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98" r:id="rId4"/>
    <p:sldId id="292" r:id="rId5"/>
    <p:sldId id="293" r:id="rId6"/>
    <p:sldId id="294" r:id="rId7"/>
    <p:sldId id="295" r:id="rId8"/>
    <p:sldId id="296" r:id="rId9"/>
    <p:sldId id="297" r:id="rId10"/>
    <p:sldId id="303" r:id="rId11"/>
    <p:sldId id="299" r:id="rId12"/>
    <p:sldId id="300" r:id="rId13"/>
    <p:sldId id="301" r:id="rId14"/>
    <p:sldId id="302" r:id="rId15"/>
    <p:sldId id="304" r:id="rId16"/>
    <p:sldId id="310" r:id="rId17"/>
    <p:sldId id="305" r:id="rId18"/>
    <p:sldId id="311" r:id="rId19"/>
    <p:sldId id="312" r:id="rId20"/>
    <p:sldId id="313" r:id="rId21"/>
    <p:sldId id="314" r:id="rId22"/>
    <p:sldId id="318" r:id="rId23"/>
    <p:sldId id="319" r:id="rId24"/>
    <p:sldId id="320" r:id="rId25"/>
    <p:sldId id="276" r:id="rId26"/>
    <p:sldId id="278" r:id="rId27"/>
    <p:sldId id="277" r:id="rId28"/>
    <p:sldId id="261" r:id="rId29"/>
    <p:sldId id="258" r:id="rId30"/>
    <p:sldId id="259" r:id="rId31"/>
    <p:sldId id="279" r:id="rId32"/>
    <p:sldId id="280" r:id="rId33"/>
    <p:sldId id="281" r:id="rId34"/>
    <p:sldId id="282" r:id="rId35"/>
    <p:sldId id="283" r:id="rId36"/>
    <p:sldId id="260" r:id="rId37"/>
    <p:sldId id="262" r:id="rId38"/>
    <p:sldId id="263" r:id="rId39"/>
    <p:sldId id="264" r:id="rId40"/>
    <p:sldId id="265" r:id="rId41"/>
    <p:sldId id="266" r:id="rId42"/>
    <p:sldId id="267" r:id="rId43"/>
    <p:sldId id="268" r:id="rId44"/>
    <p:sldId id="269" r:id="rId45"/>
    <p:sldId id="270" r:id="rId46"/>
    <p:sldId id="284" r:id="rId47"/>
    <p:sldId id="285" r:id="rId48"/>
    <p:sldId id="288" r:id="rId49"/>
    <p:sldId id="287" r:id="rId50"/>
    <p:sldId id="286" r:id="rId51"/>
    <p:sldId id="289" r:id="rId52"/>
    <p:sldId id="290" r:id="rId53"/>
    <p:sldId id="315" r:id="rId54"/>
    <p:sldId id="322" r:id="rId55"/>
    <p:sldId id="321" r:id="rId56"/>
    <p:sldId id="291" r:id="rId57"/>
    <p:sldId id="271" r:id="rId58"/>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60" autoAdjust="0"/>
    <p:restoredTop sz="94660"/>
  </p:normalViewPr>
  <p:slideViewPr>
    <p:cSldViewPr>
      <p:cViewPr varScale="1">
        <p:scale>
          <a:sx n="62" d="100"/>
          <a:sy n="62" d="100"/>
        </p:scale>
        <p:origin x="-56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7" name="자유형 6"/>
          <p:cNvSpPr>
            <a:spLocks noEditPoints="1"/>
          </p:cNvSpPr>
          <p:nvPr/>
        </p:nvSpPr>
        <p:spPr bwMode="blackGray">
          <a:xfrm>
            <a:off x="6820592" y="428628"/>
            <a:ext cx="2323440" cy="6000768"/>
          </a:xfrm>
          <a:custGeom>
            <a:avLst/>
            <a:gdLst/>
            <a:ahLst/>
            <a:cxnLst>
              <a:cxn ang="0">
                <a:pos x="487" y="2402"/>
              </a:cxn>
              <a:cxn ang="0">
                <a:pos x="608" y="2460"/>
              </a:cxn>
              <a:cxn ang="0">
                <a:pos x="610" y="2554"/>
              </a:cxn>
              <a:cxn ang="0">
                <a:pos x="893" y="2559"/>
              </a:cxn>
              <a:cxn ang="0">
                <a:pos x="772" y="2424"/>
              </a:cxn>
              <a:cxn ang="0">
                <a:pos x="334" y="2346"/>
              </a:cxn>
              <a:cxn ang="0">
                <a:pos x="447" y="2270"/>
              </a:cxn>
              <a:cxn ang="0">
                <a:pos x="696" y="2192"/>
              </a:cxn>
              <a:cxn ang="0">
                <a:pos x="801" y="2254"/>
              </a:cxn>
              <a:cxn ang="0">
                <a:pos x="914" y="2229"/>
              </a:cxn>
              <a:cxn ang="0">
                <a:pos x="996" y="2221"/>
              </a:cxn>
              <a:cxn ang="0">
                <a:pos x="833" y="2000"/>
              </a:cxn>
              <a:cxn ang="0">
                <a:pos x="891" y="2021"/>
              </a:cxn>
              <a:cxn ang="0">
                <a:pos x="603" y="1981"/>
              </a:cxn>
              <a:cxn ang="0">
                <a:pos x="334" y="2185"/>
              </a:cxn>
              <a:cxn ang="0">
                <a:pos x="415" y="2205"/>
              </a:cxn>
              <a:cxn ang="0">
                <a:pos x="568" y="2097"/>
              </a:cxn>
              <a:cxn ang="0">
                <a:pos x="923" y="1962"/>
              </a:cxn>
              <a:cxn ang="0">
                <a:pos x="707" y="1856"/>
              </a:cxn>
              <a:cxn ang="0">
                <a:pos x="783" y="1877"/>
              </a:cxn>
              <a:cxn ang="0">
                <a:pos x="1024" y="1938"/>
              </a:cxn>
              <a:cxn ang="0">
                <a:pos x="714" y="1767"/>
              </a:cxn>
              <a:cxn ang="0">
                <a:pos x="773" y="1779"/>
              </a:cxn>
              <a:cxn ang="0">
                <a:pos x="321" y="1789"/>
              </a:cxn>
              <a:cxn ang="0">
                <a:pos x="478" y="1916"/>
              </a:cxn>
              <a:cxn ang="0">
                <a:pos x="561" y="1954"/>
              </a:cxn>
              <a:cxn ang="0">
                <a:pos x="429" y="1744"/>
              </a:cxn>
              <a:cxn ang="0">
                <a:pos x="618" y="1731"/>
              </a:cxn>
              <a:cxn ang="0">
                <a:pos x="964" y="1657"/>
              </a:cxn>
              <a:cxn ang="0">
                <a:pos x="499" y="1689"/>
              </a:cxn>
              <a:cxn ang="0">
                <a:pos x="696" y="1680"/>
              </a:cxn>
              <a:cxn ang="0">
                <a:pos x="886" y="1764"/>
              </a:cxn>
              <a:cxn ang="0">
                <a:pos x="363" y="1496"/>
              </a:cxn>
              <a:cxn ang="0">
                <a:pos x="808" y="1481"/>
              </a:cxn>
              <a:cxn ang="0">
                <a:pos x="681" y="1492"/>
              </a:cxn>
              <a:cxn ang="0">
                <a:pos x="956" y="1592"/>
              </a:cxn>
              <a:cxn ang="0">
                <a:pos x="781" y="1312"/>
              </a:cxn>
              <a:cxn ang="0">
                <a:pos x="247" y="1405"/>
              </a:cxn>
              <a:cxn ang="0">
                <a:pos x="959" y="1228"/>
              </a:cxn>
              <a:cxn ang="0">
                <a:pos x="969" y="1142"/>
              </a:cxn>
              <a:cxn ang="0">
                <a:pos x="313" y="1025"/>
              </a:cxn>
              <a:cxn ang="0">
                <a:pos x="305" y="1085"/>
              </a:cxn>
              <a:cxn ang="0">
                <a:pos x="952" y="970"/>
              </a:cxn>
              <a:cxn ang="0">
                <a:pos x="915" y="820"/>
              </a:cxn>
              <a:cxn ang="0">
                <a:pos x="1029" y="881"/>
              </a:cxn>
              <a:cxn ang="0">
                <a:pos x="572" y="977"/>
              </a:cxn>
              <a:cxn ang="0">
                <a:pos x="643" y="757"/>
              </a:cxn>
              <a:cxn ang="0">
                <a:pos x="849" y="1016"/>
              </a:cxn>
              <a:cxn ang="0">
                <a:pos x="825" y="559"/>
              </a:cxn>
              <a:cxn ang="0">
                <a:pos x="1014" y="978"/>
              </a:cxn>
              <a:cxn ang="0">
                <a:pos x="985" y="1730"/>
              </a:cxn>
              <a:cxn ang="0">
                <a:pos x="1046" y="2030"/>
              </a:cxn>
              <a:cxn ang="0">
                <a:pos x="982" y="2783"/>
              </a:cxn>
              <a:cxn ang="0">
                <a:pos x="153" y="2108"/>
              </a:cxn>
              <a:cxn ang="0">
                <a:pos x="137" y="1741"/>
              </a:cxn>
              <a:cxn ang="0">
                <a:pos x="8" y="1398"/>
              </a:cxn>
              <a:cxn ang="0">
                <a:pos x="115" y="1367"/>
              </a:cxn>
              <a:cxn ang="0">
                <a:pos x="174" y="1117"/>
              </a:cxn>
              <a:cxn ang="0">
                <a:pos x="265" y="852"/>
              </a:cxn>
              <a:cxn ang="0">
                <a:pos x="648" y="458"/>
              </a:cxn>
              <a:cxn ang="0">
                <a:pos x="815" y="441"/>
              </a:cxn>
            </a:cxnLst>
            <a:rect l="0" t="0" r="0" b="0"/>
            <a:pathLst>
              <a:path w="1052" h="2787">
                <a:moveTo>
                  <a:pt x="957" y="2608"/>
                </a:moveTo>
                <a:lnTo>
                  <a:pt x="945" y="2627"/>
                </a:lnTo>
                <a:lnTo>
                  <a:pt x="934" y="2646"/>
                </a:lnTo>
                <a:lnTo>
                  <a:pt x="922" y="2665"/>
                </a:lnTo>
                <a:lnTo>
                  <a:pt x="907" y="2684"/>
                </a:lnTo>
                <a:lnTo>
                  <a:pt x="910" y="2684"/>
                </a:lnTo>
                <a:lnTo>
                  <a:pt x="916" y="2685"/>
                </a:lnTo>
                <a:lnTo>
                  <a:pt x="926" y="2686"/>
                </a:lnTo>
                <a:lnTo>
                  <a:pt x="938" y="2688"/>
                </a:lnTo>
                <a:lnTo>
                  <a:pt x="952" y="2690"/>
                </a:lnTo>
                <a:lnTo>
                  <a:pt x="966" y="2693"/>
                </a:lnTo>
                <a:lnTo>
                  <a:pt x="979" y="2696"/>
                </a:lnTo>
                <a:lnTo>
                  <a:pt x="990" y="2699"/>
                </a:lnTo>
                <a:lnTo>
                  <a:pt x="989" y="2696"/>
                </a:lnTo>
                <a:lnTo>
                  <a:pt x="987" y="2691"/>
                </a:lnTo>
                <a:lnTo>
                  <a:pt x="983" y="2681"/>
                </a:lnTo>
                <a:lnTo>
                  <a:pt x="980" y="2670"/>
                </a:lnTo>
                <a:lnTo>
                  <a:pt x="975" y="2658"/>
                </a:lnTo>
                <a:lnTo>
                  <a:pt x="970" y="2644"/>
                </a:lnTo>
                <a:lnTo>
                  <a:pt x="965" y="2630"/>
                </a:lnTo>
                <a:lnTo>
                  <a:pt x="957" y="2608"/>
                </a:lnTo>
                <a:close/>
                <a:moveTo>
                  <a:pt x="454" y="2402"/>
                </a:moveTo>
                <a:lnTo>
                  <a:pt x="421" y="2410"/>
                </a:lnTo>
                <a:lnTo>
                  <a:pt x="470" y="2463"/>
                </a:lnTo>
                <a:lnTo>
                  <a:pt x="478" y="2463"/>
                </a:lnTo>
                <a:lnTo>
                  <a:pt x="487" y="2402"/>
                </a:lnTo>
                <a:lnTo>
                  <a:pt x="454" y="2402"/>
                </a:lnTo>
                <a:close/>
                <a:moveTo>
                  <a:pt x="758" y="2306"/>
                </a:moveTo>
                <a:lnTo>
                  <a:pt x="731" y="2308"/>
                </a:lnTo>
                <a:lnTo>
                  <a:pt x="706" y="2312"/>
                </a:lnTo>
                <a:lnTo>
                  <a:pt x="680" y="2317"/>
                </a:lnTo>
                <a:lnTo>
                  <a:pt x="654" y="2324"/>
                </a:lnTo>
                <a:lnTo>
                  <a:pt x="630" y="2334"/>
                </a:lnTo>
                <a:lnTo>
                  <a:pt x="608" y="2344"/>
                </a:lnTo>
                <a:lnTo>
                  <a:pt x="588" y="2355"/>
                </a:lnTo>
                <a:lnTo>
                  <a:pt x="570" y="2367"/>
                </a:lnTo>
                <a:lnTo>
                  <a:pt x="555" y="2382"/>
                </a:lnTo>
                <a:lnTo>
                  <a:pt x="543" y="2396"/>
                </a:lnTo>
                <a:lnTo>
                  <a:pt x="535" y="2412"/>
                </a:lnTo>
                <a:lnTo>
                  <a:pt x="531" y="2428"/>
                </a:lnTo>
                <a:lnTo>
                  <a:pt x="531" y="2445"/>
                </a:lnTo>
                <a:lnTo>
                  <a:pt x="536" y="2463"/>
                </a:lnTo>
                <a:lnTo>
                  <a:pt x="545" y="2477"/>
                </a:lnTo>
                <a:lnTo>
                  <a:pt x="555" y="2487"/>
                </a:lnTo>
                <a:lnTo>
                  <a:pt x="567" y="2493"/>
                </a:lnTo>
                <a:lnTo>
                  <a:pt x="580" y="2497"/>
                </a:lnTo>
                <a:lnTo>
                  <a:pt x="592" y="2496"/>
                </a:lnTo>
                <a:lnTo>
                  <a:pt x="604" y="2493"/>
                </a:lnTo>
                <a:lnTo>
                  <a:pt x="614" y="2486"/>
                </a:lnTo>
                <a:lnTo>
                  <a:pt x="622" y="2476"/>
                </a:lnTo>
                <a:lnTo>
                  <a:pt x="627" y="2463"/>
                </a:lnTo>
                <a:lnTo>
                  <a:pt x="608" y="2460"/>
                </a:lnTo>
                <a:lnTo>
                  <a:pt x="596" y="2458"/>
                </a:lnTo>
                <a:lnTo>
                  <a:pt x="586" y="2454"/>
                </a:lnTo>
                <a:lnTo>
                  <a:pt x="580" y="2448"/>
                </a:lnTo>
                <a:lnTo>
                  <a:pt x="577" y="2439"/>
                </a:lnTo>
                <a:lnTo>
                  <a:pt x="578" y="2427"/>
                </a:lnTo>
                <a:lnTo>
                  <a:pt x="584" y="2416"/>
                </a:lnTo>
                <a:lnTo>
                  <a:pt x="592" y="2405"/>
                </a:lnTo>
                <a:lnTo>
                  <a:pt x="603" y="2397"/>
                </a:lnTo>
                <a:lnTo>
                  <a:pt x="615" y="2391"/>
                </a:lnTo>
                <a:lnTo>
                  <a:pt x="629" y="2387"/>
                </a:lnTo>
                <a:lnTo>
                  <a:pt x="642" y="2386"/>
                </a:lnTo>
                <a:lnTo>
                  <a:pt x="656" y="2388"/>
                </a:lnTo>
                <a:lnTo>
                  <a:pt x="670" y="2394"/>
                </a:lnTo>
                <a:lnTo>
                  <a:pt x="682" y="2404"/>
                </a:lnTo>
                <a:lnTo>
                  <a:pt x="693" y="2417"/>
                </a:lnTo>
                <a:lnTo>
                  <a:pt x="696" y="2425"/>
                </a:lnTo>
                <a:lnTo>
                  <a:pt x="698" y="2435"/>
                </a:lnTo>
                <a:lnTo>
                  <a:pt x="698" y="2447"/>
                </a:lnTo>
                <a:lnTo>
                  <a:pt x="696" y="2460"/>
                </a:lnTo>
                <a:lnTo>
                  <a:pt x="693" y="2474"/>
                </a:lnTo>
                <a:lnTo>
                  <a:pt x="686" y="2489"/>
                </a:lnTo>
                <a:lnTo>
                  <a:pt x="677" y="2504"/>
                </a:lnTo>
                <a:lnTo>
                  <a:pt x="666" y="2518"/>
                </a:lnTo>
                <a:lnTo>
                  <a:pt x="651" y="2531"/>
                </a:lnTo>
                <a:lnTo>
                  <a:pt x="632" y="2544"/>
                </a:lnTo>
                <a:lnTo>
                  <a:pt x="610" y="2554"/>
                </a:lnTo>
                <a:lnTo>
                  <a:pt x="631" y="2570"/>
                </a:lnTo>
                <a:lnTo>
                  <a:pt x="653" y="2584"/>
                </a:lnTo>
                <a:lnTo>
                  <a:pt x="677" y="2597"/>
                </a:lnTo>
                <a:lnTo>
                  <a:pt x="700" y="2610"/>
                </a:lnTo>
                <a:lnTo>
                  <a:pt x="724" y="2622"/>
                </a:lnTo>
                <a:lnTo>
                  <a:pt x="747" y="2632"/>
                </a:lnTo>
                <a:lnTo>
                  <a:pt x="769" y="2642"/>
                </a:lnTo>
                <a:lnTo>
                  <a:pt x="790" y="2650"/>
                </a:lnTo>
                <a:lnTo>
                  <a:pt x="808" y="2658"/>
                </a:lnTo>
                <a:lnTo>
                  <a:pt x="838" y="2667"/>
                </a:lnTo>
                <a:lnTo>
                  <a:pt x="849" y="2669"/>
                </a:lnTo>
                <a:lnTo>
                  <a:pt x="855" y="2669"/>
                </a:lnTo>
                <a:lnTo>
                  <a:pt x="858" y="2669"/>
                </a:lnTo>
                <a:lnTo>
                  <a:pt x="860" y="2660"/>
                </a:lnTo>
                <a:lnTo>
                  <a:pt x="862" y="2650"/>
                </a:lnTo>
                <a:lnTo>
                  <a:pt x="867" y="2637"/>
                </a:lnTo>
                <a:lnTo>
                  <a:pt x="872" y="2625"/>
                </a:lnTo>
                <a:lnTo>
                  <a:pt x="878" y="2610"/>
                </a:lnTo>
                <a:lnTo>
                  <a:pt x="884" y="2597"/>
                </a:lnTo>
                <a:lnTo>
                  <a:pt x="890" y="2584"/>
                </a:lnTo>
                <a:lnTo>
                  <a:pt x="895" y="2572"/>
                </a:lnTo>
                <a:lnTo>
                  <a:pt x="900" y="2561"/>
                </a:lnTo>
                <a:lnTo>
                  <a:pt x="904" y="2553"/>
                </a:lnTo>
                <a:lnTo>
                  <a:pt x="906" y="2548"/>
                </a:lnTo>
                <a:lnTo>
                  <a:pt x="907" y="2547"/>
                </a:lnTo>
                <a:lnTo>
                  <a:pt x="893" y="2559"/>
                </a:lnTo>
                <a:lnTo>
                  <a:pt x="880" y="2568"/>
                </a:lnTo>
                <a:lnTo>
                  <a:pt x="864" y="2572"/>
                </a:lnTo>
                <a:lnTo>
                  <a:pt x="848" y="2574"/>
                </a:lnTo>
                <a:lnTo>
                  <a:pt x="829" y="2573"/>
                </a:lnTo>
                <a:lnTo>
                  <a:pt x="810" y="2571"/>
                </a:lnTo>
                <a:lnTo>
                  <a:pt x="790" y="2570"/>
                </a:lnTo>
                <a:lnTo>
                  <a:pt x="767" y="2570"/>
                </a:lnTo>
                <a:lnTo>
                  <a:pt x="769" y="2567"/>
                </a:lnTo>
                <a:lnTo>
                  <a:pt x="774" y="2561"/>
                </a:lnTo>
                <a:lnTo>
                  <a:pt x="783" y="2554"/>
                </a:lnTo>
                <a:lnTo>
                  <a:pt x="792" y="2545"/>
                </a:lnTo>
                <a:lnTo>
                  <a:pt x="804" y="2535"/>
                </a:lnTo>
                <a:lnTo>
                  <a:pt x="816" y="2524"/>
                </a:lnTo>
                <a:lnTo>
                  <a:pt x="829" y="2513"/>
                </a:lnTo>
                <a:lnTo>
                  <a:pt x="842" y="2501"/>
                </a:lnTo>
                <a:lnTo>
                  <a:pt x="856" y="2490"/>
                </a:lnTo>
                <a:lnTo>
                  <a:pt x="880" y="2470"/>
                </a:lnTo>
                <a:lnTo>
                  <a:pt x="889" y="2462"/>
                </a:lnTo>
                <a:lnTo>
                  <a:pt x="896" y="2455"/>
                </a:lnTo>
                <a:lnTo>
                  <a:pt x="901" y="2452"/>
                </a:lnTo>
                <a:lnTo>
                  <a:pt x="903" y="2450"/>
                </a:lnTo>
                <a:lnTo>
                  <a:pt x="876" y="2452"/>
                </a:lnTo>
                <a:lnTo>
                  <a:pt x="853" y="2451"/>
                </a:lnTo>
                <a:lnTo>
                  <a:pt x="833" y="2450"/>
                </a:lnTo>
                <a:lnTo>
                  <a:pt x="767" y="2440"/>
                </a:lnTo>
                <a:lnTo>
                  <a:pt x="772" y="2424"/>
                </a:lnTo>
                <a:lnTo>
                  <a:pt x="781" y="2409"/>
                </a:lnTo>
                <a:lnTo>
                  <a:pt x="794" y="2397"/>
                </a:lnTo>
                <a:lnTo>
                  <a:pt x="809" y="2386"/>
                </a:lnTo>
                <a:lnTo>
                  <a:pt x="827" y="2377"/>
                </a:lnTo>
                <a:lnTo>
                  <a:pt x="846" y="2372"/>
                </a:lnTo>
                <a:lnTo>
                  <a:pt x="864" y="2367"/>
                </a:lnTo>
                <a:lnTo>
                  <a:pt x="882" y="2366"/>
                </a:lnTo>
                <a:lnTo>
                  <a:pt x="900" y="2367"/>
                </a:lnTo>
                <a:lnTo>
                  <a:pt x="915" y="2372"/>
                </a:lnTo>
                <a:lnTo>
                  <a:pt x="904" y="2355"/>
                </a:lnTo>
                <a:lnTo>
                  <a:pt x="891" y="2340"/>
                </a:lnTo>
                <a:lnTo>
                  <a:pt x="873" y="2328"/>
                </a:lnTo>
                <a:lnTo>
                  <a:pt x="853" y="2319"/>
                </a:lnTo>
                <a:lnTo>
                  <a:pt x="832" y="2313"/>
                </a:lnTo>
                <a:lnTo>
                  <a:pt x="808" y="2308"/>
                </a:lnTo>
                <a:lnTo>
                  <a:pt x="783" y="2306"/>
                </a:lnTo>
                <a:lnTo>
                  <a:pt x="758" y="2306"/>
                </a:lnTo>
                <a:close/>
                <a:moveTo>
                  <a:pt x="371" y="2235"/>
                </a:moveTo>
                <a:lnTo>
                  <a:pt x="339" y="2240"/>
                </a:lnTo>
                <a:lnTo>
                  <a:pt x="299" y="2249"/>
                </a:lnTo>
                <a:lnTo>
                  <a:pt x="280" y="2253"/>
                </a:lnTo>
                <a:lnTo>
                  <a:pt x="264" y="2257"/>
                </a:lnTo>
                <a:lnTo>
                  <a:pt x="279" y="2280"/>
                </a:lnTo>
                <a:lnTo>
                  <a:pt x="295" y="2303"/>
                </a:lnTo>
                <a:lnTo>
                  <a:pt x="313" y="2325"/>
                </a:lnTo>
                <a:lnTo>
                  <a:pt x="334" y="2346"/>
                </a:lnTo>
                <a:lnTo>
                  <a:pt x="356" y="2365"/>
                </a:lnTo>
                <a:lnTo>
                  <a:pt x="379" y="2382"/>
                </a:lnTo>
                <a:lnTo>
                  <a:pt x="404" y="2394"/>
                </a:lnTo>
                <a:lnTo>
                  <a:pt x="411" y="2387"/>
                </a:lnTo>
                <a:lnTo>
                  <a:pt x="428" y="2370"/>
                </a:lnTo>
                <a:lnTo>
                  <a:pt x="436" y="2361"/>
                </a:lnTo>
                <a:lnTo>
                  <a:pt x="444" y="2352"/>
                </a:lnTo>
                <a:lnTo>
                  <a:pt x="452" y="2345"/>
                </a:lnTo>
                <a:lnTo>
                  <a:pt x="457" y="2339"/>
                </a:lnTo>
                <a:lnTo>
                  <a:pt x="461" y="2335"/>
                </a:lnTo>
                <a:lnTo>
                  <a:pt x="462" y="2334"/>
                </a:lnTo>
                <a:lnTo>
                  <a:pt x="444" y="2336"/>
                </a:lnTo>
                <a:lnTo>
                  <a:pt x="430" y="2337"/>
                </a:lnTo>
                <a:lnTo>
                  <a:pt x="417" y="2335"/>
                </a:lnTo>
                <a:lnTo>
                  <a:pt x="405" y="2334"/>
                </a:lnTo>
                <a:lnTo>
                  <a:pt x="394" y="2330"/>
                </a:lnTo>
                <a:lnTo>
                  <a:pt x="383" y="2328"/>
                </a:lnTo>
                <a:lnTo>
                  <a:pt x="371" y="2326"/>
                </a:lnTo>
                <a:lnTo>
                  <a:pt x="373" y="2318"/>
                </a:lnTo>
                <a:lnTo>
                  <a:pt x="375" y="2309"/>
                </a:lnTo>
                <a:lnTo>
                  <a:pt x="379" y="2298"/>
                </a:lnTo>
                <a:lnTo>
                  <a:pt x="387" y="2288"/>
                </a:lnTo>
                <a:lnTo>
                  <a:pt x="395" y="2282"/>
                </a:lnTo>
                <a:lnTo>
                  <a:pt x="405" y="2279"/>
                </a:lnTo>
                <a:lnTo>
                  <a:pt x="433" y="2273"/>
                </a:lnTo>
                <a:lnTo>
                  <a:pt x="447" y="2270"/>
                </a:lnTo>
                <a:lnTo>
                  <a:pt x="462" y="2265"/>
                </a:lnTo>
                <a:lnTo>
                  <a:pt x="446" y="2259"/>
                </a:lnTo>
                <a:lnTo>
                  <a:pt x="432" y="2251"/>
                </a:lnTo>
                <a:lnTo>
                  <a:pt x="416" y="2244"/>
                </a:lnTo>
                <a:lnTo>
                  <a:pt x="401" y="2238"/>
                </a:lnTo>
                <a:lnTo>
                  <a:pt x="386" y="2235"/>
                </a:lnTo>
                <a:lnTo>
                  <a:pt x="371" y="2235"/>
                </a:lnTo>
                <a:close/>
                <a:moveTo>
                  <a:pt x="926" y="2137"/>
                </a:moveTo>
                <a:lnTo>
                  <a:pt x="915" y="2146"/>
                </a:lnTo>
                <a:lnTo>
                  <a:pt x="900" y="2155"/>
                </a:lnTo>
                <a:lnTo>
                  <a:pt x="883" y="2167"/>
                </a:lnTo>
                <a:lnTo>
                  <a:pt x="866" y="2179"/>
                </a:lnTo>
                <a:lnTo>
                  <a:pt x="829" y="2202"/>
                </a:lnTo>
                <a:lnTo>
                  <a:pt x="811" y="2213"/>
                </a:lnTo>
                <a:lnTo>
                  <a:pt x="794" y="2224"/>
                </a:lnTo>
                <a:lnTo>
                  <a:pt x="776" y="2231"/>
                </a:lnTo>
                <a:lnTo>
                  <a:pt x="762" y="2236"/>
                </a:lnTo>
                <a:lnTo>
                  <a:pt x="748" y="2238"/>
                </a:lnTo>
                <a:lnTo>
                  <a:pt x="731" y="2237"/>
                </a:lnTo>
                <a:lnTo>
                  <a:pt x="718" y="2235"/>
                </a:lnTo>
                <a:lnTo>
                  <a:pt x="709" y="2231"/>
                </a:lnTo>
                <a:lnTo>
                  <a:pt x="702" y="2225"/>
                </a:lnTo>
                <a:lnTo>
                  <a:pt x="697" y="2218"/>
                </a:lnTo>
                <a:lnTo>
                  <a:pt x="695" y="2211"/>
                </a:lnTo>
                <a:lnTo>
                  <a:pt x="695" y="2202"/>
                </a:lnTo>
                <a:lnTo>
                  <a:pt x="696" y="2192"/>
                </a:lnTo>
                <a:lnTo>
                  <a:pt x="700" y="2180"/>
                </a:lnTo>
                <a:lnTo>
                  <a:pt x="706" y="2173"/>
                </a:lnTo>
                <a:lnTo>
                  <a:pt x="712" y="2169"/>
                </a:lnTo>
                <a:lnTo>
                  <a:pt x="719" y="2167"/>
                </a:lnTo>
                <a:lnTo>
                  <a:pt x="728" y="2168"/>
                </a:lnTo>
                <a:lnTo>
                  <a:pt x="736" y="2170"/>
                </a:lnTo>
                <a:lnTo>
                  <a:pt x="732" y="2165"/>
                </a:lnTo>
                <a:lnTo>
                  <a:pt x="726" y="2160"/>
                </a:lnTo>
                <a:lnTo>
                  <a:pt x="718" y="2157"/>
                </a:lnTo>
                <a:lnTo>
                  <a:pt x="707" y="2156"/>
                </a:lnTo>
                <a:lnTo>
                  <a:pt x="696" y="2158"/>
                </a:lnTo>
                <a:lnTo>
                  <a:pt x="685" y="2166"/>
                </a:lnTo>
                <a:lnTo>
                  <a:pt x="676" y="2176"/>
                </a:lnTo>
                <a:lnTo>
                  <a:pt x="671" y="2188"/>
                </a:lnTo>
                <a:lnTo>
                  <a:pt x="668" y="2202"/>
                </a:lnTo>
                <a:lnTo>
                  <a:pt x="668" y="2216"/>
                </a:lnTo>
                <a:lnTo>
                  <a:pt x="671" y="2229"/>
                </a:lnTo>
                <a:lnTo>
                  <a:pt x="676" y="2240"/>
                </a:lnTo>
                <a:lnTo>
                  <a:pt x="685" y="2250"/>
                </a:lnTo>
                <a:lnTo>
                  <a:pt x="699" y="2259"/>
                </a:lnTo>
                <a:lnTo>
                  <a:pt x="718" y="2265"/>
                </a:lnTo>
                <a:lnTo>
                  <a:pt x="738" y="2268"/>
                </a:lnTo>
                <a:lnTo>
                  <a:pt x="760" y="2268"/>
                </a:lnTo>
                <a:lnTo>
                  <a:pt x="780" y="2264"/>
                </a:lnTo>
                <a:lnTo>
                  <a:pt x="791" y="2260"/>
                </a:lnTo>
                <a:lnTo>
                  <a:pt x="801" y="2254"/>
                </a:lnTo>
                <a:lnTo>
                  <a:pt x="809" y="2248"/>
                </a:lnTo>
                <a:lnTo>
                  <a:pt x="819" y="2241"/>
                </a:lnTo>
                <a:lnTo>
                  <a:pt x="829" y="2233"/>
                </a:lnTo>
                <a:lnTo>
                  <a:pt x="841" y="2223"/>
                </a:lnTo>
                <a:lnTo>
                  <a:pt x="856" y="2211"/>
                </a:lnTo>
                <a:lnTo>
                  <a:pt x="874" y="2196"/>
                </a:lnTo>
                <a:lnTo>
                  <a:pt x="893" y="2188"/>
                </a:lnTo>
                <a:lnTo>
                  <a:pt x="909" y="2184"/>
                </a:lnTo>
                <a:lnTo>
                  <a:pt x="925" y="2185"/>
                </a:lnTo>
                <a:lnTo>
                  <a:pt x="938" y="2188"/>
                </a:lnTo>
                <a:lnTo>
                  <a:pt x="950" y="2193"/>
                </a:lnTo>
                <a:lnTo>
                  <a:pt x="960" y="2202"/>
                </a:lnTo>
                <a:lnTo>
                  <a:pt x="968" y="2210"/>
                </a:lnTo>
                <a:lnTo>
                  <a:pt x="973" y="2219"/>
                </a:lnTo>
                <a:lnTo>
                  <a:pt x="974" y="2225"/>
                </a:lnTo>
                <a:lnTo>
                  <a:pt x="974" y="2240"/>
                </a:lnTo>
                <a:lnTo>
                  <a:pt x="973" y="2247"/>
                </a:lnTo>
                <a:lnTo>
                  <a:pt x="970" y="2254"/>
                </a:lnTo>
                <a:lnTo>
                  <a:pt x="966" y="2259"/>
                </a:lnTo>
                <a:lnTo>
                  <a:pt x="958" y="2262"/>
                </a:lnTo>
                <a:lnTo>
                  <a:pt x="948" y="2262"/>
                </a:lnTo>
                <a:lnTo>
                  <a:pt x="937" y="2259"/>
                </a:lnTo>
                <a:lnTo>
                  <a:pt x="928" y="2254"/>
                </a:lnTo>
                <a:lnTo>
                  <a:pt x="921" y="2248"/>
                </a:lnTo>
                <a:lnTo>
                  <a:pt x="915" y="2240"/>
                </a:lnTo>
                <a:lnTo>
                  <a:pt x="914" y="2229"/>
                </a:lnTo>
                <a:lnTo>
                  <a:pt x="915" y="2219"/>
                </a:lnTo>
                <a:lnTo>
                  <a:pt x="904" y="2228"/>
                </a:lnTo>
                <a:lnTo>
                  <a:pt x="895" y="2240"/>
                </a:lnTo>
                <a:lnTo>
                  <a:pt x="889" y="2252"/>
                </a:lnTo>
                <a:lnTo>
                  <a:pt x="885" y="2266"/>
                </a:lnTo>
                <a:lnTo>
                  <a:pt x="884" y="2279"/>
                </a:lnTo>
                <a:lnTo>
                  <a:pt x="886" y="2290"/>
                </a:lnTo>
                <a:lnTo>
                  <a:pt x="893" y="2297"/>
                </a:lnTo>
                <a:lnTo>
                  <a:pt x="901" y="2305"/>
                </a:lnTo>
                <a:lnTo>
                  <a:pt x="911" y="2311"/>
                </a:lnTo>
                <a:lnTo>
                  <a:pt x="923" y="2317"/>
                </a:lnTo>
                <a:lnTo>
                  <a:pt x="936" y="2323"/>
                </a:lnTo>
                <a:lnTo>
                  <a:pt x="943" y="2328"/>
                </a:lnTo>
                <a:lnTo>
                  <a:pt x="948" y="2333"/>
                </a:lnTo>
                <a:lnTo>
                  <a:pt x="953" y="2336"/>
                </a:lnTo>
                <a:lnTo>
                  <a:pt x="959" y="2338"/>
                </a:lnTo>
                <a:lnTo>
                  <a:pt x="968" y="2339"/>
                </a:lnTo>
                <a:lnTo>
                  <a:pt x="981" y="2341"/>
                </a:lnTo>
                <a:lnTo>
                  <a:pt x="984" y="2332"/>
                </a:lnTo>
                <a:lnTo>
                  <a:pt x="986" y="2323"/>
                </a:lnTo>
                <a:lnTo>
                  <a:pt x="989" y="2313"/>
                </a:lnTo>
                <a:lnTo>
                  <a:pt x="997" y="2297"/>
                </a:lnTo>
                <a:lnTo>
                  <a:pt x="1002" y="2279"/>
                </a:lnTo>
                <a:lnTo>
                  <a:pt x="1002" y="2260"/>
                </a:lnTo>
                <a:lnTo>
                  <a:pt x="1001" y="2240"/>
                </a:lnTo>
                <a:lnTo>
                  <a:pt x="996" y="2221"/>
                </a:lnTo>
                <a:lnTo>
                  <a:pt x="989" y="2202"/>
                </a:lnTo>
                <a:lnTo>
                  <a:pt x="980" y="2185"/>
                </a:lnTo>
                <a:lnTo>
                  <a:pt x="968" y="2169"/>
                </a:lnTo>
                <a:lnTo>
                  <a:pt x="956" y="2155"/>
                </a:lnTo>
                <a:lnTo>
                  <a:pt x="941" y="2144"/>
                </a:lnTo>
                <a:lnTo>
                  <a:pt x="926" y="2137"/>
                </a:lnTo>
                <a:close/>
                <a:moveTo>
                  <a:pt x="709" y="2075"/>
                </a:moveTo>
                <a:lnTo>
                  <a:pt x="602" y="2082"/>
                </a:lnTo>
                <a:lnTo>
                  <a:pt x="602" y="2090"/>
                </a:lnTo>
                <a:lnTo>
                  <a:pt x="627" y="2181"/>
                </a:lnTo>
                <a:lnTo>
                  <a:pt x="631" y="2179"/>
                </a:lnTo>
                <a:lnTo>
                  <a:pt x="637" y="2176"/>
                </a:lnTo>
                <a:lnTo>
                  <a:pt x="641" y="2174"/>
                </a:lnTo>
                <a:lnTo>
                  <a:pt x="645" y="2173"/>
                </a:lnTo>
                <a:lnTo>
                  <a:pt x="651" y="2169"/>
                </a:lnTo>
                <a:lnTo>
                  <a:pt x="659" y="2165"/>
                </a:lnTo>
                <a:lnTo>
                  <a:pt x="669" y="2158"/>
                </a:lnTo>
                <a:lnTo>
                  <a:pt x="681" y="2151"/>
                </a:lnTo>
                <a:lnTo>
                  <a:pt x="693" y="2141"/>
                </a:lnTo>
                <a:lnTo>
                  <a:pt x="706" y="2130"/>
                </a:lnTo>
                <a:lnTo>
                  <a:pt x="717" y="2118"/>
                </a:lnTo>
                <a:lnTo>
                  <a:pt x="728" y="2104"/>
                </a:lnTo>
                <a:lnTo>
                  <a:pt x="736" y="2090"/>
                </a:lnTo>
                <a:lnTo>
                  <a:pt x="742" y="2075"/>
                </a:lnTo>
                <a:lnTo>
                  <a:pt x="709" y="2075"/>
                </a:lnTo>
                <a:close/>
                <a:moveTo>
                  <a:pt x="833" y="2000"/>
                </a:moveTo>
                <a:lnTo>
                  <a:pt x="818" y="2001"/>
                </a:lnTo>
                <a:lnTo>
                  <a:pt x="805" y="2005"/>
                </a:lnTo>
                <a:lnTo>
                  <a:pt x="794" y="2015"/>
                </a:lnTo>
                <a:lnTo>
                  <a:pt x="783" y="2029"/>
                </a:lnTo>
                <a:lnTo>
                  <a:pt x="778" y="2042"/>
                </a:lnTo>
                <a:lnTo>
                  <a:pt x="776" y="2057"/>
                </a:lnTo>
                <a:lnTo>
                  <a:pt x="777" y="2072"/>
                </a:lnTo>
                <a:lnTo>
                  <a:pt x="781" y="2088"/>
                </a:lnTo>
                <a:lnTo>
                  <a:pt x="786" y="2103"/>
                </a:lnTo>
                <a:lnTo>
                  <a:pt x="793" y="2118"/>
                </a:lnTo>
                <a:lnTo>
                  <a:pt x="800" y="2130"/>
                </a:lnTo>
                <a:lnTo>
                  <a:pt x="808" y="2138"/>
                </a:lnTo>
                <a:lnTo>
                  <a:pt x="816" y="2143"/>
                </a:lnTo>
                <a:lnTo>
                  <a:pt x="828" y="2145"/>
                </a:lnTo>
                <a:lnTo>
                  <a:pt x="842" y="2144"/>
                </a:lnTo>
                <a:lnTo>
                  <a:pt x="857" y="2141"/>
                </a:lnTo>
                <a:lnTo>
                  <a:pt x="872" y="2136"/>
                </a:lnTo>
                <a:lnTo>
                  <a:pt x="886" y="2128"/>
                </a:lnTo>
                <a:lnTo>
                  <a:pt x="898" y="2118"/>
                </a:lnTo>
                <a:lnTo>
                  <a:pt x="907" y="2105"/>
                </a:lnTo>
                <a:lnTo>
                  <a:pt x="912" y="2092"/>
                </a:lnTo>
                <a:lnTo>
                  <a:pt x="913" y="2077"/>
                </a:lnTo>
                <a:lnTo>
                  <a:pt x="911" y="2062"/>
                </a:lnTo>
                <a:lnTo>
                  <a:pt x="907" y="2048"/>
                </a:lnTo>
                <a:lnTo>
                  <a:pt x="900" y="2033"/>
                </a:lnTo>
                <a:lnTo>
                  <a:pt x="891" y="2021"/>
                </a:lnTo>
                <a:lnTo>
                  <a:pt x="879" y="2012"/>
                </a:lnTo>
                <a:lnTo>
                  <a:pt x="866" y="2006"/>
                </a:lnTo>
                <a:lnTo>
                  <a:pt x="849" y="2002"/>
                </a:lnTo>
                <a:lnTo>
                  <a:pt x="833" y="2000"/>
                </a:lnTo>
                <a:close/>
                <a:moveTo>
                  <a:pt x="977" y="1980"/>
                </a:moveTo>
                <a:lnTo>
                  <a:pt x="970" y="1982"/>
                </a:lnTo>
                <a:lnTo>
                  <a:pt x="965" y="1986"/>
                </a:lnTo>
                <a:lnTo>
                  <a:pt x="963" y="1990"/>
                </a:lnTo>
                <a:lnTo>
                  <a:pt x="961" y="1996"/>
                </a:lnTo>
                <a:lnTo>
                  <a:pt x="961" y="2004"/>
                </a:lnTo>
                <a:lnTo>
                  <a:pt x="962" y="2010"/>
                </a:lnTo>
                <a:lnTo>
                  <a:pt x="966" y="2017"/>
                </a:lnTo>
                <a:lnTo>
                  <a:pt x="973" y="2021"/>
                </a:lnTo>
                <a:lnTo>
                  <a:pt x="983" y="2023"/>
                </a:lnTo>
                <a:lnTo>
                  <a:pt x="991" y="2022"/>
                </a:lnTo>
                <a:lnTo>
                  <a:pt x="999" y="2018"/>
                </a:lnTo>
                <a:lnTo>
                  <a:pt x="1003" y="2013"/>
                </a:lnTo>
                <a:lnTo>
                  <a:pt x="1006" y="2006"/>
                </a:lnTo>
                <a:lnTo>
                  <a:pt x="1006" y="1998"/>
                </a:lnTo>
                <a:lnTo>
                  <a:pt x="1003" y="1992"/>
                </a:lnTo>
                <a:lnTo>
                  <a:pt x="998" y="1987"/>
                </a:lnTo>
                <a:lnTo>
                  <a:pt x="991" y="1982"/>
                </a:lnTo>
                <a:lnTo>
                  <a:pt x="984" y="1980"/>
                </a:lnTo>
                <a:lnTo>
                  <a:pt x="977" y="1980"/>
                </a:lnTo>
                <a:close/>
                <a:moveTo>
                  <a:pt x="628" y="1971"/>
                </a:moveTo>
                <a:lnTo>
                  <a:pt x="603" y="1981"/>
                </a:lnTo>
                <a:lnTo>
                  <a:pt x="576" y="1988"/>
                </a:lnTo>
                <a:lnTo>
                  <a:pt x="546" y="1996"/>
                </a:lnTo>
                <a:lnTo>
                  <a:pt x="516" y="2004"/>
                </a:lnTo>
                <a:lnTo>
                  <a:pt x="486" y="2010"/>
                </a:lnTo>
                <a:lnTo>
                  <a:pt x="455" y="2017"/>
                </a:lnTo>
                <a:lnTo>
                  <a:pt x="424" y="2024"/>
                </a:lnTo>
                <a:lnTo>
                  <a:pt x="395" y="2031"/>
                </a:lnTo>
                <a:lnTo>
                  <a:pt x="367" y="2037"/>
                </a:lnTo>
                <a:lnTo>
                  <a:pt x="341" y="2045"/>
                </a:lnTo>
                <a:lnTo>
                  <a:pt x="318" y="2053"/>
                </a:lnTo>
                <a:lnTo>
                  <a:pt x="299" y="2062"/>
                </a:lnTo>
                <a:lnTo>
                  <a:pt x="283" y="2072"/>
                </a:lnTo>
                <a:lnTo>
                  <a:pt x="271" y="2082"/>
                </a:lnTo>
                <a:lnTo>
                  <a:pt x="265" y="2094"/>
                </a:lnTo>
                <a:lnTo>
                  <a:pt x="262" y="2107"/>
                </a:lnTo>
                <a:lnTo>
                  <a:pt x="261" y="2121"/>
                </a:lnTo>
                <a:lnTo>
                  <a:pt x="262" y="2136"/>
                </a:lnTo>
                <a:lnTo>
                  <a:pt x="264" y="2150"/>
                </a:lnTo>
                <a:lnTo>
                  <a:pt x="269" y="2163"/>
                </a:lnTo>
                <a:lnTo>
                  <a:pt x="274" y="2174"/>
                </a:lnTo>
                <a:lnTo>
                  <a:pt x="280" y="2181"/>
                </a:lnTo>
                <a:lnTo>
                  <a:pt x="289" y="2185"/>
                </a:lnTo>
                <a:lnTo>
                  <a:pt x="298" y="2188"/>
                </a:lnTo>
                <a:lnTo>
                  <a:pt x="310" y="2189"/>
                </a:lnTo>
                <a:lnTo>
                  <a:pt x="322" y="2188"/>
                </a:lnTo>
                <a:lnTo>
                  <a:pt x="334" y="2185"/>
                </a:lnTo>
                <a:lnTo>
                  <a:pt x="346" y="2179"/>
                </a:lnTo>
                <a:lnTo>
                  <a:pt x="355" y="2170"/>
                </a:lnTo>
                <a:lnTo>
                  <a:pt x="363" y="2158"/>
                </a:lnTo>
                <a:lnTo>
                  <a:pt x="346" y="2160"/>
                </a:lnTo>
                <a:lnTo>
                  <a:pt x="332" y="2160"/>
                </a:lnTo>
                <a:lnTo>
                  <a:pt x="320" y="2157"/>
                </a:lnTo>
                <a:lnTo>
                  <a:pt x="312" y="2151"/>
                </a:lnTo>
                <a:lnTo>
                  <a:pt x="305" y="2144"/>
                </a:lnTo>
                <a:lnTo>
                  <a:pt x="302" y="2136"/>
                </a:lnTo>
                <a:lnTo>
                  <a:pt x="300" y="2126"/>
                </a:lnTo>
                <a:lnTo>
                  <a:pt x="302" y="2113"/>
                </a:lnTo>
                <a:lnTo>
                  <a:pt x="309" y="2101"/>
                </a:lnTo>
                <a:lnTo>
                  <a:pt x="320" y="2092"/>
                </a:lnTo>
                <a:lnTo>
                  <a:pt x="335" y="2086"/>
                </a:lnTo>
                <a:lnTo>
                  <a:pt x="355" y="2082"/>
                </a:lnTo>
                <a:lnTo>
                  <a:pt x="366" y="2084"/>
                </a:lnTo>
                <a:lnTo>
                  <a:pt x="377" y="2089"/>
                </a:lnTo>
                <a:lnTo>
                  <a:pt x="386" y="2099"/>
                </a:lnTo>
                <a:lnTo>
                  <a:pt x="393" y="2112"/>
                </a:lnTo>
                <a:lnTo>
                  <a:pt x="400" y="2127"/>
                </a:lnTo>
                <a:lnTo>
                  <a:pt x="405" y="2145"/>
                </a:lnTo>
                <a:lnTo>
                  <a:pt x="410" y="2163"/>
                </a:lnTo>
                <a:lnTo>
                  <a:pt x="411" y="2184"/>
                </a:lnTo>
                <a:lnTo>
                  <a:pt x="412" y="2204"/>
                </a:lnTo>
                <a:lnTo>
                  <a:pt x="413" y="2205"/>
                </a:lnTo>
                <a:lnTo>
                  <a:pt x="415" y="2205"/>
                </a:lnTo>
                <a:lnTo>
                  <a:pt x="419" y="2203"/>
                </a:lnTo>
                <a:lnTo>
                  <a:pt x="424" y="2202"/>
                </a:lnTo>
                <a:lnTo>
                  <a:pt x="431" y="2201"/>
                </a:lnTo>
                <a:lnTo>
                  <a:pt x="440" y="2201"/>
                </a:lnTo>
                <a:lnTo>
                  <a:pt x="450" y="2202"/>
                </a:lnTo>
                <a:lnTo>
                  <a:pt x="463" y="2205"/>
                </a:lnTo>
                <a:lnTo>
                  <a:pt x="477" y="2211"/>
                </a:lnTo>
                <a:lnTo>
                  <a:pt x="495" y="2219"/>
                </a:lnTo>
                <a:lnTo>
                  <a:pt x="487" y="2203"/>
                </a:lnTo>
                <a:lnTo>
                  <a:pt x="472" y="2173"/>
                </a:lnTo>
                <a:lnTo>
                  <a:pt x="467" y="2158"/>
                </a:lnTo>
                <a:lnTo>
                  <a:pt x="466" y="2144"/>
                </a:lnTo>
                <a:lnTo>
                  <a:pt x="466" y="2130"/>
                </a:lnTo>
                <a:lnTo>
                  <a:pt x="472" y="2117"/>
                </a:lnTo>
                <a:lnTo>
                  <a:pt x="474" y="2117"/>
                </a:lnTo>
                <a:lnTo>
                  <a:pt x="480" y="2119"/>
                </a:lnTo>
                <a:lnTo>
                  <a:pt x="490" y="2121"/>
                </a:lnTo>
                <a:lnTo>
                  <a:pt x="502" y="2126"/>
                </a:lnTo>
                <a:lnTo>
                  <a:pt x="516" y="2135"/>
                </a:lnTo>
                <a:lnTo>
                  <a:pt x="532" y="2146"/>
                </a:lnTo>
                <a:lnTo>
                  <a:pt x="546" y="2161"/>
                </a:lnTo>
                <a:lnTo>
                  <a:pt x="561" y="2181"/>
                </a:lnTo>
                <a:lnTo>
                  <a:pt x="559" y="2156"/>
                </a:lnTo>
                <a:lnTo>
                  <a:pt x="560" y="2133"/>
                </a:lnTo>
                <a:lnTo>
                  <a:pt x="564" y="2114"/>
                </a:lnTo>
                <a:lnTo>
                  <a:pt x="568" y="2097"/>
                </a:lnTo>
                <a:lnTo>
                  <a:pt x="575" y="2082"/>
                </a:lnTo>
                <a:lnTo>
                  <a:pt x="582" y="2069"/>
                </a:lnTo>
                <a:lnTo>
                  <a:pt x="589" y="2056"/>
                </a:lnTo>
                <a:lnTo>
                  <a:pt x="597" y="2044"/>
                </a:lnTo>
                <a:lnTo>
                  <a:pt x="606" y="2031"/>
                </a:lnTo>
                <a:lnTo>
                  <a:pt x="613" y="2019"/>
                </a:lnTo>
                <a:lnTo>
                  <a:pt x="619" y="2005"/>
                </a:lnTo>
                <a:lnTo>
                  <a:pt x="624" y="1989"/>
                </a:lnTo>
                <a:lnTo>
                  <a:pt x="628" y="1971"/>
                </a:lnTo>
                <a:close/>
                <a:moveTo>
                  <a:pt x="909" y="1961"/>
                </a:moveTo>
                <a:lnTo>
                  <a:pt x="904" y="1963"/>
                </a:lnTo>
                <a:lnTo>
                  <a:pt x="899" y="1968"/>
                </a:lnTo>
                <a:lnTo>
                  <a:pt x="896" y="1976"/>
                </a:lnTo>
                <a:lnTo>
                  <a:pt x="897" y="1985"/>
                </a:lnTo>
                <a:lnTo>
                  <a:pt x="901" y="1993"/>
                </a:lnTo>
                <a:lnTo>
                  <a:pt x="906" y="1998"/>
                </a:lnTo>
                <a:lnTo>
                  <a:pt x="913" y="2002"/>
                </a:lnTo>
                <a:lnTo>
                  <a:pt x="922" y="2003"/>
                </a:lnTo>
                <a:lnTo>
                  <a:pt x="929" y="2001"/>
                </a:lnTo>
                <a:lnTo>
                  <a:pt x="936" y="1996"/>
                </a:lnTo>
                <a:lnTo>
                  <a:pt x="939" y="1990"/>
                </a:lnTo>
                <a:lnTo>
                  <a:pt x="940" y="1983"/>
                </a:lnTo>
                <a:lnTo>
                  <a:pt x="938" y="1976"/>
                </a:lnTo>
                <a:lnTo>
                  <a:pt x="935" y="1969"/>
                </a:lnTo>
                <a:lnTo>
                  <a:pt x="928" y="1965"/>
                </a:lnTo>
                <a:lnTo>
                  <a:pt x="923" y="1962"/>
                </a:lnTo>
                <a:lnTo>
                  <a:pt x="915" y="1961"/>
                </a:lnTo>
                <a:lnTo>
                  <a:pt x="909" y="1961"/>
                </a:lnTo>
                <a:close/>
                <a:moveTo>
                  <a:pt x="840" y="1936"/>
                </a:moveTo>
                <a:lnTo>
                  <a:pt x="833" y="1938"/>
                </a:lnTo>
                <a:lnTo>
                  <a:pt x="828" y="1942"/>
                </a:lnTo>
                <a:lnTo>
                  <a:pt x="827" y="1949"/>
                </a:lnTo>
                <a:lnTo>
                  <a:pt x="827" y="1956"/>
                </a:lnTo>
                <a:lnTo>
                  <a:pt x="828" y="1963"/>
                </a:lnTo>
                <a:lnTo>
                  <a:pt x="832" y="1967"/>
                </a:lnTo>
                <a:lnTo>
                  <a:pt x="839" y="1970"/>
                </a:lnTo>
                <a:lnTo>
                  <a:pt x="848" y="1971"/>
                </a:lnTo>
                <a:lnTo>
                  <a:pt x="855" y="1970"/>
                </a:lnTo>
                <a:lnTo>
                  <a:pt x="860" y="1969"/>
                </a:lnTo>
                <a:lnTo>
                  <a:pt x="863" y="1967"/>
                </a:lnTo>
                <a:lnTo>
                  <a:pt x="867" y="1965"/>
                </a:lnTo>
                <a:lnTo>
                  <a:pt x="870" y="1960"/>
                </a:lnTo>
                <a:lnTo>
                  <a:pt x="871" y="1953"/>
                </a:lnTo>
                <a:lnTo>
                  <a:pt x="869" y="1945"/>
                </a:lnTo>
                <a:lnTo>
                  <a:pt x="865" y="1941"/>
                </a:lnTo>
                <a:lnTo>
                  <a:pt x="861" y="1938"/>
                </a:lnTo>
                <a:lnTo>
                  <a:pt x="854" y="1937"/>
                </a:lnTo>
                <a:lnTo>
                  <a:pt x="848" y="1936"/>
                </a:lnTo>
                <a:lnTo>
                  <a:pt x="840" y="1936"/>
                </a:lnTo>
                <a:close/>
                <a:moveTo>
                  <a:pt x="727" y="1851"/>
                </a:moveTo>
                <a:lnTo>
                  <a:pt x="716" y="1853"/>
                </a:lnTo>
                <a:lnTo>
                  <a:pt x="707" y="1856"/>
                </a:lnTo>
                <a:lnTo>
                  <a:pt x="701" y="1861"/>
                </a:lnTo>
                <a:lnTo>
                  <a:pt x="694" y="1873"/>
                </a:lnTo>
                <a:lnTo>
                  <a:pt x="687" y="1888"/>
                </a:lnTo>
                <a:lnTo>
                  <a:pt x="681" y="1904"/>
                </a:lnTo>
                <a:lnTo>
                  <a:pt x="670" y="1941"/>
                </a:lnTo>
                <a:lnTo>
                  <a:pt x="665" y="1960"/>
                </a:lnTo>
                <a:lnTo>
                  <a:pt x="662" y="1979"/>
                </a:lnTo>
                <a:lnTo>
                  <a:pt x="659" y="1997"/>
                </a:lnTo>
                <a:lnTo>
                  <a:pt x="657" y="2012"/>
                </a:lnTo>
                <a:lnTo>
                  <a:pt x="655" y="2026"/>
                </a:lnTo>
                <a:lnTo>
                  <a:pt x="656" y="2036"/>
                </a:lnTo>
                <a:lnTo>
                  <a:pt x="657" y="2042"/>
                </a:lnTo>
                <a:lnTo>
                  <a:pt x="660" y="2044"/>
                </a:lnTo>
                <a:lnTo>
                  <a:pt x="674" y="2041"/>
                </a:lnTo>
                <a:lnTo>
                  <a:pt x="690" y="2034"/>
                </a:lnTo>
                <a:lnTo>
                  <a:pt x="706" y="2025"/>
                </a:lnTo>
                <a:lnTo>
                  <a:pt x="721" y="2013"/>
                </a:lnTo>
                <a:lnTo>
                  <a:pt x="736" y="1998"/>
                </a:lnTo>
                <a:lnTo>
                  <a:pt x="750" y="1983"/>
                </a:lnTo>
                <a:lnTo>
                  <a:pt x="762" y="1966"/>
                </a:lnTo>
                <a:lnTo>
                  <a:pt x="773" y="1950"/>
                </a:lnTo>
                <a:lnTo>
                  <a:pt x="781" y="1933"/>
                </a:lnTo>
                <a:lnTo>
                  <a:pt x="787" y="1917"/>
                </a:lnTo>
                <a:lnTo>
                  <a:pt x="789" y="1902"/>
                </a:lnTo>
                <a:lnTo>
                  <a:pt x="788" y="1889"/>
                </a:lnTo>
                <a:lnTo>
                  <a:pt x="783" y="1877"/>
                </a:lnTo>
                <a:lnTo>
                  <a:pt x="775" y="1867"/>
                </a:lnTo>
                <a:lnTo>
                  <a:pt x="764" y="1860"/>
                </a:lnTo>
                <a:lnTo>
                  <a:pt x="751" y="1855"/>
                </a:lnTo>
                <a:lnTo>
                  <a:pt x="740" y="1852"/>
                </a:lnTo>
                <a:lnTo>
                  <a:pt x="727" y="1851"/>
                </a:lnTo>
                <a:close/>
                <a:moveTo>
                  <a:pt x="893" y="1824"/>
                </a:moveTo>
                <a:lnTo>
                  <a:pt x="886" y="1825"/>
                </a:lnTo>
                <a:lnTo>
                  <a:pt x="880" y="1828"/>
                </a:lnTo>
                <a:lnTo>
                  <a:pt x="874" y="1831"/>
                </a:lnTo>
                <a:lnTo>
                  <a:pt x="870" y="1838"/>
                </a:lnTo>
                <a:lnTo>
                  <a:pt x="865" y="1847"/>
                </a:lnTo>
                <a:lnTo>
                  <a:pt x="861" y="1858"/>
                </a:lnTo>
                <a:lnTo>
                  <a:pt x="860" y="1868"/>
                </a:lnTo>
                <a:lnTo>
                  <a:pt x="862" y="1877"/>
                </a:lnTo>
                <a:lnTo>
                  <a:pt x="870" y="1887"/>
                </a:lnTo>
                <a:lnTo>
                  <a:pt x="881" y="1898"/>
                </a:lnTo>
                <a:lnTo>
                  <a:pt x="895" y="1909"/>
                </a:lnTo>
                <a:lnTo>
                  <a:pt x="914" y="1919"/>
                </a:lnTo>
                <a:lnTo>
                  <a:pt x="934" y="1929"/>
                </a:lnTo>
                <a:lnTo>
                  <a:pt x="956" y="1938"/>
                </a:lnTo>
                <a:lnTo>
                  <a:pt x="980" y="1944"/>
                </a:lnTo>
                <a:lnTo>
                  <a:pt x="994" y="1947"/>
                </a:lnTo>
                <a:lnTo>
                  <a:pt x="1006" y="1948"/>
                </a:lnTo>
                <a:lnTo>
                  <a:pt x="1014" y="1946"/>
                </a:lnTo>
                <a:lnTo>
                  <a:pt x="1020" y="1943"/>
                </a:lnTo>
                <a:lnTo>
                  <a:pt x="1024" y="1938"/>
                </a:lnTo>
                <a:lnTo>
                  <a:pt x="1025" y="1934"/>
                </a:lnTo>
                <a:lnTo>
                  <a:pt x="1025" y="1929"/>
                </a:lnTo>
                <a:lnTo>
                  <a:pt x="1024" y="1925"/>
                </a:lnTo>
                <a:lnTo>
                  <a:pt x="1024" y="1922"/>
                </a:lnTo>
                <a:lnTo>
                  <a:pt x="1023" y="1920"/>
                </a:lnTo>
                <a:lnTo>
                  <a:pt x="1015" y="1913"/>
                </a:lnTo>
                <a:lnTo>
                  <a:pt x="1003" y="1908"/>
                </a:lnTo>
                <a:lnTo>
                  <a:pt x="989" y="1904"/>
                </a:lnTo>
                <a:lnTo>
                  <a:pt x="972" y="1900"/>
                </a:lnTo>
                <a:lnTo>
                  <a:pt x="955" y="1896"/>
                </a:lnTo>
                <a:lnTo>
                  <a:pt x="939" y="1892"/>
                </a:lnTo>
                <a:lnTo>
                  <a:pt x="926" y="1889"/>
                </a:lnTo>
                <a:lnTo>
                  <a:pt x="915" y="1884"/>
                </a:lnTo>
                <a:lnTo>
                  <a:pt x="909" y="1878"/>
                </a:lnTo>
                <a:lnTo>
                  <a:pt x="905" y="1871"/>
                </a:lnTo>
                <a:lnTo>
                  <a:pt x="904" y="1861"/>
                </a:lnTo>
                <a:lnTo>
                  <a:pt x="905" y="1853"/>
                </a:lnTo>
                <a:lnTo>
                  <a:pt x="907" y="1845"/>
                </a:lnTo>
                <a:lnTo>
                  <a:pt x="908" y="1837"/>
                </a:lnTo>
                <a:lnTo>
                  <a:pt x="907" y="1831"/>
                </a:lnTo>
                <a:lnTo>
                  <a:pt x="904" y="1827"/>
                </a:lnTo>
                <a:lnTo>
                  <a:pt x="899" y="1824"/>
                </a:lnTo>
                <a:lnTo>
                  <a:pt x="893" y="1824"/>
                </a:lnTo>
                <a:close/>
                <a:moveTo>
                  <a:pt x="740" y="1762"/>
                </a:moveTo>
                <a:lnTo>
                  <a:pt x="727" y="1764"/>
                </a:lnTo>
                <a:lnTo>
                  <a:pt x="714" y="1767"/>
                </a:lnTo>
                <a:lnTo>
                  <a:pt x="701" y="1770"/>
                </a:lnTo>
                <a:lnTo>
                  <a:pt x="677" y="1781"/>
                </a:lnTo>
                <a:lnTo>
                  <a:pt x="664" y="1790"/>
                </a:lnTo>
                <a:lnTo>
                  <a:pt x="652" y="1797"/>
                </a:lnTo>
                <a:lnTo>
                  <a:pt x="639" y="1806"/>
                </a:lnTo>
                <a:lnTo>
                  <a:pt x="629" y="1814"/>
                </a:lnTo>
                <a:lnTo>
                  <a:pt x="620" y="1821"/>
                </a:lnTo>
                <a:lnTo>
                  <a:pt x="615" y="1827"/>
                </a:lnTo>
                <a:lnTo>
                  <a:pt x="609" y="1835"/>
                </a:lnTo>
                <a:lnTo>
                  <a:pt x="606" y="1844"/>
                </a:lnTo>
                <a:lnTo>
                  <a:pt x="604" y="1852"/>
                </a:lnTo>
                <a:lnTo>
                  <a:pt x="602" y="1861"/>
                </a:lnTo>
                <a:lnTo>
                  <a:pt x="619" y="1854"/>
                </a:lnTo>
                <a:lnTo>
                  <a:pt x="630" y="1849"/>
                </a:lnTo>
                <a:lnTo>
                  <a:pt x="644" y="1844"/>
                </a:lnTo>
                <a:lnTo>
                  <a:pt x="661" y="1838"/>
                </a:lnTo>
                <a:lnTo>
                  <a:pt x="679" y="1833"/>
                </a:lnTo>
                <a:lnTo>
                  <a:pt x="698" y="1828"/>
                </a:lnTo>
                <a:lnTo>
                  <a:pt x="719" y="1824"/>
                </a:lnTo>
                <a:lnTo>
                  <a:pt x="740" y="1822"/>
                </a:lnTo>
                <a:lnTo>
                  <a:pt x="762" y="1822"/>
                </a:lnTo>
                <a:lnTo>
                  <a:pt x="783" y="1823"/>
                </a:lnTo>
                <a:lnTo>
                  <a:pt x="781" y="1812"/>
                </a:lnTo>
                <a:lnTo>
                  <a:pt x="778" y="1800"/>
                </a:lnTo>
                <a:lnTo>
                  <a:pt x="775" y="1789"/>
                </a:lnTo>
                <a:lnTo>
                  <a:pt x="773" y="1779"/>
                </a:lnTo>
                <a:lnTo>
                  <a:pt x="767" y="1770"/>
                </a:lnTo>
                <a:lnTo>
                  <a:pt x="761" y="1766"/>
                </a:lnTo>
                <a:lnTo>
                  <a:pt x="751" y="1763"/>
                </a:lnTo>
                <a:lnTo>
                  <a:pt x="740" y="1762"/>
                </a:lnTo>
                <a:close/>
                <a:moveTo>
                  <a:pt x="362" y="1738"/>
                </a:moveTo>
                <a:lnTo>
                  <a:pt x="341" y="1739"/>
                </a:lnTo>
                <a:lnTo>
                  <a:pt x="323" y="1740"/>
                </a:lnTo>
                <a:lnTo>
                  <a:pt x="307" y="1743"/>
                </a:lnTo>
                <a:lnTo>
                  <a:pt x="293" y="1747"/>
                </a:lnTo>
                <a:lnTo>
                  <a:pt x="284" y="1751"/>
                </a:lnTo>
                <a:lnTo>
                  <a:pt x="274" y="1760"/>
                </a:lnTo>
                <a:lnTo>
                  <a:pt x="266" y="1771"/>
                </a:lnTo>
                <a:lnTo>
                  <a:pt x="261" y="1783"/>
                </a:lnTo>
                <a:lnTo>
                  <a:pt x="258" y="1795"/>
                </a:lnTo>
                <a:lnTo>
                  <a:pt x="257" y="1806"/>
                </a:lnTo>
                <a:lnTo>
                  <a:pt x="256" y="1815"/>
                </a:lnTo>
                <a:lnTo>
                  <a:pt x="256" y="1823"/>
                </a:lnTo>
                <a:lnTo>
                  <a:pt x="258" y="1818"/>
                </a:lnTo>
                <a:lnTo>
                  <a:pt x="261" y="1812"/>
                </a:lnTo>
                <a:lnTo>
                  <a:pt x="266" y="1806"/>
                </a:lnTo>
                <a:lnTo>
                  <a:pt x="271" y="1800"/>
                </a:lnTo>
                <a:lnTo>
                  <a:pt x="278" y="1794"/>
                </a:lnTo>
                <a:lnTo>
                  <a:pt x="287" y="1789"/>
                </a:lnTo>
                <a:lnTo>
                  <a:pt x="296" y="1786"/>
                </a:lnTo>
                <a:lnTo>
                  <a:pt x="308" y="1785"/>
                </a:lnTo>
                <a:lnTo>
                  <a:pt x="321" y="1789"/>
                </a:lnTo>
                <a:lnTo>
                  <a:pt x="332" y="1795"/>
                </a:lnTo>
                <a:lnTo>
                  <a:pt x="339" y="1801"/>
                </a:lnTo>
                <a:lnTo>
                  <a:pt x="343" y="1807"/>
                </a:lnTo>
                <a:lnTo>
                  <a:pt x="343" y="1813"/>
                </a:lnTo>
                <a:lnTo>
                  <a:pt x="341" y="1819"/>
                </a:lnTo>
                <a:lnTo>
                  <a:pt x="338" y="1823"/>
                </a:lnTo>
                <a:lnTo>
                  <a:pt x="289" y="1892"/>
                </a:lnTo>
                <a:lnTo>
                  <a:pt x="338" y="1915"/>
                </a:lnTo>
                <a:lnTo>
                  <a:pt x="352" y="1900"/>
                </a:lnTo>
                <a:lnTo>
                  <a:pt x="364" y="1885"/>
                </a:lnTo>
                <a:lnTo>
                  <a:pt x="375" y="1872"/>
                </a:lnTo>
                <a:lnTo>
                  <a:pt x="387" y="1861"/>
                </a:lnTo>
                <a:lnTo>
                  <a:pt x="401" y="1850"/>
                </a:lnTo>
                <a:lnTo>
                  <a:pt x="421" y="1839"/>
                </a:lnTo>
                <a:lnTo>
                  <a:pt x="431" y="1838"/>
                </a:lnTo>
                <a:lnTo>
                  <a:pt x="440" y="1837"/>
                </a:lnTo>
                <a:lnTo>
                  <a:pt x="449" y="1839"/>
                </a:lnTo>
                <a:lnTo>
                  <a:pt x="459" y="1845"/>
                </a:lnTo>
                <a:lnTo>
                  <a:pt x="470" y="1854"/>
                </a:lnTo>
                <a:lnTo>
                  <a:pt x="477" y="1861"/>
                </a:lnTo>
                <a:lnTo>
                  <a:pt x="481" y="1870"/>
                </a:lnTo>
                <a:lnTo>
                  <a:pt x="485" y="1879"/>
                </a:lnTo>
                <a:lnTo>
                  <a:pt x="487" y="1889"/>
                </a:lnTo>
                <a:lnTo>
                  <a:pt x="486" y="1898"/>
                </a:lnTo>
                <a:lnTo>
                  <a:pt x="484" y="1907"/>
                </a:lnTo>
                <a:lnTo>
                  <a:pt x="478" y="1916"/>
                </a:lnTo>
                <a:lnTo>
                  <a:pt x="470" y="1922"/>
                </a:lnTo>
                <a:lnTo>
                  <a:pt x="458" y="1927"/>
                </a:lnTo>
                <a:lnTo>
                  <a:pt x="447" y="1927"/>
                </a:lnTo>
                <a:lnTo>
                  <a:pt x="437" y="1925"/>
                </a:lnTo>
                <a:lnTo>
                  <a:pt x="428" y="1920"/>
                </a:lnTo>
                <a:lnTo>
                  <a:pt x="422" y="1911"/>
                </a:lnTo>
                <a:lnTo>
                  <a:pt x="416" y="1902"/>
                </a:lnTo>
                <a:lnTo>
                  <a:pt x="412" y="1892"/>
                </a:lnTo>
                <a:lnTo>
                  <a:pt x="410" y="1894"/>
                </a:lnTo>
                <a:lnTo>
                  <a:pt x="406" y="1899"/>
                </a:lnTo>
                <a:lnTo>
                  <a:pt x="401" y="1905"/>
                </a:lnTo>
                <a:lnTo>
                  <a:pt x="398" y="1912"/>
                </a:lnTo>
                <a:lnTo>
                  <a:pt x="396" y="1921"/>
                </a:lnTo>
                <a:lnTo>
                  <a:pt x="395" y="1930"/>
                </a:lnTo>
                <a:lnTo>
                  <a:pt x="398" y="1939"/>
                </a:lnTo>
                <a:lnTo>
                  <a:pt x="404" y="1949"/>
                </a:lnTo>
                <a:lnTo>
                  <a:pt x="415" y="1957"/>
                </a:lnTo>
                <a:lnTo>
                  <a:pt x="425" y="1961"/>
                </a:lnTo>
                <a:lnTo>
                  <a:pt x="439" y="1965"/>
                </a:lnTo>
                <a:lnTo>
                  <a:pt x="455" y="1967"/>
                </a:lnTo>
                <a:lnTo>
                  <a:pt x="471" y="1968"/>
                </a:lnTo>
                <a:lnTo>
                  <a:pt x="489" y="1968"/>
                </a:lnTo>
                <a:lnTo>
                  <a:pt x="508" y="1967"/>
                </a:lnTo>
                <a:lnTo>
                  <a:pt x="526" y="1964"/>
                </a:lnTo>
                <a:lnTo>
                  <a:pt x="544" y="1960"/>
                </a:lnTo>
                <a:lnTo>
                  <a:pt x="561" y="1954"/>
                </a:lnTo>
                <a:lnTo>
                  <a:pt x="575" y="1947"/>
                </a:lnTo>
                <a:lnTo>
                  <a:pt x="587" y="1938"/>
                </a:lnTo>
                <a:lnTo>
                  <a:pt x="596" y="1927"/>
                </a:lnTo>
                <a:lnTo>
                  <a:pt x="601" y="1914"/>
                </a:lnTo>
                <a:lnTo>
                  <a:pt x="602" y="1900"/>
                </a:lnTo>
                <a:lnTo>
                  <a:pt x="599" y="1895"/>
                </a:lnTo>
                <a:lnTo>
                  <a:pt x="592" y="1891"/>
                </a:lnTo>
                <a:lnTo>
                  <a:pt x="581" y="1886"/>
                </a:lnTo>
                <a:lnTo>
                  <a:pt x="568" y="1882"/>
                </a:lnTo>
                <a:lnTo>
                  <a:pt x="554" y="1877"/>
                </a:lnTo>
                <a:lnTo>
                  <a:pt x="538" y="1872"/>
                </a:lnTo>
                <a:lnTo>
                  <a:pt x="524" y="1867"/>
                </a:lnTo>
                <a:lnTo>
                  <a:pt x="511" y="1861"/>
                </a:lnTo>
                <a:lnTo>
                  <a:pt x="526" y="1851"/>
                </a:lnTo>
                <a:lnTo>
                  <a:pt x="536" y="1847"/>
                </a:lnTo>
                <a:lnTo>
                  <a:pt x="543" y="1842"/>
                </a:lnTo>
                <a:lnTo>
                  <a:pt x="550" y="1837"/>
                </a:lnTo>
                <a:lnTo>
                  <a:pt x="554" y="1831"/>
                </a:lnTo>
                <a:lnTo>
                  <a:pt x="553" y="1823"/>
                </a:lnTo>
                <a:lnTo>
                  <a:pt x="543" y="1806"/>
                </a:lnTo>
                <a:lnTo>
                  <a:pt x="530" y="1790"/>
                </a:lnTo>
                <a:lnTo>
                  <a:pt x="513" y="1776"/>
                </a:lnTo>
                <a:lnTo>
                  <a:pt x="495" y="1765"/>
                </a:lnTo>
                <a:lnTo>
                  <a:pt x="474" y="1757"/>
                </a:lnTo>
                <a:lnTo>
                  <a:pt x="452" y="1749"/>
                </a:lnTo>
                <a:lnTo>
                  <a:pt x="429" y="1744"/>
                </a:lnTo>
                <a:lnTo>
                  <a:pt x="406" y="1740"/>
                </a:lnTo>
                <a:lnTo>
                  <a:pt x="383" y="1739"/>
                </a:lnTo>
                <a:lnTo>
                  <a:pt x="362" y="1738"/>
                </a:lnTo>
                <a:close/>
                <a:moveTo>
                  <a:pt x="589" y="1671"/>
                </a:moveTo>
                <a:lnTo>
                  <a:pt x="583" y="1674"/>
                </a:lnTo>
                <a:lnTo>
                  <a:pt x="575" y="1680"/>
                </a:lnTo>
                <a:lnTo>
                  <a:pt x="565" y="1686"/>
                </a:lnTo>
                <a:lnTo>
                  <a:pt x="554" y="1694"/>
                </a:lnTo>
                <a:lnTo>
                  <a:pt x="543" y="1702"/>
                </a:lnTo>
                <a:lnTo>
                  <a:pt x="532" y="1710"/>
                </a:lnTo>
                <a:lnTo>
                  <a:pt x="521" y="1718"/>
                </a:lnTo>
                <a:lnTo>
                  <a:pt x="511" y="1724"/>
                </a:lnTo>
                <a:lnTo>
                  <a:pt x="513" y="1727"/>
                </a:lnTo>
                <a:lnTo>
                  <a:pt x="518" y="1733"/>
                </a:lnTo>
                <a:lnTo>
                  <a:pt x="523" y="1740"/>
                </a:lnTo>
                <a:lnTo>
                  <a:pt x="532" y="1747"/>
                </a:lnTo>
                <a:lnTo>
                  <a:pt x="542" y="1755"/>
                </a:lnTo>
                <a:lnTo>
                  <a:pt x="553" y="1762"/>
                </a:lnTo>
                <a:lnTo>
                  <a:pt x="565" y="1768"/>
                </a:lnTo>
                <a:lnTo>
                  <a:pt x="579" y="1772"/>
                </a:lnTo>
                <a:lnTo>
                  <a:pt x="595" y="1773"/>
                </a:lnTo>
                <a:lnTo>
                  <a:pt x="610" y="1770"/>
                </a:lnTo>
                <a:lnTo>
                  <a:pt x="627" y="1762"/>
                </a:lnTo>
                <a:lnTo>
                  <a:pt x="626" y="1760"/>
                </a:lnTo>
                <a:lnTo>
                  <a:pt x="621" y="1743"/>
                </a:lnTo>
                <a:lnTo>
                  <a:pt x="618" y="1731"/>
                </a:lnTo>
                <a:lnTo>
                  <a:pt x="614" y="1718"/>
                </a:lnTo>
                <a:lnTo>
                  <a:pt x="609" y="1705"/>
                </a:lnTo>
                <a:lnTo>
                  <a:pt x="606" y="1692"/>
                </a:lnTo>
                <a:lnTo>
                  <a:pt x="601" y="1682"/>
                </a:lnTo>
                <a:lnTo>
                  <a:pt x="597" y="1674"/>
                </a:lnTo>
                <a:lnTo>
                  <a:pt x="594" y="1671"/>
                </a:lnTo>
                <a:lnTo>
                  <a:pt x="589" y="1671"/>
                </a:lnTo>
                <a:close/>
                <a:moveTo>
                  <a:pt x="915" y="1643"/>
                </a:moveTo>
                <a:lnTo>
                  <a:pt x="907" y="1646"/>
                </a:lnTo>
                <a:lnTo>
                  <a:pt x="902" y="1651"/>
                </a:lnTo>
                <a:lnTo>
                  <a:pt x="898" y="1658"/>
                </a:lnTo>
                <a:lnTo>
                  <a:pt x="897" y="1665"/>
                </a:lnTo>
                <a:lnTo>
                  <a:pt x="898" y="1672"/>
                </a:lnTo>
                <a:lnTo>
                  <a:pt x="901" y="1676"/>
                </a:lnTo>
                <a:lnTo>
                  <a:pt x="906" y="1678"/>
                </a:lnTo>
                <a:lnTo>
                  <a:pt x="916" y="1680"/>
                </a:lnTo>
                <a:lnTo>
                  <a:pt x="929" y="1680"/>
                </a:lnTo>
                <a:lnTo>
                  <a:pt x="944" y="1682"/>
                </a:lnTo>
                <a:lnTo>
                  <a:pt x="960" y="1684"/>
                </a:lnTo>
                <a:lnTo>
                  <a:pt x="976" y="1685"/>
                </a:lnTo>
                <a:lnTo>
                  <a:pt x="990" y="1686"/>
                </a:lnTo>
                <a:lnTo>
                  <a:pt x="985" y="1679"/>
                </a:lnTo>
                <a:lnTo>
                  <a:pt x="981" y="1670"/>
                </a:lnTo>
                <a:lnTo>
                  <a:pt x="976" y="1663"/>
                </a:lnTo>
                <a:lnTo>
                  <a:pt x="970" y="1659"/>
                </a:lnTo>
                <a:lnTo>
                  <a:pt x="964" y="1657"/>
                </a:lnTo>
                <a:lnTo>
                  <a:pt x="956" y="1653"/>
                </a:lnTo>
                <a:lnTo>
                  <a:pt x="946" y="1649"/>
                </a:lnTo>
                <a:lnTo>
                  <a:pt x="935" y="1647"/>
                </a:lnTo>
                <a:lnTo>
                  <a:pt x="925" y="1644"/>
                </a:lnTo>
                <a:lnTo>
                  <a:pt x="915" y="1643"/>
                </a:lnTo>
                <a:close/>
                <a:moveTo>
                  <a:pt x="517" y="1641"/>
                </a:moveTo>
                <a:lnTo>
                  <a:pt x="508" y="1641"/>
                </a:lnTo>
                <a:lnTo>
                  <a:pt x="496" y="1641"/>
                </a:lnTo>
                <a:lnTo>
                  <a:pt x="479" y="1642"/>
                </a:lnTo>
                <a:lnTo>
                  <a:pt x="461" y="1643"/>
                </a:lnTo>
                <a:lnTo>
                  <a:pt x="441" y="1645"/>
                </a:lnTo>
                <a:lnTo>
                  <a:pt x="402" y="1647"/>
                </a:lnTo>
                <a:lnTo>
                  <a:pt x="385" y="1647"/>
                </a:lnTo>
                <a:lnTo>
                  <a:pt x="371" y="1648"/>
                </a:lnTo>
                <a:lnTo>
                  <a:pt x="383" y="1659"/>
                </a:lnTo>
                <a:lnTo>
                  <a:pt x="392" y="1667"/>
                </a:lnTo>
                <a:lnTo>
                  <a:pt x="403" y="1674"/>
                </a:lnTo>
                <a:lnTo>
                  <a:pt x="415" y="1684"/>
                </a:lnTo>
                <a:lnTo>
                  <a:pt x="427" y="1691"/>
                </a:lnTo>
                <a:lnTo>
                  <a:pt x="438" y="1699"/>
                </a:lnTo>
                <a:lnTo>
                  <a:pt x="449" y="1706"/>
                </a:lnTo>
                <a:lnTo>
                  <a:pt x="457" y="1710"/>
                </a:lnTo>
                <a:lnTo>
                  <a:pt x="466" y="1707"/>
                </a:lnTo>
                <a:lnTo>
                  <a:pt x="477" y="1704"/>
                </a:lnTo>
                <a:lnTo>
                  <a:pt x="488" y="1698"/>
                </a:lnTo>
                <a:lnTo>
                  <a:pt x="499" y="1689"/>
                </a:lnTo>
                <a:lnTo>
                  <a:pt x="506" y="1672"/>
                </a:lnTo>
                <a:lnTo>
                  <a:pt x="510" y="1663"/>
                </a:lnTo>
                <a:lnTo>
                  <a:pt x="514" y="1654"/>
                </a:lnTo>
                <a:lnTo>
                  <a:pt x="517" y="1647"/>
                </a:lnTo>
                <a:lnTo>
                  <a:pt x="519" y="1642"/>
                </a:lnTo>
                <a:lnTo>
                  <a:pt x="520" y="1641"/>
                </a:lnTo>
                <a:lnTo>
                  <a:pt x="517" y="1641"/>
                </a:lnTo>
                <a:close/>
                <a:moveTo>
                  <a:pt x="737" y="1636"/>
                </a:moveTo>
                <a:lnTo>
                  <a:pt x="718" y="1638"/>
                </a:lnTo>
                <a:lnTo>
                  <a:pt x="707" y="1642"/>
                </a:lnTo>
                <a:lnTo>
                  <a:pt x="696" y="1647"/>
                </a:lnTo>
                <a:lnTo>
                  <a:pt x="687" y="1655"/>
                </a:lnTo>
                <a:lnTo>
                  <a:pt x="679" y="1663"/>
                </a:lnTo>
                <a:lnTo>
                  <a:pt x="674" y="1673"/>
                </a:lnTo>
                <a:lnTo>
                  <a:pt x="671" y="1683"/>
                </a:lnTo>
                <a:lnTo>
                  <a:pt x="670" y="1694"/>
                </a:lnTo>
                <a:lnTo>
                  <a:pt x="674" y="1704"/>
                </a:lnTo>
                <a:lnTo>
                  <a:pt x="681" y="1714"/>
                </a:lnTo>
                <a:lnTo>
                  <a:pt x="693" y="1724"/>
                </a:lnTo>
                <a:lnTo>
                  <a:pt x="686" y="1713"/>
                </a:lnTo>
                <a:lnTo>
                  <a:pt x="683" y="1704"/>
                </a:lnTo>
                <a:lnTo>
                  <a:pt x="682" y="1696"/>
                </a:lnTo>
                <a:lnTo>
                  <a:pt x="684" y="1691"/>
                </a:lnTo>
                <a:lnTo>
                  <a:pt x="687" y="1686"/>
                </a:lnTo>
                <a:lnTo>
                  <a:pt x="691" y="1683"/>
                </a:lnTo>
                <a:lnTo>
                  <a:pt x="696" y="1680"/>
                </a:lnTo>
                <a:lnTo>
                  <a:pt x="706" y="1674"/>
                </a:lnTo>
                <a:lnTo>
                  <a:pt x="717" y="1673"/>
                </a:lnTo>
                <a:lnTo>
                  <a:pt x="729" y="1674"/>
                </a:lnTo>
                <a:lnTo>
                  <a:pt x="740" y="1675"/>
                </a:lnTo>
                <a:lnTo>
                  <a:pt x="749" y="1678"/>
                </a:lnTo>
                <a:lnTo>
                  <a:pt x="756" y="1680"/>
                </a:lnTo>
                <a:lnTo>
                  <a:pt x="763" y="1684"/>
                </a:lnTo>
                <a:lnTo>
                  <a:pt x="762" y="1699"/>
                </a:lnTo>
                <a:lnTo>
                  <a:pt x="762" y="1711"/>
                </a:lnTo>
                <a:lnTo>
                  <a:pt x="767" y="1721"/>
                </a:lnTo>
                <a:lnTo>
                  <a:pt x="773" y="1729"/>
                </a:lnTo>
                <a:lnTo>
                  <a:pt x="787" y="1743"/>
                </a:lnTo>
                <a:lnTo>
                  <a:pt x="796" y="1750"/>
                </a:lnTo>
                <a:lnTo>
                  <a:pt x="805" y="1757"/>
                </a:lnTo>
                <a:lnTo>
                  <a:pt x="812" y="1765"/>
                </a:lnTo>
                <a:lnTo>
                  <a:pt x="818" y="1774"/>
                </a:lnTo>
                <a:lnTo>
                  <a:pt x="823" y="1786"/>
                </a:lnTo>
                <a:lnTo>
                  <a:pt x="825" y="1801"/>
                </a:lnTo>
                <a:lnTo>
                  <a:pt x="833" y="1800"/>
                </a:lnTo>
                <a:lnTo>
                  <a:pt x="843" y="1798"/>
                </a:lnTo>
                <a:lnTo>
                  <a:pt x="854" y="1796"/>
                </a:lnTo>
                <a:lnTo>
                  <a:pt x="864" y="1793"/>
                </a:lnTo>
                <a:lnTo>
                  <a:pt x="873" y="1790"/>
                </a:lnTo>
                <a:lnTo>
                  <a:pt x="880" y="1784"/>
                </a:lnTo>
                <a:lnTo>
                  <a:pt x="883" y="1777"/>
                </a:lnTo>
                <a:lnTo>
                  <a:pt x="886" y="1764"/>
                </a:lnTo>
                <a:lnTo>
                  <a:pt x="887" y="1750"/>
                </a:lnTo>
                <a:lnTo>
                  <a:pt x="886" y="1735"/>
                </a:lnTo>
                <a:lnTo>
                  <a:pt x="882" y="1720"/>
                </a:lnTo>
                <a:lnTo>
                  <a:pt x="876" y="1711"/>
                </a:lnTo>
                <a:lnTo>
                  <a:pt x="867" y="1701"/>
                </a:lnTo>
                <a:lnTo>
                  <a:pt x="856" y="1690"/>
                </a:lnTo>
                <a:lnTo>
                  <a:pt x="843" y="1680"/>
                </a:lnTo>
                <a:lnTo>
                  <a:pt x="831" y="1670"/>
                </a:lnTo>
                <a:lnTo>
                  <a:pt x="818" y="1662"/>
                </a:lnTo>
                <a:lnTo>
                  <a:pt x="808" y="1656"/>
                </a:lnTo>
                <a:lnTo>
                  <a:pt x="793" y="1648"/>
                </a:lnTo>
                <a:lnTo>
                  <a:pt x="775" y="1641"/>
                </a:lnTo>
                <a:lnTo>
                  <a:pt x="756" y="1637"/>
                </a:lnTo>
                <a:lnTo>
                  <a:pt x="737" y="1636"/>
                </a:lnTo>
                <a:close/>
                <a:moveTo>
                  <a:pt x="289" y="1557"/>
                </a:moveTo>
                <a:lnTo>
                  <a:pt x="338" y="1625"/>
                </a:lnTo>
                <a:lnTo>
                  <a:pt x="366" y="1622"/>
                </a:lnTo>
                <a:lnTo>
                  <a:pt x="389" y="1617"/>
                </a:lnTo>
                <a:lnTo>
                  <a:pt x="411" y="1610"/>
                </a:lnTo>
                <a:lnTo>
                  <a:pt x="429" y="1600"/>
                </a:lnTo>
                <a:lnTo>
                  <a:pt x="445" y="1587"/>
                </a:lnTo>
                <a:lnTo>
                  <a:pt x="289" y="1557"/>
                </a:lnTo>
                <a:close/>
                <a:moveTo>
                  <a:pt x="247" y="1427"/>
                </a:moveTo>
                <a:lnTo>
                  <a:pt x="272" y="1511"/>
                </a:lnTo>
                <a:lnTo>
                  <a:pt x="363" y="1511"/>
                </a:lnTo>
                <a:lnTo>
                  <a:pt x="363" y="1496"/>
                </a:lnTo>
                <a:lnTo>
                  <a:pt x="247" y="1427"/>
                </a:lnTo>
                <a:close/>
                <a:moveTo>
                  <a:pt x="826" y="1425"/>
                </a:moveTo>
                <a:lnTo>
                  <a:pt x="816" y="1426"/>
                </a:lnTo>
                <a:lnTo>
                  <a:pt x="805" y="1427"/>
                </a:lnTo>
                <a:lnTo>
                  <a:pt x="783" y="1433"/>
                </a:lnTo>
                <a:lnTo>
                  <a:pt x="773" y="1437"/>
                </a:lnTo>
                <a:lnTo>
                  <a:pt x="763" y="1442"/>
                </a:lnTo>
                <a:lnTo>
                  <a:pt x="755" y="1449"/>
                </a:lnTo>
                <a:lnTo>
                  <a:pt x="748" y="1457"/>
                </a:lnTo>
                <a:lnTo>
                  <a:pt x="743" y="1468"/>
                </a:lnTo>
                <a:lnTo>
                  <a:pt x="741" y="1481"/>
                </a:lnTo>
                <a:lnTo>
                  <a:pt x="742" y="1496"/>
                </a:lnTo>
                <a:lnTo>
                  <a:pt x="747" y="1507"/>
                </a:lnTo>
                <a:lnTo>
                  <a:pt x="753" y="1515"/>
                </a:lnTo>
                <a:lnTo>
                  <a:pt x="762" y="1521"/>
                </a:lnTo>
                <a:lnTo>
                  <a:pt x="771" y="1524"/>
                </a:lnTo>
                <a:lnTo>
                  <a:pt x="781" y="1526"/>
                </a:lnTo>
                <a:lnTo>
                  <a:pt x="790" y="1526"/>
                </a:lnTo>
                <a:lnTo>
                  <a:pt x="800" y="1526"/>
                </a:lnTo>
                <a:lnTo>
                  <a:pt x="799" y="1525"/>
                </a:lnTo>
                <a:lnTo>
                  <a:pt x="796" y="1521"/>
                </a:lnTo>
                <a:lnTo>
                  <a:pt x="794" y="1515"/>
                </a:lnTo>
                <a:lnTo>
                  <a:pt x="793" y="1507"/>
                </a:lnTo>
                <a:lnTo>
                  <a:pt x="794" y="1498"/>
                </a:lnTo>
                <a:lnTo>
                  <a:pt x="800" y="1488"/>
                </a:lnTo>
                <a:lnTo>
                  <a:pt x="808" y="1481"/>
                </a:lnTo>
                <a:lnTo>
                  <a:pt x="817" y="1476"/>
                </a:lnTo>
                <a:lnTo>
                  <a:pt x="827" y="1473"/>
                </a:lnTo>
                <a:lnTo>
                  <a:pt x="838" y="1473"/>
                </a:lnTo>
                <a:lnTo>
                  <a:pt x="849" y="1477"/>
                </a:lnTo>
                <a:lnTo>
                  <a:pt x="858" y="1482"/>
                </a:lnTo>
                <a:lnTo>
                  <a:pt x="866" y="1493"/>
                </a:lnTo>
                <a:lnTo>
                  <a:pt x="873" y="1510"/>
                </a:lnTo>
                <a:lnTo>
                  <a:pt x="875" y="1527"/>
                </a:lnTo>
                <a:lnTo>
                  <a:pt x="871" y="1543"/>
                </a:lnTo>
                <a:lnTo>
                  <a:pt x="864" y="1558"/>
                </a:lnTo>
                <a:lnTo>
                  <a:pt x="852" y="1571"/>
                </a:lnTo>
                <a:lnTo>
                  <a:pt x="837" y="1581"/>
                </a:lnTo>
                <a:lnTo>
                  <a:pt x="819" y="1589"/>
                </a:lnTo>
                <a:lnTo>
                  <a:pt x="801" y="1594"/>
                </a:lnTo>
                <a:lnTo>
                  <a:pt x="781" y="1596"/>
                </a:lnTo>
                <a:lnTo>
                  <a:pt x="762" y="1593"/>
                </a:lnTo>
                <a:lnTo>
                  <a:pt x="742" y="1587"/>
                </a:lnTo>
                <a:lnTo>
                  <a:pt x="729" y="1581"/>
                </a:lnTo>
                <a:lnTo>
                  <a:pt x="720" y="1575"/>
                </a:lnTo>
                <a:lnTo>
                  <a:pt x="707" y="1562"/>
                </a:lnTo>
                <a:lnTo>
                  <a:pt x="701" y="1553"/>
                </a:lnTo>
                <a:lnTo>
                  <a:pt x="693" y="1542"/>
                </a:lnTo>
                <a:lnTo>
                  <a:pt x="685" y="1527"/>
                </a:lnTo>
                <a:lnTo>
                  <a:pt x="680" y="1515"/>
                </a:lnTo>
                <a:lnTo>
                  <a:pt x="679" y="1503"/>
                </a:lnTo>
                <a:lnTo>
                  <a:pt x="681" y="1492"/>
                </a:lnTo>
                <a:lnTo>
                  <a:pt x="692" y="1459"/>
                </a:lnTo>
                <a:lnTo>
                  <a:pt x="694" y="1447"/>
                </a:lnTo>
                <a:lnTo>
                  <a:pt x="693" y="1435"/>
                </a:lnTo>
                <a:lnTo>
                  <a:pt x="668" y="1445"/>
                </a:lnTo>
                <a:lnTo>
                  <a:pt x="643" y="1456"/>
                </a:lnTo>
                <a:lnTo>
                  <a:pt x="619" y="1467"/>
                </a:lnTo>
                <a:lnTo>
                  <a:pt x="595" y="1477"/>
                </a:lnTo>
                <a:lnTo>
                  <a:pt x="567" y="1487"/>
                </a:lnTo>
                <a:lnTo>
                  <a:pt x="536" y="1496"/>
                </a:lnTo>
                <a:lnTo>
                  <a:pt x="571" y="1521"/>
                </a:lnTo>
                <a:lnTo>
                  <a:pt x="606" y="1544"/>
                </a:lnTo>
                <a:lnTo>
                  <a:pt x="641" y="1564"/>
                </a:lnTo>
                <a:lnTo>
                  <a:pt x="679" y="1582"/>
                </a:lnTo>
                <a:lnTo>
                  <a:pt x="718" y="1597"/>
                </a:lnTo>
                <a:lnTo>
                  <a:pt x="759" y="1608"/>
                </a:lnTo>
                <a:lnTo>
                  <a:pt x="803" y="1617"/>
                </a:lnTo>
                <a:lnTo>
                  <a:pt x="849" y="1623"/>
                </a:lnTo>
                <a:lnTo>
                  <a:pt x="899" y="1625"/>
                </a:lnTo>
                <a:lnTo>
                  <a:pt x="899" y="1587"/>
                </a:lnTo>
                <a:lnTo>
                  <a:pt x="906" y="1587"/>
                </a:lnTo>
                <a:lnTo>
                  <a:pt x="915" y="1589"/>
                </a:lnTo>
                <a:lnTo>
                  <a:pt x="924" y="1591"/>
                </a:lnTo>
                <a:lnTo>
                  <a:pt x="933" y="1593"/>
                </a:lnTo>
                <a:lnTo>
                  <a:pt x="941" y="1594"/>
                </a:lnTo>
                <a:lnTo>
                  <a:pt x="948" y="1594"/>
                </a:lnTo>
                <a:lnTo>
                  <a:pt x="956" y="1592"/>
                </a:lnTo>
                <a:lnTo>
                  <a:pt x="961" y="1587"/>
                </a:lnTo>
                <a:lnTo>
                  <a:pt x="965" y="1580"/>
                </a:lnTo>
                <a:lnTo>
                  <a:pt x="967" y="1568"/>
                </a:lnTo>
                <a:lnTo>
                  <a:pt x="967" y="1553"/>
                </a:lnTo>
                <a:lnTo>
                  <a:pt x="965" y="1537"/>
                </a:lnTo>
                <a:lnTo>
                  <a:pt x="962" y="1521"/>
                </a:lnTo>
                <a:lnTo>
                  <a:pt x="957" y="1503"/>
                </a:lnTo>
                <a:lnTo>
                  <a:pt x="950" y="1487"/>
                </a:lnTo>
                <a:lnTo>
                  <a:pt x="943" y="1471"/>
                </a:lnTo>
                <a:lnTo>
                  <a:pt x="934" y="1459"/>
                </a:lnTo>
                <a:lnTo>
                  <a:pt x="924" y="1450"/>
                </a:lnTo>
                <a:lnTo>
                  <a:pt x="913" y="1444"/>
                </a:lnTo>
                <a:lnTo>
                  <a:pt x="898" y="1438"/>
                </a:lnTo>
                <a:lnTo>
                  <a:pt x="882" y="1432"/>
                </a:lnTo>
                <a:lnTo>
                  <a:pt x="863" y="1427"/>
                </a:lnTo>
                <a:lnTo>
                  <a:pt x="844" y="1425"/>
                </a:lnTo>
                <a:lnTo>
                  <a:pt x="826" y="1425"/>
                </a:lnTo>
                <a:close/>
                <a:moveTo>
                  <a:pt x="454" y="1374"/>
                </a:moveTo>
                <a:lnTo>
                  <a:pt x="495" y="1466"/>
                </a:lnTo>
                <a:lnTo>
                  <a:pt x="619" y="1389"/>
                </a:lnTo>
                <a:lnTo>
                  <a:pt x="619" y="1382"/>
                </a:lnTo>
                <a:lnTo>
                  <a:pt x="454" y="1374"/>
                </a:lnTo>
                <a:close/>
                <a:moveTo>
                  <a:pt x="734" y="1260"/>
                </a:moveTo>
                <a:lnTo>
                  <a:pt x="747" y="1280"/>
                </a:lnTo>
                <a:lnTo>
                  <a:pt x="763" y="1297"/>
                </a:lnTo>
                <a:lnTo>
                  <a:pt x="781" y="1312"/>
                </a:lnTo>
                <a:lnTo>
                  <a:pt x="801" y="1326"/>
                </a:lnTo>
                <a:lnTo>
                  <a:pt x="822" y="1339"/>
                </a:lnTo>
                <a:lnTo>
                  <a:pt x="866" y="1361"/>
                </a:lnTo>
                <a:lnTo>
                  <a:pt x="889" y="1371"/>
                </a:lnTo>
                <a:lnTo>
                  <a:pt x="911" y="1382"/>
                </a:lnTo>
                <a:lnTo>
                  <a:pt x="932" y="1394"/>
                </a:lnTo>
                <a:lnTo>
                  <a:pt x="953" y="1407"/>
                </a:lnTo>
                <a:lnTo>
                  <a:pt x="971" y="1422"/>
                </a:lnTo>
                <a:lnTo>
                  <a:pt x="989" y="1439"/>
                </a:lnTo>
                <a:lnTo>
                  <a:pt x="1002" y="1459"/>
                </a:lnTo>
                <a:lnTo>
                  <a:pt x="1014" y="1481"/>
                </a:lnTo>
                <a:lnTo>
                  <a:pt x="1023" y="1481"/>
                </a:lnTo>
                <a:lnTo>
                  <a:pt x="1031" y="1260"/>
                </a:lnTo>
                <a:lnTo>
                  <a:pt x="989" y="1268"/>
                </a:lnTo>
                <a:lnTo>
                  <a:pt x="948" y="1271"/>
                </a:lnTo>
                <a:lnTo>
                  <a:pt x="908" y="1272"/>
                </a:lnTo>
                <a:lnTo>
                  <a:pt x="868" y="1270"/>
                </a:lnTo>
                <a:lnTo>
                  <a:pt x="826" y="1267"/>
                </a:lnTo>
                <a:lnTo>
                  <a:pt x="782" y="1263"/>
                </a:lnTo>
                <a:lnTo>
                  <a:pt x="734" y="1260"/>
                </a:lnTo>
                <a:close/>
                <a:moveTo>
                  <a:pt x="429" y="1245"/>
                </a:moveTo>
                <a:lnTo>
                  <a:pt x="437" y="1351"/>
                </a:lnTo>
                <a:lnTo>
                  <a:pt x="553" y="1306"/>
                </a:lnTo>
                <a:lnTo>
                  <a:pt x="429" y="1245"/>
                </a:lnTo>
                <a:close/>
                <a:moveTo>
                  <a:pt x="223" y="1245"/>
                </a:moveTo>
                <a:lnTo>
                  <a:pt x="247" y="1405"/>
                </a:lnTo>
                <a:lnTo>
                  <a:pt x="355" y="1435"/>
                </a:lnTo>
                <a:lnTo>
                  <a:pt x="338" y="1420"/>
                </a:lnTo>
                <a:lnTo>
                  <a:pt x="223" y="1245"/>
                </a:lnTo>
                <a:close/>
                <a:moveTo>
                  <a:pt x="1014" y="1176"/>
                </a:moveTo>
                <a:lnTo>
                  <a:pt x="998" y="1191"/>
                </a:lnTo>
                <a:lnTo>
                  <a:pt x="980" y="1201"/>
                </a:lnTo>
                <a:lnTo>
                  <a:pt x="959" y="1208"/>
                </a:lnTo>
                <a:lnTo>
                  <a:pt x="937" y="1213"/>
                </a:lnTo>
                <a:lnTo>
                  <a:pt x="915" y="1215"/>
                </a:lnTo>
                <a:lnTo>
                  <a:pt x="891" y="1216"/>
                </a:lnTo>
                <a:lnTo>
                  <a:pt x="866" y="1217"/>
                </a:lnTo>
                <a:lnTo>
                  <a:pt x="814" y="1217"/>
                </a:lnTo>
                <a:lnTo>
                  <a:pt x="786" y="1218"/>
                </a:lnTo>
                <a:lnTo>
                  <a:pt x="759" y="1222"/>
                </a:lnTo>
                <a:lnTo>
                  <a:pt x="762" y="1223"/>
                </a:lnTo>
                <a:lnTo>
                  <a:pt x="768" y="1224"/>
                </a:lnTo>
                <a:lnTo>
                  <a:pt x="779" y="1226"/>
                </a:lnTo>
                <a:lnTo>
                  <a:pt x="793" y="1229"/>
                </a:lnTo>
                <a:lnTo>
                  <a:pt x="809" y="1231"/>
                </a:lnTo>
                <a:lnTo>
                  <a:pt x="828" y="1234"/>
                </a:lnTo>
                <a:lnTo>
                  <a:pt x="849" y="1235"/>
                </a:lnTo>
                <a:lnTo>
                  <a:pt x="871" y="1237"/>
                </a:lnTo>
                <a:lnTo>
                  <a:pt x="893" y="1237"/>
                </a:lnTo>
                <a:lnTo>
                  <a:pt x="915" y="1235"/>
                </a:lnTo>
                <a:lnTo>
                  <a:pt x="938" y="1233"/>
                </a:lnTo>
                <a:lnTo>
                  <a:pt x="959" y="1228"/>
                </a:lnTo>
                <a:lnTo>
                  <a:pt x="979" y="1221"/>
                </a:lnTo>
                <a:lnTo>
                  <a:pt x="996" y="1212"/>
                </a:lnTo>
                <a:lnTo>
                  <a:pt x="1011" y="1199"/>
                </a:lnTo>
                <a:lnTo>
                  <a:pt x="1023" y="1184"/>
                </a:lnTo>
                <a:lnTo>
                  <a:pt x="1014" y="1176"/>
                </a:lnTo>
                <a:close/>
                <a:moveTo>
                  <a:pt x="429" y="1077"/>
                </a:moveTo>
                <a:lnTo>
                  <a:pt x="421" y="1207"/>
                </a:lnTo>
                <a:lnTo>
                  <a:pt x="437" y="1207"/>
                </a:lnTo>
                <a:lnTo>
                  <a:pt x="528" y="1229"/>
                </a:lnTo>
                <a:lnTo>
                  <a:pt x="429" y="1077"/>
                </a:lnTo>
                <a:close/>
                <a:moveTo>
                  <a:pt x="775" y="1039"/>
                </a:moveTo>
                <a:lnTo>
                  <a:pt x="784" y="1061"/>
                </a:lnTo>
                <a:lnTo>
                  <a:pt x="794" y="1081"/>
                </a:lnTo>
                <a:lnTo>
                  <a:pt x="803" y="1100"/>
                </a:lnTo>
                <a:lnTo>
                  <a:pt x="812" y="1117"/>
                </a:lnTo>
                <a:lnTo>
                  <a:pt x="822" y="1131"/>
                </a:lnTo>
                <a:lnTo>
                  <a:pt x="833" y="1143"/>
                </a:lnTo>
                <a:lnTo>
                  <a:pt x="846" y="1153"/>
                </a:lnTo>
                <a:lnTo>
                  <a:pt x="860" y="1162"/>
                </a:lnTo>
                <a:lnTo>
                  <a:pt x="875" y="1167"/>
                </a:lnTo>
                <a:lnTo>
                  <a:pt x="893" y="1169"/>
                </a:lnTo>
                <a:lnTo>
                  <a:pt x="913" y="1169"/>
                </a:lnTo>
                <a:lnTo>
                  <a:pt x="936" y="1167"/>
                </a:lnTo>
                <a:lnTo>
                  <a:pt x="961" y="1162"/>
                </a:lnTo>
                <a:lnTo>
                  <a:pt x="990" y="1153"/>
                </a:lnTo>
                <a:lnTo>
                  <a:pt x="969" y="1142"/>
                </a:lnTo>
                <a:lnTo>
                  <a:pt x="946" y="1130"/>
                </a:lnTo>
                <a:lnTo>
                  <a:pt x="922" y="1117"/>
                </a:lnTo>
                <a:lnTo>
                  <a:pt x="874" y="1088"/>
                </a:lnTo>
                <a:lnTo>
                  <a:pt x="851" y="1075"/>
                </a:lnTo>
                <a:lnTo>
                  <a:pt x="829" y="1063"/>
                </a:lnTo>
                <a:lnTo>
                  <a:pt x="809" y="1052"/>
                </a:lnTo>
                <a:lnTo>
                  <a:pt x="791" y="1044"/>
                </a:lnTo>
                <a:lnTo>
                  <a:pt x="775" y="1039"/>
                </a:lnTo>
                <a:close/>
                <a:moveTo>
                  <a:pt x="676" y="1039"/>
                </a:moveTo>
                <a:lnTo>
                  <a:pt x="693" y="1199"/>
                </a:lnTo>
                <a:lnTo>
                  <a:pt x="792" y="1176"/>
                </a:lnTo>
                <a:lnTo>
                  <a:pt x="784" y="1161"/>
                </a:lnTo>
                <a:lnTo>
                  <a:pt x="776" y="1144"/>
                </a:lnTo>
                <a:lnTo>
                  <a:pt x="768" y="1126"/>
                </a:lnTo>
                <a:lnTo>
                  <a:pt x="760" y="1108"/>
                </a:lnTo>
                <a:lnTo>
                  <a:pt x="751" y="1091"/>
                </a:lnTo>
                <a:lnTo>
                  <a:pt x="742" y="1075"/>
                </a:lnTo>
                <a:lnTo>
                  <a:pt x="734" y="1061"/>
                </a:lnTo>
                <a:lnTo>
                  <a:pt x="726" y="1052"/>
                </a:lnTo>
                <a:lnTo>
                  <a:pt x="718" y="1047"/>
                </a:lnTo>
                <a:lnTo>
                  <a:pt x="706" y="1043"/>
                </a:lnTo>
                <a:lnTo>
                  <a:pt x="696" y="1042"/>
                </a:lnTo>
                <a:lnTo>
                  <a:pt x="684" y="1040"/>
                </a:lnTo>
                <a:lnTo>
                  <a:pt x="676" y="1039"/>
                </a:lnTo>
                <a:close/>
                <a:moveTo>
                  <a:pt x="324" y="1024"/>
                </a:moveTo>
                <a:lnTo>
                  <a:pt x="313" y="1025"/>
                </a:lnTo>
                <a:lnTo>
                  <a:pt x="302" y="1026"/>
                </a:lnTo>
                <a:lnTo>
                  <a:pt x="289" y="1029"/>
                </a:lnTo>
                <a:lnTo>
                  <a:pt x="277" y="1032"/>
                </a:lnTo>
                <a:lnTo>
                  <a:pt x="264" y="1037"/>
                </a:lnTo>
                <a:lnTo>
                  <a:pt x="253" y="1044"/>
                </a:lnTo>
                <a:lnTo>
                  <a:pt x="243" y="1054"/>
                </a:lnTo>
                <a:lnTo>
                  <a:pt x="236" y="1064"/>
                </a:lnTo>
                <a:lnTo>
                  <a:pt x="231" y="1077"/>
                </a:lnTo>
                <a:lnTo>
                  <a:pt x="228" y="1101"/>
                </a:lnTo>
                <a:lnTo>
                  <a:pt x="230" y="1126"/>
                </a:lnTo>
                <a:lnTo>
                  <a:pt x="235" y="1154"/>
                </a:lnTo>
                <a:lnTo>
                  <a:pt x="243" y="1182"/>
                </a:lnTo>
                <a:lnTo>
                  <a:pt x="254" y="1210"/>
                </a:lnTo>
                <a:lnTo>
                  <a:pt x="267" y="1238"/>
                </a:lnTo>
                <a:lnTo>
                  <a:pt x="282" y="1266"/>
                </a:lnTo>
                <a:lnTo>
                  <a:pt x="300" y="1292"/>
                </a:lnTo>
                <a:lnTo>
                  <a:pt x="318" y="1317"/>
                </a:lnTo>
                <a:lnTo>
                  <a:pt x="338" y="1339"/>
                </a:lnTo>
                <a:lnTo>
                  <a:pt x="358" y="1358"/>
                </a:lnTo>
                <a:lnTo>
                  <a:pt x="379" y="1374"/>
                </a:lnTo>
                <a:lnTo>
                  <a:pt x="371" y="1100"/>
                </a:lnTo>
                <a:lnTo>
                  <a:pt x="359" y="1099"/>
                </a:lnTo>
                <a:lnTo>
                  <a:pt x="334" y="1098"/>
                </a:lnTo>
                <a:lnTo>
                  <a:pt x="323" y="1095"/>
                </a:lnTo>
                <a:lnTo>
                  <a:pt x="313" y="1092"/>
                </a:lnTo>
                <a:lnTo>
                  <a:pt x="305" y="1085"/>
                </a:lnTo>
                <a:lnTo>
                  <a:pt x="303" y="1078"/>
                </a:lnTo>
                <a:lnTo>
                  <a:pt x="305" y="1070"/>
                </a:lnTo>
                <a:lnTo>
                  <a:pt x="310" y="1061"/>
                </a:lnTo>
                <a:lnTo>
                  <a:pt x="317" y="1052"/>
                </a:lnTo>
                <a:lnTo>
                  <a:pt x="325" y="1043"/>
                </a:lnTo>
                <a:lnTo>
                  <a:pt x="333" y="1033"/>
                </a:lnTo>
                <a:lnTo>
                  <a:pt x="338" y="1024"/>
                </a:lnTo>
                <a:lnTo>
                  <a:pt x="324" y="1024"/>
                </a:lnTo>
                <a:close/>
                <a:moveTo>
                  <a:pt x="891" y="917"/>
                </a:moveTo>
                <a:lnTo>
                  <a:pt x="893" y="938"/>
                </a:lnTo>
                <a:lnTo>
                  <a:pt x="895" y="960"/>
                </a:lnTo>
                <a:lnTo>
                  <a:pt x="895" y="984"/>
                </a:lnTo>
                <a:lnTo>
                  <a:pt x="896" y="1007"/>
                </a:lnTo>
                <a:lnTo>
                  <a:pt x="898" y="1030"/>
                </a:lnTo>
                <a:lnTo>
                  <a:pt x="901" y="1052"/>
                </a:lnTo>
                <a:lnTo>
                  <a:pt x="906" y="1073"/>
                </a:lnTo>
                <a:lnTo>
                  <a:pt x="915" y="1092"/>
                </a:lnTo>
                <a:lnTo>
                  <a:pt x="981" y="1108"/>
                </a:lnTo>
                <a:lnTo>
                  <a:pt x="976" y="1090"/>
                </a:lnTo>
                <a:lnTo>
                  <a:pt x="971" y="1071"/>
                </a:lnTo>
                <a:lnTo>
                  <a:pt x="969" y="1054"/>
                </a:lnTo>
                <a:lnTo>
                  <a:pt x="966" y="1035"/>
                </a:lnTo>
                <a:lnTo>
                  <a:pt x="964" y="1018"/>
                </a:lnTo>
                <a:lnTo>
                  <a:pt x="960" y="1001"/>
                </a:lnTo>
                <a:lnTo>
                  <a:pt x="957" y="985"/>
                </a:lnTo>
                <a:lnTo>
                  <a:pt x="952" y="970"/>
                </a:lnTo>
                <a:lnTo>
                  <a:pt x="946" y="956"/>
                </a:lnTo>
                <a:lnTo>
                  <a:pt x="937" y="944"/>
                </a:lnTo>
                <a:lnTo>
                  <a:pt x="925" y="933"/>
                </a:lnTo>
                <a:lnTo>
                  <a:pt x="909" y="924"/>
                </a:lnTo>
                <a:lnTo>
                  <a:pt x="891" y="917"/>
                </a:lnTo>
                <a:close/>
                <a:moveTo>
                  <a:pt x="495" y="864"/>
                </a:moveTo>
                <a:lnTo>
                  <a:pt x="445" y="1024"/>
                </a:lnTo>
                <a:lnTo>
                  <a:pt x="459" y="1037"/>
                </a:lnTo>
                <a:lnTo>
                  <a:pt x="471" y="1052"/>
                </a:lnTo>
                <a:lnTo>
                  <a:pt x="482" y="1066"/>
                </a:lnTo>
                <a:lnTo>
                  <a:pt x="504" y="1097"/>
                </a:lnTo>
                <a:lnTo>
                  <a:pt x="515" y="1111"/>
                </a:lnTo>
                <a:lnTo>
                  <a:pt x="528" y="1125"/>
                </a:lnTo>
                <a:lnTo>
                  <a:pt x="543" y="1136"/>
                </a:lnTo>
                <a:lnTo>
                  <a:pt x="561" y="1146"/>
                </a:lnTo>
                <a:lnTo>
                  <a:pt x="561" y="1138"/>
                </a:lnTo>
                <a:lnTo>
                  <a:pt x="495" y="864"/>
                </a:lnTo>
                <a:close/>
                <a:moveTo>
                  <a:pt x="971" y="749"/>
                </a:moveTo>
                <a:lnTo>
                  <a:pt x="959" y="751"/>
                </a:lnTo>
                <a:lnTo>
                  <a:pt x="946" y="755"/>
                </a:lnTo>
                <a:lnTo>
                  <a:pt x="934" y="762"/>
                </a:lnTo>
                <a:lnTo>
                  <a:pt x="924" y="773"/>
                </a:lnTo>
                <a:lnTo>
                  <a:pt x="920" y="780"/>
                </a:lnTo>
                <a:lnTo>
                  <a:pt x="917" y="792"/>
                </a:lnTo>
                <a:lnTo>
                  <a:pt x="916" y="806"/>
                </a:lnTo>
                <a:lnTo>
                  <a:pt x="915" y="820"/>
                </a:lnTo>
                <a:lnTo>
                  <a:pt x="915" y="849"/>
                </a:lnTo>
                <a:lnTo>
                  <a:pt x="932" y="856"/>
                </a:lnTo>
                <a:lnTo>
                  <a:pt x="942" y="847"/>
                </a:lnTo>
                <a:lnTo>
                  <a:pt x="951" y="837"/>
                </a:lnTo>
                <a:lnTo>
                  <a:pt x="960" y="828"/>
                </a:lnTo>
                <a:lnTo>
                  <a:pt x="969" y="822"/>
                </a:lnTo>
                <a:lnTo>
                  <a:pt x="977" y="817"/>
                </a:lnTo>
                <a:lnTo>
                  <a:pt x="984" y="817"/>
                </a:lnTo>
                <a:lnTo>
                  <a:pt x="991" y="822"/>
                </a:lnTo>
                <a:lnTo>
                  <a:pt x="995" y="828"/>
                </a:lnTo>
                <a:lnTo>
                  <a:pt x="996" y="838"/>
                </a:lnTo>
                <a:lnTo>
                  <a:pt x="995" y="850"/>
                </a:lnTo>
                <a:lnTo>
                  <a:pt x="992" y="862"/>
                </a:lnTo>
                <a:lnTo>
                  <a:pt x="989" y="877"/>
                </a:lnTo>
                <a:lnTo>
                  <a:pt x="983" y="891"/>
                </a:lnTo>
                <a:lnTo>
                  <a:pt x="979" y="905"/>
                </a:lnTo>
                <a:lnTo>
                  <a:pt x="973" y="917"/>
                </a:lnTo>
                <a:lnTo>
                  <a:pt x="977" y="918"/>
                </a:lnTo>
                <a:lnTo>
                  <a:pt x="982" y="919"/>
                </a:lnTo>
                <a:lnTo>
                  <a:pt x="988" y="919"/>
                </a:lnTo>
                <a:lnTo>
                  <a:pt x="994" y="917"/>
                </a:lnTo>
                <a:lnTo>
                  <a:pt x="1002" y="914"/>
                </a:lnTo>
                <a:lnTo>
                  <a:pt x="1012" y="908"/>
                </a:lnTo>
                <a:lnTo>
                  <a:pt x="1023" y="898"/>
                </a:lnTo>
                <a:lnTo>
                  <a:pt x="1026" y="891"/>
                </a:lnTo>
                <a:lnTo>
                  <a:pt x="1029" y="881"/>
                </a:lnTo>
                <a:lnTo>
                  <a:pt x="1032" y="867"/>
                </a:lnTo>
                <a:lnTo>
                  <a:pt x="1034" y="852"/>
                </a:lnTo>
                <a:lnTo>
                  <a:pt x="1035" y="836"/>
                </a:lnTo>
                <a:lnTo>
                  <a:pt x="1036" y="820"/>
                </a:lnTo>
                <a:lnTo>
                  <a:pt x="1036" y="805"/>
                </a:lnTo>
                <a:lnTo>
                  <a:pt x="1035" y="790"/>
                </a:lnTo>
                <a:lnTo>
                  <a:pt x="1034" y="780"/>
                </a:lnTo>
                <a:lnTo>
                  <a:pt x="1031" y="773"/>
                </a:lnTo>
                <a:lnTo>
                  <a:pt x="1025" y="767"/>
                </a:lnTo>
                <a:lnTo>
                  <a:pt x="1018" y="761"/>
                </a:lnTo>
                <a:lnTo>
                  <a:pt x="1008" y="756"/>
                </a:lnTo>
                <a:lnTo>
                  <a:pt x="997" y="752"/>
                </a:lnTo>
                <a:lnTo>
                  <a:pt x="984" y="750"/>
                </a:lnTo>
                <a:lnTo>
                  <a:pt x="971" y="749"/>
                </a:lnTo>
                <a:close/>
                <a:moveTo>
                  <a:pt x="585" y="724"/>
                </a:moveTo>
                <a:lnTo>
                  <a:pt x="569" y="727"/>
                </a:lnTo>
                <a:lnTo>
                  <a:pt x="558" y="734"/>
                </a:lnTo>
                <a:lnTo>
                  <a:pt x="550" y="745"/>
                </a:lnTo>
                <a:lnTo>
                  <a:pt x="544" y="757"/>
                </a:lnTo>
                <a:lnTo>
                  <a:pt x="543" y="777"/>
                </a:lnTo>
                <a:lnTo>
                  <a:pt x="543" y="801"/>
                </a:lnTo>
                <a:lnTo>
                  <a:pt x="544" y="827"/>
                </a:lnTo>
                <a:lnTo>
                  <a:pt x="547" y="855"/>
                </a:lnTo>
                <a:lnTo>
                  <a:pt x="558" y="916"/>
                </a:lnTo>
                <a:lnTo>
                  <a:pt x="565" y="946"/>
                </a:lnTo>
                <a:lnTo>
                  <a:pt x="572" y="977"/>
                </a:lnTo>
                <a:lnTo>
                  <a:pt x="578" y="1005"/>
                </a:lnTo>
                <a:lnTo>
                  <a:pt x="586" y="1032"/>
                </a:lnTo>
                <a:lnTo>
                  <a:pt x="602" y="1032"/>
                </a:lnTo>
                <a:lnTo>
                  <a:pt x="604" y="993"/>
                </a:lnTo>
                <a:lnTo>
                  <a:pt x="609" y="958"/>
                </a:lnTo>
                <a:lnTo>
                  <a:pt x="617" y="923"/>
                </a:lnTo>
                <a:lnTo>
                  <a:pt x="627" y="892"/>
                </a:lnTo>
                <a:lnTo>
                  <a:pt x="639" y="861"/>
                </a:lnTo>
                <a:lnTo>
                  <a:pt x="652" y="834"/>
                </a:lnTo>
                <a:lnTo>
                  <a:pt x="640" y="828"/>
                </a:lnTo>
                <a:lnTo>
                  <a:pt x="628" y="823"/>
                </a:lnTo>
                <a:lnTo>
                  <a:pt x="602" y="812"/>
                </a:lnTo>
                <a:lnTo>
                  <a:pt x="592" y="808"/>
                </a:lnTo>
                <a:lnTo>
                  <a:pt x="584" y="804"/>
                </a:lnTo>
                <a:lnTo>
                  <a:pt x="580" y="801"/>
                </a:lnTo>
                <a:lnTo>
                  <a:pt x="576" y="793"/>
                </a:lnTo>
                <a:lnTo>
                  <a:pt x="574" y="784"/>
                </a:lnTo>
                <a:lnTo>
                  <a:pt x="575" y="773"/>
                </a:lnTo>
                <a:lnTo>
                  <a:pt x="579" y="764"/>
                </a:lnTo>
                <a:lnTo>
                  <a:pt x="586" y="756"/>
                </a:lnTo>
                <a:lnTo>
                  <a:pt x="595" y="751"/>
                </a:lnTo>
                <a:lnTo>
                  <a:pt x="605" y="750"/>
                </a:lnTo>
                <a:lnTo>
                  <a:pt x="616" y="751"/>
                </a:lnTo>
                <a:lnTo>
                  <a:pt x="626" y="752"/>
                </a:lnTo>
                <a:lnTo>
                  <a:pt x="635" y="755"/>
                </a:lnTo>
                <a:lnTo>
                  <a:pt x="643" y="757"/>
                </a:lnTo>
                <a:lnTo>
                  <a:pt x="642" y="756"/>
                </a:lnTo>
                <a:lnTo>
                  <a:pt x="640" y="751"/>
                </a:lnTo>
                <a:lnTo>
                  <a:pt x="635" y="746"/>
                </a:lnTo>
                <a:lnTo>
                  <a:pt x="629" y="739"/>
                </a:lnTo>
                <a:lnTo>
                  <a:pt x="620" y="732"/>
                </a:lnTo>
                <a:lnTo>
                  <a:pt x="610" y="727"/>
                </a:lnTo>
                <a:lnTo>
                  <a:pt x="598" y="724"/>
                </a:lnTo>
                <a:lnTo>
                  <a:pt x="585" y="724"/>
                </a:lnTo>
                <a:close/>
                <a:moveTo>
                  <a:pt x="792" y="666"/>
                </a:moveTo>
                <a:lnTo>
                  <a:pt x="783" y="694"/>
                </a:lnTo>
                <a:lnTo>
                  <a:pt x="770" y="723"/>
                </a:lnTo>
                <a:lnTo>
                  <a:pt x="756" y="752"/>
                </a:lnTo>
                <a:lnTo>
                  <a:pt x="741" y="783"/>
                </a:lnTo>
                <a:lnTo>
                  <a:pt x="726" y="814"/>
                </a:lnTo>
                <a:lnTo>
                  <a:pt x="712" y="845"/>
                </a:lnTo>
                <a:lnTo>
                  <a:pt x="699" y="878"/>
                </a:lnTo>
                <a:lnTo>
                  <a:pt x="690" y="909"/>
                </a:lnTo>
                <a:lnTo>
                  <a:pt x="684" y="940"/>
                </a:lnTo>
                <a:lnTo>
                  <a:pt x="681" y="971"/>
                </a:lnTo>
                <a:lnTo>
                  <a:pt x="685" y="1001"/>
                </a:lnTo>
                <a:lnTo>
                  <a:pt x="716" y="998"/>
                </a:lnTo>
                <a:lnTo>
                  <a:pt x="745" y="998"/>
                </a:lnTo>
                <a:lnTo>
                  <a:pt x="772" y="999"/>
                </a:lnTo>
                <a:lnTo>
                  <a:pt x="798" y="1004"/>
                </a:lnTo>
                <a:lnTo>
                  <a:pt x="824" y="1010"/>
                </a:lnTo>
                <a:lnTo>
                  <a:pt x="849" y="1016"/>
                </a:lnTo>
                <a:lnTo>
                  <a:pt x="850" y="1011"/>
                </a:lnTo>
                <a:lnTo>
                  <a:pt x="851" y="1003"/>
                </a:lnTo>
                <a:lnTo>
                  <a:pt x="850" y="992"/>
                </a:lnTo>
                <a:lnTo>
                  <a:pt x="849" y="978"/>
                </a:lnTo>
                <a:lnTo>
                  <a:pt x="846" y="962"/>
                </a:lnTo>
                <a:lnTo>
                  <a:pt x="840" y="945"/>
                </a:lnTo>
                <a:lnTo>
                  <a:pt x="832" y="927"/>
                </a:lnTo>
                <a:lnTo>
                  <a:pt x="820" y="908"/>
                </a:lnTo>
                <a:lnTo>
                  <a:pt x="805" y="888"/>
                </a:lnTo>
                <a:lnTo>
                  <a:pt x="784" y="868"/>
                </a:lnTo>
                <a:lnTo>
                  <a:pt x="759" y="849"/>
                </a:lnTo>
                <a:lnTo>
                  <a:pt x="874" y="856"/>
                </a:lnTo>
                <a:lnTo>
                  <a:pt x="871" y="831"/>
                </a:lnTo>
                <a:lnTo>
                  <a:pt x="874" y="806"/>
                </a:lnTo>
                <a:lnTo>
                  <a:pt x="882" y="783"/>
                </a:lnTo>
                <a:lnTo>
                  <a:pt x="893" y="761"/>
                </a:lnTo>
                <a:lnTo>
                  <a:pt x="907" y="741"/>
                </a:lnTo>
                <a:lnTo>
                  <a:pt x="926" y="725"/>
                </a:lnTo>
                <a:lnTo>
                  <a:pt x="946" y="713"/>
                </a:lnTo>
                <a:lnTo>
                  <a:pt x="967" y="704"/>
                </a:lnTo>
                <a:lnTo>
                  <a:pt x="927" y="702"/>
                </a:lnTo>
                <a:lnTo>
                  <a:pt x="890" y="696"/>
                </a:lnTo>
                <a:lnTo>
                  <a:pt x="855" y="687"/>
                </a:lnTo>
                <a:lnTo>
                  <a:pt x="823" y="677"/>
                </a:lnTo>
                <a:lnTo>
                  <a:pt x="792" y="666"/>
                </a:lnTo>
                <a:close/>
                <a:moveTo>
                  <a:pt x="825" y="559"/>
                </a:moveTo>
                <a:lnTo>
                  <a:pt x="808" y="643"/>
                </a:lnTo>
                <a:lnTo>
                  <a:pt x="834" y="638"/>
                </a:lnTo>
                <a:lnTo>
                  <a:pt x="861" y="637"/>
                </a:lnTo>
                <a:lnTo>
                  <a:pt x="888" y="638"/>
                </a:lnTo>
                <a:lnTo>
                  <a:pt x="915" y="642"/>
                </a:lnTo>
                <a:lnTo>
                  <a:pt x="941" y="646"/>
                </a:lnTo>
                <a:lnTo>
                  <a:pt x="965" y="651"/>
                </a:lnTo>
                <a:lnTo>
                  <a:pt x="825" y="559"/>
                </a:lnTo>
                <a:close/>
                <a:moveTo>
                  <a:pt x="849" y="438"/>
                </a:moveTo>
                <a:lnTo>
                  <a:pt x="841" y="530"/>
                </a:lnTo>
                <a:lnTo>
                  <a:pt x="965" y="567"/>
                </a:lnTo>
                <a:lnTo>
                  <a:pt x="849" y="438"/>
                </a:lnTo>
                <a:close/>
                <a:moveTo>
                  <a:pt x="1050" y="0"/>
                </a:moveTo>
                <a:lnTo>
                  <a:pt x="1050" y="14"/>
                </a:lnTo>
                <a:lnTo>
                  <a:pt x="1051" y="29"/>
                </a:lnTo>
                <a:lnTo>
                  <a:pt x="1051" y="257"/>
                </a:lnTo>
                <a:lnTo>
                  <a:pt x="1052" y="302"/>
                </a:lnTo>
                <a:lnTo>
                  <a:pt x="1052" y="933"/>
                </a:lnTo>
                <a:lnTo>
                  <a:pt x="1051" y="933"/>
                </a:lnTo>
                <a:lnTo>
                  <a:pt x="1050" y="932"/>
                </a:lnTo>
                <a:lnTo>
                  <a:pt x="1048" y="931"/>
                </a:lnTo>
                <a:lnTo>
                  <a:pt x="1041" y="931"/>
                </a:lnTo>
                <a:lnTo>
                  <a:pt x="1039" y="933"/>
                </a:lnTo>
                <a:lnTo>
                  <a:pt x="1036" y="936"/>
                </a:lnTo>
                <a:lnTo>
                  <a:pt x="1021" y="965"/>
                </a:lnTo>
                <a:lnTo>
                  <a:pt x="1014" y="978"/>
                </a:lnTo>
                <a:lnTo>
                  <a:pt x="1008" y="993"/>
                </a:lnTo>
                <a:lnTo>
                  <a:pt x="1003" y="1009"/>
                </a:lnTo>
                <a:lnTo>
                  <a:pt x="1000" y="1025"/>
                </a:lnTo>
                <a:lnTo>
                  <a:pt x="997" y="1040"/>
                </a:lnTo>
                <a:lnTo>
                  <a:pt x="998" y="1054"/>
                </a:lnTo>
                <a:lnTo>
                  <a:pt x="1002" y="1070"/>
                </a:lnTo>
                <a:lnTo>
                  <a:pt x="1006" y="1081"/>
                </a:lnTo>
                <a:lnTo>
                  <a:pt x="1012" y="1091"/>
                </a:lnTo>
                <a:lnTo>
                  <a:pt x="1019" y="1096"/>
                </a:lnTo>
                <a:lnTo>
                  <a:pt x="1026" y="1099"/>
                </a:lnTo>
                <a:lnTo>
                  <a:pt x="1035" y="1101"/>
                </a:lnTo>
                <a:lnTo>
                  <a:pt x="1044" y="1101"/>
                </a:lnTo>
                <a:lnTo>
                  <a:pt x="1052" y="1099"/>
                </a:lnTo>
                <a:lnTo>
                  <a:pt x="1052" y="1610"/>
                </a:lnTo>
                <a:lnTo>
                  <a:pt x="932" y="1610"/>
                </a:lnTo>
                <a:lnTo>
                  <a:pt x="932" y="1633"/>
                </a:lnTo>
                <a:lnTo>
                  <a:pt x="1052" y="1633"/>
                </a:lnTo>
                <a:lnTo>
                  <a:pt x="1052" y="1671"/>
                </a:lnTo>
                <a:lnTo>
                  <a:pt x="1031" y="1671"/>
                </a:lnTo>
                <a:lnTo>
                  <a:pt x="1027" y="1682"/>
                </a:lnTo>
                <a:lnTo>
                  <a:pt x="1025" y="1693"/>
                </a:lnTo>
                <a:lnTo>
                  <a:pt x="1021" y="1705"/>
                </a:lnTo>
                <a:lnTo>
                  <a:pt x="1014" y="1717"/>
                </a:lnTo>
                <a:lnTo>
                  <a:pt x="1008" y="1722"/>
                </a:lnTo>
                <a:lnTo>
                  <a:pt x="998" y="1726"/>
                </a:lnTo>
                <a:lnTo>
                  <a:pt x="985" y="1730"/>
                </a:lnTo>
                <a:lnTo>
                  <a:pt x="941" y="1740"/>
                </a:lnTo>
                <a:lnTo>
                  <a:pt x="929" y="1745"/>
                </a:lnTo>
                <a:lnTo>
                  <a:pt x="920" y="1749"/>
                </a:lnTo>
                <a:lnTo>
                  <a:pt x="915" y="1755"/>
                </a:lnTo>
                <a:lnTo>
                  <a:pt x="914" y="1768"/>
                </a:lnTo>
                <a:lnTo>
                  <a:pt x="915" y="1778"/>
                </a:lnTo>
                <a:lnTo>
                  <a:pt x="921" y="1787"/>
                </a:lnTo>
                <a:lnTo>
                  <a:pt x="928" y="1794"/>
                </a:lnTo>
                <a:lnTo>
                  <a:pt x="937" y="1799"/>
                </a:lnTo>
                <a:lnTo>
                  <a:pt x="948" y="1801"/>
                </a:lnTo>
                <a:lnTo>
                  <a:pt x="963" y="1804"/>
                </a:lnTo>
                <a:lnTo>
                  <a:pt x="982" y="1806"/>
                </a:lnTo>
                <a:lnTo>
                  <a:pt x="1004" y="1810"/>
                </a:lnTo>
                <a:lnTo>
                  <a:pt x="1028" y="1812"/>
                </a:lnTo>
                <a:lnTo>
                  <a:pt x="1052" y="1812"/>
                </a:lnTo>
                <a:lnTo>
                  <a:pt x="1052" y="1988"/>
                </a:lnTo>
                <a:lnTo>
                  <a:pt x="1044" y="1988"/>
                </a:lnTo>
                <a:lnTo>
                  <a:pt x="1036" y="1990"/>
                </a:lnTo>
                <a:lnTo>
                  <a:pt x="1030" y="1993"/>
                </a:lnTo>
                <a:lnTo>
                  <a:pt x="1027" y="1998"/>
                </a:lnTo>
                <a:lnTo>
                  <a:pt x="1026" y="2005"/>
                </a:lnTo>
                <a:lnTo>
                  <a:pt x="1026" y="2014"/>
                </a:lnTo>
                <a:lnTo>
                  <a:pt x="1028" y="2021"/>
                </a:lnTo>
                <a:lnTo>
                  <a:pt x="1032" y="2026"/>
                </a:lnTo>
                <a:lnTo>
                  <a:pt x="1039" y="2029"/>
                </a:lnTo>
                <a:lnTo>
                  <a:pt x="1046" y="2030"/>
                </a:lnTo>
                <a:lnTo>
                  <a:pt x="1052" y="2030"/>
                </a:lnTo>
                <a:lnTo>
                  <a:pt x="1052" y="2039"/>
                </a:lnTo>
                <a:lnTo>
                  <a:pt x="1034" y="2037"/>
                </a:lnTo>
                <a:lnTo>
                  <a:pt x="1023" y="2037"/>
                </a:lnTo>
                <a:lnTo>
                  <a:pt x="1018" y="2037"/>
                </a:lnTo>
                <a:lnTo>
                  <a:pt x="1013" y="2037"/>
                </a:lnTo>
                <a:lnTo>
                  <a:pt x="1005" y="2038"/>
                </a:lnTo>
                <a:lnTo>
                  <a:pt x="997" y="2041"/>
                </a:lnTo>
                <a:lnTo>
                  <a:pt x="990" y="2044"/>
                </a:lnTo>
                <a:lnTo>
                  <a:pt x="982" y="2050"/>
                </a:lnTo>
                <a:lnTo>
                  <a:pt x="976" y="2057"/>
                </a:lnTo>
                <a:lnTo>
                  <a:pt x="970" y="2066"/>
                </a:lnTo>
                <a:lnTo>
                  <a:pt x="967" y="2078"/>
                </a:lnTo>
                <a:lnTo>
                  <a:pt x="965" y="2092"/>
                </a:lnTo>
                <a:lnTo>
                  <a:pt x="967" y="2108"/>
                </a:lnTo>
                <a:lnTo>
                  <a:pt x="971" y="2123"/>
                </a:lnTo>
                <a:lnTo>
                  <a:pt x="980" y="2135"/>
                </a:lnTo>
                <a:lnTo>
                  <a:pt x="989" y="2145"/>
                </a:lnTo>
                <a:lnTo>
                  <a:pt x="1001" y="2154"/>
                </a:lnTo>
                <a:lnTo>
                  <a:pt x="1013" y="2163"/>
                </a:lnTo>
                <a:lnTo>
                  <a:pt x="1025" y="2171"/>
                </a:lnTo>
                <a:lnTo>
                  <a:pt x="1039" y="2179"/>
                </a:lnTo>
                <a:lnTo>
                  <a:pt x="1052" y="2187"/>
                </a:lnTo>
                <a:lnTo>
                  <a:pt x="1052" y="2787"/>
                </a:lnTo>
                <a:lnTo>
                  <a:pt x="1018" y="2786"/>
                </a:lnTo>
                <a:lnTo>
                  <a:pt x="982" y="2783"/>
                </a:lnTo>
                <a:lnTo>
                  <a:pt x="945" y="2777"/>
                </a:lnTo>
                <a:lnTo>
                  <a:pt x="907" y="2768"/>
                </a:lnTo>
                <a:lnTo>
                  <a:pt x="734" y="2699"/>
                </a:lnTo>
                <a:lnTo>
                  <a:pt x="701" y="2684"/>
                </a:lnTo>
                <a:lnTo>
                  <a:pt x="665" y="2668"/>
                </a:lnTo>
                <a:lnTo>
                  <a:pt x="630" y="2650"/>
                </a:lnTo>
                <a:lnTo>
                  <a:pt x="592" y="2630"/>
                </a:lnTo>
                <a:lnTo>
                  <a:pt x="554" y="2609"/>
                </a:lnTo>
                <a:lnTo>
                  <a:pt x="517" y="2586"/>
                </a:lnTo>
                <a:lnTo>
                  <a:pt x="479" y="2562"/>
                </a:lnTo>
                <a:lnTo>
                  <a:pt x="442" y="2537"/>
                </a:lnTo>
                <a:lnTo>
                  <a:pt x="406" y="2509"/>
                </a:lnTo>
                <a:lnTo>
                  <a:pt x="372" y="2481"/>
                </a:lnTo>
                <a:lnTo>
                  <a:pt x="340" y="2450"/>
                </a:lnTo>
                <a:lnTo>
                  <a:pt x="310" y="2418"/>
                </a:lnTo>
                <a:lnTo>
                  <a:pt x="282" y="2385"/>
                </a:lnTo>
                <a:lnTo>
                  <a:pt x="258" y="2350"/>
                </a:lnTo>
                <a:lnTo>
                  <a:pt x="237" y="2315"/>
                </a:lnTo>
                <a:lnTo>
                  <a:pt x="220" y="2277"/>
                </a:lnTo>
                <a:lnTo>
                  <a:pt x="207" y="2238"/>
                </a:lnTo>
                <a:lnTo>
                  <a:pt x="199" y="2197"/>
                </a:lnTo>
                <a:lnTo>
                  <a:pt x="196" y="2156"/>
                </a:lnTo>
                <a:lnTo>
                  <a:pt x="198" y="2113"/>
                </a:lnTo>
                <a:lnTo>
                  <a:pt x="180" y="2112"/>
                </a:lnTo>
                <a:lnTo>
                  <a:pt x="165" y="2110"/>
                </a:lnTo>
                <a:lnTo>
                  <a:pt x="153" y="2108"/>
                </a:lnTo>
                <a:lnTo>
                  <a:pt x="143" y="2103"/>
                </a:lnTo>
                <a:lnTo>
                  <a:pt x="132" y="2097"/>
                </a:lnTo>
                <a:lnTo>
                  <a:pt x="149" y="2075"/>
                </a:lnTo>
                <a:lnTo>
                  <a:pt x="198" y="2044"/>
                </a:lnTo>
                <a:lnTo>
                  <a:pt x="116" y="2037"/>
                </a:lnTo>
                <a:lnTo>
                  <a:pt x="124" y="2021"/>
                </a:lnTo>
                <a:lnTo>
                  <a:pt x="198" y="1998"/>
                </a:lnTo>
                <a:lnTo>
                  <a:pt x="124" y="1930"/>
                </a:lnTo>
                <a:lnTo>
                  <a:pt x="124" y="1922"/>
                </a:lnTo>
                <a:lnTo>
                  <a:pt x="297" y="1953"/>
                </a:lnTo>
                <a:lnTo>
                  <a:pt x="281" y="1934"/>
                </a:lnTo>
                <a:lnTo>
                  <a:pt x="267" y="1916"/>
                </a:lnTo>
                <a:lnTo>
                  <a:pt x="253" y="1899"/>
                </a:lnTo>
                <a:lnTo>
                  <a:pt x="242" y="1882"/>
                </a:lnTo>
                <a:lnTo>
                  <a:pt x="232" y="1864"/>
                </a:lnTo>
                <a:lnTo>
                  <a:pt x="225" y="1845"/>
                </a:lnTo>
                <a:lnTo>
                  <a:pt x="220" y="1827"/>
                </a:lnTo>
                <a:lnTo>
                  <a:pt x="217" y="1806"/>
                </a:lnTo>
                <a:lnTo>
                  <a:pt x="218" y="1784"/>
                </a:lnTo>
                <a:lnTo>
                  <a:pt x="223" y="1759"/>
                </a:lnTo>
                <a:lnTo>
                  <a:pt x="231" y="1732"/>
                </a:lnTo>
                <a:lnTo>
                  <a:pt x="223" y="1732"/>
                </a:lnTo>
                <a:lnTo>
                  <a:pt x="204" y="1736"/>
                </a:lnTo>
                <a:lnTo>
                  <a:pt x="183" y="1739"/>
                </a:lnTo>
                <a:lnTo>
                  <a:pt x="160" y="1741"/>
                </a:lnTo>
                <a:lnTo>
                  <a:pt x="137" y="1741"/>
                </a:lnTo>
                <a:lnTo>
                  <a:pt x="112" y="1740"/>
                </a:lnTo>
                <a:lnTo>
                  <a:pt x="89" y="1739"/>
                </a:lnTo>
                <a:lnTo>
                  <a:pt x="67" y="1735"/>
                </a:lnTo>
                <a:lnTo>
                  <a:pt x="49" y="1730"/>
                </a:lnTo>
                <a:lnTo>
                  <a:pt x="33" y="1724"/>
                </a:lnTo>
                <a:lnTo>
                  <a:pt x="41" y="1709"/>
                </a:lnTo>
                <a:lnTo>
                  <a:pt x="132" y="1671"/>
                </a:lnTo>
                <a:lnTo>
                  <a:pt x="108" y="1659"/>
                </a:lnTo>
                <a:lnTo>
                  <a:pt x="85" y="1649"/>
                </a:lnTo>
                <a:lnTo>
                  <a:pt x="64" y="1638"/>
                </a:lnTo>
                <a:lnTo>
                  <a:pt x="44" y="1627"/>
                </a:lnTo>
                <a:lnTo>
                  <a:pt x="26" y="1613"/>
                </a:lnTo>
                <a:lnTo>
                  <a:pt x="8" y="1595"/>
                </a:lnTo>
                <a:lnTo>
                  <a:pt x="124" y="1603"/>
                </a:lnTo>
                <a:lnTo>
                  <a:pt x="111" y="1585"/>
                </a:lnTo>
                <a:lnTo>
                  <a:pt x="83" y="1554"/>
                </a:lnTo>
                <a:lnTo>
                  <a:pt x="45" y="1511"/>
                </a:lnTo>
                <a:lnTo>
                  <a:pt x="34" y="1495"/>
                </a:lnTo>
                <a:lnTo>
                  <a:pt x="24" y="1478"/>
                </a:lnTo>
                <a:lnTo>
                  <a:pt x="16" y="1459"/>
                </a:lnTo>
                <a:lnTo>
                  <a:pt x="8" y="1436"/>
                </a:lnTo>
                <a:lnTo>
                  <a:pt x="3" y="1411"/>
                </a:lnTo>
                <a:lnTo>
                  <a:pt x="0" y="1382"/>
                </a:lnTo>
                <a:lnTo>
                  <a:pt x="1" y="1383"/>
                </a:lnTo>
                <a:lnTo>
                  <a:pt x="4" y="1389"/>
                </a:lnTo>
                <a:lnTo>
                  <a:pt x="8" y="1398"/>
                </a:lnTo>
                <a:lnTo>
                  <a:pt x="16" y="1409"/>
                </a:lnTo>
                <a:lnTo>
                  <a:pt x="27" y="1421"/>
                </a:lnTo>
                <a:lnTo>
                  <a:pt x="40" y="1433"/>
                </a:lnTo>
                <a:lnTo>
                  <a:pt x="60" y="1446"/>
                </a:lnTo>
                <a:lnTo>
                  <a:pt x="83" y="1458"/>
                </a:lnTo>
                <a:lnTo>
                  <a:pt x="75" y="1438"/>
                </a:lnTo>
                <a:lnTo>
                  <a:pt x="66" y="1416"/>
                </a:lnTo>
                <a:lnTo>
                  <a:pt x="56" y="1391"/>
                </a:lnTo>
                <a:lnTo>
                  <a:pt x="45" y="1366"/>
                </a:lnTo>
                <a:lnTo>
                  <a:pt x="35" y="1339"/>
                </a:lnTo>
                <a:lnTo>
                  <a:pt x="27" y="1311"/>
                </a:lnTo>
                <a:lnTo>
                  <a:pt x="19" y="1283"/>
                </a:lnTo>
                <a:lnTo>
                  <a:pt x="16" y="1255"/>
                </a:lnTo>
                <a:lnTo>
                  <a:pt x="14" y="1228"/>
                </a:lnTo>
                <a:lnTo>
                  <a:pt x="17" y="1202"/>
                </a:lnTo>
                <a:lnTo>
                  <a:pt x="25" y="1176"/>
                </a:lnTo>
                <a:lnTo>
                  <a:pt x="29" y="1196"/>
                </a:lnTo>
                <a:lnTo>
                  <a:pt x="36" y="1215"/>
                </a:lnTo>
                <a:lnTo>
                  <a:pt x="43" y="1236"/>
                </a:lnTo>
                <a:lnTo>
                  <a:pt x="52" y="1257"/>
                </a:lnTo>
                <a:lnTo>
                  <a:pt x="62" y="1277"/>
                </a:lnTo>
                <a:lnTo>
                  <a:pt x="73" y="1297"/>
                </a:lnTo>
                <a:lnTo>
                  <a:pt x="83" y="1317"/>
                </a:lnTo>
                <a:lnTo>
                  <a:pt x="94" y="1334"/>
                </a:lnTo>
                <a:lnTo>
                  <a:pt x="105" y="1351"/>
                </a:lnTo>
                <a:lnTo>
                  <a:pt x="115" y="1367"/>
                </a:lnTo>
                <a:lnTo>
                  <a:pt x="123" y="1379"/>
                </a:lnTo>
                <a:lnTo>
                  <a:pt x="130" y="1390"/>
                </a:lnTo>
                <a:lnTo>
                  <a:pt x="139" y="1403"/>
                </a:lnTo>
                <a:lnTo>
                  <a:pt x="140" y="1405"/>
                </a:lnTo>
                <a:lnTo>
                  <a:pt x="127" y="1334"/>
                </a:lnTo>
                <a:lnTo>
                  <a:pt x="118" y="1261"/>
                </a:lnTo>
                <a:lnTo>
                  <a:pt x="111" y="1186"/>
                </a:lnTo>
                <a:lnTo>
                  <a:pt x="108" y="1111"/>
                </a:lnTo>
                <a:lnTo>
                  <a:pt x="108" y="1035"/>
                </a:lnTo>
                <a:lnTo>
                  <a:pt x="112" y="960"/>
                </a:lnTo>
                <a:lnTo>
                  <a:pt x="120" y="884"/>
                </a:lnTo>
                <a:lnTo>
                  <a:pt x="132" y="811"/>
                </a:lnTo>
                <a:lnTo>
                  <a:pt x="140" y="811"/>
                </a:lnTo>
                <a:lnTo>
                  <a:pt x="138" y="883"/>
                </a:lnTo>
                <a:lnTo>
                  <a:pt x="138" y="955"/>
                </a:lnTo>
                <a:lnTo>
                  <a:pt x="138" y="1026"/>
                </a:lnTo>
                <a:lnTo>
                  <a:pt x="141" y="1098"/>
                </a:lnTo>
                <a:lnTo>
                  <a:pt x="148" y="1168"/>
                </a:lnTo>
                <a:lnTo>
                  <a:pt x="157" y="1237"/>
                </a:lnTo>
                <a:lnTo>
                  <a:pt x="157" y="1235"/>
                </a:lnTo>
                <a:lnTo>
                  <a:pt x="159" y="1226"/>
                </a:lnTo>
                <a:lnTo>
                  <a:pt x="160" y="1213"/>
                </a:lnTo>
                <a:lnTo>
                  <a:pt x="162" y="1195"/>
                </a:lnTo>
                <a:lnTo>
                  <a:pt x="166" y="1173"/>
                </a:lnTo>
                <a:lnTo>
                  <a:pt x="170" y="1147"/>
                </a:lnTo>
                <a:lnTo>
                  <a:pt x="174" y="1117"/>
                </a:lnTo>
                <a:lnTo>
                  <a:pt x="179" y="1084"/>
                </a:lnTo>
                <a:lnTo>
                  <a:pt x="185" y="1049"/>
                </a:lnTo>
                <a:lnTo>
                  <a:pt x="192" y="1011"/>
                </a:lnTo>
                <a:lnTo>
                  <a:pt x="199" y="972"/>
                </a:lnTo>
                <a:lnTo>
                  <a:pt x="206" y="932"/>
                </a:lnTo>
                <a:lnTo>
                  <a:pt x="214" y="889"/>
                </a:lnTo>
                <a:lnTo>
                  <a:pt x="224" y="847"/>
                </a:lnTo>
                <a:lnTo>
                  <a:pt x="244" y="761"/>
                </a:lnTo>
                <a:lnTo>
                  <a:pt x="255" y="718"/>
                </a:lnTo>
                <a:lnTo>
                  <a:pt x="266" y="677"/>
                </a:lnTo>
                <a:lnTo>
                  <a:pt x="278" y="637"/>
                </a:lnTo>
                <a:lnTo>
                  <a:pt x="291" y="599"/>
                </a:lnTo>
                <a:lnTo>
                  <a:pt x="304" y="563"/>
                </a:lnTo>
                <a:lnTo>
                  <a:pt x="318" y="529"/>
                </a:lnTo>
                <a:lnTo>
                  <a:pt x="333" y="498"/>
                </a:lnTo>
                <a:lnTo>
                  <a:pt x="347" y="470"/>
                </a:lnTo>
                <a:lnTo>
                  <a:pt x="363" y="446"/>
                </a:lnTo>
                <a:lnTo>
                  <a:pt x="352" y="497"/>
                </a:lnTo>
                <a:lnTo>
                  <a:pt x="341" y="544"/>
                </a:lnTo>
                <a:lnTo>
                  <a:pt x="329" y="589"/>
                </a:lnTo>
                <a:lnTo>
                  <a:pt x="318" y="632"/>
                </a:lnTo>
                <a:lnTo>
                  <a:pt x="307" y="675"/>
                </a:lnTo>
                <a:lnTo>
                  <a:pt x="295" y="717"/>
                </a:lnTo>
                <a:lnTo>
                  <a:pt x="285" y="760"/>
                </a:lnTo>
                <a:lnTo>
                  <a:pt x="275" y="805"/>
                </a:lnTo>
                <a:lnTo>
                  <a:pt x="265" y="852"/>
                </a:lnTo>
                <a:lnTo>
                  <a:pt x="256" y="903"/>
                </a:lnTo>
                <a:lnTo>
                  <a:pt x="247" y="957"/>
                </a:lnTo>
                <a:lnTo>
                  <a:pt x="239" y="1016"/>
                </a:lnTo>
                <a:lnTo>
                  <a:pt x="247" y="1014"/>
                </a:lnTo>
                <a:lnTo>
                  <a:pt x="260" y="1010"/>
                </a:lnTo>
                <a:lnTo>
                  <a:pt x="277" y="1006"/>
                </a:lnTo>
                <a:lnTo>
                  <a:pt x="295" y="1003"/>
                </a:lnTo>
                <a:lnTo>
                  <a:pt x="334" y="994"/>
                </a:lnTo>
                <a:lnTo>
                  <a:pt x="352" y="990"/>
                </a:lnTo>
                <a:lnTo>
                  <a:pt x="369" y="987"/>
                </a:lnTo>
                <a:lnTo>
                  <a:pt x="382" y="983"/>
                </a:lnTo>
                <a:lnTo>
                  <a:pt x="391" y="981"/>
                </a:lnTo>
                <a:lnTo>
                  <a:pt x="396" y="978"/>
                </a:lnTo>
                <a:lnTo>
                  <a:pt x="420" y="939"/>
                </a:lnTo>
                <a:lnTo>
                  <a:pt x="444" y="895"/>
                </a:lnTo>
                <a:lnTo>
                  <a:pt x="468" y="849"/>
                </a:lnTo>
                <a:lnTo>
                  <a:pt x="493" y="799"/>
                </a:lnTo>
                <a:lnTo>
                  <a:pt x="518" y="747"/>
                </a:lnTo>
                <a:lnTo>
                  <a:pt x="543" y="694"/>
                </a:lnTo>
                <a:lnTo>
                  <a:pt x="588" y="587"/>
                </a:lnTo>
                <a:lnTo>
                  <a:pt x="608" y="535"/>
                </a:lnTo>
                <a:lnTo>
                  <a:pt x="628" y="485"/>
                </a:lnTo>
                <a:lnTo>
                  <a:pt x="645" y="438"/>
                </a:lnTo>
                <a:lnTo>
                  <a:pt x="660" y="393"/>
                </a:lnTo>
                <a:lnTo>
                  <a:pt x="653" y="427"/>
                </a:lnTo>
                <a:lnTo>
                  <a:pt x="648" y="458"/>
                </a:lnTo>
                <a:lnTo>
                  <a:pt x="643" y="484"/>
                </a:lnTo>
                <a:lnTo>
                  <a:pt x="638" y="507"/>
                </a:lnTo>
                <a:lnTo>
                  <a:pt x="633" y="526"/>
                </a:lnTo>
                <a:lnTo>
                  <a:pt x="630" y="545"/>
                </a:lnTo>
                <a:lnTo>
                  <a:pt x="625" y="562"/>
                </a:lnTo>
                <a:lnTo>
                  <a:pt x="616" y="594"/>
                </a:lnTo>
                <a:lnTo>
                  <a:pt x="611" y="611"/>
                </a:lnTo>
                <a:lnTo>
                  <a:pt x="606" y="630"/>
                </a:lnTo>
                <a:lnTo>
                  <a:pt x="594" y="674"/>
                </a:lnTo>
                <a:lnTo>
                  <a:pt x="616" y="675"/>
                </a:lnTo>
                <a:lnTo>
                  <a:pt x="634" y="678"/>
                </a:lnTo>
                <a:lnTo>
                  <a:pt x="650" y="682"/>
                </a:lnTo>
                <a:lnTo>
                  <a:pt x="663" y="688"/>
                </a:lnTo>
                <a:lnTo>
                  <a:pt x="674" y="695"/>
                </a:lnTo>
                <a:lnTo>
                  <a:pt x="685" y="702"/>
                </a:lnTo>
                <a:lnTo>
                  <a:pt x="696" y="710"/>
                </a:lnTo>
                <a:lnTo>
                  <a:pt x="709" y="719"/>
                </a:lnTo>
                <a:lnTo>
                  <a:pt x="729" y="694"/>
                </a:lnTo>
                <a:lnTo>
                  <a:pt x="747" y="667"/>
                </a:lnTo>
                <a:lnTo>
                  <a:pt x="761" y="638"/>
                </a:lnTo>
                <a:lnTo>
                  <a:pt x="773" y="608"/>
                </a:lnTo>
                <a:lnTo>
                  <a:pt x="783" y="576"/>
                </a:lnTo>
                <a:lnTo>
                  <a:pt x="792" y="543"/>
                </a:lnTo>
                <a:lnTo>
                  <a:pt x="799" y="509"/>
                </a:lnTo>
                <a:lnTo>
                  <a:pt x="807" y="475"/>
                </a:lnTo>
                <a:lnTo>
                  <a:pt x="815" y="441"/>
                </a:lnTo>
                <a:lnTo>
                  <a:pt x="823" y="407"/>
                </a:lnTo>
                <a:lnTo>
                  <a:pt x="833" y="373"/>
                </a:lnTo>
                <a:lnTo>
                  <a:pt x="844" y="340"/>
                </a:lnTo>
                <a:lnTo>
                  <a:pt x="858" y="309"/>
                </a:lnTo>
                <a:lnTo>
                  <a:pt x="858" y="408"/>
                </a:lnTo>
                <a:lnTo>
                  <a:pt x="873" y="414"/>
                </a:lnTo>
                <a:lnTo>
                  <a:pt x="891" y="422"/>
                </a:lnTo>
                <a:lnTo>
                  <a:pt x="924" y="440"/>
                </a:lnTo>
                <a:lnTo>
                  <a:pt x="940" y="450"/>
                </a:lnTo>
                <a:lnTo>
                  <a:pt x="956" y="461"/>
                </a:lnTo>
                <a:lnTo>
                  <a:pt x="970" y="471"/>
                </a:lnTo>
                <a:lnTo>
                  <a:pt x="981" y="480"/>
                </a:lnTo>
                <a:lnTo>
                  <a:pt x="991" y="488"/>
                </a:lnTo>
                <a:lnTo>
                  <a:pt x="1000" y="494"/>
                </a:lnTo>
                <a:lnTo>
                  <a:pt x="1004" y="498"/>
                </a:lnTo>
                <a:lnTo>
                  <a:pt x="1006" y="499"/>
                </a:lnTo>
                <a:lnTo>
                  <a:pt x="1002" y="434"/>
                </a:lnTo>
                <a:lnTo>
                  <a:pt x="1003" y="369"/>
                </a:lnTo>
                <a:lnTo>
                  <a:pt x="1008" y="305"/>
                </a:lnTo>
                <a:lnTo>
                  <a:pt x="1016" y="241"/>
                </a:lnTo>
                <a:lnTo>
                  <a:pt x="1025" y="179"/>
                </a:lnTo>
                <a:lnTo>
                  <a:pt x="1035" y="118"/>
                </a:lnTo>
                <a:lnTo>
                  <a:pt x="1044" y="58"/>
                </a:lnTo>
                <a:lnTo>
                  <a:pt x="1050" y="0"/>
                </a:lnTo>
                <a:close/>
              </a:path>
            </a:pathLst>
          </a:custGeom>
          <a:solidFill>
            <a:srgbClr val="466571">
              <a:alpha val="7059"/>
            </a:srgbClr>
          </a:solidFill>
          <a:ln w="25400" cap="sq" cmpd="sng" algn="ctr">
            <a:noFill/>
            <a:prstDash val="solid"/>
            <a:headEnd type="none" w="med" len="med"/>
            <a:tailEnd type="none" w="med" len="med"/>
          </a:ln>
          <a:effectLst>
            <a:innerShdw blurRad="50800" dist="50800" dir="13500000">
              <a:srgbClr val="000000">
                <a:alpha val="43137"/>
              </a:srgbClr>
            </a:innerShdw>
          </a:effectLst>
        </p:spPr>
        <p:style>
          <a:lnRef idx="2">
            <a:schemeClr val="accent2"/>
          </a:lnRef>
          <a:fillRef idx="1">
            <a:schemeClr val="accent2"/>
          </a:fillRef>
          <a:effectRef idx="0">
            <a:schemeClr val="accent2"/>
          </a:effectRef>
          <a:fontRef idx="minor">
            <a:schemeClr val="lt1"/>
          </a:fontRef>
        </p:style>
        <p:txBody>
          <a:bodyPr vert="horz" wrap="square" lIns="91440" tIns="45720" rIns="91440" bIns="45720" anchor="t" compatLnSpc="1"/>
          <a:lstStyle/>
          <a:p>
            <a:endParaRPr kumimoji="0" lang="ko-KR" altLang="en-US"/>
          </a:p>
        </p:txBody>
      </p:sp>
      <p:sp>
        <p:nvSpPr>
          <p:cNvPr id="2" name="제목 1"/>
          <p:cNvSpPr>
            <a:spLocks noGrp="1"/>
          </p:cNvSpPr>
          <p:nvPr>
            <p:ph type="ctrTitle"/>
          </p:nvPr>
        </p:nvSpPr>
        <p:spPr>
          <a:xfrm>
            <a:off x="685800" y="2409446"/>
            <a:ext cx="7772400" cy="1470025"/>
          </a:xfrm>
        </p:spPr>
        <p:txBody>
          <a:bodyPr anchor="b"/>
          <a:lstStyle>
            <a:lvl1pPr algn="r">
              <a:defRPr/>
            </a:lvl1pPr>
          </a:lstStyle>
          <a:p>
            <a:r>
              <a:rPr kumimoji="0" lang="ko-KR" altLang="en-US" smtClean="0"/>
              <a:t>마스터 제목 스타일 편집</a:t>
            </a:r>
            <a:endParaRPr kumimoji="0" lang="en-US"/>
          </a:p>
        </p:txBody>
      </p:sp>
      <p:sp>
        <p:nvSpPr>
          <p:cNvPr id="3" name="부제목 2"/>
          <p:cNvSpPr>
            <a:spLocks noGrp="1"/>
          </p:cNvSpPr>
          <p:nvPr>
            <p:ph type="subTitle" idx="1"/>
          </p:nvPr>
        </p:nvSpPr>
        <p:spPr>
          <a:xfrm>
            <a:off x="3023248" y="3886200"/>
            <a:ext cx="5414978" cy="1042998"/>
          </a:xfrm>
        </p:spPr>
        <p:txBody>
          <a:bodyPr/>
          <a:lstStyle>
            <a:lvl1pPr marL="0" indent="0" algn="r">
              <a:buNone/>
              <a:defRPr sz="2400" i="1">
                <a:solidFill>
                  <a:schemeClr val="tx1">
                    <a:tint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ko-KR" altLang="en-US" smtClean="0"/>
              <a:t>마스터 부제목 스타일 편집</a:t>
            </a:r>
            <a:endParaRPr kumimoji="0" lang="en-US"/>
          </a:p>
        </p:txBody>
      </p:sp>
      <p:sp>
        <p:nvSpPr>
          <p:cNvPr id="4" name="날짜 개체 틀 3"/>
          <p:cNvSpPr>
            <a:spLocks noGrp="1"/>
          </p:cNvSpPr>
          <p:nvPr>
            <p:ph type="dt" sz="half" idx="10"/>
          </p:nvPr>
        </p:nvSpPr>
        <p:spPr/>
        <p:txBody>
          <a:bodyPr/>
          <a:lstStyle/>
          <a:p>
            <a:fld id="{74079389-48DC-4D5D-9158-C51CD8222800}" type="datetimeFigureOut">
              <a:rPr lang="ko-KR" altLang="en-US" smtClean="0"/>
              <a:pPr/>
              <a:t>2012-02-21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C19EAE27-51B5-4F73-8276-78FBEAE9CC9E}" type="slidenum">
              <a:rPr lang="ko-KR" altLang="en-US" smtClean="0"/>
              <a:pPr/>
              <a:t>‹#›</a:t>
            </a:fld>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0" lang="ko-KR" altLang="en-US" smtClean="0"/>
              <a:t>마스터 제목 스타일 편집</a:t>
            </a:r>
            <a:endParaRPr kumimoji="0" lang="en-US"/>
          </a:p>
        </p:txBody>
      </p:sp>
      <p:sp>
        <p:nvSpPr>
          <p:cNvPr id="3" name="세로 텍스트 개체 틀 2"/>
          <p:cNvSpPr>
            <a:spLocks noGrp="1"/>
          </p:cNvSpPr>
          <p:nvPr>
            <p:ph type="body" orient="vert" idx="1"/>
          </p:nvPr>
        </p:nvSpPr>
        <p:spPr/>
        <p:txBody>
          <a:bodyPr vert="eaVer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p>
            <a:fld id="{74079389-48DC-4D5D-9158-C51CD8222800}" type="datetimeFigureOut">
              <a:rPr lang="ko-KR" altLang="en-US" smtClean="0"/>
              <a:pPr/>
              <a:t>2012-02-21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C19EAE27-51B5-4F73-8276-78FBEAE9CC9E}" type="slidenum">
              <a:rPr lang="ko-KR" altLang="en-US" smtClean="0"/>
              <a:pPr/>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7358082" y="274639"/>
            <a:ext cx="1328718" cy="5851525"/>
          </a:xfrm>
        </p:spPr>
        <p:txBody>
          <a:bodyPr vert="eaVert" anchor="b"/>
          <a:lstStyle/>
          <a:p>
            <a:r>
              <a:rPr kumimoji="0" lang="ko-KR" altLang="en-US" smtClean="0"/>
              <a:t>마스터 제목 스타일 편집</a:t>
            </a:r>
            <a:endParaRPr kumimoji="0" lang="en-US"/>
          </a:p>
        </p:txBody>
      </p:sp>
      <p:sp>
        <p:nvSpPr>
          <p:cNvPr id="3" name="세로 텍스트 개체 틀 2"/>
          <p:cNvSpPr>
            <a:spLocks noGrp="1"/>
          </p:cNvSpPr>
          <p:nvPr>
            <p:ph type="body" orient="vert" idx="1"/>
          </p:nvPr>
        </p:nvSpPr>
        <p:spPr>
          <a:xfrm>
            <a:off x="457200" y="928672"/>
            <a:ext cx="6900882" cy="5197493"/>
          </a:xfrm>
        </p:spPr>
        <p:txBody>
          <a:bodyPr vert="eaVer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p>
            <a:fld id="{74079389-48DC-4D5D-9158-C51CD8222800}" type="datetimeFigureOut">
              <a:rPr lang="ko-KR" altLang="en-US" smtClean="0"/>
              <a:pPr/>
              <a:t>2012-02-21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C19EAE27-51B5-4F73-8276-78FBEAE9CC9E}" type="slidenum">
              <a:rPr lang="ko-KR" altLang="en-US" smtClean="0"/>
              <a:pPr/>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0" lang="ko-KR" altLang="en-US" smtClean="0"/>
              <a:t>마스터 제목 스타일 편집</a:t>
            </a:r>
            <a:endParaRPr kumimoji="0" lang="en-US"/>
          </a:p>
        </p:txBody>
      </p:sp>
      <p:sp>
        <p:nvSpPr>
          <p:cNvPr id="3" name="내용 개체 틀 2"/>
          <p:cNvSpPr>
            <a:spLocks noGrp="1"/>
          </p:cNvSpPr>
          <p:nvPr>
            <p:ph idx="1"/>
          </p:nvPr>
        </p:nvSpPr>
        <p:spPr/>
        <p:txBody>
          <a:body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p>
            <a:fld id="{74079389-48DC-4D5D-9158-C51CD8222800}" type="datetimeFigureOut">
              <a:rPr lang="ko-KR" altLang="en-US" smtClean="0"/>
              <a:pPr/>
              <a:t>2012-02-21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C19EAE27-51B5-4F73-8276-78FBEAE9CC9E}" type="slidenum">
              <a:rPr lang="ko-KR" altLang="en-US" smtClean="0"/>
              <a:pPr/>
              <a:t>‹#›</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kumimoji="0" lang="ko-KR" altLang="en-US" smtClean="0"/>
              <a:t>마스터 제목 스타일 편집</a:t>
            </a:r>
            <a:endParaRPr kumimoji="0" 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i="1">
                <a:solidFill>
                  <a:schemeClr val="tx1">
                    <a:tint val="85000"/>
                  </a:schemeClr>
                </a:solidFill>
              </a:defRPr>
            </a:lvl1pPr>
            <a:lvl2pPr marL="457200" indent="0">
              <a:buNone/>
              <a:defRPr sz="1800" i="1">
                <a:solidFill>
                  <a:schemeClr val="tx1">
                    <a:tint val="85000"/>
                  </a:schemeClr>
                </a:solidFill>
              </a:defRPr>
            </a:lvl2pPr>
            <a:lvl3pPr marL="914400" indent="0">
              <a:buNone/>
              <a:defRPr sz="1600" i="1">
                <a:solidFill>
                  <a:schemeClr val="tx1">
                    <a:tint val="85000"/>
                  </a:schemeClr>
                </a:solidFill>
              </a:defRPr>
            </a:lvl3pPr>
            <a:lvl4pPr marL="1371600" indent="0">
              <a:buNone/>
              <a:defRPr sz="1400" i="1">
                <a:solidFill>
                  <a:schemeClr val="tx1">
                    <a:tint val="85000"/>
                  </a:schemeClr>
                </a:solidFill>
              </a:defRPr>
            </a:lvl4pPr>
            <a:lvl5pPr marL="1828800" indent="0">
              <a:buNone/>
              <a:defRPr sz="1400" i="1">
                <a:solidFill>
                  <a:schemeClr val="tx1">
                    <a:tint val="8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p>
            <a:fld id="{74079389-48DC-4D5D-9158-C51CD8222800}" type="datetimeFigureOut">
              <a:rPr lang="ko-KR" altLang="en-US" smtClean="0"/>
              <a:pPr/>
              <a:t>2012-02-21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C19EAE27-51B5-4F73-8276-78FBEAE9CC9E}" type="slidenum">
              <a:rPr lang="ko-KR" altLang="en-US" smtClean="0"/>
              <a:pPr/>
              <a:t>‹#›</a:t>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0" lang="ko-KR" altLang="en-US" smtClean="0"/>
              <a:t>마스터 제목 스타일 편집</a:t>
            </a:r>
            <a:endParaRPr kumimoji="0" 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5" name="날짜 개체 틀 4"/>
          <p:cNvSpPr>
            <a:spLocks noGrp="1"/>
          </p:cNvSpPr>
          <p:nvPr>
            <p:ph type="dt" sz="half" idx="10"/>
          </p:nvPr>
        </p:nvSpPr>
        <p:spPr/>
        <p:txBody>
          <a:bodyPr/>
          <a:lstStyle/>
          <a:p>
            <a:fld id="{74079389-48DC-4D5D-9158-C51CD8222800}" type="datetimeFigureOut">
              <a:rPr lang="ko-KR" altLang="en-US" smtClean="0"/>
              <a:pPr/>
              <a:t>2012-02-21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C19EAE27-51B5-4F73-8276-78FBEAE9CC9E}" type="slidenum">
              <a:rPr lang="ko-KR" altLang="en-US" smtClean="0"/>
              <a:pPr/>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kumimoji="0" lang="ko-KR" altLang="en-US" smtClean="0"/>
              <a:t>마스터 제목 스타일 편집</a:t>
            </a:r>
            <a:endParaRPr kumimoji="0" lang="en-US"/>
          </a:p>
        </p:txBody>
      </p:sp>
      <p:sp>
        <p:nvSpPr>
          <p:cNvPr id="3" name="텍스트 개체 틀 2"/>
          <p:cNvSpPr>
            <a:spLocks noGrp="1"/>
          </p:cNvSpPr>
          <p:nvPr>
            <p:ph type="body" idx="1"/>
          </p:nvPr>
        </p:nvSpPr>
        <p:spPr>
          <a:xfrm>
            <a:off x="457200" y="5500702"/>
            <a:ext cx="4040188" cy="639762"/>
          </a:xfrm>
          <a:solidFill>
            <a:srgbClr val="737C87">
              <a:alpha val="55000"/>
            </a:srgbClr>
          </a:solidFill>
          <a:ln w="19050">
            <a:solidFill>
              <a:srgbClr val="FFFFFF"/>
            </a:solidFill>
          </a:ln>
        </p:spPr>
        <p:txBody>
          <a:bodyPr anchor="b"/>
          <a:lstStyle>
            <a:lvl1pPr marL="0" indent="0" algn="ctr">
              <a:buNone/>
              <a:defRPr sz="2400" b="1">
                <a:solidFill>
                  <a:srgbClr val="FFFFFF"/>
                </a:solidFill>
              </a:defRPr>
            </a:lvl1pPr>
            <a:lvl2pPr marL="457200" indent="0" algn="ctr">
              <a:buNone/>
              <a:defRPr sz="2000" b="1">
                <a:solidFill>
                  <a:srgbClr val="FFFFFF"/>
                </a:solidFill>
              </a:defRPr>
            </a:lvl2pPr>
            <a:lvl3pPr marL="914400" indent="0" algn="ctr">
              <a:buNone/>
              <a:defRPr sz="1800" b="1">
                <a:solidFill>
                  <a:srgbClr val="FFFFFF"/>
                </a:solidFill>
              </a:defRPr>
            </a:lvl3pPr>
            <a:lvl4pPr marL="1371600" indent="0" algn="ctr">
              <a:buNone/>
              <a:defRPr sz="1600" b="1">
                <a:solidFill>
                  <a:srgbClr val="FFFFFF"/>
                </a:solidFill>
              </a:defRPr>
            </a:lvl4pPr>
            <a:lvl5pPr marL="1828800" indent="0" algn="ctr">
              <a:buNone/>
              <a:defRPr sz="1600" b="1">
                <a:solidFill>
                  <a:srgbClr val="FFFFFF"/>
                </a:solidFill>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ko-KR" altLang="en-US" smtClean="0"/>
              <a:t>마스터 텍스트 스타일을 편집합니다</a:t>
            </a:r>
          </a:p>
        </p:txBody>
      </p:sp>
      <p:sp>
        <p:nvSpPr>
          <p:cNvPr id="4" name="내용 개체 틀 3"/>
          <p:cNvSpPr>
            <a:spLocks noGrp="1"/>
          </p:cNvSpPr>
          <p:nvPr>
            <p:ph sz="half" idx="2"/>
          </p:nvPr>
        </p:nvSpPr>
        <p:spPr>
          <a:xfrm>
            <a:off x="457200" y="1500174"/>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5" name="텍스트 개체 틀 4"/>
          <p:cNvSpPr>
            <a:spLocks noGrp="1"/>
          </p:cNvSpPr>
          <p:nvPr>
            <p:ph type="body" sz="quarter" idx="3"/>
          </p:nvPr>
        </p:nvSpPr>
        <p:spPr>
          <a:xfrm>
            <a:off x="4645025" y="5500702"/>
            <a:ext cx="4041775" cy="639762"/>
          </a:xfrm>
          <a:solidFill>
            <a:srgbClr val="737C87">
              <a:alpha val="55000"/>
            </a:srgbClr>
          </a:solidFill>
          <a:ln w="19050">
            <a:solidFill>
              <a:srgbClr val="FFFFFF"/>
            </a:solidFill>
          </a:ln>
        </p:spPr>
        <p:txBody>
          <a:bodyPr anchor="b"/>
          <a:lstStyle>
            <a:lvl1pPr marL="0" indent="0" algn="ctr">
              <a:buNone/>
              <a:defRPr sz="2400" b="1">
                <a:solidFill>
                  <a:srgbClr val="FFFFFF"/>
                </a:solidFill>
              </a:defRPr>
            </a:lvl1pPr>
            <a:lvl2pPr marL="457200" indent="0" algn="ctr">
              <a:buNone/>
              <a:defRPr sz="2000" b="1">
                <a:solidFill>
                  <a:srgbClr val="FFFFFF"/>
                </a:solidFill>
              </a:defRPr>
            </a:lvl2pPr>
            <a:lvl3pPr marL="914400" indent="0" algn="ctr">
              <a:buNone/>
              <a:defRPr sz="1800" b="1">
                <a:solidFill>
                  <a:srgbClr val="FFFFFF"/>
                </a:solidFill>
              </a:defRPr>
            </a:lvl3pPr>
            <a:lvl4pPr marL="1371600" indent="0" algn="ctr">
              <a:buNone/>
              <a:defRPr sz="1600" b="1">
                <a:solidFill>
                  <a:srgbClr val="FFFFFF"/>
                </a:solidFill>
              </a:defRPr>
            </a:lvl4pPr>
            <a:lvl5pPr marL="1828800" indent="0" algn="ctr">
              <a:buNone/>
              <a:defRPr sz="1600" b="1">
                <a:solidFill>
                  <a:srgbClr val="FFFFFF"/>
                </a:solidFill>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ko-KR" altLang="en-US" smtClean="0"/>
              <a:t>마스터 텍스트 스타일을 편집합니다</a:t>
            </a:r>
          </a:p>
        </p:txBody>
      </p:sp>
      <p:sp>
        <p:nvSpPr>
          <p:cNvPr id="6" name="내용 개체 틀 5"/>
          <p:cNvSpPr>
            <a:spLocks noGrp="1"/>
          </p:cNvSpPr>
          <p:nvPr>
            <p:ph sz="quarter" idx="4"/>
          </p:nvPr>
        </p:nvSpPr>
        <p:spPr>
          <a:xfrm>
            <a:off x="4645025" y="1500174"/>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7" name="날짜 개체 틀 6"/>
          <p:cNvSpPr>
            <a:spLocks noGrp="1"/>
          </p:cNvSpPr>
          <p:nvPr>
            <p:ph type="dt" sz="half" idx="10"/>
          </p:nvPr>
        </p:nvSpPr>
        <p:spPr/>
        <p:txBody>
          <a:bodyPr/>
          <a:lstStyle/>
          <a:p>
            <a:fld id="{74079389-48DC-4D5D-9158-C51CD8222800}" type="datetimeFigureOut">
              <a:rPr lang="ko-KR" altLang="en-US" smtClean="0"/>
              <a:pPr/>
              <a:t>2012-02-21</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C19EAE27-51B5-4F73-8276-78FBEAE9CC9E}" type="slidenum">
              <a:rPr lang="ko-KR" altLang="en-US" smtClean="0"/>
              <a:pPr/>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0" lang="ko-KR" altLang="en-US" smtClean="0"/>
              <a:t>마스터 제목 스타일 편집</a:t>
            </a:r>
            <a:endParaRPr kumimoji="0" lang="en-US"/>
          </a:p>
        </p:txBody>
      </p:sp>
      <p:sp>
        <p:nvSpPr>
          <p:cNvPr id="3" name="날짜 개체 틀 2"/>
          <p:cNvSpPr>
            <a:spLocks noGrp="1"/>
          </p:cNvSpPr>
          <p:nvPr>
            <p:ph type="dt" sz="half" idx="10"/>
          </p:nvPr>
        </p:nvSpPr>
        <p:spPr/>
        <p:txBody>
          <a:bodyPr/>
          <a:lstStyle/>
          <a:p>
            <a:fld id="{74079389-48DC-4D5D-9158-C51CD8222800}" type="datetimeFigureOut">
              <a:rPr lang="ko-KR" altLang="en-US" smtClean="0"/>
              <a:pPr/>
              <a:t>2012-02-21</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C19EAE27-51B5-4F73-8276-78FBEAE9CC9E}" type="slidenum">
              <a:rPr lang="ko-KR" altLang="en-US" smtClean="0"/>
              <a:pPr/>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74079389-48DC-4D5D-9158-C51CD8222800}" type="datetimeFigureOut">
              <a:rPr lang="ko-KR" altLang="en-US" smtClean="0"/>
              <a:pPr/>
              <a:t>2012-02-21</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C19EAE27-51B5-4F73-8276-78FBEAE9CC9E}" type="slidenum">
              <a:rPr lang="ko-KR" altLang="en-US" smtClean="0"/>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2" y="273051"/>
            <a:ext cx="8219505" cy="593879"/>
          </a:xfrm>
        </p:spPr>
        <p:txBody>
          <a:bodyPr anchor="b"/>
          <a:lstStyle>
            <a:lvl1pPr algn="l">
              <a:defRPr sz="2800" b="1"/>
            </a:lvl1pPr>
          </a:lstStyle>
          <a:p>
            <a:r>
              <a:rPr kumimoji="0" lang="ko-KR" altLang="en-US" smtClean="0"/>
              <a:t>마스터 제목 스타일 편집</a:t>
            </a:r>
            <a:endParaRPr kumimoji="0" lang="en-US"/>
          </a:p>
        </p:txBody>
      </p:sp>
      <p:sp>
        <p:nvSpPr>
          <p:cNvPr id="3" name="내용 개체 틀 2"/>
          <p:cNvSpPr>
            <a:spLocks noGrp="1"/>
          </p:cNvSpPr>
          <p:nvPr>
            <p:ph idx="1"/>
          </p:nvPr>
        </p:nvSpPr>
        <p:spPr>
          <a:xfrm>
            <a:off x="467868" y="1590620"/>
            <a:ext cx="8218935" cy="453554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텍스트 개체 틀 3"/>
          <p:cNvSpPr>
            <a:spLocks noGrp="1"/>
          </p:cNvSpPr>
          <p:nvPr>
            <p:ph type="body" sz="half" idx="2"/>
          </p:nvPr>
        </p:nvSpPr>
        <p:spPr>
          <a:xfrm>
            <a:off x="457202" y="866111"/>
            <a:ext cx="8237260" cy="68776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5" name="날짜 개체 틀 4"/>
          <p:cNvSpPr>
            <a:spLocks noGrp="1"/>
          </p:cNvSpPr>
          <p:nvPr>
            <p:ph type="dt" sz="half" idx="10"/>
          </p:nvPr>
        </p:nvSpPr>
        <p:spPr/>
        <p:txBody>
          <a:bodyPr/>
          <a:lstStyle/>
          <a:p>
            <a:fld id="{74079389-48DC-4D5D-9158-C51CD8222800}" type="datetimeFigureOut">
              <a:rPr lang="ko-KR" altLang="en-US" smtClean="0"/>
              <a:pPr/>
              <a:t>2012-02-21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C19EAE27-51B5-4F73-8276-78FBEAE9CC9E}" type="slidenum">
              <a:rPr lang="ko-KR" altLang="en-US" smtClean="0"/>
              <a:pPr/>
              <a:t>‹#›</a:t>
            </a:fld>
            <a:endParaRPr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428596" y="1785926"/>
            <a:ext cx="3422654" cy="781052"/>
          </a:xfrm>
        </p:spPr>
        <p:txBody>
          <a:bodyPr anchor="b"/>
          <a:lstStyle>
            <a:lvl1pPr algn="r">
              <a:defRPr sz="2400" b="1"/>
            </a:lvl1pPr>
          </a:lstStyle>
          <a:p>
            <a:r>
              <a:rPr kumimoji="0" lang="ko-KR" altLang="en-US" smtClean="0"/>
              <a:t>마스터 제목 스타일 편집</a:t>
            </a:r>
            <a:endParaRPr kumimoji="0" lang="en-US"/>
          </a:p>
        </p:txBody>
      </p:sp>
      <p:sp>
        <p:nvSpPr>
          <p:cNvPr id="4" name="텍스트 개체 틀 3"/>
          <p:cNvSpPr>
            <a:spLocks noGrp="1"/>
          </p:cNvSpPr>
          <p:nvPr>
            <p:ph type="body" sz="half" idx="2"/>
          </p:nvPr>
        </p:nvSpPr>
        <p:spPr>
          <a:xfrm>
            <a:off x="428596" y="2566978"/>
            <a:ext cx="3422654" cy="804862"/>
          </a:xfrm>
        </p:spPr>
        <p:txBody>
          <a:bodyPr/>
          <a:lstStyle>
            <a:lvl1pPr marL="0" indent="0" algn="r">
              <a:buNone/>
              <a:defRPr sz="1400"/>
            </a:lvl1pPr>
            <a:lvl2pPr marL="457200" indent="0" algn="r">
              <a:buNone/>
              <a:defRPr sz="1200"/>
            </a:lvl2pPr>
            <a:lvl3pPr marL="914400" indent="0" algn="r">
              <a:buNone/>
              <a:defRPr sz="1000"/>
            </a:lvl3pPr>
            <a:lvl4pPr marL="1371600" indent="0" algn="r">
              <a:buNone/>
              <a:defRPr sz="900"/>
            </a:lvl4pPr>
            <a:lvl5pPr marL="1828800" indent="0" algn="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5" name="날짜 개체 틀 4"/>
          <p:cNvSpPr>
            <a:spLocks noGrp="1"/>
          </p:cNvSpPr>
          <p:nvPr>
            <p:ph type="dt" sz="half" idx="10"/>
          </p:nvPr>
        </p:nvSpPr>
        <p:spPr/>
        <p:txBody>
          <a:bodyPr/>
          <a:lstStyle/>
          <a:p>
            <a:fld id="{74079389-48DC-4D5D-9158-C51CD8222800}" type="datetimeFigureOut">
              <a:rPr lang="ko-KR" altLang="en-US" smtClean="0"/>
              <a:pPr/>
              <a:t>2012-02-21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C19EAE27-51B5-4F73-8276-78FBEAE9CC9E}" type="slidenum">
              <a:rPr lang="ko-KR" altLang="en-US" smtClean="0"/>
              <a:pPr/>
              <a:t>‹#›</a:t>
            </a:fld>
            <a:endParaRPr lang="ko-KR" altLang="en-US"/>
          </a:p>
        </p:txBody>
      </p:sp>
      <p:sp>
        <p:nvSpPr>
          <p:cNvPr id="8" name="그림 개체 틀 7"/>
          <p:cNvSpPr>
            <a:spLocks noGrp="1"/>
          </p:cNvSpPr>
          <p:nvPr>
            <p:ph type="pic" sz="quarter" idx="1"/>
          </p:nvPr>
        </p:nvSpPr>
        <p:spPr>
          <a:xfrm>
            <a:off x="4000496" y="928670"/>
            <a:ext cx="4500594" cy="4500570"/>
          </a:xfrm>
          <a:prstGeom prst="roundRect">
            <a:avLst>
              <a:gd name="adj" fmla="val 8501"/>
            </a:avLst>
          </a:prstGeom>
          <a:noFill/>
          <a:ln w="165100" cap="rnd" cmpd="sng">
            <a:gradFill flip="none" rotWithShape="1">
              <a:gsLst>
                <a:gs pos="0">
                  <a:schemeClr val="accent2">
                    <a:tint val="20000"/>
                  </a:schemeClr>
                </a:gs>
                <a:gs pos="100000">
                  <a:schemeClr val="accent2">
                    <a:tint val="60000"/>
                  </a:schemeClr>
                </a:gs>
              </a:gsLst>
              <a:path path="rect">
                <a:fillToRect l="100000" t="100000"/>
              </a:path>
              <a:tileRect r="-100000" b="-100000"/>
            </a:gradFill>
            <a:round/>
          </a:ln>
          <a:effectLst>
            <a:outerShdw blurRad="50800" dist="50800" dir="2700000" algn="tl" rotWithShape="0">
              <a:srgbClr val="000000">
                <a:alpha val="43137"/>
              </a:srgbClr>
            </a:outerShdw>
          </a:effectLst>
          <a:scene3d>
            <a:camera prst="orthographicFront"/>
            <a:lightRig rig="balanced" dir="t"/>
          </a:scene3d>
          <a:sp3d extrusionH="76200" prstMaterial="matte">
            <a:bevelT h="38100"/>
            <a:bevelB h="38100"/>
            <a:extrusionClr>
              <a:schemeClr val="bg2">
                <a:shade val="75000"/>
              </a:schemeClr>
            </a:extrusionClr>
          </a:sp3d>
        </p:spPr>
        <p:txBody>
          <a:bodyPr/>
          <a:lstStyle/>
          <a:p>
            <a:r>
              <a:rPr kumimoji="0" lang="ko-KR" altLang="en-US" smtClean="0"/>
              <a:t>그림을 추가하려면 아이콘을 클릭하십시오</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자유형 6"/>
          <p:cNvSpPr>
            <a:spLocks noEditPoints="1"/>
          </p:cNvSpPr>
          <p:nvPr/>
        </p:nvSpPr>
        <p:spPr bwMode="blackGray">
          <a:xfrm flipH="1">
            <a:off x="-32" y="500042"/>
            <a:ext cx="2268129" cy="5929354"/>
          </a:xfrm>
          <a:custGeom>
            <a:avLst/>
            <a:gdLst/>
            <a:ahLst/>
            <a:cxnLst>
              <a:cxn ang="0">
                <a:pos x="487" y="2402"/>
              </a:cxn>
              <a:cxn ang="0">
                <a:pos x="608" y="2460"/>
              </a:cxn>
              <a:cxn ang="0">
                <a:pos x="610" y="2554"/>
              </a:cxn>
              <a:cxn ang="0">
                <a:pos x="893" y="2559"/>
              </a:cxn>
              <a:cxn ang="0">
                <a:pos x="772" y="2424"/>
              </a:cxn>
              <a:cxn ang="0">
                <a:pos x="334" y="2346"/>
              </a:cxn>
              <a:cxn ang="0">
                <a:pos x="447" y="2270"/>
              </a:cxn>
              <a:cxn ang="0">
                <a:pos x="696" y="2192"/>
              </a:cxn>
              <a:cxn ang="0">
                <a:pos x="801" y="2254"/>
              </a:cxn>
              <a:cxn ang="0">
                <a:pos x="914" y="2229"/>
              </a:cxn>
              <a:cxn ang="0">
                <a:pos x="996" y="2221"/>
              </a:cxn>
              <a:cxn ang="0">
                <a:pos x="833" y="2000"/>
              </a:cxn>
              <a:cxn ang="0">
                <a:pos x="891" y="2021"/>
              </a:cxn>
              <a:cxn ang="0">
                <a:pos x="603" y="1981"/>
              </a:cxn>
              <a:cxn ang="0">
                <a:pos x="334" y="2185"/>
              </a:cxn>
              <a:cxn ang="0">
                <a:pos x="415" y="2205"/>
              </a:cxn>
              <a:cxn ang="0">
                <a:pos x="568" y="2097"/>
              </a:cxn>
              <a:cxn ang="0">
                <a:pos x="923" y="1962"/>
              </a:cxn>
              <a:cxn ang="0">
                <a:pos x="707" y="1856"/>
              </a:cxn>
              <a:cxn ang="0">
                <a:pos x="783" y="1877"/>
              </a:cxn>
              <a:cxn ang="0">
                <a:pos x="1024" y="1938"/>
              </a:cxn>
              <a:cxn ang="0">
                <a:pos x="714" y="1767"/>
              </a:cxn>
              <a:cxn ang="0">
                <a:pos x="773" y="1779"/>
              </a:cxn>
              <a:cxn ang="0">
                <a:pos x="321" y="1789"/>
              </a:cxn>
              <a:cxn ang="0">
                <a:pos x="478" y="1916"/>
              </a:cxn>
              <a:cxn ang="0">
                <a:pos x="561" y="1954"/>
              </a:cxn>
              <a:cxn ang="0">
                <a:pos x="429" y="1744"/>
              </a:cxn>
              <a:cxn ang="0">
                <a:pos x="618" y="1731"/>
              </a:cxn>
              <a:cxn ang="0">
                <a:pos x="964" y="1657"/>
              </a:cxn>
              <a:cxn ang="0">
                <a:pos x="499" y="1689"/>
              </a:cxn>
              <a:cxn ang="0">
                <a:pos x="696" y="1680"/>
              </a:cxn>
              <a:cxn ang="0">
                <a:pos x="886" y="1764"/>
              </a:cxn>
              <a:cxn ang="0">
                <a:pos x="363" y="1496"/>
              </a:cxn>
              <a:cxn ang="0">
                <a:pos x="808" y="1481"/>
              </a:cxn>
              <a:cxn ang="0">
                <a:pos x="681" y="1492"/>
              </a:cxn>
              <a:cxn ang="0">
                <a:pos x="956" y="1592"/>
              </a:cxn>
              <a:cxn ang="0">
                <a:pos x="781" y="1312"/>
              </a:cxn>
              <a:cxn ang="0">
                <a:pos x="247" y="1405"/>
              </a:cxn>
              <a:cxn ang="0">
                <a:pos x="959" y="1228"/>
              </a:cxn>
              <a:cxn ang="0">
                <a:pos x="969" y="1142"/>
              </a:cxn>
              <a:cxn ang="0">
                <a:pos x="313" y="1025"/>
              </a:cxn>
              <a:cxn ang="0">
                <a:pos x="305" y="1085"/>
              </a:cxn>
              <a:cxn ang="0">
                <a:pos x="952" y="970"/>
              </a:cxn>
              <a:cxn ang="0">
                <a:pos x="915" y="820"/>
              </a:cxn>
              <a:cxn ang="0">
                <a:pos x="1029" y="881"/>
              </a:cxn>
              <a:cxn ang="0">
                <a:pos x="572" y="977"/>
              </a:cxn>
              <a:cxn ang="0">
                <a:pos x="643" y="757"/>
              </a:cxn>
              <a:cxn ang="0">
                <a:pos x="849" y="1016"/>
              </a:cxn>
              <a:cxn ang="0">
                <a:pos x="825" y="559"/>
              </a:cxn>
              <a:cxn ang="0">
                <a:pos x="1014" y="978"/>
              </a:cxn>
              <a:cxn ang="0">
                <a:pos x="985" y="1730"/>
              </a:cxn>
              <a:cxn ang="0">
                <a:pos x="1046" y="2030"/>
              </a:cxn>
              <a:cxn ang="0">
                <a:pos x="982" y="2783"/>
              </a:cxn>
              <a:cxn ang="0">
                <a:pos x="153" y="2108"/>
              </a:cxn>
              <a:cxn ang="0">
                <a:pos x="137" y="1741"/>
              </a:cxn>
              <a:cxn ang="0">
                <a:pos x="8" y="1398"/>
              </a:cxn>
              <a:cxn ang="0">
                <a:pos x="115" y="1367"/>
              </a:cxn>
              <a:cxn ang="0">
                <a:pos x="174" y="1117"/>
              </a:cxn>
              <a:cxn ang="0">
                <a:pos x="265" y="852"/>
              </a:cxn>
              <a:cxn ang="0">
                <a:pos x="648" y="458"/>
              </a:cxn>
              <a:cxn ang="0">
                <a:pos x="815" y="441"/>
              </a:cxn>
            </a:cxnLst>
            <a:rect l="0" t="0" r="0" b="0"/>
            <a:pathLst>
              <a:path w="1052" h="2787">
                <a:moveTo>
                  <a:pt x="957" y="2608"/>
                </a:moveTo>
                <a:lnTo>
                  <a:pt x="945" y="2627"/>
                </a:lnTo>
                <a:lnTo>
                  <a:pt x="934" y="2646"/>
                </a:lnTo>
                <a:lnTo>
                  <a:pt x="922" y="2665"/>
                </a:lnTo>
                <a:lnTo>
                  <a:pt x="907" y="2684"/>
                </a:lnTo>
                <a:lnTo>
                  <a:pt x="910" y="2684"/>
                </a:lnTo>
                <a:lnTo>
                  <a:pt x="916" y="2685"/>
                </a:lnTo>
                <a:lnTo>
                  <a:pt x="926" y="2686"/>
                </a:lnTo>
                <a:lnTo>
                  <a:pt x="938" y="2688"/>
                </a:lnTo>
                <a:lnTo>
                  <a:pt x="952" y="2690"/>
                </a:lnTo>
                <a:lnTo>
                  <a:pt x="966" y="2693"/>
                </a:lnTo>
                <a:lnTo>
                  <a:pt x="979" y="2696"/>
                </a:lnTo>
                <a:lnTo>
                  <a:pt x="990" y="2699"/>
                </a:lnTo>
                <a:lnTo>
                  <a:pt x="989" y="2696"/>
                </a:lnTo>
                <a:lnTo>
                  <a:pt x="987" y="2691"/>
                </a:lnTo>
                <a:lnTo>
                  <a:pt x="983" y="2681"/>
                </a:lnTo>
                <a:lnTo>
                  <a:pt x="980" y="2670"/>
                </a:lnTo>
                <a:lnTo>
                  <a:pt x="975" y="2658"/>
                </a:lnTo>
                <a:lnTo>
                  <a:pt x="970" y="2644"/>
                </a:lnTo>
                <a:lnTo>
                  <a:pt x="965" y="2630"/>
                </a:lnTo>
                <a:lnTo>
                  <a:pt x="957" y="2608"/>
                </a:lnTo>
                <a:close/>
                <a:moveTo>
                  <a:pt x="454" y="2402"/>
                </a:moveTo>
                <a:lnTo>
                  <a:pt x="421" y="2410"/>
                </a:lnTo>
                <a:lnTo>
                  <a:pt x="470" y="2463"/>
                </a:lnTo>
                <a:lnTo>
                  <a:pt x="478" y="2463"/>
                </a:lnTo>
                <a:lnTo>
                  <a:pt x="487" y="2402"/>
                </a:lnTo>
                <a:lnTo>
                  <a:pt x="454" y="2402"/>
                </a:lnTo>
                <a:close/>
                <a:moveTo>
                  <a:pt x="758" y="2306"/>
                </a:moveTo>
                <a:lnTo>
                  <a:pt x="731" y="2308"/>
                </a:lnTo>
                <a:lnTo>
                  <a:pt x="706" y="2312"/>
                </a:lnTo>
                <a:lnTo>
                  <a:pt x="680" y="2317"/>
                </a:lnTo>
                <a:lnTo>
                  <a:pt x="654" y="2324"/>
                </a:lnTo>
                <a:lnTo>
                  <a:pt x="630" y="2334"/>
                </a:lnTo>
                <a:lnTo>
                  <a:pt x="608" y="2344"/>
                </a:lnTo>
                <a:lnTo>
                  <a:pt x="588" y="2355"/>
                </a:lnTo>
                <a:lnTo>
                  <a:pt x="570" y="2367"/>
                </a:lnTo>
                <a:lnTo>
                  <a:pt x="555" y="2382"/>
                </a:lnTo>
                <a:lnTo>
                  <a:pt x="543" y="2396"/>
                </a:lnTo>
                <a:lnTo>
                  <a:pt x="535" y="2412"/>
                </a:lnTo>
                <a:lnTo>
                  <a:pt x="531" y="2428"/>
                </a:lnTo>
                <a:lnTo>
                  <a:pt x="531" y="2445"/>
                </a:lnTo>
                <a:lnTo>
                  <a:pt x="536" y="2463"/>
                </a:lnTo>
                <a:lnTo>
                  <a:pt x="545" y="2477"/>
                </a:lnTo>
                <a:lnTo>
                  <a:pt x="555" y="2487"/>
                </a:lnTo>
                <a:lnTo>
                  <a:pt x="567" y="2493"/>
                </a:lnTo>
                <a:lnTo>
                  <a:pt x="580" y="2497"/>
                </a:lnTo>
                <a:lnTo>
                  <a:pt x="592" y="2496"/>
                </a:lnTo>
                <a:lnTo>
                  <a:pt x="604" y="2493"/>
                </a:lnTo>
                <a:lnTo>
                  <a:pt x="614" y="2486"/>
                </a:lnTo>
                <a:lnTo>
                  <a:pt x="622" y="2476"/>
                </a:lnTo>
                <a:lnTo>
                  <a:pt x="627" y="2463"/>
                </a:lnTo>
                <a:lnTo>
                  <a:pt x="608" y="2460"/>
                </a:lnTo>
                <a:lnTo>
                  <a:pt x="596" y="2458"/>
                </a:lnTo>
                <a:lnTo>
                  <a:pt x="586" y="2454"/>
                </a:lnTo>
                <a:lnTo>
                  <a:pt x="580" y="2448"/>
                </a:lnTo>
                <a:lnTo>
                  <a:pt x="577" y="2439"/>
                </a:lnTo>
                <a:lnTo>
                  <a:pt x="578" y="2427"/>
                </a:lnTo>
                <a:lnTo>
                  <a:pt x="584" y="2416"/>
                </a:lnTo>
                <a:lnTo>
                  <a:pt x="592" y="2405"/>
                </a:lnTo>
                <a:lnTo>
                  <a:pt x="603" y="2397"/>
                </a:lnTo>
                <a:lnTo>
                  <a:pt x="615" y="2391"/>
                </a:lnTo>
                <a:lnTo>
                  <a:pt x="629" y="2387"/>
                </a:lnTo>
                <a:lnTo>
                  <a:pt x="642" y="2386"/>
                </a:lnTo>
                <a:lnTo>
                  <a:pt x="656" y="2388"/>
                </a:lnTo>
                <a:lnTo>
                  <a:pt x="670" y="2394"/>
                </a:lnTo>
                <a:lnTo>
                  <a:pt x="682" y="2404"/>
                </a:lnTo>
                <a:lnTo>
                  <a:pt x="693" y="2417"/>
                </a:lnTo>
                <a:lnTo>
                  <a:pt x="696" y="2425"/>
                </a:lnTo>
                <a:lnTo>
                  <a:pt x="698" y="2435"/>
                </a:lnTo>
                <a:lnTo>
                  <a:pt x="698" y="2447"/>
                </a:lnTo>
                <a:lnTo>
                  <a:pt x="696" y="2460"/>
                </a:lnTo>
                <a:lnTo>
                  <a:pt x="693" y="2474"/>
                </a:lnTo>
                <a:lnTo>
                  <a:pt x="686" y="2489"/>
                </a:lnTo>
                <a:lnTo>
                  <a:pt x="677" y="2504"/>
                </a:lnTo>
                <a:lnTo>
                  <a:pt x="666" y="2518"/>
                </a:lnTo>
                <a:lnTo>
                  <a:pt x="651" y="2531"/>
                </a:lnTo>
                <a:lnTo>
                  <a:pt x="632" y="2544"/>
                </a:lnTo>
                <a:lnTo>
                  <a:pt x="610" y="2554"/>
                </a:lnTo>
                <a:lnTo>
                  <a:pt x="631" y="2570"/>
                </a:lnTo>
                <a:lnTo>
                  <a:pt x="653" y="2584"/>
                </a:lnTo>
                <a:lnTo>
                  <a:pt x="677" y="2597"/>
                </a:lnTo>
                <a:lnTo>
                  <a:pt x="700" y="2610"/>
                </a:lnTo>
                <a:lnTo>
                  <a:pt x="724" y="2622"/>
                </a:lnTo>
                <a:lnTo>
                  <a:pt x="747" y="2632"/>
                </a:lnTo>
                <a:lnTo>
                  <a:pt x="769" y="2642"/>
                </a:lnTo>
                <a:lnTo>
                  <a:pt x="790" y="2650"/>
                </a:lnTo>
                <a:lnTo>
                  <a:pt x="808" y="2658"/>
                </a:lnTo>
                <a:lnTo>
                  <a:pt x="838" y="2667"/>
                </a:lnTo>
                <a:lnTo>
                  <a:pt x="849" y="2669"/>
                </a:lnTo>
                <a:lnTo>
                  <a:pt x="855" y="2669"/>
                </a:lnTo>
                <a:lnTo>
                  <a:pt x="858" y="2669"/>
                </a:lnTo>
                <a:lnTo>
                  <a:pt x="860" y="2660"/>
                </a:lnTo>
                <a:lnTo>
                  <a:pt x="862" y="2650"/>
                </a:lnTo>
                <a:lnTo>
                  <a:pt x="867" y="2637"/>
                </a:lnTo>
                <a:lnTo>
                  <a:pt x="872" y="2625"/>
                </a:lnTo>
                <a:lnTo>
                  <a:pt x="878" y="2610"/>
                </a:lnTo>
                <a:lnTo>
                  <a:pt x="884" y="2597"/>
                </a:lnTo>
                <a:lnTo>
                  <a:pt x="890" y="2584"/>
                </a:lnTo>
                <a:lnTo>
                  <a:pt x="895" y="2572"/>
                </a:lnTo>
                <a:lnTo>
                  <a:pt x="900" y="2561"/>
                </a:lnTo>
                <a:lnTo>
                  <a:pt x="904" y="2553"/>
                </a:lnTo>
                <a:lnTo>
                  <a:pt x="906" y="2548"/>
                </a:lnTo>
                <a:lnTo>
                  <a:pt x="907" y="2547"/>
                </a:lnTo>
                <a:lnTo>
                  <a:pt x="893" y="2559"/>
                </a:lnTo>
                <a:lnTo>
                  <a:pt x="880" y="2568"/>
                </a:lnTo>
                <a:lnTo>
                  <a:pt x="864" y="2572"/>
                </a:lnTo>
                <a:lnTo>
                  <a:pt x="848" y="2574"/>
                </a:lnTo>
                <a:lnTo>
                  <a:pt x="829" y="2573"/>
                </a:lnTo>
                <a:lnTo>
                  <a:pt x="810" y="2571"/>
                </a:lnTo>
                <a:lnTo>
                  <a:pt x="790" y="2570"/>
                </a:lnTo>
                <a:lnTo>
                  <a:pt x="767" y="2570"/>
                </a:lnTo>
                <a:lnTo>
                  <a:pt x="769" y="2567"/>
                </a:lnTo>
                <a:lnTo>
                  <a:pt x="774" y="2561"/>
                </a:lnTo>
                <a:lnTo>
                  <a:pt x="783" y="2554"/>
                </a:lnTo>
                <a:lnTo>
                  <a:pt x="792" y="2545"/>
                </a:lnTo>
                <a:lnTo>
                  <a:pt x="804" y="2535"/>
                </a:lnTo>
                <a:lnTo>
                  <a:pt x="816" y="2524"/>
                </a:lnTo>
                <a:lnTo>
                  <a:pt x="829" y="2513"/>
                </a:lnTo>
                <a:lnTo>
                  <a:pt x="842" y="2501"/>
                </a:lnTo>
                <a:lnTo>
                  <a:pt x="856" y="2490"/>
                </a:lnTo>
                <a:lnTo>
                  <a:pt x="880" y="2470"/>
                </a:lnTo>
                <a:lnTo>
                  <a:pt x="889" y="2462"/>
                </a:lnTo>
                <a:lnTo>
                  <a:pt x="896" y="2455"/>
                </a:lnTo>
                <a:lnTo>
                  <a:pt x="901" y="2452"/>
                </a:lnTo>
                <a:lnTo>
                  <a:pt x="903" y="2450"/>
                </a:lnTo>
                <a:lnTo>
                  <a:pt x="876" y="2452"/>
                </a:lnTo>
                <a:lnTo>
                  <a:pt x="853" y="2451"/>
                </a:lnTo>
                <a:lnTo>
                  <a:pt x="833" y="2450"/>
                </a:lnTo>
                <a:lnTo>
                  <a:pt x="767" y="2440"/>
                </a:lnTo>
                <a:lnTo>
                  <a:pt x="772" y="2424"/>
                </a:lnTo>
                <a:lnTo>
                  <a:pt x="781" y="2409"/>
                </a:lnTo>
                <a:lnTo>
                  <a:pt x="794" y="2397"/>
                </a:lnTo>
                <a:lnTo>
                  <a:pt x="809" y="2386"/>
                </a:lnTo>
                <a:lnTo>
                  <a:pt x="827" y="2377"/>
                </a:lnTo>
                <a:lnTo>
                  <a:pt x="846" y="2372"/>
                </a:lnTo>
                <a:lnTo>
                  <a:pt x="864" y="2367"/>
                </a:lnTo>
                <a:lnTo>
                  <a:pt x="882" y="2366"/>
                </a:lnTo>
                <a:lnTo>
                  <a:pt x="900" y="2367"/>
                </a:lnTo>
                <a:lnTo>
                  <a:pt x="915" y="2372"/>
                </a:lnTo>
                <a:lnTo>
                  <a:pt x="904" y="2355"/>
                </a:lnTo>
                <a:lnTo>
                  <a:pt x="891" y="2340"/>
                </a:lnTo>
                <a:lnTo>
                  <a:pt x="873" y="2328"/>
                </a:lnTo>
                <a:lnTo>
                  <a:pt x="853" y="2319"/>
                </a:lnTo>
                <a:lnTo>
                  <a:pt x="832" y="2313"/>
                </a:lnTo>
                <a:lnTo>
                  <a:pt x="808" y="2308"/>
                </a:lnTo>
                <a:lnTo>
                  <a:pt x="783" y="2306"/>
                </a:lnTo>
                <a:lnTo>
                  <a:pt x="758" y="2306"/>
                </a:lnTo>
                <a:close/>
                <a:moveTo>
                  <a:pt x="371" y="2235"/>
                </a:moveTo>
                <a:lnTo>
                  <a:pt x="339" y="2240"/>
                </a:lnTo>
                <a:lnTo>
                  <a:pt x="299" y="2249"/>
                </a:lnTo>
                <a:lnTo>
                  <a:pt x="280" y="2253"/>
                </a:lnTo>
                <a:lnTo>
                  <a:pt x="264" y="2257"/>
                </a:lnTo>
                <a:lnTo>
                  <a:pt x="279" y="2280"/>
                </a:lnTo>
                <a:lnTo>
                  <a:pt x="295" y="2303"/>
                </a:lnTo>
                <a:lnTo>
                  <a:pt x="313" y="2325"/>
                </a:lnTo>
                <a:lnTo>
                  <a:pt x="334" y="2346"/>
                </a:lnTo>
                <a:lnTo>
                  <a:pt x="356" y="2365"/>
                </a:lnTo>
                <a:lnTo>
                  <a:pt x="379" y="2382"/>
                </a:lnTo>
                <a:lnTo>
                  <a:pt x="404" y="2394"/>
                </a:lnTo>
                <a:lnTo>
                  <a:pt x="411" y="2387"/>
                </a:lnTo>
                <a:lnTo>
                  <a:pt x="428" y="2370"/>
                </a:lnTo>
                <a:lnTo>
                  <a:pt x="436" y="2361"/>
                </a:lnTo>
                <a:lnTo>
                  <a:pt x="444" y="2352"/>
                </a:lnTo>
                <a:lnTo>
                  <a:pt x="452" y="2345"/>
                </a:lnTo>
                <a:lnTo>
                  <a:pt x="457" y="2339"/>
                </a:lnTo>
                <a:lnTo>
                  <a:pt x="461" y="2335"/>
                </a:lnTo>
                <a:lnTo>
                  <a:pt x="462" y="2334"/>
                </a:lnTo>
                <a:lnTo>
                  <a:pt x="444" y="2336"/>
                </a:lnTo>
                <a:lnTo>
                  <a:pt x="430" y="2337"/>
                </a:lnTo>
                <a:lnTo>
                  <a:pt x="417" y="2335"/>
                </a:lnTo>
                <a:lnTo>
                  <a:pt x="405" y="2334"/>
                </a:lnTo>
                <a:lnTo>
                  <a:pt x="394" y="2330"/>
                </a:lnTo>
                <a:lnTo>
                  <a:pt x="383" y="2328"/>
                </a:lnTo>
                <a:lnTo>
                  <a:pt x="371" y="2326"/>
                </a:lnTo>
                <a:lnTo>
                  <a:pt x="373" y="2318"/>
                </a:lnTo>
                <a:lnTo>
                  <a:pt x="375" y="2309"/>
                </a:lnTo>
                <a:lnTo>
                  <a:pt x="379" y="2298"/>
                </a:lnTo>
                <a:lnTo>
                  <a:pt x="387" y="2288"/>
                </a:lnTo>
                <a:lnTo>
                  <a:pt x="395" y="2282"/>
                </a:lnTo>
                <a:lnTo>
                  <a:pt x="405" y="2279"/>
                </a:lnTo>
                <a:lnTo>
                  <a:pt x="433" y="2273"/>
                </a:lnTo>
                <a:lnTo>
                  <a:pt x="447" y="2270"/>
                </a:lnTo>
                <a:lnTo>
                  <a:pt x="462" y="2265"/>
                </a:lnTo>
                <a:lnTo>
                  <a:pt x="446" y="2259"/>
                </a:lnTo>
                <a:lnTo>
                  <a:pt x="432" y="2251"/>
                </a:lnTo>
                <a:lnTo>
                  <a:pt x="416" y="2244"/>
                </a:lnTo>
                <a:lnTo>
                  <a:pt x="401" y="2238"/>
                </a:lnTo>
                <a:lnTo>
                  <a:pt x="386" y="2235"/>
                </a:lnTo>
                <a:lnTo>
                  <a:pt x="371" y="2235"/>
                </a:lnTo>
                <a:close/>
                <a:moveTo>
                  <a:pt x="926" y="2137"/>
                </a:moveTo>
                <a:lnTo>
                  <a:pt x="915" y="2146"/>
                </a:lnTo>
                <a:lnTo>
                  <a:pt x="900" y="2155"/>
                </a:lnTo>
                <a:lnTo>
                  <a:pt x="883" y="2167"/>
                </a:lnTo>
                <a:lnTo>
                  <a:pt x="866" y="2179"/>
                </a:lnTo>
                <a:lnTo>
                  <a:pt x="829" y="2202"/>
                </a:lnTo>
                <a:lnTo>
                  <a:pt x="811" y="2213"/>
                </a:lnTo>
                <a:lnTo>
                  <a:pt x="794" y="2224"/>
                </a:lnTo>
                <a:lnTo>
                  <a:pt x="776" y="2231"/>
                </a:lnTo>
                <a:lnTo>
                  <a:pt x="762" y="2236"/>
                </a:lnTo>
                <a:lnTo>
                  <a:pt x="748" y="2238"/>
                </a:lnTo>
                <a:lnTo>
                  <a:pt x="731" y="2237"/>
                </a:lnTo>
                <a:lnTo>
                  <a:pt x="718" y="2235"/>
                </a:lnTo>
                <a:lnTo>
                  <a:pt x="709" y="2231"/>
                </a:lnTo>
                <a:lnTo>
                  <a:pt x="702" y="2225"/>
                </a:lnTo>
                <a:lnTo>
                  <a:pt x="697" y="2218"/>
                </a:lnTo>
                <a:lnTo>
                  <a:pt x="695" y="2211"/>
                </a:lnTo>
                <a:lnTo>
                  <a:pt x="695" y="2202"/>
                </a:lnTo>
                <a:lnTo>
                  <a:pt x="696" y="2192"/>
                </a:lnTo>
                <a:lnTo>
                  <a:pt x="700" y="2180"/>
                </a:lnTo>
                <a:lnTo>
                  <a:pt x="706" y="2173"/>
                </a:lnTo>
                <a:lnTo>
                  <a:pt x="712" y="2169"/>
                </a:lnTo>
                <a:lnTo>
                  <a:pt x="719" y="2167"/>
                </a:lnTo>
                <a:lnTo>
                  <a:pt x="728" y="2168"/>
                </a:lnTo>
                <a:lnTo>
                  <a:pt x="736" y="2170"/>
                </a:lnTo>
                <a:lnTo>
                  <a:pt x="732" y="2165"/>
                </a:lnTo>
                <a:lnTo>
                  <a:pt x="726" y="2160"/>
                </a:lnTo>
                <a:lnTo>
                  <a:pt x="718" y="2157"/>
                </a:lnTo>
                <a:lnTo>
                  <a:pt x="707" y="2156"/>
                </a:lnTo>
                <a:lnTo>
                  <a:pt x="696" y="2158"/>
                </a:lnTo>
                <a:lnTo>
                  <a:pt x="685" y="2166"/>
                </a:lnTo>
                <a:lnTo>
                  <a:pt x="676" y="2176"/>
                </a:lnTo>
                <a:lnTo>
                  <a:pt x="671" y="2188"/>
                </a:lnTo>
                <a:lnTo>
                  <a:pt x="668" y="2202"/>
                </a:lnTo>
                <a:lnTo>
                  <a:pt x="668" y="2216"/>
                </a:lnTo>
                <a:lnTo>
                  <a:pt x="671" y="2229"/>
                </a:lnTo>
                <a:lnTo>
                  <a:pt x="676" y="2240"/>
                </a:lnTo>
                <a:lnTo>
                  <a:pt x="685" y="2250"/>
                </a:lnTo>
                <a:lnTo>
                  <a:pt x="699" y="2259"/>
                </a:lnTo>
                <a:lnTo>
                  <a:pt x="718" y="2265"/>
                </a:lnTo>
                <a:lnTo>
                  <a:pt x="738" y="2268"/>
                </a:lnTo>
                <a:lnTo>
                  <a:pt x="760" y="2268"/>
                </a:lnTo>
                <a:lnTo>
                  <a:pt x="780" y="2264"/>
                </a:lnTo>
                <a:lnTo>
                  <a:pt x="791" y="2260"/>
                </a:lnTo>
                <a:lnTo>
                  <a:pt x="801" y="2254"/>
                </a:lnTo>
                <a:lnTo>
                  <a:pt x="809" y="2248"/>
                </a:lnTo>
                <a:lnTo>
                  <a:pt x="819" y="2241"/>
                </a:lnTo>
                <a:lnTo>
                  <a:pt x="829" y="2233"/>
                </a:lnTo>
                <a:lnTo>
                  <a:pt x="841" y="2223"/>
                </a:lnTo>
                <a:lnTo>
                  <a:pt x="856" y="2211"/>
                </a:lnTo>
                <a:lnTo>
                  <a:pt x="874" y="2196"/>
                </a:lnTo>
                <a:lnTo>
                  <a:pt x="893" y="2188"/>
                </a:lnTo>
                <a:lnTo>
                  <a:pt x="909" y="2184"/>
                </a:lnTo>
                <a:lnTo>
                  <a:pt x="925" y="2185"/>
                </a:lnTo>
                <a:lnTo>
                  <a:pt x="938" y="2188"/>
                </a:lnTo>
                <a:lnTo>
                  <a:pt x="950" y="2193"/>
                </a:lnTo>
                <a:lnTo>
                  <a:pt x="960" y="2202"/>
                </a:lnTo>
                <a:lnTo>
                  <a:pt x="968" y="2210"/>
                </a:lnTo>
                <a:lnTo>
                  <a:pt x="973" y="2219"/>
                </a:lnTo>
                <a:lnTo>
                  <a:pt x="974" y="2225"/>
                </a:lnTo>
                <a:lnTo>
                  <a:pt x="974" y="2240"/>
                </a:lnTo>
                <a:lnTo>
                  <a:pt x="973" y="2247"/>
                </a:lnTo>
                <a:lnTo>
                  <a:pt x="970" y="2254"/>
                </a:lnTo>
                <a:lnTo>
                  <a:pt x="966" y="2259"/>
                </a:lnTo>
                <a:lnTo>
                  <a:pt x="958" y="2262"/>
                </a:lnTo>
                <a:lnTo>
                  <a:pt x="948" y="2262"/>
                </a:lnTo>
                <a:lnTo>
                  <a:pt x="937" y="2259"/>
                </a:lnTo>
                <a:lnTo>
                  <a:pt x="928" y="2254"/>
                </a:lnTo>
                <a:lnTo>
                  <a:pt x="921" y="2248"/>
                </a:lnTo>
                <a:lnTo>
                  <a:pt x="915" y="2240"/>
                </a:lnTo>
                <a:lnTo>
                  <a:pt x="914" y="2229"/>
                </a:lnTo>
                <a:lnTo>
                  <a:pt x="915" y="2219"/>
                </a:lnTo>
                <a:lnTo>
                  <a:pt x="904" y="2228"/>
                </a:lnTo>
                <a:lnTo>
                  <a:pt x="895" y="2240"/>
                </a:lnTo>
                <a:lnTo>
                  <a:pt x="889" y="2252"/>
                </a:lnTo>
                <a:lnTo>
                  <a:pt x="885" y="2266"/>
                </a:lnTo>
                <a:lnTo>
                  <a:pt x="884" y="2279"/>
                </a:lnTo>
                <a:lnTo>
                  <a:pt x="886" y="2290"/>
                </a:lnTo>
                <a:lnTo>
                  <a:pt x="893" y="2297"/>
                </a:lnTo>
                <a:lnTo>
                  <a:pt x="901" y="2305"/>
                </a:lnTo>
                <a:lnTo>
                  <a:pt x="911" y="2311"/>
                </a:lnTo>
                <a:lnTo>
                  <a:pt x="923" y="2317"/>
                </a:lnTo>
                <a:lnTo>
                  <a:pt x="936" y="2323"/>
                </a:lnTo>
                <a:lnTo>
                  <a:pt x="943" y="2328"/>
                </a:lnTo>
                <a:lnTo>
                  <a:pt x="948" y="2333"/>
                </a:lnTo>
                <a:lnTo>
                  <a:pt x="953" y="2336"/>
                </a:lnTo>
                <a:lnTo>
                  <a:pt x="959" y="2338"/>
                </a:lnTo>
                <a:lnTo>
                  <a:pt x="968" y="2339"/>
                </a:lnTo>
                <a:lnTo>
                  <a:pt x="981" y="2341"/>
                </a:lnTo>
                <a:lnTo>
                  <a:pt x="984" y="2332"/>
                </a:lnTo>
                <a:lnTo>
                  <a:pt x="986" y="2323"/>
                </a:lnTo>
                <a:lnTo>
                  <a:pt x="989" y="2313"/>
                </a:lnTo>
                <a:lnTo>
                  <a:pt x="997" y="2297"/>
                </a:lnTo>
                <a:lnTo>
                  <a:pt x="1002" y="2279"/>
                </a:lnTo>
                <a:lnTo>
                  <a:pt x="1002" y="2260"/>
                </a:lnTo>
                <a:lnTo>
                  <a:pt x="1001" y="2240"/>
                </a:lnTo>
                <a:lnTo>
                  <a:pt x="996" y="2221"/>
                </a:lnTo>
                <a:lnTo>
                  <a:pt x="989" y="2202"/>
                </a:lnTo>
                <a:lnTo>
                  <a:pt x="980" y="2185"/>
                </a:lnTo>
                <a:lnTo>
                  <a:pt x="968" y="2169"/>
                </a:lnTo>
                <a:lnTo>
                  <a:pt x="956" y="2155"/>
                </a:lnTo>
                <a:lnTo>
                  <a:pt x="941" y="2144"/>
                </a:lnTo>
                <a:lnTo>
                  <a:pt x="926" y="2137"/>
                </a:lnTo>
                <a:close/>
                <a:moveTo>
                  <a:pt x="709" y="2075"/>
                </a:moveTo>
                <a:lnTo>
                  <a:pt x="602" y="2082"/>
                </a:lnTo>
                <a:lnTo>
                  <a:pt x="602" y="2090"/>
                </a:lnTo>
                <a:lnTo>
                  <a:pt x="627" y="2181"/>
                </a:lnTo>
                <a:lnTo>
                  <a:pt x="631" y="2179"/>
                </a:lnTo>
                <a:lnTo>
                  <a:pt x="637" y="2176"/>
                </a:lnTo>
                <a:lnTo>
                  <a:pt x="641" y="2174"/>
                </a:lnTo>
                <a:lnTo>
                  <a:pt x="645" y="2173"/>
                </a:lnTo>
                <a:lnTo>
                  <a:pt x="651" y="2169"/>
                </a:lnTo>
                <a:lnTo>
                  <a:pt x="659" y="2165"/>
                </a:lnTo>
                <a:lnTo>
                  <a:pt x="669" y="2158"/>
                </a:lnTo>
                <a:lnTo>
                  <a:pt x="681" y="2151"/>
                </a:lnTo>
                <a:lnTo>
                  <a:pt x="693" y="2141"/>
                </a:lnTo>
                <a:lnTo>
                  <a:pt x="706" y="2130"/>
                </a:lnTo>
                <a:lnTo>
                  <a:pt x="717" y="2118"/>
                </a:lnTo>
                <a:lnTo>
                  <a:pt x="728" y="2104"/>
                </a:lnTo>
                <a:lnTo>
                  <a:pt x="736" y="2090"/>
                </a:lnTo>
                <a:lnTo>
                  <a:pt x="742" y="2075"/>
                </a:lnTo>
                <a:lnTo>
                  <a:pt x="709" y="2075"/>
                </a:lnTo>
                <a:close/>
                <a:moveTo>
                  <a:pt x="833" y="2000"/>
                </a:moveTo>
                <a:lnTo>
                  <a:pt x="818" y="2001"/>
                </a:lnTo>
                <a:lnTo>
                  <a:pt x="805" y="2005"/>
                </a:lnTo>
                <a:lnTo>
                  <a:pt x="794" y="2015"/>
                </a:lnTo>
                <a:lnTo>
                  <a:pt x="783" y="2029"/>
                </a:lnTo>
                <a:lnTo>
                  <a:pt x="778" y="2042"/>
                </a:lnTo>
                <a:lnTo>
                  <a:pt x="776" y="2057"/>
                </a:lnTo>
                <a:lnTo>
                  <a:pt x="777" y="2072"/>
                </a:lnTo>
                <a:lnTo>
                  <a:pt x="781" y="2088"/>
                </a:lnTo>
                <a:lnTo>
                  <a:pt x="786" y="2103"/>
                </a:lnTo>
                <a:lnTo>
                  <a:pt x="793" y="2118"/>
                </a:lnTo>
                <a:lnTo>
                  <a:pt x="800" y="2130"/>
                </a:lnTo>
                <a:lnTo>
                  <a:pt x="808" y="2138"/>
                </a:lnTo>
                <a:lnTo>
                  <a:pt x="816" y="2143"/>
                </a:lnTo>
                <a:lnTo>
                  <a:pt x="828" y="2145"/>
                </a:lnTo>
                <a:lnTo>
                  <a:pt x="842" y="2144"/>
                </a:lnTo>
                <a:lnTo>
                  <a:pt x="857" y="2141"/>
                </a:lnTo>
                <a:lnTo>
                  <a:pt x="872" y="2136"/>
                </a:lnTo>
                <a:lnTo>
                  <a:pt x="886" y="2128"/>
                </a:lnTo>
                <a:lnTo>
                  <a:pt x="898" y="2118"/>
                </a:lnTo>
                <a:lnTo>
                  <a:pt x="907" y="2105"/>
                </a:lnTo>
                <a:lnTo>
                  <a:pt x="912" y="2092"/>
                </a:lnTo>
                <a:lnTo>
                  <a:pt x="913" y="2077"/>
                </a:lnTo>
                <a:lnTo>
                  <a:pt x="911" y="2062"/>
                </a:lnTo>
                <a:lnTo>
                  <a:pt x="907" y="2048"/>
                </a:lnTo>
                <a:lnTo>
                  <a:pt x="900" y="2033"/>
                </a:lnTo>
                <a:lnTo>
                  <a:pt x="891" y="2021"/>
                </a:lnTo>
                <a:lnTo>
                  <a:pt x="879" y="2012"/>
                </a:lnTo>
                <a:lnTo>
                  <a:pt x="866" y="2006"/>
                </a:lnTo>
                <a:lnTo>
                  <a:pt x="849" y="2002"/>
                </a:lnTo>
                <a:lnTo>
                  <a:pt x="833" y="2000"/>
                </a:lnTo>
                <a:close/>
                <a:moveTo>
                  <a:pt x="977" y="1980"/>
                </a:moveTo>
                <a:lnTo>
                  <a:pt x="970" y="1982"/>
                </a:lnTo>
                <a:lnTo>
                  <a:pt x="965" y="1986"/>
                </a:lnTo>
                <a:lnTo>
                  <a:pt x="963" y="1990"/>
                </a:lnTo>
                <a:lnTo>
                  <a:pt x="961" y="1996"/>
                </a:lnTo>
                <a:lnTo>
                  <a:pt x="961" y="2004"/>
                </a:lnTo>
                <a:lnTo>
                  <a:pt x="962" y="2010"/>
                </a:lnTo>
                <a:lnTo>
                  <a:pt x="966" y="2017"/>
                </a:lnTo>
                <a:lnTo>
                  <a:pt x="973" y="2021"/>
                </a:lnTo>
                <a:lnTo>
                  <a:pt x="983" y="2023"/>
                </a:lnTo>
                <a:lnTo>
                  <a:pt x="991" y="2022"/>
                </a:lnTo>
                <a:lnTo>
                  <a:pt x="999" y="2018"/>
                </a:lnTo>
                <a:lnTo>
                  <a:pt x="1003" y="2013"/>
                </a:lnTo>
                <a:lnTo>
                  <a:pt x="1006" y="2006"/>
                </a:lnTo>
                <a:lnTo>
                  <a:pt x="1006" y="1998"/>
                </a:lnTo>
                <a:lnTo>
                  <a:pt x="1003" y="1992"/>
                </a:lnTo>
                <a:lnTo>
                  <a:pt x="998" y="1987"/>
                </a:lnTo>
                <a:lnTo>
                  <a:pt x="991" y="1982"/>
                </a:lnTo>
                <a:lnTo>
                  <a:pt x="984" y="1980"/>
                </a:lnTo>
                <a:lnTo>
                  <a:pt x="977" y="1980"/>
                </a:lnTo>
                <a:close/>
                <a:moveTo>
                  <a:pt x="628" y="1971"/>
                </a:moveTo>
                <a:lnTo>
                  <a:pt x="603" y="1981"/>
                </a:lnTo>
                <a:lnTo>
                  <a:pt x="576" y="1988"/>
                </a:lnTo>
                <a:lnTo>
                  <a:pt x="546" y="1996"/>
                </a:lnTo>
                <a:lnTo>
                  <a:pt x="516" y="2004"/>
                </a:lnTo>
                <a:lnTo>
                  <a:pt x="486" y="2010"/>
                </a:lnTo>
                <a:lnTo>
                  <a:pt x="455" y="2017"/>
                </a:lnTo>
                <a:lnTo>
                  <a:pt x="424" y="2024"/>
                </a:lnTo>
                <a:lnTo>
                  <a:pt x="395" y="2031"/>
                </a:lnTo>
                <a:lnTo>
                  <a:pt x="367" y="2037"/>
                </a:lnTo>
                <a:lnTo>
                  <a:pt x="341" y="2045"/>
                </a:lnTo>
                <a:lnTo>
                  <a:pt x="318" y="2053"/>
                </a:lnTo>
                <a:lnTo>
                  <a:pt x="299" y="2062"/>
                </a:lnTo>
                <a:lnTo>
                  <a:pt x="283" y="2072"/>
                </a:lnTo>
                <a:lnTo>
                  <a:pt x="271" y="2082"/>
                </a:lnTo>
                <a:lnTo>
                  <a:pt x="265" y="2094"/>
                </a:lnTo>
                <a:lnTo>
                  <a:pt x="262" y="2107"/>
                </a:lnTo>
                <a:lnTo>
                  <a:pt x="261" y="2121"/>
                </a:lnTo>
                <a:lnTo>
                  <a:pt x="262" y="2136"/>
                </a:lnTo>
                <a:lnTo>
                  <a:pt x="264" y="2150"/>
                </a:lnTo>
                <a:lnTo>
                  <a:pt x="269" y="2163"/>
                </a:lnTo>
                <a:lnTo>
                  <a:pt x="274" y="2174"/>
                </a:lnTo>
                <a:lnTo>
                  <a:pt x="280" y="2181"/>
                </a:lnTo>
                <a:lnTo>
                  <a:pt x="289" y="2185"/>
                </a:lnTo>
                <a:lnTo>
                  <a:pt x="298" y="2188"/>
                </a:lnTo>
                <a:lnTo>
                  <a:pt x="310" y="2189"/>
                </a:lnTo>
                <a:lnTo>
                  <a:pt x="322" y="2188"/>
                </a:lnTo>
                <a:lnTo>
                  <a:pt x="334" y="2185"/>
                </a:lnTo>
                <a:lnTo>
                  <a:pt x="346" y="2179"/>
                </a:lnTo>
                <a:lnTo>
                  <a:pt x="355" y="2170"/>
                </a:lnTo>
                <a:lnTo>
                  <a:pt x="363" y="2158"/>
                </a:lnTo>
                <a:lnTo>
                  <a:pt x="346" y="2160"/>
                </a:lnTo>
                <a:lnTo>
                  <a:pt x="332" y="2160"/>
                </a:lnTo>
                <a:lnTo>
                  <a:pt x="320" y="2157"/>
                </a:lnTo>
                <a:lnTo>
                  <a:pt x="312" y="2151"/>
                </a:lnTo>
                <a:lnTo>
                  <a:pt x="305" y="2144"/>
                </a:lnTo>
                <a:lnTo>
                  <a:pt x="302" y="2136"/>
                </a:lnTo>
                <a:lnTo>
                  <a:pt x="300" y="2126"/>
                </a:lnTo>
                <a:lnTo>
                  <a:pt x="302" y="2113"/>
                </a:lnTo>
                <a:lnTo>
                  <a:pt x="309" y="2101"/>
                </a:lnTo>
                <a:lnTo>
                  <a:pt x="320" y="2092"/>
                </a:lnTo>
                <a:lnTo>
                  <a:pt x="335" y="2086"/>
                </a:lnTo>
                <a:lnTo>
                  <a:pt x="355" y="2082"/>
                </a:lnTo>
                <a:lnTo>
                  <a:pt x="366" y="2084"/>
                </a:lnTo>
                <a:lnTo>
                  <a:pt x="377" y="2089"/>
                </a:lnTo>
                <a:lnTo>
                  <a:pt x="386" y="2099"/>
                </a:lnTo>
                <a:lnTo>
                  <a:pt x="393" y="2112"/>
                </a:lnTo>
                <a:lnTo>
                  <a:pt x="400" y="2127"/>
                </a:lnTo>
                <a:lnTo>
                  <a:pt x="405" y="2145"/>
                </a:lnTo>
                <a:lnTo>
                  <a:pt x="410" y="2163"/>
                </a:lnTo>
                <a:lnTo>
                  <a:pt x="411" y="2184"/>
                </a:lnTo>
                <a:lnTo>
                  <a:pt x="412" y="2204"/>
                </a:lnTo>
                <a:lnTo>
                  <a:pt x="413" y="2205"/>
                </a:lnTo>
                <a:lnTo>
                  <a:pt x="415" y="2205"/>
                </a:lnTo>
                <a:lnTo>
                  <a:pt x="419" y="2203"/>
                </a:lnTo>
                <a:lnTo>
                  <a:pt x="424" y="2202"/>
                </a:lnTo>
                <a:lnTo>
                  <a:pt x="431" y="2201"/>
                </a:lnTo>
                <a:lnTo>
                  <a:pt x="440" y="2201"/>
                </a:lnTo>
                <a:lnTo>
                  <a:pt x="450" y="2202"/>
                </a:lnTo>
                <a:lnTo>
                  <a:pt x="463" y="2205"/>
                </a:lnTo>
                <a:lnTo>
                  <a:pt x="477" y="2211"/>
                </a:lnTo>
                <a:lnTo>
                  <a:pt x="495" y="2219"/>
                </a:lnTo>
                <a:lnTo>
                  <a:pt x="487" y="2203"/>
                </a:lnTo>
                <a:lnTo>
                  <a:pt x="472" y="2173"/>
                </a:lnTo>
                <a:lnTo>
                  <a:pt x="467" y="2158"/>
                </a:lnTo>
                <a:lnTo>
                  <a:pt x="466" y="2144"/>
                </a:lnTo>
                <a:lnTo>
                  <a:pt x="466" y="2130"/>
                </a:lnTo>
                <a:lnTo>
                  <a:pt x="472" y="2117"/>
                </a:lnTo>
                <a:lnTo>
                  <a:pt x="474" y="2117"/>
                </a:lnTo>
                <a:lnTo>
                  <a:pt x="480" y="2119"/>
                </a:lnTo>
                <a:lnTo>
                  <a:pt x="490" y="2121"/>
                </a:lnTo>
                <a:lnTo>
                  <a:pt x="502" y="2126"/>
                </a:lnTo>
                <a:lnTo>
                  <a:pt x="516" y="2135"/>
                </a:lnTo>
                <a:lnTo>
                  <a:pt x="532" y="2146"/>
                </a:lnTo>
                <a:lnTo>
                  <a:pt x="546" y="2161"/>
                </a:lnTo>
                <a:lnTo>
                  <a:pt x="561" y="2181"/>
                </a:lnTo>
                <a:lnTo>
                  <a:pt x="559" y="2156"/>
                </a:lnTo>
                <a:lnTo>
                  <a:pt x="560" y="2133"/>
                </a:lnTo>
                <a:lnTo>
                  <a:pt x="564" y="2114"/>
                </a:lnTo>
                <a:lnTo>
                  <a:pt x="568" y="2097"/>
                </a:lnTo>
                <a:lnTo>
                  <a:pt x="575" y="2082"/>
                </a:lnTo>
                <a:lnTo>
                  <a:pt x="582" y="2069"/>
                </a:lnTo>
                <a:lnTo>
                  <a:pt x="589" y="2056"/>
                </a:lnTo>
                <a:lnTo>
                  <a:pt x="597" y="2044"/>
                </a:lnTo>
                <a:lnTo>
                  <a:pt x="606" y="2031"/>
                </a:lnTo>
                <a:lnTo>
                  <a:pt x="613" y="2019"/>
                </a:lnTo>
                <a:lnTo>
                  <a:pt x="619" y="2005"/>
                </a:lnTo>
                <a:lnTo>
                  <a:pt x="624" y="1989"/>
                </a:lnTo>
                <a:lnTo>
                  <a:pt x="628" y="1971"/>
                </a:lnTo>
                <a:close/>
                <a:moveTo>
                  <a:pt x="909" y="1961"/>
                </a:moveTo>
                <a:lnTo>
                  <a:pt x="904" y="1963"/>
                </a:lnTo>
                <a:lnTo>
                  <a:pt x="899" y="1968"/>
                </a:lnTo>
                <a:lnTo>
                  <a:pt x="896" y="1976"/>
                </a:lnTo>
                <a:lnTo>
                  <a:pt x="897" y="1985"/>
                </a:lnTo>
                <a:lnTo>
                  <a:pt x="901" y="1993"/>
                </a:lnTo>
                <a:lnTo>
                  <a:pt x="906" y="1998"/>
                </a:lnTo>
                <a:lnTo>
                  <a:pt x="913" y="2002"/>
                </a:lnTo>
                <a:lnTo>
                  <a:pt x="922" y="2003"/>
                </a:lnTo>
                <a:lnTo>
                  <a:pt x="929" y="2001"/>
                </a:lnTo>
                <a:lnTo>
                  <a:pt x="936" y="1996"/>
                </a:lnTo>
                <a:lnTo>
                  <a:pt x="939" y="1990"/>
                </a:lnTo>
                <a:lnTo>
                  <a:pt x="940" y="1983"/>
                </a:lnTo>
                <a:lnTo>
                  <a:pt x="938" y="1976"/>
                </a:lnTo>
                <a:lnTo>
                  <a:pt x="935" y="1969"/>
                </a:lnTo>
                <a:lnTo>
                  <a:pt x="928" y="1965"/>
                </a:lnTo>
                <a:lnTo>
                  <a:pt x="923" y="1962"/>
                </a:lnTo>
                <a:lnTo>
                  <a:pt x="915" y="1961"/>
                </a:lnTo>
                <a:lnTo>
                  <a:pt x="909" y="1961"/>
                </a:lnTo>
                <a:close/>
                <a:moveTo>
                  <a:pt x="840" y="1936"/>
                </a:moveTo>
                <a:lnTo>
                  <a:pt x="833" y="1938"/>
                </a:lnTo>
                <a:lnTo>
                  <a:pt x="828" y="1942"/>
                </a:lnTo>
                <a:lnTo>
                  <a:pt x="827" y="1949"/>
                </a:lnTo>
                <a:lnTo>
                  <a:pt x="827" y="1956"/>
                </a:lnTo>
                <a:lnTo>
                  <a:pt x="828" y="1963"/>
                </a:lnTo>
                <a:lnTo>
                  <a:pt x="832" y="1967"/>
                </a:lnTo>
                <a:lnTo>
                  <a:pt x="839" y="1970"/>
                </a:lnTo>
                <a:lnTo>
                  <a:pt x="848" y="1971"/>
                </a:lnTo>
                <a:lnTo>
                  <a:pt x="855" y="1970"/>
                </a:lnTo>
                <a:lnTo>
                  <a:pt x="860" y="1969"/>
                </a:lnTo>
                <a:lnTo>
                  <a:pt x="863" y="1967"/>
                </a:lnTo>
                <a:lnTo>
                  <a:pt x="867" y="1965"/>
                </a:lnTo>
                <a:lnTo>
                  <a:pt x="870" y="1960"/>
                </a:lnTo>
                <a:lnTo>
                  <a:pt x="871" y="1953"/>
                </a:lnTo>
                <a:lnTo>
                  <a:pt x="869" y="1945"/>
                </a:lnTo>
                <a:lnTo>
                  <a:pt x="865" y="1941"/>
                </a:lnTo>
                <a:lnTo>
                  <a:pt x="861" y="1938"/>
                </a:lnTo>
                <a:lnTo>
                  <a:pt x="854" y="1937"/>
                </a:lnTo>
                <a:lnTo>
                  <a:pt x="848" y="1936"/>
                </a:lnTo>
                <a:lnTo>
                  <a:pt x="840" y="1936"/>
                </a:lnTo>
                <a:close/>
                <a:moveTo>
                  <a:pt x="727" y="1851"/>
                </a:moveTo>
                <a:lnTo>
                  <a:pt x="716" y="1853"/>
                </a:lnTo>
                <a:lnTo>
                  <a:pt x="707" y="1856"/>
                </a:lnTo>
                <a:lnTo>
                  <a:pt x="701" y="1861"/>
                </a:lnTo>
                <a:lnTo>
                  <a:pt x="694" y="1873"/>
                </a:lnTo>
                <a:lnTo>
                  <a:pt x="687" y="1888"/>
                </a:lnTo>
                <a:lnTo>
                  <a:pt x="681" y="1904"/>
                </a:lnTo>
                <a:lnTo>
                  <a:pt x="670" y="1941"/>
                </a:lnTo>
                <a:lnTo>
                  <a:pt x="665" y="1960"/>
                </a:lnTo>
                <a:lnTo>
                  <a:pt x="662" y="1979"/>
                </a:lnTo>
                <a:lnTo>
                  <a:pt x="659" y="1997"/>
                </a:lnTo>
                <a:lnTo>
                  <a:pt x="657" y="2012"/>
                </a:lnTo>
                <a:lnTo>
                  <a:pt x="655" y="2026"/>
                </a:lnTo>
                <a:lnTo>
                  <a:pt x="656" y="2036"/>
                </a:lnTo>
                <a:lnTo>
                  <a:pt x="657" y="2042"/>
                </a:lnTo>
                <a:lnTo>
                  <a:pt x="660" y="2044"/>
                </a:lnTo>
                <a:lnTo>
                  <a:pt x="674" y="2041"/>
                </a:lnTo>
                <a:lnTo>
                  <a:pt x="690" y="2034"/>
                </a:lnTo>
                <a:lnTo>
                  <a:pt x="706" y="2025"/>
                </a:lnTo>
                <a:lnTo>
                  <a:pt x="721" y="2013"/>
                </a:lnTo>
                <a:lnTo>
                  <a:pt x="736" y="1998"/>
                </a:lnTo>
                <a:lnTo>
                  <a:pt x="750" y="1983"/>
                </a:lnTo>
                <a:lnTo>
                  <a:pt x="762" y="1966"/>
                </a:lnTo>
                <a:lnTo>
                  <a:pt x="773" y="1950"/>
                </a:lnTo>
                <a:lnTo>
                  <a:pt x="781" y="1933"/>
                </a:lnTo>
                <a:lnTo>
                  <a:pt x="787" y="1917"/>
                </a:lnTo>
                <a:lnTo>
                  <a:pt x="789" y="1902"/>
                </a:lnTo>
                <a:lnTo>
                  <a:pt x="788" y="1889"/>
                </a:lnTo>
                <a:lnTo>
                  <a:pt x="783" y="1877"/>
                </a:lnTo>
                <a:lnTo>
                  <a:pt x="775" y="1867"/>
                </a:lnTo>
                <a:lnTo>
                  <a:pt x="764" y="1860"/>
                </a:lnTo>
                <a:lnTo>
                  <a:pt x="751" y="1855"/>
                </a:lnTo>
                <a:lnTo>
                  <a:pt x="740" y="1852"/>
                </a:lnTo>
                <a:lnTo>
                  <a:pt x="727" y="1851"/>
                </a:lnTo>
                <a:close/>
                <a:moveTo>
                  <a:pt x="893" y="1824"/>
                </a:moveTo>
                <a:lnTo>
                  <a:pt x="886" y="1825"/>
                </a:lnTo>
                <a:lnTo>
                  <a:pt x="880" y="1828"/>
                </a:lnTo>
                <a:lnTo>
                  <a:pt x="874" y="1831"/>
                </a:lnTo>
                <a:lnTo>
                  <a:pt x="870" y="1838"/>
                </a:lnTo>
                <a:lnTo>
                  <a:pt x="865" y="1847"/>
                </a:lnTo>
                <a:lnTo>
                  <a:pt x="861" y="1858"/>
                </a:lnTo>
                <a:lnTo>
                  <a:pt x="860" y="1868"/>
                </a:lnTo>
                <a:lnTo>
                  <a:pt x="862" y="1877"/>
                </a:lnTo>
                <a:lnTo>
                  <a:pt x="870" y="1887"/>
                </a:lnTo>
                <a:lnTo>
                  <a:pt x="881" y="1898"/>
                </a:lnTo>
                <a:lnTo>
                  <a:pt x="895" y="1909"/>
                </a:lnTo>
                <a:lnTo>
                  <a:pt x="914" y="1919"/>
                </a:lnTo>
                <a:lnTo>
                  <a:pt x="934" y="1929"/>
                </a:lnTo>
                <a:lnTo>
                  <a:pt x="956" y="1938"/>
                </a:lnTo>
                <a:lnTo>
                  <a:pt x="980" y="1944"/>
                </a:lnTo>
                <a:lnTo>
                  <a:pt x="994" y="1947"/>
                </a:lnTo>
                <a:lnTo>
                  <a:pt x="1006" y="1948"/>
                </a:lnTo>
                <a:lnTo>
                  <a:pt x="1014" y="1946"/>
                </a:lnTo>
                <a:lnTo>
                  <a:pt x="1020" y="1943"/>
                </a:lnTo>
                <a:lnTo>
                  <a:pt x="1024" y="1938"/>
                </a:lnTo>
                <a:lnTo>
                  <a:pt x="1025" y="1934"/>
                </a:lnTo>
                <a:lnTo>
                  <a:pt x="1025" y="1929"/>
                </a:lnTo>
                <a:lnTo>
                  <a:pt x="1024" y="1925"/>
                </a:lnTo>
                <a:lnTo>
                  <a:pt x="1024" y="1922"/>
                </a:lnTo>
                <a:lnTo>
                  <a:pt x="1023" y="1920"/>
                </a:lnTo>
                <a:lnTo>
                  <a:pt x="1015" y="1913"/>
                </a:lnTo>
                <a:lnTo>
                  <a:pt x="1003" y="1908"/>
                </a:lnTo>
                <a:lnTo>
                  <a:pt x="989" y="1904"/>
                </a:lnTo>
                <a:lnTo>
                  <a:pt x="972" y="1900"/>
                </a:lnTo>
                <a:lnTo>
                  <a:pt x="955" y="1896"/>
                </a:lnTo>
                <a:lnTo>
                  <a:pt x="939" y="1892"/>
                </a:lnTo>
                <a:lnTo>
                  <a:pt x="926" y="1889"/>
                </a:lnTo>
                <a:lnTo>
                  <a:pt x="915" y="1884"/>
                </a:lnTo>
                <a:lnTo>
                  <a:pt x="909" y="1878"/>
                </a:lnTo>
                <a:lnTo>
                  <a:pt x="905" y="1871"/>
                </a:lnTo>
                <a:lnTo>
                  <a:pt x="904" y="1861"/>
                </a:lnTo>
                <a:lnTo>
                  <a:pt x="905" y="1853"/>
                </a:lnTo>
                <a:lnTo>
                  <a:pt x="907" y="1845"/>
                </a:lnTo>
                <a:lnTo>
                  <a:pt x="908" y="1837"/>
                </a:lnTo>
                <a:lnTo>
                  <a:pt x="907" y="1831"/>
                </a:lnTo>
                <a:lnTo>
                  <a:pt x="904" y="1827"/>
                </a:lnTo>
                <a:lnTo>
                  <a:pt x="899" y="1824"/>
                </a:lnTo>
                <a:lnTo>
                  <a:pt x="893" y="1824"/>
                </a:lnTo>
                <a:close/>
                <a:moveTo>
                  <a:pt x="740" y="1762"/>
                </a:moveTo>
                <a:lnTo>
                  <a:pt x="727" y="1764"/>
                </a:lnTo>
                <a:lnTo>
                  <a:pt x="714" y="1767"/>
                </a:lnTo>
                <a:lnTo>
                  <a:pt x="701" y="1770"/>
                </a:lnTo>
                <a:lnTo>
                  <a:pt x="677" y="1781"/>
                </a:lnTo>
                <a:lnTo>
                  <a:pt x="664" y="1790"/>
                </a:lnTo>
                <a:lnTo>
                  <a:pt x="652" y="1797"/>
                </a:lnTo>
                <a:lnTo>
                  <a:pt x="639" y="1806"/>
                </a:lnTo>
                <a:lnTo>
                  <a:pt x="629" y="1814"/>
                </a:lnTo>
                <a:lnTo>
                  <a:pt x="620" y="1821"/>
                </a:lnTo>
                <a:lnTo>
                  <a:pt x="615" y="1827"/>
                </a:lnTo>
                <a:lnTo>
                  <a:pt x="609" y="1835"/>
                </a:lnTo>
                <a:lnTo>
                  <a:pt x="606" y="1844"/>
                </a:lnTo>
                <a:lnTo>
                  <a:pt x="604" y="1852"/>
                </a:lnTo>
                <a:lnTo>
                  <a:pt x="602" y="1861"/>
                </a:lnTo>
                <a:lnTo>
                  <a:pt x="619" y="1854"/>
                </a:lnTo>
                <a:lnTo>
                  <a:pt x="630" y="1849"/>
                </a:lnTo>
                <a:lnTo>
                  <a:pt x="644" y="1844"/>
                </a:lnTo>
                <a:lnTo>
                  <a:pt x="661" y="1838"/>
                </a:lnTo>
                <a:lnTo>
                  <a:pt x="679" y="1833"/>
                </a:lnTo>
                <a:lnTo>
                  <a:pt x="698" y="1828"/>
                </a:lnTo>
                <a:lnTo>
                  <a:pt x="719" y="1824"/>
                </a:lnTo>
                <a:lnTo>
                  <a:pt x="740" y="1822"/>
                </a:lnTo>
                <a:lnTo>
                  <a:pt x="762" y="1822"/>
                </a:lnTo>
                <a:lnTo>
                  <a:pt x="783" y="1823"/>
                </a:lnTo>
                <a:lnTo>
                  <a:pt x="781" y="1812"/>
                </a:lnTo>
                <a:lnTo>
                  <a:pt x="778" y="1800"/>
                </a:lnTo>
                <a:lnTo>
                  <a:pt x="775" y="1789"/>
                </a:lnTo>
                <a:lnTo>
                  <a:pt x="773" y="1779"/>
                </a:lnTo>
                <a:lnTo>
                  <a:pt x="767" y="1770"/>
                </a:lnTo>
                <a:lnTo>
                  <a:pt x="761" y="1766"/>
                </a:lnTo>
                <a:lnTo>
                  <a:pt x="751" y="1763"/>
                </a:lnTo>
                <a:lnTo>
                  <a:pt x="740" y="1762"/>
                </a:lnTo>
                <a:close/>
                <a:moveTo>
                  <a:pt x="362" y="1738"/>
                </a:moveTo>
                <a:lnTo>
                  <a:pt x="341" y="1739"/>
                </a:lnTo>
                <a:lnTo>
                  <a:pt x="323" y="1740"/>
                </a:lnTo>
                <a:lnTo>
                  <a:pt x="307" y="1743"/>
                </a:lnTo>
                <a:lnTo>
                  <a:pt x="293" y="1747"/>
                </a:lnTo>
                <a:lnTo>
                  <a:pt x="284" y="1751"/>
                </a:lnTo>
                <a:lnTo>
                  <a:pt x="274" y="1760"/>
                </a:lnTo>
                <a:lnTo>
                  <a:pt x="266" y="1771"/>
                </a:lnTo>
                <a:lnTo>
                  <a:pt x="261" y="1783"/>
                </a:lnTo>
                <a:lnTo>
                  <a:pt x="258" y="1795"/>
                </a:lnTo>
                <a:lnTo>
                  <a:pt x="257" y="1806"/>
                </a:lnTo>
                <a:lnTo>
                  <a:pt x="256" y="1815"/>
                </a:lnTo>
                <a:lnTo>
                  <a:pt x="256" y="1823"/>
                </a:lnTo>
                <a:lnTo>
                  <a:pt x="258" y="1818"/>
                </a:lnTo>
                <a:lnTo>
                  <a:pt x="261" y="1812"/>
                </a:lnTo>
                <a:lnTo>
                  <a:pt x="266" y="1806"/>
                </a:lnTo>
                <a:lnTo>
                  <a:pt x="271" y="1800"/>
                </a:lnTo>
                <a:lnTo>
                  <a:pt x="278" y="1794"/>
                </a:lnTo>
                <a:lnTo>
                  <a:pt x="287" y="1789"/>
                </a:lnTo>
                <a:lnTo>
                  <a:pt x="296" y="1786"/>
                </a:lnTo>
                <a:lnTo>
                  <a:pt x="308" y="1785"/>
                </a:lnTo>
                <a:lnTo>
                  <a:pt x="321" y="1789"/>
                </a:lnTo>
                <a:lnTo>
                  <a:pt x="332" y="1795"/>
                </a:lnTo>
                <a:lnTo>
                  <a:pt x="339" y="1801"/>
                </a:lnTo>
                <a:lnTo>
                  <a:pt x="343" y="1807"/>
                </a:lnTo>
                <a:lnTo>
                  <a:pt x="343" y="1813"/>
                </a:lnTo>
                <a:lnTo>
                  <a:pt x="341" y="1819"/>
                </a:lnTo>
                <a:lnTo>
                  <a:pt x="338" y="1823"/>
                </a:lnTo>
                <a:lnTo>
                  <a:pt x="289" y="1892"/>
                </a:lnTo>
                <a:lnTo>
                  <a:pt x="338" y="1915"/>
                </a:lnTo>
                <a:lnTo>
                  <a:pt x="352" y="1900"/>
                </a:lnTo>
                <a:lnTo>
                  <a:pt x="364" y="1885"/>
                </a:lnTo>
                <a:lnTo>
                  <a:pt x="375" y="1872"/>
                </a:lnTo>
                <a:lnTo>
                  <a:pt x="387" y="1861"/>
                </a:lnTo>
                <a:lnTo>
                  <a:pt x="401" y="1850"/>
                </a:lnTo>
                <a:lnTo>
                  <a:pt x="421" y="1839"/>
                </a:lnTo>
                <a:lnTo>
                  <a:pt x="431" y="1838"/>
                </a:lnTo>
                <a:lnTo>
                  <a:pt x="440" y="1837"/>
                </a:lnTo>
                <a:lnTo>
                  <a:pt x="449" y="1839"/>
                </a:lnTo>
                <a:lnTo>
                  <a:pt x="459" y="1845"/>
                </a:lnTo>
                <a:lnTo>
                  <a:pt x="470" y="1854"/>
                </a:lnTo>
                <a:lnTo>
                  <a:pt x="477" y="1861"/>
                </a:lnTo>
                <a:lnTo>
                  <a:pt x="481" y="1870"/>
                </a:lnTo>
                <a:lnTo>
                  <a:pt x="485" y="1879"/>
                </a:lnTo>
                <a:lnTo>
                  <a:pt x="487" y="1889"/>
                </a:lnTo>
                <a:lnTo>
                  <a:pt x="486" y="1898"/>
                </a:lnTo>
                <a:lnTo>
                  <a:pt x="484" y="1907"/>
                </a:lnTo>
                <a:lnTo>
                  <a:pt x="478" y="1916"/>
                </a:lnTo>
                <a:lnTo>
                  <a:pt x="470" y="1922"/>
                </a:lnTo>
                <a:lnTo>
                  <a:pt x="458" y="1927"/>
                </a:lnTo>
                <a:lnTo>
                  <a:pt x="447" y="1927"/>
                </a:lnTo>
                <a:lnTo>
                  <a:pt x="437" y="1925"/>
                </a:lnTo>
                <a:lnTo>
                  <a:pt x="428" y="1920"/>
                </a:lnTo>
                <a:lnTo>
                  <a:pt x="422" y="1911"/>
                </a:lnTo>
                <a:lnTo>
                  <a:pt x="416" y="1902"/>
                </a:lnTo>
                <a:lnTo>
                  <a:pt x="412" y="1892"/>
                </a:lnTo>
                <a:lnTo>
                  <a:pt x="410" y="1894"/>
                </a:lnTo>
                <a:lnTo>
                  <a:pt x="406" y="1899"/>
                </a:lnTo>
                <a:lnTo>
                  <a:pt x="401" y="1905"/>
                </a:lnTo>
                <a:lnTo>
                  <a:pt x="398" y="1912"/>
                </a:lnTo>
                <a:lnTo>
                  <a:pt x="396" y="1921"/>
                </a:lnTo>
                <a:lnTo>
                  <a:pt x="395" y="1930"/>
                </a:lnTo>
                <a:lnTo>
                  <a:pt x="398" y="1939"/>
                </a:lnTo>
                <a:lnTo>
                  <a:pt x="404" y="1949"/>
                </a:lnTo>
                <a:lnTo>
                  <a:pt x="415" y="1957"/>
                </a:lnTo>
                <a:lnTo>
                  <a:pt x="425" y="1961"/>
                </a:lnTo>
                <a:lnTo>
                  <a:pt x="439" y="1965"/>
                </a:lnTo>
                <a:lnTo>
                  <a:pt x="455" y="1967"/>
                </a:lnTo>
                <a:lnTo>
                  <a:pt x="471" y="1968"/>
                </a:lnTo>
                <a:lnTo>
                  <a:pt x="489" y="1968"/>
                </a:lnTo>
                <a:lnTo>
                  <a:pt x="508" y="1967"/>
                </a:lnTo>
                <a:lnTo>
                  <a:pt x="526" y="1964"/>
                </a:lnTo>
                <a:lnTo>
                  <a:pt x="544" y="1960"/>
                </a:lnTo>
                <a:lnTo>
                  <a:pt x="561" y="1954"/>
                </a:lnTo>
                <a:lnTo>
                  <a:pt x="575" y="1947"/>
                </a:lnTo>
                <a:lnTo>
                  <a:pt x="587" y="1938"/>
                </a:lnTo>
                <a:lnTo>
                  <a:pt x="596" y="1927"/>
                </a:lnTo>
                <a:lnTo>
                  <a:pt x="601" y="1914"/>
                </a:lnTo>
                <a:lnTo>
                  <a:pt x="602" y="1900"/>
                </a:lnTo>
                <a:lnTo>
                  <a:pt x="599" y="1895"/>
                </a:lnTo>
                <a:lnTo>
                  <a:pt x="592" y="1891"/>
                </a:lnTo>
                <a:lnTo>
                  <a:pt x="581" y="1886"/>
                </a:lnTo>
                <a:lnTo>
                  <a:pt x="568" y="1882"/>
                </a:lnTo>
                <a:lnTo>
                  <a:pt x="554" y="1877"/>
                </a:lnTo>
                <a:lnTo>
                  <a:pt x="538" y="1872"/>
                </a:lnTo>
                <a:lnTo>
                  <a:pt x="524" y="1867"/>
                </a:lnTo>
                <a:lnTo>
                  <a:pt x="511" y="1861"/>
                </a:lnTo>
                <a:lnTo>
                  <a:pt x="526" y="1851"/>
                </a:lnTo>
                <a:lnTo>
                  <a:pt x="536" y="1847"/>
                </a:lnTo>
                <a:lnTo>
                  <a:pt x="543" y="1842"/>
                </a:lnTo>
                <a:lnTo>
                  <a:pt x="550" y="1837"/>
                </a:lnTo>
                <a:lnTo>
                  <a:pt x="554" y="1831"/>
                </a:lnTo>
                <a:lnTo>
                  <a:pt x="553" y="1823"/>
                </a:lnTo>
                <a:lnTo>
                  <a:pt x="543" y="1806"/>
                </a:lnTo>
                <a:lnTo>
                  <a:pt x="530" y="1790"/>
                </a:lnTo>
                <a:lnTo>
                  <a:pt x="513" y="1776"/>
                </a:lnTo>
                <a:lnTo>
                  <a:pt x="495" y="1765"/>
                </a:lnTo>
                <a:lnTo>
                  <a:pt x="474" y="1757"/>
                </a:lnTo>
                <a:lnTo>
                  <a:pt x="452" y="1749"/>
                </a:lnTo>
                <a:lnTo>
                  <a:pt x="429" y="1744"/>
                </a:lnTo>
                <a:lnTo>
                  <a:pt x="406" y="1740"/>
                </a:lnTo>
                <a:lnTo>
                  <a:pt x="383" y="1739"/>
                </a:lnTo>
                <a:lnTo>
                  <a:pt x="362" y="1738"/>
                </a:lnTo>
                <a:close/>
                <a:moveTo>
                  <a:pt x="589" y="1671"/>
                </a:moveTo>
                <a:lnTo>
                  <a:pt x="583" y="1674"/>
                </a:lnTo>
                <a:lnTo>
                  <a:pt x="575" y="1680"/>
                </a:lnTo>
                <a:lnTo>
                  <a:pt x="565" y="1686"/>
                </a:lnTo>
                <a:lnTo>
                  <a:pt x="554" y="1694"/>
                </a:lnTo>
                <a:lnTo>
                  <a:pt x="543" y="1702"/>
                </a:lnTo>
                <a:lnTo>
                  <a:pt x="532" y="1710"/>
                </a:lnTo>
                <a:lnTo>
                  <a:pt x="521" y="1718"/>
                </a:lnTo>
                <a:lnTo>
                  <a:pt x="511" y="1724"/>
                </a:lnTo>
                <a:lnTo>
                  <a:pt x="513" y="1727"/>
                </a:lnTo>
                <a:lnTo>
                  <a:pt x="518" y="1733"/>
                </a:lnTo>
                <a:lnTo>
                  <a:pt x="523" y="1740"/>
                </a:lnTo>
                <a:lnTo>
                  <a:pt x="532" y="1747"/>
                </a:lnTo>
                <a:lnTo>
                  <a:pt x="542" y="1755"/>
                </a:lnTo>
                <a:lnTo>
                  <a:pt x="553" y="1762"/>
                </a:lnTo>
                <a:lnTo>
                  <a:pt x="565" y="1768"/>
                </a:lnTo>
                <a:lnTo>
                  <a:pt x="579" y="1772"/>
                </a:lnTo>
                <a:lnTo>
                  <a:pt x="595" y="1773"/>
                </a:lnTo>
                <a:lnTo>
                  <a:pt x="610" y="1770"/>
                </a:lnTo>
                <a:lnTo>
                  <a:pt x="627" y="1762"/>
                </a:lnTo>
                <a:lnTo>
                  <a:pt x="626" y="1760"/>
                </a:lnTo>
                <a:lnTo>
                  <a:pt x="621" y="1743"/>
                </a:lnTo>
                <a:lnTo>
                  <a:pt x="618" y="1731"/>
                </a:lnTo>
                <a:lnTo>
                  <a:pt x="614" y="1718"/>
                </a:lnTo>
                <a:lnTo>
                  <a:pt x="609" y="1705"/>
                </a:lnTo>
                <a:lnTo>
                  <a:pt x="606" y="1692"/>
                </a:lnTo>
                <a:lnTo>
                  <a:pt x="601" y="1682"/>
                </a:lnTo>
                <a:lnTo>
                  <a:pt x="597" y="1674"/>
                </a:lnTo>
                <a:lnTo>
                  <a:pt x="594" y="1671"/>
                </a:lnTo>
                <a:lnTo>
                  <a:pt x="589" y="1671"/>
                </a:lnTo>
                <a:close/>
                <a:moveTo>
                  <a:pt x="915" y="1643"/>
                </a:moveTo>
                <a:lnTo>
                  <a:pt x="907" y="1646"/>
                </a:lnTo>
                <a:lnTo>
                  <a:pt x="902" y="1651"/>
                </a:lnTo>
                <a:lnTo>
                  <a:pt x="898" y="1658"/>
                </a:lnTo>
                <a:lnTo>
                  <a:pt x="897" y="1665"/>
                </a:lnTo>
                <a:lnTo>
                  <a:pt x="898" y="1672"/>
                </a:lnTo>
                <a:lnTo>
                  <a:pt x="901" y="1676"/>
                </a:lnTo>
                <a:lnTo>
                  <a:pt x="906" y="1678"/>
                </a:lnTo>
                <a:lnTo>
                  <a:pt x="916" y="1680"/>
                </a:lnTo>
                <a:lnTo>
                  <a:pt x="929" y="1680"/>
                </a:lnTo>
                <a:lnTo>
                  <a:pt x="944" y="1682"/>
                </a:lnTo>
                <a:lnTo>
                  <a:pt x="960" y="1684"/>
                </a:lnTo>
                <a:lnTo>
                  <a:pt x="976" y="1685"/>
                </a:lnTo>
                <a:lnTo>
                  <a:pt x="990" y="1686"/>
                </a:lnTo>
                <a:lnTo>
                  <a:pt x="985" y="1679"/>
                </a:lnTo>
                <a:lnTo>
                  <a:pt x="981" y="1670"/>
                </a:lnTo>
                <a:lnTo>
                  <a:pt x="976" y="1663"/>
                </a:lnTo>
                <a:lnTo>
                  <a:pt x="970" y="1659"/>
                </a:lnTo>
                <a:lnTo>
                  <a:pt x="964" y="1657"/>
                </a:lnTo>
                <a:lnTo>
                  <a:pt x="956" y="1653"/>
                </a:lnTo>
                <a:lnTo>
                  <a:pt x="946" y="1649"/>
                </a:lnTo>
                <a:lnTo>
                  <a:pt x="935" y="1647"/>
                </a:lnTo>
                <a:lnTo>
                  <a:pt x="925" y="1644"/>
                </a:lnTo>
                <a:lnTo>
                  <a:pt x="915" y="1643"/>
                </a:lnTo>
                <a:close/>
                <a:moveTo>
                  <a:pt x="517" y="1641"/>
                </a:moveTo>
                <a:lnTo>
                  <a:pt x="508" y="1641"/>
                </a:lnTo>
                <a:lnTo>
                  <a:pt x="496" y="1641"/>
                </a:lnTo>
                <a:lnTo>
                  <a:pt x="479" y="1642"/>
                </a:lnTo>
                <a:lnTo>
                  <a:pt x="461" y="1643"/>
                </a:lnTo>
                <a:lnTo>
                  <a:pt x="441" y="1645"/>
                </a:lnTo>
                <a:lnTo>
                  <a:pt x="402" y="1647"/>
                </a:lnTo>
                <a:lnTo>
                  <a:pt x="385" y="1647"/>
                </a:lnTo>
                <a:lnTo>
                  <a:pt x="371" y="1648"/>
                </a:lnTo>
                <a:lnTo>
                  <a:pt x="383" y="1659"/>
                </a:lnTo>
                <a:lnTo>
                  <a:pt x="392" y="1667"/>
                </a:lnTo>
                <a:lnTo>
                  <a:pt x="403" y="1674"/>
                </a:lnTo>
                <a:lnTo>
                  <a:pt x="415" y="1684"/>
                </a:lnTo>
                <a:lnTo>
                  <a:pt x="427" y="1691"/>
                </a:lnTo>
                <a:lnTo>
                  <a:pt x="438" y="1699"/>
                </a:lnTo>
                <a:lnTo>
                  <a:pt x="449" y="1706"/>
                </a:lnTo>
                <a:lnTo>
                  <a:pt x="457" y="1710"/>
                </a:lnTo>
                <a:lnTo>
                  <a:pt x="466" y="1707"/>
                </a:lnTo>
                <a:lnTo>
                  <a:pt x="477" y="1704"/>
                </a:lnTo>
                <a:lnTo>
                  <a:pt x="488" y="1698"/>
                </a:lnTo>
                <a:lnTo>
                  <a:pt x="499" y="1689"/>
                </a:lnTo>
                <a:lnTo>
                  <a:pt x="506" y="1672"/>
                </a:lnTo>
                <a:lnTo>
                  <a:pt x="510" y="1663"/>
                </a:lnTo>
                <a:lnTo>
                  <a:pt x="514" y="1654"/>
                </a:lnTo>
                <a:lnTo>
                  <a:pt x="517" y="1647"/>
                </a:lnTo>
                <a:lnTo>
                  <a:pt x="519" y="1642"/>
                </a:lnTo>
                <a:lnTo>
                  <a:pt x="520" y="1641"/>
                </a:lnTo>
                <a:lnTo>
                  <a:pt x="517" y="1641"/>
                </a:lnTo>
                <a:close/>
                <a:moveTo>
                  <a:pt x="737" y="1636"/>
                </a:moveTo>
                <a:lnTo>
                  <a:pt x="718" y="1638"/>
                </a:lnTo>
                <a:lnTo>
                  <a:pt x="707" y="1642"/>
                </a:lnTo>
                <a:lnTo>
                  <a:pt x="696" y="1647"/>
                </a:lnTo>
                <a:lnTo>
                  <a:pt x="687" y="1655"/>
                </a:lnTo>
                <a:lnTo>
                  <a:pt x="679" y="1663"/>
                </a:lnTo>
                <a:lnTo>
                  <a:pt x="674" y="1673"/>
                </a:lnTo>
                <a:lnTo>
                  <a:pt x="671" y="1683"/>
                </a:lnTo>
                <a:lnTo>
                  <a:pt x="670" y="1694"/>
                </a:lnTo>
                <a:lnTo>
                  <a:pt x="674" y="1704"/>
                </a:lnTo>
                <a:lnTo>
                  <a:pt x="681" y="1714"/>
                </a:lnTo>
                <a:lnTo>
                  <a:pt x="693" y="1724"/>
                </a:lnTo>
                <a:lnTo>
                  <a:pt x="686" y="1713"/>
                </a:lnTo>
                <a:lnTo>
                  <a:pt x="683" y="1704"/>
                </a:lnTo>
                <a:lnTo>
                  <a:pt x="682" y="1696"/>
                </a:lnTo>
                <a:lnTo>
                  <a:pt x="684" y="1691"/>
                </a:lnTo>
                <a:lnTo>
                  <a:pt x="687" y="1686"/>
                </a:lnTo>
                <a:lnTo>
                  <a:pt x="691" y="1683"/>
                </a:lnTo>
                <a:lnTo>
                  <a:pt x="696" y="1680"/>
                </a:lnTo>
                <a:lnTo>
                  <a:pt x="706" y="1674"/>
                </a:lnTo>
                <a:lnTo>
                  <a:pt x="717" y="1673"/>
                </a:lnTo>
                <a:lnTo>
                  <a:pt x="729" y="1674"/>
                </a:lnTo>
                <a:lnTo>
                  <a:pt x="740" y="1675"/>
                </a:lnTo>
                <a:lnTo>
                  <a:pt x="749" y="1678"/>
                </a:lnTo>
                <a:lnTo>
                  <a:pt x="756" y="1680"/>
                </a:lnTo>
                <a:lnTo>
                  <a:pt x="763" y="1684"/>
                </a:lnTo>
                <a:lnTo>
                  <a:pt x="762" y="1699"/>
                </a:lnTo>
                <a:lnTo>
                  <a:pt x="762" y="1711"/>
                </a:lnTo>
                <a:lnTo>
                  <a:pt x="767" y="1721"/>
                </a:lnTo>
                <a:lnTo>
                  <a:pt x="773" y="1729"/>
                </a:lnTo>
                <a:lnTo>
                  <a:pt x="787" y="1743"/>
                </a:lnTo>
                <a:lnTo>
                  <a:pt x="796" y="1750"/>
                </a:lnTo>
                <a:lnTo>
                  <a:pt x="805" y="1757"/>
                </a:lnTo>
                <a:lnTo>
                  <a:pt x="812" y="1765"/>
                </a:lnTo>
                <a:lnTo>
                  <a:pt x="818" y="1774"/>
                </a:lnTo>
                <a:lnTo>
                  <a:pt x="823" y="1786"/>
                </a:lnTo>
                <a:lnTo>
                  <a:pt x="825" y="1801"/>
                </a:lnTo>
                <a:lnTo>
                  <a:pt x="833" y="1800"/>
                </a:lnTo>
                <a:lnTo>
                  <a:pt x="843" y="1798"/>
                </a:lnTo>
                <a:lnTo>
                  <a:pt x="854" y="1796"/>
                </a:lnTo>
                <a:lnTo>
                  <a:pt x="864" y="1793"/>
                </a:lnTo>
                <a:lnTo>
                  <a:pt x="873" y="1790"/>
                </a:lnTo>
                <a:lnTo>
                  <a:pt x="880" y="1784"/>
                </a:lnTo>
                <a:lnTo>
                  <a:pt x="883" y="1777"/>
                </a:lnTo>
                <a:lnTo>
                  <a:pt x="886" y="1764"/>
                </a:lnTo>
                <a:lnTo>
                  <a:pt x="887" y="1750"/>
                </a:lnTo>
                <a:lnTo>
                  <a:pt x="886" y="1735"/>
                </a:lnTo>
                <a:lnTo>
                  <a:pt x="882" y="1720"/>
                </a:lnTo>
                <a:lnTo>
                  <a:pt x="876" y="1711"/>
                </a:lnTo>
                <a:lnTo>
                  <a:pt x="867" y="1701"/>
                </a:lnTo>
                <a:lnTo>
                  <a:pt x="856" y="1690"/>
                </a:lnTo>
                <a:lnTo>
                  <a:pt x="843" y="1680"/>
                </a:lnTo>
                <a:lnTo>
                  <a:pt x="831" y="1670"/>
                </a:lnTo>
                <a:lnTo>
                  <a:pt x="818" y="1662"/>
                </a:lnTo>
                <a:lnTo>
                  <a:pt x="808" y="1656"/>
                </a:lnTo>
                <a:lnTo>
                  <a:pt x="793" y="1648"/>
                </a:lnTo>
                <a:lnTo>
                  <a:pt x="775" y="1641"/>
                </a:lnTo>
                <a:lnTo>
                  <a:pt x="756" y="1637"/>
                </a:lnTo>
                <a:lnTo>
                  <a:pt x="737" y="1636"/>
                </a:lnTo>
                <a:close/>
                <a:moveTo>
                  <a:pt x="289" y="1557"/>
                </a:moveTo>
                <a:lnTo>
                  <a:pt x="338" y="1625"/>
                </a:lnTo>
                <a:lnTo>
                  <a:pt x="366" y="1622"/>
                </a:lnTo>
                <a:lnTo>
                  <a:pt x="389" y="1617"/>
                </a:lnTo>
                <a:lnTo>
                  <a:pt x="411" y="1610"/>
                </a:lnTo>
                <a:lnTo>
                  <a:pt x="429" y="1600"/>
                </a:lnTo>
                <a:lnTo>
                  <a:pt x="445" y="1587"/>
                </a:lnTo>
                <a:lnTo>
                  <a:pt x="289" y="1557"/>
                </a:lnTo>
                <a:close/>
                <a:moveTo>
                  <a:pt x="247" y="1427"/>
                </a:moveTo>
                <a:lnTo>
                  <a:pt x="272" y="1511"/>
                </a:lnTo>
                <a:lnTo>
                  <a:pt x="363" y="1511"/>
                </a:lnTo>
                <a:lnTo>
                  <a:pt x="363" y="1496"/>
                </a:lnTo>
                <a:lnTo>
                  <a:pt x="247" y="1427"/>
                </a:lnTo>
                <a:close/>
                <a:moveTo>
                  <a:pt x="826" y="1425"/>
                </a:moveTo>
                <a:lnTo>
                  <a:pt x="816" y="1426"/>
                </a:lnTo>
                <a:lnTo>
                  <a:pt x="805" y="1427"/>
                </a:lnTo>
                <a:lnTo>
                  <a:pt x="783" y="1433"/>
                </a:lnTo>
                <a:lnTo>
                  <a:pt x="773" y="1437"/>
                </a:lnTo>
                <a:lnTo>
                  <a:pt x="763" y="1442"/>
                </a:lnTo>
                <a:lnTo>
                  <a:pt x="755" y="1449"/>
                </a:lnTo>
                <a:lnTo>
                  <a:pt x="748" y="1457"/>
                </a:lnTo>
                <a:lnTo>
                  <a:pt x="743" y="1468"/>
                </a:lnTo>
                <a:lnTo>
                  <a:pt x="741" y="1481"/>
                </a:lnTo>
                <a:lnTo>
                  <a:pt x="742" y="1496"/>
                </a:lnTo>
                <a:lnTo>
                  <a:pt x="747" y="1507"/>
                </a:lnTo>
                <a:lnTo>
                  <a:pt x="753" y="1515"/>
                </a:lnTo>
                <a:lnTo>
                  <a:pt x="762" y="1521"/>
                </a:lnTo>
                <a:lnTo>
                  <a:pt x="771" y="1524"/>
                </a:lnTo>
                <a:lnTo>
                  <a:pt x="781" y="1526"/>
                </a:lnTo>
                <a:lnTo>
                  <a:pt x="790" y="1526"/>
                </a:lnTo>
                <a:lnTo>
                  <a:pt x="800" y="1526"/>
                </a:lnTo>
                <a:lnTo>
                  <a:pt x="799" y="1525"/>
                </a:lnTo>
                <a:lnTo>
                  <a:pt x="796" y="1521"/>
                </a:lnTo>
                <a:lnTo>
                  <a:pt x="794" y="1515"/>
                </a:lnTo>
                <a:lnTo>
                  <a:pt x="793" y="1507"/>
                </a:lnTo>
                <a:lnTo>
                  <a:pt x="794" y="1498"/>
                </a:lnTo>
                <a:lnTo>
                  <a:pt x="800" y="1488"/>
                </a:lnTo>
                <a:lnTo>
                  <a:pt x="808" y="1481"/>
                </a:lnTo>
                <a:lnTo>
                  <a:pt x="817" y="1476"/>
                </a:lnTo>
                <a:lnTo>
                  <a:pt x="827" y="1473"/>
                </a:lnTo>
                <a:lnTo>
                  <a:pt x="838" y="1473"/>
                </a:lnTo>
                <a:lnTo>
                  <a:pt x="849" y="1477"/>
                </a:lnTo>
                <a:lnTo>
                  <a:pt x="858" y="1482"/>
                </a:lnTo>
                <a:lnTo>
                  <a:pt x="866" y="1493"/>
                </a:lnTo>
                <a:lnTo>
                  <a:pt x="873" y="1510"/>
                </a:lnTo>
                <a:lnTo>
                  <a:pt x="875" y="1527"/>
                </a:lnTo>
                <a:lnTo>
                  <a:pt x="871" y="1543"/>
                </a:lnTo>
                <a:lnTo>
                  <a:pt x="864" y="1558"/>
                </a:lnTo>
                <a:lnTo>
                  <a:pt x="852" y="1571"/>
                </a:lnTo>
                <a:lnTo>
                  <a:pt x="837" y="1581"/>
                </a:lnTo>
                <a:lnTo>
                  <a:pt x="819" y="1589"/>
                </a:lnTo>
                <a:lnTo>
                  <a:pt x="801" y="1594"/>
                </a:lnTo>
                <a:lnTo>
                  <a:pt x="781" y="1596"/>
                </a:lnTo>
                <a:lnTo>
                  <a:pt x="762" y="1593"/>
                </a:lnTo>
                <a:lnTo>
                  <a:pt x="742" y="1587"/>
                </a:lnTo>
                <a:lnTo>
                  <a:pt x="729" y="1581"/>
                </a:lnTo>
                <a:lnTo>
                  <a:pt x="720" y="1575"/>
                </a:lnTo>
                <a:lnTo>
                  <a:pt x="707" y="1562"/>
                </a:lnTo>
                <a:lnTo>
                  <a:pt x="701" y="1553"/>
                </a:lnTo>
                <a:lnTo>
                  <a:pt x="693" y="1542"/>
                </a:lnTo>
                <a:lnTo>
                  <a:pt x="685" y="1527"/>
                </a:lnTo>
                <a:lnTo>
                  <a:pt x="680" y="1515"/>
                </a:lnTo>
                <a:lnTo>
                  <a:pt x="679" y="1503"/>
                </a:lnTo>
                <a:lnTo>
                  <a:pt x="681" y="1492"/>
                </a:lnTo>
                <a:lnTo>
                  <a:pt x="692" y="1459"/>
                </a:lnTo>
                <a:lnTo>
                  <a:pt x="694" y="1447"/>
                </a:lnTo>
                <a:lnTo>
                  <a:pt x="693" y="1435"/>
                </a:lnTo>
                <a:lnTo>
                  <a:pt x="668" y="1445"/>
                </a:lnTo>
                <a:lnTo>
                  <a:pt x="643" y="1456"/>
                </a:lnTo>
                <a:lnTo>
                  <a:pt x="619" y="1467"/>
                </a:lnTo>
                <a:lnTo>
                  <a:pt x="595" y="1477"/>
                </a:lnTo>
                <a:lnTo>
                  <a:pt x="567" y="1487"/>
                </a:lnTo>
                <a:lnTo>
                  <a:pt x="536" y="1496"/>
                </a:lnTo>
                <a:lnTo>
                  <a:pt x="571" y="1521"/>
                </a:lnTo>
                <a:lnTo>
                  <a:pt x="606" y="1544"/>
                </a:lnTo>
                <a:lnTo>
                  <a:pt x="641" y="1564"/>
                </a:lnTo>
                <a:lnTo>
                  <a:pt x="679" y="1582"/>
                </a:lnTo>
                <a:lnTo>
                  <a:pt x="718" y="1597"/>
                </a:lnTo>
                <a:lnTo>
                  <a:pt x="759" y="1608"/>
                </a:lnTo>
                <a:lnTo>
                  <a:pt x="803" y="1617"/>
                </a:lnTo>
                <a:lnTo>
                  <a:pt x="849" y="1623"/>
                </a:lnTo>
                <a:lnTo>
                  <a:pt x="899" y="1625"/>
                </a:lnTo>
                <a:lnTo>
                  <a:pt x="899" y="1587"/>
                </a:lnTo>
                <a:lnTo>
                  <a:pt x="906" y="1587"/>
                </a:lnTo>
                <a:lnTo>
                  <a:pt x="915" y="1589"/>
                </a:lnTo>
                <a:lnTo>
                  <a:pt x="924" y="1591"/>
                </a:lnTo>
                <a:lnTo>
                  <a:pt x="933" y="1593"/>
                </a:lnTo>
                <a:lnTo>
                  <a:pt x="941" y="1594"/>
                </a:lnTo>
                <a:lnTo>
                  <a:pt x="948" y="1594"/>
                </a:lnTo>
                <a:lnTo>
                  <a:pt x="956" y="1592"/>
                </a:lnTo>
                <a:lnTo>
                  <a:pt x="961" y="1587"/>
                </a:lnTo>
                <a:lnTo>
                  <a:pt x="965" y="1580"/>
                </a:lnTo>
                <a:lnTo>
                  <a:pt x="967" y="1568"/>
                </a:lnTo>
                <a:lnTo>
                  <a:pt x="967" y="1553"/>
                </a:lnTo>
                <a:lnTo>
                  <a:pt x="965" y="1537"/>
                </a:lnTo>
                <a:lnTo>
                  <a:pt x="962" y="1521"/>
                </a:lnTo>
                <a:lnTo>
                  <a:pt x="957" y="1503"/>
                </a:lnTo>
                <a:lnTo>
                  <a:pt x="950" y="1487"/>
                </a:lnTo>
                <a:lnTo>
                  <a:pt x="943" y="1471"/>
                </a:lnTo>
                <a:lnTo>
                  <a:pt x="934" y="1459"/>
                </a:lnTo>
                <a:lnTo>
                  <a:pt x="924" y="1450"/>
                </a:lnTo>
                <a:lnTo>
                  <a:pt x="913" y="1444"/>
                </a:lnTo>
                <a:lnTo>
                  <a:pt x="898" y="1438"/>
                </a:lnTo>
                <a:lnTo>
                  <a:pt x="882" y="1432"/>
                </a:lnTo>
                <a:lnTo>
                  <a:pt x="863" y="1427"/>
                </a:lnTo>
                <a:lnTo>
                  <a:pt x="844" y="1425"/>
                </a:lnTo>
                <a:lnTo>
                  <a:pt x="826" y="1425"/>
                </a:lnTo>
                <a:close/>
                <a:moveTo>
                  <a:pt x="454" y="1374"/>
                </a:moveTo>
                <a:lnTo>
                  <a:pt x="495" y="1466"/>
                </a:lnTo>
                <a:lnTo>
                  <a:pt x="619" y="1389"/>
                </a:lnTo>
                <a:lnTo>
                  <a:pt x="619" y="1382"/>
                </a:lnTo>
                <a:lnTo>
                  <a:pt x="454" y="1374"/>
                </a:lnTo>
                <a:close/>
                <a:moveTo>
                  <a:pt x="734" y="1260"/>
                </a:moveTo>
                <a:lnTo>
                  <a:pt x="747" y="1280"/>
                </a:lnTo>
                <a:lnTo>
                  <a:pt x="763" y="1297"/>
                </a:lnTo>
                <a:lnTo>
                  <a:pt x="781" y="1312"/>
                </a:lnTo>
                <a:lnTo>
                  <a:pt x="801" y="1326"/>
                </a:lnTo>
                <a:lnTo>
                  <a:pt x="822" y="1339"/>
                </a:lnTo>
                <a:lnTo>
                  <a:pt x="866" y="1361"/>
                </a:lnTo>
                <a:lnTo>
                  <a:pt x="889" y="1371"/>
                </a:lnTo>
                <a:lnTo>
                  <a:pt x="911" y="1382"/>
                </a:lnTo>
                <a:lnTo>
                  <a:pt x="932" y="1394"/>
                </a:lnTo>
                <a:lnTo>
                  <a:pt x="953" y="1407"/>
                </a:lnTo>
                <a:lnTo>
                  <a:pt x="971" y="1422"/>
                </a:lnTo>
                <a:lnTo>
                  <a:pt x="989" y="1439"/>
                </a:lnTo>
                <a:lnTo>
                  <a:pt x="1002" y="1459"/>
                </a:lnTo>
                <a:lnTo>
                  <a:pt x="1014" y="1481"/>
                </a:lnTo>
                <a:lnTo>
                  <a:pt x="1023" y="1481"/>
                </a:lnTo>
                <a:lnTo>
                  <a:pt x="1031" y="1260"/>
                </a:lnTo>
                <a:lnTo>
                  <a:pt x="989" y="1268"/>
                </a:lnTo>
                <a:lnTo>
                  <a:pt x="948" y="1271"/>
                </a:lnTo>
                <a:lnTo>
                  <a:pt x="908" y="1272"/>
                </a:lnTo>
                <a:lnTo>
                  <a:pt x="868" y="1270"/>
                </a:lnTo>
                <a:lnTo>
                  <a:pt x="826" y="1267"/>
                </a:lnTo>
                <a:lnTo>
                  <a:pt x="782" y="1263"/>
                </a:lnTo>
                <a:lnTo>
                  <a:pt x="734" y="1260"/>
                </a:lnTo>
                <a:close/>
                <a:moveTo>
                  <a:pt x="429" y="1245"/>
                </a:moveTo>
                <a:lnTo>
                  <a:pt x="437" y="1351"/>
                </a:lnTo>
                <a:lnTo>
                  <a:pt x="553" y="1306"/>
                </a:lnTo>
                <a:lnTo>
                  <a:pt x="429" y="1245"/>
                </a:lnTo>
                <a:close/>
                <a:moveTo>
                  <a:pt x="223" y="1245"/>
                </a:moveTo>
                <a:lnTo>
                  <a:pt x="247" y="1405"/>
                </a:lnTo>
                <a:lnTo>
                  <a:pt x="355" y="1435"/>
                </a:lnTo>
                <a:lnTo>
                  <a:pt x="338" y="1420"/>
                </a:lnTo>
                <a:lnTo>
                  <a:pt x="223" y="1245"/>
                </a:lnTo>
                <a:close/>
                <a:moveTo>
                  <a:pt x="1014" y="1176"/>
                </a:moveTo>
                <a:lnTo>
                  <a:pt x="998" y="1191"/>
                </a:lnTo>
                <a:lnTo>
                  <a:pt x="980" y="1201"/>
                </a:lnTo>
                <a:lnTo>
                  <a:pt x="959" y="1208"/>
                </a:lnTo>
                <a:lnTo>
                  <a:pt x="937" y="1213"/>
                </a:lnTo>
                <a:lnTo>
                  <a:pt x="915" y="1215"/>
                </a:lnTo>
                <a:lnTo>
                  <a:pt x="891" y="1216"/>
                </a:lnTo>
                <a:lnTo>
                  <a:pt x="866" y="1217"/>
                </a:lnTo>
                <a:lnTo>
                  <a:pt x="814" y="1217"/>
                </a:lnTo>
                <a:lnTo>
                  <a:pt x="786" y="1218"/>
                </a:lnTo>
                <a:lnTo>
                  <a:pt x="759" y="1222"/>
                </a:lnTo>
                <a:lnTo>
                  <a:pt x="762" y="1223"/>
                </a:lnTo>
                <a:lnTo>
                  <a:pt x="768" y="1224"/>
                </a:lnTo>
                <a:lnTo>
                  <a:pt x="779" y="1226"/>
                </a:lnTo>
                <a:lnTo>
                  <a:pt x="793" y="1229"/>
                </a:lnTo>
                <a:lnTo>
                  <a:pt x="809" y="1231"/>
                </a:lnTo>
                <a:lnTo>
                  <a:pt x="828" y="1234"/>
                </a:lnTo>
                <a:lnTo>
                  <a:pt x="849" y="1235"/>
                </a:lnTo>
                <a:lnTo>
                  <a:pt x="871" y="1237"/>
                </a:lnTo>
                <a:lnTo>
                  <a:pt x="893" y="1237"/>
                </a:lnTo>
                <a:lnTo>
                  <a:pt x="915" y="1235"/>
                </a:lnTo>
                <a:lnTo>
                  <a:pt x="938" y="1233"/>
                </a:lnTo>
                <a:lnTo>
                  <a:pt x="959" y="1228"/>
                </a:lnTo>
                <a:lnTo>
                  <a:pt x="979" y="1221"/>
                </a:lnTo>
                <a:lnTo>
                  <a:pt x="996" y="1212"/>
                </a:lnTo>
                <a:lnTo>
                  <a:pt x="1011" y="1199"/>
                </a:lnTo>
                <a:lnTo>
                  <a:pt x="1023" y="1184"/>
                </a:lnTo>
                <a:lnTo>
                  <a:pt x="1014" y="1176"/>
                </a:lnTo>
                <a:close/>
                <a:moveTo>
                  <a:pt x="429" y="1077"/>
                </a:moveTo>
                <a:lnTo>
                  <a:pt x="421" y="1207"/>
                </a:lnTo>
                <a:lnTo>
                  <a:pt x="437" y="1207"/>
                </a:lnTo>
                <a:lnTo>
                  <a:pt x="528" y="1229"/>
                </a:lnTo>
                <a:lnTo>
                  <a:pt x="429" y="1077"/>
                </a:lnTo>
                <a:close/>
                <a:moveTo>
                  <a:pt x="775" y="1039"/>
                </a:moveTo>
                <a:lnTo>
                  <a:pt x="784" y="1061"/>
                </a:lnTo>
                <a:lnTo>
                  <a:pt x="794" y="1081"/>
                </a:lnTo>
                <a:lnTo>
                  <a:pt x="803" y="1100"/>
                </a:lnTo>
                <a:lnTo>
                  <a:pt x="812" y="1117"/>
                </a:lnTo>
                <a:lnTo>
                  <a:pt x="822" y="1131"/>
                </a:lnTo>
                <a:lnTo>
                  <a:pt x="833" y="1143"/>
                </a:lnTo>
                <a:lnTo>
                  <a:pt x="846" y="1153"/>
                </a:lnTo>
                <a:lnTo>
                  <a:pt x="860" y="1162"/>
                </a:lnTo>
                <a:lnTo>
                  <a:pt x="875" y="1167"/>
                </a:lnTo>
                <a:lnTo>
                  <a:pt x="893" y="1169"/>
                </a:lnTo>
                <a:lnTo>
                  <a:pt x="913" y="1169"/>
                </a:lnTo>
                <a:lnTo>
                  <a:pt x="936" y="1167"/>
                </a:lnTo>
                <a:lnTo>
                  <a:pt x="961" y="1162"/>
                </a:lnTo>
                <a:lnTo>
                  <a:pt x="990" y="1153"/>
                </a:lnTo>
                <a:lnTo>
                  <a:pt x="969" y="1142"/>
                </a:lnTo>
                <a:lnTo>
                  <a:pt x="946" y="1130"/>
                </a:lnTo>
                <a:lnTo>
                  <a:pt x="922" y="1117"/>
                </a:lnTo>
                <a:lnTo>
                  <a:pt x="874" y="1088"/>
                </a:lnTo>
                <a:lnTo>
                  <a:pt x="851" y="1075"/>
                </a:lnTo>
                <a:lnTo>
                  <a:pt x="829" y="1063"/>
                </a:lnTo>
                <a:lnTo>
                  <a:pt x="809" y="1052"/>
                </a:lnTo>
                <a:lnTo>
                  <a:pt x="791" y="1044"/>
                </a:lnTo>
                <a:lnTo>
                  <a:pt x="775" y="1039"/>
                </a:lnTo>
                <a:close/>
                <a:moveTo>
                  <a:pt x="676" y="1039"/>
                </a:moveTo>
                <a:lnTo>
                  <a:pt x="693" y="1199"/>
                </a:lnTo>
                <a:lnTo>
                  <a:pt x="792" y="1176"/>
                </a:lnTo>
                <a:lnTo>
                  <a:pt x="784" y="1161"/>
                </a:lnTo>
                <a:lnTo>
                  <a:pt x="776" y="1144"/>
                </a:lnTo>
                <a:lnTo>
                  <a:pt x="768" y="1126"/>
                </a:lnTo>
                <a:lnTo>
                  <a:pt x="760" y="1108"/>
                </a:lnTo>
                <a:lnTo>
                  <a:pt x="751" y="1091"/>
                </a:lnTo>
                <a:lnTo>
                  <a:pt x="742" y="1075"/>
                </a:lnTo>
                <a:lnTo>
                  <a:pt x="734" y="1061"/>
                </a:lnTo>
                <a:lnTo>
                  <a:pt x="726" y="1052"/>
                </a:lnTo>
                <a:lnTo>
                  <a:pt x="718" y="1047"/>
                </a:lnTo>
                <a:lnTo>
                  <a:pt x="706" y="1043"/>
                </a:lnTo>
                <a:lnTo>
                  <a:pt x="696" y="1042"/>
                </a:lnTo>
                <a:lnTo>
                  <a:pt x="684" y="1040"/>
                </a:lnTo>
                <a:lnTo>
                  <a:pt x="676" y="1039"/>
                </a:lnTo>
                <a:close/>
                <a:moveTo>
                  <a:pt x="324" y="1024"/>
                </a:moveTo>
                <a:lnTo>
                  <a:pt x="313" y="1025"/>
                </a:lnTo>
                <a:lnTo>
                  <a:pt x="302" y="1026"/>
                </a:lnTo>
                <a:lnTo>
                  <a:pt x="289" y="1029"/>
                </a:lnTo>
                <a:lnTo>
                  <a:pt x="277" y="1032"/>
                </a:lnTo>
                <a:lnTo>
                  <a:pt x="264" y="1037"/>
                </a:lnTo>
                <a:lnTo>
                  <a:pt x="253" y="1044"/>
                </a:lnTo>
                <a:lnTo>
                  <a:pt x="243" y="1054"/>
                </a:lnTo>
                <a:lnTo>
                  <a:pt x="236" y="1064"/>
                </a:lnTo>
                <a:lnTo>
                  <a:pt x="231" y="1077"/>
                </a:lnTo>
                <a:lnTo>
                  <a:pt x="228" y="1101"/>
                </a:lnTo>
                <a:lnTo>
                  <a:pt x="230" y="1126"/>
                </a:lnTo>
                <a:lnTo>
                  <a:pt x="235" y="1154"/>
                </a:lnTo>
                <a:lnTo>
                  <a:pt x="243" y="1182"/>
                </a:lnTo>
                <a:lnTo>
                  <a:pt x="254" y="1210"/>
                </a:lnTo>
                <a:lnTo>
                  <a:pt x="267" y="1238"/>
                </a:lnTo>
                <a:lnTo>
                  <a:pt x="282" y="1266"/>
                </a:lnTo>
                <a:lnTo>
                  <a:pt x="300" y="1292"/>
                </a:lnTo>
                <a:lnTo>
                  <a:pt x="318" y="1317"/>
                </a:lnTo>
                <a:lnTo>
                  <a:pt x="338" y="1339"/>
                </a:lnTo>
                <a:lnTo>
                  <a:pt x="358" y="1358"/>
                </a:lnTo>
                <a:lnTo>
                  <a:pt x="379" y="1374"/>
                </a:lnTo>
                <a:lnTo>
                  <a:pt x="371" y="1100"/>
                </a:lnTo>
                <a:lnTo>
                  <a:pt x="359" y="1099"/>
                </a:lnTo>
                <a:lnTo>
                  <a:pt x="334" y="1098"/>
                </a:lnTo>
                <a:lnTo>
                  <a:pt x="323" y="1095"/>
                </a:lnTo>
                <a:lnTo>
                  <a:pt x="313" y="1092"/>
                </a:lnTo>
                <a:lnTo>
                  <a:pt x="305" y="1085"/>
                </a:lnTo>
                <a:lnTo>
                  <a:pt x="303" y="1078"/>
                </a:lnTo>
                <a:lnTo>
                  <a:pt x="305" y="1070"/>
                </a:lnTo>
                <a:lnTo>
                  <a:pt x="310" y="1061"/>
                </a:lnTo>
                <a:lnTo>
                  <a:pt x="317" y="1052"/>
                </a:lnTo>
                <a:lnTo>
                  <a:pt x="325" y="1043"/>
                </a:lnTo>
                <a:lnTo>
                  <a:pt x="333" y="1033"/>
                </a:lnTo>
                <a:lnTo>
                  <a:pt x="338" y="1024"/>
                </a:lnTo>
                <a:lnTo>
                  <a:pt x="324" y="1024"/>
                </a:lnTo>
                <a:close/>
                <a:moveTo>
                  <a:pt x="891" y="917"/>
                </a:moveTo>
                <a:lnTo>
                  <a:pt x="893" y="938"/>
                </a:lnTo>
                <a:lnTo>
                  <a:pt x="895" y="960"/>
                </a:lnTo>
                <a:lnTo>
                  <a:pt x="895" y="984"/>
                </a:lnTo>
                <a:lnTo>
                  <a:pt x="896" y="1007"/>
                </a:lnTo>
                <a:lnTo>
                  <a:pt x="898" y="1030"/>
                </a:lnTo>
                <a:lnTo>
                  <a:pt x="901" y="1052"/>
                </a:lnTo>
                <a:lnTo>
                  <a:pt x="906" y="1073"/>
                </a:lnTo>
                <a:lnTo>
                  <a:pt x="915" y="1092"/>
                </a:lnTo>
                <a:lnTo>
                  <a:pt x="981" y="1108"/>
                </a:lnTo>
                <a:lnTo>
                  <a:pt x="976" y="1090"/>
                </a:lnTo>
                <a:lnTo>
                  <a:pt x="971" y="1071"/>
                </a:lnTo>
                <a:lnTo>
                  <a:pt x="969" y="1054"/>
                </a:lnTo>
                <a:lnTo>
                  <a:pt x="966" y="1035"/>
                </a:lnTo>
                <a:lnTo>
                  <a:pt x="964" y="1018"/>
                </a:lnTo>
                <a:lnTo>
                  <a:pt x="960" y="1001"/>
                </a:lnTo>
                <a:lnTo>
                  <a:pt x="957" y="985"/>
                </a:lnTo>
                <a:lnTo>
                  <a:pt x="952" y="970"/>
                </a:lnTo>
                <a:lnTo>
                  <a:pt x="946" y="956"/>
                </a:lnTo>
                <a:lnTo>
                  <a:pt x="937" y="944"/>
                </a:lnTo>
                <a:lnTo>
                  <a:pt x="925" y="933"/>
                </a:lnTo>
                <a:lnTo>
                  <a:pt x="909" y="924"/>
                </a:lnTo>
                <a:lnTo>
                  <a:pt x="891" y="917"/>
                </a:lnTo>
                <a:close/>
                <a:moveTo>
                  <a:pt x="495" y="864"/>
                </a:moveTo>
                <a:lnTo>
                  <a:pt x="445" y="1024"/>
                </a:lnTo>
                <a:lnTo>
                  <a:pt x="459" y="1037"/>
                </a:lnTo>
                <a:lnTo>
                  <a:pt x="471" y="1052"/>
                </a:lnTo>
                <a:lnTo>
                  <a:pt x="482" y="1066"/>
                </a:lnTo>
                <a:lnTo>
                  <a:pt x="504" y="1097"/>
                </a:lnTo>
                <a:lnTo>
                  <a:pt x="515" y="1111"/>
                </a:lnTo>
                <a:lnTo>
                  <a:pt x="528" y="1125"/>
                </a:lnTo>
                <a:lnTo>
                  <a:pt x="543" y="1136"/>
                </a:lnTo>
                <a:lnTo>
                  <a:pt x="561" y="1146"/>
                </a:lnTo>
                <a:lnTo>
                  <a:pt x="561" y="1138"/>
                </a:lnTo>
                <a:lnTo>
                  <a:pt x="495" y="864"/>
                </a:lnTo>
                <a:close/>
                <a:moveTo>
                  <a:pt x="971" y="749"/>
                </a:moveTo>
                <a:lnTo>
                  <a:pt x="959" y="751"/>
                </a:lnTo>
                <a:lnTo>
                  <a:pt x="946" y="755"/>
                </a:lnTo>
                <a:lnTo>
                  <a:pt x="934" y="762"/>
                </a:lnTo>
                <a:lnTo>
                  <a:pt x="924" y="773"/>
                </a:lnTo>
                <a:lnTo>
                  <a:pt x="920" y="780"/>
                </a:lnTo>
                <a:lnTo>
                  <a:pt x="917" y="792"/>
                </a:lnTo>
                <a:lnTo>
                  <a:pt x="916" y="806"/>
                </a:lnTo>
                <a:lnTo>
                  <a:pt x="915" y="820"/>
                </a:lnTo>
                <a:lnTo>
                  <a:pt x="915" y="849"/>
                </a:lnTo>
                <a:lnTo>
                  <a:pt x="932" y="856"/>
                </a:lnTo>
                <a:lnTo>
                  <a:pt x="942" y="847"/>
                </a:lnTo>
                <a:lnTo>
                  <a:pt x="951" y="837"/>
                </a:lnTo>
                <a:lnTo>
                  <a:pt x="960" y="828"/>
                </a:lnTo>
                <a:lnTo>
                  <a:pt x="969" y="822"/>
                </a:lnTo>
                <a:lnTo>
                  <a:pt x="977" y="817"/>
                </a:lnTo>
                <a:lnTo>
                  <a:pt x="984" y="817"/>
                </a:lnTo>
                <a:lnTo>
                  <a:pt x="991" y="822"/>
                </a:lnTo>
                <a:lnTo>
                  <a:pt x="995" y="828"/>
                </a:lnTo>
                <a:lnTo>
                  <a:pt x="996" y="838"/>
                </a:lnTo>
                <a:lnTo>
                  <a:pt x="995" y="850"/>
                </a:lnTo>
                <a:lnTo>
                  <a:pt x="992" y="862"/>
                </a:lnTo>
                <a:lnTo>
                  <a:pt x="989" y="877"/>
                </a:lnTo>
                <a:lnTo>
                  <a:pt x="983" y="891"/>
                </a:lnTo>
                <a:lnTo>
                  <a:pt x="979" y="905"/>
                </a:lnTo>
                <a:lnTo>
                  <a:pt x="973" y="917"/>
                </a:lnTo>
                <a:lnTo>
                  <a:pt x="977" y="918"/>
                </a:lnTo>
                <a:lnTo>
                  <a:pt x="982" y="919"/>
                </a:lnTo>
                <a:lnTo>
                  <a:pt x="988" y="919"/>
                </a:lnTo>
                <a:lnTo>
                  <a:pt x="994" y="917"/>
                </a:lnTo>
                <a:lnTo>
                  <a:pt x="1002" y="914"/>
                </a:lnTo>
                <a:lnTo>
                  <a:pt x="1012" y="908"/>
                </a:lnTo>
                <a:lnTo>
                  <a:pt x="1023" y="898"/>
                </a:lnTo>
                <a:lnTo>
                  <a:pt x="1026" y="891"/>
                </a:lnTo>
                <a:lnTo>
                  <a:pt x="1029" y="881"/>
                </a:lnTo>
                <a:lnTo>
                  <a:pt x="1032" y="867"/>
                </a:lnTo>
                <a:lnTo>
                  <a:pt x="1034" y="852"/>
                </a:lnTo>
                <a:lnTo>
                  <a:pt x="1035" y="836"/>
                </a:lnTo>
                <a:lnTo>
                  <a:pt x="1036" y="820"/>
                </a:lnTo>
                <a:lnTo>
                  <a:pt x="1036" y="805"/>
                </a:lnTo>
                <a:lnTo>
                  <a:pt x="1035" y="790"/>
                </a:lnTo>
                <a:lnTo>
                  <a:pt x="1034" y="780"/>
                </a:lnTo>
                <a:lnTo>
                  <a:pt x="1031" y="773"/>
                </a:lnTo>
                <a:lnTo>
                  <a:pt x="1025" y="767"/>
                </a:lnTo>
                <a:lnTo>
                  <a:pt x="1018" y="761"/>
                </a:lnTo>
                <a:lnTo>
                  <a:pt x="1008" y="756"/>
                </a:lnTo>
                <a:lnTo>
                  <a:pt x="997" y="752"/>
                </a:lnTo>
                <a:lnTo>
                  <a:pt x="984" y="750"/>
                </a:lnTo>
                <a:lnTo>
                  <a:pt x="971" y="749"/>
                </a:lnTo>
                <a:close/>
                <a:moveTo>
                  <a:pt x="585" y="724"/>
                </a:moveTo>
                <a:lnTo>
                  <a:pt x="569" y="727"/>
                </a:lnTo>
                <a:lnTo>
                  <a:pt x="558" y="734"/>
                </a:lnTo>
                <a:lnTo>
                  <a:pt x="550" y="745"/>
                </a:lnTo>
                <a:lnTo>
                  <a:pt x="544" y="757"/>
                </a:lnTo>
                <a:lnTo>
                  <a:pt x="543" y="777"/>
                </a:lnTo>
                <a:lnTo>
                  <a:pt x="543" y="801"/>
                </a:lnTo>
                <a:lnTo>
                  <a:pt x="544" y="827"/>
                </a:lnTo>
                <a:lnTo>
                  <a:pt x="547" y="855"/>
                </a:lnTo>
                <a:lnTo>
                  <a:pt x="558" y="916"/>
                </a:lnTo>
                <a:lnTo>
                  <a:pt x="565" y="946"/>
                </a:lnTo>
                <a:lnTo>
                  <a:pt x="572" y="977"/>
                </a:lnTo>
                <a:lnTo>
                  <a:pt x="578" y="1005"/>
                </a:lnTo>
                <a:lnTo>
                  <a:pt x="586" y="1032"/>
                </a:lnTo>
                <a:lnTo>
                  <a:pt x="602" y="1032"/>
                </a:lnTo>
                <a:lnTo>
                  <a:pt x="604" y="993"/>
                </a:lnTo>
                <a:lnTo>
                  <a:pt x="609" y="958"/>
                </a:lnTo>
                <a:lnTo>
                  <a:pt x="617" y="923"/>
                </a:lnTo>
                <a:lnTo>
                  <a:pt x="627" y="892"/>
                </a:lnTo>
                <a:lnTo>
                  <a:pt x="639" y="861"/>
                </a:lnTo>
                <a:lnTo>
                  <a:pt x="652" y="834"/>
                </a:lnTo>
                <a:lnTo>
                  <a:pt x="640" y="828"/>
                </a:lnTo>
                <a:lnTo>
                  <a:pt x="628" y="823"/>
                </a:lnTo>
                <a:lnTo>
                  <a:pt x="602" y="812"/>
                </a:lnTo>
                <a:lnTo>
                  <a:pt x="592" y="808"/>
                </a:lnTo>
                <a:lnTo>
                  <a:pt x="584" y="804"/>
                </a:lnTo>
                <a:lnTo>
                  <a:pt x="580" y="801"/>
                </a:lnTo>
                <a:lnTo>
                  <a:pt x="576" y="793"/>
                </a:lnTo>
                <a:lnTo>
                  <a:pt x="574" y="784"/>
                </a:lnTo>
                <a:lnTo>
                  <a:pt x="575" y="773"/>
                </a:lnTo>
                <a:lnTo>
                  <a:pt x="579" y="764"/>
                </a:lnTo>
                <a:lnTo>
                  <a:pt x="586" y="756"/>
                </a:lnTo>
                <a:lnTo>
                  <a:pt x="595" y="751"/>
                </a:lnTo>
                <a:lnTo>
                  <a:pt x="605" y="750"/>
                </a:lnTo>
                <a:lnTo>
                  <a:pt x="616" y="751"/>
                </a:lnTo>
                <a:lnTo>
                  <a:pt x="626" y="752"/>
                </a:lnTo>
                <a:lnTo>
                  <a:pt x="635" y="755"/>
                </a:lnTo>
                <a:lnTo>
                  <a:pt x="643" y="757"/>
                </a:lnTo>
                <a:lnTo>
                  <a:pt x="642" y="756"/>
                </a:lnTo>
                <a:lnTo>
                  <a:pt x="640" y="751"/>
                </a:lnTo>
                <a:lnTo>
                  <a:pt x="635" y="746"/>
                </a:lnTo>
                <a:lnTo>
                  <a:pt x="629" y="739"/>
                </a:lnTo>
                <a:lnTo>
                  <a:pt x="620" y="732"/>
                </a:lnTo>
                <a:lnTo>
                  <a:pt x="610" y="727"/>
                </a:lnTo>
                <a:lnTo>
                  <a:pt x="598" y="724"/>
                </a:lnTo>
                <a:lnTo>
                  <a:pt x="585" y="724"/>
                </a:lnTo>
                <a:close/>
                <a:moveTo>
                  <a:pt x="792" y="666"/>
                </a:moveTo>
                <a:lnTo>
                  <a:pt x="783" y="694"/>
                </a:lnTo>
                <a:lnTo>
                  <a:pt x="770" y="723"/>
                </a:lnTo>
                <a:lnTo>
                  <a:pt x="756" y="752"/>
                </a:lnTo>
                <a:lnTo>
                  <a:pt x="741" y="783"/>
                </a:lnTo>
                <a:lnTo>
                  <a:pt x="726" y="814"/>
                </a:lnTo>
                <a:lnTo>
                  <a:pt x="712" y="845"/>
                </a:lnTo>
                <a:lnTo>
                  <a:pt x="699" y="878"/>
                </a:lnTo>
                <a:lnTo>
                  <a:pt x="690" y="909"/>
                </a:lnTo>
                <a:lnTo>
                  <a:pt x="684" y="940"/>
                </a:lnTo>
                <a:lnTo>
                  <a:pt x="681" y="971"/>
                </a:lnTo>
                <a:lnTo>
                  <a:pt x="685" y="1001"/>
                </a:lnTo>
                <a:lnTo>
                  <a:pt x="716" y="998"/>
                </a:lnTo>
                <a:lnTo>
                  <a:pt x="745" y="998"/>
                </a:lnTo>
                <a:lnTo>
                  <a:pt x="772" y="999"/>
                </a:lnTo>
                <a:lnTo>
                  <a:pt x="798" y="1004"/>
                </a:lnTo>
                <a:lnTo>
                  <a:pt x="824" y="1010"/>
                </a:lnTo>
                <a:lnTo>
                  <a:pt x="849" y="1016"/>
                </a:lnTo>
                <a:lnTo>
                  <a:pt x="850" y="1011"/>
                </a:lnTo>
                <a:lnTo>
                  <a:pt x="851" y="1003"/>
                </a:lnTo>
                <a:lnTo>
                  <a:pt x="850" y="992"/>
                </a:lnTo>
                <a:lnTo>
                  <a:pt x="849" y="978"/>
                </a:lnTo>
                <a:lnTo>
                  <a:pt x="846" y="962"/>
                </a:lnTo>
                <a:lnTo>
                  <a:pt x="840" y="945"/>
                </a:lnTo>
                <a:lnTo>
                  <a:pt x="832" y="927"/>
                </a:lnTo>
                <a:lnTo>
                  <a:pt x="820" y="908"/>
                </a:lnTo>
                <a:lnTo>
                  <a:pt x="805" y="888"/>
                </a:lnTo>
                <a:lnTo>
                  <a:pt x="784" y="868"/>
                </a:lnTo>
                <a:lnTo>
                  <a:pt x="759" y="849"/>
                </a:lnTo>
                <a:lnTo>
                  <a:pt x="874" y="856"/>
                </a:lnTo>
                <a:lnTo>
                  <a:pt x="871" y="831"/>
                </a:lnTo>
                <a:lnTo>
                  <a:pt x="874" y="806"/>
                </a:lnTo>
                <a:lnTo>
                  <a:pt x="882" y="783"/>
                </a:lnTo>
                <a:lnTo>
                  <a:pt x="893" y="761"/>
                </a:lnTo>
                <a:lnTo>
                  <a:pt x="907" y="741"/>
                </a:lnTo>
                <a:lnTo>
                  <a:pt x="926" y="725"/>
                </a:lnTo>
                <a:lnTo>
                  <a:pt x="946" y="713"/>
                </a:lnTo>
                <a:lnTo>
                  <a:pt x="967" y="704"/>
                </a:lnTo>
                <a:lnTo>
                  <a:pt x="927" y="702"/>
                </a:lnTo>
                <a:lnTo>
                  <a:pt x="890" y="696"/>
                </a:lnTo>
                <a:lnTo>
                  <a:pt x="855" y="687"/>
                </a:lnTo>
                <a:lnTo>
                  <a:pt x="823" y="677"/>
                </a:lnTo>
                <a:lnTo>
                  <a:pt x="792" y="666"/>
                </a:lnTo>
                <a:close/>
                <a:moveTo>
                  <a:pt x="825" y="559"/>
                </a:moveTo>
                <a:lnTo>
                  <a:pt x="808" y="643"/>
                </a:lnTo>
                <a:lnTo>
                  <a:pt x="834" y="638"/>
                </a:lnTo>
                <a:lnTo>
                  <a:pt x="861" y="637"/>
                </a:lnTo>
                <a:lnTo>
                  <a:pt x="888" y="638"/>
                </a:lnTo>
                <a:lnTo>
                  <a:pt x="915" y="642"/>
                </a:lnTo>
                <a:lnTo>
                  <a:pt x="941" y="646"/>
                </a:lnTo>
                <a:lnTo>
                  <a:pt x="965" y="651"/>
                </a:lnTo>
                <a:lnTo>
                  <a:pt x="825" y="559"/>
                </a:lnTo>
                <a:close/>
                <a:moveTo>
                  <a:pt x="849" y="438"/>
                </a:moveTo>
                <a:lnTo>
                  <a:pt x="841" y="530"/>
                </a:lnTo>
                <a:lnTo>
                  <a:pt x="965" y="567"/>
                </a:lnTo>
                <a:lnTo>
                  <a:pt x="849" y="438"/>
                </a:lnTo>
                <a:close/>
                <a:moveTo>
                  <a:pt x="1050" y="0"/>
                </a:moveTo>
                <a:lnTo>
                  <a:pt x="1050" y="14"/>
                </a:lnTo>
                <a:lnTo>
                  <a:pt x="1051" y="29"/>
                </a:lnTo>
                <a:lnTo>
                  <a:pt x="1051" y="257"/>
                </a:lnTo>
                <a:lnTo>
                  <a:pt x="1052" y="302"/>
                </a:lnTo>
                <a:lnTo>
                  <a:pt x="1052" y="933"/>
                </a:lnTo>
                <a:lnTo>
                  <a:pt x="1051" y="933"/>
                </a:lnTo>
                <a:lnTo>
                  <a:pt x="1050" y="932"/>
                </a:lnTo>
                <a:lnTo>
                  <a:pt x="1048" y="931"/>
                </a:lnTo>
                <a:lnTo>
                  <a:pt x="1041" y="931"/>
                </a:lnTo>
                <a:lnTo>
                  <a:pt x="1039" y="933"/>
                </a:lnTo>
                <a:lnTo>
                  <a:pt x="1036" y="936"/>
                </a:lnTo>
                <a:lnTo>
                  <a:pt x="1021" y="965"/>
                </a:lnTo>
                <a:lnTo>
                  <a:pt x="1014" y="978"/>
                </a:lnTo>
                <a:lnTo>
                  <a:pt x="1008" y="993"/>
                </a:lnTo>
                <a:lnTo>
                  <a:pt x="1003" y="1009"/>
                </a:lnTo>
                <a:lnTo>
                  <a:pt x="1000" y="1025"/>
                </a:lnTo>
                <a:lnTo>
                  <a:pt x="997" y="1040"/>
                </a:lnTo>
                <a:lnTo>
                  <a:pt x="998" y="1054"/>
                </a:lnTo>
                <a:lnTo>
                  <a:pt x="1002" y="1070"/>
                </a:lnTo>
                <a:lnTo>
                  <a:pt x="1006" y="1081"/>
                </a:lnTo>
                <a:lnTo>
                  <a:pt x="1012" y="1091"/>
                </a:lnTo>
                <a:lnTo>
                  <a:pt x="1019" y="1096"/>
                </a:lnTo>
                <a:lnTo>
                  <a:pt x="1026" y="1099"/>
                </a:lnTo>
                <a:lnTo>
                  <a:pt x="1035" y="1101"/>
                </a:lnTo>
                <a:lnTo>
                  <a:pt x="1044" y="1101"/>
                </a:lnTo>
                <a:lnTo>
                  <a:pt x="1052" y="1099"/>
                </a:lnTo>
                <a:lnTo>
                  <a:pt x="1052" y="1610"/>
                </a:lnTo>
                <a:lnTo>
                  <a:pt x="932" y="1610"/>
                </a:lnTo>
                <a:lnTo>
                  <a:pt x="932" y="1633"/>
                </a:lnTo>
                <a:lnTo>
                  <a:pt x="1052" y="1633"/>
                </a:lnTo>
                <a:lnTo>
                  <a:pt x="1052" y="1671"/>
                </a:lnTo>
                <a:lnTo>
                  <a:pt x="1031" y="1671"/>
                </a:lnTo>
                <a:lnTo>
                  <a:pt x="1027" y="1682"/>
                </a:lnTo>
                <a:lnTo>
                  <a:pt x="1025" y="1693"/>
                </a:lnTo>
                <a:lnTo>
                  <a:pt x="1021" y="1705"/>
                </a:lnTo>
                <a:lnTo>
                  <a:pt x="1014" y="1717"/>
                </a:lnTo>
                <a:lnTo>
                  <a:pt x="1008" y="1722"/>
                </a:lnTo>
                <a:lnTo>
                  <a:pt x="998" y="1726"/>
                </a:lnTo>
                <a:lnTo>
                  <a:pt x="985" y="1730"/>
                </a:lnTo>
                <a:lnTo>
                  <a:pt x="941" y="1740"/>
                </a:lnTo>
                <a:lnTo>
                  <a:pt x="929" y="1745"/>
                </a:lnTo>
                <a:lnTo>
                  <a:pt x="920" y="1749"/>
                </a:lnTo>
                <a:lnTo>
                  <a:pt x="915" y="1755"/>
                </a:lnTo>
                <a:lnTo>
                  <a:pt x="914" y="1768"/>
                </a:lnTo>
                <a:lnTo>
                  <a:pt x="915" y="1778"/>
                </a:lnTo>
                <a:lnTo>
                  <a:pt x="921" y="1787"/>
                </a:lnTo>
                <a:lnTo>
                  <a:pt x="928" y="1794"/>
                </a:lnTo>
                <a:lnTo>
                  <a:pt x="937" y="1799"/>
                </a:lnTo>
                <a:lnTo>
                  <a:pt x="948" y="1801"/>
                </a:lnTo>
                <a:lnTo>
                  <a:pt x="963" y="1804"/>
                </a:lnTo>
                <a:lnTo>
                  <a:pt x="982" y="1806"/>
                </a:lnTo>
                <a:lnTo>
                  <a:pt x="1004" y="1810"/>
                </a:lnTo>
                <a:lnTo>
                  <a:pt x="1028" y="1812"/>
                </a:lnTo>
                <a:lnTo>
                  <a:pt x="1052" y="1812"/>
                </a:lnTo>
                <a:lnTo>
                  <a:pt x="1052" y="1988"/>
                </a:lnTo>
                <a:lnTo>
                  <a:pt x="1044" y="1988"/>
                </a:lnTo>
                <a:lnTo>
                  <a:pt x="1036" y="1990"/>
                </a:lnTo>
                <a:lnTo>
                  <a:pt x="1030" y="1993"/>
                </a:lnTo>
                <a:lnTo>
                  <a:pt x="1027" y="1998"/>
                </a:lnTo>
                <a:lnTo>
                  <a:pt x="1026" y="2005"/>
                </a:lnTo>
                <a:lnTo>
                  <a:pt x="1026" y="2014"/>
                </a:lnTo>
                <a:lnTo>
                  <a:pt x="1028" y="2021"/>
                </a:lnTo>
                <a:lnTo>
                  <a:pt x="1032" y="2026"/>
                </a:lnTo>
                <a:lnTo>
                  <a:pt x="1039" y="2029"/>
                </a:lnTo>
                <a:lnTo>
                  <a:pt x="1046" y="2030"/>
                </a:lnTo>
                <a:lnTo>
                  <a:pt x="1052" y="2030"/>
                </a:lnTo>
                <a:lnTo>
                  <a:pt x="1052" y="2039"/>
                </a:lnTo>
                <a:lnTo>
                  <a:pt x="1034" y="2037"/>
                </a:lnTo>
                <a:lnTo>
                  <a:pt x="1023" y="2037"/>
                </a:lnTo>
                <a:lnTo>
                  <a:pt x="1018" y="2037"/>
                </a:lnTo>
                <a:lnTo>
                  <a:pt x="1013" y="2037"/>
                </a:lnTo>
                <a:lnTo>
                  <a:pt x="1005" y="2038"/>
                </a:lnTo>
                <a:lnTo>
                  <a:pt x="997" y="2041"/>
                </a:lnTo>
                <a:lnTo>
                  <a:pt x="990" y="2044"/>
                </a:lnTo>
                <a:lnTo>
                  <a:pt x="982" y="2050"/>
                </a:lnTo>
                <a:lnTo>
                  <a:pt x="976" y="2057"/>
                </a:lnTo>
                <a:lnTo>
                  <a:pt x="970" y="2066"/>
                </a:lnTo>
                <a:lnTo>
                  <a:pt x="967" y="2078"/>
                </a:lnTo>
                <a:lnTo>
                  <a:pt x="965" y="2092"/>
                </a:lnTo>
                <a:lnTo>
                  <a:pt x="967" y="2108"/>
                </a:lnTo>
                <a:lnTo>
                  <a:pt x="971" y="2123"/>
                </a:lnTo>
                <a:lnTo>
                  <a:pt x="980" y="2135"/>
                </a:lnTo>
                <a:lnTo>
                  <a:pt x="989" y="2145"/>
                </a:lnTo>
                <a:lnTo>
                  <a:pt x="1001" y="2154"/>
                </a:lnTo>
                <a:lnTo>
                  <a:pt x="1013" y="2163"/>
                </a:lnTo>
                <a:lnTo>
                  <a:pt x="1025" y="2171"/>
                </a:lnTo>
                <a:lnTo>
                  <a:pt x="1039" y="2179"/>
                </a:lnTo>
                <a:lnTo>
                  <a:pt x="1052" y="2187"/>
                </a:lnTo>
                <a:lnTo>
                  <a:pt x="1052" y="2787"/>
                </a:lnTo>
                <a:lnTo>
                  <a:pt x="1018" y="2786"/>
                </a:lnTo>
                <a:lnTo>
                  <a:pt x="982" y="2783"/>
                </a:lnTo>
                <a:lnTo>
                  <a:pt x="945" y="2777"/>
                </a:lnTo>
                <a:lnTo>
                  <a:pt x="907" y="2768"/>
                </a:lnTo>
                <a:lnTo>
                  <a:pt x="734" y="2699"/>
                </a:lnTo>
                <a:lnTo>
                  <a:pt x="701" y="2684"/>
                </a:lnTo>
                <a:lnTo>
                  <a:pt x="665" y="2668"/>
                </a:lnTo>
                <a:lnTo>
                  <a:pt x="630" y="2650"/>
                </a:lnTo>
                <a:lnTo>
                  <a:pt x="592" y="2630"/>
                </a:lnTo>
                <a:lnTo>
                  <a:pt x="554" y="2609"/>
                </a:lnTo>
                <a:lnTo>
                  <a:pt x="517" y="2586"/>
                </a:lnTo>
                <a:lnTo>
                  <a:pt x="479" y="2562"/>
                </a:lnTo>
                <a:lnTo>
                  <a:pt x="442" y="2537"/>
                </a:lnTo>
                <a:lnTo>
                  <a:pt x="406" y="2509"/>
                </a:lnTo>
                <a:lnTo>
                  <a:pt x="372" y="2481"/>
                </a:lnTo>
                <a:lnTo>
                  <a:pt x="340" y="2450"/>
                </a:lnTo>
                <a:lnTo>
                  <a:pt x="310" y="2418"/>
                </a:lnTo>
                <a:lnTo>
                  <a:pt x="282" y="2385"/>
                </a:lnTo>
                <a:lnTo>
                  <a:pt x="258" y="2350"/>
                </a:lnTo>
                <a:lnTo>
                  <a:pt x="237" y="2315"/>
                </a:lnTo>
                <a:lnTo>
                  <a:pt x="220" y="2277"/>
                </a:lnTo>
                <a:lnTo>
                  <a:pt x="207" y="2238"/>
                </a:lnTo>
                <a:lnTo>
                  <a:pt x="199" y="2197"/>
                </a:lnTo>
                <a:lnTo>
                  <a:pt x="196" y="2156"/>
                </a:lnTo>
                <a:lnTo>
                  <a:pt x="198" y="2113"/>
                </a:lnTo>
                <a:lnTo>
                  <a:pt x="180" y="2112"/>
                </a:lnTo>
                <a:lnTo>
                  <a:pt x="165" y="2110"/>
                </a:lnTo>
                <a:lnTo>
                  <a:pt x="153" y="2108"/>
                </a:lnTo>
                <a:lnTo>
                  <a:pt x="143" y="2103"/>
                </a:lnTo>
                <a:lnTo>
                  <a:pt x="132" y="2097"/>
                </a:lnTo>
                <a:lnTo>
                  <a:pt x="149" y="2075"/>
                </a:lnTo>
                <a:lnTo>
                  <a:pt x="198" y="2044"/>
                </a:lnTo>
                <a:lnTo>
                  <a:pt x="116" y="2037"/>
                </a:lnTo>
                <a:lnTo>
                  <a:pt x="124" y="2021"/>
                </a:lnTo>
                <a:lnTo>
                  <a:pt x="198" y="1998"/>
                </a:lnTo>
                <a:lnTo>
                  <a:pt x="124" y="1930"/>
                </a:lnTo>
                <a:lnTo>
                  <a:pt x="124" y="1922"/>
                </a:lnTo>
                <a:lnTo>
                  <a:pt x="297" y="1953"/>
                </a:lnTo>
                <a:lnTo>
                  <a:pt x="281" y="1934"/>
                </a:lnTo>
                <a:lnTo>
                  <a:pt x="267" y="1916"/>
                </a:lnTo>
                <a:lnTo>
                  <a:pt x="253" y="1899"/>
                </a:lnTo>
                <a:lnTo>
                  <a:pt x="242" y="1882"/>
                </a:lnTo>
                <a:lnTo>
                  <a:pt x="232" y="1864"/>
                </a:lnTo>
                <a:lnTo>
                  <a:pt x="225" y="1845"/>
                </a:lnTo>
                <a:lnTo>
                  <a:pt x="220" y="1827"/>
                </a:lnTo>
                <a:lnTo>
                  <a:pt x="217" y="1806"/>
                </a:lnTo>
                <a:lnTo>
                  <a:pt x="218" y="1784"/>
                </a:lnTo>
                <a:lnTo>
                  <a:pt x="223" y="1759"/>
                </a:lnTo>
                <a:lnTo>
                  <a:pt x="231" y="1732"/>
                </a:lnTo>
                <a:lnTo>
                  <a:pt x="223" y="1732"/>
                </a:lnTo>
                <a:lnTo>
                  <a:pt x="204" y="1736"/>
                </a:lnTo>
                <a:lnTo>
                  <a:pt x="183" y="1739"/>
                </a:lnTo>
                <a:lnTo>
                  <a:pt x="160" y="1741"/>
                </a:lnTo>
                <a:lnTo>
                  <a:pt x="137" y="1741"/>
                </a:lnTo>
                <a:lnTo>
                  <a:pt x="112" y="1740"/>
                </a:lnTo>
                <a:lnTo>
                  <a:pt x="89" y="1739"/>
                </a:lnTo>
                <a:lnTo>
                  <a:pt x="67" y="1735"/>
                </a:lnTo>
                <a:lnTo>
                  <a:pt x="49" y="1730"/>
                </a:lnTo>
                <a:lnTo>
                  <a:pt x="33" y="1724"/>
                </a:lnTo>
                <a:lnTo>
                  <a:pt x="41" y="1709"/>
                </a:lnTo>
                <a:lnTo>
                  <a:pt x="132" y="1671"/>
                </a:lnTo>
                <a:lnTo>
                  <a:pt x="108" y="1659"/>
                </a:lnTo>
                <a:lnTo>
                  <a:pt x="85" y="1649"/>
                </a:lnTo>
                <a:lnTo>
                  <a:pt x="64" y="1638"/>
                </a:lnTo>
                <a:lnTo>
                  <a:pt x="44" y="1627"/>
                </a:lnTo>
                <a:lnTo>
                  <a:pt x="26" y="1613"/>
                </a:lnTo>
                <a:lnTo>
                  <a:pt x="8" y="1595"/>
                </a:lnTo>
                <a:lnTo>
                  <a:pt x="124" y="1603"/>
                </a:lnTo>
                <a:lnTo>
                  <a:pt x="111" y="1585"/>
                </a:lnTo>
                <a:lnTo>
                  <a:pt x="83" y="1554"/>
                </a:lnTo>
                <a:lnTo>
                  <a:pt x="45" y="1511"/>
                </a:lnTo>
                <a:lnTo>
                  <a:pt x="34" y="1495"/>
                </a:lnTo>
                <a:lnTo>
                  <a:pt x="24" y="1478"/>
                </a:lnTo>
                <a:lnTo>
                  <a:pt x="16" y="1459"/>
                </a:lnTo>
                <a:lnTo>
                  <a:pt x="8" y="1436"/>
                </a:lnTo>
                <a:lnTo>
                  <a:pt x="3" y="1411"/>
                </a:lnTo>
                <a:lnTo>
                  <a:pt x="0" y="1382"/>
                </a:lnTo>
                <a:lnTo>
                  <a:pt x="1" y="1383"/>
                </a:lnTo>
                <a:lnTo>
                  <a:pt x="4" y="1389"/>
                </a:lnTo>
                <a:lnTo>
                  <a:pt x="8" y="1398"/>
                </a:lnTo>
                <a:lnTo>
                  <a:pt x="16" y="1409"/>
                </a:lnTo>
                <a:lnTo>
                  <a:pt x="27" y="1421"/>
                </a:lnTo>
                <a:lnTo>
                  <a:pt x="40" y="1433"/>
                </a:lnTo>
                <a:lnTo>
                  <a:pt x="60" y="1446"/>
                </a:lnTo>
                <a:lnTo>
                  <a:pt x="83" y="1458"/>
                </a:lnTo>
                <a:lnTo>
                  <a:pt x="75" y="1438"/>
                </a:lnTo>
                <a:lnTo>
                  <a:pt x="66" y="1416"/>
                </a:lnTo>
                <a:lnTo>
                  <a:pt x="56" y="1391"/>
                </a:lnTo>
                <a:lnTo>
                  <a:pt x="45" y="1366"/>
                </a:lnTo>
                <a:lnTo>
                  <a:pt x="35" y="1339"/>
                </a:lnTo>
                <a:lnTo>
                  <a:pt x="27" y="1311"/>
                </a:lnTo>
                <a:lnTo>
                  <a:pt x="19" y="1283"/>
                </a:lnTo>
                <a:lnTo>
                  <a:pt x="16" y="1255"/>
                </a:lnTo>
                <a:lnTo>
                  <a:pt x="14" y="1228"/>
                </a:lnTo>
                <a:lnTo>
                  <a:pt x="17" y="1202"/>
                </a:lnTo>
                <a:lnTo>
                  <a:pt x="25" y="1176"/>
                </a:lnTo>
                <a:lnTo>
                  <a:pt x="29" y="1196"/>
                </a:lnTo>
                <a:lnTo>
                  <a:pt x="36" y="1215"/>
                </a:lnTo>
                <a:lnTo>
                  <a:pt x="43" y="1236"/>
                </a:lnTo>
                <a:lnTo>
                  <a:pt x="52" y="1257"/>
                </a:lnTo>
                <a:lnTo>
                  <a:pt x="62" y="1277"/>
                </a:lnTo>
                <a:lnTo>
                  <a:pt x="73" y="1297"/>
                </a:lnTo>
                <a:lnTo>
                  <a:pt x="83" y="1317"/>
                </a:lnTo>
                <a:lnTo>
                  <a:pt x="94" y="1334"/>
                </a:lnTo>
                <a:lnTo>
                  <a:pt x="105" y="1351"/>
                </a:lnTo>
                <a:lnTo>
                  <a:pt x="115" y="1367"/>
                </a:lnTo>
                <a:lnTo>
                  <a:pt x="123" y="1379"/>
                </a:lnTo>
                <a:lnTo>
                  <a:pt x="130" y="1390"/>
                </a:lnTo>
                <a:lnTo>
                  <a:pt x="139" y="1403"/>
                </a:lnTo>
                <a:lnTo>
                  <a:pt x="140" y="1405"/>
                </a:lnTo>
                <a:lnTo>
                  <a:pt x="127" y="1334"/>
                </a:lnTo>
                <a:lnTo>
                  <a:pt x="118" y="1261"/>
                </a:lnTo>
                <a:lnTo>
                  <a:pt x="111" y="1186"/>
                </a:lnTo>
                <a:lnTo>
                  <a:pt x="108" y="1111"/>
                </a:lnTo>
                <a:lnTo>
                  <a:pt x="108" y="1035"/>
                </a:lnTo>
                <a:lnTo>
                  <a:pt x="112" y="960"/>
                </a:lnTo>
                <a:lnTo>
                  <a:pt x="120" y="884"/>
                </a:lnTo>
                <a:lnTo>
                  <a:pt x="132" y="811"/>
                </a:lnTo>
                <a:lnTo>
                  <a:pt x="140" y="811"/>
                </a:lnTo>
                <a:lnTo>
                  <a:pt x="138" y="883"/>
                </a:lnTo>
                <a:lnTo>
                  <a:pt x="138" y="955"/>
                </a:lnTo>
                <a:lnTo>
                  <a:pt x="138" y="1026"/>
                </a:lnTo>
                <a:lnTo>
                  <a:pt x="141" y="1098"/>
                </a:lnTo>
                <a:lnTo>
                  <a:pt x="148" y="1168"/>
                </a:lnTo>
                <a:lnTo>
                  <a:pt x="157" y="1237"/>
                </a:lnTo>
                <a:lnTo>
                  <a:pt x="157" y="1235"/>
                </a:lnTo>
                <a:lnTo>
                  <a:pt x="159" y="1226"/>
                </a:lnTo>
                <a:lnTo>
                  <a:pt x="160" y="1213"/>
                </a:lnTo>
                <a:lnTo>
                  <a:pt x="162" y="1195"/>
                </a:lnTo>
                <a:lnTo>
                  <a:pt x="166" y="1173"/>
                </a:lnTo>
                <a:lnTo>
                  <a:pt x="170" y="1147"/>
                </a:lnTo>
                <a:lnTo>
                  <a:pt x="174" y="1117"/>
                </a:lnTo>
                <a:lnTo>
                  <a:pt x="179" y="1084"/>
                </a:lnTo>
                <a:lnTo>
                  <a:pt x="185" y="1049"/>
                </a:lnTo>
                <a:lnTo>
                  <a:pt x="192" y="1011"/>
                </a:lnTo>
                <a:lnTo>
                  <a:pt x="199" y="972"/>
                </a:lnTo>
                <a:lnTo>
                  <a:pt x="206" y="932"/>
                </a:lnTo>
                <a:lnTo>
                  <a:pt x="214" y="889"/>
                </a:lnTo>
                <a:lnTo>
                  <a:pt x="224" y="847"/>
                </a:lnTo>
                <a:lnTo>
                  <a:pt x="244" y="761"/>
                </a:lnTo>
                <a:lnTo>
                  <a:pt x="255" y="718"/>
                </a:lnTo>
                <a:lnTo>
                  <a:pt x="266" y="677"/>
                </a:lnTo>
                <a:lnTo>
                  <a:pt x="278" y="637"/>
                </a:lnTo>
                <a:lnTo>
                  <a:pt x="291" y="599"/>
                </a:lnTo>
                <a:lnTo>
                  <a:pt x="304" y="563"/>
                </a:lnTo>
                <a:lnTo>
                  <a:pt x="318" y="529"/>
                </a:lnTo>
                <a:lnTo>
                  <a:pt x="333" y="498"/>
                </a:lnTo>
                <a:lnTo>
                  <a:pt x="347" y="470"/>
                </a:lnTo>
                <a:lnTo>
                  <a:pt x="363" y="446"/>
                </a:lnTo>
                <a:lnTo>
                  <a:pt x="352" y="497"/>
                </a:lnTo>
                <a:lnTo>
                  <a:pt x="341" y="544"/>
                </a:lnTo>
                <a:lnTo>
                  <a:pt x="329" y="589"/>
                </a:lnTo>
                <a:lnTo>
                  <a:pt x="318" y="632"/>
                </a:lnTo>
                <a:lnTo>
                  <a:pt x="307" y="675"/>
                </a:lnTo>
                <a:lnTo>
                  <a:pt x="295" y="717"/>
                </a:lnTo>
                <a:lnTo>
                  <a:pt x="285" y="760"/>
                </a:lnTo>
                <a:lnTo>
                  <a:pt x="275" y="805"/>
                </a:lnTo>
                <a:lnTo>
                  <a:pt x="265" y="852"/>
                </a:lnTo>
                <a:lnTo>
                  <a:pt x="256" y="903"/>
                </a:lnTo>
                <a:lnTo>
                  <a:pt x="247" y="957"/>
                </a:lnTo>
                <a:lnTo>
                  <a:pt x="239" y="1016"/>
                </a:lnTo>
                <a:lnTo>
                  <a:pt x="247" y="1014"/>
                </a:lnTo>
                <a:lnTo>
                  <a:pt x="260" y="1010"/>
                </a:lnTo>
                <a:lnTo>
                  <a:pt x="277" y="1006"/>
                </a:lnTo>
                <a:lnTo>
                  <a:pt x="295" y="1003"/>
                </a:lnTo>
                <a:lnTo>
                  <a:pt x="334" y="994"/>
                </a:lnTo>
                <a:lnTo>
                  <a:pt x="352" y="990"/>
                </a:lnTo>
                <a:lnTo>
                  <a:pt x="369" y="987"/>
                </a:lnTo>
                <a:lnTo>
                  <a:pt x="382" y="983"/>
                </a:lnTo>
                <a:lnTo>
                  <a:pt x="391" y="981"/>
                </a:lnTo>
                <a:lnTo>
                  <a:pt x="396" y="978"/>
                </a:lnTo>
                <a:lnTo>
                  <a:pt x="420" y="939"/>
                </a:lnTo>
                <a:lnTo>
                  <a:pt x="444" y="895"/>
                </a:lnTo>
                <a:lnTo>
                  <a:pt x="468" y="849"/>
                </a:lnTo>
                <a:lnTo>
                  <a:pt x="493" y="799"/>
                </a:lnTo>
                <a:lnTo>
                  <a:pt x="518" y="747"/>
                </a:lnTo>
                <a:lnTo>
                  <a:pt x="543" y="694"/>
                </a:lnTo>
                <a:lnTo>
                  <a:pt x="588" y="587"/>
                </a:lnTo>
                <a:lnTo>
                  <a:pt x="608" y="535"/>
                </a:lnTo>
                <a:lnTo>
                  <a:pt x="628" y="485"/>
                </a:lnTo>
                <a:lnTo>
                  <a:pt x="645" y="438"/>
                </a:lnTo>
                <a:lnTo>
                  <a:pt x="660" y="393"/>
                </a:lnTo>
                <a:lnTo>
                  <a:pt x="653" y="427"/>
                </a:lnTo>
                <a:lnTo>
                  <a:pt x="648" y="458"/>
                </a:lnTo>
                <a:lnTo>
                  <a:pt x="643" y="484"/>
                </a:lnTo>
                <a:lnTo>
                  <a:pt x="638" y="507"/>
                </a:lnTo>
                <a:lnTo>
                  <a:pt x="633" y="526"/>
                </a:lnTo>
                <a:lnTo>
                  <a:pt x="630" y="545"/>
                </a:lnTo>
                <a:lnTo>
                  <a:pt x="625" y="562"/>
                </a:lnTo>
                <a:lnTo>
                  <a:pt x="616" y="594"/>
                </a:lnTo>
                <a:lnTo>
                  <a:pt x="611" y="611"/>
                </a:lnTo>
                <a:lnTo>
                  <a:pt x="606" y="630"/>
                </a:lnTo>
                <a:lnTo>
                  <a:pt x="594" y="674"/>
                </a:lnTo>
                <a:lnTo>
                  <a:pt x="616" y="675"/>
                </a:lnTo>
                <a:lnTo>
                  <a:pt x="634" y="678"/>
                </a:lnTo>
                <a:lnTo>
                  <a:pt x="650" y="682"/>
                </a:lnTo>
                <a:lnTo>
                  <a:pt x="663" y="688"/>
                </a:lnTo>
                <a:lnTo>
                  <a:pt x="674" y="695"/>
                </a:lnTo>
                <a:lnTo>
                  <a:pt x="685" y="702"/>
                </a:lnTo>
                <a:lnTo>
                  <a:pt x="696" y="710"/>
                </a:lnTo>
                <a:lnTo>
                  <a:pt x="709" y="719"/>
                </a:lnTo>
                <a:lnTo>
                  <a:pt x="729" y="694"/>
                </a:lnTo>
                <a:lnTo>
                  <a:pt x="747" y="667"/>
                </a:lnTo>
                <a:lnTo>
                  <a:pt x="761" y="638"/>
                </a:lnTo>
                <a:lnTo>
                  <a:pt x="773" y="608"/>
                </a:lnTo>
                <a:lnTo>
                  <a:pt x="783" y="576"/>
                </a:lnTo>
                <a:lnTo>
                  <a:pt x="792" y="543"/>
                </a:lnTo>
                <a:lnTo>
                  <a:pt x="799" y="509"/>
                </a:lnTo>
                <a:lnTo>
                  <a:pt x="807" y="475"/>
                </a:lnTo>
                <a:lnTo>
                  <a:pt x="815" y="441"/>
                </a:lnTo>
                <a:lnTo>
                  <a:pt x="823" y="407"/>
                </a:lnTo>
                <a:lnTo>
                  <a:pt x="833" y="373"/>
                </a:lnTo>
                <a:lnTo>
                  <a:pt x="844" y="340"/>
                </a:lnTo>
                <a:lnTo>
                  <a:pt x="858" y="309"/>
                </a:lnTo>
                <a:lnTo>
                  <a:pt x="858" y="408"/>
                </a:lnTo>
                <a:lnTo>
                  <a:pt x="873" y="414"/>
                </a:lnTo>
                <a:lnTo>
                  <a:pt x="891" y="422"/>
                </a:lnTo>
                <a:lnTo>
                  <a:pt x="924" y="440"/>
                </a:lnTo>
                <a:lnTo>
                  <a:pt x="940" y="450"/>
                </a:lnTo>
                <a:lnTo>
                  <a:pt x="956" y="461"/>
                </a:lnTo>
                <a:lnTo>
                  <a:pt x="970" y="471"/>
                </a:lnTo>
                <a:lnTo>
                  <a:pt x="981" y="480"/>
                </a:lnTo>
                <a:lnTo>
                  <a:pt x="991" y="488"/>
                </a:lnTo>
                <a:lnTo>
                  <a:pt x="1000" y="494"/>
                </a:lnTo>
                <a:lnTo>
                  <a:pt x="1004" y="498"/>
                </a:lnTo>
                <a:lnTo>
                  <a:pt x="1006" y="499"/>
                </a:lnTo>
                <a:lnTo>
                  <a:pt x="1002" y="434"/>
                </a:lnTo>
                <a:lnTo>
                  <a:pt x="1003" y="369"/>
                </a:lnTo>
                <a:lnTo>
                  <a:pt x="1008" y="305"/>
                </a:lnTo>
                <a:lnTo>
                  <a:pt x="1016" y="241"/>
                </a:lnTo>
                <a:lnTo>
                  <a:pt x="1025" y="179"/>
                </a:lnTo>
                <a:lnTo>
                  <a:pt x="1035" y="118"/>
                </a:lnTo>
                <a:lnTo>
                  <a:pt x="1044" y="58"/>
                </a:lnTo>
                <a:lnTo>
                  <a:pt x="1050" y="0"/>
                </a:lnTo>
                <a:close/>
              </a:path>
            </a:pathLst>
          </a:custGeom>
          <a:solidFill>
            <a:srgbClr val="466571">
              <a:alpha val="7059"/>
            </a:srgbClr>
          </a:solidFill>
          <a:ln w="25400" cap="sq" cmpd="sng" algn="ctr">
            <a:noFill/>
            <a:prstDash val="solid"/>
            <a:headEnd type="none" w="med" len="med"/>
            <a:tailEnd type="none" w="med" len="med"/>
          </a:ln>
          <a:effectLst>
            <a:innerShdw blurRad="50800" dist="50800" dir="16200000">
              <a:srgbClr val="000000">
                <a:alpha val="43137"/>
              </a:srgbClr>
            </a:innerShdw>
          </a:effectLst>
        </p:spPr>
        <p:style>
          <a:lnRef idx="2">
            <a:schemeClr val="accent2"/>
          </a:lnRef>
          <a:fillRef idx="1">
            <a:schemeClr val="accent2"/>
          </a:fillRef>
          <a:effectRef idx="0">
            <a:schemeClr val="accent2"/>
          </a:effectRef>
          <a:fontRef idx="minor">
            <a:schemeClr val="lt1"/>
          </a:fontRef>
        </p:style>
        <p:txBody>
          <a:bodyPr vert="horz" wrap="square" lIns="91440" tIns="45720" rIns="91440" bIns="45720" anchor="t" compatLnSpc="1"/>
          <a:lstStyle/>
          <a:p>
            <a:endParaRPr kumimoji="0" lang="ko-KR" altLang="en-US"/>
          </a:p>
        </p:txBody>
      </p:sp>
      <p:sp>
        <p:nvSpPr>
          <p:cNvPr id="2" name="제목 개체 틀 1"/>
          <p:cNvSpPr>
            <a:spLocks noGrp="1"/>
          </p:cNvSpPr>
          <p:nvPr>
            <p:ph type="title"/>
          </p:nvPr>
        </p:nvSpPr>
        <p:spPr>
          <a:xfrm>
            <a:off x="457200" y="274638"/>
            <a:ext cx="8229600" cy="1143000"/>
          </a:xfrm>
          <a:prstGeom prst="rect">
            <a:avLst/>
          </a:prstGeom>
        </p:spPr>
        <p:txBody>
          <a:bodyPr vert="horz" rtlCol="0" anchor="ctr">
            <a:normAutofit/>
          </a:bodyPr>
          <a:lstStyle/>
          <a:p>
            <a:r>
              <a:rPr kumimoji="0" lang="ko-KR" altLang="en-US" smtClean="0"/>
              <a:t>마스터 제목 스타일 편집</a:t>
            </a:r>
            <a:endParaRPr kumimoji="0" lang="en-US"/>
          </a:p>
        </p:txBody>
      </p:sp>
      <p:sp>
        <p:nvSpPr>
          <p:cNvPr id="3" name="텍스트 개체 틀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ko-KR" altLang="en-US" smtClean="0"/>
              <a:t>마스터 텍스트 스타일을 편집합니다</a:t>
            </a:r>
          </a:p>
          <a:p>
            <a:pPr lvl="1" eaLnBrk="1" latinLnBrk="0" hangingPunct="1"/>
            <a:r>
              <a:rPr kumimoji="0" lang="ko-KR" altLang="en-US" smtClean="0"/>
              <a:t>둘째 수준</a:t>
            </a:r>
          </a:p>
          <a:p>
            <a:pPr lvl="2" eaLnBrk="1" latinLnBrk="0" hangingPunct="1"/>
            <a:r>
              <a:rPr kumimoji="0" lang="ko-KR" altLang="en-US" smtClean="0"/>
              <a:t>셋째 수준</a:t>
            </a:r>
          </a:p>
          <a:p>
            <a:pPr lvl="3" eaLnBrk="1" latinLnBrk="0" hangingPunct="1"/>
            <a:r>
              <a:rPr kumimoji="0" lang="ko-KR" altLang="en-US" smtClean="0"/>
              <a:t>넷째 수준</a:t>
            </a:r>
          </a:p>
          <a:p>
            <a:pPr lvl="4" eaLnBrk="1" latinLnBrk="0" hangingPunct="1"/>
            <a:r>
              <a:rPr kumimoji="0" lang="ko-KR" altLang="en-US" smtClean="0"/>
              <a:t>다섯째 수준</a:t>
            </a:r>
            <a:endParaRPr kumimoji="0" lang="en-US"/>
          </a:p>
        </p:txBody>
      </p:sp>
      <p:sp>
        <p:nvSpPr>
          <p:cNvPr id="4" name="날짜 개체 틀 3"/>
          <p:cNvSpPr>
            <a:spLocks noGrp="1"/>
          </p:cNvSpPr>
          <p:nvPr>
            <p:ph type="dt" sz="half" idx="2"/>
          </p:nvPr>
        </p:nvSpPr>
        <p:spPr>
          <a:xfrm>
            <a:off x="457200" y="6356350"/>
            <a:ext cx="2133600" cy="365125"/>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74079389-48DC-4D5D-9158-C51CD8222800}" type="datetimeFigureOut">
              <a:rPr lang="ko-KR" altLang="en-US" smtClean="0"/>
              <a:pPr/>
              <a:t>2012-02-21</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rtlCol="0" anchor="ctr"/>
          <a:lstStyle>
            <a:lvl1pPr algn="r" eaLnBrk="1" latinLnBrk="0" hangingPunct="1">
              <a:defRPr kumimoji="0" sz="1200">
                <a:solidFill>
                  <a:schemeClr val="tx1">
                    <a:tint val="75000"/>
                  </a:schemeClr>
                </a:solidFill>
              </a:defRPr>
            </a:lvl1pPr>
          </a:lstStyle>
          <a:p>
            <a:fld id="{C19EAE27-51B5-4F73-8276-78FBEAE9CC9E}"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1" latinLnBrk="1" hangingPunct="1">
        <a:spcBef>
          <a:spcPct val="0"/>
        </a:spcBef>
        <a:buNone/>
        <a:defRPr kumimoji="0" sz="4400" b="1" kern="1200" smtClean="0">
          <a:ln w="11430">
            <a:solidFill>
              <a:schemeClr val="tx2">
                <a:shade val="25000"/>
                <a:alpha val="75000"/>
              </a:schemeClr>
            </a:solidFill>
          </a:ln>
          <a:gradFill>
            <a:gsLst>
              <a:gs pos="0">
                <a:schemeClr val="tx2"/>
              </a:gs>
              <a:gs pos="50000">
                <a:schemeClr val="tx2"/>
              </a:gs>
              <a:gs pos="100000">
                <a:schemeClr val="tx2">
                  <a:shade val="90000"/>
                </a:schemeClr>
              </a:gs>
            </a:gsLst>
            <a:lin ang="5400000" scaled="0"/>
          </a:gradFill>
          <a:effectLst>
            <a:outerShdw blurRad="50800" dist="25400" dir="5460000" algn="tl" rotWithShape="0">
              <a:srgbClr val="000000">
                <a:alpha val="27000"/>
              </a:srgbClr>
            </a:outerShdw>
          </a:effectLst>
          <a:latin typeface="+mj-lt"/>
          <a:ea typeface="+mj-ea"/>
          <a:cs typeface="+mj-cs"/>
        </a:defRPr>
      </a:lvl1pPr>
      <a:lvl2pPr eaLnBrk="1" latinLnBrk="1" hangingPunct="1">
        <a:defRPr kumimoji="0">
          <a:solidFill>
            <a:schemeClr val="tx2"/>
          </a:solidFill>
        </a:defRPr>
      </a:lvl2pPr>
      <a:lvl3pPr eaLnBrk="1" latinLnBrk="1" hangingPunct="1">
        <a:defRPr kumimoji="0">
          <a:solidFill>
            <a:schemeClr val="tx2"/>
          </a:solidFill>
        </a:defRPr>
      </a:lvl3pPr>
      <a:lvl4pPr eaLnBrk="1" latinLnBrk="1" hangingPunct="1">
        <a:defRPr kumimoji="0">
          <a:solidFill>
            <a:schemeClr val="tx2"/>
          </a:solidFill>
        </a:defRPr>
      </a:lvl4pPr>
      <a:lvl5pPr eaLnBrk="1" latinLnBrk="1" hangingPunct="1">
        <a:defRPr kumimoji="0">
          <a:solidFill>
            <a:schemeClr val="tx2"/>
          </a:solidFill>
        </a:defRPr>
      </a:lvl5pPr>
      <a:lvl6pPr eaLnBrk="1" latinLnBrk="1" hangingPunct="1">
        <a:defRPr kumimoji="0">
          <a:solidFill>
            <a:schemeClr val="tx2"/>
          </a:solidFill>
        </a:defRPr>
      </a:lvl6pPr>
      <a:lvl7pPr eaLnBrk="1" latinLnBrk="1" hangingPunct="1">
        <a:defRPr kumimoji="0">
          <a:solidFill>
            <a:schemeClr val="tx2"/>
          </a:solidFill>
        </a:defRPr>
      </a:lvl7pPr>
      <a:lvl8pPr eaLnBrk="1" latinLnBrk="1" hangingPunct="1">
        <a:defRPr kumimoji="0">
          <a:solidFill>
            <a:schemeClr val="tx2"/>
          </a:solidFill>
        </a:defRPr>
      </a:lvl8pPr>
      <a:lvl9pPr eaLnBrk="1" latinLnBrk="1" hangingPunct="1">
        <a:defRPr kumimoji="0">
          <a:solidFill>
            <a:schemeClr val="tx2"/>
          </a:solidFill>
        </a:defRPr>
      </a:lvl9pPr>
    </p:titleStyle>
    <p:bodyStyle>
      <a:lvl1pPr marL="342900" indent="-342900" algn="l" rtl="0" eaLnBrk="1" latinLnBrk="1" hangingPunct="1">
        <a:spcBef>
          <a:spcPct val="20000"/>
        </a:spcBef>
        <a:buClr>
          <a:schemeClr val="accent1"/>
        </a:buClr>
        <a:buSzPct val="70000"/>
        <a:buFont typeface="Wingdings 2"/>
        <a:buChar char="¢"/>
        <a:defRPr kumimoji="0" sz="3200" kern="1200">
          <a:solidFill>
            <a:schemeClr val="tx1"/>
          </a:solidFill>
          <a:latin typeface="+mn-lt"/>
          <a:ea typeface="+mn-ea"/>
          <a:cs typeface="+mn-cs"/>
        </a:defRPr>
      </a:lvl1pPr>
      <a:lvl2pPr marL="742950" indent="-285750" algn="l" rtl="0" eaLnBrk="1" latinLnBrk="1" hangingPunct="1">
        <a:spcBef>
          <a:spcPct val="20000"/>
        </a:spcBef>
        <a:buClr>
          <a:schemeClr val="tx2"/>
        </a:buClr>
        <a:buSzPct val="70000"/>
        <a:buFont typeface="Wingdings"/>
        <a:buChar char="p"/>
        <a:defRPr kumimoji="0" sz="2800" kern="1200">
          <a:solidFill>
            <a:schemeClr val="tx1"/>
          </a:solidFill>
          <a:latin typeface="+mn-lt"/>
          <a:ea typeface="+mn-ea"/>
          <a:cs typeface="+mn-cs"/>
        </a:defRPr>
      </a:lvl2pPr>
      <a:lvl3pPr marL="1143000" indent="-228600" algn="l" rtl="0" eaLnBrk="1" latinLnBrk="1" hangingPunct="1">
        <a:spcBef>
          <a:spcPct val="20000"/>
        </a:spcBef>
        <a:buClr>
          <a:schemeClr val="accent3"/>
        </a:buClr>
        <a:buSzPct val="140000"/>
        <a:buFont typeface="Wingdings"/>
        <a:buChar char="§"/>
        <a:defRPr kumimoji="0" sz="2400" kern="1200">
          <a:solidFill>
            <a:schemeClr val="tx1"/>
          </a:solidFill>
          <a:latin typeface="+mn-lt"/>
          <a:ea typeface="+mn-ea"/>
          <a:cs typeface="+mn-cs"/>
        </a:defRPr>
      </a:lvl3pPr>
      <a:lvl4pPr marL="1600200" indent="-228600" algn="l" rtl="0" eaLnBrk="1" latinLnBrk="1" hangingPunct="1">
        <a:spcBef>
          <a:spcPct val="20000"/>
        </a:spcBef>
        <a:buClr>
          <a:schemeClr val="accent4"/>
        </a:buClr>
        <a:buSzPct val="120000"/>
        <a:buFont typeface="Wingdings"/>
        <a:buChar char="§"/>
        <a:defRPr kumimoji="0" sz="2000" kern="1200">
          <a:solidFill>
            <a:schemeClr val="tx1"/>
          </a:solidFill>
          <a:latin typeface="+mn-lt"/>
          <a:ea typeface="+mn-ea"/>
          <a:cs typeface="+mn-cs"/>
        </a:defRPr>
      </a:lvl4pPr>
      <a:lvl5pPr marL="2057400" indent="-228600" algn="l" rtl="0" eaLnBrk="1" latinLnBrk="1" hangingPunct="1">
        <a:spcBef>
          <a:spcPct val="20000"/>
        </a:spcBef>
        <a:buClr>
          <a:schemeClr val="accent5"/>
        </a:buClr>
        <a:buSzPct val="110000"/>
        <a:buFont typeface="Wingdings"/>
        <a:buChar char="§"/>
        <a:defRPr kumimoji="0" sz="2000" kern="1200" baseline="0">
          <a:solidFill>
            <a:schemeClr val="tx1"/>
          </a:solidFill>
          <a:latin typeface="+mn-lt"/>
          <a:ea typeface="+mn-ea"/>
          <a:cs typeface="+mn-cs"/>
        </a:defRPr>
      </a:lvl5pPr>
      <a:lvl6pPr marL="2514600" indent="-228600" algn="l" rtl="0" eaLnBrk="1" latinLnBrk="1" hangingPunct="1">
        <a:spcBef>
          <a:spcPct val="20000"/>
        </a:spcBef>
        <a:buClr>
          <a:schemeClr val="accent6"/>
        </a:buClr>
        <a:buSzPct val="90000"/>
        <a:buFont typeface="Wingdings"/>
        <a:buChar char="§"/>
        <a:defRPr kumimoji="0" sz="2000" kern="1200">
          <a:solidFill>
            <a:schemeClr val="tx1"/>
          </a:solidFill>
          <a:latin typeface="+mn-lt"/>
          <a:ea typeface="+mn-ea"/>
          <a:cs typeface="+mn-cs"/>
        </a:defRPr>
      </a:lvl6pPr>
      <a:lvl7pPr marL="2971800" indent="-228600" algn="l" rtl="0" eaLnBrk="1" latinLnBrk="1" hangingPunct="1">
        <a:spcBef>
          <a:spcPct val="20000"/>
        </a:spcBef>
        <a:buClr>
          <a:schemeClr val="accent1"/>
        </a:buClr>
        <a:buSzPct val="80000"/>
        <a:buFont typeface="Wingdings"/>
        <a:buChar char="§"/>
        <a:defRPr kumimoji="0" sz="2000" kern="1200">
          <a:solidFill>
            <a:schemeClr val="tx1"/>
          </a:solidFill>
          <a:latin typeface="+mn-lt"/>
          <a:ea typeface="+mn-ea"/>
          <a:cs typeface="+mn-cs"/>
        </a:defRPr>
      </a:lvl7pPr>
      <a:lvl8pPr marL="3429000" indent="-228600" algn="l" rtl="0" eaLnBrk="1" latinLnBrk="1" hangingPunct="1">
        <a:spcBef>
          <a:spcPct val="20000"/>
        </a:spcBef>
        <a:buClr>
          <a:schemeClr val="accent2"/>
        </a:buClr>
        <a:buSzPct val="70000"/>
        <a:buFont typeface="Wingdings"/>
        <a:buChar char="§"/>
        <a:defRPr kumimoji="0" sz="2000" kern="1200">
          <a:solidFill>
            <a:schemeClr val="tx1"/>
          </a:solidFill>
          <a:latin typeface="+mn-lt"/>
          <a:ea typeface="+mn-ea"/>
          <a:cs typeface="+mn-cs"/>
        </a:defRPr>
      </a:lvl8pPr>
      <a:lvl9pPr marL="3886200" indent="-228600" algn="l" rtl="0" eaLnBrk="1" latinLnBrk="1" hangingPunct="1">
        <a:spcBef>
          <a:spcPct val="20000"/>
        </a:spcBef>
        <a:buClr>
          <a:schemeClr val="accent3"/>
        </a:buClr>
        <a:buSzPct val="65000"/>
        <a:buFont typeface="Wingdings"/>
        <a:buChar char="§"/>
        <a:defRPr kumimoji="0" sz="2000" kern="1200">
          <a:solidFill>
            <a:schemeClr val="tx1"/>
          </a:solidFill>
          <a:latin typeface="+mn-lt"/>
          <a:ea typeface="+mn-ea"/>
          <a:cs typeface="+mn-cs"/>
        </a:defRPr>
      </a:lvl9pPr>
    </p:bodyStyle>
    <p:otherStyle>
      <a:lvl1pPr marL="0" algn="l" rtl="0" eaLnBrk="1" latinLnBrk="1" hangingPunct="1">
        <a:defRPr kumimoji="0" kern="1200">
          <a:solidFill>
            <a:schemeClr val="tx1"/>
          </a:solidFill>
          <a:latin typeface="+mn-lt"/>
          <a:ea typeface="+mn-ea"/>
          <a:cs typeface="+mn-cs"/>
        </a:defRPr>
      </a:lvl1pPr>
      <a:lvl2pPr marL="457200" algn="l" rtl="0" eaLnBrk="1" latinLnBrk="1" hangingPunct="1">
        <a:defRPr kumimoji="0" kern="1200">
          <a:solidFill>
            <a:schemeClr val="tx1"/>
          </a:solidFill>
          <a:latin typeface="+mn-lt"/>
          <a:ea typeface="+mn-ea"/>
          <a:cs typeface="+mn-cs"/>
        </a:defRPr>
      </a:lvl2pPr>
      <a:lvl3pPr marL="914400" algn="l" rtl="0" eaLnBrk="1" latinLnBrk="1" hangingPunct="1">
        <a:defRPr kumimoji="0" kern="1200">
          <a:solidFill>
            <a:schemeClr val="tx1"/>
          </a:solidFill>
          <a:latin typeface="+mn-lt"/>
          <a:ea typeface="+mn-ea"/>
          <a:cs typeface="+mn-cs"/>
        </a:defRPr>
      </a:lvl3pPr>
      <a:lvl4pPr marL="1371600" algn="l" rtl="0" eaLnBrk="1" latinLnBrk="1" hangingPunct="1">
        <a:defRPr kumimoji="0" kern="1200">
          <a:solidFill>
            <a:schemeClr val="tx1"/>
          </a:solidFill>
          <a:latin typeface="+mn-lt"/>
          <a:ea typeface="+mn-ea"/>
          <a:cs typeface="+mn-cs"/>
        </a:defRPr>
      </a:lvl4pPr>
      <a:lvl5pPr marL="1828800" algn="l" rtl="0" eaLnBrk="1" latinLnBrk="1" hangingPunct="1">
        <a:defRPr kumimoji="0" kern="1200">
          <a:solidFill>
            <a:schemeClr val="tx1"/>
          </a:solidFill>
          <a:latin typeface="+mn-lt"/>
          <a:ea typeface="+mn-ea"/>
          <a:cs typeface="+mn-cs"/>
        </a:defRPr>
      </a:lvl5pPr>
      <a:lvl6pPr marL="2286000" algn="l" rtl="0" eaLnBrk="1" latinLnBrk="1" hangingPunct="1">
        <a:defRPr kumimoji="0" kern="1200">
          <a:solidFill>
            <a:schemeClr val="tx1"/>
          </a:solidFill>
          <a:latin typeface="+mn-lt"/>
          <a:ea typeface="+mn-ea"/>
          <a:cs typeface="+mn-cs"/>
        </a:defRPr>
      </a:lvl6pPr>
      <a:lvl7pPr marL="2743200" algn="l" rtl="0" eaLnBrk="1" latinLnBrk="1" hangingPunct="1">
        <a:defRPr kumimoji="0" kern="1200">
          <a:solidFill>
            <a:schemeClr val="tx1"/>
          </a:solidFill>
          <a:latin typeface="+mn-lt"/>
          <a:ea typeface="+mn-ea"/>
          <a:cs typeface="+mn-cs"/>
        </a:defRPr>
      </a:lvl7pPr>
      <a:lvl8pPr marL="3200400" algn="l" rtl="0" eaLnBrk="1" latinLnBrk="1" hangingPunct="1">
        <a:defRPr kumimoji="0" kern="1200">
          <a:solidFill>
            <a:schemeClr val="tx1"/>
          </a:solidFill>
          <a:latin typeface="+mn-lt"/>
          <a:ea typeface="+mn-ea"/>
          <a:cs typeface="+mn-cs"/>
        </a:defRPr>
      </a:lvl8pPr>
      <a:lvl9pPr marL="3657600" algn="l" rtl="0" eaLnBrk="1" latinLnBrk="1"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4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4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5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5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5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normAutofit fontScale="90000"/>
          </a:bodyPr>
          <a:lstStyle/>
          <a:p>
            <a:r>
              <a:rPr lang="en-US" altLang="ko-KR" dirty="0" smtClean="0"/>
              <a:t>Equations of state and compact stars in gauge/gravity duality</a:t>
            </a:r>
            <a:endParaRPr lang="ko-KR" altLang="en-US" dirty="0"/>
          </a:p>
        </p:txBody>
      </p:sp>
      <p:sp>
        <p:nvSpPr>
          <p:cNvPr id="3" name="부제목 2"/>
          <p:cNvSpPr>
            <a:spLocks noGrp="1"/>
          </p:cNvSpPr>
          <p:nvPr>
            <p:ph type="subTitle" idx="1"/>
          </p:nvPr>
        </p:nvSpPr>
        <p:spPr>
          <a:xfrm>
            <a:off x="1547664" y="3886200"/>
            <a:ext cx="6890562" cy="2279104"/>
          </a:xfrm>
        </p:spPr>
        <p:txBody>
          <a:bodyPr>
            <a:normAutofit/>
          </a:bodyPr>
          <a:lstStyle/>
          <a:p>
            <a:r>
              <a:rPr lang="en-US" altLang="ko-KR" dirty="0" smtClean="0"/>
              <a:t>20 -</a:t>
            </a:r>
            <a:r>
              <a:rPr lang="en-US" altLang="ko-KR" dirty="0" smtClean="0"/>
              <a:t>22February </a:t>
            </a:r>
            <a:r>
              <a:rPr lang="en-US" altLang="ko-KR" dirty="0" smtClean="0"/>
              <a:t>2012</a:t>
            </a:r>
          </a:p>
          <a:p>
            <a:r>
              <a:rPr lang="en-US" altLang="ko-KR" dirty="0" smtClean="0"/>
              <a:t>Heavy Ion Meeting 2012,   </a:t>
            </a:r>
            <a:r>
              <a:rPr lang="en-US" altLang="ko-KR" dirty="0" err="1" smtClean="0"/>
              <a:t>Pyeongchang</a:t>
            </a:r>
            <a:r>
              <a:rPr lang="en-US" altLang="ko-KR" dirty="0" smtClean="0"/>
              <a:t>  , Korea</a:t>
            </a:r>
          </a:p>
          <a:p>
            <a:endParaRPr lang="en-US" altLang="ko-KR" dirty="0" smtClean="0"/>
          </a:p>
          <a:p>
            <a:r>
              <a:rPr lang="en-US" altLang="ko-KR" dirty="0" smtClean="0"/>
              <a:t>Kyung  </a:t>
            </a:r>
            <a:r>
              <a:rPr lang="en-US" altLang="ko-KR" dirty="0" err="1" smtClean="0"/>
              <a:t>Kiu</a:t>
            </a:r>
            <a:r>
              <a:rPr lang="en-US" altLang="ko-KR" dirty="0" smtClean="0"/>
              <a:t> Kim(Institute for the Early Universe)</a:t>
            </a:r>
          </a:p>
          <a:p>
            <a:r>
              <a:rPr lang="en-US" altLang="ko-KR" dirty="0" smtClean="0"/>
              <a:t>With  Youngman Kim(APCTP) and </a:t>
            </a:r>
            <a:r>
              <a:rPr lang="en-US" altLang="ko-KR" dirty="0" err="1" smtClean="0"/>
              <a:t>Ik-jae</a:t>
            </a:r>
            <a:r>
              <a:rPr lang="en-US" altLang="ko-KR" dirty="0" smtClean="0"/>
              <a:t> Sin(APCTP)</a:t>
            </a:r>
          </a:p>
          <a:p>
            <a:endParaRPr lang="ko-KR"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Short note for string theory</a:t>
            </a:r>
            <a:endParaRPr lang="ko-KR" altLang="en-US" dirty="0"/>
          </a:p>
        </p:txBody>
      </p:sp>
      <p:sp>
        <p:nvSpPr>
          <p:cNvPr id="3" name="내용 개체 틀 2"/>
          <p:cNvSpPr>
            <a:spLocks noGrp="1"/>
          </p:cNvSpPr>
          <p:nvPr>
            <p:ph idx="1"/>
          </p:nvPr>
        </p:nvSpPr>
        <p:spPr/>
        <p:txBody>
          <a:bodyPr>
            <a:normAutofit/>
          </a:bodyPr>
          <a:lstStyle/>
          <a:p>
            <a:r>
              <a:rPr lang="en-US" altLang="ko-KR" sz="2000" dirty="0" smtClean="0"/>
              <a:t>D . B.C  -&gt;   Some extended object   -&gt; “D-</a:t>
            </a:r>
            <a:r>
              <a:rPr lang="en-US" altLang="ko-KR" sz="2000" dirty="0" err="1" smtClean="0"/>
              <a:t>brane</a:t>
            </a:r>
            <a:r>
              <a:rPr lang="en-US" altLang="ko-KR" sz="2000" dirty="0" smtClean="0"/>
              <a:t>”</a:t>
            </a:r>
          </a:p>
          <a:p>
            <a:r>
              <a:rPr lang="en-US" altLang="ko-KR" sz="2000" dirty="0" smtClean="0"/>
              <a:t>D(-1) </a:t>
            </a:r>
            <a:r>
              <a:rPr lang="en-US" altLang="ko-KR" sz="2000" dirty="0" err="1" smtClean="0"/>
              <a:t>brane</a:t>
            </a:r>
            <a:r>
              <a:rPr lang="en-US" altLang="ko-KR" sz="2000" dirty="0" smtClean="0"/>
              <a:t>    world point   </a:t>
            </a:r>
            <a:r>
              <a:rPr lang="en-US" altLang="ko-KR" sz="2000" dirty="0" err="1" smtClean="0"/>
              <a:t>instantonlike</a:t>
            </a:r>
            <a:r>
              <a:rPr lang="en-US" altLang="ko-KR" sz="2000" dirty="0" smtClean="0"/>
              <a:t> object</a:t>
            </a:r>
          </a:p>
          <a:p>
            <a:r>
              <a:rPr lang="en-US" altLang="ko-KR" sz="2000" dirty="0" smtClean="0"/>
              <a:t>D 0  </a:t>
            </a:r>
            <a:r>
              <a:rPr lang="en-US" altLang="ko-KR" sz="2000" dirty="0" err="1" smtClean="0"/>
              <a:t>brane</a:t>
            </a:r>
            <a:r>
              <a:rPr lang="en-US" altLang="ko-KR" sz="2000" dirty="0" smtClean="0"/>
              <a:t>        world line      particle like object</a:t>
            </a:r>
          </a:p>
          <a:p>
            <a:r>
              <a:rPr lang="en-US" altLang="ko-KR" sz="2000" dirty="0" smtClean="0"/>
              <a:t>D1  </a:t>
            </a:r>
            <a:r>
              <a:rPr lang="en-US" altLang="ko-KR" sz="2000" dirty="0" err="1" smtClean="0"/>
              <a:t>brane</a:t>
            </a:r>
            <a:r>
              <a:rPr lang="en-US" altLang="ko-KR" sz="2000" dirty="0" smtClean="0"/>
              <a:t>       world sheet     string like object</a:t>
            </a:r>
          </a:p>
          <a:p>
            <a:r>
              <a:rPr lang="en-US" altLang="ko-KR" sz="2000" dirty="0" smtClean="0"/>
              <a:t>D2 </a:t>
            </a:r>
            <a:r>
              <a:rPr lang="en-US" altLang="ko-KR" sz="2000" dirty="0" err="1" smtClean="0"/>
              <a:t>brame</a:t>
            </a:r>
            <a:r>
              <a:rPr lang="en-US" altLang="ko-KR" sz="2000" dirty="0" smtClean="0"/>
              <a:t>      world volume   membrane like object</a:t>
            </a:r>
          </a:p>
          <a:p>
            <a:r>
              <a:rPr lang="en-US" altLang="ko-KR" sz="2000" dirty="0" smtClean="0"/>
              <a:t>D3 </a:t>
            </a:r>
            <a:r>
              <a:rPr lang="en-US" altLang="ko-KR" sz="2000" dirty="0" err="1" smtClean="0"/>
              <a:t>brane</a:t>
            </a:r>
            <a:r>
              <a:rPr lang="en-US" altLang="ko-KR" sz="2000" dirty="0" smtClean="0"/>
              <a:t>                                      3 dimensional object</a:t>
            </a:r>
          </a:p>
          <a:p>
            <a:endParaRPr lang="en-US" altLang="ko-KR" sz="2000" dirty="0" smtClean="0"/>
          </a:p>
          <a:p>
            <a:endParaRPr lang="en-US" altLang="ko-KR" sz="2000" dirty="0" smtClean="0"/>
          </a:p>
          <a:p>
            <a:r>
              <a:rPr lang="en-US" altLang="ko-KR" sz="2000" dirty="0" smtClean="0"/>
              <a:t>It is well known that these object are really dynamical objects.</a:t>
            </a:r>
            <a:br>
              <a:rPr lang="en-US" altLang="ko-KR" sz="2000" dirty="0" smtClean="0"/>
            </a:br>
            <a:endParaRPr lang="ko-KR" altLang="en-U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Short note for string theory</a:t>
            </a:r>
            <a:endParaRPr lang="ko-KR" altLang="en-US" dirty="0"/>
          </a:p>
        </p:txBody>
      </p:sp>
      <p:sp>
        <p:nvSpPr>
          <p:cNvPr id="3" name="내용 개체 틀 2"/>
          <p:cNvSpPr>
            <a:spLocks noGrp="1"/>
          </p:cNvSpPr>
          <p:nvPr>
            <p:ph idx="1"/>
          </p:nvPr>
        </p:nvSpPr>
        <p:spPr/>
        <p:txBody>
          <a:bodyPr>
            <a:normAutofit/>
          </a:bodyPr>
          <a:lstStyle/>
          <a:p>
            <a:r>
              <a:rPr lang="en-US" altLang="ko-KR" sz="2000" dirty="0" smtClean="0"/>
              <a:t>What is effective  action for D-p  </a:t>
            </a:r>
            <a:r>
              <a:rPr lang="en-US" altLang="ko-KR" sz="2000" dirty="0" err="1" smtClean="0"/>
              <a:t>brane</a:t>
            </a:r>
            <a:endParaRPr lang="en-US" altLang="ko-KR" sz="2000" dirty="0" smtClean="0"/>
          </a:p>
          <a:p>
            <a:endParaRPr lang="en-US" altLang="ko-KR" sz="2000" dirty="0" smtClean="0"/>
          </a:p>
          <a:p>
            <a:endParaRPr lang="en-US" altLang="ko-KR" sz="2000" dirty="0" smtClean="0"/>
          </a:p>
          <a:p>
            <a:endParaRPr lang="en-US" altLang="ko-KR" sz="2000" dirty="0" smtClean="0"/>
          </a:p>
          <a:p>
            <a:endParaRPr lang="en-US" altLang="ko-KR" sz="2000" dirty="0" smtClean="0"/>
          </a:p>
          <a:p>
            <a:endParaRPr lang="en-US" altLang="ko-KR" sz="2000" dirty="0" smtClean="0"/>
          </a:p>
          <a:p>
            <a:endParaRPr lang="en-US" altLang="ko-KR" sz="2000" dirty="0" smtClean="0"/>
          </a:p>
          <a:p>
            <a:r>
              <a:rPr lang="en-US" altLang="ko-KR" sz="2000" dirty="0" smtClean="0"/>
              <a:t> </a:t>
            </a:r>
            <a:r>
              <a:rPr lang="en-US" altLang="ko-KR" sz="2000" dirty="0" err="1" smtClean="0"/>
              <a:t>Ramond</a:t>
            </a:r>
            <a:r>
              <a:rPr lang="en-US" altLang="ko-KR" sz="2000" dirty="0" smtClean="0"/>
              <a:t> fields:  Generalized  gauge fields sauced by D </a:t>
            </a:r>
            <a:r>
              <a:rPr lang="en-US" altLang="ko-KR" sz="2000" dirty="0" err="1" smtClean="0"/>
              <a:t>branes</a:t>
            </a:r>
            <a:r>
              <a:rPr lang="en-US" altLang="ko-KR" sz="2000" dirty="0" smtClean="0"/>
              <a:t/>
            </a:r>
            <a:br>
              <a:rPr lang="en-US" altLang="ko-KR" sz="2000" dirty="0" smtClean="0"/>
            </a:br>
            <a:r>
              <a:rPr lang="en-US" altLang="ko-KR" sz="2000" dirty="0" smtClean="0"/>
              <a:t/>
            </a:r>
            <a:br>
              <a:rPr lang="en-US" altLang="ko-KR" sz="2000" dirty="0" smtClean="0"/>
            </a:br>
            <a:r>
              <a:rPr lang="en-US" altLang="ko-KR" sz="2000" dirty="0" smtClean="0"/>
              <a:t/>
            </a:r>
            <a:br>
              <a:rPr lang="en-US" altLang="ko-KR" sz="2000" dirty="0" smtClean="0"/>
            </a:br>
            <a:endParaRPr lang="ko-KR" altLang="en-US" sz="2000" dirty="0"/>
          </a:p>
        </p:txBody>
      </p:sp>
      <p:pic>
        <p:nvPicPr>
          <p:cNvPr id="7170" name="Picture 2"/>
          <p:cNvPicPr>
            <a:picLocks noChangeAspect="1" noChangeArrowheads="1"/>
          </p:cNvPicPr>
          <p:nvPr/>
        </p:nvPicPr>
        <p:blipFill>
          <a:blip r:embed="rId2" cstate="print"/>
          <a:srcRect/>
          <a:stretch>
            <a:fillRect/>
          </a:stretch>
        </p:blipFill>
        <p:spPr bwMode="auto">
          <a:xfrm>
            <a:off x="1907704" y="1988840"/>
            <a:ext cx="4536504" cy="2003369"/>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1043608" y="4797152"/>
            <a:ext cx="7219950" cy="885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Short note for string theory</a:t>
            </a:r>
            <a:endParaRPr lang="ko-KR" altLang="en-US" dirty="0"/>
          </a:p>
        </p:txBody>
      </p:sp>
      <p:sp>
        <p:nvSpPr>
          <p:cNvPr id="3" name="내용 개체 틀 2"/>
          <p:cNvSpPr>
            <a:spLocks noGrp="1"/>
          </p:cNvSpPr>
          <p:nvPr>
            <p:ph idx="1"/>
          </p:nvPr>
        </p:nvSpPr>
        <p:spPr/>
        <p:txBody>
          <a:bodyPr>
            <a:normAutofit/>
          </a:bodyPr>
          <a:lstStyle/>
          <a:p>
            <a:r>
              <a:rPr lang="en-US" altLang="ko-KR" sz="2000" dirty="0" smtClean="0"/>
              <a:t>In order to eliminate tachyons, one may introduce super symmetry.</a:t>
            </a:r>
          </a:p>
          <a:p>
            <a:endParaRPr lang="en-US" altLang="ko-KR" sz="2000" dirty="0" smtClean="0"/>
          </a:p>
          <a:p>
            <a:endParaRPr lang="en-US" altLang="ko-KR" sz="2000" dirty="0" smtClean="0"/>
          </a:p>
          <a:p>
            <a:endParaRPr lang="en-US" altLang="ko-KR" sz="2000" dirty="0" smtClean="0"/>
          </a:p>
          <a:p>
            <a:r>
              <a:rPr lang="en-US" altLang="ko-KR" sz="2000" dirty="0" smtClean="0"/>
              <a:t>Results</a:t>
            </a:r>
            <a:br>
              <a:rPr lang="en-US" altLang="ko-KR" sz="2000" dirty="0" smtClean="0"/>
            </a:br>
            <a:r>
              <a:rPr lang="en-US" altLang="ko-KR" sz="2000" dirty="0" smtClean="0"/>
              <a:t>- No tachyon</a:t>
            </a:r>
            <a:br>
              <a:rPr lang="en-US" altLang="ko-KR" sz="2000" dirty="0" smtClean="0"/>
            </a:br>
            <a:r>
              <a:rPr lang="en-US" altLang="ko-KR" sz="2000" dirty="0" smtClean="0"/>
              <a:t>- Consistent theories</a:t>
            </a:r>
            <a:br>
              <a:rPr lang="en-US" altLang="ko-KR" sz="2000" dirty="0" smtClean="0"/>
            </a:br>
            <a:r>
              <a:rPr lang="en-US" altLang="ko-KR" sz="2000" dirty="0" smtClean="0"/>
              <a:t>--type I  (D=10)</a:t>
            </a:r>
            <a:br>
              <a:rPr lang="en-US" altLang="ko-KR" sz="2000" dirty="0" smtClean="0"/>
            </a:br>
            <a:r>
              <a:rPr lang="en-US" altLang="ko-KR" sz="2000" dirty="0" smtClean="0"/>
              <a:t>--type IIA  (D=10)</a:t>
            </a:r>
            <a:br>
              <a:rPr lang="en-US" altLang="ko-KR" sz="2000" dirty="0" smtClean="0"/>
            </a:br>
            <a:r>
              <a:rPr lang="en-US" altLang="ko-KR" sz="2000" dirty="0" smtClean="0"/>
              <a:t>--type IIB   (D=10)</a:t>
            </a:r>
            <a:br>
              <a:rPr lang="en-US" altLang="ko-KR" sz="2000" dirty="0" smtClean="0"/>
            </a:br>
            <a:r>
              <a:rPr lang="en-US" altLang="ko-KR" sz="2000" dirty="0" smtClean="0"/>
              <a:t>--</a:t>
            </a:r>
            <a:r>
              <a:rPr lang="en-US" altLang="ko-KR" sz="2000" dirty="0" err="1" smtClean="0"/>
              <a:t>Heterotic</a:t>
            </a:r>
            <a:r>
              <a:rPr lang="en-US" altLang="ko-KR" sz="2000" dirty="0" smtClean="0"/>
              <a:t> E8 X E8  (D= 10+26)</a:t>
            </a:r>
            <a:br>
              <a:rPr lang="en-US" altLang="ko-KR" sz="2000" dirty="0" smtClean="0"/>
            </a:br>
            <a:r>
              <a:rPr lang="en-US" altLang="ko-KR" sz="2000" dirty="0" smtClean="0"/>
              <a:t>--</a:t>
            </a:r>
            <a:r>
              <a:rPr lang="en-US" altLang="ko-KR" sz="2000" dirty="0" err="1" smtClean="0"/>
              <a:t>Heterotic</a:t>
            </a:r>
            <a:r>
              <a:rPr lang="en-US" altLang="ko-KR" sz="2000" dirty="0" smtClean="0"/>
              <a:t>  SO(32)  (D= 10+ 26)</a:t>
            </a:r>
            <a:br>
              <a:rPr lang="en-US" altLang="ko-KR" sz="2000" dirty="0" smtClean="0"/>
            </a:br>
            <a:endParaRPr lang="ko-KR" altLang="en-US" sz="2000" dirty="0"/>
          </a:p>
        </p:txBody>
      </p:sp>
      <p:pic>
        <p:nvPicPr>
          <p:cNvPr id="8195" name="Picture 3"/>
          <p:cNvPicPr>
            <a:picLocks noChangeAspect="1" noChangeArrowheads="1"/>
          </p:cNvPicPr>
          <p:nvPr/>
        </p:nvPicPr>
        <p:blipFill>
          <a:blip r:embed="rId2" cstate="print"/>
          <a:srcRect/>
          <a:stretch>
            <a:fillRect/>
          </a:stretch>
        </p:blipFill>
        <p:spPr bwMode="auto">
          <a:xfrm>
            <a:off x="1547664" y="2204864"/>
            <a:ext cx="5638800" cy="885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Short note for string theory</a:t>
            </a:r>
            <a:endParaRPr lang="ko-KR" altLang="en-US" dirty="0"/>
          </a:p>
        </p:txBody>
      </p:sp>
      <p:sp>
        <p:nvSpPr>
          <p:cNvPr id="3" name="내용 개체 틀 2"/>
          <p:cNvSpPr>
            <a:spLocks noGrp="1"/>
          </p:cNvSpPr>
          <p:nvPr>
            <p:ph idx="1"/>
          </p:nvPr>
        </p:nvSpPr>
        <p:spPr/>
        <p:txBody>
          <a:bodyPr>
            <a:normAutofit/>
          </a:bodyPr>
          <a:lstStyle/>
          <a:p>
            <a:r>
              <a:rPr lang="en-US" altLang="ko-KR" sz="2000" dirty="0" smtClean="0"/>
              <a:t>One example-  type IIB string theory</a:t>
            </a:r>
            <a:br>
              <a:rPr lang="en-US" altLang="ko-KR" sz="2000" dirty="0" smtClean="0"/>
            </a:br>
            <a:endParaRPr lang="ko-KR" altLang="en-US" sz="2000" dirty="0"/>
          </a:p>
        </p:txBody>
      </p:sp>
      <p:pic>
        <p:nvPicPr>
          <p:cNvPr id="9218" name="Picture 2"/>
          <p:cNvPicPr>
            <a:picLocks noChangeAspect="1" noChangeArrowheads="1"/>
          </p:cNvPicPr>
          <p:nvPr/>
        </p:nvPicPr>
        <p:blipFill>
          <a:blip r:embed="rId2" cstate="print"/>
          <a:srcRect/>
          <a:stretch>
            <a:fillRect/>
          </a:stretch>
        </p:blipFill>
        <p:spPr bwMode="auto">
          <a:xfrm>
            <a:off x="1043609" y="2204864"/>
            <a:ext cx="4104456" cy="2804812"/>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5508104" y="2924944"/>
            <a:ext cx="3181350" cy="676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Short note for string theory</a:t>
            </a:r>
            <a:endParaRPr lang="ko-KR" altLang="en-US" dirty="0"/>
          </a:p>
        </p:txBody>
      </p:sp>
      <p:sp>
        <p:nvSpPr>
          <p:cNvPr id="3" name="내용 개체 틀 2"/>
          <p:cNvSpPr>
            <a:spLocks noGrp="1"/>
          </p:cNvSpPr>
          <p:nvPr>
            <p:ph idx="1"/>
          </p:nvPr>
        </p:nvSpPr>
        <p:spPr/>
        <p:txBody>
          <a:bodyPr>
            <a:normAutofit/>
          </a:bodyPr>
          <a:lstStyle/>
          <a:p>
            <a:r>
              <a:rPr lang="en-US" altLang="ko-KR" sz="2000" dirty="0" smtClean="0"/>
              <a:t>Low energy effective field theory.</a:t>
            </a:r>
            <a:br>
              <a:rPr lang="en-US" altLang="ko-KR" sz="2000" dirty="0" smtClean="0"/>
            </a:br>
            <a:r>
              <a:rPr lang="en-US" altLang="ko-KR" sz="2000" dirty="0" smtClean="0"/>
              <a:t>--</a:t>
            </a:r>
            <a:r>
              <a:rPr lang="en-US" altLang="ko-KR" sz="2000" dirty="0" smtClean="0">
                <a:sym typeface="Wingdings" pitchFamily="2" charset="2"/>
              </a:rPr>
              <a:t>   Type IIB super gravity theory</a:t>
            </a:r>
            <a:r>
              <a:rPr lang="en-US" altLang="ko-KR" sz="2000" dirty="0" smtClean="0"/>
              <a:t> </a:t>
            </a:r>
            <a:br>
              <a:rPr lang="en-US" altLang="ko-KR" sz="2000" dirty="0" smtClean="0"/>
            </a:br>
            <a:endParaRPr lang="ko-KR" altLang="en-US" sz="2000" dirty="0"/>
          </a:p>
        </p:txBody>
      </p:sp>
      <p:pic>
        <p:nvPicPr>
          <p:cNvPr id="10242" name="Picture 2"/>
          <p:cNvPicPr>
            <a:picLocks noChangeAspect="1" noChangeArrowheads="1"/>
          </p:cNvPicPr>
          <p:nvPr/>
        </p:nvPicPr>
        <p:blipFill>
          <a:blip r:embed="rId2" cstate="print"/>
          <a:srcRect/>
          <a:stretch>
            <a:fillRect/>
          </a:stretch>
        </p:blipFill>
        <p:spPr bwMode="auto">
          <a:xfrm>
            <a:off x="847447" y="2492896"/>
            <a:ext cx="4804673" cy="2592288"/>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5868144" y="3068960"/>
            <a:ext cx="2871589" cy="17575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Summary of string theory</a:t>
            </a:r>
            <a:endParaRPr lang="ko-KR" altLang="en-US" dirty="0"/>
          </a:p>
        </p:txBody>
      </p:sp>
      <p:sp>
        <p:nvSpPr>
          <p:cNvPr id="3" name="내용 개체 틀 2"/>
          <p:cNvSpPr>
            <a:spLocks noGrp="1"/>
          </p:cNvSpPr>
          <p:nvPr>
            <p:ph idx="1"/>
          </p:nvPr>
        </p:nvSpPr>
        <p:spPr/>
        <p:txBody>
          <a:bodyPr>
            <a:normAutofit/>
          </a:bodyPr>
          <a:lstStyle/>
          <a:p>
            <a:r>
              <a:rPr lang="en-US" altLang="ko-KR" sz="2000" dirty="0" smtClean="0"/>
              <a:t>One  </a:t>
            </a:r>
            <a:r>
              <a:rPr lang="en-US" altLang="ko-KR" sz="2000" dirty="0" err="1" smtClean="0"/>
              <a:t>supersymmetric</a:t>
            </a:r>
            <a:r>
              <a:rPr lang="en-US" altLang="ko-KR" sz="2000" dirty="0" smtClean="0"/>
              <a:t> black 3-brane solution</a:t>
            </a:r>
          </a:p>
          <a:p>
            <a:endParaRPr lang="en-US" altLang="ko-KR" sz="2000" dirty="0" smtClean="0"/>
          </a:p>
          <a:p>
            <a:endParaRPr lang="en-US" altLang="ko-KR" sz="2000" dirty="0" smtClean="0"/>
          </a:p>
          <a:p>
            <a:endParaRPr lang="en-US" altLang="ko-KR" sz="2000" dirty="0" smtClean="0"/>
          </a:p>
          <a:p>
            <a:endParaRPr lang="en-US" altLang="ko-KR" sz="2000" dirty="0" smtClean="0"/>
          </a:p>
          <a:p>
            <a:endParaRPr lang="en-US" altLang="ko-KR" sz="2000" dirty="0" smtClean="0"/>
          </a:p>
          <a:p>
            <a:endParaRPr lang="en-US" altLang="ko-KR" sz="2000" dirty="0" smtClean="0"/>
          </a:p>
          <a:p>
            <a:endParaRPr lang="en-US" altLang="ko-KR" sz="2000" dirty="0" smtClean="0"/>
          </a:p>
          <a:p>
            <a:endParaRPr lang="en-US" altLang="ko-KR" sz="2000" dirty="0" smtClean="0"/>
          </a:p>
          <a:p>
            <a:r>
              <a:rPr lang="en-US" altLang="ko-KR" sz="2000" dirty="0" smtClean="0"/>
              <a:t>Actually this </a:t>
            </a:r>
            <a:r>
              <a:rPr lang="en-US" altLang="ko-KR" sz="2000" dirty="0" err="1" smtClean="0"/>
              <a:t>blackhole</a:t>
            </a:r>
            <a:r>
              <a:rPr lang="en-US" altLang="ko-KR" sz="2000" dirty="0" smtClean="0"/>
              <a:t>-like 3 </a:t>
            </a:r>
            <a:r>
              <a:rPr lang="en-US" altLang="ko-KR" sz="2000" dirty="0" err="1" smtClean="0"/>
              <a:t>brane</a:t>
            </a:r>
            <a:r>
              <a:rPr lang="en-US" altLang="ko-KR" sz="2000" dirty="0" smtClean="0"/>
              <a:t> solution is same with D3 </a:t>
            </a:r>
            <a:r>
              <a:rPr lang="en-US" altLang="ko-KR" sz="2000" dirty="0" err="1" smtClean="0"/>
              <a:t>brane</a:t>
            </a:r>
            <a:r>
              <a:rPr lang="en-US" altLang="ko-KR" sz="2000" dirty="0" smtClean="0"/>
              <a:t> on end point of open strings. (</a:t>
            </a:r>
            <a:r>
              <a:rPr lang="en-US" altLang="ko-KR" sz="2000" dirty="0" err="1" smtClean="0"/>
              <a:t>Polchinski</a:t>
            </a:r>
            <a:r>
              <a:rPr lang="en-US" altLang="ko-KR" sz="2000" dirty="0" smtClean="0"/>
              <a:t>)</a:t>
            </a:r>
            <a:br>
              <a:rPr lang="en-US" altLang="ko-KR" sz="2000" dirty="0" smtClean="0"/>
            </a:br>
            <a:endParaRPr lang="ko-KR" altLang="en-US" sz="2000" dirty="0"/>
          </a:p>
        </p:txBody>
      </p:sp>
      <p:pic>
        <p:nvPicPr>
          <p:cNvPr id="11266" name="Picture 2"/>
          <p:cNvPicPr>
            <a:picLocks noChangeAspect="1" noChangeArrowheads="1"/>
          </p:cNvPicPr>
          <p:nvPr/>
        </p:nvPicPr>
        <p:blipFill>
          <a:blip r:embed="rId2" cstate="print"/>
          <a:srcRect/>
          <a:stretch>
            <a:fillRect/>
          </a:stretch>
        </p:blipFill>
        <p:spPr bwMode="auto">
          <a:xfrm>
            <a:off x="899592" y="2204864"/>
            <a:ext cx="7458075" cy="2390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Short note for string theory</a:t>
            </a:r>
            <a:endParaRPr lang="ko-KR" altLang="en-US" dirty="0"/>
          </a:p>
        </p:txBody>
      </p:sp>
      <p:sp>
        <p:nvSpPr>
          <p:cNvPr id="3" name="내용 개체 틀 2"/>
          <p:cNvSpPr>
            <a:spLocks noGrp="1"/>
          </p:cNvSpPr>
          <p:nvPr>
            <p:ph idx="1"/>
          </p:nvPr>
        </p:nvSpPr>
        <p:spPr/>
        <p:txBody>
          <a:bodyPr>
            <a:normAutofit/>
          </a:bodyPr>
          <a:lstStyle/>
          <a:p>
            <a:r>
              <a:rPr lang="en-US" altLang="ko-KR" sz="2000" dirty="0" smtClean="0"/>
              <a:t>So this is main difference from usual </a:t>
            </a:r>
            <a:r>
              <a:rPr lang="en-US" altLang="ko-KR" sz="2000" dirty="0" err="1" smtClean="0"/>
              <a:t>supergravity</a:t>
            </a:r>
            <a:r>
              <a:rPr lang="en-US" altLang="ko-KR" sz="2000" dirty="0" smtClean="0"/>
              <a:t>.  In old </a:t>
            </a:r>
            <a:r>
              <a:rPr lang="en-US" altLang="ko-KR" sz="2000" dirty="0" err="1" smtClean="0"/>
              <a:t>supergravity</a:t>
            </a:r>
            <a:r>
              <a:rPr lang="en-US" altLang="ko-KR" sz="2000" dirty="0" smtClean="0"/>
              <a:t>,  this black </a:t>
            </a:r>
            <a:r>
              <a:rPr lang="en-US" altLang="ko-KR" sz="2000" dirty="0" err="1" smtClean="0"/>
              <a:t>brane</a:t>
            </a:r>
            <a:r>
              <a:rPr lang="en-US" altLang="ko-KR" sz="2000" dirty="0" smtClean="0"/>
              <a:t> solution has nothing  to do with fundamental </a:t>
            </a:r>
            <a:r>
              <a:rPr lang="en-US" altLang="ko-KR" sz="2000" dirty="0" err="1" smtClean="0"/>
              <a:t>particle.s</a:t>
            </a:r>
            <a:r>
              <a:rPr lang="en-US" altLang="ko-KR" sz="2000" dirty="0" smtClean="0"/>
              <a:t>  It is just a </a:t>
            </a:r>
            <a:r>
              <a:rPr lang="en-US" altLang="ko-KR" sz="2000" dirty="0" err="1" smtClean="0"/>
              <a:t>soliton</a:t>
            </a:r>
            <a:r>
              <a:rPr lang="en-US" altLang="ko-KR" sz="2000" dirty="0" smtClean="0"/>
              <a:t> solution in the </a:t>
            </a:r>
            <a:r>
              <a:rPr lang="en-US" altLang="ko-KR" sz="2000" dirty="0" err="1" smtClean="0"/>
              <a:t>supergravity</a:t>
            </a:r>
            <a:r>
              <a:rPr lang="en-US" altLang="ko-KR" sz="2000" dirty="0" smtClean="0"/>
              <a:t>.   </a:t>
            </a:r>
          </a:p>
          <a:p>
            <a:endParaRPr lang="en-US" altLang="ko-KR" sz="2000" dirty="0" smtClean="0"/>
          </a:p>
          <a:p>
            <a:endParaRPr lang="en-US" altLang="ko-KR" sz="2000" dirty="0" smtClean="0"/>
          </a:p>
          <a:p>
            <a:endParaRPr lang="en-US" altLang="ko-KR" sz="2000" dirty="0" smtClean="0"/>
          </a:p>
          <a:p>
            <a:endParaRPr lang="en-US" altLang="ko-KR" sz="2000" dirty="0" smtClean="0"/>
          </a:p>
          <a:p>
            <a:endParaRPr lang="en-US" altLang="ko-KR" sz="2000" dirty="0" smtClean="0"/>
          </a:p>
          <a:p>
            <a:endParaRPr lang="en-US" altLang="ko-KR" sz="2000" dirty="0" smtClean="0"/>
          </a:p>
          <a:p>
            <a:r>
              <a:rPr lang="en-US" altLang="ko-KR" sz="2000" dirty="0" smtClean="0"/>
              <a:t>However,  the </a:t>
            </a:r>
            <a:r>
              <a:rPr lang="en-US" altLang="ko-KR" sz="2000" dirty="0" err="1" smtClean="0"/>
              <a:t>supergravity</a:t>
            </a:r>
            <a:r>
              <a:rPr lang="en-US" altLang="ko-KR" sz="2000" dirty="0" smtClean="0"/>
              <a:t> theory as a low energy effective theory for string theory  has exact relation between the black </a:t>
            </a:r>
            <a:r>
              <a:rPr lang="en-US" altLang="ko-KR" sz="2000" dirty="0" err="1" smtClean="0"/>
              <a:t>brane</a:t>
            </a:r>
            <a:r>
              <a:rPr lang="en-US" altLang="ko-KR" sz="2000" dirty="0" smtClean="0"/>
              <a:t> </a:t>
            </a:r>
            <a:r>
              <a:rPr lang="en-US" altLang="ko-KR" sz="2000" dirty="0" err="1" smtClean="0"/>
              <a:t>soliton</a:t>
            </a:r>
            <a:r>
              <a:rPr lang="en-US" altLang="ko-KR" sz="2000" dirty="0" smtClean="0"/>
              <a:t> solution and fundamental string.  </a:t>
            </a:r>
            <a:br>
              <a:rPr lang="en-US" altLang="ko-KR" sz="2000" dirty="0" smtClean="0"/>
            </a:br>
            <a:endParaRPr lang="ko-KR" altLang="en-US" sz="2000" dirty="0"/>
          </a:p>
        </p:txBody>
      </p:sp>
      <p:pic>
        <p:nvPicPr>
          <p:cNvPr id="11266" name="Picture 2"/>
          <p:cNvPicPr>
            <a:picLocks noChangeAspect="1" noChangeArrowheads="1"/>
          </p:cNvPicPr>
          <p:nvPr/>
        </p:nvPicPr>
        <p:blipFill>
          <a:blip r:embed="rId2" cstate="print"/>
          <a:srcRect/>
          <a:stretch>
            <a:fillRect/>
          </a:stretch>
        </p:blipFill>
        <p:spPr bwMode="auto">
          <a:xfrm>
            <a:off x="1115616" y="2852936"/>
            <a:ext cx="5544616" cy="17773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a:t>Short note for </a:t>
            </a:r>
            <a:r>
              <a:rPr lang="en-US" altLang="ko-KR" dirty="0" err="1" smtClean="0"/>
              <a:t>AdS</a:t>
            </a:r>
            <a:r>
              <a:rPr lang="en-US" altLang="ko-KR" dirty="0" smtClean="0"/>
              <a:t>/CFT</a:t>
            </a:r>
            <a:endParaRPr lang="ko-KR" altLang="en-US" dirty="0"/>
          </a:p>
        </p:txBody>
      </p:sp>
      <p:sp>
        <p:nvSpPr>
          <p:cNvPr id="3" name="내용 개체 틀 2"/>
          <p:cNvSpPr>
            <a:spLocks noGrp="1"/>
          </p:cNvSpPr>
          <p:nvPr>
            <p:ph idx="1"/>
          </p:nvPr>
        </p:nvSpPr>
        <p:spPr/>
        <p:txBody>
          <a:bodyPr>
            <a:normAutofit/>
          </a:bodyPr>
          <a:lstStyle/>
          <a:p>
            <a:r>
              <a:rPr lang="en-US" altLang="ko-KR" sz="2000" dirty="0" smtClean="0"/>
              <a:t>Now we use the fact in the previous short note.  Let’s consider N D3-brane. The D-</a:t>
            </a:r>
            <a:r>
              <a:rPr lang="en-US" altLang="ko-KR" sz="2000" dirty="0" err="1" smtClean="0"/>
              <a:t>brane</a:t>
            </a:r>
            <a:r>
              <a:rPr lang="en-US" altLang="ko-KR" sz="2000" dirty="0" smtClean="0"/>
              <a:t> has two description,  D-</a:t>
            </a:r>
            <a:r>
              <a:rPr lang="en-US" altLang="ko-KR" sz="2000" dirty="0" err="1" smtClean="0"/>
              <a:t>brane</a:t>
            </a:r>
            <a:r>
              <a:rPr lang="en-US" altLang="ko-KR" sz="2000" dirty="0" smtClean="0"/>
              <a:t> in string theory and Black </a:t>
            </a:r>
            <a:r>
              <a:rPr lang="en-US" altLang="ko-KR" sz="2000" dirty="0" err="1" smtClean="0"/>
              <a:t>brane</a:t>
            </a:r>
            <a:r>
              <a:rPr lang="en-US" altLang="ko-KR" sz="2000" dirty="0" smtClean="0"/>
              <a:t> in </a:t>
            </a:r>
            <a:r>
              <a:rPr lang="en-US" altLang="ko-KR" sz="2000" dirty="0" err="1" smtClean="0"/>
              <a:t>supergravity</a:t>
            </a:r>
            <a:r>
              <a:rPr lang="en-US" altLang="ko-KR" sz="2000" dirty="0" smtClean="0"/>
              <a:t>.</a:t>
            </a:r>
          </a:p>
          <a:p>
            <a:r>
              <a:rPr lang="en-US" altLang="ko-KR" sz="2000" dirty="0" smtClean="0"/>
              <a:t>D-</a:t>
            </a:r>
            <a:r>
              <a:rPr lang="en-US" altLang="ko-KR" sz="2000" dirty="0" err="1" smtClean="0"/>
              <a:t>brane</a:t>
            </a:r>
            <a:r>
              <a:rPr lang="en-US" altLang="ko-KR" sz="2000" dirty="0" smtClean="0"/>
              <a:t> in stringy picture</a:t>
            </a:r>
            <a:br>
              <a:rPr lang="en-US" altLang="ko-KR" sz="2000" dirty="0" smtClean="0"/>
            </a:br>
            <a:endParaRPr lang="ko-KR" altLang="en-US" sz="2000" dirty="0"/>
          </a:p>
        </p:txBody>
      </p:sp>
      <p:pic>
        <p:nvPicPr>
          <p:cNvPr id="12290" name="Picture 2"/>
          <p:cNvPicPr>
            <a:picLocks noChangeAspect="1" noChangeArrowheads="1"/>
          </p:cNvPicPr>
          <p:nvPr/>
        </p:nvPicPr>
        <p:blipFill>
          <a:blip r:embed="rId2" cstate="print"/>
          <a:srcRect/>
          <a:stretch>
            <a:fillRect/>
          </a:stretch>
        </p:blipFill>
        <p:spPr bwMode="auto">
          <a:xfrm>
            <a:off x="2195736" y="2996952"/>
            <a:ext cx="4371008" cy="3409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a:t>Short note for </a:t>
            </a:r>
            <a:r>
              <a:rPr lang="en-US" altLang="ko-KR" dirty="0" err="1" smtClean="0"/>
              <a:t>AdS</a:t>
            </a:r>
            <a:r>
              <a:rPr lang="en-US" altLang="ko-KR" dirty="0" smtClean="0"/>
              <a:t>/CFT</a:t>
            </a:r>
            <a:endParaRPr lang="ko-KR" altLang="en-US" dirty="0"/>
          </a:p>
        </p:txBody>
      </p:sp>
      <p:sp>
        <p:nvSpPr>
          <p:cNvPr id="3" name="내용 개체 틀 2"/>
          <p:cNvSpPr>
            <a:spLocks noGrp="1"/>
          </p:cNvSpPr>
          <p:nvPr>
            <p:ph idx="1"/>
          </p:nvPr>
        </p:nvSpPr>
        <p:spPr/>
        <p:txBody>
          <a:bodyPr>
            <a:normAutofit/>
          </a:bodyPr>
          <a:lstStyle/>
          <a:p>
            <a:r>
              <a:rPr lang="en-US" altLang="ko-KR" sz="2000" dirty="0" smtClean="0"/>
              <a:t>D3 </a:t>
            </a:r>
            <a:r>
              <a:rPr lang="en-US" altLang="ko-KR" sz="2000" dirty="0" err="1" smtClean="0"/>
              <a:t>brane</a:t>
            </a:r>
            <a:r>
              <a:rPr lang="en-US" altLang="ko-KR" sz="2000" dirty="0" smtClean="0"/>
              <a:t> action becomes Non-</a:t>
            </a:r>
            <a:r>
              <a:rPr lang="en-US" altLang="ko-KR" sz="2000" dirty="0" err="1" smtClean="0"/>
              <a:t>abelian</a:t>
            </a:r>
            <a:r>
              <a:rPr lang="en-US" altLang="ko-KR" sz="2000" dirty="0" smtClean="0"/>
              <a:t> with  some </a:t>
            </a:r>
            <a:r>
              <a:rPr lang="en-US" altLang="ko-KR" sz="2000" dirty="0" err="1" smtClean="0"/>
              <a:t>presciptions</a:t>
            </a:r>
            <a:r>
              <a:rPr lang="en-US" altLang="ko-KR" sz="2000" dirty="0" smtClean="0"/>
              <a:t>.</a:t>
            </a:r>
          </a:p>
          <a:p>
            <a:endParaRPr lang="en-US" altLang="ko-KR" sz="2000" dirty="0" smtClean="0"/>
          </a:p>
          <a:p>
            <a:endParaRPr lang="en-US" altLang="ko-KR" sz="2000" dirty="0" smtClean="0"/>
          </a:p>
          <a:p>
            <a:endParaRPr lang="en-US" altLang="ko-KR" sz="2000" dirty="0" smtClean="0"/>
          </a:p>
          <a:p>
            <a:endParaRPr lang="en-US" altLang="ko-KR" sz="2000" dirty="0" smtClean="0"/>
          </a:p>
          <a:p>
            <a:endParaRPr lang="en-US" altLang="ko-KR" sz="2000" dirty="0" smtClean="0"/>
          </a:p>
          <a:p>
            <a:endParaRPr lang="en-US" altLang="ko-KR" sz="2000" dirty="0" smtClean="0"/>
          </a:p>
          <a:p>
            <a:endParaRPr lang="en-US" altLang="ko-KR" sz="2000" dirty="0" smtClean="0"/>
          </a:p>
          <a:p>
            <a:r>
              <a:rPr lang="en-US" altLang="ko-KR" sz="2000" dirty="0" smtClean="0"/>
              <a:t>The perturbation theory is </a:t>
            </a:r>
            <a:r>
              <a:rPr lang="en-US" altLang="ko-KR" sz="2000" dirty="0" err="1" smtClean="0"/>
              <a:t>welll</a:t>
            </a:r>
            <a:r>
              <a:rPr lang="en-US" altLang="ko-KR" sz="2000" dirty="0" smtClean="0"/>
              <a:t> defined, when</a:t>
            </a:r>
            <a:br>
              <a:rPr lang="en-US" altLang="ko-KR" sz="2000" dirty="0" smtClean="0"/>
            </a:br>
            <a:endParaRPr lang="ko-KR" altLang="en-US" sz="2000" dirty="0"/>
          </a:p>
        </p:txBody>
      </p:sp>
      <p:pic>
        <p:nvPicPr>
          <p:cNvPr id="13316" name="Picture 4"/>
          <p:cNvPicPr>
            <a:picLocks noChangeAspect="1" noChangeArrowheads="1"/>
          </p:cNvPicPr>
          <p:nvPr/>
        </p:nvPicPr>
        <p:blipFill>
          <a:blip r:embed="rId2" cstate="print"/>
          <a:srcRect/>
          <a:stretch>
            <a:fillRect/>
          </a:stretch>
        </p:blipFill>
        <p:spPr bwMode="auto">
          <a:xfrm>
            <a:off x="2195736" y="2060848"/>
            <a:ext cx="4464496" cy="2359874"/>
          </a:xfrm>
          <a:prstGeom prst="rect">
            <a:avLst/>
          </a:prstGeom>
          <a:noFill/>
          <a:ln w="9525">
            <a:noFill/>
            <a:miter lim="800000"/>
            <a:headEnd/>
            <a:tailEnd/>
          </a:ln>
        </p:spPr>
      </p:pic>
      <p:pic>
        <p:nvPicPr>
          <p:cNvPr id="13317" name="Picture 5"/>
          <p:cNvPicPr>
            <a:picLocks noChangeAspect="1" noChangeArrowheads="1"/>
          </p:cNvPicPr>
          <p:nvPr/>
        </p:nvPicPr>
        <p:blipFill>
          <a:blip r:embed="rId3" cstate="print"/>
          <a:srcRect/>
          <a:stretch>
            <a:fillRect/>
          </a:stretch>
        </p:blipFill>
        <p:spPr bwMode="auto">
          <a:xfrm>
            <a:off x="2195736" y="5157192"/>
            <a:ext cx="4752528" cy="14188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a:t>Short note for </a:t>
            </a:r>
            <a:r>
              <a:rPr lang="en-US" altLang="ko-KR" dirty="0" err="1" smtClean="0"/>
              <a:t>AdS</a:t>
            </a:r>
            <a:r>
              <a:rPr lang="en-US" altLang="ko-KR" dirty="0" smtClean="0"/>
              <a:t>/CFT</a:t>
            </a:r>
            <a:endParaRPr lang="ko-KR" altLang="en-US" dirty="0"/>
          </a:p>
        </p:txBody>
      </p:sp>
      <p:sp>
        <p:nvSpPr>
          <p:cNvPr id="3" name="내용 개체 틀 2"/>
          <p:cNvSpPr>
            <a:spLocks noGrp="1"/>
          </p:cNvSpPr>
          <p:nvPr>
            <p:ph idx="1"/>
          </p:nvPr>
        </p:nvSpPr>
        <p:spPr/>
        <p:txBody>
          <a:bodyPr>
            <a:normAutofit/>
          </a:bodyPr>
          <a:lstStyle/>
          <a:p>
            <a:r>
              <a:rPr lang="en-US" altLang="ko-KR" sz="2000" dirty="0" smtClean="0"/>
              <a:t>The low </a:t>
            </a:r>
            <a:r>
              <a:rPr lang="en-US" altLang="ko-KR" sz="2000" dirty="0" err="1" smtClean="0"/>
              <a:t>enegy</a:t>
            </a:r>
            <a:r>
              <a:rPr lang="en-US" altLang="ko-KR" sz="2000" dirty="0" smtClean="0"/>
              <a:t> limit</a:t>
            </a:r>
          </a:p>
          <a:p>
            <a:r>
              <a:rPr lang="en-US" altLang="ko-KR" sz="2000" dirty="0" smtClean="0"/>
              <a:t>The higher derivative terms can be ignored.</a:t>
            </a:r>
          </a:p>
          <a:p>
            <a:r>
              <a:rPr lang="en-US" altLang="ko-KR" sz="2000" dirty="0" smtClean="0"/>
              <a:t>The </a:t>
            </a:r>
            <a:r>
              <a:rPr lang="en-US" altLang="ko-KR" sz="2000" dirty="0" err="1" smtClean="0"/>
              <a:t>Sugra</a:t>
            </a:r>
            <a:r>
              <a:rPr lang="en-US" altLang="ko-KR" sz="2000" dirty="0" smtClean="0"/>
              <a:t> fields are decoupled from </a:t>
            </a:r>
            <a:r>
              <a:rPr lang="en-US" altLang="ko-KR" sz="2000" dirty="0" err="1" smtClean="0"/>
              <a:t>Dbrane</a:t>
            </a:r>
            <a:r>
              <a:rPr lang="en-US" altLang="ko-KR" sz="2000" dirty="0" smtClean="0"/>
              <a:t>.</a:t>
            </a:r>
          </a:p>
          <a:p>
            <a:r>
              <a:rPr lang="en-US" altLang="ko-KR" sz="2000" dirty="0" smtClean="0"/>
              <a:t>Then the action governing D3 </a:t>
            </a:r>
            <a:r>
              <a:rPr lang="en-US" altLang="ko-KR" sz="2000" dirty="0" err="1" smtClean="0"/>
              <a:t>brane</a:t>
            </a:r>
            <a:r>
              <a:rPr lang="en-US" altLang="ko-KR" sz="2000" dirty="0" smtClean="0"/>
              <a:t> turns out to be U(N) Super Yang-Mill theory with 4 super-charges.</a:t>
            </a:r>
            <a:br>
              <a:rPr lang="en-US" altLang="ko-KR" sz="2000" dirty="0" smtClean="0"/>
            </a:br>
            <a:endParaRPr lang="ko-KR" altLang="en-US" sz="2000" dirty="0"/>
          </a:p>
        </p:txBody>
      </p:sp>
      <p:pic>
        <p:nvPicPr>
          <p:cNvPr id="14339" name="Picture 3"/>
          <p:cNvPicPr>
            <a:picLocks noChangeAspect="1" noChangeArrowheads="1"/>
          </p:cNvPicPr>
          <p:nvPr/>
        </p:nvPicPr>
        <p:blipFill>
          <a:blip r:embed="rId2" cstate="print"/>
          <a:srcRect/>
          <a:stretch>
            <a:fillRect/>
          </a:stretch>
        </p:blipFill>
        <p:spPr bwMode="auto">
          <a:xfrm>
            <a:off x="467544" y="3501008"/>
            <a:ext cx="8043812" cy="1922583"/>
          </a:xfrm>
          <a:prstGeom prst="rect">
            <a:avLst/>
          </a:prstGeom>
          <a:noFill/>
          <a:ln w="9525">
            <a:noFill/>
            <a:miter lim="800000"/>
            <a:headEnd/>
            <a:tailEnd/>
          </a:ln>
        </p:spPr>
      </p:pic>
      <p:pic>
        <p:nvPicPr>
          <p:cNvPr id="14340" name="Picture 4"/>
          <p:cNvPicPr>
            <a:picLocks noChangeAspect="1" noChangeArrowheads="1"/>
          </p:cNvPicPr>
          <p:nvPr/>
        </p:nvPicPr>
        <p:blipFill>
          <a:blip r:embed="rId3" cstate="print"/>
          <a:srcRect/>
          <a:stretch>
            <a:fillRect/>
          </a:stretch>
        </p:blipFill>
        <p:spPr bwMode="auto">
          <a:xfrm>
            <a:off x="3131840" y="5877272"/>
            <a:ext cx="2016224" cy="7673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Outline</a:t>
            </a:r>
            <a:endParaRPr lang="ko-KR" altLang="en-US" dirty="0"/>
          </a:p>
        </p:txBody>
      </p:sp>
      <p:sp>
        <p:nvSpPr>
          <p:cNvPr id="3" name="내용 개체 틀 2"/>
          <p:cNvSpPr>
            <a:spLocks noGrp="1"/>
          </p:cNvSpPr>
          <p:nvPr>
            <p:ph idx="1"/>
          </p:nvPr>
        </p:nvSpPr>
        <p:spPr/>
        <p:txBody>
          <a:bodyPr>
            <a:normAutofit/>
          </a:bodyPr>
          <a:lstStyle/>
          <a:p>
            <a:pPr algn="just"/>
            <a:r>
              <a:rPr lang="en-US" altLang="ko-KR" sz="2000" dirty="0" smtClean="0"/>
              <a:t>Short note for string theory</a:t>
            </a:r>
          </a:p>
          <a:p>
            <a:pPr algn="just"/>
            <a:r>
              <a:rPr lang="en-US" altLang="ko-KR" sz="2000" dirty="0" smtClean="0"/>
              <a:t>Short note for </a:t>
            </a:r>
            <a:r>
              <a:rPr lang="en-US" altLang="ko-KR" sz="2000" dirty="0" err="1" smtClean="0"/>
              <a:t>AdS</a:t>
            </a:r>
            <a:r>
              <a:rPr lang="en-US" altLang="ko-KR" sz="2000" dirty="0" smtClean="0"/>
              <a:t>/CFT</a:t>
            </a:r>
          </a:p>
          <a:p>
            <a:pPr algn="just"/>
            <a:r>
              <a:rPr lang="en-US" altLang="ko-KR" sz="2000" dirty="0" smtClean="0"/>
              <a:t>Motivation</a:t>
            </a:r>
          </a:p>
          <a:p>
            <a:r>
              <a:rPr lang="en-US" altLang="ko-KR" sz="2000" dirty="0" smtClean="0"/>
              <a:t>Gravity degrees of freedom in gauge/gravity correspondence</a:t>
            </a:r>
          </a:p>
          <a:p>
            <a:r>
              <a:rPr lang="en-US" altLang="ko-KR" sz="2000" dirty="0" smtClean="0"/>
              <a:t>Simple compact stars and TOV equation</a:t>
            </a:r>
          </a:p>
          <a:p>
            <a:r>
              <a:rPr lang="en-US" altLang="ko-KR" sz="2000" dirty="0" smtClean="0"/>
              <a:t>The simplest holographic model without matter</a:t>
            </a:r>
          </a:p>
          <a:p>
            <a:r>
              <a:rPr lang="en-US" altLang="ko-KR" sz="2000" dirty="0" smtClean="0"/>
              <a:t> Adding the neutral scalar condensation to the model</a:t>
            </a:r>
          </a:p>
          <a:p>
            <a:r>
              <a:rPr lang="en-US" altLang="ko-KR" sz="2000" dirty="0" smtClean="0"/>
              <a:t>Summary and discussion</a:t>
            </a:r>
          </a:p>
          <a:p>
            <a:pPr algn="just"/>
            <a:endParaRPr lang="en-US" altLang="ko-KR" sz="2000" dirty="0" smtClean="0"/>
          </a:p>
          <a:p>
            <a:pPr algn="just"/>
            <a:endParaRPr lang="en-US" altLang="ko-KR" sz="2000" dirty="0" smtClean="0"/>
          </a:p>
          <a:p>
            <a:pPr algn="just"/>
            <a:endParaRPr lang="en-US" altLang="ko-KR" sz="20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a:t>Short note for </a:t>
            </a:r>
            <a:r>
              <a:rPr lang="en-US" altLang="ko-KR" dirty="0" err="1" smtClean="0"/>
              <a:t>AdS</a:t>
            </a:r>
            <a:r>
              <a:rPr lang="en-US" altLang="ko-KR" dirty="0" smtClean="0"/>
              <a:t>/CFT</a:t>
            </a:r>
            <a:endParaRPr lang="ko-KR" altLang="en-US" dirty="0"/>
          </a:p>
        </p:txBody>
      </p:sp>
      <p:sp>
        <p:nvSpPr>
          <p:cNvPr id="3" name="내용 개체 틀 2"/>
          <p:cNvSpPr>
            <a:spLocks noGrp="1"/>
          </p:cNvSpPr>
          <p:nvPr>
            <p:ph idx="1"/>
          </p:nvPr>
        </p:nvSpPr>
        <p:spPr/>
        <p:txBody>
          <a:bodyPr>
            <a:normAutofit/>
          </a:bodyPr>
          <a:lstStyle/>
          <a:p>
            <a:r>
              <a:rPr lang="en-US" altLang="ko-KR" sz="2000" dirty="0" smtClean="0"/>
              <a:t>Super gravity point of view</a:t>
            </a:r>
          </a:p>
          <a:p>
            <a:endParaRPr lang="en-US" altLang="ko-KR" sz="2000" dirty="0" smtClean="0"/>
          </a:p>
          <a:p>
            <a:endParaRPr lang="en-US" altLang="ko-KR" sz="2000" dirty="0" smtClean="0"/>
          </a:p>
          <a:p>
            <a:endParaRPr lang="en-US" altLang="ko-KR" sz="2000" dirty="0" smtClean="0"/>
          </a:p>
          <a:p>
            <a:endParaRPr lang="en-US" altLang="ko-KR" sz="2000" dirty="0" smtClean="0"/>
          </a:p>
          <a:p>
            <a:endParaRPr lang="en-US" altLang="ko-KR" sz="2000" dirty="0" smtClean="0"/>
          </a:p>
          <a:p>
            <a:r>
              <a:rPr lang="en-US" altLang="ko-KR" sz="2000" dirty="0" smtClean="0"/>
              <a:t>Near horizon limit(r -&gt; 0)</a:t>
            </a:r>
          </a:p>
          <a:p>
            <a:endParaRPr lang="en-US" altLang="ko-KR" sz="2000" dirty="0" smtClean="0"/>
          </a:p>
          <a:p>
            <a:endParaRPr lang="en-US" altLang="ko-KR" sz="2000" dirty="0" smtClean="0"/>
          </a:p>
          <a:p>
            <a:endParaRPr lang="en-US" altLang="ko-KR" sz="2000" dirty="0" smtClean="0"/>
          </a:p>
          <a:p>
            <a:r>
              <a:rPr lang="en-US" altLang="ko-KR" sz="2000" dirty="0" smtClean="0"/>
              <a:t>The SUGRA is valid when two following quantities are large.</a:t>
            </a:r>
            <a:endParaRPr lang="ko-KR" altLang="en-US" sz="2000" dirty="0"/>
          </a:p>
        </p:txBody>
      </p:sp>
      <p:pic>
        <p:nvPicPr>
          <p:cNvPr id="4" name="Picture 2"/>
          <p:cNvPicPr>
            <a:picLocks noChangeAspect="1" noChangeArrowheads="1"/>
          </p:cNvPicPr>
          <p:nvPr/>
        </p:nvPicPr>
        <p:blipFill>
          <a:blip r:embed="rId2" cstate="print"/>
          <a:srcRect/>
          <a:stretch>
            <a:fillRect/>
          </a:stretch>
        </p:blipFill>
        <p:spPr bwMode="auto">
          <a:xfrm>
            <a:off x="827584" y="2060848"/>
            <a:ext cx="4968552" cy="1592729"/>
          </a:xfrm>
          <a:prstGeom prst="rect">
            <a:avLst/>
          </a:prstGeom>
          <a:noFill/>
          <a:ln w="9525">
            <a:noFill/>
            <a:miter lim="800000"/>
            <a:headEnd/>
            <a:tailEnd/>
          </a:ln>
        </p:spPr>
      </p:pic>
      <p:pic>
        <p:nvPicPr>
          <p:cNvPr id="15362" name="Picture 2"/>
          <p:cNvPicPr>
            <a:picLocks noChangeAspect="1" noChangeArrowheads="1"/>
          </p:cNvPicPr>
          <p:nvPr/>
        </p:nvPicPr>
        <p:blipFill>
          <a:blip r:embed="rId3" cstate="print"/>
          <a:srcRect/>
          <a:stretch>
            <a:fillRect/>
          </a:stretch>
        </p:blipFill>
        <p:spPr bwMode="auto">
          <a:xfrm>
            <a:off x="4427984" y="3573016"/>
            <a:ext cx="3888432" cy="1657459"/>
          </a:xfrm>
          <a:prstGeom prst="rect">
            <a:avLst/>
          </a:prstGeom>
          <a:noFill/>
          <a:ln w="9525">
            <a:noFill/>
            <a:miter lim="800000"/>
            <a:headEnd/>
            <a:tailEnd/>
          </a:ln>
        </p:spPr>
      </p:pic>
      <p:pic>
        <p:nvPicPr>
          <p:cNvPr id="15364" name="Picture 4"/>
          <p:cNvPicPr>
            <a:picLocks noChangeAspect="1" noChangeArrowheads="1"/>
          </p:cNvPicPr>
          <p:nvPr/>
        </p:nvPicPr>
        <p:blipFill>
          <a:blip r:embed="rId4" cstate="print"/>
          <a:srcRect/>
          <a:stretch>
            <a:fillRect/>
          </a:stretch>
        </p:blipFill>
        <p:spPr bwMode="auto">
          <a:xfrm>
            <a:off x="1691680" y="5661248"/>
            <a:ext cx="5327303" cy="793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a:t>Short note for </a:t>
            </a:r>
            <a:r>
              <a:rPr lang="en-US" altLang="ko-KR" dirty="0" err="1" smtClean="0"/>
              <a:t>AdS</a:t>
            </a:r>
            <a:r>
              <a:rPr lang="en-US" altLang="ko-KR" dirty="0" smtClean="0"/>
              <a:t>/CFT</a:t>
            </a:r>
            <a:endParaRPr lang="ko-KR" altLang="en-US" dirty="0"/>
          </a:p>
        </p:txBody>
      </p:sp>
      <p:sp>
        <p:nvSpPr>
          <p:cNvPr id="3" name="내용 개체 틀 2"/>
          <p:cNvSpPr>
            <a:spLocks noGrp="1"/>
          </p:cNvSpPr>
          <p:nvPr>
            <p:ph idx="1"/>
          </p:nvPr>
        </p:nvSpPr>
        <p:spPr/>
        <p:txBody>
          <a:bodyPr>
            <a:normAutofit/>
          </a:bodyPr>
          <a:lstStyle/>
          <a:p>
            <a:pPr>
              <a:buNone/>
            </a:pPr>
            <a:r>
              <a:rPr lang="en-US" altLang="ko-KR" sz="2000" dirty="0" smtClean="0"/>
              <a:t>There are two limit for same object N D3 </a:t>
            </a:r>
            <a:r>
              <a:rPr lang="en-US" altLang="ko-KR" sz="2000" dirty="0" err="1" smtClean="0"/>
              <a:t>brane</a:t>
            </a:r>
            <a:endParaRPr lang="en-US" altLang="ko-KR" sz="2000" dirty="0" smtClean="0"/>
          </a:p>
          <a:p>
            <a:pPr>
              <a:buNone/>
            </a:pPr>
            <a:endParaRPr lang="en-US" altLang="ko-KR" sz="2000" dirty="0" smtClean="0"/>
          </a:p>
          <a:p>
            <a:pPr>
              <a:buNone/>
            </a:pPr>
            <a:endParaRPr lang="en-US" altLang="ko-KR" sz="2000" dirty="0" smtClean="0"/>
          </a:p>
          <a:p>
            <a:pPr>
              <a:buNone/>
            </a:pPr>
            <a:endParaRPr lang="en-US" altLang="ko-KR" sz="2000" dirty="0" smtClean="0"/>
          </a:p>
          <a:p>
            <a:pPr>
              <a:buNone/>
            </a:pPr>
            <a:endParaRPr lang="en-US" altLang="ko-KR" sz="2000" dirty="0" smtClean="0"/>
          </a:p>
          <a:p>
            <a:pPr>
              <a:buNone/>
            </a:pPr>
            <a:endParaRPr lang="en-US" altLang="ko-KR" sz="2000" dirty="0" smtClean="0"/>
          </a:p>
          <a:p>
            <a:pPr>
              <a:buNone/>
            </a:pPr>
            <a:endParaRPr lang="en-US" altLang="ko-KR" sz="2000" dirty="0" smtClean="0"/>
          </a:p>
          <a:p>
            <a:pPr>
              <a:buNone/>
            </a:pPr>
            <a:endParaRPr lang="en-US" altLang="ko-KR" sz="2000" dirty="0" smtClean="0"/>
          </a:p>
          <a:p>
            <a:pPr>
              <a:buNone/>
            </a:pPr>
            <a:endParaRPr lang="en-US" altLang="ko-KR" sz="2000" dirty="0" smtClean="0"/>
          </a:p>
          <a:p>
            <a:pPr>
              <a:buNone/>
            </a:pPr>
            <a:r>
              <a:rPr lang="en-US" altLang="ko-KR" sz="2000" dirty="0" smtClean="0"/>
              <a:t>This is the </a:t>
            </a:r>
            <a:r>
              <a:rPr lang="en-US" altLang="ko-KR" sz="2000" dirty="0" err="1" smtClean="0"/>
              <a:t>AdS</a:t>
            </a:r>
            <a:r>
              <a:rPr lang="en-US" altLang="ko-KR" sz="2000" dirty="0" smtClean="0"/>
              <a:t>/CFT.</a:t>
            </a:r>
            <a:endParaRPr lang="ko-KR" altLang="en-US" sz="2000" dirty="0"/>
          </a:p>
        </p:txBody>
      </p:sp>
      <p:pic>
        <p:nvPicPr>
          <p:cNvPr id="16386" name="Picture 2"/>
          <p:cNvPicPr>
            <a:picLocks noChangeAspect="1" noChangeArrowheads="1"/>
          </p:cNvPicPr>
          <p:nvPr/>
        </p:nvPicPr>
        <p:blipFill>
          <a:blip r:embed="rId2" cstate="print"/>
          <a:srcRect/>
          <a:stretch>
            <a:fillRect/>
          </a:stretch>
        </p:blipFill>
        <p:spPr bwMode="auto">
          <a:xfrm>
            <a:off x="1115616" y="2420888"/>
            <a:ext cx="6220847" cy="2376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a:t>Short note for </a:t>
            </a:r>
            <a:r>
              <a:rPr lang="en-US" altLang="ko-KR" dirty="0" err="1" smtClean="0"/>
              <a:t>AdS</a:t>
            </a:r>
            <a:r>
              <a:rPr lang="en-US" altLang="ko-KR" dirty="0" smtClean="0"/>
              <a:t>/CFT</a:t>
            </a:r>
            <a:endParaRPr lang="ko-KR" altLang="en-US" dirty="0"/>
          </a:p>
        </p:txBody>
      </p:sp>
      <p:sp>
        <p:nvSpPr>
          <p:cNvPr id="3" name="내용 개체 틀 2"/>
          <p:cNvSpPr>
            <a:spLocks noGrp="1"/>
          </p:cNvSpPr>
          <p:nvPr>
            <p:ph idx="1"/>
          </p:nvPr>
        </p:nvSpPr>
        <p:spPr/>
        <p:txBody>
          <a:bodyPr>
            <a:normAutofit/>
          </a:bodyPr>
          <a:lstStyle/>
          <a:p>
            <a:r>
              <a:rPr lang="en-US" altLang="ko-KR" sz="2000" dirty="0" smtClean="0"/>
              <a:t> This super conformal YM is  very strange theory which is very far from real YM theory QCD.  In order to make similar theory  to real QCD, we need to deform the conjecture.</a:t>
            </a:r>
            <a:endParaRPr lang="ko-KR" altLang="en-US" sz="2000" dirty="0"/>
          </a:p>
        </p:txBody>
      </p:sp>
      <p:pic>
        <p:nvPicPr>
          <p:cNvPr id="28674" name="Picture 2"/>
          <p:cNvPicPr>
            <a:picLocks noChangeAspect="1" noChangeArrowheads="1"/>
          </p:cNvPicPr>
          <p:nvPr/>
        </p:nvPicPr>
        <p:blipFill>
          <a:blip r:embed="rId2" cstate="print"/>
          <a:srcRect/>
          <a:stretch>
            <a:fillRect/>
          </a:stretch>
        </p:blipFill>
        <p:spPr bwMode="auto">
          <a:xfrm>
            <a:off x="1763688" y="2780928"/>
            <a:ext cx="5328592" cy="26400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a:t>Short note for </a:t>
            </a:r>
            <a:r>
              <a:rPr lang="en-US" altLang="ko-KR" dirty="0" err="1" smtClean="0"/>
              <a:t>AdS</a:t>
            </a:r>
            <a:r>
              <a:rPr lang="en-US" altLang="ko-KR" dirty="0" smtClean="0"/>
              <a:t>/CFT</a:t>
            </a:r>
            <a:endParaRPr lang="ko-KR" altLang="en-US" dirty="0"/>
          </a:p>
        </p:txBody>
      </p:sp>
      <p:sp>
        <p:nvSpPr>
          <p:cNvPr id="3" name="내용 개체 틀 2"/>
          <p:cNvSpPr>
            <a:spLocks noGrp="1"/>
          </p:cNvSpPr>
          <p:nvPr>
            <p:ph idx="1"/>
          </p:nvPr>
        </p:nvSpPr>
        <p:spPr/>
        <p:txBody>
          <a:bodyPr>
            <a:normAutofit/>
          </a:bodyPr>
          <a:lstStyle/>
          <a:p>
            <a:r>
              <a:rPr lang="en-US" altLang="ko-KR" sz="2000" dirty="0" smtClean="0"/>
              <a:t> Or we may think phenomenological model </a:t>
            </a:r>
            <a:endParaRPr lang="ko-KR" altLang="en-US" sz="2000" dirty="0"/>
          </a:p>
        </p:txBody>
      </p:sp>
      <p:pic>
        <p:nvPicPr>
          <p:cNvPr id="29698" name="Picture 2"/>
          <p:cNvPicPr>
            <a:picLocks noChangeAspect="1" noChangeArrowheads="1"/>
          </p:cNvPicPr>
          <p:nvPr/>
        </p:nvPicPr>
        <p:blipFill>
          <a:blip r:embed="rId2" cstate="print"/>
          <a:srcRect/>
          <a:stretch>
            <a:fillRect/>
          </a:stretch>
        </p:blipFill>
        <p:spPr bwMode="auto">
          <a:xfrm>
            <a:off x="1763688" y="2060848"/>
            <a:ext cx="4476750" cy="240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a:t>Short note for </a:t>
            </a:r>
            <a:r>
              <a:rPr lang="en-US" altLang="ko-KR" dirty="0" err="1" smtClean="0"/>
              <a:t>AdS</a:t>
            </a:r>
            <a:r>
              <a:rPr lang="en-US" altLang="ko-KR" dirty="0" smtClean="0"/>
              <a:t>/CFT</a:t>
            </a:r>
            <a:endParaRPr lang="ko-KR" altLang="en-US" dirty="0"/>
          </a:p>
        </p:txBody>
      </p:sp>
      <p:sp>
        <p:nvSpPr>
          <p:cNvPr id="3" name="내용 개체 틀 2"/>
          <p:cNvSpPr>
            <a:spLocks noGrp="1"/>
          </p:cNvSpPr>
          <p:nvPr>
            <p:ph idx="1"/>
          </p:nvPr>
        </p:nvSpPr>
        <p:spPr/>
        <p:txBody>
          <a:bodyPr>
            <a:normAutofit/>
          </a:bodyPr>
          <a:lstStyle/>
          <a:p>
            <a:r>
              <a:rPr lang="en-US" altLang="ko-KR" sz="2000" dirty="0" smtClean="0"/>
              <a:t> An example  ;  EKSS(J. </a:t>
            </a:r>
            <a:r>
              <a:rPr lang="en-US" altLang="ko-KR" sz="2000" dirty="0" err="1" smtClean="0"/>
              <a:t>Erlich</a:t>
            </a:r>
            <a:r>
              <a:rPr lang="en-US" altLang="ko-KR" sz="2000" dirty="0" smtClean="0"/>
              <a:t>, E. Katz, Dam T. Son and M. A. </a:t>
            </a:r>
            <a:r>
              <a:rPr lang="en-US" altLang="ko-KR" sz="2000" dirty="0" err="1" smtClean="0"/>
              <a:t>Stephanov</a:t>
            </a:r>
            <a:r>
              <a:rPr lang="en-US" altLang="ko-KR" sz="2000" dirty="0" smtClean="0"/>
              <a:t>, 05’), model </a:t>
            </a:r>
            <a:endParaRPr lang="ko-KR" altLang="en-US" sz="2000" dirty="0"/>
          </a:p>
        </p:txBody>
      </p:sp>
      <p:pic>
        <p:nvPicPr>
          <p:cNvPr id="30722" name="Picture 2"/>
          <p:cNvPicPr>
            <a:picLocks noChangeAspect="1" noChangeArrowheads="1"/>
          </p:cNvPicPr>
          <p:nvPr/>
        </p:nvPicPr>
        <p:blipFill>
          <a:blip r:embed="rId2" cstate="print"/>
          <a:srcRect/>
          <a:stretch>
            <a:fillRect/>
          </a:stretch>
        </p:blipFill>
        <p:spPr bwMode="auto">
          <a:xfrm>
            <a:off x="2339752" y="2132856"/>
            <a:ext cx="4276725" cy="1362075"/>
          </a:xfrm>
          <a:prstGeom prst="rect">
            <a:avLst/>
          </a:prstGeom>
          <a:noFill/>
          <a:ln w="9525">
            <a:noFill/>
            <a:miter lim="800000"/>
            <a:headEnd/>
            <a:tailEnd/>
          </a:ln>
        </p:spPr>
      </p:pic>
      <p:pic>
        <p:nvPicPr>
          <p:cNvPr id="30723" name="Picture 3"/>
          <p:cNvPicPr>
            <a:picLocks noChangeAspect="1" noChangeArrowheads="1"/>
          </p:cNvPicPr>
          <p:nvPr/>
        </p:nvPicPr>
        <p:blipFill>
          <a:blip r:embed="rId3" cstate="print"/>
          <a:srcRect/>
          <a:stretch>
            <a:fillRect/>
          </a:stretch>
        </p:blipFill>
        <p:spPr bwMode="auto">
          <a:xfrm>
            <a:off x="611560" y="3573016"/>
            <a:ext cx="3257550" cy="466725"/>
          </a:xfrm>
          <a:prstGeom prst="rect">
            <a:avLst/>
          </a:prstGeom>
          <a:noFill/>
          <a:ln w="9525">
            <a:noFill/>
            <a:miter lim="800000"/>
            <a:headEnd/>
            <a:tailEnd/>
          </a:ln>
        </p:spPr>
      </p:pic>
      <p:pic>
        <p:nvPicPr>
          <p:cNvPr id="30724" name="Picture 4"/>
          <p:cNvPicPr>
            <a:picLocks noChangeAspect="1" noChangeArrowheads="1"/>
          </p:cNvPicPr>
          <p:nvPr/>
        </p:nvPicPr>
        <p:blipFill>
          <a:blip r:embed="rId4" cstate="print"/>
          <a:srcRect/>
          <a:stretch>
            <a:fillRect/>
          </a:stretch>
        </p:blipFill>
        <p:spPr bwMode="auto">
          <a:xfrm>
            <a:off x="4499992" y="3573016"/>
            <a:ext cx="3810000" cy="504825"/>
          </a:xfrm>
          <a:prstGeom prst="rect">
            <a:avLst/>
          </a:prstGeom>
          <a:noFill/>
          <a:ln w="9525">
            <a:noFill/>
            <a:miter lim="800000"/>
            <a:headEnd/>
            <a:tailEnd/>
          </a:ln>
        </p:spPr>
      </p:pic>
      <p:pic>
        <p:nvPicPr>
          <p:cNvPr id="30725" name="Picture 5"/>
          <p:cNvPicPr>
            <a:picLocks noChangeAspect="1" noChangeArrowheads="1"/>
          </p:cNvPicPr>
          <p:nvPr/>
        </p:nvPicPr>
        <p:blipFill>
          <a:blip r:embed="rId5" cstate="print"/>
          <a:srcRect/>
          <a:stretch>
            <a:fillRect/>
          </a:stretch>
        </p:blipFill>
        <p:spPr bwMode="auto">
          <a:xfrm>
            <a:off x="2555776" y="4149080"/>
            <a:ext cx="3816424" cy="25296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Motivation</a:t>
            </a:r>
          </a:p>
        </p:txBody>
      </p:sp>
      <p:sp>
        <p:nvSpPr>
          <p:cNvPr id="3" name="내용 개체 틀 2"/>
          <p:cNvSpPr>
            <a:spLocks noGrp="1"/>
          </p:cNvSpPr>
          <p:nvPr>
            <p:ph idx="1"/>
          </p:nvPr>
        </p:nvSpPr>
        <p:spPr/>
        <p:txBody>
          <a:bodyPr>
            <a:normAutofit/>
          </a:bodyPr>
          <a:lstStyle/>
          <a:p>
            <a:pPr algn="just"/>
            <a:r>
              <a:rPr lang="en-US" altLang="ko-KR" sz="2000" dirty="0" smtClean="0"/>
              <a:t>QCD is still  mysterious region in physics. </a:t>
            </a:r>
          </a:p>
          <a:p>
            <a:r>
              <a:rPr lang="en-US" altLang="ko-KR" sz="2000" dirty="0" smtClean="0"/>
              <a:t>In general,  strong  coupling  behavior,  density  and  temperature  make  field theory difficult. We have no way to control these situations. </a:t>
            </a:r>
          </a:p>
          <a:p>
            <a:r>
              <a:rPr lang="en-US" altLang="ko-KR" sz="2000" dirty="0" err="1" smtClean="0"/>
              <a:t>AdS</a:t>
            </a:r>
            <a:r>
              <a:rPr lang="en-US" altLang="ko-KR" sz="2000" dirty="0" smtClean="0"/>
              <a:t>/CFT  gave us some possibilities for controlling  the situations.</a:t>
            </a:r>
          </a:p>
          <a:p>
            <a:r>
              <a:rPr lang="en-US" altLang="ko-KR" sz="2000" dirty="0" smtClean="0"/>
              <a:t>At least, for some super conformal field theories,  we can overcome these difficulties. </a:t>
            </a:r>
          </a:p>
          <a:p>
            <a:r>
              <a:rPr lang="en-US" altLang="ko-KR" sz="2000" dirty="0" smtClean="0"/>
              <a:t>Although it is not clear whether  this way can produce the quantitative explanation for real QCD or not, we may extend the correspondence due to a likelihood of  qualitative explanations. </a:t>
            </a:r>
          </a:p>
          <a:p>
            <a:pPr algn="just"/>
            <a:endParaRPr lang="en-US" altLang="ko-KR" sz="2000" dirty="0" smtClean="0"/>
          </a:p>
          <a:p>
            <a:pPr algn="just"/>
            <a:endParaRPr lang="en-US" altLang="ko-KR" sz="2000"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Motivation</a:t>
            </a:r>
            <a:endParaRPr lang="ko-KR" altLang="en-US" dirty="0"/>
          </a:p>
        </p:txBody>
      </p:sp>
      <p:sp>
        <p:nvSpPr>
          <p:cNvPr id="3" name="내용 개체 틀 2"/>
          <p:cNvSpPr>
            <a:spLocks noGrp="1"/>
          </p:cNvSpPr>
          <p:nvPr>
            <p:ph idx="1"/>
          </p:nvPr>
        </p:nvSpPr>
        <p:spPr/>
        <p:txBody>
          <a:bodyPr/>
          <a:lstStyle/>
          <a:p>
            <a:r>
              <a:rPr lang="en-US" altLang="ko-KR" sz="2000" dirty="0" smtClean="0"/>
              <a:t>The compact star(neutron star, white dwarfs, quark stars, strange stars,…) is another interesting research topic, because  they can tell us the equation of state for some region in the phase space of QCD.</a:t>
            </a:r>
          </a:p>
          <a:p>
            <a:r>
              <a:rPr lang="en-US" altLang="ko-KR" sz="2000" dirty="0" smtClean="0"/>
              <a:t>There are many </a:t>
            </a:r>
            <a:r>
              <a:rPr lang="en-US" altLang="ko-KR" sz="2000" smtClean="0"/>
              <a:t>interesting observations </a:t>
            </a:r>
            <a:r>
              <a:rPr lang="en-US" altLang="ko-KR" sz="2000" dirty="0" smtClean="0"/>
              <a:t>from neutron stars.</a:t>
            </a:r>
          </a:p>
          <a:p>
            <a:r>
              <a:rPr lang="en-US" altLang="ko-KR" sz="2000" dirty="0" smtClean="0"/>
              <a:t>Since these objects are self bound objects with nuclear force and gravity.  there are two obstacles,  the density and the gravity.</a:t>
            </a:r>
          </a:p>
          <a:p>
            <a:r>
              <a:rPr lang="en-US" altLang="ko-KR" sz="2000" dirty="0" smtClean="0"/>
              <a:t>First one is already mentioned. It is well known that we can avoid this problem by introducing bulk gauge field.</a:t>
            </a:r>
          </a:p>
          <a:p>
            <a:r>
              <a:rPr lang="en-US" altLang="ko-KR" sz="2000" dirty="0" smtClean="0"/>
              <a:t>For the second one,  we have to introduce the gravity degrees of freedom in the boundary of </a:t>
            </a:r>
            <a:r>
              <a:rPr lang="en-US" altLang="ko-KR" sz="2000" dirty="0" err="1" smtClean="0"/>
              <a:t>AdS</a:t>
            </a:r>
            <a:r>
              <a:rPr lang="en-US" altLang="ko-KR" sz="2000" dirty="0" smtClean="0"/>
              <a:t> space. This is the source for boundary energy-momentum tensor. </a:t>
            </a:r>
          </a:p>
          <a:p>
            <a:r>
              <a:rPr lang="en-US" altLang="ko-KR" sz="2000" dirty="0" smtClean="0"/>
              <a:t> So it is also interesting to realize similar configuration in holographic QCD.  This is our motivation.</a:t>
            </a:r>
          </a:p>
          <a:p>
            <a:endParaRPr lang="ko-KR"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Gravity degrees of freedom in gauge/gravity correspondence</a:t>
            </a:r>
          </a:p>
        </p:txBody>
      </p:sp>
      <p:sp>
        <p:nvSpPr>
          <p:cNvPr id="3" name="내용 개체 틀 2"/>
          <p:cNvSpPr>
            <a:spLocks noGrp="1"/>
          </p:cNvSpPr>
          <p:nvPr>
            <p:ph idx="1"/>
          </p:nvPr>
        </p:nvSpPr>
        <p:spPr/>
        <p:txBody>
          <a:bodyPr>
            <a:normAutofit/>
          </a:bodyPr>
          <a:lstStyle/>
          <a:p>
            <a:pPr algn="just"/>
            <a:r>
              <a:rPr lang="en-US" altLang="ko-KR" sz="2000" dirty="0" smtClean="0"/>
              <a:t> Randall-</a:t>
            </a:r>
            <a:r>
              <a:rPr lang="en-US" altLang="ko-KR" sz="2000" dirty="0" err="1" smtClean="0"/>
              <a:t>Sundrum</a:t>
            </a:r>
            <a:r>
              <a:rPr lang="en-US" altLang="ko-KR" sz="2000" dirty="0" smtClean="0"/>
              <a:t> model was already considered for the gravity degrees of freedom in our </a:t>
            </a:r>
            <a:r>
              <a:rPr lang="en-US" altLang="ko-KR" sz="2000" dirty="0" err="1" smtClean="0"/>
              <a:t>brane</a:t>
            </a:r>
            <a:r>
              <a:rPr lang="en-US" altLang="ko-KR" sz="2000" dirty="0" smtClean="0"/>
              <a:t>.  The gravity strength is represented by warping factor. </a:t>
            </a:r>
          </a:p>
          <a:p>
            <a:pPr algn="just"/>
            <a:r>
              <a:rPr lang="en-US" altLang="ko-KR" sz="2000" dirty="0" smtClean="0"/>
              <a:t>The first work investigating gravity wave functions  is given by </a:t>
            </a:r>
            <a:r>
              <a:rPr lang="en-US" altLang="ko-KR" sz="2000" dirty="0" err="1" smtClean="0"/>
              <a:t>Gherghetta</a:t>
            </a:r>
            <a:r>
              <a:rPr lang="en-US" altLang="ko-KR" sz="2000" dirty="0" smtClean="0"/>
              <a:t> et al, 05’.  In the model, they considered a mass term for IR </a:t>
            </a:r>
            <a:r>
              <a:rPr lang="en-US" altLang="ko-KR" sz="2000" dirty="0" err="1" smtClean="0"/>
              <a:t>brane</a:t>
            </a:r>
            <a:r>
              <a:rPr lang="en-US" altLang="ko-KR" sz="2000" dirty="0" smtClean="0"/>
              <a:t> and obtained composite graviton. </a:t>
            </a:r>
          </a:p>
          <a:p>
            <a:pPr algn="just"/>
            <a:r>
              <a:rPr lang="en-US" altLang="ko-KR" sz="2000" dirty="0" smtClean="0"/>
              <a:t>Another work is given by </a:t>
            </a:r>
            <a:r>
              <a:rPr lang="en-US" altLang="ko-KR" sz="2000" dirty="0" err="1" smtClean="0"/>
              <a:t>Kiritsis</a:t>
            </a:r>
            <a:r>
              <a:rPr lang="en-US" altLang="ko-KR" sz="2000" dirty="0" smtClean="0"/>
              <a:t> and Nitti 06’. They considered </a:t>
            </a:r>
            <a:r>
              <a:rPr lang="en-US" altLang="ko-KR" sz="2000" dirty="0" err="1" smtClean="0"/>
              <a:t>massless</a:t>
            </a:r>
            <a:r>
              <a:rPr lang="en-US" altLang="ko-KR" sz="2000" dirty="0" smtClean="0"/>
              <a:t> 4d gravitons in the Asymptotically AdS5 geometries. </a:t>
            </a:r>
          </a:p>
          <a:p>
            <a:pPr algn="just"/>
            <a:r>
              <a:rPr lang="en-US" altLang="ko-KR" sz="2000" dirty="0" smtClean="0"/>
              <a:t>Now I want to describe their idea.</a:t>
            </a:r>
          </a:p>
          <a:p>
            <a:pPr algn="just"/>
            <a:endParaRPr lang="en-US" altLang="ko-KR" sz="2000" dirty="0" smtClean="0"/>
          </a:p>
          <a:p>
            <a:pPr algn="just"/>
            <a:endParaRPr lang="en-US" altLang="ko-KR" sz="2000" dirty="0" smtClean="0"/>
          </a:p>
          <a:p>
            <a:pPr algn="just"/>
            <a:endParaRPr lang="en-US" altLang="ko-KR" sz="2000"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Gravity degrees of freedom in gauge/gravity correspondence</a:t>
            </a:r>
            <a:endParaRPr lang="ko-KR" altLang="en-US" dirty="0"/>
          </a:p>
        </p:txBody>
      </p:sp>
      <p:sp>
        <p:nvSpPr>
          <p:cNvPr id="3" name="내용 개체 틀 2"/>
          <p:cNvSpPr>
            <a:spLocks noGrp="1"/>
          </p:cNvSpPr>
          <p:nvPr>
            <p:ph idx="1"/>
          </p:nvPr>
        </p:nvSpPr>
        <p:spPr/>
        <p:txBody>
          <a:bodyPr>
            <a:normAutofit/>
          </a:bodyPr>
          <a:lstStyle/>
          <a:p>
            <a:r>
              <a:rPr lang="en-US" altLang="ko-KR" sz="2000" dirty="0" smtClean="0"/>
              <a:t>The original </a:t>
            </a:r>
            <a:r>
              <a:rPr lang="en-US" altLang="ko-KR" sz="2000" dirty="0" err="1" smtClean="0"/>
              <a:t>AdS</a:t>
            </a:r>
            <a:r>
              <a:rPr lang="en-US" altLang="ko-KR" sz="2000" dirty="0" smtClean="0"/>
              <a:t>/CFT correspondence was about correspondence between two possible descriptions of  a same object.  One description is  a theory decoupled from bulk degrees of  freedom, </a:t>
            </a:r>
            <a:r>
              <a:rPr lang="en-US" altLang="ko-KR" sz="2000" dirty="0" err="1" smtClean="0"/>
              <a:t>i,e</a:t>
            </a:r>
            <a:r>
              <a:rPr lang="en-US" altLang="ko-KR" sz="2000" dirty="0" smtClean="0"/>
              <a:t>.  a field theory on a flat </a:t>
            </a:r>
            <a:r>
              <a:rPr lang="en-US" altLang="ko-KR" sz="2000" dirty="0" err="1" smtClean="0"/>
              <a:t>spacetime</a:t>
            </a:r>
            <a:r>
              <a:rPr lang="en-US" altLang="ko-KR" sz="2000" dirty="0" smtClean="0"/>
              <a:t>.  The other one is the string theory on a curved geometry, </a:t>
            </a:r>
            <a:r>
              <a:rPr lang="en-US" altLang="ko-KR" sz="2000" dirty="0" err="1" smtClean="0"/>
              <a:t>AdS</a:t>
            </a:r>
            <a:r>
              <a:rPr lang="en-US" altLang="ko-KR" sz="2000" dirty="0" smtClean="0"/>
              <a:t> X Sphere.   </a:t>
            </a:r>
          </a:p>
          <a:p>
            <a:r>
              <a:rPr lang="en-US" altLang="ko-KR" sz="2000" dirty="0" smtClean="0"/>
              <a:t>If  we take decoupling limit, there is no way to introduce gravity degrees of freedom in the  field theory system. Then the field theory should be defined in a flat space time.  </a:t>
            </a:r>
          </a:p>
          <a:p>
            <a:endParaRPr lang="ko-KR" altLang="en-US" dirty="0"/>
          </a:p>
        </p:txBody>
      </p:sp>
      <p:pic>
        <p:nvPicPr>
          <p:cNvPr id="1026" name="Picture 2"/>
          <p:cNvPicPr>
            <a:picLocks noChangeAspect="1" noChangeArrowheads="1"/>
          </p:cNvPicPr>
          <p:nvPr/>
        </p:nvPicPr>
        <p:blipFill>
          <a:blip r:embed="rId2" cstate="print"/>
          <a:srcRect/>
          <a:stretch>
            <a:fillRect/>
          </a:stretch>
        </p:blipFill>
        <p:spPr bwMode="auto">
          <a:xfrm>
            <a:off x="2843808" y="4221088"/>
            <a:ext cx="3014704" cy="234888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Gravity degrees of freedom in gauge/gravity correspondence</a:t>
            </a:r>
            <a:endParaRPr lang="ko-KR" altLang="en-US" dirty="0"/>
          </a:p>
        </p:txBody>
      </p:sp>
      <p:sp>
        <p:nvSpPr>
          <p:cNvPr id="3" name="내용 개체 틀 2"/>
          <p:cNvSpPr>
            <a:spLocks noGrp="1"/>
          </p:cNvSpPr>
          <p:nvPr>
            <p:ph idx="1"/>
          </p:nvPr>
        </p:nvSpPr>
        <p:spPr/>
        <p:txBody>
          <a:bodyPr>
            <a:normAutofit/>
          </a:bodyPr>
          <a:lstStyle/>
          <a:p>
            <a:r>
              <a:rPr lang="en-US" altLang="ko-KR" sz="2000" dirty="0" smtClean="0"/>
              <a:t>So it is difficult to realize compact stars in usual </a:t>
            </a:r>
            <a:r>
              <a:rPr lang="en-US" altLang="ko-KR" sz="2000" dirty="0" err="1" smtClean="0"/>
              <a:t>AdS</a:t>
            </a:r>
            <a:r>
              <a:rPr lang="en-US" altLang="ko-KR" sz="2000" dirty="0" smtClean="0"/>
              <a:t>/CFT correspondence.  Because the compact star is a self bound configuration  with not only nuclear interaction but also gravity interaction.</a:t>
            </a:r>
          </a:p>
          <a:p>
            <a:endParaRPr lang="en-US" altLang="ko-KR" sz="2000" dirty="0" smtClean="0"/>
          </a:p>
          <a:p>
            <a:endParaRPr lang="en-US" altLang="ko-KR" sz="2000" dirty="0" smtClean="0"/>
          </a:p>
          <a:p>
            <a:endParaRPr lang="en-US" altLang="ko-KR" sz="2000" dirty="0" smtClean="0"/>
          </a:p>
          <a:p>
            <a:r>
              <a:rPr lang="en-US" altLang="ko-KR" sz="2000" dirty="0" smtClean="0"/>
              <a:t>In  string theory point or view,  this configuration is a bound state of  open strings(Field theory degrees of freedom) and closed strings degrees of freedom(Gravity degrees of freedom).</a:t>
            </a:r>
          </a:p>
          <a:p>
            <a:r>
              <a:rPr lang="en-US" altLang="ko-KR" sz="2000" dirty="0" smtClean="0"/>
              <a:t>We need closed string degrees of freedom for compact star, thus we have to take an extension  of  usual </a:t>
            </a:r>
            <a:r>
              <a:rPr lang="en-US" altLang="ko-KR" sz="2000" dirty="0" err="1" smtClean="0"/>
              <a:t>AdS</a:t>
            </a:r>
            <a:r>
              <a:rPr lang="en-US" altLang="ko-KR" sz="2000" dirty="0" smtClean="0"/>
              <a:t>/CFT into account and  we should be very careful of  the decoupled limit. It is not easy problem.</a:t>
            </a:r>
          </a:p>
          <a:p>
            <a:pPr>
              <a:buNone/>
            </a:pPr>
            <a:endParaRPr lang="en-US" altLang="ko-KR" sz="2000" dirty="0" smtClean="0"/>
          </a:p>
          <a:p>
            <a:endParaRPr lang="ko-KR" altLang="en-US" sz="2000" dirty="0"/>
          </a:p>
        </p:txBody>
      </p:sp>
      <p:pic>
        <p:nvPicPr>
          <p:cNvPr id="2050" name="Picture 2"/>
          <p:cNvPicPr>
            <a:picLocks noChangeAspect="1" noChangeArrowheads="1"/>
          </p:cNvPicPr>
          <p:nvPr/>
        </p:nvPicPr>
        <p:blipFill>
          <a:blip r:embed="rId2" cstate="print"/>
          <a:srcRect/>
          <a:stretch>
            <a:fillRect/>
          </a:stretch>
        </p:blipFill>
        <p:spPr bwMode="auto">
          <a:xfrm>
            <a:off x="3059832" y="2924944"/>
            <a:ext cx="2208921" cy="79208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Short note for string theory</a:t>
            </a:r>
            <a:endParaRPr lang="ko-KR" altLang="en-US" dirty="0"/>
          </a:p>
        </p:txBody>
      </p:sp>
      <p:sp>
        <p:nvSpPr>
          <p:cNvPr id="3" name="내용 개체 틀 2"/>
          <p:cNvSpPr>
            <a:spLocks noGrp="1"/>
          </p:cNvSpPr>
          <p:nvPr>
            <p:ph idx="1"/>
          </p:nvPr>
        </p:nvSpPr>
        <p:spPr/>
        <p:txBody>
          <a:bodyPr>
            <a:normAutofit/>
          </a:bodyPr>
          <a:lstStyle/>
          <a:p>
            <a:r>
              <a:rPr lang="en-US" altLang="ko-KR" sz="2000" dirty="0" smtClean="0"/>
              <a:t>Quantum field theories and the gravity theories including super gravity theories are point particle theories.</a:t>
            </a:r>
          </a:p>
          <a:p>
            <a:r>
              <a:rPr lang="en-US" altLang="ko-KR" sz="2000" dirty="0" smtClean="0"/>
              <a:t>Point particle theories have UV infinity problem.</a:t>
            </a:r>
          </a:p>
          <a:p>
            <a:r>
              <a:rPr lang="en-US" altLang="ko-KR" sz="2000" dirty="0" smtClean="0"/>
              <a:t>In</a:t>
            </a:r>
            <a:r>
              <a:rPr lang="ko-KR" altLang="en-US" sz="2000" dirty="0" smtClean="0"/>
              <a:t> </a:t>
            </a:r>
            <a:r>
              <a:rPr lang="en-US" altLang="ko-KR" sz="2000" dirty="0" smtClean="0"/>
              <a:t>field theory side, we have a method extracting physical quantities, renormalization.</a:t>
            </a:r>
          </a:p>
          <a:p>
            <a:r>
              <a:rPr lang="en-US" altLang="ko-KR" sz="2000" dirty="0" smtClean="0"/>
              <a:t>In gravity theory side, we don’t have any way regarding quantum effect(Some </a:t>
            </a:r>
            <a:r>
              <a:rPr lang="en-US" altLang="ko-KR" sz="2000" dirty="0" err="1" smtClean="0"/>
              <a:t>Sugra</a:t>
            </a:r>
            <a:r>
              <a:rPr lang="en-US" altLang="ko-KR" sz="2000" dirty="0" smtClean="0"/>
              <a:t> theories, Loop </a:t>
            </a:r>
            <a:r>
              <a:rPr lang="en-US" altLang="ko-KR" sz="2000" dirty="0" err="1" smtClean="0"/>
              <a:t>quatum</a:t>
            </a:r>
            <a:r>
              <a:rPr lang="en-US" altLang="ko-KR" sz="2000" dirty="0" smtClean="0"/>
              <a:t> gravity, </a:t>
            </a:r>
            <a:r>
              <a:rPr lang="en-US" altLang="ko-KR" sz="2000" dirty="0" err="1" smtClean="0"/>
              <a:t>Horava</a:t>
            </a:r>
            <a:r>
              <a:rPr lang="en-US" altLang="ko-KR" sz="2000" dirty="0" smtClean="0"/>
              <a:t> gravity,…..).</a:t>
            </a:r>
          </a:p>
          <a:p>
            <a:r>
              <a:rPr lang="en-US" altLang="ko-KR" sz="2000" dirty="0" smtClean="0"/>
              <a:t>But the point particle theory cannot avoid the UV divergence problem, because the size of particles is zero.  </a:t>
            </a:r>
          </a:p>
          <a:p>
            <a:r>
              <a:rPr lang="en-US" altLang="ko-KR" sz="2000" dirty="0" smtClean="0"/>
              <a:t>The only way to avoid  is  eliminating  all </a:t>
            </a:r>
            <a:r>
              <a:rPr lang="en-US" altLang="ko-KR" sz="2000" dirty="0" err="1" smtClean="0"/>
              <a:t>dimensionful</a:t>
            </a:r>
            <a:r>
              <a:rPr lang="en-US" altLang="ko-KR" sz="2000" dirty="0" smtClean="0"/>
              <a:t> couplings.  We have many successful examples in QFT.</a:t>
            </a:r>
          </a:p>
          <a:p>
            <a:r>
              <a:rPr lang="en-US" altLang="ko-KR" sz="2000" dirty="0" smtClean="0"/>
              <a:t>We cannot do such a thing in gravity theory, because gravity theories have the famous </a:t>
            </a:r>
            <a:r>
              <a:rPr lang="en-US" altLang="ko-KR" sz="2000" dirty="0" err="1" smtClean="0"/>
              <a:t>dimensionful</a:t>
            </a:r>
            <a:r>
              <a:rPr lang="en-US" altLang="ko-KR" sz="2000" dirty="0" smtClean="0"/>
              <a:t> coupling  Planck’s constant.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Gravity degrees of freedom in gauge/gravity correspondence</a:t>
            </a:r>
            <a:endParaRPr lang="ko-KR" altLang="en-US" dirty="0"/>
          </a:p>
        </p:txBody>
      </p:sp>
      <p:sp>
        <p:nvSpPr>
          <p:cNvPr id="3" name="내용 개체 틀 2"/>
          <p:cNvSpPr>
            <a:spLocks noGrp="1"/>
          </p:cNvSpPr>
          <p:nvPr>
            <p:ph idx="1"/>
          </p:nvPr>
        </p:nvSpPr>
        <p:spPr/>
        <p:txBody>
          <a:bodyPr>
            <a:normAutofit/>
          </a:bodyPr>
          <a:lstStyle/>
          <a:p>
            <a:r>
              <a:rPr lang="en-US" altLang="ko-KR" sz="2000" dirty="0" smtClean="0"/>
              <a:t>If we introduce the gravity fluctuation in the </a:t>
            </a:r>
            <a:r>
              <a:rPr lang="en-US" altLang="ko-KR" sz="2000" dirty="0" err="1" smtClean="0"/>
              <a:t>AdS</a:t>
            </a:r>
            <a:r>
              <a:rPr lang="en-US" altLang="ko-KR" sz="2000" dirty="0" smtClean="0"/>
              <a:t> space with Poincare coordinates.</a:t>
            </a:r>
          </a:p>
          <a:p>
            <a:endParaRPr lang="en-US" altLang="ko-KR" sz="2000" dirty="0" smtClean="0"/>
          </a:p>
          <a:p>
            <a:endParaRPr lang="en-US" altLang="ko-KR" sz="2000" dirty="0" smtClean="0"/>
          </a:p>
          <a:p>
            <a:r>
              <a:rPr lang="en-US" altLang="ko-KR" sz="2000" dirty="0" smtClean="0"/>
              <a:t>Solving  Einstein equation, this gravity wave function is not a </a:t>
            </a:r>
            <a:r>
              <a:rPr lang="en-US" altLang="ko-KR" sz="2000" dirty="0" err="1" smtClean="0"/>
              <a:t>normalizable</a:t>
            </a:r>
            <a:r>
              <a:rPr lang="en-US" altLang="ko-KR" sz="2000" dirty="0" smtClean="0"/>
              <a:t> function., where  y  is from 0 to infinity.</a:t>
            </a:r>
          </a:p>
        </p:txBody>
      </p:sp>
      <p:pic>
        <p:nvPicPr>
          <p:cNvPr id="2051" name="Picture 3"/>
          <p:cNvPicPr>
            <a:picLocks noChangeAspect="1" noChangeArrowheads="1"/>
          </p:cNvPicPr>
          <p:nvPr/>
        </p:nvPicPr>
        <p:blipFill>
          <a:blip r:embed="rId2" cstate="print"/>
          <a:srcRect/>
          <a:stretch>
            <a:fillRect/>
          </a:stretch>
        </p:blipFill>
        <p:spPr bwMode="auto">
          <a:xfrm>
            <a:off x="1043608" y="2305819"/>
            <a:ext cx="7534275" cy="619125"/>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1979712" y="4005064"/>
            <a:ext cx="5226546" cy="2088232"/>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Gravity degrees of freedom in gauge/gravity correspondence</a:t>
            </a:r>
            <a:endParaRPr lang="ko-KR" altLang="en-US" dirty="0"/>
          </a:p>
        </p:txBody>
      </p:sp>
      <p:sp>
        <p:nvSpPr>
          <p:cNvPr id="3" name="내용 개체 틀 2"/>
          <p:cNvSpPr>
            <a:spLocks noGrp="1"/>
          </p:cNvSpPr>
          <p:nvPr>
            <p:ph idx="1"/>
          </p:nvPr>
        </p:nvSpPr>
        <p:spPr/>
        <p:txBody>
          <a:bodyPr>
            <a:normAutofit/>
          </a:bodyPr>
          <a:lstStyle/>
          <a:p>
            <a:r>
              <a:rPr lang="en-US" altLang="ko-KR" sz="2000" dirty="0" smtClean="0"/>
              <a:t>One idea for </a:t>
            </a:r>
            <a:r>
              <a:rPr lang="en-US" altLang="ko-KR" sz="2000" dirty="0" err="1" smtClean="0"/>
              <a:t>normalizable</a:t>
            </a:r>
            <a:r>
              <a:rPr lang="en-US" altLang="ko-KR" sz="2000" dirty="0" smtClean="0"/>
              <a:t> wave function is  introducing  cutoff and suitable boundary condition for gravity wave function. </a:t>
            </a:r>
          </a:p>
          <a:p>
            <a:r>
              <a:rPr lang="en-US" altLang="ko-KR" sz="2000" dirty="0" smtClean="0"/>
              <a:t>This make the existence of graviton on the boundary. </a:t>
            </a:r>
          </a:p>
          <a:p>
            <a:endParaRPr lang="en-US" altLang="ko-KR" sz="2000" dirty="0" smtClean="0"/>
          </a:p>
          <a:p>
            <a:endParaRPr lang="en-US" altLang="ko-KR" sz="2000" dirty="0" smtClean="0"/>
          </a:p>
          <a:p>
            <a:endParaRPr lang="en-US" altLang="ko-KR" sz="2000" dirty="0" smtClean="0"/>
          </a:p>
          <a:p>
            <a:endParaRPr lang="en-US" altLang="ko-KR" sz="2000" dirty="0" smtClean="0"/>
          </a:p>
          <a:p>
            <a:endParaRPr lang="en-US" altLang="ko-KR" sz="2000" dirty="0" smtClean="0"/>
          </a:p>
          <a:p>
            <a:endParaRPr lang="en-US" altLang="ko-KR" sz="2000" dirty="0" smtClean="0"/>
          </a:p>
          <a:p>
            <a:endParaRPr lang="en-US" altLang="ko-KR" sz="2000" dirty="0" smtClean="0"/>
          </a:p>
          <a:p>
            <a:endParaRPr lang="en-US" altLang="ko-KR" sz="2000" dirty="0" smtClean="0"/>
          </a:p>
          <a:p>
            <a:r>
              <a:rPr lang="en-US" altLang="ko-KR" sz="2000" dirty="0" smtClean="0"/>
              <a:t>So we can have   </a:t>
            </a:r>
            <a:r>
              <a:rPr lang="en-US" altLang="ko-KR" sz="2000" dirty="0" err="1" smtClean="0"/>
              <a:t>gauge+gravity</a:t>
            </a:r>
            <a:r>
              <a:rPr lang="en-US" altLang="ko-KR" sz="2000" dirty="0" smtClean="0"/>
              <a:t>/gravity correspondence.</a:t>
            </a:r>
          </a:p>
        </p:txBody>
      </p:sp>
      <p:pic>
        <p:nvPicPr>
          <p:cNvPr id="3074" name="Picture 2"/>
          <p:cNvPicPr>
            <a:picLocks noChangeAspect="1" noChangeArrowheads="1"/>
          </p:cNvPicPr>
          <p:nvPr/>
        </p:nvPicPr>
        <p:blipFill>
          <a:blip r:embed="rId2" cstate="print"/>
          <a:srcRect/>
          <a:stretch>
            <a:fillRect/>
          </a:stretch>
        </p:blipFill>
        <p:spPr bwMode="auto">
          <a:xfrm>
            <a:off x="2195736" y="2780928"/>
            <a:ext cx="4210968" cy="252028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Simple compact stars and TOV equation</a:t>
            </a:r>
          </a:p>
        </p:txBody>
      </p:sp>
      <p:sp>
        <p:nvSpPr>
          <p:cNvPr id="3" name="내용 개체 틀 2"/>
          <p:cNvSpPr>
            <a:spLocks noGrp="1"/>
          </p:cNvSpPr>
          <p:nvPr>
            <p:ph idx="1"/>
          </p:nvPr>
        </p:nvSpPr>
        <p:spPr/>
        <p:txBody>
          <a:bodyPr>
            <a:normAutofit/>
          </a:bodyPr>
          <a:lstStyle/>
          <a:p>
            <a:r>
              <a:rPr lang="en-US" altLang="ko-KR" sz="2000" dirty="0" smtClean="0"/>
              <a:t>Now we know how to construct existence of gravity </a:t>
            </a:r>
            <a:r>
              <a:rPr lang="en-US" altLang="ko-KR" sz="2000" dirty="0" err="1" smtClean="0"/>
              <a:t>d.o.f</a:t>
            </a:r>
            <a:r>
              <a:rPr lang="en-US" altLang="ko-KR" sz="2000" dirty="0" smtClean="0"/>
              <a:t>  on the boundary of </a:t>
            </a:r>
            <a:r>
              <a:rPr lang="en-US" altLang="ko-KR" sz="2000" dirty="0" err="1" smtClean="0"/>
              <a:t>AdS</a:t>
            </a:r>
            <a:r>
              <a:rPr lang="en-US" altLang="ko-KR" sz="2000" dirty="0" smtClean="0"/>
              <a:t> space.</a:t>
            </a:r>
          </a:p>
          <a:p>
            <a:r>
              <a:rPr lang="en-US" altLang="ko-KR" sz="2000" dirty="0" smtClean="0"/>
              <a:t> Now we want to describe the compact stars with this construction.  </a:t>
            </a:r>
          </a:p>
          <a:p>
            <a:r>
              <a:rPr lang="en-US" altLang="ko-KR" sz="2000" dirty="0" smtClean="0"/>
              <a:t>For  this, we summarize how the usual 4 dimensional Einstein gravity consider  for simplest perfect fluid stars. </a:t>
            </a:r>
          </a:p>
          <a:p>
            <a:endParaRPr lang="en-US" altLang="ko-KR" sz="2000" dirty="0" smtClean="0"/>
          </a:p>
          <a:p>
            <a:endParaRPr lang="en-US" altLang="ko-KR" sz="2000" dirty="0" smtClean="0"/>
          </a:p>
          <a:p>
            <a:endParaRPr lang="en-US" altLang="ko-KR" sz="2000" dirty="0" smtClean="0"/>
          </a:p>
          <a:p>
            <a:endParaRPr lang="en-US" altLang="ko-KR" sz="2000" dirty="0" smtClean="0"/>
          </a:p>
          <a:p>
            <a:r>
              <a:rPr lang="en-US" altLang="ko-KR" sz="2000" dirty="0" smtClean="0"/>
              <a:t>Where the energy momentum tensor is  perfect fluid energy momentum tensor.</a:t>
            </a:r>
          </a:p>
        </p:txBody>
      </p:sp>
      <p:pic>
        <p:nvPicPr>
          <p:cNvPr id="4099" name="Picture 3"/>
          <p:cNvPicPr>
            <a:picLocks noChangeAspect="1" noChangeArrowheads="1"/>
          </p:cNvPicPr>
          <p:nvPr/>
        </p:nvPicPr>
        <p:blipFill>
          <a:blip r:embed="rId2" cstate="print"/>
          <a:srcRect/>
          <a:stretch>
            <a:fillRect/>
          </a:stretch>
        </p:blipFill>
        <p:spPr bwMode="auto">
          <a:xfrm>
            <a:off x="3419872" y="3501008"/>
            <a:ext cx="1944216" cy="954433"/>
          </a:xfrm>
          <a:prstGeom prst="rect">
            <a:avLst/>
          </a:prstGeom>
          <a:noFill/>
          <a:ln w="9525">
            <a:noFill/>
            <a:miter lim="800000"/>
            <a:headEnd/>
            <a:tailEnd/>
          </a:ln>
        </p:spPr>
      </p:pic>
      <p:pic>
        <p:nvPicPr>
          <p:cNvPr id="4103" name="Picture 7"/>
          <p:cNvPicPr>
            <a:picLocks noChangeAspect="1" noChangeArrowheads="1"/>
          </p:cNvPicPr>
          <p:nvPr/>
        </p:nvPicPr>
        <p:blipFill>
          <a:blip r:embed="rId3" cstate="print"/>
          <a:srcRect/>
          <a:stretch>
            <a:fillRect/>
          </a:stretch>
        </p:blipFill>
        <p:spPr bwMode="auto">
          <a:xfrm>
            <a:off x="3419872" y="5373216"/>
            <a:ext cx="1743075" cy="105727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Simple compact stars and TOV equation</a:t>
            </a:r>
          </a:p>
        </p:txBody>
      </p:sp>
      <p:sp>
        <p:nvSpPr>
          <p:cNvPr id="3" name="내용 개체 틀 2"/>
          <p:cNvSpPr>
            <a:spLocks noGrp="1"/>
          </p:cNvSpPr>
          <p:nvPr>
            <p:ph idx="1"/>
          </p:nvPr>
        </p:nvSpPr>
        <p:spPr/>
        <p:txBody>
          <a:bodyPr>
            <a:normAutofit/>
          </a:bodyPr>
          <a:lstStyle/>
          <a:p>
            <a:r>
              <a:rPr lang="en-US" altLang="ko-KR" sz="2000" dirty="0" smtClean="0"/>
              <a:t>The metric is given by</a:t>
            </a:r>
          </a:p>
          <a:p>
            <a:endParaRPr lang="en-US" altLang="ko-KR" sz="2000" dirty="0" smtClean="0"/>
          </a:p>
          <a:p>
            <a:endParaRPr lang="en-US" altLang="ko-KR" sz="2000" dirty="0" smtClean="0"/>
          </a:p>
          <a:p>
            <a:endParaRPr lang="en-US" altLang="ko-KR" sz="2000" dirty="0" smtClean="0"/>
          </a:p>
          <a:p>
            <a:r>
              <a:rPr lang="en-US" altLang="ko-KR" sz="2000" dirty="0" smtClean="0"/>
              <a:t>Where</a:t>
            </a:r>
          </a:p>
          <a:p>
            <a:endParaRPr lang="en-US" altLang="ko-KR" sz="2000" dirty="0" smtClean="0"/>
          </a:p>
          <a:p>
            <a:endParaRPr lang="en-US" altLang="ko-KR" sz="2000" dirty="0" smtClean="0"/>
          </a:p>
          <a:p>
            <a:r>
              <a:rPr lang="en-US" altLang="ko-KR" sz="2000" dirty="0" smtClean="0"/>
              <a:t>Then Einstein equation gives </a:t>
            </a:r>
          </a:p>
          <a:p>
            <a:endParaRPr lang="en-US" altLang="ko-KR" sz="2000" dirty="0" smtClean="0"/>
          </a:p>
          <a:p>
            <a:endParaRPr lang="en-US" altLang="ko-KR" sz="2000" dirty="0" smtClean="0"/>
          </a:p>
        </p:txBody>
      </p:sp>
      <p:pic>
        <p:nvPicPr>
          <p:cNvPr id="5122" name="Picture 2"/>
          <p:cNvPicPr>
            <a:picLocks noChangeAspect="1" noChangeArrowheads="1"/>
          </p:cNvPicPr>
          <p:nvPr/>
        </p:nvPicPr>
        <p:blipFill>
          <a:blip r:embed="rId2" cstate="print"/>
          <a:srcRect/>
          <a:stretch>
            <a:fillRect/>
          </a:stretch>
        </p:blipFill>
        <p:spPr bwMode="auto">
          <a:xfrm>
            <a:off x="1691680" y="2204864"/>
            <a:ext cx="5372100" cy="47625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1979712" y="3212976"/>
            <a:ext cx="5238750" cy="895350"/>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2555776" y="4725144"/>
            <a:ext cx="2886075" cy="145732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Simple compact stars and TOV equation</a:t>
            </a:r>
          </a:p>
        </p:txBody>
      </p:sp>
      <p:sp>
        <p:nvSpPr>
          <p:cNvPr id="3" name="내용 개체 틀 2"/>
          <p:cNvSpPr>
            <a:spLocks noGrp="1"/>
          </p:cNvSpPr>
          <p:nvPr>
            <p:ph idx="1"/>
          </p:nvPr>
        </p:nvSpPr>
        <p:spPr/>
        <p:txBody>
          <a:bodyPr>
            <a:normAutofit/>
          </a:bodyPr>
          <a:lstStyle/>
          <a:p>
            <a:r>
              <a:rPr lang="en-US" altLang="ko-KR" sz="2000" dirty="0" smtClean="0"/>
              <a:t>If consider  hydrostatic equation, we can obtain TOV</a:t>
            </a:r>
          </a:p>
          <a:p>
            <a:endParaRPr lang="en-US" altLang="ko-KR" sz="2000" dirty="0" smtClean="0"/>
          </a:p>
          <a:p>
            <a:endParaRPr lang="en-US" altLang="ko-KR" sz="2000" dirty="0" smtClean="0"/>
          </a:p>
          <a:p>
            <a:endParaRPr lang="en-US" altLang="ko-KR" sz="2000" dirty="0" smtClean="0"/>
          </a:p>
          <a:p>
            <a:r>
              <a:rPr lang="en-US" altLang="ko-KR" sz="2000" dirty="0" smtClean="0"/>
              <a:t>Thus we have to solve following tree equations </a:t>
            </a:r>
          </a:p>
          <a:p>
            <a:endParaRPr lang="en-US" altLang="ko-KR" sz="2000" dirty="0" smtClean="0"/>
          </a:p>
          <a:p>
            <a:endParaRPr lang="en-US" altLang="ko-KR" sz="2000" dirty="0" smtClean="0"/>
          </a:p>
          <a:p>
            <a:endParaRPr lang="en-US" altLang="ko-KR" sz="2000" dirty="0" smtClean="0"/>
          </a:p>
          <a:p>
            <a:endParaRPr lang="en-US" altLang="ko-KR" sz="2000" dirty="0" smtClean="0"/>
          </a:p>
          <a:p>
            <a:endParaRPr lang="en-US" altLang="ko-KR" sz="2000" dirty="0" smtClean="0"/>
          </a:p>
          <a:p>
            <a:endParaRPr lang="en-US" altLang="ko-KR" sz="2000" dirty="0" smtClean="0"/>
          </a:p>
          <a:p>
            <a:r>
              <a:rPr lang="en-US" altLang="ko-KR" sz="2000" dirty="0" smtClean="0"/>
              <a:t>We have only tree equations for four unknown </a:t>
            </a:r>
            <a:r>
              <a:rPr lang="en-US" altLang="ko-KR" sz="2000" dirty="0" err="1" smtClean="0"/>
              <a:t>ftns</a:t>
            </a:r>
            <a:r>
              <a:rPr lang="en-US" altLang="ko-KR" sz="2000" dirty="0" smtClean="0"/>
              <a:t>.</a:t>
            </a:r>
          </a:p>
          <a:p>
            <a:endParaRPr lang="en-US" altLang="ko-KR" sz="2000" dirty="0" smtClean="0"/>
          </a:p>
          <a:p>
            <a:endParaRPr lang="en-US" altLang="ko-KR" sz="2000" dirty="0" smtClean="0"/>
          </a:p>
        </p:txBody>
      </p:sp>
      <p:pic>
        <p:nvPicPr>
          <p:cNvPr id="6146" name="Picture 2"/>
          <p:cNvPicPr>
            <a:picLocks noChangeAspect="1" noChangeArrowheads="1"/>
          </p:cNvPicPr>
          <p:nvPr/>
        </p:nvPicPr>
        <p:blipFill>
          <a:blip r:embed="rId2" cstate="print"/>
          <a:srcRect/>
          <a:stretch>
            <a:fillRect/>
          </a:stretch>
        </p:blipFill>
        <p:spPr bwMode="auto">
          <a:xfrm>
            <a:off x="2339752" y="2060848"/>
            <a:ext cx="4533900" cy="866775"/>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2123728" y="3573016"/>
            <a:ext cx="3888432" cy="1940106"/>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Simple compact stars and TOV equation</a:t>
            </a:r>
          </a:p>
        </p:txBody>
      </p:sp>
      <p:sp>
        <p:nvSpPr>
          <p:cNvPr id="3" name="내용 개체 틀 2"/>
          <p:cNvSpPr>
            <a:spLocks noGrp="1"/>
          </p:cNvSpPr>
          <p:nvPr>
            <p:ph idx="1"/>
          </p:nvPr>
        </p:nvSpPr>
        <p:spPr>
          <a:xfrm>
            <a:off x="457200" y="1600200"/>
            <a:ext cx="8229600" cy="4853136"/>
          </a:xfrm>
        </p:spPr>
        <p:txBody>
          <a:bodyPr>
            <a:normAutofit/>
          </a:bodyPr>
          <a:lstStyle/>
          <a:p>
            <a:r>
              <a:rPr lang="en-US" altLang="ko-KR" sz="2000" dirty="0" smtClean="0"/>
              <a:t>Usual study needs one more equation, for example ,the equation of state.</a:t>
            </a:r>
          </a:p>
          <a:p>
            <a:endParaRPr lang="en-US" altLang="ko-KR" sz="2000" dirty="0" smtClean="0"/>
          </a:p>
          <a:p>
            <a:r>
              <a:rPr lang="en-US" altLang="ko-KR" sz="2000" dirty="0" smtClean="0"/>
              <a:t>If we know equation of state, we can solve the four equations.</a:t>
            </a:r>
          </a:p>
          <a:p>
            <a:r>
              <a:rPr lang="en-US" altLang="ko-KR" sz="2000" dirty="0" smtClean="0"/>
              <a:t>Then we can see full function of  mass, pressure and energy density.</a:t>
            </a:r>
          </a:p>
          <a:p>
            <a:r>
              <a:rPr lang="en-US" altLang="ko-KR" sz="2000" dirty="0" smtClean="0"/>
              <a:t>From  these, we can read the radius and the mass of a compact star.</a:t>
            </a:r>
          </a:p>
          <a:p>
            <a:r>
              <a:rPr lang="en-US" altLang="ko-KR" sz="2000" dirty="0" smtClean="0"/>
              <a:t>This computation can be related to observation.</a:t>
            </a:r>
          </a:p>
          <a:p>
            <a:r>
              <a:rPr lang="en-US" altLang="ko-KR" sz="2000" dirty="0" smtClean="0"/>
              <a:t>The EOS is from the microscopic nature of the nuclear matter, the  radius and mass are from the observation. </a:t>
            </a:r>
          </a:p>
          <a:p>
            <a:r>
              <a:rPr lang="en-US" altLang="ko-KR" sz="2000" dirty="0" smtClean="0"/>
              <a:t>Thus the compact stars are good object to understand microscopic physics from observation. </a:t>
            </a:r>
          </a:p>
          <a:p>
            <a:r>
              <a:rPr lang="en-US" altLang="ko-KR" sz="2000" dirty="0" smtClean="0"/>
              <a:t>In this usual case,  we have to assume  or obtain EOS from QCD. But we don’t know yet.</a:t>
            </a:r>
          </a:p>
          <a:p>
            <a:endParaRPr lang="en-US" altLang="ko-KR" sz="2000" dirty="0" smtClean="0"/>
          </a:p>
          <a:p>
            <a:endParaRPr lang="en-US" altLang="ko-KR" sz="2000" dirty="0" smtClean="0"/>
          </a:p>
          <a:p>
            <a:endParaRPr lang="en-US" altLang="ko-KR" sz="2000" dirty="0" smtClean="0"/>
          </a:p>
        </p:txBody>
      </p:sp>
      <p:pic>
        <p:nvPicPr>
          <p:cNvPr id="7170" name="Picture 2"/>
          <p:cNvPicPr>
            <a:picLocks noChangeAspect="1" noChangeArrowheads="1"/>
          </p:cNvPicPr>
          <p:nvPr/>
        </p:nvPicPr>
        <p:blipFill>
          <a:blip r:embed="rId2" cstate="print"/>
          <a:srcRect/>
          <a:stretch>
            <a:fillRect/>
          </a:stretch>
        </p:blipFill>
        <p:spPr bwMode="auto">
          <a:xfrm>
            <a:off x="3779912" y="2132856"/>
            <a:ext cx="942975" cy="3810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The simplest </a:t>
            </a:r>
            <a:r>
              <a:rPr lang="en-US" altLang="ko-KR" dirty="0" smtClean="0"/>
              <a:t>holographic model </a:t>
            </a:r>
            <a:r>
              <a:rPr lang="en-US" altLang="ko-KR" dirty="0"/>
              <a:t>without </a:t>
            </a:r>
            <a:r>
              <a:rPr lang="en-US" altLang="ko-KR" dirty="0" smtClean="0"/>
              <a:t>matter</a:t>
            </a:r>
            <a:endParaRPr lang="ko-KR" altLang="en-US" dirty="0"/>
          </a:p>
        </p:txBody>
      </p:sp>
      <p:sp>
        <p:nvSpPr>
          <p:cNvPr id="3" name="내용 개체 틀 2"/>
          <p:cNvSpPr>
            <a:spLocks noGrp="1"/>
          </p:cNvSpPr>
          <p:nvPr>
            <p:ph idx="1"/>
          </p:nvPr>
        </p:nvSpPr>
        <p:spPr/>
        <p:txBody>
          <a:bodyPr>
            <a:normAutofit/>
          </a:bodyPr>
          <a:lstStyle/>
          <a:p>
            <a:r>
              <a:rPr lang="en-US" altLang="ko-KR" sz="2000" dirty="0" smtClean="0"/>
              <a:t>If we believe possibility for existence of gravity degrees of freedom, we may consider  holographic model in a curved </a:t>
            </a:r>
            <a:r>
              <a:rPr lang="en-US" altLang="ko-KR" sz="2000" dirty="0" err="1" smtClean="0"/>
              <a:t>spacetime</a:t>
            </a:r>
            <a:r>
              <a:rPr lang="en-US" altLang="ko-KR" sz="2000" dirty="0" smtClean="0"/>
              <a:t>.</a:t>
            </a:r>
          </a:p>
          <a:p>
            <a:r>
              <a:rPr lang="en-US" altLang="ko-KR" sz="2000" dirty="0" smtClean="0"/>
              <a:t>This is a deformation from the gauge/gravity correspondence. </a:t>
            </a:r>
          </a:p>
          <a:p>
            <a:r>
              <a:rPr lang="en-US" altLang="ko-KR" sz="2000" dirty="0" smtClean="0"/>
              <a:t>In order to obtain first intuition, we had better take a simplest toy model. So we are going to consider  the Einstein-Hilbert action with negative cosmological constant in 5 dimension.</a:t>
            </a:r>
          </a:p>
          <a:p>
            <a:endParaRPr lang="en-US" altLang="ko-KR" sz="2000" dirty="0" smtClean="0"/>
          </a:p>
          <a:p>
            <a:endParaRPr lang="en-US" altLang="ko-KR" sz="2000" dirty="0" smtClean="0"/>
          </a:p>
          <a:p>
            <a:endParaRPr lang="en-US" altLang="ko-KR" sz="2000" dirty="0" smtClean="0"/>
          </a:p>
          <a:p>
            <a:endParaRPr lang="en-US" altLang="ko-KR" sz="2000" dirty="0" smtClean="0"/>
          </a:p>
          <a:p>
            <a:r>
              <a:rPr lang="en-US" altLang="ko-KR" sz="2000" dirty="0" smtClean="0"/>
              <a:t>The general behavior  already studied by </a:t>
            </a:r>
            <a:r>
              <a:rPr lang="en-US" altLang="ko-KR" sz="2000" dirty="0" err="1" smtClean="0"/>
              <a:t>Skenderis</a:t>
            </a:r>
            <a:r>
              <a:rPr lang="en-US" altLang="ko-KR" sz="2000" dirty="0" smtClean="0"/>
              <a:t> et al(2000).</a:t>
            </a:r>
          </a:p>
          <a:p>
            <a:endParaRPr lang="ko-KR" altLang="en-US" sz="2000" dirty="0"/>
          </a:p>
        </p:txBody>
      </p:sp>
      <p:pic>
        <p:nvPicPr>
          <p:cNvPr id="4098" name="Picture 2"/>
          <p:cNvPicPr>
            <a:picLocks noChangeAspect="1" noChangeArrowheads="1"/>
          </p:cNvPicPr>
          <p:nvPr/>
        </p:nvPicPr>
        <p:blipFill>
          <a:blip r:embed="rId2" cstate="print"/>
          <a:srcRect/>
          <a:stretch>
            <a:fillRect/>
          </a:stretch>
        </p:blipFill>
        <p:spPr bwMode="auto">
          <a:xfrm>
            <a:off x="3074234" y="3933056"/>
            <a:ext cx="2289854" cy="792088"/>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The simplest holographic model without matter</a:t>
            </a:r>
            <a:endParaRPr lang="ko-KR" altLang="en-US" dirty="0"/>
          </a:p>
        </p:txBody>
      </p:sp>
      <p:sp>
        <p:nvSpPr>
          <p:cNvPr id="3" name="내용 개체 틀 2"/>
          <p:cNvSpPr>
            <a:spLocks noGrp="1"/>
          </p:cNvSpPr>
          <p:nvPr>
            <p:ph idx="1"/>
          </p:nvPr>
        </p:nvSpPr>
        <p:spPr/>
        <p:txBody>
          <a:bodyPr>
            <a:normAutofit/>
          </a:bodyPr>
          <a:lstStyle/>
          <a:p>
            <a:r>
              <a:rPr lang="en-US" altLang="ko-KR" sz="2000" dirty="0" smtClean="0"/>
              <a:t>The summary  of  their work is as follows.</a:t>
            </a:r>
          </a:p>
          <a:p>
            <a:r>
              <a:rPr lang="en-US" altLang="ko-KR" sz="2000" dirty="0" smtClean="0"/>
              <a:t>If  we take the </a:t>
            </a:r>
            <a:r>
              <a:rPr lang="en-US" altLang="ko-KR" sz="2000" dirty="0" err="1" smtClean="0"/>
              <a:t>Fefferman</a:t>
            </a:r>
            <a:r>
              <a:rPr lang="en-US" altLang="ko-KR" sz="2000" dirty="0" smtClean="0"/>
              <a:t>-Graham coordinates,</a:t>
            </a:r>
            <a:br>
              <a:rPr lang="en-US" altLang="ko-KR" sz="2000" dirty="0" smtClean="0"/>
            </a:br>
            <a:r>
              <a:rPr lang="en-US" altLang="ko-KR" sz="2000" dirty="0" smtClean="0"/>
              <a:t/>
            </a:r>
            <a:br>
              <a:rPr lang="en-US" altLang="ko-KR" sz="2000" dirty="0" smtClean="0"/>
            </a:br>
            <a:r>
              <a:rPr lang="en-US" altLang="ko-KR" sz="2000" dirty="0" smtClean="0"/>
              <a:t/>
            </a:r>
            <a:br>
              <a:rPr lang="en-US" altLang="ko-KR" sz="2000" dirty="0" smtClean="0"/>
            </a:br>
            <a:r>
              <a:rPr lang="en-US" altLang="ko-KR" sz="2000" dirty="0" smtClean="0"/>
              <a:t/>
            </a:r>
            <a:br>
              <a:rPr lang="en-US" altLang="ko-KR" sz="2000" dirty="0" smtClean="0"/>
            </a:br>
            <a:r>
              <a:rPr lang="en-US" altLang="ko-KR" sz="2000" dirty="0" smtClean="0"/>
              <a:t/>
            </a:r>
            <a:br>
              <a:rPr lang="en-US" altLang="ko-KR" sz="2000" dirty="0" smtClean="0"/>
            </a:br>
            <a:r>
              <a:rPr lang="en-US" altLang="ko-KR" sz="2000" dirty="0" smtClean="0"/>
              <a:t>The general behavior of metric is </a:t>
            </a:r>
          </a:p>
          <a:p>
            <a:endParaRPr lang="en-US" altLang="ko-KR" sz="2000" dirty="0" smtClean="0"/>
          </a:p>
          <a:p>
            <a:endParaRPr lang="en-US" altLang="ko-KR" sz="2000" dirty="0" smtClean="0"/>
          </a:p>
          <a:p>
            <a:endParaRPr lang="en-US" altLang="ko-KR" sz="2000" dirty="0" smtClean="0"/>
          </a:p>
          <a:p>
            <a:r>
              <a:rPr lang="en-US" altLang="ko-KR" sz="2000" dirty="0" smtClean="0"/>
              <a:t>The expectation value of energy-momentum tensor  is</a:t>
            </a:r>
            <a:endParaRPr lang="ko-KR" altLang="en-US" sz="2000" dirty="0"/>
          </a:p>
        </p:txBody>
      </p:sp>
      <p:pic>
        <p:nvPicPr>
          <p:cNvPr id="5122" name="Picture 2"/>
          <p:cNvPicPr>
            <a:picLocks noChangeAspect="1" noChangeArrowheads="1"/>
          </p:cNvPicPr>
          <p:nvPr/>
        </p:nvPicPr>
        <p:blipFill>
          <a:blip r:embed="rId2" cstate="print"/>
          <a:srcRect/>
          <a:stretch>
            <a:fillRect/>
          </a:stretch>
        </p:blipFill>
        <p:spPr bwMode="auto">
          <a:xfrm>
            <a:off x="2699792" y="2492896"/>
            <a:ext cx="3369431" cy="720080"/>
          </a:xfrm>
          <a:prstGeom prst="rect">
            <a:avLst/>
          </a:prstGeom>
          <a:noFill/>
          <a:ln w="9525">
            <a:noFill/>
            <a:miter lim="800000"/>
            <a:headEnd/>
            <a:tailEnd/>
          </a:ln>
        </p:spPr>
      </p:pic>
      <p:pic>
        <p:nvPicPr>
          <p:cNvPr id="5124" name="Picture 4"/>
          <p:cNvPicPr>
            <a:picLocks noChangeAspect="1" noChangeArrowheads="1"/>
          </p:cNvPicPr>
          <p:nvPr/>
        </p:nvPicPr>
        <p:blipFill>
          <a:blip r:embed="rId3" cstate="print"/>
          <a:srcRect/>
          <a:stretch>
            <a:fillRect/>
          </a:stretch>
        </p:blipFill>
        <p:spPr bwMode="auto">
          <a:xfrm>
            <a:off x="1835696" y="4077072"/>
            <a:ext cx="5975252" cy="576064"/>
          </a:xfrm>
          <a:prstGeom prst="rect">
            <a:avLst/>
          </a:prstGeom>
          <a:noFill/>
          <a:ln w="9525">
            <a:noFill/>
            <a:miter lim="800000"/>
            <a:headEnd/>
            <a:tailEnd/>
          </a:ln>
        </p:spPr>
      </p:pic>
      <p:pic>
        <p:nvPicPr>
          <p:cNvPr id="5125" name="Picture 5"/>
          <p:cNvPicPr>
            <a:picLocks noChangeAspect="1" noChangeArrowheads="1"/>
          </p:cNvPicPr>
          <p:nvPr/>
        </p:nvPicPr>
        <p:blipFill>
          <a:blip r:embed="rId4" cstate="print"/>
          <a:srcRect/>
          <a:stretch>
            <a:fillRect/>
          </a:stretch>
        </p:blipFill>
        <p:spPr bwMode="auto">
          <a:xfrm>
            <a:off x="1475656" y="5445224"/>
            <a:ext cx="6310393" cy="504056"/>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The simplest holographic model without matter</a:t>
            </a:r>
            <a:endParaRPr lang="ko-KR" altLang="en-US" dirty="0"/>
          </a:p>
        </p:txBody>
      </p:sp>
      <p:sp>
        <p:nvSpPr>
          <p:cNvPr id="3" name="내용 개체 틀 2"/>
          <p:cNvSpPr>
            <a:spLocks noGrp="1"/>
          </p:cNvSpPr>
          <p:nvPr>
            <p:ph idx="1"/>
          </p:nvPr>
        </p:nvSpPr>
        <p:spPr/>
        <p:txBody>
          <a:bodyPr>
            <a:normAutofit/>
          </a:bodyPr>
          <a:lstStyle/>
          <a:p>
            <a:r>
              <a:rPr lang="en-US" altLang="ko-KR" sz="2000" dirty="0" smtClean="0"/>
              <a:t>Again, the bulk metric is</a:t>
            </a:r>
          </a:p>
          <a:p>
            <a:endParaRPr lang="en-US" altLang="ko-KR" sz="2000" dirty="0" smtClean="0"/>
          </a:p>
          <a:p>
            <a:endParaRPr lang="en-US" altLang="ko-KR" sz="2000" dirty="0" smtClean="0"/>
          </a:p>
          <a:p>
            <a:endParaRPr lang="en-US" altLang="ko-KR" sz="2000" dirty="0" smtClean="0"/>
          </a:p>
          <a:p>
            <a:r>
              <a:rPr lang="en-US" altLang="ko-KR" sz="2000" dirty="0" smtClean="0"/>
              <a:t>The first term is related to conformal anomaly and scheme dependent term,  when we consider holographic renormalization.  For  simplicity, we assume that this term vanishes.</a:t>
            </a:r>
          </a:p>
          <a:p>
            <a:r>
              <a:rPr lang="en-US" altLang="ko-KR" sz="2000" dirty="0" smtClean="0"/>
              <a:t>The second term is interpreted as the metric of boundary system. Usually, this is taken as flat metric. In our case we will put nontrivial non-flat metric into this boundary metric. </a:t>
            </a:r>
          </a:p>
          <a:p>
            <a:endParaRPr lang="ko-KR" altLang="en-US" sz="2000" dirty="0"/>
          </a:p>
        </p:txBody>
      </p:sp>
      <p:pic>
        <p:nvPicPr>
          <p:cNvPr id="6147" name="Picture 3"/>
          <p:cNvPicPr>
            <a:picLocks noChangeAspect="1" noChangeArrowheads="1"/>
          </p:cNvPicPr>
          <p:nvPr/>
        </p:nvPicPr>
        <p:blipFill>
          <a:blip r:embed="rId2" cstate="print"/>
          <a:srcRect/>
          <a:stretch>
            <a:fillRect/>
          </a:stretch>
        </p:blipFill>
        <p:spPr bwMode="auto">
          <a:xfrm>
            <a:off x="1549076" y="2276872"/>
            <a:ext cx="5975252" cy="576064"/>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The simplest holographic model without matter</a:t>
            </a:r>
            <a:endParaRPr lang="ko-KR" altLang="en-US" dirty="0"/>
          </a:p>
        </p:txBody>
      </p:sp>
      <p:sp>
        <p:nvSpPr>
          <p:cNvPr id="3" name="내용 개체 틀 2"/>
          <p:cNvSpPr>
            <a:spLocks noGrp="1"/>
          </p:cNvSpPr>
          <p:nvPr>
            <p:ph idx="1"/>
          </p:nvPr>
        </p:nvSpPr>
        <p:spPr/>
        <p:txBody>
          <a:bodyPr>
            <a:normAutofit/>
          </a:bodyPr>
          <a:lstStyle/>
          <a:p>
            <a:r>
              <a:rPr lang="en-US" altLang="ko-KR" sz="2000" dirty="0" smtClean="0"/>
              <a:t>Since we will take star object into account, we assume that our metric has rotational symmetry.  Then our </a:t>
            </a:r>
            <a:r>
              <a:rPr lang="en-US" altLang="ko-KR" sz="2000" dirty="0" err="1" smtClean="0"/>
              <a:t>ansatz</a:t>
            </a:r>
            <a:r>
              <a:rPr lang="en-US" altLang="ko-KR" sz="2000" dirty="0" smtClean="0"/>
              <a:t> for bulk metric is</a:t>
            </a:r>
          </a:p>
          <a:p>
            <a:endParaRPr lang="en-US" altLang="ko-KR" sz="2000" dirty="0" smtClean="0"/>
          </a:p>
          <a:p>
            <a:endParaRPr lang="en-US" altLang="ko-KR" sz="2000" dirty="0" smtClean="0"/>
          </a:p>
          <a:p>
            <a:endParaRPr lang="en-US" altLang="ko-KR" sz="2000" dirty="0" smtClean="0"/>
          </a:p>
          <a:p>
            <a:r>
              <a:rPr lang="en-US" altLang="ko-KR" sz="2000" dirty="0" smtClean="0"/>
              <a:t>From this </a:t>
            </a:r>
            <a:r>
              <a:rPr lang="en-US" altLang="ko-KR" sz="2000" dirty="0" err="1" smtClean="0"/>
              <a:t>ansatz</a:t>
            </a:r>
            <a:r>
              <a:rPr lang="en-US" altLang="ko-KR" sz="2000" dirty="0" smtClean="0"/>
              <a:t>, we may solve the bulk equation.</a:t>
            </a:r>
            <a:endParaRPr lang="ko-KR" altLang="en-US" sz="2000" dirty="0"/>
          </a:p>
        </p:txBody>
      </p:sp>
      <p:pic>
        <p:nvPicPr>
          <p:cNvPr id="7170" name="Picture 2"/>
          <p:cNvPicPr>
            <a:picLocks noChangeAspect="1" noChangeArrowheads="1"/>
          </p:cNvPicPr>
          <p:nvPr/>
        </p:nvPicPr>
        <p:blipFill>
          <a:blip r:embed="rId2" cstate="print"/>
          <a:srcRect/>
          <a:stretch>
            <a:fillRect/>
          </a:stretch>
        </p:blipFill>
        <p:spPr bwMode="auto">
          <a:xfrm>
            <a:off x="1259632" y="2420888"/>
            <a:ext cx="6691343" cy="504056"/>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3203847" y="4005064"/>
            <a:ext cx="2384905" cy="64807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Short note for string theory</a:t>
            </a:r>
            <a:endParaRPr lang="ko-KR" altLang="en-US" dirty="0"/>
          </a:p>
        </p:txBody>
      </p:sp>
      <p:sp>
        <p:nvSpPr>
          <p:cNvPr id="3" name="내용 개체 틀 2"/>
          <p:cNvSpPr>
            <a:spLocks noGrp="1"/>
          </p:cNvSpPr>
          <p:nvPr>
            <p:ph idx="1"/>
          </p:nvPr>
        </p:nvSpPr>
        <p:spPr/>
        <p:txBody>
          <a:bodyPr>
            <a:normAutofit/>
          </a:bodyPr>
          <a:lstStyle/>
          <a:p>
            <a:r>
              <a:rPr lang="en-US" altLang="ko-KR" sz="2000" dirty="0" smtClean="0"/>
              <a:t>So we may take some theory which have the extended objects(string, membrane and so on…..) as fundamental particles.</a:t>
            </a:r>
          </a:p>
          <a:p>
            <a:r>
              <a:rPr lang="en-US" altLang="ko-KR" sz="2000" dirty="0" smtClean="0"/>
              <a:t>An example of  point particle theory </a:t>
            </a:r>
            <a:endParaRPr lang="ko-KR" altLang="en-US" sz="2000" dirty="0"/>
          </a:p>
        </p:txBody>
      </p:sp>
      <p:pic>
        <p:nvPicPr>
          <p:cNvPr id="1026" name="Picture 2"/>
          <p:cNvPicPr>
            <a:picLocks noChangeAspect="1" noChangeArrowheads="1"/>
          </p:cNvPicPr>
          <p:nvPr/>
        </p:nvPicPr>
        <p:blipFill>
          <a:blip r:embed="rId2" cstate="print"/>
          <a:srcRect/>
          <a:stretch>
            <a:fillRect/>
          </a:stretch>
        </p:blipFill>
        <p:spPr bwMode="auto">
          <a:xfrm>
            <a:off x="1763688" y="2852936"/>
            <a:ext cx="5472608" cy="34798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The simplest holographic model without matter</a:t>
            </a:r>
            <a:endParaRPr lang="ko-KR" altLang="en-US" dirty="0"/>
          </a:p>
        </p:txBody>
      </p:sp>
      <p:sp>
        <p:nvSpPr>
          <p:cNvPr id="3" name="내용 개체 틀 2"/>
          <p:cNvSpPr>
            <a:spLocks noGrp="1"/>
          </p:cNvSpPr>
          <p:nvPr>
            <p:ph idx="1"/>
          </p:nvPr>
        </p:nvSpPr>
        <p:spPr/>
        <p:txBody>
          <a:bodyPr>
            <a:normAutofit/>
          </a:bodyPr>
          <a:lstStyle/>
          <a:p>
            <a:r>
              <a:rPr lang="en-US" altLang="ko-KR" sz="2000" dirty="0" smtClean="0"/>
              <a:t>Now we take a star metric as the boundary metric.</a:t>
            </a:r>
          </a:p>
          <a:p>
            <a:endParaRPr lang="en-US" altLang="ko-KR" sz="2000" dirty="0" smtClean="0"/>
          </a:p>
          <a:p>
            <a:endParaRPr lang="en-US" altLang="ko-KR" sz="2000" dirty="0" smtClean="0"/>
          </a:p>
          <a:p>
            <a:endParaRPr lang="en-US" altLang="ko-KR" sz="2000" dirty="0" smtClean="0"/>
          </a:p>
          <a:p>
            <a:endParaRPr lang="en-US" altLang="ko-KR" sz="2000" dirty="0" smtClean="0"/>
          </a:p>
          <a:p>
            <a:endParaRPr lang="en-US" altLang="ko-KR" sz="2000" dirty="0" smtClean="0"/>
          </a:p>
          <a:p>
            <a:r>
              <a:rPr lang="en-US" altLang="ko-KR" sz="2000" dirty="0" smtClean="0"/>
              <a:t>Then we can solve the bulk Einstein equation order by order in z. </a:t>
            </a:r>
          </a:p>
          <a:p>
            <a:r>
              <a:rPr lang="en-US" altLang="ko-KR" sz="2000" dirty="0" smtClean="0"/>
              <a:t>Up to </a:t>
            </a:r>
            <a:r>
              <a:rPr lang="en-US" altLang="ko-KR" sz="2000" dirty="0" err="1" smtClean="0"/>
              <a:t>zeroth</a:t>
            </a:r>
            <a:r>
              <a:rPr lang="en-US" altLang="ko-KR" sz="2000" dirty="0" smtClean="0"/>
              <a:t> order equation,  g^(2) is given in terms of  g^(0).</a:t>
            </a:r>
          </a:p>
          <a:p>
            <a:endParaRPr lang="en-US" altLang="ko-KR" sz="2000" dirty="0" smtClean="0"/>
          </a:p>
          <a:p>
            <a:endParaRPr lang="en-US" altLang="ko-KR" sz="2000" dirty="0" smtClean="0"/>
          </a:p>
          <a:p>
            <a:endParaRPr lang="ko-KR" altLang="en-US" sz="2000" dirty="0"/>
          </a:p>
        </p:txBody>
      </p:sp>
      <p:pic>
        <p:nvPicPr>
          <p:cNvPr id="8194" name="Picture 2"/>
          <p:cNvPicPr>
            <a:picLocks noChangeAspect="1" noChangeArrowheads="1"/>
          </p:cNvPicPr>
          <p:nvPr/>
        </p:nvPicPr>
        <p:blipFill>
          <a:blip r:embed="rId2" cstate="print"/>
          <a:srcRect/>
          <a:stretch>
            <a:fillRect/>
          </a:stretch>
        </p:blipFill>
        <p:spPr bwMode="auto">
          <a:xfrm>
            <a:off x="2483768" y="2204864"/>
            <a:ext cx="3457575" cy="638175"/>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1619672" y="3068960"/>
            <a:ext cx="5343525" cy="504825"/>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The simplest holographic model without matter</a:t>
            </a:r>
            <a:endParaRPr lang="ko-KR" altLang="en-US" dirty="0"/>
          </a:p>
        </p:txBody>
      </p:sp>
      <p:sp>
        <p:nvSpPr>
          <p:cNvPr id="3" name="내용 개체 틀 2"/>
          <p:cNvSpPr>
            <a:spLocks noGrp="1"/>
          </p:cNvSpPr>
          <p:nvPr>
            <p:ph idx="1"/>
          </p:nvPr>
        </p:nvSpPr>
        <p:spPr/>
        <p:txBody>
          <a:bodyPr/>
          <a:lstStyle/>
          <a:p>
            <a:r>
              <a:rPr lang="en-US" altLang="ko-KR" sz="2000" dirty="0" smtClean="0"/>
              <a:t>Up to second order, the metric  must satisfy following constraint equation.</a:t>
            </a:r>
          </a:p>
          <a:p>
            <a:endParaRPr lang="en-US" altLang="ko-KR" sz="2000" dirty="0" smtClean="0"/>
          </a:p>
          <a:p>
            <a:endParaRPr lang="en-US" altLang="ko-KR" sz="2000" dirty="0" smtClean="0"/>
          </a:p>
          <a:p>
            <a:endParaRPr lang="en-US" altLang="ko-KR" sz="2000" dirty="0" smtClean="0"/>
          </a:p>
          <a:p>
            <a:endParaRPr lang="en-US" altLang="ko-KR" sz="2000" dirty="0" smtClean="0"/>
          </a:p>
          <a:p>
            <a:endParaRPr lang="en-US" altLang="ko-KR" sz="2000" dirty="0" smtClean="0"/>
          </a:p>
          <a:p>
            <a:endParaRPr lang="en-US" altLang="ko-KR" sz="2000" dirty="0" smtClean="0"/>
          </a:p>
          <a:p>
            <a:endParaRPr lang="en-US" altLang="ko-KR" sz="2000" dirty="0" smtClean="0"/>
          </a:p>
          <a:p>
            <a:r>
              <a:rPr lang="en-US" altLang="ko-KR" sz="2000" dirty="0" smtClean="0"/>
              <a:t>In other words, If the boundary metric satisfies this equation, then the full bulk metric is solution of the bulk Einstein equation up to second order. </a:t>
            </a:r>
          </a:p>
          <a:p>
            <a:endParaRPr lang="en-US" altLang="ko-KR" sz="2000" dirty="0" smtClean="0"/>
          </a:p>
          <a:p>
            <a:endParaRPr lang="ko-KR" altLang="en-US" dirty="0"/>
          </a:p>
        </p:txBody>
      </p:sp>
      <p:pic>
        <p:nvPicPr>
          <p:cNvPr id="17410" name="Picture 2"/>
          <p:cNvPicPr>
            <a:picLocks noChangeAspect="1" noChangeArrowheads="1"/>
          </p:cNvPicPr>
          <p:nvPr/>
        </p:nvPicPr>
        <p:blipFill>
          <a:blip r:embed="rId2" cstate="print"/>
          <a:srcRect/>
          <a:stretch>
            <a:fillRect/>
          </a:stretch>
        </p:blipFill>
        <p:spPr bwMode="auto">
          <a:xfrm>
            <a:off x="1409700" y="2447925"/>
            <a:ext cx="6324600" cy="196215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The simplest holographic model without matter</a:t>
            </a:r>
            <a:endParaRPr lang="ko-KR" altLang="en-US" dirty="0"/>
          </a:p>
        </p:txBody>
      </p:sp>
      <p:sp>
        <p:nvSpPr>
          <p:cNvPr id="3" name="내용 개체 틀 2"/>
          <p:cNvSpPr>
            <a:spLocks noGrp="1"/>
          </p:cNvSpPr>
          <p:nvPr>
            <p:ph idx="1"/>
          </p:nvPr>
        </p:nvSpPr>
        <p:spPr/>
        <p:txBody>
          <a:bodyPr>
            <a:normAutofit/>
          </a:bodyPr>
          <a:lstStyle/>
          <a:p>
            <a:r>
              <a:rPr lang="en-US" altLang="ko-KR" sz="2000" dirty="0" smtClean="0"/>
              <a:t>We take one more assumption.  If the boundary metric is a perfect fluid star, we have to consider  following constraints.</a:t>
            </a:r>
          </a:p>
          <a:p>
            <a:endParaRPr lang="en-US" altLang="ko-KR" sz="2000" dirty="0" smtClean="0"/>
          </a:p>
          <a:p>
            <a:endParaRPr lang="en-US" altLang="ko-KR" sz="2000" dirty="0" smtClean="0"/>
          </a:p>
          <a:p>
            <a:endParaRPr lang="en-US" altLang="ko-KR" sz="2000" dirty="0" smtClean="0"/>
          </a:p>
          <a:p>
            <a:endParaRPr lang="en-US" altLang="ko-KR" sz="2000" dirty="0" smtClean="0"/>
          </a:p>
          <a:p>
            <a:endParaRPr lang="en-US" altLang="ko-KR" sz="2000" dirty="0" smtClean="0"/>
          </a:p>
          <a:p>
            <a:endParaRPr lang="en-US" altLang="ko-KR" sz="2000" dirty="0" smtClean="0"/>
          </a:p>
          <a:p>
            <a:endParaRPr lang="en-US" altLang="ko-KR" sz="2000" dirty="0" smtClean="0"/>
          </a:p>
          <a:p>
            <a:r>
              <a:rPr lang="en-US" altLang="ko-KR" sz="2000" dirty="0" smtClean="0"/>
              <a:t>These come from the boundary Einstein equation and TOV equation.</a:t>
            </a:r>
          </a:p>
          <a:p>
            <a:r>
              <a:rPr lang="en-US" altLang="ko-KR" sz="2000" dirty="0" smtClean="0"/>
              <a:t>Then previous complicate constraint becomes simple. </a:t>
            </a:r>
            <a:endParaRPr lang="ko-KR" altLang="en-US" sz="2000" dirty="0"/>
          </a:p>
        </p:txBody>
      </p:sp>
      <p:pic>
        <p:nvPicPr>
          <p:cNvPr id="10242" name="Picture 2"/>
          <p:cNvPicPr>
            <a:picLocks noChangeAspect="1" noChangeArrowheads="1"/>
          </p:cNvPicPr>
          <p:nvPr/>
        </p:nvPicPr>
        <p:blipFill>
          <a:blip r:embed="rId2" cstate="print"/>
          <a:srcRect/>
          <a:stretch>
            <a:fillRect/>
          </a:stretch>
        </p:blipFill>
        <p:spPr bwMode="auto">
          <a:xfrm>
            <a:off x="2555776" y="2420888"/>
            <a:ext cx="3034284" cy="1512168"/>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2555776" y="4077072"/>
            <a:ext cx="3352800" cy="647700"/>
          </a:xfrm>
          <a:prstGeom prst="rect">
            <a:avLst/>
          </a:prstGeom>
          <a:noFill/>
          <a:ln w="9525">
            <a:noFill/>
            <a:miter lim="800000"/>
            <a:headEnd/>
            <a:tailEnd/>
          </a:ln>
        </p:spPr>
      </p:pic>
      <p:pic>
        <p:nvPicPr>
          <p:cNvPr id="10244" name="Picture 4"/>
          <p:cNvPicPr>
            <a:picLocks noChangeAspect="1" noChangeArrowheads="1"/>
          </p:cNvPicPr>
          <p:nvPr/>
        </p:nvPicPr>
        <p:blipFill>
          <a:blip r:embed="rId4" cstate="print"/>
          <a:srcRect/>
          <a:stretch>
            <a:fillRect/>
          </a:stretch>
        </p:blipFill>
        <p:spPr bwMode="auto">
          <a:xfrm>
            <a:off x="2627784" y="5733256"/>
            <a:ext cx="2962275" cy="542925"/>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The simplest holographic model without matter</a:t>
            </a:r>
            <a:endParaRPr lang="ko-KR" altLang="en-US" dirty="0"/>
          </a:p>
        </p:txBody>
      </p:sp>
      <p:sp>
        <p:nvSpPr>
          <p:cNvPr id="3" name="내용 개체 틀 2"/>
          <p:cNvSpPr>
            <a:spLocks noGrp="1"/>
          </p:cNvSpPr>
          <p:nvPr>
            <p:ph idx="1"/>
          </p:nvPr>
        </p:nvSpPr>
        <p:spPr/>
        <p:txBody>
          <a:bodyPr>
            <a:normAutofit/>
          </a:bodyPr>
          <a:lstStyle/>
          <a:p>
            <a:r>
              <a:rPr lang="en-US" altLang="ko-KR" sz="2000" dirty="0" smtClean="0"/>
              <a:t>If  we solve the following equations</a:t>
            </a:r>
            <a:br>
              <a:rPr lang="en-US" altLang="ko-KR" sz="2000" dirty="0" smtClean="0"/>
            </a:br>
            <a:r>
              <a:rPr lang="en-US" altLang="ko-KR" sz="2000" dirty="0" smtClean="0"/>
              <a:t/>
            </a:r>
            <a:br>
              <a:rPr lang="en-US" altLang="ko-KR" sz="2000" dirty="0" smtClean="0"/>
            </a:br>
            <a:r>
              <a:rPr lang="en-US" altLang="ko-KR" sz="2000" dirty="0" smtClean="0"/>
              <a:t/>
            </a:r>
            <a:br>
              <a:rPr lang="en-US" altLang="ko-KR" sz="2000" dirty="0" smtClean="0"/>
            </a:br>
            <a:r>
              <a:rPr lang="en-US" altLang="ko-KR" sz="2000" dirty="0" smtClean="0"/>
              <a:t/>
            </a:r>
            <a:br>
              <a:rPr lang="en-US" altLang="ko-KR" sz="2000" dirty="0" smtClean="0"/>
            </a:br>
            <a:r>
              <a:rPr lang="en-US" altLang="ko-KR" sz="2000" dirty="0" smtClean="0"/>
              <a:t/>
            </a:r>
            <a:br>
              <a:rPr lang="en-US" altLang="ko-KR" sz="2000" dirty="0" smtClean="0"/>
            </a:br>
            <a:r>
              <a:rPr lang="en-US" altLang="ko-KR" sz="2000" dirty="0" smtClean="0"/>
              <a:t/>
            </a:r>
            <a:br>
              <a:rPr lang="en-US" altLang="ko-KR" sz="2000" dirty="0" smtClean="0"/>
            </a:br>
            <a:r>
              <a:rPr lang="en-US" altLang="ko-KR" sz="2000" dirty="0" smtClean="0"/>
              <a:t/>
            </a:r>
            <a:br>
              <a:rPr lang="en-US" altLang="ko-KR" sz="2000" dirty="0" smtClean="0"/>
            </a:br>
            <a:r>
              <a:rPr lang="en-US" altLang="ko-KR" sz="2000" dirty="0" smtClean="0"/>
              <a:t/>
            </a:r>
            <a:br>
              <a:rPr lang="en-US" altLang="ko-KR" sz="2000" dirty="0" smtClean="0"/>
            </a:br>
            <a:r>
              <a:rPr lang="en-US" altLang="ko-KR" sz="2000" dirty="0" smtClean="0"/>
              <a:t/>
            </a:r>
            <a:br>
              <a:rPr lang="en-US" altLang="ko-KR" sz="2000" dirty="0" smtClean="0"/>
            </a:br>
            <a:r>
              <a:rPr lang="en-US" altLang="ko-KR" sz="2000" dirty="0" smtClean="0"/>
              <a:t/>
            </a:r>
            <a:br>
              <a:rPr lang="en-US" altLang="ko-KR" sz="2000" dirty="0" smtClean="0"/>
            </a:br>
            <a:r>
              <a:rPr lang="en-US" altLang="ko-KR" sz="2000" dirty="0" smtClean="0"/>
              <a:t>with initial condition P(0),rho(0)  and m(0)=0,  then we can obtain pressure and energy density as functions of the radial coordinate.</a:t>
            </a:r>
          </a:p>
          <a:p>
            <a:endParaRPr lang="en-US" altLang="ko-KR" sz="2000" dirty="0" smtClean="0"/>
          </a:p>
        </p:txBody>
      </p:sp>
      <p:pic>
        <p:nvPicPr>
          <p:cNvPr id="11266" name="Picture 2"/>
          <p:cNvPicPr>
            <a:picLocks noChangeAspect="1" noChangeArrowheads="1"/>
          </p:cNvPicPr>
          <p:nvPr/>
        </p:nvPicPr>
        <p:blipFill>
          <a:blip r:embed="rId2" cstate="print"/>
          <a:srcRect/>
          <a:stretch>
            <a:fillRect/>
          </a:stretch>
        </p:blipFill>
        <p:spPr bwMode="auto">
          <a:xfrm>
            <a:off x="3077834" y="2276872"/>
            <a:ext cx="2142238" cy="504056"/>
          </a:xfrm>
          <a:prstGeom prst="rect">
            <a:avLst/>
          </a:prstGeom>
          <a:noFill/>
          <a:ln w="9525">
            <a:noFill/>
            <a:miter lim="800000"/>
            <a:headEnd/>
            <a:tailEnd/>
          </a:ln>
        </p:spPr>
      </p:pic>
      <p:pic>
        <p:nvPicPr>
          <p:cNvPr id="11267" name="Picture 3"/>
          <p:cNvPicPr>
            <a:picLocks noChangeAspect="1" noChangeArrowheads="1"/>
          </p:cNvPicPr>
          <p:nvPr/>
        </p:nvPicPr>
        <p:blipFill>
          <a:blip r:embed="rId3" cstate="print"/>
          <a:srcRect/>
          <a:stretch>
            <a:fillRect/>
          </a:stretch>
        </p:blipFill>
        <p:spPr bwMode="auto">
          <a:xfrm>
            <a:off x="2627784" y="3068960"/>
            <a:ext cx="3137491" cy="576064"/>
          </a:xfrm>
          <a:prstGeom prst="rect">
            <a:avLst/>
          </a:prstGeom>
          <a:noFill/>
          <a:ln w="9525">
            <a:noFill/>
            <a:miter lim="800000"/>
            <a:headEnd/>
            <a:tailEnd/>
          </a:ln>
        </p:spPr>
      </p:pic>
      <p:pic>
        <p:nvPicPr>
          <p:cNvPr id="11268" name="Picture 4"/>
          <p:cNvPicPr>
            <a:picLocks noChangeAspect="1" noChangeArrowheads="1"/>
          </p:cNvPicPr>
          <p:nvPr/>
        </p:nvPicPr>
        <p:blipFill>
          <a:blip r:embed="rId4" cstate="print"/>
          <a:srcRect/>
          <a:stretch>
            <a:fillRect/>
          </a:stretch>
        </p:blipFill>
        <p:spPr bwMode="auto">
          <a:xfrm>
            <a:off x="2699792" y="3861048"/>
            <a:ext cx="3024336" cy="59907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The simplest holographic model without matter</a:t>
            </a:r>
            <a:endParaRPr lang="ko-KR" altLang="en-US" dirty="0"/>
          </a:p>
        </p:txBody>
      </p:sp>
      <p:sp>
        <p:nvSpPr>
          <p:cNvPr id="3" name="내용 개체 틀 2"/>
          <p:cNvSpPr>
            <a:spLocks noGrp="1"/>
          </p:cNvSpPr>
          <p:nvPr>
            <p:ph idx="1"/>
          </p:nvPr>
        </p:nvSpPr>
        <p:spPr/>
        <p:txBody>
          <a:bodyPr>
            <a:normAutofit/>
          </a:bodyPr>
          <a:lstStyle/>
          <a:p>
            <a:r>
              <a:rPr lang="en-US" altLang="ko-KR" sz="2000" dirty="0" smtClean="0"/>
              <a:t>Indeed, these equation can be solved, the solution is well known uniform density solution.</a:t>
            </a:r>
          </a:p>
          <a:p>
            <a:endParaRPr lang="en-US" altLang="ko-KR" sz="2000" dirty="0" smtClean="0"/>
          </a:p>
          <a:p>
            <a:endParaRPr lang="en-US" altLang="ko-KR" sz="2000" dirty="0" smtClean="0"/>
          </a:p>
          <a:p>
            <a:endParaRPr lang="en-US" altLang="ko-KR" sz="2000" dirty="0" smtClean="0"/>
          </a:p>
          <a:p>
            <a:endParaRPr lang="en-US" altLang="ko-KR" sz="2000" dirty="0" smtClean="0"/>
          </a:p>
          <a:p>
            <a:endParaRPr lang="en-US" altLang="ko-KR" sz="2000" dirty="0" smtClean="0"/>
          </a:p>
          <a:p>
            <a:endParaRPr lang="en-US" altLang="ko-KR" sz="2000" dirty="0" smtClean="0"/>
          </a:p>
          <a:p>
            <a:endParaRPr lang="en-US" altLang="ko-KR" sz="2000" dirty="0" smtClean="0"/>
          </a:p>
          <a:p>
            <a:r>
              <a:rPr lang="en-US" altLang="ko-KR" sz="2000" dirty="0" smtClean="0"/>
              <a:t>This is a simplest toy model, so we expect  that more realistic model can give  more realistic equation of  state.</a:t>
            </a:r>
          </a:p>
          <a:p>
            <a:endParaRPr lang="ko-KR" altLang="en-US" sz="2000" dirty="0"/>
          </a:p>
        </p:txBody>
      </p:sp>
      <p:pic>
        <p:nvPicPr>
          <p:cNvPr id="18434" name="Picture 2"/>
          <p:cNvPicPr>
            <a:picLocks noChangeAspect="1" noChangeArrowheads="1"/>
          </p:cNvPicPr>
          <p:nvPr/>
        </p:nvPicPr>
        <p:blipFill>
          <a:blip r:embed="rId2" cstate="print"/>
          <a:srcRect/>
          <a:stretch>
            <a:fillRect/>
          </a:stretch>
        </p:blipFill>
        <p:spPr bwMode="auto">
          <a:xfrm>
            <a:off x="1259632" y="2420888"/>
            <a:ext cx="6257925" cy="24003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The simplest holographic model without matter</a:t>
            </a:r>
            <a:endParaRPr lang="ko-KR" altLang="en-US" dirty="0"/>
          </a:p>
        </p:txBody>
      </p:sp>
      <p:sp>
        <p:nvSpPr>
          <p:cNvPr id="3" name="내용 개체 틀 2"/>
          <p:cNvSpPr>
            <a:spLocks noGrp="1"/>
          </p:cNvSpPr>
          <p:nvPr>
            <p:ph idx="1"/>
          </p:nvPr>
        </p:nvSpPr>
        <p:spPr/>
        <p:txBody>
          <a:bodyPr>
            <a:normAutofit/>
          </a:bodyPr>
          <a:lstStyle/>
          <a:p>
            <a:r>
              <a:rPr lang="en-US" altLang="ko-KR" sz="2000" dirty="0" smtClean="0"/>
              <a:t>Main reason for this determination comes from our rotation symmetry and the bulk Einstein equation.  The bulk Einstein equation has more component than the boundary Einstein equation. Such a extra degrees of  equation can make following constraint equation. </a:t>
            </a:r>
            <a:endParaRPr lang="ko-KR" altLang="en-US" sz="2000" dirty="0"/>
          </a:p>
        </p:txBody>
      </p:sp>
      <p:pic>
        <p:nvPicPr>
          <p:cNvPr id="19458" name="Picture 2"/>
          <p:cNvPicPr>
            <a:picLocks noChangeAspect="1" noChangeArrowheads="1"/>
          </p:cNvPicPr>
          <p:nvPr/>
        </p:nvPicPr>
        <p:blipFill>
          <a:blip r:embed="rId2" cstate="print"/>
          <a:srcRect/>
          <a:stretch>
            <a:fillRect/>
          </a:stretch>
        </p:blipFill>
        <p:spPr bwMode="auto">
          <a:xfrm>
            <a:off x="1403648" y="3068960"/>
            <a:ext cx="6353175" cy="200025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Adding </a:t>
            </a:r>
            <a:r>
              <a:rPr lang="en-US" altLang="ko-KR" dirty="0" smtClean="0"/>
              <a:t> </a:t>
            </a:r>
            <a:r>
              <a:rPr lang="en-US" altLang="ko-KR" dirty="0"/>
              <a:t>neutral scalar </a:t>
            </a:r>
            <a:r>
              <a:rPr lang="en-US" altLang="ko-KR" dirty="0" smtClean="0"/>
              <a:t>to </a:t>
            </a:r>
            <a:r>
              <a:rPr lang="en-US" altLang="ko-KR" dirty="0"/>
              <a:t>the model</a:t>
            </a:r>
            <a:endParaRPr lang="ko-KR" altLang="en-US" dirty="0"/>
          </a:p>
        </p:txBody>
      </p:sp>
      <p:sp>
        <p:nvSpPr>
          <p:cNvPr id="3" name="내용 개체 틀 2"/>
          <p:cNvSpPr>
            <a:spLocks noGrp="1"/>
          </p:cNvSpPr>
          <p:nvPr>
            <p:ph idx="1"/>
          </p:nvPr>
        </p:nvSpPr>
        <p:spPr/>
        <p:txBody>
          <a:bodyPr>
            <a:normAutofit/>
          </a:bodyPr>
          <a:lstStyle/>
          <a:p>
            <a:r>
              <a:rPr lang="en-US" altLang="ko-KR" sz="2000" dirty="0" smtClean="0"/>
              <a:t>Now we move to more realistic configuration.</a:t>
            </a:r>
          </a:p>
          <a:p>
            <a:r>
              <a:rPr lang="en-US" altLang="ko-KR" sz="2000" dirty="0" smtClean="0"/>
              <a:t>First one we can think is giving a simplest matter to the system.</a:t>
            </a:r>
          </a:p>
          <a:p>
            <a:r>
              <a:rPr lang="en-US" altLang="ko-KR" sz="2000" dirty="0" smtClean="0"/>
              <a:t>So we have to add a neutral scalar bulk field as follows.</a:t>
            </a:r>
          </a:p>
          <a:p>
            <a:endParaRPr lang="en-US" altLang="ko-KR" sz="2000" dirty="0" smtClean="0"/>
          </a:p>
          <a:p>
            <a:endParaRPr lang="en-US" altLang="ko-KR" sz="2000" dirty="0" smtClean="0"/>
          </a:p>
          <a:p>
            <a:endParaRPr lang="en-US" altLang="ko-KR" sz="2000" dirty="0" smtClean="0"/>
          </a:p>
          <a:p>
            <a:endParaRPr lang="en-US" altLang="ko-KR" sz="2000" dirty="0" smtClean="0"/>
          </a:p>
          <a:p>
            <a:r>
              <a:rPr lang="en-US" altLang="ko-KR" sz="2000" dirty="0" err="1" smtClean="0"/>
              <a:t>Eom</a:t>
            </a:r>
            <a:r>
              <a:rPr lang="en-US" altLang="ko-KR" sz="2000" dirty="0" smtClean="0"/>
              <a:t>  for matter fields</a:t>
            </a:r>
            <a:endParaRPr lang="ko-KR" altLang="en-US" sz="2000" dirty="0"/>
          </a:p>
        </p:txBody>
      </p:sp>
      <p:pic>
        <p:nvPicPr>
          <p:cNvPr id="20482" name="Picture 2"/>
          <p:cNvPicPr>
            <a:picLocks noChangeAspect="1" noChangeArrowheads="1"/>
          </p:cNvPicPr>
          <p:nvPr/>
        </p:nvPicPr>
        <p:blipFill>
          <a:blip r:embed="rId2" cstate="print"/>
          <a:srcRect/>
          <a:stretch>
            <a:fillRect/>
          </a:stretch>
        </p:blipFill>
        <p:spPr bwMode="auto">
          <a:xfrm>
            <a:off x="2555776" y="2924944"/>
            <a:ext cx="2914650" cy="771525"/>
          </a:xfrm>
          <a:prstGeom prst="rect">
            <a:avLst/>
          </a:prstGeom>
          <a:noFill/>
          <a:ln w="9525">
            <a:noFill/>
            <a:miter lim="800000"/>
            <a:headEnd/>
            <a:tailEnd/>
          </a:ln>
        </p:spPr>
      </p:pic>
      <p:pic>
        <p:nvPicPr>
          <p:cNvPr id="20483" name="Picture 3"/>
          <p:cNvPicPr>
            <a:picLocks noChangeAspect="1" noChangeArrowheads="1"/>
          </p:cNvPicPr>
          <p:nvPr/>
        </p:nvPicPr>
        <p:blipFill>
          <a:blip r:embed="rId3" cstate="print"/>
          <a:srcRect/>
          <a:stretch>
            <a:fillRect/>
          </a:stretch>
        </p:blipFill>
        <p:spPr bwMode="auto">
          <a:xfrm>
            <a:off x="2843808" y="4653136"/>
            <a:ext cx="2037300" cy="576064"/>
          </a:xfrm>
          <a:prstGeom prst="rect">
            <a:avLst/>
          </a:prstGeom>
          <a:noFill/>
          <a:ln w="9525">
            <a:noFill/>
            <a:miter lim="800000"/>
            <a:headEnd/>
            <a:tailEnd/>
          </a:ln>
        </p:spPr>
      </p:pic>
      <p:pic>
        <p:nvPicPr>
          <p:cNvPr id="20484" name="Picture 4"/>
          <p:cNvPicPr>
            <a:picLocks noChangeAspect="1" noChangeArrowheads="1"/>
          </p:cNvPicPr>
          <p:nvPr/>
        </p:nvPicPr>
        <p:blipFill>
          <a:blip r:embed="rId4" cstate="print"/>
          <a:srcRect/>
          <a:stretch>
            <a:fillRect/>
          </a:stretch>
        </p:blipFill>
        <p:spPr bwMode="auto">
          <a:xfrm>
            <a:off x="3059832" y="5373216"/>
            <a:ext cx="1200150" cy="314325"/>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Adding </a:t>
            </a:r>
            <a:r>
              <a:rPr lang="en-US" altLang="ko-KR" dirty="0" smtClean="0"/>
              <a:t> </a:t>
            </a:r>
            <a:r>
              <a:rPr lang="en-US" altLang="ko-KR" dirty="0"/>
              <a:t>neutral scalar </a:t>
            </a:r>
            <a:r>
              <a:rPr lang="en-US" altLang="ko-KR" dirty="0" smtClean="0"/>
              <a:t>and gauge field </a:t>
            </a:r>
            <a:r>
              <a:rPr lang="en-US" altLang="ko-KR" dirty="0"/>
              <a:t>to the model</a:t>
            </a:r>
            <a:endParaRPr lang="ko-KR" altLang="en-US" dirty="0"/>
          </a:p>
        </p:txBody>
      </p:sp>
      <p:sp>
        <p:nvSpPr>
          <p:cNvPr id="3" name="내용 개체 틀 2"/>
          <p:cNvSpPr>
            <a:spLocks noGrp="1"/>
          </p:cNvSpPr>
          <p:nvPr>
            <p:ph idx="1"/>
          </p:nvPr>
        </p:nvSpPr>
        <p:spPr/>
        <p:txBody>
          <a:bodyPr>
            <a:normAutofit/>
          </a:bodyPr>
          <a:lstStyle/>
          <a:p>
            <a:r>
              <a:rPr lang="en-US" altLang="ko-KR" sz="2000" dirty="0" smtClean="0"/>
              <a:t>The </a:t>
            </a:r>
            <a:r>
              <a:rPr lang="en-US" altLang="ko-KR" sz="2000" dirty="0" err="1" smtClean="0"/>
              <a:t>ansatz</a:t>
            </a:r>
            <a:r>
              <a:rPr lang="en-US" altLang="ko-KR" sz="2000" dirty="0" smtClean="0"/>
              <a:t> for the matter field is as follows.</a:t>
            </a:r>
          </a:p>
          <a:p>
            <a:endParaRPr lang="en-US" altLang="ko-KR" sz="2000" dirty="0" smtClean="0"/>
          </a:p>
          <a:p>
            <a:endParaRPr lang="en-US" altLang="ko-KR" sz="2000" dirty="0" smtClean="0"/>
          </a:p>
          <a:p>
            <a:endParaRPr lang="en-US" altLang="ko-KR" sz="2000" dirty="0" smtClean="0"/>
          </a:p>
          <a:p>
            <a:r>
              <a:rPr lang="en-US" altLang="ko-KR" sz="2000" dirty="0" smtClean="0"/>
              <a:t>The metric </a:t>
            </a:r>
            <a:r>
              <a:rPr lang="en-US" altLang="ko-KR" sz="2000" dirty="0" err="1" smtClean="0"/>
              <a:t>ansatz</a:t>
            </a:r>
            <a:r>
              <a:rPr lang="en-US" altLang="ko-KR" sz="2000" dirty="0" smtClean="0"/>
              <a:t> is same with the previous case.</a:t>
            </a:r>
          </a:p>
          <a:p>
            <a:endParaRPr lang="en-US" altLang="ko-KR" sz="2000" dirty="0" smtClean="0"/>
          </a:p>
          <a:p>
            <a:endParaRPr lang="en-US" altLang="ko-KR" sz="2000" dirty="0" smtClean="0"/>
          </a:p>
          <a:p>
            <a:endParaRPr lang="en-US" altLang="ko-KR" sz="2000" dirty="0" smtClean="0"/>
          </a:p>
          <a:p>
            <a:r>
              <a:rPr lang="en-US" altLang="ko-KR" sz="2000" dirty="0" smtClean="0"/>
              <a:t>We can solve the Einstein equation and  the equations of motion for matter field near boundary(z=0) of the AdS5 order by order in z.</a:t>
            </a:r>
            <a:endParaRPr lang="ko-KR" altLang="en-US" sz="2000" dirty="0"/>
          </a:p>
        </p:txBody>
      </p:sp>
      <p:pic>
        <p:nvPicPr>
          <p:cNvPr id="9219" name="Picture 3"/>
          <p:cNvPicPr>
            <a:picLocks noChangeAspect="1" noChangeArrowheads="1"/>
          </p:cNvPicPr>
          <p:nvPr/>
        </p:nvPicPr>
        <p:blipFill>
          <a:blip r:embed="rId2" cstate="print"/>
          <a:srcRect/>
          <a:stretch>
            <a:fillRect/>
          </a:stretch>
        </p:blipFill>
        <p:spPr bwMode="auto">
          <a:xfrm>
            <a:off x="1763688" y="3645024"/>
            <a:ext cx="5762625" cy="495300"/>
          </a:xfrm>
          <a:prstGeom prst="rect">
            <a:avLst/>
          </a:prstGeom>
          <a:noFill/>
          <a:ln w="9525">
            <a:noFill/>
            <a:miter lim="800000"/>
            <a:headEnd/>
            <a:tailEnd/>
          </a:ln>
        </p:spPr>
      </p:pic>
      <p:pic>
        <p:nvPicPr>
          <p:cNvPr id="21506" name="Picture 2"/>
          <p:cNvPicPr>
            <a:picLocks noChangeAspect="1" noChangeArrowheads="1"/>
          </p:cNvPicPr>
          <p:nvPr/>
        </p:nvPicPr>
        <p:blipFill>
          <a:blip r:embed="rId3" cstate="print"/>
          <a:srcRect/>
          <a:stretch>
            <a:fillRect/>
          </a:stretch>
        </p:blipFill>
        <p:spPr bwMode="auto">
          <a:xfrm>
            <a:off x="3491880" y="2204864"/>
            <a:ext cx="1600200" cy="504825"/>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Adding </a:t>
            </a:r>
            <a:r>
              <a:rPr lang="en-US" altLang="ko-KR" dirty="0" smtClean="0"/>
              <a:t> </a:t>
            </a:r>
            <a:r>
              <a:rPr lang="en-US" altLang="ko-KR" dirty="0"/>
              <a:t>neutral scalar </a:t>
            </a:r>
            <a:r>
              <a:rPr lang="en-US" altLang="ko-KR" dirty="0" smtClean="0"/>
              <a:t>and gauge field </a:t>
            </a:r>
            <a:r>
              <a:rPr lang="en-US" altLang="ko-KR" dirty="0"/>
              <a:t>to the model</a:t>
            </a:r>
            <a:endParaRPr lang="ko-KR" altLang="en-US" dirty="0"/>
          </a:p>
        </p:txBody>
      </p:sp>
      <p:sp>
        <p:nvSpPr>
          <p:cNvPr id="3" name="내용 개체 틀 2"/>
          <p:cNvSpPr>
            <a:spLocks noGrp="1"/>
          </p:cNvSpPr>
          <p:nvPr>
            <p:ph idx="1"/>
          </p:nvPr>
        </p:nvSpPr>
        <p:spPr/>
        <p:txBody>
          <a:bodyPr>
            <a:normAutofit/>
          </a:bodyPr>
          <a:lstStyle/>
          <a:p>
            <a:r>
              <a:rPr lang="en-US" altLang="ko-KR" sz="2000" dirty="0" smtClean="0"/>
              <a:t>For the matter fields, we can obtain the result</a:t>
            </a:r>
          </a:p>
          <a:p>
            <a:endParaRPr lang="en-US" altLang="ko-KR" sz="2000" dirty="0" smtClean="0"/>
          </a:p>
          <a:p>
            <a:endParaRPr lang="en-US" altLang="ko-KR" sz="2000" dirty="0" smtClean="0"/>
          </a:p>
          <a:p>
            <a:endParaRPr lang="en-US" altLang="ko-KR" sz="2000" dirty="0" smtClean="0"/>
          </a:p>
          <a:p>
            <a:r>
              <a:rPr lang="en-US" altLang="ko-KR" sz="2000" dirty="0" smtClean="0"/>
              <a:t>Again  a complicate equation for metric</a:t>
            </a:r>
            <a:endParaRPr lang="ko-KR" altLang="en-US" sz="2000" dirty="0"/>
          </a:p>
        </p:txBody>
      </p:sp>
      <p:pic>
        <p:nvPicPr>
          <p:cNvPr id="22530" name="Picture 2"/>
          <p:cNvPicPr>
            <a:picLocks noChangeAspect="1" noChangeArrowheads="1"/>
          </p:cNvPicPr>
          <p:nvPr/>
        </p:nvPicPr>
        <p:blipFill>
          <a:blip r:embed="rId2" cstate="print"/>
          <a:srcRect/>
          <a:stretch>
            <a:fillRect/>
          </a:stretch>
        </p:blipFill>
        <p:spPr bwMode="auto">
          <a:xfrm>
            <a:off x="2699792" y="2276872"/>
            <a:ext cx="1952625" cy="276225"/>
          </a:xfrm>
          <a:prstGeom prst="rect">
            <a:avLst/>
          </a:prstGeom>
          <a:noFill/>
          <a:ln w="9525">
            <a:noFill/>
            <a:miter lim="800000"/>
            <a:headEnd/>
            <a:tailEnd/>
          </a:ln>
        </p:spPr>
      </p:pic>
      <p:pic>
        <p:nvPicPr>
          <p:cNvPr id="22532" name="Picture 4"/>
          <p:cNvPicPr>
            <a:picLocks noChangeAspect="1" noChangeArrowheads="1"/>
          </p:cNvPicPr>
          <p:nvPr/>
        </p:nvPicPr>
        <p:blipFill>
          <a:blip r:embed="rId3" cstate="print"/>
          <a:srcRect/>
          <a:stretch>
            <a:fillRect/>
          </a:stretch>
        </p:blipFill>
        <p:spPr bwMode="auto">
          <a:xfrm>
            <a:off x="1187624" y="3573016"/>
            <a:ext cx="7162428" cy="3022195"/>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Adding </a:t>
            </a:r>
            <a:r>
              <a:rPr lang="en-US" altLang="ko-KR" dirty="0" smtClean="0"/>
              <a:t> </a:t>
            </a:r>
            <a:r>
              <a:rPr lang="en-US" altLang="ko-KR" dirty="0"/>
              <a:t>neutral scalar </a:t>
            </a:r>
            <a:r>
              <a:rPr lang="en-US" altLang="ko-KR" dirty="0" smtClean="0"/>
              <a:t>and gauge field </a:t>
            </a:r>
            <a:r>
              <a:rPr lang="en-US" altLang="ko-KR" dirty="0"/>
              <a:t>to the model</a:t>
            </a:r>
            <a:endParaRPr lang="ko-KR" altLang="en-US" dirty="0"/>
          </a:p>
        </p:txBody>
      </p:sp>
      <p:sp>
        <p:nvSpPr>
          <p:cNvPr id="3" name="내용 개체 틀 2"/>
          <p:cNvSpPr>
            <a:spLocks noGrp="1"/>
          </p:cNvSpPr>
          <p:nvPr>
            <p:ph idx="1"/>
          </p:nvPr>
        </p:nvSpPr>
        <p:spPr/>
        <p:txBody>
          <a:bodyPr>
            <a:normAutofit/>
          </a:bodyPr>
          <a:lstStyle/>
          <a:p>
            <a:r>
              <a:rPr lang="en-US" altLang="ko-KR" sz="2000" dirty="0" smtClean="0"/>
              <a:t>And for the scalar field</a:t>
            </a:r>
          </a:p>
          <a:p>
            <a:endParaRPr lang="en-US" altLang="ko-KR" sz="2000" dirty="0" smtClean="0"/>
          </a:p>
          <a:p>
            <a:endParaRPr lang="en-US" altLang="ko-KR" sz="2000" dirty="0" smtClean="0"/>
          </a:p>
          <a:p>
            <a:endParaRPr lang="en-US" altLang="ko-KR" sz="2000" dirty="0" smtClean="0"/>
          </a:p>
          <a:p>
            <a:r>
              <a:rPr lang="en-US" altLang="ko-KR" sz="2000" dirty="0" smtClean="0"/>
              <a:t>If we  give perfect fluid metric condition and TOV equation to these solution </a:t>
            </a:r>
          </a:p>
        </p:txBody>
      </p:sp>
      <p:pic>
        <p:nvPicPr>
          <p:cNvPr id="11267" name="Picture 3"/>
          <p:cNvPicPr>
            <a:picLocks noChangeAspect="1" noChangeArrowheads="1"/>
          </p:cNvPicPr>
          <p:nvPr/>
        </p:nvPicPr>
        <p:blipFill>
          <a:blip r:embed="rId2" cstate="print"/>
          <a:srcRect/>
          <a:stretch>
            <a:fillRect/>
          </a:stretch>
        </p:blipFill>
        <p:spPr bwMode="auto">
          <a:xfrm>
            <a:off x="2267744" y="3573016"/>
            <a:ext cx="3657600" cy="1685925"/>
          </a:xfrm>
          <a:prstGeom prst="rect">
            <a:avLst/>
          </a:prstGeom>
          <a:noFill/>
          <a:ln w="9525">
            <a:noFill/>
            <a:miter lim="800000"/>
            <a:headEnd/>
            <a:tailEnd/>
          </a:ln>
        </p:spPr>
      </p:pic>
      <p:pic>
        <p:nvPicPr>
          <p:cNvPr id="23554" name="Picture 2"/>
          <p:cNvPicPr>
            <a:picLocks noChangeAspect="1" noChangeArrowheads="1"/>
          </p:cNvPicPr>
          <p:nvPr/>
        </p:nvPicPr>
        <p:blipFill>
          <a:blip r:embed="rId3" cstate="print"/>
          <a:srcRect/>
          <a:stretch>
            <a:fillRect/>
          </a:stretch>
        </p:blipFill>
        <p:spPr bwMode="auto">
          <a:xfrm>
            <a:off x="899592" y="1988840"/>
            <a:ext cx="7344816" cy="1042946"/>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Short note for string theory</a:t>
            </a:r>
            <a:endParaRPr lang="ko-KR" altLang="en-US" dirty="0"/>
          </a:p>
        </p:txBody>
      </p:sp>
      <p:sp>
        <p:nvSpPr>
          <p:cNvPr id="3" name="내용 개체 틀 2"/>
          <p:cNvSpPr>
            <a:spLocks noGrp="1"/>
          </p:cNvSpPr>
          <p:nvPr>
            <p:ph idx="1"/>
          </p:nvPr>
        </p:nvSpPr>
        <p:spPr/>
        <p:txBody>
          <a:bodyPr>
            <a:normAutofit/>
          </a:bodyPr>
          <a:lstStyle/>
          <a:p>
            <a:r>
              <a:rPr lang="en-US" altLang="ko-KR" sz="2000" dirty="0" smtClean="0"/>
              <a:t>String theory</a:t>
            </a:r>
            <a:endParaRPr lang="ko-KR" altLang="en-US" sz="2000" dirty="0"/>
          </a:p>
        </p:txBody>
      </p:sp>
      <p:pic>
        <p:nvPicPr>
          <p:cNvPr id="2050" name="Picture 2"/>
          <p:cNvPicPr>
            <a:picLocks noChangeAspect="1" noChangeArrowheads="1"/>
          </p:cNvPicPr>
          <p:nvPr/>
        </p:nvPicPr>
        <p:blipFill>
          <a:blip r:embed="rId2" cstate="print"/>
          <a:srcRect/>
          <a:stretch>
            <a:fillRect/>
          </a:stretch>
        </p:blipFill>
        <p:spPr bwMode="auto">
          <a:xfrm>
            <a:off x="2699792" y="1268760"/>
            <a:ext cx="4896544" cy="2806397"/>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2771800" y="4293096"/>
            <a:ext cx="3923928" cy="22399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Adding </a:t>
            </a:r>
            <a:r>
              <a:rPr lang="en-US" altLang="ko-KR" dirty="0" smtClean="0"/>
              <a:t> </a:t>
            </a:r>
            <a:r>
              <a:rPr lang="en-US" altLang="ko-KR" dirty="0"/>
              <a:t>neutral scalar </a:t>
            </a:r>
            <a:r>
              <a:rPr lang="en-US" altLang="ko-KR" dirty="0" smtClean="0"/>
              <a:t>and gauge field </a:t>
            </a:r>
            <a:r>
              <a:rPr lang="en-US" altLang="ko-KR" dirty="0"/>
              <a:t>to the model</a:t>
            </a:r>
            <a:endParaRPr lang="ko-KR" altLang="en-US" dirty="0"/>
          </a:p>
        </p:txBody>
      </p:sp>
      <p:sp>
        <p:nvSpPr>
          <p:cNvPr id="3" name="내용 개체 틀 2"/>
          <p:cNvSpPr>
            <a:spLocks noGrp="1"/>
          </p:cNvSpPr>
          <p:nvPr>
            <p:ph idx="1"/>
          </p:nvPr>
        </p:nvSpPr>
        <p:spPr/>
        <p:txBody>
          <a:bodyPr>
            <a:normAutofit/>
          </a:bodyPr>
          <a:lstStyle/>
          <a:p>
            <a:r>
              <a:rPr lang="en-US" altLang="ko-KR" sz="2000" dirty="0" smtClean="0"/>
              <a:t>The two equations become much simpler</a:t>
            </a:r>
            <a:endParaRPr lang="ko-KR" altLang="en-US" sz="2000" dirty="0"/>
          </a:p>
        </p:txBody>
      </p:sp>
      <p:pic>
        <p:nvPicPr>
          <p:cNvPr id="24578" name="Picture 2"/>
          <p:cNvPicPr>
            <a:picLocks noChangeAspect="1" noChangeArrowheads="1"/>
          </p:cNvPicPr>
          <p:nvPr/>
        </p:nvPicPr>
        <p:blipFill>
          <a:blip r:embed="rId2" cstate="print"/>
          <a:srcRect/>
          <a:stretch>
            <a:fillRect/>
          </a:stretch>
        </p:blipFill>
        <p:spPr bwMode="auto">
          <a:xfrm>
            <a:off x="1115616" y="2132856"/>
            <a:ext cx="6984776" cy="194614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Adding </a:t>
            </a:r>
            <a:r>
              <a:rPr lang="en-US" altLang="ko-KR" dirty="0" smtClean="0"/>
              <a:t> </a:t>
            </a:r>
            <a:r>
              <a:rPr lang="en-US" altLang="ko-KR" dirty="0"/>
              <a:t>neutral scalar </a:t>
            </a:r>
            <a:r>
              <a:rPr lang="en-US" altLang="ko-KR" dirty="0" smtClean="0"/>
              <a:t>and gauge field </a:t>
            </a:r>
            <a:r>
              <a:rPr lang="en-US" altLang="ko-KR" dirty="0"/>
              <a:t>to the model</a:t>
            </a:r>
            <a:endParaRPr lang="ko-KR" altLang="en-US" dirty="0"/>
          </a:p>
        </p:txBody>
      </p:sp>
      <p:sp>
        <p:nvSpPr>
          <p:cNvPr id="3" name="내용 개체 틀 2"/>
          <p:cNvSpPr>
            <a:spLocks noGrp="1"/>
          </p:cNvSpPr>
          <p:nvPr>
            <p:ph idx="1"/>
          </p:nvPr>
        </p:nvSpPr>
        <p:spPr/>
        <p:txBody>
          <a:bodyPr>
            <a:normAutofit/>
          </a:bodyPr>
          <a:lstStyle/>
          <a:p>
            <a:r>
              <a:rPr lang="en-US" altLang="ko-KR" sz="2000" dirty="0" smtClean="0"/>
              <a:t>Thus the equations we have to solve are</a:t>
            </a:r>
            <a:endParaRPr lang="ko-KR" altLang="en-US" sz="2000" dirty="0"/>
          </a:p>
        </p:txBody>
      </p:sp>
      <p:pic>
        <p:nvPicPr>
          <p:cNvPr id="25602" name="Picture 2"/>
          <p:cNvPicPr>
            <a:picLocks noChangeAspect="1" noChangeArrowheads="1"/>
          </p:cNvPicPr>
          <p:nvPr/>
        </p:nvPicPr>
        <p:blipFill>
          <a:blip r:embed="rId2" cstate="print"/>
          <a:srcRect/>
          <a:stretch>
            <a:fillRect/>
          </a:stretch>
        </p:blipFill>
        <p:spPr bwMode="auto">
          <a:xfrm>
            <a:off x="1259632" y="2204864"/>
            <a:ext cx="6624736" cy="1845823"/>
          </a:xfrm>
          <a:prstGeom prst="rect">
            <a:avLst/>
          </a:prstGeom>
          <a:noFill/>
          <a:ln w="9525">
            <a:noFill/>
            <a:miter lim="800000"/>
            <a:headEnd/>
            <a:tailEnd/>
          </a:ln>
        </p:spPr>
      </p:pic>
      <p:pic>
        <p:nvPicPr>
          <p:cNvPr id="25603" name="Picture 3"/>
          <p:cNvPicPr>
            <a:picLocks noChangeAspect="1" noChangeArrowheads="1"/>
          </p:cNvPicPr>
          <p:nvPr/>
        </p:nvPicPr>
        <p:blipFill>
          <a:blip r:embed="rId3" cstate="print"/>
          <a:srcRect/>
          <a:stretch>
            <a:fillRect/>
          </a:stretch>
        </p:blipFill>
        <p:spPr bwMode="auto">
          <a:xfrm>
            <a:off x="3131840" y="4221088"/>
            <a:ext cx="2381250" cy="571500"/>
          </a:xfrm>
          <a:prstGeom prst="rect">
            <a:avLst/>
          </a:prstGeom>
          <a:noFill/>
          <a:ln w="9525">
            <a:noFill/>
            <a:miter lim="800000"/>
            <a:headEnd/>
            <a:tailEnd/>
          </a:ln>
        </p:spPr>
      </p:pic>
      <p:pic>
        <p:nvPicPr>
          <p:cNvPr id="25604" name="Picture 4"/>
          <p:cNvPicPr>
            <a:picLocks noChangeAspect="1" noChangeArrowheads="1"/>
          </p:cNvPicPr>
          <p:nvPr/>
        </p:nvPicPr>
        <p:blipFill>
          <a:blip r:embed="rId4" cstate="print"/>
          <a:srcRect/>
          <a:stretch>
            <a:fillRect/>
          </a:stretch>
        </p:blipFill>
        <p:spPr bwMode="auto">
          <a:xfrm>
            <a:off x="2555776" y="4941168"/>
            <a:ext cx="3733800" cy="5715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Adding </a:t>
            </a:r>
            <a:r>
              <a:rPr lang="en-US" altLang="ko-KR" dirty="0" smtClean="0"/>
              <a:t> </a:t>
            </a:r>
            <a:r>
              <a:rPr lang="en-US" altLang="ko-KR" dirty="0"/>
              <a:t>neutral scalar </a:t>
            </a:r>
            <a:r>
              <a:rPr lang="en-US" altLang="ko-KR" dirty="0" smtClean="0"/>
              <a:t>and gauge field </a:t>
            </a:r>
            <a:r>
              <a:rPr lang="en-US" altLang="ko-KR" dirty="0"/>
              <a:t>to the model</a:t>
            </a:r>
            <a:endParaRPr lang="ko-KR" altLang="en-US" dirty="0"/>
          </a:p>
        </p:txBody>
      </p:sp>
      <p:sp>
        <p:nvSpPr>
          <p:cNvPr id="3" name="내용 개체 틀 2"/>
          <p:cNvSpPr>
            <a:spLocks noGrp="1"/>
          </p:cNvSpPr>
          <p:nvPr>
            <p:ph idx="1"/>
          </p:nvPr>
        </p:nvSpPr>
        <p:spPr/>
        <p:txBody>
          <a:bodyPr>
            <a:normAutofit/>
          </a:bodyPr>
          <a:lstStyle/>
          <a:p>
            <a:r>
              <a:rPr lang="en-US" altLang="ko-KR" sz="2000" dirty="0" smtClean="0"/>
              <a:t>By regularity condition of the star metric,  the relevant parameter for this solution are P(0), rho(0), phi_1(0)</a:t>
            </a:r>
          </a:p>
          <a:p>
            <a:endParaRPr lang="en-US" altLang="ko-KR" sz="2000" dirty="0" smtClean="0"/>
          </a:p>
          <a:p>
            <a:endParaRPr lang="en-US" altLang="ko-KR" sz="2000" dirty="0" smtClean="0"/>
          </a:p>
          <a:p>
            <a:endParaRPr lang="en-US" altLang="ko-KR" sz="2000" dirty="0" smtClean="0"/>
          </a:p>
          <a:p>
            <a:endParaRPr lang="en-US" altLang="ko-KR" sz="2000" dirty="0" smtClean="0"/>
          </a:p>
          <a:p>
            <a:endParaRPr lang="en-US" altLang="ko-KR" sz="2000" dirty="0" smtClean="0"/>
          </a:p>
          <a:p>
            <a:endParaRPr lang="en-US" altLang="ko-KR" sz="2000" dirty="0" smtClean="0"/>
          </a:p>
          <a:p>
            <a:endParaRPr lang="en-US" altLang="ko-KR" sz="2000" dirty="0" smtClean="0"/>
          </a:p>
          <a:p>
            <a:endParaRPr lang="en-US" altLang="ko-KR" sz="2000" dirty="0" smtClean="0"/>
          </a:p>
          <a:p>
            <a:endParaRPr lang="en-US" altLang="ko-KR" sz="2000" dirty="0" smtClean="0"/>
          </a:p>
          <a:p>
            <a:r>
              <a:rPr lang="en-US" altLang="ko-KR" sz="2000" dirty="0" smtClean="0"/>
              <a:t>If we give </a:t>
            </a:r>
            <a:r>
              <a:rPr lang="en-US" altLang="ko-KR" sz="2000" dirty="0" err="1" smtClean="0"/>
              <a:t>thess</a:t>
            </a:r>
            <a:r>
              <a:rPr lang="en-US" altLang="ko-KR" sz="2000" dirty="0" smtClean="0"/>
              <a:t> parameters, we can obtain holographic star solutions.</a:t>
            </a:r>
            <a:endParaRPr lang="ko-KR" altLang="en-US" sz="2000" dirty="0"/>
          </a:p>
        </p:txBody>
      </p:sp>
      <p:pic>
        <p:nvPicPr>
          <p:cNvPr id="6" name="Picture 2"/>
          <p:cNvPicPr>
            <a:picLocks noChangeAspect="1" noChangeArrowheads="1"/>
          </p:cNvPicPr>
          <p:nvPr/>
        </p:nvPicPr>
        <p:blipFill>
          <a:blip r:embed="rId2" cstate="print"/>
          <a:srcRect/>
          <a:stretch>
            <a:fillRect/>
          </a:stretch>
        </p:blipFill>
        <p:spPr bwMode="auto">
          <a:xfrm>
            <a:off x="1187624" y="2420888"/>
            <a:ext cx="6624736" cy="1845823"/>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3059832" y="4293096"/>
            <a:ext cx="2381250" cy="571500"/>
          </a:xfrm>
          <a:prstGeom prst="rect">
            <a:avLst/>
          </a:prstGeom>
          <a:noFill/>
          <a:ln w="9525">
            <a:noFill/>
            <a:miter lim="800000"/>
            <a:headEnd/>
            <a:tailEnd/>
          </a:ln>
        </p:spPr>
      </p:pic>
      <p:pic>
        <p:nvPicPr>
          <p:cNvPr id="8" name="Picture 4"/>
          <p:cNvPicPr>
            <a:picLocks noChangeAspect="1" noChangeArrowheads="1"/>
          </p:cNvPicPr>
          <p:nvPr/>
        </p:nvPicPr>
        <p:blipFill>
          <a:blip r:embed="rId4" cstate="print"/>
          <a:srcRect/>
          <a:stretch>
            <a:fillRect/>
          </a:stretch>
        </p:blipFill>
        <p:spPr bwMode="auto">
          <a:xfrm>
            <a:off x="2483768" y="4869160"/>
            <a:ext cx="3733800" cy="57150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Adding </a:t>
            </a:r>
            <a:r>
              <a:rPr lang="en-US" altLang="ko-KR" dirty="0" smtClean="0"/>
              <a:t> </a:t>
            </a:r>
            <a:r>
              <a:rPr lang="en-US" altLang="ko-KR" dirty="0"/>
              <a:t>neutral scalar </a:t>
            </a:r>
            <a:r>
              <a:rPr lang="en-US" altLang="ko-KR" dirty="0" smtClean="0"/>
              <a:t>and gauge field </a:t>
            </a:r>
            <a:r>
              <a:rPr lang="en-US" altLang="ko-KR" dirty="0"/>
              <a:t>to the model</a:t>
            </a:r>
            <a:endParaRPr lang="ko-KR" altLang="en-US" dirty="0"/>
          </a:p>
        </p:txBody>
      </p:sp>
      <p:sp>
        <p:nvSpPr>
          <p:cNvPr id="3" name="내용 개체 틀 2"/>
          <p:cNvSpPr>
            <a:spLocks noGrp="1"/>
          </p:cNvSpPr>
          <p:nvPr>
            <p:ph idx="1"/>
          </p:nvPr>
        </p:nvSpPr>
        <p:spPr>
          <a:xfrm>
            <a:off x="457200" y="1600200"/>
            <a:ext cx="8229600" cy="4997152"/>
          </a:xfrm>
        </p:spPr>
        <p:txBody>
          <a:bodyPr>
            <a:normAutofit/>
          </a:bodyPr>
          <a:lstStyle/>
          <a:p>
            <a:endParaRPr lang="en-US" altLang="ko-KR" sz="2000" dirty="0" smtClean="0"/>
          </a:p>
          <a:p>
            <a:endParaRPr lang="en-US" altLang="ko-KR" sz="2000" dirty="0" smtClean="0"/>
          </a:p>
          <a:p>
            <a:endParaRPr lang="en-US" altLang="ko-KR" sz="2000" dirty="0" smtClean="0"/>
          </a:p>
        </p:txBody>
      </p:sp>
      <p:pic>
        <p:nvPicPr>
          <p:cNvPr id="27650" name="Picture 2"/>
          <p:cNvPicPr>
            <a:picLocks noChangeAspect="1" noChangeArrowheads="1"/>
          </p:cNvPicPr>
          <p:nvPr/>
        </p:nvPicPr>
        <p:blipFill>
          <a:blip r:embed="rId2" cstate="print"/>
          <a:srcRect/>
          <a:stretch>
            <a:fillRect/>
          </a:stretch>
        </p:blipFill>
        <p:spPr bwMode="auto">
          <a:xfrm>
            <a:off x="755576" y="1628800"/>
            <a:ext cx="7991475" cy="4867275"/>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Adding </a:t>
            </a:r>
            <a:r>
              <a:rPr lang="en-US" altLang="ko-KR" dirty="0" smtClean="0"/>
              <a:t> </a:t>
            </a:r>
            <a:r>
              <a:rPr lang="en-US" altLang="ko-KR" dirty="0"/>
              <a:t>neutral scalar </a:t>
            </a:r>
            <a:r>
              <a:rPr lang="en-US" altLang="ko-KR" dirty="0" smtClean="0"/>
              <a:t>and gauge field </a:t>
            </a:r>
            <a:r>
              <a:rPr lang="en-US" altLang="ko-KR" dirty="0"/>
              <a:t>to the model</a:t>
            </a:r>
            <a:endParaRPr lang="ko-KR" altLang="en-US" dirty="0"/>
          </a:p>
        </p:txBody>
      </p:sp>
      <p:sp>
        <p:nvSpPr>
          <p:cNvPr id="3" name="내용 개체 틀 2"/>
          <p:cNvSpPr>
            <a:spLocks noGrp="1"/>
          </p:cNvSpPr>
          <p:nvPr>
            <p:ph idx="1"/>
          </p:nvPr>
        </p:nvSpPr>
        <p:spPr>
          <a:xfrm>
            <a:off x="457200" y="1600200"/>
            <a:ext cx="8229600" cy="4997152"/>
          </a:xfrm>
        </p:spPr>
        <p:txBody>
          <a:bodyPr>
            <a:normAutofit/>
          </a:bodyPr>
          <a:lstStyle/>
          <a:p>
            <a:endParaRPr lang="en-US" altLang="ko-KR" sz="2000" dirty="0" smtClean="0"/>
          </a:p>
          <a:p>
            <a:endParaRPr lang="en-US" altLang="ko-KR" sz="2000" dirty="0" smtClean="0"/>
          </a:p>
          <a:p>
            <a:endParaRPr lang="en-US" altLang="ko-KR" sz="2000" dirty="0" smtClean="0"/>
          </a:p>
        </p:txBody>
      </p:sp>
      <p:pic>
        <p:nvPicPr>
          <p:cNvPr id="31746" name="Picture 2"/>
          <p:cNvPicPr>
            <a:picLocks noChangeAspect="1" noChangeArrowheads="1"/>
          </p:cNvPicPr>
          <p:nvPr/>
        </p:nvPicPr>
        <p:blipFill>
          <a:blip r:embed="rId2" cstate="print"/>
          <a:srcRect/>
          <a:stretch>
            <a:fillRect/>
          </a:stretch>
        </p:blipFill>
        <p:spPr bwMode="auto">
          <a:xfrm>
            <a:off x="1763688" y="1556792"/>
            <a:ext cx="5623347" cy="4327209"/>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Adding </a:t>
            </a:r>
            <a:r>
              <a:rPr lang="en-US" altLang="ko-KR" dirty="0" smtClean="0"/>
              <a:t> </a:t>
            </a:r>
            <a:r>
              <a:rPr lang="en-US" altLang="ko-KR" dirty="0"/>
              <a:t>neutral scalar </a:t>
            </a:r>
            <a:r>
              <a:rPr lang="en-US" altLang="ko-KR" dirty="0" smtClean="0"/>
              <a:t>and gauge field </a:t>
            </a:r>
            <a:r>
              <a:rPr lang="en-US" altLang="ko-KR" dirty="0"/>
              <a:t>to the model</a:t>
            </a:r>
            <a:endParaRPr lang="ko-KR" altLang="en-US" dirty="0"/>
          </a:p>
        </p:txBody>
      </p:sp>
      <p:sp>
        <p:nvSpPr>
          <p:cNvPr id="3" name="내용 개체 틀 2"/>
          <p:cNvSpPr>
            <a:spLocks noGrp="1"/>
          </p:cNvSpPr>
          <p:nvPr>
            <p:ph idx="1"/>
          </p:nvPr>
        </p:nvSpPr>
        <p:spPr>
          <a:xfrm>
            <a:off x="457200" y="1600200"/>
            <a:ext cx="8229600" cy="4997152"/>
          </a:xfrm>
        </p:spPr>
        <p:txBody>
          <a:bodyPr>
            <a:normAutofit/>
          </a:bodyPr>
          <a:lstStyle/>
          <a:p>
            <a:endParaRPr lang="en-US" altLang="ko-KR" sz="2000" dirty="0" smtClean="0"/>
          </a:p>
          <a:p>
            <a:endParaRPr lang="en-US" altLang="ko-KR" sz="2000" dirty="0" smtClean="0"/>
          </a:p>
          <a:p>
            <a:endParaRPr lang="en-US" altLang="ko-KR" sz="2000" dirty="0" smtClean="0"/>
          </a:p>
        </p:txBody>
      </p:sp>
      <p:pic>
        <p:nvPicPr>
          <p:cNvPr id="32771" name="Picture 3"/>
          <p:cNvPicPr>
            <a:picLocks noChangeAspect="1" noChangeArrowheads="1"/>
          </p:cNvPicPr>
          <p:nvPr/>
        </p:nvPicPr>
        <p:blipFill>
          <a:blip r:embed="rId2" cstate="print"/>
          <a:srcRect/>
          <a:stretch>
            <a:fillRect/>
          </a:stretch>
        </p:blipFill>
        <p:spPr bwMode="auto">
          <a:xfrm>
            <a:off x="683568" y="1556792"/>
            <a:ext cx="3960440" cy="2674513"/>
          </a:xfrm>
          <a:prstGeom prst="rect">
            <a:avLst/>
          </a:prstGeom>
          <a:noFill/>
          <a:ln w="9525">
            <a:noFill/>
            <a:miter lim="800000"/>
            <a:headEnd/>
            <a:tailEnd/>
          </a:ln>
        </p:spPr>
      </p:pic>
      <p:pic>
        <p:nvPicPr>
          <p:cNvPr id="32772" name="Picture 4"/>
          <p:cNvPicPr>
            <a:picLocks noChangeAspect="1" noChangeArrowheads="1"/>
          </p:cNvPicPr>
          <p:nvPr/>
        </p:nvPicPr>
        <p:blipFill>
          <a:blip r:embed="rId3" cstate="print"/>
          <a:srcRect/>
          <a:stretch>
            <a:fillRect/>
          </a:stretch>
        </p:blipFill>
        <p:spPr bwMode="auto">
          <a:xfrm>
            <a:off x="5148065" y="1412776"/>
            <a:ext cx="2821814" cy="2736304"/>
          </a:xfrm>
          <a:prstGeom prst="rect">
            <a:avLst/>
          </a:prstGeom>
          <a:noFill/>
          <a:ln w="9525">
            <a:noFill/>
            <a:miter lim="800000"/>
            <a:headEnd/>
            <a:tailEnd/>
          </a:ln>
        </p:spPr>
      </p:pic>
      <p:pic>
        <p:nvPicPr>
          <p:cNvPr id="32773" name="Picture 5"/>
          <p:cNvPicPr>
            <a:picLocks noChangeAspect="1" noChangeArrowheads="1"/>
          </p:cNvPicPr>
          <p:nvPr/>
        </p:nvPicPr>
        <p:blipFill>
          <a:blip r:embed="rId4" cstate="print"/>
          <a:srcRect/>
          <a:stretch>
            <a:fillRect/>
          </a:stretch>
        </p:blipFill>
        <p:spPr bwMode="auto">
          <a:xfrm>
            <a:off x="5148064" y="4293095"/>
            <a:ext cx="2808312" cy="1831125"/>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Adding </a:t>
            </a:r>
            <a:r>
              <a:rPr lang="en-US" altLang="ko-KR" dirty="0" smtClean="0"/>
              <a:t> </a:t>
            </a:r>
            <a:r>
              <a:rPr lang="en-US" altLang="ko-KR" dirty="0"/>
              <a:t>neutral scalar </a:t>
            </a:r>
            <a:r>
              <a:rPr lang="en-US" altLang="ko-KR" dirty="0" smtClean="0"/>
              <a:t>and gauge field </a:t>
            </a:r>
            <a:r>
              <a:rPr lang="en-US" altLang="ko-KR" dirty="0"/>
              <a:t>to the model</a:t>
            </a:r>
            <a:endParaRPr lang="ko-KR" altLang="en-US" dirty="0"/>
          </a:p>
        </p:txBody>
      </p:sp>
      <p:sp>
        <p:nvSpPr>
          <p:cNvPr id="3" name="내용 개체 틀 2"/>
          <p:cNvSpPr>
            <a:spLocks noGrp="1"/>
          </p:cNvSpPr>
          <p:nvPr>
            <p:ph idx="1"/>
          </p:nvPr>
        </p:nvSpPr>
        <p:spPr>
          <a:xfrm>
            <a:off x="457200" y="1600200"/>
            <a:ext cx="8229600" cy="4997152"/>
          </a:xfrm>
        </p:spPr>
        <p:txBody>
          <a:bodyPr>
            <a:normAutofit/>
          </a:bodyPr>
          <a:lstStyle/>
          <a:p>
            <a:r>
              <a:rPr lang="en-US" altLang="ko-KR" sz="2000" dirty="0" smtClean="0"/>
              <a:t>By holography,  one can obtained equation of state depending on some </a:t>
            </a:r>
            <a:r>
              <a:rPr lang="en-US" altLang="ko-KR" sz="2000" dirty="0" err="1" smtClean="0"/>
              <a:t>paremeters</a:t>
            </a:r>
            <a:r>
              <a:rPr lang="en-US" altLang="ko-KR" sz="2000" dirty="0" smtClean="0"/>
              <a:t>.</a:t>
            </a:r>
          </a:p>
          <a:p>
            <a:r>
              <a:rPr lang="en-US" altLang="ko-KR" sz="2000" dirty="0" smtClean="0"/>
              <a:t>The back </a:t>
            </a:r>
            <a:r>
              <a:rPr lang="en-US" altLang="ko-KR" sz="2000" dirty="0" err="1" smtClean="0"/>
              <a:t>reactin</a:t>
            </a:r>
            <a:r>
              <a:rPr lang="en-US" altLang="ko-KR" sz="2000" dirty="0" smtClean="0"/>
              <a:t> was included in our construction. But we are still trying to </a:t>
            </a:r>
            <a:r>
              <a:rPr lang="en-US" altLang="ko-KR" sz="2000" dirty="0" err="1" smtClean="0"/>
              <a:t>undet</a:t>
            </a:r>
            <a:r>
              <a:rPr lang="en-US" altLang="ko-KR" sz="2000" dirty="0" smtClean="0"/>
              <a:t> stand this point.</a:t>
            </a:r>
          </a:p>
          <a:p>
            <a:r>
              <a:rPr lang="en-US" altLang="ko-KR" sz="2000" dirty="0" smtClean="0"/>
              <a:t>And we can make a situation whose surface energy density does not vanish.  </a:t>
            </a:r>
          </a:p>
          <a:p>
            <a:endParaRPr lang="en-US" altLang="ko-KR" sz="2000" dirty="0" smtClean="0"/>
          </a:p>
          <a:p>
            <a:endParaRPr lang="en-US" altLang="ko-KR" sz="2000" dirty="0" smtClean="0"/>
          </a:p>
          <a:p>
            <a:endParaRPr lang="en-US" altLang="ko-KR" sz="2000" dirty="0" smtClean="0"/>
          </a:p>
          <a:p>
            <a:endParaRPr lang="en-US" altLang="ko-KR" sz="2000" dirty="0" smtClean="0"/>
          </a:p>
          <a:p>
            <a:endParaRPr lang="en-US" altLang="ko-KR" sz="2000" dirty="0" smtClean="0"/>
          </a:p>
          <a:p>
            <a:endParaRPr lang="en-US" altLang="ko-KR" sz="2000" dirty="0" smtClean="0"/>
          </a:p>
          <a:p>
            <a:r>
              <a:rPr lang="en-US" altLang="ko-KR" sz="2000" dirty="0" smtClean="0"/>
              <a:t>In this case, we can interpret the scalar field  parameter as  a parameter  related to surface energy density. </a:t>
            </a:r>
          </a:p>
          <a:p>
            <a:pPr>
              <a:buNone/>
            </a:pPr>
            <a:endParaRPr lang="en-US" altLang="ko-KR" sz="2000" dirty="0" smtClean="0"/>
          </a:p>
          <a:p>
            <a:endParaRPr lang="en-US" altLang="ko-KR" sz="2000" dirty="0" smtClean="0"/>
          </a:p>
          <a:p>
            <a:endParaRPr lang="en-US" altLang="ko-KR" sz="2000" dirty="0" smtClean="0"/>
          </a:p>
          <a:p>
            <a:endParaRPr lang="en-US" altLang="ko-KR" sz="2000" dirty="0" smtClean="0"/>
          </a:p>
          <a:p>
            <a:endParaRPr lang="en-US" altLang="ko-KR" sz="2000" dirty="0" smtClean="0"/>
          </a:p>
          <a:p>
            <a:endParaRPr lang="en-US" altLang="ko-KR" sz="2000" dirty="0" smtClean="0"/>
          </a:p>
          <a:p>
            <a:endParaRPr lang="en-US" altLang="ko-KR" sz="2000" dirty="0" smtClean="0"/>
          </a:p>
          <a:p>
            <a:endParaRPr lang="en-US" altLang="ko-KR" sz="2000" dirty="0" smtClean="0"/>
          </a:p>
        </p:txBody>
      </p:sp>
      <p:pic>
        <p:nvPicPr>
          <p:cNvPr id="26628" name="Picture 4"/>
          <p:cNvPicPr>
            <a:picLocks noChangeAspect="1" noChangeArrowheads="1"/>
          </p:cNvPicPr>
          <p:nvPr/>
        </p:nvPicPr>
        <p:blipFill>
          <a:blip r:embed="rId2" cstate="print"/>
          <a:srcRect/>
          <a:stretch>
            <a:fillRect/>
          </a:stretch>
        </p:blipFill>
        <p:spPr bwMode="auto">
          <a:xfrm>
            <a:off x="1907703" y="3356992"/>
            <a:ext cx="6192689" cy="2406637"/>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Summary and discussion</a:t>
            </a:r>
          </a:p>
        </p:txBody>
      </p:sp>
      <p:sp>
        <p:nvSpPr>
          <p:cNvPr id="3" name="내용 개체 틀 2"/>
          <p:cNvSpPr>
            <a:spLocks noGrp="1"/>
          </p:cNvSpPr>
          <p:nvPr>
            <p:ph idx="1"/>
          </p:nvPr>
        </p:nvSpPr>
        <p:spPr>
          <a:xfrm>
            <a:off x="457200" y="1600200"/>
            <a:ext cx="8229600" cy="4781128"/>
          </a:xfrm>
        </p:spPr>
        <p:txBody>
          <a:bodyPr>
            <a:normAutofit fontScale="92500" lnSpcReduction="20000"/>
          </a:bodyPr>
          <a:lstStyle/>
          <a:p>
            <a:r>
              <a:rPr lang="en-US" altLang="ko-KR" sz="2000" dirty="0" smtClean="0"/>
              <a:t>In order to consider compact stars, we have deformed boundary metric which is not flat.</a:t>
            </a:r>
          </a:p>
          <a:p>
            <a:r>
              <a:rPr lang="en-US" altLang="ko-KR" sz="2000" dirty="0" smtClean="0"/>
              <a:t>To embed the compact star geometry, we  have taken rotational symmetry on the metric.</a:t>
            </a:r>
          </a:p>
          <a:p>
            <a:r>
              <a:rPr lang="en-US" altLang="ko-KR" sz="2000" dirty="0" smtClean="0"/>
              <a:t>Since the bulk Einstein equation gives more degrees of freedom than the boundary Einstein equation,  our system gives one complicate constraint.</a:t>
            </a:r>
          </a:p>
          <a:p>
            <a:r>
              <a:rPr lang="en-US" altLang="ko-KR" sz="2000" dirty="0" smtClean="0"/>
              <a:t>By taking perfect fluid star as the boundary metric, the constraint becomes very simple we can solve.</a:t>
            </a:r>
          </a:p>
          <a:p>
            <a:r>
              <a:rPr lang="en-US" altLang="ko-KR" sz="2000" dirty="0" smtClean="0"/>
              <a:t>The  simplest solution is well-known uniform density star.</a:t>
            </a:r>
          </a:p>
          <a:p>
            <a:r>
              <a:rPr lang="en-US" altLang="ko-KR" sz="2000" dirty="0" smtClean="0"/>
              <a:t>We think that this simple structure is from the simplicity of the model.</a:t>
            </a:r>
          </a:p>
          <a:p>
            <a:r>
              <a:rPr lang="en-US" altLang="ko-KR" sz="2000" dirty="0" smtClean="0"/>
              <a:t>Thus we  introduced  other matter fields. </a:t>
            </a:r>
          </a:p>
          <a:p>
            <a:r>
              <a:rPr lang="en-US" altLang="ko-KR" sz="2000" dirty="0" smtClean="0"/>
              <a:t>Another toy model gave more realistic configuration.</a:t>
            </a:r>
          </a:p>
          <a:p>
            <a:r>
              <a:rPr lang="en-US" altLang="ko-KR" sz="2000" dirty="0" smtClean="0"/>
              <a:t>As a next step,  we will study full bulk geometry by solving  partial differential equation with boundary metric, then we can understand which IR condition is relevant for this configuration. </a:t>
            </a:r>
          </a:p>
          <a:p>
            <a:r>
              <a:rPr lang="en-US" altLang="ko-KR" sz="2000" dirty="0" smtClean="0"/>
              <a:t>Then we can compare the IR condition to the already known cutoff and boundary conditions.</a:t>
            </a:r>
            <a:endParaRPr lang="ko-KR" altLang="en-US" sz="2000" dirty="0" smtClean="0"/>
          </a:p>
          <a:p>
            <a:endParaRPr lang="ko-KR" alt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Short note for string theory</a:t>
            </a:r>
            <a:endParaRPr lang="ko-KR" altLang="en-US" dirty="0"/>
          </a:p>
        </p:txBody>
      </p:sp>
      <p:sp>
        <p:nvSpPr>
          <p:cNvPr id="3" name="내용 개체 틀 2"/>
          <p:cNvSpPr>
            <a:spLocks noGrp="1"/>
          </p:cNvSpPr>
          <p:nvPr>
            <p:ph idx="1"/>
          </p:nvPr>
        </p:nvSpPr>
        <p:spPr/>
        <p:txBody>
          <a:bodyPr>
            <a:normAutofit/>
          </a:bodyPr>
          <a:lstStyle/>
          <a:p>
            <a:r>
              <a:rPr lang="en-US" altLang="ko-KR" sz="2000" dirty="0" smtClean="0"/>
              <a:t>Better Action ; </a:t>
            </a:r>
            <a:r>
              <a:rPr lang="en-US" altLang="ko-KR" sz="2000" dirty="0" err="1" smtClean="0"/>
              <a:t>Polyakov</a:t>
            </a:r>
            <a:r>
              <a:rPr lang="en-US" altLang="ko-KR" sz="2000" dirty="0" smtClean="0"/>
              <a:t> Action</a:t>
            </a:r>
          </a:p>
          <a:p>
            <a:endParaRPr lang="en-US" altLang="ko-KR" sz="2000" dirty="0" smtClean="0"/>
          </a:p>
          <a:p>
            <a:endParaRPr lang="en-US" altLang="ko-KR" sz="2000" dirty="0" smtClean="0"/>
          </a:p>
          <a:p>
            <a:endParaRPr lang="en-US" altLang="ko-KR" sz="2000" dirty="0" smtClean="0"/>
          </a:p>
          <a:p>
            <a:r>
              <a:rPr lang="en-US" altLang="ko-KR" sz="2000" dirty="0" smtClean="0"/>
              <a:t>Quantization</a:t>
            </a:r>
            <a:endParaRPr lang="ko-KR" altLang="en-US" sz="2000" dirty="0"/>
          </a:p>
        </p:txBody>
      </p:sp>
      <p:pic>
        <p:nvPicPr>
          <p:cNvPr id="3075" name="Picture 3"/>
          <p:cNvPicPr>
            <a:picLocks noChangeAspect="1" noChangeArrowheads="1"/>
          </p:cNvPicPr>
          <p:nvPr/>
        </p:nvPicPr>
        <p:blipFill>
          <a:blip r:embed="rId2" cstate="print"/>
          <a:srcRect/>
          <a:stretch>
            <a:fillRect/>
          </a:stretch>
        </p:blipFill>
        <p:spPr bwMode="auto">
          <a:xfrm>
            <a:off x="1475656" y="2132856"/>
            <a:ext cx="6624736" cy="1015671"/>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2411760" y="3645024"/>
            <a:ext cx="3384376" cy="12937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Short note for string theory</a:t>
            </a:r>
            <a:endParaRPr lang="ko-KR" altLang="en-US" dirty="0"/>
          </a:p>
        </p:txBody>
      </p:sp>
      <p:sp>
        <p:nvSpPr>
          <p:cNvPr id="3" name="내용 개체 틀 2"/>
          <p:cNvSpPr>
            <a:spLocks noGrp="1"/>
          </p:cNvSpPr>
          <p:nvPr>
            <p:ph idx="1"/>
          </p:nvPr>
        </p:nvSpPr>
        <p:spPr/>
        <p:txBody>
          <a:bodyPr>
            <a:normAutofit/>
          </a:bodyPr>
          <a:lstStyle/>
          <a:p>
            <a:r>
              <a:rPr lang="en-US" altLang="ko-KR" sz="2000" dirty="0" smtClean="0"/>
              <a:t>Closed string  -&gt;  periodic boundary condition</a:t>
            </a:r>
          </a:p>
          <a:p>
            <a:r>
              <a:rPr lang="en-US" altLang="ko-KR" sz="2000" dirty="0" smtClean="0"/>
              <a:t>Result </a:t>
            </a:r>
          </a:p>
          <a:p>
            <a:endParaRPr lang="en-US" altLang="ko-KR" sz="2000" dirty="0" smtClean="0"/>
          </a:p>
          <a:p>
            <a:endParaRPr lang="en-US" altLang="ko-KR" sz="2000" dirty="0" smtClean="0"/>
          </a:p>
          <a:p>
            <a:endParaRPr lang="en-US" altLang="ko-KR" sz="2000" dirty="0" smtClean="0"/>
          </a:p>
          <a:p>
            <a:endParaRPr lang="en-US" altLang="ko-KR" sz="2000" dirty="0" smtClean="0"/>
          </a:p>
          <a:p>
            <a:endParaRPr lang="en-US" altLang="ko-KR" sz="2000" dirty="0" smtClean="0"/>
          </a:p>
          <a:p>
            <a:endParaRPr lang="en-US" altLang="ko-KR" sz="2000" dirty="0" smtClean="0"/>
          </a:p>
          <a:p>
            <a:endParaRPr lang="en-US" altLang="ko-KR" sz="2000" dirty="0" smtClean="0"/>
          </a:p>
          <a:p>
            <a:endParaRPr lang="en-US" altLang="ko-KR" sz="2000" dirty="0" smtClean="0"/>
          </a:p>
          <a:p>
            <a:endParaRPr lang="en-US" altLang="ko-KR" sz="2000" dirty="0" smtClean="0"/>
          </a:p>
          <a:p>
            <a:r>
              <a:rPr lang="en-US" altLang="ko-KR" sz="2000" dirty="0" smtClean="0"/>
              <a:t>D=26</a:t>
            </a:r>
            <a:endParaRPr lang="ko-KR" altLang="en-US" sz="2000" dirty="0"/>
          </a:p>
        </p:txBody>
      </p:sp>
      <p:pic>
        <p:nvPicPr>
          <p:cNvPr id="4099" name="Picture 3"/>
          <p:cNvPicPr>
            <a:picLocks noChangeAspect="1" noChangeArrowheads="1"/>
          </p:cNvPicPr>
          <p:nvPr/>
        </p:nvPicPr>
        <p:blipFill>
          <a:blip r:embed="rId2" cstate="print"/>
          <a:srcRect/>
          <a:stretch>
            <a:fillRect/>
          </a:stretch>
        </p:blipFill>
        <p:spPr bwMode="auto">
          <a:xfrm>
            <a:off x="1763688" y="2564904"/>
            <a:ext cx="5760640" cy="30120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Short note for string theory</a:t>
            </a:r>
            <a:endParaRPr lang="ko-KR" altLang="en-US" dirty="0"/>
          </a:p>
        </p:txBody>
      </p:sp>
      <p:sp>
        <p:nvSpPr>
          <p:cNvPr id="3" name="내용 개체 틀 2"/>
          <p:cNvSpPr>
            <a:spLocks noGrp="1"/>
          </p:cNvSpPr>
          <p:nvPr>
            <p:ph idx="1"/>
          </p:nvPr>
        </p:nvSpPr>
        <p:spPr/>
        <p:txBody>
          <a:bodyPr>
            <a:normAutofit/>
          </a:bodyPr>
          <a:lstStyle/>
          <a:p>
            <a:r>
              <a:rPr lang="en-US" altLang="ko-KR" sz="2000" dirty="0" smtClean="0"/>
              <a:t>Open string  ; </a:t>
            </a:r>
            <a:br>
              <a:rPr lang="en-US" altLang="ko-KR" sz="2000" dirty="0" smtClean="0"/>
            </a:br>
            <a:r>
              <a:rPr lang="en-US" altLang="ko-KR" sz="2000" dirty="0" smtClean="0"/>
              <a:t>-Neumann boundary condition</a:t>
            </a:r>
            <a:br>
              <a:rPr lang="en-US" altLang="ko-KR" sz="2000" dirty="0" smtClean="0"/>
            </a:br>
            <a:r>
              <a:rPr lang="en-US" altLang="ko-KR" sz="2000" dirty="0" smtClean="0"/>
              <a:t>-</a:t>
            </a:r>
            <a:r>
              <a:rPr lang="en-US" altLang="ko-KR" sz="2000" dirty="0" err="1" smtClean="0"/>
              <a:t>Derichlet</a:t>
            </a:r>
            <a:r>
              <a:rPr lang="en-US" altLang="ko-KR" sz="2000" dirty="0" smtClean="0"/>
              <a:t>  Boundary condition</a:t>
            </a:r>
          </a:p>
          <a:p>
            <a:endParaRPr lang="en-US" altLang="ko-KR" sz="2000" dirty="0" smtClean="0"/>
          </a:p>
          <a:p>
            <a:r>
              <a:rPr lang="en-US" altLang="ko-KR" sz="2000" dirty="0" smtClean="0"/>
              <a:t>Result( N. B.C)</a:t>
            </a:r>
          </a:p>
          <a:p>
            <a:pPr>
              <a:buNone/>
            </a:pPr>
            <a:endParaRPr lang="en-US" altLang="ko-KR" sz="2000" dirty="0" smtClean="0"/>
          </a:p>
          <a:p>
            <a:endParaRPr lang="en-US" altLang="ko-KR" sz="2000" dirty="0" smtClean="0"/>
          </a:p>
          <a:p>
            <a:endParaRPr lang="en-US" altLang="ko-KR" sz="2000" dirty="0" smtClean="0"/>
          </a:p>
          <a:p>
            <a:endParaRPr lang="en-US" altLang="ko-KR" sz="2000" dirty="0" smtClean="0"/>
          </a:p>
          <a:p>
            <a:endParaRPr lang="en-US" altLang="ko-KR" sz="2000" dirty="0" smtClean="0"/>
          </a:p>
          <a:p>
            <a:endParaRPr lang="en-US" altLang="ko-KR" sz="2000" dirty="0" smtClean="0"/>
          </a:p>
          <a:p>
            <a:endParaRPr lang="en-US" altLang="ko-KR" sz="2000" dirty="0" smtClean="0"/>
          </a:p>
          <a:p>
            <a:endParaRPr lang="ko-KR" altLang="en-US" sz="2000" dirty="0"/>
          </a:p>
        </p:txBody>
      </p:sp>
      <p:pic>
        <p:nvPicPr>
          <p:cNvPr id="5122" name="Picture 2"/>
          <p:cNvPicPr>
            <a:picLocks noChangeAspect="1" noChangeArrowheads="1"/>
          </p:cNvPicPr>
          <p:nvPr/>
        </p:nvPicPr>
        <p:blipFill>
          <a:blip r:embed="rId2" cstate="print"/>
          <a:srcRect/>
          <a:stretch>
            <a:fillRect/>
          </a:stretch>
        </p:blipFill>
        <p:spPr bwMode="auto">
          <a:xfrm>
            <a:off x="4716016" y="1484784"/>
            <a:ext cx="4124325" cy="1685925"/>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1115616" y="3573016"/>
            <a:ext cx="5076825" cy="2724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Short note for string theory</a:t>
            </a:r>
            <a:endParaRPr lang="ko-KR" altLang="en-US" dirty="0"/>
          </a:p>
        </p:txBody>
      </p:sp>
      <p:sp>
        <p:nvSpPr>
          <p:cNvPr id="3" name="내용 개체 틀 2"/>
          <p:cNvSpPr>
            <a:spLocks noGrp="1"/>
          </p:cNvSpPr>
          <p:nvPr>
            <p:ph idx="1"/>
          </p:nvPr>
        </p:nvSpPr>
        <p:spPr/>
        <p:txBody>
          <a:bodyPr>
            <a:normAutofit/>
          </a:bodyPr>
          <a:lstStyle/>
          <a:p>
            <a:r>
              <a:rPr lang="en-US" altLang="ko-KR" sz="2000" dirty="0" smtClean="0"/>
              <a:t>D . B.C</a:t>
            </a:r>
            <a:br>
              <a:rPr lang="en-US" altLang="ko-KR" sz="2000" dirty="0" smtClean="0"/>
            </a:br>
            <a:r>
              <a:rPr lang="en-US" altLang="ko-KR" sz="2000" dirty="0" smtClean="0"/>
              <a:t>-From the wave mechanics, we can see that the physical meaning of such a B.C is related to existence of  other object.</a:t>
            </a:r>
          </a:p>
          <a:p>
            <a:r>
              <a:rPr lang="en-US" altLang="ko-KR" sz="2000" dirty="0" smtClean="0"/>
              <a:t>If  there are some object at the end points of open strings, open string ends can have generalized charges. </a:t>
            </a:r>
            <a:endParaRPr lang="ko-KR" altLang="en-US" sz="2000" dirty="0"/>
          </a:p>
        </p:txBody>
      </p:sp>
      <p:pic>
        <p:nvPicPr>
          <p:cNvPr id="6147" name="Picture 3"/>
          <p:cNvPicPr>
            <a:picLocks noChangeAspect="1" noChangeArrowheads="1"/>
          </p:cNvPicPr>
          <p:nvPr/>
        </p:nvPicPr>
        <p:blipFill>
          <a:blip r:embed="rId2" cstate="print"/>
          <a:srcRect/>
          <a:stretch>
            <a:fillRect/>
          </a:stretch>
        </p:blipFill>
        <p:spPr bwMode="auto">
          <a:xfrm>
            <a:off x="1043608" y="3717032"/>
            <a:ext cx="7067071" cy="18722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연꽃 당초 무늬">
  <a:themeElements>
    <a:clrScheme name="연꽃 당초 무늬">
      <a:dk1>
        <a:sysClr val="windowText" lastClr="000000"/>
      </a:dk1>
      <a:lt1>
        <a:sysClr val="window" lastClr="FFFFFF"/>
      </a:lt1>
      <a:dk2>
        <a:srgbClr val="466571"/>
      </a:dk2>
      <a:lt2>
        <a:srgbClr val="EFEFE7"/>
      </a:lt2>
      <a:accent1>
        <a:srgbClr val="D87D3A"/>
      </a:accent1>
      <a:accent2>
        <a:srgbClr val="7F8792"/>
      </a:accent2>
      <a:accent3>
        <a:srgbClr val="B5AD67"/>
      </a:accent3>
      <a:accent4>
        <a:srgbClr val="61A9B8"/>
      </a:accent4>
      <a:accent5>
        <a:srgbClr val="AB7350"/>
      </a:accent5>
      <a:accent6>
        <a:srgbClr val="889C6F"/>
      </a:accent6>
      <a:hlink>
        <a:srgbClr val="F76B04"/>
      </a:hlink>
      <a:folHlink>
        <a:srgbClr val="A3A395"/>
      </a:folHlink>
    </a:clrScheme>
    <a:fontScheme name="연꽃 당초 무늬">
      <a:majorFont>
        <a:latin typeface="Cambria"/>
        <a:ea typeface=""/>
        <a:cs typeface=""/>
        <a:font script="Grek" typeface="Arial"/>
        <a:font script="Cyrl" typeface="Arial"/>
        <a:font script="Jpan" typeface="HGP明朝E"/>
        <a:font script="Hang" typeface="HY견명조"/>
        <a:font script="Hans" typeface="华文楷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Grek" typeface="Arial"/>
        <a:font script="Cyrl" typeface="Arial"/>
        <a:font script="Jpan" typeface="HGP明朝E"/>
        <a:font script="Hang" typeface="HY견명조"/>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연꽃 당초 무늬">
      <a:fillStyleLst>
        <a:solidFill>
          <a:schemeClr val="phClr">
            <a:tint val="100000"/>
            <a:shade val="100000"/>
            <a:hueMod val="100000"/>
            <a:satMod val="100000"/>
          </a:schemeClr>
        </a:solidFill>
        <a:gradFill rotWithShape="1">
          <a:gsLst>
            <a:gs pos="0">
              <a:schemeClr val="phClr">
                <a:tint val="30000"/>
                <a:shade val="100000"/>
                <a:hueMod val="100000"/>
                <a:satMod val="100000"/>
              </a:schemeClr>
            </a:gs>
            <a:gs pos="100000">
              <a:schemeClr val="phClr">
                <a:tint val="80000"/>
                <a:shade val="100000"/>
                <a:hueMod val="100000"/>
                <a:satMod val="100000"/>
              </a:schemeClr>
            </a:gs>
          </a:gsLst>
          <a:lin ang="2700000" scaled="1"/>
        </a:gradFill>
        <a:gradFill rotWithShape="1">
          <a:gsLst>
            <a:gs pos="0">
              <a:schemeClr val="phClr">
                <a:tint val="100000"/>
                <a:shade val="100000"/>
                <a:hueMod val="100000"/>
                <a:satMod val="100000"/>
              </a:schemeClr>
            </a:gs>
            <a:gs pos="100000">
              <a:schemeClr val="phClr">
                <a:tint val="100000"/>
                <a:shade val="70000"/>
                <a:hueMod val="100000"/>
                <a:satMod val="100000"/>
              </a:schemeClr>
            </a:gs>
          </a:gsLst>
          <a:lin ang="2700000" scaled="1"/>
        </a:gradFill>
      </a:fillStyleLst>
      <a:lnStyleLst>
        <a:ln w="9525" cap="flat" cmpd="sng" algn="ctr">
          <a:solidFill>
            <a:schemeClr val="ph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innerShdw blurRad="254000">
              <a:schemeClr val="phClr">
                <a:tint val="100000"/>
                <a:shade val="90000"/>
                <a:hueMod val="100000"/>
                <a:satMod val="100000"/>
              </a:schemeClr>
            </a:innerShdw>
          </a:effectLst>
        </a:effectStyle>
        <a:effectStyle>
          <a:effectLst>
            <a:outerShdw blurRad="114300" dist="25400" dir="3000000" sx="105000" sy="105000" algn="tl">
              <a:srgbClr val="000000">
                <a:alpha val="60392"/>
              </a:srgbClr>
            </a:outerShdw>
          </a:effectLst>
          <a:scene3d>
            <a:camera prst="orthographicFront" fov="0">
              <a:rot lat="0" lon="0" rev="0"/>
            </a:camera>
            <a:lightRig rig="twoPt" dir="l">
              <a:rot lat="0" lon="0" rev="5400000"/>
            </a:lightRig>
          </a:scene3d>
          <a:sp3d contourW="25400" prstMaterial="matte">
            <a:bevelT w="127000" h="12700"/>
            <a:contourClr>
              <a:schemeClr val="phClr">
                <a:tint val="50000"/>
                <a:shade val="100000"/>
                <a:hueMod val="100000"/>
                <a:satMod val="100000"/>
              </a:schemeClr>
            </a:contourClr>
          </a:sp3d>
        </a:effectStyle>
        <a:effectStyle>
          <a:effectLst>
            <a:outerShdw blurRad="127000" dist="25400" dir="3120000" sx="105000" sy="105000" algn="tl">
              <a:srgbClr val="000000">
                <a:alpha val="60392"/>
              </a:srgbClr>
            </a:outerShdw>
          </a:effectLst>
          <a:scene3d>
            <a:camera prst="orthographicFront" fov="0">
              <a:rot lat="0" lon="0" rev="0"/>
            </a:camera>
            <a:lightRig rig="twoPt" dir="t">
              <a:rot lat="0" lon="0" rev="5400000"/>
            </a:lightRig>
          </a:scene3d>
          <a:sp3d contourW="25400" prstMaterial="powder">
            <a:bevelT w="88900" h="38100"/>
            <a:contourClr>
              <a:schemeClr val="phClr">
                <a:tint val="5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phClr">
                <a:tint val="80000"/>
                <a:shade val="100000"/>
                <a:hueMod val="100000"/>
                <a:satMod val="100000"/>
              </a:schemeClr>
            </a:gs>
            <a:gs pos="100000">
              <a:schemeClr val="phClr">
                <a:tint val="100000"/>
                <a:shade val="75000"/>
                <a:hueMod val="100000"/>
                <a:satMod val="100000"/>
              </a:schemeClr>
            </a:gs>
          </a:gsLst>
          <a:path path="circle">
            <a:fillToRect t="45000" r="100000" b="45000"/>
          </a:path>
        </a:gradFill>
        <a:blipFill>
          <a:blip xmlns:r="http://schemas.openxmlformats.org/officeDocument/2006/relationships" r:embed="rId1">
            <a:duotone>
              <a:srgbClr val="000000">
                <a:alpha val="27450"/>
              </a:srgbClr>
              <a:schemeClr val="phClr">
                <a:tint val="75000"/>
                <a:shade val="100000"/>
                <a:hueMod val="100000"/>
                <a:satMod val="10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Scrollwork</Template>
  <TotalTime>4359</TotalTime>
  <Words>2568</Words>
  <Application>Microsoft Office PowerPoint</Application>
  <PresentationFormat>화면 슬라이드 쇼(4:3)</PresentationFormat>
  <Paragraphs>400</Paragraphs>
  <Slides>57</Slides>
  <Notes>0</Notes>
  <HiddenSlides>0</HiddenSlides>
  <MMClips>0</MMClips>
  <ScaleCrop>false</ScaleCrop>
  <HeadingPairs>
    <vt:vector size="4" baseType="variant">
      <vt:variant>
        <vt:lpstr>테마</vt:lpstr>
      </vt:variant>
      <vt:variant>
        <vt:i4>1</vt:i4>
      </vt:variant>
      <vt:variant>
        <vt:lpstr>슬라이드 제목</vt:lpstr>
      </vt:variant>
      <vt:variant>
        <vt:i4>57</vt:i4>
      </vt:variant>
    </vt:vector>
  </HeadingPairs>
  <TitlesOfParts>
    <vt:vector size="58" baseType="lpstr">
      <vt:lpstr>연꽃 당초 무늬</vt:lpstr>
      <vt:lpstr>Equations of state and compact stars in gauge/gravity duality</vt:lpstr>
      <vt:lpstr>Outline</vt:lpstr>
      <vt:lpstr>Short note for string theory</vt:lpstr>
      <vt:lpstr>Short note for string theory</vt:lpstr>
      <vt:lpstr>Short note for string theory</vt:lpstr>
      <vt:lpstr>Short note for string theory</vt:lpstr>
      <vt:lpstr>Short note for string theory</vt:lpstr>
      <vt:lpstr>Short note for string theory</vt:lpstr>
      <vt:lpstr>Short note for string theory</vt:lpstr>
      <vt:lpstr>Short note for string theory</vt:lpstr>
      <vt:lpstr>Short note for string theory</vt:lpstr>
      <vt:lpstr>Short note for string theory</vt:lpstr>
      <vt:lpstr>Short note for string theory</vt:lpstr>
      <vt:lpstr>Short note for string theory</vt:lpstr>
      <vt:lpstr>Summary of string theory</vt:lpstr>
      <vt:lpstr>Short note for string theory</vt:lpstr>
      <vt:lpstr>Short note for AdS/CFT</vt:lpstr>
      <vt:lpstr>Short note for AdS/CFT</vt:lpstr>
      <vt:lpstr>Short note for AdS/CFT</vt:lpstr>
      <vt:lpstr>Short note for AdS/CFT</vt:lpstr>
      <vt:lpstr>Short note for AdS/CFT</vt:lpstr>
      <vt:lpstr>Short note for AdS/CFT</vt:lpstr>
      <vt:lpstr>Short note for AdS/CFT</vt:lpstr>
      <vt:lpstr>Short note for AdS/CFT</vt:lpstr>
      <vt:lpstr>Motivation</vt:lpstr>
      <vt:lpstr>Motivation</vt:lpstr>
      <vt:lpstr>Gravity degrees of freedom in gauge/gravity correspondence</vt:lpstr>
      <vt:lpstr>Gravity degrees of freedom in gauge/gravity correspondence</vt:lpstr>
      <vt:lpstr>Gravity degrees of freedom in gauge/gravity correspondence</vt:lpstr>
      <vt:lpstr>Gravity degrees of freedom in gauge/gravity correspondence</vt:lpstr>
      <vt:lpstr>Gravity degrees of freedom in gauge/gravity correspondence</vt:lpstr>
      <vt:lpstr>Simple compact stars and TOV equation</vt:lpstr>
      <vt:lpstr>Simple compact stars and TOV equation</vt:lpstr>
      <vt:lpstr>Simple compact stars and TOV equation</vt:lpstr>
      <vt:lpstr>Simple compact stars and TOV equation</vt:lpstr>
      <vt:lpstr>The simplest holographic model without matter</vt:lpstr>
      <vt:lpstr>The simplest holographic model without matter</vt:lpstr>
      <vt:lpstr>The simplest holographic model without matter</vt:lpstr>
      <vt:lpstr>The simplest holographic model without matter</vt:lpstr>
      <vt:lpstr>The simplest holographic model without matter</vt:lpstr>
      <vt:lpstr>The simplest holographic model without matter</vt:lpstr>
      <vt:lpstr>The simplest holographic model without matter</vt:lpstr>
      <vt:lpstr>The simplest holographic model without matter</vt:lpstr>
      <vt:lpstr>The simplest holographic model without matter</vt:lpstr>
      <vt:lpstr>The simplest holographic model without matter</vt:lpstr>
      <vt:lpstr>Adding  neutral scalar to the model</vt:lpstr>
      <vt:lpstr>Adding  neutral scalar and gauge field to the model</vt:lpstr>
      <vt:lpstr>Adding  neutral scalar and gauge field to the model</vt:lpstr>
      <vt:lpstr>Adding  neutral scalar and gauge field to the model</vt:lpstr>
      <vt:lpstr>Adding  neutral scalar and gauge field to the model</vt:lpstr>
      <vt:lpstr>Adding  neutral scalar and gauge field to the model</vt:lpstr>
      <vt:lpstr>Adding  neutral scalar and gauge field to the model</vt:lpstr>
      <vt:lpstr>Adding  neutral scalar and gauge field to the model</vt:lpstr>
      <vt:lpstr>Adding  neutral scalar and gauge field to the model</vt:lpstr>
      <vt:lpstr>Adding  neutral scalar and gauge field to the model</vt:lpstr>
      <vt:lpstr>Adding  neutral scalar and gauge field to the model</vt:lpstr>
      <vt:lpstr>Summary and discussion</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Compact stars in   gauge/gravity corresepondnce</dc:title>
  <dc:creator>kimeagle</dc:creator>
  <cp:lastModifiedBy>kimeagle</cp:lastModifiedBy>
  <cp:revision>26</cp:revision>
  <dcterms:created xsi:type="dcterms:W3CDTF">2011-08-21T02:28:59Z</dcterms:created>
  <dcterms:modified xsi:type="dcterms:W3CDTF">2012-02-20T23:59:28Z</dcterms:modified>
</cp:coreProperties>
</file>