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sldIdLst>
    <p:sldId id="256" r:id="rId13"/>
    <p:sldId id="257" r:id="rId14"/>
    <p:sldId id="265" r:id="rId15"/>
    <p:sldId id="258" r:id="rId16"/>
    <p:sldId id="259" r:id="rId17"/>
    <p:sldId id="260" r:id="rId18"/>
    <p:sldId id="266" r:id="rId19"/>
    <p:sldId id="262" r:id="rId20"/>
    <p:sldId id="261" r:id="rId21"/>
    <p:sldId id="263" r:id="rId22"/>
    <p:sldId id="264" r:id="rId23"/>
    <p:sldId id="267" r:id="rId24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5pPr>
    <a:lvl6pPr marL="2286000" algn="l" defTabSz="457200" rtl="0" eaLnBrk="1" latinLnBrk="0" hangingPunct="1"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6pPr>
    <a:lvl7pPr marL="2743200" algn="l" defTabSz="457200" rtl="0" eaLnBrk="1" latinLnBrk="0" hangingPunct="1"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7pPr>
    <a:lvl8pPr marL="3200400" algn="l" defTabSz="457200" rtl="0" eaLnBrk="1" latinLnBrk="0" hangingPunct="1"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8pPr>
    <a:lvl9pPr marL="3657600" algn="l" defTabSz="457200" rtl="0" eaLnBrk="1" latinLnBrk="0" hangingPunct="1">
      <a:defRPr sz="4200" kern="1200">
        <a:solidFill>
          <a:srgbClr val="5B5648"/>
        </a:solidFill>
        <a:latin typeface="Baskerville" charset="0"/>
        <a:ea typeface="ヒラギノ明朝 ProN W3" charset="0"/>
        <a:cs typeface="ヒラギノ明朝 ProN W3" charset="0"/>
        <a:sym typeface="Baskervill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40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31933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67765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79332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17516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45438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824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37744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47046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240004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37234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090578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3577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2032000"/>
            <a:ext cx="274320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2032000"/>
            <a:ext cx="8077200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8852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5430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9148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19374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0211611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270000"/>
            <a:ext cx="5410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410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85932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80842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302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245987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354494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0151599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3541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15328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29788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8397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3487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4357954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2667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5400" y="2768600"/>
            <a:ext cx="2667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1268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4918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992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357376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23945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88394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918236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3984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726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8501385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5410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410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4478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63972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991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324195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60520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7441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846479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6846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7995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97754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07553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609840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943100"/>
            <a:ext cx="5410200" cy="699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943100"/>
            <a:ext cx="5410200" cy="699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8363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93273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4344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553397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8584768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230804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897144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7781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8394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8394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2540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24245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94305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299107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7800" y="2768600"/>
            <a:ext cx="2019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69500" y="2768600"/>
            <a:ext cx="20193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12255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08583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7619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616700"/>
            <a:ext cx="5410200" cy="123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6616700"/>
            <a:ext cx="5410200" cy="123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29512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511458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354999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341088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48405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7054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94376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71403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57906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25547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290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89634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71640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403783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323332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2205174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49226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546100"/>
            <a:ext cx="2925762" cy="816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546100"/>
            <a:ext cx="8624888" cy="8166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2983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89013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01781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00171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8916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015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1770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26983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68312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724701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opperplat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415339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92676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91448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9530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0170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88896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954101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2768600"/>
            <a:ext cx="2667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5400" y="2768600"/>
            <a:ext cx="2667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51171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25551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1117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81941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62858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Baskervill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051873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15556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546100"/>
            <a:ext cx="2743200" cy="793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46100"/>
            <a:ext cx="8077200" cy="793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83812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71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7855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1546272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121778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5852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12539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5563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688865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978336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opperplat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064626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5714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704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7045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08225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6267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opperplat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34668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74737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61386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5219700"/>
            <a:ext cx="2908300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1700" y="5219700"/>
            <a:ext cx="2908300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1393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35252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74760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245702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7636507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Copperplat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0725136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0271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57750" y="1397000"/>
            <a:ext cx="1492250" cy="706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397000"/>
            <a:ext cx="4324350" cy="706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50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3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032000"/>
            <a:ext cx="10972800" cy="322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50800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6616700"/>
            <a:ext cx="10972800" cy="123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text styles</a:t>
            </a:r>
          </a:p>
          <a:p>
            <a:pPr lvl="1"/>
            <a:r>
              <a:rPr lang="en-US">
                <a:sym typeface="Copperplate" charset="0"/>
              </a:rPr>
              <a:t>Second level</a:t>
            </a:r>
          </a:p>
          <a:p>
            <a:pPr lvl="2"/>
            <a:r>
              <a:rPr lang="en-US">
                <a:sym typeface="Copperplate" charset="0"/>
              </a:rPr>
              <a:t>Third level</a:t>
            </a:r>
          </a:p>
          <a:p>
            <a:pPr lvl="3"/>
            <a:r>
              <a:rPr lang="en-US">
                <a:sym typeface="Copperplate" charset="0"/>
              </a:rPr>
              <a:t>Fourth level</a:t>
            </a:r>
          </a:p>
          <a:p>
            <a:pPr lvl="4"/>
            <a:r>
              <a:rPr lang="en-US">
                <a:sym typeface="Copperplat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143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875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2032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765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9337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909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8481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3053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270000"/>
            <a:ext cx="10972800" cy="721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53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2768600"/>
            <a:ext cx="5486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2768600"/>
            <a:ext cx="10972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34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43100"/>
            <a:ext cx="10972800" cy="699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97800" y="2768600"/>
            <a:ext cx="4191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143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875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20320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76500" indent="-381000" algn="l" rtl="0" eaLnBrk="0" fontAlgn="base" hangingPunct="0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9337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909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8481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305300" indent="-381000" algn="l" rtl="0" fontAlgn="base">
        <a:spcBef>
          <a:spcPts val="30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40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3263900"/>
            <a:ext cx="10972800" cy="322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50800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05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46100"/>
            <a:ext cx="109728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2768600"/>
            <a:ext cx="5486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Baskerville" charset="0"/>
              </a:rPr>
              <a:t>Click to edit Master text styles</a:t>
            </a:r>
          </a:p>
          <a:p>
            <a:pPr lvl="1"/>
            <a:r>
              <a:rPr lang="en-US">
                <a:sym typeface="Baskerville" charset="0"/>
              </a:rPr>
              <a:t>Second level</a:t>
            </a:r>
          </a:p>
          <a:p>
            <a:pPr lvl="2"/>
            <a:r>
              <a:rPr lang="en-US">
                <a:sym typeface="Baskerville" charset="0"/>
              </a:rPr>
              <a:t>Third level</a:t>
            </a:r>
          </a:p>
          <a:p>
            <a:pPr lvl="3"/>
            <a:r>
              <a:rPr lang="en-US">
                <a:sym typeface="Baskerville" charset="0"/>
              </a:rPr>
              <a:t>Fourth level</a:t>
            </a:r>
          </a:p>
          <a:p>
            <a:pPr lvl="4"/>
            <a:r>
              <a:rPr lang="en-US">
                <a:sym typeface="Baskervill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200">
          <a:solidFill>
            <a:schemeClr val="tx1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810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1pPr>
      <a:lvl2pPr marL="1092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2pPr>
      <a:lvl3pPr marL="1536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3pPr>
      <a:lvl4pPr marL="19812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4pPr>
      <a:lvl5pPr marL="2425700" indent="-381000" algn="l" rtl="0" eaLnBrk="0" fontAlgn="base" hangingPunct="0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5pPr>
      <a:lvl6pPr marL="28829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6pPr>
      <a:lvl7pPr marL="33401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7pPr>
      <a:lvl8pPr marL="37973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8pPr>
      <a:lvl9pPr marL="4254500" indent="-381000" algn="l" rtl="0" fontAlgn="base">
        <a:spcBef>
          <a:spcPts val="3800"/>
        </a:spcBef>
        <a:spcAft>
          <a:spcPct val="0"/>
        </a:spcAft>
        <a:buClr>
          <a:srgbClr val="908971"/>
        </a:buClr>
        <a:buSzPct val="100000"/>
        <a:buFont typeface="Baskerville" charset="0"/>
        <a:buChar char="•"/>
        <a:defRPr sz="3400">
          <a:solidFill>
            <a:schemeClr val="tx1"/>
          </a:solidFill>
          <a:latin typeface="+mn-lt"/>
          <a:ea typeface="+mn-ea"/>
          <a:cs typeface="+mn-cs"/>
          <a:sym typeface="Baskervill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797800"/>
            <a:ext cx="10972800" cy="152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50800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2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397000"/>
            <a:ext cx="5969000" cy="370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50800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5219700"/>
            <a:ext cx="5969000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135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text styles</a:t>
            </a:r>
          </a:p>
          <a:p>
            <a:pPr lvl="1"/>
            <a:r>
              <a:rPr lang="en-US">
                <a:sym typeface="Copperplate" charset="0"/>
              </a:rPr>
              <a:t>Second level</a:t>
            </a:r>
          </a:p>
          <a:p>
            <a:pPr lvl="2"/>
            <a:r>
              <a:rPr lang="en-US">
                <a:sym typeface="Copperplate" charset="0"/>
              </a:rPr>
              <a:t>Third level</a:t>
            </a:r>
          </a:p>
          <a:p>
            <a:pPr lvl="3"/>
            <a:r>
              <a:rPr lang="en-US">
                <a:sym typeface="Copperplate" charset="0"/>
              </a:rPr>
              <a:t>Fourth level</a:t>
            </a:r>
          </a:p>
          <a:p>
            <a:pPr lvl="4"/>
            <a:r>
              <a:rPr lang="en-US">
                <a:sym typeface="Copperplat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+mj-lt"/>
          <a:ea typeface="+mj-ea"/>
          <a:cs typeface="+mj-cs"/>
          <a:sym typeface="Copperplate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rgbClr val="FFFBEF"/>
          </a:solidFill>
          <a:latin typeface="Copperplate" charset="0"/>
          <a:ea typeface="ヒラギノ明朝 ProN W3" charset="-128"/>
          <a:cs typeface="ヒラギノ明朝 ProN W3" charset="-128"/>
          <a:sym typeface="Copperplate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BEF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file://localhost/Users/in-kwonyoo/Desktop/HIM2011-12/12HIM_proposal_fianl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in-kwonyoo/Desktop/ATHIC2012/IAC_list_all.xlsx" TargetMode="External"/><Relationship Id="rId4" Type="http://schemas.openxmlformats.org/officeDocument/2006/relationships/hyperlink" Target="file://localhost/Users/in-kwonyoo/Desktop/ATHIC2012/2012_ATHIC%202012_%EC%A0%84%EC%B2%B4%EC%9D%BC%EC%A0%952.xlsx" TargetMode="External"/><Relationship Id="rId5" Type="http://schemas.openxmlformats.org/officeDocument/2006/relationships/hyperlink" Target="file://localhost/Users/in-kwonyoo/Desktop/ATHIC2012/ATHIC%202012_v1_co1.hwp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file://localhost/Users/in-kwonyoo/Desktop/ATHIC2012/ATHIC2012_Budget_v1.xlsx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him.phys.pusan.ac.kr/HIM_meeting/HIM%25202009.htm" TargetMode="External"/><Relationship Id="rId12" Type="http://schemas.openxmlformats.org/officeDocument/2006/relationships/hyperlink" Target="http://conf.ccnu.edu.cn/~athic2010" TargetMode="External"/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him.phys.pusan.ac.kr/HIM_Hanyang.htm" TargetMode="External"/><Relationship Id="rId3" Type="http://schemas.openxmlformats.org/officeDocument/2006/relationships/hyperlink" Target="http://him.phys.pusan.ac.kr/PDS_HIM/PDS-HIM.htm%232" TargetMode="External"/><Relationship Id="rId4" Type="http://schemas.openxmlformats.org/officeDocument/2006/relationships/hyperlink" Target="http://him.phys.pusan.ac.kr/introduce_HIM/introduce%2520HIM.htm" TargetMode="External"/><Relationship Id="rId5" Type="http://schemas.openxmlformats.org/officeDocument/2006/relationships/hyperlink" Target="http://him.phys.pusan.ac.kr/HIM_meeting/HIM%25202005.htm" TargetMode="External"/><Relationship Id="rId6" Type="http://schemas.openxmlformats.org/officeDocument/2006/relationships/hyperlink" Target="http://him.phys.pusan.ac.kr/HIM_meeting/HIM%25202006.htm" TargetMode="External"/><Relationship Id="rId7" Type="http://schemas.openxmlformats.org/officeDocument/2006/relationships/hyperlink" Target="http://him.phys.pusan.ac.kr/~athic2006/" TargetMode="External"/><Relationship Id="rId8" Type="http://schemas.openxmlformats.org/officeDocument/2006/relationships/hyperlink" Target="http://him.phys.pusan.ac.kr/HIM_meeting/HIM%25202007.htm" TargetMode="External"/><Relationship Id="rId9" Type="http://schemas.openxmlformats.org/officeDocument/2006/relationships/hyperlink" Target="http://him.phys.pusan.ac.kr/HIM_meeting/HIM%25202008.htm" TargetMode="External"/><Relationship Id="rId10" Type="http://schemas.openxmlformats.org/officeDocument/2006/relationships/hyperlink" Target="http://utkhii.px.tsukuba.ac.jp/ATHIC2008/Photo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him.phys.pusan.ac.kr/bulletine_HIM/all%2520bulletine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file://localhost/Users/in-kwonyoo/Desktop/HIM2011-12/2011HIM-%EC%8B%A0%EC%B2%AD%EC%84%9C_final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HIM 2004 - </a:t>
            </a:r>
            <a:r>
              <a:rPr lang="en-US" dirty="0" smtClean="0"/>
              <a:t>2011 </a:t>
            </a:r>
            <a:r>
              <a:rPr lang="en-US" dirty="0"/>
              <a:t>&amp; Beyond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/>
              <a:t>Summarized by </a:t>
            </a:r>
          </a:p>
          <a:p>
            <a:pPr marL="0" indent="0" eaLnBrk="1" hangingPunct="1">
              <a:defRPr/>
            </a:pPr>
            <a:r>
              <a:rPr lang="en-US"/>
              <a:t>In-Kwon YOO from PNU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546100"/>
            <a:ext cx="10972800" cy="12319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5B00FD"/>
                </a:solidFill>
                <a:latin typeface="Copperplate" charset="0"/>
                <a:ea typeface="ヒラギノ明朝 ProN W3" charset="0"/>
                <a:cs typeface="ヒラギノ明朝 ProN W3" charset="0"/>
                <a:hlinkClick r:id="rId2" action="ppaction://hlinkfile"/>
              </a:rPr>
              <a:t>HIM </a:t>
            </a:r>
            <a:r>
              <a:rPr lang="en-US" dirty="0" smtClean="0">
                <a:solidFill>
                  <a:srgbClr val="5B00FD"/>
                </a:solidFill>
                <a:latin typeface="Copperplate" charset="0"/>
                <a:ea typeface="ヒラギノ明朝 ProN W3" charset="0"/>
                <a:cs typeface="ヒラギノ明朝 ProN W3" charset="0"/>
                <a:hlinkClick r:id="rId2" action="ppaction://hlinkfile"/>
              </a:rPr>
              <a:t>2012 </a:t>
            </a:r>
            <a:r>
              <a:rPr lang="en-US" dirty="0">
                <a:solidFill>
                  <a:srgbClr val="5B00FD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(proposed)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2070100"/>
            <a:ext cx="11679088" cy="74152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Title :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New Era in Heavy Ion Collisions with LHC and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KoRIA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Coordinator :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KSLee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(tech. ass.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IKYoo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?)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713"/>
              </a:spcBef>
            </a:pPr>
            <a:r>
              <a:rPr lang="en-US" sz="2700" dirty="0" err="1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HIMeetings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2012-</a:t>
            </a: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02 :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Special Issues on Heavy Ion Physics (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YKwon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JHKang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2012-04 </a:t>
            </a: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: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EoS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and Symmetry Energy (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Bhong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700" dirty="0" err="1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2012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-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09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: High T, </a:t>
            </a:r>
            <a:r>
              <a:rPr lang="en-US" sz="2700" dirty="0" smtClean="0">
                <a:solidFill>
                  <a:srgbClr val="0056FF"/>
                </a:solidFill>
                <a:latin typeface="Symbol" charset="2"/>
                <a:ea typeface="ヒラギノ明朝 ProN W3" charset="0"/>
                <a:cs typeface="Symbol" charset="2"/>
              </a:rPr>
              <a:t>r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QCD</a:t>
            </a:r>
          </a:p>
          <a:p>
            <a:pPr marL="1143000" lvl="1" eaLnBrk="1" hangingPunct="1">
              <a:spcBef>
                <a:spcPts val="2713"/>
              </a:spcBef>
            </a:pP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2012-11 : ATHIC 2012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2012-</a:t>
            </a: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12 : Summary </a:t>
            </a:r>
          </a:p>
          <a:p>
            <a:pPr eaLnBrk="1" hangingPunct="1">
              <a:spcBef>
                <a:spcPts val="2713"/>
              </a:spcBef>
            </a:pPr>
            <a:r>
              <a:rPr lang="en-US" sz="27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Budget requested : 25M (maybe ~ 15M expected</a:t>
            </a: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713"/>
              </a:spcBef>
            </a:pPr>
            <a:r>
              <a:rPr lang="en-US" sz="27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Approval : unknown</a:t>
            </a:r>
            <a:endParaRPr lang="en-US" sz="2700" dirty="0">
              <a:solidFill>
                <a:srgbClr val="0056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56676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8400E110-3293-AC48-AA42-0F9782CB9E8B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10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546100"/>
            <a:ext cx="10972800" cy="12319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55444B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dirty="0" smtClean="0">
                <a:solidFill>
                  <a:srgbClr val="55444B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2011 </a:t>
            </a:r>
            <a:r>
              <a:rPr lang="en-US" dirty="0">
                <a:solidFill>
                  <a:srgbClr val="55444B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Final Report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2032000"/>
            <a:ext cx="10972800" cy="64135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r>
              <a:rPr lang="en-US" dirty="0" smtClean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dirty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: 1st Draft from old versions : by when?</a:t>
            </a:r>
          </a:p>
          <a:p>
            <a:pPr eaLnBrk="1" hangingPunct="1"/>
            <a:r>
              <a:rPr lang="en-US" dirty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Feed backs : by when?</a:t>
            </a:r>
          </a:p>
          <a:p>
            <a:pPr eaLnBrk="1" hangingPunct="1"/>
            <a:r>
              <a:rPr lang="en-US" dirty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Final round mail : by when?</a:t>
            </a:r>
          </a:p>
          <a:p>
            <a:pPr eaLnBrk="1" hangingPunct="1"/>
            <a:r>
              <a:rPr lang="en-US" dirty="0">
                <a:solidFill>
                  <a:srgbClr val="5556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Submission : maybe End of Dec./Beg. of Jan.</a:t>
            </a:r>
          </a:p>
        </p:txBody>
      </p:sp>
      <p:sp>
        <p:nvSpPr>
          <p:cNvPr id="157700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F3E36341-C8A2-0844-B336-F8215E564B3D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11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46100"/>
            <a:ext cx="10972800" cy="1234356"/>
          </a:xfrm>
        </p:spPr>
        <p:txBody>
          <a:bodyPr/>
          <a:lstStyle/>
          <a:p>
            <a:r>
              <a:rPr lang="en-US" dirty="0" smtClean="0"/>
              <a:t>ATHIC 2012, Pusan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140496"/>
            <a:ext cx="10972800" cy="7200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Dates : Nov. 7 – 10, 2012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Venue : (</a:t>
            </a:r>
            <a:r>
              <a:rPr lang="en-US" dirty="0" smtClean="0">
                <a:hlinkClick r:id="rId2" action="ppaction://hlinkfile"/>
              </a:rPr>
              <a:t>budget</a:t>
            </a:r>
            <a:r>
              <a:rPr lang="en-US" dirty="0" smtClean="0"/>
              <a:t> dependent)</a:t>
            </a:r>
          </a:p>
          <a:p>
            <a:pPr lvl="1">
              <a:lnSpc>
                <a:spcPct val="80000"/>
              </a:lnSpc>
            </a:pPr>
            <a:r>
              <a:rPr lang="en-US" dirty="0" err="1" smtClean="0"/>
              <a:t>Haeundae</a:t>
            </a:r>
            <a:r>
              <a:rPr lang="en-US" dirty="0" smtClean="0"/>
              <a:t> : Hotels, Conference room rental etc.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PNU 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min. 100 participants expected ~ 60M – 100M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3" action="ppaction://hlinkfile"/>
              </a:rPr>
              <a:t>LoC / IAC </a:t>
            </a:r>
            <a:r>
              <a:rPr lang="en-US" dirty="0" smtClean="0"/>
              <a:t>completed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4" action="ppaction://hlinkfile"/>
              </a:rPr>
              <a:t>Schedule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>
                <a:hlinkClick r:id="rId5" action="ppaction://hlinkfile"/>
              </a:rPr>
              <a:t>1</a:t>
            </a:r>
            <a:r>
              <a:rPr lang="en-US" baseline="30000" dirty="0" smtClean="0">
                <a:hlinkClick r:id="rId5" action="ppaction://hlinkfile"/>
              </a:rPr>
              <a:t>st</a:t>
            </a:r>
            <a:r>
              <a:rPr lang="en-US" dirty="0" smtClean="0">
                <a:hlinkClick r:id="rId5" action="ppaction://hlinkfile"/>
              </a:rPr>
              <a:t> announcement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Budget : Support cover range? Flight for invitees? Registration Fee?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Scientific Program : Distribute to IAC? Who from </a:t>
            </a:r>
            <a:r>
              <a:rPr lang="en-US" dirty="0" err="1" smtClean="0"/>
              <a:t>LoC</a:t>
            </a:r>
            <a:r>
              <a:rPr lang="en-US" dirty="0" smtClean="0"/>
              <a:t>?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Budget &amp;&amp; Manpower needed!!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9286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546100"/>
            <a:ext cx="10972800" cy="1206500"/>
          </a:xfrm>
        </p:spPr>
        <p:txBody>
          <a:bodyPr/>
          <a:lstStyle/>
          <a:p>
            <a:pPr eaLnBrk="1" hangingPunct="1"/>
            <a:r>
              <a:rPr lang="en-US">
                <a:latin typeface="Copperplate" charset="0"/>
                <a:ea typeface="ヒラギノ明朝 ProN W3" charset="0"/>
                <a:cs typeface="ヒラギノ明朝 ProN W3" charset="0"/>
              </a:rPr>
              <a:t>Chronology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11938000" cy="7289800"/>
          </a:xfrm>
        </p:spPr>
        <p:txBody>
          <a:bodyPr/>
          <a:lstStyle/>
          <a:p>
            <a:pPr eaLnBrk="1" hangingPunct="1"/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Oct. 2004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2"/>
              </a:rPr>
              <a:t>MRho at Hanyang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  &gt;&gt;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3"/>
              </a:rPr>
              <a:t>Workshop at Yonsei &amp; Hanyang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 &gt;&gt;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4"/>
              </a:rPr>
              <a:t>HIM proposed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Dec. 2004 : 1st HIM at 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Chonnam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2005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CHLee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5"/>
              </a:rPr>
              <a:t>Exciting Kick-Off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2006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6"/>
              </a:rPr>
              <a:t>More Systematic Trials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 &gt;&gt; </a:t>
            </a:r>
            <a:r>
              <a:rPr lang="en-US" sz="2900" u="sng" dirty="0">
                <a:solidFill>
                  <a:srgbClr val="0000FF"/>
                </a:solidFill>
                <a:latin typeface="Baskerville" charset="0"/>
                <a:ea typeface="ヒラギノ明朝 ProN W3" charset="0"/>
                <a:cs typeface="ヒラギノ明朝 ProN W3" charset="0"/>
                <a:hlinkClick r:id="rId7"/>
              </a:rPr>
              <a:t>ATHIC2006</a:t>
            </a:r>
            <a:r>
              <a:rPr lang="en-US" sz="2900" dirty="0">
                <a:solidFill>
                  <a:srgbClr val="0000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at </a:t>
            </a:r>
            <a:r>
              <a:rPr lang="en-US" sz="2900" dirty="0" err="1">
                <a:solidFill>
                  <a:srgbClr val="0000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Yonsei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2007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JHYoon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8"/>
              </a:rPr>
              <a:t>RHIC &amp; LHC Activities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2008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CHLee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9"/>
              </a:rPr>
              <a:t>HIM SRC Trial etc.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 &lt;&lt; </a:t>
            </a:r>
            <a:r>
              <a:rPr lang="en-US" sz="2900" u="sng" dirty="0">
                <a:solidFill>
                  <a:srgbClr val="0000FF"/>
                </a:solidFill>
                <a:latin typeface="Baskerville" charset="0"/>
                <a:ea typeface="ヒラギノ明朝 ProN W3" charset="0"/>
                <a:cs typeface="ヒラギノ明朝 ProN W3" charset="0"/>
                <a:hlinkClick r:id="rId10"/>
              </a:rPr>
              <a:t>ATHIC2008</a:t>
            </a:r>
            <a:r>
              <a:rPr lang="en-US" sz="2900" dirty="0">
                <a:solidFill>
                  <a:srgbClr val="0000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at Tsukuba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150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2009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KSLee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u="sng" dirty="0">
                <a:latin typeface="Baskerville" charset="0"/>
                <a:ea typeface="ヒラギノ明朝 ProN W3" charset="0"/>
                <a:cs typeface="ヒラギノ明朝 ProN W3" charset="0"/>
                <a:hlinkClick r:id="rId11"/>
              </a:rPr>
              <a:t>RHIC &amp; LHC II</a:t>
            </a:r>
            <a:endParaRPr lang="en-US" sz="29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3325"/>
              </a:spcBef>
            </a:pP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HIM 2010 (</a:t>
            </a:r>
            <a:r>
              <a:rPr lang="en-US" sz="2900" dirty="0" err="1">
                <a:latin typeface="Baskerville" charset="0"/>
                <a:ea typeface="ヒラギノ明朝 ProN W3" charset="0"/>
                <a:cs typeface="ヒラギノ明朝 ProN W3" charset="0"/>
              </a:rPr>
              <a:t>GShin</a:t>
            </a:r>
            <a:r>
              <a:rPr lang="en-US" sz="2900" dirty="0">
                <a:latin typeface="Baskerville" charset="0"/>
                <a:ea typeface="ヒラギノ明朝 ProN W3" charset="0"/>
                <a:cs typeface="ヒラギノ明朝 ProN W3" charset="0"/>
              </a:rPr>
              <a:t>) : Tutorials + Current issues (RHIC) &gt;&gt;</a:t>
            </a:r>
            <a:r>
              <a:rPr lang="en-US" sz="29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900" u="sng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  <a:hlinkClick r:id="rId12"/>
              </a:rPr>
              <a:t>ATHIC2010</a:t>
            </a:r>
            <a:r>
              <a:rPr lang="en-US" sz="29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at Wuhan</a:t>
            </a:r>
            <a:endParaRPr lang="en-US" sz="2900" dirty="0">
              <a:solidFill>
                <a:srgbClr val="0000FF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3325"/>
              </a:spcBef>
            </a:pPr>
            <a:r>
              <a:rPr lang="en-US" sz="29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HIM 2011 (</a:t>
            </a:r>
            <a:r>
              <a:rPr lang="en-US" sz="2900" dirty="0" err="1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r>
              <a:rPr lang="en-US" sz="29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 : </a:t>
            </a:r>
            <a:r>
              <a:rPr lang="en-US" sz="29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Which strategy? Successful? or not?</a:t>
            </a:r>
            <a:endParaRPr lang="en-US" sz="29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49508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A6B2760D-3010-2346-8328-617497F3017A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2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flip dir="l"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546100"/>
            <a:ext cx="10972800" cy="9652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dirty="0" smtClean="0">
                <a:solidFill>
                  <a:srgbClr val="FF0000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2011</a:t>
            </a:r>
            <a:endParaRPr lang="en-US" dirty="0">
              <a:solidFill>
                <a:srgbClr val="FF0000"/>
              </a:solidFill>
              <a:latin typeface="Copperplat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1447800"/>
            <a:ext cx="10972800" cy="830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2011-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02 at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Muju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Resort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: 2 nights 3 days 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</a:t>
            </a:r>
            <a:r>
              <a:rPr lang="en-US" sz="22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5M) </a:t>
            </a:r>
            <a:r>
              <a:rPr lang="en-US" sz="2200" dirty="0" smtClean="0">
                <a:solidFill>
                  <a:srgbClr val="0056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(15+17)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Korean Theories : Hydrodynamics, Parton Cascade, Recombination models</a:t>
            </a: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Holographic QCD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513"/>
              </a:spcBef>
            </a:pP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2011-04 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at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Daejeon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 (KPS) Special session 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</a:t>
            </a:r>
            <a:r>
              <a:rPr lang="en-US" sz="22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0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M</a:t>
            </a:r>
            <a:r>
              <a:rPr lang="en-US" sz="22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200" dirty="0" smtClean="0">
                <a:solidFill>
                  <a:srgbClr val="0056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</a:t>
            </a:r>
            <a:r>
              <a:rPr lang="en-US" sz="2200" dirty="0">
                <a:solidFill>
                  <a:srgbClr val="0056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?</a:t>
            </a:r>
            <a:r>
              <a:rPr lang="en-US" sz="2200" dirty="0" smtClean="0">
                <a:solidFill>
                  <a:srgbClr val="0056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SJSin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IKPark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IKYoo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513"/>
              </a:spcBef>
            </a:pP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2011-06 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at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KU : Recent Progress in RHIC 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(3M</a:t>
            </a:r>
            <a:r>
              <a:rPr lang="en-US" sz="22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200" dirty="0" smtClean="0">
                <a:solidFill>
                  <a:srgbClr val="0056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(31+13)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Prof.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Sim’s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 retirement memorial meeting</a:t>
            </a: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shared with Nuclear Physics Division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2513"/>
              </a:spcBef>
            </a:pP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HIM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2011-09 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at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KIAS </a:t>
            </a:r>
            <a:r>
              <a:rPr lang="en-US" sz="2200" dirty="0">
                <a:latin typeface="Baskerville" charset="0"/>
                <a:ea typeface="ヒラギノ明朝 ProN W3" charset="0"/>
                <a:cs typeface="ヒラギノ明朝 ProN W3" charset="0"/>
              </a:rPr>
              <a:t>: 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Nuclear and Particle Physics in BSI and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KoRIA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(3M</a:t>
            </a:r>
            <a:r>
              <a:rPr lang="en-US" sz="22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) </a:t>
            </a:r>
            <a:r>
              <a:rPr lang="en-US" sz="2200" dirty="0" smtClean="0">
                <a:solidFill>
                  <a:srgbClr val="005755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(43+7)</a:t>
            </a:r>
            <a:endParaRPr lang="en-US" sz="2200" dirty="0">
              <a:solidFill>
                <a:srgbClr val="005755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Proposal Meeting for BSI and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KoRIA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shared with Particle physics division</a:t>
            </a:r>
          </a:p>
          <a:p>
            <a:pPr marL="431800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HIM 2011-12 at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Yonsei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 : Hydrodynamics and Heavy Ion Collisions (</a:t>
            </a:r>
            <a:r>
              <a:rPr lang="en-US" sz="22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6M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) (??)</a:t>
            </a: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T. Hirano /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BHong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KSLee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BKKim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IKPark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IKYoo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DHYi</a:t>
            </a: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, </a:t>
            </a:r>
            <a:r>
              <a:rPr lang="en-US" sz="2200" dirty="0" err="1" smtClean="0">
                <a:latin typeface="Baskerville" charset="0"/>
                <a:ea typeface="ヒラギノ明朝 ProN W3" charset="0"/>
                <a:cs typeface="ヒラギノ明朝 ProN W3" charset="0"/>
              </a:rPr>
              <a:t>SHLee</a:t>
            </a:r>
            <a:endParaRPr lang="en-US" sz="2200" dirty="0" smtClean="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marL="1143000" lvl="1" eaLnBrk="1" hangingPunct="1">
              <a:spcBef>
                <a:spcPts val="2513"/>
              </a:spcBef>
            </a:pPr>
            <a:r>
              <a:rPr lang="en-US" sz="22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Evaluation / Plan meeting</a:t>
            </a:r>
            <a:endParaRPr lang="en-US" sz="2200" dirty="0">
              <a:latin typeface="Baskervill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50532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EFDA238E-AB62-474C-8A5B-4AC60D26B0BD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3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bldLvl="5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pperplate" charset="0"/>
                <a:ea typeface="ヒラギノ明朝 ProN W3" charset="0"/>
                <a:cs typeface="ヒラギノ明朝 ProN W3" charset="0"/>
              </a:rPr>
              <a:t>Statistics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712" y="1790700"/>
            <a:ext cx="12457384" cy="6972300"/>
          </a:xfrm>
        </p:spPr>
        <p:txBody>
          <a:bodyPr/>
          <a:lstStyle/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old ? </a:t>
            </a:r>
            <a:r>
              <a:rPr lang="en-US" sz="4800" dirty="0">
                <a:solidFill>
                  <a:srgbClr val="0055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6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30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Y </a:t>
            </a:r>
            <a:r>
              <a:rPr lang="en-US" sz="30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+1</a:t>
            </a:r>
            <a:endParaRPr lang="en-US" sz="30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many HIMs ? </a:t>
            </a:r>
            <a:r>
              <a:rPr lang="en-US" sz="4800" dirty="0">
                <a:solidFill>
                  <a:srgbClr val="FF00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35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400" dirty="0">
                <a:latin typeface="Baskerville" charset="0"/>
                <a:ea typeface="ヒラギノ明朝 ProN W3" charset="0"/>
                <a:cs typeface="ヒラギノ明朝 ProN W3" charset="0"/>
              </a:rPr>
              <a:t>incl. ATHIC 2008/2010 &amp; KPS2005/2007 </a:t>
            </a:r>
            <a:r>
              <a:rPr lang="en-US" sz="24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SS </a:t>
            </a:r>
            <a:r>
              <a:rPr lang="en-US" sz="24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+4</a:t>
            </a:r>
            <a:endParaRPr lang="en-US" sz="24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many Talks (on the HIM-Web) ? </a:t>
            </a:r>
            <a:r>
              <a:rPr lang="en-US" sz="4800" dirty="0">
                <a:solidFill>
                  <a:srgbClr val="FF00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289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presentations </a:t>
            </a:r>
            <a:r>
              <a:rPr lang="en-US" sz="30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+42</a:t>
            </a:r>
            <a:endParaRPr lang="en-US" sz="30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u="sng" dirty="0">
                <a:latin typeface="Baskerville" charset="0"/>
                <a:ea typeface="ヒラギノ明朝 ProN W3" charset="0"/>
                <a:cs typeface="ヒラギノ明朝 ProN W3" charset="0"/>
                <a:hlinkClick r:id="rId2"/>
              </a:rPr>
              <a:t>HIM Bulletins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: </a:t>
            </a:r>
            <a:r>
              <a:rPr lang="en-US" sz="3000" dirty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24 HIM </a:t>
            </a:r>
            <a:r>
              <a:rPr lang="en-US" sz="3000" dirty="0" smtClean="0">
                <a:solidFill>
                  <a:srgbClr val="00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Bulletins </a:t>
            </a:r>
            <a:r>
              <a:rPr lang="en-US" sz="30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+ 3</a:t>
            </a:r>
            <a:endParaRPr lang="en-US" sz="30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many Participants ? </a:t>
            </a:r>
            <a:r>
              <a:rPr lang="en-US" sz="48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785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</a:t>
            </a:r>
            <a:r>
              <a:rPr lang="en-US" sz="2400" dirty="0">
                <a:latin typeface="Baskerville" charset="0"/>
                <a:ea typeface="ヒラギノ明朝 ProN W3" charset="0"/>
                <a:cs typeface="ヒラギノ明朝 ProN W3" charset="0"/>
              </a:rPr>
              <a:t>incl. Stud. only since HIM2005-</a:t>
            </a:r>
            <a:r>
              <a:rPr lang="en-US" sz="24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11</a:t>
            </a:r>
            <a:r>
              <a:rPr lang="en-US" sz="24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+140</a:t>
            </a:r>
            <a:endParaRPr lang="en-US" sz="30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many Foreign speakers invited ? </a:t>
            </a:r>
            <a:r>
              <a:rPr lang="en-US" sz="48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101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 Foreigners </a:t>
            </a:r>
            <a:r>
              <a:rPr lang="en-US" sz="30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Invited </a:t>
            </a:r>
            <a:r>
              <a:rPr lang="en-US" sz="3000" b="1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+1</a:t>
            </a:r>
            <a:endParaRPr lang="en-US" sz="3000" b="1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/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How much budget from APCTP ? </a:t>
            </a:r>
            <a:r>
              <a:rPr lang="en-US" sz="4800" dirty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90M</a:t>
            </a:r>
            <a:r>
              <a:rPr lang="en-US" sz="3000" dirty="0">
                <a:latin typeface="Baskerville" charset="0"/>
                <a:ea typeface="ヒラギノ明朝 ProN W3" charset="0"/>
                <a:cs typeface="ヒラギノ明朝 ProN W3" charset="0"/>
              </a:rPr>
              <a:t>KRW = 15MKRW x </a:t>
            </a:r>
            <a:r>
              <a:rPr lang="en-US" sz="3000" dirty="0" smtClean="0">
                <a:latin typeface="Baskerville" charset="0"/>
                <a:ea typeface="ヒラギノ明朝 ProN W3" charset="0"/>
                <a:cs typeface="ヒラギノ明朝 ProN W3" charset="0"/>
              </a:rPr>
              <a:t>6Y </a:t>
            </a:r>
            <a:r>
              <a:rPr lang="en-US" sz="3000" dirty="0" smtClean="0">
                <a:solidFill>
                  <a:srgbClr val="FF00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(+18M)</a:t>
            </a:r>
            <a:endParaRPr lang="en-US" sz="3000" dirty="0">
              <a:solidFill>
                <a:srgbClr val="FF0000"/>
              </a:solidFill>
              <a:latin typeface="Baskervill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51556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47E2248B-C974-B34B-ADEC-2CD7679E25EB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4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5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pperplate" charset="0"/>
                <a:ea typeface="ヒラギノ明朝 ProN W3" charset="0"/>
                <a:cs typeface="ヒラギノ明朝 ProN W3" charset="0"/>
              </a:rPr>
              <a:t>Statistics II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Who is </a:t>
            </a:r>
            <a:r>
              <a:rPr lang="en-US" sz="3400">
                <a:solidFill>
                  <a:srgbClr val="5B56FD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the most frequent</a:t>
            </a: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 speaker?</a:t>
            </a: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Who was </a:t>
            </a:r>
            <a:r>
              <a:rPr lang="en-US" sz="3400">
                <a:solidFill>
                  <a:srgbClr val="5B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the longest </a:t>
            </a: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speaker?</a:t>
            </a: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Who (Foreign speakers) was </a:t>
            </a:r>
            <a:r>
              <a:rPr lang="en-US" sz="3400">
                <a:solidFill>
                  <a:srgbClr val="5B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invited most frequently</a:t>
            </a: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?</a:t>
            </a: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What was</a:t>
            </a:r>
            <a:r>
              <a:rPr lang="en-US" sz="3400">
                <a:solidFill>
                  <a:srgbClr val="5B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 the most favorite subject</a:t>
            </a: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?</a:t>
            </a: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Which group was </a:t>
            </a:r>
            <a:r>
              <a:rPr lang="en-US" sz="3400">
                <a:solidFill>
                  <a:srgbClr val="5B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the most active</a:t>
            </a: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?</a:t>
            </a: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For what was </a:t>
            </a:r>
            <a:r>
              <a:rPr lang="en-US" sz="3400">
                <a:solidFill>
                  <a:srgbClr val="5B56FF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the budget mostly spent?</a:t>
            </a:r>
            <a:endParaRPr lang="en-US" sz="3400">
              <a:latin typeface="Baskerville" charset="0"/>
              <a:ea typeface="ヒラギノ明朝 ProN W3" charset="0"/>
              <a:cs typeface="ヒラギノ明朝 ProN W3" charset="0"/>
            </a:endParaRPr>
          </a:p>
          <a:p>
            <a:pPr eaLnBrk="1" hangingPunct="1">
              <a:spcBef>
                <a:spcPts val="3400"/>
              </a:spcBef>
            </a:pPr>
            <a:r>
              <a:rPr lang="en-US" sz="3400">
                <a:latin typeface="Baskerville" charset="0"/>
                <a:ea typeface="ヒラギノ明朝 ProN W3" charset="0"/>
                <a:cs typeface="ヒラギノ明朝 ProN W3" charset="0"/>
              </a:rPr>
              <a:t>External budget ? How much?</a:t>
            </a:r>
          </a:p>
        </p:txBody>
      </p:sp>
      <p:sp>
        <p:nvSpPr>
          <p:cNvPr id="152580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C525CD83-5E4C-814E-B501-8D290655F0BE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5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546100"/>
            <a:ext cx="13004800" cy="1079500"/>
          </a:xfrm>
        </p:spPr>
        <p:txBody>
          <a:bodyPr/>
          <a:lstStyle/>
          <a:p>
            <a:pPr eaLnBrk="1" hangingPunct="1"/>
            <a:r>
              <a:rPr lang="en-US" sz="6600" dirty="0">
                <a:solidFill>
                  <a:srgbClr val="6E2E44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What did we </a:t>
            </a:r>
            <a:r>
              <a:rPr lang="en-US" sz="6600" dirty="0" smtClean="0">
                <a:solidFill>
                  <a:srgbClr val="6E2E44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get </a:t>
            </a:r>
            <a:r>
              <a:rPr lang="en-US" sz="6600" dirty="0" smtClean="0">
                <a:solidFill>
                  <a:srgbClr val="FF0000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in </a:t>
            </a:r>
            <a:r>
              <a:rPr lang="en-US" sz="6600" dirty="0" smtClean="0">
                <a:solidFill>
                  <a:srgbClr val="FF0000"/>
                </a:solidFill>
                <a:latin typeface="Copperplate" charset="0"/>
                <a:ea typeface="ヒラギノ明朝 ProN W3" charset="0"/>
                <a:cs typeface="ヒラギノ明朝 ProN W3" charset="0"/>
                <a:hlinkClick r:id="rId2" action="ppaction://hlinkfile"/>
              </a:rPr>
              <a:t>HIM 2011</a:t>
            </a:r>
            <a:r>
              <a:rPr lang="en-US" sz="6600" dirty="0" smtClean="0">
                <a:solidFill>
                  <a:srgbClr val="6E2E44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?</a:t>
            </a:r>
            <a:endParaRPr lang="en-US" sz="6600" dirty="0">
              <a:solidFill>
                <a:srgbClr val="6E2E44"/>
              </a:solidFill>
              <a:latin typeface="Copperplate" charset="0"/>
              <a:ea typeface="ヒラギノ明朝 ProN W3" charset="0"/>
              <a:cs typeface="ヒラギノ明朝 ProN W3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1778000"/>
            <a:ext cx="10972800" cy="7162800"/>
          </a:xfrm>
          <a:ln w="12700">
            <a:miter lim="800000"/>
            <a:headEnd/>
            <a:tailEnd/>
          </a:ln>
        </p:spPr>
        <p:txBody>
          <a:bodyPr numCol="2"/>
          <a:lstStyle/>
          <a:p>
            <a:pPr eaLnBrk="1" hangingPunct="1">
              <a:defRPr/>
            </a:pPr>
            <a:r>
              <a:rPr lang="en-US" sz="2300" dirty="0">
                <a:solidFill>
                  <a:srgbClr val="0056FF"/>
                </a:solidFill>
              </a:rPr>
              <a:t>Get-Together?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HIM?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with Nuclear Div. 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with Particle Physics Div.</a:t>
            </a:r>
            <a:endParaRPr lang="en-US" sz="2300" dirty="0"/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0056FF"/>
                </a:solidFill>
              </a:rPr>
              <a:t>Learned a lot?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(a little) Theories !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RHIC? LHC?</a:t>
            </a:r>
            <a:endParaRPr lang="en-US" sz="2300" dirty="0"/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0056FF"/>
                </a:solidFill>
              </a:rPr>
              <a:t>Brainstorming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??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smtClean="0"/>
              <a:t>for BSI / </a:t>
            </a:r>
            <a:r>
              <a:rPr lang="en-US" sz="2300" dirty="0" err="1" smtClean="0"/>
              <a:t>KoRIA</a:t>
            </a:r>
            <a:r>
              <a:rPr lang="en-US" sz="2300" dirty="0" smtClean="0"/>
              <a:t>?</a:t>
            </a:r>
            <a:endParaRPr lang="en-US" sz="2300" dirty="0"/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0056FF"/>
                </a:solidFill>
              </a:rPr>
              <a:t>Activates other groups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LENS, </a:t>
            </a:r>
            <a:r>
              <a:rPr lang="en-US" sz="2300" dirty="0" smtClean="0"/>
              <a:t>HAPHY ? NO</a:t>
            </a:r>
            <a:endParaRPr lang="en-US" sz="2300" dirty="0"/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with </a:t>
            </a:r>
            <a:r>
              <a:rPr lang="en-US" sz="2300" dirty="0" err="1"/>
              <a:t>KoRIA</a:t>
            </a:r>
            <a:r>
              <a:rPr lang="en-US" sz="2300" dirty="0" smtClean="0"/>
              <a:t>??</a:t>
            </a:r>
            <a:endParaRPr lang="en-US" sz="2300" dirty="0"/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with ABSI? BLL</a:t>
            </a:r>
            <a:r>
              <a:rPr lang="en-US" sz="2300" dirty="0" smtClean="0"/>
              <a:t>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endParaRPr lang="en-US" sz="2300" dirty="0"/>
          </a:p>
          <a:p>
            <a:pPr marL="1143000" lvl="1" eaLnBrk="1" hangingPunct="1">
              <a:spcBef>
                <a:spcPts val="788"/>
              </a:spcBef>
              <a:defRPr/>
            </a:pPr>
            <a:endParaRPr lang="en-US" sz="2300" dirty="0"/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FF5600"/>
                </a:solidFill>
              </a:rPr>
              <a:t>Any scientific achievements?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any new Idea distinguished?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World-level awareness?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any publication from HIM?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Acknowledgements?</a:t>
            </a:r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FF5600"/>
                </a:solidFill>
              </a:rPr>
              <a:t>Any educational achievements?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Number of students?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Quality?</a:t>
            </a:r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FF5600"/>
                </a:solidFill>
              </a:rPr>
              <a:t>Any political influences?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Increase Job- opportunity?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 err="1"/>
              <a:t>KoRIA</a:t>
            </a:r>
            <a:r>
              <a:rPr lang="en-US" sz="2300" dirty="0"/>
              <a:t>? </a:t>
            </a:r>
            <a:r>
              <a:rPr lang="en-US" sz="2400" dirty="0">
                <a:solidFill>
                  <a:srgbClr val="FF0000"/>
                </a:solidFill>
              </a:rPr>
              <a:t>!!</a:t>
            </a:r>
            <a:endParaRPr lang="en-US" sz="2300" dirty="0"/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Nuclear </a:t>
            </a:r>
            <a:r>
              <a:rPr lang="en-US" sz="2300" dirty="0" smtClean="0"/>
              <a:t>Div. </a:t>
            </a:r>
            <a:r>
              <a:rPr lang="en-US" sz="2300" dirty="0"/>
              <a:t>in KPS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/>
              <a:t>Special Budget? (</a:t>
            </a:r>
            <a:r>
              <a:rPr lang="en-US" sz="2300" dirty="0" err="1"/>
              <a:t>Ko</a:t>
            </a:r>
            <a:r>
              <a:rPr lang="en-US" sz="2300" dirty="0"/>
              <a:t>-CERN, JPARC etc.)</a:t>
            </a:r>
          </a:p>
          <a:p>
            <a:pPr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FF5600"/>
                </a:solidFill>
              </a:rPr>
              <a:t>Any International Conference?</a:t>
            </a:r>
          </a:p>
          <a:p>
            <a:pPr marL="1143000" lvl="1" eaLnBrk="1" hangingPunct="1">
              <a:spcBef>
                <a:spcPts val="788"/>
              </a:spcBef>
              <a:defRPr/>
            </a:pPr>
            <a:r>
              <a:rPr lang="en-US" sz="2300" dirty="0">
                <a:solidFill>
                  <a:srgbClr val="FF0000"/>
                </a:solidFill>
              </a:rPr>
              <a:t>ATHIC!</a:t>
            </a:r>
            <a:r>
              <a:rPr lang="en-US" sz="2300" dirty="0"/>
              <a:t> QM? SQM?</a:t>
            </a:r>
          </a:p>
        </p:txBody>
      </p:sp>
      <p:sp>
        <p:nvSpPr>
          <p:cNvPr id="153604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0265B6DA-663B-3C4C-8715-0DD2E4C8AE2E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6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d"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 of HIM2011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2572544"/>
            <a:ext cx="10972800" cy="6368256"/>
          </a:xfrm>
        </p:spPr>
        <p:txBody>
          <a:bodyPr/>
          <a:lstStyle/>
          <a:p>
            <a:r>
              <a:rPr lang="en-US" dirty="0" smtClean="0"/>
              <a:t>Subject : New Perspectives on </a:t>
            </a:r>
            <a:r>
              <a:rPr lang="en-US" dirty="0" err="1" smtClean="0"/>
              <a:t>sQGP</a:t>
            </a:r>
            <a:endParaRPr lang="en-US" dirty="0" smtClean="0"/>
          </a:p>
          <a:p>
            <a:r>
              <a:rPr lang="en-US" dirty="0" smtClean="0"/>
              <a:t>No strategy</a:t>
            </a:r>
          </a:p>
          <a:p>
            <a:r>
              <a:rPr lang="en-US" dirty="0" smtClean="0"/>
              <a:t>No leading power</a:t>
            </a:r>
          </a:p>
          <a:p>
            <a:r>
              <a:rPr lang="en-US" dirty="0" smtClean="0"/>
              <a:t>Non visible achievements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POOR!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/>
              <a:t>H</a:t>
            </a:r>
            <a:r>
              <a:rPr lang="en-US" dirty="0" smtClean="0"/>
              <a:t>ow to overcome in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27177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000" y="546100"/>
            <a:ext cx="10972800" cy="1358900"/>
          </a:xfrm>
        </p:spPr>
        <p:txBody>
          <a:bodyPr/>
          <a:lstStyle/>
          <a:p>
            <a:pPr eaLnBrk="1" hangingPunct="1"/>
            <a:r>
              <a:rPr lang="en-US" sz="6700">
                <a:solidFill>
                  <a:srgbClr val="005651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What to Expect with HIM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0" y="2146300"/>
            <a:ext cx="10972800" cy="6794500"/>
          </a:xfrm>
        </p:spPr>
        <p:txBody>
          <a:bodyPr/>
          <a:lstStyle/>
          <a:p>
            <a:pPr eaLnBrk="1" hangingPunct="1"/>
            <a:r>
              <a:rPr lang="en-US" dirty="0">
                <a:latin typeface="Baskerville" charset="0"/>
                <a:ea typeface="ヒラギノ明朝 ProN W3" charset="0"/>
                <a:cs typeface="ヒラギノ明朝 ProN W3" charset="0"/>
              </a:rPr>
              <a:t>Reputation by others?</a:t>
            </a:r>
          </a:p>
          <a:p>
            <a:pPr eaLnBrk="1" hangingPunct="1"/>
            <a:r>
              <a:rPr lang="en-US" dirty="0">
                <a:latin typeface="Baskerville" charset="0"/>
                <a:ea typeface="ヒラギノ明朝 ProN W3" charset="0"/>
                <a:cs typeface="ヒラギノ明朝 ProN W3" charset="0"/>
              </a:rPr>
              <a:t>Collective motion towards any specific idea?</a:t>
            </a:r>
          </a:p>
          <a:p>
            <a:pPr eaLnBrk="1" hangingPunct="1"/>
            <a:r>
              <a:rPr lang="en-US" dirty="0">
                <a:latin typeface="Baskerville" charset="0"/>
                <a:ea typeface="ヒラギノ明朝 ProN W3" charset="0"/>
                <a:cs typeface="ヒラギノ明朝 ProN W3" charset="0"/>
              </a:rPr>
              <a:t>Variety?</a:t>
            </a:r>
          </a:p>
          <a:p>
            <a:pPr eaLnBrk="1" hangingPunct="1"/>
            <a:r>
              <a:rPr lang="en-US" dirty="0">
                <a:latin typeface="Baskerville" charset="0"/>
                <a:ea typeface="ヒラギノ明朝 ProN W3" charset="0"/>
                <a:cs typeface="ヒラギノ明朝 ProN W3" charset="0"/>
              </a:rPr>
              <a:t>any</a:t>
            </a:r>
            <a:r>
              <a:rPr lang="en-US" dirty="0" smtClean="0">
                <a:latin typeface="Baskerville" charset="0"/>
                <a:ea typeface="ヒラギノ明朝 ProN W3" charset="0"/>
                <a:cs typeface="ヒラギノ明朝 ProN W3" charset="0"/>
              </a:rPr>
              <a:t>?</a:t>
            </a:r>
          </a:p>
          <a:p>
            <a:pPr eaLnBrk="1" hangingPunct="1"/>
            <a:r>
              <a:rPr lang="en-US" dirty="0" smtClean="0">
                <a:latin typeface="Baskerville" charset="0"/>
                <a:ea typeface="ヒラギノ明朝 ProN W3" charset="0"/>
                <a:cs typeface="ヒラギノ明朝 ProN W3" charset="0"/>
              </a:rPr>
              <a:t>HIM must NOT be a burden!</a:t>
            </a:r>
          </a:p>
        </p:txBody>
      </p:sp>
      <p:sp>
        <p:nvSpPr>
          <p:cNvPr id="154628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7A7922F8-32A6-1A47-B5A9-CEBCBA1CB5A0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8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r"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FF5648"/>
                </a:solidFill>
                <a:latin typeface="Copperplate" charset="0"/>
                <a:ea typeface="ヒラギノ明朝 ProN W3" charset="0"/>
                <a:cs typeface="ヒラギノ明朝 ProN W3" charset="0"/>
              </a:rPr>
              <a:t>HIM 2010 - 2020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005D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What is HIM?</a:t>
            </a:r>
          </a:p>
          <a:p>
            <a:pPr eaLnBrk="1" hangingPunct="1"/>
            <a:r>
              <a:rPr lang="en-US">
                <a:solidFill>
                  <a:srgbClr val="383626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Coordinators?</a:t>
            </a:r>
          </a:p>
          <a:p>
            <a:pPr eaLnBrk="1" hangingPunct="1"/>
            <a:r>
              <a:rPr lang="en-US">
                <a:solidFill>
                  <a:srgbClr val="BA2E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Financial Support?</a:t>
            </a:r>
          </a:p>
          <a:p>
            <a:pPr eaLnBrk="1" hangingPunct="1"/>
            <a:r>
              <a:rPr lang="en-US">
                <a:solidFill>
                  <a:srgbClr val="5BBA48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Individual Interests?</a:t>
            </a:r>
          </a:p>
          <a:p>
            <a:pPr eaLnBrk="1" hangingPunct="1"/>
            <a:r>
              <a:rPr lang="en-US">
                <a:solidFill>
                  <a:srgbClr val="FB2100"/>
                </a:solidFill>
                <a:latin typeface="Baskerville" charset="0"/>
                <a:ea typeface="ヒラギノ明朝 ProN W3" charset="0"/>
                <a:cs typeface="ヒラギノ明朝 ProN W3" charset="0"/>
              </a:rPr>
              <a:t>KoRIA / ABSI / Ben Lee Lab.</a:t>
            </a:r>
          </a:p>
          <a:p>
            <a:pPr eaLnBrk="1" hangingPunct="1"/>
            <a:r>
              <a:rPr lang="en-US">
                <a:latin typeface="Baskerville" charset="0"/>
                <a:ea typeface="ヒラギノ明朝 ProN W3" charset="0"/>
                <a:cs typeface="ヒラギノ明朝 ProN W3" charset="0"/>
              </a:rPr>
              <a:t>Beyond 2020?</a:t>
            </a:r>
          </a:p>
        </p:txBody>
      </p:sp>
      <p:sp>
        <p:nvSpPr>
          <p:cNvPr id="155652" name="Text Box 3"/>
          <p:cNvSpPr txBox="1">
            <a:spLocks noChangeArrowheads="1"/>
          </p:cNvSpPr>
          <p:nvPr/>
        </p:nvSpPr>
        <p:spPr bwMode="auto">
          <a:xfrm>
            <a:off x="6324600" y="9004300"/>
            <a:ext cx="342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1pPr>
            <a:lvl2pPr marL="37931725" indent="-37474525"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2pPr>
            <a:lvl3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3pPr>
            <a:lvl4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4pPr>
            <a:lvl5pPr eaLnBrk="0" hangingPunct="0"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5B5648"/>
                </a:solidFill>
                <a:latin typeface="Baskerville" charset="0"/>
                <a:ea typeface="ヒラギノ明朝 ProN W3" charset="0"/>
                <a:cs typeface="ヒラギノ明朝 ProN W3" charset="0"/>
                <a:sym typeface="Baskerville" charset="0"/>
              </a:defRPr>
            </a:lvl9pPr>
          </a:lstStyle>
          <a:p>
            <a:pPr eaLnBrk="1" hangingPunct="1"/>
            <a:fld id="{D08DBBBA-B0D2-9447-B599-B2F83AECE38C}" type="slidenum">
              <a:rPr lang="en-US" sz="1800">
                <a:solidFill>
                  <a:schemeClr val="tx1"/>
                </a:solidFill>
                <a:latin typeface="Cochin" charset="0"/>
                <a:cs typeface="Cochin" charset="0"/>
                <a:sym typeface="Cochin" charset="0"/>
              </a:rPr>
              <a:pPr eaLnBrk="1" hangingPunct="1"/>
              <a:t>9</a:t>
            </a:fld>
            <a:endParaRPr lang="en-US" sz="1800">
              <a:solidFill>
                <a:schemeClr val="tx1"/>
              </a:solidFill>
              <a:latin typeface="Cochin" charset="0"/>
              <a:cs typeface="Cochin" charset="0"/>
              <a:sym typeface="Cochi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 dir="u"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제목 및 부제">
  <a:themeElements>
    <a:clrScheme name="">
      <a:dk1>
        <a:srgbClr val="5B5648"/>
      </a:dk1>
      <a:lt1>
        <a:srgbClr val="A4A9B7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부제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및 부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빈 페이지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빈 페이지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빈 페이지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구분점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구분점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구분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제목 및 구분점 - 왼쪽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왼쪽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및 구분점 - 왼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제목 및 구분점 - 2열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2열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및 구분점 - 2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제목 및 구분점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및 구분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제목 및 구분점 - 오른쪽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및 구분점 - 오른쪽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및 구분점 - 오른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제목 - 상단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- 상단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- 상단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제목 - 중앙">
  <a:themeElements>
    <a:clrScheme name="">
      <a:dk1>
        <a:srgbClr val="5B5648"/>
      </a:dk1>
      <a:lt1>
        <a:srgbClr val="A4A9B7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 - 중앙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 - 중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제목, 구분점 및 사진">
  <a:themeElements>
    <a:clrScheme name="">
      <a:dk1>
        <a:srgbClr val="5B5648"/>
      </a:dk1>
      <a:lt1>
        <a:srgbClr val="A4A9B7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제목, 구분점 및 사진">
      <a:majorFont>
        <a:latin typeface="Copperplate"/>
        <a:ea typeface="ヒラギノ明朝 ProN W3"/>
        <a:cs typeface="ヒラギノ明朝 ProN W3"/>
      </a:majorFont>
      <a:minorFont>
        <a:latin typeface="Baskervill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제목, 구분점 및 사진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사진 - 수평">
  <a:themeElements>
    <a:clrScheme name="">
      <a:dk1>
        <a:srgbClr val="5B5648"/>
      </a:dk1>
      <a:lt1>
        <a:srgbClr val="A4A9B7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평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사진 - 수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사진 - 수직">
  <a:themeElements>
    <a:clrScheme name="">
      <a:dk1>
        <a:srgbClr val="5B5648"/>
      </a:dk1>
      <a:lt1>
        <a:srgbClr val="A4A9B7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CFD1D8"/>
      </a:accent3>
      <a:accent4>
        <a:srgbClr val="4C483C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사진 - 수직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312F2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5B5648"/>
            </a:solidFill>
            <a:effectLst/>
            <a:latin typeface="Baskerville" charset="0"/>
            <a:ea typeface="ヒラギノ明朝 ProN W3" charset="-128"/>
            <a:cs typeface="ヒラギノ明朝 ProN W3" charset="-128"/>
            <a:sym typeface="Baskerville" charset="0"/>
          </a:defRPr>
        </a:defPPr>
      </a:lstStyle>
    </a:lnDef>
  </a:objectDefaults>
  <a:extraClrSchemeLst>
    <a:extraClrScheme>
      <a:clrScheme name="사진 - 수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Pages>0</Pages>
  <Words>875</Words>
  <Characters>0</Characters>
  <Application>Microsoft Macintosh PowerPoint</Application>
  <PresentationFormat>Custom</PresentationFormat>
  <Lines>0</Lines>
  <Paragraphs>134</Paragraphs>
  <Slides>12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제목 및 부제</vt:lpstr>
      <vt:lpstr>제목 및 구분점 - 2열</vt:lpstr>
      <vt:lpstr>제목 및 구분점</vt:lpstr>
      <vt:lpstr>제목 및 구분점 - 오른쪽</vt:lpstr>
      <vt:lpstr>제목 - 상단</vt:lpstr>
      <vt:lpstr>제목 - 중앙</vt:lpstr>
      <vt:lpstr>제목, 구분점 및 사진</vt:lpstr>
      <vt:lpstr>사진 - 수평</vt:lpstr>
      <vt:lpstr>사진 - 수직</vt:lpstr>
      <vt:lpstr>빈 페이지</vt:lpstr>
      <vt:lpstr>구분점</vt:lpstr>
      <vt:lpstr>제목 및 구분점 - 왼쪽</vt:lpstr>
      <vt:lpstr>HIM 2004 - 2011 &amp; Beyond</vt:lpstr>
      <vt:lpstr>Chronology</vt:lpstr>
      <vt:lpstr>HIM 2011</vt:lpstr>
      <vt:lpstr>Statistics</vt:lpstr>
      <vt:lpstr>Statistics II</vt:lpstr>
      <vt:lpstr>What did we get in HIM 2011?</vt:lpstr>
      <vt:lpstr>Conclusion of HIM2011</vt:lpstr>
      <vt:lpstr>What to Expect with HIM</vt:lpstr>
      <vt:lpstr>HIM 2010 - 2020</vt:lpstr>
      <vt:lpstr>HIM 2012 (proposed)</vt:lpstr>
      <vt:lpstr>HIM 2011 Final Report</vt:lpstr>
      <vt:lpstr>ATHIC 2012, Pusan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HIM 2004 - 2010 &amp; Beyond</dc:title>
  <dc:subject/>
  <dc:creator/>
  <cp:keywords/>
  <dc:description/>
  <cp:lastModifiedBy>In-Kwon Yoo</cp:lastModifiedBy>
  <cp:revision>9</cp:revision>
  <dcterms:created xsi:type="dcterms:W3CDTF">2010-12-11T02:35:36Z</dcterms:created>
  <dcterms:modified xsi:type="dcterms:W3CDTF">2011-12-09T15:09:16Z</dcterms:modified>
</cp:coreProperties>
</file>