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44" r:id="rId3"/>
    <p:sldId id="345" r:id="rId4"/>
    <p:sldId id="346" r:id="rId5"/>
    <p:sldId id="347" r:id="rId6"/>
    <p:sldId id="355" r:id="rId7"/>
    <p:sldId id="348" r:id="rId8"/>
    <p:sldId id="349" r:id="rId9"/>
    <p:sldId id="340" r:id="rId10"/>
    <p:sldId id="341" r:id="rId11"/>
    <p:sldId id="342" r:id="rId12"/>
    <p:sldId id="343" r:id="rId13"/>
    <p:sldId id="294" r:id="rId14"/>
    <p:sldId id="356" r:id="rId15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5CE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64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2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.png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2.png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2.png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2.png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139AE88-6047-4512-B5CD-C15E45C41877}" type="datetimeFigureOut">
              <a:rPr lang="ko-KR" altLang="en-US" smtClean="0"/>
              <a:pPr/>
              <a:t>2011-12-10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6FCF354-AC2B-490C-8C73-420731BBDD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CF354-AC2B-490C-8C73-420731BBDDE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3E3C-3146-4674-8AAD-867E48845855}" type="datetime1">
              <a:rPr lang="ko-KR" altLang="en-US" smtClean="0"/>
              <a:pPr/>
              <a:t>2011-12-10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8203-58E7-41E8-8B0B-0A860B0DA16C}" type="datetime1">
              <a:rPr lang="ko-KR" altLang="en-US" smtClean="0"/>
              <a:pPr/>
              <a:t>2011-12-10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4.bin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3.bin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00166" y="2214554"/>
            <a:ext cx="614366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000" b="1" dirty="0">
                <a:latin typeface="Verdana" pitchFamily="34" charset="0"/>
              </a:rPr>
              <a:t>Su Houng </a:t>
            </a:r>
            <a:r>
              <a:rPr lang="en-US" altLang="ko-KR" sz="2000" b="1" dirty="0" smtClean="0">
                <a:latin typeface="Verdana" pitchFamily="34" charset="0"/>
              </a:rPr>
              <a:t>Lee</a:t>
            </a:r>
            <a:endParaRPr lang="en-US" altLang="ko-KR" sz="2000" b="1" dirty="0"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           </a:t>
            </a:r>
            <a:endParaRPr lang="en-US" altLang="ko-KR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  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   </a:t>
            </a:r>
            <a:endParaRPr lang="en-US" altLang="ko-KR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altLang="ko-KR" sz="1600" dirty="0" smtClean="0">
                <a:latin typeface="Verdana" pitchFamily="34" charset="0"/>
              </a:rPr>
              <a:t>Quark </a:t>
            </a:r>
            <a:r>
              <a:rPr lang="en-US" altLang="ko-KR" sz="1600" dirty="0" smtClean="0">
                <a:latin typeface="Verdana" pitchFamily="34" charset="0"/>
              </a:rPr>
              <a:t>condensate and the  </a:t>
            </a:r>
            <a:r>
              <a:rPr lang="en-US" altLang="ko-KR" sz="1600" dirty="0" smtClean="0">
                <a:latin typeface="Symbol" pitchFamily="18" charset="2"/>
              </a:rPr>
              <a:t>h</a:t>
            </a:r>
            <a:r>
              <a:rPr lang="en-US" altLang="ko-KR" sz="1600" dirty="0" smtClean="0">
                <a:latin typeface="Verdana" pitchFamily="34" charset="0"/>
              </a:rPr>
              <a:t>’ mass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latin typeface="Verdana" pitchFamily="34" charset="0"/>
              </a:rPr>
              <a:t>  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417502"/>
            <a:ext cx="7634287" cy="15113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tIns="118800" bIns="118800" anchor="ctr" anchorCtr="1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sz="3600" b="1" dirty="0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lang="en-US" altLang="ko-KR" sz="3600" b="1" dirty="0" smtClean="0">
                <a:solidFill>
                  <a:schemeClr val="bg1"/>
                </a:solidFill>
                <a:latin typeface="Times New Roman" pitchFamily="18" charset="0"/>
              </a:rPr>
              <a:t>‘ at finite temperature</a:t>
            </a:r>
            <a:endParaRPr lang="en-US" altLang="ko-KR" sz="3600" b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Picture 20" descr="영문_좌우_백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928934"/>
            <a:ext cx="1714512" cy="4794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406" y="925479"/>
            <a:ext cx="2889242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Large </a:t>
            </a:r>
            <a:r>
              <a:rPr kumimoji="1" lang="en-US" altLang="ko-KR" sz="1400" i="1" dirty="0" err="1" smtClean="0">
                <a:solidFill>
                  <a:schemeClr val="tx1"/>
                </a:solidFill>
                <a:latin typeface="Arial" charset="0"/>
              </a:rPr>
              <a:t>Nc</a:t>
            </a: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 counting</a:t>
            </a:r>
            <a:endParaRPr kumimoji="1" lang="en-US" altLang="ko-KR" sz="1400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46434" name="Image" r:id="rId3" imgW="8857143" imgH="2409524" progId="">
              <p:embed/>
            </p:oleObj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50824" y="115888"/>
            <a:ext cx="889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Witten-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Veneziano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formula in medium </a:t>
            </a:r>
            <a:r>
              <a:rPr lang="en-US" altLang="ko-KR" sz="1400" dirty="0" smtClean="0">
                <a:solidFill>
                  <a:schemeClr val="bg1"/>
                </a:solidFill>
                <a:latin typeface="Verdana" pitchFamily="34" charset="0"/>
              </a:rPr>
              <a:t>(Kwon, Morita, Wolf, Lee in prep )</a:t>
            </a:r>
            <a:endParaRPr lang="en-US" altLang="ko-KR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2703513" y="857250"/>
          <a:ext cx="2919412" cy="469900"/>
        </p:xfrm>
        <a:graphic>
          <a:graphicData uri="http://schemas.openxmlformats.org/presentationml/2006/ole">
            <p:oleObj spid="_x0000_s146435" name="수식" r:id="rId4" imgW="1968480" imgH="317160" progId="Equation.3">
              <p:embed/>
            </p:oleObj>
          </a:graphicData>
        </a:graphic>
      </p:graphicFrame>
      <p:graphicFrame>
        <p:nvGraphicFramePr>
          <p:cNvPr id="114701" name="Object 13"/>
          <p:cNvGraphicFramePr>
            <a:graphicFrameLocks noChangeAspect="1"/>
          </p:cNvGraphicFramePr>
          <p:nvPr/>
        </p:nvGraphicFramePr>
        <p:xfrm>
          <a:off x="2519351" y="2724129"/>
          <a:ext cx="338137" cy="357188"/>
        </p:xfrm>
        <a:graphic>
          <a:graphicData uri="http://schemas.openxmlformats.org/presentationml/2006/ole">
            <p:oleObj spid="_x0000_s146436" name="수식" r:id="rId5" imgW="228600" imgH="241200" progId="Equation.3">
              <p:embed/>
            </p:oleObj>
          </a:graphicData>
        </a:graphic>
      </p:graphicFrame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1406" y="3429000"/>
            <a:ext cx="8821074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LET  (</a:t>
            </a:r>
            <a:r>
              <a:rPr kumimoji="1" lang="en-US" altLang="ko-KR" sz="1400" i="1" dirty="0" err="1" smtClean="0">
                <a:solidFill>
                  <a:schemeClr val="tx1"/>
                </a:solidFill>
                <a:latin typeface="Arial" charset="0"/>
              </a:rPr>
              <a:t>Novikov</a:t>
            </a: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kumimoji="1" lang="en-US" altLang="ko-KR" sz="1400" i="1" dirty="0" err="1" smtClean="0">
                <a:solidFill>
                  <a:schemeClr val="tx1"/>
                </a:solidFill>
                <a:latin typeface="Arial" charset="0"/>
              </a:rPr>
              <a:t>Shifman</a:t>
            </a: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kumimoji="1" lang="en-US" altLang="ko-KR" sz="1400" i="1" dirty="0" err="1" smtClean="0">
                <a:latin typeface="Arial" charset="0"/>
              </a:rPr>
              <a:t>Vainshtein</a:t>
            </a:r>
            <a:r>
              <a:rPr kumimoji="1" lang="en-US" altLang="ko-KR" sz="1400" i="1" dirty="0" smtClean="0">
                <a:latin typeface="Arial" charset="0"/>
              </a:rPr>
              <a:t>, </a:t>
            </a:r>
            <a:r>
              <a:rPr kumimoji="1" lang="en-US" altLang="ko-KR" sz="1400" i="1" dirty="0" err="1" smtClean="0">
                <a:latin typeface="Arial" charset="0"/>
              </a:rPr>
              <a:t>Zhakarov</a:t>
            </a:r>
            <a:r>
              <a:rPr kumimoji="1" lang="en-US" altLang="ko-KR" sz="1400" i="1" dirty="0" smtClean="0">
                <a:latin typeface="Arial" charset="0"/>
              </a:rPr>
              <a:t>)  at finite temperature for S(k): Ellis, </a:t>
            </a:r>
            <a:r>
              <a:rPr kumimoji="1" lang="en-US" altLang="ko-KR" sz="1400" i="1" dirty="0" err="1" smtClean="0">
                <a:latin typeface="Arial" charset="0"/>
              </a:rPr>
              <a:t>Kapusta</a:t>
            </a:r>
            <a:r>
              <a:rPr kumimoji="1" lang="en-US" altLang="ko-KR" sz="1400" i="1" dirty="0" smtClean="0">
                <a:latin typeface="Arial" charset="0"/>
              </a:rPr>
              <a:t>, Tang (98) </a:t>
            </a:r>
            <a:endParaRPr kumimoji="1" lang="en-US" altLang="ko-KR" sz="14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1581121"/>
            <a:ext cx="41814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4071934" y="2724131"/>
          <a:ext cx="338137" cy="357188"/>
        </p:xfrm>
        <a:graphic>
          <a:graphicData uri="http://schemas.openxmlformats.org/presentationml/2006/ole">
            <p:oleObj spid="_x0000_s146437" name="수식" r:id="rId7" imgW="228600" imgH="241200" progId="Equation.3">
              <p:embed/>
            </p:oleObj>
          </a:graphicData>
        </a:graphic>
      </p:graphicFrame>
      <p:graphicFrame>
        <p:nvGraphicFramePr>
          <p:cNvPr id="115724" name="Object 8"/>
          <p:cNvGraphicFramePr>
            <a:graphicFrameLocks noChangeAspect="1"/>
          </p:cNvGraphicFramePr>
          <p:nvPr/>
        </p:nvGraphicFramePr>
        <p:xfrm>
          <a:off x="5643570" y="2733657"/>
          <a:ext cx="300037" cy="338138"/>
        </p:xfrm>
        <a:graphic>
          <a:graphicData uri="http://schemas.openxmlformats.org/presentationml/2006/ole">
            <p:oleObj spid="_x0000_s146438" name="수식" r:id="rId8" imgW="203040" imgH="228600" progId="Equation.3">
              <p:embed/>
            </p:oleObj>
          </a:graphicData>
        </a:graphic>
      </p:graphicFrame>
      <p:graphicFrame>
        <p:nvGraphicFramePr>
          <p:cNvPr id="115725" name="Object 13"/>
          <p:cNvGraphicFramePr>
            <a:graphicFrameLocks noChangeAspect="1"/>
          </p:cNvGraphicFramePr>
          <p:nvPr/>
        </p:nvGraphicFramePr>
        <p:xfrm>
          <a:off x="1142976" y="3932245"/>
          <a:ext cx="4179888" cy="639763"/>
        </p:xfrm>
        <a:graphic>
          <a:graphicData uri="http://schemas.openxmlformats.org/presentationml/2006/ole">
            <p:oleObj spid="_x0000_s146439" name="수식" r:id="rId9" imgW="2819160" imgH="431640" progId="Equation.3">
              <p:embed/>
            </p:oleObj>
          </a:graphicData>
        </a:graphic>
      </p:graphicFrame>
      <p:graphicFrame>
        <p:nvGraphicFramePr>
          <p:cNvPr id="115726" name="Object 14"/>
          <p:cNvGraphicFramePr>
            <a:graphicFrameLocks noChangeAspect="1"/>
          </p:cNvGraphicFramePr>
          <p:nvPr/>
        </p:nvGraphicFramePr>
        <p:xfrm>
          <a:off x="2143108" y="4643438"/>
          <a:ext cx="5138738" cy="788987"/>
        </p:xfrm>
        <a:graphic>
          <a:graphicData uri="http://schemas.openxmlformats.org/presentationml/2006/ole">
            <p:oleObj spid="_x0000_s146440" name="수식" r:id="rId10" imgW="3466800" imgH="533160" progId="Equation.3">
              <p:embed/>
            </p:oleObj>
          </a:graphicData>
        </a:graphic>
      </p:graphicFrame>
      <p:graphicFrame>
        <p:nvGraphicFramePr>
          <p:cNvPr id="115728" name="Object 16"/>
          <p:cNvGraphicFramePr>
            <a:graphicFrameLocks noChangeAspect="1"/>
          </p:cNvGraphicFramePr>
          <p:nvPr/>
        </p:nvGraphicFramePr>
        <p:xfrm>
          <a:off x="1142976" y="5627688"/>
          <a:ext cx="6364287" cy="677862"/>
        </p:xfrm>
        <a:graphic>
          <a:graphicData uri="http://schemas.openxmlformats.org/presentationml/2006/ole">
            <p:oleObj spid="_x0000_s146441" name="수식" r:id="rId11" imgW="42922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1406" y="806195"/>
            <a:ext cx="7500990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LET </a:t>
            </a:r>
            <a:r>
              <a:rPr kumimoji="1" lang="en-US" altLang="ko-KR" sz="1400" i="1" dirty="0" smtClean="0">
                <a:latin typeface="Arial" charset="0"/>
              </a:rPr>
              <a:t>at finite temperature for P(k)  : Lee, </a:t>
            </a:r>
            <a:r>
              <a:rPr kumimoji="1" lang="en-US" altLang="ko-KR" sz="1400" i="1" dirty="0" err="1" smtClean="0">
                <a:latin typeface="Arial" charset="0"/>
              </a:rPr>
              <a:t>Zahed</a:t>
            </a:r>
            <a:r>
              <a:rPr kumimoji="1" lang="en-US" altLang="ko-KR" sz="1400" i="1" dirty="0" smtClean="0">
                <a:latin typeface="Arial" charset="0"/>
              </a:rPr>
              <a:t> (01) </a:t>
            </a:r>
            <a:endParaRPr kumimoji="1" lang="en-US" altLang="ko-KR" sz="14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1406" y="2265165"/>
            <a:ext cx="7500990" cy="3028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latin typeface="Arial" charset="0"/>
              </a:rPr>
              <a:t>  </a:t>
            </a: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kumimoji="1" lang="en-US" altLang="ko-KR" sz="1400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16747" name="Object 11"/>
          <p:cNvGraphicFramePr>
            <a:graphicFrameLocks noChangeAspect="1"/>
          </p:cNvGraphicFramePr>
          <p:nvPr/>
        </p:nvGraphicFramePr>
        <p:xfrm>
          <a:off x="2360613" y="1220788"/>
          <a:ext cx="3613150" cy="695325"/>
        </p:xfrm>
        <a:graphic>
          <a:graphicData uri="http://schemas.openxmlformats.org/presentationml/2006/ole">
            <p:oleObj spid="_x0000_s147458" name="수식" r:id="rId3" imgW="2438280" imgH="469800" progId="Equation.3">
              <p:embed/>
            </p:oleObj>
          </a:graphicData>
        </a:graphic>
      </p:graphicFrame>
      <p:graphicFrame>
        <p:nvGraphicFramePr>
          <p:cNvPr id="116748" name="Object 12"/>
          <p:cNvGraphicFramePr>
            <a:graphicFrameLocks noChangeAspect="1"/>
          </p:cNvGraphicFramePr>
          <p:nvPr/>
        </p:nvGraphicFramePr>
        <p:xfrm>
          <a:off x="599480" y="2204864"/>
          <a:ext cx="1092200" cy="449262"/>
        </p:xfrm>
        <a:graphic>
          <a:graphicData uri="http://schemas.openxmlformats.org/presentationml/2006/ole">
            <p:oleObj spid="_x0000_s147459" name="수식" r:id="rId4" imgW="736560" imgH="304560" progId="Equation.3">
              <p:embed/>
            </p:oleObj>
          </a:graphicData>
        </a:graphic>
      </p:graphicFrame>
      <p:graphicFrame>
        <p:nvGraphicFramePr>
          <p:cNvPr id="116753" name="Object 17"/>
          <p:cNvGraphicFramePr>
            <a:graphicFrameLocks noChangeAspect="1"/>
          </p:cNvGraphicFramePr>
          <p:nvPr/>
        </p:nvGraphicFramePr>
        <p:xfrm>
          <a:off x="1002927" y="3284538"/>
          <a:ext cx="7529513" cy="750887"/>
        </p:xfrm>
        <a:graphic>
          <a:graphicData uri="http://schemas.openxmlformats.org/presentationml/2006/ole">
            <p:oleObj spid="_x0000_s147460" name="수식" r:id="rId5" imgW="5079960" imgH="507960" progId="Equation.3">
              <p:embed/>
            </p:oleObj>
          </a:graphicData>
        </a:graphic>
      </p:graphicFrame>
      <p:graphicFrame>
        <p:nvGraphicFramePr>
          <p:cNvPr id="116755" name="Object 19"/>
          <p:cNvGraphicFramePr>
            <a:graphicFrameLocks noChangeAspect="1"/>
          </p:cNvGraphicFramePr>
          <p:nvPr/>
        </p:nvGraphicFramePr>
        <p:xfrm>
          <a:off x="1043608" y="4077072"/>
          <a:ext cx="2220913" cy="300037"/>
        </p:xfrm>
        <a:graphic>
          <a:graphicData uri="http://schemas.openxmlformats.org/presentationml/2006/ole">
            <p:oleObj spid="_x0000_s147461" name="수식" r:id="rId6" imgW="1498320" imgH="203040" progId="Equation.3">
              <p:embed/>
            </p:oleObj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539552" y="2647950"/>
          <a:ext cx="5121275" cy="823913"/>
        </p:xfrm>
        <a:graphic>
          <a:graphicData uri="http://schemas.openxmlformats.org/presentationml/2006/ole">
            <p:oleObj spid="_x0000_s147462" name="수식" r:id="rId7" imgW="3454200" imgH="558720" progId="Equation.3">
              <p:embed/>
            </p:oleObj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59442" y="4622619"/>
            <a:ext cx="7500990" cy="3028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400" i="1" dirty="0" smtClean="0">
                <a:latin typeface="Arial" charset="0"/>
              </a:rPr>
              <a:t>Therefore,   </a:t>
            </a:r>
            <a:endParaRPr kumimoji="1" lang="en-US" altLang="ko-KR" sz="1400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47463" name="Object 7"/>
          <p:cNvGraphicFramePr>
            <a:graphicFrameLocks noChangeAspect="1"/>
          </p:cNvGraphicFramePr>
          <p:nvPr/>
        </p:nvGraphicFramePr>
        <p:xfrm>
          <a:off x="1966293" y="4564063"/>
          <a:ext cx="1525587" cy="449262"/>
        </p:xfrm>
        <a:graphic>
          <a:graphicData uri="http://schemas.openxmlformats.org/presentationml/2006/ole">
            <p:oleObj spid="_x0000_s147463" name="수식" r:id="rId8" imgW="102852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1406" y="404664"/>
            <a:ext cx="7500990" cy="3028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W-V formula at finite temperature: </a:t>
            </a:r>
            <a:endParaRPr kumimoji="1" lang="en-US" altLang="ko-KR" sz="1400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3779912" y="1152674"/>
          <a:ext cx="2673350" cy="692150"/>
        </p:xfrm>
        <a:graphic>
          <a:graphicData uri="http://schemas.openxmlformats.org/presentationml/2006/ole">
            <p:oleObj spid="_x0000_s148482" name="수식" r:id="rId3" imgW="1803240" imgH="469800" progId="Equation.3">
              <p:embed/>
            </p:oleObj>
          </a:graphicData>
        </a:graphic>
      </p:graphicFrame>
      <p:graphicFrame>
        <p:nvGraphicFramePr>
          <p:cNvPr id="116746" name="Object 2"/>
          <p:cNvGraphicFramePr>
            <a:graphicFrameLocks noChangeAspect="1"/>
          </p:cNvGraphicFramePr>
          <p:nvPr/>
        </p:nvGraphicFramePr>
        <p:xfrm>
          <a:off x="4940448" y="2564904"/>
          <a:ext cx="2655888" cy="657225"/>
        </p:xfrm>
        <a:graphic>
          <a:graphicData uri="http://schemas.openxmlformats.org/presentationml/2006/ole">
            <p:oleObj spid="_x0000_s148483" name="수식" r:id="rId4" imgW="1790640" imgH="444240" progId="Equation.3">
              <p:embed/>
            </p:oleObj>
          </a:graphicData>
        </a:graphic>
      </p:graphicFrame>
      <p:graphicFrame>
        <p:nvGraphicFramePr>
          <p:cNvPr id="116748" name="Object 12"/>
          <p:cNvGraphicFramePr>
            <a:graphicFrameLocks noChangeAspect="1"/>
          </p:cNvGraphicFramePr>
          <p:nvPr/>
        </p:nvGraphicFramePr>
        <p:xfrm>
          <a:off x="1043608" y="1092920"/>
          <a:ext cx="1901825" cy="823912"/>
        </p:xfrm>
        <a:graphic>
          <a:graphicData uri="http://schemas.openxmlformats.org/presentationml/2006/ole">
            <p:oleObj spid="_x0000_s148484" name="수식" r:id="rId5" imgW="1282680" imgH="558720" progId="Equation.3">
              <p:embed/>
            </p:oleObj>
          </a:graphicData>
        </a:graphic>
      </p:graphicFrame>
      <p:graphicFrame>
        <p:nvGraphicFramePr>
          <p:cNvPr id="135176" name="Object 8"/>
          <p:cNvGraphicFramePr>
            <a:graphicFrameLocks noChangeAspect="1"/>
          </p:cNvGraphicFramePr>
          <p:nvPr/>
        </p:nvGraphicFramePr>
        <p:xfrm>
          <a:off x="1350963" y="2970213"/>
          <a:ext cx="604837" cy="747712"/>
        </p:xfrm>
        <a:graphic>
          <a:graphicData uri="http://schemas.openxmlformats.org/presentationml/2006/ole">
            <p:oleObj spid="_x0000_s148485" name="수식" r:id="rId6" imgW="406080" imgH="507960" progId="Equation.3">
              <p:embed/>
            </p:oleObj>
          </a:graphicData>
        </a:graphic>
      </p:graphicFrame>
      <p:cxnSp>
        <p:nvCxnSpPr>
          <p:cNvPr id="13" name="직선 화살표 연결선 12"/>
          <p:cNvCxnSpPr/>
          <p:nvPr/>
        </p:nvCxnSpPr>
        <p:spPr>
          <a:xfrm>
            <a:off x="3059832" y="1556792"/>
            <a:ext cx="504056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3640782" y="3568700"/>
          <a:ext cx="4819650" cy="712788"/>
        </p:xfrm>
        <a:graphic>
          <a:graphicData uri="http://schemas.openxmlformats.org/presentationml/2006/ole">
            <p:oleObj spid="_x0000_s148486" name="수식" r:id="rId7" imgW="3251160" imgH="482400" progId="Equation.3">
              <p:embed/>
            </p:oleObj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07904" y="2046040"/>
            <a:ext cx="4320480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400" i="1" dirty="0" smtClean="0">
                <a:solidFill>
                  <a:srgbClr val="002060"/>
                </a:solidFill>
                <a:latin typeface="Arial" charset="0"/>
              </a:rPr>
              <a:t>Smoothes out temperature change because  if  </a:t>
            </a:r>
            <a:endParaRPr kumimoji="1" lang="en-US" altLang="ko-KR" sz="1400" i="1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5076056" y="191683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1619672" y="2132856"/>
            <a:ext cx="0" cy="64807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103458" y="5166768"/>
            <a:ext cx="7500990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400" i="1" dirty="0" smtClean="0">
                <a:latin typeface="Arial" charset="0"/>
              </a:rPr>
              <a:t>Therefore ,  </a:t>
            </a: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:                               </a:t>
            </a: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  Observable consequences ?</a:t>
            </a:r>
            <a:endParaRPr kumimoji="1" lang="en-US" altLang="ko-KR" sz="1400" i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2344245" y="5144170"/>
          <a:ext cx="1019175" cy="373062"/>
        </p:xfrm>
        <a:graphic>
          <a:graphicData uri="http://schemas.openxmlformats.org/presentationml/2006/ole">
            <p:oleObj spid="_x0000_s148487" name="수식" r:id="rId8" imgW="6858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1497002"/>
            <a:ext cx="83518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altLang="ko-KR" sz="2000" dirty="0" smtClean="0">
                <a:latin typeface="Symbol" pitchFamily="18" charset="2"/>
              </a:rPr>
              <a:t> h</a:t>
            </a:r>
            <a:r>
              <a:rPr lang="en-US" altLang="ko-KR" sz="2000" dirty="0" smtClean="0">
                <a:latin typeface="Times New Roman" pitchFamily="18" charset="0"/>
              </a:rPr>
              <a:t>’ mass is related to quark condensate and thus should reduce in medium</a:t>
            </a:r>
          </a:p>
          <a:p>
            <a:pPr marL="533400" indent="-533400">
              <a:spcBef>
                <a:spcPct val="20000"/>
              </a:spcBef>
            </a:pPr>
            <a:r>
              <a:rPr lang="en-US" altLang="ko-KR" sz="2000" dirty="0" smtClean="0">
                <a:latin typeface="Times New Roman" pitchFamily="18" charset="0"/>
              </a:rPr>
              <a:t>         </a:t>
            </a:r>
            <a:r>
              <a:rPr lang="en-US" altLang="ko-KR" sz="2000" dirty="0" smtClean="0">
                <a:latin typeface="Times New Roman" pitchFamily="18" charset="0"/>
                <a:sym typeface="Wingdings" pitchFamily="2" charset="2"/>
              </a:rPr>
              <a:t> </a:t>
            </a:r>
          </a:p>
          <a:p>
            <a:pPr marL="533400" indent="-533400">
              <a:spcBef>
                <a:spcPct val="20000"/>
              </a:spcBef>
            </a:pPr>
            <a:r>
              <a:rPr lang="en-US" altLang="ko-KR" sz="2000" dirty="0" smtClean="0">
                <a:latin typeface="Times New Roman" pitchFamily="18" charset="0"/>
                <a:sym typeface="Wingdings" pitchFamily="2" charset="2"/>
              </a:rPr>
              <a:t>         a) Could serve as signature of </a:t>
            </a:r>
            <a:r>
              <a:rPr lang="en-US" altLang="ko-KR" sz="2000" dirty="0" err="1" smtClean="0">
                <a:latin typeface="Times New Roman" pitchFamily="18" charset="0"/>
                <a:sym typeface="Wingdings" pitchFamily="2" charset="2"/>
              </a:rPr>
              <a:t>chiral</a:t>
            </a:r>
            <a:r>
              <a:rPr lang="en-US" altLang="ko-KR" sz="2000" dirty="0" smtClean="0">
                <a:latin typeface="Times New Roman" pitchFamily="18" charset="0"/>
                <a:sym typeface="Wingdings" pitchFamily="2" charset="2"/>
              </a:rPr>
              <a:t> symmetry restoration </a:t>
            </a:r>
          </a:p>
          <a:p>
            <a:pPr marL="533400" indent="-533400">
              <a:spcBef>
                <a:spcPct val="20000"/>
              </a:spcBef>
            </a:pPr>
            <a:r>
              <a:rPr lang="en-US" altLang="ko-KR" sz="2000" dirty="0" smtClean="0">
                <a:latin typeface="Times New Roman" pitchFamily="18" charset="0"/>
                <a:sym typeface="Wingdings" pitchFamily="2" charset="2"/>
              </a:rPr>
              <a:t>         b) </a:t>
            </a:r>
            <a:r>
              <a:rPr lang="en-US" altLang="ko-KR" sz="2000" dirty="0" err="1" smtClean="0">
                <a:latin typeface="Times New Roman" pitchFamily="18" charset="0"/>
                <a:sym typeface="Wingdings" pitchFamily="2" charset="2"/>
              </a:rPr>
              <a:t>Dilepton</a:t>
            </a:r>
            <a:r>
              <a:rPr lang="en-US" altLang="ko-KR" sz="2000" dirty="0" smtClean="0">
                <a:latin typeface="Times New Roman" pitchFamily="18" charset="0"/>
                <a:sym typeface="Wingdings" pitchFamily="2" charset="2"/>
              </a:rPr>
              <a:t> in Heavy Ion collision</a:t>
            </a:r>
          </a:p>
          <a:p>
            <a:pPr marL="533400" indent="-533400">
              <a:spcBef>
                <a:spcPct val="20000"/>
              </a:spcBef>
            </a:pPr>
            <a:r>
              <a:rPr lang="en-US" altLang="ko-KR" sz="2000" dirty="0" smtClean="0">
                <a:latin typeface="Times New Roman" pitchFamily="18" charset="0"/>
                <a:sym typeface="Wingdings" pitchFamily="2" charset="2"/>
              </a:rPr>
              <a:t>         c) Measurements from nuclear targets</a:t>
            </a:r>
            <a:endParaRPr lang="en-US" altLang="ko-KR" sz="2000" dirty="0" smtClean="0"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68694" y="142852"/>
            <a:ext cx="2232000" cy="64912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Summary</a:t>
            </a:r>
            <a:endParaRPr kumimoji="0" lang="ko-KR" altLang="en-US" sz="32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1406" y="404664"/>
            <a:ext cx="7236898" cy="362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i="1" dirty="0" smtClean="0">
                <a:solidFill>
                  <a:schemeClr val="tx2"/>
                </a:solidFill>
                <a:latin typeface="Arial" charset="0"/>
              </a:rPr>
              <a:t>Other order parameters: </a:t>
            </a:r>
            <a:r>
              <a:rPr kumimoji="1" lang="en-US" altLang="ko-KR" i="1" dirty="0" smtClean="0">
                <a:solidFill>
                  <a:schemeClr val="tx2"/>
                </a:solidFill>
                <a:latin typeface="Symbol" pitchFamily="18" charset="2"/>
              </a:rPr>
              <a:t>s - p</a:t>
            </a:r>
            <a:r>
              <a:rPr kumimoji="1" lang="en-US" altLang="ko-KR" i="1" dirty="0" smtClean="0">
                <a:solidFill>
                  <a:schemeClr val="tx2"/>
                </a:solidFill>
                <a:latin typeface="Arial" charset="0"/>
              </a:rPr>
              <a:t>   </a:t>
            </a:r>
            <a:r>
              <a:rPr kumimoji="1" lang="en-US" altLang="ko-KR" i="1" dirty="0" err="1" smtClean="0">
                <a:solidFill>
                  <a:schemeClr val="tx2"/>
                </a:solidFill>
                <a:latin typeface="Arial" charset="0"/>
              </a:rPr>
              <a:t>correlator</a:t>
            </a:r>
            <a:r>
              <a:rPr kumimoji="1" lang="en-US" altLang="ko-KR" i="1" dirty="0" smtClean="0">
                <a:solidFill>
                  <a:schemeClr val="tx2"/>
                </a:solidFill>
                <a:latin typeface="Arial" charset="0"/>
              </a:rPr>
              <a:t> (mass difference)</a:t>
            </a:r>
            <a:endParaRPr kumimoji="1" lang="en-US" altLang="ko-KR" i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1043608" y="1988840"/>
          <a:ext cx="3295650" cy="676275"/>
        </p:xfrm>
        <a:graphic>
          <a:graphicData uri="http://schemas.openxmlformats.org/presentationml/2006/ole">
            <p:oleObj spid="_x0000_s159746" name="수식" r:id="rId3" imgW="2222280" imgH="457200" progId="Equation.3">
              <p:embed/>
            </p:oleObj>
          </a:graphicData>
        </a:graphic>
      </p:graphicFrame>
      <p:sp>
        <p:nvSpPr>
          <p:cNvPr id="16" name="타원 15"/>
          <p:cNvSpPr/>
          <p:nvPr/>
        </p:nvSpPr>
        <p:spPr>
          <a:xfrm>
            <a:off x="2172619" y="3140968"/>
            <a:ext cx="122413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순서도: 가산 접합 19"/>
          <p:cNvSpPr/>
          <p:nvPr/>
        </p:nvSpPr>
        <p:spPr>
          <a:xfrm>
            <a:off x="2100611" y="3284984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순서도: 가산 접합 22"/>
          <p:cNvSpPr/>
          <p:nvPr/>
        </p:nvSpPr>
        <p:spPr>
          <a:xfrm>
            <a:off x="3324747" y="3284984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28010" name="Object 10"/>
          <p:cNvGraphicFramePr>
            <a:graphicFrameLocks noChangeAspect="1"/>
          </p:cNvGraphicFramePr>
          <p:nvPr/>
        </p:nvGraphicFramePr>
        <p:xfrm>
          <a:off x="539552" y="1052513"/>
          <a:ext cx="6061075" cy="581025"/>
        </p:xfrm>
        <a:graphic>
          <a:graphicData uri="http://schemas.openxmlformats.org/presentationml/2006/ole">
            <p:oleObj spid="_x0000_s159747" name="수식" r:id="rId4" imgW="4089240" imgH="393480" progId="Equation.3">
              <p:embed/>
            </p:oleObj>
          </a:graphicData>
        </a:graphic>
      </p:graphicFrame>
      <p:graphicFrame>
        <p:nvGraphicFramePr>
          <p:cNvPr id="128011" name="Object 11"/>
          <p:cNvGraphicFramePr>
            <a:graphicFrameLocks noChangeAspect="1"/>
          </p:cNvGraphicFramePr>
          <p:nvPr/>
        </p:nvGraphicFramePr>
        <p:xfrm>
          <a:off x="1045394" y="6169744"/>
          <a:ext cx="4030662" cy="355600"/>
        </p:xfrm>
        <a:graphic>
          <a:graphicData uri="http://schemas.openxmlformats.org/presentationml/2006/ole">
            <p:oleObj spid="_x0000_s159748" name="수식" r:id="rId5" imgW="2717640" imgH="241200" progId="Equation.3">
              <p:embed/>
            </p:oleObj>
          </a:graphicData>
        </a:graphic>
      </p:graphicFrame>
      <p:graphicFrame>
        <p:nvGraphicFramePr>
          <p:cNvPr id="128012" name="Object 12"/>
          <p:cNvGraphicFramePr>
            <a:graphicFrameLocks noChangeAspect="1"/>
          </p:cNvGraphicFramePr>
          <p:nvPr/>
        </p:nvGraphicFramePr>
        <p:xfrm>
          <a:off x="1827059" y="3164395"/>
          <a:ext cx="263525" cy="300037"/>
        </p:xfrm>
        <a:graphic>
          <a:graphicData uri="http://schemas.openxmlformats.org/presentationml/2006/ole">
            <p:oleObj spid="_x0000_s159749" name="수식" r:id="rId6" imgW="177480" imgH="203040" progId="Equation.3">
              <p:embed/>
            </p:oleObj>
          </a:graphicData>
        </a:graphic>
      </p:graphicFrame>
      <p:graphicFrame>
        <p:nvGraphicFramePr>
          <p:cNvPr id="128013" name="Object 13"/>
          <p:cNvGraphicFramePr>
            <a:graphicFrameLocks noChangeAspect="1"/>
          </p:cNvGraphicFramePr>
          <p:nvPr/>
        </p:nvGraphicFramePr>
        <p:xfrm>
          <a:off x="3516387" y="3153160"/>
          <a:ext cx="263525" cy="300038"/>
        </p:xfrm>
        <a:graphic>
          <a:graphicData uri="http://schemas.openxmlformats.org/presentationml/2006/ole">
            <p:oleObj spid="_x0000_s159750" name="수식" r:id="rId7" imgW="177480" imgH="203040" progId="Equation.3">
              <p:embed/>
            </p:oleObj>
          </a:graphicData>
        </a:graphic>
      </p:graphicFrame>
      <p:sp>
        <p:nvSpPr>
          <p:cNvPr id="36" name="타원 35"/>
          <p:cNvSpPr/>
          <p:nvPr/>
        </p:nvSpPr>
        <p:spPr>
          <a:xfrm>
            <a:off x="2181256" y="5164807"/>
            <a:ext cx="122413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순서도: 가산 접합 36"/>
          <p:cNvSpPr/>
          <p:nvPr/>
        </p:nvSpPr>
        <p:spPr>
          <a:xfrm>
            <a:off x="2109248" y="5308823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순서도: 가산 접합 37"/>
          <p:cNvSpPr/>
          <p:nvPr/>
        </p:nvSpPr>
        <p:spPr>
          <a:xfrm>
            <a:off x="3333384" y="5308823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9" name="Object 12"/>
          <p:cNvGraphicFramePr>
            <a:graphicFrameLocks noChangeAspect="1"/>
          </p:cNvGraphicFramePr>
          <p:nvPr/>
        </p:nvGraphicFramePr>
        <p:xfrm>
          <a:off x="1619672" y="5169892"/>
          <a:ext cx="471487" cy="338138"/>
        </p:xfrm>
        <a:graphic>
          <a:graphicData uri="http://schemas.openxmlformats.org/presentationml/2006/ole">
            <p:oleObj spid="_x0000_s159751" name="수식" r:id="rId8" imgW="317160" imgH="228600" progId="Equation.3">
              <p:embed/>
            </p:oleObj>
          </a:graphicData>
        </a:graphic>
      </p:graphicFrame>
      <p:graphicFrame>
        <p:nvGraphicFramePr>
          <p:cNvPr id="40" name="Object 13"/>
          <p:cNvGraphicFramePr>
            <a:graphicFrameLocks noChangeAspect="1"/>
          </p:cNvGraphicFramePr>
          <p:nvPr/>
        </p:nvGraphicFramePr>
        <p:xfrm>
          <a:off x="3524449" y="5157192"/>
          <a:ext cx="471487" cy="338138"/>
        </p:xfrm>
        <a:graphic>
          <a:graphicData uri="http://schemas.openxmlformats.org/presentationml/2006/ole">
            <p:oleObj spid="_x0000_s159752" name="수식" r:id="rId9" imgW="317160" imgH="228600" progId="Equation.3">
              <p:embed/>
            </p:oleObj>
          </a:graphicData>
        </a:graphic>
      </p:graphicFrame>
      <p:graphicFrame>
        <p:nvGraphicFramePr>
          <p:cNvPr id="151563" name="Object 11"/>
          <p:cNvGraphicFramePr>
            <a:graphicFrameLocks noChangeAspect="1"/>
          </p:cNvGraphicFramePr>
          <p:nvPr/>
        </p:nvGraphicFramePr>
        <p:xfrm>
          <a:off x="4572000" y="1988840"/>
          <a:ext cx="3952875" cy="712787"/>
        </p:xfrm>
        <a:graphic>
          <a:graphicData uri="http://schemas.openxmlformats.org/presentationml/2006/ole">
            <p:oleObj spid="_x0000_s159753" name="수식" r:id="rId10" imgW="2666880" imgH="482400" progId="Equation.3">
              <p:embed/>
            </p:oleObj>
          </a:graphicData>
        </a:graphic>
      </p:graphicFrame>
      <p:sp>
        <p:nvSpPr>
          <p:cNvPr id="24" name="타원 23"/>
          <p:cNvSpPr/>
          <p:nvPr/>
        </p:nvSpPr>
        <p:spPr>
          <a:xfrm>
            <a:off x="5507663" y="314096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순서도: 가산 접합 24"/>
          <p:cNvSpPr/>
          <p:nvPr/>
        </p:nvSpPr>
        <p:spPr>
          <a:xfrm>
            <a:off x="5448288" y="3284984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6456400" y="314096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순서도: 가산 접합 26"/>
          <p:cNvSpPr/>
          <p:nvPr/>
        </p:nvSpPr>
        <p:spPr>
          <a:xfrm>
            <a:off x="6793200" y="3284984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연결선 30"/>
          <p:cNvCxnSpPr>
            <a:stCxn id="24" idx="7"/>
            <a:endCxn id="26" idx="1"/>
          </p:cNvCxnSpPr>
          <p:nvPr/>
        </p:nvCxnSpPr>
        <p:spPr>
          <a:xfrm>
            <a:off x="5876439" y="3204240"/>
            <a:ext cx="64323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5880336" y="3501008"/>
            <a:ext cx="64323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7708" name="Object 12"/>
          <p:cNvGraphicFramePr>
            <a:graphicFrameLocks noChangeAspect="1"/>
          </p:cNvGraphicFramePr>
          <p:nvPr/>
        </p:nvGraphicFramePr>
        <p:xfrm>
          <a:off x="1187624" y="4076700"/>
          <a:ext cx="4197350" cy="676275"/>
        </p:xfrm>
        <a:graphic>
          <a:graphicData uri="http://schemas.openxmlformats.org/presentationml/2006/ole">
            <p:oleObj spid="_x0000_s159754" name="수식" r:id="rId11" imgW="28317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928670"/>
            <a:ext cx="7678761" cy="89852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noProof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+mj-cs"/>
              </a:rPr>
              <a:t>1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. Quark condensate and the</a:t>
            </a:r>
            <a:r>
              <a:rPr lang="en-US" altLang="ko-KR" sz="320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+mj-cs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Symbol" pitchFamily="18" charset="2"/>
                <a:ea typeface="HY헤드라인M" pitchFamily="18" charset="-127"/>
                <a:cs typeface="+mj-cs"/>
              </a:rPr>
              <a:t>h</a:t>
            </a:r>
            <a:r>
              <a:rPr lang="en-US" altLang="ko-KR" sz="320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+mj-cs"/>
              </a:rPr>
              <a:t>’ meson</a:t>
            </a:r>
            <a:endParaRPr kumimoji="0" lang="ko-KR" altLang="en-US" sz="32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325884" y="2276872"/>
            <a:ext cx="4118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smtClean="0"/>
              <a:t>Some introduction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smtClean="0"/>
              <a:t>Casher Banks formula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smtClean="0"/>
              <a:t>Lee-Hatsuda formula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smtClean="0"/>
              <a:t>Witten – </a:t>
            </a:r>
            <a:r>
              <a:rPr lang="en-US" altLang="ko-KR" dirty="0" err="1" smtClean="0"/>
              <a:t>Veneziano</a:t>
            </a:r>
            <a:r>
              <a:rPr lang="en-US" altLang="ko-KR" dirty="0" smtClean="0"/>
              <a:t> formula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smtClean="0"/>
              <a:t>At finite temperature and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406" y="1814308"/>
            <a:ext cx="8677058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err="1" smtClean="0">
                <a:solidFill>
                  <a:schemeClr val="tx2"/>
                </a:solidFill>
                <a:latin typeface="Arial" charset="0"/>
              </a:rPr>
              <a:t>Kapusta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kumimoji="1" lang="en-US" altLang="ko-KR" sz="1400" i="1" dirty="0" err="1" smtClean="0">
                <a:solidFill>
                  <a:schemeClr val="tx2"/>
                </a:solidFill>
                <a:latin typeface="Arial" charset="0"/>
              </a:rPr>
              <a:t>Kharzeev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kumimoji="1" lang="en-US" altLang="ko-KR" sz="1400" i="1" dirty="0" err="1" smtClean="0">
                <a:solidFill>
                  <a:schemeClr val="tx2"/>
                </a:solidFill>
                <a:latin typeface="Arial" charset="0"/>
              </a:rPr>
              <a:t>McLerran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 PRD 96 :   Effective U(1)</a:t>
            </a:r>
            <a:r>
              <a:rPr kumimoji="1" lang="en-US" altLang="ko-KR" sz="1400" i="1" baseline="-25000" dirty="0" smtClean="0">
                <a:solidFill>
                  <a:schemeClr val="tx2"/>
                </a:solidFill>
                <a:latin typeface="Arial" charset="0"/>
              </a:rPr>
              <a:t>A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 restoration in medium in SPS data  </a:t>
            </a:r>
            <a:endParaRPr kumimoji="1" lang="en-US" altLang="ko-KR" sz="1400" i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49506" name="Image" r:id="rId3" imgW="8857143" imgH="2409524" progId="">
              <p:embed/>
            </p:oleObj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Some introduction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1406" y="2318363"/>
            <a:ext cx="5508706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Rapp, </a:t>
            </a:r>
            <a:r>
              <a:rPr kumimoji="1" lang="en-US" altLang="ko-KR" sz="1400" i="1" dirty="0" err="1" smtClean="0">
                <a:solidFill>
                  <a:srgbClr val="FF0000"/>
                </a:solidFill>
                <a:latin typeface="Arial" charset="0"/>
              </a:rPr>
              <a:t>Wambach</a:t>
            </a: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, van </a:t>
            </a:r>
            <a:r>
              <a:rPr kumimoji="1" lang="en-US" altLang="ko-KR" sz="1400" i="1" dirty="0" err="1" smtClean="0">
                <a:solidFill>
                  <a:srgbClr val="FF0000"/>
                </a:solidFill>
                <a:latin typeface="Arial" charset="0"/>
              </a:rPr>
              <a:t>Hees</a:t>
            </a: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:  SPS </a:t>
            </a:r>
            <a:r>
              <a:rPr kumimoji="1" lang="en-US" altLang="ko-KR" sz="1400" i="1" dirty="0" err="1" smtClean="0">
                <a:solidFill>
                  <a:srgbClr val="FF0000"/>
                </a:solidFill>
                <a:latin typeface="Arial" charset="0"/>
              </a:rPr>
              <a:t>dilepton</a:t>
            </a: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 data </a:t>
            </a:r>
            <a:endParaRPr kumimoji="1" lang="en-US" altLang="ko-KR" sz="14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1406" y="2822419"/>
            <a:ext cx="7020874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RHIC </a:t>
            </a:r>
            <a:r>
              <a:rPr kumimoji="1" lang="en-US" altLang="ko-KR" sz="1400" i="1" dirty="0" err="1" smtClean="0">
                <a:solidFill>
                  <a:schemeClr val="tx2"/>
                </a:solidFill>
                <a:latin typeface="Arial" charset="0"/>
              </a:rPr>
              <a:t>dilepton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 puzzle   </a:t>
            </a:r>
            <a:endParaRPr kumimoji="1" lang="en-US" altLang="ko-KR" sz="14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1406" y="5461383"/>
            <a:ext cx="6876858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err="1" smtClean="0">
                <a:solidFill>
                  <a:srgbClr val="FF0000"/>
                </a:solidFill>
                <a:latin typeface="Arial" charset="0"/>
              </a:rPr>
              <a:t>Csorgo</a:t>
            </a: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kumimoji="1" lang="en-US" altLang="ko-KR" sz="1400" i="1" dirty="0" err="1" smtClean="0">
                <a:solidFill>
                  <a:srgbClr val="FF0000"/>
                </a:solidFill>
                <a:latin typeface="Arial" charset="0"/>
              </a:rPr>
              <a:t>Vertesi</a:t>
            </a: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kumimoji="1" lang="en-US" altLang="ko-KR" sz="1400" i="1" dirty="0" err="1" smtClean="0">
                <a:solidFill>
                  <a:srgbClr val="FF0000"/>
                </a:solidFill>
                <a:latin typeface="Arial" charset="0"/>
              </a:rPr>
              <a:t>Sziklai</a:t>
            </a: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 : Additional contribution from </a:t>
            </a:r>
            <a:r>
              <a:rPr kumimoji="1" lang="en-US" altLang="ko-KR" sz="1400" i="1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’ mass reduction</a:t>
            </a:r>
            <a:endParaRPr kumimoji="1" lang="en-US" altLang="ko-KR" sz="1400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362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562" y="2786608"/>
            <a:ext cx="2571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1406" y="5934922"/>
            <a:ext cx="7020874" cy="3023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Experimental and theoretical works on 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Symbol" pitchFamily="18" charset="2"/>
              </a:rPr>
              <a:t>h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‘ in nuclear medium </a:t>
            </a:r>
            <a:endParaRPr kumimoji="1" lang="en-US" altLang="ko-KR" sz="14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1406" y="1052736"/>
            <a:ext cx="8677058" cy="6524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QCD symmetry:  SU(N)</a:t>
            </a:r>
            <a:r>
              <a:rPr kumimoji="1" lang="en-US" altLang="ko-KR" sz="1400" i="1" baseline="-25000" dirty="0" smtClean="0">
                <a:solidFill>
                  <a:schemeClr val="tx2"/>
                </a:solidFill>
                <a:latin typeface="Arial" charset="0"/>
              </a:rPr>
              <a:t>L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x SU(N)</a:t>
            </a:r>
            <a:r>
              <a:rPr kumimoji="1" lang="en-US" altLang="ko-KR" sz="1400" i="1" baseline="-25000" dirty="0" smtClean="0">
                <a:solidFill>
                  <a:schemeClr val="tx2"/>
                </a:solidFill>
                <a:latin typeface="Arial" charset="0"/>
              </a:rPr>
              <a:t>R 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 SU(N)</a:t>
            </a:r>
            <a:r>
              <a:rPr kumimoji="1" lang="en-US" altLang="ko-KR" sz="1400" i="1" baseline="-25000" dirty="0" smtClean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V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    and   U(1)</a:t>
            </a:r>
            <a:r>
              <a:rPr kumimoji="1" lang="en-US" altLang="ko-KR" sz="1400" i="1" baseline="-25000" dirty="0" smtClean="0">
                <a:solidFill>
                  <a:schemeClr val="tx2"/>
                </a:solidFill>
                <a:latin typeface="Arial" charset="0"/>
              </a:rPr>
              <a:t>A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 is always broken by Anomaly</a:t>
            </a:r>
          </a:p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          QCD 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 confinement   </a:t>
            </a:r>
            <a:endParaRPr kumimoji="1" lang="en-US" altLang="ko-KR" sz="1400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13" name="Rectangle 2"/>
          <p:cNvSpPr txBox="1">
            <a:spLocks noChangeArrowheads="1"/>
          </p:cNvSpPr>
          <p:nvPr/>
        </p:nvSpPr>
        <p:spPr>
          <a:xfrm>
            <a:off x="71406" y="642918"/>
            <a:ext cx="271464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Finite temperature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  <p:pic>
        <p:nvPicPr>
          <p:cNvPr id="104" name="Picture 27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3443148" y="1000108"/>
            <a:ext cx="25146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000364" y="4229121"/>
            <a:ext cx="3276600" cy="2200275"/>
            <a:chOff x="3129" y="729"/>
            <a:chExt cx="2064" cy="1386"/>
          </a:xfrm>
        </p:grpSpPr>
        <p:pic>
          <p:nvPicPr>
            <p:cNvPr id="108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3129" y="729"/>
              <a:ext cx="2064" cy="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09" name="Object 6"/>
            <p:cNvGraphicFramePr>
              <a:graphicFrameLocks noChangeAspect="1"/>
            </p:cNvGraphicFramePr>
            <p:nvPr/>
          </p:nvGraphicFramePr>
          <p:xfrm>
            <a:off x="4344" y="747"/>
            <a:ext cx="668" cy="318"/>
          </p:xfrm>
          <a:graphic>
            <a:graphicData uri="http://schemas.openxmlformats.org/presentationml/2006/ole">
              <p:oleObj spid="_x0000_s150530" name="Equation" r:id="rId5" imgW="507960" imgH="241200" progId="">
                <p:embed/>
              </p:oleObj>
            </a:graphicData>
          </a:graphic>
        </p:graphicFrame>
      </p:grpSp>
      <p:cxnSp>
        <p:nvCxnSpPr>
          <p:cNvPr id="110" name="직선 화살표 연결선 109"/>
          <p:cNvCxnSpPr/>
          <p:nvPr/>
        </p:nvCxnSpPr>
        <p:spPr>
          <a:xfrm rot="5400000" flipH="1" flipV="1">
            <a:off x="4218953" y="5477974"/>
            <a:ext cx="104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자유형 110"/>
          <p:cNvSpPr/>
          <p:nvPr/>
        </p:nvSpPr>
        <p:spPr>
          <a:xfrm>
            <a:off x="3715730" y="1798187"/>
            <a:ext cx="1330037" cy="1235033"/>
          </a:xfrm>
          <a:custGeom>
            <a:avLst/>
            <a:gdLst>
              <a:gd name="connsiteX0" fmla="*/ 0 w 1330037"/>
              <a:gd name="connsiteY0" fmla="*/ 11875 h 1235033"/>
              <a:gd name="connsiteX1" fmla="*/ 653143 w 1330037"/>
              <a:gd name="connsiteY1" fmla="*/ 23750 h 1235033"/>
              <a:gd name="connsiteX2" fmla="*/ 890650 w 1330037"/>
              <a:gd name="connsiteY2" fmla="*/ 11875 h 1235033"/>
              <a:gd name="connsiteX3" fmla="*/ 950026 w 1330037"/>
              <a:gd name="connsiteY3" fmla="*/ 95002 h 1235033"/>
              <a:gd name="connsiteX4" fmla="*/ 985652 w 1330037"/>
              <a:gd name="connsiteY4" fmla="*/ 344384 h 1235033"/>
              <a:gd name="connsiteX5" fmla="*/ 985652 w 1330037"/>
              <a:gd name="connsiteY5" fmla="*/ 760020 h 1235033"/>
              <a:gd name="connsiteX6" fmla="*/ 1021278 w 1330037"/>
              <a:gd name="connsiteY6" fmla="*/ 1151906 h 1235033"/>
              <a:gd name="connsiteX7" fmla="*/ 1330037 w 1330037"/>
              <a:gd name="connsiteY7" fmla="*/ 1235033 h 123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0037" h="1235033">
                <a:moveTo>
                  <a:pt x="0" y="11875"/>
                </a:moveTo>
                <a:lnTo>
                  <a:pt x="653143" y="23750"/>
                </a:lnTo>
                <a:cubicBezTo>
                  <a:pt x="801585" y="23750"/>
                  <a:pt x="841170" y="0"/>
                  <a:pt x="890650" y="11875"/>
                </a:cubicBezTo>
                <a:cubicBezTo>
                  <a:pt x="940130" y="23750"/>
                  <a:pt x="934192" y="39584"/>
                  <a:pt x="950026" y="95002"/>
                </a:cubicBezTo>
                <a:cubicBezTo>
                  <a:pt x="965860" y="150420"/>
                  <a:pt x="979714" y="233548"/>
                  <a:pt x="985652" y="344384"/>
                </a:cubicBezTo>
                <a:cubicBezTo>
                  <a:pt x="991590" y="455220"/>
                  <a:pt x="979714" y="625433"/>
                  <a:pt x="985652" y="760020"/>
                </a:cubicBezTo>
                <a:cubicBezTo>
                  <a:pt x="991590" y="894607"/>
                  <a:pt x="963881" y="1072737"/>
                  <a:pt x="1021278" y="1151906"/>
                </a:cubicBezTo>
                <a:cubicBezTo>
                  <a:pt x="1078675" y="1231075"/>
                  <a:pt x="1330037" y="1235033"/>
                  <a:pt x="1330037" y="1235033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TextBox 111"/>
          <p:cNvSpPr txBox="1"/>
          <p:nvPr/>
        </p:nvSpPr>
        <p:spPr>
          <a:xfrm>
            <a:off x="5314806" y="3059668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T/</a:t>
            </a:r>
            <a:r>
              <a:rPr lang="en-US" altLang="ko-KR" dirty="0" err="1" smtClean="0"/>
              <a:t>Tc</a:t>
            </a:r>
            <a:endParaRPr lang="ko-KR" alt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062650" y="5872195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Symbol" pitchFamily="18" charset="2"/>
              </a:rPr>
              <a:t>r/</a:t>
            </a:r>
            <a:r>
              <a:rPr lang="en-US" altLang="ko-KR" dirty="0" err="1" smtClean="0">
                <a:latin typeface="Symbol" pitchFamily="18" charset="2"/>
              </a:rPr>
              <a:t>r</a:t>
            </a:r>
            <a:r>
              <a:rPr lang="en-US" altLang="ko-KR" baseline="-25000" dirty="0" err="1" smtClean="0"/>
              <a:t>n</a:t>
            </a:r>
            <a:endParaRPr lang="ko-KR" altLang="en-US" baseline="-25000" dirty="0"/>
          </a:p>
        </p:txBody>
      </p:sp>
      <p:graphicFrame>
        <p:nvGraphicFramePr>
          <p:cNvPr id="115" name="개체 114"/>
          <p:cNvGraphicFramePr>
            <a:graphicFrameLocks noChangeAspect="1"/>
          </p:cNvGraphicFramePr>
          <p:nvPr/>
        </p:nvGraphicFramePr>
        <p:xfrm>
          <a:off x="3755884" y="1225838"/>
          <a:ext cx="1987550" cy="427037"/>
        </p:xfrm>
        <a:graphic>
          <a:graphicData uri="http://schemas.openxmlformats.org/presentationml/2006/ole">
            <p:oleObj spid="_x0000_s150531" name="수식" r:id="rId6" imgW="1180800" imgH="253800" progId="Equation.3">
              <p:embed/>
            </p:oleObj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3445543" y="1629125"/>
            <a:ext cx="214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grpSp>
        <p:nvGrpSpPr>
          <p:cNvPr id="4" name="그룹 29"/>
          <p:cNvGrpSpPr/>
          <p:nvPr/>
        </p:nvGrpSpPr>
        <p:grpSpPr>
          <a:xfrm>
            <a:off x="571472" y="1857367"/>
            <a:ext cx="8197725" cy="1143008"/>
            <a:chOff x="571472" y="1857367"/>
            <a:chExt cx="8197725" cy="1143008"/>
          </a:xfrm>
        </p:grpSpPr>
        <p:graphicFrame>
          <p:nvGraphicFramePr>
            <p:cNvPr id="15364" name="Object 4"/>
            <p:cNvGraphicFramePr>
              <a:graphicFrameLocks noChangeAspect="1"/>
            </p:cNvGraphicFramePr>
            <p:nvPr/>
          </p:nvGraphicFramePr>
          <p:xfrm>
            <a:off x="571472" y="1857367"/>
            <a:ext cx="2479675" cy="428625"/>
          </p:xfrm>
          <a:graphic>
            <a:graphicData uri="http://schemas.openxmlformats.org/presentationml/2006/ole">
              <p:oleObj spid="_x0000_s150532" name="수식" r:id="rId7" imgW="1473120" imgH="253800" progId="Equation.3">
                <p:embed/>
              </p:oleObj>
            </a:graphicData>
          </a:graphic>
        </p:graphicFrame>
        <p:cxnSp>
          <p:nvCxnSpPr>
            <p:cNvPr id="16" name="직선 화살표 연결선 15"/>
            <p:cNvCxnSpPr/>
            <p:nvPr/>
          </p:nvCxnSpPr>
          <p:spPr>
            <a:xfrm>
              <a:off x="3100228" y="2095428"/>
              <a:ext cx="571504" cy="1588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꺾인 연결선 19"/>
            <p:cNvCxnSpPr/>
            <p:nvPr/>
          </p:nvCxnSpPr>
          <p:spPr>
            <a:xfrm>
              <a:off x="3715559" y="2107491"/>
              <a:ext cx="2016000" cy="50006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오른쪽 중괄호 20"/>
            <p:cNvSpPr/>
            <p:nvPr/>
          </p:nvSpPr>
          <p:spPr>
            <a:xfrm>
              <a:off x="5862560" y="2619432"/>
              <a:ext cx="214314" cy="357190"/>
            </a:xfrm>
            <a:prstGeom prst="rightBrac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6097435" y="2571750"/>
            <a:ext cx="2671762" cy="428625"/>
          </p:xfrm>
          <a:graphic>
            <a:graphicData uri="http://schemas.openxmlformats.org/presentationml/2006/ole">
              <p:oleObj spid="_x0000_s150534" name="수식" r:id="rId8" imgW="1587240" imgH="253800" progId="Equation.3">
                <p:embed/>
              </p:oleObj>
            </a:graphicData>
          </a:graphic>
        </p:graphicFrame>
      </p:grpSp>
      <p:cxnSp>
        <p:nvCxnSpPr>
          <p:cNvPr id="24" name="직선 연결선 23"/>
          <p:cNvCxnSpPr/>
          <p:nvPr/>
        </p:nvCxnSpPr>
        <p:spPr>
          <a:xfrm>
            <a:off x="3607493" y="4762572"/>
            <a:ext cx="2286016" cy="214314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50535" name="Image" r:id="rId9" imgW="8857143" imgH="2409524" progId="">
              <p:embed/>
            </p:oleObj>
          </a:graphicData>
        </a:graphic>
      </p:graphicFrame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Quark condensate – 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Chiral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order parameter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71406" y="3929066"/>
            <a:ext cx="271464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Finite density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3440867" y="678543"/>
            <a:ext cx="2520000" cy="428628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Lattice gauge theory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3000364" y="3857628"/>
            <a:ext cx="3286148" cy="428628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Linear density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 approximation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  <p:grpSp>
        <p:nvGrpSpPr>
          <p:cNvPr id="5" name="그룹 32"/>
          <p:cNvGrpSpPr/>
          <p:nvPr/>
        </p:nvGrpSpPr>
        <p:grpSpPr>
          <a:xfrm>
            <a:off x="571488" y="2535237"/>
            <a:ext cx="3125126" cy="750887"/>
            <a:chOff x="571488" y="2535237"/>
            <a:chExt cx="3125126" cy="750887"/>
          </a:xfrm>
        </p:grpSpPr>
        <p:graphicFrame>
          <p:nvGraphicFramePr>
            <p:cNvPr id="15365" name="Object 5"/>
            <p:cNvGraphicFramePr>
              <a:graphicFrameLocks noChangeAspect="1"/>
            </p:cNvGraphicFramePr>
            <p:nvPr/>
          </p:nvGraphicFramePr>
          <p:xfrm>
            <a:off x="571488" y="2535237"/>
            <a:ext cx="2286000" cy="750887"/>
          </p:xfrm>
          <a:graphic>
            <a:graphicData uri="http://schemas.openxmlformats.org/presentationml/2006/ole">
              <p:oleObj spid="_x0000_s150533" name="수식" r:id="rId10" imgW="1358640" imgH="444240" progId="Equation.3">
                <p:embed/>
              </p:oleObj>
            </a:graphicData>
          </a:graphic>
        </p:graphicFrame>
        <p:cxnSp>
          <p:nvCxnSpPr>
            <p:cNvPr id="32" name="직선 화살표 연결선 31"/>
            <p:cNvCxnSpPr/>
            <p:nvPr/>
          </p:nvCxnSpPr>
          <p:spPr>
            <a:xfrm>
              <a:off x="2976614" y="2928934"/>
              <a:ext cx="72000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406" y="1124744"/>
            <a:ext cx="2889242" cy="363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i="1" dirty="0" smtClean="0">
                <a:solidFill>
                  <a:schemeClr val="tx2"/>
                </a:solidFill>
                <a:latin typeface="Arial" charset="0"/>
              </a:rPr>
              <a:t>Quark condensate</a:t>
            </a:r>
            <a:endParaRPr kumimoji="1" lang="en-US" altLang="ko-KR" i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51554" name="Image" r:id="rId3" imgW="8857143" imgH="2409524" progId="">
              <p:embed/>
            </p:oleObj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Casher Banks formula  - </a:t>
            </a:r>
            <a:r>
              <a:rPr lang="ko-KR" altLang="en-US" sz="2000" b="1" i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Chiral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symmetry breaking (m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0)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899592" y="1744663"/>
          <a:ext cx="5383212" cy="676275"/>
        </p:xfrm>
        <a:graphic>
          <a:graphicData uri="http://schemas.openxmlformats.org/presentationml/2006/ole">
            <p:oleObj spid="_x0000_s151555" name="수식" r:id="rId4" imgW="3632040" imgH="457200" progId="Equation.3">
              <p:embed/>
            </p:oleObj>
          </a:graphicData>
        </a:graphic>
      </p:graphicFrame>
      <p:sp>
        <p:nvSpPr>
          <p:cNvPr id="34" name="타원 33"/>
          <p:cNvSpPr/>
          <p:nvPr/>
        </p:nvSpPr>
        <p:spPr>
          <a:xfrm>
            <a:off x="3347864" y="112474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순서도: 가산 접합 34"/>
          <p:cNvSpPr/>
          <p:nvPr/>
        </p:nvSpPr>
        <p:spPr>
          <a:xfrm>
            <a:off x="3288489" y="1268760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1564" name="Object 12"/>
          <p:cNvGraphicFramePr>
            <a:graphicFrameLocks noChangeAspect="1"/>
          </p:cNvGraphicFramePr>
          <p:nvPr/>
        </p:nvGraphicFramePr>
        <p:xfrm>
          <a:off x="1044575" y="4076700"/>
          <a:ext cx="7246938" cy="676275"/>
        </p:xfrm>
        <a:graphic>
          <a:graphicData uri="http://schemas.openxmlformats.org/presentationml/2006/ole">
            <p:oleObj spid="_x0000_s151564" name="수식" r:id="rId5" imgW="4889160" imgH="457200" progId="Equation.3">
              <p:embed/>
            </p:oleObj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46654" y="2951944"/>
            <a:ext cx="5841570" cy="333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600" dirty="0" smtClean="0">
                <a:latin typeface="Arial" charset="0"/>
                <a:sym typeface="Wingdings" pitchFamily="2" charset="2"/>
              </a:rPr>
              <a:t> </a:t>
            </a:r>
            <a:r>
              <a:rPr kumimoji="1" lang="en-US" altLang="ko-KR" sz="1600" dirty="0" smtClean="0">
                <a:latin typeface="Arial" charset="0"/>
              </a:rPr>
              <a:t> </a:t>
            </a:r>
            <a:r>
              <a:rPr kumimoji="1" lang="en-US" altLang="ko-KR" sz="1600" dirty="0" err="1" smtClean="0">
                <a:latin typeface="Arial" charset="0"/>
              </a:rPr>
              <a:t>Phenomenologically</a:t>
            </a:r>
            <a:r>
              <a:rPr kumimoji="1" lang="en-US" altLang="ko-KR" sz="1600" dirty="0" smtClean="0">
                <a:latin typeface="Arial" charset="0"/>
                <a:sym typeface="Wingdings" pitchFamily="2" charset="2"/>
              </a:rPr>
              <a:t> need constituent quark mass</a:t>
            </a:r>
            <a:r>
              <a:rPr kumimoji="1" lang="en-US" altLang="ko-KR" sz="1600" dirty="0" smtClean="0">
                <a:latin typeface="Arial" charset="0"/>
              </a:rPr>
              <a:t> </a:t>
            </a:r>
            <a:endParaRPr kumimoji="1" lang="en-US" altLang="ko-KR" sz="1600" dirty="0">
              <a:latin typeface="Arial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55576" y="3383992"/>
            <a:ext cx="584157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600" dirty="0" smtClean="0">
                <a:latin typeface="Arial" charset="0"/>
                <a:sym typeface="Wingdings" pitchFamily="2" charset="2"/>
              </a:rPr>
              <a:t> </a:t>
            </a:r>
            <a:r>
              <a:rPr kumimoji="1" lang="en-US" altLang="ko-KR" sz="1600" dirty="0" smtClean="0">
                <a:latin typeface="Arial" charset="0"/>
              </a:rPr>
              <a:t> Casher Banks formula in the </a:t>
            </a:r>
            <a:r>
              <a:rPr kumimoji="1" lang="en-US" altLang="ko-KR" sz="1600" dirty="0" err="1" smtClean="0">
                <a:latin typeface="Arial" charset="0"/>
              </a:rPr>
              <a:t>chiral</a:t>
            </a:r>
            <a:r>
              <a:rPr kumimoji="1" lang="en-US" altLang="ko-KR" sz="1600" dirty="0" smtClean="0">
                <a:latin typeface="Arial" charset="0"/>
              </a:rPr>
              <a:t> limit </a:t>
            </a:r>
            <a:endParaRPr kumimoji="1" lang="en-US" altLang="ko-KR" sz="1600" dirty="0">
              <a:latin typeface="Arial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5344" y="1089312"/>
            <a:ext cx="2627784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1406" y="404664"/>
            <a:ext cx="7236898" cy="362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i="1" dirty="0" smtClean="0">
                <a:solidFill>
                  <a:schemeClr val="tx2"/>
                </a:solidFill>
                <a:latin typeface="Arial" charset="0"/>
              </a:rPr>
              <a:t>Other order parameters: </a:t>
            </a:r>
            <a:r>
              <a:rPr kumimoji="1" lang="en-US" altLang="ko-KR" i="1" dirty="0" smtClean="0">
                <a:solidFill>
                  <a:schemeClr val="tx2"/>
                </a:solidFill>
                <a:latin typeface="Symbol" pitchFamily="18" charset="2"/>
              </a:rPr>
              <a:t>s - p</a:t>
            </a:r>
            <a:r>
              <a:rPr kumimoji="1" lang="en-US" altLang="ko-KR" i="1" dirty="0" smtClean="0">
                <a:solidFill>
                  <a:schemeClr val="tx2"/>
                </a:solidFill>
                <a:latin typeface="Arial" charset="0"/>
              </a:rPr>
              <a:t>   </a:t>
            </a:r>
            <a:r>
              <a:rPr kumimoji="1" lang="en-US" altLang="ko-KR" i="1" dirty="0" err="1" smtClean="0">
                <a:solidFill>
                  <a:schemeClr val="tx2"/>
                </a:solidFill>
                <a:latin typeface="Arial" charset="0"/>
              </a:rPr>
              <a:t>correlator</a:t>
            </a:r>
            <a:r>
              <a:rPr kumimoji="1" lang="en-US" altLang="ko-KR" i="1" dirty="0" smtClean="0">
                <a:solidFill>
                  <a:schemeClr val="tx2"/>
                </a:solidFill>
                <a:latin typeface="Arial" charset="0"/>
              </a:rPr>
              <a:t> (mass difference)</a:t>
            </a:r>
            <a:endParaRPr kumimoji="1" lang="en-US" altLang="ko-KR" i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1266825" y="1966913"/>
          <a:ext cx="2411413" cy="319087"/>
        </p:xfrm>
        <a:graphic>
          <a:graphicData uri="http://schemas.openxmlformats.org/presentationml/2006/ole">
            <p:oleObj spid="_x0000_s157700" name="수식" r:id="rId3" imgW="1625400" imgH="215640" progId="Equation.3">
              <p:embed/>
            </p:oleObj>
          </a:graphicData>
        </a:graphic>
      </p:graphicFrame>
      <p:sp>
        <p:nvSpPr>
          <p:cNvPr id="16" name="타원 15"/>
          <p:cNvSpPr/>
          <p:nvPr/>
        </p:nvSpPr>
        <p:spPr>
          <a:xfrm>
            <a:off x="2172619" y="2564904"/>
            <a:ext cx="122413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순서도: 가산 접합 19"/>
          <p:cNvSpPr/>
          <p:nvPr/>
        </p:nvSpPr>
        <p:spPr>
          <a:xfrm>
            <a:off x="2100611" y="2708920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순서도: 가산 접합 22"/>
          <p:cNvSpPr/>
          <p:nvPr/>
        </p:nvSpPr>
        <p:spPr>
          <a:xfrm>
            <a:off x="3324747" y="2708920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28010" name="Object 10"/>
          <p:cNvGraphicFramePr>
            <a:graphicFrameLocks noChangeAspect="1"/>
          </p:cNvGraphicFramePr>
          <p:nvPr/>
        </p:nvGraphicFramePr>
        <p:xfrm>
          <a:off x="539552" y="1052513"/>
          <a:ext cx="6061075" cy="581025"/>
        </p:xfrm>
        <a:graphic>
          <a:graphicData uri="http://schemas.openxmlformats.org/presentationml/2006/ole">
            <p:oleObj spid="_x0000_s157701" name="수식" r:id="rId4" imgW="4089240" imgH="393480" progId="Equation.3">
              <p:embed/>
            </p:oleObj>
          </a:graphicData>
        </a:graphic>
      </p:graphicFrame>
      <p:graphicFrame>
        <p:nvGraphicFramePr>
          <p:cNvPr id="128011" name="Object 11"/>
          <p:cNvGraphicFramePr>
            <a:graphicFrameLocks noChangeAspect="1"/>
          </p:cNvGraphicFramePr>
          <p:nvPr/>
        </p:nvGraphicFramePr>
        <p:xfrm>
          <a:off x="1333426" y="6021288"/>
          <a:ext cx="4030662" cy="355600"/>
        </p:xfrm>
        <a:graphic>
          <a:graphicData uri="http://schemas.openxmlformats.org/presentationml/2006/ole">
            <p:oleObj spid="_x0000_s157702" name="수식" r:id="rId5" imgW="2717640" imgH="241200" progId="Equation.3">
              <p:embed/>
            </p:oleObj>
          </a:graphicData>
        </a:graphic>
      </p:graphicFrame>
      <p:graphicFrame>
        <p:nvGraphicFramePr>
          <p:cNvPr id="128012" name="Object 12"/>
          <p:cNvGraphicFramePr>
            <a:graphicFrameLocks noChangeAspect="1"/>
          </p:cNvGraphicFramePr>
          <p:nvPr/>
        </p:nvGraphicFramePr>
        <p:xfrm>
          <a:off x="1892300" y="2614811"/>
          <a:ext cx="131763" cy="244475"/>
        </p:xfrm>
        <a:graphic>
          <a:graphicData uri="http://schemas.openxmlformats.org/presentationml/2006/ole">
            <p:oleObj spid="_x0000_s157703" name="수식" r:id="rId6" imgW="88560" imgH="164880" progId="Equation.3">
              <p:embed/>
            </p:oleObj>
          </a:graphicData>
        </a:graphic>
      </p:graphicFrame>
      <p:graphicFrame>
        <p:nvGraphicFramePr>
          <p:cNvPr id="128013" name="Object 13"/>
          <p:cNvGraphicFramePr>
            <a:graphicFrameLocks noChangeAspect="1"/>
          </p:cNvGraphicFramePr>
          <p:nvPr/>
        </p:nvGraphicFramePr>
        <p:xfrm>
          <a:off x="3581400" y="2617478"/>
          <a:ext cx="131763" cy="242888"/>
        </p:xfrm>
        <a:graphic>
          <a:graphicData uri="http://schemas.openxmlformats.org/presentationml/2006/ole">
            <p:oleObj spid="_x0000_s157704" name="수식" r:id="rId7" imgW="88560" imgH="164880" progId="Equation.3">
              <p:embed/>
            </p:oleObj>
          </a:graphicData>
        </a:graphic>
      </p:graphicFrame>
      <p:sp>
        <p:nvSpPr>
          <p:cNvPr id="36" name="타원 35"/>
          <p:cNvSpPr/>
          <p:nvPr/>
        </p:nvSpPr>
        <p:spPr>
          <a:xfrm>
            <a:off x="2181256" y="4300711"/>
            <a:ext cx="122413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순서도: 가산 접합 36"/>
          <p:cNvSpPr/>
          <p:nvPr/>
        </p:nvSpPr>
        <p:spPr>
          <a:xfrm>
            <a:off x="2109248" y="4444727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순서도: 가산 접합 37"/>
          <p:cNvSpPr/>
          <p:nvPr/>
        </p:nvSpPr>
        <p:spPr>
          <a:xfrm>
            <a:off x="3333384" y="4444727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9" name="Object 12"/>
          <p:cNvGraphicFramePr>
            <a:graphicFrameLocks noChangeAspect="1"/>
          </p:cNvGraphicFramePr>
          <p:nvPr/>
        </p:nvGraphicFramePr>
        <p:xfrm>
          <a:off x="1619672" y="4305796"/>
          <a:ext cx="471487" cy="338138"/>
        </p:xfrm>
        <a:graphic>
          <a:graphicData uri="http://schemas.openxmlformats.org/presentationml/2006/ole">
            <p:oleObj spid="_x0000_s157705" name="수식" r:id="rId8" imgW="317160" imgH="228600" progId="Equation.3">
              <p:embed/>
            </p:oleObj>
          </a:graphicData>
        </a:graphic>
      </p:graphicFrame>
      <p:graphicFrame>
        <p:nvGraphicFramePr>
          <p:cNvPr id="40" name="Object 13"/>
          <p:cNvGraphicFramePr>
            <a:graphicFrameLocks noChangeAspect="1"/>
          </p:cNvGraphicFramePr>
          <p:nvPr/>
        </p:nvGraphicFramePr>
        <p:xfrm>
          <a:off x="3524449" y="4293096"/>
          <a:ext cx="471487" cy="338138"/>
        </p:xfrm>
        <a:graphic>
          <a:graphicData uri="http://schemas.openxmlformats.org/presentationml/2006/ole">
            <p:oleObj spid="_x0000_s157706" name="수식" r:id="rId9" imgW="317160" imgH="228600" progId="Equation.3">
              <p:embed/>
            </p:oleObj>
          </a:graphicData>
        </a:graphic>
      </p:graphicFrame>
      <p:graphicFrame>
        <p:nvGraphicFramePr>
          <p:cNvPr id="151563" name="Object 11"/>
          <p:cNvGraphicFramePr>
            <a:graphicFrameLocks noChangeAspect="1"/>
          </p:cNvGraphicFramePr>
          <p:nvPr/>
        </p:nvGraphicFramePr>
        <p:xfrm>
          <a:off x="4355976" y="1916113"/>
          <a:ext cx="2822575" cy="376237"/>
        </p:xfrm>
        <a:graphic>
          <a:graphicData uri="http://schemas.openxmlformats.org/presentationml/2006/ole">
            <p:oleObj spid="_x0000_s157707" name="수식" r:id="rId10" imgW="1904760" imgH="253800" progId="Equation.3">
              <p:embed/>
            </p:oleObj>
          </a:graphicData>
        </a:graphic>
      </p:graphicFrame>
      <p:sp>
        <p:nvSpPr>
          <p:cNvPr id="24" name="타원 23"/>
          <p:cNvSpPr/>
          <p:nvPr/>
        </p:nvSpPr>
        <p:spPr>
          <a:xfrm>
            <a:off x="5507663" y="256490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순서도: 가산 접합 24"/>
          <p:cNvSpPr/>
          <p:nvPr/>
        </p:nvSpPr>
        <p:spPr>
          <a:xfrm>
            <a:off x="5448288" y="2708920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6456400" y="256490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순서도: 가산 접합 26"/>
          <p:cNvSpPr/>
          <p:nvPr/>
        </p:nvSpPr>
        <p:spPr>
          <a:xfrm>
            <a:off x="6793200" y="2708920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연결선 30"/>
          <p:cNvCxnSpPr>
            <a:stCxn id="24" idx="7"/>
            <a:endCxn id="26" idx="1"/>
          </p:cNvCxnSpPr>
          <p:nvPr/>
        </p:nvCxnSpPr>
        <p:spPr>
          <a:xfrm>
            <a:off x="5876439" y="2628176"/>
            <a:ext cx="64323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5880336" y="2924944"/>
            <a:ext cx="64323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7708" name="Object 12"/>
          <p:cNvGraphicFramePr>
            <a:graphicFrameLocks noChangeAspect="1"/>
          </p:cNvGraphicFramePr>
          <p:nvPr/>
        </p:nvGraphicFramePr>
        <p:xfrm>
          <a:off x="1475656" y="3573016"/>
          <a:ext cx="3067050" cy="338137"/>
        </p:xfrm>
        <a:graphic>
          <a:graphicData uri="http://schemas.openxmlformats.org/presentationml/2006/ole">
            <p:oleObj spid="_x0000_s157708" name="수식" r:id="rId11" imgW="2070000" imgH="228600" progId="Equation.3">
              <p:embed/>
            </p:oleObj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62678" y="5112184"/>
            <a:ext cx="584157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600" dirty="0" smtClean="0">
                <a:latin typeface="Arial" charset="0"/>
                <a:sym typeface="Wingdings" pitchFamily="2" charset="2"/>
              </a:rPr>
              <a:t> </a:t>
            </a:r>
            <a:r>
              <a:rPr kumimoji="1" lang="en-US" altLang="ko-KR" sz="1600" dirty="0" smtClean="0">
                <a:latin typeface="Arial" charset="0"/>
              </a:rPr>
              <a:t> </a:t>
            </a:r>
            <a:r>
              <a:rPr kumimoji="1" lang="en-US" altLang="ko-KR" sz="1600" dirty="0" err="1" smtClean="0">
                <a:latin typeface="Arial" charset="0"/>
              </a:rPr>
              <a:t>Phenomenologically</a:t>
            </a:r>
            <a:r>
              <a:rPr kumimoji="1" lang="en-US" altLang="ko-KR" sz="1600" dirty="0" smtClean="0">
                <a:latin typeface="Arial" charset="0"/>
                <a:sym typeface="Wingdings" pitchFamily="2" charset="2"/>
              </a:rPr>
              <a:t> constituent quark mass terms survives</a:t>
            </a:r>
            <a:r>
              <a:rPr kumimoji="1" lang="en-US" altLang="ko-KR" sz="1600" dirty="0" smtClean="0">
                <a:latin typeface="Arial" charset="0"/>
              </a:rPr>
              <a:t> </a:t>
            </a:r>
            <a:endParaRPr kumimoji="1" lang="en-US" altLang="ko-KR" sz="1600" dirty="0">
              <a:latin typeface="Arial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962678" y="5526407"/>
            <a:ext cx="584157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600" dirty="0" smtClean="0">
                <a:latin typeface="Arial" charset="0"/>
                <a:sym typeface="Wingdings" pitchFamily="2" charset="2"/>
              </a:rPr>
              <a:t> </a:t>
            </a:r>
            <a:r>
              <a:rPr kumimoji="1" lang="en-US" altLang="ko-KR" sz="1600" dirty="0" smtClean="0">
                <a:latin typeface="Arial" charset="0"/>
              </a:rPr>
              <a:t> Generalized Casher Banks formula in the </a:t>
            </a:r>
            <a:r>
              <a:rPr kumimoji="1" lang="en-US" altLang="ko-KR" sz="1600" dirty="0" err="1" smtClean="0">
                <a:latin typeface="Arial" charset="0"/>
              </a:rPr>
              <a:t>chiral</a:t>
            </a:r>
            <a:r>
              <a:rPr kumimoji="1" lang="en-US" altLang="ko-KR" sz="1600" dirty="0" smtClean="0">
                <a:latin typeface="Arial" charset="0"/>
              </a:rPr>
              <a:t> limit </a:t>
            </a:r>
            <a:endParaRPr kumimoji="1" lang="en-US" altLang="ko-KR" sz="1600" dirty="0">
              <a:latin typeface="Arial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85344" y="368088"/>
            <a:ext cx="6646896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7709" name="Object 13"/>
          <p:cNvGraphicFramePr>
            <a:graphicFrameLocks noChangeAspect="1"/>
          </p:cNvGraphicFramePr>
          <p:nvPr/>
        </p:nvGraphicFramePr>
        <p:xfrm>
          <a:off x="5267696" y="2636912"/>
          <a:ext cx="131763" cy="244475"/>
        </p:xfrm>
        <a:graphic>
          <a:graphicData uri="http://schemas.openxmlformats.org/presentationml/2006/ole">
            <p:oleObj spid="_x0000_s157709" name="수식" r:id="rId12" imgW="88560" imgH="164880" progId="Equation.3">
              <p:embed/>
            </p:oleObj>
          </a:graphicData>
        </a:graphic>
      </p:graphicFrame>
      <p:graphicFrame>
        <p:nvGraphicFramePr>
          <p:cNvPr id="157710" name="Object 14"/>
          <p:cNvGraphicFramePr>
            <a:graphicFrameLocks noChangeAspect="1"/>
          </p:cNvGraphicFramePr>
          <p:nvPr/>
        </p:nvGraphicFramePr>
        <p:xfrm>
          <a:off x="7032525" y="2656085"/>
          <a:ext cx="131763" cy="244475"/>
        </p:xfrm>
        <a:graphic>
          <a:graphicData uri="http://schemas.openxmlformats.org/presentationml/2006/ole">
            <p:oleObj spid="_x0000_s157710" name="수식" r:id="rId13" imgW="8856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타원 34"/>
          <p:cNvSpPr/>
          <p:nvPr/>
        </p:nvSpPr>
        <p:spPr>
          <a:xfrm>
            <a:off x="7752034" y="440053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52578" name="Image" r:id="rId3" imgW="8857143" imgH="2409524" progId="">
              <p:embed/>
            </p:oleObj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Correlation function for </a:t>
            </a:r>
            <a:r>
              <a:rPr lang="en-US" altLang="ko-KR" sz="2000" b="1" i="1" dirty="0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‘  </a:t>
            </a: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(Lee, Hatsuda 96)     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1406" y="906225"/>
            <a:ext cx="4932642" cy="383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i="1" dirty="0" smtClean="0">
                <a:solidFill>
                  <a:schemeClr val="tx1"/>
                </a:solidFill>
                <a:latin typeface="Symbol" pitchFamily="18" charset="2"/>
              </a:rPr>
              <a:t>h </a:t>
            </a:r>
            <a:r>
              <a:rPr kumimoji="1" lang="en-US" altLang="ko-KR" i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‘</a:t>
            </a:r>
            <a:r>
              <a:rPr kumimoji="1" lang="en-US" altLang="ko-KR" i="1" dirty="0" smtClean="0">
                <a:solidFill>
                  <a:schemeClr val="tx1"/>
                </a:solidFill>
                <a:latin typeface="Symbol" pitchFamily="18" charset="2"/>
              </a:rPr>
              <a:t>- p</a:t>
            </a:r>
            <a:r>
              <a:rPr kumimoji="1" lang="en-US" altLang="ko-KR" i="1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kumimoji="1" lang="en-US" altLang="ko-KR" i="1" dirty="0" err="1" smtClean="0">
                <a:solidFill>
                  <a:schemeClr val="tx1"/>
                </a:solidFill>
                <a:latin typeface="Arial" charset="0"/>
              </a:rPr>
              <a:t>correlator</a:t>
            </a:r>
            <a:r>
              <a:rPr kumimoji="1" lang="en-US" altLang="ko-KR" i="1" dirty="0" smtClean="0">
                <a:solidFill>
                  <a:schemeClr val="tx1"/>
                </a:solidFill>
                <a:latin typeface="Arial" charset="0"/>
              </a:rPr>
              <a:t> (mass difference)</a:t>
            </a:r>
            <a:endParaRPr kumimoji="1" lang="en-US" altLang="ko-KR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398463" y="1412875"/>
          <a:ext cx="6345237" cy="581025"/>
        </p:xfrm>
        <a:graphic>
          <a:graphicData uri="http://schemas.openxmlformats.org/presentationml/2006/ole">
            <p:oleObj spid="_x0000_s152579" name="수식" r:id="rId4" imgW="4279680" imgH="393480" progId="Equation.3">
              <p:embed/>
            </p:oleObj>
          </a:graphicData>
        </a:graphic>
      </p:graphicFrame>
      <p:sp>
        <p:nvSpPr>
          <p:cNvPr id="10" name="타원 9"/>
          <p:cNvSpPr/>
          <p:nvPr/>
        </p:nvSpPr>
        <p:spPr>
          <a:xfrm>
            <a:off x="7343929" y="396848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8148650" y="396848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가산 접합 13"/>
          <p:cNvSpPr/>
          <p:nvPr/>
        </p:nvSpPr>
        <p:spPr>
          <a:xfrm>
            <a:off x="7284554" y="4112504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가산 접합 14"/>
          <p:cNvSpPr/>
          <p:nvPr/>
        </p:nvSpPr>
        <p:spPr>
          <a:xfrm>
            <a:off x="8532440" y="4112504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1165225" y="2228850"/>
          <a:ext cx="2617788" cy="336550"/>
        </p:xfrm>
        <a:graphic>
          <a:graphicData uri="http://schemas.openxmlformats.org/presentationml/2006/ole">
            <p:oleObj spid="_x0000_s152580" name="수식" r:id="rId5" imgW="1765080" imgH="228600" progId="Equation.3">
              <p:embed/>
            </p:oleObj>
          </a:graphicData>
        </a:graphic>
      </p:graphicFrame>
      <p:graphicFrame>
        <p:nvGraphicFramePr>
          <p:cNvPr id="130054" name="Object 4"/>
          <p:cNvGraphicFramePr>
            <a:graphicFrameLocks noChangeAspect="1"/>
          </p:cNvGraphicFramePr>
          <p:nvPr/>
        </p:nvGraphicFramePr>
        <p:xfrm>
          <a:off x="2547987" y="4860925"/>
          <a:ext cx="3032125" cy="541338"/>
        </p:xfrm>
        <a:graphic>
          <a:graphicData uri="http://schemas.openxmlformats.org/presentationml/2006/ole">
            <p:oleObj spid="_x0000_s152581" name="수식" r:id="rId6" imgW="2044440" imgH="368280" progId="Equation.3">
              <p:embed/>
            </p:oleObj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611560" y="3861048"/>
          <a:ext cx="6380162" cy="579438"/>
        </p:xfrm>
        <a:graphic>
          <a:graphicData uri="http://schemas.openxmlformats.org/presentationml/2006/ole">
            <p:oleObj spid="_x0000_s152586" name="수식" r:id="rId7" imgW="4305240" imgH="393480" progId="Equation.3">
              <p:embed/>
            </p:oleObj>
          </a:graphicData>
        </a:graphic>
      </p:graphicFrame>
      <p:sp>
        <p:nvSpPr>
          <p:cNvPr id="36" name="타원 35"/>
          <p:cNvSpPr/>
          <p:nvPr/>
        </p:nvSpPr>
        <p:spPr>
          <a:xfrm>
            <a:off x="7644594" y="3861048"/>
            <a:ext cx="648072" cy="648072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Symbol" pitchFamily="18" charset="2"/>
              </a:rPr>
              <a:t>n</a:t>
            </a:r>
            <a:r>
              <a:rPr lang="en-US" altLang="ko-KR" sz="1200" dirty="0" smtClean="0"/>
              <a:t>=1</a:t>
            </a:r>
            <a:endParaRPr lang="ko-KR" altLang="en-US" sz="1200" dirty="0"/>
          </a:p>
        </p:txBody>
      </p:sp>
      <p:graphicFrame>
        <p:nvGraphicFramePr>
          <p:cNvPr id="152589" name="Object 13"/>
          <p:cNvGraphicFramePr>
            <a:graphicFrameLocks noChangeAspect="1"/>
          </p:cNvGraphicFramePr>
          <p:nvPr/>
        </p:nvGraphicFramePr>
        <p:xfrm>
          <a:off x="4723333" y="2206625"/>
          <a:ext cx="3521075" cy="412750"/>
        </p:xfrm>
        <a:graphic>
          <a:graphicData uri="http://schemas.openxmlformats.org/presentationml/2006/ole">
            <p:oleObj spid="_x0000_s152589" name="수식" r:id="rId8" imgW="2374560" imgH="279360" progId="Equation.3">
              <p:embed/>
            </p:oleObj>
          </a:graphicData>
        </a:graphic>
      </p:graphicFrame>
      <p:sp>
        <p:nvSpPr>
          <p:cNvPr id="37" name="타원 36"/>
          <p:cNvSpPr/>
          <p:nvPr/>
        </p:nvSpPr>
        <p:spPr>
          <a:xfrm>
            <a:off x="6166783" y="278092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순서도: 가산 접합 38"/>
          <p:cNvSpPr/>
          <p:nvPr/>
        </p:nvSpPr>
        <p:spPr>
          <a:xfrm>
            <a:off x="6107408" y="2924944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7115520" y="278092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순서도: 가산 접합 40"/>
          <p:cNvSpPr/>
          <p:nvPr/>
        </p:nvSpPr>
        <p:spPr>
          <a:xfrm>
            <a:off x="7452320" y="2924944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연결선 41"/>
          <p:cNvCxnSpPr>
            <a:stCxn id="37" idx="7"/>
            <a:endCxn id="40" idx="1"/>
          </p:cNvCxnSpPr>
          <p:nvPr/>
        </p:nvCxnSpPr>
        <p:spPr>
          <a:xfrm>
            <a:off x="6535559" y="2844200"/>
            <a:ext cx="64323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6539456" y="3140968"/>
            <a:ext cx="64323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2590" name="Object 14"/>
          <p:cNvGraphicFramePr>
            <a:graphicFrameLocks noChangeAspect="1"/>
          </p:cNvGraphicFramePr>
          <p:nvPr/>
        </p:nvGraphicFramePr>
        <p:xfrm>
          <a:off x="6682655" y="2827884"/>
          <a:ext cx="395287" cy="317500"/>
        </p:xfrm>
        <a:graphic>
          <a:graphicData uri="http://schemas.openxmlformats.org/presentationml/2006/ole">
            <p:oleObj spid="_x0000_s152590" name="수식" r:id="rId9" imgW="266400" imgH="215640" progId="Equation.3">
              <p:embed/>
            </p:oleObj>
          </a:graphicData>
        </a:graphic>
      </p:graphicFrame>
      <p:sp>
        <p:nvSpPr>
          <p:cNvPr id="44" name="직사각형 43"/>
          <p:cNvSpPr/>
          <p:nvPr/>
        </p:nvSpPr>
        <p:spPr>
          <a:xfrm>
            <a:off x="85344" y="872144"/>
            <a:ext cx="4198624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2591" name="Object 4"/>
          <p:cNvGraphicFramePr>
            <a:graphicFrameLocks noChangeAspect="1"/>
          </p:cNvGraphicFramePr>
          <p:nvPr/>
        </p:nvGraphicFramePr>
        <p:xfrm>
          <a:off x="1409452" y="3068960"/>
          <a:ext cx="2730500" cy="336550"/>
        </p:xfrm>
        <a:graphic>
          <a:graphicData uri="http://schemas.openxmlformats.org/presentationml/2006/ole">
            <p:oleObj spid="_x0000_s152591" name="수식" r:id="rId10" imgW="1841400" imgH="228600" progId="Equation.3">
              <p:embed/>
            </p:oleObj>
          </a:graphicData>
        </a:graphic>
      </p:graphicFrame>
      <p:graphicFrame>
        <p:nvGraphicFramePr>
          <p:cNvPr id="152592" name="Object 16"/>
          <p:cNvGraphicFramePr>
            <a:graphicFrameLocks noChangeAspect="1"/>
          </p:cNvGraphicFramePr>
          <p:nvPr/>
        </p:nvGraphicFramePr>
        <p:xfrm>
          <a:off x="5744443" y="2803525"/>
          <a:ext cx="339725" cy="338138"/>
        </p:xfrm>
        <a:graphic>
          <a:graphicData uri="http://schemas.openxmlformats.org/presentationml/2006/ole">
            <p:oleObj spid="_x0000_s152592" name="수식" r:id="rId11" imgW="228600" imgH="228600" progId="Equation.3">
              <p:embed/>
            </p:oleObj>
          </a:graphicData>
        </a:graphic>
      </p:graphicFrame>
      <p:graphicFrame>
        <p:nvGraphicFramePr>
          <p:cNvPr id="152593" name="Object 17"/>
          <p:cNvGraphicFramePr>
            <a:graphicFrameLocks noChangeAspect="1"/>
          </p:cNvGraphicFramePr>
          <p:nvPr/>
        </p:nvGraphicFramePr>
        <p:xfrm>
          <a:off x="7643960" y="2816360"/>
          <a:ext cx="339725" cy="338138"/>
        </p:xfrm>
        <a:graphic>
          <a:graphicData uri="http://schemas.openxmlformats.org/presentationml/2006/ole">
            <p:oleObj spid="_x0000_s152593" name="수식" r:id="rId12" imgW="228600" imgH="228600" progId="Equation.3">
              <p:embed/>
            </p:oleObj>
          </a:graphicData>
        </a:graphic>
      </p:graphicFrame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83568" y="6093296"/>
            <a:ext cx="7776864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600" dirty="0" smtClean="0">
                <a:latin typeface="Arial" charset="0"/>
                <a:sym typeface="Wingdings" pitchFamily="2" charset="2"/>
              </a:rPr>
              <a:t> </a:t>
            </a:r>
            <a:r>
              <a:rPr kumimoji="1" lang="en-US" altLang="ko-KR" sz="1600" dirty="0" smtClean="0">
                <a:latin typeface="Arial" charset="0"/>
              </a:rPr>
              <a:t> U(1) </a:t>
            </a:r>
            <a:r>
              <a:rPr kumimoji="1" lang="en-US" altLang="ko-KR" sz="1600" baseline="-25000" dirty="0" smtClean="0">
                <a:latin typeface="Arial" charset="0"/>
              </a:rPr>
              <a:t>A</a:t>
            </a:r>
            <a:r>
              <a:rPr kumimoji="1" lang="en-US" altLang="ko-KR" sz="1600" dirty="0" smtClean="0">
                <a:latin typeface="Arial" charset="0"/>
              </a:rPr>
              <a:t>  symmetry will effectively be restored up to </a:t>
            </a:r>
            <a:r>
              <a:rPr kumimoji="1" lang="en-US" altLang="ko-KR" sz="1600" dirty="0" smtClean="0">
                <a:latin typeface="Arial" charset="0"/>
                <a:sym typeface="Wingdings" pitchFamily="2" charset="2"/>
              </a:rPr>
              <a:t>quark mass terms in SU(3) </a:t>
            </a:r>
            <a:endParaRPr kumimoji="1" lang="en-US" altLang="ko-KR" sz="1600" dirty="0">
              <a:latin typeface="Arial" charset="0"/>
            </a:endParaRPr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683568" y="4869160"/>
          <a:ext cx="1411287" cy="355600"/>
        </p:xfrm>
        <a:graphic>
          <a:graphicData uri="http://schemas.openxmlformats.org/presentationml/2006/ole">
            <p:oleObj spid="_x0000_s152594" name="수식" r:id="rId13" imgW="952200" imgH="241200" progId="Equation.3">
              <p:embed/>
            </p:oleObj>
          </a:graphicData>
        </a:graphic>
      </p:graphicFrame>
      <p:cxnSp>
        <p:nvCxnSpPr>
          <p:cNvPr id="33" name="직선 연결선 32"/>
          <p:cNvCxnSpPr/>
          <p:nvPr/>
        </p:nvCxnSpPr>
        <p:spPr>
          <a:xfrm>
            <a:off x="755576" y="5373216"/>
            <a:ext cx="1224136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755576" y="5454399"/>
            <a:ext cx="1368152" cy="33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600" dirty="0" smtClean="0">
                <a:solidFill>
                  <a:srgbClr val="002060"/>
                </a:solidFill>
                <a:latin typeface="Arial" charset="0"/>
                <a:sym typeface="Wingdings" pitchFamily="2" charset="2"/>
              </a:rPr>
              <a:t>T. Cohen (96)</a:t>
            </a:r>
            <a:endParaRPr kumimoji="1" lang="en-US" altLang="ko-KR" sz="1600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2771800" y="5373216"/>
            <a:ext cx="2808000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059832" y="5454399"/>
            <a:ext cx="208823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600" dirty="0" smtClean="0">
                <a:solidFill>
                  <a:srgbClr val="002060"/>
                </a:solidFill>
                <a:latin typeface="Arial" charset="0"/>
                <a:sym typeface="Wingdings" pitchFamily="2" charset="2"/>
              </a:rPr>
              <a:t>Lee, Hatsuda (96)</a:t>
            </a:r>
            <a:endParaRPr kumimoji="1" lang="en-US" altLang="ko-KR" sz="16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406" y="1750302"/>
            <a:ext cx="7175522" cy="986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Contributions from  glue only                                             </a:t>
            </a:r>
            <a:r>
              <a:rPr kumimoji="1" lang="en-US" altLang="ko-KR" sz="1400" i="1" dirty="0" smtClean="0">
                <a:solidFill>
                  <a:schemeClr val="tx2"/>
                </a:solidFill>
                <a:latin typeface="Arial" charset="0"/>
              </a:rPr>
              <a:t>from low energy theorem                                    </a:t>
            </a:r>
          </a:p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endParaRPr kumimoji="1" lang="en-US" altLang="ko-KR" sz="1400" i="1" dirty="0" smtClean="0">
              <a:solidFill>
                <a:srgbClr val="FF0000"/>
              </a:solidFill>
              <a:latin typeface="Arial" charset="0"/>
            </a:endParaRPr>
          </a:p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When </a:t>
            </a:r>
            <a:r>
              <a:rPr kumimoji="1" lang="en-US" altLang="ko-KR" sz="1400" i="1" dirty="0" err="1" smtClean="0">
                <a:solidFill>
                  <a:srgbClr val="FF0000"/>
                </a:solidFill>
                <a:latin typeface="Arial" charset="0"/>
              </a:rPr>
              <a:t>massless</a:t>
            </a: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 quarks are added</a:t>
            </a:r>
            <a:endParaRPr kumimoji="1" lang="en-US" altLang="ko-KR" sz="1400" i="1" dirty="0"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406" y="967442"/>
            <a:ext cx="2889242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Correlation function</a:t>
            </a:r>
            <a:endParaRPr kumimoji="1" lang="en-US" altLang="ko-KR" sz="1400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53602" name="Image" r:id="rId3" imgW="8857143" imgH="2409524" progId="">
              <p:embed/>
            </p:oleObj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ko-KR" sz="2000" b="1" i="1" dirty="0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’ mass?     Witten-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Veneziano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formula  - I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2749550" y="908720"/>
          <a:ext cx="2955925" cy="450850"/>
        </p:xfrm>
        <a:graphic>
          <a:graphicData uri="http://schemas.openxmlformats.org/presentationml/2006/ole">
            <p:oleObj spid="_x0000_s153603" name="수식" r:id="rId4" imgW="1993680" imgH="304560" progId="Equation.3">
              <p:embed/>
            </p:oleObj>
          </a:graphicData>
        </a:graphic>
      </p:graphicFrame>
      <p:graphicFrame>
        <p:nvGraphicFramePr>
          <p:cNvPr id="114697" name="Object 9"/>
          <p:cNvGraphicFramePr>
            <a:graphicFrameLocks noChangeAspect="1"/>
          </p:cNvGraphicFramePr>
          <p:nvPr/>
        </p:nvGraphicFramePr>
        <p:xfrm>
          <a:off x="3511104" y="1748731"/>
          <a:ext cx="1204912" cy="338137"/>
        </p:xfrm>
        <a:graphic>
          <a:graphicData uri="http://schemas.openxmlformats.org/presentationml/2006/ole">
            <p:oleObj spid="_x0000_s153604" name="수식" r:id="rId5" imgW="812520" imgH="228600" progId="Equation.3">
              <p:embed/>
            </p:oleObj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1406" y="3279790"/>
            <a:ext cx="2889242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Large </a:t>
            </a:r>
            <a:r>
              <a:rPr kumimoji="1" lang="en-US" altLang="ko-KR" sz="1400" i="1" dirty="0" err="1" smtClean="0">
                <a:solidFill>
                  <a:schemeClr val="tx1"/>
                </a:solidFill>
                <a:latin typeface="Arial" charset="0"/>
              </a:rPr>
              <a:t>Nc</a:t>
            </a: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 argument</a:t>
            </a:r>
            <a:endParaRPr kumimoji="1" lang="en-US" altLang="ko-KR" sz="1400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2606675" y="2997200"/>
          <a:ext cx="5594350" cy="808038"/>
        </p:xfrm>
        <a:graphic>
          <a:graphicData uri="http://schemas.openxmlformats.org/presentationml/2006/ole">
            <p:oleObj spid="_x0000_s153605" name="수식" r:id="rId6" imgW="3771720" imgH="545760" progId="Equation.3">
              <p:embed/>
            </p:oleObj>
          </a:graphicData>
        </a:graphic>
      </p:graphicFrame>
      <p:graphicFrame>
        <p:nvGraphicFramePr>
          <p:cNvPr id="114702" name="Object 14"/>
          <p:cNvGraphicFramePr>
            <a:graphicFrameLocks noChangeAspect="1"/>
          </p:cNvGraphicFramePr>
          <p:nvPr/>
        </p:nvGraphicFramePr>
        <p:xfrm>
          <a:off x="3595885" y="2368550"/>
          <a:ext cx="5008563" cy="412750"/>
        </p:xfrm>
        <a:graphic>
          <a:graphicData uri="http://schemas.openxmlformats.org/presentationml/2006/ole">
            <p:oleObj spid="_x0000_s153606" name="수식" r:id="rId7" imgW="3377880" imgH="279360" progId="Equation.3">
              <p:embed/>
            </p:oleObj>
          </a:graphicData>
        </a:graphic>
      </p:graphicFrame>
      <p:sp>
        <p:nvSpPr>
          <p:cNvPr id="16" name="타원 15"/>
          <p:cNvSpPr/>
          <p:nvPr/>
        </p:nvSpPr>
        <p:spPr>
          <a:xfrm>
            <a:off x="4053464" y="4149080"/>
            <a:ext cx="122413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가산 접합 16"/>
          <p:cNvSpPr/>
          <p:nvPr/>
        </p:nvSpPr>
        <p:spPr>
          <a:xfrm>
            <a:off x="3981456" y="4293096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순서도: 가산 접합 17"/>
          <p:cNvSpPr/>
          <p:nvPr/>
        </p:nvSpPr>
        <p:spPr>
          <a:xfrm>
            <a:off x="5205592" y="4293096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3491880" y="4163517"/>
          <a:ext cx="395287" cy="319087"/>
        </p:xfrm>
        <a:graphic>
          <a:graphicData uri="http://schemas.openxmlformats.org/presentationml/2006/ole">
            <p:oleObj spid="_x0000_s153607" name="수식" r:id="rId8" imgW="266400" imgH="215640" progId="Equation.3">
              <p:embed/>
            </p:oleObj>
          </a:graphicData>
        </a:graphic>
      </p:graphicFrame>
      <p:graphicFrame>
        <p:nvGraphicFramePr>
          <p:cNvPr id="114705" name="Object 17"/>
          <p:cNvGraphicFramePr>
            <a:graphicFrameLocks noChangeAspect="1"/>
          </p:cNvGraphicFramePr>
          <p:nvPr/>
        </p:nvGraphicFramePr>
        <p:xfrm>
          <a:off x="5422760" y="4177841"/>
          <a:ext cx="395288" cy="319087"/>
        </p:xfrm>
        <a:graphic>
          <a:graphicData uri="http://schemas.openxmlformats.org/presentationml/2006/ole">
            <p:oleObj spid="_x0000_s153608" name="수식" r:id="rId9" imgW="266400" imgH="215640" progId="Equation.3">
              <p:embed/>
            </p:oleObj>
          </a:graphicData>
        </a:graphic>
      </p:graphicFrame>
      <p:sp>
        <p:nvSpPr>
          <p:cNvPr id="23" name="타원 22"/>
          <p:cNvSpPr/>
          <p:nvPr/>
        </p:nvSpPr>
        <p:spPr>
          <a:xfrm>
            <a:off x="4157096" y="4221128"/>
            <a:ext cx="100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6695848" y="4149080"/>
            <a:ext cx="122413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순서도: 가산 접합 25"/>
          <p:cNvSpPr/>
          <p:nvPr/>
        </p:nvSpPr>
        <p:spPr>
          <a:xfrm>
            <a:off x="6623840" y="4293096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순서도: 가산 접합 26"/>
          <p:cNvSpPr/>
          <p:nvPr/>
        </p:nvSpPr>
        <p:spPr>
          <a:xfrm>
            <a:off x="7847976" y="4293096"/>
            <a:ext cx="144016" cy="14401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8" name="Object 12"/>
          <p:cNvGraphicFramePr>
            <a:graphicFrameLocks noChangeAspect="1"/>
          </p:cNvGraphicFramePr>
          <p:nvPr/>
        </p:nvGraphicFramePr>
        <p:xfrm>
          <a:off x="6134264" y="4163517"/>
          <a:ext cx="395287" cy="319087"/>
        </p:xfrm>
        <a:graphic>
          <a:graphicData uri="http://schemas.openxmlformats.org/presentationml/2006/ole">
            <p:oleObj spid="_x0000_s153609" name="수식" r:id="rId10" imgW="266400" imgH="215640" progId="Equation.3">
              <p:embed/>
            </p:oleObj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/>
        </p:nvGraphicFramePr>
        <p:xfrm>
          <a:off x="8065144" y="4177841"/>
          <a:ext cx="395288" cy="319087"/>
        </p:xfrm>
        <a:graphic>
          <a:graphicData uri="http://schemas.openxmlformats.org/presentationml/2006/ole">
            <p:oleObj spid="_x0000_s153610" name="수식" r:id="rId11" imgW="266400" imgH="215640" progId="Equation.3">
              <p:embed/>
            </p:oleObj>
          </a:graphicData>
        </a:graphic>
      </p:graphicFrame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2462634" y="5085184"/>
          <a:ext cx="3765550" cy="825500"/>
        </p:xfrm>
        <a:graphic>
          <a:graphicData uri="http://schemas.openxmlformats.org/presentationml/2006/ole">
            <p:oleObj spid="_x0000_s153611" name="수식" r:id="rId12" imgW="2539800" imgH="558720" progId="Equation.3">
              <p:embed/>
            </p:oleObj>
          </a:graphicData>
        </a:graphic>
      </p:graphicFrame>
      <p:graphicFrame>
        <p:nvGraphicFramePr>
          <p:cNvPr id="114709" name="Object 21"/>
          <p:cNvGraphicFramePr>
            <a:graphicFrameLocks noChangeAspect="1"/>
          </p:cNvGraphicFramePr>
          <p:nvPr/>
        </p:nvGraphicFramePr>
        <p:xfrm>
          <a:off x="4565650" y="4675064"/>
          <a:ext cx="338138" cy="357187"/>
        </p:xfrm>
        <a:graphic>
          <a:graphicData uri="http://schemas.openxmlformats.org/presentationml/2006/ole">
            <p:oleObj spid="_x0000_s153612" name="수식" r:id="rId13" imgW="228600" imgH="241200" progId="Equation.3">
              <p:embed/>
            </p:oleObj>
          </a:graphicData>
        </a:graphic>
      </p:graphicFrame>
      <p:graphicFrame>
        <p:nvGraphicFramePr>
          <p:cNvPr id="114710" name="Object 22"/>
          <p:cNvGraphicFramePr>
            <a:graphicFrameLocks noChangeAspect="1"/>
          </p:cNvGraphicFramePr>
          <p:nvPr/>
        </p:nvGraphicFramePr>
        <p:xfrm>
          <a:off x="7205663" y="4662364"/>
          <a:ext cx="300037" cy="338137"/>
        </p:xfrm>
        <a:graphic>
          <a:graphicData uri="http://schemas.openxmlformats.org/presentationml/2006/ole">
            <p:oleObj spid="_x0000_s153613" name="수식" r:id="rId14" imgW="203040" imgH="228600" progId="Equation.3">
              <p:embed/>
            </p:oleObj>
          </a:graphicData>
        </a:graphic>
      </p:graphicFrame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2006" y="5376111"/>
            <a:ext cx="2889242" cy="3023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Need  </a:t>
            </a:r>
            <a:r>
              <a:rPr kumimoji="1" lang="en-US" altLang="ko-KR" sz="1400" i="1" dirty="0" smtClean="0">
                <a:latin typeface="Arial" charset="0"/>
              </a:rPr>
              <a:t> </a:t>
            </a:r>
            <a:r>
              <a:rPr kumimoji="1" lang="en-US" altLang="ko-KR" sz="1400" i="1" dirty="0" smtClean="0">
                <a:latin typeface="Symbol" pitchFamily="18" charset="2"/>
              </a:rPr>
              <a:t>h</a:t>
            </a:r>
            <a:r>
              <a:rPr kumimoji="1" lang="en-US" altLang="ko-KR" sz="1400" i="1" dirty="0" smtClean="0">
                <a:latin typeface="Arial" charset="0"/>
              </a:rPr>
              <a:t>‘ meson</a:t>
            </a:r>
            <a:endParaRPr kumimoji="1" lang="en-US" altLang="ko-KR" sz="1400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14711" name="Object 23"/>
          <p:cNvGraphicFramePr>
            <a:graphicFrameLocks noChangeAspect="1"/>
          </p:cNvGraphicFramePr>
          <p:nvPr/>
        </p:nvGraphicFramePr>
        <p:xfrm>
          <a:off x="1220788" y="5873750"/>
          <a:ext cx="3408362" cy="842963"/>
        </p:xfrm>
        <a:graphic>
          <a:graphicData uri="http://schemas.openxmlformats.org/presentationml/2006/ole">
            <p:oleObj spid="_x0000_s153614" name="수식" r:id="rId15" imgW="2298600" imgH="571320" progId="Equation.3">
              <p:embed/>
            </p:oleObj>
          </a:graphicData>
        </a:graphic>
      </p:graphicFrame>
      <p:grpSp>
        <p:nvGrpSpPr>
          <p:cNvPr id="3" name="그룹 37"/>
          <p:cNvGrpSpPr/>
          <p:nvPr/>
        </p:nvGrpSpPr>
        <p:grpSpPr>
          <a:xfrm>
            <a:off x="467544" y="3212976"/>
            <a:ext cx="4176464" cy="3312368"/>
            <a:chOff x="467544" y="3212976"/>
            <a:chExt cx="4176464" cy="3312368"/>
          </a:xfrm>
        </p:grpSpPr>
        <p:sp>
          <p:nvSpPr>
            <p:cNvPr id="35" name="직사각형 34"/>
            <p:cNvSpPr/>
            <p:nvPr/>
          </p:nvSpPr>
          <p:spPr>
            <a:xfrm>
              <a:off x="467544" y="3212976"/>
              <a:ext cx="1800200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708176" y="6173688"/>
              <a:ext cx="567680" cy="3516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419872" y="5912704"/>
              <a:ext cx="1224136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45410" name="Image" r:id="rId3" imgW="8857143" imgH="2409524" progId="">
              <p:embed/>
            </p:oleObj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Witten-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Veneziano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formula – II 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2006" y="1052736"/>
            <a:ext cx="2889242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altLang="ko-KR" sz="1400" i="1" dirty="0" smtClean="0">
                <a:latin typeface="Symbol" pitchFamily="18" charset="2"/>
              </a:rPr>
              <a:t>h</a:t>
            </a:r>
            <a:r>
              <a:rPr kumimoji="1" lang="en-US" altLang="ko-KR" sz="1400" i="1" dirty="0" smtClean="0">
                <a:latin typeface="Arial" charset="0"/>
              </a:rPr>
              <a:t>‘ meson</a:t>
            </a:r>
            <a:endParaRPr kumimoji="1" lang="en-US" altLang="ko-KR" sz="1400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8" name="Object 12"/>
          <p:cNvGraphicFramePr>
            <a:graphicFrameLocks noChangeAspect="1"/>
          </p:cNvGraphicFramePr>
          <p:nvPr/>
        </p:nvGraphicFramePr>
        <p:xfrm>
          <a:off x="2699792" y="980728"/>
          <a:ext cx="1901825" cy="823912"/>
        </p:xfrm>
        <a:graphic>
          <a:graphicData uri="http://schemas.openxmlformats.org/presentationml/2006/ole">
            <p:oleObj spid="_x0000_s145411" name="수식" r:id="rId4" imgW="1282680" imgH="558720" progId="Equation.3">
              <p:embed/>
            </p:oleObj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/>
        </p:nvGraphicFramePr>
        <p:xfrm>
          <a:off x="1547664" y="2060848"/>
          <a:ext cx="4311650" cy="1084262"/>
        </p:xfrm>
        <a:graphic>
          <a:graphicData uri="http://schemas.openxmlformats.org/presentationml/2006/ole">
            <p:oleObj spid="_x0000_s145412" name="수식" r:id="rId5" imgW="2908080" imgH="736560" progId="Equation.3">
              <p:embed/>
            </p:oleObj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/>
        </p:nvGraphicFramePr>
        <p:xfrm>
          <a:off x="1691680" y="4177010"/>
          <a:ext cx="4819650" cy="692150"/>
        </p:xfrm>
        <a:graphic>
          <a:graphicData uri="http://schemas.openxmlformats.org/presentationml/2006/ole">
            <p:oleObj spid="_x0000_s145413" name="수식" r:id="rId6" imgW="3251160" imgH="469800" progId="Equation.3">
              <p:embed/>
            </p:oleObj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2843808" y="5214590"/>
          <a:ext cx="2860675" cy="374650"/>
        </p:xfrm>
        <a:graphic>
          <a:graphicData uri="http://schemas.openxmlformats.org/presentationml/2006/ole">
            <p:oleObj spid="_x0000_s145414" name="수식" r:id="rId7" imgW="1930320" imgH="253800" progId="Equation.3">
              <p:embed/>
            </p:oleObj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75046" y="3182459"/>
            <a:ext cx="1737114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400" i="1" dirty="0" smtClean="0">
                <a:latin typeface="Arial" charset="0"/>
              </a:rPr>
              <a:t>Lee, </a:t>
            </a:r>
            <a:r>
              <a:rPr kumimoji="1" lang="en-US" altLang="ko-KR" sz="1400" i="1" dirty="0" err="1" smtClean="0">
                <a:latin typeface="Arial" charset="0"/>
              </a:rPr>
              <a:t>Zahed</a:t>
            </a:r>
            <a:r>
              <a:rPr kumimoji="1" lang="en-US" altLang="ko-KR" sz="1400" i="1" dirty="0" smtClean="0">
                <a:latin typeface="Arial" charset="0"/>
              </a:rPr>
              <a:t> (01) </a:t>
            </a:r>
            <a:endParaRPr kumimoji="1" lang="en-US" altLang="ko-KR" sz="1400" i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10169</TotalTime>
  <Words>435</Words>
  <Application>Microsoft Office PowerPoint</Application>
  <PresentationFormat>화면 슬라이드 쇼(4:3)</PresentationFormat>
  <Paragraphs>83</Paragraphs>
  <Slides>14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Office 테마</vt:lpstr>
      <vt:lpstr>Image</vt:lpstr>
      <vt:lpstr>Equation</vt:lpstr>
      <vt:lpstr>수식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Su Houng Lee</cp:lastModifiedBy>
  <cp:revision>618</cp:revision>
  <dcterms:created xsi:type="dcterms:W3CDTF">2006-10-05T04:04:58Z</dcterms:created>
  <dcterms:modified xsi:type="dcterms:W3CDTF">2011-12-10T06:01:37Z</dcterms:modified>
</cp:coreProperties>
</file>