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DA47-BE63-B141-A55D-045D97841E74}" type="datetimeFigureOut">
              <a:rPr lang="en-US" smtClean="0"/>
              <a:t>11. 12. 9.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0A8C-50D3-2047-BEDE-68FEA294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4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E2298-BE6F-FF49-898C-9E61D53BE511}" type="datetimeFigureOut">
              <a:rPr lang="en-US" smtClean="0"/>
              <a:t>11. 12. 9.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67B4-5D29-7B43-B68A-871EAF498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7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67B4-5D29-7B43-B68A-871EAF4981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67B4-5D29-7B43-B68A-871EAF4981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91EE66CD-EA43-4240-A72A-B7C87AC6A307}" type="datetime1">
              <a:rPr lang="ko-KR" altLang="en-US" smtClean="0"/>
              <a:t>11. 12. 9.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mtClean="0">
                <a:solidFill>
                  <a:schemeClr val="tx2"/>
                </a:solidFill>
              </a:rPr>
              <a:t>IKYoo for HIM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5B59D3D-6765-9A4A-936F-D8812FB519FF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E8BA9E35-1B2D-6A40-B15F-259DDF2E97E6}" type="datetime1">
              <a:rPr lang="ko-KR" altLang="en-US" smtClean="0"/>
              <a:t>11. 12. 9.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 smtClean="0"/>
              <a:t>IKYoo for HIM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E809BE-6608-7B49-82BC-5DEE527EB885}" type="datetime1">
              <a:rPr lang="ko-KR" altLang="en-US" smtClean="0"/>
              <a:t>11. 12. 9.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A01CA8-216D-A24E-B182-DC21CE792F94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A4E8A2D7-37E3-DE48-A6B5-5CD8E3E30E2A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A3526F0D-4851-4D4B-8C11-179048134619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67E424-815F-D041-8392-206D6621828C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36598C-ADE6-BF4D-9F55-C44A08A8A414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8A23EC2-07CF-C74D-A37B-C2AD554EFFE2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F7DECBCD-F156-AA4E-BC9B-AA36B431C733}" type="datetime1">
              <a:rPr lang="ko-KR" altLang="en-US" smtClean="0"/>
              <a:t>11. 12. 9.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 smtClean="0"/>
              <a:t>IKYoo for HIM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73FF5C9-E699-8549-B7B5-3A4A377B8DB5}" type="datetime1">
              <a:rPr lang="ko-KR" altLang="en-US" smtClean="0"/>
              <a:t>11. 12. 9.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IKYoo for HIM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_ev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050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Highlights in 2011 at STAR &amp; ALICE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In-Kwon Yoo</a:t>
            </a:r>
            <a:endParaRPr lang="en-US" dirty="0"/>
          </a:p>
        </p:txBody>
      </p:sp>
      <p:pic>
        <p:nvPicPr>
          <p:cNvPr id="6" name="Picture 5" descr="STA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1135" cy="1159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90" y="343796"/>
            <a:ext cx="2850210" cy="213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84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v</a:t>
            </a:r>
            <a:r>
              <a:rPr lang="en-US" baseline="-25000" dirty="0" smtClean="0"/>
              <a:t>2</a:t>
            </a:r>
            <a:r>
              <a:rPr lang="en-US" dirty="0" smtClean="0"/>
              <a:t> vs. E</a:t>
            </a:r>
            <a:r>
              <a:rPr lang="en-US" baseline="-25000" dirty="0" smtClean="0"/>
              <a:t>CM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746" r="531"/>
          <a:stretch/>
        </p:blipFill>
        <p:spPr>
          <a:xfrm>
            <a:off x="283280" y="1600200"/>
            <a:ext cx="4848582" cy="44958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381982" y="1600200"/>
            <a:ext cx="3384066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BES results fill gap between NA49 and 200GeV/u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096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– Antiparticle 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26" r="856"/>
          <a:stretch/>
        </p:blipFill>
        <p:spPr>
          <a:xfrm>
            <a:off x="153924" y="1600200"/>
            <a:ext cx="6387814" cy="44958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08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– Antiparticle 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26" r="856"/>
          <a:stretch/>
        </p:blipFill>
        <p:spPr>
          <a:xfrm>
            <a:off x="153924" y="1600200"/>
            <a:ext cx="6387814" cy="4495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56" y="2181732"/>
            <a:ext cx="3441700" cy="321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446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ncq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313" b="-271"/>
          <a:stretch/>
        </p:blipFill>
        <p:spPr>
          <a:xfrm>
            <a:off x="612648" y="1654964"/>
            <a:ext cx="8153400" cy="3521612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12648" y="5159413"/>
            <a:ext cx="8153400" cy="13512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ncq</a:t>
            </a:r>
            <a:r>
              <a:rPr lang="en-US" dirty="0" smtClean="0"/>
              <a:t>-scaling for all particles holds up to 7.7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-meson results deviates from others at 11.5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60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K(p)/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E-by-E fluctuations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0" r="421"/>
          <a:stretch/>
        </p:blipFill>
        <p:spPr>
          <a:xfrm>
            <a:off x="113702" y="1600200"/>
            <a:ext cx="3442728" cy="52578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252128" y="2562389"/>
            <a:ext cx="4675418" cy="16519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(p/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): monotonic increase</a:t>
            </a:r>
          </a:p>
          <a:p>
            <a:r>
              <a:rPr lang="en-US" dirty="0" smtClean="0"/>
              <a:t>s(K/p): almost constant ; disagree with NA49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42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62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1-Nov-24-ALICE_logo_WithoutStrapli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1" y="0"/>
            <a:ext cx="2047710" cy="327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27240" cy="2491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16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448" r="547"/>
          <a:stretch/>
        </p:blipFill>
        <p:spPr>
          <a:xfrm>
            <a:off x="-96203" y="307385"/>
            <a:ext cx="9329413" cy="6300443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8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7" r="-85"/>
          <a:stretch/>
        </p:blipFill>
        <p:spPr>
          <a:xfrm>
            <a:off x="31632" y="1600200"/>
            <a:ext cx="9112368" cy="5257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16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Production in </a:t>
            </a:r>
            <a:r>
              <a:rPr lang="en-US" dirty="0" err="1" smtClean="0"/>
              <a:t>pp</a:t>
            </a:r>
            <a:r>
              <a:rPr lang="en-US" dirty="0" smtClean="0"/>
              <a:t>/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722" r="-348"/>
          <a:stretch/>
        </p:blipFill>
        <p:spPr>
          <a:xfrm>
            <a:off x="90032" y="1600199"/>
            <a:ext cx="8820585" cy="525780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094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vs. LHC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59" r="96"/>
          <a:stretch/>
        </p:blipFill>
        <p:spPr>
          <a:xfrm>
            <a:off x="3205573" y="1600200"/>
            <a:ext cx="5560475" cy="44958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92403" y="1736389"/>
            <a:ext cx="3013170" cy="46332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The same experiment under vastly different conditions</a:t>
            </a:r>
            <a:endParaRPr lang="en-US" dirty="0">
              <a:cs typeface="Symbol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828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STAR BES Results</a:t>
            </a:r>
          </a:p>
          <a:p>
            <a:pPr lvl="1"/>
            <a:r>
              <a:rPr lang="en-US" dirty="0" smtClean="0"/>
              <a:t>BES runs and STAR general</a:t>
            </a:r>
          </a:p>
          <a:p>
            <a:pPr lvl="1"/>
            <a:r>
              <a:rPr lang="en-US" dirty="0" smtClean="0"/>
              <a:t>Charged Meson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X</a:t>
            </a:r>
          </a:p>
          <a:p>
            <a:pPr lvl="1"/>
            <a:r>
              <a:rPr lang="en-US" dirty="0" smtClean="0">
                <a:cs typeface="Symbol" charset="2"/>
              </a:rPr>
              <a:t>Freeze-out Conditions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f</a:t>
            </a:r>
          </a:p>
          <a:p>
            <a:pPr lvl="1"/>
            <a:r>
              <a:rPr lang="en-US" dirty="0" smtClean="0">
                <a:cs typeface="Symbol" charset="2"/>
              </a:rPr>
              <a:t>Flow</a:t>
            </a:r>
          </a:p>
          <a:p>
            <a:pPr lvl="1"/>
            <a:r>
              <a:rPr lang="en-US" dirty="0" smtClean="0">
                <a:cs typeface="Symbol" charset="2"/>
              </a:rPr>
              <a:t>E-by-E</a:t>
            </a:r>
          </a:p>
          <a:p>
            <a:r>
              <a:rPr lang="en-US" dirty="0" smtClean="0"/>
              <a:t>ALICE Recent Results</a:t>
            </a:r>
          </a:p>
          <a:p>
            <a:pPr lvl="1"/>
            <a:r>
              <a:rPr lang="en-US" dirty="0" smtClean="0"/>
              <a:t>ALICE general</a:t>
            </a:r>
          </a:p>
          <a:p>
            <a:pPr lvl="1"/>
            <a:r>
              <a:rPr lang="en-US" dirty="0" smtClean="0"/>
              <a:t>Particle Production</a:t>
            </a:r>
          </a:p>
          <a:p>
            <a:pPr lvl="1"/>
            <a:r>
              <a:rPr lang="en-US" dirty="0" smtClean="0"/>
              <a:t>RHIC vs. LHC</a:t>
            </a:r>
          </a:p>
          <a:p>
            <a:pPr lvl="1"/>
            <a:r>
              <a:rPr lang="en-US" dirty="0" smtClean="0"/>
              <a:t>Freeze-out Volume</a:t>
            </a:r>
          </a:p>
          <a:p>
            <a:pPr lvl="1"/>
            <a:r>
              <a:rPr lang="en-US" dirty="0" smtClean="0"/>
              <a:t>Particle Ratios</a:t>
            </a:r>
          </a:p>
          <a:p>
            <a:pPr lvl="1"/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Jet Quenching</a:t>
            </a:r>
          </a:p>
          <a:p>
            <a:pPr lvl="1"/>
            <a:r>
              <a:rPr lang="en-US" dirty="0" smtClean="0"/>
              <a:t>Miscellaneous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08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System-size dependence vs. Theories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2403" y="1736389"/>
            <a:ext cx="3013170" cy="46332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identical variation of particle production with system-size at RHIC and LHC</a:t>
            </a:r>
          </a:p>
          <a:p>
            <a:r>
              <a:rPr lang="en-US" dirty="0" smtClean="0">
                <a:cs typeface="Symbol" charset="2"/>
              </a:rPr>
              <a:t>Global features of the system : independent on collision Energy</a:t>
            </a:r>
            <a:endParaRPr lang="en-US" dirty="0">
              <a:cs typeface="Symbol" charset="2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41" r="313"/>
          <a:stretch/>
        </p:blipFill>
        <p:spPr>
          <a:xfrm>
            <a:off x="3705822" y="1600200"/>
            <a:ext cx="5060226" cy="44958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75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Freeze-out Volume : Source-size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01" r="256"/>
          <a:stretch/>
        </p:blipFill>
        <p:spPr>
          <a:xfrm>
            <a:off x="295308" y="1600199"/>
            <a:ext cx="8550566" cy="525780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615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particle spectra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58" r="430"/>
          <a:stretch/>
        </p:blipFill>
        <p:spPr>
          <a:xfrm>
            <a:off x="269404" y="1600199"/>
            <a:ext cx="4999422" cy="4827221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406551" y="1600200"/>
            <a:ext cx="3597955" cy="46332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much harder spectra</a:t>
            </a:r>
          </a:p>
          <a:p>
            <a:pPr lvl="1"/>
            <a:r>
              <a:rPr lang="en-US" dirty="0" err="1" smtClean="0">
                <a:cs typeface="Symbol" charset="2"/>
              </a:rPr>
              <a:t>inv.slope</a:t>
            </a:r>
            <a:r>
              <a:rPr lang="en-US" dirty="0" smtClean="0">
                <a:cs typeface="Symbol" charset="2"/>
              </a:rPr>
              <a:t> parameter</a:t>
            </a:r>
          </a:p>
          <a:p>
            <a:pPr lvl="1"/>
            <a:r>
              <a:rPr lang="en-US" dirty="0" smtClean="0">
                <a:cs typeface="Symbol" charset="2"/>
              </a:rPr>
              <a:t>expanding T</a:t>
            </a:r>
            <a:endParaRPr lang="en-US" dirty="0">
              <a:cs typeface="Symbol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048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Ratios vs. Thermal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34" r="-137"/>
          <a:stretch/>
        </p:blipFill>
        <p:spPr>
          <a:xfrm>
            <a:off x="2435956" y="1600200"/>
            <a:ext cx="6330092" cy="4495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6" y="2730500"/>
            <a:ext cx="3556000" cy="13970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5786" y="6096000"/>
            <a:ext cx="801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temperature as at RHIC , T</a:t>
            </a:r>
            <a:r>
              <a:rPr lang="en-US" sz="2800" baseline="-25000" dirty="0" smtClean="0"/>
              <a:t>CH</a:t>
            </a:r>
            <a:r>
              <a:rPr lang="en-US" sz="2800" dirty="0" smtClean="0"/>
              <a:t> ~ 164MeV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828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-602" b="-1342"/>
          <a:stretch/>
        </p:blipFill>
        <p:spPr>
          <a:xfrm>
            <a:off x="-52932" y="1789665"/>
            <a:ext cx="9262702" cy="3213710"/>
          </a:xfrm>
        </p:spPr>
      </p:pic>
      <p:sp>
        <p:nvSpPr>
          <p:cNvPr id="6" name="TextBox 5"/>
          <p:cNvSpPr txBox="1"/>
          <p:nvPr/>
        </p:nvSpPr>
        <p:spPr>
          <a:xfrm>
            <a:off x="215786" y="5003375"/>
            <a:ext cx="892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mass dependence due to the radial flow</a:t>
            </a:r>
          </a:p>
          <a:p>
            <a:r>
              <a:rPr lang="en-US" sz="2800" dirty="0" smtClean="0"/>
              <a:t>viscous hydro predictions describe the data</a:t>
            </a:r>
          </a:p>
          <a:p>
            <a:r>
              <a:rPr lang="en-US" sz="2800" dirty="0" smtClean="0"/>
              <a:t>similar to RHIC : </a:t>
            </a:r>
            <a:r>
              <a:rPr lang="en-US" sz="2800" dirty="0" err="1" smtClean="0"/>
              <a:t>hydro+UrQMD</a:t>
            </a:r>
            <a:r>
              <a:rPr lang="en-US" sz="2800" dirty="0" smtClean="0"/>
              <a:t> (</a:t>
            </a:r>
            <a:r>
              <a:rPr lang="en-US" sz="2800" dirty="0" err="1" smtClean="0"/>
              <a:t>rescattering</a:t>
            </a:r>
            <a:r>
              <a:rPr lang="en-US" sz="2800" dirty="0" smtClean="0"/>
              <a:t>) for antiproton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0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quenching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864" b="-7864"/>
          <a:stretch>
            <a:fillRect/>
          </a:stretch>
        </p:blipFill>
        <p:spPr>
          <a:xfrm>
            <a:off x="46496" y="1600199"/>
            <a:ext cx="9103450" cy="5019659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989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RAA in- vs. out-of-plane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684" r="-2684"/>
          <a:stretch>
            <a:fillRect/>
          </a:stretch>
        </p:blipFill>
        <p:spPr>
          <a:xfrm>
            <a:off x="-197801" y="1600199"/>
            <a:ext cx="9341801" cy="515108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092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5" r="107"/>
          <a:stretch/>
        </p:blipFill>
        <p:spPr>
          <a:xfrm>
            <a:off x="175772" y="1600200"/>
            <a:ext cx="8782680" cy="5257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9430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5" r="107"/>
          <a:stretch/>
        </p:blipFill>
        <p:spPr>
          <a:xfrm>
            <a:off x="175772" y="1600200"/>
            <a:ext cx="8782680" cy="5257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52" y="2565400"/>
            <a:ext cx="5346700" cy="4292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179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J/Psi RAA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-119" b="-153"/>
          <a:stretch/>
        </p:blipFill>
        <p:spPr>
          <a:xfrm>
            <a:off x="82667" y="1635716"/>
            <a:ext cx="9061333" cy="4277339"/>
          </a:xfrm>
        </p:spPr>
      </p:pic>
      <p:sp>
        <p:nvSpPr>
          <p:cNvPr id="6" name="TextBox 5"/>
          <p:cNvSpPr txBox="1"/>
          <p:nvPr/>
        </p:nvSpPr>
        <p:spPr>
          <a:xfrm>
            <a:off x="0" y="6081033"/>
            <a:ext cx="900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Contribution from B is not </a:t>
            </a:r>
            <a:r>
              <a:rPr lang="en-US" sz="2000" dirty="0" err="1" smtClean="0"/>
              <a:t>substracted</a:t>
            </a:r>
            <a:r>
              <a:rPr lang="en-US" sz="2000" dirty="0" smtClean="0"/>
              <a:t> ; Cold nuclear matter effect at RHIC vs. LHC ; </a:t>
            </a:r>
            <a:r>
              <a:rPr lang="en-US" sz="2000" dirty="0" err="1" smtClean="0"/>
              <a:t>pA@LHC</a:t>
            </a:r>
            <a:r>
              <a:rPr lang="en-US" sz="2000" dirty="0" smtClean="0"/>
              <a:t> needed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094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Beam Energy Scan</a:t>
            </a:r>
          </a:p>
          <a:p>
            <a:pPr lvl="1"/>
            <a:r>
              <a:rPr lang="en-US" dirty="0" smtClean="0"/>
              <a:t>Signature of Onset</a:t>
            </a:r>
          </a:p>
          <a:p>
            <a:pPr lvl="1"/>
            <a:r>
              <a:rPr lang="en-US" dirty="0" smtClean="0"/>
              <a:t>Critical Point</a:t>
            </a:r>
          </a:p>
          <a:p>
            <a:r>
              <a:rPr lang="en-US" dirty="0" smtClean="0"/>
              <a:t>T-</a:t>
            </a:r>
            <a:r>
              <a:rPr lang="en-US" dirty="0" err="1" smtClean="0"/>
              <a:t>mB</a:t>
            </a:r>
            <a:r>
              <a:rPr lang="en-US" dirty="0" smtClean="0"/>
              <a:t> scan</a:t>
            </a:r>
          </a:p>
          <a:p>
            <a:r>
              <a:rPr lang="en-US" dirty="0" smtClean="0"/>
              <a:t>Looking for</a:t>
            </a:r>
          </a:p>
          <a:p>
            <a:pPr lvl="1"/>
            <a:r>
              <a:rPr lang="en-US" dirty="0" smtClean="0"/>
              <a:t>anomalies</a:t>
            </a:r>
          </a:p>
          <a:p>
            <a:pPr lvl="1"/>
            <a:r>
              <a:rPr lang="en-US" dirty="0" smtClean="0"/>
              <a:t>testing theories</a:t>
            </a:r>
          </a:p>
          <a:p>
            <a:pPr lvl="1"/>
            <a:r>
              <a:rPr lang="en-US" dirty="0" smtClean="0"/>
              <a:t>RHIC vs. LHC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65" y="228600"/>
            <a:ext cx="5061466" cy="365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4445000"/>
            <a:ext cx="2870200" cy="203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063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with ALICE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308" r="-6308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252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with ALICE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6308" r="-6308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599" y="1272222"/>
            <a:ext cx="4965700" cy="5486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15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with ALICE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187" r="29"/>
          <a:stretch/>
        </p:blipFill>
        <p:spPr>
          <a:xfrm>
            <a:off x="612648" y="1600200"/>
            <a:ext cx="7875520" cy="52578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5460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Anti-Alpha with ALICE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97" r="352"/>
          <a:stretch/>
        </p:blipFill>
        <p:spPr>
          <a:xfrm>
            <a:off x="345013" y="1600200"/>
            <a:ext cx="8505561" cy="5257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6866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0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Excellent agreements of STAR BES results with NA49</a:t>
            </a:r>
          </a:p>
          <a:p>
            <a:r>
              <a:rPr lang="en-US" dirty="0" smtClean="0"/>
              <a:t>Scanning and Filling up the gap between SPS and RHIC</a:t>
            </a:r>
          </a:p>
          <a:p>
            <a:endParaRPr lang="en-US" dirty="0"/>
          </a:p>
          <a:p>
            <a:r>
              <a:rPr lang="en-US" dirty="0" smtClean="0"/>
              <a:t>Even more strongly interacting matter at LHC than RHIC?</a:t>
            </a:r>
          </a:p>
          <a:p>
            <a:r>
              <a:rPr lang="en-US" dirty="0" smtClean="0"/>
              <a:t>Rich data with high precisions and PID to be continued</a:t>
            </a:r>
          </a:p>
          <a:p>
            <a:r>
              <a:rPr lang="en-US" dirty="0" err="1" smtClean="0"/>
              <a:t>pA</a:t>
            </a:r>
            <a:r>
              <a:rPr lang="en-US" dirty="0" smtClean="0"/>
              <a:t> program at LHC?</a:t>
            </a:r>
          </a:p>
          <a:p>
            <a:r>
              <a:rPr lang="en-US" dirty="0" smtClean="0"/>
              <a:t>What to be expected at 5.5TeV in 2014?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814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262" r="199"/>
          <a:stretch/>
        </p:blipFill>
        <p:spPr>
          <a:xfrm>
            <a:off x="-21005" y="-2328"/>
            <a:ext cx="9157014" cy="686032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997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at STAR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737" t="2973" r="1098"/>
          <a:stretch/>
        </p:blipFill>
        <p:spPr>
          <a:xfrm>
            <a:off x="213833" y="1635718"/>
            <a:ext cx="8795487" cy="506111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619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K/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X</a:t>
            </a:r>
            <a:r>
              <a:rPr lang="en-US" dirty="0" smtClean="0"/>
              <a:t> vs. E</a:t>
            </a:r>
            <a:r>
              <a:rPr lang="en-US" baseline="-25000" dirty="0" smtClean="0"/>
              <a:t>CM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48" y="1562100"/>
            <a:ext cx="3399952" cy="5209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65" y="1600200"/>
            <a:ext cx="3064455" cy="51712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693665" cy="4495800"/>
          </a:xfrm>
        </p:spPr>
        <p:txBody>
          <a:bodyPr/>
          <a:lstStyle/>
          <a:p>
            <a:r>
              <a:rPr lang="en-US" dirty="0" smtClean="0"/>
              <a:t>Excellent agreement with SPS results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80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Freeze-Out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4483792"/>
            <a:ext cx="5535292" cy="13512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Statistical model fit to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K, p</a:t>
            </a:r>
          </a:p>
          <a:p>
            <a:r>
              <a:rPr lang="en-US" dirty="0" smtClean="0"/>
              <a:t>Excellent agreements with </a:t>
            </a:r>
            <a:r>
              <a:rPr lang="en-US" dirty="0" err="1" smtClean="0"/>
              <a:t>pub.data</a:t>
            </a:r>
            <a:endParaRPr lang="en-US" dirty="0" smtClean="0"/>
          </a:p>
          <a:p>
            <a:r>
              <a:rPr lang="en-US" dirty="0" smtClean="0"/>
              <a:t>Clear centrality dependence of 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0" y="1516698"/>
            <a:ext cx="58039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940" y="1516698"/>
            <a:ext cx="2933700" cy="49149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66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KK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63341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in E</a:t>
            </a:r>
            <a:r>
              <a:rPr lang="en-US" baseline="-25000" dirty="0" smtClean="0"/>
              <a:t>CM</a:t>
            </a:r>
            <a:r>
              <a:rPr lang="en-US" dirty="0" smtClean="0"/>
              <a:t> dependence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/K ratio vs. theories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" y="2963541"/>
            <a:ext cx="4429594" cy="3389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9" y="2963540"/>
            <a:ext cx="4465136" cy="345279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964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(v</a:t>
            </a:r>
            <a:r>
              <a:rPr lang="en-US" baseline="-25000" dirty="0" smtClean="0"/>
              <a:t>2</a:t>
            </a:r>
            <a:r>
              <a:rPr lang="en-US" dirty="0" smtClean="0"/>
              <a:t>) of Charged Hadrons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74" r="512"/>
          <a:stretch/>
        </p:blipFill>
        <p:spPr>
          <a:xfrm>
            <a:off x="1024959" y="1600200"/>
            <a:ext cx="7132971" cy="5257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IKYoo for HIM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07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NU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2F3498"/>
      </a:accent1>
      <a:accent2>
        <a:srgbClr val="559544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PNU.potx</Template>
  <TotalTime>474</TotalTime>
  <Words>578</Words>
  <Application>Microsoft Macintosh PowerPoint</Application>
  <PresentationFormat>On-screen Show (4:3)</PresentationFormat>
  <Paragraphs>154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PNU</vt:lpstr>
      <vt:lpstr>Highlights in 2011 at STAR &amp; ALICE</vt:lpstr>
      <vt:lpstr>Outline</vt:lpstr>
      <vt:lpstr>STAR BES</vt:lpstr>
      <vt:lpstr>PowerPoint Presentation</vt:lpstr>
      <vt:lpstr>PID at STAR</vt:lpstr>
      <vt:lpstr>K/p, L, X vs. ECM</vt:lpstr>
      <vt:lpstr>Freeze-Out Conditions</vt:lpstr>
      <vt:lpstr>f  KK</vt:lpstr>
      <vt:lpstr>Flow (v2) of Charged Hadrons</vt:lpstr>
      <vt:lpstr>Integrated v2 vs. ECM</vt:lpstr>
      <vt:lpstr>Particle – Antiparticle v2</vt:lpstr>
      <vt:lpstr>Particle – Antiparticle v2</vt:lpstr>
      <vt:lpstr>v2/ncq scaling</vt:lpstr>
      <vt:lpstr>K(p)/p E-by-E fluctuations</vt:lpstr>
      <vt:lpstr>PowerPoint Presentation</vt:lpstr>
      <vt:lpstr>PowerPoint Presentation</vt:lpstr>
      <vt:lpstr>ALICE Data</vt:lpstr>
      <vt:lpstr>Particle Production in pp/PbPb</vt:lpstr>
      <vt:lpstr>RHIC vs. LHC</vt:lpstr>
      <vt:lpstr>System-size dependence vs. Theories</vt:lpstr>
      <vt:lpstr>Freeze-out Volume : Source-size</vt:lpstr>
      <vt:lpstr>Identified particle spectra</vt:lpstr>
      <vt:lpstr>Particle Ratios vs. Thermal model</vt:lpstr>
      <vt:lpstr>Elliptic flows</vt:lpstr>
      <vt:lpstr>Jet quenching </vt:lpstr>
      <vt:lpstr>RAA in- vs. out-of-plane</vt:lpstr>
      <vt:lpstr>Flavor dependence</vt:lpstr>
      <vt:lpstr>Flavor dependence</vt:lpstr>
      <vt:lpstr>J/Psi RAA</vt:lpstr>
      <vt:lpstr>UPC with ALICE</vt:lpstr>
      <vt:lpstr>UPC with ALICE</vt:lpstr>
      <vt:lpstr>UPC with ALICE</vt:lpstr>
      <vt:lpstr>Anti-Alpha with ALICE</vt:lpstr>
      <vt:lpstr>Conclusions and Outlook</vt:lpstr>
    </vt:vector>
  </TitlesOfParts>
  <Company>Dep. of Physics, Pusan 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In-Kwon Yoo</dc:creator>
  <cp:lastModifiedBy>In-Kwon Yoo</cp:lastModifiedBy>
  <cp:revision>28</cp:revision>
  <dcterms:created xsi:type="dcterms:W3CDTF">2011-08-01T05:00:11Z</dcterms:created>
  <dcterms:modified xsi:type="dcterms:W3CDTF">2011-12-09T15:10:31Z</dcterms:modified>
</cp:coreProperties>
</file>