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7" r:id="rId2"/>
    <p:sldId id="285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61" r:id="rId3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783EE-BDDA-45A5-B48E-C99BA1E5A25C}" type="datetimeFigureOut">
              <a:rPr kumimoji="1" lang="ja-JP" altLang="en-US" smtClean="0"/>
              <a:t>2011/12/10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AA69-E77F-4D8E-AE14-9D0BC3070E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036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24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24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7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84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27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8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9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63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26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59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33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AA69-E77F-4D8E-AE14-9D0BC3070E58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276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459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52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6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9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5401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5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2022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10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133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23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58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77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0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02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85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B339B-919C-47A7-996E-9D285A2E2A60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58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4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8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7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 anchor="t"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59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8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85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 tIns="9144" bIns="9144" anchor="b"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9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7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 anchor="b"/>
          <a:lstStyle>
            <a:lvl1pPr algn="l">
              <a:buNone/>
              <a:defRPr sz="5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t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22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 anchor="b"/>
          <a:lstStyle>
            <a:lvl1pPr algn="r">
              <a:buNone/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3200"/>
            </a:lvl1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 anchor="t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533400" cy="365125"/>
          </a:xfrm>
        </p:spPr>
        <p:txBody>
          <a:bodyPr/>
          <a:lstStyle/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8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2179637"/>
            <a:ext cx="8229600" cy="41148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2EC4F1-1D9C-4A88-9C63-B4FCC734EBC1}" type="datetimeFigureOut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2011/12/10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FF60B9B-22F6-4CFE-A013-7E457D57B400}" type="slidenum">
              <a:rPr lang="ja-JP" altLang="en-US" smtClean="0">
                <a:solidFill>
                  <a:srgbClr val="30356E">
                    <a:shade val="50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30356E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9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936" indent="-27432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3544" indent="-27432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2860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22860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201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0.png"/><Relationship Id="rId5" Type="http://schemas.openxmlformats.org/officeDocument/2006/relationships/image" Target="../media/image261.png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RECENT </a:t>
            </a:r>
            <a:r>
              <a:rPr lang="en-US" altLang="ja-JP" dirty="0" smtClean="0"/>
              <a:t>Development</a:t>
            </a:r>
            <a:br>
              <a:rPr lang="en-US" altLang="ja-JP" dirty="0" smtClean="0"/>
            </a:br>
            <a:r>
              <a:rPr lang="en-US" altLang="ja-JP" dirty="0" smtClean="0"/>
              <a:t>OF HYDRO MODEL</a:t>
            </a:r>
            <a:br>
              <a:rPr lang="en-US" altLang="ja-JP" dirty="0" smtClean="0"/>
            </a:br>
            <a:r>
              <a:rPr kumimoji="1" lang="en-US" altLang="ja-JP" dirty="0" smtClean="0"/>
              <a:t>AFTER </a:t>
            </a:r>
            <a:r>
              <a:rPr kumimoji="1" lang="en-US" altLang="ja-JP" dirty="0" smtClean="0"/>
              <a:t>“Perfect LIQUID”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Ion Meeting, </a:t>
            </a:r>
            <a:r>
              <a:rPr kumimoji="1" lang="en-US" altLang="ja-JP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Yonsei</a:t>
            </a:r>
            <a:r>
              <a:rPr kumimoji="1"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kumimoji="1" lang="en-US" altLang="ja-JP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ja-JP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Seoul, Dec. 10, 2011</a:t>
            </a:r>
            <a:endParaRPr kumimoji="1"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03648" y="6237312"/>
            <a:ext cx="7700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T.H., </a:t>
            </a:r>
            <a:r>
              <a:rPr lang="en-US" altLang="ja-JP" sz="2800" dirty="0" err="1">
                <a:solidFill>
                  <a:prstClr val="black"/>
                </a:solidFill>
              </a:rPr>
              <a:t>P.Huovinen</a:t>
            </a:r>
            <a:r>
              <a:rPr lang="en-US" altLang="ja-JP" sz="2800" dirty="0">
                <a:solidFill>
                  <a:prstClr val="black"/>
                </a:solidFill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</a:rPr>
              <a:t>K.Murase</a:t>
            </a:r>
            <a:r>
              <a:rPr lang="en-US" altLang="ja-JP" sz="2800" dirty="0">
                <a:solidFill>
                  <a:prstClr val="black"/>
                </a:solidFill>
              </a:rPr>
              <a:t>, </a:t>
            </a:r>
            <a:r>
              <a:rPr lang="en-US" altLang="ja-JP" sz="2800" dirty="0" err="1">
                <a:solidFill>
                  <a:prstClr val="black"/>
                </a:solidFill>
              </a:rPr>
              <a:t>Y.Nara</a:t>
            </a:r>
            <a:r>
              <a:rPr lang="en-US" altLang="ja-JP" sz="2800" dirty="0">
                <a:solidFill>
                  <a:prstClr val="black"/>
                </a:solidFill>
              </a:rPr>
              <a:t> (in preparation)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8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PHENIX v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 vs. v</a:t>
            </a:r>
            <a:r>
              <a:rPr kumimoji="1" lang="en-US" altLang="ja-JP" baseline="-25000" dirty="0" smtClean="0"/>
              <a:t>3</a:t>
            </a:r>
            <a:r>
              <a:rPr kumimoji="1" lang="en-US" altLang="ja-JP" dirty="0" smtClean="0"/>
              <a:t> Argument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6479" r="25187" b="10585"/>
          <a:stretch/>
        </p:blipFill>
        <p:spPr bwMode="auto">
          <a:xfrm>
            <a:off x="1805612" y="2132856"/>
            <a:ext cx="5574700" cy="37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17121" y="5877272"/>
            <a:ext cx="75713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Analysis of v</a:t>
            </a:r>
            <a:r>
              <a:rPr kumimoji="1" lang="en-US" altLang="ja-JP" sz="2800" baseline="-25000" dirty="0" smtClean="0"/>
              <a:t>2</a:t>
            </a:r>
            <a:r>
              <a:rPr kumimoji="1" lang="en-US" altLang="ja-JP" sz="2800" dirty="0" smtClean="0"/>
              <a:t> and v</a:t>
            </a:r>
            <a:r>
              <a:rPr kumimoji="1" lang="en-US" altLang="ja-JP" sz="2800" baseline="-25000" dirty="0" smtClean="0"/>
              <a:t>3</a:t>
            </a:r>
            <a:r>
              <a:rPr kumimoji="1" lang="en-US" altLang="ja-JP" sz="2800" dirty="0" smtClean="0"/>
              <a:t> at once constrains the model</a:t>
            </a:r>
          </a:p>
          <a:p>
            <a:pPr algn="ctr"/>
            <a:r>
              <a:rPr kumimoji="1" lang="en-US" altLang="ja-JP" sz="2800" dirty="0" smtClean="0"/>
              <a:t>New challenge to hydrodynamic models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661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Hydro-based event generator</a:t>
            </a:r>
            <a:endParaRPr kumimoji="1" lang="ja-JP" altLang="en-US" dirty="0"/>
          </a:p>
        </p:txBody>
      </p:sp>
      <p:sp>
        <p:nvSpPr>
          <p:cNvPr id="4" name="サブタイトル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5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Current Status: E-by-E H2C</a:t>
            </a:r>
            <a:endParaRPr kumimoji="1" lang="ja-JP" altLang="en-US" dirty="0"/>
          </a:p>
        </p:txBody>
      </p:sp>
      <p:sp>
        <p:nvSpPr>
          <p:cNvPr id="5" name="Line 3"/>
          <p:cNvSpPr>
            <a:spLocks noChangeAspect="1" noChangeShapeType="1"/>
          </p:cNvSpPr>
          <p:nvPr/>
        </p:nvSpPr>
        <p:spPr bwMode="auto">
          <a:xfrm flipV="1">
            <a:off x="2428999" y="2766144"/>
            <a:ext cx="0" cy="3040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6" name="Line 4"/>
          <p:cNvSpPr>
            <a:spLocks noChangeAspect="1" noChangeShapeType="1"/>
          </p:cNvSpPr>
          <p:nvPr/>
        </p:nvSpPr>
        <p:spPr bwMode="auto">
          <a:xfrm>
            <a:off x="401762" y="5433144"/>
            <a:ext cx="4000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7" name="Freeform 5"/>
          <p:cNvSpPr>
            <a:spLocks noChangeAspect="1"/>
          </p:cNvSpPr>
          <p:nvPr/>
        </p:nvSpPr>
        <p:spPr bwMode="auto">
          <a:xfrm>
            <a:off x="2014662" y="3204294"/>
            <a:ext cx="2644775" cy="2655887"/>
          </a:xfrm>
          <a:custGeom>
            <a:avLst/>
            <a:gdLst>
              <a:gd name="T0" fmla="*/ 0 w 2148"/>
              <a:gd name="T1" fmla="*/ 2160 h 2160"/>
              <a:gd name="T2" fmla="*/ 2148 w 2148"/>
              <a:gd name="T3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48" h="2160">
                <a:moveTo>
                  <a:pt x="0" y="2160"/>
                </a:moveTo>
                <a:lnTo>
                  <a:pt x="2148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179512" y="3204294"/>
            <a:ext cx="2674937" cy="2655887"/>
          </a:xfrm>
          <a:custGeom>
            <a:avLst/>
            <a:gdLst>
              <a:gd name="T0" fmla="*/ 2164 w 2164"/>
              <a:gd name="T1" fmla="*/ 2157 h 2157"/>
              <a:gd name="T2" fmla="*/ 0 w 2164"/>
              <a:gd name="T3" fmla="*/ 0 h 21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64" h="2157">
                <a:moveTo>
                  <a:pt x="2164" y="2157"/>
                </a:moveTo>
                <a:lnTo>
                  <a:pt x="0" y="0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9" name="Freeform 7"/>
          <p:cNvSpPr>
            <a:spLocks noChangeAspect="1"/>
          </p:cNvSpPr>
          <p:nvPr/>
        </p:nvSpPr>
        <p:spPr bwMode="auto">
          <a:xfrm>
            <a:off x="644649" y="3036019"/>
            <a:ext cx="3651250" cy="1992312"/>
          </a:xfrm>
          <a:custGeom>
            <a:avLst/>
            <a:gdLst>
              <a:gd name="T0" fmla="*/ 90 w 3286"/>
              <a:gd name="T1" fmla="*/ 458 h 1793"/>
              <a:gd name="T2" fmla="*/ 650 w 3286"/>
              <a:gd name="T3" fmla="*/ 1126 h 1793"/>
              <a:gd name="T4" fmla="*/ 1221 w 3286"/>
              <a:gd name="T5" fmla="*/ 1629 h 1793"/>
              <a:gd name="T6" fmla="*/ 1401 w 3286"/>
              <a:gd name="T7" fmla="*/ 1752 h 1793"/>
              <a:gd name="T8" fmla="*/ 1601 w 3286"/>
              <a:gd name="T9" fmla="*/ 1793 h 1793"/>
              <a:gd name="T10" fmla="*/ 1793 w 3286"/>
              <a:gd name="T11" fmla="*/ 1752 h 1793"/>
              <a:gd name="T12" fmla="*/ 1985 w 3286"/>
              <a:gd name="T13" fmla="*/ 1626 h 1793"/>
              <a:gd name="T14" fmla="*/ 2528 w 3286"/>
              <a:gd name="T15" fmla="*/ 1151 h 1793"/>
              <a:gd name="T16" fmla="*/ 3169 w 3286"/>
              <a:gd name="T17" fmla="*/ 399 h 1793"/>
              <a:gd name="T18" fmla="*/ 3228 w 3286"/>
              <a:gd name="T19" fmla="*/ 161 h 1793"/>
              <a:gd name="T20" fmla="*/ 2960 w 3286"/>
              <a:gd name="T21" fmla="*/ 31 h 1793"/>
              <a:gd name="T22" fmla="*/ 2364 w 3286"/>
              <a:gd name="T23" fmla="*/ 309 h 1793"/>
              <a:gd name="T24" fmla="*/ 1600 w 3286"/>
              <a:gd name="T25" fmla="*/ 518 h 1793"/>
              <a:gd name="T26" fmla="*/ 915 w 3286"/>
              <a:gd name="T27" fmla="*/ 319 h 1793"/>
              <a:gd name="T28" fmla="*/ 279 w 3286"/>
              <a:gd name="T29" fmla="*/ 21 h 1793"/>
              <a:gd name="T30" fmla="*/ 31 w 3286"/>
              <a:gd name="T31" fmla="*/ 190 h 1793"/>
              <a:gd name="T32" fmla="*/ 90 w 3286"/>
              <a:gd name="T33" fmla="*/ 458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286" h="1793">
                <a:moveTo>
                  <a:pt x="90" y="458"/>
                </a:moveTo>
                <a:cubicBezTo>
                  <a:pt x="193" y="614"/>
                  <a:pt x="462" y="931"/>
                  <a:pt x="650" y="1126"/>
                </a:cubicBezTo>
                <a:lnTo>
                  <a:pt x="1221" y="1629"/>
                </a:lnTo>
                <a:cubicBezTo>
                  <a:pt x="1346" y="1733"/>
                  <a:pt x="1338" y="1725"/>
                  <a:pt x="1401" y="1752"/>
                </a:cubicBezTo>
                <a:cubicBezTo>
                  <a:pt x="1464" y="1779"/>
                  <a:pt x="1536" y="1793"/>
                  <a:pt x="1601" y="1793"/>
                </a:cubicBezTo>
                <a:cubicBezTo>
                  <a:pt x="1666" y="1793"/>
                  <a:pt x="1729" y="1780"/>
                  <a:pt x="1793" y="1752"/>
                </a:cubicBezTo>
                <a:cubicBezTo>
                  <a:pt x="1857" y="1724"/>
                  <a:pt x="1863" y="1726"/>
                  <a:pt x="1985" y="1626"/>
                </a:cubicBezTo>
                <a:lnTo>
                  <a:pt x="2528" y="1151"/>
                </a:lnTo>
                <a:cubicBezTo>
                  <a:pt x="2725" y="947"/>
                  <a:pt x="3052" y="564"/>
                  <a:pt x="3169" y="399"/>
                </a:cubicBezTo>
                <a:cubicBezTo>
                  <a:pt x="3286" y="234"/>
                  <a:pt x="3263" y="222"/>
                  <a:pt x="3228" y="161"/>
                </a:cubicBezTo>
                <a:cubicBezTo>
                  <a:pt x="3193" y="100"/>
                  <a:pt x="3104" y="6"/>
                  <a:pt x="2960" y="31"/>
                </a:cubicBezTo>
                <a:cubicBezTo>
                  <a:pt x="2816" y="56"/>
                  <a:pt x="2591" y="228"/>
                  <a:pt x="2364" y="309"/>
                </a:cubicBezTo>
                <a:cubicBezTo>
                  <a:pt x="2137" y="390"/>
                  <a:pt x="1841" y="516"/>
                  <a:pt x="1600" y="518"/>
                </a:cubicBezTo>
                <a:cubicBezTo>
                  <a:pt x="1359" y="520"/>
                  <a:pt x="1135" y="402"/>
                  <a:pt x="915" y="319"/>
                </a:cubicBezTo>
                <a:cubicBezTo>
                  <a:pt x="695" y="236"/>
                  <a:pt x="426" y="42"/>
                  <a:pt x="279" y="21"/>
                </a:cubicBezTo>
                <a:cubicBezTo>
                  <a:pt x="132" y="0"/>
                  <a:pt x="62" y="117"/>
                  <a:pt x="31" y="190"/>
                </a:cubicBezTo>
                <a:cubicBezTo>
                  <a:pt x="0" y="263"/>
                  <a:pt x="78" y="402"/>
                  <a:pt x="90" y="458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rgbClr val="FF0000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bg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" name="Text Box 8"/>
          <p:cNvSpPr txBox="1">
            <a:spLocks noChangeAspect="1" noChangeArrowheads="1"/>
          </p:cNvSpPr>
          <p:nvPr/>
        </p:nvSpPr>
        <p:spPr bwMode="auto">
          <a:xfrm>
            <a:off x="2587749" y="5402981"/>
            <a:ext cx="338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prstClr val="black"/>
                </a:solidFill>
                <a:cs typeface="Arial" charset="0"/>
              </a:rPr>
              <a:t>0</a:t>
            </a:r>
          </a:p>
        </p:txBody>
      </p:sp>
      <p:sp>
        <p:nvSpPr>
          <p:cNvPr id="11" name="AutoShape 9"/>
          <p:cNvSpPr>
            <a:spLocks noChangeAspect="1" noChangeArrowheads="1"/>
          </p:cNvSpPr>
          <p:nvPr/>
        </p:nvSpPr>
        <p:spPr bwMode="auto">
          <a:xfrm rot="2704117">
            <a:off x="1852736" y="5514107"/>
            <a:ext cx="341313" cy="633412"/>
          </a:xfrm>
          <a:prstGeom prst="upArrow">
            <a:avLst>
              <a:gd name="adj1" fmla="val 50000"/>
              <a:gd name="adj2" fmla="val 46395"/>
            </a:avLst>
          </a:prstGeom>
          <a:gradFill rotWithShape="1">
            <a:gsLst>
              <a:gs pos="0">
                <a:srgbClr val="FFCC00">
                  <a:gamma/>
                  <a:tint val="33725"/>
                  <a:invGamma/>
                </a:srgbClr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" name="Text Box 10"/>
          <p:cNvSpPr txBox="1">
            <a:spLocks noChangeAspect="1" noChangeArrowheads="1"/>
          </p:cNvSpPr>
          <p:nvPr/>
        </p:nvSpPr>
        <p:spPr bwMode="auto">
          <a:xfrm>
            <a:off x="2798887" y="4982294"/>
            <a:ext cx="19859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>
                <a:solidFill>
                  <a:prstClr val="black"/>
                </a:solidFill>
                <a:cs typeface="Arial" charset="0"/>
              </a:rPr>
              <a:t>collision axis</a:t>
            </a:r>
          </a:p>
        </p:txBody>
      </p:sp>
      <p:sp>
        <p:nvSpPr>
          <p:cNvPr id="13" name="Text Box 11"/>
          <p:cNvSpPr txBox="1">
            <a:spLocks noChangeAspect="1" noChangeArrowheads="1"/>
          </p:cNvSpPr>
          <p:nvPr/>
        </p:nvSpPr>
        <p:spPr bwMode="auto">
          <a:xfrm rot="-5400000">
            <a:off x="1834480" y="2424038"/>
            <a:ext cx="750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kumimoji="0" lang="en-US" altLang="ja-JP" sz="2400">
                <a:solidFill>
                  <a:prstClr val="black"/>
                </a:solidFill>
                <a:cs typeface="Arial" charset="0"/>
              </a:rPr>
              <a:t>time</a:t>
            </a:r>
          </a:p>
        </p:txBody>
      </p:sp>
      <p:sp>
        <p:nvSpPr>
          <p:cNvPr id="14" name="Oval 12"/>
          <p:cNvSpPr>
            <a:spLocks noChangeAspect="1" noChangeArrowheads="1"/>
          </p:cNvSpPr>
          <p:nvPr/>
        </p:nvSpPr>
        <p:spPr bwMode="auto">
          <a:xfrm>
            <a:off x="1484437" y="3097931"/>
            <a:ext cx="107950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Oval 13"/>
          <p:cNvSpPr>
            <a:spLocks noChangeAspect="1" noChangeArrowheads="1"/>
          </p:cNvSpPr>
          <p:nvPr/>
        </p:nvSpPr>
        <p:spPr bwMode="auto">
          <a:xfrm>
            <a:off x="2249612" y="3112219"/>
            <a:ext cx="106362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6" name="Oval 14"/>
          <p:cNvSpPr>
            <a:spLocks noChangeAspect="1" noChangeArrowheads="1"/>
          </p:cNvSpPr>
          <p:nvPr/>
        </p:nvSpPr>
        <p:spPr bwMode="auto">
          <a:xfrm>
            <a:off x="2303587" y="337891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7" name="Oval 15"/>
          <p:cNvSpPr>
            <a:spLocks noChangeAspect="1" noChangeArrowheads="1"/>
          </p:cNvSpPr>
          <p:nvPr/>
        </p:nvSpPr>
        <p:spPr bwMode="auto">
          <a:xfrm>
            <a:off x="2089274" y="3299544"/>
            <a:ext cx="106363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Oval 16"/>
          <p:cNvSpPr>
            <a:spLocks noChangeAspect="1" noChangeArrowheads="1"/>
          </p:cNvSpPr>
          <p:nvPr/>
        </p:nvSpPr>
        <p:spPr bwMode="auto">
          <a:xfrm>
            <a:off x="2643312" y="3350344"/>
            <a:ext cx="107950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Oval 17"/>
          <p:cNvSpPr>
            <a:spLocks noChangeAspect="1" noChangeArrowheads="1"/>
          </p:cNvSpPr>
          <p:nvPr/>
        </p:nvSpPr>
        <p:spPr bwMode="auto">
          <a:xfrm>
            <a:off x="2462337" y="3112219"/>
            <a:ext cx="106362" cy="106362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0" name="Oval 18"/>
          <p:cNvSpPr>
            <a:spLocks noChangeAspect="1" noChangeArrowheads="1"/>
          </p:cNvSpPr>
          <p:nvPr/>
        </p:nvSpPr>
        <p:spPr bwMode="auto">
          <a:xfrm>
            <a:off x="1686049" y="3097931"/>
            <a:ext cx="106363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" name="Oval 19"/>
          <p:cNvSpPr>
            <a:spLocks noChangeAspect="1" noChangeArrowheads="1"/>
          </p:cNvSpPr>
          <p:nvPr/>
        </p:nvSpPr>
        <p:spPr bwMode="auto">
          <a:xfrm>
            <a:off x="1987674" y="3047131"/>
            <a:ext cx="107950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2" name="Oval 20"/>
          <p:cNvSpPr>
            <a:spLocks noChangeAspect="1" noChangeArrowheads="1"/>
          </p:cNvSpPr>
          <p:nvPr/>
        </p:nvSpPr>
        <p:spPr bwMode="auto">
          <a:xfrm>
            <a:off x="1836862" y="3299544"/>
            <a:ext cx="106362" cy="106362"/>
          </a:xfrm>
          <a:prstGeom prst="ellipse">
            <a:avLst/>
          </a:prstGeom>
          <a:solidFill>
            <a:srgbClr val="66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3" name="Oval 21"/>
          <p:cNvSpPr>
            <a:spLocks noChangeAspect="1" noChangeArrowheads="1"/>
          </p:cNvSpPr>
          <p:nvPr/>
        </p:nvSpPr>
        <p:spPr bwMode="auto">
          <a:xfrm>
            <a:off x="2895724" y="3148731"/>
            <a:ext cx="106363" cy="106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" name="Oval 22"/>
          <p:cNvSpPr>
            <a:spLocks noChangeAspect="1" noChangeArrowheads="1"/>
          </p:cNvSpPr>
          <p:nvPr/>
        </p:nvSpPr>
        <p:spPr bwMode="auto">
          <a:xfrm>
            <a:off x="2946524" y="3350344"/>
            <a:ext cx="106363" cy="1063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" name="Oval 23"/>
          <p:cNvSpPr>
            <a:spLocks noChangeAspect="1" noChangeArrowheads="1"/>
          </p:cNvSpPr>
          <p:nvPr/>
        </p:nvSpPr>
        <p:spPr bwMode="auto">
          <a:xfrm>
            <a:off x="3198937" y="3097931"/>
            <a:ext cx="106362" cy="106363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6" name="Oval 24"/>
          <p:cNvSpPr>
            <a:spLocks noChangeAspect="1" noChangeArrowheads="1"/>
          </p:cNvSpPr>
          <p:nvPr/>
        </p:nvSpPr>
        <p:spPr bwMode="auto">
          <a:xfrm>
            <a:off x="3097337" y="3243981"/>
            <a:ext cx="106362" cy="106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Oval 25"/>
          <p:cNvSpPr>
            <a:spLocks noChangeAspect="1" noChangeArrowheads="1"/>
          </p:cNvSpPr>
          <p:nvPr/>
        </p:nvSpPr>
        <p:spPr bwMode="auto">
          <a:xfrm>
            <a:off x="2694112" y="2996331"/>
            <a:ext cx="106362" cy="1079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8" name="Oval 26"/>
          <p:cNvSpPr>
            <a:spLocks noChangeAspect="1" noChangeArrowheads="1"/>
          </p:cNvSpPr>
          <p:nvPr/>
        </p:nvSpPr>
        <p:spPr bwMode="auto">
          <a:xfrm>
            <a:off x="1182812" y="2947119"/>
            <a:ext cx="106362" cy="106362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9" name="Oval 27"/>
          <p:cNvSpPr>
            <a:spLocks noChangeAspect="1" noChangeArrowheads="1"/>
          </p:cNvSpPr>
          <p:nvPr/>
        </p:nvSpPr>
        <p:spPr bwMode="auto">
          <a:xfrm>
            <a:off x="2536949" y="2845519"/>
            <a:ext cx="106363" cy="1063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0" name="Oval 28"/>
          <p:cNvSpPr>
            <a:spLocks noChangeAspect="1" noChangeArrowheads="1"/>
          </p:cNvSpPr>
          <p:nvPr/>
        </p:nvSpPr>
        <p:spPr bwMode="auto">
          <a:xfrm>
            <a:off x="1433637" y="289631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1" name="Oval 29"/>
          <p:cNvSpPr>
            <a:spLocks noChangeAspect="1" noChangeArrowheads="1"/>
          </p:cNvSpPr>
          <p:nvPr/>
        </p:nvSpPr>
        <p:spPr bwMode="auto">
          <a:xfrm>
            <a:off x="1832099" y="2940769"/>
            <a:ext cx="106363" cy="10636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2" name="Oval 30"/>
          <p:cNvSpPr>
            <a:spLocks noChangeAspect="1" noChangeArrowheads="1"/>
          </p:cNvSpPr>
          <p:nvPr/>
        </p:nvSpPr>
        <p:spPr bwMode="auto">
          <a:xfrm>
            <a:off x="2946524" y="2889969"/>
            <a:ext cx="106363" cy="106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3" name="Oval 31"/>
          <p:cNvSpPr>
            <a:spLocks noChangeAspect="1" noChangeArrowheads="1"/>
          </p:cNvSpPr>
          <p:nvPr/>
        </p:nvSpPr>
        <p:spPr bwMode="auto">
          <a:xfrm>
            <a:off x="3495799" y="3047131"/>
            <a:ext cx="106363" cy="10636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4" name="Oval 32"/>
          <p:cNvSpPr>
            <a:spLocks noChangeAspect="1" noChangeArrowheads="1"/>
          </p:cNvSpPr>
          <p:nvPr/>
        </p:nvSpPr>
        <p:spPr bwMode="auto">
          <a:xfrm>
            <a:off x="3243387" y="2896319"/>
            <a:ext cx="106362" cy="106362"/>
          </a:xfrm>
          <a:prstGeom prst="ellipse">
            <a:avLst/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5" name="AutoShape 33"/>
          <p:cNvSpPr>
            <a:spLocks noChangeAspect="1" noChangeArrowheads="1"/>
          </p:cNvSpPr>
          <p:nvPr/>
        </p:nvSpPr>
        <p:spPr bwMode="auto">
          <a:xfrm>
            <a:off x="2232149" y="5226769"/>
            <a:ext cx="352425" cy="403225"/>
          </a:xfrm>
          <a:prstGeom prst="irregularSeal1">
            <a:avLst/>
          </a:prstGeom>
          <a:gradFill rotWithShape="1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36" name="Oval 34"/>
          <p:cNvSpPr>
            <a:spLocks noChangeAspect="1" noChangeArrowheads="1"/>
          </p:cNvSpPr>
          <p:nvPr/>
        </p:nvSpPr>
        <p:spPr bwMode="auto">
          <a:xfrm>
            <a:off x="1384424" y="6071319"/>
            <a:ext cx="452438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37" name="Oval 35"/>
          <p:cNvSpPr>
            <a:spLocks noChangeAspect="1" noChangeArrowheads="1"/>
          </p:cNvSpPr>
          <p:nvPr/>
        </p:nvSpPr>
        <p:spPr bwMode="auto">
          <a:xfrm>
            <a:off x="2997324" y="6071319"/>
            <a:ext cx="454025" cy="454025"/>
          </a:xfrm>
          <a:prstGeom prst="ellipse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Au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1620962" y="3807544"/>
            <a:ext cx="1557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prstClr val="black"/>
                </a:solidFill>
                <a:cs typeface="Arial" charset="0"/>
              </a:rPr>
              <a:t>QGP fluid</a:t>
            </a:r>
          </a:p>
        </p:txBody>
      </p:sp>
      <p:sp>
        <p:nvSpPr>
          <p:cNvPr id="39" name="Freeform 37"/>
          <p:cNvSpPr>
            <a:spLocks/>
          </p:cNvSpPr>
          <p:nvPr/>
        </p:nvSpPr>
        <p:spPr bwMode="auto">
          <a:xfrm>
            <a:off x="2803649" y="2634381"/>
            <a:ext cx="1836738" cy="233363"/>
          </a:xfrm>
          <a:custGeom>
            <a:avLst/>
            <a:gdLst>
              <a:gd name="T0" fmla="*/ 1157 w 1157"/>
              <a:gd name="T1" fmla="*/ 0 h 147"/>
              <a:gd name="T2" fmla="*/ 205 w 1157"/>
              <a:gd name="T3" fmla="*/ 2 h 147"/>
              <a:gd name="T4" fmla="*/ 0 w 1157"/>
              <a:gd name="T5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7" h="147">
                <a:moveTo>
                  <a:pt x="1157" y="0"/>
                </a:moveTo>
                <a:lnTo>
                  <a:pt x="205" y="2"/>
                </a:lnTo>
                <a:lnTo>
                  <a:pt x="0" y="147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2986212" y="2150194"/>
            <a:ext cx="17843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2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prstClr val="black"/>
                </a:solidFill>
                <a:cs typeface="Arial" charset="0"/>
              </a:rPr>
              <a:t>hadron gas</a:t>
            </a:r>
          </a:p>
        </p:txBody>
      </p:sp>
      <p:sp>
        <p:nvSpPr>
          <p:cNvPr id="41" name="AutoShape 39"/>
          <p:cNvSpPr>
            <a:spLocks noChangeAspect="1" noChangeArrowheads="1"/>
          </p:cNvSpPr>
          <p:nvPr/>
        </p:nvSpPr>
        <p:spPr bwMode="auto">
          <a:xfrm rot="18900000">
            <a:off x="2673474" y="5531569"/>
            <a:ext cx="341313" cy="561975"/>
          </a:xfrm>
          <a:prstGeom prst="upArrow">
            <a:avLst>
              <a:gd name="adj1" fmla="val 50000"/>
              <a:gd name="adj2" fmla="val 41163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tint val="33725"/>
                  <a:invGamma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>
              <a:defRPr/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48064" y="2924944"/>
            <a:ext cx="31582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solidFill>
                  <a:prstClr val="black"/>
                </a:solidFill>
              </a:rPr>
              <a:t>Hadronic</a:t>
            </a:r>
            <a:r>
              <a:rPr lang="en-US" altLang="ja-JP" sz="3200" dirty="0">
                <a:solidFill>
                  <a:prstClr val="black"/>
                </a:solidFill>
              </a:rPr>
              <a:t> cascade</a:t>
            </a:r>
          </a:p>
          <a:p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en-US" altLang="ja-JP" sz="3200" dirty="0">
                <a:solidFill>
                  <a:prstClr val="black"/>
                </a:solidFill>
              </a:rPr>
              <a:t>3D ideal hydro</a:t>
            </a:r>
          </a:p>
          <a:p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en-US" altLang="ja-JP" sz="3200" dirty="0">
                <a:solidFill>
                  <a:prstClr val="black"/>
                </a:solidFill>
              </a:rPr>
              <a:t>Monte Carlo I.C.</a:t>
            </a:r>
          </a:p>
          <a:p>
            <a:r>
              <a:rPr lang="en-US" altLang="ja-JP" sz="3200" dirty="0">
                <a:solidFill>
                  <a:prstClr val="black"/>
                </a:solidFill>
              </a:rPr>
              <a:t>(MC-KLN)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2" name="上矢印 1"/>
          <p:cNvSpPr/>
          <p:nvPr/>
        </p:nvSpPr>
        <p:spPr>
          <a:xfrm>
            <a:off x="6300192" y="4412817"/>
            <a:ext cx="484632" cy="528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3" name="上矢印 42"/>
          <p:cNvSpPr/>
          <p:nvPr/>
        </p:nvSpPr>
        <p:spPr>
          <a:xfrm>
            <a:off x="6300192" y="3476713"/>
            <a:ext cx="484632" cy="5283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3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Initial Density Fluctuation</a:t>
            </a:r>
            <a:endParaRPr kumimoji="1" lang="ja-JP" altLang="en-US" dirty="0"/>
          </a:p>
        </p:txBody>
      </p:sp>
      <p:pic>
        <p:nvPicPr>
          <p:cNvPr id="3" name="Picture 14" descr="defaul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2" y="2139870"/>
            <a:ext cx="3406140" cy="28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" descr="00-05_befo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4246"/>
            <a:ext cx="3406140" cy="28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35496" y="4725144"/>
                <a:ext cx="4106765" cy="13054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initial</m:t>
                          </m:r>
                          <m: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condition</m:t>
                          </m:r>
                        </m:e>
                      </m:nary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25144"/>
                <a:ext cx="4106765" cy="13054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933964" y="5004465"/>
                <a:ext cx="41745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3200">
                          <a:solidFill>
                            <a:prstClr val="black"/>
                          </a:solidFill>
                          <a:latin typeface="Cambria Math"/>
                        </a:rPr>
                        <m:t>single</m:t>
                      </m:r>
                      <m:r>
                        <a:rPr lang="en-US" altLang="ja-JP" sz="32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3200">
                          <a:solidFill>
                            <a:prstClr val="black"/>
                          </a:solidFill>
                          <a:latin typeface="Cambria Math"/>
                        </a:rPr>
                        <m:t>initial</m:t>
                      </m:r>
                      <m:r>
                        <a:rPr lang="en-US" altLang="ja-JP" sz="320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3200">
                          <a:solidFill>
                            <a:prstClr val="black"/>
                          </a:solidFill>
                          <a:latin typeface="Cambria Math"/>
                        </a:rPr>
                        <m:t>condition</m:t>
                      </m:r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3964" y="5004465"/>
                <a:ext cx="41745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/>
          <p:cNvSpPr txBox="1"/>
          <p:nvPr/>
        </p:nvSpPr>
        <p:spPr>
          <a:xfrm>
            <a:off x="827584" y="5733256"/>
            <a:ext cx="23775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</a:rPr>
              <a:t>conventional</a:t>
            </a:r>
          </a:p>
          <a:p>
            <a:pPr algn="ctr"/>
            <a:r>
              <a:rPr lang="en-US" altLang="ja-JP" sz="3200" dirty="0">
                <a:solidFill>
                  <a:prstClr val="black"/>
                </a:solidFill>
              </a:rPr>
              <a:t>hydro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81263" y="5736158"/>
            <a:ext cx="27807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</a:rPr>
              <a:t>event-by-event</a:t>
            </a:r>
          </a:p>
          <a:p>
            <a:pPr algn="ctr"/>
            <a:r>
              <a:rPr lang="en-US" altLang="ja-JP" sz="3200" dirty="0">
                <a:solidFill>
                  <a:prstClr val="black"/>
                </a:solidFill>
              </a:rPr>
              <a:t>hydro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Event-by-event Fluctuation</a:t>
            </a:r>
            <a:endParaRPr kumimoji="1" lang="ja-JP" alt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5198370" y="2228648"/>
            <a:ext cx="2902022" cy="2109816"/>
            <a:chOff x="366713" y="3479772"/>
            <a:chExt cx="2902022" cy="2109816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3" y="3587750"/>
              <a:ext cx="2819400" cy="20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886874" y="3479772"/>
              <a:ext cx="2381861" cy="1941989"/>
              <a:chOff x="346959" y="838200"/>
              <a:chExt cx="3816499" cy="2783305"/>
            </a:xfrm>
          </p:grpSpPr>
          <p:sp>
            <p:nvSpPr>
              <p:cNvPr id="6" name="Freeform 54"/>
              <p:cNvSpPr>
                <a:spLocks/>
              </p:cNvSpPr>
              <p:nvPr/>
            </p:nvSpPr>
            <p:spPr bwMode="auto">
              <a:xfrm rot="-4547805">
                <a:off x="798381" y="994660"/>
                <a:ext cx="1908437" cy="2811281"/>
              </a:xfrm>
              <a:custGeom>
                <a:avLst/>
                <a:gdLst>
                  <a:gd name="T0" fmla="*/ 19586382 w 1492584"/>
                  <a:gd name="T1" fmla="*/ 2147483647 h 1437373"/>
                  <a:gd name="T2" fmla="*/ 124322752 w 1492584"/>
                  <a:gd name="T3" fmla="*/ 2147483647 h 1437373"/>
                  <a:gd name="T4" fmla="*/ 225318292 w 1492584"/>
                  <a:gd name="T5" fmla="*/ 1473391800 h 1437373"/>
                  <a:gd name="T6" fmla="*/ 371200764 w 1492584"/>
                  <a:gd name="T7" fmla="*/ 24150018 h 1437373"/>
                  <a:gd name="T8" fmla="*/ 498380842 w 1492584"/>
                  <a:gd name="T9" fmla="*/ 1618306506 h 1437373"/>
                  <a:gd name="T10" fmla="*/ 573192427 w 1492584"/>
                  <a:gd name="T11" fmla="*/ 2147483647 h 1437373"/>
                  <a:gd name="T12" fmla="*/ 539527163 w 1492584"/>
                  <a:gd name="T13" fmla="*/ 2147483647 h 1437373"/>
                  <a:gd name="T14" fmla="*/ 408607082 w 1492584"/>
                  <a:gd name="T15" fmla="*/ 2147483647 h 1437373"/>
                  <a:gd name="T16" fmla="*/ 270205244 w 1492584"/>
                  <a:gd name="T17" fmla="*/ 2147483647 h 1437373"/>
                  <a:gd name="T18" fmla="*/ 135543873 w 1492584"/>
                  <a:gd name="T19" fmla="*/ 2147483647 h 1437373"/>
                  <a:gd name="T20" fmla="*/ 45770298 w 1492584"/>
                  <a:gd name="T21" fmla="*/ 2147483647 h 1437373"/>
                  <a:gd name="T22" fmla="*/ 2493994 w 1492584"/>
                  <a:gd name="T23" fmla="*/ 2147483647 h 1437373"/>
                  <a:gd name="T24" fmla="*/ 19586382 w 1492584"/>
                  <a:gd name="T25" fmla="*/ 2147483647 h 1437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92584"/>
                  <a:gd name="T40" fmla="*/ 0 h 1437373"/>
                  <a:gd name="T41" fmla="*/ 1492584 w 1492584"/>
                  <a:gd name="T42" fmla="*/ 1437373 h 1437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92584" h="1437373">
                    <a:moveTo>
                      <a:pt x="50399" y="752374"/>
                    </a:moveTo>
                    <a:cubicBezTo>
                      <a:pt x="94381" y="650640"/>
                      <a:pt x="231675" y="437949"/>
                      <a:pt x="319907" y="328863"/>
                    </a:cubicBezTo>
                    <a:cubicBezTo>
                      <a:pt x="408139" y="219777"/>
                      <a:pt x="473911" y="152400"/>
                      <a:pt x="579789" y="97857"/>
                    </a:cubicBezTo>
                    <a:cubicBezTo>
                      <a:pt x="685667" y="43314"/>
                      <a:pt x="838067" y="0"/>
                      <a:pt x="955174" y="1604"/>
                    </a:cubicBezTo>
                    <a:cubicBezTo>
                      <a:pt x="1072281" y="3208"/>
                      <a:pt x="1195806" y="40105"/>
                      <a:pt x="1282433" y="107482"/>
                    </a:cubicBezTo>
                    <a:cubicBezTo>
                      <a:pt x="1369060" y="174859"/>
                      <a:pt x="1457292" y="280737"/>
                      <a:pt x="1474938" y="405865"/>
                    </a:cubicBezTo>
                    <a:cubicBezTo>
                      <a:pt x="1492584" y="530993"/>
                      <a:pt x="1458896" y="715477"/>
                      <a:pt x="1388311" y="858252"/>
                    </a:cubicBezTo>
                    <a:cubicBezTo>
                      <a:pt x="1317726" y="1001027"/>
                      <a:pt x="1166930" y="1169469"/>
                      <a:pt x="1051427" y="1262513"/>
                    </a:cubicBezTo>
                    <a:cubicBezTo>
                      <a:pt x="935924" y="1355557"/>
                      <a:pt x="812400" y="1395663"/>
                      <a:pt x="695292" y="1416518"/>
                    </a:cubicBezTo>
                    <a:cubicBezTo>
                      <a:pt x="578185" y="1437373"/>
                      <a:pt x="445035" y="1427747"/>
                      <a:pt x="348782" y="1387642"/>
                    </a:cubicBezTo>
                    <a:cubicBezTo>
                      <a:pt x="252529" y="1347537"/>
                      <a:pt x="174837" y="1254760"/>
                      <a:pt x="117776" y="1175886"/>
                    </a:cubicBezTo>
                    <a:cubicBezTo>
                      <a:pt x="60715" y="1097012"/>
                      <a:pt x="12834" y="991402"/>
                      <a:pt x="6417" y="914400"/>
                    </a:cubicBezTo>
                    <a:cubicBezTo>
                      <a:pt x="0" y="837398"/>
                      <a:pt x="37699" y="882984"/>
                      <a:pt x="50399" y="752374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55"/>
              <p:cNvSpPr>
                <a:spLocks/>
              </p:cNvSpPr>
              <p:nvPr/>
            </p:nvSpPr>
            <p:spPr bwMode="auto">
              <a:xfrm rot="-4393937">
                <a:off x="749279" y="699392"/>
                <a:ext cx="2367788" cy="3043499"/>
              </a:xfrm>
              <a:custGeom>
                <a:avLst/>
                <a:gdLst>
                  <a:gd name="T0" fmla="*/ 143374432 w 1645920"/>
                  <a:gd name="T1" fmla="*/ 2147483647 h 1719714"/>
                  <a:gd name="T2" fmla="*/ 337621477 w 1645920"/>
                  <a:gd name="T3" fmla="*/ 2147483647 h 1719714"/>
                  <a:gd name="T4" fmla="*/ 587366864 w 1645920"/>
                  <a:gd name="T5" fmla="*/ 2147483647 h 1719714"/>
                  <a:gd name="T6" fmla="*/ 670615200 w 1645920"/>
                  <a:gd name="T7" fmla="*/ 2147483647 h 1719714"/>
                  <a:gd name="T8" fmla="*/ 698364547 w 1645920"/>
                  <a:gd name="T9" fmla="*/ 2147483647 h 1719714"/>
                  <a:gd name="T10" fmla="*/ 587366864 w 1645920"/>
                  <a:gd name="T11" fmla="*/ 2004198008 h 1719714"/>
                  <a:gd name="T12" fmla="*/ 337621477 w 1645920"/>
                  <a:gd name="T13" fmla="*/ 1606892982 h 1719714"/>
                  <a:gd name="T14" fmla="*/ 171123623 w 1645920"/>
                  <a:gd name="T15" fmla="*/ 1050659478 h 1719714"/>
                  <a:gd name="T16" fmla="*/ 198872527 w 1645920"/>
                  <a:gd name="T17" fmla="*/ 653350299 h 1719714"/>
                  <a:gd name="T18" fmla="*/ 393119957 w 1645920"/>
                  <a:gd name="T19" fmla="*/ 282529096 h 1719714"/>
                  <a:gd name="T20" fmla="*/ 670615200 w 1645920"/>
                  <a:gd name="T21" fmla="*/ 44146016 h 1719714"/>
                  <a:gd name="T22" fmla="*/ 1059110514 w 1645920"/>
                  <a:gd name="T23" fmla="*/ 17658235 h 1719714"/>
                  <a:gd name="T24" fmla="*/ 1503102661 w 1645920"/>
                  <a:gd name="T25" fmla="*/ 123605939 h 1719714"/>
                  <a:gd name="T26" fmla="*/ 1919346135 w 1645920"/>
                  <a:gd name="T27" fmla="*/ 441454175 h 1719714"/>
                  <a:gd name="T28" fmla="*/ 2147483647 w 1645920"/>
                  <a:gd name="T29" fmla="*/ 891734590 h 1719714"/>
                  <a:gd name="T30" fmla="*/ 2147483647 w 1645920"/>
                  <a:gd name="T31" fmla="*/ 1368504812 h 1719714"/>
                  <a:gd name="T32" fmla="*/ 2147483647 w 1645920"/>
                  <a:gd name="T33" fmla="*/ 1474455213 h 1719714"/>
                  <a:gd name="T34" fmla="*/ 2147483647 w 1645920"/>
                  <a:gd name="T35" fmla="*/ 1500940893 h 1719714"/>
                  <a:gd name="T36" fmla="*/ 2147483647 w 1645920"/>
                  <a:gd name="T37" fmla="*/ 1765814584 h 1719714"/>
                  <a:gd name="T38" fmla="*/ 2147483647 w 1645920"/>
                  <a:gd name="T39" fmla="*/ 2147483647 h 1719714"/>
                  <a:gd name="T40" fmla="*/ 2147483647 w 1645920"/>
                  <a:gd name="T41" fmla="*/ 2147483647 h 1719714"/>
                  <a:gd name="T42" fmla="*/ 2147483647 w 1645920"/>
                  <a:gd name="T43" fmla="*/ 2147483647 h 1719714"/>
                  <a:gd name="T44" fmla="*/ 2147483647 w 1645920"/>
                  <a:gd name="T45" fmla="*/ 2147483647 h 1719714"/>
                  <a:gd name="T46" fmla="*/ 2147483647 w 1645920"/>
                  <a:gd name="T47" fmla="*/ 2147483647 h 1719714"/>
                  <a:gd name="T48" fmla="*/ 2147483647 w 1645920"/>
                  <a:gd name="T49" fmla="*/ 2147483647 h 1719714"/>
                  <a:gd name="T50" fmla="*/ 2147483647 w 1645920"/>
                  <a:gd name="T51" fmla="*/ 2147483647 h 1719714"/>
                  <a:gd name="T52" fmla="*/ 1780596702 w 1645920"/>
                  <a:gd name="T53" fmla="*/ 2147483647 h 1719714"/>
                  <a:gd name="T54" fmla="*/ 1086859055 w 1645920"/>
                  <a:gd name="T55" fmla="*/ 2147483647 h 1719714"/>
                  <a:gd name="T56" fmla="*/ 642866876 w 1645920"/>
                  <a:gd name="T57" fmla="*/ 2147483647 h 1719714"/>
                  <a:gd name="T58" fmla="*/ 87873370 w 1645920"/>
                  <a:gd name="T59" fmla="*/ 2147483647 h 1719714"/>
                  <a:gd name="T60" fmla="*/ 143374432 w 1645920"/>
                  <a:gd name="T61" fmla="*/ 2147483647 h 17197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5920"/>
                  <a:gd name="T94" fmla="*/ 0 h 1719714"/>
                  <a:gd name="T95" fmla="*/ 1645920 w 1645920"/>
                  <a:gd name="T96" fmla="*/ 1719714 h 17197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5920" h="1719714">
                    <a:moveTo>
                      <a:pt x="49731" y="1161448"/>
                    </a:moveTo>
                    <a:cubicBezTo>
                      <a:pt x="64169" y="1081238"/>
                      <a:pt x="91441" y="1084446"/>
                      <a:pt x="117108" y="1045945"/>
                    </a:cubicBezTo>
                    <a:cubicBezTo>
                      <a:pt x="142775" y="1007444"/>
                      <a:pt x="184485" y="960922"/>
                      <a:pt x="203735" y="930442"/>
                    </a:cubicBezTo>
                    <a:cubicBezTo>
                      <a:pt x="222985" y="899962"/>
                      <a:pt x="226194" y="882315"/>
                      <a:pt x="232611" y="863065"/>
                    </a:cubicBezTo>
                    <a:cubicBezTo>
                      <a:pt x="239028" y="843815"/>
                      <a:pt x="247049" y="837398"/>
                      <a:pt x="242236" y="814939"/>
                    </a:cubicBezTo>
                    <a:cubicBezTo>
                      <a:pt x="237423" y="792480"/>
                      <a:pt x="224590" y="766812"/>
                      <a:pt x="203735" y="728311"/>
                    </a:cubicBezTo>
                    <a:cubicBezTo>
                      <a:pt x="182880" y="689810"/>
                      <a:pt x="141171" y="641684"/>
                      <a:pt x="117108" y="583933"/>
                    </a:cubicBezTo>
                    <a:cubicBezTo>
                      <a:pt x="93045" y="526182"/>
                      <a:pt x="67377" y="439554"/>
                      <a:pt x="59356" y="381802"/>
                    </a:cubicBezTo>
                    <a:cubicBezTo>
                      <a:pt x="51335" y="324050"/>
                      <a:pt x="56147" y="283945"/>
                      <a:pt x="68981" y="237423"/>
                    </a:cubicBezTo>
                    <a:cubicBezTo>
                      <a:pt x="81815" y="190901"/>
                      <a:pt x="109086" y="139566"/>
                      <a:pt x="136358" y="102669"/>
                    </a:cubicBezTo>
                    <a:cubicBezTo>
                      <a:pt x="163630" y="65772"/>
                      <a:pt x="194110" y="32084"/>
                      <a:pt x="232611" y="16042"/>
                    </a:cubicBezTo>
                    <a:cubicBezTo>
                      <a:pt x="271112" y="0"/>
                      <a:pt x="319239" y="1604"/>
                      <a:pt x="367365" y="6417"/>
                    </a:cubicBezTo>
                    <a:cubicBezTo>
                      <a:pt x="415491" y="11230"/>
                      <a:pt x="471639" y="19251"/>
                      <a:pt x="521369" y="44918"/>
                    </a:cubicBezTo>
                    <a:cubicBezTo>
                      <a:pt x="571099" y="70585"/>
                      <a:pt x="620830" y="113899"/>
                      <a:pt x="665748" y="160421"/>
                    </a:cubicBezTo>
                    <a:cubicBezTo>
                      <a:pt x="710666" y="206943"/>
                      <a:pt x="757188" y="267903"/>
                      <a:pt x="790876" y="324050"/>
                    </a:cubicBezTo>
                    <a:cubicBezTo>
                      <a:pt x="824564" y="380197"/>
                      <a:pt x="837398" y="462012"/>
                      <a:pt x="867878" y="497305"/>
                    </a:cubicBezTo>
                    <a:cubicBezTo>
                      <a:pt x="898358" y="532598"/>
                      <a:pt x="911192" y="527785"/>
                      <a:pt x="973756" y="535806"/>
                    </a:cubicBezTo>
                    <a:cubicBezTo>
                      <a:pt x="1036320" y="543827"/>
                      <a:pt x="1158241" y="527785"/>
                      <a:pt x="1243264" y="545431"/>
                    </a:cubicBezTo>
                    <a:cubicBezTo>
                      <a:pt x="1328287" y="563077"/>
                      <a:pt x="1419727" y="591953"/>
                      <a:pt x="1483895" y="641684"/>
                    </a:cubicBezTo>
                    <a:cubicBezTo>
                      <a:pt x="1548063" y="691415"/>
                      <a:pt x="1610628" y="774834"/>
                      <a:pt x="1628274" y="843815"/>
                    </a:cubicBezTo>
                    <a:cubicBezTo>
                      <a:pt x="1645920" y="912796"/>
                      <a:pt x="1628274" y="996214"/>
                      <a:pt x="1589773" y="1055570"/>
                    </a:cubicBezTo>
                    <a:cubicBezTo>
                      <a:pt x="1551272" y="1114926"/>
                      <a:pt x="1487104" y="1169469"/>
                      <a:pt x="1397268" y="1199949"/>
                    </a:cubicBezTo>
                    <a:cubicBezTo>
                      <a:pt x="1307432" y="1230429"/>
                      <a:pt x="1132573" y="1233637"/>
                      <a:pt x="1050758" y="1238450"/>
                    </a:cubicBezTo>
                    <a:lnTo>
                      <a:pt x="906379" y="1228825"/>
                    </a:lnTo>
                    <a:cubicBezTo>
                      <a:pt x="874295" y="1227221"/>
                      <a:pt x="880712" y="1209575"/>
                      <a:pt x="858253" y="1228825"/>
                    </a:cubicBezTo>
                    <a:cubicBezTo>
                      <a:pt x="835794" y="1248075"/>
                      <a:pt x="811731" y="1286576"/>
                      <a:pt x="771626" y="1344328"/>
                    </a:cubicBezTo>
                    <a:cubicBezTo>
                      <a:pt x="731521" y="1402080"/>
                      <a:pt x="683394" y="1515979"/>
                      <a:pt x="617621" y="1575335"/>
                    </a:cubicBezTo>
                    <a:cubicBezTo>
                      <a:pt x="551848" y="1634691"/>
                      <a:pt x="442762" y="1681213"/>
                      <a:pt x="376990" y="1700463"/>
                    </a:cubicBezTo>
                    <a:cubicBezTo>
                      <a:pt x="311218" y="1719713"/>
                      <a:pt x="280738" y="1719714"/>
                      <a:pt x="222986" y="1690838"/>
                    </a:cubicBezTo>
                    <a:cubicBezTo>
                      <a:pt x="165234" y="1661962"/>
                      <a:pt x="60960" y="1615440"/>
                      <a:pt x="30480" y="1527208"/>
                    </a:cubicBezTo>
                    <a:cubicBezTo>
                      <a:pt x="0" y="1438976"/>
                      <a:pt x="35293" y="1241659"/>
                      <a:pt x="49731" y="116144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56"/>
              <p:cNvSpPr>
                <a:spLocks/>
              </p:cNvSpPr>
              <p:nvPr/>
            </p:nvSpPr>
            <p:spPr bwMode="auto">
              <a:xfrm rot="-2314612">
                <a:off x="457200" y="1066801"/>
                <a:ext cx="2608446" cy="2554704"/>
              </a:xfrm>
              <a:custGeom>
                <a:avLst/>
                <a:gdLst>
                  <a:gd name="T0" fmla="*/ 160286098 w 1621857"/>
                  <a:gd name="T1" fmla="*/ 1697918840 h 1613835"/>
                  <a:gd name="T2" fmla="*/ 5169685 w 1621857"/>
                  <a:gd name="T3" fmla="*/ 1342540652 h 1613835"/>
                  <a:gd name="T4" fmla="*/ 191309182 w 1621857"/>
                  <a:gd name="T5" fmla="*/ 892393847 h 1613835"/>
                  <a:gd name="T6" fmla="*/ 811780503 w 1621857"/>
                  <a:gd name="T7" fmla="*/ 750242310 h 1613835"/>
                  <a:gd name="T8" fmla="*/ 1556344533 w 1621857"/>
                  <a:gd name="T9" fmla="*/ 797626612 h 1613835"/>
                  <a:gd name="T10" fmla="*/ 2145789917 w 1621857"/>
                  <a:gd name="T11" fmla="*/ 845011508 h 1613835"/>
                  <a:gd name="T12" fmla="*/ 2147483647 w 1621857"/>
                  <a:gd name="T13" fmla="*/ 371171222 h 1613835"/>
                  <a:gd name="T14" fmla="*/ 2147483647 w 1621857"/>
                  <a:gd name="T15" fmla="*/ 39487114 h 1613835"/>
                  <a:gd name="T16" fmla="*/ 2147483647 w 1621857"/>
                  <a:gd name="T17" fmla="*/ 134254559 h 1613835"/>
                  <a:gd name="T18" fmla="*/ 2147483647 w 1621857"/>
                  <a:gd name="T19" fmla="*/ 418555337 h 1613835"/>
                  <a:gd name="T20" fmla="*/ 2147483647 w 1621857"/>
                  <a:gd name="T21" fmla="*/ 845011508 h 1613835"/>
                  <a:gd name="T22" fmla="*/ 2147483647 w 1621857"/>
                  <a:gd name="T23" fmla="*/ 1389925258 h 1613835"/>
                  <a:gd name="T24" fmla="*/ 2147483647 w 1621857"/>
                  <a:gd name="T25" fmla="*/ 1650535290 h 1613835"/>
                  <a:gd name="T26" fmla="*/ 2147483647 w 1621857"/>
                  <a:gd name="T27" fmla="*/ 2053296704 h 1613835"/>
                  <a:gd name="T28" fmla="*/ 2147483647 w 1621857"/>
                  <a:gd name="T29" fmla="*/ 2147483647 h 1613835"/>
                  <a:gd name="T30" fmla="*/ 2147483647 w 1621857"/>
                  <a:gd name="T31" fmla="*/ 2147483647 h 1613835"/>
                  <a:gd name="T32" fmla="*/ 2147483647 w 1621857"/>
                  <a:gd name="T33" fmla="*/ 2147483647 h 1613835"/>
                  <a:gd name="T34" fmla="*/ 2147483647 w 1621857"/>
                  <a:gd name="T35" fmla="*/ 2147483647 h 1613835"/>
                  <a:gd name="T36" fmla="*/ 2147483647 w 1621857"/>
                  <a:gd name="T37" fmla="*/ 2147483647 h 1613835"/>
                  <a:gd name="T38" fmla="*/ 2147483647 w 1621857"/>
                  <a:gd name="T39" fmla="*/ 2147483647 h 1613835"/>
                  <a:gd name="T40" fmla="*/ 2147483647 w 1621857"/>
                  <a:gd name="T41" fmla="*/ 2147483647 h 1613835"/>
                  <a:gd name="T42" fmla="*/ 2147483647 w 1621857"/>
                  <a:gd name="T43" fmla="*/ 2147483647 h 1613835"/>
                  <a:gd name="T44" fmla="*/ 1432249448 w 1621857"/>
                  <a:gd name="T45" fmla="*/ 2147483647 h 1613835"/>
                  <a:gd name="T46" fmla="*/ 904851706 w 1621857"/>
                  <a:gd name="T47" fmla="*/ 2147483647 h 1613835"/>
                  <a:gd name="T48" fmla="*/ 966898545 w 1621857"/>
                  <a:gd name="T49" fmla="*/ 2147483647 h 1613835"/>
                  <a:gd name="T50" fmla="*/ 997920502 w 1621857"/>
                  <a:gd name="T51" fmla="*/ 2147483647 h 1613835"/>
                  <a:gd name="T52" fmla="*/ 1028944925 w 1621857"/>
                  <a:gd name="T53" fmla="*/ 2147483647 h 1613835"/>
                  <a:gd name="T54" fmla="*/ 656662380 w 1621857"/>
                  <a:gd name="T55" fmla="*/ 2076990545 h 1613835"/>
                  <a:gd name="T56" fmla="*/ 160286098 w 1621857"/>
                  <a:gd name="T57" fmla="*/ 1697918840 h 16138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1857"/>
                  <a:gd name="T88" fmla="*/ 0 h 1613835"/>
                  <a:gd name="T89" fmla="*/ 1621857 w 1621857"/>
                  <a:gd name="T90" fmla="*/ 1613835 h 16138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1857" h="1613835">
                    <a:moveTo>
                      <a:pt x="49730" y="689810"/>
                    </a:moveTo>
                    <a:cubicBezTo>
                      <a:pt x="16042" y="640080"/>
                      <a:pt x="0" y="599974"/>
                      <a:pt x="1604" y="545431"/>
                    </a:cubicBezTo>
                    <a:cubicBezTo>
                      <a:pt x="3208" y="490888"/>
                      <a:pt x="17646" y="402656"/>
                      <a:pt x="59355" y="362551"/>
                    </a:cubicBezTo>
                    <a:cubicBezTo>
                      <a:pt x="101064" y="322446"/>
                      <a:pt x="181276" y="311216"/>
                      <a:pt x="251861" y="304799"/>
                    </a:cubicBezTo>
                    <a:lnTo>
                      <a:pt x="482867" y="324050"/>
                    </a:lnTo>
                    <a:cubicBezTo>
                      <a:pt x="551848" y="330467"/>
                      <a:pt x="604787" y="372177"/>
                      <a:pt x="665747" y="343301"/>
                    </a:cubicBezTo>
                    <a:cubicBezTo>
                      <a:pt x="726707" y="314425"/>
                      <a:pt x="778042" y="205338"/>
                      <a:pt x="848627" y="150795"/>
                    </a:cubicBezTo>
                    <a:cubicBezTo>
                      <a:pt x="919212" y="96252"/>
                      <a:pt x="1025091" y="32084"/>
                      <a:pt x="1089259" y="16042"/>
                    </a:cubicBezTo>
                    <a:cubicBezTo>
                      <a:pt x="1153427" y="0"/>
                      <a:pt x="1195137" y="28876"/>
                      <a:pt x="1233638" y="54543"/>
                    </a:cubicBezTo>
                    <a:cubicBezTo>
                      <a:pt x="1272139" y="80210"/>
                      <a:pt x="1301015" y="121920"/>
                      <a:pt x="1320265" y="170046"/>
                    </a:cubicBezTo>
                    <a:cubicBezTo>
                      <a:pt x="1339515" y="218172"/>
                      <a:pt x="1353954" y="277528"/>
                      <a:pt x="1349141" y="343301"/>
                    </a:cubicBezTo>
                    <a:cubicBezTo>
                      <a:pt x="1344328" y="409074"/>
                      <a:pt x="1301014" y="510139"/>
                      <a:pt x="1291389" y="564682"/>
                    </a:cubicBezTo>
                    <a:cubicBezTo>
                      <a:pt x="1281764" y="619225"/>
                      <a:pt x="1260909" y="625641"/>
                      <a:pt x="1291389" y="670559"/>
                    </a:cubicBezTo>
                    <a:cubicBezTo>
                      <a:pt x="1321869" y="715477"/>
                      <a:pt x="1421330" y="768416"/>
                      <a:pt x="1474269" y="834189"/>
                    </a:cubicBezTo>
                    <a:cubicBezTo>
                      <a:pt x="1527208" y="899962"/>
                      <a:pt x="1596189" y="991401"/>
                      <a:pt x="1609023" y="1065195"/>
                    </a:cubicBezTo>
                    <a:cubicBezTo>
                      <a:pt x="1621857" y="1138989"/>
                      <a:pt x="1604210" y="1233637"/>
                      <a:pt x="1551271" y="1276951"/>
                    </a:cubicBezTo>
                    <a:cubicBezTo>
                      <a:pt x="1498332" y="1320265"/>
                      <a:pt x="1371599" y="1321869"/>
                      <a:pt x="1291389" y="1325077"/>
                    </a:cubicBezTo>
                    <a:cubicBezTo>
                      <a:pt x="1211179" y="1328285"/>
                      <a:pt x="1116530" y="1305827"/>
                      <a:pt x="1070008" y="1296202"/>
                    </a:cubicBezTo>
                    <a:cubicBezTo>
                      <a:pt x="1023486" y="1286577"/>
                      <a:pt x="1037924" y="1267326"/>
                      <a:pt x="1012257" y="1267326"/>
                    </a:cubicBezTo>
                    <a:cubicBezTo>
                      <a:pt x="986590" y="1267326"/>
                      <a:pt x="944880" y="1273743"/>
                      <a:pt x="916004" y="1296202"/>
                    </a:cubicBezTo>
                    <a:cubicBezTo>
                      <a:pt x="887128" y="1318661"/>
                      <a:pt x="879107" y="1357161"/>
                      <a:pt x="839002" y="1402079"/>
                    </a:cubicBezTo>
                    <a:cubicBezTo>
                      <a:pt x="798897" y="1446997"/>
                      <a:pt x="741144" y="1533625"/>
                      <a:pt x="675372" y="1565709"/>
                    </a:cubicBezTo>
                    <a:cubicBezTo>
                      <a:pt x="609600" y="1597793"/>
                      <a:pt x="510138" y="1613835"/>
                      <a:pt x="444366" y="1594585"/>
                    </a:cubicBezTo>
                    <a:cubicBezTo>
                      <a:pt x="378594" y="1575335"/>
                      <a:pt x="304800" y="1527208"/>
                      <a:pt x="280737" y="1450206"/>
                    </a:cubicBezTo>
                    <a:cubicBezTo>
                      <a:pt x="256674" y="1373204"/>
                      <a:pt x="295175" y="1199949"/>
                      <a:pt x="299987" y="1132572"/>
                    </a:cubicBezTo>
                    <a:cubicBezTo>
                      <a:pt x="304799" y="1065195"/>
                      <a:pt x="306404" y="1071612"/>
                      <a:pt x="309612" y="1045945"/>
                    </a:cubicBezTo>
                    <a:cubicBezTo>
                      <a:pt x="312820" y="1020278"/>
                      <a:pt x="336884" y="1012256"/>
                      <a:pt x="319238" y="978568"/>
                    </a:cubicBezTo>
                    <a:cubicBezTo>
                      <a:pt x="301592" y="944880"/>
                      <a:pt x="250256" y="895149"/>
                      <a:pt x="203734" y="843814"/>
                    </a:cubicBezTo>
                    <a:cubicBezTo>
                      <a:pt x="157212" y="792479"/>
                      <a:pt x="83418" y="739540"/>
                      <a:pt x="49730" y="6898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57"/>
              <p:cNvSpPr>
                <a:spLocks noChangeArrowheads="1"/>
              </p:cNvSpPr>
              <p:nvPr/>
            </p:nvSpPr>
            <p:spPr bwMode="auto">
              <a:xfrm>
                <a:off x="1676400" y="2286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400">
                  <a:solidFill>
                    <a:prstClr val="black"/>
                  </a:solidFill>
                  <a:latin typeface="Tahoma" pitchFamily="34" charset="0"/>
                  <a:ea typeface="SimSun" pitchFamily="2" charset="-122"/>
                </a:endParaRPr>
              </a:p>
            </p:txBody>
          </p:sp>
          <p:cxnSp>
            <p:nvCxnSpPr>
              <p:cNvPr id="10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990600"/>
                <a:ext cx="1447800" cy="1143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59"/>
              <p:cNvCxnSpPr>
                <a:cxnSpLocks noChangeShapeType="1"/>
              </p:cNvCxnSpPr>
              <p:nvPr/>
            </p:nvCxnSpPr>
            <p:spPr bwMode="auto">
              <a:xfrm flipV="1">
                <a:off x="1828800" y="2357735"/>
                <a:ext cx="2334658" cy="4466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60"/>
              <p:cNvCxnSpPr>
                <a:cxnSpLocks noChangeShapeType="1"/>
                <a:stCxn id="9" idx="3"/>
              </p:cNvCxnSpPr>
              <p:nvPr/>
            </p:nvCxnSpPr>
            <p:spPr bwMode="auto">
              <a:xfrm>
                <a:off x="1828800" y="2362200"/>
                <a:ext cx="1752600" cy="1066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4" name="テキスト ボックス 13"/>
          <p:cNvSpPr txBox="1"/>
          <p:nvPr/>
        </p:nvSpPr>
        <p:spPr>
          <a:xfrm>
            <a:off x="4932040" y="5949280"/>
            <a:ext cx="370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Figure adapted from talk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by </a:t>
            </a:r>
            <a:r>
              <a:rPr lang="en-US" altLang="ja-JP" sz="2400" dirty="0" err="1">
                <a:solidFill>
                  <a:prstClr val="black"/>
                </a:solidFill>
              </a:rPr>
              <a:t>J.Jia</a:t>
            </a:r>
            <a:r>
              <a:rPr lang="en-US" altLang="ja-JP" sz="2400" dirty="0">
                <a:solidFill>
                  <a:prstClr val="black"/>
                </a:solidFill>
              </a:rPr>
              <a:t> (ATLAS) at QM2011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1188095" y="2347739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CC00">
                  <a:gamma/>
                  <a:shade val="46275"/>
                  <a:invGamma/>
                </a:srgbClr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2051695" y="2347739"/>
            <a:ext cx="1800225" cy="1800225"/>
          </a:xfrm>
          <a:prstGeom prst="ellipse">
            <a:avLst/>
          </a:prstGeom>
          <a:gradFill rotWithShape="1">
            <a:gsLst>
              <a:gs pos="0">
                <a:srgbClr val="FFFF00">
                  <a:gamma/>
                  <a:shade val="46275"/>
                  <a:invGamma/>
                </a:srgbClr>
              </a:gs>
              <a:gs pos="100000">
                <a:srgbClr val="FFFF00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2051695" y="2563639"/>
            <a:ext cx="935037" cy="1368425"/>
          </a:xfrm>
          <a:prstGeom prst="ellipse">
            <a:avLst/>
          </a:prstGeom>
          <a:gradFill rotWithShape="0">
            <a:gsLst>
              <a:gs pos="0">
                <a:srgbClr val="FF0000">
                  <a:gamma/>
                  <a:shade val="46275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9" name="AutoShape 7" descr="Pink tissue paper"/>
          <p:cNvSpPr>
            <a:spLocks noChangeArrowheads="1"/>
          </p:cNvSpPr>
          <p:nvPr/>
        </p:nvSpPr>
        <p:spPr bwMode="auto">
          <a:xfrm>
            <a:off x="2772420" y="2798589"/>
            <a:ext cx="719137" cy="846137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0" name="AutoShape 8" descr="Pink tissue paper"/>
          <p:cNvSpPr>
            <a:spLocks noChangeArrowheads="1"/>
          </p:cNvSpPr>
          <p:nvPr/>
        </p:nvSpPr>
        <p:spPr bwMode="auto">
          <a:xfrm rot="10800000">
            <a:off x="1548457" y="2795414"/>
            <a:ext cx="719138" cy="846137"/>
          </a:xfrm>
          <a:prstGeom prst="rightArrow">
            <a:avLst>
              <a:gd name="adj1" fmla="val 50000"/>
              <a:gd name="adj2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1" name="AutoShape 9" descr="Pink tissue paper"/>
          <p:cNvSpPr>
            <a:spLocks noChangeArrowheads="1"/>
          </p:cNvSpPr>
          <p:nvPr/>
        </p:nvSpPr>
        <p:spPr bwMode="auto">
          <a:xfrm>
            <a:off x="2340620" y="2204864"/>
            <a:ext cx="360362" cy="503237"/>
          </a:xfrm>
          <a:prstGeom prst="upArrow">
            <a:avLst>
              <a:gd name="adj1" fmla="val 50000"/>
              <a:gd name="adj2" fmla="val 3491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ja-JP" sz="2400">
              <a:solidFill>
                <a:prstClr val="black"/>
              </a:solidFill>
              <a:latin typeface="Verdana" pitchFamily="34" charset="0"/>
              <a:ea typeface="ＭＳ ゴシック" pitchFamily="49" charset="-128"/>
            </a:endParaRPr>
          </a:p>
        </p:txBody>
      </p:sp>
      <p:sp>
        <p:nvSpPr>
          <p:cNvPr id="22" name="AutoShape 10" descr="Pink tissue paper"/>
          <p:cNvSpPr>
            <a:spLocks noChangeArrowheads="1"/>
          </p:cNvSpPr>
          <p:nvPr/>
        </p:nvSpPr>
        <p:spPr bwMode="auto">
          <a:xfrm rot="10800000">
            <a:off x="2340620" y="3835226"/>
            <a:ext cx="360362" cy="503238"/>
          </a:xfrm>
          <a:prstGeom prst="upArrow">
            <a:avLst>
              <a:gd name="adj1" fmla="val 50000"/>
              <a:gd name="adj2" fmla="val 3491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87011" y="4725144"/>
            <a:ext cx="33249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Ideal, but unrealistic?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OK on average(?)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393608" y="4492277"/>
            <a:ext cx="285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Actual collision?</a:t>
            </a:r>
          </a:p>
          <a:p>
            <a:pPr marL="457200" indent="-457200">
              <a:buFont typeface="Wingdings"/>
              <a:buChar char="à"/>
            </a:pPr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Higher order deformation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16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Deformation at Higher Order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" r="1238"/>
          <a:stretch/>
        </p:blipFill>
        <p:spPr bwMode="auto">
          <a:xfrm>
            <a:off x="323528" y="2879340"/>
            <a:ext cx="8461829" cy="155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859520" y="5931277"/>
            <a:ext cx="42489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Figure adapte</a:t>
            </a:r>
            <a:r>
              <a:rPr lang="en-US" altLang="ja-JP" sz="2800" dirty="0" smtClean="0"/>
              <a:t>d from</a:t>
            </a:r>
          </a:p>
          <a:p>
            <a:r>
              <a:rPr kumimoji="1" lang="en-US" altLang="ja-JP" sz="2800" dirty="0" smtClean="0"/>
              <a:t>talk by </a:t>
            </a:r>
            <a:r>
              <a:rPr kumimoji="1" lang="en-US" altLang="ja-JP" sz="2800" dirty="0" err="1" smtClean="0"/>
              <a:t>J.Velkovska</a:t>
            </a:r>
            <a:r>
              <a:rPr kumimoji="1" lang="en-US" altLang="ja-JP" sz="2800" dirty="0" smtClean="0"/>
              <a:t> at QM11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374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Deformation in Model Calculations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608566" y="5594822"/>
                <a:ext cx="3294043" cy="13110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36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3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p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altLang="ja-JP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𝑖𝑛</m:t>
                                      </m:r>
                                      <m:r>
                                        <a:rPr lang="ja-JP" altLang="en-US" sz="3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𝜙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altLang="ja-JP" sz="3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ja-JP" altLang="en-US" sz="3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566" y="5594822"/>
                <a:ext cx="3294043" cy="1311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68" y="2311320"/>
            <a:ext cx="3977640" cy="2697480"/>
          </a:xfrm>
          <a:prstGeom prst="rect">
            <a:avLst/>
          </a:prstGeom>
        </p:spPr>
      </p:pic>
      <p:pic>
        <p:nvPicPr>
          <p:cNvPr id="8" name="Picture 14" descr="defaul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80" y="2288262"/>
            <a:ext cx="3406140" cy="286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円/楕円 9"/>
          <p:cNvSpPr/>
          <p:nvPr/>
        </p:nvSpPr>
        <p:spPr>
          <a:xfrm>
            <a:off x="4499719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643735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7452047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7956103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1560" y="4997494"/>
            <a:ext cx="31197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Sample of entropy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density profile in a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plane perpendicular</a:t>
            </a:r>
          </a:p>
          <a:p>
            <a:r>
              <a:rPr lang="en-US" altLang="ja-JP" sz="2800" dirty="0">
                <a:solidFill>
                  <a:prstClr val="black"/>
                </a:solidFill>
              </a:rPr>
              <a:t>to collision axis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{***}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2204864"/>
            <a:ext cx="6151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{EP}, 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{2}, 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{4}, 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{6}, 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{LYZ}, …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60283" y="3068960"/>
            <a:ext cx="780014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Hydro-based event generator</a:t>
            </a:r>
          </a:p>
          <a:p>
            <a:r>
              <a:rPr lang="en-US" altLang="ja-JP" sz="3200" dirty="0">
                <a:solidFill>
                  <a:prstClr val="black"/>
                </a:solidFill>
                <a:sym typeface="Wingdings" pitchFamily="2" charset="2"/>
              </a:rPr>
              <a:t> Analysis of</a:t>
            </a:r>
            <a:r>
              <a:rPr lang="en-US" altLang="ja-JP" sz="3200" dirty="0">
                <a:solidFill>
                  <a:prstClr val="black"/>
                </a:solidFill>
              </a:rPr>
              <a:t> the outputs almost in the same</a:t>
            </a:r>
          </a:p>
          <a:p>
            <a:r>
              <a:rPr lang="en-US" altLang="ja-JP" sz="3200" dirty="0">
                <a:solidFill>
                  <a:prstClr val="black"/>
                </a:solidFill>
              </a:rPr>
              <a:t>way as experimental people do.</a:t>
            </a:r>
          </a:p>
          <a:p>
            <a:endParaRPr lang="en-US" altLang="ja-JP" sz="3200" dirty="0">
              <a:solidFill>
                <a:prstClr val="black"/>
              </a:solidFill>
            </a:endParaRPr>
          </a:p>
          <a:p>
            <a:r>
              <a:rPr lang="en-US" altLang="ja-JP" sz="3200" dirty="0">
                <a:solidFill>
                  <a:prstClr val="black"/>
                </a:solidFill>
              </a:rPr>
              <a:t>Demonstration of </a:t>
            </a:r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 analysis according to</a:t>
            </a:r>
          </a:p>
          <a:p>
            <a:r>
              <a:rPr lang="en-US" altLang="ja-JP" sz="3200" dirty="0">
                <a:solidFill>
                  <a:prstClr val="black"/>
                </a:solidFill>
              </a:rPr>
              <a:t>event plane method by ATLAS setup.</a:t>
            </a:r>
          </a:p>
          <a:p>
            <a:r>
              <a:rPr lang="en-US" altLang="ja-JP" sz="3200" dirty="0">
                <a:solidFill>
                  <a:prstClr val="black"/>
                </a:solidFill>
              </a:rPr>
              <a:t>E.g.) Centrality cut using </a:t>
            </a:r>
            <a:r>
              <a:rPr lang="en-US" altLang="ja-JP" sz="3200" i="1" dirty="0">
                <a:solidFill>
                  <a:prstClr val="black"/>
                </a:solidFill>
              </a:rPr>
              <a:t>E</a:t>
            </a:r>
            <a:r>
              <a:rPr lang="en-US" altLang="ja-JP" sz="3200" i="1" baseline="-25000" dirty="0">
                <a:solidFill>
                  <a:prstClr val="black"/>
                </a:solidFill>
              </a:rPr>
              <a:t>T</a:t>
            </a:r>
            <a:r>
              <a:rPr lang="en-US" altLang="ja-JP" sz="3200" dirty="0">
                <a:solidFill>
                  <a:prstClr val="black"/>
                </a:solidFill>
              </a:rPr>
              <a:t> in </a:t>
            </a:r>
            <a:r>
              <a:rPr lang="en-US" altLang="ja-JP" sz="3200" dirty="0" err="1">
                <a:solidFill>
                  <a:prstClr val="black"/>
                </a:solidFill>
              </a:rPr>
              <a:t>FCal</a:t>
            </a:r>
            <a:r>
              <a:rPr lang="en-US" altLang="ja-JP" sz="3200" dirty="0">
                <a:solidFill>
                  <a:prstClr val="black"/>
                </a:solidFill>
              </a:rPr>
              <a:t> region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55462" y="6423719"/>
            <a:ext cx="32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ATLAS, arXiv:1108.6018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下矢印 5"/>
          <p:cNvSpPr/>
          <p:nvPr/>
        </p:nvSpPr>
        <p:spPr>
          <a:xfrm>
            <a:off x="4355976" y="4653136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8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Resolution of </a:t>
            </a:r>
            <a:r>
              <a:rPr lang="en-US" altLang="ja-JP" dirty="0" smtClean="0"/>
              <a:t>Event</a:t>
            </a:r>
            <a:r>
              <a:rPr kumimoji="1" lang="en-US" altLang="ja-JP" dirty="0" smtClean="0"/>
              <a:t> Plane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009863" y="4077072"/>
                <a:ext cx="5342937" cy="1094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320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d>
                                        <m:dPr>
                                          <m:ctrlP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l-GR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/>
                                              </m:sSubSup>
                                            </m:e>
                                            <m:sup>
                                              <m: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l-GR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𝛹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ja-JP" sz="3200" i="1">
                                                      <a:solidFill>
                                                        <a:prstClr val="black"/>
                                                      </a:solidFill>
                                                      <a:latin typeface="Cambria Math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</m:e>
                                            <m:sup>
                                              <m: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rad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63" y="4077072"/>
                <a:ext cx="5342937" cy="10944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11561" y="2060848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Reaction (Event) plane is not known experimentally nor in outputs from E-by-E H2C. 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1560" y="3068960"/>
            <a:ext cx="37625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u="sng" dirty="0">
                <a:solidFill>
                  <a:prstClr val="black"/>
                </a:solidFill>
              </a:rPr>
              <a:t>Event plane method</a:t>
            </a:r>
            <a:endParaRPr lang="ja-JP" altLang="en-US" sz="3200" b="1" u="sng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1600" y="3573016"/>
            <a:ext cx="7495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Event plane resolution using two </a:t>
            </a:r>
            <a:r>
              <a:rPr lang="en-US" altLang="ja-JP" sz="3200" dirty="0" err="1">
                <a:solidFill>
                  <a:prstClr val="black"/>
                </a:solidFill>
              </a:rPr>
              <a:t>subevents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835696" y="5182474"/>
                <a:ext cx="5420908" cy="119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l-GR" altLang="ja-JP" sz="32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𝛹</m:t>
                          </m:r>
                        </m:e>
                        <m:sub>
                          <m: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32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320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ja-JP" altLang="en-US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3200" i="1">
                                                  <a:solidFill>
                                                    <a:prstClr val="black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func>
                                    </m:e>
                                  </m:nary>
                                </m:num>
                                <m:den>
                                  <m:nary>
                                    <m:naryPr>
                                      <m:chr m:val="∑"/>
                                      <m:subHide m:val="on"/>
                                      <m:supHide m:val="on"/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/>
                                    <m:sup/>
                                    <m:e>
                                      <m:sSub>
                                        <m:sSubPr>
                                          <m:ctrlP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func>
                                    <m:funcPr>
                                      <m:ctrlP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320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altLang="ja-JP" sz="32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ja-JP" altLang="en-US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𝜙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3200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func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182474"/>
                <a:ext cx="5420908" cy="11988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/>
          <p:cNvSpPr txBox="1"/>
          <p:nvPr/>
        </p:nvSpPr>
        <p:spPr>
          <a:xfrm>
            <a:off x="1018469" y="6381328"/>
            <a:ext cx="8090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c.f.) </a:t>
            </a:r>
            <a:r>
              <a:rPr lang="en-US" altLang="ja-JP" sz="2400" dirty="0" err="1">
                <a:solidFill>
                  <a:prstClr val="black"/>
                </a:solidFill>
              </a:rPr>
              <a:t>A.M.Poskanzer</a:t>
            </a:r>
            <a:r>
              <a:rPr lang="en-US" altLang="ja-JP" sz="2400" dirty="0">
                <a:solidFill>
                  <a:prstClr val="black"/>
                </a:solidFill>
              </a:rPr>
              <a:t> and </a:t>
            </a:r>
            <a:r>
              <a:rPr lang="en-US" altLang="ja-JP" sz="2400" dirty="0" err="1">
                <a:solidFill>
                  <a:prstClr val="black"/>
                </a:solidFill>
              </a:rPr>
              <a:t>S.Voloshin</a:t>
            </a:r>
            <a:r>
              <a:rPr lang="en-US" altLang="ja-JP" sz="2400" dirty="0">
                <a:solidFill>
                  <a:prstClr val="black"/>
                </a:solidFill>
              </a:rPr>
              <a:t>, Phys. Rev. C 58, 1671 (1998)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Resolution of </a:t>
            </a:r>
            <a:r>
              <a:rPr lang="en-US" altLang="ja-JP" dirty="0" smtClean="0"/>
              <a:t>Event</a:t>
            </a:r>
            <a:r>
              <a:rPr kumimoji="1" lang="en-US" altLang="ja-JP" dirty="0" smtClean="0"/>
              <a:t> Plane from E-by-E H2C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83454" y="6381328"/>
            <a:ext cx="3225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ATLAS, arXiv:1108.6018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36" y="2276872"/>
            <a:ext cx="3977640" cy="269748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59632" y="1916832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Even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44" y="1887215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Odd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1007" y="4869160"/>
            <a:ext cx="91454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# of events: 80000 </a:t>
            </a:r>
            <a:r>
              <a:rPr lang="en-US" altLang="ja-JP" sz="2400" dirty="0">
                <a:solidFill>
                  <a:prstClr val="black"/>
                </a:solidFill>
              </a:rPr>
              <a:t>(Remember full 3D </a:t>
            </a:r>
            <a:r>
              <a:rPr lang="en-US" altLang="ja-JP" sz="2400" dirty="0" err="1">
                <a:solidFill>
                  <a:prstClr val="black"/>
                </a:solidFill>
              </a:rPr>
              <a:t>hydro+cascade</a:t>
            </a:r>
            <a:r>
              <a:rPr lang="en-US" altLang="ja-JP" sz="2400" dirty="0">
                <a:solidFill>
                  <a:prstClr val="black"/>
                </a:solidFill>
              </a:rPr>
              <a:t>!)</a:t>
            </a:r>
          </a:p>
          <a:p>
            <a:r>
              <a:rPr lang="en-US" altLang="ja-JP" sz="3200" dirty="0" err="1">
                <a:solidFill>
                  <a:prstClr val="black"/>
                </a:solidFill>
              </a:rPr>
              <a:t>Subevent</a:t>
            </a:r>
            <a:r>
              <a:rPr lang="en-US" altLang="ja-JP" sz="3200" dirty="0">
                <a:solidFill>
                  <a:prstClr val="black"/>
                </a:solidFill>
              </a:rPr>
              <a:t> “N”: charged, -4.8&lt; </a:t>
            </a:r>
            <a:r>
              <a:rPr lang="en-US" altLang="ja-JP" sz="3200" dirty="0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en-US" altLang="ja-JP" sz="3200" dirty="0">
                <a:solidFill>
                  <a:prstClr val="black"/>
                </a:solidFill>
              </a:rPr>
              <a:t> &lt; -3.2 (</a:t>
            </a:r>
            <a:r>
              <a:rPr lang="en-US" altLang="ja-JP" sz="3200" dirty="0" err="1">
                <a:solidFill>
                  <a:prstClr val="black"/>
                </a:solidFill>
              </a:rPr>
              <a:t>FCal</a:t>
            </a:r>
            <a:r>
              <a:rPr lang="en-US" altLang="ja-JP" sz="3200" dirty="0">
                <a:solidFill>
                  <a:prstClr val="black"/>
                </a:solidFill>
              </a:rPr>
              <a:t> in ATLAS)</a:t>
            </a:r>
          </a:p>
          <a:p>
            <a:r>
              <a:rPr lang="en-US" altLang="ja-JP" sz="3200" dirty="0" err="1">
                <a:solidFill>
                  <a:prstClr val="black"/>
                </a:solidFill>
              </a:rPr>
              <a:t>Subevent</a:t>
            </a:r>
            <a:r>
              <a:rPr lang="en-US" altLang="ja-JP" sz="3200" dirty="0">
                <a:solidFill>
                  <a:prstClr val="black"/>
                </a:solidFill>
              </a:rPr>
              <a:t> “P”: charged, 3.2&lt; </a:t>
            </a:r>
            <a:r>
              <a:rPr lang="en-US" altLang="ja-JP" sz="3200" dirty="0">
                <a:solidFill>
                  <a:prstClr val="black"/>
                </a:solidFill>
                <a:latin typeface="Symbol" pitchFamily="18" charset="2"/>
              </a:rPr>
              <a:t>h</a:t>
            </a:r>
            <a:r>
              <a:rPr lang="en-US" altLang="ja-JP" sz="3200" dirty="0">
                <a:solidFill>
                  <a:prstClr val="black"/>
                </a:solidFill>
              </a:rPr>
              <a:t> &lt; 4.8 (</a:t>
            </a:r>
            <a:r>
              <a:rPr lang="en-US" altLang="ja-JP" sz="3200" dirty="0" err="1">
                <a:solidFill>
                  <a:prstClr val="black"/>
                </a:solidFill>
              </a:rPr>
              <a:t>FCal</a:t>
            </a:r>
            <a:r>
              <a:rPr lang="en-US" altLang="ja-JP" sz="3200" dirty="0">
                <a:solidFill>
                  <a:prstClr val="black"/>
                </a:solidFill>
              </a:rPr>
              <a:t> in ATLAS)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977640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Discovery of Perfect fluid</a:t>
            </a:r>
          </a:p>
          <a:p>
            <a:pPr lvl="1"/>
            <a:r>
              <a:rPr kumimoji="1" lang="en-US" altLang="ja-JP" dirty="0" smtClean="0"/>
              <a:t>Importance of initial fluctuation</a:t>
            </a:r>
          </a:p>
          <a:p>
            <a:r>
              <a:rPr kumimoji="1" lang="en-US" altLang="ja-JP" dirty="0" smtClean="0"/>
              <a:t>Hydro-based event generator</a:t>
            </a:r>
          </a:p>
          <a:p>
            <a:pPr lvl="1"/>
            <a:r>
              <a:rPr lang="en-US" altLang="ja-JP" dirty="0" smtClean="0"/>
              <a:t>Initial state fluctuation</a:t>
            </a:r>
          </a:p>
          <a:p>
            <a:pPr lvl="1"/>
            <a:r>
              <a:rPr kumimoji="1" lang="en-US" altLang="ja-JP" dirty="0" smtClean="0"/>
              <a:t>Flow analysis</a:t>
            </a:r>
          </a:p>
          <a:p>
            <a:pPr lvl="1"/>
            <a:r>
              <a:rPr lang="en-US" altLang="ja-JP" dirty="0" smtClean="0"/>
              <a:t>Results</a:t>
            </a:r>
          </a:p>
          <a:p>
            <a:r>
              <a:rPr kumimoji="1" lang="en-US" altLang="ja-JP" dirty="0" smtClean="0"/>
              <a:t>Conclusion</a:t>
            </a:r>
          </a:p>
          <a:p>
            <a:pPr lvl="1"/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65659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err="1" smtClean="0"/>
              <a:t>v</a:t>
            </a:r>
            <a:r>
              <a:rPr lang="en-US" altLang="ja-JP" baseline="-25000" dirty="0" err="1" smtClean="0"/>
              <a:t>n</a:t>
            </a:r>
            <a:r>
              <a:rPr lang="en-US" altLang="ja-JP" dirty="0" smtClean="0"/>
              <a:t>{EP}(centrality)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87704"/>
            <a:ext cx="3977640" cy="26974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2387704"/>
            <a:ext cx="3977640" cy="26974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71600" y="1897668"/>
                <a:ext cx="355122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vs. centrality (input)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897668"/>
                <a:ext cx="3551229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r="-2230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813667" y="1897668"/>
                <a:ext cx="3790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ja-JP" alt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vs. centrality (output)</a:t>
                </a:r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667" y="1897668"/>
                <a:ext cx="3790781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r="-2093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31640" y="5733256"/>
                <a:ext cx="6535572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2800" dirty="0">
                    <a:solidFill>
                      <a:prstClr val="black"/>
                    </a:solidFill>
                  </a:rPr>
                  <a:t>Response of the QGP to initial deformation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 roughly scales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𝜀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733256"/>
                <a:ext cx="6535572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1305" t="-5732" r="-1212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円/楕円 7"/>
          <p:cNvSpPr/>
          <p:nvPr/>
        </p:nvSpPr>
        <p:spPr>
          <a:xfrm>
            <a:off x="5075783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219799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7452047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956103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043335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187351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419599" y="4869160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923655" y="4869160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7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</a:t>
            </a:r>
            <a:r>
              <a:rPr lang="en-US" altLang="ja-JP" baseline="-25000" dirty="0" err="1" smtClean="0"/>
              <a:t>n</a:t>
            </a:r>
            <a:r>
              <a:rPr kumimoji="1" lang="en-US" altLang="ja-JP" dirty="0" smtClean="0"/>
              <a:t>{EP}(</a:t>
            </a:r>
            <a:r>
              <a:rPr kumimoji="1" lang="en-US" altLang="ja-JP" dirty="0" smtClean="0">
                <a:latin typeface="Symbol" pitchFamily="18" charset="2"/>
              </a:rPr>
              <a:t>h</a:t>
            </a:r>
            <a:r>
              <a:rPr kumimoji="1" lang="en-US" altLang="ja-JP" dirty="0" smtClean="0"/>
              <a:t>)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043608" y="2137228"/>
                <a:ext cx="7053854" cy="787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3200">
                            <a:solidFill>
                              <a:prstClr val="black"/>
                            </a:solidFill>
                            <a:latin typeface="Cambria Math"/>
                          </a:rPr>
                          <m:t>EP</m:t>
                        </m:r>
                      </m:e>
                    </m:d>
                    <m:d>
                      <m:d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ja-JP" altLang="en-US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𝜂</m:t>
                        </m:r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en-US" altLang="ja-JP" sz="32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  <m:d>
                      <m:dPr>
                        <m:begChr m:val="⟨"/>
                        <m:endChr m:val="⟩"/>
                        <m:ctrlPr>
                          <a:rPr lang="en-US" altLang="ja-JP" sz="3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ja-JP" sz="32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ja-JP" sz="320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ja-JP" sz="32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ja-JP" altLang="en-US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𝜙</m:t>
                                    </m:r>
                                    <m:r>
                                      <a:rPr lang="en-US" altLang="ja-JP" sz="32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l-GR" altLang="ja-JP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l-GR" altLang="ja-JP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l-GR" altLang="ja-JP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𝛹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3200" i="1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𝑛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altLang="ja-JP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US" altLang="ja-JP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en-US" altLang="ja-JP" sz="32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𝑁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ja-JP" altLang="en-US" sz="32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7228"/>
                <a:ext cx="7053854" cy="7877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3425"/>
            <a:ext cx="3977640" cy="26974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3425"/>
            <a:ext cx="3977640" cy="269748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59632" y="2924944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Even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68144" y="292494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Odd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5554" y="6165304"/>
            <a:ext cx="8210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Not boost inv. </a:t>
            </a:r>
            <a:r>
              <a:rPr lang="en-US" altLang="ja-JP" sz="3200" dirty="0">
                <a:solidFill>
                  <a:prstClr val="black"/>
                </a:solidFill>
                <a:sym typeface="Wingdings" pitchFamily="2" charset="2"/>
              </a:rPr>
              <a:t>almost boost inv. for epsilon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08104" y="3530625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40-50%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15616" y="3530625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40-50%</a:t>
            </a:r>
            <a:endParaRPr lang="ja-JP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n</a:t>
            </a:r>
            <a:r>
              <a:rPr kumimoji="1" lang="en-US" altLang="ja-JP" dirty="0" smtClean="0"/>
              <a:t>{EP} vs.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n</a:t>
            </a:r>
            <a:r>
              <a:rPr kumimoji="1" lang="en-US" altLang="ja-JP" dirty="0" smtClean="0"/>
              <a:t>{RP}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7784"/>
            <a:ext cx="3977640" cy="26974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07784"/>
            <a:ext cx="3977640" cy="26974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59632" y="2708920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Even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868144" y="2708920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Odd Harmonics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3275692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40-50%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534664" y="3275692"/>
            <a:ext cx="90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40-50%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70797" y="5940569"/>
            <a:ext cx="19575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odd</a:t>
            </a:r>
            <a:r>
              <a:rPr lang="en-US" altLang="ja-JP" sz="3200" dirty="0">
                <a:solidFill>
                  <a:prstClr val="black"/>
                </a:solidFill>
              </a:rPr>
              <a:t>{RP}~0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9351" y="5733256"/>
            <a:ext cx="3288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even</a:t>
            </a:r>
            <a:r>
              <a:rPr lang="en-US" altLang="ja-JP" sz="3200" dirty="0">
                <a:solidFill>
                  <a:prstClr val="black"/>
                </a:solidFill>
              </a:rPr>
              <a:t>{EP}&gt;</a:t>
            </a:r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even</a:t>
            </a:r>
            <a:r>
              <a:rPr lang="en-US" altLang="ja-JP" sz="3200" dirty="0">
                <a:solidFill>
                  <a:prstClr val="black"/>
                </a:solidFill>
              </a:rPr>
              <a:t>{RP}</a:t>
            </a:r>
          </a:p>
          <a:p>
            <a:pPr algn="ctr"/>
            <a:r>
              <a:rPr lang="en-US" altLang="ja-JP" sz="3200" dirty="0">
                <a:solidFill>
                  <a:prstClr val="black"/>
                </a:solidFill>
              </a:rPr>
              <a:t>due to fluctuation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9552" y="2124145"/>
            <a:ext cx="8096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{RP}: </a:t>
            </a:r>
            <a:r>
              <a:rPr lang="en-US" altLang="ja-JP" sz="3200" dirty="0" err="1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 err="1">
                <a:solidFill>
                  <a:prstClr val="black"/>
                </a:solidFill>
              </a:rPr>
              <a:t>n</a:t>
            </a:r>
            <a:r>
              <a:rPr lang="en-US" altLang="ja-JP" sz="3200" dirty="0">
                <a:solidFill>
                  <a:prstClr val="black"/>
                </a:solidFill>
              </a:rPr>
              <a:t> w.r.t. reaction plane known in theory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V</a:t>
            </a:r>
            <a:r>
              <a:rPr lang="en-US" altLang="ja-JP" baseline="-25000" dirty="0" err="1"/>
              <a:t>n</a:t>
            </a:r>
            <a:r>
              <a:rPr lang="en-US" altLang="ja-JP" dirty="0"/>
              <a:t>{EP</a:t>
            </a:r>
            <a:r>
              <a:rPr lang="en-US" altLang="ja-JP" dirty="0" smtClean="0"/>
              <a:t>}(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00631"/>
            <a:ext cx="3977640" cy="269748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92896"/>
            <a:ext cx="3977640" cy="26974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907704" y="2132856"/>
            <a:ext cx="990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0-10%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56176" y="2103239"/>
            <a:ext cx="115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40-50%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15616" y="5301208"/>
            <a:ext cx="2531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{EP} </a:t>
            </a:r>
            <a:r>
              <a:rPr lang="en-US" altLang="ja-JP" sz="3200" dirty="0">
                <a:solidFill>
                  <a:prstClr val="black"/>
                </a:solidFill>
                <a:latin typeface="Century"/>
              </a:rPr>
              <a:t>≈</a:t>
            </a:r>
            <a:r>
              <a:rPr lang="en-US" altLang="ja-JP" sz="3200" dirty="0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3</a:t>
            </a:r>
            <a:r>
              <a:rPr lang="en-US" altLang="ja-JP" sz="3200" dirty="0">
                <a:solidFill>
                  <a:prstClr val="black"/>
                </a:solidFill>
              </a:rPr>
              <a:t>{EP}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24908" y="5301208"/>
            <a:ext cx="2683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{EP} </a:t>
            </a:r>
            <a:r>
              <a:rPr lang="en-US" altLang="ja-JP" sz="3200" dirty="0">
                <a:solidFill>
                  <a:prstClr val="black"/>
                </a:solidFill>
                <a:latin typeface="Century"/>
              </a:rPr>
              <a:t>&gt; </a:t>
            </a:r>
            <a:r>
              <a:rPr lang="en-US" altLang="ja-JP" sz="3200" dirty="0">
                <a:solidFill>
                  <a:prstClr val="black"/>
                </a:solidFill>
              </a:rPr>
              <a:t>v</a:t>
            </a:r>
            <a:r>
              <a:rPr lang="en-US" altLang="ja-JP" sz="3200" baseline="-25000" dirty="0">
                <a:solidFill>
                  <a:prstClr val="black"/>
                </a:solidFill>
              </a:rPr>
              <a:t>3</a:t>
            </a:r>
            <a:r>
              <a:rPr lang="en-US" altLang="ja-JP" sz="3200" dirty="0">
                <a:solidFill>
                  <a:prstClr val="black"/>
                </a:solidFill>
              </a:rPr>
              <a:t>{EP}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2430989" y="2790762"/>
                <a:ext cx="93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989" y="2790762"/>
                <a:ext cx="93538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6588944" y="2780928"/>
                <a:ext cx="9353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𝜂</m:t>
                          </m:r>
                        </m:e>
                      </m:d>
                      <m:r>
                        <a:rPr lang="en-US" altLang="ja-JP" i="1">
                          <a:solidFill>
                            <a:prstClr val="black"/>
                          </a:solidFill>
                          <a:latin typeface="Cambria Math"/>
                        </a:rPr>
                        <m:t>&lt;1</m:t>
                      </m:r>
                    </m:oMath>
                  </m:oMathPara>
                </a14:m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944" y="2780928"/>
                <a:ext cx="93538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1303460" y="6021288"/>
            <a:ext cx="2188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Note: </a:t>
            </a:r>
            <a:r>
              <a:rPr lang="en-US" altLang="ja-JP" sz="3200" dirty="0">
                <a:solidFill>
                  <a:prstClr val="black"/>
                </a:solidFill>
                <a:latin typeface="Symbol" pitchFamily="18" charset="2"/>
              </a:rPr>
              <a:t>e</a:t>
            </a:r>
            <a:r>
              <a:rPr lang="en-US" altLang="ja-JP" sz="3200" baseline="-25000" dirty="0">
                <a:solidFill>
                  <a:prstClr val="black"/>
                </a:solidFill>
              </a:rPr>
              <a:t>2</a:t>
            </a:r>
            <a:r>
              <a:rPr lang="en-US" altLang="ja-JP" sz="3200" dirty="0">
                <a:solidFill>
                  <a:prstClr val="black"/>
                </a:solidFill>
              </a:rPr>
              <a:t>&gt;</a:t>
            </a:r>
            <a:r>
              <a:rPr lang="en-US" altLang="ja-JP" sz="3200" dirty="0">
                <a:solidFill>
                  <a:prstClr val="black"/>
                </a:solidFill>
                <a:latin typeface="Symbol" pitchFamily="18" charset="2"/>
              </a:rPr>
              <a:t>e</a:t>
            </a:r>
            <a:r>
              <a:rPr lang="en-US" altLang="ja-JP" sz="3200" baseline="-25000" dirty="0">
                <a:solidFill>
                  <a:prstClr val="black"/>
                </a:solidFill>
              </a:rPr>
              <a:t>3</a:t>
            </a:r>
            <a:r>
              <a:rPr lang="en-US" altLang="ja-JP" sz="3200" dirty="0">
                <a:solidFill>
                  <a:prstClr val="black"/>
                </a:solidFill>
              </a:rPr>
              <a:t> 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Comparison of </a:t>
            </a:r>
            <a:r>
              <a:rPr kumimoji="1" lang="en-US" altLang="ja-JP" dirty="0" err="1" smtClean="0"/>
              <a:t>v</a:t>
            </a:r>
            <a:r>
              <a:rPr kumimoji="1" lang="en-US" altLang="ja-JP" baseline="-25000" dirty="0" err="1" smtClean="0"/>
              <a:t>n</a:t>
            </a:r>
            <a:r>
              <a:rPr kumimoji="1" lang="en-US" altLang="ja-JP" dirty="0" smtClean="0"/>
              <a:t> with Data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288"/>
          <a:stretch/>
        </p:blipFill>
        <p:spPr bwMode="auto">
          <a:xfrm>
            <a:off x="4835118" y="2420968"/>
            <a:ext cx="3913346" cy="279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52191"/>
            <a:ext cx="3977640" cy="2697480"/>
          </a:xfrm>
          <a:prstGeom prst="rect">
            <a:avLst/>
          </a:prstGeom>
        </p:spPr>
      </p:pic>
      <p:sp>
        <p:nvSpPr>
          <p:cNvPr id="7" name="円/楕円 6"/>
          <p:cNvSpPr/>
          <p:nvPr/>
        </p:nvSpPr>
        <p:spPr>
          <a:xfrm>
            <a:off x="3347591" y="5085264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491607" y="5085264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219799" y="5085264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5723855" y="5085264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884095" y="5085264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028111" y="5085264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043335" y="5085264"/>
            <a:ext cx="720353" cy="7200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187351" y="5085264"/>
            <a:ext cx="720353" cy="720000"/>
          </a:xfrm>
          <a:prstGeom prst="ellipse">
            <a:avLst/>
          </a:prstGeom>
          <a:solidFill>
            <a:schemeClr val="bg2">
              <a:lumMod val="50000"/>
              <a:alpha val="70000"/>
            </a:schemeClr>
          </a:solidFill>
          <a:ln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9672" y="5877272"/>
            <a:ext cx="5844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Tendency similar to experimental data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Absolute value </a:t>
            </a:r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 Viscosity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63688" y="1916832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Theory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60449" y="1916832"/>
            <a:ext cx="1907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</a:rPr>
              <a:t>Experiment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2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Impact of </a:t>
            </a:r>
            <a:r>
              <a:rPr lang="en-US" altLang="ja-JP" dirty="0" smtClean="0"/>
              <a:t>Finite Higher Harmonics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2204864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Only few people believed hydro description of the QGP (~ 1995)</a:t>
            </a: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Hydro at work to describe elliptic flow (~ 2001)</a:t>
            </a:r>
          </a:p>
          <a:p>
            <a:endParaRPr lang="en-US" altLang="ja-JP" sz="2800" dirty="0">
              <a:solidFill>
                <a:prstClr val="black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Hydro at work (?) to describe higher harmonics (~ 2010)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pic>
        <p:nvPicPr>
          <p:cNvPr id="6" name="Picture 14" descr="defaul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50919"/>
            <a:ext cx="1703070" cy="1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00-05_befor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149" y="3717032"/>
            <a:ext cx="1703070" cy="14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/>
              <p:cNvSpPr txBox="1"/>
              <p:nvPr/>
            </p:nvSpPr>
            <p:spPr>
              <a:xfrm>
                <a:off x="5652120" y="4077072"/>
                <a:ext cx="1628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5 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077072"/>
                <a:ext cx="1628331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/>
          <p:cNvSpPr txBox="1"/>
          <p:nvPr/>
        </p:nvSpPr>
        <p:spPr>
          <a:xfrm>
            <a:off x="5724128" y="2060848"/>
            <a:ext cx="14077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coarse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graining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size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52320" y="2258869"/>
            <a:ext cx="1144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initial</a:t>
            </a:r>
          </a:p>
          <a:p>
            <a:pPr algn="ctr"/>
            <a:r>
              <a:rPr lang="en-US" altLang="ja-JP" sz="2800" dirty="0">
                <a:solidFill>
                  <a:prstClr val="black"/>
                </a:solidFill>
              </a:rPr>
              <a:t>profile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5652120" y="5714092"/>
                <a:ext cx="16283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𝑑</m:t>
                      </m:r>
                      <m:r>
                        <a:rPr lang="en-US" altLang="ja-JP" sz="28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≲</m:t>
                      </m:r>
                      <m: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ja-JP" sz="28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fm</m:t>
                      </m:r>
                    </m:oMath>
                  </m:oMathPara>
                </a14:m>
                <a:endParaRPr lang="ja-JP" alt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714092"/>
                <a:ext cx="162833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4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9552" y="2348879"/>
            <a:ext cx="80393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>
                <a:solidFill>
                  <a:prstClr val="black"/>
                </a:solidFill>
              </a:rPr>
              <a:t>Physics of the quark gluon plasma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Strong coupling nature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Small viscosity</a:t>
            </a:r>
          </a:p>
          <a:p>
            <a:r>
              <a:rPr lang="en-US" altLang="ja-JP" sz="2800" b="1" u="sng" dirty="0">
                <a:solidFill>
                  <a:prstClr val="black"/>
                </a:solidFill>
              </a:rPr>
              <a:t>Physics of relativistic heavy ion collisions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Toward precision physics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</a:rPr>
              <a:t>2</a:t>
            </a:r>
            <a:r>
              <a:rPr lang="en-US" altLang="ja-JP" sz="2800" baseline="30000" dirty="0">
                <a:solidFill>
                  <a:prstClr val="black"/>
                </a:solidFill>
              </a:rPr>
              <a:t>nd</a:t>
            </a:r>
            <a:r>
              <a:rPr lang="en-US" altLang="ja-JP" sz="2800" dirty="0">
                <a:solidFill>
                  <a:prstClr val="black"/>
                </a:solidFill>
              </a:rPr>
              <a:t> order harmonics </a:t>
            </a:r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 Higher order harmonics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Equilibration/coarse graining in a small system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sym typeface="Wingdings" pitchFamily="2" charset="2"/>
              </a:rPr>
              <a:t>Precise determination of transport coefficients</a:t>
            </a:r>
            <a:r>
              <a:rPr lang="en-US" altLang="ja-JP" sz="2800" dirty="0">
                <a:solidFill>
                  <a:prstClr val="black"/>
                </a:solidFill>
              </a:rPr>
              <a:t> </a:t>
            </a:r>
            <a:endParaRPr lang="ja-JP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4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9986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Response to Deformation</a:t>
            </a:r>
            <a:endParaRPr kumimoji="1" lang="ja-JP" altLang="en-US" dirty="0"/>
          </a:p>
        </p:txBody>
      </p:sp>
      <p:pic>
        <p:nvPicPr>
          <p:cNvPr id="1026" name="Picture 2" descr="C:\cygwin\home\tetsu\rootdata\vn_ATLAS\vme-emt_vs_c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45568"/>
            <a:ext cx="6629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CGC</a:t>
            </a:r>
            <a:r>
              <a:rPr kumimoji="1" lang="en-US" altLang="ja-JP" dirty="0" smtClean="0"/>
              <a:t> Initial Conditions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71" y="2132856"/>
            <a:ext cx="3643313" cy="400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496" y="6309320"/>
            <a:ext cx="573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</a:rPr>
              <a:t>T.Hirano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i="1" dirty="0">
                <a:solidFill>
                  <a:prstClr val="black"/>
                </a:solidFill>
              </a:rPr>
              <a:t>et al.</a:t>
            </a:r>
            <a:r>
              <a:rPr lang="en-US" altLang="ja-JP" sz="2400" dirty="0">
                <a:solidFill>
                  <a:prstClr val="black"/>
                </a:solidFill>
              </a:rPr>
              <a:t>, Phys. </a:t>
            </a:r>
            <a:r>
              <a:rPr lang="en-US" altLang="ja-JP" sz="2400" dirty="0" err="1">
                <a:solidFill>
                  <a:prstClr val="black"/>
                </a:solidFill>
              </a:rPr>
              <a:t>Lett</a:t>
            </a:r>
            <a:r>
              <a:rPr lang="en-US" altLang="ja-JP" sz="2400" dirty="0">
                <a:solidFill>
                  <a:prstClr val="black"/>
                </a:solidFill>
              </a:rPr>
              <a:t>. B 636, 299 (2006)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96544" y="5160094"/>
            <a:ext cx="4139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CGC and perfect fluid,</a:t>
            </a:r>
          </a:p>
          <a:p>
            <a:r>
              <a:rPr lang="en-US" altLang="ja-JP" sz="3200" dirty="0">
                <a:solidFill>
                  <a:prstClr val="black"/>
                </a:solidFill>
              </a:rPr>
              <a:t>are they compatible?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272" y="2132856"/>
            <a:ext cx="3626168" cy="268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Discovery </a:t>
            </a:r>
            <a:r>
              <a:rPr lang="en-US" altLang="ja-JP" dirty="0" smtClean="0"/>
              <a:t>of</a:t>
            </a:r>
            <a:r>
              <a:rPr kumimoji="1" lang="en-US" altLang="ja-JP" dirty="0" smtClean="0"/>
              <a:t> “Perfect Liquid” 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467544" y="630932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http://www.bnl.gov/bnlweb/pubaf/pr/pr_display.asp?prid=05-38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920" y="2060848"/>
            <a:ext cx="6012159" cy="427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Status as of Press Release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48247"/>
            <a:ext cx="5264944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277374" y="6021288"/>
            <a:ext cx="5014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PHENIX, </a:t>
            </a:r>
            <a:r>
              <a:rPr lang="en-US" altLang="ja-JP" sz="2400" dirty="0" err="1">
                <a:solidFill>
                  <a:prstClr val="black"/>
                </a:solidFill>
              </a:rPr>
              <a:t>Nucl</a:t>
            </a:r>
            <a:r>
              <a:rPr lang="en-US" altLang="ja-JP" sz="2400" dirty="0">
                <a:solidFill>
                  <a:prstClr val="black"/>
                </a:solidFill>
              </a:rPr>
              <a:t>. Phys. A 757, 184 (2005)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64088" y="2614260"/>
            <a:ext cx="3743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u="sng" dirty="0">
                <a:solidFill>
                  <a:prstClr val="black"/>
                </a:solidFill>
              </a:rPr>
              <a:t>Three pillars of modeling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QGP ideal hydro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err="1">
                <a:solidFill>
                  <a:prstClr val="black"/>
                </a:solidFill>
              </a:rPr>
              <a:t>hadronic</a:t>
            </a:r>
            <a:r>
              <a:rPr lang="en-US" altLang="ja-JP" sz="3200" dirty="0">
                <a:solidFill>
                  <a:prstClr val="black"/>
                </a:solidFill>
              </a:rPr>
              <a:t> cascade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err="1">
                <a:solidFill>
                  <a:prstClr val="black"/>
                </a:solidFill>
              </a:rPr>
              <a:t>Glauber</a:t>
            </a:r>
            <a:r>
              <a:rPr lang="en-US" altLang="ja-JP" sz="3200" dirty="0">
                <a:solidFill>
                  <a:prstClr val="black"/>
                </a:solidFill>
              </a:rPr>
              <a:t> type initial </a:t>
            </a:r>
            <a:r>
              <a:rPr lang="en-US" altLang="ja-JP" sz="3200" dirty="0" smtClean="0">
                <a:solidFill>
                  <a:prstClr val="black"/>
                </a:solidFill>
              </a:rPr>
              <a:t>conditions</a:t>
            </a:r>
            <a:endParaRPr lang="en-US" altLang="ja-JP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1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What is missing in central collisions?</a:t>
            </a:r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3540443" cy="401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6309320"/>
            <a:ext cx="5734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</a:rPr>
              <a:t>T.Hirano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i="1" dirty="0">
                <a:solidFill>
                  <a:prstClr val="black"/>
                </a:solidFill>
              </a:rPr>
              <a:t>et al.</a:t>
            </a:r>
            <a:r>
              <a:rPr lang="en-US" altLang="ja-JP" sz="2400" dirty="0">
                <a:solidFill>
                  <a:prstClr val="black"/>
                </a:solidFill>
              </a:rPr>
              <a:t>, Phys. </a:t>
            </a:r>
            <a:r>
              <a:rPr lang="en-US" altLang="ja-JP" sz="2400" dirty="0" err="1">
                <a:solidFill>
                  <a:prstClr val="black"/>
                </a:solidFill>
              </a:rPr>
              <a:t>Lett</a:t>
            </a:r>
            <a:r>
              <a:rPr lang="en-US" altLang="ja-JP" sz="2400" dirty="0">
                <a:solidFill>
                  <a:prstClr val="black"/>
                </a:solidFill>
              </a:rPr>
              <a:t>. B 636, 299 (2006)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99992" y="2720639"/>
            <a:ext cx="4427984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 smtClean="0">
                <a:solidFill>
                  <a:prstClr val="black"/>
                </a:solidFill>
              </a:rPr>
              <a:t>Undershoot </a:t>
            </a:r>
            <a:r>
              <a:rPr lang="en-US" altLang="ja-JP" sz="3200" dirty="0">
                <a:solidFill>
                  <a:prstClr val="black"/>
                </a:solidFill>
              </a:rPr>
              <a:t>the data at </a:t>
            </a:r>
            <a:r>
              <a:rPr lang="en-US" altLang="ja-JP" sz="3200" dirty="0" err="1">
                <a:solidFill>
                  <a:prstClr val="black"/>
                </a:solidFill>
              </a:rPr>
              <a:t>midrapidity</a:t>
            </a:r>
            <a:r>
              <a:rPr lang="en-US" altLang="ja-JP" sz="3200" dirty="0">
                <a:solidFill>
                  <a:prstClr val="black"/>
                </a:solidFill>
              </a:rPr>
              <a:t> in central </a:t>
            </a:r>
            <a:r>
              <a:rPr lang="en-US" altLang="ja-JP" sz="3200" dirty="0" smtClean="0">
                <a:solidFill>
                  <a:prstClr val="black"/>
                </a:solidFill>
              </a:rPr>
              <a:t>collisions</a:t>
            </a:r>
          </a:p>
          <a:p>
            <a:r>
              <a:rPr lang="en-US" altLang="ja-JP" sz="3200" dirty="0" smtClean="0">
                <a:solidFill>
                  <a:prstClr val="black"/>
                </a:solidFill>
                <a:sym typeface="Wingdings" pitchFamily="2" charset="2"/>
              </a:rPr>
              <a:t> Open question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2483768" y="270892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3" name="直線矢印コネクタ 12"/>
          <p:cNvCxnSpPr>
            <a:stCxn id="10" idx="1"/>
            <a:endCxn id="12" idx="5"/>
          </p:cNvCxnSpPr>
          <p:nvPr/>
        </p:nvCxnSpPr>
        <p:spPr>
          <a:xfrm flipH="1" flipV="1">
            <a:off x="3098395" y="3262084"/>
            <a:ext cx="1401597" cy="48960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1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Importance of Fluctuation in Initial Conditions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" r="2865"/>
          <a:stretch/>
        </p:blipFill>
        <p:spPr bwMode="auto">
          <a:xfrm>
            <a:off x="424364" y="2095073"/>
            <a:ext cx="4075628" cy="464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4" r="3313"/>
          <a:stretch/>
        </p:blipFill>
        <p:spPr bwMode="auto">
          <a:xfrm>
            <a:off x="4808950" y="2067419"/>
            <a:ext cx="4077951" cy="286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796136" y="4941168"/>
                <a:ext cx="2347887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part</m:t>
                          </m:r>
                        </m:sub>
                      </m:sSub>
                      <m:r>
                        <a:rPr lang="en-US" altLang="ja-JP" sz="3200" i="1">
                          <a:solidFill>
                            <a:prstClr val="black"/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ja-JP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std</m:t>
                          </m:r>
                        </m:sub>
                      </m:sSub>
                    </m:oMath>
                  </m:oMathPara>
                </a14:m>
                <a:endParaRPr lang="ja-JP" alt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941168"/>
                <a:ext cx="2347887" cy="6227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572000" y="5910371"/>
            <a:ext cx="4433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PHOBOS, 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Phys. Rev. </a:t>
            </a:r>
            <a:r>
              <a:rPr lang="en-US" altLang="ja-JP" sz="2400" dirty="0" err="1">
                <a:solidFill>
                  <a:prstClr val="black"/>
                </a:solidFill>
              </a:rPr>
              <a:t>Lett</a:t>
            </a:r>
            <a:r>
              <a:rPr lang="en-US" altLang="ja-JP" sz="2400" dirty="0">
                <a:solidFill>
                  <a:prstClr val="black"/>
                </a:solidFill>
              </a:rPr>
              <a:t>. 98, 242302 (2007)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57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Fluctuation in Initial Conditions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44817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97492" y="5661248"/>
            <a:ext cx="3986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>
                <a:solidFill>
                  <a:prstClr val="black"/>
                </a:solidFill>
              </a:rPr>
              <a:t>B.Alver</a:t>
            </a:r>
            <a:r>
              <a:rPr lang="en-US" altLang="ja-JP" sz="2400" dirty="0">
                <a:solidFill>
                  <a:prstClr val="black"/>
                </a:solidFill>
              </a:rPr>
              <a:t> </a:t>
            </a:r>
            <a:r>
              <a:rPr lang="en-US" altLang="ja-JP" sz="2400" i="1" dirty="0">
                <a:solidFill>
                  <a:prstClr val="black"/>
                </a:solidFill>
              </a:rPr>
              <a:t>et al.</a:t>
            </a:r>
            <a:r>
              <a:rPr lang="en-US" altLang="ja-JP" sz="2400" dirty="0">
                <a:solidFill>
                  <a:prstClr val="black"/>
                </a:solidFill>
              </a:rPr>
              <a:t>, 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Phys. Rev. C 77, 014906 (2008)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716016" y="2276872"/>
            <a:ext cx="44279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</a:rPr>
              <a:t>Elliptic flow is generated with respect to</a:t>
            </a:r>
          </a:p>
          <a:p>
            <a:pPr algn="ctr"/>
            <a:r>
              <a:rPr lang="en-US" altLang="ja-JP" sz="3200" i="1" u="sng" dirty="0">
                <a:solidFill>
                  <a:prstClr val="black"/>
                </a:solidFill>
              </a:rPr>
              <a:t>participant plane</a:t>
            </a:r>
            <a:r>
              <a:rPr lang="en-US" altLang="ja-JP" sz="3200" u="sng" dirty="0">
                <a:solidFill>
                  <a:prstClr val="black"/>
                </a:solidFill>
              </a:rPr>
              <a:t> </a:t>
            </a:r>
            <a:endParaRPr lang="en-US" altLang="ja-JP" sz="3200" u="sng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sz="3200" u="sng" dirty="0" smtClean="0">
                <a:solidFill>
                  <a:prstClr val="black"/>
                </a:solidFill>
              </a:rPr>
              <a:t>(</a:t>
            </a:r>
            <a:r>
              <a:rPr lang="en-US" altLang="ja-JP" sz="3200" u="sng" dirty="0">
                <a:solidFill>
                  <a:prstClr val="black"/>
                </a:solidFill>
              </a:rPr>
              <a:t>x’-y</a:t>
            </a:r>
            <a:r>
              <a:rPr lang="en-US" altLang="ja-JP" sz="3200" u="sng" dirty="0" smtClean="0">
                <a:solidFill>
                  <a:prstClr val="black"/>
                </a:solidFill>
              </a:rPr>
              <a:t>’ frame)</a:t>
            </a:r>
            <a:endParaRPr lang="en-US" altLang="ja-JP" sz="3200" u="sng" dirty="0">
              <a:solidFill>
                <a:prstClr val="black"/>
              </a:solidFill>
            </a:endParaRPr>
          </a:p>
          <a:p>
            <a:r>
              <a:rPr lang="en-US" altLang="ja-JP" sz="3200" dirty="0">
                <a:solidFill>
                  <a:prstClr val="black"/>
                </a:solidFill>
              </a:rPr>
              <a:t>rather than</a:t>
            </a:r>
          </a:p>
          <a:p>
            <a:pPr algn="ctr"/>
            <a:r>
              <a:rPr lang="en-US" altLang="ja-JP" sz="3200" i="1" u="sng" dirty="0">
                <a:solidFill>
                  <a:prstClr val="black"/>
                </a:solidFill>
              </a:rPr>
              <a:t>reaction plane</a:t>
            </a:r>
            <a:r>
              <a:rPr lang="en-US" altLang="ja-JP" sz="3200" u="sng" dirty="0">
                <a:solidFill>
                  <a:prstClr val="black"/>
                </a:solidFill>
              </a:rPr>
              <a:t> </a:t>
            </a:r>
            <a:endParaRPr lang="en-US" altLang="ja-JP" sz="3200" u="sng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sz="3200" u="sng" dirty="0" smtClean="0">
                <a:solidFill>
                  <a:prstClr val="black"/>
                </a:solidFill>
              </a:rPr>
              <a:t>(x-y frame)</a:t>
            </a:r>
            <a:r>
              <a:rPr lang="en-US" altLang="ja-JP" sz="3200" i="1" u="sng" dirty="0" smtClean="0">
                <a:solidFill>
                  <a:prstClr val="black"/>
                </a:solidFill>
              </a:rPr>
              <a:t>.</a:t>
            </a:r>
            <a:endParaRPr lang="en-US" altLang="ja-JP" sz="3200" i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Importance </a:t>
            </a:r>
            <a:r>
              <a:rPr kumimoji="1" lang="en-US" altLang="ja-JP" dirty="0" smtClean="0"/>
              <a:t>of PHOBOS finding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220486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System could (</a:t>
            </a:r>
            <a:r>
              <a:rPr lang="en-US" altLang="ja-JP" sz="3200" dirty="0" err="1">
                <a:solidFill>
                  <a:prstClr val="black"/>
                </a:solidFill>
              </a:rPr>
              <a:t>hydrodynamically</a:t>
            </a:r>
            <a:r>
              <a:rPr lang="en-US" altLang="ja-JP" sz="3200" dirty="0">
                <a:solidFill>
                  <a:prstClr val="black"/>
                </a:solidFill>
              </a:rPr>
              <a:t>?) respond to such a fine structure.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Is local </a:t>
            </a:r>
            <a:r>
              <a:rPr lang="en-US" altLang="ja-JP" sz="3200" dirty="0" err="1">
                <a:solidFill>
                  <a:prstClr val="black"/>
                </a:solidFill>
              </a:rPr>
              <a:t>thermalization</a:t>
            </a:r>
            <a:r>
              <a:rPr lang="en-US" altLang="ja-JP" sz="3200" dirty="0">
                <a:solidFill>
                  <a:prstClr val="black"/>
                </a:solidFill>
              </a:rPr>
              <a:t> achieved in such a short length scale (~1 </a:t>
            </a:r>
            <a:r>
              <a:rPr lang="en-US" altLang="ja-JP" sz="3200" dirty="0" err="1">
                <a:solidFill>
                  <a:prstClr val="black"/>
                </a:solidFill>
              </a:rPr>
              <a:t>fm</a:t>
            </a:r>
            <a:r>
              <a:rPr lang="en-US" altLang="ja-JP" sz="3200" dirty="0" smtClean="0">
                <a:solidFill>
                  <a:prstClr val="black"/>
                </a:solidFill>
              </a:rPr>
              <a:t>)?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prstClr val="black"/>
                </a:solidFill>
              </a:rPr>
              <a:t>Need event-by-event hydro simulations?</a:t>
            </a:r>
            <a:endParaRPr lang="en-US" altLang="ja-JP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Higher harmonics?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Harmonics is Finite!</a:t>
            </a:r>
            <a:endParaRPr kumimoji="1" lang="ja-JP" altLang="en-US" dirty="0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971600" y="1988840"/>
            <a:ext cx="2902022" cy="2109816"/>
            <a:chOff x="366713" y="3479772"/>
            <a:chExt cx="2902022" cy="2109816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713" y="3587750"/>
              <a:ext cx="2819400" cy="200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7"/>
            <p:cNvGrpSpPr>
              <a:grpSpLocks/>
            </p:cNvGrpSpPr>
            <p:nvPr/>
          </p:nvGrpSpPr>
          <p:grpSpPr bwMode="auto">
            <a:xfrm>
              <a:off x="886874" y="3479772"/>
              <a:ext cx="2381861" cy="1941989"/>
              <a:chOff x="346959" y="838200"/>
              <a:chExt cx="3816499" cy="2783305"/>
            </a:xfrm>
          </p:grpSpPr>
          <p:sp>
            <p:nvSpPr>
              <p:cNvPr id="6" name="Freeform 54"/>
              <p:cNvSpPr>
                <a:spLocks/>
              </p:cNvSpPr>
              <p:nvPr/>
            </p:nvSpPr>
            <p:spPr bwMode="auto">
              <a:xfrm rot="-4547805">
                <a:off x="798381" y="994660"/>
                <a:ext cx="1908437" cy="2811281"/>
              </a:xfrm>
              <a:custGeom>
                <a:avLst/>
                <a:gdLst>
                  <a:gd name="T0" fmla="*/ 19586382 w 1492584"/>
                  <a:gd name="T1" fmla="*/ 2147483647 h 1437373"/>
                  <a:gd name="T2" fmla="*/ 124322752 w 1492584"/>
                  <a:gd name="T3" fmla="*/ 2147483647 h 1437373"/>
                  <a:gd name="T4" fmla="*/ 225318292 w 1492584"/>
                  <a:gd name="T5" fmla="*/ 1473391800 h 1437373"/>
                  <a:gd name="T6" fmla="*/ 371200764 w 1492584"/>
                  <a:gd name="T7" fmla="*/ 24150018 h 1437373"/>
                  <a:gd name="T8" fmla="*/ 498380842 w 1492584"/>
                  <a:gd name="T9" fmla="*/ 1618306506 h 1437373"/>
                  <a:gd name="T10" fmla="*/ 573192427 w 1492584"/>
                  <a:gd name="T11" fmla="*/ 2147483647 h 1437373"/>
                  <a:gd name="T12" fmla="*/ 539527163 w 1492584"/>
                  <a:gd name="T13" fmla="*/ 2147483647 h 1437373"/>
                  <a:gd name="T14" fmla="*/ 408607082 w 1492584"/>
                  <a:gd name="T15" fmla="*/ 2147483647 h 1437373"/>
                  <a:gd name="T16" fmla="*/ 270205244 w 1492584"/>
                  <a:gd name="T17" fmla="*/ 2147483647 h 1437373"/>
                  <a:gd name="T18" fmla="*/ 135543873 w 1492584"/>
                  <a:gd name="T19" fmla="*/ 2147483647 h 1437373"/>
                  <a:gd name="T20" fmla="*/ 45770298 w 1492584"/>
                  <a:gd name="T21" fmla="*/ 2147483647 h 1437373"/>
                  <a:gd name="T22" fmla="*/ 2493994 w 1492584"/>
                  <a:gd name="T23" fmla="*/ 2147483647 h 1437373"/>
                  <a:gd name="T24" fmla="*/ 19586382 w 1492584"/>
                  <a:gd name="T25" fmla="*/ 2147483647 h 14373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92584"/>
                  <a:gd name="T40" fmla="*/ 0 h 1437373"/>
                  <a:gd name="T41" fmla="*/ 1492584 w 1492584"/>
                  <a:gd name="T42" fmla="*/ 1437373 h 143737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92584" h="1437373">
                    <a:moveTo>
                      <a:pt x="50399" y="752374"/>
                    </a:moveTo>
                    <a:cubicBezTo>
                      <a:pt x="94381" y="650640"/>
                      <a:pt x="231675" y="437949"/>
                      <a:pt x="319907" y="328863"/>
                    </a:cubicBezTo>
                    <a:cubicBezTo>
                      <a:pt x="408139" y="219777"/>
                      <a:pt x="473911" y="152400"/>
                      <a:pt x="579789" y="97857"/>
                    </a:cubicBezTo>
                    <a:cubicBezTo>
                      <a:pt x="685667" y="43314"/>
                      <a:pt x="838067" y="0"/>
                      <a:pt x="955174" y="1604"/>
                    </a:cubicBezTo>
                    <a:cubicBezTo>
                      <a:pt x="1072281" y="3208"/>
                      <a:pt x="1195806" y="40105"/>
                      <a:pt x="1282433" y="107482"/>
                    </a:cubicBezTo>
                    <a:cubicBezTo>
                      <a:pt x="1369060" y="174859"/>
                      <a:pt x="1457292" y="280737"/>
                      <a:pt x="1474938" y="405865"/>
                    </a:cubicBezTo>
                    <a:cubicBezTo>
                      <a:pt x="1492584" y="530993"/>
                      <a:pt x="1458896" y="715477"/>
                      <a:pt x="1388311" y="858252"/>
                    </a:cubicBezTo>
                    <a:cubicBezTo>
                      <a:pt x="1317726" y="1001027"/>
                      <a:pt x="1166930" y="1169469"/>
                      <a:pt x="1051427" y="1262513"/>
                    </a:cubicBezTo>
                    <a:cubicBezTo>
                      <a:pt x="935924" y="1355557"/>
                      <a:pt x="812400" y="1395663"/>
                      <a:pt x="695292" y="1416518"/>
                    </a:cubicBezTo>
                    <a:cubicBezTo>
                      <a:pt x="578185" y="1437373"/>
                      <a:pt x="445035" y="1427747"/>
                      <a:pt x="348782" y="1387642"/>
                    </a:cubicBezTo>
                    <a:cubicBezTo>
                      <a:pt x="252529" y="1347537"/>
                      <a:pt x="174837" y="1254760"/>
                      <a:pt x="117776" y="1175886"/>
                    </a:cubicBezTo>
                    <a:cubicBezTo>
                      <a:pt x="60715" y="1097012"/>
                      <a:pt x="12834" y="991402"/>
                      <a:pt x="6417" y="914400"/>
                    </a:cubicBezTo>
                    <a:cubicBezTo>
                      <a:pt x="0" y="837398"/>
                      <a:pt x="37699" y="882984"/>
                      <a:pt x="50399" y="752374"/>
                    </a:cubicBezTo>
                    <a:close/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Freeform 55"/>
              <p:cNvSpPr>
                <a:spLocks/>
              </p:cNvSpPr>
              <p:nvPr/>
            </p:nvSpPr>
            <p:spPr bwMode="auto">
              <a:xfrm rot="-4393937">
                <a:off x="749279" y="699392"/>
                <a:ext cx="2367788" cy="3043499"/>
              </a:xfrm>
              <a:custGeom>
                <a:avLst/>
                <a:gdLst>
                  <a:gd name="T0" fmla="*/ 143374432 w 1645920"/>
                  <a:gd name="T1" fmla="*/ 2147483647 h 1719714"/>
                  <a:gd name="T2" fmla="*/ 337621477 w 1645920"/>
                  <a:gd name="T3" fmla="*/ 2147483647 h 1719714"/>
                  <a:gd name="T4" fmla="*/ 587366864 w 1645920"/>
                  <a:gd name="T5" fmla="*/ 2147483647 h 1719714"/>
                  <a:gd name="T6" fmla="*/ 670615200 w 1645920"/>
                  <a:gd name="T7" fmla="*/ 2147483647 h 1719714"/>
                  <a:gd name="T8" fmla="*/ 698364547 w 1645920"/>
                  <a:gd name="T9" fmla="*/ 2147483647 h 1719714"/>
                  <a:gd name="T10" fmla="*/ 587366864 w 1645920"/>
                  <a:gd name="T11" fmla="*/ 2004198008 h 1719714"/>
                  <a:gd name="T12" fmla="*/ 337621477 w 1645920"/>
                  <a:gd name="T13" fmla="*/ 1606892982 h 1719714"/>
                  <a:gd name="T14" fmla="*/ 171123623 w 1645920"/>
                  <a:gd name="T15" fmla="*/ 1050659478 h 1719714"/>
                  <a:gd name="T16" fmla="*/ 198872527 w 1645920"/>
                  <a:gd name="T17" fmla="*/ 653350299 h 1719714"/>
                  <a:gd name="T18" fmla="*/ 393119957 w 1645920"/>
                  <a:gd name="T19" fmla="*/ 282529096 h 1719714"/>
                  <a:gd name="T20" fmla="*/ 670615200 w 1645920"/>
                  <a:gd name="T21" fmla="*/ 44146016 h 1719714"/>
                  <a:gd name="T22" fmla="*/ 1059110514 w 1645920"/>
                  <a:gd name="T23" fmla="*/ 17658235 h 1719714"/>
                  <a:gd name="T24" fmla="*/ 1503102661 w 1645920"/>
                  <a:gd name="T25" fmla="*/ 123605939 h 1719714"/>
                  <a:gd name="T26" fmla="*/ 1919346135 w 1645920"/>
                  <a:gd name="T27" fmla="*/ 441454175 h 1719714"/>
                  <a:gd name="T28" fmla="*/ 2147483647 w 1645920"/>
                  <a:gd name="T29" fmla="*/ 891734590 h 1719714"/>
                  <a:gd name="T30" fmla="*/ 2147483647 w 1645920"/>
                  <a:gd name="T31" fmla="*/ 1368504812 h 1719714"/>
                  <a:gd name="T32" fmla="*/ 2147483647 w 1645920"/>
                  <a:gd name="T33" fmla="*/ 1474455213 h 1719714"/>
                  <a:gd name="T34" fmla="*/ 2147483647 w 1645920"/>
                  <a:gd name="T35" fmla="*/ 1500940893 h 1719714"/>
                  <a:gd name="T36" fmla="*/ 2147483647 w 1645920"/>
                  <a:gd name="T37" fmla="*/ 1765814584 h 1719714"/>
                  <a:gd name="T38" fmla="*/ 2147483647 w 1645920"/>
                  <a:gd name="T39" fmla="*/ 2147483647 h 1719714"/>
                  <a:gd name="T40" fmla="*/ 2147483647 w 1645920"/>
                  <a:gd name="T41" fmla="*/ 2147483647 h 1719714"/>
                  <a:gd name="T42" fmla="*/ 2147483647 w 1645920"/>
                  <a:gd name="T43" fmla="*/ 2147483647 h 1719714"/>
                  <a:gd name="T44" fmla="*/ 2147483647 w 1645920"/>
                  <a:gd name="T45" fmla="*/ 2147483647 h 1719714"/>
                  <a:gd name="T46" fmla="*/ 2147483647 w 1645920"/>
                  <a:gd name="T47" fmla="*/ 2147483647 h 1719714"/>
                  <a:gd name="T48" fmla="*/ 2147483647 w 1645920"/>
                  <a:gd name="T49" fmla="*/ 2147483647 h 1719714"/>
                  <a:gd name="T50" fmla="*/ 2147483647 w 1645920"/>
                  <a:gd name="T51" fmla="*/ 2147483647 h 1719714"/>
                  <a:gd name="T52" fmla="*/ 1780596702 w 1645920"/>
                  <a:gd name="T53" fmla="*/ 2147483647 h 1719714"/>
                  <a:gd name="T54" fmla="*/ 1086859055 w 1645920"/>
                  <a:gd name="T55" fmla="*/ 2147483647 h 1719714"/>
                  <a:gd name="T56" fmla="*/ 642866876 w 1645920"/>
                  <a:gd name="T57" fmla="*/ 2147483647 h 1719714"/>
                  <a:gd name="T58" fmla="*/ 87873370 w 1645920"/>
                  <a:gd name="T59" fmla="*/ 2147483647 h 1719714"/>
                  <a:gd name="T60" fmla="*/ 143374432 w 1645920"/>
                  <a:gd name="T61" fmla="*/ 2147483647 h 171971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45920"/>
                  <a:gd name="T94" fmla="*/ 0 h 1719714"/>
                  <a:gd name="T95" fmla="*/ 1645920 w 1645920"/>
                  <a:gd name="T96" fmla="*/ 1719714 h 171971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45920" h="1719714">
                    <a:moveTo>
                      <a:pt x="49731" y="1161448"/>
                    </a:moveTo>
                    <a:cubicBezTo>
                      <a:pt x="64169" y="1081238"/>
                      <a:pt x="91441" y="1084446"/>
                      <a:pt x="117108" y="1045945"/>
                    </a:cubicBezTo>
                    <a:cubicBezTo>
                      <a:pt x="142775" y="1007444"/>
                      <a:pt x="184485" y="960922"/>
                      <a:pt x="203735" y="930442"/>
                    </a:cubicBezTo>
                    <a:cubicBezTo>
                      <a:pt x="222985" y="899962"/>
                      <a:pt x="226194" y="882315"/>
                      <a:pt x="232611" y="863065"/>
                    </a:cubicBezTo>
                    <a:cubicBezTo>
                      <a:pt x="239028" y="843815"/>
                      <a:pt x="247049" y="837398"/>
                      <a:pt x="242236" y="814939"/>
                    </a:cubicBezTo>
                    <a:cubicBezTo>
                      <a:pt x="237423" y="792480"/>
                      <a:pt x="224590" y="766812"/>
                      <a:pt x="203735" y="728311"/>
                    </a:cubicBezTo>
                    <a:cubicBezTo>
                      <a:pt x="182880" y="689810"/>
                      <a:pt x="141171" y="641684"/>
                      <a:pt x="117108" y="583933"/>
                    </a:cubicBezTo>
                    <a:cubicBezTo>
                      <a:pt x="93045" y="526182"/>
                      <a:pt x="67377" y="439554"/>
                      <a:pt x="59356" y="381802"/>
                    </a:cubicBezTo>
                    <a:cubicBezTo>
                      <a:pt x="51335" y="324050"/>
                      <a:pt x="56147" y="283945"/>
                      <a:pt x="68981" y="237423"/>
                    </a:cubicBezTo>
                    <a:cubicBezTo>
                      <a:pt x="81815" y="190901"/>
                      <a:pt x="109086" y="139566"/>
                      <a:pt x="136358" y="102669"/>
                    </a:cubicBezTo>
                    <a:cubicBezTo>
                      <a:pt x="163630" y="65772"/>
                      <a:pt x="194110" y="32084"/>
                      <a:pt x="232611" y="16042"/>
                    </a:cubicBezTo>
                    <a:cubicBezTo>
                      <a:pt x="271112" y="0"/>
                      <a:pt x="319239" y="1604"/>
                      <a:pt x="367365" y="6417"/>
                    </a:cubicBezTo>
                    <a:cubicBezTo>
                      <a:pt x="415491" y="11230"/>
                      <a:pt x="471639" y="19251"/>
                      <a:pt x="521369" y="44918"/>
                    </a:cubicBezTo>
                    <a:cubicBezTo>
                      <a:pt x="571099" y="70585"/>
                      <a:pt x="620830" y="113899"/>
                      <a:pt x="665748" y="160421"/>
                    </a:cubicBezTo>
                    <a:cubicBezTo>
                      <a:pt x="710666" y="206943"/>
                      <a:pt x="757188" y="267903"/>
                      <a:pt x="790876" y="324050"/>
                    </a:cubicBezTo>
                    <a:cubicBezTo>
                      <a:pt x="824564" y="380197"/>
                      <a:pt x="837398" y="462012"/>
                      <a:pt x="867878" y="497305"/>
                    </a:cubicBezTo>
                    <a:cubicBezTo>
                      <a:pt x="898358" y="532598"/>
                      <a:pt x="911192" y="527785"/>
                      <a:pt x="973756" y="535806"/>
                    </a:cubicBezTo>
                    <a:cubicBezTo>
                      <a:pt x="1036320" y="543827"/>
                      <a:pt x="1158241" y="527785"/>
                      <a:pt x="1243264" y="545431"/>
                    </a:cubicBezTo>
                    <a:cubicBezTo>
                      <a:pt x="1328287" y="563077"/>
                      <a:pt x="1419727" y="591953"/>
                      <a:pt x="1483895" y="641684"/>
                    </a:cubicBezTo>
                    <a:cubicBezTo>
                      <a:pt x="1548063" y="691415"/>
                      <a:pt x="1610628" y="774834"/>
                      <a:pt x="1628274" y="843815"/>
                    </a:cubicBezTo>
                    <a:cubicBezTo>
                      <a:pt x="1645920" y="912796"/>
                      <a:pt x="1628274" y="996214"/>
                      <a:pt x="1589773" y="1055570"/>
                    </a:cubicBezTo>
                    <a:cubicBezTo>
                      <a:pt x="1551272" y="1114926"/>
                      <a:pt x="1487104" y="1169469"/>
                      <a:pt x="1397268" y="1199949"/>
                    </a:cubicBezTo>
                    <a:cubicBezTo>
                      <a:pt x="1307432" y="1230429"/>
                      <a:pt x="1132573" y="1233637"/>
                      <a:pt x="1050758" y="1238450"/>
                    </a:cubicBezTo>
                    <a:lnTo>
                      <a:pt x="906379" y="1228825"/>
                    </a:lnTo>
                    <a:cubicBezTo>
                      <a:pt x="874295" y="1227221"/>
                      <a:pt x="880712" y="1209575"/>
                      <a:pt x="858253" y="1228825"/>
                    </a:cubicBezTo>
                    <a:cubicBezTo>
                      <a:pt x="835794" y="1248075"/>
                      <a:pt x="811731" y="1286576"/>
                      <a:pt x="771626" y="1344328"/>
                    </a:cubicBezTo>
                    <a:cubicBezTo>
                      <a:pt x="731521" y="1402080"/>
                      <a:pt x="683394" y="1515979"/>
                      <a:pt x="617621" y="1575335"/>
                    </a:cubicBezTo>
                    <a:cubicBezTo>
                      <a:pt x="551848" y="1634691"/>
                      <a:pt x="442762" y="1681213"/>
                      <a:pt x="376990" y="1700463"/>
                    </a:cubicBezTo>
                    <a:cubicBezTo>
                      <a:pt x="311218" y="1719713"/>
                      <a:pt x="280738" y="1719714"/>
                      <a:pt x="222986" y="1690838"/>
                    </a:cubicBezTo>
                    <a:cubicBezTo>
                      <a:pt x="165234" y="1661962"/>
                      <a:pt x="60960" y="1615440"/>
                      <a:pt x="30480" y="1527208"/>
                    </a:cubicBezTo>
                    <a:cubicBezTo>
                      <a:pt x="0" y="1438976"/>
                      <a:pt x="35293" y="1241659"/>
                      <a:pt x="49731" y="1161448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56"/>
              <p:cNvSpPr>
                <a:spLocks/>
              </p:cNvSpPr>
              <p:nvPr/>
            </p:nvSpPr>
            <p:spPr bwMode="auto">
              <a:xfrm rot="-2314612">
                <a:off x="457200" y="1066801"/>
                <a:ext cx="2608446" cy="2554704"/>
              </a:xfrm>
              <a:custGeom>
                <a:avLst/>
                <a:gdLst>
                  <a:gd name="T0" fmla="*/ 160286098 w 1621857"/>
                  <a:gd name="T1" fmla="*/ 1697918840 h 1613835"/>
                  <a:gd name="T2" fmla="*/ 5169685 w 1621857"/>
                  <a:gd name="T3" fmla="*/ 1342540652 h 1613835"/>
                  <a:gd name="T4" fmla="*/ 191309182 w 1621857"/>
                  <a:gd name="T5" fmla="*/ 892393847 h 1613835"/>
                  <a:gd name="T6" fmla="*/ 811780503 w 1621857"/>
                  <a:gd name="T7" fmla="*/ 750242310 h 1613835"/>
                  <a:gd name="T8" fmla="*/ 1556344533 w 1621857"/>
                  <a:gd name="T9" fmla="*/ 797626612 h 1613835"/>
                  <a:gd name="T10" fmla="*/ 2145789917 w 1621857"/>
                  <a:gd name="T11" fmla="*/ 845011508 h 1613835"/>
                  <a:gd name="T12" fmla="*/ 2147483647 w 1621857"/>
                  <a:gd name="T13" fmla="*/ 371171222 h 1613835"/>
                  <a:gd name="T14" fmla="*/ 2147483647 w 1621857"/>
                  <a:gd name="T15" fmla="*/ 39487114 h 1613835"/>
                  <a:gd name="T16" fmla="*/ 2147483647 w 1621857"/>
                  <a:gd name="T17" fmla="*/ 134254559 h 1613835"/>
                  <a:gd name="T18" fmla="*/ 2147483647 w 1621857"/>
                  <a:gd name="T19" fmla="*/ 418555337 h 1613835"/>
                  <a:gd name="T20" fmla="*/ 2147483647 w 1621857"/>
                  <a:gd name="T21" fmla="*/ 845011508 h 1613835"/>
                  <a:gd name="T22" fmla="*/ 2147483647 w 1621857"/>
                  <a:gd name="T23" fmla="*/ 1389925258 h 1613835"/>
                  <a:gd name="T24" fmla="*/ 2147483647 w 1621857"/>
                  <a:gd name="T25" fmla="*/ 1650535290 h 1613835"/>
                  <a:gd name="T26" fmla="*/ 2147483647 w 1621857"/>
                  <a:gd name="T27" fmla="*/ 2053296704 h 1613835"/>
                  <a:gd name="T28" fmla="*/ 2147483647 w 1621857"/>
                  <a:gd name="T29" fmla="*/ 2147483647 h 1613835"/>
                  <a:gd name="T30" fmla="*/ 2147483647 w 1621857"/>
                  <a:gd name="T31" fmla="*/ 2147483647 h 1613835"/>
                  <a:gd name="T32" fmla="*/ 2147483647 w 1621857"/>
                  <a:gd name="T33" fmla="*/ 2147483647 h 1613835"/>
                  <a:gd name="T34" fmla="*/ 2147483647 w 1621857"/>
                  <a:gd name="T35" fmla="*/ 2147483647 h 1613835"/>
                  <a:gd name="T36" fmla="*/ 2147483647 w 1621857"/>
                  <a:gd name="T37" fmla="*/ 2147483647 h 1613835"/>
                  <a:gd name="T38" fmla="*/ 2147483647 w 1621857"/>
                  <a:gd name="T39" fmla="*/ 2147483647 h 1613835"/>
                  <a:gd name="T40" fmla="*/ 2147483647 w 1621857"/>
                  <a:gd name="T41" fmla="*/ 2147483647 h 1613835"/>
                  <a:gd name="T42" fmla="*/ 2147483647 w 1621857"/>
                  <a:gd name="T43" fmla="*/ 2147483647 h 1613835"/>
                  <a:gd name="T44" fmla="*/ 1432249448 w 1621857"/>
                  <a:gd name="T45" fmla="*/ 2147483647 h 1613835"/>
                  <a:gd name="T46" fmla="*/ 904851706 w 1621857"/>
                  <a:gd name="T47" fmla="*/ 2147483647 h 1613835"/>
                  <a:gd name="T48" fmla="*/ 966898545 w 1621857"/>
                  <a:gd name="T49" fmla="*/ 2147483647 h 1613835"/>
                  <a:gd name="T50" fmla="*/ 997920502 w 1621857"/>
                  <a:gd name="T51" fmla="*/ 2147483647 h 1613835"/>
                  <a:gd name="T52" fmla="*/ 1028944925 w 1621857"/>
                  <a:gd name="T53" fmla="*/ 2147483647 h 1613835"/>
                  <a:gd name="T54" fmla="*/ 656662380 w 1621857"/>
                  <a:gd name="T55" fmla="*/ 2076990545 h 1613835"/>
                  <a:gd name="T56" fmla="*/ 160286098 w 1621857"/>
                  <a:gd name="T57" fmla="*/ 1697918840 h 161383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21857"/>
                  <a:gd name="T88" fmla="*/ 0 h 1613835"/>
                  <a:gd name="T89" fmla="*/ 1621857 w 1621857"/>
                  <a:gd name="T90" fmla="*/ 1613835 h 161383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21857" h="1613835">
                    <a:moveTo>
                      <a:pt x="49730" y="689810"/>
                    </a:moveTo>
                    <a:cubicBezTo>
                      <a:pt x="16042" y="640080"/>
                      <a:pt x="0" y="599974"/>
                      <a:pt x="1604" y="545431"/>
                    </a:cubicBezTo>
                    <a:cubicBezTo>
                      <a:pt x="3208" y="490888"/>
                      <a:pt x="17646" y="402656"/>
                      <a:pt x="59355" y="362551"/>
                    </a:cubicBezTo>
                    <a:cubicBezTo>
                      <a:pt x="101064" y="322446"/>
                      <a:pt x="181276" y="311216"/>
                      <a:pt x="251861" y="304799"/>
                    </a:cubicBezTo>
                    <a:lnTo>
                      <a:pt x="482867" y="324050"/>
                    </a:lnTo>
                    <a:cubicBezTo>
                      <a:pt x="551848" y="330467"/>
                      <a:pt x="604787" y="372177"/>
                      <a:pt x="665747" y="343301"/>
                    </a:cubicBezTo>
                    <a:cubicBezTo>
                      <a:pt x="726707" y="314425"/>
                      <a:pt x="778042" y="205338"/>
                      <a:pt x="848627" y="150795"/>
                    </a:cubicBezTo>
                    <a:cubicBezTo>
                      <a:pt x="919212" y="96252"/>
                      <a:pt x="1025091" y="32084"/>
                      <a:pt x="1089259" y="16042"/>
                    </a:cubicBezTo>
                    <a:cubicBezTo>
                      <a:pt x="1153427" y="0"/>
                      <a:pt x="1195137" y="28876"/>
                      <a:pt x="1233638" y="54543"/>
                    </a:cubicBezTo>
                    <a:cubicBezTo>
                      <a:pt x="1272139" y="80210"/>
                      <a:pt x="1301015" y="121920"/>
                      <a:pt x="1320265" y="170046"/>
                    </a:cubicBezTo>
                    <a:cubicBezTo>
                      <a:pt x="1339515" y="218172"/>
                      <a:pt x="1353954" y="277528"/>
                      <a:pt x="1349141" y="343301"/>
                    </a:cubicBezTo>
                    <a:cubicBezTo>
                      <a:pt x="1344328" y="409074"/>
                      <a:pt x="1301014" y="510139"/>
                      <a:pt x="1291389" y="564682"/>
                    </a:cubicBezTo>
                    <a:cubicBezTo>
                      <a:pt x="1281764" y="619225"/>
                      <a:pt x="1260909" y="625641"/>
                      <a:pt x="1291389" y="670559"/>
                    </a:cubicBezTo>
                    <a:cubicBezTo>
                      <a:pt x="1321869" y="715477"/>
                      <a:pt x="1421330" y="768416"/>
                      <a:pt x="1474269" y="834189"/>
                    </a:cubicBezTo>
                    <a:cubicBezTo>
                      <a:pt x="1527208" y="899962"/>
                      <a:pt x="1596189" y="991401"/>
                      <a:pt x="1609023" y="1065195"/>
                    </a:cubicBezTo>
                    <a:cubicBezTo>
                      <a:pt x="1621857" y="1138989"/>
                      <a:pt x="1604210" y="1233637"/>
                      <a:pt x="1551271" y="1276951"/>
                    </a:cubicBezTo>
                    <a:cubicBezTo>
                      <a:pt x="1498332" y="1320265"/>
                      <a:pt x="1371599" y="1321869"/>
                      <a:pt x="1291389" y="1325077"/>
                    </a:cubicBezTo>
                    <a:cubicBezTo>
                      <a:pt x="1211179" y="1328285"/>
                      <a:pt x="1116530" y="1305827"/>
                      <a:pt x="1070008" y="1296202"/>
                    </a:cubicBezTo>
                    <a:cubicBezTo>
                      <a:pt x="1023486" y="1286577"/>
                      <a:pt x="1037924" y="1267326"/>
                      <a:pt x="1012257" y="1267326"/>
                    </a:cubicBezTo>
                    <a:cubicBezTo>
                      <a:pt x="986590" y="1267326"/>
                      <a:pt x="944880" y="1273743"/>
                      <a:pt x="916004" y="1296202"/>
                    </a:cubicBezTo>
                    <a:cubicBezTo>
                      <a:pt x="887128" y="1318661"/>
                      <a:pt x="879107" y="1357161"/>
                      <a:pt x="839002" y="1402079"/>
                    </a:cubicBezTo>
                    <a:cubicBezTo>
                      <a:pt x="798897" y="1446997"/>
                      <a:pt x="741144" y="1533625"/>
                      <a:pt x="675372" y="1565709"/>
                    </a:cubicBezTo>
                    <a:cubicBezTo>
                      <a:pt x="609600" y="1597793"/>
                      <a:pt x="510138" y="1613835"/>
                      <a:pt x="444366" y="1594585"/>
                    </a:cubicBezTo>
                    <a:cubicBezTo>
                      <a:pt x="378594" y="1575335"/>
                      <a:pt x="304800" y="1527208"/>
                      <a:pt x="280737" y="1450206"/>
                    </a:cubicBezTo>
                    <a:cubicBezTo>
                      <a:pt x="256674" y="1373204"/>
                      <a:pt x="295175" y="1199949"/>
                      <a:pt x="299987" y="1132572"/>
                    </a:cubicBezTo>
                    <a:cubicBezTo>
                      <a:pt x="304799" y="1065195"/>
                      <a:pt x="306404" y="1071612"/>
                      <a:pt x="309612" y="1045945"/>
                    </a:cubicBezTo>
                    <a:cubicBezTo>
                      <a:pt x="312820" y="1020278"/>
                      <a:pt x="336884" y="1012256"/>
                      <a:pt x="319238" y="978568"/>
                    </a:cubicBezTo>
                    <a:cubicBezTo>
                      <a:pt x="301592" y="944880"/>
                      <a:pt x="250256" y="895149"/>
                      <a:pt x="203734" y="843814"/>
                    </a:cubicBezTo>
                    <a:cubicBezTo>
                      <a:pt x="157212" y="792479"/>
                      <a:pt x="83418" y="739540"/>
                      <a:pt x="49730" y="68981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" name="Rectangle 57"/>
              <p:cNvSpPr>
                <a:spLocks noChangeArrowheads="1"/>
              </p:cNvSpPr>
              <p:nvPr/>
            </p:nvSpPr>
            <p:spPr bwMode="auto">
              <a:xfrm>
                <a:off x="1676400" y="2286000"/>
                <a:ext cx="152400" cy="1524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  <a:cs typeface="+mn-cs"/>
                  </a:defRPr>
                </a:lvl9pPr>
              </a:lstStyle>
              <a:p>
                <a:pPr algn="ctr"/>
                <a:endParaRPr lang="ja-JP" altLang="ja-JP" sz="2400">
                  <a:solidFill>
                    <a:prstClr val="black"/>
                  </a:solidFill>
                  <a:latin typeface="Tahoma" pitchFamily="34" charset="0"/>
                  <a:ea typeface="SimSun" pitchFamily="2" charset="-122"/>
                </a:endParaRPr>
              </a:p>
            </p:txBody>
          </p:sp>
          <p:cxnSp>
            <p:nvCxnSpPr>
              <p:cNvPr id="10" name="Straight Arrow Connector 58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1676400" y="990600"/>
                <a:ext cx="1447800" cy="11430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Arrow Connector 59"/>
              <p:cNvCxnSpPr>
                <a:cxnSpLocks noChangeShapeType="1"/>
              </p:cNvCxnSpPr>
              <p:nvPr/>
            </p:nvCxnSpPr>
            <p:spPr bwMode="auto">
              <a:xfrm flipV="1">
                <a:off x="1828800" y="2357735"/>
                <a:ext cx="2334658" cy="4466"/>
              </a:xfrm>
              <a:prstGeom prst="straightConnector1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Arrow Connector 60"/>
              <p:cNvCxnSpPr>
                <a:cxnSpLocks noChangeShapeType="1"/>
                <a:stCxn id="9" idx="3"/>
              </p:cNvCxnSpPr>
              <p:nvPr/>
            </p:nvCxnSpPr>
            <p:spPr bwMode="auto">
              <a:xfrm>
                <a:off x="1828800" y="2362200"/>
                <a:ext cx="1752600" cy="1066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13" name="Picture 46" descr="fig2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8" t="4546"/>
          <a:stretch>
            <a:fillRect/>
          </a:stretch>
        </p:blipFill>
        <p:spPr bwMode="auto">
          <a:xfrm>
            <a:off x="949860" y="4223593"/>
            <a:ext cx="27432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4644008" y="6015915"/>
            <a:ext cx="3701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</a:rPr>
              <a:t>Figures adapted from talk</a:t>
            </a:r>
          </a:p>
          <a:p>
            <a:r>
              <a:rPr lang="en-US" altLang="ja-JP" sz="2400" dirty="0">
                <a:solidFill>
                  <a:prstClr val="black"/>
                </a:solidFill>
              </a:rPr>
              <a:t>by </a:t>
            </a:r>
            <a:r>
              <a:rPr lang="en-US" altLang="ja-JP" sz="2400" dirty="0" err="1">
                <a:solidFill>
                  <a:prstClr val="black"/>
                </a:solidFill>
              </a:rPr>
              <a:t>J.Jia</a:t>
            </a:r>
            <a:r>
              <a:rPr lang="en-US" altLang="ja-JP" sz="2400" dirty="0">
                <a:solidFill>
                  <a:prstClr val="black"/>
                </a:solidFill>
              </a:rPr>
              <a:t> (ATLAS) at QM2011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95936" y="2132856"/>
            <a:ext cx="471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>
                <a:solidFill>
                  <a:prstClr val="black"/>
                </a:solidFill>
              </a:rPr>
              <a:t>Two particle correlation function is composed solely of higher </a:t>
            </a:r>
            <a:r>
              <a:rPr lang="en-US" altLang="ja-JP" sz="3200" dirty="0" smtClean="0">
                <a:solidFill>
                  <a:prstClr val="black"/>
                </a:solidFill>
              </a:rPr>
              <a:t>harmonics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altLang="ja-JP" sz="3200" dirty="0" smtClean="0">
                <a:solidFill>
                  <a:prstClr val="black"/>
                </a:solidFill>
              </a:rPr>
              <a:t>Away-side two bumps just from hydrodynamic responses?</a:t>
            </a:r>
            <a:endParaRPr lang="ja-JP" alt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933</Words>
  <Application>Microsoft Office PowerPoint</Application>
  <PresentationFormat>画面に合わせる (4:3)</PresentationFormat>
  <Paragraphs>204</Paragraphs>
  <Slides>29</Slides>
  <Notes>29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0" baseType="lpstr">
      <vt:lpstr>Deluxe</vt:lpstr>
      <vt:lpstr>RECENT Development OF HYDRO MODEL AFTER “Perfect LIQUID”</vt:lpstr>
      <vt:lpstr>Outline</vt:lpstr>
      <vt:lpstr>Discovery of “Perfect Liquid” </vt:lpstr>
      <vt:lpstr>Status as of Press Release</vt:lpstr>
      <vt:lpstr>What is missing in central collisions?</vt:lpstr>
      <vt:lpstr>Importance of Fluctuation in Initial Conditions</vt:lpstr>
      <vt:lpstr>Fluctuation in Initial Conditions</vt:lpstr>
      <vt:lpstr>Importance of PHOBOS finding</vt:lpstr>
      <vt:lpstr>Higher Harmonics is Finite!</vt:lpstr>
      <vt:lpstr>PHENIX v2 vs. v3 Argument</vt:lpstr>
      <vt:lpstr>Hydro-based event generator</vt:lpstr>
      <vt:lpstr>Current Status: E-by-E H2C</vt:lpstr>
      <vt:lpstr>Initial Density Fluctuation</vt:lpstr>
      <vt:lpstr>Event-by-event Fluctuation</vt:lpstr>
      <vt:lpstr>Deformation at Higher Order</vt:lpstr>
      <vt:lpstr>Deformation in Model Calculations</vt:lpstr>
      <vt:lpstr>v2{***}</vt:lpstr>
      <vt:lpstr>Resolution of Event Plane</vt:lpstr>
      <vt:lpstr>Resolution of Event Plane from E-by-E H2C</vt:lpstr>
      <vt:lpstr>vn{EP}(centrality)</vt:lpstr>
      <vt:lpstr>Vn{EP}(h) </vt:lpstr>
      <vt:lpstr>vn{EP} vs. vn{RP}</vt:lpstr>
      <vt:lpstr>Vn{EP}(pT)</vt:lpstr>
      <vt:lpstr>Comparison of vn with Data</vt:lpstr>
      <vt:lpstr>Impact of Finite Higher Harmonics</vt:lpstr>
      <vt:lpstr>Conclusion</vt:lpstr>
      <vt:lpstr>BACKUPS</vt:lpstr>
      <vt:lpstr>Response to Deformation</vt:lpstr>
      <vt:lpstr>CGC Initial Conditions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  AFTER “Perfect LIQUID”</dc:title>
  <dc:creator>tetsu</dc:creator>
  <cp:lastModifiedBy>tetsu</cp:lastModifiedBy>
  <cp:revision>8</cp:revision>
  <dcterms:created xsi:type="dcterms:W3CDTF">2011-12-08T05:55:40Z</dcterms:created>
  <dcterms:modified xsi:type="dcterms:W3CDTF">2011-12-10T04:17:06Z</dcterms:modified>
</cp:coreProperties>
</file>