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305" r:id="rId2"/>
    <p:sldId id="438" r:id="rId3"/>
    <p:sldId id="439" r:id="rId4"/>
    <p:sldId id="440" r:id="rId5"/>
    <p:sldId id="395" r:id="rId6"/>
    <p:sldId id="442" r:id="rId7"/>
    <p:sldId id="441" r:id="rId8"/>
    <p:sldId id="445" r:id="rId9"/>
    <p:sldId id="405" r:id="rId10"/>
    <p:sldId id="404" r:id="rId11"/>
    <p:sldId id="446" r:id="rId12"/>
    <p:sldId id="406" r:id="rId13"/>
    <p:sldId id="407" r:id="rId14"/>
    <p:sldId id="433" r:id="rId15"/>
    <p:sldId id="447" r:id="rId16"/>
    <p:sldId id="434" r:id="rId17"/>
    <p:sldId id="435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2" autoAdjust="0"/>
    <p:restoredTop sz="80000" autoAdjust="0"/>
  </p:normalViewPr>
  <p:slideViewPr>
    <p:cSldViewPr snapToGrid="0" snapToObjects="1">
      <p:cViewPr varScale="1">
        <p:scale>
          <a:sx n="62" d="100"/>
          <a:sy n="62" d="100"/>
        </p:scale>
        <p:origin x="-16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6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1B8CAD-EF88-3743-AB54-7400F6B8C2CC}" type="datetimeFigureOut">
              <a:rPr lang="en-US" smtClean="0"/>
              <a:t>12/9/2011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87C67C-5FF5-D847-9491-D67B0669F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847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슬라이드 노트 개체 틀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  <a:buAutoNum type="arabicPeriod"/>
            </a:pPr>
            <a:r>
              <a:rPr lang="en-US" altLang="ko-KR" dirty="0" smtClean="0">
                <a:latin typeface="Times New Roman" pitchFamily="18" charset="0"/>
              </a:rPr>
              <a:t>LHC</a:t>
            </a:r>
            <a:r>
              <a:rPr lang="en-US" altLang="ko-KR" baseline="0" dirty="0" smtClean="0">
                <a:latin typeface="Times New Roman" pitchFamily="18" charset="0"/>
              </a:rPr>
              <a:t> energy is far higher from soft </a:t>
            </a:r>
            <a:r>
              <a:rPr lang="en-US" altLang="ko-KR" baseline="0" dirty="0" err="1" smtClean="0">
                <a:latin typeface="Times New Roman" pitchFamily="18" charset="0"/>
              </a:rPr>
              <a:t>hardronic</a:t>
            </a:r>
            <a:r>
              <a:rPr lang="en-US" altLang="ko-KR" baseline="0" dirty="0" smtClean="0">
                <a:latin typeface="Times New Roman" pitchFamily="18" charset="0"/>
              </a:rPr>
              <a:t> physics and its gradual evolution to better understood </a:t>
            </a:r>
            <a:r>
              <a:rPr lang="en-US" altLang="ko-KR" baseline="0" dirty="0" err="1" smtClean="0">
                <a:latin typeface="Times New Roman" pitchFamily="18" charset="0"/>
              </a:rPr>
              <a:t>pQCD</a:t>
            </a:r>
            <a:r>
              <a:rPr lang="en-US" altLang="ko-KR" baseline="0" dirty="0" smtClean="0">
                <a:latin typeface="Times New Roman" pitchFamily="18" charset="0"/>
              </a:rPr>
              <a:t> regime</a:t>
            </a:r>
          </a:p>
          <a:p>
            <a:pPr marL="228600" indent="-228600" eaLnBrk="1" hangingPunct="1">
              <a:spcBef>
                <a:spcPct val="0"/>
              </a:spcBef>
              <a:buAutoNum type="arabicPeriod"/>
            </a:pPr>
            <a:endParaRPr lang="en-US" altLang="ko-KR" baseline="0" dirty="0" smtClean="0">
              <a:latin typeface="Times New Roman" pitchFamily="18" charset="0"/>
            </a:endParaRPr>
          </a:p>
          <a:p>
            <a:pPr marL="228600" indent="-228600" eaLnBrk="1" hangingPunct="1">
              <a:spcBef>
                <a:spcPct val="0"/>
              </a:spcBef>
              <a:buAutoNum type="arabicPeriod"/>
            </a:pPr>
            <a:r>
              <a:rPr lang="en-US" altLang="ko-KR" baseline="0" dirty="0" err="1" smtClean="0">
                <a:latin typeface="Times New Roman" pitchFamily="18" charset="0"/>
              </a:rPr>
              <a:t>Eee</a:t>
            </a:r>
            <a:endParaRPr lang="en-US" altLang="ko-KR" baseline="0" dirty="0" smtClean="0">
              <a:latin typeface="Times New Roman" pitchFamily="18" charset="0"/>
            </a:endParaRPr>
          </a:p>
          <a:p>
            <a:pPr marL="228600" indent="-228600" eaLnBrk="1" hangingPunct="1">
              <a:spcBef>
                <a:spcPct val="0"/>
              </a:spcBef>
              <a:buAutoNum type="arabicPeriod"/>
            </a:pPr>
            <a:r>
              <a:rPr lang="en-US" altLang="ko-KR" baseline="0" dirty="0" smtClean="0">
                <a:latin typeface="Times New Roman" pitchFamily="18" charset="0"/>
              </a:rPr>
              <a:t>It is important to gather this fundamental reference in the same detectors </a:t>
            </a:r>
          </a:p>
          <a:p>
            <a:pPr eaLnBrk="1" hangingPunct="1">
              <a:spcBef>
                <a:spcPct val="0"/>
              </a:spcBef>
            </a:pPr>
            <a:endParaRPr lang="en-US" altLang="ko-KR" baseline="0" dirty="0" smtClean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ko-KR" altLang="en-US" dirty="0" smtClean="0">
              <a:latin typeface="Times New Roman" pitchFamily="18" charset="0"/>
            </a:endParaRPr>
          </a:p>
        </p:txBody>
      </p:sp>
      <p:sp>
        <p:nvSpPr>
          <p:cNvPr id="12292" name="슬라이드 번호 개체 틀 3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aseline="-25000">
                <a:solidFill>
                  <a:schemeClr val="bg1"/>
                </a:solidFill>
                <a:latin typeface="맑은 고딕" pitchFamily="50" charset="-127"/>
                <a:ea typeface="굴림" charset="-127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aseline="-25000">
                <a:solidFill>
                  <a:schemeClr val="bg1"/>
                </a:solidFill>
                <a:latin typeface="맑은 고딕" pitchFamily="50" charset="-127"/>
                <a:ea typeface="굴림" charset="-127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aseline="-25000">
                <a:solidFill>
                  <a:schemeClr val="bg1"/>
                </a:solidFill>
                <a:latin typeface="맑은 고딕" pitchFamily="50" charset="-127"/>
                <a:ea typeface="굴림" charset="-127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aseline="-25000">
                <a:solidFill>
                  <a:schemeClr val="bg1"/>
                </a:solidFill>
                <a:latin typeface="맑은 고딕" pitchFamily="50" charset="-127"/>
                <a:ea typeface="굴림" charset="-127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aseline="-25000">
                <a:solidFill>
                  <a:schemeClr val="bg1"/>
                </a:solidFill>
                <a:latin typeface="맑은 고딕" pitchFamily="50" charset="-127"/>
                <a:ea typeface="굴림" charset="-127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aseline="-25000">
                <a:solidFill>
                  <a:schemeClr val="bg1"/>
                </a:solidFill>
                <a:latin typeface="맑은 고딕" pitchFamily="50" charset="-127"/>
                <a:ea typeface="굴림" charset="-127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aseline="-25000">
                <a:solidFill>
                  <a:schemeClr val="bg1"/>
                </a:solidFill>
                <a:latin typeface="맑은 고딕" pitchFamily="50" charset="-127"/>
                <a:ea typeface="굴림" charset="-127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aseline="-25000">
                <a:solidFill>
                  <a:schemeClr val="bg1"/>
                </a:solidFill>
                <a:latin typeface="맑은 고딕" pitchFamily="50" charset="-127"/>
                <a:ea typeface="굴림" charset="-127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aseline="-25000">
                <a:solidFill>
                  <a:schemeClr val="bg1"/>
                </a:solidFill>
                <a:latin typeface="맑은 고딕" pitchFamily="50" charset="-127"/>
                <a:ea typeface="굴림" charset="-127"/>
              </a:defRPr>
            </a:lvl9pPr>
          </a:lstStyle>
          <a:p>
            <a:pPr eaLnBrk="1" hangingPunct="1"/>
            <a:fld id="{ADA88ECB-73FB-4F97-A584-0F39EDAF26FE}" type="slidenum">
              <a:rPr lang="ko-KR" altLang="en-US" baseline="0" smtClean="0">
                <a:solidFill>
                  <a:schemeClr val="tx1"/>
                </a:solidFill>
                <a:ea typeface="맑은 고딕" pitchFamily="50" charset="-127"/>
              </a:rPr>
              <a:pPr eaLnBrk="1" hangingPunct="1"/>
              <a:t>2</a:t>
            </a:fld>
            <a:endParaRPr lang="en-US" altLang="ko-KR" baseline="0" smtClean="0">
              <a:solidFill>
                <a:schemeClr val="tx1"/>
              </a:solidFill>
              <a:ea typeface="맑은 고딕" pitchFamily="50" charset="-127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슬라이드 노트 개체 틀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en-US" smtClean="0">
              <a:latin typeface="Times New Roman" pitchFamily="18" charset="0"/>
            </a:endParaRPr>
          </a:p>
        </p:txBody>
      </p:sp>
      <p:sp>
        <p:nvSpPr>
          <p:cNvPr id="12292" name="슬라이드 번호 개체 틀 3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aseline="-25000">
                <a:solidFill>
                  <a:schemeClr val="bg1"/>
                </a:solidFill>
                <a:latin typeface="맑은 고딕" pitchFamily="50" charset="-127"/>
                <a:ea typeface="굴림" charset="-127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aseline="-25000">
                <a:solidFill>
                  <a:schemeClr val="bg1"/>
                </a:solidFill>
                <a:latin typeface="맑은 고딕" pitchFamily="50" charset="-127"/>
                <a:ea typeface="굴림" charset="-127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aseline="-25000">
                <a:solidFill>
                  <a:schemeClr val="bg1"/>
                </a:solidFill>
                <a:latin typeface="맑은 고딕" pitchFamily="50" charset="-127"/>
                <a:ea typeface="굴림" charset="-127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aseline="-25000">
                <a:solidFill>
                  <a:schemeClr val="bg1"/>
                </a:solidFill>
                <a:latin typeface="맑은 고딕" pitchFamily="50" charset="-127"/>
                <a:ea typeface="굴림" charset="-127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aseline="-25000">
                <a:solidFill>
                  <a:schemeClr val="bg1"/>
                </a:solidFill>
                <a:latin typeface="맑은 고딕" pitchFamily="50" charset="-127"/>
                <a:ea typeface="굴림" charset="-127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aseline="-25000">
                <a:solidFill>
                  <a:schemeClr val="bg1"/>
                </a:solidFill>
                <a:latin typeface="맑은 고딕" pitchFamily="50" charset="-127"/>
                <a:ea typeface="굴림" charset="-127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aseline="-25000">
                <a:solidFill>
                  <a:schemeClr val="bg1"/>
                </a:solidFill>
                <a:latin typeface="맑은 고딕" pitchFamily="50" charset="-127"/>
                <a:ea typeface="굴림" charset="-127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aseline="-25000">
                <a:solidFill>
                  <a:schemeClr val="bg1"/>
                </a:solidFill>
                <a:latin typeface="맑은 고딕" pitchFamily="50" charset="-127"/>
                <a:ea typeface="굴림" charset="-127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aseline="-25000">
                <a:solidFill>
                  <a:schemeClr val="bg1"/>
                </a:solidFill>
                <a:latin typeface="맑은 고딕" pitchFamily="50" charset="-127"/>
                <a:ea typeface="굴림" charset="-127"/>
              </a:defRPr>
            </a:lvl9pPr>
          </a:lstStyle>
          <a:p>
            <a:pPr eaLnBrk="1" hangingPunct="1"/>
            <a:fld id="{ADA88ECB-73FB-4F97-A584-0F39EDAF26FE}" type="slidenum">
              <a:rPr lang="ko-KR" altLang="en-US" baseline="0" smtClean="0">
                <a:solidFill>
                  <a:schemeClr val="tx1"/>
                </a:solidFill>
                <a:ea typeface="맑은 고딕" pitchFamily="50" charset="-127"/>
              </a:rPr>
              <a:pPr eaLnBrk="1" hangingPunct="1"/>
              <a:t>11</a:t>
            </a:fld>
            <a:endParaRPr lang="en-US" altLang="ko-KR" baseline="0" smtClean="0">
              <a:solidFill>
                <a:schemeClr val="tx1"/>
              </a:solidFill>
              <a:ea typeface="맑은 고딕" pitchFamily="50" charset="-127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슬라이드 노트 개체 틀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kumimoji="0" lang="en-GB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signal in either V0A, V0C, or </a:t>
            </a:r>
            <a:r>
              <a:rPr lang="en-GB" altLang="ko-KR" baseline="0" dirty="0" smtClean="0">
                <a:solidFill>
                  <a:prstClr val="black"/>
                </a:solidFill>
                <a:latin typeface="+mn-lt"/>
                <a:ea typeface="+mn-ea"/>
              </a:rPr>
              <a:t>SPD</a:t>
            </a:r>
            <a:r>
              <a:rPr kumimoji="0" lang="en-GB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</a:p>
          <a:p>
            <a:pPr eaLnBrk="1" hangingPunct="1">
              <a:spcBef>
                <a:spcPct val="0"/>
              </a:spcBef>
            </a:pPr>
            <a:r>
              <a:rPr kumimoji="0" lang="en-GB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 signal in both V0A and V0C:</a:t>
            </a:r>
            <a:endParaRPr lang="ko-KR" altLang="en-US" dirty="0" smtClean="0">
              <a:latin typeface="Times New Roman" pitchFamily="18" charset="0"/>
            </a:endParaRPr>
          </a:p>
        </p:txBody>
      </p:sp>
      <p:sp>
        <p:nvSpPr>
          <p:cNvPr id="12292" name="슬라이드 번호 개체 틀 3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aseline="-25000">
                <a:solidFill>
                  <a:schemeClr val="bg1"/>
                </a:solidFill>
                <a:latin typeface="맑은 고딕" pitchFamily="50" charset="-127"/>
                <a:ea typeface="굴림" charset="-127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aseline="-25000">
                <a:solidFill>
                  <a:schemeClr val="bg1"/>
                </a:solidFill>
                <a:latin typeface="맑은 고딕" pitchFamily="50" charset="-127"/>
                <a:ea typeface="굴림" charset="-127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aseline="-25000">
                <a:solidFill>
                  <a:schemeClr val="bg1"/>
                </a:solidFill>
                <a:latin typeface="맑은 고딕" pitchFamily="50" charset="-127"/>
                <a:ea typeface="굴림" charset="-127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aseline="-25000">
                <a:solidFill>
                  <a:schemeClr val="bg1"/>
                </a:solidFill>
                <a:latin typeface="맑은 고딕" pitchFamily="50" charset="-127"/>
                <a:ea typeface="굴림" charset="-127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aseline="-25000">
                <a:solidFill>
                  <a:schemeClr val="bg1"/>
                </a:solidFill>
                <a:latin typeface="맑은 고딕" pitchFamily="50" charset="-127"/>
                <a:ea typeface="굴림" charset="-127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aseline="-25000">
                <a:solidFill>
                  <a:schemeClr val="bg1"/>
                </a:solidFill>
                <a:latin typeface="맑은 고딕" pitchFamily="50" charset="-127"/>
                <a:ea typeface="굴림" charset="-127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aseline="-25000">
                <a:solidFill>
                  <a:schemeClr val="bg1"/>
                </a:solidFill>
                <a:latin typeface="맑은 고딕" pitchFamily="50" charset="-127"/>
                <a:ea typeface="굴림" charset="-127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aseline="-25000">
                <a:solidFill>
                  <a:schemeClr val="bg1"/>
                </a:solidFill>
                <a:latin typeface="맑은 고딕" pitchFamily="50" charset="-127"/>
                <a:ea typeface="굴림" charset="-127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aseline="-25000">
                <a:solidFill>
                  <a:schemeClr val="bg1"/>
                </a:solidFill>
                <a:latin typeface="맑은 고딕" pitchFamily="50" charset="-127"/>
                <a:ea typeface="굴림" charset="-127"/>
              </a:defRPr>
            </a:lvl9pPr>
          </a:lstStyle>
          <a:p>
            <a:pPr eaLnBrk="1" hangingPunct="1"/>
            <a:fld id="{ADA88ECB-73FB-4F97-A584-0F39EDAF26FE}" type="slidenum">
              <a:rPr lang="ko-KR" altLang="en-US" baseline="0" smtClean="0">
                <a:solidFill>
                  <a:schemeClr val="tx1"/>
                </a:solidFill>
                <a:ea typeface="맑은 고딕" pitchFamily="50" charset="-127"/>
              </a:rPr>
              <a:pPr eaLnBrk="1" hangingPunct="1"/>
              <a:t>12</a:t>
            </a:fld>
            <a:endParaRPr lang="en-US" altLang="ko-KR" baseline="0" smtClean="0">
              <a:solidFill>
                <a:schemeClr val="tx1"/>
              </a:solidFill>
              <a:ea typeface="맑은 고딕" pitchFamily="50" charset="-127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슬라이드 노트 개체 틀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ko-KR" dirty="0" err="1" smtClean="0">
                <a:latin typeface="Times New Roman" pitchFamily="18" charset="0"/>
              </a:rPr>
              <a:t>Pythia</a:t>
            </a:r>
            <a:r>
              <a:rPr lang="en-US" altLang="ko-KR" dirty="0" smtClean="0">
                <a:latin typeface="Times New Roman" pitchFamily="18" charset="0"/>
              </a:rPr>
              <a:t>  energy</a:t>
            </a:r>
            <a:r>
              <a:rPr lang="en-US" altLang="ko-KR" baseline="0" dirty="0" smtClean="0">
                <a:latin typeface="Times New Roman" pitchFamily="18" charset="0"/>
              </a:rPr>
              <a:t> dependence. </a:t>
            </a:r>
            <a:endParaRPr lang="ko-KR" altLang="en-US" dirty="0" smtClean="0">
              <a:latin typeface="Times New Roman" pitchFamily="18" charset="0"/>
            </a:endParaRPr>
          </a:p>
        </p:txBody>
      </p:sp>
      <p:sp>
        <p:nvSpPr>
          <p:cNvPr id="12292" name="슬라이드 번호 개체 틀 3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aseline="-25000">
                <a:solidFill>
                  <a:schemeClr val="bg1"/>
                </a:solidFill>
                <a:latin typeface="맑은 고딕" pitchFamily="50" charset="-127"/>
                <a:ea typeface="굴림" charset="-127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aseline="-25000">
                <a:solidFill>
                  <a:schemeClr val="bg1"/>
                </a:solidFill>
                <a:latin typeface="맑은 고딕" pitchFamily="50" charset="-127"/>
                <a:ea typeface="굴림" charset="-127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aseline="-25000">
                <a:solidFill>
                  <a:schemeClr val="bg1"/>
                </a:solidFill>
                <a:latin typeface="맑은 고딕" pitchFamily="50" charset="-127"/>
                <a:ea typeface="굴림" charset="-127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aseline="-25000">
                <a:solidFill>
                  <a:schemeClr val="bg1"/>
                </a:solidFill>
                <a:latin typeface="맑은 고딕" pitchFamily="50" charset="-127"/>
                <a:ea typeface="굴림" charset="-127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aseline="-25000">
                <a:solidFill>
                  <a:schemeClr val="bg1"/>
                </a:solidFill>
                <a:latin typeface="맑은 고딕" pitchFamily="50" charset="-127"/>
                <a:ea typeface="굴림" charset="-127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aseline="-25000">
                <a:solidFill>
                  <a:schemeClr val="bg1"/>
                </a:solidFill>
                <a:latin typeface="맑은 고딕" pitchFamily="50" charset="-127"/>
                <a:ea typeface="굴림" charset="-127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aseline="-25000">
                <a:solidFill>
                  <a:schemeClr val="bg1"/>
                </a:solidFill>
                <a:latin typeface="맑은 고딕" pitchFamily="50" charset="-127"/>
                <a:ea typeface="굴림" charset="-127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aseline="-25000">
                <a:solidFill>
                  <a:schemeClr val="bg1"/>
                </a:solidFill>
                <a:latin typeface="맑은 고딕" pitchFamily="50" charset="-127"/>
                <a:ea typeface="굴림" charset="-127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aseline="-25000">
                <a:solidFill>
                  <a:schemeClr val="bg1"/>
                </a:solidFill>
                <a:latin typeface="맑은 고딕" pitchFamily="50" charset="-127"/>
                <a:ea typeface="굴림" charset="-127"/>
              </a:defRPr>
            </a:lvl9pPr>
          </a:lstStyle>
          <a:p>
            <a:pPr eaLnBrk="1" hangingPunct="1"/>
            <a:fld id="{ADA88ECB-73FB-4F97-A584-0F39EDAF26FE}" type="slidenum">
              <a:rPr lang="ko-KR" altLang="en-US" baseline="0" smtClean="0">
                <a:solidFill>
                  <a:schemeClr val="tx1"/>
                </a:solidFill>
                <a:ea typeface="맑은 고딕" pitchFamily="50" charset="-127"/>
              </a:rPr>
              <a:pPr eaLnBrk="1" hangingPunct="1"/>
              <a:t>14</a:t>
            </a:fld>
            <a:endParaRPr lang="en-US" altLang="ko-KR" baseline="0" smtClean="0">
              <a:solidFill>
                <a:schemeClr val="tx1"/>
              </a:solidFill>
              <a:ea typeface="맑은 고딕" pitchFamily="50" charset="-127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슬라이드 노트 개체 틀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ko-KR" dirty="0" err="1" smtClean="0">
                <a:latin typeface="Times New Roman" pitchFamily="18" charset="0"/>
              </a:rPr>
              <a:t>Pythia</a:t>
            </a:r>
            <a:r>
              <a:rPr lang="en-US" altLang="ko-KR" dirty="0" smtClean="0">
                <a:latin typeface="Times New Roman" pitchFamily="18" charset="0"/>
              </a:rPr>
              <a:t>  energy</a:t>
            </a:r>
            <a:r>
              <a:rPr lang="en-US" altLang="ko-KR" baseline="0" dirty="0" smtClean="0">
                <a:latin typeface="Times New Roman" pitchFamily="18" charset="0"/>
              </a:rPr>
              <a:t> dependence. </a:t>
            </a:r>
            <a:endParaRPr lang="ko-KR" altLang="en-US" dirty="0" smtClean="0">
              <a:latin typeface="Times New Roman" pitchFamily="18" charset="0"/>
            </a:endParaRPr>
          </a:p>
        </p:txBody>
      </p:sp>
      <p:sp>
        <p:nvSpPr>
          <p:cNvPr id="12292" name="슬라이드 번호 개체 틀 3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aseline="-25000">
                <a:solidFill>
                  <a:schemeClr val="bg1"/>
                </a:solidFill>
                <a:latin typeface="맑은 고딕" pitchFamily="50" charset="-127"/>
                <a:ea typeface="굴림" charset="-127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aseline="-25000">
                <a:solidFill>
                  <a:schemeClr val="bg1"/>
                </a:solidFill>
                <a:latin typeface="맑은 고딕" pitchFamily="50" charset="-127"/>
                <a:ea typeface="굴림" charset="-127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aseline="-25000">
                <a:solidFill>
                  <a:schemeClr val="bg1"/>
                </a:solidFill>
                <a:latin typeface="맑은 고딕" pitchFamily="50" charset="-127"/>
                <a:ea typeface="굴림" charset="-127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aseline="-25000">
                <a:solidFill>
                  <a:schemeClr val="bg1"/>
                </a:solidFill>
                <a:latin typeface="맑은 고딕" pitchFamily="50" charset="-127"/>
                <a:ea typeface="굴림" charset="-127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aseline="-25000">
                <a:solidFill>
                  <a:schemeClr val="bg1"/>
                </a:solidFill>
                <a:latin typeface="맑은 고딕" pitchFamily="50" charset="-127"/>
                <a:ea typeface="굴림" charset="-127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aseline="-25000">
                <a:solidFill>
                  <a:schemeClr val="bg1"/>
                </a:solidFill>
                <a:latin typeface="맑은 고딕" pitchFamily="50" charset="-127"/>
                <a:ea typeface="굴림" charset="-127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aseline="-25000">
                <a:solidFill>
                  <a:schemeClr val="bg1"/>
                </a:solidFill>
                <a:latin typeface="맑은 고딕" pitchFamily="50" charset="-127"/>
                <a:ea typeface="굴림" charset="-127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aseline="-25000">
                <a:solidFill>
                  <a:schemeClr val="bg1"/>
                </a:solidFill>
                <a:latin typeface="맑은 고딕" pitchFamily="50" charset="-127"/>
                <a:ea typeface="굴림" charset="-127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aseline="-25000">
                <a:solidFill>
                  <a:schemeClr val="bg1"/>
                </a:solidFill>
                <a:latin typeface="맑은 고딕" pitchFamily="50" charset="-127"/>
                <a:ea typeface="굴림" charset="-127"/>
              </a:defRPr>
            </a:lvl9pPr>
          </a:lstStyle>
          <a:p>
            <a:pPr eaLnBrk="1" hangingPunct="1"/>
            <a:fld id="{ADA88ECB-73FB-4F97-A584-0F39EDAF26FE}" type="slidenum">
              <a:rPr lang="ko-KR" altLang="en-US" baseline="0" smtClean="0">
                <a:solidFill>
                  <a:schemeClr val="tx1"/>
                </a:solidFill>
                <a:ea typeface="맑은 고딕" pitchFamily="50" charset="-127"/>
              </a:rPr>
              <a:pPr eaLnBrk="1" hangingPunct="1"/>
              <a:t>15</a:t>
            </a:fld>
            <a:endParaRPr lang="en-US" altLang="ko-KR" baseline="0" smtClean="0">
              <a:solidFill>
                <a:schemeClr val="tx1"/>
              </a:solidFill>
              <a:ea typeface="맑은 고딕" pitchFamily="50" charset="-127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슬라이드 노트 개체 틀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ko-KR" dirty="0" err="1" smtClean="0">
                <a:latin typeface="Times New Roman" pitchFamily="18" charset="0"/>
              </a:rPr>
              <a:t>Pythia</a:t>
            </a:r>
            <a:r>
              <a:rPr lang="en-US" altLang="ko-KR" dirty="0" smtClean="0">
                <a:latin typeface="Times New Roman" pitchFamily="18" charset="0"/>
              </a:rPr>
              <a:t>  energy</a:t>
            </a:r>
            <a:r>
              <a:rPr lang="en-US" altLang="ko-KR" baseline="0" dirty="0" smtClean="0">
                <a:latin typeface="Times New Roman" pitchFamily="18" charset="0"/>
              </a:rPr>
              <a:t> dependence. </a:t>
            </a:r>
            <a:endParaRPr lang="ko-KR" altLang="en-US" dirty="0" smtClean="0">
              <a:latin typeface="Times New Roman" pitchFamily="18" charset="0"/>
            </a:endParaRPr>
          </a:p>
        </p:txBody>
      </p:sp>
      <p:sp>
        <p:nvSpPr>
          <p:cNvPr id="12292" name="슬라이드 번호 개체 틀 3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aseline="-25000">
                <a:solidFill>
                  <a:schemeClr val="bg1"/>
                </a:solidFill>
                <a:latin typeface="맑은 고딕" pitchFamily="50" charset="-127"/>
                <a:ea typeface="굴림" charset="-127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aseline="-25000">
                <a:solidFill>
                  <a:schemeClr val="bg1"/>
                </a:solidFill>
                <a:latin typeface="맑은 고딕" pitchFamily="50" charset="-127"/>
                <a:ea typeface="굴림" charset="-127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aseline="-25000">
                <a:solidFill>
                  <a:schemeClr val="bg1"/>
                </a:solidFill>
                <a:latin typeface="맑은 고딕" pitchFamily="50" charset="-127"/>
                <a:ea typeface="굴림" charset="-127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aseline="-25000">
                <a:solidFill>
                  <a:schemeClr val="bg1"/>
                </a:solidFill>
                <a:latin typeface="맑은 고딕" pitchFamily="50" charset="-127"/>
                <a:ea typeface="굴림" charset="-127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aseline="-25000">
                <a:solidFill>
                  <a:schemeClr val="bg1"/>
                </a:solidFill>
                <a:latin typeface="맑은 고딕" pitchFamily="50" charset="-127"/>
                <a:ea typeface="굴림" charset="-127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aseline="-25000">
                <a:solidFill>
                  <a:schemeClr val="bg1"/>
                </a:solidFill>
                <a:latin typeface="맑은 고딕" pitchFamily="50" charset="-127"/>
                <a:ea typeface="굴림" charset="-127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aseline="-25000">
                <a:solidFill>
                  <a:schemeClr val="bg1"/>
                </a:solidFill>
                <a:latin typeface="맑은 고딕" pitchFamily="50" charset="-127"/>
                <a:ea typeface="굴림" charset="-127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aseline="-25000">
                <a:solidFill>
                  <a:schemeClr val="bg1"/>
                </a:solidFill>
                <a:latin typeface="맑은 고딕" pitchFamily="50" charset="-127"/>
                <a:ea typeface="굴림" charset="-127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aseline="-25000">
                <a:solidFill>
                  <a:schemeClr val="bg1"/>
                </a:solidFill>
                <a:latin typeface="맑은 고딕" pitchFamily="50" charset="-127"/>
                <a:ea typeface="굴림" charset="-127"/>
              </a:defRPr>
            </a:lvl9pPr>
          </a:lstStyle>
          <a:p>
            <a:pPr eaLnBrk="1" hangingPunct="1"/>
            <a:fld id="{ADA88ECB-73FB-4F97-A584-0F39EDAF26FE}" type="slidenum">
              <a:rPr lang="ko-KR" altLang="en-US" baseline="0" smtClean="0">
                <a:solidFill>
                  <a:schemeClr val="tx1"/>
                </a:solidFill>
                <a:ea typeface="맑은 고딕" pitchFamily="50" charset="-127"/>
              </a:rPr>
              <a:pPr eaLnBrk="1" hangingPunct="1"/>
              <a:t>16</a:t>
            </a:fld>
            <a:endParaRPr lang="en-US" altLang="ko-KR" baseline="0" smtClean="0">
              <a:solidFill>
                <a:schemeClr val="tx1"/>
              </a:solidFill>
              <a:ea typeface="맑은 고딕" pitchFamily="50" charset="-127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슬라이드 노트 개체 틀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ko-KR" dirty="0" err="1" smtClean="0">
                <a:latin typeface="Times New Roman" pitchFamily="18" charset="0"/>
              </a:rPr>
              <a:t>Pythia</a:t>
            </a:r>
            <a:r>
              <a:rPr lang="en-US" altLang="ko-KR" dirty="0" smtClean="0">
                <a:latin typeface="Times New Roman" pitchFamily="18" charset="0"/>
              </a:rPr>
              <a:t>  energy</a:t>
            </a:r>
            <a:r>
              <a:rPr lang="en-US" altLang="ko-KR" baseline="0" dirty="0" smtClean="0">
                <a:latin typeface="Times New Roman" pitchFamily="18" charset="0"/>
              </a:rPr>
              <a:t> dependence. </a:t>
            </a:r>
            <a:endParaRPr lang="ko-KR" altLang="en-US" dirty="0" smtClean="0">
              <a:latin typeface="Times New Roman" pitchFamily="18" charset="0"/>
            </a:endParaRPr>
          </a:p>
        </p:txBody>
      </p:sp>
      <p:sp>
        <p:nvSpPr>
          <p:cNvPr id="12292" name="슬라이드 번호 개체 틀 3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aseline="-25000">
                <a:solidFill>
                  <a:schemeClr val="bg1"/>
                </a:solidFill>
                <a:latin typeface="맑은 고딕" pitchFamily="50" charset="-127"/>
                <a:ea typeface="굴림" charset="-127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aseline="-25000">
                <a:solidFill>
                  <a:schemeClr val="bg1"/>
                </a:solidFill>
                <a:latin typeface="맑은 고딕" pitchFamily="50" charset="-127"/>
                <a:ea typeface="굴림" charset="-127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aseline="-25000">
                <a:solidFill>
                  <a:schemeClr val="bg1"/>
                </a:solidFill>
                <a:latin typeface="맑은 고딕" pitchFamily="50" charset="-127"/>
                <a:ea typeface="굴림" charset="-127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aseline="-25000">
                <a:solidFill>
                  <a:schemeClr val="bg1"/>
                </a:solidFill>
                <a:latin typeface="맑은 고딕" pitchFamily="50" charset="-127"/>
                <a:ea typeface="굴림" charset="-127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aseline="-25000">
                <a:solidFill>
                  <a:schemeClr val="bg1"/>
                </a:solidFill>
                <a:latin typeface="맑은 고딕" pitchFamily="50" charset="-127"/>
                <a:ea typeface="굴림" charset="-127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aseline="-25000">
                <a:solidFill>
                  <a:schemeClr val="bg1"/>
                </a:solidFill>
                <a:latin typeface="맑은 고딕" pitchFamily="50" charset="-127"/>
                <a:ea typeface="굴림" charset="-127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aseline="-25000">
                <a:solidFill>
                  <a:schemeClr val="bg1"/>
                </a:solidFill>
                <a:latin typeface="맑은 고딕" pitchFamily="50" charset="-127"/>
                <a:ea typeface="굴림" charset="-127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aseline="-25000">
                <a:solidFill>
                  <a:schemeClr val="bg1"/>
                </a:solidFill>
                <a:latin typeface="맑은 고딕" pitchFamily="50" charset="-127"/>
                <a:ea typeface="굴림" charset="-127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aseline="-25000">
                <a:solidFill>
                  <a:schemeClr val="bg1"/>
                </a:solidFill>
                <a:latin typeface="맑은 고딕" pitchFamily="50" charset="-127"/>
                <a:ea typeface="굴림" charset="-127"/>
              </a:defRPr>
            </a:lvl9pPr>
          </a:lstStyle>
          <a:p>
            <a:pPr eaLnBrk="1" hangingPunct="1"/>
            <a:fld id="{ADA88ECB-73FB-4F97-A584-0F39EDAF26FE}" type="slidenum">
              <a:rPr lang="ko-KR" altLang="en-US" baseline="0" smtClean="0">
                <a:solidFill>
                  <a:schemeClr val="tx1"/>
                </a:solidFill>
                <a:ea typeface="맑은 고딕" pitchFamily="50" charset="-127"/>
              </a:rPr>
              <a:pPr eaLnBrk="1" hangingPunct="1"/>
              <a:t>17</a:t>
            </a:fld>
            <a:endParaRPr lang="en-US" altLang="ko-KR" baseline="0" smtClean="0">
              <a:solidFill>
                <a:schemeClr val="tx1"/>
              </a:solidFill>
              <a:ea typeface="맑은 고딕" pitchFamily="50" charset="-127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슬라이드 노트 개체 틀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  <a:buAutoNum type="arabicPeriod"/>
            </a:pPr>
            <a:r>
              <a:rPr lang="en-US" altLang="ko-KR" dirty="0" smtClean="0">
                <a:latin typeface="Times New Roman" pitchFamily="18" charset="0"/>
              </a:rPr>
              <a:t>LHC</a:t>
            </a:r>
            <a:r>
              <a:rPr lang="en-US" altLang="ko-KR" baseline="0" dirty="0" smtClean="0">
                <a:latin typeface="Times New Roman" pitchFamily="18" charset="0"/>
              </a:rPr>
              <a:t> energy is far higher from soft </a:t>
            </a:r>
            <a:r>
              <a:rPr lang="en-US" altLang="ko-KR" baseline="0" dirty="0" err="1" smtClean="0">
                <a:latin typeface="Times New Roman" pitchFamily="18" charset="0"/>
              </a:rPr>
              <a:t>hardronic</a:t>
            </a:r>
            <a:r>
              <a:rPr lang="en-US" altLang="ko-KR" baseline="0" dirty="0" smtClean="0">
                <a:latin typeface="Times New Roman" pitchFamily="18" charset="0"/>
              </a:rPr>
              <a:t> physics and its gradual evolution to better understood </a:t>
            </a:r>
            <a:r>
              <a:rPr lang="en-US" altLang="ko-KR" baseline="0" dirty="0" err="1" smtClean="0">
                <a:latin typeface="Times New Roman" pitchFamily="18" charset="0"/>
              </a:rPr>
              <a:t>pQCD</a:t>
            </a:r>
            <a:r>
              <a:rPr lang="en-US" altLang="ko-KR" baseline="0" dirty="0" smtClean="0">
                <a:latin typeface="Times New Roman" pitchFamily="18" charset="0"/>
              </a:rPr>
              <a:t> regime</a:t>
            </a:r>
          </a:p>
          <a:p>
            <a:pPr marL="228600" indent="-228600" eaLnBrk="1" hangingPunct="1">
              <a:spcBef>
                <a:spcPct val="0"/>
              </a:spcBef>
              <a:buAutoNum type="arabicPeriod"/>
            </a:pPr>
            <a:endParaRPr lang="en-US" altLang="ko-KR" baseline="0" dirty="0" smtClean="0">
              <a:latin typeface="Times New Roman" pitchFamily="18" charset="0"/>
            </a:endParaRPr>
          </a:p>
          <a:p>
            <a:pPr marL="228600" indent="-228600" eaLnBrk="1" hangingPunct="1">
              <a:spcBef>
                <a:spcPct val="0"/>
              </a:spcBef>
              <a:buAutoNum type="arabicPeriod"/>
            </a:pPr>
            <a:r>
              <a:rPr lang="en-US" altLang="ko-KR" baseline="0" dirty="0" err="1" smtClean="0">
                <a:latin typeface="Times New Roman" pitchFamily="18" charset="0"/>
              </a:rPr>
              <a:t>Eee</a:t>
            </a:r>
            <a:endParaRPr lang="en-US" altLang="ko-KR" baseline="0" dirty="0" smtClean="0">
              <a:latin typeface="Times New Roman" pitchFamily="18" charset="0"/>
            </a:endParaRPr>
          </a:p>
          <a:p>
            <a:pPr marL="228600" indent="-228600" eaLnBrk="1" hangingPunct="1">
              <a:spcBef>
                <a:spcPct val="0"/>
              </a:spcBef>
              <a:buAutoNum type="arabicPeriod"/>
            </a:pPr>
            <a:r>
              <a:rPr lang="en-US" altLang="ko-KR" baseline="0" dirty="0" smtClean="0">
                <a:latin typeface="Times New Roman" pitchFamily="18" charset="0"/>
              </a:rPr>
              <a:t>It is important to gather this fundamental reference in the same detectors </a:t>
            </a:r>
          </a:p>
          <a:p>
            <a:pPr eaLnBrk="1" hangingPunct="1">
              <a:spcBef>
                <a:spcPct val="0"/>
              </a:spcBef>
            </a:pPr>
            <a:endParaRPr lang="en-US" altLang="ko-KR" baseline="0" dirty="0" smtClean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ko-KR" altLang="en-US" dirty="0" smtClean="0">
              <a:latin typeface="Times New Roman" pitchFamily="18" charset="0"/>
            </a:endParaRPr>
          </a:p>
        </p:txBody>
      </p:sp>
      <p:sp>
        <p:nvSpPr>
          <p:cNvPr id="12292" name="슬라이드 번호 개체 틀 3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aseline="-25000">
                <a:solidFill>
                  <a:schemeClr val="bg1"/>
                </a:solidFill>
                <a:latin typeface="맑은 고딕" pitchFamily="50" charset="-127"/>
                <a:ea typeface="굴림" charset="-127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aseline="-25000">
                <a:solidFill>
                  <a:schemeClr val="bg1"/>
                </a:solidFill>
                <a:latin typeface="맑은 고딕" pitchFamily="50" charset="-127"/>
                <a:ea typeface="굴림" charset="-127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aseline="-25000">
                <a:solidFill>
                  <a:schemeClr val="bg1"/>
                </a:solidFill>
                <a:latin typeface="맑은 고딕" pitchFamily="50" charset="-127"/>
                <a:ea typeface="굴림" charset="-127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aseline="-25000">
                <a:solidFill>
                  <a:schemeClr val="bg1"/>
                </a:solidFill>
                <a:latin typeface="맑은 고딕" pitchFamily="50" charset="-127"/>
                <a:ea typeface="굴림" charset="-127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aseline="-25000">
                <a:solidFill>
                  <a:schemeClr val="bg1"/>
                </a:solidFill>
                <a:latin typeface="맑은 고딕" pitchFamily="50" charset="-127"/>
                <a:ea typeface="굴림" charset="-127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aseline="-25000">
                <a:solidFill>
                  <a:schemeClr val="bg1"/>
                </a:solidFill>
                <a:latin typeface="맑은 고딕" pitchFamily="50" charset="-127"/>
                <a:ea typeface="굴림" charset="-127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aseline="-25000">
                <a:solidFill>
                  <a:schemeClr val="bg1"/>
                </a:solidFill>
                <a:latin typeface="맑은 고딕" pitchFamily="50" charset="-127"/>
                <a:ea typeface="굴림" charset="-127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aseline="-25000">
                <a:solidFill>
                  <a:schemeClr val="bg1"/>
                </a:solidFill>
                <a:latin typeface="맑은 고딕" pitchFamily="50" charset="-127"/>
                <a:ea typeface="굴림" charset="-127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aseline="-25000">
                <a:solidFill>
                  <a:schemeClr val="bg1"/>
                </a:solidFill>
                <a:latin typeface="맑은 고딕" pitchFamily="50" charset="-127"/>
                <a:ea typeface="굴림" charset="-127"/>
              </a:defRPr>
            </a:lvl9pPr>
          </a:lstStyle>
          <a:p>
            <a:pPr eaLnBrk="1" hangingPunct="1"/>
            <a:fld id="{ADA88ECB-73FB-4F97-A584-0F39EDAF26FE}" type="slidenum">
              <a:rPr lang="ko-KR" altLang="en-US" baseline="0" smtClean="0">
                <a:solidFill>
                  <a:schemeClr val="tx1"/>
                </a:solidFill>
                <a:ea typeface="맑은 고딕" pitchFamily="50" charset="-127"/>
              </a:rPr>
              <a:pPr eaLnBrk="1" hangingPunct="1"/>
              <a:t>3</a:t>
            </a:fld>
            <a:endParaRPr lang="en-US" altLang="ko-KR" baseline="0" smtClean="0">
              <a:solidFill>
                <a:schemeClr val="tx1"/>
              </a:solidFill>
              <a:ea typeface="맑은 고딕" pitchFamily="50" charset="-127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슬라이드 노트 개체 틀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  <a:buAutoNum type="arabicPeriod"/>
            </a:pPr>
            <a:r>
              <a:rPr lang="en-US" altLang="ko-KR" dirty="0" smtClean="0">
                <a:latin typeface="Times New Roman" pitchFamily="18" charset="0"/>
              </a:rPr>
              <a:t>LHC</a:t>
            </a:r>
            <a:r>
              <a:rPr lang="en-US" altLang="ko-KR" baseline="0" dirty="0" smtClean="0">
                <a:latin typeface="Times New Roman" pitchFamily="18" charset="0"/>
              </a:rPr>
              <a:t> energy is far higher from soft </a:t>
            </a:r>
            <a:r>
              <a:rPr lang="en-US" altLang="ko-KR" baseline="0" dirty="0" err="1" smtClean="0">
                <a:latin typeface="Times New Roman" pitchFamily="18" charset="0"/>
              </a:rPr>
              <a:t>hardronic</a:t>
            </a:r>
            <a:r>
              <a:rPr lang="en-US" altLang="ko-KR" baseline="0" dirty="0" smtClean="0">
                <a:latin typeface="Times New Roman" pitchFamily="18" charset="0"/>
              </a:rPr>
              <a:t> physics and its gradual evolution to better understood </a:t>
            </a:r>
            <a:r>
              <a:rPr lang="en-US" altLang="ko-KR" baseline="0" dirty="0" err="1" smtClean="0">
                <a:latin typeface="Times New Roman" pitchFamily="18" charset="0"/>
              </a:rPr>
              <a:t>pQCD</a:t>
            </a:r>
            <a:r>
              <a:rPr lang="en-US" altLang="ko-KR" baseline="0" dirty="0" smtClean="0">
                <a:latin typeface="Times New Roman" pitchFamily="18" charset="0"/>
              </a:rPr>
              <a:t> regime</a:t>
            </a:r>
          </a:p>
          <a:p>
            <a:pPr marL="228600" indent="-228600" eaLnBrk="1" hangingPunct="1">
              <a:spcBef>
                <a:spcPct val="0"/>
              </a:spcBef>
              <a:buAutoNum type="arabicPeriod"/>
            </a:pPr>
            <a:endParaRPr lang="en-US" altLang="ko-KR" baseline="0" dirty="0" smtClean="0">
              <a:latin typeface="Times New Roman" pitchFamily="18" charset="0"/>
            </a:endParaRPr>
          </a:p>
          <a:p>
            <a:pPr marL="228600" indent="-228600" eaLnBrk="1" hangingPunct="1">
              <a:spcBef>
                <a:spcPct val="0"/>
              </a:spcBef>
              <a:buAutoNum type="arabicPeriod"/>
            </a:pPr>
            <a:r>
              <a:rPr lang="en-US" altLang="ko-KR" baseline="0" dirty="0" err="1" smtClean="0">
                <a:latin typeface="Times New Roman" pitchFamily="18" charset="0"/>
              </a:rPr>
              <a:t>Eee</a:t>
            </a:r>
            <a:endParaRPr lang="en-US" altLang="ko-KR" baseline="0" dirty="0" smtClean="0">
              <a:latin typeface="Times New Roman" pitchFamily="18" charset="0"/>
            </a:endParaRPr>
          </a:p>
          <a:p>
            <a:pPr marL="228600" indent="-228600" eaLnBrk="1" hangingPunct="1">
              <a:spcBef>
                <a:spcPct val="0"/>
              </a:spcBef>
              <a:buAutoNum type="arabicPeriod"/>
            </a:pPr>
            <a:r>
              <a:rPr lang="en-US" altLang="ko-KR" baseline="0" dirty="0" smtClean="0">
                <a:latin typeface="Times New Roman" pitchFamily="18" charset="0"/>
              </a:rPr>
              <a:t>It is important to gather this fundamental reference in the same detectors </a:t>
            </a:r>
          </a:p>
          <a:p>
            <a:pPr eaLnBrk="1" hangingPunct="1">
              <a:spcBef>
                <a:spcPct val="0"/>
              </a:spcBef>
            </a:pPr>
            <a:endParaRPr lang="en-US" altLang="ko-KR" baseline="0" dirty="0" smtClean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ko-KR" altLang="en-US" dirty="0" smtClean="0">
              <a:latin typeface="Times New Roman" pitchFamily="18" charset="0"/>
            </a:endParaRPr>
          </a:p>
        </p:txBody>
      </p:sp>
      <p:sp>
        <p:nvSpPr>
          <p:cNvPr id="12292" name="슬라이드 번호 개체 틀 3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aseline="-25000">
                <a:solidFill>
                  <a:schemeClr val="bg1"/>
                </a:solidFill>
                <a:latin typeface="맑은 고딕" pitchFamily="50" charset="-127"/>
                <a:ea typeface="굴림" charset="-127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aseline="-25000">
                <a:solidFill>
                  <a:schemeClr val="bg1"/>
                </a:solidFill>
                <a:latin typeface="맑은 고딕" pitchFamily="50" charset="-127"/>
                <a:ea typeface="굴림" charset="-127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aseline="-25000">
                <a:solidFill>
                  <a:schemeClr val="bg1"/>
                </a:solidFill>
                <a:latin typeface="맑은 고딕" pitchFamily="50" charset="-127"/>
                <a:ea typeface="굴림" charset="-127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aseline="-25000">
                <a:solidFill>
                  <a:schemeClr val="bg1"/>
                </a:solidFill>
                <a:latin typeface="맑은 고딕" pitchFamily="50" charset="-127"/>
                <a:ea typeface="굴림" charset="-127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aseline="-25000">
                <a:solidFill>
                  <a:schemeClr val="bg1"/>
                </a:solidFill>
                <a:latin typeface="맑은 고딕" pitchFamily="50" charset="-127"/>
                <a:ea typeface="굴림" charset="-127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aseline="-25000">
                <a:solidFill>
                  <a:schemeClr val="bg1"/>
                </a:solidFill>
                <a:latin typeface="맑은 고딕" pitchFamily="50" charset="-127"/>
                <a:ea typeface="굴림" charset="-127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aseline="-25000">
                <a:solidFill>
                  <a:schemeClr val="bg1"/>
                </a:solidFill>
                <a:latin typeface="맑은 고딕" pitchFamily="50" charset="-127"/>
                <a:ea typeface="굴림" charset="-127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aseline="-25000">
                <a:solidFill>
                  <a:schemeClr val="bg1"/>
                </a:solidFill>
                <a:latin typeface="맑은 고딕" pitchFamily="50" charset="-127"/>
                <a:ea typeface="굴림" charset="-127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aseline="-25000">
                <a:solidFill>
                  <a:schemeClr val="bg1"/>
                </a:solidFill>
                <a:latin typeface="맑은 고딕" pitchFamily="50" charset="-127"/>
                <a:ea typeface="굴림" charset="-127"/>
              </a:defRPr>
            </a:lvl9pPr>
          </a:lstStyle>
          <a:p>
            <a:pPr eaLnBrk="1" hangingPunct="1"/>
            <a:fld id="{ADA88ECB-73FB-4F97-A584-0F39EDAF26FE}" type="slidenum">
              <a:rPr lang="ko-KR" altLang="en-US" baseline="0" smtClean="0">
                <a:solidFill>
                  <a:schemeClr val="tx1"/>
                </a:solidFill>
                <a:ea typeface="맑은 고딕" pitchFamily="50" charset="-127"/>
              </a:rPr>
              <a:pPr eaLnBrk="1" hangingPunct="1"/>
              <a:t>4</a:t>
            </a:fld>
            <a:endParaRPr lang="en-US" altLang="ko-KR" baseline="0" smtClean="0">
              <a:solidFill>
                <a:schemeClr val="tx1"/>
              </a:solidFill>
              <a:ea typeface="맑은 고딕" pitchFamily="50" charset="-127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슬라이드 노트 개체 틀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  <a:buAutoNum type="arabicPeriod"/>
            </a:pPr>
            <a:r>
              <a:rPr lang="en-US" altLang="ko-KR" dirty="0" smtClean="0">
                <a:latin typeface="Times New Roman" pitchFamily="18" charset="0"/>
              </a:rPr>
              <a:t>LHC</a:t>
            </a:r>
            <a:r>
              <a:rPr lang="en-US" altLang="ko-KR" baseline="0" dirty="0" smtClean="0">
                <a:latin typeface="Times New Roman" pitchFamily="18" charset="0"/>
              </a:rPr>
              <a:t> energy is far higher from soft </a:t>
            </a:r>
            <a:r>
              <a:rPr lang="en-US" altLang="ko-KR" baseline="0" dirty="0" err="1" smtClean="0">
                <a:latin typeface="Times New Roman" pitchFamily="18" charset="0"/>
              </a:rPr>
              <a:t>hardronic</a:t>
            </a:r>
            <a:r>
              <a:rPr lang="en-US" altLang="ko-KR" baseline="0" dirty="0" smtClean="0">
                <a:latin typeface="Times New Roman" pitchFamily="18" charset="0"/>
              </a:rPr>
              <a:t> physics and its gradual evolution to better understood </a:t>
            </a:r>
            <a:r>
              <a:rPr lang="en-US" altLang="ko-KR" baseline="0" dirty="0" err="1" smtClean="0">
                <a:latin typeface="Times New Roman" pitchFamily="18" charset="0"/>
              </a:rPr>
              <a:t>pQCD</a:t>
            </a:r>
            <a:r>
              <a:rPr lang="en-US" altLang="ko-KR" baseline="0" dirty="0" smtClean="0">
                <a:latin typeface="Times New Roman" pitchFamily="18" charset="0"/>
              </a:rPr>
              <a:t> regime</a:t>
            </a:r>
          </a:p>
          <a:p>
            <a:pPr marL="228600" indent="-228600" eaLnBrk="1" hangingPunct="1">
              <a:spcBef>
                <a:spcPct val="0"/>
              </a:spcBef>
              <a:buAutoNum type="arabicPeriod"/>
            </a:pPr>
            <a:endParaRPr lang="en-US" altLang="ko-KR" baseline="0" dirty="0" smtClean="0">
              <a:latin typeface="Times New Roman" pitchFamily="18" charset="0"/>
            </a:endParaRPr>
          </a:p>
          <a:p>
            <a:pPr marL="228600" indent="-228600" eaLnBrk="1" hangingPunct="1">
              <a:spcBef>
                <a:spcPct val="0"/>
              </a:spcBef>
              <a:buAutoNum type="arabicPeriod"/>
            </a:pPr>
            <a:r>
              <a:rPr lang="en-US" altLang="ko-KR" baseline="0" dirty="0" err="1" smtClean="0">
                <a:latin typeface="Times New Roman" pitchFamily="18" charset="0"/>
              </a:rPr>
              <a:t>Eee</a:t>
            </a:r>
            <a:endParaRPr lang="en-US" altLang="ko-KR" baseline="0" dirty="0" smtClean="0">
              <a:latin typeface="Times New Roman" pitchFamily="18" charset="0"/>
            </a:endParaRPr>
          </a:p>
          <a:p>
            <a:pPr marL="228600" indent="-228600" eaLnBrk="1" hangingPunct="1">
              <a:spcBef>
                <a:spcPct val="0"/>
              </a:spcBef>
              <a:buAutoNum type="arabicPeriod"/>
            </a:pPr>
            <a:r>
              <a:rPr lang="en-US" altLang="ko-KR" baseline="0" dirty="0" smtClean="0">
                <a:latin typeface="Times New Roman" pitchFamily="18" charset="0"/>
              </a:rPr>
              <a:t>It is important to gather this fundamental reference in the same detectors </a:t>
            </a:r>
          </a:p>
          <a:p>
            <a:pPr eaLnBrk="1" hangingPunct="1">
              <a:spcBef>
                <a:spcPct val="0"/>
              </a:spcBef>
            </a:pPr>
            <a:endParaRPr lang="en-US" altLang="ko-KR" baseline="0" dirty="0" smtClean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ko-KR" altLang="en-US" dirty="0" smtClean="0">
              <a:latin typeface="Times New Roman" pitchFamily="18" charset="0"/>
            </a:endParaRPr>
          </a:p>
        </p:txBody>
      </p:sp>
      <p:sp>
        <p:nvSpPr>
          <p:cNvPr id="12292" name="슬라이드 번호 개체 틀 3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aseline="-25000">
                <a:solidFill>
                  <a:schemeClr val="bg1"/>
                </a:solidFill>
                <a:latin typeface="맑은 고딕" pitchFamily="50" charset="-127"/>
                <a:ea typeface="굴림" charset="-127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aseline="-25000">
                <a:solidFill>
                  <a:schemeClr val="bg1"/>
                </a:solidFill>
                <a:latin typeface="맑은 고딕" pitchFamily="50" charset="-127"/>
                <a:ea typeface="굴림" charset="-127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aseline="-25000">
                <a:solidFill>
                  <a:schemeClr val="bg1"/>
                </a:solidFill>
                <a:latin typeface="맑은 고딕" pitchFamily="50" charset="-127"/>
                <a:ea typeface="굴림" charset="-127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aseline="-25000">
                <a:solidFill>
                  <a:schemeClr val="bg1"/>
                </a:solidFill>
                <a:latin typeface="맑은 고딕" pitchFamily="50" charset="-127"/>
                <a:ea typeface="굴림" charset="-127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aseline="-25000">
                <a:solidFill>
                  <a:schemeClr val="bg1"/>
                </a:solidFill>
                <a:latin typeface="맑은 고딕" pitchFamily="50" charset="-127"/>
                <a:ea typeface="굴림" charset="-127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aseline="-25000">
                <a:solidFill>
                  <a:schemeClr val="bg1"/>
                </a:solidFill>
                <a:latin typeface="맑은 고딕" pitchFamily="50" charset="-127"/>
                <a:ea typeface="굴림" charset="-127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aseline="-25000">
                <a:solidFill>
                  <a:schemeClr val="bg1"/>
                </a:solidFill>
                <a:latin typeface="맑은 고딕" pitchFamily="50" charset="-127"/>
                <a:ea typeface="굴림" charset="-127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aseline="-25000">
                <a:solidFill>
                  <a:schemeClr val="bg1"/>
                </a:solidFill>
                <a:latin typeface="맑은 고딕" pitchFamily="50" charset="-127"/>
                <a:ea typeface="굴림" charset="-127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aseline="-25000">
                <a:solidFill>
                  <a:schemeClr val="bg1"/>
                </a:solidFill>
                <a:latin typeface="맑은 고딕" pitchFamily="50" charset="-127"/>
                <a:ea typeface="굴림" charset="-127"/>
              </a:defRPr>
            </a:lvl9pPr>
          </a:lstStyle>
          <a:p>
            <a:pPr eaLnBrk="1" hangingPunct="1"/>
            <a:fld id="{ADA88ECB-73FB-4F97-A584-0F39EDAF26FE}" type="slidenum">
              <a:rPr lang="ko-KR" altLang="en-US" baseline="0" smtClean="0">
                <a:solidFill>
                  <a:schemeClr val="tx1"/>
                </a:solidFill>
                <a:ea typeface="맑은 고딕" pitchFamily="50" charset="-127"/>
              </a:rPr>
              <a:pPr eaLnBrk="1" hangingPunct="1"/>
              <a:t>5</a:t>
            </a:fld>
            <a:endParaRPr lang="en-US" altLang="ko-KR" baseline="0" smtClean="0">
              <a:solidFill>
                <a:schemeClr val="tx1"/>
              </a:solidFill>
              <a:ea typeface="맑은 고딕" pitchFamily="50" charset="-127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GB"/>
              <a:t>Jean-Pierre Revol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4F836B-2C34-4152-A314-96B92FFD85A5}" type="slidenum">
              <a:rPr lang="en-GB"/>
              <a:pPr/>
              <a:t>6</a:t>
            </a:fld>
            <a:endParaRPr lang="en-GB"/>
          </a:p>
        </p:txBody>
      </p:sp>
      <p:sp>
        <p:nvSpPr>
          <p:cNvPr id="579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9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ko-KR" dirty="0" smtClean="0">
                <a:latin typeface="Helvetica" pitchFamily="-80" charset="0"/>
                <a:sym typeface="Symbol" pitchFamily="-80" charset="2"/>
              </a:rPr>
              <a:t>	</a:t>
            </a:r>
            <a:r>
              <a:rPr lang="en-GB" altLang="ko-KR" sz="1200" dirty="0" smtClean="0">
                <a:latin typeface="Helvetica" pitchFamily="-80" charset="0"/>
                <a:sym typeface="Symbol" pitchFamily="-80" charset="2"/>
              </a:rPr>
              <a:t></a:t>
            </a:r>
            <a:r>
              <a:rPr lang="en-GB" altLang="ko-KR" sz="1200" baseline="-25000" dirty="0" smtClean="0">
                <a:latin typeface="Helvetica" pitchFamily="-80" charset="0"/>
              </a:rPr>
              <a:t>p </a:t>
            </a:r>
            <a:r>
              <a:rPr lang="en-GB" altLang="ko-KR" sz="1200" dirty="0" smtClean="0">
                <a:latin typeface="Helvetica" pitchFamily="-80" charset="0"/>
              </a:rPr>
              <a:t>–1= 0.12 ±0.02 (Kaidalov,91)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ko-KR" sz="1200" dirty="0" smtClean="0"/>
              <a:t>, both the total cross-section and the particle density, at </a:t>
            </a:r>
            <a:r>
              <a:rPr lang="en-GB" altLang="ko-KR" sz="1200" dirty="0" smtClean="0">
                <a:sym typeface="Symbol" pitchFamily="-80" charset="2"/>
              </a:rPr>
              <a:t> </a:t>
            </a:r>
            <a:r>
              <a:rPr lang="en-GB" altLang="ko-KR" sz="1200" dirty="0" smtClean="0"/>
              <a:t>= 0, grow as a power law of s:</a:t>
            </a:r>
          </a:p>
          <a:p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GB"/>
              <a:t>Jean-Pierre Revol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4F836B-2C34-4152-A314-96B92FFD85A5}" type="slidenum">
              <a:rPr lang="en-GB"/>
              <a:pPr/>
              <a:t>7</a:t>
            </a:fld>
            <a:endParaRPr lang="en-GB"/>
          </a:p>
        </p:txBody>
      </p:sp>
      <p:sp>
        <p:nvSpPr>
          <p:cNvPr id="579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9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ko-KR" dirty="0" smtClean="0">
                <a:latin typeface="Helvetica" pitchFamily="-80" charset="0"/>
                <a:sym typeface="Symbol" pitchFamily="-80" charset="2"/>
              </a:rPr>
              <a:t>	</a:t>
            </a:r>
            <a:r>
              <a:rPr lang="en-GB" altLang="ko-KR" sz="1200" dirty="0" smtClean="0">
                <a:latin typeface="Helvetica" pitchFamily="-80" charset="0"/>
                <a:sym typeface="Symbol" pitchFamily="-80" charset="2"/>
              </a:rPr>
              <a:t></a:t>
            </a:r>
            <a:r>
              <a:rPr lang="en-GB" altLang="ko-KR" sz="1200" baseline="-25000" dirty="0" smtClean="0">
                <a:latin typeface="Helvetica" pitchFamily="-80" charset="0"/>
              </a:rPr>
              <a:t>p </a:t>
            </a:r>
            <a:r>
              <a:rPr lang="en-GB" altLang="ko-KR" sz="1200" dirty="0" smtClean="0">
                <a:latin typeface="Helvetica" pitchFamily="-80" charset="0"/>
              </a:rPr>
              <a:t>–1= 0.12 ±0.02 (Kaidalov,91)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ko-KR" sz="1200" dirty="0" smtClean="0"/>
              <a:t>, both the total cross-section and the particle density, at </a:t>
            </a:r>
            <a:r>
              <a:rPr lang="en-GB" altLang="ko-KR" sz="1200" dirty="0" smtClean="0">
                <a:sym typeface="Symbol" pitchFamily="-80" charset="2"/>
              </a:rPr>
              <a:t> </a:t>
            </a:r>
            <a:r>
              <a:rPr lang="en-GB" altLang="ko-KR" sz="1200" dirty="0" smtClean="0"/>
              <a:t>= 0, grow as a power law of s: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ko-KR" sz="1200" dirty="0" smtClean="0"/>
          </a:p>
          <a:p>
            <a:pPr lvl="1">
              <a:defRPr/>
            </a:pPr>
            <a:r>
              <a:rPr lang="en-US" altLang="ko-KR" sz="2000" dirty="0" smtClean="0"/>
              <a:t>Elastic or quasi elastic scattering by the absorption of components of the wave functions of the incoming particles</a:t>
            </a:r>
          </a:p>
          <a:p>
            <a:pPr lvl="1">
              <a:defRPr/>
            </a:pPr>
            <a:r>
              <a:rPr lang="en-US" altLang="ko-KR" sz="2000" dirty="0" smtClean="0"/>
              <a:t>A diffractive process is characterized by a large rapidity gap which is caused by </a:t>
            </a:r>
            <a:r>
              <a:rPr lang="en-US" altLang="ko-KR" sz="2000" dirty="0" err="1" smtClean="0"/>
              <a:t>pomeron</a:t>
            </a:r>
            <a:r>
              <a:rPr lang="en-US" altLang="ko-KR" sz="2000" dirty="0" smtClean="0"/>
              <a:t> exchange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ko-KR" sz="1200" dirty="0" smtClean="0"/>
          </a:p>
          <a:p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GB"/>
              <a:t>Jean-Pierre Revol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4F836B-2C34-4152-A314-96B92FFD85A5}" type="slidenum">
              <a:rPr lang="en-GB"/>
              <a:pPr/>
              <a:t>8</a:t>
            </a:fld>
            <a:endParaRPr lang="en-GB"/>
          </a:p>
        </p:txBody>
      </p:sp>
      <p:sp>
        <p:nvSpPr>
          <p:cNvPr id="579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9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ko-KR" dirty="0" smtClean="0">
                <a:latin typeface="Helvetica" pitchFamily="-80" charset="0"/>
                <a:sym typeface="Symbol" pitchFamily="-80" charset="2"/>
              </a:rPr>
              <a:t>	</a:t>
            </a:r>
            <a:r>
              <a:rPr lang="en-GB" altLang="ko-KR" sz="1200" dirty="0" smtClean="0">
                <a:latin typeface="Helvetica" pitchFamily="-80" charset="0"/>
                <a:sym typeface="Symbol" pitchFamily="-80" charset="2"/>
              </a:rPr>
              <a:t></a:t>
            </a:r>
            <a:r>
              <a:rPr lang="en-GB" altLang="ko-KR" sz="1200" baseline="-25000" dirty="0" smtClean="0">
                <a:latin typeface="Helvetica" pitchFamily="-80" charset="0"/>
              </a:rPr>
              <a:t>p </a:t>
            </a:r>
            <a:r>
              <a:rPr lang="en-GB" altLang="ko-KR" sz="1200" dirty="0" smtClean="0">
                <a:latin typeface="Helvetica" pitchFamily="-80" charset="0"/>
              </a:rPr>
              <a:t>–1= 0.12 ±0.02 (Kaidalov,91)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ko-KR" sz="1200" dirty="0" smtClean="0"/>
              <a:t>, both the total cross-section and the particle density, at </a:t>
            </a:r>
            <a:r>
              <a:rPr lang="en-GB" altLang="ko-KR" sz="1200" dirty="0" smtClean="0">
                <a:sym typeface="Symbol" pitchFamily="-80" charset="2"/>
              </a:rPr>
              <a:t> </a:t>
            </a:r>
            <a:r>
              <a:rPr lang="en-GB" altLang="ko-KR" sz="1200" dirty="0" smtClean="0"/>
              <a:t>= 0, grow as a power law of s: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err="1" smtClean="0"/>
              <a:t>Woulb</a:t>
            </a:r>
            <a:r>
              <a:rPr lang="en-GB" baseline="0" dirty="0" smtClean="0"/>
              <a:t> be </a:t>
            </a:r>
            <a:r>
              <a:rPr lang="en-GB" baseline="0" dirty="0" err="1" smtClean="0"/>
              <a:t>ch</a:t>
            </a:r>
            <a:endParaRPr lang="en-GB" baseline="0" smtClean="0"/>
          </a:p>
          <a:p>
            <a:r>
              <a:rPr lang="en-GB" baseline="0" smtClean="0"/>
              <a:t>allening</a:t>
            </a:r>
            <a:r>
              <a:rPr lang="en-GB" baseline="0" dirty="0" smtClean="0"/>
              <a:t> to reach this precision</a:t>
            </a:r>
            <a:endParaRPr 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슬라이드 노트 개체 틀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en-US" smtClean="0">
              <a:latin typeface="Times New Roman" pitchFamily="18" charset="0"/>
            </a:endParaRPr>
          </a:p>
        </p:txBody>
      </p:sp>
      <p:sp>
        <p:nvSpPr>
          <p:cNvPr id="12292" name="슬라이드 번호 개체 틀 3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aseline="-25000">
                <a:solidFill>
                  <a:schemeClr val="bg1"/>
                </a:solidFill>
                <a:latin typeface="맑은 고딕" pitchFamily="50" charset="-127"/>
                <a:ea typeface="굴림" charset="-127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aseline="-25000">
                <a:solidFill>
                  <a:schemeClr val="bg1"/>
                </a:solidFill>
                <a:latin typeface="맑은 고딕" pitchFamily="50" charset="-127"/>
                <a:ea typeface="굴림" charset="-127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aseline="-25000">
                <a:solidFill>
                  <a:schemeClr val="bg1"/>
                </a:solidFill>
                <a:latin typeface="맑은 고딕" pitchFamily="50" charset="-127"/>
                <a:ea typeface="굴림" charset="-127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aseline="-25000">
                <a:solidFill>
                  <a:schemeClr val="bg1"/>
                </a:solidFill>
                <a:latin typeface="맑은 고딕" pitchFamily="50" charset="-127"/>
                <a:ea typeface="굴림" charset="-127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aseline="-25000">
                <a:solidFill>
                  <a:schemeClr val="bg1"/>
                </a:solidFill>
                <a:latin typeface="맑은 고딕" pitchFamily="50" charset="-127"/>
                <a:ea typeface="굴림" charset="-127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aseline="-25000">
                <a:solidFill>
                  <a:schemeClr val="bg1"/>
                </a:solidFill>
                <a:latin typeface="맑은 고딕" pitchFamily="50" charset="-127"/>
                <a:ea typeface="굴림" charset="-127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aseline="-25000">
                <a:solidFill>
                  <a:schemeClr val="bg1"/>
                </a:solidFill>
                <a:latin typeface="맑은 고딕" pitchFamily="50" charset="-127"/>
                <a:ea typeface="굴림" charset="-127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aseline="-25000">
                <a:solidFill>
                  <a:schemeClr val="bg1"/>
                </a:solidFill>
                <a:latin typeface="맑은 고딕" pitchFamily="50" charset="-127"/>
                <a:ea typeface="굴림" charset="-127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aseline="-25000">
                <a:solidFill>
                  <a:schemeClr val="bg1"/>
                </a:solidFill>
                <a:latin typeface="맑은 고딕" pitchFamily="50" charset="-127"/>
                <a:ea typeface="굴림" charset="-127"/>
              </a:defRPr>
            </a:lvl9pPr>
          </a:lstStyle>
          <a:p>
            <a:pPr eaLnBrk="1" hangingPunct="1"/>
            <a:fld id="{ADA88ECB-73FB-4F97-A584-0F39EDAF26FE}" type="slidenum">
              <a:rPr lang="ko-KR" altLang="en-US" baseline="0" smtClean="0">
                <a:solidFill>
                  <a:schemeClr val="tx1"/>
                </a:solidFill>
                <a:ea typeface="맑은 고딕" pitchFamily="50" charset="-127"/>
              </a:rPr>
              <a:pPr eaLnBrk="1" hangingPunct="1"/>
              <a:t>9</a:t>
            </a:fld>
            <a:endParaRPr lang="en-US" altLang="ko-KR" baseline="0" smtClean="0">
              <a:solidFill>
                <a:schemeClr val="tx1"/>
              </a:solidFill>
              <a:ea typeface="맑은 고딕" pitchFamily="50" charset="-127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슬라이드 노트 개체 틀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en-US" smtClean="0">
              <a:latin typeface="Times New Roman" pitchFamily="18" charset="0"/>
            </a:endParaRPr>
          </a:p>
        </p:txBody>
      </p:sp>
      <p:sp>
        <p:nvSpPr>
          <p:cNvPr id="12292" name="슬라이드 번호 개체 틀 3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aseline="-25000">
                <a:solidFill>
                  <a:schemeClr val="bg1"/>
                </a:solidFill>
                <a:latin typeface="맑은 고딕" pitchFamily="50" charset="-127"/>
                <a:ea typeface="굴림" charset="-127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aseline="-25000">
                <a:solidFill>
                  <a:schemeClr val="bg1"/>
                </a:solidFill>
                <a:latin typeface="맑은 고딕" pitchFamily="50" charset="-127"/>
                <a:ea typeface="굴림" charset="-127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aseline="-25000">
                <a:solidFill>
                  <a:schemeClr val="bg1"/>
                </a:solidFill>
                <a:latin typeface="맑은 고딕" pitchFamily="50" charset="-127"/>
                <a:ea typeface="굴림" charset="-127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aseline="-25000">
                <a:solidFill>
                  <a:schemeClr val="bg1"/>
                </a:solidFill>
                <a:latin typeface="맑은 고딕" pitchFamily="50" charset="-127"/>
                <a:ea typeface="굴림" charset="-127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aseline="-25000">
                <a:solidFill>
                  <a:schemeClr val="bg1"/>
                </a:solidFill>
                <a:latin typeface="맑은 고딕" pitchFamily="50" charset="-127"/>
                <a:ea typeface="굴림" charset="-127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aseline="-25000">
                <a:solidFill>
                  <a:schemeClr val="bg1"/>
                </a:solidFill>
                <a:latin typeface="맑은 고딕" pitchFamily="50" charset="-127"/>
                <a:ea typeface="굴림" charset="-127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aseline="-25000">
                <a:solidFill>
                  <a:schemeClr val="bg1"/>
                </a:solidFill>
                <a:latin typeface="맑은 고딕" pitchFamily="50" charset="-127"/>
                <a:ea typeface="굴림" charset="-127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aseline="-25000">
                <a:solidFill>
                  <a:schemeClr val="bg1"/>
                </a:solidFill>
                <a:latin typeface="맑은 고딕" pitchFamily="50" charset="-127"/>
                <a:ea typeface="굴림" charset="-127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aseline="-25000">
                <a:solidFill>
                  <a:schemeClr val="bg1"/>
                </a:solidFill>
                <a:latin typeface="맑은 고딕" pitchFamily="50" charset="-127"/>
                <a:ea typeface="굴림" charset="-127"/>
              </a:defRPr>
            </a:lvl9pPr>
          </a:lstStyle>
          <a:p>
            <a:pPr eaLnBrk="1" hangingPunct="1"/>
            <a:fld id="{ADA88ECB-73FB-4F97-A584-0F39EDAF26FE}" type="slidenum">
              <a:rPr lang="ko-KR" altLang="en-US" baseline="0" smtClean="0">
                <a:solidFill>
                  <a:schemeClr val="tx1"/>
                </a:solidFill>
                <a:ea typeface="맑은 고딕" pitchFamily="50" charset="-127"/>
              </a:rPr>
              <a:pPr eaLnBrk="1" hangingPunct="1"/>
              <a:t>10</a:t>
            </a:fld>
            <a:endParaRPr lang="en-US" altLang="ko-KR" baseline="0" smtClean="0">
              <a:solidFill>
                <a:schemeClr val="tx1"/>
              </a:solidFill>
              <a:ea typeface="맑은 고딕" pitchFamily="50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4DC80-DA58-4D4E-A376-857FD37B65CE}" type="datetimeFigureOut">
              <a:rPr lang="en-US" smtClean="0"/>
              <a:t>12/9/2011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474D-8AA5-4B4B-BA40-D061F51A5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83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4DC80-DA58-4D4E-A376-857FD37B65CE}" type="datetimeFigureOut">
              <a:rPr lang="en-US" smtClean="0"/>
              <a:t>12/9/2011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474D-8AA5-4B4B-BA40-D061F51A5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802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4DC80-DA58-4D4E-A376-857FD37B65CE}" type="datetimeFigureOut">
              <a:rPr lang="en-US" smtClean="0"/>
              <a:t>12/9/2011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474D-8AA5-4B4B-BA40-D061F51A5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156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4DC80-DA58-4D4E-A376-857FD37B65CE}" type="datetimeFigureOut">
              <a:rPr lang="en-US" smtClean="0"/>
              <a:t>12/9/2011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474D-8AA5-4B4B-BA40-D061F51A5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63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4DC80-DA58-4D4E-A376-857FD37B65CE}" type="datetimeFigureOut">
              <a:rPr lang="en-US" smtClean="0"/>
              <a:t>12/9/2011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474D-8AA5-4B4B-BA40-D061F51A5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43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4DC80-DA58-4D4E-A376-857FD37B65CE}" type="datetimeFigureOut">
              <a:rPr lang="en-US" smtClean="0"/>
              <a:t>12/9/2011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474D-8AA5-4B4B-BA40-D061F51A5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60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4DC80-DA58-4D4E-A376-857FD37B65CE}" type="datetimeFigureOut">
              <a:rPr lang="en-US" smtClean="0"/>
              <a:t>12/9/2011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474D-8AA5-4B4B-BA40-D061F51A5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966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4DC80-DA58-4D4E-A376-857FD37B65CE}" type="datetimeFigureOut">
              <a:rPr lang="en-US" smtClean="0"/>
              <a:t>12/9/2011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474D-8AA5-4B4B-BA40-D061F51A5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744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4DC80-DA58-4D4E-A376-857FD37B65CE}" type="datetimeFigureOut">
              <a:rPr lang="en-US" smtClean="0"/>
              <a:t>12/9/2011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474D-8AA5-4B4B-BA40-D061F51A5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56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4DC80-DA58-4D4E-A376-857FD37B65CE}" type="datetimeFigureOut">
              <a:rPr lang="en-US" smtClean="0"/>
              <a:t>12/9/2011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474D-8AA5-4B4B-BA40-D061F51A5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394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4DC80-DA58-4D4E-A376-857FD37B65CE}" type="datetimeFigureOut">
              <a:rPr lang="en-US" smtClean="0"/>
              <a:t>12/9/2011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474D-8AA5-4B4B-BA40-D061F51A5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51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4DC80-DA58-4D4E-A376-857FD37B65CE}" type="datetimeFigureOut">
              <a:rPr lang="en-US" smtClean="0"/>
              <a:t>12/9/2011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3474D-8AA5-4B4B-BA40-D061F51A5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352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00421" y="2829404"/>
                <a:ext cx="8229600" cy="11430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b="1" dirty="0" smtClean="0"/>
                  <a:t>Efforts for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en-US" altLang="ko-KR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b="1" i="1" smtClean="0">
                                <a:latin typeface="Cambria Math"/>
                              </a:rPr>
                              <m:t>𝑵</m:t>
                            </m:r>
                          </m:e>
                          <m:sub>
                            <m:r>
                              <a:rPr lang="en-US" altLang="ko-KR" b="1" i="1" smtClean="0">
                                <a:latin typeface="Cambria Math"/>
                              </a:rPr>
                              <m:t>𝒆𝒗𝒆𝒏𝒕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US" altLang="ko-KR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b="1" i="1" smtClean="0">
                            <a:latin typeface="Cambria Math"/>
                          </a:rPr>
                          <m:t>𝒅</m:t>
                        </m:r>
                        <m:sSub>
                          <m:sSubPr>
                            <m:ctrlPr>
                              <a:rPr lang="en-US" altLang="ko-KR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b="1" i="1" smtClean="0">
                                <a:latin typeface="Cambria Math"/>
                              </a:rPr>
                              <m:t>𝑵</m:t>
                            </m:r>
                          </m:e>
                          <m:sub>
                            <m:r>
                              <a:rPr lang="en-US" altLang="ko-KR" b="1" i="1" smtClean="0">
                                <a:latin typeface="Cambria Math"/>
                              </a:rPr>
                              <m:t>𝒄𝒉</m:t>
                            </m:r>
                          </m:sub>
                        </m:sSub>
                      </m:num>
                      <m:den>
                        <m:r>
                          <a:rPr lang="en-US" altLang="ko-KR" b="1" i="1" smtClean="0">
                            <a:latin typeface="Cambria Math"/>
                          </a:rPr>
                          <m:t>𝒅</m:t>
                        </m:r>
                        <m:r>
                          <a:rPr lang="ko-KR" altLang="en-US" b="1" i="1" smtClean="0">
                            <a:latin typeface="Cambria Math"/>
                          </a:rPr>
                          <m:t>𝜼</m:t>
                        </m:r>
                      </m:den>
                    </m:f>
                  </m:oMath>
                </a14:m>
                <a:r>
                  <a:rPr lang="en-US" b="1" dirty="0" smtClean="0"/>
                  <a:t> in </a:t>
                </a:r>
                <a:r>
                  <a:rPr lang="en-US" b="1" dirty="0" err="1" smtClean="0"/>
                  <a:t>pp</a:t>
                </a:r>
                <a:r>
                  <a:rPr lang="en-US" b="1" dirty="0" smtClean="0"/>
                  <a:t> collisions</a:t>
                </a:r>
                <a:endParaRPr lang="en-US" b="1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00421" y="2829404"/>
                <a:ext cx="8229600" cy="1143000"/>
              </a:xfrm>
              <a:blipFill rotWithShape="1">
                <a:blip r:embed="rId2"/>
                <a:stretch>
                  <a:fillRect b="-159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C:\Users\Administrator\Desktop\alice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711" y="0"/>
            <a:ext cx="2148289" cy="208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istrator\Desktop\CE_H_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112" y="5948021"/>
            <a:ext cx="2775930" cy="90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062699" y="5261226"/>
            <a:ext cx="3368218" cy="8079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 smtClean="0"/>
              <a:t>Beomkyu</a:t>
            </a:r>
            <a:r>
              <a:rPr lang="en-US" sz="3200" b="1" dirty="0" smtClean="0"/>
              <a:t> Kim</a:t>
            </a:r>
            <a:endParaRPr lang="en-US" sz="3200" b="1" dirty="0"/>
          </a:p>
        </p:txBody>
      </p:sp>
      <p:sp>
        <p:nvSpPr>
          <p:cNvPr id="6" name="직사각형 5"/>
          <p:cNvSpPr/>
          <p:nvPr/>
        </p:nvSpPr>
        <p:spPr>
          <a:xfrm rot="5400000">
            <a:off x="-953837" y="2776410"/>
            <a:ext cx="3490332" cy="7710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0"/>
                  <a:lumOff val="100000"/>
                </a:schemeClr>
              </a:gs>
              <a:gs pos="24000">
                <a:schemeClr val="bg1"/>
              </a:gs>
              <a:gs pos="100000">
                <a:srgbClr val="00B0F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baseline="0" dirty="0"/>
          </a:p>
        </p:txBody>
      </p:sp>
      <p:sp>
        <p:nvSpPr>
          <p:cNvPr id="5" name="직사각형 4"/>
          <p:cNvSpPr/>
          <p:nvPr/>
        </p:nvSpPr>
        <p:spPr>
          <a:xfrm>
            <a:off x="-4" y="4017402"/>
            <a:ext cx="9144004" cy="7710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0"/>
                  <a:lumOff val="100000"/>
                </a:schemeClr>
              </a:gs>
              <a:gs pos="24000">
                <a:schemeClr val="bg1"/>
              </a:gs>
              <a:gs pos="100000">
                <a:srgbClr val="FFC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baseline="0"/>
          </a:p>
        </p:txBody>
      </p:sp>
      <p:sp>
        <p:nvSpPr>
          <p:cNvPr id="7" name="직사각형 6"/>
          <p:cNvSpPr/>
          <p:nvPr/>
        </p:nvSpPr>
        <p:spPr>
          <a:xfrm rot="16200000">
            <a:off x="6369529" y="4415948"/>
            <a:ext cx="4417791" cy="7710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0"/>
                  <a:lumOff val="100000"/>
                </a:schemeClr>
              </a:gs>
              <a:gs pos="24000">
                <a:schemeClr val="bg1"/>
              </a:gs>
              <a:gs pos="100000">
                <a:srgbClr val="92D05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baseline="0"/>
          </a:p>
        </p:txBody>
      </p:sp>
      <p:sp>
        <p:nvSpPr>
          <p:cNvPr id="4" name="직사각형 3"/>
          <p:cNvSpPr/>
          <p:nvPr/>
        </p:nvSpPr>
        <p:spPr>
          <a:xfrm flipH="1">
            <a:off x="1353786" y="2719234"/>
            <a:ext cx="7790207" cy="7710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0"/>
                  <a:lumOff val="100000"/>
                </a:schemeClr>
              </a:gs>
              <a:gs pos="24000">
                <a:schemeClr val="bg1"/>
              </a:gs>
              <a:gs pos="100000">
                <a:srgbClr val="C0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baseline="0" dirty="0"/>
          </a:p>
        </p:txBody>
      </p:sp>
    </p:spTree>
    <p:extLst>
      <p:ext uri="{BB962C8B-B14F-4D97-AF65-F5344CB8AC3E}">
        <p14:creationId xmlns:p14="http://schemas.microsoft.com/office/powerpoint/2010/main" val="183361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altLang="ko-KR" sz="4000" b="1" dirty="0" smtClean="0"/>
              <a:t>Recent efforts in </a:t>
            </a:r>
            <a:r>
              <a:rPr lang="en-US" altLang="ko-KR" sz="4000" b="1" dirty="0" err="1" smtClean="0"/>
              <a:t>pp</a:t>
            </a:r>
            <a:r>
              <a:rPr lang="en-US" altLang="ko-KR" sz="4000" b="1" dirty="0"/>
              <a:t> </a:t>
            </a:r>
            <a:r>
              <a:rPr lang="en-US" altLang="ko-KR" sz="4000" b="1" dirty="0" err="1" smtClean="0"/>
              <a:t>dNdEta</a:t>
            </a:r>
            <a:endParaRPr lang="en-US" altLang="ko-KR" sz="4000" b="1" dirty="0" smtClean="0"/>
          </a:p>
        </p:txBody>
      </p:sp>
      <p:sp>
        <p:nvSpPr>
          <p:cNvPr id="3077" name="내용 개체 틀 2"/>
          <p:cNvSpPr>
            <a:spLocks noGrp="1"/>
          </p:cNvSpPr>
          <p:nvPr>
            <p:ph idx="1"/>
          </p:nvPr>
        </p:nvSpPr>
        <p:spPr>
          <a:xfrm>
            <a:off x="-7938" y="908050"/>
            <a:ext cx="9151938" cy="5949950"/>
          </a:xfrm>
        </p:spPr>
        <p:txBody>
          <a:bodyPr/>
          <a:lstStyle/>
          <a:p>
            <a:pPr eaLnBrk="1" hangingPunct="1"/>
            <a:endParaRPr lang="en-US" altLang="ko-KR" sz="2000" dirty="0" smtClean="0"/>
          </a:p>
          <a:p>
            <a:pPr eaLnBrk="1" hangingPunct="1"/>
            <a:endParaRPr lang="en-US" altLang="ko-KR" sz="2000" dirty="0" smtClean="0"/>
          </a:p>
          <a:p>
            <a:pPr eaLnBrk="1" hangingPunct="1"/>
            <a:endParaRPr lang="en-US" altLang="ko-KR" sz="2000" dirty="0" smtClean="0"/>
          </a:p>
        </p:txBody>
      </p:sp>
      <p:sp>
        <p:nvSpPr>
          <p:cNvPr id="23" name="직사각형 22"/>
          <p:cNvSpPr/>
          <p:nvPr/>
        </p:nvSpPr>
        <p:spPr>
          <a:xfrm flipH="1">
            <a:off x="-3" y="632112"/>
            <a:ext cx="9143999" cy="7710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0"/>
                  <a:lumOff val="100000"/>
                </a:schemeClr>
              </a:gs>
              <a:gs pos="24000">
                <a:schemeClr val="bg1"/>
              </a:gs>
              <a:gs pos="100000">
                <a:schemeClr val="accent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baseline="0"/>
          </a:p>
        </p:txBody>
      </p:sp>
      <p:sp>
        <p:nvSpPr>
          <p:cNvPr id="24" name="슬라이드 번호 개체 틀 2"/>
          <p:cNvSpPr>
            <a:spLocks noGrp="1"/>
          </p:cNvSpPr>
          <p:nvPr>
            <p:ph type="sldNum" idx="12"/>
          </p:nvPr>
        </p:nvSpPr>
        <p:spPr>
          <a:xfrm>
            <a:off x="8758409" y="6469555"/>
            <a:ext cx="383107" cy="404812"/>
          </a:xfrm>
        </p:spPr>
        <p:txBody>
          <a:bodyPr/>
          <a:lstStyle/>
          <a:p>
            <a:pPr algn="ctr">
              <a:defRPr/>
            </a:pPr>
            <a:fld id="{F16A5DCA-8DC8-4217-962A-0F8BED2BC328}" type="slidenum">
              <a:rPr lang="en-US" sz="1800" b="1" smtClean="0">
                <a:solidFill>
                  <a:srgbClr val="002060"/>
                </a:solidFill>
              </a:rPr>
              <a:pPr algn="ctr">
                <a:defRPr/>
              </a:pPr>
              <a:t>10</a:t>
            </a:fld>
            <a:endParaRPr lang="en-US" sz="1800" b="1" dirty="0">
              <a:solidFill>
                <a:srgbClr val="002060"/>
              </a:solidFill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0" y="975996"/>
            <a:ext cx="9143999" cy="567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2000" b="1" dirty="0" err="1" smtClean="0">
                <a:latin typeface="Calibri"/>
              </a:rPr>
              <a:t>dNdEta</a:t>
            </a:r>
            <a:r>
              <a:rPr lang="en-GB" sz="2000" b="1" dirty="0" smtClean="0">
                <a:latin typeface="Calibri"/>
              </a:rPr>
              <a:t> measurements </a:t>
            </a:r>
            <a:r>
              <a:rPr lang="en-GB" sz="2000" b="1" dirty="0" smtClean="0">
                <a:solidFill>
                  <a:srgbClr val="FF0000"/>
                </a:solidFill>
                <a:latin typeface="Calibri"/>
              </a:rPr>
              <a:t>by the use of </a:t>
            </a:r>
            <a:r>
              <a:rPr lang="en-US" sz="2000" b="1" dirty="0" smtClean="0">
                <a:solidFill>
                  <a:srgbClr val="FF0000"/>
                </a:solidFill>
                <a:latin typeface="Calibri"/>
              </a:rPr>
              <a:t>other </a:t>
            </a:r>
            <a:r>
              <a:rPr lang="en-GB" sz="2000" b="1" dirty="0" smtClean="0">
                <a:solidFill>
                  <a:srgbClr val="FF0000"/>
                </a:solidFill>
                <a:latin typeface="Calibri"/>
              </a:rPr>
              <a:t>tracking methods</a:t>
            </a:r>
            <a:endParaRPr kumimoji="0" lang="en-GB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GB" altLang="ko-KR" sz="2000" b="1" noProof="0" dirty="0" smtClean="0">
                <a:solidFill>
                  <a:prstClr val="black"/>
                </a:solidFill>
                <a:latin typeface="Calibri"/>
                <a:ea typeface="맑은 고딕"/>
              </a:rPr>
              <a:t>Old method : “</a:t>
            </a:r>
            <a:r>
              <a:rPr lang="en-GB" altLang="ko-KR" sz="2000" b="1" noProof="0" dirty="0" err="1" smtClean="0">
                <a:solidFill>
                  <a:prstClr val="black"/>
                </a:solidFill>
                <a:latin typeface="Calibri"/>
                <a:ea typeface="맑은 고딕"/>
              </a:rPr>
              <a:t>Tracklet</a:t>
            </a:r>
            <a:r>
              <a:rPr lang="en-GB" altLang="ko-KR" sz="2000" b="1" noProof="0" dirty="0" smtClean="0">
                <a:solidFill>
                  <a:prstClr val="black"/>
                </a:solidFill>
                <a:latin typeface="Calibri"/>
                <a:ea typeface="맑은 고딕"/>
              </a:rPr>
              <a:t>” for </a:t>
            </a:r>
            <a:r>
              <a:rPr lang="en-GB" altLang="ko-KR" sz="2000" b="1" noProof="0" dirty="0" err="1" smtClean="0">
                <a:solidFill>
                  <a:prstClr val="black"/>
                </a:solidFill>
                <a:latin typeface="Calibri"/>
                <a:ea typeface="맑은 고딕"/>
              </a:rPr>
              <a:t>dNdEta</a:t>
            </a:r>
            <a:r>
              <a:rPr lang="en-GB" altLang="ko-KR" sz="2000" b="1" noProof="0" dirty="0" smtClean="0">
                <a:solidFill>
                  <a:prstClr val="black"/>
                </a:solidFill>
                <a:latin typeface="Calibri"/>
                <a:ea typeface="맑은 고딕"/>
              </a:rPr>
              <a:t> and multiplicity </a:t>
            </a:r>
            <a:r>
              <a:rPr kumimoji="0" lang="en-GB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/>
              </a:rPr>
              <a:t>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altLang="ko-KR" sz="2000" b="1" dirty="0" smtClean="0">
                <a:solidFill>
                  <a:prstClr val="black"/>
                </a:solidFill>
                <a:latin typeface="Calibri"/>
                <a:ea typeface="맑은 고딕"/>
              </a:rPr>
              <a:t>New methods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/>
              </a:rPr>
              <a:t>: ITSSA+</a:t>
            </a:r>
            <a:r>
              <a:rPr lang="en-US" altLang="ko-KR" sz="2000" b="1" dirty="0">
                <a:solidFill>
                  <a:prstClr val="black"/>
                </a:solidFill>
                <a:latin typeface="Calibri"/>
                <a:ea typeface="맑은 고딕"/>
              </a:rPr>
              <a:t> </a:t>
            </a:r>
            <a:r>
              <a:rPr lang="en-US" altLang="ko-KR" sz="2000" b="1" dirty="0" smtClean="0">
                <a:solidFill>
                  <a:prstClr val="black"/>
                </a:solidFill>
                <a:latin typeface="Calibri"/>
                <a:ea typeface="맑은 고딕"/>
              </a:rPr>
              <a:t>tracks , ITSTPC+ tracks</a:t>
            </a:r>
            <a:endParaRPr kumimoji="0" lang="en-GB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맑은 고딕"/>
            </a:endParaRPr>
          </a:p>
          <a:p>
            <a:pPr lvl="1" fontAlgn="auto">
              <a:spcAft>
                <a:spcPts val="0"/>
              </a:spcAft>
              <a:buClrTx/>
              <a:buSzTx/>
              <a:defRPr/>
            </a:pPr>
            <a:r>
              <a:rPr lang="en-GB" altLang="ko-KR" sz="2000" b="1" dirty="0" smtClean="0">
                <a:solidFill>
                  <a:prstClr val="black"/>
                </a:solidFill>
                <a:latin typeface="Calibri"/>
                <a:ea typeface="맑은 고딕"/>
              </a:rPr>
              <a:t>Advantages of using new methods</a:t>
            </a:r>
            <a:endParaRPr kumimoji="0" lang="en-GB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맑은 고딕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altLang="ko-KR" sz="2000" dirty="0" smtClean="0">
                <a:solidFill>
                  <a:prstClr val="black"/>
                </a:solidFill>
                <a:latin typeface="Calibri"/>
                <a:ea typeface="맑은 고딕"/>
              </a:rPr>
              <a:t>More tolerance to background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altLang="ko-KR" sz="2000" dirty="0" smtClean="0">
                <a:solidFill>
                  <a:prstClr val="black"/>
                </a:solidFill>
                <a:latin typeface="Calibri"/>
                <a:ea typeface="맑은 고딕"/>
              </a:rPr>
              <a:t>Less possibility to lose </a:t>
            </a:r>
            <a:r>
              <a:rPr lang="en-GB" altLang="ko-KR" sz="2000" dirty="0" smtClean="0">
                <a:solidFill>
                  <a:prstClr val="black"/>
                </a:solidFill>
                <a:latin typeface="Calibri"/>
                <a:ea typeface="맑은 고딕"/>
              </a:rPr>
              <a:t>tracks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altLang="ko-KR" sz="2000" dirty="0" smtClean="0">
                <a:solidFill>
                  <a:prstClr val="black"/>
                </a:solidFill>
                <a:latin typeface="Calibri"/>
                <a:ea typeface="맑은 고딕"/>
                <a:sym typeface="Wingdings" pitchFamily="2" charset="2"/>
              </a:rPr>
              <a:t> </a:t>
            </a:r>
            <a:r>
              <a:rPr lang="en-GB" altLang="ko-KR" sz="2000" dirty="0" smtClean="0">
                <a:solidFill>
                  <a:prstClr val="black"/>
                </a:solidFill>
                <a:latin typeface="Calibri"/>
                <a:ea typeface="맑은 고딕"/>
              </a:rPr>
              <a:t>Good method to go over to high multiplicity events</a:t>
            </a:r>
            <a:endParaRPr lang="en-GB" altLang="ko-KR" sz="2000" dirty="0" smtClean="0">
              <a:solidFill>
                <a:prstClr val="black"/>
              </a:solidFill>
              <a:latin typeface="Calibri"/>
              <a:ea typeface="맑은 고딕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맑은 고딕"/>
            </a:endParaRPr>
          </a:p>
          <a:p>
            <a:pPr>
              <a:defRPr/>
            </a:pPr>
            <a:r>
              <a:rPr lang="en-US" altLang="ko-KR" sz="2000" b="1" dirty="0" smtClean="0"/>
              <a:t>New</a:t>
            </a:r>
            <a:r>
              <a:rPr lang="en-GB" altLang="ko-KR" sz="2000" b="1" dirty="0" smtClean="0"/>
              <a:t> </a:t>
            </a:r>
            <a:r>
              <a:rPr lang="en-GB" altLang="ko-KR" sz="2000" b="1" dirty="0" err="1" smtClean="0"/>
              <a:t>dNdEta</a:t>
            </a:r>
            <a:r>
              <a:rPr lang="en-GB" altLang="ko-KR" sz="2000" b="1" dirty="0" smtClean="0"/>
              <a:t> results </a:t>
            </a:r>
            <a:r>
              <a:rPr lang="en-GB" altLang="ko-KR" sz="2000" b="1" dirty="0" smtClean="0">
                <a:solidFill>
                  <a:srgbClr val="FF0000"/>
                </a:solidFill>
              </a:rPr>
              <a:t>with the modified diffraction rate</a:t>
            </a:r>
            <a:r>
              <a:rPr lang="en-GB" altLang="ko-KR" sz="2000" b="1" dirty="0" smtClean="0">
                <a:solidFill>
                  <a:srgbClr val="FF0000"/>
                </a:solidFill>
              </a:rPr>
              <a:t> </a:t>
            </a:r>
            <a:endParaRPr lang="en-GB" altLang="ko-KR" sz="2000" b="1" dirty="0">
              <a:solidFill>
                <a:srgbClr val="FF0000"/>
              </a:solidFill>
            </a:endParaRPr>
          </a:p>
          <a:p>
            <a:pPr lvl="1" fontAlgn="auto">
              <a:spcAft>
                <a:spcPts val="0"/>
              </a:spcAft>
              <a:buClrTx/>
              <a:buSzTx/>
              <a:defRPr/>
            </a:pPr>
            <a:r>
              <a:rPr lang="en-GB" altLang="ko-KR" sz="2000" b="1" dirty="0" smtClean="0">
                <a:solidFill>
                  <a:prstClr val="black"/>
                </a:solidFill>
                <a:latin typeface="Calibri"/>
                <a:ea typeface="맑은 고딕"/>
              </a:rPr>
              <a:t>Re-</a:t>
            </a:r>
            <a:r>
              <a:rPr lang="en-GB" altLang="ko-KR" sz="2000" b="1" dirty="0" err="1" smtClean="0">
                <a:solidFill>
                  <a:prstClr val="black"/>
                </a:solidFill>
                <a:latin typeface="Calibri"/>
                <a:ea typeface="맑은 고딕"/>
              </a:rPr>
              <a:t>calcuate</a:t>
            </a:r>
            <a:r>
              <a:rPr lang="en-GB" altLang="ko-KR" sz="2000" b="1" dirty="0" smtClean="0">
                <a:solidFill>
                  <a:prstClr val="black"/>
                </a:solidFill>
                <a:latin typeface="Calibri"/>
                <a:ea typeface="맑은 고딕"/>
              </a:rPr>
              <a:t> </a:t>
            </a:r>
            <a:r>
              <a:rPr lang="en-GB" altLang="ko-KR" sz="2000" b="1" dirty="0" err="1" smtClean="0">
                <a:solidFill>
                  <a:prstClr val="black"/>
                </a:solidFill>
                <a:latin typeface="Calibri"/>
                <a:ea typeface="맑은 고딕"/>
              </a:rPr>
              <a:t>dNdEta</a:t>
            </a:r>
            <a:r>
              <a:rPr lang="en-GB" altLang="ko-KR" sz="2000" b="1" dirty="0" smtClean="0">
                <a:solidFill>
                  <a:prstClr val="black"/>
                </a:solidFill>
                <a:latin typeface="Calibri"/>
                <a:ea typeface="맑은 고딕"/>
              </a:rPr>
              <a:t> with new MC(with new measured diffraction rate)</a:t>
            </a:r>
            <a:endParaRPr lang="en-GB" altLang="ko-KR" sz="2000" b="1" dirty="0">
              <a:solidFill>
                <a:prstClr val="black"/>
              </a:solidFill>
              <a:latin typeface="Calibri"/>
              <a:ea typeface="맑은 고딕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740589"/>
              </p:ext>
            </p:extLst>
          </p:nvPr>
        </p:nvGraphicFramePr>
        <p:xfrm>
          <a:off x="357153" y="5100980"/>
          <a:ext cx="4077687" cy="155320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540685"/>
                <a:gridCol w="1272082"/>
                <a:gridCol w="1264920"/>
              </a:tblGrid>
              <a:tr h="24868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900GeV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Default MC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aseline="0" dirty="0" smtClean="0"/>
                        <a:t>New MC</a:t>
                      </a:r>
                      <a:endParaRPr lang="en-US" altLang="ko-KR" baseline="0" dirty="0" smtClean="0"/>
                    </a:p>
                  </a:txBody>
                  <a:tcPr/>
                </a:tc>
              </a:tr>
              <a:tr h="39581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SD</a:t>
                      </a:r>
                      <a:r>
                        <a:rPr lang="en-US" altLang="ko-KR" baseline="0" dirty="0" smtClean="0"/>
                        <a:t>(%)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22.5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19.45</a:t>
                      </a:r>
                      <a:endParaRPr lang="ko-KR" altLang="en-US" dirty="0"/>
                    </a:p>
                  </a:txBody>
                  <a:tcPr/>
                </a:tc>
              </a:tr>
              <a:tr h="39581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DD</a:t>
                      </a:r>
                      <a:r>
                        <a:rPr lang="en-US" altLang="ko-KR" baseline="0" dirty="0" smtClean="0"/>
                        <a:t>(%)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12.3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9.46</a:t>
                      </a:r>
                      <a:endParaRPr lang="ko-KR" altLang="en-US" dirty="0"/>
                    </a:p>
                  </a:txBody>
                  <a:tcPr/>
                </a:tc>
              </a:tr>
              <a:tr h="39581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ND(%)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100-SD-DD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100-SD-DD</a:t>
                      </a:r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2938085"/>
              </p:ext>
            </p:extLst>
          </p:nvPr>
        </p:nvGraphicFramePr>
        <p:xfrm>
          <a:off x="4685313" y="5100980"/>
          <a:ext cx="4077687" cy="155320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540685"/>
                <a:gridCol w="1272082"/>
                <a:gridCol w="1264920"/>
              </a:tblGrid>
              <a:tr h="24868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7TeV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Default MC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aseline="0" dirty="0" smtClean="0"/>
                        <a:t>New MC</a:t>
                      </a:r>
                      <a:endParaRPr lang="en-US" altLang="ko-KR" baseline="0" dirty="0" smtClean="0"/>
                    </a:p>
                  </a:txBody>
                  <a:tcPr/>
                </a:tc>
              </a:tr>
              <a:tr h="39581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SD</a:t>
                      </a:r>
                      <a:r>
                        <a:rPr lang="en-US" altLang="ko-KR" baseline="0" dirty="0" smtClean="0"/>
                        <a:t>(%)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19.2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17.85</a:t>
                      </a:r>
                      <a:endParaRPr lang="ko-KR" altLang="en-US" dirty="0"/>
                    </a:p>
                  </a:txBody>
                  <a:tcPr/>
                </a:tc>
              </a:tr>
              <a:tr h="39581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DD</a:t>
                      </a:r>
                      <a:r>
                        <a:rPr lang="en-US" altLang="ko-KR" baseline="0" dirty="0" smtClean="0"/>
                        <a:t>(%)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12.9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8.94</a:t>
                      </a:r>
                      <a:endParaRPr lang="ko-KR" altLang="en-US" dirty="0"/>
                    </a:p>
                  </a:txBody>
                  <a:tcPr/>
                </a:tc>
              </a:tr>
              <a:tr h="39581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ND(%)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100-SD-DD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100-SD-DD</a:t>
                      </a:r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074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altLang="ko-KR" sz="4000" b="1" dirty="0" smtClean="0"/>
              <a:t>How to measure the new rate of diffraction</a:t>
            </a:r>
            <a:endParaRPr lang="en-US" altLang="ko-KR" sz="4000" b="1" dirty="0" smtClean="0"/>
          </a:p>
        </p:txBody>
      </p:sp>
      <p:sp>
        <p:nvSpPr>
          <p:cNvPr id="23" name="직사각형 22"/>
          <p:cNvSpPr/>
          <p:nvPr/>
        </p:nvSpPr>
        <p:spPr>
          <a:xfrm flipH="1">
            <a:off x="-3" y="632112"/>
            <a:ext cx="9143999" cy="7710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0"/>
                  <a:lumOff val="100000"/>
                </a:schemeClr>
              </a:gs>
              <a:gs pos="24000">
                <a:schemeClr val="bg1"/>
              </a:gs>
              <a:gs pos="100000">
                <a:schemeClr val="accent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baseline="0"/>
          </a:p>
        </p:txBody>
      </p:sp>
      <p:sp>
        <p:nvSpPr>
          <p:cNvPr id="24" name="슬라이드 번호 개체 틀 2"/>
          <p:cNvSpPr>
            <a:spLocks noGrp="1"/>
          </p:cNvSpPr>
          <p:nvPr>
            <p:ph type="sldNum" idx="12"/>
          </p:nvPr>
        </p:nvSpPr>
        <p:spPr>
          <a:xfrm>
            <a:off x="7985761" y="6469555"/>
            <a:ext cx="1155756" cy="404812"/>
          </a:xfrm>
        </p:spPr>
        <p:txBody>
          <a:bodyPr/>
          <a:lstStyle/>
          <a:p>
            <a:pPr algn="ctr">
              <a:defRPr/>
            </a:pPr>
            <a:fld id="{F16A5DCA-8DC8-4217-962A-0F8BED2BC328}" type="slidenum">
              <a:rPr lang="en-US" sz="1800" b="1" smtClean="0">
                <a:solidFill>
                  <a:srgbClr val="002060"/>
                </a:solidFill>
              </a:rPr>
              <a:pPr algn="ctr">
                <a:defRPr/>
              </a:pPr>
              <a:t>11</a:t>
            </a:fld>
            <a:endParaRPr lang="en-US" sz="1800" b="1" dirty="0">
              <a:solidFill>
                <a:srgbClr val="002060"/>
              </a:solidFill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0" y="808356"/>
            <a:ext cx="9143999" cy="567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2000" b="1" dirty="0" smtClean="0">
                <a:latin typeface="Calibri"/>
              </a:rPr>
              <a:t>Corresponding trigger for SD and DD</a:t>
            </a:r>
            <a:endParaRPr lang="en-GB" altLang="ko-KR" sz="2000" b="1" dirty="0">
              <a:solidFill>
                <a:prstClr val="black"/>
              </a:solidFill>
              <a:latin typeface="Calibri"/>
              <a:ea typeface="맑은 고딕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20237" y="6202680"/>
            <a:ext cx="2621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M.Phoghosyan,QM2011</a:t>
            </a:r>
            <a:endParaRPr lang="ko-KR" altLang="en-US" dirty="0"/>
          </a:p>
        </p:txBody>
      </p:sp>
      <p:grpSp>
        <p:nvGrpSpPr>
          <p:cNvPr id="9" name="그룹 8"/>
          <p:cNvGrpSpPr/>
          <p:nvPr/>
        </p:nvGrpSpPr>
        <p:grpSpPr>
          <a:xfrm>
            <a:off x="441955" y="1225784"/>
            <a:ext cx="5212085" cy="2304555"/>
            <a:chOff x="441955" y="1180064"/>
            <a:chExt cx="5212085" cy="2304555"/>
          </a:xfrm>
        </p:grpSpPr>
        <p:pic>
          <p:nvPicPr>
            <p:cNvPr id="16386" name="Picture 2" descr="C:\Users\ADMINI~1\AppData\Local\Temp\VMwareDnD\8c37e22d\Screen Shot 2011-12-10 at 1.27.29 AM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55" y="1180064"/>
              <a:ext cx="4236726" cy="2304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직사각형 5"/>
            <p:cNvSpPr/>
            <p:nvPr/>
          </p:nvSpPr>
          <p:spPr>
            <a:xfrm>
              <a:off x="4069080" y="1295400"/>
              <a:ext cx="1584960" cy="838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6387" name="Picture 3" descr="C:\Users\ADMINI~1\AppData\Local\Temp\VMwareDnD\d3ca492d\Screen Shot 2011-12-10 at 1.27.38 A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07" y="3937047"/>
            <a:ext cx="4043189" cy="214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직사각형 15"/>
          <p:cNvSpPr/>
          <p:nvPr/>
        </p:nvSpPr>
        <p:spPr>
          <a:xfrm>
            <a:off x="4069080" y="3929427"/>
            <a:ext cx="158496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388" name="Picture 4" descr="C:\Users\ADMINI~1\AppData\Local\Temp\VMwareDnD\c34170f1\Screen Shot 2011-12-10 at 1.31.53 A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193" y="1151718"/>
            <a:ext cx="4360806" cy="237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02919" y="3530339"/>
            <a:ext cx="3779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rgbClr val="FF0000"/>
                </a:solidFill>
              </a:rPr>
              <a:t>Right arm trigger </a:t>
            </a:r>
            <a:r>
              <a:rPr lang="en-US" altLang="ko-KR" b="1" dirty="0" smtClean="0"/>
              <a:t>for right SD events</a:t>
            </a:r>
            <a:endParaRPr lang="ko-KR" alt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87679" y="5953499"/>
            <a:ext cx="3779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rgbClr val="FF0000"/>
                </a:solidFill>
              </a:rPr>
              <a:t>Left arm trigger </a:t>
            </a:r>
            <a:r>
              <a:rPr lang="en-US" altLang="ko-KR" b="1" dirty="0" smtClean="0"/>
              <a:t>for left SD events</a:t>
            </a:r>
            <a:endParaRPr lang="ko-KR" alt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861560" y="3530339"/>
            <a:ext cx="3779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rgbClr val="FF0000"/>
                </a:solidFill>
              </a:rPr>
              <a:t>Two arm trigger </a:t>
            </a:r>
            <a:r>
              <a:rPr lang="en-US" altLang="ko-KR" b="1" dirty="0" smtClean="0"/>
              <a:t>for DD events</a:t>
            </a:r>
            <a:endParaRPr lang="ko-KR" altLang="en-US" b="1" dirty="0"/>
          </a:p>
        </p:txBody>
      </p:sp>
      <p:cxnSp>
        <p:nvCxnSpPr>
          <p:cNvPr id="12" name="직선 화살표 연결선 11"/>
          <p:cNvCxnSpPr/>
          <p:nvPr/>
        </p:nvCxnSpPr>
        <p:spPr>
          <a:xfrm>
            <a:off x="6370320" y="2667000"/>
            <a:ext cx="746760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943599" y="2240280"/>
            <a:ext cx="1615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rgbClr val="FF0000"/>
                </a:solidFill>
              </a:rPr>
              <a:t>Rapidity gap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28158" y="4145280"/>
            <a:ext cx="481335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ko-KR" dirty="0" smtClean="0"/>
              <a:t>Left(right) SD events are sensitive to</a:t>
            </a:r>
          </a:p>
          <a:p>
            <a:r>
              <a:rPr lang="en-US" altLang="ko-KR" dirty="0" smtClean="0"/>
              <a:t>	“</a:t>
            </a:r>
            <a:r>
              <a:rPr lang="en-US" altLang="ko-KR" b="1" dirty="0">
                <a:solidFill>
                  <a:srgbClr val="FF0000"/>
                </a:solidFill>
              </a:rPr>
              <a:t>Left(Right) Arm Trigger</a:t>
            </a:r>
            <a:r>
              <a:rPr lang="en-US" altLang="ko-KR" dirty="0" smtClean="0"/>
              <a:t>”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ko-KR" dirty="0" smtClean="0"/>
              <a:t>A rapidity gap in “Two Arm Trigger”</a:t>
            </a:r>
          </a:p>
          <a:p>
            <a:r>
              <a:rPr lang="en-US" altLang="ko-KR" dirty="0"/>
              <a:t>	</a:t>
            </a:r>
            <a:r>
              <a:rPr lang="en-US" altLang="ko-KR" dirty="0" smtClean="0"/>
              <a:t>is sensitive to DD events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dirty="0" smtClean="0"/>
              <a:t>Trigger and MC modulation of the diffraction rate </a:t>
            </a:r>
            <a:r>
              <a:rPr lang="en-US" altLang="ko-KR" dirty="0" smtClean="0">
                <a:sym typeface="Wingdings" pitchFamily="2" charset="2"/>
              </a:rPr>
              <a:t></a:t>
            </a:r>
            <a:r>
              <a:rPr lang="en-US" altLang="ko-KR" dirty="0" smtClean="0"/>
              <a:t> </a:t>
            </a:r>
            <a:r>
              <a:rPr lang="en-US" altLang="ko-KR" dirty="0"/>
              <a:t>P</a:t>
            </a:r>
            <a:r>
              <a:rPr lang="en-US" altLang="ko-KR" dirty="0" smtClean="0"/>
              <a:t>ossible to measure “true diffraction”</a:t>
            </a:r>
          </a:p>
          <a:p>
            <a:r>
              <a:rPr lang="en-US" altLang="ko-KR" dirty="0"/>
              <a:t>	</a:t>
            </a:r>
            <a:endParaRPr lang="en-US" altLang="ko-KR" dirty="0" smtClean="0"/>
          </a:p>
          <a:p>
            <a:endParaRPr lang="en-US" altLang="ko-KR" dirty="0" smtClean="0"/>
          </a:p>
          <a:p>
            <a:pPr marL="342900" indent="-342900">
              <a:buAutoNum type="arabicParenR"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6158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altLang="ko-KR" sz="4000" b="1" dirty="0" smtClean="0"/>
              <a:t>Event and track selection </a:t>
            </a:r>
          </a:p>
        </p:txBody>
      </p:sp>
      <p:sp>
        <p:nvSpPr>
          <p:cNvPr id="72" name="직사각형 71"/>
          <p:cNvSpPr/>
          <p:nvPr/>
        </p:nvSpPr>
        <p:spPr>
          <a:xfrm>
            <a:off x="0" y="836712"/>
            <a:ext cx="9144000" cy="2234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914400" fontAlgn="auto" latinLnBrk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</a:pPr>
            <a:endParaRPr lang="en-GB" altLang="ko-KR" sz="2400" baseline="0" dirty="0" smtClean="0">
              <a:solidFill>
                <a:prstClr val="black"/>
              </a:solidFill>
              <a:latin typeface="맑은 고딕"/>
              <a:ea typeface="맑은 고딕"/>
            </a:endParaRPr>
          </a:p>
          <a:p>
            <a:pPr marL="342900" indent="-342900" defTabSz="914400" fontAlgn="auto" latinLnBrk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</a:pPr>
            <a:endParaRPr lang="en-GB" altLang="ko-KR" sz="2400" baseline="0" dirty="0" smtClean="0">
              <a:solidFill>
                <a:prstClr val="black"/>
              </a:solidFill>
              <a:latin typeface="맑은 고딕"/>
              <a:ea typeface="맑은 고딕"/>
            </a:endParaRPr>
          </a:p>
          <a:p>
            <a:pPr marL="342900" indent="-342900" defTabSz="914400" fontAlgn="auto" latinLnBrk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</a:pPr>
            <a:endParaRPr lang="en-GB" altLang="ko-KR" sz="2400" baseline="0" dirty="0">
              <a:solidFill>
                <a:prstClr val="black"/>
              </a:solidFill>
              <a:latin typeface="맑은 고딕"/>
              <a:ea typeface="맑은 고딕"/>
            </a:endParaRPr>
          </a:p>
          <a:p>
            <a:pPr marL="342900" indent="-342900" defTabSz="914400" fontAlgn="auto" latinLnBrk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</a:pPr>
            <a:endParaRPr lang="en-GB" altLang="ko-KR" sz="2400" baseline="0" dirty="0" smtClean="0">
              <a:solidFill>
                <a:prstClr val="black"/>
              </a:solidFill>
              <a:latin typeface="맑은 고딕"/>
              <a:ea typeface="맑은 고딕"/>
            </a:endParaRPr>
          </a:p>
          <a:p>
            <a:pPr marL="342900" indent="-342900" defTabSz="914400" fontAlgn="auto" latinLnBrk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</a:pPr>
            <a:endParaRPr lang="en-GB" altLang="ko-KR" sz="2400" baseline="0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0" y="1108201"/>
            <a:ext cx="9143999" cy="462887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Event selection</a:t>
            </a:r>
          </a:p>
          <a:p>
            <a:pPr lvl="1" fontAlgn="auto">
              <a:spcAft>
                <a:spcPts val="0"/>
              </a:spcAft>
              <a:buClrTx/>
              <a:buSzTx/>
              <a:defRPr/>
            </a:pPr>
            <a:r>
              <a:rPr kumimoji="0" lang="en-GB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/>
                <a:cs typeface="+mn-cs"/>
              </a:rPr>
              <a:t>Pileup rejection</a:t>
            </a:r>
            <a:r>
              <a:rPr kumimoji="0" lang="en-GB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/>
                <a:cs typeface="+mn-cs"/>
              </a:rPr>
              <a:t>: Δ</a:t>
            </a:r>
            <a:r>
              <a:rPr kumimoji="0" lang="en-GB" altLang="ko-KR" sz="28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/>
                <a:cs typeface="+mn-cs"/>
              </a:rPr>
              <a:t>Z</a:t>
            </a:r>
            <a:r>
              <a:rPr kumimoji="0" lang="en-GB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/>
                <a:cs typeface="+mn-cs"/>
              </a:rPr>
              <a:t> ≥ 0.8 cm and </a:t>
            </a:r>
            <a:r>
              <a:rPr lang="en-GB" altLang="ko-KR" baseline="0" dirty="0" err="1" smtClean="0">
                <a:solidFill>
                  <a:prstClr val="black"/>
                </a:solidFill>
                <a:latin typeface="Calibri"/>
              </a:rPr>
              <a:t>N</a:t>
            </a:r>
            <a:r>
              <a:rPr lang="en-GB" altLang="ko-KR" baseline="-25000" dirty="0" err="1" smtClean="0">
                <a:solidFill>
                  <a:prstClr val="black"/>
                </a:solidFill>
                <a:latin typeface="Calibri"/>
              </a:rPr>
              <a:t>contributor</a:t>
            </a:r>
            <a:r>
              <a:rPr lang="en-GB" altLang="ko-KR" baseline="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GB" altLang="ko-KR" baseline="0" dirty="0">
                <a:solidFill>
                  <a:prstClr val="black"/>
                </a:solidFill>
                <a:latin typeface="Calibri"/>
                <a:cs typeface="Calibri"/>
              </a:rPr>
              <a:t>≥</a:t>
            </a:r>
            <a:r>
              <a:rPr kumimoji="0" lang="en-GB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/>
                <a:cs typeface="+mn-cs"/>
              </a:rPr>
              <a:t> </a:t>
            </a:r>
            <a:r>
              <a:rPr lang="en-GB" altLang="ko-KR" baseline="0" dirty="0">
                <a:solidFill>
                  <a:prstClr val="black"/>
                </a:solidFill>
                <a:latin typeface="Calibri"/>
                <a:ea typeface="맑은 고딕"/>
              </a:rPr>
              <a:t>3</a:t>
            </a:r>
            <a:endParaRPr kumimoji="0" lang="en-GB" altLang="ko-KR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맑은 고딕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/>
                <a:cs typeface="+mn-cs"/>
              </a:rPr>
              <a:t>Vertex condition:</a:t>
            </a:r>
            <a:r>
              <a:rPr kumimoji="0" lang="en-GB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/>
                <a:cs typeface="+mn-cs"/>
              </a:rPr>
              <a:t>  -10cm&lt;</a:t>
            </a:r>
            <a:r>
              <a:rPr kumimoji="0" lang="en-GB" altLang="ko-KR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/>
                <a:cs typeface="+mn-cs"/>
              </a:rPr>
              <a:t>Z</a:t>
            </a:r>
            <a:r>
              <a:rPr kumimoji="0" lang="en-GB" altLang="ko-KR" sz="2600" b="0" i="0" u="none" strike="noStrike" kern="1200" cap="none" spc="0" normalizeH="0" baseline="-25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/>
                <a:cs typeface="+mn-cs"/>
              </a:rPr>
              <a:t>primary</a:t>
            </a:r>
            <a:r>
              <a:rPr kumimoji="0" lang="en-GB" altLang="ko-KR" sz="26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/>
                <a:cs typeface="+mn-cs"/>
              </a:rPr>
              <a:t> vertex</a:t>
            </a:r>
            <a:r>
              <a:rPr kumimoji="0" lang="en-GB" altLang="ko-KR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/>
                <a:cs typeface="+mn-cs"/>
              </a:rPr>
              <a:t> &lt; 10 cm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맑은 고딕"/>
                <a:cs typeface="+mn-cs"/>
              </a:rPr>
              <a:t>Track selection</a:t>
            </a:r>
            <a:endParaRPr kumimoji="0" lang="en-GB" altLang="ko-KR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맑은 고딕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/>
                <a:cs typeface="+mn-cs"/>
              </a:rPr>
              <a:t>SPD </a:t>
            </a:r>
            <a:r>
              <a:rPr kumimoji="0" lang="en-GB" altLang="ko-K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/>
                <a:cs typeface="+mn-cs"/>
              </a:rPr>
              <a:t>tracklet</a:t>
            </a:r>
            <a:endParaRPr kumimoji="0" lang="en-GB" altLang="ko-KR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맑은 고딕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GB" altLang="ko-KR" b="1" dirty="0">
                <a:solidFill>
                  <a:prstClr val="black"/>
                </a:solidFill>
                <a:latin typeface="Calibri"/>
                <a:ea typeface="맑은 고딕"/>
              </a:rPr>
              <a:t> </a:t>
            </a:r>
            <a:r>
              <a:rPr lang="en-GB" altLang="ko-KR" b="1" dirty="0" smtClean="0">
                <a:solidFill>
                  <a:prstClr val="black"/>
                </a:solidFill>
                <a:latin typeface="Calibri"/>
                <a:ea typeface="맑은 고딕"/>
              </a:rPr>
              <a:t>    </a:t>
            </a:r>
            <a:r>
              <a:rPr kumimoji="0" lang="en-GB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/>
                <a:cs typeface="+mn-cs"/>
              </a:rPr>
              <a:t>for each pair of hits: </a:t>
            </a:r>
            <a:r>
              <a:rPr kumimoji="0" lang="el-GR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/>
                <a:cs typeface="+mn-cs"/>
              </a:rPr>
              <a:t>Δφ</a:t>
            </a: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/>
                <a:cs typeface="+mn-cs"/>
              </a:rPr>
              <a:t> &lt; 80 </a:t>
            </a:r>
            <a:r>
              <a:rPr kumimoji="0" lang="en-US" altLang="ko-K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/>
                <a:cs typeface="+mn-cs"/>
              </a:rPr>
              <a:t>mrad</a:t>
            </a: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/>
                <a:cs typeface="+mn-cs"/>
              </a:rPr>
              <a:t>, </a:t>
            </a:r>
            <a:r>
              <a:rPr kumimoji="0" lang="el-GR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/>
                <a:cs typeface="+mn-cs"/>
              </a:rPr>
              <a:t>Δθ</a:t>
            </a: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/>
                <a:cs typeface="+mn-cs"/>
              </a:rPr>
              <a:t> &lt; 25mrad</a:t>
            </a:r>
            <a:endParaRPr kumimoji="0" lang="en-GB" altLang="ko-KR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맑은 고딕"/>
              <a:cs typeface="+mn-cs"/>
            </a:endParaRPr>
          </a:p>
          <a:p>
            <a:pPr lvl="1" fontAlgn="auto">
              <a:spcAft>
                <a:spcPts val="0"/>
              </a:spcAft>
              <a:buClrTx/>
              <a:buSzTx/>
              <a:defRPr/>
            </a:pPr>
            <a:r>
              <a:rPr kumimoji="0" lang="en-GB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/>
                <a:cs typeface="+mn-cs"/>
              </a:rPr>
              <a:t>ITS </a:t>
            </a:r>
            <a:r>
              <a:rPr lang="en-GB" altLang="ko-KR" b="1" dirty="0" smtClean="0">
                <a:solidFill>
                  <a:prstClr val="black"/>
                </a:solidFill>
                <a:latin typeface="Calibri"/>
                <a:ea typeface="맑은 고딕"/>
              </a:rPr>
              <a:t>track</a:t>
            </a:r>
            <a:r>
              <a:rPr kumimoji="0" lang="en-GB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/>
                <a:cs typeface="+mn-cs"/>
              </a:rPr>
              <a:t>:  </a:t>
            </a:r>
            <a:r>
              <a:rPr lang="en-GB" altLang="ko-KR" baseline="0" dirty="0" smtClean="0">
                <a:solidFill>
                  <a:prstClr val="black"/>
                </a:solidFill>
                <a:latin typeface="Calibri"/>
              </a:rPr>
              <a:t>|</a:t>
            </a:r>
            <a:r>
              <a:rPr lang="el-GR" altLang="ko-KR" baseline="0" dirty="0">
                <a:solidFill>
                  <a:prstClr val="black"/>
                </a:solidFill>
                <a:latin typeface="Calibri"/>
              </a:rPr>
              <a:t>η</a:t>
            </a:r>
            <a:r>
              <a:rPr lang="en-GB" altLang="ko-KR" baseline="0" dirty="0" smtClean="0">
                <a:solidFill>
                  <a:prstClr val="black"/>
                </a:solidFill>
                <a:latin typeface="Calibri"/>
              </a:rPr>
              <a:t>|&lt;1.3</a:t>
            </a:r>
            <a:endParaRPr kumimoji="0" lang="en-GB" altLang="ko-KR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맑은 고딕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/>
                <a:cs typeface="+mn-cs"/>
              </a:rPr>
              <a:t>TPC </a:t>
            </a:r>
            <a:r>
              <a:rPr lang="en-GB" altLang="ko-KR" b="1" dirty="0" smtClean="0">
                <a:solidFill>
                  <a:prstClr val="black"/>
                </a:solidFill>
                <a:latin typeface="Calibri"/>
                <a:ea typeface="맑은 고딕"/>
              </a:rPr>
              <a:t>track</a:t>
            </a:r>
            <a:r>
              <a:rPr kumimoji="0" lang="en-GB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/>
                <a:cs typeface="+mn-cs"/>
              </a:rPr>
              <a:t>: |</a:t>
            </a:r>
            <a:r>
              <a:rPr kumimoji="0" lang="el-GR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/>
                <a:cs typeface="+mn-cs"/>
              </a:rPr>
              <a:t>η</a:t>
            </a:r>
            <a:r>
              <a:rPr kumimoji="0" lang="en-GB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/>
                <a:cs typeface="+mn-cs"/>
              </a:rPr>
              <a:t>|&lt;0.9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/>
                <a:cs typeface="+mn-cs"/>
              </a:rPr>
              <a:t>Secondary particle rejection</a:t>
            </a:r>
            <a:r>
              <a:rPr lang="en-GB" altLang="ko-KR" dirty="0">
                <a:solidFill>
                  <a:prstClr val="black"/>
                </a:solidFill>
                <a:latin typeface="Calibri"/>
                <a:ea typeface="맑은 고딕"/>
              </a:rPr>
              <a:t> </a:t>
            </a:r>
            <a:r>
              <a:rPr lang="en-GB" altLang="ko-KR" dirty="0" smtClean="0">
                <a:solidFill>
                  <a:prstClr val="black"/>
                </a:solidFill>
                <a:latin typeface="Calibri"/>
                <a:ea typeface="맑은 고딕"/>
              </a:rPr>
              <a:t>by DCA cut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GB" altLang="ko-KR" dirty="0" smtClean="0">
                <a:solidFill>
                  <a:prstClr val="black"/>
                </a:solidFill>
                <a:latin typeface="Calibri"/>
                <a:ea typeface="맑은 고딕"/>
              </a:rPr>
              <a:t>(* DCA = </a:t>
            </a:r>
            <a:r>
              <a:rPr lang="en-GB" altLang="ko-KR" dirty="0" smtClean="0">
                <a:solidFill>
                  <a:srgbClr val="FF0000"/>
                </a:solidFill>
                <a:latin typeface="Calibri"/>
                <a:ea typeface="맑은 고딕"/>
              </a:rPr>
              <a:t>D</a:t>
            </a:r>
            <a:r>
              <a:rPr lang="en-GB" altLang="ko-KR" dirty="0" smtClean="0">
                <a:solidFill>
                  <a:prstClr val="black"/>
                </a:solidFill>
                <a:latin typeface="Calibri"/>
                <a:ea typeface="맑은 고딕"/>
              </a:rPr>
              <a:t>istance of </a:t>
            </a:r>
            <a:r>
              <a:rPr lang="en-GB" altLang="ko-KR" dirty="0">
                <a:solidFill>
                  <a:srgbClr val="FF0000"/>
                </a:solidFill>
                <a:latin typeface="Calibri"/>
                <a:ea typeface="맑은 고딕"/>
              </a:rPr>
              <a:t>C</a:t>
            </a:r>
            <a:r>
              <a:rPr lang="en-GB" altLang="ko-KR" dirty="0" smtClean="0">
                <a:solidFill>
                  <a:prstClr val="black"/>
                </a:solidFill>
                <a:latin typeface="Calibri"/>
                <a:ea typeface="맑은 고딕"/>
              </a:rPr>
              <a:t>losest </a:t>
            </a:r>
            <a:r>
              <a:rPr lang="en-GB" altLang="ko-KR" dirty="0" smtClean="0">
                <a:solidFill>
                  <a:srgbClr val="FF0000"/>
                </a:solidFill>
                <a:latin typeface="Calibri"/>
                <a:ea typeface="맑은 고딕"/>
              </a:rPr>
              <a:t>A</a:t>
            </a:r>
            <a:r>
              <a:rPr lang="en-GB" altLang="ko-KR" dirty="0" smtClean="0">
                <a:solidFill>
                  <a:prstClr val="black"/>
                </a:solidFill>
                <a:latin typeface="Calibri"/>
                <a:ea typeface="맑은 고딕"/>
              </a:rPr>
              <a:t>pproach)</a:t>
            </a:r>
            <a:endParaRPr kumimoji="0" lang="en-GB" altLang="ko-KR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맑은 고딕"/>
              <a:cs typeface="+mn-cs"/>
            </a:endParaRPr>
          </a:p>
        </p:txBody>
      </p:sp>
      <p:sp>
        <p:nvSpPr>
          <p:cNvPr id="15" name="직사각형 14"/>
          <p:cNvSpPr/>
          <p:nvPr/>
        </p:nvSpPr>
        <p:spPr>
          <a:xfrm flipH="1">
            <a:off x="-3" y="632112"/>
            <a:ext cx="9143999" cy="7710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0"/>
                  <a:lumOff val="100000"/>
                </a:schemeClr>
              </a:gs>
              <a:gs pos="24000">
                <a:schemeClr val="bg1"/>
              </a:gs>
              <a:gs pos="100000">
                <a:schemeClr val="accent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baseline="0"/>
          </a:p>
        </p:txBody>
      </p:sp>
      <p:sp>
        <p:nvSpPr>
          <p:cNvPr id="16" name="슬라이드 번호 개체 틀 2"/>
          <p:cNvSpPr>
            <a:spLocks noGrp="1"/>
          </p:cNvSpPr>
          <p:nvPr>
            <p:ph type="sldNum" idx="12"/>
          </p:nvPr>
        </p:nvSpPr>
        <p:spPr>
          <a:xfrm>
            <a:off x="8758409" y="6469555"/>
            <a:ext cx="383107" cy="404812"/>
          </a:xfrm>
        </p:spPr>
        <p:txBody>
          <a:bodyPr/>
          <a:lstStyle/>
          <a:p>
            <a:pPr algn="ctr">
              <a:defRPr/>
            </a:pPr>
            <a:fld id="{F16A5DCA-8DC8-4217-962A-0F8BED2BC328}" type="slidenum">
              <a:rPr lang="en-US" sz="1800" b="1" smtClean="0">
                <a:solidFill>
                  <a:srgbClr val="002060"/>
                </a:solidFill>
              </a:rPr>
              <a:pPr algn="ctr">
                <a:defRPr/>
              </a:pPr>
              <a:t>12</a:t>
            </a:fld>
            <a:endParaRPr lang="en-US" sz="1800" b="1" dirty="0">
              <a:solidFill>
                <a:srgbClr val="002060"/>
              </a:solidFill>
            </a:endParaRPr>
          </a:p>
        </p:txBody>
      </p:sp>
      <p:sp>
        <p:nvSpPr>
          <p:cNvPr id="3" name="타원 2"/>
          <p:cNvSpPr/>
          <p:nvPr/>
        </p:nvSpPr>
        <p:spPr>
          <a:xfrm>
            <a:off x="7403690" y="6229475"/>
            <a:ext cx="240080" cy="24008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연결선 4"/>
          <p:cNvCxnSpPr/>
          <p:nvPr/>
        </p:nvCxnSpPr>
        <p:spPr>
          <a:xfrm flipH="1">
            <a:off x="7479486" y="4586764"/>
            <a:ext cx="956592" cy="9291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/>
        </p:nvCxnSpPr>
        <p:spPr>
          <a:xfrm flipH="1">
            <a:off x="6953478" y="5515912"/>
            <a:ext cx="526008" cy="506352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412658" y="6469555"/>
            <a:ext cx="3431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A measured  primary vertex</a:t>
            </a:r>
            <a:endParaRPr lang="ko-KR" altLang="en-US" dirty="0"/>
          </a:p>
        </p:txBody>
      </p:sp>
      <p:cxnSp>
        <p:nvCxnSpPr>
          <p:cNvPr id="9" name="직선 화살표 연결선 8"/>
          <p:cNvCxnSpPr/>
          <p:nvPr/>
        </p:nvCxnSpPr>
        <p:spPr>
          <a:xfrm flipH="1" flipV="1">
            <a:off x="7093974" y="5884606"/>
            <a:ext cx="378142" cy="37436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503630" y="5147155"/>
            <a:ext cx="2639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A measured  track</a:t>
            </a:r>
            <a:endParaRPr lang="ko-KR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845270" y="5737075"/>
            <a:ext cx="3431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rgbClr val="FF0000"/>
                </a:solidFill>
              </a:rPr>
              <a:t>DCA </a:t>
            </a:r>
            <a:endParaRPr lang="ko-KR" altLang="en-US" dirty="0">
              <a:solidFill>
                <a:srgbClr val="FF0000"/>
              </a:solidFill>
            </a:endParaRPr>
          </a:p>
        </p:txBody>
      </p:sp>
      <p:cxnSp>
        <p:nvCxnSpPr>
          <p:cNvPr id="19" name="직선 연결선 18"/>
          <p:cNvCxnSpPr/>
          <p:nvPr/>
        </p:nvCxnSpPr>
        <p:spPr>
          <a:xfrm flipH="1">
            <a:off x="8185596" y="3072199"/>
            <a:ext cx="200883" cy="56302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타원 19"/>
          <p:cNvSpPr/>
          <p:nvPr/>
        </p:nvSpPr>
        <p:spPr>
          <a:xfrm>
            <a:off x="7666568" y="3101324"/>
            <a:ext cx="1038055" cy="1038055"/>
          </a:xfrm>
          <a:prstGeom prst="ellipse">
            <a:avLst/>
          </a:prstGeom>
          <a:solidFill>
            <a:schemeClr val="tx2">
              <a:lumMod val="60000"/>
              <a:lumOff val="40000"/>
              <a:alpha val="1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1" name="타원 20"/>
          <p:cNvSpPr/>
          <p:nvPr/>
        </p:nvSpPr>
        <p:spPr>
          <a:xfrm>
            <a:off x="7900032" y="3334788"/>
            <a:ext cx="571125" cy="571125"/>
          </a:xfrm>
          <a:prstGeom prst="ellipse">
            <a:avLst/>
          </a:prstGeom>
          <a:solidFill>
            <a:schemeClr val="accent1">
              <a:alpha val="4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2" name="Text Box 36"/>
          <p:cNvSpPr txBox="1">
            <a:spLocks noChangeArrowheads="1"/>
          </p:cNvSpPr>
          <p:nvPr/>
        </p:nvSpPr>
        <p:spPr bwMode="auto">
          <a:xfrm>
            <a:off x="8129250" y="2953641"/>
            <a:ext cx="328894" cy="457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ko-KR" sz="4500" dirty="0">
                <a:solidFill>
                  <a:srgbClr val="FF0000"/>
                </a:solidFill>
                <a:ea typeface="은 돋움"/>
                <a:cs typeface="은 돋움"/>
              </a:rPr>
              <a:t>·</a:t>
            </a:r>
          </a:p>
        </p:txBody>
      </p:sp>
      <p:sp>
        <p:nvSpPr>
          <p:cNvPr id="23" name="Text Box 36"/>
          <p:cNvSpPr txBox="1">
            <a:spLocks noChangeArrowheads="1"/>
          </p:cNvSpPr>
          <p:nvPr/>
        </p:nvSpPr>
        <p:spPr bwMode="auto">
          <a:xfrm>
            <a:off x="8199998" y="2731293"/>
            <a:ext cx="328894" cy="457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ko-KR" sz="4500" dirty="0">
                <a:solidFill>
                  <a:srgbClr val="FF0000"/>
                </a:solidFill>
                <a:ea typeface="은 돋움"/>
                <a:cs typeface="은 돋움"/>
              </a:rPr>
              <a:t>·</a:t>
            </a:r>
          </a:p>
        </p:txBody>
      </p:sp>
      <p:sp>
        <p:nvSpPr>
          <p:cNvPr id="24" name="TextBox 33"/>
          <p:cNvSpPr txBox="1"/>
          <p:nvPr/>
        </p:nvSpPr>
        <p:spPr>
          <a:xfrm rot="20100901">
            <a:off x="7790080" y="3740694"/>
            <a:ext cx="1148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 smtClean="0">
                <a:solidFill>
                  <a:srgbClr val="00B050"/>
                </a:solidFill>
              </a:rPr>
              <a:t>SPD1</a:t>
            </a:r>
            <a:endParaRPr lang="ko-KR" altLang="en-US" b="1" dirty="0">
              <a:solidFill>
                <a:srgbClr val="00B050"/>
              </a:solidFill>
            </a:endParaRPr>
          </a:p>
        </p:txBody>
      </p:sp>
      <p:sp>
        <p:nvSpPr>
          <p:cNvPr id="25" name="Text Box 36"/>
          <p:cNvSpPr txBox="1">
            <a:spLocks noChangeArrowheads="1"/>
          </p:cNvSpPr>
          <p:nvPr/>
        </p:nvSpPr>
        <p:spPr bwMode="auto">
          <a:xfrm>
            <a:off x="8030934" y="3209277"/>
            <a:ext cx="328894" cy="457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ko-KR" sz="4500" dirty="0">
                <a:solidFill>
                  <a:srgbClr val="FF0000"/>
                </a:solidFill>
                <a:ea typeface="은 돋움"/>
                <a:cs typeface="은 돋움"/>
              </a:rPr>
              <a:t>·</a:t>
            </a:r>
          </a:p>
        </p:txBody>
      </p:sp>
      <p:sp>
        <p:nvSpPr>
          <p:cNvPr id="26" name="TextBox 34"/>
          <p:cNvSpPr txBox="1"/>
          <p:nvPr/>
        </p:nvSpPr>
        <p:spPr>
          <a:xfrm rot="20100901">
            <a:off x="7921629" y="3954714"/>
            <a:ext cx="1148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 smtClean="0">
                <a:solidFill>
                  <a:srgbClr val="00B050"/>
                </a:solidFill>
              </a:rPr>
              <a:t>SPD2</a:t>
            </a:r>
            <a:endParaRPr lang="ko-KR" alt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66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>
            <a:off x="5855128" y="1196752"/>
            <a:ext cx="3212596" cy="1387316"/>
          </a:xfrm>
          <a:prstGeom prst="rect">
            <a:avLst/>
          </a:prstGeom>
          <a:solidFill>
            <a:srgbClr val="FFFF0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2555776" y="1177588"/>
            <a:ext cx="2962154" cy="1387316"/>
          </a:xfrm>
          <a:prstGeom prst="rect">
            <a:avLst/>
          </a:prstGeom>
          <a:solidFill>
            <a:schemeClr val="accent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-472024" y="1384232"/>
                <a:ext cx="3700107" cy="862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 fontAlgn="auto" latinLnBrk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ko-KR" sz="3200" baseline="0" dirty="0" smtClean="0">
                    <a:solidFill>
                      <a:prstClr val="black"/>
                    </a:solidFill>
                    <a:latin typeface="맑은 고딕"/>
                    <a:ea typeface="맑은 고딕"/>
                  </a:rPr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3200" b="0" i="1" baseline="0" smtClean="0">
                            <a:solidFill>
                              <a:prstClr val="black"/>
                            </a:solidFill>
                            <a:latin typeface="Cambria Math"/>
                            <a:ea typeface="맑은 고딕"/>
                          </a:rPr>
                        </m:ctrlPr>
                      </m:fPr>
                      <m:num>
                        <m:r>
                          <a:rPr lang="en-US" altLang="ko-KR" sz="3200" b="0" i="0" baseline="0" smtClean="0">
                            <a:solidFill>
                              <a:prstClr val="black"/>
                            </a:solidFill>
                            <a:latin typeface="Cambria Math"/>
                            <a:ea typeface="맑은 고딕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altLang="ko-KR" sz="3200" b="0" i="1" baseline="0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맑은 고딕"/>
                              </a:rPr>
                            </m:ctrlPr>
                          </m:sSubPr>
                          <m:e>
                            <m:r>
                              <a:rPr lang="en-US" altLang="ko-KR" sz="3200" b="0" i="1" baseline="0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맑은 고딕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ko-KR" sz="3200" b="0" i="1" baseline="0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맑은 고딕"/>
                              </a:rPr>
                              <m:t>𝑒𝑣𝑒𝑛𝑡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US" altLang="ko-KR" sz="3200" b="0" i="1" baseline="0" smtClean="0">
                            <a:solidFill>
                              <a:prstClr val="black"/>
                            </a:solidFill>
                            <a:latin typeface="Cambria Math"/>
                            <a:ea typeface="맑은 고딕"/>
                          </a:rPr>
                        </m:ctrlPr>
                      </m:fPr>
                      <m:num>
                        <m:r>
                          <a:rPr lang="en-US" altLang="ko-KR" sz="3200" b="0" i="1" baseline="0" smtClean="0">
                            <a:solidFill>
                              <a:prstClr val="black"/>
                            </a:solidFill>
                            <a:latin typeface="Cambria Math"/>
                            <a:ea typeface="맑은 고딕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ko-KR" sz="3200" b="0" i="1" baseline="0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맑은 고딕"/>
                              </a:rPr>
                            </m:ctrlPr>
                          </m:sSubPr>
                          <m:e>
                            <m:r>
                              <a:rPr lang="en-US" altLang="ko-KR" sz="3200" b="0" i="1" baseline="0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맑은 고딕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ko-KR" sz="3200" b="0" i="1" baseline="0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맑은 고딕"/>
                              </a:rPr>
                              <m:t>𝑐h</m:t>
                            </m:r>
                          </m:sub>
                        </m:sSub>
                      </m:num>
                      <m:den>
                        <m:r>
                          <a:rPr lang="en-US" altLang="ko-KR" sz="3200" b="0" i="1" baseline="0" smtClean="0">
                            <a:solidFill>
                              <a:prstClr val="black"/>
                            </a:solidFill>
                            <a:latin typeface="Cambria Math"/>
                            <a:ea typeface="맑은 고딕"/>
                          </a:rPr>
                          <m:t>𝑑</m:t>
                        </m:r>
                        <m:r>
                          <a:rPr lang="ko-KR" altLang="en-US" sz="3200" b="0" i="1" baseline="0" smtClean="0">
                            <a:solidFill>
                              <a:prstClr val="black"/>
                            </a:solidFill>
                            <a:latin typeface="Cambria Math"/>
                            <a:ea typeface="맑은 고딕"/>
                          </a:rPr>
                          <m:t>𝜂</m:t>
                        </m:r>
                      </m:den>
                    </m:f>
                  </m:oMath>
                </a14:m>
                <a:endParaRPr lang="ko-KR" altLang="en-US" sz="3200" baseline="0" dirty="0">
                  <a:solidFill>
                    <a:prstClr val="black"/>
                  </a:solidFill>
                  <a:latin typeface="맑은 고딕"/>
                  <a:ea typeface="맑은 고딕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72024" y="1384232"/>
                <a:ext cx="3700107" cy="86260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958504" y="1588656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 latinLnBrk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ko-KR" altLang="en-US" sz="2800" baseline="0" dirty="0" smtClean="0">
                <a:solidFill>
                  <a:prstClr val="black"/>
                </a:solidFill>
                <a:latin typeface="맑은 고딕"/>
                <a:ea typeface="맑은 고딕"/>
              </a:rPr>
              <a:t>≡</a:t>
            </a:r>
            <a:endParaRPr lang="ko-KR" altLang="en-US" sz="2800" baseline="0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7744" y="1268760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 latinLnBrk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ko-KR" sz="2800" baseline="0" dirty="0" smtClean="0">
                <a:solidFill>
                  <a:prstClr val="black"/>
                </a:solidFill>
                <a:latin typeface="맑은 고딕"/>
                <a:ea typeface="맑은 고딕"/>
              </a:rPr>
              <a:t>All tracks</a:t>
            </a:r>
            <a:endParaRPr lang="ko-KR" altLang="en-US" sz="2800" baseline="0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01934" y="1916832"/>
            <a:ext cx="325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 latinLnBrk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ko-KR" sz="2800" baseline="0" dirty="0" smtClean="0">
                <a:solidFill>
                  <a:prstClr val="black"/>
                </a:solidFill>
                <a:latin typeface="맑은 고딕"/>
                <a:ea typeface="맑은 고딕"/>
              </a:rPr>
              <a:t>All events</a:t>
            </a:r>
            <a:endParaRPr lang="ko-KR" altLang="en-US" sz="2800" baseline="0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 flipV="1">
            <a:off x="2627784" y="1843314"/>
            <a:ext cx="2844102" cy="151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제목 1"/>
          <p:cNvSpPr txBox="1">
            <a:spLocks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맑은 고딕" pitchFamily="48" charset="-127"/>
                <a:ea typeface="맑은 고딕" pitchFamily="48" charset="-127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맑은 고딕" pitchFamily="48" charset="-127"/>
                <a:ea typeface="맑은 고딕" pitchFamily="48" charset="-127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맑은 고딕" pitchFamily="48" charset="-127"/>
                <a:ea typeface="맑은 고딕" pitchFamily="48" charset="-127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맑은 고딕" pitchFamily="48" charset="-127"/>
                <a:ea typeface="맑은 고딕" pitchFamily="48" charset="-127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맑은 고딕" pitchFamily="48" charset="-127"/>
                <a:ea typeface="맑은 고딕" pitchFamily="48" charset="-127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맑은 고딕" pitchFamily="48" charset="-127"/>
                <a:ea typeface="맑은 고딕" pitchFamily="48" charset="-127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맑은 고딕" pitchFamily="48" charset="-127"/>
                <a:ea typeface="맑은 고딕" pitchFamily="48" charset="-127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맑은 고딕" pitchFamily="48" charset="-127"/>
                <a:ea typeface="맑은 고딕" pitchFamily="48" charset="-127"/>
              </a:defRPr>
            </a:lvl9pPr>
          </a:lstStyle>
          <a:p>
            <a:pPr algn="l" eaLnBrk="1" hangingPunct="1">
              <a:defRPr/>
            </a:pPr>
            <a:r>
              <a:rPr lang="en-US" altLang="ko-KR" sz="4000" b="1" kern="0" baseline="0" dirty="0" err="1" smtClean="0"/>
              <a:t>dN</a:t>
            </a:r>
            <a:r>
              <a:rPr lang="en-US" altLang="ko-KR" sz="4000" b="1" kern="0" dirty="0" err="1" smtClean="0"/>
              <a:t>ch</a:t>
            </a:r>
            <a:r>
              <a:rPr lang="en-US" altLang="ko-KR" sz="4000" b="1" kern="0" baseline="0" dirty="0" smtClean="0"/>
              <a:t>/d</a:t>
            </a:r>
            <a:r>
              <a:rPr lang="el-GR" altLang="ko-KR" sz="4000" b="1" kern="0" baseline="0" dirty="0" smtClean="0"/>
              <a:t>η</a:t>
            </a:r>
            <a:r>
              <a:rPr lang="en-US" altLang="ko-KR" sz="4000" b="1" kern="0" baseline="0" dirty="0"/>
              <a:t> </a:t>
            </a:r>
            <a:r>
              <a:rPr lang="en-US" altLang="ko-KR" sz="4000" b="1" kern="0" baseline="0" dirty="0" smtClean="0"/>
              <a:t>measurement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0" y="665163"/>
            <a:ext cx="9144000" cy="142875"/>
          </a:xfrm>
          <a:prstGeom prst="rect">
            <a:avLst/>
          </a:prstGeom>
          <a:gradFill flip="none" rotWithShape="1">
            <a:gsLst>
              <a:gs pos="0">
                <a:srgbClr val="00CC99">
                  <a:tint val="66000"/>
                  <a:satMod val="160000"/>
                </a:srgbClr>
              </a:gs>
              <a:gs pos="45000">
                <a:srgbClr val="00CC99">
                  <a:tint val="44500"/>
                  <a:satMod val="160000"/>
                </a:srgbClr>
              </a:gs>
              <a:gs pos="100000">
                <a:srgbClr val="00CC99">
                  <a:tint val="23500"/>
                  <a:satMod val="160000"/>
                </a:srgbClr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ko-KR" altLang="en-US" kern="0" baseline="0">
              <a:solidFill>
                <a:srgbClr val="FFFFFF"/>
              </a:solidFill>
              <a:latin typeface="맑은 고딕"/>
              <a:ea typeface="맑은 고딕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2"/>
              <p:cNvSpPr txBox="1">
                <a:spLocks noChangeArrowheads="1"/>
              </p:cNvSpPr>
              <p:nvPr/>
            </p:nvSpPr>
            <p:spPr bwMode="auto">
              <a:xfrm>
                <a:off x="251520" y="3068960"/>
                <a:ext cx="8712968" cy="32402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marL="339725" indent="-339725" eaLnBrk="0" hangingPunct="0">
                  <a:tabLst>
                    <a:tab pos="339725" algn="l"/>
                    <a:tab pos="787400" algn="l"/>
                    <a:tab pos="1236663" algn="l"/>
                    <a:tab pos="1685925" algn="l"/>
                    <a:tab pos="2135188" algn="l"/>
                    <a:tab pos="2584450" algn="l"/>
                    <a:tab pos="3033713" algn="l"/>
                    <a:tab pos="3482975" algn="l"/>
                    <a:tab pos="3932238" algn="l"/>
                    <a:tab pos="4381500" algn="l"/>
                    <a:tab pos="4830763" algn="l"/>
                    <a:tab pos="5280025" algn="l"/>
                    <a:tab pos="5729288" algn="l"/>
                    <a:tab pos="6178550" algn="l"/>
                    <a:tab pos="6627813" algn="l"/>
                    <a:tab pos="7077075" algn="l"/>
                    <a:tab pos="7526338" algn="l"/>
                    <a:tab pos="7975600" algn="l"/>
                    <a:tab pos="8424863" algn="l"/>
                    <a:tab pos="8874125" algn="l"/>
                    <a:tab pos="9323388" algn="l"/>
                  </a:tabLst>
                  <a:defRPr baseline="-25000">
                    <a:solidFill>
                      <a:schemeClr val="bg1"/>
                    </a:solidFill>
                    <a:latin typeface="맑은 고딕" pitchFamily="50" charset="-127"/>
                    <a:ea typeface="굴림" pitchFamily="50" charset="-127"/>
                  </a:defRPr>
                </a:lvl1pPr>
                <a:lvl2pPr marL="739775" indent="-282575" eaLnBrk="0" hangingPunct="0">
                  <a:tabLst>
                    <a:tab pos="339725" algn="l"/>
                    <a:tab pos="787400" algn="l"/>
                    <a:tab pos="1236663" algn="l"/>
                    <a:tab pos="1685925" algn="l"/>
                    <a:tab pos="2135188" algn="l"/>
                    <a:tab pos="2584450" algn="l"/>
                    <a:tab pos="3033713" algn="l"/>
                    <a:tab pos="3482975" algn="l"/>
                    <a:tab pos="3932238" algn="l"/>
                    <a:tab pos="4381500" algn="l"/>
                    <a:tab pos="4830763" algn="l"/>
                    <a:tab pos="5280025" algn="l"/>
                    <a:tab pos="5729288" algn="l"/>
                    <a:tab pos="6178550" algn="l"/>
                    <a:tab pos="6627813" algn="l"/>
                    <a:tab pos="7077075" algn="l"/>
                    <a:tab pos="7526338" algn="l"/>
                    <a:tab pos="7975600" algn="l"/>
                    <a:tab pos="8424863" algn="l"/>
                    <a:tab pos="8874125" algn="l"/>
                    <a:tab pos="9323388" algn="l"/>
                  </a:tabLst>
                  <a:defRPr baseline="-25000">
                    <a:solidFill>
                      <a:schemeClr val="bg1"/>
                    </a:solidFill>
                    <a:latin typeface="맑은 고딕" pitchFamily="50" charset="-127"/>
                    <a:ea typeface="굴림" pitchFamily="50" charset="-127"/>
                  </a:defRPr>
                </a:lvl2pPr>
                <a:lvl3pPr eaLnBrk="0" hangingPunct="0">
                  <a:tabLst>
                    <a:tab pos="339725" algn="l"/>
                    <a:tab pos="787400" algn="l"/>
                    <a:tab pos="1236663" algn="l"/>
                    <a:tab pos="1685925" algn="l"/>
                    <a:tab pos="2135188" algn="l"/>
                    <a:tab pos="2584450" algn="l"/>
                    <a:tab pos="3033713" algn="l"/>
                    <a:tab pos="3482975" algn="l"/>
                    <a:tab pos="3932238" algn="l"/>
                    <a:tab pos="4381500" algn="l"/>
                    <a:tab pos="4830763" algn="l"/>
                    <a:tab pos="5280025" algn="l"/>
                    <a:tab pos="5729288" algn="l"/>
                    <a:tab pos="6178550" algn="l"/>
                    <a:tab pos="6627813" algn="l"/>
                    <a:tab pos="7077075" algn="l"/>
                    <a:tab pos="7526338" algn="l"/>
                    <a:tab pos="7975600" algn="l"/>
                    <a:tab pos="8424863" algn="l"/>
                    <a:tab pos="8874125" algn="l"/>
                    <a:tab pos="9323388" algn="l"/>
                  </a:tabLst>
                  <a:defRPr baseline="-25000">
                    <a:solidFill>
                      <a:schemeClr val="bg1"/>
                    </a:solidFill>
                    <a:latin typeface="맑은 고딕" pitchFamily="50" charset="-127"/>
                    <a:ea typeface="굴림" pitchFamily="50" charset="-127"/>
                  </a:defRPr>
                </a:lvl3pPr>
                <a:lvl4pPr eaLnBrk="0" hangingPunct="0">
                  <a:tabLst>
                    <a:tab pos="339725" algn="l"/>
                    <a:tab pos="787400" algn="l"/>
                    <a:tab pos="1236663" algn="l"/>
                    <a:tab pos="1685925" algn="l"/>
                    <a:tab pos="2135188" algn="l"/>
                    <a:tab pos="2584450" algn="l"/>
                    <a:tab pos="3033713" algn="l"/>
                    <a:tab pos="3482975" algn="l"/>
                    <a:tab pos="3932238" algn="l"/>
                    <a:tab pos="4381500" algn="l"/>
                    <a:tab pos="4830763" algn="l"/>
                    <a:tab pos="5280025" algn="l"/>
                    <a:tab pos="5729288" algn="l"/>
                    <a:tab pos="6178550" algn="l"/>
                    <a:tab pos="6627813" algn="l"/>
                    <a:tab pos="7077075" algn="l"/>
                    <a:tab pos="7526338" algn="l"/>
                    <a:tab pos="7975600" algn="l"/>
                    <a:tab pos="8424863" algn="l"/>
                    <a:tab pos="8874125" algn="l"/>
                    <a:tab pos="9323388" algn="l"/>
                  </a:tabLst>
                  <a:defRPr baseline="-25000">
                    <a:solidFill>
                      <a:schemeClr val="bg1"/>
                    </a:solidFill>
                    <a:latin typeface="맑은 고딕" pitchFamily="50" charset="-127"/>
                    <a:ea typeface="굴림" pitchFamily="50" charset="-127"/>
                  </a:defRPr>
                </a:lvl4pPr>
                <a:lvl5pPr eaLnBrk="0" hangingPunct="0">
                  <a:tabLst>
                    <a:tab pos="339725" algn="l"/>
                    <a:tab pos="787400" algn="l"/>
                    <a:tab pos="1236663" algn="l"/>
                    <a:tab pos="1685925" algn="l"/>
                    <a:tab pos="2135188" algn="l"/>
                    <a:tab pos="2584450" algn="l"/>
                    <a:tab pos="3033713" algn="l"/>
                    <a:tab pos="3482975" algn="l"/>
                    <a:tab pos="3932238" algn="l"/>
                    <a:tab pos="4381500" algn="l"/>
                    <a:tab pos="4830763" algn="l"/>
                    <a:tab pos="5280025" algn="l"/>
                    <a:tab pos="5729288" algn="l"/>
                    <a:tab pos="6178550" algn="l"/>
                    <a:tab pos="6627813" algn="l"/>
                    <a:tab pos="7077075" algn="l"/>
                    <a:tab pos="7526338" algn="l"/>
                    <a:tab pos="7975600" algn="l"/>
                    <a:tab pos="8424863" algn="l"/>
                    <a:tab pos="8874125" algn="l"/>
                    <a:tab pos="9323388" algn="l"/>
                  </a:tabLst>
                  <a:defRPr baseline="-25000">
                    <a:solidFill>
                      <a:schemeClr val="bg1"/>
                    </a:solidFill>
                    <a:latin typeface="맑은 고딕" pitchFamily="50" charset="-127"/>
                    <a:ea typeface="굴림" pitchFamily="50" charset="-127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339725" algn="l"/>
                    <a:tab pos="787400" algn="l"/>
                    <a:tab pos="1236663" algn="l"/>
                    <a:tab pos="1685925" algn="l"/>
                    <a:tab pos="2135188" algn="l"/>
                    <a:tab pos="2584450" algn="l"/>
                    <a:tab pos="3033713" algn="l"/>
                    <a:tab pos="3482975" algn="l"/>
                    <a:tab pos="3932238" algn="l"/>
                    <a:tab pos="4381500" algn="l"/>
                    <a:tab pos="4830763" algn="l"/>
                    <a:tab pos="5280025" algn="l"/>
                    <a:tab pos="5729288" algn="l"/>
                    <a:tab pos="6178550" algn="l"/>
                    <a:tab pos="6627813" algn="l"/>
                    <a:tab pos="7077075" algn="l"/>
                    <a:tab pos="7526338" algn="l"/>
                    <a:tab pos="7975600" algn="l"/>
                    <a:tab pos="8424863" algn="l"/>
                    <a:tab pos="8874125" algn="l"/>
                    <a:tab pos="9323388" algn="l"/>
                  </a:tabLst>
                  <a:defRPr baseline="-25000">
                    <a:solidFill>
                      <a:schemeClr val="bg1"/>
                    </a:solidFill>
                    <a:latin typeface="맑은 고딕" pitchFamily="50" charset="-127"/>
                    <a:ea typeface="굴림" pitchFamily="50" charset="-127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339725" algn="l"/>
                    <a:tab pos="787400" algn="l"/>
                    <a:tab pos="1236663" algn="l"/>
                    <a:tab pos="1685925" algn="l"/>
                    <a:tab pos="2135188" algn="l"/>
                    <a:tab pos="2584450" algn="l"/>
                    <a:tab pos="3033713" algn="l"/>
                    <a:tab pos="3482975" algn="l"/>
                    <a:tab pos="3932238" algn="l"/>
                    <a:tab pos="4381500" algn="l"/>
                    <a:tab pos="4830763" algn="l"/>
                    <a:tab pos="5280025" algn="l"/>
                    <a:tab pos="5729288" algn="l"/>
                    <a:tab pos="6178550" algn="l"/>
                    <a:tab pos="6627813" algn="l"/>
                    <a:tab pos="7077075" algn="l"/>
                    <a:tab pos="7526338" algn="l"/>
                    <a:tab pos="7975600" algn="l"/>
                    <a:tab pos="8424863" algn="l"/>
                    <a:tab pos="8874125" algn="l"/>
                    <a:tab pos="9323388" algn="l"/>
                  </a:tabLst>
                  <a:defRPr baseline="-25000">
                    <a:solidFill>
                      <a:schemeClr val="bg1"/>
                    </a:solidFill>
                    <a:latin typeface="맑은 고딕" pitchFamily="50" charset="-127"/>
                    <a:ea typeface="굴림" pitchFamily="50" charset="-127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339725" algn="l"/>
                    <a:tab pos="787400" algn="l"/>
                    <a:tab pos="1236663" algn="l"/>
                    <a:tab pos="1685925" algn="l"/>
                    <a:tab pos="2135188" algn="l"/>
                    <a:tab pos="2584450" algn="l"/>
                    <a:tab pos="3033713" algn="l"/>
                    <a:tab pos="3482975" algn="l"/>
                    <a:tab pos="3932238" algn="l"/>
                    <a:tab pos="4381500" algn="l"/>
                    <a:tab pos="4830763" algn="l"/>
                    <a:tab pos="5280025" algn="l"/>
                    <a:tab pos="5729288" algn="l"/>
                    <a:tab pos="6178550" algn="l"/>
                    <a:tab pos="6627813" algn="l"/>
                    <a:tab pos="7077075" algn="l"/>
                    <a:tab pos="7526338" algn="l"/>
                    <a:tab pos="7975600" algn="l"/>
                    <a:tab pos="8424863" algn="l"/>
                    <a:tab pos="8874125" algn="l"/>
                    <a:tab pos="9323388" algn="l"/>
                  </a:tabLst>
                  <a:defRPr baseline="-25000">
                    <a:solidFill>
                      <a:schemeClr val="bg1"/>
                    </a:solidFill>
                    <a:latin typeface="맑은 고딕" pitchFamily="50" charset="-127"/>
                    <a:ea typeface="굴림" pitchFamily="50" charset="-127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339725" algn="l"/>
                    <a:tab pos="787400" algn="l"/>
                    <a:tab pos="1236663" algn="l"/>
                    <a:tab pos="1685925" algn="l"/>
                    <a:tab pos="2135188" algn="l"/>
                    <a:tab pos="2584450" algn="l"/>
                    <a:tab pos="3033713" algn="l"/>
                    <a:tab pos="3482975" algn="l"/>
                    <a:tab pos="3932238" algn="l"/>
                    <a:tab pos="4381500" algn="l"/>
                    <a:tab pos="4830763" algn="l"/>
                    <a:tab pos="5280025" algn="l"/>
                    <a:tab pos="5729288" algn="l"/>
                    <a:tab pos="6178550" algn="l"/>
                    <a:tab pos="6627813" algn="l"/>
                    <a:tab pos="7077075" algn="l"/>
                    <a:tab pos="7526338" algn="l"/>
                    <a:tab pos="7975600" algn="l"/>
                    <a:tab pos="8424863" algn="l"/>
                    <a:tab pos="8874125" algn="l"/>
                    <a:tab pos="9323388" algn="l"/>
                  </a:tabLst>
                  <a:defRPr baseline="-25000">
                    <a:solidFill>
                      <a:schemeClr val="bg1"/>
                    </a:solidFill>
                    <a:latin typeface="맑은 고딕" pitchFamily="50" charset="-127"/>
                    <a:ea typeface="굴림" pitchFamily="50" charset="-127"/>
                  </a:defRPr>
                </a:lvl9pPr>
              </a:lstStyle>
              <a:p>
                <a:pPr marL="0" indent="0" eaLnBrk="1" hangingPunct="1">
                  <a:spcBef>
                    <a:spcPts val="500"/>
                  </a:spcBef>
                  <a:buFont typeface="Arial" pitchFamily="34" charset="0"/>
                  <a:buChar char="•"/>
                  <a:tabLst/>
                  <a:defRPr/>
                </a:pPr>
                <a:r>
                  <a:rPr lang="en-US" altLang="ko-KR" sz="2000" b="1" baseline="0" dirty="0" smtClean="0">
                    <a:solidFill>
                      <a:prstClr val="black"/>
                    </a:solidFill>
                    <a:ea typeface="맑은 고딕" pitchFamily="50" charset="-127"/>
                  </a:rPr>
                  <a:t>   Corrections </a:t>
                </a:r>
                <a:r>
                  <a:rPr lang="en-US" altLang="ko-KR" sz="2000" b="1" baseline="0" dirty="0">
                    <a:solidFill>
                      <a:prstClr val="black"/>
                    </a:solidFill>
                    <a:ea typeface="맑은 고딕" pitchFamily="50" charset="-127"/>
                  </a:rPr>
                  <a:t>for </a:t>
                </a:r>
                <a:r>
                  <a:rPr lang="en-US" altLang="ko-KR" sz="2000" b="1" baseline="0" dirty="0" smtClean="0">
                    <a:solidFill>
                      <a:prstClr val="black"/>
                    </a:solidFill>
                    <a:ea typeface="맑은 고딕" pitchFamily="50" charset="-127"/>
                  </a:rPr>
                  <a:t>events</a:t>
                </a:r>
              </a:p>
              <a:p>
                <a:pPr marL="400050" lvl="1" indent="0" eaLnBrk="1" hangingPunct="1">
                  <a:spcBef>
                    <a:spcPts val="500"/>
                  </a:spcBef>
                  <a:tabLst/>
                  <a:defRPr/>
                </a:pPr>
                <a:r>
                  <a:rPr lang="en-US" altLang="ko-KR" sz="2000" baseline="0" dirty="0" smtClean="0">
                    <a:solidFill>
                      <a:prstClr val="black"/>
                    </a:solidFill>
                    <a:ea typeface="맑은 고딕" pitchFamily="50" charset="-127"/>
                  </a:rPr>
                  <a:t>True # of </a:t>
                </a:r>
                <a:r>
                  <a:rPr lang="en-US" altLang="ko-KR" sz="2000" baseline="0" dirty="0" err="1" smtClean="0">
                    <a:solidFill>
                      <a:prstClr val="black"/>
                    </a:solidFill>
                    <a:ea typeface="맑은 고딕" pitchFamily="50" charset="-127"/>
                  </a:rPr>
                  <a:t>evts</a:t>
                </a:r>
                <a:r>
                  <a:rPr lang="en-US" altLang="ko-KR" sz="2000" baseline="0" dirty="0" smtClean="0">
                    <a:solidFill>
                      <a:prstClr val="black"/>
                    </a:solidFill>
                    <a:ea typeface="맑은 고딕" pitchFamily="50" charset="-127"/>
                  </a:rPr>
                  <a:t> = Measured # of </a:t>
                </a:r>
                <a:r>
                  <a:rPr lang="en-US" altLang="ko-KR" sz="2000" baseline="0" dirty="0" err="1" smtClean="0">
                    <a:solidFill>
                      <a:prstClr val="black"/>
                    </a:solidFill>
                    <a:ea typeface="맑은 고딕" pitchFamily="50" charset="-127"/>
                  </a:rPr>
                  <a:t>evts</a:t>
                </a:r>
                <a:r>
                  <a:rPr lang="en-US" altLang="ko-KR" sz="2000" baseline="0" dirty="0" smtClean="0">
                    <a:solidFill>
                      <a:prstClr val="black"/>
                    </a:solidFill>
                    <a:ea typeface="맑은 고딕" pitchFamily="50" charset="-127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sz="2000" i="1" baseline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altLang="ko-KR" sz="2000" baseline="0" dirty="0" smtClean="0">
                    <a:solidFill>
                      <a:prstClr val="black"/>
                    </a:solidFill>
                    <a:ea typeface="맑은 고딕" pitchFamily="50" charset="-127"/>
                  </a:rPr>
                  <a:t> </a:t>
                </a:r>
                <a:r>
                  <a:rPr lang="en-US" altLang="ko-KR" sz="2000" baseline="0" dirty="0" smtClean="0">
                    <a:solidFill>
                      <a:srgbClr val="0033CC"/>
                    </a:solidFill>
                    <a:ea typeface="맑은 고딕" pitchFamily="50" charset="-127"/>
                  </a:rPr>
                  <a:t>Vertex finding efficiency</a:t>
                </a:r>
              </a:p>
              <a:p>
                <a:pPr marL="400050" lvl="1" indent="0" eaLnBrk="1" hangingPunct="1">
                  <a:spcBef>
                    <a:spcPts val="500"/>
                  </a:spcBef>
                  <a:tabLst/>
                  <a:defRPr/>
                </a:pPr>
                <a:r>
                  <a:rPr lang="en-US" altLang="ko-KR" sz="2000" baseline="0" dirty="0">
                    <a:solidFill>
                      <a:prstClr val="black"/>
                    </a:solidFill>
                    <a:ea typeface="맑은 고딕" pitchFamily="50" charset="-127"/>
                  </a:rPr>
                  <a:t>	</a:t>
                </a:r>
                <a:r>
                  <a:rPr lang="en-US" altLang="ko-KR" sz="2000" baseline="0" dirty="0" smtClean="0">
                    <a:solidFill>
                      <a:prstClr val="black"/>
                    </a:solidFill>
                    <a:ea typeface="맑은 고딕" pitchFamily="50" charset="-127"/>
                  </a:rPr>
                  <a:t>					 </a:t>
                </a:r>
                <a14:m>
                  <m:oMath xmlns:m="http://schemas.openxmlformats.org/officeDocument/2006/math">
                    <m:r>
                      <a:rPr lang="en-US" altLang="ko-KR" sz="2000" b="0" i="0" baseline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                               </m:t>
                    </m:r>
                    <m:r>
                      <a:rPr lang="en-US" altLang="ko-KR" sz="2000" b="0" i="1" baseline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altLang="ko-KR" sz="2000" i="1" baseline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altLang="ko-KR" sz="2000" baseline="0" dirty="0">
                    <a:solidFill>
                      <a:prstClr val="black"/>
                    </a:solidFill>
                    <a:ea typeface="맑은 고딕" pitchFamily="50" charset="-127"/>
                  </a:rPr>
                  <a:t> </a:t>
                </a:r>
                <a:r>
                  <a:rPr lang="en-US" altLang="ko-KR" sz="2000" baseline="0" dirty="0" smtClean="0">
                    <a:solidFill>
                      <a:srgbClr val="00B050"/>
                    </a:solidFill>
                    <a:ea typeface="맑은 고딕" pitchFamily="50" charset="-127"/>
                  </a:rPr>
                  <a:t>Trigger efficiency</a:t>
                </a:r>
                <a:r>
                  <a:rPr lang="en-US" altLang="ko-KR" sz="2000" baseline="0" dirty="0" smtClean="0">
                    <a:solidFill>
                      <a:prstClr val="black"/>
                    </a:solidFill>
                    <a:ea typeface="맑은 고딕" pitchFamily="50" charset="-127"/>
                  </a:rPr>
                  <a:t>						</a:t>
                </a:r>
              </a:p>
              <a:p>
                <a:pPr eaLnBrk="1" hangingPunct="1">
                  <a:spcBef>
                    <a:spcPts val="500"/>
                  </a:spcBef>
                  <a:buFont typeface="Arial" pitchFamily="34" charset="0"/>
                  <a:buChar char="•"/>
                  <a:defRPr/>
                </a:pPr>
                <a:r>
                  <a:rPr lang="en-US" altLang="ko-KR" sz="2000" b="1" baseline="0" dirty="0" smtClean="0">
                    <a:solidFill>
                      <a:prstClr val="black"/>
                    </a:solidFill>
                    <a:ea typeface="맑은 고딕" pitchFamily="50" charset="-127"/>
                  </a:rPr>
                  <a:t>Corrections for tracks</a:t>
                </a:r>
                <a:endParaRPr lang="en-US" altLang="ko-KR" sz="2000" b="1" baseline="0" dirty="0">
                  <a:solidFill>
                    <a:prstClr val="black"/>
                  </a:solidFill>
                  <a:ea typeface="맑은 고딕" pitchFamily="50" charset="-127"/>
                </a:endParaRPr>
              </a:p>
              <a:p>
                <a:pPr marL="400050" lvl="1" indent="0" eaLnBrk="1" hangingPunct="1">
                  <a:spcBef>
                    <a:spcPts val="500"/>
                  </a:spcBef>
                  <a:tabLst/>
                  <a:defRPr/>
                </a:pPr>
                <a:r>
                  <a:rPr lang="en-US" altLang="ko-KR" sz="2000" baseline="0" dirty="0" smtClean="0">
                    <a:solidFill>
                      <a:prstClr val="black"/>
                    </a:solidFill>
                    <a:ea typeface="맑은 고딕" pitchFamily="50" charset="-127"/>
                  </a:rPr>
                  <a:t>True # of tracks = Measured </a:t>
                </a:r>
                <a:r>
                  <a:rPr lang="en-US" altLang="ko-KR" sz="2000" baseline="0" dirty="0">
                    <a:solidFill>
                      <a:prstClr val="black"/>
                    </a:solidFill>
                    <a:ea typeface="맑은 고딕" pitchFamily="50" charset="-127"/>
                  </a:rPr>
                  <a:t># of </a:t>
                </a:r>
                <a:r>
                  <a:rPr lang="en-US" altLang="ko-KR" sz="2000" baseline="0" dirty="0" smtClean="0">
                    <a:solidFill>
                      <a:prstClr val="black"/>
                    </a:solidFill>
                    <a:ea typeface="맑은 고딕" pitchFamily="50" charset="-127"/>
                  </a:rPr>
                  <a:t>tracks </a:t>
                </a:r>
                <a14:m>
                  <m:oMath xmlns:m="http://schemas.openxmlformats.org/officeDocument/2006/math">
                    <m:r>
                      <a:rPr lang="en-US" altLang="ko-KR" sz="2000" i="1" baseline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altLang="ko-KR" sz="2000" baseline="0" dirty="0" smtClean="0">
                    <a:solidFill>
                      <a:prstClr val="black"/>
                    </a:solidFill>
                    <a:ea typeface="맑은 고딕" pitchFamily="50" charset="-127"/>
                  </a:rPr>
                  <a:t> </a:t>
                </a:r>
                <a:r>
                  <a:rPr lang="en-US" altLang="ko-KR" sz="2000" baseline="0" dirty="0" smtClean="0">
                    <a:solidFill>
                      <a:srgbClr val="FF0000"/>
                    </a:solidFill>
                    <a:ea typeface="맑은 고딕" pitchFamily="50" charset="-127"/>
                  </a:rPr>
                  <a:t>Detector efficiency</a:t>
                </a:r>
              </a:p>
              <a:p>
                <a:pPr marL="400050" lvl="1" indent="0" eaLnBrk="1" hangingPunct="1">
                  <a:spcBef>
                    <a:spcPts val="500"/>
                  </a:spcBef>
                  <a:tabLst/>
                  <a:defRPr/>
                </a:pPr>
                <a:r>
                  <a:rPr lang="en-US" altLang="ko-KR" sz="2000" baseline="0" dirty="0">
                    <a:solidFill>
                      <a:prstClr val="black"/>
                    </a:solidFill>
                    <a:ea typeface="맑은 고딕" pitchFamily="50" charset="-127"/>
                  </a:rPr>
                  <a:t>	</a:t>
                </a:r>
                <a:r>
                  <a:rPr lang="en-US" altLang="ko-KR" sz="2000" baseline="0" dirty="0" smtClean="0">
                    <a:solidFill>
                      <a:prstClr val="black"/>
                    </a:solidFill>
                    <a:ea typeface="맑은 고딕" pitchFamily="50" charset="-127"/>
                  </a:rPr>
                  <a:t>					                           </a:t>
                </a:r>
                <a14:m>
                  <m:oMath xmlns:m="http://schemas.openxmlformats.org/officeDocument/2006/math">
                    <m:r>
                      <a:rPr lang="en-US" altLang="ko-KR" sz="2000" i="1" baseline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altLang="ko-KR" sz="2000" baseline="0" dirty="0" smtClean="0">
                    <a:solidFill>
                      <a:prstClr val="black"/>
                    </a:solidFill>
                    <a:ea typeface="맑은 고딕" pitchFamily="50" charset="-127"/>
                  </a:rPr>
                  <a:t> </a:t>
                </a:r>
                <a:r>
                  <a:rPr lang="en-US" altLang="ko-KR" sz="2000" baseline="0" dirty="0">
                    <a:solidFill>
                      <a:srgbClr val="0033CC"/>
                    </a:solidFill>
                    <a:ea typeface="맑은 고딕" pitchFamily="50" charset="-127"/>
                  </a:rPr>
                  <a:t>Vertex finding efficiency</a:t>
                </a:r>
              </a:p>
              <a:p>
                <a:pPr marL="400050" lvl="1" indent="0" eaLnBrk="1" hangingPunct="1">
                  <a:spcBef>
                    <a:spcPts val="500"/>
                  </a:spcBef>
                  <a:tabLst/>
                  <a:defRPr/>
                </a:pPr>
                <a:r>
                  <a:rPr lang="en-US" altLang="ko-KR" sz="2000" baseline="0" dirty="0">
                    <a:solidFill>
                      <a:prstClr val="black"/>
                    </a:solidFill>
                    <a:ea typeface="맑은 고딕" pitchFamily="50" charset="-127"/>
                  </a:rPr>
                  <a:t>						 </a:t>
                </a:r>
                <a:r>
                  <a:rPr lang="en-US" altLang="ko-KR" sz="2000" baseline="0" dirty="0" smtClean="0">
                    <a:solidFill>
                      <a:prstClr val="black"/>
                    </a:solidFill>
                    <a:ea typeface="맑은 고딕" pitchFamily="50" charset="-127"/>
                  </a:rPr>
                  <a:t>                        </a:t>
                </a:r>
                <a14:m>
                  <m:oMath xmlns:m="http://schemas.openxmlformats.org/officeDocument/2006/math">
                    <m:r>
                      <a:rPr lang="en-US" altLang="ko-KR" sz="2000" baseline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  </m:t>
                    </m:r>
                    <m:r>
                      <a:rPr lang="en-US" altLang="ko-KR" sz="2000" i="1" baseline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altLang="ko-KR" sz="2000" baseline="0" dirty="0">
                    <a:solidFill>
                      <a:prstClr val="black"/>
                    </a:solidFill>
                    <a:ea typeface="맑은 고딕" pitchFamily="50" charset="-127"/>
                  </a:rPr>
                  <a:t> </a:t>
                </a:r>
                <a:r>
                  <a:rPr lang="en-US" altLang="ko-KR" sz="2000" baseline="0" dirty="0">
                    <a:solidFill>
                      <a:srgbClr val="00B050"/>
                    </a:solidFill>
                    <a:ea typeface="맑은 고딕" pitchFamily="50" charset="-127"/>
                  </a:rPr>
                  <a:t>Trigger efficiency</a:t>
                </a:r>
              </a:p>
              <a:p>
                <a:pPr marL="0" indent="0" eaLnBrk="1" hangingPunct="1">
                  <a:spcBef>
                    <a:spcPts val="500"/>
                  </a:spcBef>
                  <a:defRPr/>
                </a:pPr>
                <a:endParaRPr lang="en-US" altLang="ko-KR" sz="2000" baseline="0" dirty="0" smtClean="0">
                  <a:solidFill>
                    <a:prstClr val="black"/>
                  </a:solidFill>
                  <a:ea typeface="맑은 고딕" pitchFamily="50" charset="-127"/>
                </a:endParaRPr>
              </a:p>
              <a:p>
                <a:pPr marL="0" indent="0" eaLnBrk="1" hangingPunct="1">
                  <a:spcBef>
                    <a:spcPts val="500"/>
                  </a:spcBef>
                  <a:defRPr/>
                </a:pPr>
                <a:endParaRPr lang="en-US" altLang="ko-KR" sz="2000" baseline="0" dirty="0">
                  <a:solidFill>
                    <a:prstClr val="black"/>
                  </a:solidFill>
                  <a:ea typeface="맑은 고딕" pitchFamily="50" charset="-127"/>
                </a:endParaRPr>
              </a:p>
            </p:txBody>
          </p:sp>
        </mc:Choice>
        <mc:Fallback xmlns="">
          <p:sp>
            <p:nvSpPr>
              <p:cNvPr id="16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3068960"/>
                <a:ext cx="8712968" cy="3240286"/>
              </a:xfrm>
              <a:prstGeom prst="rect">
                <a:avLst/>
              </a:prstGeom>
              <a:blipFill rotWithShape="1">
                <a:blip r:embed="rId3"/>
                <a:stretch>
                  <a:fillRect l="-559" t="-94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슬라이드 번호 개체 틀 7"/>
          <p:cNvSpPr txBox="1">
            <a:spLocks/>
          </p:cNvSpPr>
          <p:nvPr/>
        </p:nvSpPr>
        <p:spPr>
          <a:xfrm>
            <a:off x="8138122" y="6062624"/>
            <a:ext cx="1358326" cy="692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 kern="1200" baseline="-25000">
                <a:solidFill>
                  <a:schemeClr val="tx1">
                    <a:tint val="75000"/>
                  </a:schemeClr>
                </a:solidFill>
                <a:latin typeface="맑은 고딕" pitchFamily="50" charset="-127"/>
                <a:ea typeface="굴림" charset="-127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 baseline="-25000">
                <a:solidFill>
                  <a:schemeClr val="bg1"/>
                </a:solidFill>
                <a:latin typeface="맑은 고딕" pitchFamily="50" charset="-127"/>
                <a:ea typeface="굴림" charset="-127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 baseline="-25000">
                <a:solidFill>
                  <a:schemeClr val="bg1"/>
                </a:solidFill>
                <a:latin typeface="맑은 고딕" pitchFamily="50" charset="-127"/>
                <a:ea typeface="굴림" charset="-127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 baseline="-25000">
                <a:solidFill>
                  <a:schemeClr val="bg1"/>
                </a:solidFill>
                <a:latin typeface="맑은 고딕" pitchFamily="50" charset="-127"/>
                <a:ea typeface="굴림" charset="-127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 baseline="-25000">
                <a:solidFill>
                  <a:schemeClr val="bg1"/>
                </a:solidFill>
                <a:latin typeface="맑은 고딕" pitchFamily="50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ern="1200" baseline="-25000">
                <a:solidFill>
                  <a:schemeClr val="bg1"/>
                </a:solidFill>
                <a:latin typeface="맑은 고딕" pitchFamily="50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ern="1200" baseline="-25000">
                <a:solidFill>
                  <a:schemeClr val="bg1"/>
                </a:solidFill>
                <a:latin typeface="맑은 고딕" pitchFamily="50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ern="1200" baseline="-25000">
                <a:solidFill>
                  <a:schemeClr val="bg1"/>
                </a:solidFill>
                <a:latin typeface="맑은 고딕" pitchFamily="50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ern="1200" baseline="-25000">
                <a:solidFill>
                  <a:schemeClr val="bg1"/>
                </a:solidFill>
                <a:latin typeface="맑은 고딕" pitchFamily="50" charset="-127"/>
                <a:ea typeface="굴림" charset="-127"/>
                <a:cs typeface="+mn-cs"/>
              </a:defRPr>
            </a:lvl9pPr>
          </a:lstStyle>
          <a:p>
            <a:pPr algn="ctr">
              <a:defRPr/>
            </a:pPr>
            <a:fld id="{F16A5DCA-8DC8-4217-962A-0F8BED2BC328}" type="slidenum">
              <a:rPr lang="en-US" sz="6000" smtClean="0">
                <a:solidFill>
                  <a:prstClr val="black">
                    <a:tint val="75000"/>
                  </a:prstClr>
                </a:solidFill>
              </a:rPr>
              <a:pPr algn="ctr">
                <a:defRPr/>
              </a:pPr>
              <a:t>13</a:t>
            </a:fld>
            <a:endParaRPr lang="en-US" sz="60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36096" y="157154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 latinLnBrk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ko-KR" sz="2800" baseline="0" dirty="0">
                <a:solidFill>
                  <a:prstClr val="black"/>
                </a:solidFill>
                <a:latin typeface="맑은 고딕"/>
                <a:ea typeface="맑은 고딕"/>
                <a:cs typeface="Calibri"/>
              </a:rPr>
              <a:t>≠</a:t>
            </a:r>
            <a:endParaRPr lang="en-US" altLang="ko-KR" sz="2800" baseline="0" dirty="0" smtClean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40152" y="1268760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 latinLnBrk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ko-KR" sz="2800" baseline="0" dirty="0" smtClean="0">
                <a:solidFill>
                  <a:prstClr val="black"/>
                </a:solidFill>
                <a:latin typeface="맑은 고딕"/>
                <a:ea typeface="맑은 고딕"/>
              </a:rPr>
              <a:t>Measured tracks</a:t>
            </a:r>
            <a:endParaRPr lang="ko-KR" altLang="en-US" sz="2800" baseline="0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5949978" y="1844824"/>
            <a:ext cx="301451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912388" y="1931580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 latinLnBrk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ko-KR" sz="2800" baseline="0" dirty="0" smtClean="0">
                <a:solidFill>
                  <a:prstClr val="black"/>
                </a:solidFill>
                <a:latin typeface="맑은 고딕"/>
                <a:ea typeface="맑은 고딕"/>
              </a:rPr>
              <a:t>Measured events</a:t>
            </a:r>
            <a:endParaRPr lang="ko-KR" altLang="en-US" sz="2800" baseline="0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96472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DMINI~1\AppData\Local\Temp\VMwareDnD\15a50009\Screen Shot 2011-12-10 at 4.40.12 A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84" y="1205569"/>
            <a:ext cx="7284109" cy="489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altLang="ko-KR" sz="4000" b="1" dirty="0" smtClean="0"/>
              <a:t>Results – </a:t>
            </a:r>
            <a:r>
              <a:rPr lang="en-US" altLang="ko-KR" sz="4000" b="1" dirty="0" smtClean="0"/>
              <a:t>Raw </a:t>
            </a:r>
            <a:r>
              <a:rPr lang="en-US" altLang="ko-KR" sz="4000" b="1" dirty="0" err="1" smtClean="0"/>
              <a:t>dNdEta</a:t>
            </a:r>
            <a:r>
              <a:rPr lang="en-US" altLang="ko-KR" sz="4000" b="1" dirty="0" smtClean="0"/>
              <a:t> distributions</a:t>
            </a:r>
            <a:endParaRPr lang="en-US" altLang="ko-KR" sz="4000" b="1" dirty="0" smtClean="0"/>
          </a:p>
        </p:txBody>
      </p:sp>
      <p:sp>
        <p:nvSpPr>
          <p:cNvPr id="3077" name="내용 개체 틀 2"/>
          <p:cNvSpPr>
            <a:spLocks noGrp="1"/>
          </p:cNvSpPr>
          <p:nvPr>
            <p:ph idx="1"/>
          </p:nvPr>
        </p:nvSpPr>
        <p:spPr>
          <a:xfrm>
            <a:off x="-7938" y="908050"/>
            <a:ext cx="9151938" cy="5949950"/>
          </a:xfrm>
        </p:spPr>
        <p:txBody>
          <a:bodyPr/>
          <a:lstStyle/>
          <a:p>
            <a:pPr eaLnBrk="1" hangingPunct="1"/>
            <a:endParaRPr lang="en-US" altLang="ko-KR" sz="2000" dirty="0" smtClean="0"/>
          </a:p>
          <a:p>
            <a:pPr eaLnBrk="1" hangingPunct="1"/>
            <a:endParaRPr lang="en-US" altLang="ko-KR" sz="2000" dirty="0" smtClean="0"/>
          </a:p>
          <a:p>
            <a:pPr eaLnBrk="1" hangingPunct="1"/>
            <a:endParaRPr lang="en-US" altLang="ko-KR" sz="2000" dirty="0" smtClean="0"/>
          </a:p>
        </p:txBody>
      </p:sp>
      <p:sp>
        <p:nvSpPr>
          <p:cNvPr id="23" name="직사각형 22"/>
          <p:cNvSpPr/>
          <p:nvPr/>
        </p:nvSpPr>
        <p:spPr>
          <a:xfrm flipH="1">
            <a:off x="-3" y="632112"/>
            <a:ext cx="9143999" cy="7710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0"/>
                  <a:lumOff val="100000"/>
                </a:schemeClr>
              </a:gs>
              <a:gs pos="24000">
                <a:schemeClr val="bg1"/>
              </a:gs>
              <a:gs pos="100000">
                <a:schemeClr val="accent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baseline="0"/>
          </a:p>
        </p:txBody>
      </p:sp>
      <p:sp>
        <p:nvSpPr>
          <p:cNvPr id="24" name="슬라이드 번호 개체 틀 2"/>
          <p:cNvSpPr>
            <a:spLocks noGrp="1"/>
          </p:cNvSpPr>
          <p:nvPr>
            <p:ph type="sldNum" idx="12"/>
          </p:nvPr>
        </p:nvSpPr>
        <p:spPr>
          <a:xfrm>
            <a:off x="8758409" y="6469555"/>
            <a:ext cx="383107" cy="404812"/>
          </a:xfrm>
        </p:spPr>
        <p:txBody>
          <a:bodyPr/>
          <a:lstStyle/>
          <a:p>
            <a:pPr algn="ctr">
              <a:defRPr/>
            </a:pPr>
            <a:fld id="{F16A5DCA-8DC8-4217-962A-0F8BED2BC328}" type="slidenum">
              <a:rPr lang="en-US" sz="1800" b="1" smtClean="0">
                <a:solidFill>
                  <a:srgbClr val="002060"/>
                </a:solidFill>
              </a:rPr>
              <a:pPr algn="ctr">
                <a:defRPr/>
              </a:pPr>
              <a:t>14</a:t>
            </a:fld>
            <a:endParaRPr lang="en-US" sz="18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6961" y="6035040"/>
            <a:ext cx="6521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rgbClr val="FF0000"/>
                </a:solidFill>
              </a:rPr>
              <a:t>*Raw yield of ITSTPC+ tracks or ITSSA+ tracks  &gt; SPD yields.</a:t>
            </a:r>
          </a:p>
          <a:p>
            <a:r>
              <a:rPr lang="en-US" altLang="ko-KR" sz="1400" dirty="0" smtClean="0">
                <a:solidFill>
                  <a:srgbClr val="FF0000"/>
                </a:solidFill>
              </a:rPr>
              <a:t>*As many detectors used, we can expect small background for ITSTPC+ tracks</a:t>
            </a:r>
            <a:endParaRPr lang="en-US" altLang="ko-KR" sz="1400" dirty="0" smtClean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10776" y="707495"/>
            <a:ext cx="6079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 smtClean="0">
                <a:solidFill>
                  <a:schemeClr val="tx1"/>
                </a:solidFill>
              </a:rPr>
              <a:t>For inelastic events @ 7TeV</a:t>
            </a:r>
            <a:endParaRPr lang="ko-KR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68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C:\Users\ADMINI~1\AppData\Local\Temp\VMwareDnD\0b9823cd\Screen Shot 2011-12-09 at 4.51.33 A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17" y="929055"/>
            <a:ext cx="7666865" cy="520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altLang="ko-KR" sz="4000" b="1" dirty="0" smtClean="0"/>
              <a:t>Results – </a:t>
            </a:r>
            <a:r>
              <a:rPr lang="en-US" altLang="ko-KR" sz="4000" b="1" dirty="0" err="1" smtClean="0"/>
              <a:t>dNdEta</a:t>
            </a:r>
            <a:r>
              <a:rPr lang="en-US" altLang="ko-KR" sz="4000" b="1" dirty="0" smtClean="0"/>
              <a:t> distribution </a:t>
            </a:r>
          </a:p>
        </p:txBody>
      </p:sp>
      <p:sp>
        <p:nvSpPr>
          <p:cNvPr id="3077" name="내용 개체 틀 2"/>
          <p:cNvSpPr>
            <a:spLocks noGrp="1"/>
          </p:cNvSpPr>
          <p:nvPr>
            <p:ph idx="1"/>
          </p:nvPr>
        </p:nvSpPr>
        <p:spPr>
          <a:xfrm>
            <a:off x="-7938" y="908050"/>
            <a:ext cx="9151938" cy="5949950"/>
          </a:xfrm>
        </p:spPr>
        <p:txBody>
          <a:bodyPr/>
          <a:lstStyle/>
          <a:p>
            <a:pPr eaLnBrk="1" hangingPunct="1"/>
            <a:endParaRPr lang="en-US" altLang="ko-KR" sz="2000" dirty="0" smtClean="0"/>
          </a:p>
          <a:p>
            <a:pPr eaLnBrk="1" hangingPunct="1"/>
            <a:endParaRPr lang="en-US" altLang="ko-KR" sz="2000" dirty="0" smtClean="0"/>
          </a:p>
          <a:p>
            <a:pPr eaLnBrk="1" hangingPunct="1"/>
            <a:endParaRPr lang="en-US" altLang="ko-KR" sz="2000" dirty="0" smtClean="0"/>
          </a:p>
        </p:txBody>
      </p:sp>
      <p:sp>
        <p:nvSpPr>
          <p:cNvPr id="23" name="직사각형 22"/>
          <p:cNvSpPr/>
          <p:nvPr/>
        </p:nvSpPr>
        <p:spPr>
          <a:xfrm flipH="1">
            <a:off x="-3" y="632112"/>
            <a:ext cx="9143999" cy="7710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0"/>
                  <a:lumOff val="100000"/>
                </a:schemeClr>
              </a:gs>
              <a:gs pos="24000">
                <a:schemeClr val="bg1"/>
              </a:gs>
              <a:gs pos="100000">
                <a:schemeClr val="accent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baseline="0"/>
          </a:p>
        </p:txBody>
      </p:sp>
      <p:sp>
        <p:nvSpPr>
          <p:cNvPr id="24" name="슬라이드 번호 개체 틀 2"/>
          <p:cNvSpPr>
            <a:spLocks noGrp="1"/>
          </p:cNvSpPr>
          <p:nvPr>
            <p:ph type="sldNum" idx="12"/>
          </p:nvPr>
        </p:nvSpPr>
        <p:spPr>
          <a:xfrm>
            <a:off x="8758409" y="6469555"/>
            <a:ext cx="383107" cy="404812"/>
          </a:xfrm>
        </p:spPr>
        <p:txBody>
          <a:bodyPr/>
          <a:lstStyle/>
          <a:p>
            <a:pPr algn="ctr">
              <a:defRPr/>
            </a:pPr>
            <a:fld id="{F16A5DCA-8DC8-4217-962A-0F8BED2BC328}" type="slidenum">
              <a:rPr lang="en-US" sz="1800" b="1" smtClean="0">
                <a:solidFill>
                  <a:srgbClr val="002060"/>
                </a:solidFill>
              </a:rPr>
              <a:pPr algn="ctr">
                <a:defRPr/>
              </a:pPr>
              <a:t>15</a:t>
            </a:fld>
            <a:endParaRPr lang="en-US" sz="1800" b="1" dirty="0">
              <a:solidFill>
                <a:srgbClr val="00206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129554" y="1425389"/>
            <a:ext cx="6400799" cy="1035423"/>
          </a:xfrm>
          <a:prstGeom prst="rect">
            <a:avLst/>
          </a:prstGeom>
          <a:solidFill>
            <a:schemeClr val="tx2">
              <a:alpha val="1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7653418" y="1425389"/>
            <a:ext cx="1423347" cy="1035423"/>
          </a:xfrm>
          <a:prstGeom prst="rect">
            <a:avLst/>
          </a:prstGeom>
          <a:solidFill>
            <a:schemeClr val="tx2">
              <a:alpha val="1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</a:rPr>
              <a:t>NSD events</a:t>
            </a:r>
          </a:p>
          <a:p>
            <a:pPr algn="ctr"/>
            <a:r>
              <a:rPr lang="en-US" altLang="ko-KR" b="1" dirty="0" smtClean="0">
                <a:solidFill>
                  <a:schemeClr val="tx1"/>
                </a:solidFill>
              </a:rPr>
              <a:t>@ 7TeV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1147484" y="2519080"/>
            <a:ext cx="6400799" cy="815792"/>
          </a:xfrm>
          <a:prstGeom prst="rect">
            <a:avLst/>
          </a:prstGeom>
          <a:solidFill>
            <a:srgbClr val="FFFF00">
              <a:alpha val="1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7650934" y="2519080"/>
            <a:ext cx="1423347" cy="815792"/>
          </a:xfrm>
          <a:prstGeom prst="rect">
            <a:avLst/>
          </a:prstGeom>
          <a:solidFill>
            <a:srgbClr val="FFFF00">
              <a:alpha val="1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</a:rPr>
              <a:t>INEL events</a:t>
            </a:r>
          </a:p>
          <a:p>
            <a:pPr algn="ctr"/>
            <a:r>
              <a:rPr lang="en-US" altLang="ko-KR" b="1" dirty="0" smtClean="0">
                <a:solidFill>
                  <a:schemeClr val="tx1"/>
                </a:solidFill>
              </a:rPr>
              <a:t>@7 </a:t>
            </a:r>
            <a:r>
              <a:rPr lang="en-US" altLang="ko-KR" b="1" dirty="0" err="1" smtClean="0">
                <a:solidFill>
                  <a:schemeClr val="tx1"/>
                </a:solidFill>
              </a:rPr>
              <a:t>TeV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1138520" y="3720346"/>
            <a:ext cx="6400799" cy="623055"/>
          </a:xfrm>
          <a:prstGeom prst="rect">
            <a:avLst/>
          </a:prstGeom>
          <a:solidFill>
            <a:srgbClr val="C00000">
              <a:alpha val="1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7650934" y="3738276"/>
            <a:ext cx="1412379" cy="623055"/>
          </a:xfrm>
          <a:prstGeom prst="rect">
            <a:avLst/>
          </a:prstGeom>
          <a:solidFill>
            <a:srgbClr val="C00000">
              <a:alpha val="1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</a:rPr>
              <a:t>NSD events</a:t>
            </a:r>
          </a:p>
          <a:p>
            <a:pPr algn="ctr"/>
            <a:r>
              <a:rPr lang="en-US" altLang="ko-KR" b="1" dirty="0" smtClean="0">
                <a:solidFill>
                  <a:schemeClr val="tx1"/>
                </a:solidFill>
              </a:rPr>
              <a:t>@ 900 </a:t>
            </a:r>
            <a:r>
              <a:rPr lang="en-US" altLang="ko-KR" b="1" dirty="0" err="1" smtClean="0">
                <a:solidFill>
                  <a:schemeClr val="tx1"/>
                </a:solidFill>
              </a:rPr>
              <a:t>GeV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1143003" y="4383733"/>
            <a:ext cx="6400799" cy="484104"/>
          </a:xfrm>
          <a:prstGeom prst="rect">
            <a:avLst/>
          </a:prstGeom>
          <a:solidFill>
            <a:srgbClr val="00B0F0">
              <a:alpha val="1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7653418" y="4383733"/>
            <a:ext cx="1409895" cy="484104"/>
          </a:xfrm>
          <a:prstGeom prst="rect">
            <a:avLst/>
          </a:prstGeom>
          <a:solidFill>
            <a:srgbClr val="00B0F0">
              <a:alpha val="1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</a:rPr>
              <a:t>INEL </a:t>
            </a:r>
            <a:r>
              <a:rPr lang="en-US" altLang="ko-KR" b="1" dirty="0" err="1" smtClean="0">
                <a:solidFill>
                  <a:schemeClr val="tx1"/>
                </a:solidFill>
              </a:rPr>
              <a:t>evets</a:t>
            </a:r>
            <a:endParaRPr lang="en-US" altLang="ko-KR" b="1" dirty="0" smtClean="0">
              <a:solidFill>
                <a:schemeClr val="tx1"/>
              </a:solidFill>
            </a:endParaRPr>
          </a:p>
          <a:p>
            <a:pPr algn="ctr"/>
            <a:r>
              <a:rPr lang="en-US" altLang="ko-KR" b="1" dirty="0" smtClean="0">
                <a:solidFill>
                  <a:schemeClr val="tx1"/>
                </a:solidFill>
              </a:rPr>
              <a:t>@ 900 </a:t>
            </a:r>
            <a:r>
              <a:rPr lang="en-US" altLang="ko-KR" b="1" dirty="0" err="1" smtClean="0">
                <a:solidFill>
                  <a:schemeClr val="tx1"/>
                </a:solidFill>
              </a:rPr>
              <a:t>GeV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5081" y="5943600"/>
            <a:ext cx="6521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rgbClr val="FF0000"/>
                </a:solidFill>
              </a:rPr>
              <a:t>*Correction done with the MC, PYTHIA6 perugia0 for each energy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021933" y="796303"/>
            <a:ext cx="3018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rgbClr val="C00000"/>
                </a:solidFill>
              </a:rPr>
              <a:t>“Not official yet”</a:t>
            </a:r>
            <a:endParaRPr lang="ko-KR" alt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90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DMINI~1\AppData\Local\Temp\VMwareDnD\17364fd8\Screen Shot 2011-12-10 at 12.41.20 A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57" y="972512"/>
            <a:ext cx="8241270" cy="5536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altLang="ko-KR" sz="4000" b="1" dirty="0" smtClean="0"/>
              <a:t>Results – </a:t>
            </a:r>
            <a:r>
              <a:rPr lang="el-GR" altLang="ko-KR" sz="4000" b="1" dirty="0" smtClean="0"/>
              <a:t>η</a:t>
            </a:r>
            <a:r>
              <a:rPr lang="en-US" altLang="ko-KR" sz="4000" b="1" dirty="0" smtClean="0"/>
              <a:t> density</a:t>
            </a:r>
          </a:p>
        </p:txBody>
      </p:sp>
      <p:sp>
        <p:nvSpPr>
          <p:cNvPr id="3077" name="내용 개체 틀 2"/>
          <p:cNvSpPr>
            <a:spLocks noGrp="1"/>
          </p:cNvSpPr>
          <p:nvPr>
            <p:ph idx="1"/>
          </p:nvPr>
        </p:nvSpPr>
        <p:spPr>
          <a:xfrm>
            <a:off x="-7938" y="908050"/>
            <a:ext cx="9151938" cy="5949950"/>
          </a:xfrm>
        </p:spPr>
        <p:txBody>
          <a:bodyPr/>
          <a:lstStyle/>
          <a:p>
            <a:pPr eaLnBrk="1" hangingPunct="1"/>
            <a:endParaRPr lang="en-US" altLang="ko-KR" sz="2000" dirty="0" smtClean="0"/>
          </a:p>
          <a:p>
            <a:pPr eaLnBrk="1" hangingPunct="1"/>
            <a:endParaRPr lang="en-US" altLang="ko-KR" sz="2000" dirty="0" smtClean="0"/>
          </a:p>
          <a:p>
            <a:pPr eaLnBrk="1" hangingPunct="1"/>
            <a:endParaRPr lang="en-US" altLang="ko-KR" sz="2000" dirty="0" smtClean="0"/>
          </a:p>
        </p:txBody>
      </p:sp>
      <p:sp>
        <p:nvSpPr>
          <p:cNvPr id="23" name="직사각형 22"/>
          <p:cNvSpPr/>
          <p:nvPr/>
        </p:nvSpPr>
        <p:spPr>
          <a:xfrm flipH="1">
            <a:off x="-3" y="632112"/>
            <a:ext cx="9143999" cy="7710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0"/>
                  <a:lumOff val="100000"/>
                </a:schemeClr>
              </a:gs>
              <a:gs pos="24000">
                <a:schemeClr val="bg1"/>
              </a:gs>
              <a:gs pos="100000">
                <a:schemeClr val="accent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baseline="0"/>
          </a:p>
        </p:txBody>
      </p:sp>
      <p:sp>
        <p:nvSpPr>
          <p:cNvPr id="24" name="슬라이드 번호 개체 틀 2"/>
          <p:cNvSpPr>
            <a:spLocks noGrp="1"/>
          </p:cNvSpPr>
          <p:nvPr>
            <p:ph type="sldNum" idx="12"/>
          </p:nvPr>
        </p:nvSpPr>
        <p:spPr>
          <a:xfrm>
            <a:off x="8471647" y="6469555"/>
            <a:ext cx="669869" cy="404812"/>
          </a:xfrm>
        </p:spPr>
        <p:txBody>
          <a:bodyPr/>
          <a:lstStyle/>
          <a:p>
            <a:pPr algn="ctr">
              <a:defRPr/>
            </a:pPr>
            <a:fld id="{F16A5DCA-8DC8-4217-962A-0F8BED2BC328}" type="slidenum">
              <a:rPr lang="en-US" sz="1800" b="1" smtClean="0">
                <a:solidFill>
                  <a:srgbClr val="002060"/>
                </a:solidFill>
              </a:rPr>
              <a:pPr algn="ctr">
                <a:defRPr/>
              </a:pPr>
              <a:t>16</a:t>
            </a:fld>
            <a:endParaRPr lang="en-US" sz="18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958353" y="787027"/>
                <a:ext cx="3751729" cy="3723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b="1" dirty="0" smtClean="0"/>
                  <a:t>Pseudo-rapidity density vs.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ko-KR" b="1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altLang="ko-KR" b="1" i="1" smtClean="0">
                            <a:latin typeface="Cambria Math"/>
                          </a:rPr>
                          <m:t>𝒔</m:t>
                        </m:r>
                      </m:e>
                    </m:rad>
                  </m:oMath>
                </a14:m>
                <a:endParaRPr lang="ko-KR" altLang="en-US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8353" y="787027"/>
                <a:ext cx="3751729" cy="372346"/>
              </a:xfrm>
              <a:prstGeom prst="rect">
                <a:avLst/>
              </a:prstGeom>
              <a:blipFill rotWithShape="1">
                <a:blip r:embed="rId4"/>
                <a:stretch>
                  <a:fillRect t="-6557" b="-2623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766481" y="6360457"/>
            <a:ext cx="7987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rgbClr val="FF0000"/>
                </a:solidFill>
              </a:rPr>
              <a:t>*New data points(@ 0.9 and 7TeV) of ALICE are updated with new MC(with the modified diffraction rate)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15245" y="2061029"/>
            <a:ext cx="3018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rgbClr val="C00000"/>
                </a:solidFill>
              </a:rPr>
              <a:t>“Not official yet”</a:t>
            </a:r>
            <a:endParaRPr lang="ko-KR" alt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51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altLang="ko-KR" sz="4000" b="1" dirty="0" smtClean="0"/>
              <a:t>Summary</a:t>
            </a:r>
          </a:p>
        </p:txBody>
      </p:sp>
      <p:sp>
        <p:nvSpPr>
          <p:cNvPr id="3077" name="내용 개체 틀 2"/>
          <p:cNvSpPr>
            <a:spLocks noGrp="1"/>
          </p:cNvSpPr>
          <p:nvPr>
            <p:ph idx="1"/>
          </p:nvPr>
        </p:nvSpPr>
        <p:spPr>
          <a:xfrm>
            <a:off x="-7938" y="908050"/>
            <a:ext cx="9151938" cy="5949950"/>
          </a:xfrm>
        </p:spPr>
        <p:txBody>
          <a:bodyPr/>
          <a:lstStyle/>
          <a:p>
            <a:pPr eaLnBrk="1" hangingPunct="1"/>
            <a:endParaRPr lang="en-US" altLang="ko-KR" sz="2000" dirty="0" smtClean="0"/>
          </a:p>
          <a:p>
            <a:pPr eaLnBrk="1" hangingPunct="1"/>
            <a:endParaRPr lang="en-US" altLang="ko-KR" sz="2000" dirty="0" smtClean="0"/>
          </a:p>
          <a:p>
            <a:pPr eaLnBrk="1" hangingPunct="1"/>
            <a:endParaRPr lang="en-US" altLang="ko-KR" sz="2000" dirty="0" smtClean="0"/>
          </a:p>
        </p:txBody>
      </p:sp>
      <p:sp>
        <p:nvSpPr>
          <p:cNvPr id="23" name="직사각형 22"/>
          <p:cNvSpPr/>
          <p:nvPr/>
        </p:nvSpPr>
        <p:spPr>
          <a:xfrm flipH="1">
            <a:off x="-3" y="632112"/>
            <a:ext cx="9143999" cy="7710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0"/>
                  <a:lumOff val="100000"/>
                </a:schemeClr>
              </a:gs>
              <a:gs pos="24000">
                <a:schemeClr val="bg1"/>
              </a:gs>
              <a:gs pos="100000">
                <a:schemeClr val="accent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baseline="0"/>
          </a:p>
        </p:txBody>
      </p:sp>
      <p:sp>
        <p:nvSpPr>
          <p:cNvPr id="24" name="슬라이드 번호 개체 틀 2"/>
          <p:cNvSpPr>
            <a:spLocks noGrp="1"/>
          </p:cNvSpPr>
          <p:nvPr>
            <p:ph type="sldNum" idx="12"/>
          </p:nvPr>
        </p:nvSpPr>
        <p:spPr>
          <a:xfrm>
            <a:off x="8758409" y="6469555"/>
            <a:ext cx="383107" cy="404812"/>
          </a:xfrm>
        </p:spPr>
        <p:txBody>
          <a:bodyPr/>
          <a:lstStyle/>
          <a:p>
            <a:pPr algn="ctr">
              <a:defRPr/>
            </a:pPr>
            <a:fld id="{F16A5DCA-8DC8-4217-962A-0F8BED2BC328}" type="slidenum">
              <a:rPr lang="en-US" sz="1800" b="1" smtClean="0">
                <a:solidFill>
                  <a:srgbClr val="002060"/>
                </a:solidFill>
              </a:rPr>
              <a:pPr algn="ctr">
                <a:defRPr/>
              </a:pPr>
              <a:t>17</a:t>
            </a:fld>
            <a:endParaRPr lang="en-US" sz="1800" b="1" dirty="0">
              <a:solidFill>
                <a:srgbClr val="00206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910081"/>
            <a:ext cx="9143999" cy="55594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dNdEta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measurements done</a:t>
            </a:r>
            <a:endParaRPr kumimoji="0" lang="en-GB" altLang="ko-KR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맑은 고딕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GB" altLang="ko-KR" noProof="0" dirty="0" smtClean="0">
                <a:solidFill>
                  <a:prstClr val="black"/>
                </a:solidFill>
                <a:latin typeface="Calibri"/>
                <a:ea typeface="맑은 고딕"/>
              </a:rPr>
              <a:t>With new tracking methods(less particle loss)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GB" altLang="ko-KR" noProof="0" dirty="0" smtClean="0">
                <a:solidFill>
                  <a:prstClr val="black"/>
                </a:solidFill>
                <a:latin typeface="Calibri"/>
                <a:ea typeface="맑은 고딕"/>
              </a:rPr>
              <a:t>With newly measured diffraction rates(by Martin)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맑은 고딕"/>
              </a:rPr>
              <a:t>New data points update for </a:t>
            </a:r>
            <a:r>
              <a:rPr lang="el-GR" altLang="ko-KR" dirty="0" smtClean="0">
                <a:solidFill>
                  <a:prstClr val="black"/>
                </a:solidFill>
                <a:latin typeface="Calibri"/>
                <a:ea typeface="맑은 고딕"/>
              </a:rPr>
              <a:t>η</a:t>
            </a:r>
            <a:r>
              <a:rPr lang="en-GB" altLang="ko-KR" dirty="0" smtClean="0">
                <a:solidFill>
                  <a:prstClr val="black"/>
                </a:solidFill>
                <a:latin typeface="Calibri"/>
                <a:ea typeface="맑은 고딕"/>
              </a:rPr>
              <a:t> density</a:t>
            </a:r>
            <a:r>
              <a:rPr lang="en-GB" altLang="ko-KR" noProof="0" dirty="0" smtClean="0">
                <a:solidFill>
                  <a:prstClr val="black"/>
                </a:solidFill>
                <a:latin typeface="Calibri"/>
                <a:ea typeface="맑은 고딕"/>
              </a:rPr>
              <a:t> @ 0.9 &amp; 7TeV</a:t>
            </a:r>
          </a:p>
          <a:p>
            <a:pPr lvl="0">
              <a:defRPr/>
            </a:pPr>
            <a:r>
              <a:rPr lang="en-GB" altLang="ko-KR" b="1" dirty="0" smtClean="0">
                <a:solidFill>
                  <a:prstClr val="black"/>
                </a:solidFill>
              </a:rPr>
              <a:t>Study more</a:t>
            </a:r>
          </a:p>
          <a:p>
            <a:pPr lvl="1">
              <a:defRPr/>
            </a:pPr>
            <a:r>
              <a:rPr lang="en-GB" altLang="ko-KR" dirty="0" smtClean="0">
                <a:solidFill>
                  <a:prstClr val="black"/>
                </a:solidFill>
              </a:rPr>
              <a:t>How precisely can we measure the </a:t>
            </a:r>
            <a:r>
              <a:rPr lang="en-GB" altLang="ko-KR" dirty="0" err="1" smtClean="0">
                <a:solidFill>
                  <a:prstClr val="black"/>
                </a:solidFill>
              </a:rPr>
              <a:t>parton</a:t>
            </a:r>
            <a:r>
              <a:rPr lang="en-GB" altLang="ko-KR" dirty="0" smtClean="0">
                <a:solidFill>
                  <a:prstClr val="black"/>
                </a:solidFill>
              </a:rPr>
              <a:t> saturation in </a:t>
            </a:r>
            <a:r>
              <a:rPr lang="en-GB" altLang="ko-KR" dirty="0" err="1" smtClean="0">
                <a:solidFill>
                  <a:prstClr val="black"/>
                </a:solidFill>
              </a:rPr>
              <a:t>pp</a:t>
            </a:r>
            <a:r>
              <a:rPr lang="en-GB" altLang="ko-KR" dirty="0" smtClean="0">
                <a:solidFill>
                  <a:prstClr val="black"/>
                </a:solidFill>
              </a:rPr>
              <a:t>?</a:t>
            </a:r>
          </a:p>
          <a:p>
            <a:pPr marL="514350" indent="-457200">
              <a:defRPr/>
            </a:pPr>
            <a:r>
              <a:rPr lang="en-GB" altLang="ko-KR" b="1" noProof="0" dirty="0" smtClean="0">
                <a:solidFill>
                  <a:prstClr val="black"/>
                </a:solidFill>
                <a:latin typeface="Calibri"/>
                <a:ea typeface="맑은 고딕"/>
              </a:rPr>
              <a:t>Next plan</a:t>
            </a:r>
          </a:p>
          <a:p>
            <a:pPr marL="914400" lvl="1" indent="-457200">
              <a:defRPr/>
            </a:pPr>
            <a:r>
              <a:rPr lang="en-GB" altLang="ko-KR" dirty="0" smtClean="0">
                <a:solidFill>
                  <a:prstClr val="black"/>
                </a:solidFill>
                <a:latin typeface="Calibri"/>
                <a:ea typeface="맑은 고딕"/>
              </a:rPr>
              <a:t>Gradual move to high-multiplicity events in </a:t>
            </a:r>
            <a:r>
              <a:rPr lang="en-GB" altLang="ko-KR" dirty="0" err="1" smtClean="0">
                <a:solidFill>
                  <a:prstClr val="black"/>
                </a:solidFill>
                <a:latin typeface="Calibri"/>
                <a:ea typeface="맑은 고딕"/>
              </a:rPr>
              <a:t>p+p</a:t>
            </a:r>
            <a:endParaRPr lang="en-GB" altLang="ko-KR" noProof="0" dirty="0" smtClean="0">
              <a:solidFill>
                <a:prstClr val="black"/>
              </a:solidFill>
              <a:latin typeface="Calibri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27031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idx="12"/>
          </p:nvPr>
        </p:nvSpPr>
        <p:spPr>
          <a:xfrm>
            <a:off x="8164513" y="6480572"/>
            <a:ext cx="690562" cy="404812"/>
          </a:xfrm>
        </p:spPr>
        <p:txBody>
          <a:bodyPr/>
          <a:lstStyle/>
          <a:p>
            <a:pPr>
              <a:defRPr/>
            </a:pPr>
            <a:fld id="{F16A5DCA-8DC8-4217-962A-0F8BED2BC32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0" y="0"/>
            <a:ext cx="9144000" cy="692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altLang="ko-KR" sz="4000" dirty="0" smtClean="0">
                <a:solidFill>
                  <a:srgbClr val="FF0000"/>
                </a:solidFill>
              </a:rPr>
              <a:t>A</a:t>
            </a:r>
            <a:r>
              <a:rPr lang="en-US" altLang="ko-KR" sz="4000" dirty="0" smtClean="0"/>
              <a:t> </a:t>
            </a:r>
            <a:r>
              <a:rPr lang="en-US" altLang="ko-KR" sz="4000" dirty="0" smtClean="0">
                <a:solidFill>
                  <a:srgbClr val="FF0000"/>
                </a:solidFill>
              </a:rPr>
              <a:t>L</a:t>
            </a:r>
            <a:r>
              <a:rPr lang="en-US" altLang="ko-KR" sz="4000" dirty="0" smtClean="0"/>
              <a:t>arge </a:t>
            </a:r>
            <a:r>
              <a:rPr lang="en-US" altLang="ko-KR" sz="4000" dirty="0" smtClean="0">
                <a:solidFill>
                  <a:srgbClr val="FF0000"/>
                </a:solidFill>
              </a:rPr>
              <a:t>I</a:t>
            </a:r>
            <a:r>
              <a:rPr lang="en-US" altLang="ko-KR" sz="4000" dirty="0" smtClean="0"/>
              <a:t>on </a:t>
            </a:r>
            <a:r>
              <a:rPr lang="en-US" altLang="ko-KR" sz="4000" dirty="0" smtClean="0">
                <a:solidFill>
                  <a:srgbClr val="FF0000"/>
                </a:solidFill>
              </a:rPr>
              <a:t>C</a:t>
            </a:r>
            <a:r>
              <a:rPr lang="en-US" altLang="ko-KR" sz="4000" dirty="0" smtClean="0"/>
              <a:t>ollider </a:t>
            </a:r>
            <a:r>
              <a:rPr lang="en-US" altLang="ko-KR" sz="4000" dirty="0" smtClean="0">
                <a:solidFill>
                  <a:srgbClr val="FF0000"/>
                </a:solidFill>
              </a:rPr>
              <a:t>E</a:t>
            </a:r>
            <a:r>
              <a:rPr lang="en-US" altLang="ko-KR" sz="4000" dirty="0" smtClean="0"/>
              <a:t>xperiment</a:t>
            </a:r>
          </a:p>
        </p:txBody>
      </p:sp>
      <p:sp>
        <p:nvSpPr>
          <p:cNvPr id="8" name="직사각형 7"/>
          <p:cNvSpPr/>
          <p:nvPr/>
        </p:nvSpPr>
        <p:spPr>
          <a:xfrm flipH="1">
            <a:off x="-3" y="632112"/>
            <a:ext cx="9143999" cy="7710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0"/>
                  <a:lumOff val="100000"/>
                </a:schemeClr>
              </a:gs>
              <a:gs pos="24000">
                <a:schemeClr val="bg1"/>
              </a:gs>
              <a:gs pos="100000">
                <a:schemeClr val="accent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baseline="0"/>
          </a:p>
        </p:txBody>
      </p:sp>
      <p:pic>
        <p:nvPicPr>
          <p:cNvPr id="11266" name="Picture 2" descr="C:\Users\ADMINI~1\AppData\Local\Temp\VMwareDnD\c1c97d44\Screen Shot 2011-12-08 at 12.57.50 P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9901"/>
            <a:ext cx="9144000" cy="581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84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idx="12"/>
          </p:nvPr>
        </p:nvSpPr>
        <p:spPr>
          <a:xfrm>
            <a:off x="8164513" y="6480572"/>
            <a:ext cx="690562" cy="404812"/>
          </a:xfrm>
        </p:spPr>
        <p:txBody>
          <a:bodyPr/>
          <a:lstStyle/>
          <a:p>
            <a:pPr>
              <a:defRPr/>
            </a:pPr>
            <a:fld id="{F16A5DCA-8DC8-4217-962A-0F8BED2BC32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0" y="0"/>
            <a:ext cx="9144000" cy="692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altLang="ko-KR" sz="4000" dirty="0" err="1" smtClean="0">
                <a:solidFill>
                  <a:srgbClr val="FF0000"/>
                </a:solidFill>
              </a:rPr>
              <a:t>p+p</a:t>
            </a:r>
            <a:r>
              <a:rPr lang="en-US" altLang="ko-KR" sz="4000" dirty="0" smtClean="0">
                <a:solidFill>
                  <a:srgbClr val="FF0000"/>
                </a:solidFill>
              </a:rPr>
              <a:t> studies </a:t>
            </a:r>
            <a:r>
              <a:rPr lang="en-US" altLang="ko-KR" sz="4000" dirty="0" smtClean="0"/>
              <a:t>in ALICE experiment</a:t>
            </a:r>
          </a:p>
        </p:txBody>
      </p:sp>
      <p:sp>
        <p:nvSpPr>
          <p:cNvPr id="8" name="직사각형 7"/>
          <p:cNvSpPr/>
          <p:nvPr/>
        </p:nvSpPr>
        <p:spPr>
          <a:xfrm flipH="1">
            <a:off x="-3" y="632112"/>
            <a:ext cx="9143999" cy="7710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0"/>
                  <a:lumOff val="100000"/>
                </a:schemeClr>
              </a:gs>
              <a:gs pos="24000">
                <a:schemeClr val="bg1"/>
              </a:gs>
              <a:gs pos="100000">
                <a:schemeClr val="accent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baseline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0" y="975996"/>
            <a:ext cx="9143999" cy="567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altLang="ko-KR" sz="2400" dirty="0" smtClean="0"/>
              <a:t>ALICE </a:t>
            </a:r>
            <a:r>
              <a:rPr lang="en-US" altLang="ko-KR" sz="2400" dirty="0"/>
              <a:t>is </a:t>
            </a:r>
            <a:r>
              <a:rPr lang="en-US" altLang="ko-KR" sz="2400" dirty="0" smtClean="0"/>
              <a:t>the only dedicated heavy ­</a:t>
            </a:r>
            <a:r>
              <a:rPr lang="en-US" altLang="ko-KR" sz="2400" dirty="0"/>
              <a:t>ion </a:t>
            </a:r>
            <a:r>
              <a:rPr lang="en-US" altLang="ko-KR" sz="2400" dirty="0" smtClean="0"/>
              <a:t>experiment at LHC</a:t>
            </a:r>
          </a:p>
          <a:p>
            <a:pPr lvl="0">
              <a:defRPr/>
            </a:pPr>
            <a:r>
              <a:rPr kumimoji="0" lang="en-US" altLang="ko-KR" sz="2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맑은 고딕"/>
              </a:rPr>
              <a:t>ALICE also </a:t>
            </a:r>
            <a:r>
              <a:rPr kumimoji="0" lang="en-US" altLang="ko-KR" sz="2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맑은 고딕"/>
              </a:rPr>
              <a:t>studies </a:t>
            </a:r>
            <a:r>
              <a:rPr kumimoji="0" lang="en-US" altLang="ko-KR" sz="2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맑은 고딕"/>
              </a:rPr>
              <a:t> </a:t>
            </a:r>
            <a:r>
              <a:rPr kumimoji="0" lang="en-US" altLang="ko-KR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맑은 고딕"/>
              </a:rPr>
              <a:t>p+p</a:t>
            </a:r>
            <a:endParaRPr kumimoji="0" lang="en-GB" altLang="ko-KR" sz="2400" b="0" i="0" u="none" strike="noStrike" kern="120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맑은 고딕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altLang="ko-KR" sz="2000" dirty="0" smtClean="0">
                <a:solidFill>
                  <a:prstClr val="black"/>
                </a:solidFill>
                <a:latin typeface="Calibri"/>
                <a:ea typeface="맑은 고딕"/>
              </a:rPr>
              <a:t>Several signals in heavy ion collisions are measured relative to </a:t>
            </a:r>
            <a:r>
              <a:rPr lang="en-US" altLang="ko-KR" sz="2000" dirty="0" err="1" smtClean="0">
                <a:solidFill>
                  <a:prstClr val="black"/>
                </a:solidFill>
                <a:latin typeface="Calibri"/>
                <a:ea typeface="맑은 고딕"/>
              </a:rPr>
              <a:t>p+p</a:t>
            </a:r>
            <a:endParaRPr kumimoji="0" lang="en-US" altLang="ko-KR" sz="20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맑은 고딕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ko-KR" sz="2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/>
              </a:rPr>
              <a:t>ALICE </a:t>
            </a:r>
            <a:r>
              <a:rPr kumimoji="0" lang="en-US" altLang="ko-KR" sz="2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/>
              </a:rPr>
              <a:t>has </a:t>
            </a:r>
            <a:r>
              <a:rPr kumimoji="0" lang="en-US" altLang="ko-KR" sz="2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/>
              </a:rPr>
              <a:t>a rich </a:t>
            </a:r>
            <a:r>
              <a:rPr kumimoji="0" lang="en-US" altLang="ko-KR" sz="2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/>
              </a:rPr>
              <a:t>p+p</a:t>
            </a:r>
            <a:r>
              <a:rPr kumimoji="0" lang="en-US" altLang="ko-KR" sz="2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/>
              </a:rPr>
              <a:t> program</a:t>
            </a:r>
          </a:p>
          <a:p>
            <a:pPr defTabSz="457200">
              <a:spcBef>
                <a:spcPts val="0"/>
              </a:spcBef>
              <a:defRPr/>
            </a:pPr>
            <a:r>
              <a:rPr lang="en-US" altLang="ko-KR" sz="2400" dirty="0">
                <a:solidFill>
                  <a:prstClr val="black"/>
                </a:solidFill>
              </a:rPr>
              <a:t>ALICE </a:t>
            </a:r>
            <a:r>
              <a:rPr lang="en-US" altLang="ko-KR" sz="2400" dirty="0" smtClean="0">
                <a:solidFill>
                  <a:prstClr val="black"/>
                </a:solidFill>
              </a:rPr>
              <a:t>special features for </a:t>
            </a:r>
            <a:r>
              <a:rPr lang="en-US" altLang="ko-KR" sz="2400" dirty="0" err="1" smtClean="0">
                <a:solidFill>
                  <a:prstClr val="black"/>
                </a:solidFill>
              </a:rPr>
              <a:t>p+p</a:t>
            </a:r>
            <a:r>
              <a:rPr lang="en-US" altLang="ko-KR" sz="2400" dirty="0" smtClean="0">
                <a:solidFill>
                  <a:prstClr val="black"/>
                </a:solidFill>
              </a:rPr>
              <a:t> physics</a:t>
            </a:r>
          </a:p>
          <a:p>
            <a:pPr lvl="1">
              <a:defRPr/>
            </a:pPr>
            <a:r>
              <a:rPr lang="en-US" altLang="ko-KR" sz="2000" dirty="0" smtClean="0">
                <a:solidFill>
                  <a:prstClr val="black"/>
                </a:solidFill>
              </a:rPr>
              <a:t>Low momentum sensitivity</a:t>
            </a:r>
          </a:p>
          <a:p>
            <a:pPr lvl="1">
              <a:defRPr/>
            </a:pPr>
            <a:r>
              <a:rPr lang="en-US" altLang="ko-KR" sz="2000" dirty="0" smtClean="0">
                <a:solidFill>
                  <a:prstClr val="black"/>
                </a:solidFill>
              </a:rPr>
              <a:t>Low material budget and low magnetic filed</a:t>
            </a:r>
          </a:p>
          <a:p>
            <a:pPr lvl="1">
              <a:defRPr/>
            </a:pPr>
            <a:r>
              <a:rPr lang="en-US" altLang="ko-KR" sz="2000" dirty="0" smtClean="0">
                <a:solidFill>
                  <a:prstClr val="black"/>
                </a:solidFill>
              </a:rPr>
              <a:t>Excellent particle identification(PID) capability</a:t>
            </a:r>
            <a:endParaRPr lang="en-US" altLang="ko-KR" sz="2000" dirty="0">
              <a:solidFill>
                <a:prstClr val="black"/>
              </a:solidFill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7145295"/>
              </p:ext>
            </p:extLst>
          </p:nvPr>
        </p:nvGraphicFramePr>
        <p:xfrm>
          <a:off x="692433" y="4261222"/>
          <a:ext cx="7472080" cy="187063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868020"/>
                <a:gridCol w="1868020"/>
                <a:gridCol w="1207995"/>
                <a:gridCol w="2528045"/>
              </a:tblGrid>
              <a:tr h="683188"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Magnetic Field</a:t>
                      </a:r>
                    </a:p>
                    <a:p>
                      <a:pPr algn="ctr" latinLnBrk="1"/>
                      <a:r>
                        <a:rPr lang="en-US" altLang="ko-KR" dirty="0" smtClean="0"/>
                        <a:t>(T)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P</a:t>
                      </a:r>
                      <a:r>
                        <a:rPr lang="en-US" altLang="ko-KR" baseline="-25000" dirty="0" smtClean="0"/>
                        <a:t>T</a:t>
                      </a:r>
                      <a:r>
                        <a:rPr lang="en-US" altLang="ko-KR" baseline="0" dirty="0" smtClean="0"/>
                        <a:t> cut-off</a:t>
                      </a:r>
                    </a:p>
                    <a:p>
                      <a:pPr algn="ctr" latinLnBrk="1"/>
                      <a:r>
                        <a:rPr lang="en-US" altLang="ko-KR" baseline="0" dirty="0" smtClean="0"/>
                        <a:t>(</a:t>
                      </a:r>
                      <a:r>
                        <a:rPr lang="en-US" altLang="ko-KR" baseline="0" dirty="0" err="1" smtClean="0"/>
                        <a:t>GeV</a:t>
                      </a:r>
                      <a:r>
                        <a:rPr lang="en-US" altLang="ko-KR" baseline="0" dirty="0" smtClean="0"/>
                        <a:t>/c)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Material</a:t>
                      </a:r>
                      <a:r>
                        <a:rPr lang="en-US" altLang="ko-KR" baseline="0" dirty="0" smtClean="0"/>
                        <a:t> </a:t>
                      </a:r>
                      <a:r>
                        <a:rPr lang="en-US" altLang="ko-KR" dirty="0" smtClean="0"/>
                        <a:t>Thickness</a:t>
                      </a:r>
                    </a:p>
                    <a:p>
                      <a:pPr algn="ctr" latinLnBrk="1"/>
                      <a:r>
                        <a:rPr lang="en-US" altLang="ko-KR" dirty="0" smtClean="0"/>
                        <a:t>X/X</a:t>
                      </a:r>
                      <a:r>
                        <a:rPr lang="en-US" altLang="ko-KR" baseline="-25000" dirty="0" smtClean="0"/>
                        <a:t>0</a:t>
                      </a:r>
                      <a:r>
                        <a:rPr lang="en-US" altLang="ko-KR" baseline="0" dirty="0" smtClean="0"/>
                        <a:t>(%)</a:t>
                      </a:r>
                      <a:endParaRPr lang="ko-KR" altLang="en-US" dirty="0"/>
                    </a:p>
                  </a:txBody>
                  <a:tcPr/>
                </a:tc>
              </a:tr>
              <a:tr h="39581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ALICE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0.2-0.5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0.1-0.25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7</a:t>
                      </a:r>
                      <a:endParaRPr lang="ko-KR" altLang="en-US" dirty="0"/>
                    </a:p>
                  </a:txBody>
                  <a:tcPr/>
                </a:tc>
              </a:tr>
              <a:tr h="39581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ATLAS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2.0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0.5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30</a:t>
                      </a:r>
                      <a:endParaRPr lang="ko-KR" altLang="en-US" dirty="0"/>
                    </a:p>
                  </a:txBody>
                  <a:tcPr/>
                </a:tc>
              </a:tr>
              <a:tr h="39581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CMS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4.0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0.5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20</a:t>
                      </a:r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773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사각형 22"/>
          <p:cNvSpPr/>
          <p:nvPr/>
        </p:nvSpPr>
        <p:spPr>
          <a:xfrm>
            <a:off x="872757" y="1673088"/>
            <a:ext cx="7693713" cy="856701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idx="12"/>
          </p:nvPr>
        </p:nvSpPr>
        <p:spPr>
          <a:xfrm>
            <a:off x="8164513" y="6480572"/>
            <a:ext cx="690562" cy="404812"/>
          </a:xfrm>
        </p:spPr>
        <p:txBody>
          <a:bodyPr/>
          <a:lstStyle/>
          <a:p>
            <a:pPr>
              <a:defRPr/>
            </a:pPr>
            <a:fld id="{F16A5DCA-8DC8-4217-962A-0F8BED2BC32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0" y="0"/>
            <a:ext cx="9144000" cy="692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altLang="ko-KR" sz="4000" dirty="0" err="1" smtClean="0">
                <a:solidFill>
                  <a:srgbClr val="FF0000"/>
                </a:solidFill>
              </a:rPr>
              <a:t>p+p</a:t>
            </a:r>
            <a:r>
              <a:rPr lang="en-US" altLang="ko-KR" sz="4000" dirty="0" smtClean="0">
                <a:solidFill>
                  <a:srgbClr val="FF0000"/>
                </a:solidFill>
              </a:rPr>
              <a:t> studies </a:t>
            </a:r>
            <a:r>
              <a:rPr lang="en-US" altLang="ko-KR" sz="4000" dirty="0" smtClean="0"/>
              <a:t>in ALICE experiment</a:t>
            </a:r>
          </a:p>
        </p:txBody>
      </p:sp>
      <p:sp>
        <p:nvSpPr>
          <p:cNvPr id="8" name="직사각형 7"/>
          <p:cNvSpPr/>
          <p:nvPr/>
        </p:nvSpPr>
        <p:spPr>
          <a:xfrm flipH="1">
            <a:off x="-3" y="632112"/>
            <a:ext cx="9143999" cy="7710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0"/>
                  <a:lumOff val="100000"/>
                </a:schemeClr>
              </a:gs>
              <a:gs pos="24000">
                <a:schemeClr val="bg1"/>
              </a:gs>
              <a:gs pos="100000">
                <a:schemeClr val="accent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baseline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89303" y="1378098"/>
                <a:ext cx="6091084" cy="2874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ü"/>
                </a:pPr>
                <a:r>
                  <a:rPr lang="en-US" altLang="ko-KR" dirty="0" smtClean="0"/>
                  <a:t>Pseudo rapidity &amp; multiplicity</a:t>
                </a:r>
              </a:p>
              <a:p>
                <a:pPr marL="742950" lvl="1" indent="-285750">
                  <a:buFont typeface="Calibri" pitchFamily="34" charset="0"/>
                  <a:buChar char="–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ko-KR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𝑠</m:t>
                        </m:r>
                      </m:e>
                    </m:rad>
                  </m:oMath>
                </a14:m>
                <a:r>
                  <a:rPr lang="en-US" altLang="ko-KR" dirty="0" smtClean="0"/>
                  <a:t> = 900 </a:t>
                </a:r>
                <a:r>
                  <a:rPr lang="en-US" altLang="ko-KR" dirty="0" err="1" smtClean="0"/>
                  <a:t>GeV</a:t>
                </a:r>
                <a:endParaRPr lang="en-US" altLang="ko-KR" dirty="0" smtClean="0"/>
              </a:p>
              <a:p>
                <a:pPr marL="742950" lvl="1" indent="-285750">
                  <a:buFont typeface="Calibri" pitchFamily="34" charset="0"/>
                  <a:buChar char="–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ko-KR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altLang="ko-KR" i="1">
                            <a:latin typeface="Cambria Math"/>
                          </a:rPr>
                          <m:t>𝑠</m:t>
                        </m:r>
                      </m:e>
                    </m:rad>
                  </m:oMath>
                </a14:m>
                <a:r>
                  <a:rPr lang="en-US" altLang="ko-KR" dirty="0"/>
                  <a:t> = </a:t>
                </a:r>
                <a:r>
                  <a:rPr lang="en-US" altLang="ko-KR" dirty="0" smtClean="0"/>
                  <a:t>2.36 </a:t>
                </a:r>
                <a:r>
                  <a:rPr lang="en-US" altLang="ko-KR" dirty="0" err="1" smtClean="0"/>
                  <a:t>TeV</a:t>
                </a:r>
                <a:endParaRPr lang="en-US" altLang="ko-KR" dirty="0"/>
              </a:p>
              <a:p>
                <a:pPr marL="742950" lvl="1" indent="-285750">
                  <a:buFont typeface="Calibri" pitchFamily="34" charset="0"/>
                  <a:buChar char="–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ko-KR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altLang="ko-KR" i="1">
                            <a:latin typeface="Cambria Math"/>
                          </a:rPr>
                          <m:t>𝑠</m:t>
                        </m:r>
                      </m:e>
                    </m:rad>
                  </m:oMath>
                </a14:m>
                <a:r>
                  <a:rPr lang="en-US" altLang="ko-KR" dirty="0"/>
                  <a:t> = </a:t>
                </a:r>
                <a:r>
                  <a:rPr lang="en-US" altLang="ko-KR" dirty="0" smtClean="0"/>
                  <a:t>7 </a:t>
                </a:r>
                <a:r>
                  <a:rPr lang="en-US" altLang="ko-KR" dirty="0" err="1"/>
                  <a:t>T</a:t>
                </a:r>
                <a:r>
                  <a:rPr lang="en-US" altLang="ko-KR" dirty="0" err="1" smtClean="0"/>
                  <a:t>eV</a:t>
                </a:r>
                <a:endParaRPr lang="en-US" altLang="ko-KR" dirty="0"/>
              </a:p>
              <a:p>
                <a:pPr marL="285750" indent="-285750">
                  <a:buFont typeface="Wingdings" pitchFamily="2" charset="2"/>
                  <a:buChar char="ü"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ko-KR" alt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𝑝</m:t>
                        </m:r>
                      </m:e>
                    </m:acc>
                    <m:r>
                      <a:rPr lang="en-US" altLang="ko-KR" b="0" i="0" smtClean="0">
                        <a:latin typeface="Cambria Math"/>
                      </a:rPr>
                      <m:t>/</m:t>
                    </m:r>
                    <m:r>
                      <m:rPr>
                        <m:sty m:val="p"/>
                      </m:rPr>
                      <a:rPr lang="en-US" altLang="ko-KR" b="0" i="0" smtClean="0">
                        <a:latin typeface="Cambria Math"/>
                      </a:rPr>
                      <m:t>p</m:t>
                    </m:r>
                  </m:oMath>
                </a14:m>
                <a:r>
                  <a:rPr lang="ko-KR" altLang="en-US" dirty="0" smtClean="0"/>
                  <a:t> </a:t>
                </a:r>
                <a:r>
                  <a:rPr lang="en-US" altLang="ko-KR" dirty="0" smtClean="0"/>
                  <a:t>ratio(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ko-KR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altLang="ko-KR" i="1">
                            <a:latin typeface="Cambria Math"/>
                          </a:rPr>
                          <m:t>𝑠</m:t>
                        </m:r>
                      </m:e>
                    </m:rad>
                  </m:oMath>
                </a14:m>
                <a:r>
                  <a:rPr lang="en-US" altLang="ko-KR" dirty="0" smtClean="0"/>
                  <a:t> = 900GeV &amp; 7TeV)</a:t>
                </a:r>
              </a:p>
              <a:p>
                <a:pPr marL="285750" indent="-285750">
                  <a:buFont typeface="Wingdings" pitchFamily="2" charset="2"/>
                  <a:buChar char="ü"/>
                </a:pPr>
                <a:r>
                  <a:rPr lang="en-US" altLang="ko-KR" dirty="0" smtClean="0"/>
                  <a:t>Momentum distribution(900GeV)</a:t>
                </a:r>
              </a:p>
              <a:p>
                <a:pPr marL="285750" indent="-285750">
                  <a:buFont typeface="Wingdings" pitchFamily="2" charset="2"/>
                  <a:buChar char="ü"/>
                </a:pPr>
                <a:r>
                  <a:rPr lang="en-US" altLang="ko-KR" dirty="0" smtClean="0"/>
                  <a:t>Bose-Einstein correlation(900GeV)</a:t>
                </a:r>
              </a:p>
              <a:p>
                <a:pPr marL="285750" indent="-285750">
                  <a:buFont typeface="Wingdings" pitchFamily="2" charset="2"/>
                  <a:buChar char="ü"/>
                </a:pPr>
                <a:r>
                  <a:rPr lang="en-US" altLang="ko-KR" dirty="0" smtClean="0"/>
                  <a:t>Strangeness(900GeV)</a:t>
                </a:r>
              </a:p>
              <a:p>
                <a:pPr marL="285750" indent="-285750">
                  <a:buFont typeface="Wingdings" pitchFamily="2" charset="2"/>
                  <a:buChar char="ü"/>
                </a:pPr>
                <a:r>
                  <a:rPr lang="en-US" altLang="ko-KR" dirty="0" smtClean="0"/>
                  <a:t>Rapidity &amp; P</a:t>
                </a:r>
                <a:r>
                  <a:rPr lang="en-US" altLang="ko-KR" baseline="-25000" dirty="0" smtClean="0"/>
                  <a:t>T</a:t>
                </a:r>
                <a:r>
                  <a:rPr lang="en-US" altLang="ko-KR" dirty="0" smtClean="0"/>
                  <a:t> distribution of J/Ps(7TeV)</a:t>
                </a:r>
              </a:p>
              <a:p>
                <a:pPr marL="285750" indent="-285750">
                  <a:buFont typeface="Wingdings" pitchFamily="2" charset="2"/>
                  <a:buChar char="ü"/>
                </a:pPr>
                <a:r>
                  <a:rPr lang="en-US" altLang="ko-KR" dirty="0" smtClean="0"/>
                  <a:t>Pion, </a:t>
                </a:r>
                <a:r>
                  <a:rPr lang="en-US" altLang="ko-KR" dirty="0" err="1" smtClean="0"/>
                  <a:t>kaon</a:t>
                </a:r>
                <a:r>
                  <a:rPr lang="en-US" altLang="ko-KR" dirty="0" smtClean="0"/>
                  <a:t>, proton yield(900GeV)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303" y="1378098"/>
                <a:ext cx="6091084" cy="2874377"/>
              </a:xfrm>
              <a:prstGeom prst="rect">
                <a:avLst/>
              </a:prstGeom>
              <a:blipFill rotWithShape="1">
                <a:blip r:embed="rId3"/>
                <a:stretch>
                  <a:fillRect l="-601" t="-1059" b="-233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523389" y="1673088"/>
            <a:ext cx="2639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altLang="ko-KR" sz="2000" dirty="0"/>
              <a:t>EJC: Vol. 65 (2010) 111</a:t>
            </a:r>
            <a:endParaRPr lang="ko-KR" alt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5523389" y="1928724"/>
            <a:ext cx="30676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altLang="ko-KR" sz="2000" dirty="0"/>
              <a:t>EPJC: Vol. 68 (2010) 89</a:t>
            </a:r>
            <a:endParaRPr lang="ko-KR" alt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5523389" y="2184360"/>
            <a:ext cx="30676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altLang="ko-KR" sz="2000" dirty="0"/>
              <a:t>EPJC: Vol. 68 (2010) 345</a:t>
            </a:r>
            <a:endParaRPr lang="ko-KR" alt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5523389" y="2439996"/>
            <a:ext cx="35691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altLang="ko-KR" sz="2000" dirty="0"/>
              <a:t>PRL: Vol. 105 (2010) 072002</a:t>
            </a:r>
            <a:endParaRPr lang="ko-KR" alt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5523389" y="2725128"/>
            <a:ext cx="33146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altLang="ko-KR" sz="2000" dirty="0"/>
              <a:t>PL B: Vol. 693 (2010) 53</a:t>
            </a:r>
            <a:endParaRPr lang="ko-KR" alt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5523389" y="3010260"/>
            <a:ext cx="33146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altLang="ko-KR" sz="2000" dirty="0"/>
              <a:t>PRD: Vol. 82 (2010) 052001</a:t>
            </a:r>
            <a:endParaRPr lang="ko-KR" alt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5523389" y="3870564"/>
            <a:ext cx="2639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err="1" smtClean="0"/>
              <a:t>Epjc</a:t>
            </a:r>
            <a:r>
              <a:rPr lang="en-US" altLang="ko-KR" sz="2000" dirty="0" smtClean="0"/>
              <a:t>: Vol.71(2011) 1655</a:t>
            </a:r>
            <a:endParaRPr lang="ko-KR" alt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5523389" y="3624768"/>
            <a:ext cx="3043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/>
              <a:t>PLB: Vol. 704(2011) 442</a:t>
            </a:r>
            <a:endParaRPr lang="ko-KR" alt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5523389" y="3334728"/>
            <a:ext cx="3043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/>
              <a:t>EPJC: Vol.71(2011) 1594</a:t>
            </a:r>
            <a:endParaRPr lang="ko-KR" altLang="en-US" sz="2000" dirty="0"/>
          </a:p>
        </p:txBody>
      </p:sp>
      <p:sp>
        <p:nvSpPr>
          <p:cNvPr id="24" name="직사각형 23"/>
          <p:cNvSpPr/>
          <p:nvPr/>
        </p:nvSpPr>
        <p:spPr>
          <a:xfrm>
            <a:off x="253325" y="1378098"/>
            <a:ext cx="8574856" cy="31856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1048464" y="806822"/>
            <a:ext cx="7039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/>
              <a:t>P</a:t>
            </a:r>
            <a:r>
              <a:rPr lang="en-US" altLang="ko-KR" sz="2800" dirty="0" smtClean="0"/>
              <a:t>ublished papers by ALICE for </a:t>
            </a:r>
            <a:r>
              <a:rPr lang="en-US" altLang="ko-KR" sz="2800" dirty="0" err="1" smtClean="0"/>
              <a:t>p+p</a:t>
            </a:r>
            <a:r>
              <a:rPr lang="en-US" altLang="ko-KR" sz="2800" dirty="0" smtClean="0"/>
              <a:t> collisions</a:t>
            </a:r>
            <a:endParaRPr lang="ko-KR" altLang="en-US" sz="2800" dirty="0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1" y="4795828"/>
            <a:ext cx="9119412" cy="2089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altLang="ko-KR" sz="2400" dirty="0" err="1" smtClean="0">
                <a:solidFill>
                  <a:srgbClr val="000000"/>
                </a:solidFill>
                <a:ea typeface="맑은 고딕"/>
              </a:rPr>
              <a:t>dNdEta</a:t>
            </a:r>
            <a:r>
              <a:rPr lang="en-US" altLang="ko-KR" sz="2400" dirty="0" smtClean="0">
                <a:solidFill>
                  <a:srgbClr val="000000"/>
                </a:solidFill>
                <a:ea typeface="맑은 고딕"/>
              </a:rPr>
              <a:t> and multiplicity measurement</a:t>
            </a:r>
            <a:endParaRPr lang="en-US" altLang="ko-KR" sz="1600" dirty="0" smtClean="0">
              <a:solidFill>
                <a:prstClr val="black"/>
              </a:solidFill>
            </a:endParaRPr>
          </a:p>
          <a:p>
            <a:pPr lvl="1">
              <a:defRPr/>
            </a:pPr>
            <a:r>
              <a:rPr lang="en-US" altLang="ko-KR" sz="2000" dirty="0" smtClean="0">
                <a:solidFill>
                  <a:prstClr val="black"/>
                </a:solidFill>
                <a:ea typeface="맑은 고딕"/>
              </a:rPr>
              <a:t>Basic measurements to examine the global characteristics of the collision</a:t>
            </a:r>
          </a:p>
          <a:p>
            <a:pPr lvl="1">
              <a:defRPr/>
            </a:pPr>
            <a:r>
              <a:rPr lang="en-US" altLang="ko-KR" sz="2000" dirty="0">
                <a:solidFill>
                  <a:prstClr val="black"/>
                </a:solidFill>
                <a:ea typeface="맑은 고딕"/>
              </a:rPr>
              <a:t>U</a:t>
            </a:r>
            <a:r>
              <a:rPr lang="en-US" altLang="ko-KR" sz="2000" dirty="0" smtClean="0">
                <a:solidFill>
                  <a:prstClr val="black"/>
                </a:solidFill>
                <a:ea typeface="맑은 고딕"/>
              </a:rPr>
              <a:t>seful to study QCD in the non-perturbative regime, and to constrain phenomenological models and event generators</a:t>
            </a:r>
            <a:endParaRPr lang="en-US" altLang="ko-KR" sz="2000" dirty="0" smtClean="0">
              <a:solidFill>
                <a:srgbClr val="000000"/>
              </a:solidFill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74684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idx="12"/>
          </p:nvPr>
        </p:nvSpPr>
        <p:spPr>
          <a:xfrm>
            <a:off x="8311993" y="6480572"/>
            <a:ext cx="690562" cy="404812"/>
          </a:xfrm>
        </p:spPr>
        <p:txBody>
          <a:bodyPr/>
          <a:lstStyle/>
          <a:p>
            <a:pPr>
              <a:defRPr/>
            </a:pPr>
            <a:fld id="{F16A5DCA-8DC8-4217-962A-0F8BED2BC32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0" y="0"/>
            <a:ext cx="9144000" cy="692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altLang="ko-KR" sz="4000" dirty="0" err="1" smtClean="0"/>
              <a:t>dN</a:t>
            </a:r>
            <a:r>
              <a:rPr lang="en-US" altLang="ko-KR" sz="4000" baseline="-25000" dirty="0" err="1" smtClean="0"/>
              <a:t>ch</a:t>
            </a:r>
            <a:r>
              <a:rPr lang="en-US" altLang="ko-KR" sz="4000" dirty="0" smtClean="0"/>
              <a:t> /d</a:t>
            </a:r>
            <a:r>
              <a:rPr lang="el-GR" altLang="ko-KR" sz="4000" dirty="0" smtClean="0"/>
              <a:t>η</a:t>
            </a:r>
            <a:r>
              <a:rPr lang="en-US" altLang="ko-KR" sz="4000" dirty="0" smtClean="0"/>
              <a:t> measurement</a:t>
            </a:r>
          </a:p>
        </p:txBody>
      </p:sp>
      <p:sp>
        <p:nvSpPr>
          <p:cNvPr id="8" name="직사각형 7"/>
          <p:cNvSpPr/>
          <p:nvPr/>
        </p:nvSpPr>
        <p:spPr>
          <a:xfrm flipH="1">
            <a:off x="-3" y="632112"/>
            <a:ext cx="9143999" cy="7710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0"/>
                  <a:lumOff val="100000"/>
                </a:schemeClr>
              </a:gs>
              <a:gs pos="24000">
                <a:schemeClr val="bg1"/>
              </a:gs>
              <a:gs pos="100000">
                <a:schemeClr val="accent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baseline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-29568" y="1183313"/>
                <a:ext cx="3700107" cy="862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 fontAlgn="auto" latinLnBrk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ko-KR" sz="3200" baseline="0" dirty="0" smtClean="0">
                    <a:solidFill>
                      <a:prstClr val="black"/>
                    </a:solidFill>
                    <a:latin typeface="맑은 고딕"/>
                    <a:ea typeface="맑은 고딕"/>
                  </a:rPr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3200" b="0" i="1" baseline="0" smtClean="0">
                            <a:solidFill>
                              <a:prstClr val="black"/>
                            </a:solidFill>
                            <a:latin typeface="Cambria Math"/>
                            <a:ea typeface="맑은 고딕"/>
                          </a:rPr>
                        </m:ctrlPr>
                      </m:fPr>
                      <m:num>
                        <m:r>
                          <a:rPr lang="en-US" altLang="ko-KR" sz="3200" b="0" i="0" baseline="0" smtClean="0">
                            <a:solidFill>
                              <a:prstClr val="black"/>
                            </a:solidFill>
                            <a:latin typeface="Cambria Math"/>
                            <a:ea typeface="맑은 고딕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altLang="ko-KR" sz="3200" b="0" i="1" baseline="0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맑은 고딕"/>
                              </a:rPr>
                            </m:ctrlPr>
                          </m:sSubPr>
                          <m:e>
                            <m:r>
                              <a:rPr lang="en-US" altLang="ko-KR" sz="3200" b="0" i="1" baseline="0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맑은 고딕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ko-KR" sz="3200" b="0" i="1" baseline="0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맑은 고딕"/>
                              </a:rPr>
                              <m:t>𝑒𝑣𝑒𝑛𝑡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US" altLang="ko-KR" sz="3200" b="0" i="1" baseline="0" smtClean="0">
                            <a:solidFill>
                              <a:prstClr val="black"/>
                            </a:solidFill>
                            <a:latin typeface="Cambria Math"/>
                            <a:ea typeface="맑은 고딕"/>
                          </a:rPr>
                        </m:ctrlPr>
                      </m:fPr>
                      <m:num>
                        <m:r>
                          <a:rPr lang="en-US" altLang="ko-KR" sz="3200" b="0" i="1" baseline="0" smtClean="0">
                            <a:solidFill>
                              <a:prstClr val="black"/>
                            </a:solidFill>
                            <a:latin typeface="Cambria Math"/>
                            <a:ea typeface="맑은 고딕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ko-KR" sz="3200" b="0" i="1" baseline="0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맑은 고딕"/>
                              </a:rPr>
                            </m:ctrlPr>
                          </m:sSubPr>
                          <m:e>
                            <m:r>
                              <a:rPr lang="en-US" altLang="ko-KR" sz="3200" b="0" i="1" baseline="0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맑은 고딕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ko-KR" sz="3200" b="0" i="1" baseline="0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맑은 고딕"/>
                              </a:rPr>
                              <m:t>𝑐h</m:t>
                            </m:r>
                          </m:sub>
                        </m:sSub>
                      </m:num>
                      <m:den>
                        <m:r>
                          <a:rPr lang="en-US" altLang="ko-KR" sz="3200" b="0" i="1" baseline="0" smtClean="0">
                            <a:solidFill>
                              <a:prstClr val="black"/>
                            </a:solidFill>
                            <a:latin typeface="Cambria Math"/>
                            <a:ea typeface="맑은 고딕"/>
                          </a:rPr>
                          <m:t>𝑑</m:t>
                        </m:r>
                        <m:r>
                          <a:rPr lang="ko-KR" altLang="en-US" sz="3200" b="0" i="1" baseline="0" smtClean="0">
                            <a:solidFill>
                              <a:prstClr val="black"/>
                            </a:solidFill>
                            <a:latin typeface="Cambria Math"/>
                            <a:ea typeface="맑은 고딕"/>
                          </a:rPr>
                          <m:t>𝜂</m:t>
                        </m:r>
                      </m:den>
                    </m:f>
                  </m:oMath>
                </a14:m>
                <a:endParaRPr lang="ko-KR" altLang="en-US" sz="3200" baseline="0" dirty="0">
                  <a:solidFill>
                    <a:prstClr val="black"/>
                  </a:solidFill>
                  <a:latin typeface="맑은 고딕"/>
                  <a:ea typeface="맑은 고딕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9568" y="1183313"/>
                <a:ext cx="3700107" cy="86260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직사각형 15"/>
          <p:cNvSpPr/>
          <p:nvPr/>
        </p:nvSpPr>
        <p:spPr>
          <a:xfrm>
            <a:off x="2772269" y="938154"/>
            <a:ext cx="5442592" cy="1387316"/>
          </a:xfrm>
          <a:prstGeom prst="rect">
            <a:avLst/>
          </a:prstGeom>
          <a:solidFill>
            <a:schemeClr val="accent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297708" y="1319726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 latinLnBrk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ko-KR" altLang="en-US" sz="2800" baseline="0" dirty="0" smtClean="0">
                <a:solidFill>
                  <a:prstClr val="black"/>
                </a:solidFill>
                <a:latin typeface="맑은 고딕"/>
                <a:ea typeface="맑은 고딕"/>
              </a:rPr>
              <a:t>≡</a:t>
            </a:r>
            <a:endParaRPr lang="ko-KR" altLang="en-US" sz="2800" baseline="0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 flipV="1">
            <a:off x="2937492" y="1603880"/>
            <a:ext cx="5100388" cy="151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606947" y="985082"/>
            <a:ext cx="5770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 latinLnBrk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ko-KR" sz="2800" baseline="0" dirty="0" smtClean="0">
                <a:solidFill>
                  <a:prstClr val="black"/>
                </a:solidFill>
                <a:latin typeface="맑은 고딕"/>
                <a:ea typeface="맑은 고딕"/>
              </a:rPr>
              <a:t>All # of primary </a:t>
            </a:r>
            <a:r>
              <a:rPr lang="en-US" altLang="ko-KR" sz="2800" dirty="0" smtClean="0">
                <a:solidFill>
                  <a:prstClr val="black"/>
                </a:solidFill>
                <a:latin typeface="맑은 고딕"/>
                <a:ea typeface="맑은 고딕"/>
              </a:rPr>
              <a:t>charged particle</a:t>
            </a:r>
            <a:r>
              <a:rPr lang="en-US" altLang="ko-KR" sz="2800" baseline="0" dirty="0" smtClean="0">
                <a:solidFill>
                  <a:prstClr val="black"/>
                </a:solidFill>
                <a:latin typeface="맑은 고딕"/>
                <a:ea typeface="맑은 고딕"/>
              </a:rPr>
              <a:t>s</a:t>
            </a:r>
            <a:endParaRPr lang="ko-KR" altLang="en-US" sz="2800" baseline="0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32490" y="1633154"/>
            <a:ext cx="325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 latinLnBrk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ko-KR" sz="2800" baseline="0" dirty="0" smtClean="0">
                <a:solidFill>
                  <a:prstClr val="black"/>
                </a:solidFill>
                <a:latin typeface="맑은 고딕"/>
                <a:ea typeface="맑은 고딕"/>
              </a:rPr>
              <a:t>All # of events</a:t>
            </a:r>
            <a:endParaRPr lang="ko-KR" altLang="en-US" sz="2800" baseline="0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114330" y="1328366"/>
            <a:ext cx="1132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 latinLnBrk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ko-KR" sz="2800" baseline="0" dirty="0" smtClean="0">
                <a:solidFill>
                  <a:prstClr val="black"/>
                </a:solidFill>
                <a:latin typeface="맑은 고딕"/>
                <a:ea typeface="맑은 고딕"/>
              </a:rPr>
              <a:t>@</a:t>
            </a:r>
            <a:r>
              <a:rPr lang="en-US" altLang="ko-KR" sz="2800" dirty="0" smtClean="0">
                <a:solidFill>
                  <a:prstClr val="black"/>
                </a:solidFill>
                <a:latin typeface="맑은 고딕"/>
                <a:ea typeface="맑은 고딕"/>
              </a:rPr>
              <a:t> </a:t>
            </a:r>
            <a:r>
              <a:rPr lang="el-GR" altLang="ko-KR" sz="2800" dirty="0" smtClean="0">
                <a:solidFill>
                  <a:prstClr val="black"/>
                </a:solidFill>
                <a:latin typeface="맑은 고딕"/>
                <a:ea typeface="맑은 고딕"/>
              </a:rPr>
              <a:t>η</a:t>
            </a:r>
            <a:endParaRPr lang="ko-KR" altLang="en-US" sz="2800" baseline="0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pic>
        <p:nvPicPr>
          <p:cNvPr id="25" name="Picture 4" descr="C:\Users\ADMINI~1\AppData\Local\Temp\VMwareDnD\a9c187c8\Screen Shot 2011-10-18 at 9.22.04 A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447" y="2491637"/>
            <a:ext cx="4557950" cy="312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349627" y="5392271"/>
                <a:ext cx="3980330" cy="5255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dirty="0" smtClean="0"/>
                  <a:t>Typical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b="0" i="0" smtClean="0"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altLang="ko-K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</a:rPr>
                              <m:t>𝑒𝑣𝑒𝑛𝑡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US" altLang="ko-KR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b="0" i="1" smtClean="0">
                            <a:latin typeface="Cambria Math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</a:rPr>
                              <m:t>𝑐h</m:t>
                            </m:r>
                          </m:sub>
                        </m:sSub>
                      </m:num>
                      <m:den>
                        <m:r>
                          <a:rPr lang="en-US" altLang="ko-KR" b="0" i="1" smtClean="0">
                            <a:latin typeface="Cambria Math"/>
                          </a:rPr>
                          <m:t>𝑑</m:t>
                        </m:r>
                        <m:r>
                          <a:rPr lang="ko-KR" altLang="en-US" b="0" i="1" smtClean="0">
                            <a:latin typeface="Cambria Math"/>
                          </a:rPr>
                          <m:t>𝜂</m:t>
                        </m:r>
                      </m:den>
                    </m:f>
                  </m:oMath>
                </a14:m>
                <a:r>
                  <a:rPr lang="ko-KR" altLang="en-US" dirty="0" smtClean="0"/>
                  <a:t> </a:t>
                </a:r>
                <a:r>
                  <a:rPr lang="en-US" altLang="ko-KR" dirty="0" smtClean="0"/>
                  <a:t>distribtuion</a:t>
                </a:r>
                <a:endParaRPr lang="ko-KR" altLang="en-US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627" y="5392271"/>
                <a:ext cx="3980330" cy="525528"/>
              </a:xfrm>
              <a:prstGeom prst="rect">
                <a:avLst/>
              </a:prstGeom>
              <a:blipFill rotWithShape="1">
                <a:blip r:embed="rId5"/>
                <a:stretch>
                  <a:fillRect b="-348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060560" y="5463989"/>
                <a:ext cx="3980330" cy="5255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altLang="ko-KR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altLang="ko-K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/>
                              </a:rPr>
                              <m:t>𝑒𝑣𝑒𝑛𝑡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n-US" altLang="ko-KR" i="1">
                            <a:latin typeface="Cambria Math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en-US" altLang="ko-KR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ko-KR" i="1">
                                <a:latin typeface="Cambria Math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US" altLang="ko-K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>
                                    <a:latin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altLang="ko-KR" i="1">
                                    <a:latin typeface="Cambria Math"/>
                                  </a:rPr>
                                  <m:t>𝑐h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ko-KR" i="1">
                                <a:latin typeface="Cambria Math"/>
                              </a:rPr>
                              <m:t>𝑑</m:t>
                            </m:r>
                            <m:r>
                              <a:rPr lang="ko-KR" altLang="en-US" i="1">
                                <a:latin typeface="Cambria Math"/>
                              </a:rPr>
                              <m:t>𝜂</m:t>
                            </m:r>
                          </m:den>
                        </m:f>
                        <m:r>
                          <a:rPr lang="en-US" altLang="ko-KR" i="1">
                            <a:latin typeface="Cambria Math"/>
                          </a:rPr>
                          <m:t>|</m:t>
                        </m:r>
                      </m:e>
                      <m:sub>
                        <m:r>
                          <a:rPr lang="ko-KR" altLang="en-US" i="1">
                            <a:latin typeface="Cambria Math"/>
                          </a:rPr>
                          <m:t>𝜂</m:t>
                        </m:r>
                        <m:r>
                          <a:rPr lang="en-US" altLang="ko-KR" i="1">
                            <a:latin typeface="Cambria Math"/>
                          </a:rPr>
                          <m:t>=0</m:t>
                        </m:r>
                      </m:sub>
                    </m:sSub>
                    <m:r>
                      <a:rPr lang="en-US" altLang="ko-KR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ko-KR" dirty="0" smtClean="0"/>
                  <a:t>vs.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ko-KR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𝑠</m:t>
                        </m:r>
                      </m:e>
                    </m:rad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0560" y="5463989"/>
                <a:ext cx="3980330" cy="525528"/>
              </a:xfrm>
              <a:prstGeom prst="rect">
                <a:avLst/>
              </a:prstGeom>
              <a:blipFill rotWithShape="1">
                <a:blip r:embed="rId7"/>
                <a:stretch>
                  <a:fillRect b="-229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55494" y="6110540"/>
                <a:ext cx="8425287" cy="5255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 smtClean="0">
                    <a:solidFill>
                      <a:srgbClr val="FF0000"/>
                    </a:solidFill>
                  </a:rPr>
                  <a:t>If we integrate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altLang="ko-KR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ko-KR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𝑒𝑣𝑒𝑛𝑡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US" altLang="ko-KR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ko-KR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ko-KR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𝑐h</m:t>
                            </m:r>
                          </m:sub>
                        </m:sSub>
                      </m:num>
                      <m:den>
                        <m:r>
                          <a:rPr lang="en-US" altLang="ko-KR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𝑑</m:t>
                        </m:r>
                        <m:r>
                          <a:rPr lang="ko-KR" alt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𝜂</m:t>
                        </m:r>
                      </m:den>
                    </m:f>
                  </m:oMath>
                </a14:m>
                <a:r>
                  <a:rPr lang="en-US" altLang="ko-KR" dirty="0" smtClean="0">
                    <a:solidFill>
                      <a:srgbClr val="FF0000"/>
                    </a:solidFill>
                  </a:rPr>
                  <a:t> in the region |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solidFill>
                          <a:srgbClr val="FF0000"/>
                        </a:solidFill>
                        <a:latin typeface="Cambria Math"/>
                      </a:rPr>
                      <m:t>𝜂</m:t>
                    </m:r>
                  </m:oMath>
                </a14:m>
                <a:r>
                  <a:rPr lang="en-US" altLang="ko-KR" dirty="0" smtClean="0">
                    <a:solidFill>
                      <a:srgbClr val="FF0000"/>
                    </a:solidFill>
                  </a:rPr>
                  <a:t>|&lt;0.5, we can have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altLang="ko-KR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ko-KR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𝑒𝑣𝑒𝑛𝑡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n-US" altLang="ko-KR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en-US" altLang="ko-KR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ko-KR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US" altLang="ko-KR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altLang="ko-KR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𝑐h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ko-KR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𝑑</m:t>
                            </m:r>
                            <m:r>
                              <a:rPr lang="ko-KR" alt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𝜂</m:t>
                            </m:r>
                          </m:den>
                        </m:f>
                        <m:r>
                          <a:rPr lang="en-US" altLang="ko-KR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|</m:t>
                        </m:r>
                      </m:e>
                      <m:sub>
                        <m:r>
                          <a:rPr lang="ko-KR" altLang="en-US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𝜂</m:t>
                        </m:r>
                        <m:r>
                          <a:rPr lang="en-US" altLang="ko-KR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=0</m:t>
                        </m:r>
                      </m:sub>
                    </m:sSub>
                  </m:oMath>
                </a14:m>
                <a:r>
                  <a:rPr lang="en-US" altLang="ko-KR" dirty="0" smtClean="0">
                    <a:solidFill>
                      <a:srgbClr val="FF0000"/>
                    </a:solidFill>
                  </a:rPr>
                  <a:t> </a:t>
                </a:r>
                <a:endParaRPr lang="ko-KR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494" y="6110540"/>
                <a:ext cx="8425287" cy="525528"/>
              </a:xfrm>
              <a:prstGeom prst="rect">
                <a:avLst/>
              </a:prstGeom>
              <a:blipFill rotWithShape="1">
                <a:blip r:embed="rId8"/>
                <a:stretch>
                  <a:fillRect l="-651" b="-229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434" name="Picture 2" descr="C:\Users\ADMINI~1\AppData\Local\Temp\VMwareDnD\942e8a9a\Screen Shot 2011-12-10 at 5.23.12 AM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27" y="2491637"/>
            <a:ext cx="4118510" cy="296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7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"/>
          <p:cNvSpPr txBox="1">
            <a:spLocks/>
          </p:cNvSpPr>
          <p:nvPr/>
        </p:nvSpPr>
        <p:spPr>
          <a:xfrm>
            <a:off x="0" y="0"/>
            <a:ext cx="9144000" cy="692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altLang="ko-KR" sz="4000" dirty="0"/>
              <a:t>Physics </a:t>
            </a:r>
            <a:r>
              <a:rPr lang="en-US" altLang="ko-KR" sz="4000" dirty="0" smtClean="0"/>
              <a:t>motivation - diffraction</a:t>
            </a:r>
            <a:endParaRPr lang="en-US" altLang="ko-KR" sz="4000" dirty="0"/>
          </a:p>
        </p:txBody>
      </p:sp>
      <p:sp>
        <p:nvSpPr>
          <p:cNvPr id="12" name="직사각형 11"/>
          <p:cNvSpPr/>
          <p:nvPr/>
        </p:nvSpPr>
        <p:spPr>
          <a:xfrm flipH="1">
            <a:off x="-3" y="632112"/>
            <a:ext cx="9143999" cy="7710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0"/>
                  <a:lumOff val="100000"/>
                </a:schemeClr>
              </a:gs>
              <a:gs pos="24000">
                <a:schemeClr val="bg1"/>
              </a:gs>
              <a:gs pos="100000">
                <a:schemeClr val="accent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baseline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ontent Placeholder 2"/>
              <p:cNvSpPr txBox="1">
                <a:spLocks/>
              </p:cNvSpPr>
              <p:nvPr/>
            </p:nvSpPr>
            <p:spPr>
              <a:xfrm>
                <a:off x="0" y="841526"/>
                <a:ext cx="9143999" cy="567819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/>
                </a:pPr>
                <a:r>
                  <a:rPr lang="en-US" altLang="ko-KR" sz="2400" dirty="0" smtClean="0"/>
                  <a:t>Why is the diffraction important in </a:t>
                </a:r>
                <a:r>
                  <a:rPr lang="en-US" altLang="ko-KR" sz="2400" dirty="0" err="1" smtClean="0"/>
                  <a:t>pp</a:t>
                </a:r>
                <a:r>
                  <a:rPr lang="en-US" altLang="ko-KR" sz="2400" dirty="0" smtClean="0"/>
                  <a:t> collisions?</a:t>
                </a:r>
              </a:p>
              <a:p>
                <a:pPr lvl="1">
                  <a:defRPr/>
                </a:pPr>
                <a:r>
                  <a:rPr lang="en-US" altLang="ko-KR" sz="1800" dirty="0" smtClean="0"/>
                  <a:t>In HE </a:t>
                </a:r>
                <a:r>
                  <a:rPr lang="en-US" altLang="ko-KR" sz="1800" dirty="0" err="1" smtClean="0"/>
                  <a:t>p+p</a:t>
                </a:r>
                <a:r>
                  <a:rPr lang="en-US" altLang="ko-KR" sz="1800" dirty="0" smtClean="0"/>
                  <a:t> collisions, </a:t>
                </a:r>
                <a:r>
                  <a:rPr lang="en-US" altLang="ko-KR" sz="1800" b="1" dirty="0" smtClean="0">
                    <a:solidFill>
                      <a:srgbClr val="FF0000"/>
                    </a:solidFill>
                  </a:rPr>
                  <a:t>about 30%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ko-KR" altLang="en-US" sz="1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𝝈</m:t>
                        </m:r>
                      </m:e>
                      <m:sub>
                        <m:r>
                          <a:rPr lang="en-US" altLang="ko-KR" sz="1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𝒊𝒏𝒆𝒍𝒂𝒔𝒕𝒊𝒄</m:t>
                        </m:r>
                      </m:sub>
                    </m:sSub>
                  </m:oMath>
                </a14:m>
                <a:r>
                  <a:rPr lang="en-US" altLang="ko-KR" sz="1800" b="1" dirty="0" smtClean="0">
                    <a:solidFill>
                      <a:srgbClr val="FF0000"/>
                    </a:solidFill>
                  </a:rPr>
                  <a:t> comes from diffractive processes </a:t>
                </a:r>
                <a:r>
                  <a:rPr lang="en-US" altLang="ko-KR" sz="1800" dirty="0" smtClean="0"/>
                  <a:t>like</a:t>
                </a:r>
              </a:p>
              <a:p>
                <a:pPr marL="457200" lvl="1" indent="0" algn="ctr">
                  <a:buNone/>
                  <a:defRPr/>
                </a:pPr>
                <a:r>
                  <a:rPr lang="en-US" altLang="ko-KR" sz="2000" dirty="0"/>
                  <a:t>S</a:t>
                </a:r>
                <a:r>
                  <a:rPr lang="en-US" altLang="ko-KR" sz="2000" dirty="0" smtClean="0"/>
                  <a:t>ingle diffraction(SD) + Double diffraction(DD)</a:t>
                </a:r>
              </a:p>
              <a:p>
                <a:pPr marL="457200" lvl="1" indent="0" algn="ctr">
                  <a:buNone/>
                  <a:defRPr/>
                </a:pPr>
                <a:endParaRPr lang="en-US" altLang="ko-KR" sz="2000" dirty="0"/>
              </a:p>
              <a:p>
                <a:pPr marL="457200" lvl="1" indent="0" algn="ctr">
                  <a:buNone/>
                  <a:defRPr/>
                </a:pPr>
                <a:endParaRPr lang="en-US" altLang="ko-KR" sz="2000" dirty="0" smtClean="0"/>
              </a:p>
              <a:p>
                <a:pPr marL="457200" lvl="1" indent="0" algn="ctr">
                  <a:buNone/>
                  <a:defRPr/>
                </a:pPr>
                <a:endParaRPr lang="en-US" altLang="ko-KR" sz="2000" dirty="0"/>
              </a:p>
              <a:p>
                <a:pPr marL="457200" lvl="1" indent="0" algn="ctr">
                  <a:buNone/>
                  <a:defRPr/>
                </a:pPr>
                <a:endParaRPr lang="en-US" altLang="ko-KR" sz="2000" dirty="0" smtClean="0"/>
              </a:p>
              <a:p>
                <a:pPr marL="457200" lvl="1" indent="0" algn="ctr">
                  <a:buNone/>
                  <a:defRPr/>
                </a:pPr>
                <a:endParaRPr lang="en-US" altLang="ko-KR" sz="2000" dirty="0"/>
              </a:p>
              <a:p>
                <a:pPr marL="457200" lvl="1" indent="0" algn="ctr">
                  <a:buNone/>
                  <a:defRPr/>
                </a:pPr>
                <a:endParaRPr lang="en-US" altLang="ko-KR" sz="2000" dirty="0" smtClean="0"/>
              </a:p>
              <a:p>
                <a:pPr lvl="1">
                  <a:defRPr/>
                </a:pPr>
                <a:r>
                  <a:rPr lang="en-US" altLang="ko-KR" sz="1800" dirty="0" smtClean="0"/>
                  <a:t>The default MC(pythia-perugia0) has a rate of diffractions </a:t>
                </a:r>
                <a:r>
                  <a:rPr lang="en-US" altLang="ko-KR" sz="1800" dirty="0" smtClean="0"/>
                  <a:t>as like,</a:t>
                </a:r>
              </a:p>
              <a:p>
                <a:pPr lvl="1">
                  <a:defRPr/>
                </a:pPr>
                <a:r>
                  <a:rPr lang="en-US" altLang="ko-KR" sz="1800" dirty="0" smtClean="0"/>
                  <a:t>NSD = ND + DD(less dependent to a diffraction rate, easy to detect)</a:t>
                </a:r>
                <a:endParaRPr lang="en-US" altLang="ko-KR" sz="1800" dirty="0" smtClean="0"/>
              </a:p>
              <a:p>
                <a:pPr lvl="1">
                  <a:defRPr/>
                </a:pPr>
                <a:endParaRPr lang="en-US" altLang="ko-KR" sz="1800" dirty="0" smtClean="0"/>
              </a:p>
              <a:p>
                <a:pPr lvl="1">
                  <a:defRPr/>
                </a:pPr>
                <a:endParaRPr lang="en-US" altLang="ko-KR" sz="1800" dirty="0"/>
              </a:p>
              <a:p>
                <a:pPr lvl="1">
                  <a:defRPr/>
                </a:pPr>
                <a:endParaRPr lang="en-US" altLang="ko-KR" sz="1800" dirty="0" smtClean="0"/>
              </a:p>
              <a:p>
                <a:pPr lvl="1">
                  <a:defRPr/>
                </a:pPr>
                <a:endParaRPr lang="en-US" altLang="ko-KR" sz="1800" dirty="0"/>
              </a:p>
              <a:p>
                <a:pPr lvl="1">
                  <a:defRPr/>
                </a:pPr>
                <a:endParaRPr lang="en-US" altLang="ko-KR" sz="1800" dirty="0" smtClean="0"/>
              </a:p>
              <a:p>
                <a:pPr lvl="1">
                  <a:defRPr/>
                </a:pPr>
                <a:endParaRPr lang="en-US" altLang="ko-KR" sz="1800" dirty="0"/>
              </a:p>
              <a:p>
                <a:pPr lvl="1">
                  <a:defRPr/>
                </a:pPr>
                <a:endParaRPr lang="en-US" altLang="ko-KR" sz="1800" dirty="0" smtClean="0"/>
              </a:p>
              <a:p>
                <a:pPr marL="0" lvl="0" indent="0">
                  <a:buNone/>
                  <a:defRPr/>
                </a:pPr>
                <a:endParaRPr lang="en-US" altLang="ko-KR" sz="2400" dirty="0" smtClean="0"/>
              </a:p>
              <a:p>
                <a:pPr lvl="0">
                  <a:defRPr/>
                </a:pPr>
                <a:endParaRPr lang="en-US" altLang="ko-KR" sz="2400" dirty="0"/>
              </a:p>
              <a:p>
                <a:pPr lvl="0">
                  <a:defRPr/>
                </a:pPr>
                <a:endParaRPr lang="en-US" altLang="ko-KR" sz="2400" dirty="0"/>
              </a:p>
              <a:p>
                <a:pPr marL="0" lvl="0" indent="0">
                  <a:buNone/>
                  <a:defRPr/>
                </a:pPr>
                <a:endParaRPr lang="en-US" altLang="ko-KR" sz="2400" dirty="0" smtClean="0"/>
              </a:p>
            </p:txBody>
          </p:sp>
        </mc:Choice>
        <mc:Fallback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41526"/>
                <a:ext cx="9143999" cy="5678192"/>
              </a:xfrm>
              <a:prstGeom prst="rect">
                <a:avLst/>
              </a:prstGeom>
              <a:blipFill rotWithShape="1">
                <a:blip r:embed="rId3"/>
                <a:stretch>
                  <a:fillRect l="-867" t="-85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3" name="Picture 3" descr="C:\Users\ADMINI~1\AppData\Local\Temp\VMwareDnD\4159bc3a\Screen Shot 2011-12-09 at 1.23.36 P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906" y="2036307"/>
            <a:ext cx="2320676" cy="213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ADMINI~1\AppData\Local\Temp\VMwareDnD\4153bc24\Screen Shot 2011-12-09 at 1.23.29 P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274" y="2224563"/>
            <a:ext cx="1127786" cy="82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ADMINI~1\AppData\Local\Temp\VMwareDnD\0c272076\Screen Shot 2011-12-09 at 1.23.41 PM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250" y="2992041"/>
            <a:ext cx="1062542" cy="83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ADMINI~1\AppData\Local\Temp\VMwareDnD\4353ba2d\Screen Shot 2011-12-09 at 1.23.45 PM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711" y="3488890"/>
            <a:ext cx="1127786" cy="82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140997" y="2495002"/>
            <a:ext cx="1734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/>
              <a:t>Elastic collision</a:t>
            </a:r>
            <a:endParaRPr lang="ko-KR" alt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849947" y="3069728"/>
            <a:ext cx="2371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rgbClr val="FF0000"/>
                </a:solidFill>
              </a:rPr>
              <a:t>S</a:t>
            </a:r>
            <a:r>
              <a:rPr lang="en-US" altLang="ko-KR" b="1" dirty="0" smtClean="0"/>
              <a:t>ingle </a:t>
            </a:r>
            <a:r>
              <a:rPr lang="en-US" altLang="ko-KR" b="1" dirty="0" smtClean="0">
                <a:solidFill>
                  <a:srgbClr val="FF0000"/>
                </a:solidFill>
              </a:rPr>
              <a:t>D</a:t>
            </a:r>
            <a:r>
              <a:rPr lang="en-US" altLang="ko-KR" b="1" dirty="0" smtClean="0"/>
              <a:t>iffraction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47991" y="3610219"/>
            <a:ext cx="2039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rgbClr val="FF0000"/>
                </a:solidFill>
              </a:rPr>
              <a:t>D</a:t>
            </a:r>
            <a:r>
              <a:rPr lang="en-US" altLang="ko-KR" b="1" dirty="0" smtClean="0"/>
              <a:t>ouble </a:t>
            </a:r>
            <a:r>
              <a:rPr lang="en-US" altLang="ko-KR" b="1" dirty="0">
                <a:solidFill>
                  <a:srgbClr val="FF0000"/>
                </a:solidFill>
              </a:rPr>
              <a:t>D</a:t>
            </a:r>
            <a:r>
              <a:rPr lang="en-US" altLang="ko-KR" b="1" dirty="0" smtClean="0"/>
              <a:t>iffraction</a:t>
            </a:r>
            <a:endParaRPr lang="ko-KR" alt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916008" y="2103542"/>
            <a:ext cx="345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p</a:t>
            </a:r>
            <a:endParaRPr lang="ko-KR" alt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907044" y="2713140"/>
            <a:ext cx="345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p</a:t>
            </a:r>
            <a:endParaRPr lang="ko-KR" alt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960393" y="2704176"/>
            <a:ext cx="345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p</a:t>
            </a:r>
            <a:endParaRPr lang="ko-KR" alt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951429" y="2116991"/>
            <a:ext cx="345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p</a:t>
            </a:r>
            <a:endParaRPr lang="ko-KR" alt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390697" y="2838646"/>
            <a:ext cx="345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p</a:t>
            </a:r>
            <a:endParaRPr lang="ko-KR" alt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395180" y="3407903"/>
            <a:ext cx="345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p</a:t>
            </a:r>
            <a:endParaRPr lang="ko-KR" alt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7340953" y="2874506"/>
            <a:ext cx="345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X</a:t>
            </a:r>
            <a:endParaRPr lang="ko-KR" alt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7345436" y="3403422"/>
            <a:ext cx="345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p</a:t>
            </a:r>
            <a:endParaRPr lang="ko-KR" alt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7766776" y="3407905"/>
            <a:ext cx="345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p</a:t>
            </a:r>
            <a:endParaRPr lang="ko-KR" alt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7717471" y="3990609"/>
            <a:ext cx="345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p</a:t>
            </a:r>
            <a:endParaRPr lang="ko-KR" altLang="en-US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8676691" y="3416871"/>
            <a:ext cx="345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X</a:t>
            </a:r>
            <a:endParaRPr lang="ko-KR" alt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8694621" y="3999575"/>
            <a:ext cx="345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X</a:t>
            </a:r>
            <a:endParaRPr lang="ko-KR" altLang="en-US" b="1" dirty="0"/>
          </a:p>
        </p:txBody>
      </p:sp>
      <p:sp>
        <p:nvSpPr>
          <p:cNvPr id="30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3124200" y="8306165"/>
            <a:ext cx="2895600" cy="365125"/>
          </a:xfrm>
        </p:spPr>
        <p:txBody>
          <a:bodyPr/>
          <a:lstStyle/>
          <a:p>
            <a:fld id="{7EADC8AA-4397-4732-95AC-2F15827CECC7}" type="slidenum">
              <a:rPr lang="en-GB"/>
              <a:pPr/>
              <a:t>6</a:t>
            </a:fld>
            <a:endParaRPr lang="en-GB"/>
          </a:p>
        </p:txBody>
      </p:sp>
      <p:grpSp>
        <p:nvGrpSpPr>
          <p:cNvPr id="4" name="그룹 3"/>
          <p:cNvGrpSpPr/>
          <p:nvPr/>
        </p:nvGrpSpPr>
        <p:grpSpPr>
          <a:xfrm>
            <a:off x="0" y="4756615"/>
            <a:ext cx="9143996" cy="2155818"/>
            <a:chOff x="0" y="5838773"/>
            <a:chExt cx="9144000" cy="2953488"/>
          </a:xfrm>
        </p:grpSpPr>
        <p:pic>
          <p:nvPicPr>
            <p:cNvPr id="31" name="Picture 2" descr="C:\Users\ADMINI~1\AppData\Local\Temp\VMwareDnD\d25b09fa\Screen Shot 2011-12-09 at 1.01.07 PM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838773"/>
              <a:ext cx="9144000" cy="2953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694759" y="5970236"/>
              <a:ext cx="1734670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 smtClean="0">
                  <a:solidFill>
                    <a:srgbClr val="FF0000"/>
                  </a:solidFill>
                </a:rPr>
                <a:t>N</a:t>
              </a:r>
              <a:r>
                <a:rPr lang="en-US" altLang="ko-KR" b="1" dirty="0" smtClean="0"/>
                <a:t>on </a:t>
              </a:r>
              <a:r>
                <a:rPr lang="en-US" altLang="ko-KR" b="1" dirty="0">
                  <a:solidFill>
                    <a:srgbClr val="FF0000"/>
                  </a:solidFill>
                </a:rPr>
                <a:t>D</a:t>
              </a:r>
              <a:r>
                <a:rPr lang="en-US" altLang="ko-KR" b="1" dirty="0" smtClean="0"/>
                <a:t>iffraction</a:t>
              </a:r>
              <a:endParaRPr lang="ko-KR" altLang="en-US" b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849948" y="5996718"/>
              <a:ext cx="36590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 smtClean="0">
                  <a:solidFill>
                    <a:srgbClr val="FF0000"/>
                  </a:solidFill>
                </a:rPr>
                <a:t>S</a:t>
              </a:r>
              <a:r>
                <a:rPr lang="en-US" altLang="ko-KR" b="1" dirty="0" smtClean="0"/>
                <a:t>ingle </a:t>
              </a:r>
              <a:r>
                <a:rPr lang="en-US" altLang="ko-KR" b="1" dirty="0" smtClean="0">
                  <a:solidFill>
                    <a:srgbClr val="FF0000"/>
                  </a:solidFill>
                </a:rPr>
                <a:t>D</a:t>
              </a:r>
              <a:r>
                <a:rPr lang="en-US" altLang="ko-KR" b="1" dirty="0" smtClean="0"/>
                <a:t>iffraction</a:t>
              </a:r>
            </a:p>
            <a:p>
              <a:pPr algn="ctr"/>
              <a:r>
                <a:rPr lang="en-US" altLang="ko-KR" b="1" dirty="0" smtClean="0"/>
                <a:t>(only -y(rapidity) region)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799704" y="5961287"/>
              <a:ext cx="20394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 smtClean="0">
                  <a:solidFill>
                    <a:srgbClr val="FF0000"/>
                  </a:solidFill>
                </a:rPr>
                <a:t>D</a:t>
              </a:r>
              <a:r>
                <a:rPr lang="en-US" altLang="ko-KR" b="1" dirty="0" smtClean="0"/>
                <a:t>ouble </a:t>
              </a:r>
              <a:r>
                <a:rPr lang="en-US" altLang="ko-KR" b="1" dirty="0">
                  <a:solidFill>
                    <a:srgbClr val="FF0000"/>
                  </a:solidFill>
                </a:rPr>
                <a:t>D</a:t>
              </a:r>
              <a:r>
                <a:rPr lang="en-US" altLang="ko-KR" b="1" dirty="0" smtClean="0"/>
                <a:t>iffraction</a:t>
              </a:r>
              <a:endParaRPr lang="ko-KR" altLang="en-US" b="1" dirty="0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6740505" y="6027277"/>
            <a:ext cx="2079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13% of total </a:t>
            </a:r>
            <a:r>
              <a:rPr lang="en-US" altLang="ko-KR" dirty="0" smtClean="0"/>
              <a:t>events\\\</a:t>
            </a:r>
            <a:endParaRPr lang="ko-KR" alt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28934" y="6027277"/>
            <a:ext cx="2102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68% of total event</a:t>
            </a:r>
            <a:endParaRPr lang="ko-KR" alt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3520900" y="6067618"/>
            <a:ext cx="2102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19% of total events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0670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ADC8AA-4397-4732-95AC-2F15827CECC7}" type="slidenum">
              <a:rPr lang="en-GB"/>
              <a:pPr/>
              <a:t>7</a:t>
            </a:fld>
            <a:endParaRPr lang="en-GB"/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0" y="0"/>
            <a:ext cx="9144000" cy="692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altLang="ko-KR" sz="4000" dirty="0"/>
              <a:t>Physics </a:t>
            </a:r>
            <a:r>
              <a:rPr lang="en-US" altLang="ko-KR" sz="4000" dirty="0" smtClean="0"/>
              <a:t>motivation - diffraction</a:t>
            </a:r>
            <a:endParaRPr lang="en-US" altLang="ko-KR" sz="4000" dirty="0"/>
          </a:p>
        </p:txBody>
      </p:sp>
      <p:sp>
        <p:nvSpPr>
          <p:cNvPr id="12" name="직사각형 11"/>
          <p:cNvSpPr/>
          <p:nvPr/>
        </p:nvSpPr>
        <p:spPr>
          <a:xfrm flipH="1">
            <a:off x="-3" y="632112"/>
            <a:ext cx="9143999" cy="7710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0"/>
                  <a:lumOff val="100000"/>
                </a:schemeClr>
              </a:gs>
              <a:gs pos="24000">
                <a:schemeClr val="bg1"/>
              </a:gs>
              <a:gs pos="100000">
                <a:schemeClr val="accent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baseline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ontent Placeholder 2"/>
              <p:cNvSpPr txBox="1">
                <a:spLocks/>
              </p:cNvSpPr>
              <p:nvPr/>
            </p:nvSpPr>
            <p:spPr>
              <a:xfrm>
                <a:off x="0" y="841526"/>
                <a:ext cx="9143999" cy="567819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/>
                </a:pPr>
                <a:r>
                  <a:rPr lang="en-US" altLang="ko-KR" sz="2400" dirty="0" smtClean="0"/>
                  <a:t>Two definitions of the diffraction </a:t>
                </a:r>
                <a:endParaRPr lang="en-US" altLang="ko-KR" sz="2400" dirty="0"/>
              </a:p>
              <a:p>
                <a:pPr lvl="1">
                  <a:defRPr/>
                </a:pPr>
                <a:r>
                  <a:rPr lang="en-US" altLang="ko-KR" sz="2000" dirty="0" smtClean="0"/>
                  <a:t>Elastic or quasi elastic scattering by the absorption of components of the wave functions of the incoming particles (</a:t>
                </a:r>
                <a:r>
                  <a:rPr lang="en-US" altLang="ko-KR" sz="2000" b="1" dirty="0" smtClean="0">
                    <a:solidFill>
                      <a:srgbClr val="FF0000"/>
                    </a:solidFill>
                  </a:rPr>
                  <a:t>s-channel view</a:t>
                </a:r>
                <a:r>
                  <a:rPr lang="en-US" altLang="ko-KR" sz="2000" dirty="0" smtClean="0"/>
                  <a:t>)</a:t>
                </a:r>
              </a:p>
              <a:p>
                <a:pPr lvl="1">
                  <a:defRPr/>
                </a:pPr>
                <a:r>
                  <a:rPr lang="en-US" altLang="ko-KR" sz="2000" dirty="0"/>
                  <a:t>L</a:t>
                </a:r>
                <a:r>
                  <a:rPr lang="en-US" altLang="ko-KR" sz="2000" dirty="0" smtClean="0"/>
                  <a:t>arge </a:t>
                </a:r>
                <a:r>
                  <a:rPr lang="en-US" altLang="ko-KR" sz="2000" dirty="0" smtClean="0"/>
                  <a:t>rapidity gap which is caused by </a:t>
                </a:r>
                <a:r>
                  <a:rPr lang="en-US" altLang="ko-KR" sz="2000" dirty="0" err="1" smtClean="0"/>
                  <a:t>pomeron</a:t>
                </a:r>
                <a:r>
                  <a:rPr lang="en-US" altLang="ko-KR" sz="2000" dirty="0" smtClean="0"/>
                  <a:t> exchange (</a:t>
                </a:r>
                <a:r>
                  <a:rPr lang="en-US" altLang="ko-KR" sz="2000" b="1" dirty="0" smtClean="0">
                    <a:solidFill>
                      <a:srgbClr val="FF0000"/>
                    </a:solidFill>
                  </a:rPr>
                  <a:t>t-channel view</a:t>
                </a:r>
                <a:r>
                  <a:rPr lang="en-US" altLang="ko-KR" sz="2000" dirty="0" smtClean="0"/>
                  <a:t>) </a:t>
                </a:r>
              </a:p>
              <a:p>
                <a:pPr>
                  <a:defRPr/>
                </a:pPr>
                <a:endParaRPr lang="en-US" altLang="ko-KR" sz="2400" dirty="0" smtClean="0"/>
              </a:p>
              <a:p>
                <a:pPr>
                  <a:defRPr/>
                </a:pPr>
                <a:r>
                  <a:rPr lang="en-US" altLang="ko-KR" sz="2400" dirty="0" err="1" smtClean="0"/>
                  <a:t>Regge’s</a:t>
                </a:r>
                <a:r>
                  <a:rPr lang="en-US" altLang="ko-KR" sz="2400" dirty="0" smtClean="0"/>
                  <a:t> formalism </a:t>
                </a:r>
                <a:r>
                  <a:rPr lang="en-US" altLang="ko-KR" sz="2400" b="1" dirty="0" smtClean="0">
                    <a:solidFill>
                      <a:srgbClr val="0033CC"/>
                    </a:solidFill>
                  </a:rPr>
                  <a:t>(can also describe hard process</a:t>
                </a:r>
                <a:r>
                  <a:rPr lang="en-US" altLang="ko-KR" sz="2400" dirty="0" smtClean="0"/>
                  <a:t>) for diffraction</a:t>
                </a:r>
              </a:p>
              <a:p>
                <a:pPr lvl="1">
                  <a:defRPr/>
                </a:pPr>
                <a:r>
                  <a:rPr lang="en-US" altLang="ko-KR" sz="2000" dirty="0" smtClean="0"/>
                  <a:t>Can describe these diffractive </a:t>
                </a:r>
                <a:r>
                  <a:rPr lang="en-US" altLang="ko-KR" sz="2000" dirty="0" smtClean="0"/>
                  <a:t>physics</a:t>
                </a:r>
                <a:endParaRPr lang="en-US" altLang="ko-KR" sz="2000" dirty="0" smtClean="0"/>
              </a:p>
              <a:p>
                <a:pPr lvl="1">
                  <a:defRPr/>
                </a:pPr>
                <a:r>
                  <a:rPr lang="en-US" altLang="ko-KR" sz="2000" dirty="0" smtClean="0"/>
                  <a:t>The t-channel dominant wave-function in </a:t>
                </a:r>
                <a:r>
                  <a:rPr lang="en-US" altLang="ko-KR" sz="2000" dirty="0" smtClean="0"/>
                  <a:t>the high </a:t>
                </a:r>
                <a:r>
                  <a:rPr lang="en-US" altLang="ko-KR" sz="2000" dirty="0" smtClean="0"/>
                  <a:t>energy(as s</a:t>
                </a:r>
                <a:r>
                  <a:rPr lang="en-US" altLang="ko-KR" sz="2000" dirty="0" smtClean="0">
                    <a:sym typeface="Wingdings" pitchFamily="2" charset="2"/>
                  </a:rPr>
                  <a:t></a:t>
                </a:r>
                <a14:m>
                  <m:oMath xmlns:m="http://schemas.openxmlformats.org/officeDocument/2006/math">
                    <m:r>
                      <a:rPr lang="en-US" altLang="ko-KR" sz="2000" i="1" smtClean="0">
                        <a:latin typeface="Cambria Math"/>
                        <a:ea typeface="Cambria Math"/>
                        <a:sym typeface="Wingdings" pitchFamily="2" charset="2"/>
                      </a:rPr>
                      <m:t>∞</m:t>
                    </m:r>
                  </m:oMath>
                </a14:m>
                <a:r>
                  <a:rPr lang="en-US" altLang="ko-KR" sz="2000" dirty="0" smtClean="0"/>
                  <a:t>) </a:t>
                </a:r>
              </a:p>
            </p:txBody>
          </p:sp>
        </mc:Choice>
        <mc:Fallback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41526"/>
                <a:ext cx="9143999" cy="5678192"/>
              </a:xfrm>
              <a:prstGeom prst="rect">
                <a:avLst/>
              </a:prstGeom>
              <a:blipFill rotWithShape="1">
                <a:blip r:embed="rId3"/>
                <a:stretch>
                  <a:fillRect l="-867" t="-85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4" descr="C:\Users\ADMINI~1\AppData\Local\Temp\VMwareDnD\4153bc24\Screen Shot 2011-12-09 at 1.23.29 P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57" y="4474123"/>
            <a:ext cx="1127786" cy="82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56291" y="4353102"/>
            <a:ext cx="345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p</a:t>
            </a:r>
            <a:endParaRPr lang="ko-KR" alt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700676" y="4953736"/>
            <a:ext cx="345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p</a:t>
            </a:r>
            <a:endParaRPr lang="ko-KR" alt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691712" y="4366551"/>
            <a:ext cx="345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p</a:t>
            </a:r>
            <a:endParaRPr lang="ko-KR" alt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60774" y="4935806"/>
            <a:ext cx="345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p</a:t>
            </a:r>
            <a:endParaRPr lang="ko-KR" alt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365849" y="4284198"/>
                <a:ext cx="6603978" cy="871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sz="2400" smtClean="0">
                          <a:latin typeface="Cambria Math"/>
                        </a:rPr>
                        <m:t>T</m:t>
                      </m:r>
                      <m:d>
                        <m:dPr>
                          <m:ctrlPr>
                            <a:rPr lang="en-US" altLang="ko-KR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ko-KR" sz="2400">
                              <a:latin typeface="Cambria Math"/>
                            </a:rPr>
                            <m:t>s</m:t>
                          </m:r>
                          <m:r>
                            <a:rPr lang="en-US" altLang="ko-KR" sz="2400">
                              <a:latin typeface="Cambria Math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ko-KR" sz="2400">
                              <a:latin typeface="Cambria Math"/>
                            </a:rPr>
                            <m:t>t</m:t>
                          </m:r>
                          <m:r>
                            <a:rPr lang="en-US" altLang="ko-KR" sz="2400">
                              <a:latin typeface="Cambria Math"/>
                            </a:rPr>
                            <m:t>=0</m:t>
                          </m:r>
                        </m:e>
                      </m:d>
                      <m:r>
                        <a:rPr lang="en-US" altLang="ko-KR" sz="2400">
                          <a:latin typeface="Cambria Math"/>
                        </a:rPr>
                        <m:t>~</m:t>
                      </m:r>
                      <m:sSup>
                        <m:sSupPr>
                          <m:ctrlPr>
                            <a:rPr lang="en-US" altLang="ko-KR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ko-KR" sz="2400">
                              <a:latin typeface="Cambria Math"/>
                            </a:rPr>
                            <m:t>s</m:t>
                          </m:r>
                        </m:e>
                        <m:sup>
                          <m:r>
                            <a:rPr lang="ko-KR" altLang="en-US" sz="2400" i="1">
                              <a:latin typeface="Cambria Math"/>
                            </a:rPr>
                            <m:t>𝛼</m:t>
                          </m:r>
                          <m:r>
                            <a:rPr lang="en-US" altLang="ko-KR" sz="24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altLang="ko-KR" sz="24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ko-KR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ko-KR" altLang="en-US" sz="2400" b="0" i="1" smtClean="0">
                                  <a:latin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ko-KR" sz="2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altLang="ko-KR" sz="2400" b="0" i="0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2400" b="0" i="0" smtClean="0">
                        <a:latin typeface="Cambria Math"/>
                      </a:rPr>
                      <m:t>T</m:t>
                    </m:r>
                    <m:d>
                      <m:dPr>
                        <m:ctrlPr>
                          <a:rPr lang="en-US" altLang="ko-KR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ko-KR" sz="2400" b="0" i="0" smtClean="0">
                            <a:latin typeface="Cambria Math"/>
                          </a:rPr>
                          <m:t>s</m:t>
                        </m:r>
                        <m:r>
                          <a:rPr lang="en-US" altLang="ko-KR" sz="2400" b="0" i="0" smtClean="0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ko-KR" sz="2400" b="0" i="0" smtClean="0">
                            <a:latin typeface="Cambria Math"/>
                          </a:rPr>
                          <m:t>t</m:t>
                        </m:r>
                        <m:r>
                          <a:rPr lang="en-US" altLang="ko-KR" sz="2400" b="0" i="0" smtClean="0">
                            <a:latin typeface="Cambria Math"/>
                          </a:rPr>
                          <m:t>=0</m:t>
                        </m:r>
                      </m:e>
                    </m:d>
                    <m:r>
                      <a:rPr lang="en-US" altLang="ko-KR" sz="2400" b="0" i="0" smtClean="0">
                        <a:latin typeface="Cambria Math"/>
                      </a:rPr>
                      <m:t>~</m:t>
                    </m:r>
                    <m:sSup>
                      <m:sSupPr>
                        <m:ctrlPr>
                          <a:rPr lang="en-US" altLang="ko-KR" sz="24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ko-KR" sz="2400">
                            <a:latin typeface="Cambria Math"/>
                          </a:rPr>
                          <m:t>s</m:t>
                        </m:r>
                      </m:e>
                      <m:sup>
                        <m:r>
                          <a:rPr lang="ko-KR" altLang="en-US" sz="2400" i="1" smtClean="0">
                            <a:latin typeface="Cambria Math"/>
                          </a:rPr>
                          <m:t>𝛼</m:t>
                        </m:r>
                        <m:r>
                          <a:rPr lang="en-US" altLang="ko-KR" sz="2400" b="0" i="1" smtClean="0">
                            <a:latin typeface="Cambria Math"/>
                          </a:rPr>
                          <m:t>(0)</m:t>
                        </m:r>
                      </m:sup>
                    </m:sSup>
                    <m:r>
                      <a:rPr lang="en-US" altLang="ko-KR" sz="2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ko-KR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2400" b="0" i="1" smtClean="0"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en-US" altLang="ko-KR" sz="2400" b="0" i="1" smtClean="0">
                            <a:latin typeface="Cambria Math"/>
                          </a:rPr>
                          <m:t>1.08</m:t>
                        </m:r>
                      </m:sup>
                    </m:sSup>
                  </m:oMath>
                </a14:m>
                <a:r>
                  <a:rPr lang="ko-KR" altLang="en-US" sz="2400" dirty="0" smtClean="0"/>
                  <a:t> </a:t>
                </a:r>
                <a:r>
                  <a:rPr lang="en-US" altLang="ko-KR" sz="2400" dirty="0" smtClean="0"/>
                  <a:t>: This is </a:t>
                </a:r>
                <a:r>
                  <a:rPr lang="en-US" altLang="ko-KR" sz="2400" dirty="0" smtClean="0"/>
                  <a:t>a </a:t>
                </a:r>
                <a:r>
                  <a:rPr lang="en-US" altLang="ko-KR" sz="2400" dirty="0" err="1" smtClean="0"/>
                  <a:t>pomeron</a:t>
                </a:r>
                <a:endParaRPr lang="ko-KR" altLang="en-US" sz="24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5849" y="4284198"/>
                <a:ext cx="6603978" cy="871329"/>
              </a:xfrm>
              <a:prstGeom prst="rect">
                <a:avLst/>
              </a:prstGeom>
              <a:blipFill rotWithShape="1">
                <a:blip r:embed="rId5"/>
                <a:stretch>
                  <a:fillRect l="-185" b="-1258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543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날짜 개체 틀 3"/>
          <p:cNvSpPr>
            <a:spLocks noGrp="1"/>
          </p:cNvSpPr>
          <p:nvPr>
            <p:ph type="dt" sz="quarter" idx="10"/>
          </p:nvPr>
        </p:nvSpPr>
        <p:spPr>
          <a:xfrm>
            <a:off x="2" y="6490820"/>
            <a:ext cx="4114796" cy="365125"/>
          </a:xfrm>
        </p:spPr>
        <p:txBody>
          <a:bodyPr/>
          <a:lstStyle/>
          <a:p>
            <a:r>
              <a:rPr lang="en-GB" dirty="0"/>
              <a:t>J.-P. </a:t>
            </a:r>
            <a:r>
              <a:rPr lang="en-GB" dirty="0" err="1"/>
              <a:t>Revol</a:t>
            </a:r>
            <a:r>
              <a:rPr lang="en-GB" dirty="0"/>
              <a:t> / Guy </a:t>
            </a:r>
            <a:r>
              <a:rPr lang="en-GB" dirty="0" err="1"/>
              <a:t>Paic's</a:t>
            </a:r>
            <a:r>
              <a:rPr lang="en-GB" dirty="0"/>
              <a:t> Fest / September 21, 2007</a:t>
            </a:r>
          </a:p>
        </p:txBody>
      </p:sp>
      <p:sp>
        <p:nvSpPr>
          <p:cNvPr id="10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ADC8AA-4397-4732-95AC-2F15827CECC7}" type="slidenum">
              <a:rPr lang="en-GB"/>
              <a:pPr/>
              <a:t>8</a:t>
            </a:fld>
            <a:endParaRPr lang="en-GB"/>
          </a:p>
        </p:txBody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1038" y="681372"/>
            <a:ext cx="8229600" cy="5715000"/>
          </a:xfrm>
        </p:spPr>
        <p:txBody>
          <a:bodyPr/>
          <a:lstStyle/>
          <a:p>
            <a:pPr marL="0" indent="0">
              <a:buNone/>
            </a:pPr>
            <a:r>
              <a:rPr lang="en-GB" altLang="ko-KR" sz="2400" dirty="0" smtClean="0"/>
              <a:t>Parton saturation and break down of </a:t>
            </a:r>
            <a:r>
              <a:rPr lang="en-GB" altLang="ko-KR" sz="2400" dirty="0" err="1"/>
              <a:t>Regge</a:t>
            </a:r>
            <a:r>
              <a:rPr lang="en-GB" altLang="ko-KR" sz="2400" dirty="0"/>
              <a:t> theory</a:t>
            </a:r>
            <a:endParaRPr lang="en-GB" sz="2400" dirty="0" smtClean="0"/>
          </a:p>
          <a:p>
            <a:r>
              <a:rPr lang="en-GB" sz="1600" dirty="0" smtClean="0"/>
              <a:t>From </a:t>
            </a:r>
            <a:r>
              <a:rPr lang="en-GB" sz="1600" dirty="0" err="1"/>
              <a:t>Regge</a:t>
            </a:r>
            <a:r>
              <a:rPr lang="en-GB" sz="1600" dirty="0"/>
              <a:t> theory (no </a:t>
            </a:r>
            <a:r>
              <a:rPr lang="en-GB" sz="1600" dirty="0" err="1"/>
              <a:t>parton</a:t>
            </a:r>
            <a:r>
              <a:rPr lang="en-GB" sz="1600" dirty="0"/>
              <a:t> saturation), in asymptotic </a:t>
            </a:r>
            <a:r>
              <a:rPr lang="en-GB" sz="1600" dirty="0" smtClean="0"/>
              <a:t>regime</a:t>
            </a:r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pPr>
              <a:buFont typeface="Zapf Dingbats" pitchFamily="-80" charset="2"/>
              <a:buNone/>
            </a:pPr>
            <a:endParaRPr lang="en-GB" sz="1600" dirty="0"/>
          </a:p>
          <a:p>
            <a:endParaRPr lang="en-GB" sz="1600" dirty="0" smtClean="0"/>
          </a:p>
          <a:p>
            <a:r>
              <a:rPr lang="en-GB" sz="1600" dirty="0" smtClean="0"/>
              <a:t>On </a:t>
            </a:r>
            <a:r>
              <a:rPr lang="en-GB" sz="1600" dirty="0"/>
              <a:t>the other hand, the </a:t>
            </a:r>
            <a:r>
              <a:rPr lang="en-GB" sz="1600" dirty="0" smtClean="0"/>
              <a:t>Froissart </a:t>
            </a:r>
            <a:r>
              <a:rPr lang="en-GB" sz="1600" dirty="0" smtClean="0"/>
              <a:t>bound(</a:t>
            </a:r>
            <a:r>
              <a:rPr lang="en-GB" sz="1600" dirty="0" err="1" smtClean="0"/>
              <a:t>partion</a:t>
            </a:r>
            <a:r>
              <a:rPr lang="en-GB" sz="1600" dirty="0" smtClean="0"/>
              <a:t> saturation) </a:t>
            </a:r>
            <a:r>
              <a:rPr lang="en-GB" sz="1600" dirty="0"/>
              <a:t>limits the growth of </a:t>
            </a:r>
            <a:r>
              <a:rPr lang="en-GB" sz="1600" dirty="0">
                <a:sym typeface="Symbol" pitchFamily="-80" charset="2"/>
              </a:rPr>
              <a:t></a:t>
            </a:r>
            <a:r>
              <a:rPr lang="en-GB" sz="1600" baseline="-25000" dirty="0"/>
              <a:t>tot</a:t>
            </a:r>
            <a:r>
              <a:rPr lang="en-GB" sz="1600" dirty="0"/>
              <a:t>:</a:t>
            </a:r>
          </a:p>
          <a:p>
            <a:endParaRPr lang="en-GB" sz="1600" dirty="0"/>
          </a:p>
          <a:p>
            <a:endParaRPr lang="en-GB" sz="1600" dirty="0" smtClean="0"/>
          </a:p>
          <a:p>
            <a:pPr marL="0" indent="0">
              <a:buNone/>
            </a:pPr>
            <a:endParaRPr lang="en-GB" sz="1600" dirty="0" smtClean="0"/>
          </a:p>
          <a:p>
            <a:r>
              <a:rPr lang="en-GB" sz="1600" dirty="0" smtClean="0"/>
              <a:t>There </a:t>
            </a:r>
            <a:r>
              <a:rPr lang="en-GB" sz="1600" dirty="0"/>
              <a:t>will be an energy where the power law takes over the logarithm increase. However, with present value of </a:t>
            </a:r>
            <a:r>
              <a:rPr lang="en-GB" sz="1600" dirty="0">
                <a:sym typeface="Symbol" pitchFamily="-80" charset="2"/>
              </a:rPr>
              <a:t></a:t>
            </a:r>
            <a:r>
              <a:rPr lang="en-GB" sz="1600" baseline="-25000" dirty="0">
                <a:sym typeface="Symbol" pitchFamily="-80" charset="2"/>
              </a:rPr>
              <a:t>p</a:t>
            </a:r>
            <a:r>
              <a:rPr lang="en-GB" sz="1600" dirty="0"/>
              <a:t>, at LHC top energy, both behaviours are the same:</a:t>
            </a:r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0" y="0"/>
            <a:ext cx="9144000" cy="692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altLang="ko-KR" sz="4000" dirty="0"/>
              <a:t>Physics </a:t>
            </a:r>
            <a:r>
              <a:rPr lang="en-US" altLang="ko-KR" sz="4000" dirty="0" smtClean="0"/>
              <a:t>motivation – </a:t>
            </a:r>
            <a:r>
              <a:rPr lang="en-US" altLang="ko-KR" sz="4000" dirty="0" err="1" smtClean="0"/>
              <a:t>parton</a:t>
            </a:r>
            <a:r>
              <a:rPr lang="en-US" altLang="ko-KR" sz="4000" dirty="0" smtClean="0"/>
              <a:t> saturation?</a:t>
            </a:r>
            <a:endParaRPr lang="en-US" altLang="ko-KR" sz="4000" dirty="0"/>
          </a:p>
        </p:txBody>
      </p:sp>
      <p:sp>
        <p:nvSpPr>
          <p:cNvPr id="12" name="직사각형 11"/>
          <p:cNvSpPr/>
          <p:nvPr/>
        </p:nvSpPr>
        <p:spPr>
          <a:xfrm flipH="1">
            <a:off x="-3" y="632112"/>
            <a:ext cx="9143999" cy="7710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0"/>
                  <a:lumOff val="100000"/>
                </a:schemeClr>
              </a:gs>
              <a:gs pos="24000">
                <a:schemeClr val="bg1"/>
              </a:gs>
              <a:gs pos="100000">
                <a:schemeClr val="accent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baseline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직사각형 1"/>
              <p:cNvSpPr/>
              <p:nvPr/>
            </p:nvSpPr>
            <p:spPr>
              <a:xfrm>
                <a:off x="1165219" y="1488802"/>
                <a:ext cx="6332513" cy="9832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Font typeface="Zapf Dingbats" pitchFamily="-80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8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altLang="ko-KR" sz="2800" i="1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altLang="ko-KR" sz="2800" i="1">
                              <a:latin typeface="Cambria Math"/>
                              <a:ea typeface="Cambria Math"/>
                            </a:rPr>
                            <m:t>𝑡𝑜𝑡</m:t>
                          </m:r>
                        </m:sub>
                      </m:sSub>
                      <m:r>
                        <a:rPr lang="en-US" altLang="ko-KR" sz="2800" i="1">
                          <a:latin typeface="Cambria Math"/>
                          <a:ea typeface="Cambria Math"/>
                        </a:rPr>
                        <m:t>∝</m:t>
                      </m:r>
                      <m:sSup>
                        <m:sSupPr>
                          <m:ctrlPr>
                            <a:rPr lang="en-US" altLang="ko-KR" sz="28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ko-KR" sz="2800" i="1"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US" altLang="ko-KR" sz="2800" i="1">
                              <a:latin typeface="Cambria Math"/>
                              <a:ea typeface="Cambria Math"/>
                            </a:rPr>
                            <m:t>𝛼</m:t>
                          </m:r>
                          <m:d>
                            <m:dPr>
                              <m:ctrlPr>
                                <a:rPr lang="en-US" altLang="ko-KR" sz="28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ko-KR" sz="2800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ko-KR" sz="2800" i="1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  <m:r>
                        <a:rPr lang="en-US" altLang="ko-KR" sz="2800" b="0" i="0" smtClean="0">
                          <a:latin typeface="Cambria Math"/>
                          <a:ea typeface="Cambria Math"/>
                        </a:rPr>
                        <m:t> →</m:t>
                      </m:r>
                      <m:f>
                        <m:fPr>
                          <m:ctrlPr>
                            <a:rPr lang="en-US" altLang="ko-KR" sz="2800" b="0" i="0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ko-KR" sz="2800" b="0" i="0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ko-KR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sz="2800" b="0" i="1" smtClean="0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ko-KR" sz="2800" b="0" i="1" smtClean="0">
                                  <a:latin typeface="Cambria Math"/>
                                  <a:ea typeface="Cambria Math"/>
                                </a:rPr>
                                <m:t>𝑒𝑣𝑒𝑛𝑡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altLang="ko-KR" sz="2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ko-KR" sz="28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ko-KR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sz="2800" b="0" i="1" smtClean="0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ko-KR" sz="2800" b="0" i="1" smtClean="0">
                                  <a:latin typeface="Cambria Math"/>
                                  <a:ea typeface="Cambria Math"/>
                                </a:rPr>
                                <m:t>𝑐h</m:t>
                              </m:r>
                            </m:sub>
                          </m:sSub>
                        </m:num>
                        <m:den>
                          <m:r>
                            <a:rPr lang="en-US" altLang="ko-KR" sz="28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ko-KR" altLang="en-US" sz="2800" b="0" i="1" smtClean="0">
                              <a:latin typeface="Cambria Math"/>
                              <a:ea typeface="Cambria Math"/>
                            </a:rPr>
                            <m:t>𝜂</m:t>
                          </m:r>
                        </m:den>
                      </m:f>
                      <m:r>
                        <a:rPr lang="en-US" altLang="ko-KR" sz="2800" i="1">
                          <a:latin typeface="Cambria Math"/>
                          <a:ea typeface="Cambria Math"/>
                        </a:rPr>
                        <m:t>∝</m:t>
                      </m:r>
                      <m:sSup>
                        <m:sSupPr>
                          <m:ctrlPr>
                            <a:rPr lang="en-US" altLang="ko-KR" sz="28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ko-KR" sz="2800" i="1"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US" altLang="ko-KR" sz="2800" i="1">
                              <a:latin typeface="Cambria Math"/>
                              <a:ea typeface="Cambria Math"/>
                            </a:rPr>
                            <m:t>𝛼</m:t>
                          </m:r>
                          <m:d>
                            <m:dPr>
                              <m:ctrlPr>
                                <a:rPr lang="en-US" altLang="ko-KR" sz="28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ko-KR" sz="2800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ko-KR" sz="2800" i="1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altLang="ko-KR" sz="2800" dirty="0"/>
              </a:p>
            </p:txBody>
          </p:sp>
        </mc:Choice>
        <mc:Fallback>
          <p:sp>
            <p:nvSpPr>
              <p:cNvPr id="2" name="직사각형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219" y="1488802"/>
                <a:ext cx="6332513" cy="98328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직사각형 12"/>
              <p:cNvSpPr/>
              <p:nvPr/>
            </p:nvSpPr>
            <p:spPr>
              <a:xfrm>
                <a:off x="1097731" y="2831350"/>
                <a:ext cx="6332513" cy="9832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Font typeface="Zapf Dingbats" pitchFamily="-80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8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altLang="ko-KR" sz="2800" i="1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altLang="ko-KR" sz="2800" i="1">
                              <a:latin typeface="Cambria Math"/>
                              <a:ea typeface="Cambria Math"/>
                            </a:rPr>
                            <m:t>𝑡𝑜𝑡</m:t>
                          </m:r>
                        </m:sub>
                      </m:sSub>
                      <m:r>
                        <a:rPr lang="en-US" altLang="ko-KR" sz="2800" i="1">
                          <a:latin typeface="Cambria Math"/>
                          <a:ea typeface="Cambria Math"/>
                        </a:rPr>
                        <m:t>∝</m:t>
                      </m:r>
                      <m:sSup>
                        <m:sSupPr>
                          <m:ctrlPr>
                            <a:rPr lang="en-US" altLang="ko-KR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ko-KR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altLang="ko-KR" sz="2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ko-KR" sz="2800" b="0" i="0" smtClean="0">
                                      <a:latin typeface="Cambria Math"/>
                                      <a:ea typeface="Cambria Math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en-US" altLang="ko-KR" sz="2800" b="0" i="1" smtClean="0"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US" altLang="ko-KR" sz="2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ko-KR" sz="2800" b="0" i="0" smtClean="0">
                          <a:latin typeface="Cambria Math"/>
                          <a:ea typeface="Cambria Math"/>
                        </a:rPr>
                        <m:t> →</m:t>
                      </m:r>
                      <m:f>
                        <m:fPr>
                          <m:ctrlPr>
                            <a:rPr lang="en-US" altLang="ko-KR" sz="2800" b="0" i="0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ko-KR" sz="2800" b="0" i="0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ko-KR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sz="2800" b="0" i="1" smtClean="0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ko-KR" sz="2800" b="0" i="1" smtClean="0">
                                  <a:latin typeface="Cambria Math"/>
                                  <a:ea typeface="Cambria Math"/>
                                </a:rPr>
                                <m:t>𝑒𝑣𝑒𝑛𝑡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altLang="ko-KR" sz="2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ko-KR" sz="28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ko-KR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sz="2800" b="0" i="1" smtClean="0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ko-KR" sz="2800" b="0" i="1" smtClean="0">
                                  <a:latin typeface="Cambria Math"/>
                                  <a:ea typeface="Cambria Math"/>
                                </a:rPr>
                                <m:t>𝑐h</m:t>
                              </m:r>
                            </m:sub>
                          </m:sSub>
                        </m:num>
                        <m:den>
                          <m:r>
                            <a:rPr lang="en-US" altLang="ko-KR" sz="28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ko-KR" altLang="en-US" sz="2800" b="0" i="1" smtClean="0">
                              <a:latin typeface="Cambria Math"/>
                              <a:ea typeface="Cambria Math"/>
                            </a:rPr>
                            <m:t>𝜂</m:t>
                          </m:r>
                        </m:den>
                      </m:f>
                      <m:r>
                        <a:rPr lang="en-US" altLang="ko-KR" sz="2800" i="1">
                          <a:latin typeface="Cambria Math"/>
                          <a:ea typeface="Cambria Math"/>
                        </a:rPr>
                        <m:t>∝</m:t>
                      </m:r>
                      <m:sSup>
                        <m:sSupPr>
                          <m:ctrlPr>
                            <a:rPr lang="en-US" altLang="ko-KR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ko-KR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altLang="ko-KR" sz="2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ko-KR" sz="2800" b="0" i="0" smtClean="0">
                                      <a:latin typeface="Cambria Math"/>
                                      <a:ea typeface="Cambria Math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en-US" altLang="ko-KR" sz="2800" b="0" i="1" smtClean="0"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US" altLang="ko-KR" sz="2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altLang="ko-KR" sz="2800" dirty="0"/>
              </a:p>
            </p:txBody>
          </p:sp>
        </mc:Choice>
        <mc:Fallback>
          <p:sp>
            <p:nvSpPr>
              <p:cNvPr id="13" name="직사각형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731" y="2831350"/>
                <a:ext cx="6332513" cy="98328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직사각형 13"/>
              <p:cNvSpPr/>
              <p:nvPr/>
            </p:nvSpPr>
            <p:spPr>
              <a:xfrm>
                <a:off x="1082491" y="4416310"/>
                <a:ext cx="6332513" cy="5522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Font typeface="Zapf Dingbats" pitchFamily="-80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8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altLang="ko-KR" sz="2800" i="1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altLang="ko-KR" sz="2800" i="1">
                              <a:latin typeface="Cambria Math"/>
                              <a:ea typeface="Cambria Math"/>
                            </a:rPr>
                            <m:t>𝑡𝑜𝑡</m:t>
                          </m:r>
                        </m:sub>
                      </m:sSub>
                      <m:r>
                        <a:rPr lang="en-US" altLang="ko-KR" sz="2800" i="1">
                          <a:latin typeface="Cambria Math"/>
                          <a:ea typeface="Cambria Math"/>
                        </a:rPr>
                        <m:t>∝</m:t>
                      </m:r>
                      <m:sSup>
                        <m:sSupPr>
                          <m:ctrlPr>
                            <a:rPr lang="en-US" altLang="ko-KR" sz="28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ko-KR" sz="2800" i="1"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US" altLang="ko-KR" sz="2800" i="1">
                              <a:latin typeface="Cambria Math"/>
                              <a:ea typeface="Cambria Math"/>
                            </a:rPr>
                            <m:t>𝛼</m:t>
                          </m:r>
                          <m:d>
                            <m:dPr>
                              <m:ctrlPr>
                                <a:rPr lang="en-US" altLang="ko-KR" sz="28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ko-KR" sz="2800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ko-KR" sz="2800" i="1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  <m:r>
                        <a:rPr lang="en-US" altLang="ko-KR" sz="2800" b="0" i="1" smtClean="0">
                          <a:latin typeface="Cambria Math"/>
                          <a:ea typeface="Cambria Math"/>
                        </a:rPr>
                        <m:t>  →   </m:t>
                      </m:r>
                      <m:sSub>
                        <m:sSubPr>
                          <m:ctrlPr>
                            <a:rPr lang="en-US" altLang="ko-KR" sz="28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altLang="ko-KR" sz="2800" i="1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altLang="ko-KR" sz="2800" i="1">
                              <a:latin typeface="Cambria Math"/>
                              <a:ea typeface="Cambria Math"/>
                            </a:rPr>
                            <m:t>𝑡𝑜𝑡</m:t>
                          </m:r>
                        </m:sub>
                      </m:sSub>
                      <m:r>
                        <a:rPr lang="en-US" altLang="ko-KR" sz="2800" i="1">
                          <a:latin typeface="Cambria Math"/>
                          <a:ea typeface="Cambria Math"/>
                        </a:rPr>
                        <m:t>∝</m:t>
                      </m:r>
                      <m:sSup>
                        <m:sSupPr>
                          <m:ctrlPr>
                            <a:rPr lang="en-US" altLang="ko-KR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ko-KR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altLang="ko-KR" sz="2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ko-KR" sz="2800" b="0" i="0" smtClean="0">
                                      <a:latin typeface="Cambria Math"/>
                                      <a:ea typeface="Cambria Math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en-US" altLang="ko-KR" sz="2800" b="0" i="1" smtClean="0"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US" altLang="ko-KR" sz="2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altLang="ko-KR" sz="2800" dirty="0" smtClean="0"/>
              </a:p>
            </p:txBody>
          </p:sp>
        </mc:Choice>
        <mc:Fallback>
          <p:sp>
            <p:nvSpPr>
              <p:cNvPr id="14" name="직사각형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491" y="4416310"/>
                <a:ext cx="6332513" cy="55226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직사각형 14"/>
              <p:cNvSpPr/>
              <p:nvPr/>
            </p:nvSpPr>
            <p:spPr>
              <a:xfrm>
                <a:off x="834170" y="5104800"/>
                <a:ext cx="7395431" cy="10820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Font typeface="Zapf Dingbats" pitchFamily="-80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2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ko-KR" sz="28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ko-KR" sz="2800" i="1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altLang="ko-KR" sz="2800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  <m:d>
                                <m:dPr>
                                  <m:ctrlPr>
                                    <a:rPr lang="en-US" altLang="ko-KR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2800" i="1"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altLang="ko-KR" sz="2800" i="1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ko-KR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ko-KR" sz="2800" b="0" i="1" smtClean="0">
                                  <a:latin typeface="Cambria Math"/>
                                  <a:ea typeface="Cambria Math"/>
                                </a:rPr>
                                <m:t>14 </m:t>
                              </m:r>
                              <m:r>
                                <a:rPr lang="en-US" altLang="ko-KR" sz="2800" b="0" i="1" smtClean="0">
                                  <a:latin typeface="Cambria Math"/>
                                  <a:ea typeface="Cambria Math"/>
                                </a:rPr>
                                <m:t>𝑇𝑒𝑉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altLang="ko-KR" sz="28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ko-KR" sz="2800" i="1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altLang="ko-KR" sz="2800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  <m:d>
                                <m:dPr>
                                  <m:ctrlPr>
                                    <a:rPr lang="en-US" altLang="ko-KR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2800" i="1"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altLang="ko-KR" sz="2800" i="1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altLang="ko-KR" sz="2800" i="1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altLang="ko-KR" sz="2800" b="0" i="1" smtClean="0">
                              <a:latin typeface="Cambria Math"/>
                              <a:ea typeface="Cambria Math"/>
                            </a:rPr>
                            <m:t>0.9</m:t>
                          </m:r>
                          <m:r>
                            <a:rPr lang="en-US" altLang="ko-KR" sz="2800" i="1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altLang="ko-KR" sz="2800" i="1">
                              <a:latin typeface="Cambria Math"/>
                              <a:ea typeface="Cambria Math"/>
                            </a:rPr>
                            <m:t>𝑇𝑒𝑉</m:t>
                          </m:r>
                          <m:r>
                            <a:rPr lang="en-US" altLang="ko-KR" sz="28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den>
                      </m:f>
                      <m:groupChr>
                        <m:groupChrPr>
                          <m:chr m:val="↔"/>
                          <m:vertJc m:val="bot"/>
                          <m:ctrlPr>
                            <a:rPr lang="en-US" altLang="ko-KR" sz="2800" b="0" i="1" smtClean="0">
                              <a:latin typeface="Cambria Math"/>
                              <a:ea typeface="Cambria Math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altLang="ko-KR" sz="2800" b="1" i="0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n-US" altLang="ko-KR" sz="2800" b="1" i="0" smtClean="0">
                              <a:latin typeface="Cambria Math"/>
                              <a:ea typeface="Cambria Math"/>
                            </a:rPr>
                            <m:t>~</m:t>
                          </m:r>
                          <m:r>
                            <a:rPr lang="en-US" altLang="ko-KR" sz="2800" b="1" i="0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US" altLang="ko-KR" sz="2800" b="1" i="0" smtClean="0">
                              <a:latin typeface="Cambria Math"/>
                              <a:ea typeface="Cambria Math"/>
                            </a:rPr>
                            <m:t>%</m:t>
                          </m:r>
                          <m:r>
                            <a:rPr lang="en-US" altLang="ko-KR" sz="2800" b="1" i="0" smtClean="0">
                              <a:latin typeface="Cambria Math"/>
                              <a:ea typeface="Cambria Math"/>
                            </a:rPr>
                            <m:t>𝐝𝐢𝐟𝐟𝐞𝐫𝐞𝐧𝐜𝐞</m:t>
                          </m:r>
                          <m:r>
                            <a:rPr lang="en-US" altLang="ko-KR" sz="2800" b="1" i="0" smtClean="0">
                              <a:latin typeface="Cambria Math"/>
                              <a:ea typeface="Cambria Math"/>
                            </a:rPr>
                            <m:t> </m:t>
                          </m:r>
                        </m:e>
                      </m:groupChr>
                      <m:f>
                        <m:fPr>
                          <m:ctrlPr>
                            <a:rPr lang="en-US" altLang="ko-KR" sz="2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ko-KR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ko-KR" sz="2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altLang="ko-KR" sz="28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2800" b="0" i="0" smtClean="0">
                                          <a:latin typeface="Cambria Math"/>
                                          <a:ea typeface="Cambria Math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r>
                                        <a:rPr lang="en-US" altLang="ko-KR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𝑠</m:t>
                                      </m:r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en-US" altLang="ko-KR" sz="2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ko-KR" sz="2800" b="0" i="1" smtClean="0">
                              <a:latin typeface="Cambria Math"/>
                              <a:ea typeface="Cambria Math"/>
                            </a:rPr>
                            <m:t>(14 </m:t>
                          </m:r>
                          <m:r>
                            <a:rPr lang="en-US" altLang="ko-KR" sz="2800" b="0" i="1" smtClean="0">
                              <a:latin typeface="Cambria Math"/>
                              <a:ea typeface="Cambria Math"/>
                            </a:rPr>
                            <m:t>𝑇𝑒𝑉</m:t>
                          </m:r>
                          <m:r>
                            <a:rPr lang="en-US" altLang="ko-KR" sz="28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ko-KR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ko-KR" sz="2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altLang="ko-KR" sz="28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2800" b="0" i="0" smtClean="0">
                                          <a:latin typeface="Cambria Math"/>
                                          <a:ea typeface="Cambria Math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r>
                                        <a:rPr lang="en-US" altLang="ko-KR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𝑠</m:t>
                                      </m:r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en-US" altLang="ko-KR" sz="2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ko-KR" sz="2800" b="0" i="1" smtClean="0">
                              <a:latin typeface="Cambria Math"/>
                              <a:ea typeface="Cambria Math"/>
                            </a:rPr>
                            <m:t>(0.9 </m:t>
                          </m:r>
                          <m:r>
                            <a:rPr lang="en-US" altLang="ko-KR" sz="2800" b="0" i="1" smtClean="0">
                              <a:latin typeface="Cambria Math"/>
                              <a:ea typeface="Cambria Math"/>
                            </a:rPr>
                            <m:t>𝑇𝑒𝑉</m:t>
                          </m:r>
                          <m:r>
                            <a:rPr lang="en-US" altLang="ko-KR" sz="28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altLang="ko-KR" sz="2800" dirty="0" smtClean="0"/>
              </a:p>
            </p:txBody>
          </p:sp>
        </mc:Choice>
        <mc:Fallback>
          <p:sp>
            <p:nvSpPr>
              <p:cNvPr id="15" name="직사각형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170" y="5104800"/>
                <a:ext cx="7395431" cy="108209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907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altLang="ko-KR" sz="4000" b="1" dirty="0" smtClean="0"/>
              <a:t>Tracking methods in ALICE</a:t>
            </a:r>
          </a:p>
        </p:txBody>
      </p:sp>
      <p:sp>
        <p:nvSpPr>
          <p:cNvPr id="3077" name="내용 개체 틀 2"/>
          <p:cNvSpPr>
            <a:spLocks noGrp="1"/>
          </p:cNvSpPr>
          <p:nvPr>
            <p:ph idx="1"/>
          </p:nvPr>
        </p:nvSpPr>
        <p:spPr>
          <a:xfrm>
            <a:off x="-7938" y="908050"/>
            <a:ext cx="9151938" cy="5949950"/>
          </a:xfrm>
        </p:spPr>
        <p:txBody>
          <a:bodyPr/>
          <a:lstStyle/>
          <a:p>
            <a:pPr eaLnBrk="1" hangingPunct="1"/>
            <a:endParaRPr lang="en-US" altLang="ko-KR" sz="2000" dirty="0" smtClean="0"/>
          </a:p>
          <a:p>
            <a:pPr eaLnBrk="1" hangingPunct="1"/>
            <a:endParaRPr lang="en-US" altLang="ko-KR" sz="2000" dirty="0" smtClean="0"/>
          </a:p>
          <a:p>
            <a:pPr eaLnBrk="1" hangingPunct="1"/>
            <a:endParaRPr lang="en-US" altLang="ko-KR" sz="2000" dirty="0" smtClean="0"/>
          </a:p>
        </p:txBody>
      </p:sp>
      <p:sp>
        <p:nvSpPr>
          <p:cNvPr id="36" name="TextBox 66"/>
          <p:cNvSpPr txBox="1"/>
          <p:nvPr/>
        </p:nvSpPr>
        <p:spPr>
          <a:xfrm>
            <a:off x="21836" y="3068899"/>
            <a:ext cx="3559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 smtClean="0">
                <a:solidFill>
                  <a:srgbClr val="0033CC"/>
                </a:solidFill>
              </a:rPr>
              <a:t>A SPD </a:t>
            </a:r>
            <a:r>
              <a:rPr lang="en-US" altLang="ko-KR" b="1" dirty="0" err="1" smtClean="0">
                <a:solidFill>
                  <a:srgbClr val="0033CC"/>
                </a:solidFill>
              </a:rPr>
              <a:t>tracklet</a:t>
            </a:r>
            <a:endParaRPr lang="en-US" altLang="ko-KR" b="1" dirty="0" smtClean="0">
              <a:solidFill>
                <a:srgbClr val="0033CC"/>
              </a:solidFill>
            </a:endParaRPr>
          </a:p>
        </p:txBody>
      </p:sp>
      <p:sp>
        <p:nvSpPr>
          <p:cNvPr id="37" name="TextBox 67"/>
          <p:cNvSpPr txBox="1"/>
          <p:nvPr/>
        </p:nvSpPr>
        <p:spPr>
          <a:xfrm>
            <a:off x="2909931" y="3070009"/>
            <a:ext cx="3024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 smtClean="0">
                <a:solidFill>
                  <a:srgbClr val="FF0000"/>
                </a:solidFill>
              </a:rPr>
              <a:t>ITSSA+ tracks</a:t>
            </a:r>
          </a:p>
        </p:txBody>
      </p:sp>
      <p:cxnSp>
        <p:nvCxnSpPr>
          <p:cNvPr id="75" name="직선 연결선 74"/>
          <p:cNvCxnSpPr/>
          <p:nvPr/>
        </p:nvCxnSpPr>
        <p:spPr>
          <a:xfrm flipH="1">
            <a:off x="1666980" y="1538407"/>
            <a:ext cx="200883" cy="56302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6" name="타원 75"/>
          <p:cNvSpPr/>
          <p:nvPr/>
        </p:nvSpPr>
        <p:spPr>
          <a:xfrm>
            <a:off x="1147952" y="1567532"/>
            <a:ext cx="1038055" cy="1038055"/>
          </a:xfrm>
          <a:prstGeom prst="ellipse">
            <a:avLst/>
          </a:prstGeom>
          <a:solidFill>
            <a:schemeClr val="tx2">
              <a:lumMod val="60000"/>
              <a:lumOff val="40000"/>
              <a:alpha val="1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77" name="타원 76"/>
          <p:cNvSpPr/>
          <p:nvPr/>
        </p:nvSpPr>
        <p:spPr>
          <a:xfrm>
            <a:off x="1381416" y="1800996"/>
            <a:ext cx="571125" cy="571125"/>
          </a:xfrm>
          <a:prstGeom prst="ellipse">
            <a:avLst/>
          </a:prstGeom>
          <a:solidFill>
            <a:schemeClr val="accent1">
              <a:alpha val="4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78" name="Text Box 36"/>
          <p:cNvSpPr txBox="1">
            <a:spLocks noChangeArrowheads="1"/>
          </p:cNvSpPr>
          <p:nvPr/>
        </p:nvSpPr>
        <p:spPr bwMode="auto">
          <a:xfrm>
            <a:off x="1610634" y="1419849"/>
            <a:ext cx="328894" cy="457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ko-KR" sz="4500" dirty="0">
                <a:solidFill>
                  <a:srgbClr val="FF0000"/>
                </a:solidFill>
                <a:ea typeface="은 돋움"/>
                <a:cs typeface="은 돋움"/>
              </a:rPr>
              <a:t>·</a:t>
            </a:r>
          </a:p>
        </p:txBody>
      </p:sp>
      <p:sp>
        <p:nvSpPr>
          <p:cNvPr id="79" name="Text Box 36"/>
          <p:cNvSpPr txBox="1">
            <a:spLocks noChangeArrowheads="1"/>
          </p:cNvSpPr>
          <p:nvPr/>
        </p:nvSpPr>
        <p:spPr bwMode="auto">
          <a:xfrm>
            <a:off x="1681382" y="1197501"/>
            <a:ext cx="328894" cy="457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ko-KR" sz="4500" dirty="0">
                <a:solidFill>
                  <a:srgbClr val="FF0000"/>
                </a:solidFill>
                <a:ea typeface="은 돋움"/>
                <a:cs typeface="은 돋움"/>
              </a:rPr>
              <a:t>·</a:t>
            </a:r>
          </a:p>
        </p:txBody>
      </p:sp>
      <p:sp>
        <p:nvSpPr>
          <p:cNvPr id="80" name="TextBox 33"/>
          <p:cNvSpPr txBox="1"/>
          <p:nvPr/>
        </p:nvSpPr>
        <p:spPr>
          <a:xfrm rot="20100901">
            <a:off x="1271464" y="2206902"/>
            <a:ext cx="1148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 smtClean="0">
                <a:solidFill>
                  <a:srgbClr val="00B050"/>
                </a:solidFill>
              </a:rPr>
              <a:t>SPD1</a:t>
            </a:r>
            <a:endParaRPr lang="ko-KR" altLang="en-US" b="1" dirty="0">
              <a:solidFill>
                <a:srgbClr val="00B050"/>
              </a:solidFill>
            </a:endParaRPr>
          </a:p>
        </p:txBody>
      </p:sp>
      <p:sp>
        <p:nvSpPr>
          <p:cNvPr id="81" name="TextBox 34"/>
          <p:cNvSpPr txBox="1"/>
          <p:nvPr/>
        </p:nvSpPr>
        <p:spPr>
          <a:xfrm rot="20100901">
            <a:off x="1383549" y="2430161"/>
            <a:ext cx="1148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 smtClean="0">
                <a:solidFill>
                  <a:srgbClr val="00B050"/>
                </a:solidFill>
              </a:rPr>
              <a:t>SPD2</a:t>
            </a:r>
            <a:endParaRPr lang="ko-KR" altLang="en-US" b="1" dirty="0">
              <a:solidFill>
                <a:srgbClr val="00B050"/>
              </a:solidFill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3455688" y="1208456"/>
            <a:ext cx="2515673" cy="2088842"/>
            <a:chOff x="2342882" y="4249148"/>
            <a:chExt cx="2515673" cy="2088842"/>
          </a:xfrm>
        </p:grpSpPr>
        <p:sp>
          <p:nvSpPr>
            <p:cNvPr id="61" name="타원 60"/>
            <p:cNvSpPr/>
            <p:nvPr/>
          </p:nvSpPr>
          <p:spPr>
            <a:xfrm>
              <a:off x="2342882" y="4249148"/>
              <a:ext cx="1622777" cy="1622777"/>
            </a:xfrm>
            <a:prstGeom prst="ellipse">
              <a:avLst/>
            </a:prstGeom>
            <a:solidFill>
              <a:schemeClr val="accent1">
                <a:lumMod val="75000"/>
                <a:alpha val="14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2" name="타원 61"/>
            <p:cNvSpPr/>
            <p:nvPr/>
          </p:nvSpPr>
          <p:spPr>
            <a:xfrm>
              <a:off x="2930152" y="4836418"/>
              <a:ext cx="448237" cy="448237"/>
            </a:xfrm>
            <a:prstGeom prst="ellipse">
              <a:avLst/>
            </a:prstGeom>
            <a:solidFill>
              <a:schemeClr val="accent1">
                <a:alpha val="47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63" name="타원 62"/>
            <p:cNvSpPr/>
            <p:nvPr/>
          </p:nvSpPr>
          <p:spPr>
            <a:xfrm>
              <a:off x="2746922" y="4653188"/>
              <a:ext cx="814698" cy="814698"/>
            </a:xfrm>
            <a:prstGeom prst="ellipse">
              <a:avLst/>
            </a:prstGeom>
            <a:solidFill>
              <a:schemeClr val="tx2">
                <a:lumMod val="60000"/>
                <a:lumOff val="40000"/>
                <a:alpha val="16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cxnSp>
          <p:nvCxnSpPr>
            <p:cNvPr id="69" name="직선 연결선 68"/>
            <p:cNvCxnSpPr/>
            <p:nvPr/>
          </p:nvCxnSpPr>
          <p:spPr>
            <a:xfrm flipH="1" flipV="1">
              <a:off x="2844971" y="4780068"/>
              <a:ext cx="341613" cy="28046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4" name="TextBox 55"/>
            <p:cNvSpPr txBox="1"/>
            <p:nvPr/>
          </p:nvSpPr>
          <p:spPr>
            <a:xfrm rot="20100901">
              <a:off x="2956563" y="5076558"/>
              <a:ext cx="9010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 smtClean="0"/>
                <a:t>SPD1</a:t>
              </a:r>
              <a:endParaRPr lang="ko-KR" altLang="en-US" dirty="0"/>
            </a:p>
          </p:txBody>
        </p:sp>
        <p:sp>
          <p:nvSpPr>
            <p:cNvPr id="39" name="TextBox 61"/>
            <p:cNvSpPr txBox="1"/>
            <p:nvPr/>
          </p:nvSpPr>
          <p:spPr>
            <a:xfrm>
              <a:off x="2938487" y="4331486"/>
              <a:ext cx="1920068" cy="369332"/>
            </a:xfrm>
            <a:prstGeom prst="rect">
              <a:avLst/>
            </a:prstGeom>
            <a:noFill/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b="1" dirty="0" smtClean="0">
                  <a:solidFill>
                    <a:srgbClr val="FFC000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rPr>
                <a:t>ITS track</a:t>
              </a:r>
              <a:endParaRPr lang="ko-KR" altLang="en-US" b="1" dirty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40" name="원호 39"/>
            <p:cNvSpPr/>
            <p:nvPr/>
          </p:nvSpPr>
          <p:spPr>
            <a:xfrm>
              <a:off x="2986140" y="4754735"/>
              <a:ext cx="1671602" cy="1583255"/>
            </a:xfrm>
            <a:prstGeom prst="arc">
              <a:avLst>
                <a:gd name="adj1" fmla="val 13181126"/>
                <a:gd name="adj2" fmla="val 18170644"/>
              </a:avLst>
            </a:prstGeom>
            <a:ln w="66675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5" name="TextBox 53"/>
            <p:cNvSpPr txBox="1"/>
            <p:nvPr/>
          </p:nvSpPr>
          <p:spPr>
            <a:xfrm rot="20100901">
              <a:off x="3062272" y="5272622"/>
              <a:ext cx="9010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 smtClean="0"/>
                <a:t>SPD2</a:t>
              </a:r>
              <a:endParaRPr lang="ko-KR" altLang="en-US" dirty="0"/>
            </a:p>
          </p:txBody>
        </p:sp>
        <p:sp>
          <p:nvSpPr>
            <p:cNvPr id="3" name="타원 2"/>
            <p:cNvSpPr/>
            <p:nvPr/>
          </p:nvSpPr>
          <p:spPr>
            <a:xfrm>
              <a:off x="2954785" y="4880484"/>
              <a:ext cx="72869" cy="728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3" name="타원 82"/>
            <p:cNvSpPr/>
            <p:nvPr/>
          </p:nvSpPr>
          <p:spPr>
            <a:xfrm>
              <a:off x="2820743" y="4746442"/>
              <a:ext cx="72869" cy="728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4" name="타원 83"/>
            <p:cNvSpPr/>
            <p:nvPr/>
          </p:nvSpPr>
          <p:spPr>
            <a:xfrm>
              <a:off x="3294474" y="4878646"/>
              <a:ext cx="72869" cy="728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5" name="타원 84"/>
            <p:cNvSpPr/>
            <p:nvPr/>
          </p:nvSpPr>
          <p:spPr>
            <a:xfrm>
              <a:off x="3623146" y="4744604"/>
              <a:ext cx="72869" cy="728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6" name="타원 85"/>
            <p:cNvSpPr/>
            <p:nvPr/>
          </p:nvSpPr>
          <p:spPr>
            <a:xfrm>
              <a:off x="3885716" y="4731749"/>
              <a:ext cx="72869" cy="728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TextBox 53"/>
            <p:cNvSpPr txBox="1"/>
            <p:nvPr/>
          </p:nvSpPr>
          <p:spPr>
            <a:xfrm rot="20100901">
              <a:off x="3082468" y="5535367"/>
              <a:ext cx="9010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2800" b="1" dirty="0" smtClean="0">
                  <a:solidFill>
                    <a:srgbClr val="00B050"/>
                  </a:solidFill>
                </a:rPr>
                <a:t>ITS</a:t>
              </a:r>
              <a:endParaRPr lang="ko-KR" altLang="en-US" sz="2800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17" name="직사각형 16"/>
          <p:cNvSpPr/>
          <p:nvPr/>
        </p:nvSpPr>
        <p:spPr>
          <a:xfrm>
            <a:off x="6089317" y="1762811"/>
            <a:ext cx="636729" cy="10795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47" name="타원 46"/>
          <p:cNvSpPr/>
          <p:nvPr/>
        </p:nvSpPr>
        <p:spPr>
          <a:xfrm>
            <a:off x="6685775" y="1311133"/>
            <a:ext cx="1391105" cy="1391105"/>
          </a:xfrm>
          <a:prstGeom prst="ellipse">
            <a:avLst/>
          </a:prstGeom>
          <a:solidFill>
            <a:schemeClr val="accent1">
              <a:lumMod val="75000"/>
              <a:alpha val="14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48" name="타원 47"/>
          <p:cNvSpPr/>
          <p:nvPr/>
        </p:nvSpPr>
        <p:spPr>
          <a:xfrm>
            <a:off x="7189204" y="1814563"/>
            <a:ext cx="384245" cy="384246"/>
          </a:xfrm>
          <a:prstGeom prst="ellipse">
            <a:avLst/>
          </a:prstGeom>
          <a:solidFill>
            <a:schemeClr val="accent1">
              <a:alpha val="4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49" name="타원 48"/>
          <p:cNvSpPr/>
          <p:nvPr/>
        </p:nvSpPr>
        <p:spPr>
          <a:xfrm>
            <a:off x="7032133" y="1657491"/>
            <a:ext cx="698389" cy="698389"/>
          </a:xfrm>
          <a:prstGeom prst="ellipse">
            <a:avLst/>
          </a:prstGeom>
          <a:solidFill>
            <a:schemeClr val="tx2">
              <a:lumMod val="60000"/>
              <a:lumOff val="40000"/>
              <a:alpha val="1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cxnSp>
        <p:nvCxnSpPr>
          <p:cNvPr id="58" name="직선 연결선 57"/>
          <p:cNvCxnSpPr/>
          <p:nvPr/>
        </p:nvCxnSpPr>
        <p:spPr>
          <a:xfrm flipH="1" flipV="1">
            <a:off x="7105167" y="1744224"/>
            <a:ext cx="292844" cy="24042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타원 20"/>
          <p:cNvSpPr/>
          <p:nvPr/>
        </p:nvSpPr>
        <p:spPr>
          <a:xfrm>
            <a:off x="6231613" y="886686"/>
            <a:ext cx="2273995" cy="2273994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3" name="자유형 22"/>
          <p:cNvSpPr/>
          <p:nvPr/>
        </p:nvSpPr>
        <p:spPr>
          <a:xfrm rot="10800000">
            <a:off x="6110010" y="1987636"/>
            <a:ext cx="1283564" cy="899505"/>
          </a:xfrm>
          <a:custGeom>
            <a:avLst/>
            <a:gdLst>
              <a:gd name="connsiteX0" fmla="*/ 1488831 w 1488831"/>
              <a:gd name="connsiteY0" fmla="*/ 0 h 1043354"/>
              <a:gd name="connsiteX1" fmla="*/ 1066800 w 1488831"/>
              <a:gd name="connsiteY1" fmla="*/ 128954 h 1043354"/>
              <a:gd name="connsiteX2" fmla="*/ 644769 w 1488831"/>
              <a:gd name="connsiteY2" fmla="*/ 386862 h 1043354"/>
              <a:gd name="connsiteX3" fmla="*/ 293077 w 1488831"/>
              <a:gd name="connsiteY3" fmla="*/ 679938 h 1043354"/>
              <a:gd name="connsiteX4" fmla="*/ 0 w 1488831"/>
              <a:gd name="connsiteY4" fmla="*/ 1043354 h 104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8831" h="1043354">
                <a:moveTo>
                  <a:pt x="1488831" y="0"/>
                </a:moveTo>
                <a:cubicBezTo>
                  <a:pt x="1348154" y="32238"/>
                  <a:pt x="1207477" y="64477"/>
                  <a:pt x="1066800" y="128954"/>
                </a:cubicBezTo>
                <a:cubicBezTo>
                  <a:pt x="926123" y="193431"/>
                  <a:pt x="773723" y="295031"/>
                  <a:pt x="644769" y="386862"/>
                </a:cubicBezTo>
                <a:cubicBezTo>
                  <a:pt x="515815" y="478693"/>
                  <a:pt x="400538" y="570523"/>
                  <a:pt x="293077" y="679938"/>
                </a:cubicBezTo>
                <a:cubicBezTo>
                  <a:pt x="185616" y="789353"/>
                  <a:pt x="42985" y="984739"/>
                  <a:pt x="0" y="1043354"/>
                </a:cubicBezTo>
              </a:path>
            </a:pathLst>
          </a:custGeom>
          <a:ln w="66675"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8" name="TextBox 68"/>
          <p:cNvSpPr txBox="1"/>
          <p:nvPr/>
        </p:nvSpPr>
        <p:spPr>
          <a:xfrm>
            <a:off x="5839859" y="3105487"/>
            <a:ext cx="3197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 smtClean="0">
                <a:solidFill>
                  <a:srgbClr val="FF0000"/>
                </a:solidFill>
              </a:rPr>
              <a:t>ITSTPC+ tracks</a:t>
            </a:r>
          </a:p>
        </p:txBody>
      </p:sp>
      <p:sp>
        <p:nvSpPr>
          <p:cNvPr id="46" name="원호 45"/>
          <p:cNvSpPr/>
          <p:nvPr/>
        </p:nvSpPr>
        <p:spPr>
          <a:xfrm>
            <a:off x="7234041" y="1731288"/>
            <a:ext cx="1432959" cy="1432960"/>
          </a:xfrm>
          <a:prstGeom prst="arc">
            <a:avLst>
              <a:gd name="adj1" fmla="val 13181126"/>
              <a:gd name="adj2" fmla="val 0"/>
            </a:avLst>
          </a:prstGeom>
          <a:ln>
            <a:solidFill>
              <a:srgbClr val="FFC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88" name="TextBox 55"/>
          <p:cNvSpPr txBox="1"/>
          <p:nvPr/>
        </p:nvSpPr>
        <p:spPr>
          <a:xfrm rot="20100901">
            <a:off x="7217229" y="1923858"/>
            <a:ext cx="901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SPD1</a:t>
            </a:r>
            <a:endParaRPr lang="ko-KR" altLang="en-US" dirty="0"/>
          </a:p>
        </p:txBody>
      </p:sp>
      <p:sp>
        <p:nvSpPr>
          <p:cNvPr id="89" name="TextBox 53"/>
          <p:cNvSpPr txBox="1"/>
          <p:nvPr/>
        </p:nvSpPr>
        <p:spPr>
          <a:xfrm rot="20100901">
            <a:off x="7322938" y="2119922"/>
            <a:ext cx="901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SPD2</a:t>
            </a:r>
            <a:endParaRPr lang="ko-KR" altLang="en-US" dirty="0"/>
          </a:p>
        </p:txBody>
      </p:sp>
      <p:sp>
        <p:nvSpPr>
          <p:cNvPr id="90" name="TextBox 53"/>
          <p:cNvSpPr txBox="1"/>
          <p:nvPr/>
        </p:nvSpPr>
        <p:spPr>
          <a:xfrm rot="20100901">
            <a:off x="7321100" y="2437577"/>
            <a:ext cx="901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 smtClean="0"/>
              <a:t>ITS</a:t>
            </a:r>
            <a:endParaRPr lang="ko-KR" altLang="en-US" b="1" dirty="0"/>
          </a:p>
        </p:txBody>
      </p:sp>
      <p:sp>
        <p:nvSpPr>
          <p:cNvPr id="91" name="TextBox 53"/>
          <p:cNvSpPr txBox="1"/>
          <p:nvPr/>
        </p:nvSpPr>
        <p:spPr>
          <a:xfrm rot="20100901">
            <a:off x="7536204" y="2767961"/>
            <a:ext cx="901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 smtClean="0">
                <a:solidFill>
                  <a:srgbClr val="7030A0"/>
                </a:solidFill>
              </a:rPr>
              <a:t>TPC</a:t>
            </a:r>
            <a:endParaRPr lang="ko-KR" altLang="en-US" sz="2800" b="1" dirty="0">
              <a:solidFill>
                <a:srgbClr val="7030A0"/>
              </a:solidFill>
            </a:endParaRPr>
          </a:p>
        </p:txBody>
      </p:sp>
      <p:sp>
        <p:nvSpPr>
          <p:cNvPr id="92" name="타원 91"/>
          <p:cNvSpPr/>
          <p:nvPr/>
        </p:nvSpPr>
        <p:spPr>
          <a:xfrm>
            <a:off x="7222792" y="1834278"/>
            <a:ext cx="72869" cy="7286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타원 92"/>
          <p:cNvSpPr/>
          <p:nvPr/>
        </p:nvSpPr>
        <p:spPr>
          <a:xfrm>
            <a:off x="7077733" y="1711253"/>
            <a:ext cx="72869" cy="7286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타원 93"/>
          <p:cNvSpPr/>
          <p:nvPr/>
        </p:nvSpPr>
        <p:spPr>
          <a:xfrm>
            <a:off x="7505558" y="1819585"/>
            <a:ext cx="72869" cy="7286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타원 94"/>
          <p:cNvSpPr/>
          <p:nvPr/>
        </p:nvSpPr>
        <p:spPr>
          <a:xfrm>
            <a:off x="7801179" y="1707577"/>
            <a:ext cx="72869" cy="7286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타원 95"/>
          <p:cNvSpPr/>
          <p:nvPr/>
        </p:nvSpPr>
        <p:spPr>
          <a:xfrm>
            <a:off x="7986630" y="1705739"/>
            <a:ext cx="72869" cy="7286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7" name="타원 96"/>
          <p:cNvSpPr/>
          <p:nvPr/>
        </p:nvSpPr>
        <p:spPr>
          <a:xfrm>
            <a:off x="7235636" y="2122547"/>
            <a:ext cx="72869" cy="7286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8" name="타원 97"/>
          <p:cNvSpPr/>
          <p:nvPr/>
        </p:nvSpPr>
        <p:spPr>
          <a:xfrm>
            <a:off x="7013458" y="2363083"/>
            <a:ext cx="72869" cy="7286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9" name="타원 98"/>
          <p:cNvSpPr/>
          <p:nvPr/>
        </p:nvSpPr>
        <p:spPr>
          <a:xfrm>
            <a:off x="6879416" y="2449381"/>
            <a:ext cx="72869" cy="7286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0" name="타원 99"/>
          <p:cNvSpPr/>
          <p:nvPr/>
        </p:nvSpPr>
        <p:spPr>
          <a:xfrm>
            <a:off x="6767408" y="2524662"/>
            <a:ext cx="72869" cy="7286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1" name="타원 100"/>
          <p:cNvSpPr/>
          <p:nvPr/>
        </p:nvSpPr>
        <p:spPr>
          <a:xfrm>
            <a:off x="6820655" y="2489773"/>
            <a:ext cx="72869" cy="7286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" name="타원 101"/>
          <p:cNvSpPr/>
          <p:nvPr/>
        </p:nvSpPr>
        <p:spPr>
          <a:xfrm>
            <a:off x="6741698" y="2543020"/>
            <a:ext cx="72869" cy="7286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3" name="타원 102"/>
          <p:cNvSpPr/>
          <p:nvPr/>
        </p:nvSpPr>
        <p:spPr>
          <a:xfrm>
            <a:off x="6706809" y="2585250"/>
            <a:ext cx="72869" cy="7286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타원 103"/>
          <p:cNvSpPr/>
          <p:nvPr/>
        </p:nvSpPr>
        <p:spPr>
          <a:xfrm>
            <a:off x="6660903" y="2605446"/>
            <a:ext cx="72869" cy="7286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5" name="타원 104"/>
          <p:cNvSpPr/>
          <p:nvPr/>
        </p:nvSpPr>
        <p:spPr>
          <a:xfrm>
            <a:off x="6581946" y="2647676"/>
            <a:ext cx="72869" cy="7286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6" name="타원 105"/>
          <p:cNvSpPr/>
          <p:nvPr/>
        </p:nvSpPr>
        <p:spPr>
          <a:xfrm>
            <a:off x="6624176" y="2634821"/>
            <a:ext cx="72869" cy="7286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7" name="타원 106"/>
          <p:cNvSpPr/>
          <p:nvPr/>
        </p:nvSpPr>
        <p:spPr>
          <a:xfrm>
            <a:off x="6567253" y="2666034"/>
            <a:ext cx="72869" cy="7286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8" name="타원 107"/>
          <p:cNvSpPr/>
          <p:nvPr/>
        </p:nvSpPr>
        <p:spPr>
          <a:xfrm>
            <a:off x="6565415" y="2664196"/>
            <a:ext cx="72869" cy="7286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9" name="타원 108"/>
          <p:cNvSpPr/>
          <p:nvPr/>
        </p:nvSpPr>
        <p:spPr>
          <a:xfrm>
            <a:off x="6541543" y="2673375"/>
            <a:ext cx="72869" cy="7286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0" name="타원 109"/>
          <p:cNvSpPr/>
          <p:nvPr/>
        </p:nvSpPr>
        <p:spPr>
          <a:xfrm>
            <a:off x="6517671" y="2682554"/>
            <a:ext cx="72869" cy="7286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1" name="타원 110"/>
          <p:cNvSpPr/>
          <p:nvPr/>
        </p:nvSpPr>
        <p:spPr>
          <a:xfrm>
            <a:off x="6504816" y="2691733"/>
            <a:ext cx="72869" cy="7286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2" name="Content Placeholder 2"/>
          <p:cNvSpPr txBox="1">
            <a:spLocks/>
          </p:cNvSpPr>
          <p:nvPr/>
        </p:nvSpPr>
        <p:spPr bwMode="auto">
          <a:xfrm>
            <a:off x="90156" y="4256438"/>
            <a:ext cx="8686800" cy="2520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GB" sz="2400" b="1" dirty="0">
                <a:solidFill>
                  <a:srgbClr val="002060"/>
                </a:solidFill>
              </a:rPr>
              <a:t>3</a:t>
            </a:r>
            <a:r>
              <a:rPr lang="en-GB" sz="2400" b="1" baseline="0" dirty="0" smtClean="0">
                <a:solidFill>
                  <a:srgbClr val="002060"/>
                </a:solidFill>
              </a:rPr>
              <a:t> track counting methods </a:t>
            </a:r>
            <a:endParaRPr lang="en-GB" sz="2400" b="1" baseline="0" dirty="0">
              <a:solidFill>
                <a:srgbClr val="002060"/>
              </a:solidFill>
            </a:endParaRPr>
          </a:p>
          <a:p>
            <a:r>
              <a:rPr lang="en-GB" altLang="ko-KR" sz="2000" dirty="0" smtClean="0">
                <a:solidFill>
                  <a:prstClr val="black"/>
                </a:solidFill>
              </a:rPr>
              <a:t> </a:t>
            </a:r>
            <a:r>
              <a:rPr lang="en-GB" altLang="ko-KR" sz="2000" dirty="0">
                <a:solidFill>
                  <a:prstClr val="black"/>
                </a:solidFill>
              </a:rPr>
              <a:t>1</a:t>
            </a:r>
            <a:r>
              <a:rPr lang="en-GB" altLang="ko-KR" sz="2000" baseline="0" dirty="0" smtClean="0">
                <a:solidFill>
                  <a:prstClr val="black"/>
                </a:solidFill>
              </a:rPr>
              <a:t>) SPD </a:t>
            </a:r>
            <a:r>
              <a:rPr lang="en-GB" altLang="ko-KR" sz="2000" baseline="0" dirty="0" err="1" smtClean="0">
                <a:solidFill>
                  <a:prstClr val="black"/>
                </a:solidFill>
              </a:rPr>
              <a:t>tracklets</a:t>
            </a:r>
            <a:r>
              <a:rPr lang="en-GB" altLang="ko-KR" sz="2000" baseline="0" dirty="0" smtClean="0">
                <a:solidFill>
                  <a:prstClr val="black"/>
                </a:solidFill>
              </a:rPr>
              <a:t>(common </a:t>
            </a:r>
            <a:r>
              <a:rPr lang="en-GB" altLang="ko-KR" sz="2000" dirty="0" smtClean="0">
                <a:solidFill>
                  <a:prstClr val="black"/>
                </a:solidFill>
              </a:rPr>
              <a:t>method </a:t>
            </a:r>
            <a:r>
              <a:rPr lang="en-GB" altLang="ko-KR" sz="2000" dirty="0" smtClean="0">
                <a:solidFill>
                  <a:prstClr val="black"/>
                </a:solidFill>
              </a:rPr>
              <a:t>to count tracks</a:t>
            </a:r>
            <a:r>
              <a:rPr lang="en-GB" altLang="ko-KR" sz="2000" baseline="0" dirty="0" smtClean="0">
                <a:solidFill>
                  <a:prstClr val="black"/>
                </a:solidFill>
              </a:rPr>
              <a:t>)</a:t>
            </a:r>
            <a:endParaRPr lang="en-GB" altLang="ko-KR" sz="2000" baseline="0" dirty="0" smtClean="0">
              <a:solidFill>
                <a:prstClr val="black"/>
              </a:solidFill>
            </a:endParaRPr>
          </a:p>
          <a:p>
            <a:pPr marL="0" indent="0"/>
            <a:r>
              <a:rPr lang="en-GB" altLang="ko-KR" sz="2000" baseline="0" dirty="0" smtClean="0">
                <a:solidFill>
                  <a:prstClr val="black"/>
                </a:solidFill>
              </a:rPr>
              <a:t> 2) </a:t>
            </a:r>
            <a:r>
              <a:rPr lang="en-GB" altLang="ko-KR" sz="2000" b="1" baseline="0" dirty="0" smtClean="0">
                <a:solidFill>
                  <a:srgbClr val="FF0000"/>
                </a:solidFill>
              </a:rPr>
              <a:t>ITSSA+</a:t>
            </a:r>
            <a:r>
              <a:rPr lang="en-GB" altLang="ko-KR" sz="2000" baseline="0" dirty="0" smtClean="0">
                <a:solidFill>
                  <a:prstClr val="black"/>
                </a:solidFill>
              </a:rPr>
              <a:t>: ITS</a:t>
            </a:r>
            <a:r>
              <a:rPr lang="en-GB" altLang="ko-KR" sz="2000" dirty="0" smtClean="0">
                <a:solidFill>
                  <a:prstClr val="black"/>
                </a:solidFill>
              </a:rPr>
              <a:t> detector’s</a:t>
            </a:r>
            <a:r>
              <a:rPr lang="en-GB" altLang="ko-KR" sz="2000" baseline="0" dirty="0" smtClean="0">
                <a:solidFill>
                  <a:prstClr val="black"/>
                </a:solidFill>
              </a:rPr>
              <a:t> tracks  + </a:t>
            </a:r>
            <a:r>
              <a:rPr lang="en-GB" altLang="ko-KR" sz="2000" baseline="0" dirty="0" smtClean="0">
                <a:solidFill>
                  <a:prstClr val="black"/>
                </a:solidFill>
              </a:rPr>
              <a:t>SPD </a:t>
            </a:r>
            <a:r>
              <a:rPr lang="en-GB" altLang="ko-KR" sz="2000" baseline="0" dirty="0" err="1" smtClean="0">
                <a:solidFill>
                  <a:prstClr val="black"/>
                </a:solidFill>
              </a:rPr>
              <a:t>tracklets</a:t>
            </a:r>
            <a:endParaRPr lang="en-GB" altLang="ko-KR" sz="2000" baseline="0" dirty="0" smtClean="0">
              <a:solidFill>
                <a:prstClr val="black"/>
              </a:solidFill>
            </a:endParaRPr>
          </a:p>
          <a:p>
            <a:pPr marL="0" indent="0"/>
            <a:r>
              <a:rPr lang="en-GB" altLang="ko-KR" sz="2000" baseline="0" dirty="0" smtClean="0">
                <a:solidFill>
                  <a:prstClr val="black"/>
                </a:solidFill>
              </a:rPr>
              <a:t> 3) </a:t>
            </a:r>
            <a:r>
              <a:rPr lang="en-GB" altLang="ko-KR" sz="2000" b="1" baseline="0" dirty="0" smtClean="0">
                <a:solidFill>
                  <a:srgbClr val="FF0000"/>
                </a:solidFill>
              </a:rPr>
              <a:t>ITSTPC+</a:t>
            </a:r>
            <a:r>
              <a:rPr lang="en-GB" altLang="ko-KR" sz="2000" baseline="0" dirty="0" smtClean="0">
                <a:solidFill>
                  <a:prstClr val="black"/>
                </a:solidFill>
              </a:rPr>
              <a:t>: TPC tracks </a:t>
            </a:r>
          </a:p>
          <a:p>
            <a:pPr marL="0" indent="0"/>
            <a:r>
              <a:rPr lang="en-GB" altLang="ko-KR" sz="2000" baseline="0" dirty="0" smtClean="0">
                <a:solidFill>
                  <a:prstClr val="black"/>
                </a:solidFill>
              </a:rPr>
              <a:t>                     + complementary ITS</a:t>
            </a:r>
            <a:r>
              <a:rPr lang="en-GB" altLang="ko-KR" sz="2000" dirty="0" smtClean="0">
                <a:solidFill>
                  <a:prstClr val="black"/>
                </a:solidFill>
              </a:rPr>
              <a:t> detector’s track</a:t>
            </a:r>
            <a:r>
              <a:rPr lang="en-GB" altLang="ko-KR" sz="2000" baseline="0" dirty="0" smtClean="0">
                <a:solidFill>
                  <a:prstClr val="black"/>
                </a:solidFill>
              </a:rPr>
              <a:t> </a:t>
            </a:r>
          </a:p>
          <a:p>
            <a:pPr marL="0" indent="0"/>
            <a:r>
              <a:rPr lang="en-GB" altLang="ko-KR" sz="2000" baseline="0" dirty="0">
                <a:solidFill>
                  <a:prstClr val="black"/>
                </a:solidFill>
              </a:rPr>
              <a:t> </a:t>
            </a:r>
            <a:r>
              <a:rPr lang="en-GB" altLang="ko-KR" sz="2000" baseline="0" dirty="0" smtClean="0">
                <a:solidFill>
                  <a:prstClr val="black"/>
                </a:solidFill>
              </a:rPr>
              <a:t>                    + </a:t>
            </a:r>
            <a:r>
              <a:rPr lang="en-GB" altLang="ko-KR" sz="2000" baseline="0" dirty="0" smtClean="0">
                <a:solidFill>
                  <a:prstClr val="black"/>
                </a:solidFill>
              </a:rPr>
              <a:t>complementary SPD </a:t>
            </a:r>
            <a:r>
              <a:rPr lang="en-GB" altLang="ko-KR" sz="2000" baseline="0" dirty="0" err="1" smtClean="0">
                <a:solidFill>
                  <a:prstClr val="black"/>
                </a:solidFill>
              </a:rPr>
              <a:t>tracklets</a:t>
            </a:r>
            <a:r>
              <a:rPr lang="en-GB" altLang="ko-KR" sz="2000" baseline="0" dirty="0" smtClean="0">
                <a:solidFill>
                  <a:prstClr val="black"/>
                </a:solidFill>
              </a:rPr>
              <a:t> </a:t>
            </a:r>
          </a:p>
          <a:p>
            <a:pPr marL="0" indent="0"/>
            <a:endParaRPr lang="en-GB" sz="2000" baseline="0" dirty="0" smtClean="0"/>
          </a:p>
        </p:txBody>
      </p:sp>
      <p:sp>
        <p:nvSpPr>
          <p:cNvPr id="114" name="직사각형 113"/>
          <p:cNvSpPr/>
          <p:nvPr/>
        </p:nvSpPr>
        <p:spPr>
          <a:xfrm flipH="1">
            <a:off x="14745" y="632112"/>
            <a:ext cx="9143999" cy="7710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0"/>
                  <a:lumOff val="100000"/>
                </a:schemeClr>
              </a:gs>
              <a:gs pos="24000">
                <a:schemeClr val="bg1"/>
              </a:gs>
              <a:gs pos="100000">
                <a:schemeClr val="accent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baseline="0"/>
          </a:p>
        </p:txBody>
      </p:sp>
      <p:sp>
        <p:nvSpPr>
          <p:cNvPr id="115" name="슬라이드 번호 개체 틀 2"/>
          <p:cNvSpPr>
            <a:spLocks noGrp="1"/>
          </p:cNvSpPr>
          <p:nvPr>
            <p:ph type="sldNum" idx="12"/>
          </p:nvPr>
        </p:nvSpPr>
        <p:spPr>
          <a:xfrm>
            <a:off x="8758409" y="6469555"/>
            <a:ext cx="383107" cy="404812"/>
          </a:xfrm>
        </p:spPr>
        <p:txBody>
          <a:bodyPr/>
          <a:lstStyle/>
          <a:p>
            <a:pPr algn="ctr">
              <a:defRPr/>
            </a:pPr>
            <a:fld id="{F16A5DCA-8DC8-4217-962A-0F8BED2BC328}" type="slidenum">
              <a:rPr lang="en-US" sz="1800" b="1" smtClean="0">
                <a:solidFill>
                  <a:srgbClr val="002060"/>
                </a:solidFill>
              </a:rPr>
              <a:pPr algn="ctr">
                <a:defRPr/>
              </a:pPr>
              <a:t>9</a:t>
            </a:fld>
            <a:endParaRPr lang="en-US" sz="1800" b="1" dirty="0">
              <a:solidFill>
                <a:srgbClr val="002060"/>
              </a:solidFill>
            </a:endParaRPr>
          </a:p>
        </p:txBody>
      </p:sp>
      <p:sp>
        <p:nvSpPr>
          <p:cNvPr id="71" name="Text Box 36"/>
          <p:cNvSpPr txBox="1">
            <a:spLocks noChangeArrowheads="1"/>
          </p:cNvSpPr>
          <p:nvPr/>
        </p:nvSpPr>
        <p:spPr bwMode="auto">
          <a:xfrm>
            <a:off x="1512318" y="1675485"/>
            <a:ext cx="328894" cy="457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ko-KR" sz="4500" dirty="0">
                <a:solidFill>
                  <a:srgbClr val="FF0000"/>
                </a:solidFill>
                <a:ea typeface="은 돋움"/>
                <a:cs typeface="은 돋움"/>
              </a:rPr>
              <a:t>·</a:t>
            </a:r>
          </a:p>
        </p:txBody>
      </p:sp>
      <p:pic>
        <p:nvPicPr>
          <p:cNvPr id="15362" name="Picture 2" descr="C:\Users\ADMINI~1\AppData\Local\Temp\VMwareDnD\cbc0616f\Screen Shot 2011-12-10 at 12.57.03 A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709" y="3672235"/>
            <a:ext cx="2650793" cy="2405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타원 5"/>
          <p:cNvSpPr/>
          <p:nvPr/>
        </p:nvSpPr>
        <p:spPr>
          <a:xfrm>
            <a:off x="7787733" y="4821366"/>
            <a:ext cx="74670" cy="7467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6551715" y="5997387"/>
            <a:ext cx="2659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/>
              <a:t>Cross-section of ITS</a:t>
            </a:r>
            <a:endParaRPr lang="ko-KR" alt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690181" y="4855695"/>
            <a:ext cx="775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SPD</a:t>
            </a:r>
            <a:endParaRPr lang="ko-KR" altLang="en-US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7869475" y="5156012"/>
            <a:ext cx="775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SDD</a:t>
            </a:r>
            <a:endParaRPr lang="ko-KR" altLang="en-US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8089110" y="5698375"/>
            <a:ext cx="775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SSD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93858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5382</TotalTime>
  <Words>1622</Words>
  <Application>Microsoft Office PowerPoint</Application>
  <PresentationFormat>화면 슬라이드 쇼(4:3)</PresentationFormat>
  <Paragraphs>357</Paragraphs>
  <Slides>17</Slides>
  <Notes>15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18" baseType="lpstr">
      <vt:lpstr>Office Theme</vt:lpstr>
      <vt:lpstr>Efforts for 1/N_event   (dN_ch)/dη in pp collisions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Tracking methods in ALICE</vt:lpstr>
      <vt:lpstr>Recent efforts in pp dNdEta</vt:lpstr>
      <vt:lpstr>How to measure the new rate of diffraction</vt:lpstr>
      <vt:lpstr>Event and track selection </vt:lpstr>
      <vt:lpstr>PowerPoint 프레젠테이션</vt:lpstr>
      <vt:lpstr>Results – Raw dNdEta distributions</vt:lpstr>
      <vt:lpstr>Results – dNdEta distribution </vt:lpstr>
      <vt:lpstr>Results – η density</vt:lpstr>
      <vt:lpstr>Summary</vt:lpstr>
    </vt:vector>
  </TitlesOfParts>
  <Company>My office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results for 7TeV</dc:title>
  <dc:creator>Beomkyu Kim</dc:creator>
  <cp:lastModifiedBy>Windows 사용자</cp:lastModifiedBy>
  <cp:revision>195</cp:revision>
  <dcterms:created xsi:type="dcterms:W3CDTF">2011-10-06T12:23:53Z</dcterms:created>
  <dcterms:modified xsi:type="dcterms:W3CDTF">2011-12-10T01:00:11Z</dcterms:modified>
</cp:coreProperties>
</file>