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306" r:id="rId6"/>
    <p:sldId id="377" r:id="rId7"/>
    <p:sldId id="264" r:id="rId8"/>
    <p:sldId id="314" r:id="rId9"/>
    <p:sldId id="383" r:id="rId10"/>
    <p:sldId id="412" r:id="rId11"/>
    <p:sldId id="413" r:id="rId12"/>
    <p:sldId id="414" r:id="rId13"/>
    <p:sldId id="415" r:id="rId14"/>
    <p:sldId id="416" r:id="rId15"/>
    <p:sldId id="424" r:id="rId16"/>
    <p:sldId id="425" r:id="rId17"/>
    <p:sldId id="426" r:id="rId18"/>
    <p:sldId id="417" r:id="rId19"/>
    <p:sldId id="434" r:id="rId20"/>
    <p:sldId id="435" r:id="rId21"/>
    <p:sldId id="451" r:id="rId22"/>
    <p:sldId id="436" r:id="rId23"/>
    <p:sldId id="437" r:id="rId24"/>
    <p:sldId id="438" r:id="rId25"/>
    <p:sldId id="439" r:id="rId26"/>
    <p:sldId id="440" r:id="rId27"/>
    <p:sldId id="441" r:id="rId28"/>
    <p:sldId id="452" r:id="rId29"/>
    <p:sldId id="453" r:id="rId30"/>
    <p:sldId id="455" r:id="rId31"/>
    <p:sldId id="454" r:id="rId32"/>
    <p:sldId id="456" r:id="rId33"/>
    <p:sldId id="457" r:id="rId34"/>
    <p:sldId id="458" r:id="rId35"/>
    <p:sldId id="461" r:id="rId36"/>
    <p:sldId id="459" r:id="rId37"/>
    <p:sldId id="460" r:id="rId38"/>
    <p:sldId id="462" r:id="rId39"/>
    <p:sldId id="464" r:id="rId40"/>
    <p:sldId id="465" r:id="rId41"/>
  </p:sldIdLst>
  <p:sldSz cx="9144000" cy="6858000" type="screen4x3"/>
  <p:notesSz cx="7099300" cy="10234613"/>
  <p:embeddedFontLst>
    <p:embeddedFont>
      <p:font typeface="Cambria Math" pitchFamily="18" charset="0"/>
      <p:regular r:id="rId44"/>
    </p:embeddedFont>
    <p:embeddedFont>
      <p:font typeface="Franklin Gothic Demi" pitchFamily="34" charset="0"/>
      <p:regular r:id="rId45"/>
      <p:italic r:id="rId46"/>
    </p:embeddedFont>
    <p:embeddedFont>
      <p:font typeface="ＭＳ Ｐゴシック" pitchFamily="34" charset="-128"/>
      <p:regular r:id="rId47"/>
    </p:embeddedFont>
    <p:embeddedFont>
      <p:font typeface="휴먼모음T" pitchFamily="18" charset="-127"/>
      <p:regular r:id="rId48"/>
    </p:embeddedFont>
    <p:embeddedFont>
      <p:font typeface="Antique Olive Roman" charset="0"/>
      <p:regular r:id="rId49"/>
      <p:bold r:id="rId50"/>
      <p:italic r:id="rId51"/>
    </p:embeddedFont>
    <p:embeddedFont>
      <p:font typeface="Book Antiqua" pitchFamily="18" charset="0"/>
      <p:regular r:id="rId52"/>
      <p:bold r:id="rId53"/>
      <p:italic r:id="rId54"/>
      <p:boldItalic r:id="rId55"/>
    </p:embeddedFont>
    <p:embeddedFont>
      <p:font typeface="Times" pitchFamily="18" charset="0"/>
      <p:regular r:id="rId56"/>
      <p:bold r:id="rId57"/>
      <p:italic r:id="rId58"/>
      <p:boldItalic r:id="rId59"/>
    </p:embeddedFont>
    <p:embeddedFont>
      <p:font typeface="맑은 고딕" pitchFamily="50" charset="-127"/>
      <p:regular r:id="rId60"/>
      <p:bold r:id="rId61"/>
    </p:embeddedFont>
    <p:embeddedFont>
      <p:font typeface="HY견고딕" pitchFamily="18" charset="-127"/>
      <p:regular r:id="rId6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FF"/>
    <a:srgbClr val="339933"/>
    <a:srgbClr val="FF9900"/>
    <a:srgbClr val="333399"/>
    <a:srgbClr val="00CC00"/>
    <a:srgbClr val="FF0000"/>
    <a:srgbClr val="FFFF66"/>
    <a:srgbClr val="FC04D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064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F60505B-C52F-4509-A303-B37DA158FBF7}" type="datetimeFigureOut">
              <a:rPr lang="ko-KR" altLang="en-US" smtClean="0"/>
              <a:pPr/>
              <a:t>2011-12-08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4628441-7943-440F-AF29-966DF2B4D7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48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5F4BE6-7E33-4AD9-BDF9-D91000AE7F1A}" type="datetimeFigureOut">
              <a:rPr lang="ko-KR" altLang="en-US" smtClean="0"/>
              <a:pPr/>
              <a:t>2011-12-08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4E1B325-BF75-478A-8F6F-CF5161ECCC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82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44661"/>
            <a:ext cx="7772400" cy="1470025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467544" y="635795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4495" y="142852"/>
            <a:ext cx="7163722" cy="785818"/>
          </a:xfrm>
          <a:gradFill flip="none" rotWithShape="1">
            <a:gsLst>
              <a:gs pos="70000">
                <a:schemeClr val="accent2">
                  <a:lumMod val="75000"/>
                </a:schemeClr>
              </a:gs>
              <a:gs pos="100000">
                <a:srgbClr val="FFEBFA"/>
              </a:gs>
            </a:gsLst>
            <a:lin ang="10800000" scaled="0"/>
            <a:tileRect/>
          </a:gradFill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Antique Olive Roman" pitchFamily="34" charset="0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29222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7" descr="cm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24" y="128338"/>
            <a:ext cx="814955" cy="814955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76899240" descr="EMB000004085ee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6697" y="142853"/>
            <a:ext cx="655822" cy="881880"/>
          </a:xfrm>
          <a:prstGeom prst="rect">
            <a:avLst/>
          </a:prstGeom>
          <a:noFill/>
        </p:spPr>
      </p:pic>
      <p:cxnSp>
        <p:nvCxnSpPr>
          <p:cNvPr id="11" name="직선 연결선 10"/>
          <p:cNvCxnSpPr/>
          <p:nvPr userDrawn="1"/>
        </p:nvCxnSpPr>
        <p:spPr>
          <a:xfrm>
            <a:off x="500034" y="635795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oleObject" Target="../embeddings/oleObject9.bin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11" Type="http://schemas.openxmlformats.org/officeDocument/2006/relationships/image" Target="../media/image46.png"/><Relationship Id="rId5" Type="http://schemas.openxmlformats.org/officeDocument/2006/relationships/image" Target="../media/image40.wmf"/><Relationship Id="rId10" Type="http://schemas.openxmlformats.org/officeDocument/2006/relationships/image" Target="../media/image41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70.pn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6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9.wmf"/><Relationship Id="rId11" Type="http://schemas.openxmlformats.org/officeDocument/2006/relationships/image" Target="../media/image71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75.png"/><Relationship Id="rId4" Type="http://schemas.openxmlformats.org/officeDocument/2006/relationships/image" Target="../media/image68.wmf"/><Relationship Id="rId9" Type="http://schemas.openxmlformats.org/officeDocument/2006/relationships/image" Target="../media/image7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1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9.wmf"/><Relationship Id="rId11" Type="http://schemas.openxmlformats.org/officeDocument/2006/relationships/image" Target="../media/image75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71.png"/><Relationship Id="rId4" Type="http://schemas.openxmlformats.org/officeDocument/2006/relationships/image" Target="../media/image68.wmf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1014614" y="3933056"/>
            <a:ext cx="712949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Byungsik Hong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Arial" pitchFamily="34" charset="0"/>
              </a:rPr>
              <a:t>(</a:t>
            </a:r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Korea University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휴먼모음T" pitchFamily="18" charset="-127"/>
              <a:cs typeface="Arial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For the  CMS  Collaboration</a:t>
            </a: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휴먼모음T" pitchFamily="18" charset="-127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2042" y="1124744"/>
            <a:ext cx="8104414" cy="2304256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altLang="ko-KR" sz="5400" dirty="0" err="1" smtClean="0">
                <a:solidFill>
                  <a:schemeClr val="bg1"/>
                </a:solidFill>
                <a:latin typeface="Franklin Gothic Demi" pitchFamily="34" charset="0"/>
              </a:rPr>
              <a:t>Dihadron</a:t>
            </a:r>
            <a:r>
              <a:rPr lang="en-US" altLang="ko-KR" sz="5400" dirty="0" smtClean="0">
                <a:solidFill>
                  <a:schemeClr val="bg1"/>
                </a:solidFill>
                <a:latin typeface="Franklin Gothic Demi" pitchFamily="34" charset="0"/>
              </a:rPr>
              <a:t> Correlations and Flow from CMS</a:t>
            </a:r>
            <a:endParaRPr lang="ko-KR" altLang="en-US" sz="54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pic>
        <p:nvPicPr>
          <p:cNvPr id="11" name="그림 10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2131" y="4995375"/>
            <a:ext cx="1084103" cy="1086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332656"/>
            <a:ext cx="6427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Heavy-Ion Meeting (HIM2011-12)</a:t>
            </a:r>
          </a:p>
          <a:p>
            <a:r>
              <a:rPr lang="en-US" altLang="ko-KR" sz="20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Yonsei</a:t>
            </a:r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University, Seoul, Korea, 10 December, 2011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T</a:t>
            </a:r>
            <a:r>
              <a:rPr lang="en-US" altLang="ko-KR" dirty="0" smtClean="0"/>
              <a:t> Dependence in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pp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7" name="Picture 6" descr="corr2D_N110_20110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" y="2260054"/>
            <a:ext cx="44323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rr2D_N110_highpT_20110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2250529"/>
            <a:ext cx="44323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365375" y="5687467"/>
            <a:ext cx="68151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ko-KR" sz="2500" b="0" dirty="0"/>
              <a:t>No ridge when correlating to high </a:t>
            </a:r>
            <a:r>
              <a:rPr lang="en-US" altLang="ko-KR" sz="2500" b="0" dirty="0" err="1"/>
              <a:t>p</a:t>
            </a:r>
            <a:r>
              <a:rPr lang="en-US" altLang="ko-KR" sz="2500" b="0" baseline="-25000" dirty="0" err="1"/>
              <a:t>T</a:t>
            </a:r>
            <a:r>
              <a:rPr lang="en-US" altLang="ko-KR" sz="2500" b="0" dirty="0"/>
              <a:t> particles!</a:t>
            </a: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715792"/>
            <a:ext cx="2420938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338763" y="4682579"/>
            <a:ext cx="1765300" cy="1004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ko-KR" alt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45952" y="1124744"/>
            <a:ext cx="7370464" cy="84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0" tIns="50935" rIns="101870" bIns="509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ko-KR" b="0" dirty="0">
                <a:solidFill>
                  <a:srgbClr val="FF0000"/>
                </a:solidFill>
              </a:rPr>
              <a:t>100 billion (1.78 </a:t>
            </a:r>
            <a:r>
              <a:rPr lang="en-US" altLang="ko-KR" b="0" dirty="0">
                <a:solidFill>
                  <a:srgbClr val="FF0000"/>
                </a:solidFill>
                <a:sym typeface="Symbol" charset="2"/>
              </a:rPr>
              <a:t>pb</a:t>
            </a:r>
            <a:r>
              <a:rPr lang="en-US" altLang="ko-KR" b="0" baseline="30000" dirty="0">
                <a:solidFill>
                  <a:srgbClr val="FF0000"/>
                </a:solidFill>
                <a:sym typeface="Symbol" charset="2"/>
              </a:rPr>
              <a:t>-1</a:t>
            </a:r>
            <a:r>
              <a:rPr lang="en-US" altLang="ko-KR" b="0" dirty="0">
                <a:solidFill>
                  <a:srgbClr val="FF0000"/>
                </a:solidFill>
              </a:rPr>
              <a:t>) sampled </a:t>
            </a:r>
            <a:r>
              <a:rPr lang="en-US" altLang="ko-KR" b="0" dirty="0" smtClean="0">
                <a:solidFill>
                  <a:srgbClr val="FF0000"/>
                </a:solidFill>
              </a:rPr>
              <a:t>minimum-bias </a:t>
            </a:r>
            <a:r>
              <a:rPr lang="en-US" altLang="ko-KR" b="0" dirty="0">
                <a:solidFill>
                  <a:srgbClr val="FF0000"/>
                </a:solidFill>
              </a:rPr>
              <a:t>events from high-multiplicity trigger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-36512" y="5130254"/>
            <a:ext cx="14890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ko-KR" sz="1800" b="0"/>
              <a:t>660K events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70285" y="2664008"/>
            <a:ext cx="1449387" cy="2698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defTabSz="565150"/>
            <a:endParaRPr lang="ko-KR" altLang="ko-KR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770438" y="2661692"/>
            <a:ext cx="1449388" cy="2698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defTabSz="565150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6229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Differential </a:t>
            </a:r>
            <a:r>
              <a:rPr lang="el-GR" altLang="ko-KR" dirty="0" smtClean="0"/>
              <a:t>Δφ</a:t>
            </a:r>
            <a:r>
              <a:rPr lang="en-US" altLang="ko-KR" dirty="0" smtClean="0"/>
              <a:t> Projection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11</a:t>
            </a:fld>
            <a:endParaRPr lang="ko-KR" altLang="en-US"/>
          </a:p>
        </p:txBody>
      </p:sp>
      <p:grpSp>
        <p:nvGrpSpPr>
          <p:cNvPr id="7" name="Group 31"/>
          <p:cNvGrpSpPr>
            <a:grpSpLocks noChangeAspect="1"/>
          </p:cNvGrpSpPr>
          <p:nvPr/>
        </p:nvGrpSpPr>
        <p:grpSpPr bwMode="auto">
          <a:xfrm>
            <a:off x="31746" y="4567845"/>
            <a:ext cx="1785207" cy="1525453"/>
            <a:chOff x="2165" y="1591"/>
            <a:chExt cx="2515" cy="2190"/>
          </a:xfrm>
        </p:grpSpPr>
        <p:pic>
          <p:nvPicPr>
            <p:cNvPr id="8" name="Picture 23" descr="corr2D_N110_20110510eta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" y="1591"/>
              <a:ext cx="244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24"/>
            <p:cNvSpPr>
              <a:spLocks noChangeAspect="1" noChangeArrowheads="1"/>
            </p:cNvSpPr>
            <p:nvPr/>
          </p:nvSpPr>
          <p:spPr bwMode="auto">
            <a:xfrm>
              <a:off x="2243" y="1611"/>
              <a:ext cx="887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0" name="Rectangle 25"/>
            <p:cNvSpPr>
              <a:spLocks noChangeAspect="1" noChangeArrowheads="1"/>
            </p:cNvSpPr>
            <p:nvPr/>
          </p:nvSpPr>
          <p:spPr bwMode="auto">
            <a:xfrm>
              <a:off x="2920" y="1641"/>
              <a:ext cx="490" cy="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" name="Rectangle 29"/>
            <p:cNvSpPr>
              <a:spLocks noChangeAspect="1" noChangeArrowheads="1"/>
            </p:cNvSpPr>
            <p:nvPr/>
          </p:nvSpPr>
          <p:spPr bwMode="auto">
            <a:xfrm>
              <a:off x="3853" y="1621"/>
              <a:ext cx="827" cy="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</p:grpSp>
      <p:pic>
        <p:nvPicPr>
          <p:cNvPr id="12" name="Picture 10" descr="corr1Ddphi_pp_N110_fullmatrix_eta2-4_201104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"/>
          <a:stretch/>
        </p:blipFill>
        <p:spPr bwMode="auto">
          <a:xfrm>
            <a:off x="1749858" y="1282977"/>
            <a:ext cx="6530702" cy="50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1404208" y="868673"/>
            <a:ext cx="2053111" cy="2736311"/>
            <a:chOff x="1548224" y="868673"/>
            <a:chExt cx="2053111" cy="2736311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777297" y="1124744"/>
              <a:ext cx="10665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18" tIns="45709" rIns="91418" bIns="45709" anchor="ctr"/>
            <a:lstStyle/>
            <a:p>
              <a:endParaRPr lang="ko-KR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782016" y="1122627"/>
              <a:ext cx="0" cy="16010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18" tIns="45709" rIns="91418" bIns="45709" anchor="ctr"/>
            <a:lstStyle/>
            <a:p>
              <a:endParaRPr lang="ko-KR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16200000">
              <a:off x="1314549" y="2971222"/>
              <a:ext cx="867437" cy="4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/>
            <a:p>
              <a:pPr algn="l"/>
              <a:r>
                <a:rPr lang="en-US" altLang="ko-KR" sz="2000" b="1" dirty="0" err="1"/>
                <a:t>p</a:t>
              </a:r>
              <a:r>
                <a:rPr lang="en-US" altLang="ko-KR" sz="2000" b="1" baseline="-25000" dirty="0" err="1"/>
                <a:t>T</a:t>
              </a:r>
              <a:r>
                <a:rPr lang="en-US" altLang="ko-KR" sz="2000" b="1" baseline="30000" dirty="0" err="1"/>
                <a:t>assoc</a:t>
              </a:r>
              <a:endParaRPr lang="en-US" altLang="ko-KR" sz="2000" b="1" baseline="30000" dirty="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869512" y="868673"/>
              <a:ext cx="731823" cy="4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/>
            <a:p>
              <a:pPr algn="l"/>
              <a:r>
                <a:rPr lang="en-US" altLang="ko-KR" sz="2000" b="1" dirty="0" err="1"/>
                <a:t>p</a:t>
              </a:r>
              <a:r>
                <a:rPr lang="en-US" altLang="ko-KR" sz="2000" b="1" baseline="-25000" dirty="0" err="1"/>
                <a:t>T</a:t>
              </a:r>
              <a:r>
                <a:rPr lang="en-US" altLang="ko-KR" sz="2000" b="1" baseline="30000" dirty="0" err="1"/>
                <a:t>trig</a:t>
              </a:r>
              <a:endParaRPr lang="en-US" altLang="ko-KR" sz="2000" b="1" baseline="30000" dirty="0"/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 rot="5400000">
            <a:off x="6890574" y="2622594"/>
            <a:ext cx="3278909" cy="4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74396" tIns="37200" rIns="74396" bIns="37200">
            <a:spAutoFit/>
          </a:bodyPr>
          <a:lstStyle>
            <a:lvl1pPr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ko-KR" sz="2300" b="0" dirty="0">
                <a:solidFill>
                  <a:srgbClr val="FF0000"/>
                </a:solidFill>
              </a:rPr>
              <a:t>CMS </a:t>
            </a:r>
            <a:r>
              <a:rPr lang="en-US" altLang="ko-KR" sz="2300" b="0" dirty="0" err="1">
                <a:solidFill>
                  <a:srgbClr val="FF0000"/>
                </a:solidFill>
              </a:rPr>
              <a:t>pp</a:t>
            </a:r>
            <a:r>
              <a:rPr lang="en-US" altLang="ko-KR" sz="2300" b="0" dirty="0">
                <a:solidFill>
                  <a:srgbClr val="FF0000"/>
                </a:solidFill>
              </a:rPr>
              <a:t> 7 </a:t>
            </a:r>
            <a:r>
              <a:rPr lang="en-US" altLang="ko-KR" sz="2300" b="0" dirty="0" err="1">
                <a:solidFill>
                  <a:srgbClr val="FF0000"/>
                </a:solidFill>
              </a:rPr>
              <a:t>TeV</a:t>
            </a:r>
            <a:r>
              <a:rPr lang="en-US" altLang="ko-KR" sz="2300" b="0" dirty="0">
                <a:solidFill>
                  <a:srgbClr val="FF0000"/>
                </a:solidFill>
              </a:rPr>
              <a:t>, N ≥ 110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01047" y="4005064"/>
            <a:ext cx="1490633" cy="4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2000" b="0" dirty="0"/>
              <a:t>2&lt;|</a:t>
            </a:r>
            <a:r>
              <a:rPr lang="en-US" altLang="ko-KR" sz="2000" b="0" dirty="0">
                <a:sym typeface="Symbol" charset="2"/>
              </a:rPr>
              <a:t></a:t>
            </a:r>
            <a:r>
              <a:rPr lang="en-US" altLang="ko-KR" sz="2000" b="0" dirty="0"/>
              <a:t>|&lt;4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50182" y="704571"/>
            <a:ext cx="1145886" cy="24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ko-KR" sz="1000" b="0"/>
              <a:t>CMS Preliminary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4283968" y="2276872"/>
            <a:ext cx="2366214" cy="1800200"/>
          </a:xfrm>
          <a:prstGeom prst="roundRect">
            <a:avLst/>
          </a:prstGeom>
          <a:solidFill>
            <a:srgbClr val="FF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7" name="Picture 4" descr="corr1Ddphi_pp_N110_ass1_eta0-1_201105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r="1689" b="4662"/>
          <a:stretch/>
        </p:blipFill>
        <p:spPr bwMode="auto">
          <a:xfrm>
            <a:off x="-36512" y="1705427"/>
            <a:ext cx="8989501" cy="19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orr1Ddphi_pp_N110_ass1_eta2-4_201105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r="1689" b="6722"/>
          <a:stretch/>
        </p:blipFill>
        <p:spPr bwMode="auto">
          <a:xfrm>
            <a:off x="74460" y="4194534"/>
            <a:ext cx="8878529" cy="207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937187" y="3929795"/>
            <a:ext cx="1163205" cy="378199"/>
            <a:chOff x="4191" y="2472"/>
            <a:chExt cx="733" cy="238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191" y="2710"/>
              <a:ext cx="7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408" y="2472"/>
              <a:ext cx="33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414" tIns="37208" rIns="74414" bIns="37208"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600" b="0" dirty="0" err="1" smtClean="0"/>
                <a:t>p</a:t>
              </a:r>
              <a:r>
                <a:rPr lang="en-US" altLang="ko-KR" sz="1600" b="0" baseline="-25000" dirty="0" err="1" smtClean="0"/>
                <a:t>T</a:t>
              </a:r>
              <a:r>
                <a:rPr lang="en-US" altLang="ko-KR" sz="1600" b="0" baseline="30000" dirty="0" err="1" smtClean="0"/>
                <a:t>trig</a:t>
              </a:r>
              <a:endParaRPr lang="en-US" altLang="ko-KR" sz="1600" b="0" baseline="30000" dirty="0"/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36491" y="908720"/>
            <a:ext cx="3278909" cy="42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74396" tIns="37200" rIns="74396" bIns="37200">
            <a:spAutoFit/>
          </a:bodyPr>
          <a:lstStyle>
            <a:lvl1pPr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ko-KR" sz="2300" b="0" dirty="0">
                <a:solidFill>
                  <a:srgbClr val="FF0000"/>
                </a:solidFill>
              </a:rPr>
              <a:t>CMS </a:t>
            </a:r>
            <a:r>
              <a:rPr lang="en-US" altLang="ko-KR" sz="2300" b="0" dirty="0" err="1">
                <a:solidFill>
                  <a:srgbClr val="FF0000"/>
                </a:solidFill>
              </a:rPr>
              <a:t>pp</a:t>
            </a:r>
            <a:r>
              <a:rPr lang="en-US" altLang="ko-KR" sz="2300" b="0" dirty="0">
                <a:solidFill>
                  <a:srgbClr val="FF0000"/>
                </a:solidFill>
              </a:rPr>
              <a:t> 7 </a:t>
            </a:r>
            <a:r>
              <a:rPr lang="en-US" altLang="ko-KR" sz="2300" b="0" dirty="0" err="1">
                <a:solidFill>
                  <a:srgbClr val="FF0000"/>
                </a:solidFill>
              </a:rPr>
              <a:t>TeV</a:t>
            </a:r>
            <a:r>
              <a:rPr lang="en-US" altLang="ko-KR" sz="2300" b="0" dirty="0">
                <a:solidFill>
                  <a:srgbClr val="FF0000"/>
                </a:solidFill>
              </a:rPr>
              <a:t>, N ≥ 110</a:t>
            </a: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686523" y="1705427"/>
            <a:ext cx="1330614" cy="165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683636" y="4362623"/>
            <a:ext cx="1332056" cy="165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161439" y="4002633"/>
            <a:ext cx="3282769" cy="3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74396" tIns="37200" rIns="74396" bIns="37200">
            <a:spAutoFit/>
          </a:bodyPr>
          <a:lstStyle/>
          <a:p>
            <a:pPr algn="ctr" defTabSz="411716"/>
            <a:r>
              <a:rPr lang="en-US" altLang="ko-KR" sz="2100" b="1" dirty="0">
                <a:solidFill>
                  <a:srgbClr val="0000FF"/>
                </a:solidFill>
                <a:cs typeface="Arial" charset="0"/>
              </a:rPr>
              <a:t>Ridge region (2&lt;|</a:t>
            </a:r>
            <a:r>
              <a:rPr lang="en-US" altLang="ko-KR" sz="2100" b="1" dirty="0">
                <a:solidFill>
                  <a:srgbClr val="0000FF"/>
                </a:solidFill>
                <a:cs typeface="Arial" charset="0"/>
                <a:sym typeface="Symbol" charset="2"/>
              </a:rPr>
              <a:t>|&lt;4</a:t>
            </a:r>
            <a:r>
              <a:rPr lang="en-US" altLang="ko-KR" sz="2100" b="1" dirty="0">
                <a:solidFill>
                  <a:srgbClr val="0000FF"/>
                </a:solidFill>
                <a:cs typeface="Arial" charset="0"/>
              </a:rPr>
              <a:t>)</a:t>
            </a: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6937187" y="1245986"/>
            <a:ext cx="1163205" cy="378199"/>
            <a:chOff x="4191" y="2472"/>
            <a:chExt cx="733" cy="238"/>
          </a:xfrm>
        </p:grpSpPr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4191" y="2710"/>
              <a:ext cx="7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4408" y="2472"/>
              <a:ext cx="33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414" tIns="37208" rIns="74414" bIns="37208"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600" b="0" dirty="0" err="1" smtClean="0"/>
                <a:t>p</a:t>
              </a:r>
              <a:r>
                <a:rPr lang="en-US" altLang="ko-KR" sz="1600" b="0" baseline="-25000" dirty="0" err="1" smtClean="0"/>
                <a:t>T</a:t>
              </a:r>
              <a:r>
                <a:rPr lang="en-US" altLang="ko-KR" sz="1600" b="0" baseline="30000" dirty="0" err="1" smtClean="0"/>
                <a:t>trig</a:t>
              </a:r>
              <a:endParaRPr lang="en-US" altLang="ko-KR" sz="1600" b="0" baseline="30000" dirty="0"/>
            </a:p>
          </p:txBody>
        </p:sp>
      </p:grpSp>
      <p:pic>
        <p:nvPicPr>
          <p:cNvPr id="20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64" y="3412264"/>
            <a:ext cx="1446068" cy="113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310227" y="1352442"/>
            <a:ext cx="2994602" cy="38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74396" tIns="37200" rIns="74396" bIns="37200"/>
          <a:lstStyle/>
          <a:p>
            <a:pPr algn="ctr" defTabSz="411716"/>
            <a:r>
              <a:rPr lang="en-US" altLang="ko-KR" sz="2100" b="1" dirty="0">
                <a:solidFill>
                  <a:srgbClr val="0000FF"/>
                </a:solidFill>
                <a:cs typeface="Arial" charset="0"/>
              </a:rPr>
              <a:t>Jet region (|</a:t>
            </a:r>
            <a:r>
              <a:rPr lang="en-US" altLang="ko-KR" sz="2100" b="1" dirty="0">
                <a:solidFill>
                  <a:srgbClr val="0000FF"/>
                </a:solidFill>
                <a:cs typeface="Arial" charset="0"/>
                <a:sym typeface="Symbol" charset="2"/>
              </a:rPr>
              <a:t>|&lt;1</a:t>
            </a:r>
            <a:r>
              <a:rPr lang="en-US" altLang="ko-KR" sz="2100" b="1" dirty="0">
                <a:solidFill>
                  <a:srgbClr val="0000FF"/>
                </a:solidFill>
                <a:cs typeface="Arial" charset="0"/>
              </a:rPr>
              <a:t>)</a:t>
            </a:r>
          </a:p>
        </p:txBody>
      </p:sp>
      <p:cxnSp>
        <p:nvCxnSpPr>
          <p:cNvPr id="24" name="Straight Arrow Connector 34"/>
          <p:cNvCxnSpPr>
            <a:cxnSpLocks noChangeShapeType="1"/>
          </p:cNvCxnSpPr>
          <p:nvPr/>
        </p:nvCxnSpPr>
        <p:spPr bwMode="auto">
          <a:xfrm>
            <a:off x="2388036" y="4201779"/>
            <a:ext cx="1154544" cy="1224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1489364" cy="112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33"/>
          <p:cNvCxnSpPr>
            <a:cxnSpLocks noChangeShapeType="1"/>
          </p:cNvCxnSpPr>
          <p:nvPr/>
        </p:nvCxnSpPr>
        <p:spPr bwMode="auto">
          <a:xfrm>
            <a:off x="2336798" y="1406482"/>
            <a:ext cx="1205781" cy="13522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Differential </a:t>
            </a:r>
            <a:r>
              <a:rPr lang="el-GR" altLang="ko-KR" dirty="0"/>
              <a:t>Δφ</a:t>
            </a:r>
            <a:r>
              <a:rPr lang="en-US" altLang="ko-KR" dirty="0"/>
              <a:t> Projection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Near-Side Yields for N</a:t>
            </a:r>
            <a:r>
              <a:rPr lang="en-US" altLang="ko-KR" dirty="0" smtClean="0">
                <a:latin typeface="Arial"/>
                <a:cs typeface="Arial"/>
              </a:rPr>
              <a:t>≥</a:t>
            </a:r>
            <a:r>
              <a:rPr lang="en-US" altLang="ko-KR" dirty="0" smtClean="0"/>
              <a:t>110 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7" name="Picture 22" descr="corr1Ddphi_zyamillustration_201105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6" y="980728"/>
            <a:ext cx="2069976" cy="182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그룹 13"/>
          <p:cNvGrpSpPr/>
          <p:nvPr/>
        </p:nvGrpSpPr>
        <p:grpSpPr>
          <a:xfrm>
            <a:off x="310285" y="2792914"/>
            <a:ext cx="4085647" cy="3473824"/>
            <a:chOff x="310285" y="2993372"/>
            <a:chExt cx="4085647" cy="3473824"/>
          </a:xfrm>
        </p:grpSpPr>
        <p:pic>
          <p:nvPicPr>
            <p:cNvPr id="9" name="Picture 24" descr="yieldvspt_pp_ass1_eta0-1_single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85" y="2993372"/>
              <a:ext cx="4085647" cy="347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98404" y="4781586"/>
              <a:ext cx="1237492" cy="386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lIns="74396" tIns="37200" rIns="74396" bIns="37200"/>
            <a:lstStyle/>
            <a:p>
              <a:pPr algn="ctr" defTabSz="411716"/>
              <a:r>
                <a:rPr lang="en-US" altLang="ko-KR" sz="2000" b="1" dirty="0" smtClean="0">
                  <a:solidFill>
                    <a:srgbClr val="0000FF"/>
                  </a:solidFill>
                  <a:cs typeface="Arial" charset="0"/>
                </a:rPr>
                <a:t>|</a:t>
              </a:r>
              <a:r>
                <a:rPr lang="en-US" altLang="ko-KR" sz="2000" b="1" dirty="0">
                  <a:solidFill>
                    <a:srgbClr val="0000FF"/>
                  </a:solidFill>
                  <a:cs typeface="Arial" charset="0"/>
                  <a:sym typeface="Symbol" charset="2"/>
                </a:rPr>
                <a:t>|&lt;</a:t>
              </a:r>
              <a:r>
                <a:rPr lang="en-US" altLang="ko-KR" sz="2000" b="1" dirty="0" smtClean="0">
                  <a:solidFill>
                    <a:srgbClr val="0000FF"/>
                  </a:solidFill>
                  <a:cs typeface="Arial" charset="0"/>
                  <a:sym typeface="Symbol" charset="2"/>
                </a:rPr>
                <a:t>1</a:t>
              </a:r>
              <a:endParaRPr lang="en-US" altLang="ko-KR" sz="2000" b="1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pic>
        <p:nvPicPr>
          <p:cNvPr id="10" name="Picture 26" descr="yieldvspt_pp_ass1_eta2-4_singl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88" y="2808883"/>
            <a:ext cx="411306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347864" y="1424992"/>
            <a:ext cx="3063743" cy="70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2000" i="1" dirty="0">
                <a:solidFill>
                  <a:srgbClr val="0000FF"/>
                </a:solidFill>
              </a:rPr>
              <a:t>Zero-Yield-At-Minimum </a:t>
            </a:r>
            <a:endParaRPr lang="en-US" altLang="ko-KR" sz="2000" i="1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ko-KR" sz="2000" i="1" dirty="0" smtClean="0">
                <a:solidFill>
                  <a:srgbClr val="0000FF"/>
                </a:solidFill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</a:rPr>
              <a:t>ZYAM)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156176" y="4653136"/>
            <a:ext cx="1286775" cy="38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74396" tIns="37200" rIns="74396" bIns="37200">
            <a:spAutoFit/>
          </a:bodyPr>
          <a:lstStyle/>
          <a:p>
            <a:pPr algn="ctr" defTabSz="411716"/>
            <a:r>
              <a:rPr lang="en-US" altLang="ko-KR" sz="2000" b="1" dirty="0" smtClean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ko-KR" sz="2000" b="1" dirty="0">
                <a:solidFill>
                  <a:srgbClr val="0000FF"/>
                </a:solidFill>
                <a:cs typeface="Arial" charset="0"/>
              </a:rPr>
              <a:t>&lt;|</a:t>
            </a:r>
            <a:r>
              <a:rPr lang="en-US" altLang="ko-KR" sz="2000" b="1" dirty="0">
                <a:solidFill>
                  <a:srgbClr val="0000FF"/>
                </a:solidFill>
                <a:cs typeface="Arial" charset="0"/>
                <a:sym typeface="Symbol" charset="2"/>
              </a:rPr>
              <a:t>|&lt;</a:t>
            </a:r>
            <a:r>
              <a:rPr lang="en-US" altLang="ko-KR" sz="2000" b="1" dirty="0" smtClean="0">
                <a:solidFill>
                  <a:srgbClr val="0000FF"/>
                </a:solidFill>
                <a:cs typeface="Arial" charset="0"/>
                <a:sym typeface="Symbol" charset="2"/>
              </a:rPr>
              <a:t>4</a:t>
            </a:r>
            <a:endParaRPr lang="en-US" altLang="ko-KR" sz="2000" b="1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611560" y="2276872"/>
            <a:ext cx="1296144" cy="1080000"/>
            <a:chOff x="611560" y="2276872"/>
            <a:chExt cx="1296144" cy="1080000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611560" y="2276872"/>
              <a:ext cx="12961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5400000">
              <a:off x="71560" y="2816872"/>
              <a:ext cx="1080000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2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Near-Side Yields for N</a:t>
            </a:r>
            <a:r>
              <a:rPr lang="en-US" altLang="ko-KR" dirty="0">
                <a:latin typeface="Arial"/>
                <a:cs typeface="Arial"/>
              </a:rPr>
              <a:t>≥</a:t>
            </a:r>
            <a:r>
              <a:rPr lang="en-US" altLang="ko-KR" dirty="0"/>
              <a:t>110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611560" y="5203781"/>
            <a:ext cx="8136904" cy="92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396" tIns="37200" rIns="74396" bIns="37200"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algn="l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b="0" dirty="0" smtClean="0">
                <a:solidFill>
                  <a:srgbClr val="0000FF"/>
                </a:solidFill>
              </a:rPr>
              <a:t>Jet </a:t>
            </a:r>
            <a:r>
              <a:rPr lang="en-US" altLang="ko-KR" b="0" dirty="0">
                <a:solidFill>
                  <a:srgbClr val="0000FF"/>
                </a:solidFill>
              </a:rPr>
              <a:t>yield in </a:t>
            </a:r>
            <a:r>
              <a:rPr lang="en-US" altLang="ko-KR" b="0" dirty="0" err="1">
                <a:solidFill>
                  <a:srgbClr val="0000FF"/>
                </a:solidFill>
              </a:rPr>
              <a:t>pp</a:t>
            </a:r>
            <a:r>
              <a:rPr lang="en-US" altLang="ko-KR" b="0" dirty="0">
                <a:solidFill>
                  <a:srgbClr val="0000FF"/>
                </a:solidFill>
              </a:rPr>
              <a:t> monotonically increases with </a:t>
            </a:r>
            <a:r>
              <a:rPr lang="en-US" altLang="ko-KR" b="0" dirty="0" smtClean="0">
                <a:solidFill>
                  <a:srgbClr val="0000FF"/>
                </a:solidFill>
              </a:rPr>
              <a:t>N</a:t>
            </a:r>
          </a:p>
          <a:p>
            <a:pPr marL="342900" indent="-342900" algn="l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b="0" dirty="0" smtClean="0">
                <a:solidFill>
                  <a:srgbClr val="0000FF"/>
                </a:solidFill>
              </a:rPr>
              <a:t>Ridge </a:t>
            </a:r>
            <a:r>
              <a:rPr lang="en-US" altLang="ko-KR" b="0" dirty="0">
                <a:solidFill>
                  <a:srgbClr val="0000FF"/>
                </a:solidFill>
              </a:rPr>
              <a:t>in </a:t>
            </a:r>
            <a:r>
              <a:rPr lang="en-US" altLang="ko-KR" b="0" dirty="0" err="1">
                <a:solidFill>
                  <a:srgbClr val="0000FF"/>
                </a:solidFill>
              </a:rPr>
              <a:t>pp</a:t>
            </a:r>
            <a:r>
              <a:rPr lang="en-US" altLang="ko-KR" b="0" dirty="0">
                <a:solidFill>
                  <a:srgbClr val="0000FF"/>
                </a:solidFill>
              </a:rPr>
              <a:t> turns on around </a:t>
            </a:r>
            <a:r>
              <a:rPr lang="en-US" altLang="ko-KR" b="0" dirty="0" smtClean="0">
                <a:solidFill>
                  <a:srgbClr val="0000FF"/>
                </a:solidFill>
              </a:rPr>
              <a:t>N~50-60 </a:t>
            </a:r>
            <a:r>
              <a:rPr lang="en-US" altLang="ko-KR" b="0" dirty="0">
                <a:solidFill>
                  <a:srgbClr val="0000FF"/>
                </a:solidFill>
              </a:rPr>
              <a:t>(</a:t>
            </a:r>
            <a:r>
              <a:rPr lang="en-US" altLang="ko-KR" b="0" dirty="0" smtClean="0">
                <a:solidFill>
                  <a:srgbClr val="0000FF"/>
                </a:solidFill>
              </a:rPr>
              <a:t>4XMB) smoothly</a:t>
            </a:r>
            <a:endParaRPr lang="en-US" altLang="ko-KR" b="0" dirty="0">
              <a:solidFill>
                <a:srgbClr val="0000FF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651626" y="1360115"/>
            <a:ext cx="366568" cy="249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154671" y="1369920"/>
            <a:ext cx="366568" cy="249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grpSp>
        <p:nvGrpSpPr>
          <p:cNvPr id="15" name="그룹 14"/>
          <p:cNvGrpSpPr/>
          <p:nvPr/>
        </p:nvGrpSpPr>
        <p:grpSpPr>
          <a:xfrm>
            <a:off x="-10963" y="1130347"/>
            <a:ext cx="4625398" cy="4102753"/>
            <a:chOff x="8659" y="1306887"/>
            <a:chExt cx="4625398" cy="4102753"/>
          </a:xfrm>
        </p:grpSpPr>
        <p:pic>
          <p:nvPicPr>
            <p:cNvPr id="7" name="Picture 17" descr="yieldvsmult_pp_trg2_ass1_eta0-1_final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" y="1306887"/>
              <a:ext cx="4625398" cy="410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2542420" y="4221088"/>
              <a:ext cx="1237492" cy="386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lIns="74396" tIns="37200" rIns="74396" bIns="37200"/>
            <a:lstStyle/>
            <a:p>
              <a:pPr algn="ctr" defTabSz="411716"/>
              <a:r>
                <a:rPr lang="en-US" altLang="ko-KR" sz="2000" b="1" dirty="0" smtClean="0">
                  <a:solidFill>
                    <a:srgbClr val="0000FF"/>
                  </a:solidFill>
                  <a:cs typeface="Arial" charset="0"/>
                </a:rPr>
                <a:t>|</a:t>
              </a:r>
              <a:r>
                <a:rPr lang="en-US" altLang="ko-KR" sz="2000" b="1" dirty="0">
                  <a:solidFill>
                    <a:srgbClr val="0000FF"/>
                  </a:solidFill>
                  <a:cs typeface="Arial" charset="0"/>
                  <a:sym typeface="Symbol" charset="2"/>
                </a:rPr>
                <a:t>|&lt;</a:t>
              </a:r>
              <a:r>
                <a:rPr lang="en-US" altLang="ko-KR" sz="2000" b="1" dirty="0" smtClean="0">
                  <a:solidFill>
                    <a:srgbClr val="0000FF"/>
                  </a:solidFill>
                  <a:cs typeface="Arial" charset="0"/>
                  <a:sym typeface="Symbol" charset="2"/>
                </a:rPr>
                <a:t>1</a:t>
              </a:r>
              <a:endParaRPr lang="en-US" altLang="ko-KR" sz="2000" b="1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428265" y="1124744"/>
            <a:ext cx="4680239" cy="4113959"/>
            <a:chOff x="4447887" y="1301284"/>
            <a:chExt cx="4680239" cy="4113959"/>
          </a:xfrm>
        </p:grpSpPr>
        <p:pic>
          <p:nvPicPr>
            <p:cNvPr id="8" name="Picture 1029" descr="yieldvsmult_pp_trg2_ass1_eta2-4_final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7887" y="1301284"/>
              <a:ext cx="4680239" cy="411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7173657" y="4270233"/>
              <a:ext cx="1286775" cy="38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lIns="74396" tIns="37200" rIns="74396" bIns="37200">
              <a:spAutoFit/>
            </a:bodyPr>
            <a:lstStyle/>
            <a:p>
              <a:pPr algn="ctr" defTabSz="411716"/>
              <a:r>
                <a:rPr lang="en-US" altLang="ko-KR" sz="2000" b="1" dirty="0" smtClean="0">
                  <a:solidFill>
                    <a:srgbClr val="0000FF"/>
                  </a:solidFill>
                  <a:cs typeface="Arial" charset="0"/>
                </a:rPr>
                <a:t>2</a:t>
              </a:r>
              <a:r>
                <a:rPr lang="en-US" altLang="ko-KR" sz="2000" b="1" dirty="0">
                  <a:solidFill>
                    <a:srgbClr val="0000FF"/>
                  </a:solidFill>
                  <a:cs typeface="Arial" charset="0"/>
                </a:rPr>
                <a:t>&lt;|</a:t>
              </a:r>
              <a:r>
                <a:rPr lang="en-US" altLang="ko-KR" sz="2000" b="1" dirty="0">
                  <a:solidFill>
                    <a:srgbClr val="0000FF"/>
                  </a:solidFill>
                  <a:cs typeface="Arial" charset="0"/>
                  <a:sym typeface="Symbol" charset="2"/>
                </a:rPr>
                <a:t>|&lt;</a:t>
              </a:r>
              <a:r>
                <a:rPr lang="en-US" altLang="ko-KR" sz="2000" b="1" dirty="0" smtClean="0">
                  <a:solidFill>
                    <a:srgbClr val="0000FF"/>
                  </a:solidFill>
                  <a:cs typeface="Arial" charset="0"/>
                  <a:sym typeface="Symbol" charset="2"/>
                </a:rPr>
                <a:t>4</a:t>
              </a:r>
              <a:endParaRPr lang="en-US" altLang="ko-KR" sz="2000" b="1" dirty="0">
                <a:solidFill>
                  <a:srgbClr val="0000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7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PbPb</a:t>
            </a:r>
            <a:r>
              <a:rPr lang="en-US" altLang="ko-KR" dirty="0" smtClean="0"/>
              <a:t> Event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931"/>
            <a:ext cx="9144000" cy="538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664895" y="1105496"/>
            <a:ext cx="1906588" cy="595312"/>
            <a:chOff x="2207" y="726"/>
            <a:chExt cx="1320" cy="444"/>
          </a:xfrm>
        </p:grpSpPr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726"/>
              <a:ext cx="84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accent1">
                  <a:alpha val="75000"/>
                </a:schemeClr>
              </a:glow>
            </a:effectLst>
          </p:spPr>
        </p:pic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2207" y="937"/>
              <a:ext cx="2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3639" tIns="36819" rIns="73639" bIns="36819">
              <a:spAutoFit/>
            </a:bodyPr>
            <a:lstStyle/>
            <a:p>
              <a:endParaRPr lang="ko-KR" altLang="en-US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>
              <a:off x="3286" y="937"/>
              <a:ext cx="2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3639" tIns="36819" rIns="73639" bIns="36819">
              <a:spAutoFit/>
            </a:bodyPr>
            <a:lstStyle/>
            <a:p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3923928" y="948764"/>
                <a:ext cx="2934542" cy="680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639" tIns="36819" rIns="73639" bIns="36819">
                <a:spAutoFit/>
              </a:bodyPr>
              <a:lstStyle>
                <a:lvl1pPr defTabSz="91281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defTabSz="91281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ko-KR" sz="1900" dirty="0" smtClean="0"/>
                  <a:t>PbPb</a:t>
                </a:r>
                <a:r>
                  <a:rPr lang="en-US" altLang="ko-KR" sz="1900" dirty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19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sz="19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9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ko-KR" sz="1900" b="1" i="1" smtClean="0">
                                <a:latin typeface="Cambria Math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ko-KR" sz="1900" dirty="0" smtClean="0"/>
                  <a:t> = 2.76 </a:t>
                </a:r>
                <a:r>
                  <a:rPr lang="en-US" altLang="ko-KR" sz="1900" dirty="0" err="1" smtClean="0"/>
                  <a:t>TeV</a:t>
                </a:r>
                <a:endParaRPr lang="en-US" altLang="ko-KR" sz="1900" dirty="0"/>
              </a:p>
              <a:p>
                <a:pPr algn="ctr" eaLnBrk="1" hangingPunct="1"/>
                <a:r>
                  <a:rPr lang="en-US" altLang="ko-KR" sz="2000" dirty="0" smtClean="0"/>
                  <a:t>(14 </a:t>
                </a:r>
                <a:r>
                  <a:rPr lang="en-US" altLang="ko-KR" sz="2000" dirty="0"/>
                  <a:t>X RHIC energy</a:t>
                </a:r>
                <a:r>
                  <a:rPr lang="en-US" altLang="ko-KR" sz="2000" dirty="0" smtClean="0"/>
                  <a:t>)</a:t>
                </a:r>
                <a:endParaRPr lang="en-US" altLang="ko-KR" sz="2000" dirty="0"/>
              </a:p>
            </p:txBody>
          </p:sp>
        </mc:Choice>
        <mc:Fallback xmlns="">
          <p:sp>
            <p:nvSpPr>
              <p:cNvPr id="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48764"/>
                <a:ext cx="2934542" cy="680036"/>
              </a:xfrm>
              <a:prstGeom prst="rect">
                <a:avLst/>
              </a:prstGeom>
              <a:blipFill rotWithShape="1">
                <a:blip r:embed="rId4"/>
                <a:stretch>
                  <a:fillRect l="-2287" t="-7207" r="-2079" b="-171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692865" y="1340945"/>
            <a:ext cx="148317" cy="32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39" tIns="36819" rIns="73639" bIns="3681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0386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Ridge in Heavy-Ion Collisions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7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2"/>
            <a:ext cx="471386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611560" y="5301208"/>
            <a:ext cx="2240345" cy="790482"/>
            <a:chOff x="437" y="3240"/>
            <a:chExt cx="1411" cy="498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51" y="3240"/>
              <a:ext cx="1397" cy="49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3639" tIns="36819" rIns="73639" bIns="36819" anchor="b"/>
            <a:lstStyle/>
            <a:p>
              <a:pPr defTabSz="819158">
                <a:lnSpc>
                  <a:spcPct val="110000"/>
                </a:lnSpc>
              </a:pPr>
              <a:r>
                <a:rPr lang="en-US" altLang="ko-KR" sz="2200" dirty="0">
                  <a:latin typeface="Times" charset="0"/>
                  <a:cs typeface="Times" charset="0"/>
                </a:rPr>
                <a:t>     </a:t>
              </a:r>
              <a:r>
                <a:rPr lang="en-US" altLang="ko-KR" sz="2200" dirty="0" smtClean="0">
                  <a:latin typeface="Times" charset="0"/>
                  <a:cs typeface="Times" charset="0"/>
                </a:rPr>
                <a:t> = 4 </a:t>
              </a:r>
              <a:r>
                <a:rPr lang="en-US" altLang="ko-KR" sz="2200" dirty="0">
                  <a:latin typeface="Times" charset="0"/>
                  <a:cs typeface="Times" charset="0"/>
                </a:rPr>
                <a:t>~ 6 </a:t>
              </a:r>
              <a:r>
                <a:rPr lang="en-US" altLang="ko-KR" sz="2200" dirty="0" err="1">
                  <a:latin typeface="Times" charset="0"/>
                  <a:cs typeface="Times" charset="0"/>
                </a:rPr>
                <a:t>GeV</a:t>
              </a:r>
              <a:r>
                <a:rPr lang="en-US" altLang="ko-KR" sz="2200" dirty="0">
                  <a:latin typeface="Times" charset="0"/>
                  <a:cs typeface="Times" charset="0"/>
                </a:rPr>
                <a:t>/c </a:t>
              </a:r>
            </a:p>
            <a:p>
              <a:pPr defTabSz="819158">
                <a:lnSpc>
                  <a:spcPct val="110000"/>
                </a:lnSpc>
              </a:pPr>
              <a:r>
                <a:rPr lang="en-US" altLang="ko-KR" sz="2200" dirty="0">
                  <a:latin typeface="Times" charset="0"/>
                  <a:cs typeface="Times" charset="0"/>
                </a:rPr>
                <a:t>      </a:t>
              </a:r>
              <a:r>
                <a:rPr lang="en-US" altLang="ko-KR" sz="2200" dirty="0" smtClean="0">
                  <a:latin typeface="Times" charset="0"/>
                  <a:cs typeface="Times" charset="0"/>
                </a:rPr>
                <a:t> = 2 </a:t>
              </a:r>
              <a:r>
                <a:rPr lang="en-US" altLang="ko-KR" sz="2200" dirty="0">
                  <a:latin typeface="Times" charset="0"/>
                  <a:cs typeface="Times" charset="0"/>
                </a:rPr>
                <a:t>~ 4 </a:t>
              </a:r>
              <a:r>
                <a:rPr lang="en-US" altLang="ko-KR" sz="2200" dirty="0" err="1">
                  <a:latin typeface="Times" charset="0"/>
                  <a:cs typeface="Times" charset="0"/>
                </a:rPr>
                <a:t>GeV</a:t>
              </a:r>
              <a:r>
                <a:rPr lang="en-US" altLang="ko-KR" sz="2200" dirty="0">
                  <a:latin typeface="Times" charset="0"/>
                  <a:cs typeface="Times" charset="0"/>
                </a:rPr>
                <a:t>/c</a:t>
              </a:r>
              <a:r>
                <a:rPr lang="en-US" altLang="ko-KR" b="0" dirty="0">
                  <a:latin typeface="Times" charset="0"/>
                  <a:cs typeface="Times" charset="0"/>
                </a:rPr>
                <a:t> </a:t>
              </a:r>
            </a:p>
          </p:txBody>
        </p:sp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437" y="3471"/>
            <a:ext cx="347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35" name="Equation" r:id="rId4" imgW="330200" imgH="228600" progId="Equation.3">
                    <p:embed/>
                  </p:oleObj>
                </mc:Choice>
                <mc:Fallback>
                  <p:oleObj name="Equation" r:id="rId4" imgW="330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" y="3471"/>
                          <a:ext cx="347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4"/>
            <p:cNvGraphicFramePr>
              <a:graphicFrameLocks noChangeAspect="1"/>
            </p:cNvGraphicFramePr>
            <p:nvPr/>
          </p:nvGraphicFramePr>
          <p:xfrm>
            <a:off x="455" y="3245"/>
            <a:ext cx="28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36" name="수식" r:id="rId6" imgW="266700" imgH="228600" progId="Equation.3">
                    <p:embed/>
                  </p:oleObj>
                </mc:Choice>
                <mc:Fallback>
                  <p:oleObj name="수식" r:id="rId6" imgW="266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" y="3245"/>
                          <a:ext cx="280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그룹 20"/>
          <p:cNvGrpSpPr/>
          <p:nvPr/>
        </p:nvGrpSpPr>
        <p:grpSpPr>
          <a:xfrm>
            <a:off x="5331816" y="980728"/>
            <a:ext cx="3560664" cy="1226883"/>
            <a:chOff x="5775613" y="620688"/>
            <a:chExt cx="3560664" cy="1226883"/>
          </a:xfrm>
        </p:grpSpPr>
        <p:sp>
          <p:nvSpPr>
            <p:cNvPr id="8" name="Oval 3"/>
            <p:cNvSpPr>
              <a:spLocks/>
            </p:cNvSpPr>
            <p:nvPr/>
          </p:nvSpPr>
          <p:spPr bwMode="auto">
            <a:xfrm>
              <a:off x="5775613" y="1138799"/>
              <a:ext cx="727364" cy="708772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9050" cap="flat" cmpd="sng" algn="ctr">
              <a:solidFill>
                <a:srgbClr val="9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defTabSz="737954"/>
              <a:r>
                <a:rPr lang="en-US" altLang="ko-KR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Pb</a:t>
              </a:r>
            </a:p>
          </p:txBody>
        </p:sp>
        <p:sp>
          <p:nvSpPr>
            <p:cNvPr id="9" name="Oval 4"/>
            <p:cNvSpPr>
              <a:spLocks/>
            </p:cNvSpPr>
            <p:nvPr/>
          </p:nvSpPr>
          <p:spPr bwMode="auto">
            <a:xfrm>
              <a:off x="5862204" y="1138799"/>
              <a:ext cx="727364" cy="708772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 w="19050" cap="flat" cmpd="sng" algn="ctr">
              <a:solidFill>
                <a:srgbClr val="9C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defTabSz="737954"/>
              <a:r>
                <a:rPr lang="en-US" altLang="ko-KR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Pb</a:t>
              </a: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6689148" y="1306887"/>
              <a:ext cx="2647129" cy="452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39" tIns="41020" rIns="82039" bIns="41020">
              <a:spAutoFit/>
            </a:bodyPr>
            <a:lstStyle>
              <a:lvl1pPr defTabSz="5048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5048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b="0" dirty="0">
                  <a:solidFill>
                    <a:srgbClr val="0000FF"/>
                  </a:solidFill>
                </a:rPr>
                <a:t>0-5% most central</a:t>
              </a:r>
            </a:p>
          </p:txBody>
        </p: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6639709" y="620688"/>
              <a:ext cx="1991206" cy="40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8" tIns="45709" rIns="91418" bIns="45709">
              <a:spAutoFit/>
            </a:bodyPr>
            <a:lstStyle/>
            <a:p>
              <a:pPr defTabSz="507166"/>
              <a:r>
                <a:rPr lang="en-US" altLang="ko-KR" sz="2000" dirty="0"/>
                <a:t>arXiv:1105.2438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69" y="2780928"/>
            <a:ext cx="3415803" cy="29475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00192" y="5805264"/>
            <a:ext cx="238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PYTHIA8 simulation</a:t>
            </a:r>
            <a:endParaRPr lang="ko-KR" altLang="en-US" b="1" dirty="0"/>
          </a:p>
        </p:txBody>
      </p:sp>
      <p:cxnSp>
        <p:nvCxnSpPr>
          <p:cNvPr id="20" name="꺾인 연결선 19"/>
          <p:cNvCxnSpPr/>
          <p:nvPr/>
        </p:nvCxnSpPr>
        <p:spPr>
          <a:xfrm>
            <a:off x="2987824" y="2996952"/>
            <a:ext cx="4203691" cy="1257760"/>
          </a:xfrm>
          <a:prstGeom prst="bentConnector3">
            <a:avLst>
              <a:gd name="adj1" fmla="val 84381"/>
            </a:avLst>
          </a:prstGeom>
          <a:ln w="3175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/>
          <p:nvPr/>
        </p:nvCxnSpPr>
        <p:spPr>
          <a:xfrm>
            <a:off x="3752685" y="3539392"/>
            <a:ext cx="4059675" cy="1185752"/>
          </a:xfrm>
          <a:prstGeom prst="bentConnector3">
            <a:avLst>
              <a:gd name="adj1" fmla="val 34379"/>
            </a:avLst>
          </a:prstGeom>
          <a:ln w="3175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4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7072"/>
            <a:ext cx="8748464" cy="222463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Differential </a:t>
            </a:r>
            <a:r>
              <a:rPr lang="el-GR" altLang="ko-KR" dirty="0"/>
              <a:t>Δφ</a:t>
            </a:r>
            <a:r>
              <a:rPr lang="en-US" altLang="ko-KR" dirty="0"/>
              <a:t> Projection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17</a:t>
            </a:fld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7729275" y="3855705"/>
            <a:ext cx="1163205" cy="329172"/>
            <a:chOff x="7729275" y="3855705"/>
            <a:chExt cx="1163205" cy="329172"/>
          </a:xfrm>
        </p:grpSpPr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7729275" y="4184877"/>
              <a:ext cx="11632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18" tIns="45709" rIns="91418" bIns="45709" anchor="ctr"/>
            <a:lstStyle/>
            <a:p>
              <a:endParaRPr lang="ko-KR" alt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8052443" y="3855705"/>
              <a:ext cx="552005" cy="32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39" tIns="41020" rIns="82039" bIns="41020">
              <a:spAutoFit/>
            </a:bodyPr>
            <a:lstStyle>
              <a:lvl1pPr defTabSz="5048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5048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600" b="0" dirty="0" err="1" smtClean="0"/>
                <a:t>p</a:t>
              </a:r>
              <a:r>
                <a:rPr lang="en-US" altLang="ko-KR" sz="1600" b="0" baseline="-25000" dirty="0" err="1" smtClean="0"/>
                <a:t>T</a:t>
              </a:r>
              <a:r>
                <a:rPr lang="en-US" altLang="ko-KR" sz="1600" b="0" baseline="30000" dirty="0" err="1" smtClean="0"/>
                <a:t>trig</a:t>
              </a:r>
              <a:endParaRPr lang="en-US" altLang="ko-KR" sz="1600" b="0" baseline="30000" dirty="0"/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6444208" y="908720"/>
            <a:ext cx="1810066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defTabSz="507166"/>
            <a:r>
              <a:rPr lang="en-US" altLang="ko-KR" dirty="0"/>
              <a:t>arXiv:1105.2438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11560" y="3750788"/>
            <a:ext cx="6529107" cy="3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74396" tIns="37200" rIns="74396" bIns="37200">
            <a:spAutoFit/>
          </a:bodyPr>
          <a:lstStyle/>
          <a:p>
            <a:pPr defTabSz="411716"/>
            <a:r>
              <a:rPr lang="en-US" altLang="ko-KR" sz="2100" b="1" dirty="0">
                <a:solidFill>
                  <a:srgbClr val="0000FF"/>
                </a:solidFill>
                <a:cs typeface="Arial" charset="0"/>
              </a:rPr>
              <a:t>Ridge region (2&lt;|</a:t>
            </a:r>
            <a:r>
              <a:rPr lang="en-US" altLang="ko-KR" sz="2100" b="1" dirty="0">
                <a:solidFill>
                  <a:srgbClr val="0000FF"/>
                </a:solidFill>
                <a:cs typeface="Arial" charset="0"/>
                <a:sym typeface="Symbol" charset="2"/>
              </a:rPr>
              <a:t>|&lt;4</a:t>
            </a:r>
            <a:r>
              <a:rPr lang="en-US" altLang="ko-KR" sz="2100" b="1" dirty="0" smtClean="0">
                <a:solidFill>
                  <a:srgbClr val="0000FF"/>
                </a:solidFill>
                <a:cs typeface="Arial" charset="0"/>
              </a:rPr>
              <a:t>): Long-range correlations</a:t>
            </a:r>
            <a:endParaRPr lang="en-US" altLang="ko-KR" sz="21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970371" y="908720"/>
            <a:ext cx="3097573" cy="39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>
            <a:lvl1pPr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ko-KR" sz="2000" b="0" dirty="0" smtClean="0">
                <a:solidFill>
                  <a:srgbClr val="0000FF"/>
                </a:solidFill>
              </a:rPr>
              <a:t>(0-5</a:t>
            </a:r>
            <a:r>
              <a:rPr lang="en-US" altLang="ko-KR" sz="2000" b="0" dirty="0">
                <a:solidFill>
                  <a:srgbClr val="0000FF"/>
                </a:solidFill>
              </a:rPr>
              <a:t>% most </a:t>
            </a:r>
            <a:r>
              <a:rPr lang="en-US" altLang="ko-KR" sz="2000" b="0" dirty="0" smtClean="0">
                <a:solidFill>
                  <a:srgbClr val="0000FF"/>
                </a:solidFill>
              </a:rPr>
              <a:t>central </a:t>
            </a:r>
            <a:r>
              <a:rPr lang="en-US" altLang="ko-KR" sz="2000" b="0" dirty="0" err="1" smtClean="0">
                <a:solidFill>
                  <a:srgbClr val="0000FF"/>
                </a:solidFill>
              </a:rPr>
              <a:t>PbPb</a:t>
            </a:r>
            <a:r>
              <a:rPr lang="en-US" altLang="ko-KR" sz="2000" b="0" dirty="0" smtClean="0">
                <a:solidFill>
                  <a:srgbClr val="0000FF"/>
                </a:solidFill>
              </a:rPr>
              <a:t>)</a:t>
            </a:r>
            <a:endParaRPr lang="en-US" altLang="ko-KR" sz="2000" b="0" dirty="0">
              <a:solidFill>
                <a:srgbClr val="0000FF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47054"/>
            <a:ext cx="8777429" cy="2258572"/>
          </a:xfrm>
          <a:prstGeom prst="rect">
            <a:avLst/>
          </a:prstGeom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52547" y="1230508"/>
            <a:ext cx="5863669" cy="3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74396" tIns="37200" rIns="74396" bIns="37200">
            <a:spAutoFit/>
          </a:bodyPr>
          <a:lstStyle/>
          <a:p>
            <a:pPr defTabSz="411716"/>
            <a:r>
              <a:rPr lang="en-US" altLang="ko-KR" sz="2100" b="1" dirty="0" smtClean="0">
                <a:solidFill>
                  <a:srgbClr val="0000FF"/>
                </a:solidFill>
                <a:cs typeface="Arial" charset="0"/>
              </a:rPr>
              <a:t>Jet </a:t>
            </a:r>
            <a:r>
              <a:rPr lang="en-US" altLang="ko-KR" sz="2100" b="1" dirty="0">
                <a:solidFill>
                  <a:srgbClr val="0000FF"/>
                </a:solidFill>
                <a:cs typeface="Arial" charset="0"/>
              </a:rPr>
              <a:t>region </a:t>
            </a:r>
            <a:r>
              <a:rPr lang="en-US" altLang="ko-KR" sz="2100" b="1" dirty="0" smtClean="0">
                <a:solidFill>
                  <a:srgbClr val="0000FF"/>
                </a:solidFill>
                <a:cs typeface="Arial" charset="0"/>
              </a:rPr>
              <a:t>(|</a:t>
            </a:r>
            <a:r>
              <a:rPr lang="en-US" altLang="ko-KR" sz="2100" b="1" dirty="0">
                <a:solidFill>
                  <a:srgbClr val="0000FF"/>
                </a:solidFill>
                <a:cs typeface="Arial" charset="0"/>
                <a:sym typeface="Symbol" charset="2"/>
              </a:rPr>
              <a:t></a:t>
            </a:r>
            <a:r>
              <a:rPr lang="en-US" altLang="ko-KR" sz="2100" b="1" dirty="0" smtClean="0">
                <a:solidFill>
                  <a:srgbClr val="0000FF"/>
                </a:solidFill>
                <a:cs typeface="Arial" charset="0"/>
                <a:sym typeface="Symbol" charset="2"/>
              </a:rPr>
              <a:t>|&lt;1</a:t>
            </a:r>
            <a:r>
              <a:rPr lang="en-US" altLang="ko-KR" sz="2100" b="1" dirty="0" smtClean="0">
                <a:solidFill>
                  <a:srgbClr val="0000FF"/>
                </a:solidFill>
                <a:cs typeface="Arial" charset="0"/>
              </a:rPr>
              <a:t>): Short-range correlations</a:t>
            </a:r>
            <a:endParaRPr lang="en-US" altLang="ko-KR" sz="2100" b="1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7740352" y="1371636"/>
            <a:ext cx="1163205" cy="329172"/>
            <a:chOff x="7729275" y="3855705"/>
            <a:chExt cx="1163205" cy="329172"/>
          </a:xfrm>
        </p:grpSpPr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7729275" y="4184877"/>
              <a:ext cx="11632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18" tIns="45709" rIns="91418" bIns="45709" anchor="ctr"/>
            <a:lstStyle/>
            <a:p>
              <a:endParaRPr lang="ko-KR" altLang="en-US"/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8052443" y="3855705"/>
              <a:ext cx="552005" cy="32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39" tIns="41020" rIns="82039" bIns="41020">
              <a:spAutoFit/>
            </a:bodyPr>
            <a:lstStyle>
              <a:lvl1pPr defTabSz="5048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5048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600" b="0" dirty="0" err="1" smtClean="0"/>
                <a:t>p</a:t>
              </a:r>
              <a:r>
                <a:rPr lang="en-US" altLang="ko-KR" sz="1600" b="0" baseline="-25000" dirty="0" err="1" smtClean="0"/>
                <a:t>T</a:t>
              </a:r>
              <a:r>
                <a:rPr lang="en-US" altLang="ko-KR" sz="1600" b="0" baseline="30000" dirty="0" err="1" smtClean="0"/>
                <a:t>trig</a:t>
              </a:r>
              <a:endParaRPr lang="en-US" altLang="ko-KR" sz="1600" b="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06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Integrated</a:t>
            </a:r>
            <a:r>
              <a:rPr lang="en-US" altLang="ko-KR" dirty="0"/>
              <a:t> </a:t>
            </a:r>
            <a:r>
              <a:rPr lang="en-US" altLang="ko-KR" dirty="0" smtClean="0"/>
              <a:t>Associated Yield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7" name="Picture 7" descr="Figure5_new_5pan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0" r="5530" b="7277"/>
          <a:stretch/>
        </p:blipFill>
        <p:spPr bwMode="auto">
          <a:xfrm>
            <a:off x="1835696" y="1470695"/>
            <a:ext cx="7200800" cy="368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7403" y="5157192"/>
            <a:ext cx="8497085" cy="109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39" tIns="41020" rIns="82039" bIns="41020">
            <a:spAutoFit/>
          </a:bodyPr>
          <a:lstStyle>
            <a:lvl1pPr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altLang="ko-KR" sz="2200" b="0" dirty="0" smtClean="0">
                <a:solidFill>
                  <a:srgbClr val="0000FF"/>
                </a:solidFill>
              </a:rPr>
              <a:t>Ridge-region yield: integration of the near-side enhancement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altLang="ko-KR" sz="2200" b="0" dirty="0" smtClean="0">
                <a:solidFill>
                  <a:srgbClr val="0000FF"/>
                </a:solidFill>
              </a:rPr>
              <a:t>Jet-region yield: sum of the near-side short- &amp; long-range yields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altLang="ko-KR" sz="2200" b="0" dirty="0" smtClean="0">
                <a:solidFill>
                  <a:srgbClr val="0000FF"/>
                </a:solidFill>
              </a:rPr>
              <a:t>Ridge in </a:t>
            </a:r>
            <a:r>
              <a:rPr lang="en-US" altLang="ko-KR" sz="2200" b="0" dirty="0" err="1">
                <a:solidFill>
                  <a:srgbClr val="0000FF"/>
                </a:solidFill>
              </a:rPr>
              <a:t>PbPb</a:t>
            </a:r>
            <a:r>
              <a:rPr lang="en-US" altLang="ko-KR" sz="2200" b="0" dirty="0">
                <a:solidFill>
                  <a:srgbClr val="0000FF"/>
                </a:solidFill>
              </a:rPr>
              <a:t> </a:t>
            </a:r>
            <a:r>
              <a:rPr lang="en-US" altLang="ko-KR" sz="2200" b="0" dirty="0" smtClean="0">
                <a:solidFill>
                  <a:srgbClr val="0000FF"/>
                </a:solidFill>
              </a:rPr>
              <a:t>diminishes at </a:t>
            </a:r>
            <a:r>
              <a:rPr lang="en-US" altLang="ko-KR" sz="2200" b="0" dirty="0">
                <a:solidFill>
                  <a:srgbClr val="0000FF"/>
                </a:solidFill>
              </a:rPr>
              <a:t>high </a:t>
            </a:r>
            <a:r>
              <a:rPr lang="en-US" altLang="ko-KR" sz="2200" b="0" dirty="0" err="1">
                <a:solidFill>
                  <a:srgbClr val="0000FF"/>
                </a:solidFill>
              </a:rPr>
              <a:t>p</a:t>
            </a:r>
            <a:r>
              <a:rPr lang="en-US" altLang="ko-KR" sz="2200" b="0" baseline="-25000" dirty="0" err="1">
                <a:solidFill>
                  <a:srgbClr val="0000FF"/>
                </a:solidFill>
              </a:rPr>
              <a:t>T</a:t>
            </a:r>
            <a:endParaRPr lang="en-US" altLang="ko-KR" sz="2200" b="0" dirty="0">
              <a:solidFill>
                <a:srgbClr val="0000FF"/>
              </a:solidFill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35496" y="1628753"/>
            <a:ext cx="1944535" cy="2808803"/>
            <a:chOff x="258" y="2858"/>
            <a:chExt cx="1225" cy="1769"/>
          </a:xfrm>
        </p:grpSpPr>
        <p:pic>
          <p:nvPicPr>
            <p:cNvPr id="13" name="Picture 16" descr="corr1Ddphi_zyamillustration_PbPb_201105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2858"/>
              <a:ext cx="1128" cy="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757" y="3008"/>
              <a:ext cx="4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600" i="1" dirty="0"/>
                <a:t>ZYAM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94" y="4133"/>
              <a:ext cx="1089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500" b="0" i="1" dirty="0"/>
                <a:t>v</a:t>
              </a:r>
              <a:r>
                <a:rPr lang="en-US" altLang="ko-KR" sz="1500" b="0" i="1" baseline="-25000" dirty="0"/>
                <a:t>2</a:t>
              </a:r>
              <a:r>
                <a:rPr lang="en-US" altLang="ko-KR" sz="1500" b="0" i="1" dirty="0"/>
                <a:t> not </a:t>
              </a:r>
              <a:r>
                <a:rPr lang="en-US" altLang="ko-KR" sz="1500" b="0" i="1" dirty="0" smtClean="0"/>
                <a:t>subtracted: not significant in central collisions</a:t>
              </a:r>
              <a:endParaRPr lang="en-US" altLang="ko-KR" sz="1500" b="0" i="1" dirty="0"/>
            </a:p>
          </p:txBody>
        </p:sp>
      </p:grpSp>
      <p:cxnSp>
        <p:nvCxnSpPr>
          <p:cNvPr id="20" name="꺾인 연결선 19"/>
          <p:cNvCxnSpPr/>
          <p:nvPr/>
        </p:nvCxnSpPr>
        <p:spPr>
          <a:xfrm>
            <a:off x="539552" y="2492896"/>
            <a:ext cx="1584176" cy="821047"/>
          </a:xfrm>
          <a:prstGeom prst="bentConnector3">
            <a:avLst>
              <a:gd name="adj1" fmla="val -273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2555776" y="908720"/>
            <a:ext cx="3097573" cy="39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>
            <a:lvl1pPr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ko-KR" sz="2000" b="0" dirty="0" smtClean="0">
                <a:solidFill>
                  <a:srgbClr val="0000FF"/>
                </a:solidFill>
              </a:rPr>
              <a:t>(0-5</a:t>
            </a:r>
            <a:r>
              <a:rPr lang="en-US" altLang="ko-KR" sz="2000" b="0" dirty="0">
                <a:solidFill>
                  <a:srgbClr val="0000FF"/>
                </a:solidFill>
              </a:rPr>
              <a:t>% most </a:t>
            </a:r>
            <a:r>
              <a:rPr lang="en-US" altLang="ko-KR" sz="2000" b="0" dirty="0" smtClean="0">
                <a:solidFill>
                  <a:srgbClr val="0000FF"/>
                </a:solidFill>
              </a:rPr>
              <a:t>central </a:t>
            </a:r>
            <a:r>
              <a:rPr lang="en-US" altLang="ko-KR" sz="2000" b="0" dirty="0" err="1" smtClean="0">
                <a:solidFill>
                  <a:srgbClr val="0000FF"/>
                </a:solidFill>
              </a:rPr>
              <a:t>PbPb</a:t>
            </a:r>
            <a:r>
              <a:rPr lang="en-US" altLang="ko-KR" sz="2000" b="0" dirty="0" smtClean="0">
                <a:solidFill>
                  <a:srgbClr val="0000FF"/>
                </a:solidFill>
              </a:rPr>
              <a:t>)</a:t>
            </a:r>
            <a:endParaRPr lang="en-US" altLang="ko-KR" sz="2000" b="0" dirty="0">
              <a:solidFill>
                <a:srgbClr val="0000FF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444208" y="908720"/>
            <a:ext cx="1810066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defTabSz="507166"/>
            <a:r>
              <a:rPr lang="en-US" altLang="ko-KR" dirty="0"/>
              <a:t>arXiv:1105.2438</a:t>
            </a:r>
          </a:p>
        </p:txBody>
      </p:sp>
    </p:spTree>
    <p:extLst>
      <p:ext uri="{BB962C8B-B14F-4D97-AF65-F5344CB8AC3E}">
        <p14:creationId xmlns:p14="http://schemas.microsoft.com/office/powerpoint/2010/main" val="1275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PbPb</a:t>
            </a:r>
            <a:r>
              <a:rPr lang="en-US" altLang="ko-KR" dirty="0" smtClean="0"/>
              <a:t> vs. </a:t>
            </a:r>
            <a:r>
              <a:rPr lang="en-US" altLang="ko-KR" dirty="0" err="1" smtClean="0"/>
              <a:t>pp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19</a:t>
            </a:fld>
            <a:endParaRPr lang="ko-KR" alt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971600" y="2636912"/>
            <a:ext cx="7585364" cy="3675529"/>
            <a:chOff x="491" y="968"/>
            <a:chExt cx="4778" cy="2315"/>
          </a:xfrm>
        </p:grpSpPr>
        <p:pic>
          <p:nvPicPr>
            <p:cNvPr id="8" name="Picture 39" descr="Figure5_new_5panels_separate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" y="968"/>
              <a:ext cx="4778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520" y="1271"/>
              <a:ext cx="2258" cy="1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6228773" y="3564872"/>
            <a:ext cx="1141557" cy="2759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5973330" y="3408870"/>
            <a:ext cx="1317625" cy="308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ko-KR" sz="1400" b="0" dirty="0"/>
              <a:t>Ridge Region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127859"/>
              </p:ext>
            </p:extLst>
          </p:nvPr>
        </p:nvGraphicFramePr>
        <p:xfrm>
          <a:off x="6035386" y="3717032"/>
          <a:ext cx="1397000" cy="22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45" name="Equation" r:id="rId4" imgW="1397000" imgH="228600" progId="Equation.3">
                  <p:embed/>
                </p:oleObj>
              </mc:Choice>
              <mc:Fallback>
                <p:oleObj name="Equation" r:id="rId4" imgW="139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386" y="3717032"/>
                        <a:ext cx="1397000" cy="228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582103" y="1413256"/>
            <a:ext cx="0" cy="4320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09" rIns="91418" bIns="45709" anchor="ctr"/>
          <a:lstStyle/>
          <a:p>
            <a:endParaRPr lang="ko-KR" alt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971600" y="908720"/>
            <a:ext cx="2841046" cy="38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74396" tIns="37200" rIns="74396" bIns="37200" anchor="ctr">
            <a:spAutoFit/>
          </a:bodyPr>
          <a:lstStyle>
            <a:lvl1pPr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rgbClr val="FF0000"/>
                </a:solidFill>
                <a:cs typeface="Arial" charset="0"/>
              </a:rPr>
              <a:t>CMS </a:t>
            </a:r>
            <a:r>
              <a:rPr lang="en-US" altLang="ko-KR" sz="2000" dirty="0" err="1">
                <a:solidFill>
                  <a:srgbClr val="FF0000"/>
                </a:solidFill>
                <a:cs typeface="Arial" charset="0"/>
              </a:rPr>
              <a:t>pp</a:t>
            </a:r>
            <a:r>
              <a:rPr lang="en-US" altLang="ko-KR" sz="2000" dirty="0">
                <a:solidFill>
                  <a:srgbClr val="FF0000"/>
                </a:solidFill>
                <a:cs typeface="Arial" charset="0"/>
              </a:rPr>
              <a:t> 7 </a:t>
            </a:r>
            <a:r>
              <a:rPr lang="en-US" altLang="ko-KR" sz="2000" dirty="0" err="1">
                <a:solidFill>
                  <a:srgbClr val="FF0000"/>
                </a:solidFill>
                <a:cs typeface="Arial" charset="0"/>
              </a:rPr>
              <a:t>TeV</a:t>
            </a:r>
            <a:r>
              <a:rPr lang="en-US" altLang="ko-KR" sz="2000" dirty="0">
                <a:solidFill>
                  <a:srgbClr val="FF0000"/>
                </a:solidFill>
                <a:cs typeface="Arial" charset="0"/>
              </a:rPr>
              <a:t>, N ≥ 110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076056" y="908720"/>
            <a:ext cx="3255967" cy="38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74396" tIns="37200" rIns="74396" bIns="37200" anchor="ctr">
            <a:spAutoFit/>
          </a:bodyPr>
          <a:lstStyle>
            <a:lvl1pPr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rgbClr val="FF0000"/>
                </a:solidFill>
                <a:cs typeface="Arial" charset="0"/>
              </a:rPr>
              <a:t>CMS </a:t>
            </a:r>
            <a:r>
              <a:rPr lang="en-US" altLang="ko-KR" sz="2000" dirty="0" err="1">
                <a:solidFill>
                  <a:srgbClr val="FF0000"/>
                </a:solidFill>
                <a:cs typeface="Arial" charset="0"/>
              </a:rPr>
              <a:t>PbPb</a:t>
            </a:r>
            <a:r>
              <a:rPr lang="en-US" altLang="ko-KR" sz="2000" dirty="0">
                <a:solidFill>
                  <a:srgbClr val="FF0000"/>
                </a:solidFill>
                <a:cs typeface="Arial" charset="0"/>
              </a:rPr>
              <a:t> 2.76 </a:t>
            </a:r>
            <a:r>
              <a:rPr lang="en-US" altLang="ko-KR" sz="2000" dirty="0" err="1">
                <a:solidFill>
                  <a:srgbClr val="FF0000"/>
                </a:solidFill>
                <a:cs typeface="Arial" charset="0"/>
              </a:rPr>
              <a:t>TeV</a:t>
            </a:r>
            <a:r>
              <a:rPr lang="en-US" altLang="ko-KR" sz="2000" dirty="0">
                <a:solidFill>
                  <a:srgbClr val="FF0000"/>
                </a:solidFill>
                <a:cs typeface="Arial" charset="0"/>
              </a:rPr>
              <a:t>, 0-5%</a:t>
            </a:r>
          </a:p>
        </p:txBody>
      </p:sp>
      <p:pic>
        <p:nvPicPr>
          <p:cNvPr id="16" name="Picture 25" descr="corr2D_N110_201105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5" y="1340768"/>
            <a:ext cx="2033443" cy="190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" descr="yieldvseta_pp_N110_trg2_ass1_fi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95657"/>
            <a:ext cx="2042102" cy="187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Figure4_new_5panels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83050"/>
            <a:ext cx="2037773" cy="189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71"/>
          <p:cNvSpPr txBox="1">
            <a:spLocks noChangeArrowheads="1"/>
          </p:cNvSpPr>
          <p:nvPr/>
        </p:nvSpPr>
        <p:spPr bwMode="auto">
          <a:xfrm>
            <a:off x="2769821" y="1196752"/>
            <a:ext cx="1590386" cy="3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ko-KR" sz="1400" b="0">
                <a:sym typeface="Symbol" charset="2"/>
              </a:rPr>
              <a:t>|| dependence</a:t>
            </a:r>
            <a:endParaRPr lang="en-US" altLang="ko-KR" sz="1400" b="0"/>
          </a:p>
        </p:txBody>
      </p:sp>
      <p:sp>
        <p:nvSpPr>
          <p:cNvPr id="20" name="Text Box 72"/>
          <p:cNvSpPr txBox="1">
            <a:spLocks noChangeArrowheads="1"/>
          </p:cNvSpPr>
          <p:nvPr/>
        </p:nvSpPr>
        <p:spPr bwMode="auto">
          <a:xfrm>
            <a:off x="7062879" y="1196752"/>
            <a:ext cx="1588944" cy="3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ko-KR" sz="1400" b="0" dirty="0">
                <a:sym typeface="Symbol" charset="2"/>
              </a:rPr>
              <a:t>|| dependence</a:t>
            </a:r>
            <a:endParaRPr lang="en-US" altLang="ko-KR" sz="1400" b="0" dirty="0"/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663940"/>
              </p:ext>
            </p:extLst>
          </p:nvPr>
        </p:nvGraphicFramePr>
        <p:xfrm>
          <a:off x="5800331" y="4916266"/>
          <a:ext cx="1435965" cy="240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46" name="Equation" r:id="rId9" imgW="1435100" imgH="241300" progId="Equation.3">
                  <p:embed/>
                </p:oleObj>
              </mc:Choice>
              <mc:Fallback>
                <p:oleObj name="Equation" r:id="rId9" imgW="1435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331" y="4916266"/>
                        <a:ext cx="1435965" cy="240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1864591" cy="16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그룹 32"/>
          <p:cNvGrpSpPr/>
          <p:nvPr/>
        </p:nvGrpSpPr>
        <p:grpSpPr>
          <a:xfrm>
            <a:off x="510886" y="3032840"/>
            <a:ext cx="3492500" cy="3276480"/>
            <a:chOff x="510886" y="3026519"/>
            <a:chExt cx="3492500" cy="3276480"/>
          </a:xfrm>
        </p:grpSpPr>
        <p:pic>
          <p:nvPicPr>
            <p:cNvPr id="25" name="Picture 32" descr="yieldvspt_pp_ass1_eta2-4_single_widept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86" y="3295546"/>
              <a:ext cx="3492500" cy="3007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>
              <a:off x="1326861" y="3733802"/>
              <a:ext cx="1327150" cy="27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7" name="Rectangle 58"/>
            <p:cNvSpPr>
              <a:spLocks noChangeArrowheads="1"/>
            </p:cNvSpPr>
            <p:nvPr/>
          </p:nvSpPr>
          <p:spPr bwMode="auto">
            <a:xfrm>
              <a:off x="1436399" y="3536905"/>
              <a:ext cx="989013" cy="27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auto">
            <a:xfrm>
              <a:off x="1315749" y="3435280"/>
              <a:ext cx="1270000" cy="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400" b="0"/>
                <a:t>Ridge Region</a:t>
              </a:r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9544523"/>
                </p:ext>
              </p:extLst>
            </p:nvPr>
          </p:nvGraphicFramePr>
          <p:xfrm>
            <a:off x="1422111" y="3770324"/>
            <a:ext cx="1358900" cy="228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247" name="Equation" r:id="rId13" imgW="1358900" imgH="228600" progId="Equation.3">
                    <p:embed/>
                  </p:oleObj>
                </mc:Choice>
                <mc:Fallback>
                  <p:oleObj name="Equation" r:id="rId13" imgW="1358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2111" y="3770324"/>
                          <a:ext cx="1358900" cy="228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303049" y="3451159"/>
              <a:ext cx="106363" cy="306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2590511" y="4237162"/>
              <a:ext cx="866775" cy="40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ko-KR" sz="2000" b="0"/>
                <a:t>x10</a:t>
              </a:r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 rot="16200000">
              <a:off x="369494" y="3291737"/>
              <a:ext cx="86698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ko-KR" sz="1600" b="0" dirty="0" smtClean="0"/>
                <a:t>(X10)</a:t>
              </a:r>
              <a:endParaRPr lang="en-US" altLang="ko-KR" sz="16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43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0976"/>
            <a:ext cx="8219256" cy="5310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Introduction</a:t>
            </a:r>
          </a:p>
          <a:p>
            <a:pPr lvl="1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Physics motivation</a:t>
            </a:r>
          </a:p>
          <a:p>
            <a:pPr lvl="1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LHC and the CMS detector</a:t>
            </a:r>
          </a:p>
          <a:p>
            <a:pPr lvl="1"/>
            <a:endParaRPr lang="en-US" altLang="ko-KR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First experimental data from CMS</a:t>
            </a:r>
          </a:p>
          <a:p>
            <a:pPr lvl="1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concentrate only on the correlation and flow results in this presentation.</a:t>
            </a:r>
          </a:p>
          <a:p>
            <a:pPr lvl="1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Correlations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pp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7 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TeV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PbPb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2.76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TeV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Flow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PbPb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2.76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TeV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Comparison to Hydro</a:t>
            </a:r>
          </a:p>
          <a:p>
            <a:pPr lvl="1"/>
            <a:endParaRPr lang="en-US" altLang="ko-KR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Summary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400" dirty="0" smtClean="0"/>
              <a:t>Centrality Dependence in </a:t>
            </a:r>
            <a:r>
              <a:rPr lang="en-US" altLang="ko-KR" sz="3400" dirty="0" err="1" smtClean="0"/>
              <a:t>PbPb</a:t>
            </a:r>
            <a:endParaRPr lang="ko-KR" altLang="en-US" sz="3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7" name="Picture 4" descr="Corr2D_T1Min4T1Max6_A1Min2A1Max4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6" y="1012361"/>
            <a:ext cx="7533409" cy="572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9128" y="6309320"/>
            <a:ext cx="1052736" cy="3521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74396" tIns="37200" rIns="74396" bIns="37200"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ko-KR" sz="1800" b="0" dirty="0" err="1">
                <a:solidFill>
                  <a:srgbClr val="FF0000"/>
                </a:solidFill>
              </a:rPr>
              <a:t>cos</a:t>
            </a:r>
            <a:r>
              <a:rPr lang="en-US" altLang="ko-KR" sz="1800" b="0" dirty="0">
                <a:solidFill>
                  <a:srgbClr val="FF0000"/>
                </a:solidFill>
              </a:rPr>
              <a:t>(2</a:t>
            </a:r>
            <a:r>
              <a:rPr lang="en-US" altLang="ko-KR" sz="1800" b="0" dirty="0">
                <a:solidFill>
                  <a:srgbClr val="FF0000"/>
                </a:solidFill>
                <a:sym typeface="Symbol" charset="2"/>
              </a:rPr>
              <a:t></a:t>
            </a:r>
            <a:r>
              <a:rPr lang="en-US" altLang="ko-KR" sz="1800" b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45645" y="1044577"/>
            <a:ext cx="1057852" cy="3866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03848" y="980728"/>
            <a:ext cx="2577523" cy="38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74396" tIns="37200" rIns="74396" bIns="37200">
            <a:spAutoFit/>
          </a:bodyPr>
          <a:lstStyle>
            <a:lvl1pPr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2000" dirty="0" err="1">
                <a:solidFill>
                  <a:srgbClr val="FF0000"/>
                </a:solidFill>
                <a:cs typeface="Arial" charset="0"/>
              </a:rPr>
              <a:t>PbPb</a:t>
            </a:r>
            <a:r>
              <a:rPr lang="en-US" altLang="ko-KR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cs typeface="Arial" charset="0"/>
              </a:rPr>
              <a:t>at 2.76 </a:t>
            </a:r>
            <a:r>
              <a:rPr lang="en-US" altLang="ko-KR" sz="2000" dirty="0" err="1">
                <a:solidFill>
                  <a:srgbClr val="FF0000"/>
                </a:solidFill>
                <a:cs typeface="Arial" charset="0"/>
              </a:rPr>
              <a:t>TeV</a:t>
            </a:r>
            <a:endParaRPr lang="en-US" altLang="ko-KR" sz="2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Freeform 29"/>
          <p:cNvSpPr>
            <a:spLocks/>
          </p:cNvSpPr>
          <p:nvPr/>
        </p:nvSpPr>
        <p:spPr bwMode="auto">
          <a:xfrm rot="-8100000">
            <a:off x="1241401" y="6111674"/>
            <a:ext cx="804022" cy="99579"/>
          </a:xfrm>
          <a:custGeom>
            <a:avLst/>
            <a:gdLst>
              <a:gd name="T0" fmla="*/ 0 w 1920"/>
              <a:gd name="T1" fmla="*/ 0 h 432"/>
              <a:gd name="T2" fmla="*/ 2147483647 w 1920"/>
              <a:gd name="T3" fmla="*/ 2147483647 h 432"/>
              <a:gd name="T4" fmla="*/ 2147483647 w 1920"/>
              <a:gd name="T5" fmla="*/ 0 h 432"/>
              <a:gd name="T6" fmla="*/ 2147483647 w 1920"/>
              <a:gd name="T7" fmla="*/ 2147483647 h 432"/>
              <a:gd name="T8" fmla="*/ 2147483647 w 1920"/>
              <a:gd name="T9" fmla="*/ 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32"/>
              <a:gd name="T17" fmla="*/ 1920 w 1920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32">
                <a:moveTo>
                  <a:pt x="0" y="0"/>
                </a:moveTo>
                <a:cubicBezTo>
                  <a:pt x="160" y="216"/>
                  <a:pt x="320" y="432"/>
                  <a:pt x="480" y="432"/>
                </a:cubicBezTo>
                <a:cubicBezTo>
                  <a:pt x="640" y="432"/>
                  <a:pt x="800" y="0"/>
                  <a:pt x="960" y="0"/>
                </a:cubicBezTo>
                <a:cubicBezTo>
                  <a:pt x="1120" y="0"/>
                  <a:pt x="1280" y="432"/>
                  <a:pt x="1440" y="432"/>
                </a:cubicBezTo>
                <a:cubicBezTo>
                  <a:pt x="1600" y="432"/>
                  <a:pt x="1760" y="216"/>
                  <a:pt x="1920" y="0"/>
                </a:cubicBezTo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74396" tIns="37200" rIns="74396" bIns="37200"/>
          <a:lstStyle/>
          <a:p>
            <a:pPr defTabSz="742229" eaLnBrk="0" hangingPunct="0"/>
            <a:endParaRPr lang="ko-KR" altLang="ko-KR" sz="2000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983156" y="6125044"/>
            <a:ext cx="539749" cy="27034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09" rIns="91418" bIns="45709" anchor="ctr"/>
          <a:lstStyle/>
          <a:p>
            <a:endParaRPr lang="ko-KR" altLang="en-US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8362145" y="1036173"/>
            <a:ext cx="170295" cy="42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95" tIns="41446" rIns="82895" bIns="41446">
            <a:spAutoFit/>
          </a:bodyPr>
          <a:lstStyle/>
          <a:p>
            <a:pPr defTabSz="460154"/>
            <a:endParaRPr lang="ko-KR" altLang="ko-KR" sz="2200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522905" y="1052982"/>
            <a:ext cx="831273" cy="439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410463" y="1670707"/>
            <a:ext cx="632114" cy="1386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233201" y="1684714"/>
            <a:ext cx="632114" cy="1386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6028519" y="1684714"/>
            <a:ext cx="632114" cy="1386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7832497" y="1700122"/>
            <a:ext cx="632114" cy="1372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2417678" y="3491662"/>
            <a:ext cx="630671" cy="1386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4231759" y="3474854"/>
            <a:ext cx="632114" cy="1372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6024190" y="3488861"/>
            <a:ext cx="632114" cy="1386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7838269" y="3474854"/>
            <a:ext cx="632114" cy="1372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2417678" y="5241181"/>
            <a:ext cx="630671" cy="1386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6175724" y="3641541"/>
            <a:ext cx="632114" cy="1372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4218769" y="5241181"/>
            <a:ext cx="632114" cy="1386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6024190" y="5241181"/>
            <a:ext cx="632114" cy="1386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7841156" y="5241181"/>
            <a:ext cx="632114" cy="1386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grpSp>
        <p:nvGrpSpPr>
          <p:cNvPr id="28" name="Group 8"/>
          <p:cNvGrpSpPr>
            <a:grpSpLocks/>
          </p:cNvGrpSpPr>
          <p:nvPr/>
        </p:nvGrpSpPr>
        <p:grpSpPr bwMode="auto">
          <a:xfrm>
            <a:off x="682974" y="2669431"/>
            <a:ext cx="583045" cy="458041"/>
            <a:chOff x="4863" y="2963"/>
            <a:chExt cx="265" cy="241"/>
          </a:xfrm>
        </p:grpSpPr>
        <p:sp>
          <p:nvSpPr>
            <p:cNvPr id="29" name="Oval 3"/>
            <p:cNvSpPr>
              <a:spLocks/>
            </p:cNvSpPr>
            <p:nvPr/>
          </p:nvSpPr>
          <p:spPr bwMode="auto">
            <a:xfrm>
              <a:off x="4863" y="2963"/>
              <a:ext cx="237" cy="241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69573"/>
              <a:r>
                <a:rPr lang="en-US" altLang="ko-KR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Pb</a:t>
              </a:r>
            </a:p>
          </p:txBody>
        </p:sp>
        <p:sp>
          <p:nvSpPr>
            <p:cNvPr id="30" name="Oval 4"/>
            <p:cNvSpPr>
              <a:spLocks/>
            </p:cNvSpPr>
            <p:nvPr/>
          </p:nvSpPr>
          <p:spPr bwMode="auto">
            <a:xfrm>
              <a:off x="4891" y="2963"/>
              <a:ext cx="237" cy="241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69573"/>
              <a:r>
                <a:rPr lang="en-US" altLang="ko-KR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Pb</a:t>
              </a: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>
            <a:off x="8100392" y="5301208"/>
            <a:ext cx="914977" cy="456640"/>
            <a:chOff x="4594" y="3233"/>
            <a:chExt cx="735" cy="356"/>
          </a:xfrm>
        </p:grpSpPr>
        <p:sp>
          <p:nvSpPr>
            <p:cNvPr id="32" name="Oval 3"/>
            <p:cNvSpPr>
              <a:spLocks/>
            </p:cNvSpPr>
            <p:nvPr/>
          </p:nvSpPr>
          <p:spPr bwMode="auto">
            <a:xfrm>
              <a:off x="4594" y="3233"/>
              <a:ext cx="403" cy="356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69573"/>
              <a:r>
                <a:rPr lang="en-US" altLang="ko-KR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Pb</a:t>
              </a:r>
            </a:p>
          </p:txBody>
        </p:sp>
        <p:sp>
          <p:nvSpPr>
            <p:cNvPr id="33" name="Oval 4"/>
            <p:cNvSpPr>
              <a:spLocks/>
            </p:cNvSpPr>
            <p:nvPr/>
          </p:nvSpPr>
          <p:spPr bwMode="auto">
            <a:xfrm>
              <a:off x="4926" y="3233"/>
              <a:ext cx="403" cy="356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69573"/>
              <a:r>
                <a:rPr lang="en-US" altLang="ko-KR" sz="13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Pb</a:t>
              </a:r>
              <a:endParaRPr lang="en-US" altLang="ko-KR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4" name="Group 45"/>
          <p:cNvGrpSpPr>
            <a:grpSpLocks/>
          </p:cNvGrpSpPr>
          <p:nvPr/>
        </p:nvGrpSpPr>
        <p:grpSpPr bwMode="auto">
          <a:xfrm>
            <a:off x="336610" y="1052736"/>
            <a:ext cx="1508125" cy="566128"/>
            <a:chOff x="133" y="497"/>
            <a:chExt cx="1013" cy="356"/>
          </a:xfrm>
          <a:solidFill>
            <a:schemeClr val="bg1"/>
          </a:solidFill>
        </p:grpSpPr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33" y="497"/>
              <a:ext cx="1013" cy="3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74414" tIns="37208" rIns="74414" bIns="37208">
              <a:spAutoFit/>
            </a:bodyPr>
            <a:lstStyle>
              <a:lvl1pPr defTabSz="4587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4587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>
                <a:lnSpc>
                  <a:spcPct val="110000"/>
                </a:lnSpc>
              </a:pPr>
              <a:r>
                <a:rPr lang="en-US" altLang="ko-KR" sz="1300" b="0" dirty="0">
                  <a:solidFill>
                    <a:srgbClr val="000000"/>
                  </a:solidFill>
                  <a:cs typeface="Arial" charset="0"/>
                </a:rPr>
                <a:t>        : 4 - 6 </a:t>
              </a:r>
              <a:r>
                <a:rPr lang="en-US" altLang="ko-KR" sz="1300" b="0" dirty="0" err="1">
                  <a:solidFill>
                    <a:srgbClr val="000000"/>
                  </a:solidFill>
                  <a:cs typeface="Arial" charset="0"/>
                </a:rPr>
                <a:t>GeV</a:t>
              </a:r>
              <a:r>
                <a:rPr lang="en-US" altLang="ko-KR" sz="1300" b="0" dirty="0">
                  <a:solidFill>
                    <a:srgbClr val="000000"/>
                  </a:solidFill>
                  <a:cs typeface="Arial" charset="0"/>
                </a:rPr>
                <a:t>/c</a:t>
              </a:r>
            </a:p>
            <a:p>
              <a:pPr algn="l" eaLnBrk="1" hangingPunct="1">
                <a:lnSpc>
                  <a:spcPct val="110000"/>
                </a:lnSpc>
              </a:pPr>
              <a:r>
                <a:rPr lang="en-US" altLang="ko-KR" sz="1300" b="0" dirty="0">
                  <a:solidFill>
                    <a:srgbClr val="000000"/>
                  </a:solidFill>
                  <a:cs typeface="Arial" charset="0"/>
                </a:rPr>
                <a:t>        : 2 - 4 </a:t>
              </a:r>
              <a:r>
                <a:rPr lang="en-US" altLang="ko-KR" sz="1300" b="0" dirty="0" err="1">
                  <a:solidFill>
                    <a:srgbClr val="000000"/>
                  </a:solidFill>
                  <a:cs typeface="Arial" charset="0"/>
                </a:rPr>
                <a:t>GeV</a:t>
              </a:r>
              <a:r>
                <a:rPr lang="en-US" altLang="ko-KR" sz="1300" b="0" dirty="0">
                  <a:solidFill>
                    <a:srgbClr val="000000"/>
                  </a:solidFill>
                  <a:cs typeface="Arial" charset="0"/>
                </a:rPr>
                <a:t>/c</a:t>
              </a:r>
              <a:r>
                <a:rPr lang="en-US" altLang="ko-KR" sz="1600" b="0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175" y="642"/>
            <a:ext cx="24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30" name="Equation" r:id="rId4" imgW="330200" imgH="228600" progId="Equation.3">
                    <p:embed/>
                  </p:oleObj>
                </mc:Choice>
                <mc:Fallback>
                  <p:oleObj name="Equation" r:id="rId4" imgW="330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" y="642"/>
                          <a:ext cx="24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184" y="497"/>
            <a:ext cx="200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31" name="Equation" r:id="rId6" imgW="266700" imgH="228600" progId="Equation.3">
                    <p:embed/>
                  </p:oleObj>
                </mc:Choice>
                <mc:Fallback>
                  <p:oleObj name="Equation" r:id="rId6" imgW="266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" y="497"/>
                          <a:ext cx="200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986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v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-Subtracted Yields in </a:t>
            </a:r>
            <a:r>
              <a:rPr lang="en-US" altLang="ko-KR" dirty="0" err="1" smtClean="0"/>
              <a:t>PbPb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7" name="Rectangle 2"/>
          <p:cNvSpPr>
            <a:spLocks noChangeAspect="1" noChangeArrowheads="1"/>
          </p:cNvSpPr>
          <p:nvPr/>
        </p:nvSpPr>
        <p:spPr bwMode="auto">
          <a:xfrm>
            <a:off x="4664686" y="6231500"/>
            <a:ext cx="164523" cy="260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8" name="Rectangle 3"/>
          <p:cNvSpPr>
            <a:spLocks noChangeAspect="1" noChangeArrowheads="1"/>
          </p:cNvSpPr>
          <p:nvPr/>
        </p:nvSpPr>
        <p:spPr bwMode="auto">
          <a:xfrm>
            <a:off x="4198538" y="6266519"/>
            <a:ext cx="165965" cy="260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9" name="Rectangle 4"/>
          <p:cNvSpPr>
            <a:spLocks noChangeAspect="1" noChangeArrowheads="1"/>
          </p:cNvSpPr>
          <p:nvPr/>
        </p:nvSpPr>
        <p:spPr bwMode="auto">
          <a:xfrm>
            <a:off x="2003458" y="6179673"/>
            <a:ext cx="164523" cy="2591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0" name="Rectangle 5"/>
          <p:cNvSpPr>
            <a:spLocks noChangeAspect="1" noChangeArrowheads="1"/>
          </p:cNvSpPr>
          <p:nvPr/>
        </p:nvSpPr>
        <p:spPr bwMode="auto">
          <a:xfrm>
            <a:off x="2530220" y="6150258"/>
            <a:ext cx="165965" cy="260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/>
          <a:p>
            <a:endParaRPr lang="ko-KR" altLang="ko-K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067834" y="6161464"/>
            <a:ext cx="184686" cy="3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/>
          <a:p>
            <a:endParaRPr lang="ko-KR" altLang="ko-KR"/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3530344" y="4627658"/>
            <a:ext cx="659535" cy="319368"/>
            <a:chOff x="4594" y="3233"/>
            <a:chExt cx="735" cy="356"/>
          </a:xfrm>
        </p:grpSpPr>
        <p:sp>
          <p:nvSpPr>
            <p:cNvPr id="13" name="Oval 3"/>
            <p:cNvSpPr>
              <a:spLocks/>
            </p:cNvSpPr>
            <p:nvPr/>
          </p:nvSpPr>
          <p:spPr bwMode="auto">
            <a:xfrm>
              <a:off x="4594" y="3233"/>
              <a:ext cx="404" cy="356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69573"/>
              <a:r>
                <a:rPr lang="en-US" altLang="ko-KR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Pb</a:t>
              </a:r>
            </a:p>
          </p:txBody>
        </p:sp>
        <p:sp>
          <p:nvSpPr>
            <p:cNvPr id="14" name="Oval 4"/>
            <p:cNvSpPr>
              <a:spLocks/>
            </p:cNvSpPr>
            <p:nvPr/>
          </p:nvSpPr>
          <p:spPr bwMode="auto">
            <a:xfrm>
              <a:off x="4925" y="3233"/>
              <a:ext cx="404" cy="356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69573"/>
              <a:r>
                <a:rPr lang="en-US" altLang="ko-KR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Pb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5057231" y="4626257"/>
            <a:ext cx="448830" cy="319368"/>
            <a:chOff x="3232" y="2480"/>
            <a:chExt cx="282" cy="201"/>
          </a:xfrm>
        </p:grpSpPr>
        <p:sp>
          <p:nvSpPr>
            <p:cNvPr id="16" name="Oval 3"/>
            <p:cNvSpPr>
              <a:spLocks/>
            </p:cNvSpPr>
            <p:nvPr/>
          </p:nvSpPr>
          <p:spPr bwMode="auto">
            <a:xfrm>
              <a:off x="3232" y="2480"/>
              <a:ext cx="234" cy="201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69573"/>
              <a:r>
                <a:rPr lang="en-US" altLang="ko-KR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Pb</a:t>
              </a:r>
            </a:p>
          </p:txBody>
        </p:sp>
        <p:sp>
          <p:nvSpPr>
            <p:cNvPr id="17" name="Oval 4"/>
            <p:cNvSpPr>
              <a:spLocks/>
            </p:cNvSpPr>
            <p:nvPr/>
          </p:nvSpPr>
          <p:spPr bwMode="auto">
            <a:xfrm>
              <a:off x="3280" y="2480"/>
              <a:ext cx="234" cy="201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69573"/>
              <a:r>
                <a:rPr lang="en-US" altLang="ko-KR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Pb</a:t>
              </a: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64322" y="1931243"/>
            <a:ext cx="184686" cy="3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/>
          <a:p>
            <a:endParaRPr lang="ko-KR" altLang="ko-KR"/>
          </a:p>
        </p:txBody>
      </p:sp>
      <p:pic>
        <p:nvPicPr>
          <p:cNvPr id="23" name="Picture 19" descr="DeltaPhiCompareRHICv2subtrac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58" y="1017964"/>
            <a:ext cx="7497330" cy="249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315561" y="3456644"/>
            <a:ext cx="2184977" cy="29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74396" tIns="37200" rIns="74396" bIns="37200"/>
          <a:lstStyle/>
          <a:p>
            <a:pPr algn="ctr" defTabSz="411716"/>
            <a:r>
              <a:rPr lang="en-US" altLang="ko-KR" sz="2000" b="1" dirty="0">
                <a:solidFill>
                  <a:srgbClr val="FF0000"/>
                </a:solidFill>
                <a:cs typeface="Arial" charset="0"/>
              </a:rPr>
              <a:t>Ridge region (2&lt;|</a:t>
            </a:r>
            <a:r>
              <a:rPr lang="en-US" altLang="ko-KR" sz="2000" b="1" dirty="0">
                <a:solidFill>
                  <a:srgbClr val="FF0000"/>
                </a:solidFill>
                <a:cs typeface="Arial" charset="0"/>
                <a:sym typeface="Symbol" charset="2"/>
              </a:rPr>
              <a:t>|&lt;4</a:t>
            </a:r>
            <a:r>
              <a:rPr lang="en-US" altLang="ko-KR" sz="2000" b="1" dirty="0">
                <a:solidFill>
                  <a:srgbClr val="FF0000"/>
                </a:solidFill>
                <a:cs typeface="Arial" charset="0"/>
              </a:rPr>
              <a:t>)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23528" y="3429000"/>
            <a:ext cx="2951307" cy="38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74396" tIns="37200" rIns="74396" bIns="37200" anchor="ctr">
            <a:spAutoFit/>
          </a:bodyPr>
          <a:lstStyle/>
          <a:p>
            <a:pPr algn="ctr" defTabSz="411716"/>
            <a:r>
              <a:rPr lang="en-US" altLang="ko-KR" sz="2000" b="1" dirty="0">
                <a:solidFill>
                  <a:srgbClr val="FF0000"/>
                </a:solidFill>
                <a:cs typeface="Arial" charset="0"/>
              </a:rPr>
              <a:t>Jet </a:t>
            </a:r>
            <a:r>
              <a:rPr lang="en-US" altLang="ko-KR" sz="2000" b="1" dirty="0" smtClean="0">
                <a:solidFill>
                  <a:srgbClr val="FF0000"/>
                </a:solidFill>
                <a:cs typeface="Arial" charset="0"/>
              </a:rPr>
              <a:t>minus ridge region</a:t>
            </a:r>
            <a:endParaRPr lang="en-US" altLang="ko-KR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179512" y="1700808"/>
            <a:ext cx="15016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60544" tIns="30273" rIns="60544" bIns="30273"/>
          <a:lstStyle>
            <a:lvl1pPr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878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2000" dirty="0">
                <a:solidFill>
                  <a:srgbClr val="FF0000"/>
                </a:solidFill>
                <a:cs typeface="Arial" charset="0"/>
              </a:rPr>
              <a:t>Jet region </a:t>
            </a:r>
            <a:endParaRPr lang="en-US" altLang="ko-KR" sz="2000" dirty="0" smtClean="0">
              <a:solidFill>
                <a:srgbClr val="FF0000"/>
              </a:solidFill>
              <a:cs typeface="Arial" charset="0"/>
            </a:endParaRPr>
          </a:p>
          <a:p>
            <a:pPr algn="ctr" eaLnBrk="1" hangingPunct="1"/>
            <a:r>
              <a:rPr lang="en-US" altLang="ko-KR" sz="2000" dirty="0" smtClean="0">
                <a:solidFill>
                  <a:srgbClr val="FF0000"/>
                </a:solidFill>
                <a:cs typeface="Arial" charset="0"/>
              </a:rPr>
              <a:t>(|</a:t>
            </a:r>
            <a:r>
              <a:rPr lang="en-US" altLang="ko-KR" sz="2000" dirty="0">
                <a:solidFill>
                  <a:srgbClr val="FF0000"/>
                </a:solidFill>
                <a:cs typeface="Arial" charset="0"/>
                <a:sym typeface="Symbol" charset="2"/>
              </a:rPr>
              <a:t>|&lt;1</a:t>
            </a:r>
            <a:r>
              <a:rPr lang="en-US" altLang="ko-KR" sz="2000" dirty="0">
                <a:solidFill>
                  <a:srgbClr val="FF0000"/>
                </a:solidFill>
                <a:cs typeface="Arial" charset="0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033572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i="1" dirty="0" smtClean="0">
                <a:solidFill>
                  <a:srgbClr val="0000FF"/>
                </a:solidFill>
              </a:rPr>
              <a:t>vs. RHIC</a:t>
            </a:r>
            <a:endParaRPr lang="ko-KR" altLang="en-US" sz="2800" i="1" dirty="0">
              <a:solidFill>
                <a:srgbClr val="0000FF"/>
              </a:solidFill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323528" y="3501008"/>
            <a:ext cx="860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347864" y="6355040"/>
            <a:ext cx="5739002" cy="452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039" tIns="41020" rIns="82039" bIns="41020">
            <a:spAutoFit/>
          </a:bodyPr>
          <a:lstStyle>
            <a:lvl1pPr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0" dirty="0">
                <a:solidFill>
                  <a:srgbClr val="0000FF"/>
                </a:solidFill>
              </a:rPr>
              <a:t>S</a:t>
            </a:r>
            <a:r>
              <a:rPr lang="en-US" altLang="ko-KR" b="0" dirty="0" smtClean="0">
                <a:solidFill>
                  <a:srgbClr val="0000FF"/>
                </a:solidFill>
              </a:rPr>
              <a:t>imilar </a:t>
            </a:r>
            <a:r>
              <a:rPr lang="en-US" altLang="ko-KR" b="0" dirty="0">
                <a:solidFill>
                  <a:srgbClr val="0000FF"/>
                </a:solidFill>
              </a:rPr>
              <a:t>trend in centrality to RHIC </a:t>
            </a:r>
            <a:r>
              <a:rPr lang="en-US" altLang="ko-KR" b="0" dirty="0" smtClean="0">
                <a:solidFill>
                  <a:srgbClr val="0000FF"/>
                </a:solidFill>
              </a:rPr>
              <a:t>results!</a:t>
            </a:r>
            <a:endParaRPr lang="en-US" altLang="ko-KR" b="0" dirty="0">
              <a:solidFill>
                <a:srgbClr val="0000FF"/>
              </a:solidFill>
            </a:endParaRPr>
          </a:p>
        </p:txBody>
      </p:sp>
      <p:pic>
        <p:nvPicPr>
          <p:cNvPr id="20" name="Picture 23" descr="RHICRidgeRe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04" y="3820784"/>
            <a:ext cx="2838739" cy="256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CMSRidgeRegionv2subtrac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58" y="3813831"/>
            <a:ext cx="2870489" cy="261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CMSJetMinusRidgeReg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8" y="3826958"/>
            <a:ext cx="2951307" cy="262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직선 연결선 30"/>
          <p:cNvCxnSpPr/>
          <p:nvPr/>
        </p:nvCxnSpPr>
        <p:spPr>
          <a:xfrm>
            <a:off x="3336958" y="3508471"/>
            <a:ext cx="0" cy="27230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오른쪽 중괄호 2"/>
          <p:cNvSpPr/>
          <p:nvPr/>
        </p:nvSpPr>
        <p:spPr>
          <a:xfrm rot="5400000">
            <a:off x="6325827" y="5491597"/>
            <a:ext cx="308769" cy="1512168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145015" y="6280526"/>
            <a:ext cx="385329" cy="130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Possible Origin of Ridge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683568" y="908720"/>
            <a:ext cx="8424936" cy="76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82895" tIns="41446" rIns="82895" bIns="41446">
            <a:spAutoFit/>
          </a:bodyPr>
          <a:lstStyle>
            <a:lvl1pPr defTabSz="5143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5143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ko-KR" sz="2000" dirty="0">
                <a:solidFill>
                  <a:srgbClr val="0000FF"/>
                </a:solidFill>
                <a:cs typeface="Arial" charset="0"/>
              </a:rPr>
              <a:t>T</a:t>
            </a:r>
            <a:r>
              <a:rPr lang="en-US" altLang="ko-KR" sz="2000" dirty="0" smtClean="0">
                <a:solidFill>
                  <a:srgbClr val="0000FF"/>
                </a:solidFill>
                <a:cs typeface="Arial" charset="0"/>
              </a:rPr>
              <a:t>he </a:t>
            </a:r>
            <a:r>
              <a:rPr lang="en-US" altLang="ko-KR" sz="2000" dirty="0">
                <a:solidFill>
                  <a:srgbClr val="0000FF"/>
                </a:solidFill>
                <a:cs typeface="Arial" charset="0"/>
              </a:rPr>
              <a:t>ridge </a:t>
            </a:r>
            <a:r>
              <a:rPr lang="en-US" altLang="ko-KR" sz="2000" dirty="0" smtClean="0">
                <a:solidFill>
                  <a:srgbClr val="0000FF"/>
                </a:solidFill>
                <a:cs typeface="Arial" charset="0"/>
              </a:rPr>
              <a:t>&amp; Mach-cone like emission may </a:t>
            </a:r>
            <a:r>
              <a:rPr lang="en-US" altLang="ko-KR" sz="2000" dirty="0">
                <a:solidFill>
                  <a:srgbClr val="0000FF"/>
                </a:solidFill>
                <a:cs typeface="Arial" charset="0"/>
              </a:rPr>
              <a:t>be induced </a:t>
            </a:r>
            <a:r>
              <a:rPr lang="en-US" altLang="ko-KR" sz="2000" dirty="0" smtClean="0">
                <a:solidFill>
                  <a:srgbClr val="0000FF"/>
                </a:solidFill>
                <a:cs typeface="Arial" charset="0"/>
              </a:rPr>
              <a:t>by higher </a:t>
            </a:r>
            <a:r>
              <a:rPr lang="en-US" altLang="ko-KR" sz="2000" dirty="0">
                <a:solidFill>
                  <a:srgbClr val="0000FF"/>
                </a:solidFill>
                <a:cs typeface="Arial" charset="0"/>
              </a:rPr>
              <a:t>order flow </a:t>
            </a:r>
            <a:r>
              <a:rPr lang="en-US" altLang="ko-KR" sz="2000" dirty="0" smtClean="0">
                <a:solidFill>
                  <a:srgbClr val="0000FF"/>
                </a:solidFill>
                <a:cs typeface="Arial" charset="0"/>
              </a:rPr>
              <a:t>terms!</a:t>
            </a:r>
          </a:p>
        </p:txBody>
      </p:sp>
      <p:grpSp>
        <p:nvGrpSpPr>
          <p:cNvPr id="115" name="Group 230"/>
          <p:cNvGrpSpPr>
            <a:grpSpLocks/>
          </p:cNvGrpSpPr>
          <p:nvPr/>
        </p:nvGrpSpPr>
        <p:grpSpPr bwMode="auto">
          <a:xfrm>
            <a:off x="3445647" y="4273762"/>
            <a:ext cx="2134465" cy="1963550"/>
            <a:chOff x="3570" y="2582"/>
            <a:chExt cx="1345" cy="1237"/>
          </a:xfrm>
        </p:grpSpPr>
        <p:pic>
          <p:nvPicPr>
            <p:cNvPr id="116" name="Picture 2" descr="Fourier_v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" y="2582"/>
              <a:ext cx="1231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Rectangle 9"/>
            <p:cNvSpPr>
              <a:spLocks noChangeArrowheads="1"/>
            </p:cNvSpPr>
            <p:nvPr/>
          </p:nvSpPr>
          <p:spPr bwMode="auto">
            <a:xfrm>
              <a:off x="4586" y="2713"/>
              <a:ext cx="9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414" tIns="37208" rIns="74414" bIns="37208">
              <a:spAutoFit/>
            </a:bodyPr>
            <a:lstStyle/>
            <a:p>
              <a:pPr defTabSz="410291"/>
              <a:endParaRPr lang="ko-KR" altLang="ko-KR" sz="1500"/>
            </a:p>
          </p:txBody>
        </p:sp>
        <p:sp>
          <p:nvSpPr>
            <p:cNvPr id="118" name="TextBox 135"/>
            <p:cNvSpPr txBox="1">
              <a:spLocks noChangeArrowheads="1"/>
            </p:cNvSpPr>
            <p:nvPr/>
          </p:nvSpPr>
          <p:spPr bwMode="auto">
            <a:xfrm>
              <a:off x="3781" y="3617"/>
              <a:ext cx="11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414" tIns="37208" rIns="74414" bIns="37208">
              <a:spAutoFit/>
            </a:bodyPr>
            <a:lstStyle>
              <a:lvl1pPr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ko-KR" sz="1600" b="0" dirty="0">
                  <a:solidFill>
                    <a:srgbClr val="FF0000"/>
                  </a:solidFill>
                </a:rPr>
                <a:t>~ V</a:t>
              </a:r>
              <a:r>
                <a:rPr lang="en-US" altLang="ko-KR" sz="1600" b="0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altLang="ko-KR" sz="1600" b="0" dirty="0" smtClean="0">
                  <a:solidFill>
                    <a:srgbClr val="FF0000"/>
                  </a:solidFill>
                </a:rPr>
                <a:t> </a:t>
              </a:r>
              <a:r>
                <a:rPr lang="en-US" altLang="ko-KR" sz="1600" b="0" dirty="0" err="1">
                  <a:solidFill>
                    <a:srgbClr val="FF0000"/>
                  </a:solidFill>
                </a:rPr>
                <a:t>cos</a:t>
              </a:r>
              <a:r>
                <a:rPr lang="en-US" altLang="ko-KR" sz="1600" b="0" dirty="0">
                  <a:solidFill>
                    <a:srgbClr val="FF0000"/>
                  </a:solidFill>
                </a:rPr>
                <a:t>(3Δ</a:t>
              </a:r>
              <a:r>
                <a:rPr lang="en-US" altLang="ko-KR" sz="1600" b="0" dirty="0">
                  <a:solidFill>
                    <a:srgbClr val="FF0000"/>
                  </a:solidFill>
                  <a:sym typeface="Symbol" charset="2"/>
                </a:rPr>
                <a:t></a:t>
              </a:r>
              <a:r>
                <a:rPr lang="en-US" altLang="ko-KR" sz="1600" b="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19" name="Rectangle 18"/>
            <p:cNvSpPr>
              <a:spLocks noChangeArrowheads="1"/>
            </p:cNvSpPr>
            <p:nvPr/>
          </p:nvSpPr>
          <p:spPr bwMode="auto">
            <a:xfrm>
              <a:off x="3570" y="2582"/>
              <a:ext cx="834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20" name="Rectangle 28"/>
            <p:cNvSpPr>
              <a:spLocks noChangeArrowheads="1"/>
            </p:cNvSpPr>
            <p:nvPr/>
          </p:nvSpPr>
          <p:spPr bwMode="auto">
            <a:xfrm>
              <a:off x="3696" y="3335"/>
              <a:ext cx="23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414" tIns="37208" rIns="74414" bIns="37208">
              <a:spAutoFit/>
            </a:bodyPr>
            <a:lstStyle/>
            <a:p>
              <a:pPr defTabSz="410291"/>
              <a:r>
                <a:rPr lang="en-US" altLang="ko-KR" sz="1500"/>
                <a:t>Δ</a:t>
              </a:r>
              <a:r>
                <a:rPr lang="en-US" altLang="ko-KR" sz="1500">
                  <a:sym typeface="Symbol" charset="2"/>
                </a:rPr>
                <a:t></a:t>
              </a:r>
              <a:endParaRPr lang="en-US" altLang="ko-KR" sz="20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121" name="Rectangle 29"/>
            <p:cNvSpPr>
              <a:spLocks noChangeArrowheads="1"/>
            </p:cNvSpPr>
            <p:nvPr/>
          </p:nvSpPr>
          <p:spPr bwMode="auto">
            <a:xfrm>
              <a:off x="4446" y="3473"/>
              <a:ext cx="24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414" tIns="37208" rIns="74414" bIns="37208">
              <a:spAutoFit/>
            </a:bodyPr>
            <a:lstStyle/>
            <a:p>
              <a:pPr defTabSz="410291"/>
              <a:r>
                <a:rPr lang="en-US" altLang="ko-KR" sz="1500"/>
                <a:t>Δ</a:t>
              </a:r>
              <a:r>
                <a:rPr lang="en-US" altLang="ko-KR" sz="1500">
                  <a:sym typeface="Symbol" charset="2"/>
                </a:rPr>
                <a:t></a:t>
              </a:r>
              <a:endParaRPr lang="en-US" altLang="ko-KR" sz="2000">
                <a:solidFill>
                  <a:srgbClr val="FF0000"/>
                </a:solidFill>
                <a:sym typeface="Symbol" charset="2"/>
              </a:endParaRPr>
            </a:p>
          </p:txBody>
        </p:sp>
      </p:grpSp>
      <p:grpSp>
        <p:nvGrpSpPr>
          <p:cNvPr id="140" name="그룹 139"/>
          <p:cNvGrpSpPr/>
          <p:nvPr/>
        </p:nvGrpSpPr>
        <p:grpSpPr>
          <a:xfrm>
            <a:off x="5580112" y="4200995"/>
            <a:ext cx="2664296" cy="1892301"/>
            <a:chOff x="3076685" y="4508783"/>
            <a:chExt cx="2664296" cy="1892301"/>
          </a:xfrm>
        </p:grpSpPr>
        <p:pic>
          <p:nvPicPr>
            <p:cNvPr id="124" name="Picture 221" descr="Fourier_v2v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504" y="4610383"/>
              <a:ext cx="2011477" cy="173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14"/>
            <p:cNvSpPr>
              <a:spLocks noChangeArrowheads="1"/>
            </p:cNvSpPr>
            <p:nvPr/>
          </p:nvSpPr>
          <p:spPr bwMode="auto">
            <a:xfrm>
              <a:off x="3812059" y="4531008"/>
              <a:ext cx="1324050" cy="8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26" name="Line 16"/>
            <p:cNvSpPr>
              <a:spLocks noChangeShapeType="1"/>
            </p:cNvSpPr>
            <p:nvPr/>
          </p:nvSpPr>
          <p:spPr bwMode="auto">
            <a:xfrm>
              <a:off x="3923190" y="4832633"/>
              <a:ext cx="535018" cy="565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7" name="Text Box 19"/>
            <p:cNvSpPr txBox="1">
              <a:spLocks noChangeArrowheads="1"/>
            </p:cNvSpPr>
            <p:nvPr/>
          </p:nvSpPr>
          <p:spPr bwMode="auto">
            <a:xfrm>
              <a:off x="3220701" y="6059771"/>
              <a:ext cx="684082" cy="30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414" tIns="37208" rIns="74414" bIns="37208"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500" dirty="0" smtClean="0"/>
                <a:t>Ridge</a:t>
              </a:r>
              <a:endParaRPr lang="en-US" altLang="ko-KR" sz="1500" dirty="0"/>
            </a:p>
          </p:txBody>
        </p:sp>
        <p:sp>
          <p:nvSpPr>
            <p:cNvPr id="128" name="Line 20"/>
            <p:cNvSpPr>
              <a:spLocks noChangeShapeType="1"/>
            </p:cNvSpPr>
            <p:nvPr/>
          </p:nvSpPr>
          <p:spPr bwMode="auto">
            <a:xfrm flipV="1">
              <a:off x="3788245" y="5720046"/>
              <a:ext cx="836660" cy="369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9" name="Rectangle 30"/>
            <p:cNvSpPr>
              <a:spLocks noChangeArrowheads="1"/>
            </p:cNvSpPr>
            <p:nvPr/>
          </p:nvSpPr>
          <p:spPr bwMode="auto">
            <a:xfrm>
              <a:off x="5121821" y="6094696"/>
              <a:ext cx="39213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414" tIns="37208" rIns="74414" bIns="37208">
              <a:spAutoFit/>
            </a:bodyPr>
            <a:lstStyle/>
            <a:p>
              <a:pPr defTabSz="410291"/>
              <a:r>
                <a:rPr lang="en-US" altLang="ko-KR" sz="1500"/>
                <a:t>Δ</a:t>
              </a:r>
              <a:r>
                <a:rPr lang="en-US" altLang="ko-KR" sz="1500">
                  <a:sym typeface="Symbol" charset="2"/>
                </a:rPr>
                <a:t></a:t>
              </a:r>
              <a:endParaRPr lang="en-US" altLang="ko-KR" sz="20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130" name="Rectangle 31"/>
            <p:cNvSpPr>
              <a:spLocks noChangeArrowheads="1"/>
            </p:cNvSpPr>
            <p:nvPr/>
          </p:nvSpPr>
          <p:spPr bwMode="auto">
            <a:xfrm>
              <a:off x="3985106" y="6016909"/>
              <a:ext cx="37784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414" tIns="37208" rIns="74414" bIns="37208">
              <a:spAutoFit/>
            </a:bodyPr>
            <a:lstStyle/>
            <a:p>
              <a:pPr defTabSz="410291"/>
              <a:r>
                <a:rPr lang="en-US" altLang="ko-KR" sz="1500"/>
                <a:t>Δ</a:t>
              </a:r>
              <a:r>
                <a:rPr lang="en-US" altLang="ko-KR" sz="1500">
                  <a:sym typeface="Symbol" charset="2"/>
                </a:rPr>
                <a:t></a:t>
              </a:r>
              <a:endParaRPr lang="en-US" altLang="ko-KR" sz="20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131" name="Text Box 222"/>
            <p:cNvSpPr txBox="1">
              <a:spLocks noChangeArrowheads="1"/>
            </p:cNvSpPr>
            <p:nvPr/>
          </p:nvSpPr>
          <p:spPr bwMode="auto">
            <a:xfrm>
              <a:off x="3076685" y="4508783"/>
              <a:ext cx="1567271" cy="32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ko-KR" sz="1500" dirty="0" smtClean="0"/>
                <a:t>Mach-cone like</a:t>
              </a:r>
              <a:endParaRPr lang="en-US" altLang="ko-KR" sz="1500" dirty="0"/>
            </a:p>
          </p:txBody>
        </p:sp>
        <p:sp>
          <p:nvSpPr>
            <p:cNvPr id="132" name="Rectangle 223"/>
            <p:cNvSpPr>
              <a:spLocks noChangeArrowheads="1"/>
            </p:cNvSpPr>
            <p:nvPr/>
          </p:nvSpPr>
          <p:spPr bwMode="auto">
            <a:xfrm>
              <a:off x="4624905" y="4538941"/>
              <a:ext cx="889051" cy="158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135" name="Rectangle 136"/>
          <p:cNvSpPr>
            <a:spLocks noChangeArrowheads="1"/>
          </p:cNvSpPr>
          <p:nvPr/>
        </p:nvSpPr>
        <p:spPr bwMode="auto">
          <a:xfrm>
            <a:off x="9125239" y="3168464"/>
            <a:ext cx="184686" cy="3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/>
          <a:p>
            <a:endParaRPr lang="ko-KR" altLang="ko-KR"/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957284" y="4185118"/>
            <a:ext cx="1619107" cy="920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grpSp>
        <p:nvGrpSpPr>
          <p:cNvPr id="142" name="그룹 141"/>
          <p:cNvGrpSpPr/>
          <p:nvPr/>
        </p:nvGrpSpPr>
        <p:grpSpPr>
          <a:xfrm>
            <a:off x="1043608" y="4260757"/>
            <a:ext cx="1903406" cy="1976555"/>
            <a:chOff x="1043608" y="4260757"/>
            <a:chExt cx="1903406" cy="1976555"/>
          </a:xfrm>
        </p:grpSpPr>
        <p:grpSp>
          <p:nvGrpSpPr>
            <p:cNvPr id="109" name="Group 231"/>
            <p:cNvGrpSpPr>
              <a:grpSpLocks/>
            </p:cNvGrpSpPr>
            <p:nvPr/>
          </p:nvGrpSpPr>
          <p:grpSpPr bwMode="auto">
            <a:xfrm>
              <a:off x="1115616" y="4262556"/>
              <a:ext cx="1831398" cy="1974756"/>
              <a:chOff x="938" y="2574"/>
              <a:chExt cx="1153" cy="1244"/>
            </a:xfrm>
          </p:grpSpPr>
          <p:sp>
            <p:nvSpPr>
              <p:cNvPr id="110" name="TextBox 135"/>
              <p:cNvSpPr txBox="1">
                <a:spLocks noChangeArrowheads="1"/>
              </p:cNvSpPr>
              <p:nvPr/>
            </p:nvSpPr>
            <p:spPr bwMode="auto">
              <a:xfrm>
                <a:off x="1019" y="3616"/>
                <a:ext cx="89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4414" tIns="37208" rIns="74414" bIns="37208">
                <a:spAutoFit/>
              </a:bodyPr>
              <a:lstStyle>
                <a:lvl1pPr defTabSz="827088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defTabSz="827088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ko-KR" sz="1600" b="0" dirty="0">
                    <a:solidFill>
                      <a:srgbClr val="FF0000"/>
                    </a:solidFill>
                  </a:rPr>
                  <a:t>~ </a:t>
                </a:r>
                <a:r>
                  <a:rPr lang="en-US" altLang="ko-KR" sz="1600" b="0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altLang="ko-KR" sz="1600" b="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altLang="ko-KR" sz="1600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600" b="0" dirty="0" err="1">
                    <a:solidFill>
                      <a:srgbClr val="FF0000"/>
                    </a:solidFill>
                  </a:rPr>
                  <a:t>cos</a:t>
                </a:r>
                <a:r>
                  <a:rPr lang="en-US" altLang="ko-KR" sz="1600" b="0" dirty="0">
                    <a:solidFill>
                      <a:srgbClr val="FF0000"/>
                    </a:solidFill>
                  </a:rPr>
                  <a:t>(2Δ</a:t>
                </a:r>
                <a:r>
                  <a:rPr lang="en-US" altLang="ko-KR" sz="1600" b="0" dirty="0">
                    <a:solidFill>
                      <a:srgbClr val="FF0000"/>
                    </a:solidFill>
                    <a:sym typeface="Symbol" charset="2"/>
                  </a:rPr>
                  <a:t></a:t>
                </a:r>
                <a:r>
                  <a:rPr lang="en-US" altLang="ko-KR" sz="1600" b="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pic>
            <p:nvPicPr>
              <p:cNvPr id="111" name="Picture 11" descr="Fourier_v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" y="2574"/>
                <a:ext cx="1153" cy="1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Rectangle 26"/>
              <p:cNvSpPr>
                <a:spLocks noChangeArrowheads="1"/>
              </p:cNvSpPr>
              <p:nvPr/>
            </p:nvSpPr>
            <p:spPr bwMode="auto">
              <a:xfrm>
                <a:off x="1017" y="3326"/>
                <a:ext cx="238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4414" tIns="37208" rIns="74414" bIns="37208">
                <a:spAutoFit/>
              </a:bodyPr>
              <a:lstStyle/>
              <a:p>
                <a:pPr defTabSz="410291"/>
                <a:r>
                  <a:rPr lang="en-US" altLang="ko-KR" sz="1500"/>
                  <a:t>Δ</a:t>
                </a:r>
                <a:r>
                  <a:rPr lang="en-US" altLang="ko-KR" sz="1500">
                    <a:sym typeface="Symbol" charset="2"/>
                  </a:rPr>
                  <a:t></a:t>
                </a:r>
                <a:endParaRPr lang="en-US" altLang="ko-KR" sz="2000">
                  <a:solidFill>
                    <a:srgbClr val="FF0000"/>
                  </a:solidFill>
                  <a:sym typeface="Symbol" charset="2"/>
                </a:endParaRPr>
              </a:p>
            </p:txBody>
          </p:sp>
          <p:sp>
            <p:nvSpPr>
              <p:cNvPr id="114" name="Rectangle 27"/>
              <p:cNvSpPr>
                <a:spLocks noChangeArrowheads="1"/>
              </p:cNvSpPr>
              <p:nvPr/>
            </p:nvSpPr>
            <p:spPr bwMode="auto">
              <a:xfrm>
                <a:off x="1748" y="3452"/>
                <a:ext cx="247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4414" tIns="37208" rIns="74414" bIns="37208">
                <a:spAutoFit/>
              </a:bodyPr>
              <a:lstStyle/>
              <a:p>
                <a:pPr defTabSz="410291"/>
                <a:r>
                  <a:rPr lang="en-US" altLang="ko-KR" sz="1500"/>
                  <a:t>Δ</a:t>
                </a:r>
                <a:r>
                  <a:rPr lang="en-US" altLang="ko-KR" sz="1500">
                    <a:sym typeface="Symbol" charset="2"/>
                  </a:rPr>
                  <a:t></a:t>
                </a:r>
                <a:endParaRPr lang="en-US" altLang="ko-KR" sz="2000">
                  <a:solidFill>
                    <a:srgbClr val="FF0000"/>
                  </a:solidFill>
                  <a:sym typeface="Symbol" charset="2"/>
                </a:endParaRPr>
              </a:p>
            </p:txBody>
          </p:sp>
        </p:grpSp>
        <p:sp>
          <p:nvSpPr>
            <p:cNvPr id="141" name="Rectangle 15"/>
            <p:cNvSpPr>
              <a:spLocks noChangeArrowheads="1"/>
            </p:cNvSpPr>
            <p:nvPr/>
          </p:nvSpPr>
          <p:spPr bwMode="auto">
            <a:xfrm>
              <a:off x="1043608" y="4260757"/>
              <a:ext cx="1458924" cy="104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143" name="덧셈 기호 142"/>
          <p:cNvSpPr/>
          <p:nvPr/>
        </p:nvSpPr>
        <p:spPr>
          <a:xfrm>
            <a:off x="2932860" y="4725144"/>
            <a:ext cx="559020" cy="604838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등호 143"/>
          <p:cNvSpPr/>
          <p:nvPr/>
        </p:nvSpPr>
        <p:spPr>
          <a:xfrm>
            <a:off x="5508104" y="4864868"/>
            <a:ext cx="652819" cy="364332"/>
          </a:xfrm>
          <a:prstGeom prst="mathEqua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957284" y="4168802"/>
            <a:ext cx="7340673" cy="2140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Text Box 21"/>
          <p:cNvSpPr txBox="1">
            <a:spLocks noChangeArrowheads="1"/>
          </p:cNvSpPr>
          <p:nvPr/>
        </p:nvSpPr>
        <p:spPr bwMode="auto">
          <a:xfrm>
            <a:off x="395536" y="3992637"/>
            <a:ext cx="1152128" cy="4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4414" tIns="37208" rIns="74414" bIns="37208"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ko-KR" dirty="0" smtClean="0">
                <a:solidFill>
                  <a:srgbClr val="FF0000"/>
                </a:solidFill>
              </a:rPr>
              <a:t>V</a:t>
            </a:r>
            <a:r>
              <a:rPr lang="en-US" altLang="ko-KR" baseline="-25000" dirty="0" smtClean="0">
                <a:solidFill>
                  <a:srgbClr val="FF0000"/>
                </a:solidFill>
              </a:rPr>
              <a:t>2 </a:t>
            </a:r>
            <a:r>
              <a:rPr lang="en-US" altLang="ko-KR" dirty="0" smtClean="0">
                <a:solidFill>
                  <a:srgbClr val="FF0000"/>
                </a:solidFill>
              </a:rPr>
              <a:t>+ V</a:t>
            </a:r>
            <a:r>
              <a:rPr lang="en-US" altLang="ko-KR" baseline="-25000" dirty="0" smtClean="0">
                <a:solidFill>
                  <a:srgbClr val="FF0000"/>
                </a:solidFill>
              </a:rPr>
              <a:t>3</a:t>
            </a:r>
            <a:endParaRPr lang="en-US" altLang="ko-KR" dirty="0">
              <a:solidFill>
                <a:srgbClr val="FF0000"/>
              </a:solidFill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3240766" y="1412776"/>
            <a:ext cx="3419466" cy="2664296"/>
            <a:chOff x="3456790" y="1412776"/>
            <a:chExt cx="3419466" cy="2664296"/>
          </a:xfrm>
        </p:grpSpPr>
        <p:grpSp>
          <p:nvGrpSpPr>
            <p:cNvPr id="138" name="그룹 137"/>
            <p:cNvGrpSpPr/>
            <p:nvPr/>
          </p:nvGrpSpPr>
          <p:grpSpPr>
            <a:xfrm>
              <a:off x="3456790" y="1412776"/>
              <a:ext cx="3419466" cy="2520280"/>
              <a:chOff x="5040966" y="1556792"/>
              <a:chExt cx="3419466" cy="2520280"/>
            </a:xfrm>
          </p:grpSpPr>
          <p:grpSp>
            <p:nvGrpSpPr>
              <p:cNvPr id="137" name="그룹 136"/>
              <p:cNvGrpSpPr/>
              <p:nvPr/>
            </p:nvGrpSpPr>
            <p:grpSpPr>
              <a:xfrm>
                <a:off x="5040966" y="2071219"/>
                <a:ext cx="3419466" cy="2005853"/>
                <a:chOff x="5133398" y="2295806"/>
                <a:chExt cx="3419466" cy="2005853"/>
              </a:xfrm>
            </p:grpSpPr>
            <p:pic>
              <p:nvPicPr>
                <p:cNvPr id="101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3398" y="2295806"/>
                  <a:ext cx="3036455" cy="200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6755535" y="3343556"/>
                  <a:ext cx="1440000" cy="238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18" tIns="45709" rIns="91418" bIns="45709" anchor="ctr"/>
                <a:lstStyle/>
                <a:p>
                  <a:endParaRPr lang="ko-KR" altLang="en-US"/>
                </a:p>
              </p:txBody>
            </p:sp>
            <p:sp>
              <p:nvSpPr>
                <p:cNvPr id="10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6762750" y="2615173"/>
                  <a:ext cx="0" cy="7591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18" tIns="45709" rIns="91418" bIns="45709" anchor="ctr"/>
                <a:lstStyle/>
                <a:p>
                  <a:endParaRPr lang="ko-KR" altLang="en-US"/>
                </a:p>
              </p:txBody>
            </p:sp>
            <p:sp>
              <p:nvSpPr>
                <p:cNvPr id="10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301750" y="3158659"/>
                  <a:ext cx="251114" cy="305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4396" tIns="37200" rIns="74396" bIns="37200">
                  <a:spAutoFit/>
                </a:bodyPr>
                <a:lstStyle>
                  <a:lvl1pPr defTabSz="4572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4572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l" eaLnBrk="1" hangingPunct="1"/>
                  <a:r>
                    <a:rPr lang="en-US" altLang="ko-KR" sz="1500" b="0" dirty="0"/>
                    <a:t>x</a:t>
                  </a:r>
                </a:p>
              </p:txBody>
            </p:sp>
            <p:sp>
              <p:nvSpPr>
                <p:cNvPr id="10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6501550" y="2295806"/>
                  <a:ext cx="246425" cy="305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4396" tIns="37200" rIns="74396" bIns="37200">
                  <a:spAutoFit/>
                </a:bodyPr>
                <a:lstStyle>
                  <a:lvl1pPr defTabSz="4572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4572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l" eaLnBrk="1" hangingPunct="1"/>
                  <a:r>
                    <a:rPr lang="en-US" altLang="ko-KR" sz="1500" b="0" dirty="0"/>
                    <a:t>y</a:t>
                  </a:r>
                </a:p>
              </p:txBody>
            </p:sp>
          </p:grpSp>
          <p:sp>
            <p:nvSpPr>
              <p:cNvPr id="104" name="Text Box 10"/>
              <p:cNvSpPr txBox="1">
                <a:spLocks noChangeArrowheads="1"/>
              </p:cNvSpPr>
              <p:nvPr/>
            </p:nvSpPr>
            <p:spPr bwMode="auto">
              <a:xfrm>
                <a:off x="5321012" y="1556792"/>
                <a:ext cx="2705432" cy="567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4396" tIns="37200" rIns="74396" bIns="37200">
                <a:spAutoFit/>
              </a:bodyPr>
              <a:lstStyle>
                <a:lvl1pPr defTabSz="4572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defTabSz="4572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ko-KR" sz="1600" dirty="0">
                    <a:solidFill>
                      <a:srgbClr val="FF0000"/>
                    </a:solidFill>
                  </a:rPr>
                  <a:t>Triangular flow (v</a:t>
                </a:r>
                <a:r>
                  <a:rPr lang="en-US" altLang="ko-KR" sz="16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) from </a:t>
                </a:r>
              </a:p>
              <a:p>
                <a:pPr algn="ctr" eaLnBrk="1" hangingPunct="1"/>
                <a:r>
                  <a:rPr lang="en-US" altLang="ko-KR" sz="1600" dirty="0">
                    <a:solidFill>
                      <a:srgbClr val="FF0000"/>
                    </a:solidFill>
                  </a:rPr>
                  <a:t>event-by-event fluctuation</a:t>
                </a:r>
                <a:endParaRPr lang="en-US" altLang="ko-KR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7" name="Rectangle 132"/>
            <p:cNvSpPr>
              <a:spLocks noChangeArrowheads="1"/>
            </p:cNvSpPr>
            <p:nvPr/>
          </p:nvSpPr>
          <p:spPr bwMode="auto">
            <a:xfrm>
              <a:off x="3850781" y="3738540"/>
              <a:ext cx="2233387" cy="33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/>
            <a:p>
              <a:r>
                <a:rPr lang="en-US" altLang="ko-KR" sz="1600" dirty="0" smtClean="0"/>
                <a:t>PRC81, 054905 (2010)</a:t>
              </a:r>
              <a:endParaRPr lang="en-US" altLang="ko-KR" sz="1600" dirty="0"/>
            </a:p>
          </p:txBody>
        </p:sp>
      </p:grpSp>
      <p:grpSp>
        <p:nvGrpSpPr>
          <p:cNvPr id="136" name="그룹 135"/>
          <p:cNvGrpSpPr/>
          <p:nvPr/>
        </p:nvGrpSpPr>
        <p:grpSpPr>
          <a:xfrm>
            <a:off x="395536" y="1628800"/>
            <a:ext cx="2997488" cy="2346594"/>
            <a:chOff x="1142464" y="1799946"/>
            <a:chExt cx="2997488" cy="2346594"/>
          </a:xfrm>
        </p:grpSpPr>
        <p:grpSp>
          <p:nvGrpSpPr>
            <p:cNvPr id="8" name="Group 97"/>
            <p:cNvGrpSpPr>
              <a:grpSpLocks noChangeAspect="1"/>
            </p:cNvGrpSpPr>
            <p:nvPr/>
          </p:nvGrpSpPr>
          <p:grpSpPr bwMode="auto">
            <a:xfrm>
              <a:off x="1142464" y="2105306"/>
              <a:ext cx="2997488" cy="2041234"/>
              <a:chOff x="315" y="539"/>
              <a:chExt cx="2429" cy="1606"/>
            </a:xfrm>
          </p:grpSpPr>
          <p:grpSp>
            <p:nvGrpSpPr>
              <p:cNvPr id="9" name="Group 98"/>
              <p:cNvGrpSpPr>
                <a:grpSpLocks noChangeAspect="1"/>
              </p:cNvGrpSpPr>
              <p:nvPr/>
            </p:nvGrpSpPr>
            <p:grpSpPr bwMode="auto">
              <a:xfrm>
                <a:off x="315" y="539"/>
                <a:ext cx="2429" cy="1606"/>
                <a:chOff x="315" y="539"/>
                <a:chExt cx="2429" cy="1606"/>
              </a:xfrm>
            </p:grpSpPr>
            <p:sp>
              <p:nvSpPr>
                <p:cNvPr id="11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7" y="710"/>
                  <a:ext cx="896" cy="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defTabSz="506413" eaLnBrk="0" hangingPunct="0"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506413" eaLnBrk="0" hangingPunct="0"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l"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</a:pPr>
                  <a:r>
                    <a:rPr lang="en-GB" sz="1600">
                      <a:solidFill>
                        <a:srgbClr val="FFFFFF"/>
                      </a:solidFill>
                    </a:rPr>
                    <a:t>Reaction </a:t>
                  </a:r>
                </a:p>
                <a:p>
                  <a:pPr algn="l"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</a:pPr>
                  <a:r>
                    <a:rPr lang="en-GB" sz="1600">
                      <a:solidFill>
                        <a:srgbClr val="FFFFFF"/>
                      </a:solidFill>
                    </a:rPr>
                    <a:t>      plane</a:t>
                  </a:r>
                </a:p>
              </p:txBody>
            </p:sp>
            <p:sp>
              <p:nvSpPr>
                <p:cNvPr id="12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915" y="992"/>
                  <a:ext cx="167" cy="176"/>
                </a:xfrm>
                <a:prstGeom prst="line">
                  <a:avLst/>
                </a:prstGeom>
                <a:noFill/>
                <a:ln w="25560">
                  <a:solidFill>
                    <a:srgbClr val="0099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Freeform 101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2184" y="539"/>
                  <a:ext cx="244" cy="207"/>
                </a:xfrm>
                <a:custGeom>
                  <a:avLst/>
                  <a:gdLst>
                    <a:gd name="T0" fmla="*/ 0 w 720"/>
                    <a:gd name="T1" fmla="*/ 0 h 622"/>
                    <a:gd name="T2" fmla="*/ 0 w 720"/>
                    <a:gd name="T3" fmla="*/ 0 h 622"/>
                    <a:gd name="T4" fmla="*/ 0 w 720"/>
                    <a:gd name="T5" fmla="*/ 0 h 622"/>
                    <a:gd name="T6" fmla="*/ 0 w 720"/>
                    <a:gd name="T7" fmla="*/ 0 h 622"/>
                    <a:gd name="T8" fmla="*/ 0 w 720"/>
                    <a:gd name="T9" fmla="*/ 0 h 622"/>
                    <a:gd name="T10" fmla="*/ 0 w 720"/>
                    <a:gd name="T11" fmla="*/ 0 h 622"/>
                    <a:gd name="T12" fmla="*/ 0 w 720"/>
                    <a:gd name="T13" fmla="*/ 0 h 622"/>
                    <a:gd name="T14" fmla="*/ 0 w 720"/>
                    <a:gd name="T15" fmla="*/ 0 h 6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0"/>
                    <a:gd name="T25" fmla="*/ 0 h 622"/>
                    <a:gd name="T26" fmla="*/ 720 w 720"/>
                    <a:gd name="T27" fmla="*/ 622 h 6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0" h="622">
                      <a:moveTo>
                        <a:pt x="430" y="0"/>
                      </a:moveTo>
                      <a:lnTo>
                        <a:pt x="177" y="379"/>
                      </a:lnTo>
                      <a:lnTo>
                        <a:pt x="0" y="379"/>
                      </a:lnTo>
                      <a:lnTo>
                        <a:pt x="168" y="622"/>
                      </a:lnTo>
                      <a:lnTo>
                        <a:pt x="631" y="379"/>
                      </a:lnTo>
                      <a:lnTo>
                        <a:pt x="465" y="382"/>
                      </a:lnTo>
                      <a:lnTo>
                        <a:pt x="720" y="0"/>
                      </a:lnTo>
                      <a:lnTo>
                        <a:pt x="430" y="0"/>
                      </a:lnTo>
                    </a:path>
                  </a:pathLst>
                </a:custGeom>
                <a:solidFill>
                  <a:srgbClr val="00CC99">
                    <a:alpha val="50195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Left">
                    <a:rot lat="20099981" lon="21299981" rev="0"/>
                  </a:camera>
                  <a:lightRig rig="legacyFlat1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CC99"/>
                  </a:extrusionClr>
                </a:sp3d>
              </p:spPr>
              <p:txBody>
                <a:bodyPr rot="10800000" wrap="none" anchor="ctr">
                  <a:flatTx/>
                </a:bodyPr>
                <a:lstStyle/>
                <a:p>
                  <a:pPr defTabSz="911758" eaLnBrk="0" hangingPunct="0"/>
                  <a:endParaRPr lang="ko-KR" altLang="ko-KR" sz="2400"/>
                </a:p>
              </p:txBody>
            </p:sp>
            <p:sp>
              <p:nvSpPr>
                <p:cNvPr id="14" name="Line 10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28" y="754"/>
                  <a:ext cx="425" cy="615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" name="Line 10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32" y="754"/>
                  <a:ext cx="417" cy="606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1264" y="883"/>
                  <a:ext cx="1393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1231" y="1527"/>
                  <a:ext cx="979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" name="AutoShap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532" y="752"/>
                  <a:ext cx="2212" cy="1193"/>
                </a:xfrm>
                <a:prstGeom prst="parallelogram">
                  <a:avLst>
                    <a:gd name="adj" fmla="val 68792"/>
                  </a:avLst>
                </a:prstGeom>
                <a:noFill/>
                <a:ln w="2844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1758" eaLnBrk="0" hangingPunct="0"/>
                  <a:endParaRPr lang="ko-KR" altLang="ko-KR" sz="2400"/>
                </a:p>
              </p:txBody>
            </p:sp>
            <p:sp>
              <p:nvSpPr>
                <p:cNvPr id="19" name="Line 10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30" y="1688"/>
                  <a:ext cx="180" cy="259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0" name="Line 1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30" y="754"/>
                  <a:ext cx="516" cy="749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1" name="Freeform 109"/>
                <p:cNvSpPr>
                  <a:spLocks noChangeAspect="1" noChangeArrowheads="1"/>
                </p:cNvSpPr>
                <p:nvPr/>
              </p:nvSpPr>
              <p:spPr bwMode="auto">
                <a:xfrm rot="10800000" flipV="1">
                  <a:off x="1210" y="1431"/>
                  <a:ext cx="172" cy="479"/>
                </a:xfrm>
                <a:custGeom>
                  <a:avLst/>
                  <a:gdLst>
                    <a:gd name="T0" fmla="*/ 1 w 252"/>
                    <a:gd name="T1" fmla="*/ 11 h 715"/>
                    <a:gd name="T2" fmla="*/ 1 w 252"/>
                    <a:gd name="T3" fmla="*/ 9 h 715"/>
                    <a:gd name="T4" fmla="*/ 1 w 252"/>
                    <a:gd name="T5" fmla="*/ 6 h 715"/>
                    <a:gd name="T6" fmla="*/ 1 w 252"/>
                    <a:gd name="T7" fmla="*/ 4 h 715"/>
                    <a:gd name="T8" fmla="*/ 2 w 252"/>
                    <a:gd name="T9" fmla="*/ 1 h 715"/>
                    <a:gd name="T10" fmla="*/ 3 w 252"/>
                    <a:gd name="T11" fmla="*/ 1 h 715"/>
                    <a:gd name="T12" fmla="*/ 5 w 252"/>
                    <a:gd name="T13" fmla="*/ 3 h 715"/>
                    <a:gd name="T14" fmla="*/ 5 w 252"/>
                    <a:gd name="T15" fmla="*/ 6 h 715"/>
                    <a:gd name="T16" fmla="*/ 5 w 252"/>
                    <a:gd name="T17" fmla="*/ 9 h 715"/>
                    <a:gd name="T18" fmla="*/ 5 w 252"/>
                    <a:gd name="T19" fmla="*/ 11 h 715"/>
                    <a:gd name="T20" fmla="*/ 3 w 252"/>
                    <a:gd name="T21" fmla="*/ 13 h 715"/>
                    <a:gd name="T22" fmla="*/ 1 w 252"/>
                    <a:gd name="T23" fmla="*/ 11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381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1758" eaLnBrk="0" hangingPunct="0"/>
                  <a:endParaRPr lang="ko-KR" altLang="ko-KR" sz="2400"/>
                </a:p>
              </p:txBody>
            </p:sp>
            <p:sp>
              <p:nvSpPr>
                <p:cNvPr id="22" name="Line 1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18" y="1392"/>
                  <a:ext cx="380" cy="55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3" name="Text Box 1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83" y="1890"/>
                  <a:ext cx="230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</a:pPr>
                  <a:r>
                    <a:rPr lang="en-GB" sz="1600" b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24" name="Text Box 1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31" y="685"/>
                  <a:ext cx="230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</a:pPr>
                  <a:r>
                    <a:rPr lang="en-GB" sz="1600" b="0">
                      <a:solidFill>
                        <a:srgbClr val="000000"/>
                      </a:solidFill>
                    </a:rPr>
                    <a:t>z</a:t>
                  </a:r>
                </a:p>
              </p:txBody>
            </p:sp>
            <p:grpSp>
              <p:nvGrpSpPr>
                <p:cNvPr id="25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797" y="641"/>
                  <a:ext cx="701" cy="668"/>
                  <a:chOff x="1797" y="641"/>
                  <a:chExt cx="701" cy="668"/>
                </a:xfrm>
              </p:grpSpPr>
              <p:grpSp>
                <p:nvGrpSpPr>
                  <p:cNvPr id="95" name="Group 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97" y="641"/>
                    <a:ext cx="701" cy="668"/>
                    <a:chOff x="1797" y="641"/>
                    <a:chExt cx="701" cy="668"/>
                  </a:xfrm>
                </p:grpSpPr>
                <p:sp>
                  <p:nvSpPr>
                    <p:cNvPr id="97" name="Oval 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13" y="642"/>
                      <a:ext cx="671" cy="6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>
                            <a:alpha val="50000"/>
                          </a:srgbClr>
                        </a:gs>
                        <a:gs pos="100000">
                          <a:srgbClr val="333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911758" eaLnBrk="0" hangingPunct="0"/>
                      <a:endParaRPr lang="ko-KR" altLang="ko-KR" sz="2400"/>
                    </a:p>
                  </p:txBody>
                </p:sp>
                <p:sp>
                  <p:nvSpPr>
                    <p:cNvPr id="98" name="Oval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13" y="641"/>
                      <a:ext cx="671" cy="657"/>
                    </a:xfrm>
                    <a:prstGeom prst="ellipse">
                      <a:avLst/>
                    </a:prstGeom>
                    <a:noFill/>
                    <a:ln w="1908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1758" eaLnBrk="0" hangingPunct="0"/>
                      <a:endParaRPr lang="ko-KR" altLang="ko-KR" sz="2400"/>
                    </a:p>
                  </p:txBody>
                </p:sp>
                <p:sp>
                  <p:nvSpPr>
                    <p:cNvPr id="99" name="Freeform 1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97" y="908"/>
                      <a:ext cx="702" cy="402"/>
                    </a:xfrm>
                    <a:custGeom>
                      <a:avLst/>
                      <a:gdLst>
                        <a:gd name="T0" fmla="*/ 1 w 1026"/>
                        <a:gd name="T1" fmla="*/ 2 h 600"/>
                        <a:gd name="T2" fmla="*/ 2 w 1026"/>
                        <a:gd name="T3" fmla="*/ 3 h 600"/>
                        <a:gd name="T4" fmla="*/ 5 w 1026"/>
                        <a:gd name="T5" fmla="*/ 5 h 600"/>
                        <a:gd name="T6" fmla="*/ 10 w 1026"/>
                        <a:gd name="T7" fmla="*/ 5 h 600"/>
                        <a:gd name="T8" fmla="*/ 14 w 1026"/>
                        <a:gd name="T9" fmla="*/ 5 h 600"/>
                        <a:gd name="T10" fmla="*/ 18 w 1026"/>
                        <a:gd name="T11" fmla="*/ 3 h 600"/>
                        <a:gd name="T12" fmla="*/ 21 w 1026"/>
                        <a:gd name="T13" fmla="*/ 1 h 600"/>
                        <a:gd name="T14" fmla="*/ 23 w 1026"/>
                        <a:gd name="T15" fmla="*/ 1 h 600"/>
                        <a:gd name="T16" fmla="*/ 23 w 1026"/>
                        <a:gd name="T17" fmla="*/ 3 h 600"/>
                        <a:gd name="T18" fmla="*/ 23 w 1026"/>
                        <a:gd name="T19" fmla="*/ 5 h 600"/>
                        <a:gd name="T20" fmla="*/ 21 w 1026"/>
                        <a:gd name="T21" fmla="*/ 7 h 600"/>
                        <a:gd name="T22" fmla="*/ 19 w 1026"/>
                        <a:gd name="T23" fmla="*/ 9 h 600"/>
                        <a:gd name="T24" fmla="*/ 17 w 1026"/>
                        <a:gd name="T25" fmla="*/ 10 h 600"/>
                        <a:gd name="T26" fmla="*/ 14 w 1026"/>
                        <a:gd name="T27" fmla="*/ 11 h 600"/>
                        <a:gd name="T28" fmla="*/ 10 w 1026"/>
                        <a:gd name="T29" fmla="*/ 11 h 600"/>
                        <a:gd name="T30" fmla="*/ 7 w 1026"/>
                        <a:gd name="T31" fmla="*/ 10 h 600"/>
                        <a:gd name="T32" fmla="*/ 5 w 1026"/>
                        <a:gd name="T33" fmla="*/ 9 h 600"/>
                        <a:gd name="T34" fmla="*/ 2 w 1026"/>
                        <a:gd name="T35" fmla="*/ 7 h 600"/>
                        <a:gd name="T36" fmla="*/ 1 w 1026"/>
                        <a:gd name="T37" fmla="*/ 4 h 600"/>
                        <a:gd name="T38" fmla="*/ 1 w 1026"/>
                        <a:gd name="T39" fmla="*/ 1 h 600"/>
                        <a:gd name="T40" fmla="*/ 1 w 1026"/>
                        <a:gd name="T41" fmla="*/ 2 h 6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26"/>
                        <a:gd name="T64" fmla="*/ 0 h 600"/>
                        <a:gd name="T65" fmla="*/ 1026 w 1026"/>
                        <a:gd name="T66" fmla="*/ 600 h 6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26" h="600">
                          <a:moveTo>
                            <a:pt x="43" y="123"/>
                          </a:moveTo>
                          <a:cubicBezTo>
                            <a:pt x="61" y="136"/>
                            <a:pt x="84" y="160"/>
                            <a:pt x="120" y="181"/>
                          </a:cubicBezTo>
                          <a:cubicBezTo>
                            <a:pt x="156" y="202"/>
                            <a:pt x="210" y="233"/>
                            <a:pt x="262" y="250"/>
                          </a:cubicBezTo>
                          <a:cubicBezTo>
                            <a:pt x="314" y="267"/>
                            <a:pt x="370" y="279"/>
                            <a:pt x="432" y="280"/>
                          </a:cubicBezTo>
                          <a:cubicBezTo>
                            <a:pt x="494" y="281"/>
                            <a:pt x="573" y="272"/>
                            <a:pt x="634" y="259"/>
                          </a:cubicBezTo>
                          <a:cubicBezTo>
                            <a:pt x="695" y="246"/>
                            <a:pt x="749" y="229"/>
                            <a:pt x="799" y="201"/>
                          </a:cubicBezTo>
                          <a:cubicBezTo>
                            <a:pt x="849" y="173"/>
                            <a:pt x="899" y="122"/>
                            <a:pt x="937" y="90"/>
                          </a:cubicBezTo>
                          <a:cubicBezTo>
                            <a:pt x="975" y="58"/>
                            <a:pt x="1012" y="0"/>
                            <a:pt x="1026" y="9"/>
                          </a:cubicBezTo>
                          <a:cubicBezTo>
                            <a:pt x="1021" y="13"/>
                            <a:pt x="1025" y="101"/>
                            <a:pt x="1019" y="144"/>
                          </a:cubicBezTo>
                          <a:cubicBezTo>
                            <a:pt x="1013" y="187"/>
                            <a:pt x="1007" y="227"/>
                            <a:pt x="992" y="267"/>
                          </a:cubicBezTo>
                          <a:cubicBezTo>
                            <a:pt x="978" y="307"/>
                            <a:pt x="952" y="351"/>
                            <a:pt x="929" y="384"/>
                          </a:cubicBezTo>
                          <a:cubicBezTo>
                            <a:pt x="907" y="417"/>
                            <a:pt x="886" y="440"/>
                            <a:pt x="857" y="467"/>
                          </a:cubicBezTo>
                          <a:cubicBezTo>
                            <a:pt x="827" y="493"/>
                            <a:pt x="790" y="521"/>
                            <a:pt x="749" y="542"/>
                          </a:cubicBezTo>
                          <a:cubicBezTo>
                            <a:pt x="708" y="562"/>
                            <a:pt x="659" y="580"/>
                            <a:pt x="610" y="588"/>
                          </a:cubicBezTo>
                          <a:cubicBezTo>
                            <a:pt x="561" y="596"/>
                            <a:pt x="505" y="600"/>
                            <a:pt x="455" y="594"/>
                          </a:cubicBezTo>
                          <a:cubicBezTo>
                            <a:pt x="404" y="588"/>
                            <a:pt x="353" y="572"/>
                            <a:pt x="310" y="553"/>
                          </a:cubicBezTo>
                          <a:cubicBezTo>
                            <a:pt x="267" y="533"/>
                            <a:pt x="229" y="510"/>
                            <a:pt x="193" y="479"/>
                          </a:cubicBezTo>
                          <a:cubicBezTo>
                            <a:pt x="157" y="448"/>
                            <a:pt x="121" y="408"/>
                            <a:pt x="95" y="368"/>
                          </a:cubicBezTo>
                          <a:cubicBezTo>
                            <a:pt x="69" y="328"/>
                            <a:pt x="52" y="286"/>
                            <a:pt x="36" y="237"/>
                          </a:cubicBezTo>
                          <a:cubicBezTo>
                            <a:pt x="20" y="188"/>
                            <a:pt x="0" y="92"/>
                            <a:pt x="1" y="73"/>
                          </a:cubicBezTo>
                          <a:lnTo>
                            <a:pt x="43" y="12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195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1758" eaLnBrk="0" hangingPunct="0"/>
                      <a:endParaRPr lang="ko-KR" altLang="ko-KR" sz="2400"/>
                    </a:p>
                  </p:txBody>
                </p:sp>
                <p:sp>
                  <p:nvSpPr>
                    <p:cNvPr id="100" name="Freeform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13" y="925"/>
                      <a:ext cx="670" cy="172"/>
                    </a:xfrm>
                    <a:custGeom>
                      <a:avLst/>
                      <a:gdLst>
                        <a:gd name="T0" fmla="*/ 0 w 979"/>
                        <a:gd name="T1" fmla="*/ 1 h 257"/>
                        <a:gd name="T2" fmla="*/ 2 w 979"/>
                        <a:gd name="T3" fmla="*/ 3 h 257"/>
                        <a:gd name="T4" fmla="*/ 5 w 979"/>
                        <a:gd name="T5" fmla="*/ 4 h 257"/>
                        <a:gd name="T6" fmla="*/ 9 w 979"/>
                        <a:gd name="T7" fmla="*/ 5 h 257"/>
                        <a:gd name="T8" fmla="*/ 14 w 979"/>
                        <a:gd name="T9" fmla="*/ 4 h 257"/>
                        <a:gd name="T10" fmla="*/ 18 w 979"/>
                        <a:gd name="T11" fmla="*/ 3 h 257"/>
                        <a:gd name="T12" fmla="*/ 22 w 979"/>
                        <a:gd name="T13" fmla="*/ 0 h 25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79"/>
                        <a:gd name="T22" fmla="*/ 0 h 257"/>
                        <a:gd name="T23" fmla="*/ 979 w 979"/>
                        <a:gd name="T24" fmla="*/ 257 h 25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79" h="257">
                          <a:moveTo>
                            <a:pt x="0" y="78"/>
                          </a:moveTo>
                          <a:cubicBezTo>
                            <a:pt x="17" y="92"/>
                            <a:pt x="57" y="134"/>
                            <a:pt x="101" y="160"/>
                          </a:cubicBezTo>
                          <a:cubicBezTo>
                            <a:pt x="145" y="186"/>
                            <a:pt x="213" y="216"/>
                            <a:pt x="263" y="232"/>
                          </a:cubicBezTo>
                          <a:cubicBezTo>
                            <a:pt x="313" y="248"/>
                            <a:pt x="347" y="255"/>
                            <a:pt x="404" y="256"/>
                          </a:cubicBezTo>
                          <a:cubicBezTo>
                            <a:pt x="461" y="257"/>
                            <a:pt x="542" y="254"/>
                            <a:pt x="608" y="238"/>
                          </a:cubicBezTo>
                          <a:cubicBezTo>
                            <a:pt x="674" y="222"/>
                            <a:pt x="738" y="200"/>
                            <a:pt x="800" y="160"/>
                          </a:cubicBezTo>
                          <a:cubicBezTo>
                            <a:pt x="862" y="120"/>
                            <a:pt x="942" y="33"/>
                            <a:pt x="979" y="0"/>
                          </a:cubicBez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1758" eaLnBrk="0" hangingPunct="0"/>
                      <a:endParaRPr lang="ko-KR" altLang="ko-KR" sz="2400"/>
                    </a:p>
                  </p:txBody>
                </p:sp>
              </p:grpSp>
              <p:sp>
                <p:nvSpPr>
                  <p:cNvPr id="96" name="Freeform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09" y="733"/>
                    <a:ext cx="173" cy="479"/>
                  </a:xfrm>
                  <a:custGeom>
                    <a:avLst/>
                    <a:gdLst>
                      <a:gd name="T0" fmla="*/ 2 w 252"/>
                      <a:gd name="T1" fmla="*/ 11 h 715"/>
                      <a:gd name="T2" fmla="*/ 1 w 252"/>
                      <a:gd name="T3" fmla="*/ 9 h 715"/>
                      <a:gd name="T4" fmla="*/ 1 w 252"/>
                      <a:gd name="T5" fmla="*/ 6 h 715"/>
                      <a:gd name="T6" fmla="*/ 1 w 252"/>
                      <a:gd name="T7" fmla="*/ 4 h 715"/>
                      <a:gd name="T8" fmla="*/ 2 w 252"/>
                      <a:gd name="T9" fmla="*/ 1 h 715"/>
                      <a:gd name="T10" fmla="*/ 3 w 252"/>
                      <a:gd name="T11" fmla="*/ 1 h 715"/>
                      <a:gd name="T12" fmla="*/ 5 w 252"/>
                      <a:gd name="T13" fmla="*/ 3 h 715"/>
                      <a:gd name="T14" fmla="*/ 5 w 252"/>
                      <a:gd name="T15" fmla="*/ 6 h 715"/>
                      <a:gd name="T16" fmla="*/ 5 w 252"/>
                      <a:gd name="T17" fmla="*/ 9 h 715"/>
                      <a:gd name="T18" fmla="*/ 5 w 252"/>
                      <a:gd name="T19" fmla="*/ 11 h 715"/>
                      <a:gd name="T20" fmla="*/ 3 w 252"/>
                      <a:gd name="T21" fmla="*/ 13 h 715"/>
                      <a:gd name="T22" fmla="*/ 2 w 252"/>
                      <a:gd name="T23" fmla="*/ 11 h 7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52"/>
                      <a:gd name="T37" fmla="*/ 0 h 715"/>
                      <a:gd name="T38" fmla="*/ 252 w 252"/>
                      <a:gd name="T39" fmla="*/ 715 h 7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52" h="715">
                        <a:moveTo>
                          <a:pt x="84" y="643"/>
                        </a:moveTo>
                        <a:cubicBezTo>
                          <a:pt x="64" y="611"/>
                          <a:pt x="38" y="568"/>
                          <a:pt x="24" y="519"/>
                        </a:cubicBezTo>
                        <a:cubicBezTo>
                          <a:pt x="10" y="470"/>
                          <a:pt x="0" y="403"/>
                          <a:pt x="1" y="351"/>
                        </a:cubicBezTo>
                        <a:cubicBezTo>
                          <a:pt x="2" y="299"/>
                          <a:pt x="14" y="251"/>
                          <a:pt x="30" y="205"/>
                        </a:cubicBezTo>
                        <a:cubicBezTo>
                          <a:pt x="46" y="159"/>
                          <a:pt x="77" y="106"/>
                          <a:pt x="100" y="73"/>
                        </a:cubicBezTo>
                        <a:cubicBezTo>
                          <a:pt x="123" y="40"/>
                          <a:pt x="163" y="0"/>
                          <a:pt x="166" y="4"/>
                        </a:cubicBezTo>
                        <a:cubicBezTo>
                          <a:pt x="198" y="57"/>
                          <a:pt x="212" y="120"/>
                          <a:pt x="225" y="171"/>
                        </a:cubicBezTo>
                        <a:cubicBezTo>
                          <a:pt x="239" y="226"/>
                          <a:pt x="246" y="280"/>
                          <a:pt x="249" y="337"/>
                        </a:cubicBezTo>
                        <a:cubicBezTo>
                          <a:pt x="252" y="394"/>
                          <a:pt x="249" y="464"/>
                          <a:pt x="241" y="514"/>
                        </a:cubicBezTo>
                        <a:cubicBezTo>
                          <a:pt x="233" y="564"/>
                          <a:pt x="216" y="603"/>
                          <a:pt x="199" y="636"/>
                        </a:cubicBezTo>
                        <a:cubicBezTo>
                          <a:pt x="182" y="669"/>
                          <a:pt x="142" y="715"/>
                          <a:pt x="142" y="712"/>
                        </a:cubicBezTo>
                        <a:cubicBezTo>
                          <a:pt x="142" y="711"/>
                          <a:pt x="104" y="675"/>
                          <a:pt x="84" y="6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195"/>
                    </a:srgbClr>
                  </a:solidFill>
                  <a:ln w="5724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1758" eaLnBrk="0" hangingPunct="0"/>
                    <a:endParaRPr lang="ko-KR" altLang="ko-KR" sz="2400"/>
                  </a:p>
                </p:txBody>
              </p:sp>
            </p:grpSp>
            <p:sp>
              <p:nvSpPr>
                <p:cNvPr id="26" name="Line 120"/>
                <p:cNvSpPr>
                  <a:spLocks noChangeAspect="1" noChangeShapeType="1"/>
                </p:cNvSpPr>
                <p:nvPr/>
              </p:nvSpPr>
              <p:spPr bwMode="auto">
                <a:xfrm>
                  <a:off x="1362" y="752"/>
                  <a:ext cx="574" cy="1"/>
                </a:xfrm>
                <a:prstGeom prst="line">
                  <a:avLst/>
                </a:prstGeom>
                <a:noFill/>
                <a:ln w="2844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1571" y="883"/>
                  <a:ext cx="411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1173" y="1012"/>
                  <a:ext cx="816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9" name="Line 1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66" y="963"/>
                  <a:ext cx="224" cy="324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0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1085" y="1141"/>
                  <a:ext cx="1394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1" name="Line 1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20" y="752"/>
                  <a:ext cx="817" cy="1188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2" name="Line 126"/>
                <p:cNvSpPr>
                  <a:spLocks noChangeAspect="1" noChangeShapeType="1"/>
                </p:cNvSpPr>
                <p:nvPr/>
              </p:nvSpPr>
              <p:spPr bwMode="auto">
                <a:xfrm>
                  <a:off x="996" y="1270"/>
                  <a:ext cx="1395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33" name="Group 127"/>
                <p:cNvGrpSpPr>
                  <a:grpSpLocks noChangeAspect="1"/>
                </p:cNvGrpSpPr>
                <p:nvPr/>
              </p:nvGrpSpPr>
              <p:grpSpPr bwMode="auto">
                <a:xfrm>
                  <a:off x="1435" y="1015"/>
                  <a:ext cx="333" cy="659"/>
                  <a:chOff x="1435" y="1015"/>
                  <a:chExt cx="333" cy="659"/>
                </a:xfrm>
              </p:grpSpPr>
              <p:sp>
                <p:nvSpPr>
                  <p:cNvPr id="91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35" y="1016"/>
                    <a:ext cx="334" cy="65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00">
                          <a:alpha val="50000"/>
                        </a:srgbClr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1758" eaLnBrk="0" hangingPunct="0"/>
                    <a:endParaRPr lang="ko-KR" altLang="ko-KR" sz="2400"/>
                  </a:p>
                </p:txBody>
              </p:sp>
              <p:sp>
                <p:nvSpPr>
                  <p:cNvPr id="92" name="Freeform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35" y="1330"/>
                    <a:ext cx="334" cy="345"/>
                  </a:xfrm>
                  <a:custGeom>
                    <a:avLst/>
                    <a:gdLst>
                      <a:gd name="T0" fmla="*/ 1 w 489"/>
                      <a:gd name="T1" fmla="*/ 1 h 515"/>
                      <a:gd name="T2" fmla="*/ 1 w 489"/>
                      <a:gd name="T3" fmla="*/ 1 h 515"/>
                      <a:gd name="T4" fmla="*/ 2 w 489"/>
                      <a:gd name="T5" fmla="*/ 2 h 515"/>
                      <a:gd name="T6" fmla="*/ 3 w 489"/>
                      <a:gd name="T7" fmla="*/ 2 h 515"/>
                      <a:gd name="T8" fmla="*/ 5 w 489"/>
                      <a:gd name="T9" fmla="*/ 2 h 515"/>
                      <a:gd name="T10" fmla="*/ 7 w 489"/>
                      <a:gd name="T11" fmla="*/ 2 h 515"/>
                      <a:gd name="T12" fmla="*/ 8 w 489"/>
                      <a:gd name="T13" fmla="*/ 1 h 515"/>
                      <a:gd name="T14" fmla="*/ 10 w 489"/>
                      <a:gd name="T15" fmla="*/ 1 h 515"/>
                      <a:gd name="T16" fmla="*/ 11 w 489"/>
                      <a:gd name="T17" fmla="*/ 1 h 515"/>
                      <a:gd name="T18" fmla="*/ 11 w 489"/>
                      <a:gd name="T19" fmla="*/ 1 h 515"/>
                      <a:gd name="T20" fmla="*/ 11 w 489"/>
                      <a:gd name="T21" fmla="*/ 3 h 515"/>
                      <a:gd name="T22" fmla="*/ 10 w 489"/>
                      <a:gd name="T23" fmla="*/ 6 h 515"/>
                      <a:gd name="T24" fmla="*/ 10 w 489"/>
                      <a:gd name="T25" fmla="*/ 7 h 515"/>
                      <a:gd name="T26" fmla="*/ 8 w 489"/>
                      <a:gd name="T27" fmla="*/ 9 h 515"/>
                      <a:gd name="T28" fmla="*/ 7 w 489"/>
                      <a:gd name="T29" fmla="*/ 9 h 515"/>
                      <a:gd name="T30" fmla="*/ 5 w 489"/>
                      <a:gd name="T31" fmla="*/ 9 h 515"/>
                      <a:gd name="T32" fmla="*/ 3 w 489"/>
                      <a:gd name="T33" fmla="*/ 9 h 515"/>
                      <a:gd name="T34" fmla="*/ 1 w 489"/>
                      <a:gd name="T35" fmla="*/ 7 h 515"/>
                      <a:gd name="T36" fmla="*/ 1 w 489"/>
                      <a:gd name="T37" fmla="*/ 5 h 515"/>
                      <a:gd name="T38" fmla="*/ 1 w 489"/>
                      <a:gd name="T39" fmla="*/ 3 h 515"/>
                      <a:gd name="T40" fmla="*/ 0 w 489"/>
                      <a:gd name="T41" fmla="*/ 1 h 515"/>
                      <a:gd name="T42" fmla="*/ 1 w 489"/>
                      <a:gd name="T43" fmla="*/ 1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89"/>
                      <a:gd name="T67" fmla="*/ 0 h 515"/>
                      <a:gd name="T68" fmla="*/ 489 w 489"/>
                      <a:gd name="T69" fmla="*/ 515 h 51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89" h="515">
                        <a:moveTo>
                          <a:pt x="13" y="46"/>
                        </a:moveTo>
                        <a:cubicBezTo>
                          <a:pt x="24" y="55"/>
                          <a:pt x="47" y="72"/>
                          <a:pt x="65" y="81"/>
                        </a:cubicBezTo>
                        <a:cubicBezTo>
                          <a:pt x="83" y="90"/>
                          <a:pt x="103" y="92"/>
                          <a:pt x="121" y="97"/>
                        </a:cubicBezTo>
                        <a:cubicBezTo>
                          <a:pt x="139" y="102"/>
                          <a:pt x="156" y="109"/>
                          <a:pt x="176" y="112"/>
                        </a:cubicBezTo>
                        <a:cubicBezTo>
                          <a:pt x="196" y="115"/>
                          <a:pt x="218" y="115"/>
                          <a:pt x="241" y="114"/>
                        </a:cubicBezTo>
                        <a:cubicBezTo>
                          <a:pt x="264" y="113"/>
                          <a:pt x="289" y="109"/>
                          <a:pt x="313" y="103"/>
                        </a:cubicBezTo>
                        <a:cubicBezTo>
                          <a:pt x="337" y="97"/>
                          <a:pt x="362" y="90"/>
                          <a:pt x="385" y="78"/>
                        </a:cubicBezTo>
                        <a:cubicBezTo>
                          <a:pt x="408" y="66"/>
                          <a:pt x="435" y="41"/>
                          <a:pt x="452" y="29"/>
                        </a:cubicBezTo>
                        <a:cubicBezTo>
                          <a:pt x="469" y="17"/>
                          <a:pt x="479" y="0"/>
                          <a:pt x="485" y="7"/>
                        </a:cubicBezTo>
                        <a:cubicBezTo>
                          <a:pt x="483" y="11"/>
                          <a:pt x="489" y="40"/>
                          <a:pt x="487" y="70"/>
                        </a:cubicBezTo>
                        <a:cubicBezTo>
                          <a:pt x="485" y="100"/>
                          <a:pt x="481" y="151"/>
                          <a:pt x="474" y="190"/>
                        </a:cubicBezTo>
                        <a:cubicBezTo>
                          <a:pt x="467" y="229"/>
                          <a:pt x="455" y="272"/>
                          <a:pt x="444" y="304"/>
                        </a:cubicBezTo>
                        <a:cubicBezTo>
                          <a:pt x="433" y="336"/>
                          <a:pt x="423" y="359"/>
                          <a:pt x="408" y="385"/>
                        </a:cubicBezTo>
                        <a:cubicBezTo>
                          <a:pt x="394" y="411"/>
                          <a:pt x="376" y="438"/>
                          <a:pt x="356" y="458"/>
                        </a:cubicBezTo>
                        <a:cubicBezTo>
                          <a:pt x="336" y="478"/>
                          <a:pt x="313" y="495"/>
                          <a:pt x="289" y="503"/>
                        </a:cubicBezTo>
                        <a:cubicBezTo>
                          <a:pt x="265" y="511"/>
                          <a:pt x="238" y="515"/>
                          <a:pt x="214" y="509"/>
                        </a:cubicBezTo>
                        <a:cubicBezTo>
                          <a:pt x="189" y="503"/>
                          <a:pt x="164" y="488"/>
                          <a:pt x="143" y="469"/>
                        </a:cubicBezTo>
                        <a:cubicBezTo>
                          <a:pt x="122" y="450"/>
                          <a:pt x="104" y="427"/>
                          <a:pt x="87" y="397"/>
                        </a:cubicBezTo>
                        <a:cubicBezTo>
                          <a:pt x="69" y="367"/>
                          <a:pt x="52" y="328"/>
                          <a:pt x="39" y="289"/>
                        </a:cubicBezTo>
                        <a:cubicBezTo>
                          <a:pt x="27" y="250"/>
                          <a:pt x="17" y="204"/>
                          <a:pt x="10" y="161"/>
                        </a:cubicBezTo>
                        <a:cubicBezTo>
                          <a:pt x="4" y="118"/>
                          <a:pt x="0" y="47"/>
                          <a:pt x="0" y="28"/>
                        </a:cubicBezTo>
                        <a:lnTo>
                          <a:pt x="13" y="46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911758" eaLnBrk="0" hangingPunct="0"/>
                    <a:endParaRPr lang="ko-KR" altLang="ko-KR" sz="2400"/>
                  </a:p>
                </p:txBody>
              </p:sp>
              <p:sp>
                <p:nvSpPr>
                  <p:cNvPr id="93" name="Freeform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35" y="1331"/>
                    <a:ext cx="333" cy="74"/>
                  </a:xfrm>
                  <a:custGeom>
                    <a:avLst/>
                    <a:gdLst>
                      <a:gd name="T0" fmla="*/ 0 w 979"/>
                      <a:gd name="T1" fmla="*/ 0 h 257"/>
                      <a:gd name="T2" fmla="*/ 0 w 979"/>
                      <a:gd name="T3" fmla="*/ 0 h 257"/>
                      <a:gd name="T4" fmla="*/ 0 w 979"/>
                      <a:gd name="T5" fmla="*/ 0 h 257"/>
                      <a:gd name="T6" fmla="*/ 0 w 979"/>
                      <a:gd name="T7" fmla="*/ 0 h 257"/>
                      <a:gd name="T8" fmla="*/ 0 w 979"/>
                      <a:gd name="T9" fmla="*/ 0 h 257"/>
                      <a:gd name="T10" fmla="*/ 0 w 979"/>
                      <a:gd name="T11" fmla="*/ 0 h 257"/>
                      <a:gd name="T12" fmla="*/ 0 w 979"/>
                      <a:gd name="T13" fmla="*/ 0 h 2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79"/>
                      <a:gd name="T22" fmla="*/ 0 h 257"/>
                      <a:gd name="T23" fmla="*/ 979 w 979"/>
                      <a:gd name="T24" fmla="*/ 257 h 2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79" h="257">
                        <a:moveTo>
                          <a:pt x="0" y="78"/>
                        </a:moveTo>
                        <a:cubicBezTo>
                          <a:pt x="17" y="92"/>
                          <a:pt x="57" y="134"/>
                          <a:pt x="101" y="160"/>
                        </a:cubicBezTo>
                        <a:cubicBezTo>
                          <a:pt x="145" y="186"/>
                          <a:pt x="213" y="216"/>
                          <a:pt x="263" y="232"/>
                        </a:cubicBezTo>
                        <a:cubicBezTo>
                          <a:pt x="313" y="248"/>
                          <a:pt x="347" y="255"/>
                          <a:pt x="404" y="256"/>
                        </a:cubicBezTo>
                        <a:cubicBezTo>
                          <a:pt x="461" y="257"/>
                          <a:pt x="542" y="254"/>
                          <a:pt x="608" y="238"/>
                        </a:cubicBezTo>
                        <a:cubicBezTo>
                          <a:pt x="674" y="222"/>
                          <a:pt x="738" y="200"/>
                          <a:pt x="800" y="160"/>
                        </a:cubicBezTo>
                        <a:cubicBezTo>
                          <a:pt x="862" y="120"/>
                          <a:pt x="942" y="33"/>
                          <a:pt x="979" y="0"/>
                        </a:cubicBezTo>
                      </a:path>
                    </a:pathLst>
                  </a:cu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defTabSz="911758" eaLnBrk="0" hangingPunct="0"/>
                    <a:endParaRPr lang="ko-KR" altLang="ko-KR" sz="2400"/>
                  </a:p>
                </p:txBody>
              </p:sp>
              <p:sp>
                <p:nvSpPr>
                  <p:cNvPr id="94" name="Oval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35" y="1015"/>
                    <a:ext cx="334" cy="658"/>
                  </a:xfrm>
                  <a:prstGeom prst="ellips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defTabSz="911758" eaLnBrk="0" hangingPunct="0"/>
                    <a:endParaRPr lang="ko-KR" altLang="ko-KR" sz="2400"/>
                  </a:p>
                </p:txBody>
              </p:sp>
            </p:grpSp>
            <p:sp>
              <p:nvSpPr>
                <p:cNvPr id="34" name="Line 1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18" y="1050"/>
                  <a:ext cx="614" cy="893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" name="Line 13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22" y="1100"/>
                  <a:ext cx="579" cy="840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6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1660" y="1397"/>
                  <a:ext cx="641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7" name="Line 1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91" y="683"/>
                  <a:ext cx="109" cy="155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" name="Line 1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14" y="1382"/>
                  <a:ext cx="389" cy="563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" name="Line 1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2" y="1391"/>
                  <a:ext cx="97" cy="138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0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1189" y="1399"/>
                  <a:ext cx="326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41" name="Group 139"/>
                <p:cNvGrpSpPr>
                  <a:grpSpLocks noChangeAspect="1"/>
                </p:cNvGrpSpPr>
                <p:nvPr/>
              </p:nvGrpSpPr>
              <p:grpSpPr bwMode="auto">
                <a:xfrm>
                  <a:off x="702" y="1345"/>
                  <a:ext cx="695" cy="669"/>
                  <a:chOff x="702" y="1345"/>
                  <a:chExt cx="695" cy="669"/>
                </a:xfrm>
              </p:grpSpPr>
              <p:sp>
                <p:nvSpPr>
                  <p:cNvPr id="85" name="Oval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2" y="1345"/>
                    <a:ext cx="671" cy="65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3333CC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1758" eaLnBrk="0" hangingPunct="0"/>
                    <a:endParaRPr lang="ko-KR" altLang="ko-KR" sz="2400"/>
                  </a:p>
                </p:txBody>
              </p:sp>
              <p:sp>
                <p:nvSpPr>
                  <p:cNvPr id="86" name="Oval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1345"/>
                    <a:ext cx="671" cy="657"/>
                  </a:xfrm>
                  <a:prstGeom prst="ellips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defTabSz="911758" eaLnBrk="0" hangingPunct="0"/>
                    <a:endParaRPr lang="ko-KR" altLang="ko-KR" sz="2400"/>
                  </a:p>
                </p:txBody>
              </p:sp>
              <p:sp>
                <p:nvSpPr>
                  <p:cNvPr id="87" name="Freeform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2" y="1617"/>
                    <a:ext cx="696" cy="397"/>
                  </a:xfrm>
                  <a:custGeom>
                    <a:avLst/>
                    <a:gdLst>
                      <a:gd name="T0" fmla="*/ 1 w 982"/>
                      <a:gd name="T1" fmla="*/ 3 h 568"/>
                      <a:gd name="T2" fmla="*/ 3 w 982"/>
                      <a:gd name="T3" fmla="*/ 5 h 568"/>
                      <a:gd name="T4" fmla="*/ 8 w 982"/>
                      <a:gd name="T5" fmla="*/ 7 h 568"/>
                      <a:gd name="T6" fmla="*/ 13 w 982"/>
                      <a:gd name="T7" fmla="*/ 7 h 568"/>
                      <a:gd name="T8" fmla="*/ 20 w 982"/>
                      <a:gd name="T9" fmla="*/ 7 h 568"/>
                      <a:gd name="T10" fmla="*/ 25 w 982"/>
                      <a:gd name="T11" fmla="*/ 5 h 568"/>
                      <a:gd name="T12" fmla="*/ 29 w 982"/>
                      <a:gd name="T13" fmla="*/ 2 h 568"/>
                      <a:gd name="T14" fmla="*/ 31 w 982"/>
                      <a:gd name="T15" fmla="*/ 1 h 568"/>
                      <a:gd name="T16" fmla="*/ 31 w 982"/>
                      <a:gd name="T17" fmla="*/ 3 h 568"/>
                      <a:gd name="T18" fmla="*/ 30 w 982"/>
                      <a:gd name="T19" fmla="*/ 7 h 568"/>
                      <a:gd name="T20" fmla="*/ 28 w 982"/>
                      <a:gd name="T21" fmla="*/ 10 h 568"/>
                      <a:gd name="T22" fmla="*/ 26 w 982"/>
                      <a:gd name="T23" fmla="*/ 12 h 568"/>
                      <a:gd name="T24" fmla="*/ 23 w 982"/>
                      <a:gd name="T25" fmla="*/ 14 h 568"/>
                      <a:gd name="T26" fmla="*/ 18 w 982"/>
                      <a:gd name="T27" fmla="*/ 15 h 568"/>
                      <a:gd name="T28" fmla="*/ 14 w 982"/>
                      <a:gd name="T29" fmla="*/ 15 h 568"/>
                      <a:gd name="T30" fmla="*/ 9 w 982"/>
                      <a:gd name="T31" fmla="*/ 15 h 568"/>
                      <a:gd name="T32" fmla="*/ 6 w 982"/>
                      <a:gd name="T33" fmla="*/ 12 h 568"/>
                      <a:gd name="T34" fmla="*/ 3 w 982"/>
                      <a:gd name="T35" fmla="*/ 10 h 568"/>
                      <a:gd name="T36" fmla="*/ 1 w 982"/>
                      <a:gd name="T37" fmla="*/ 6 h 568"/>
                      <a:gd name="T38" fmla="*/ 0 w 982"/>
                      <a:gd name="T39" fmla="*/ 2 h 568"/>
                      <a:gd name="T40" fmla="*/ 1 w 982"/>
                      <a:gd name="T41" fmla="*/ 3 h 56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982"/>
                      <a:gd name="T64" fmla="*/ 0 h 568"/>
                      <a:gd name="T65" fmla="*/ 982 w 982"/>
                      <a:gd name="T66" fmla="*/ 568 h 56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982" h="568">
                        <a:moveTo>
                          <a:pt x="22" y="106"/>
                        </a:moveTo>
                        <a:cubicBezTo>
                          <a:pt x="39" y="120"/>
                          <a:pt x="60" y="144"/>
                          <a:pt x="100" y="166"/>
                        </a:cubicBezTo>
                        <a:cubicBezTo>
                          <a:pt x="140" y="188"/>
                          <a:pt x="212" y="222"/>
                          <a:pt x="262" y="238"/>
                        </a:cubicBezTo>
                        <a:cubicBezTo>
                          <a:pt x="312" y="254"/>
                          <a:pt x="346" y="261"/>
                          <a:pt x="403" y="262"/>
                        </a:cubicBezTo>
                        <a:cubicBezTo>
                          <a:pt x="460" y="263"/>
                          <a:pt x="546" y="257"/>
                          <a:pt x="607" y="244"/>
                        </a:cubicBezTo>
                        <a:cubicBezTo>
                          <a:pt x="668" y="231"/>
                          <a:pt x="719" y="210"/>
                          <a:pt x="769" y="183"/>
                        </a:cubicBezTo>
                        <a:cubicBezTo>
                          <a:pt x="819" y="156"/>
                          <a:pt x="872" y="111"/>
                          <a:pt x="907" y="82"/>
                        </a:cubicBezTo>
                        <a:cubicBezTo>
                          <a:pt x="942" y="53"/>
                          <a:pt x="966" y="0"/>
                          <a:pt x="978" y="7"/>
                        </a:cubicBezTo>
                        <a:cubicBezTo>
                          <a:pt x="973" y="11"/>
                          <a:pt x="982" y="84"/>
                          <a:pt x="978" y="123"/>
                        </a:cubicBezTo>
                        <a:cubicBezTo>
                          <a:pt x="974" y="162"/>
                          <a:pt x="966" y="204"/>
                          <a:pt x="952" y="243"/>
                        </a:cubicBezTo>
                        <a:cubicBezTo>
                          <a:pt x="938" y="282"/>
                          <a:pt x="913" y="325"/>
                          <a:pt x="891" y="357"/>
                        </a:cubicBezTo>
                        <a:cubicBezTo>
                          <a:pt x="869" y="389"/>
                          <a:pt x="849" y="412"/>
                          <a:pt x="820" y="438"/>
                        </a:cubicBezTo>
                        <a:cubicBezTo>
                          <a:pt x="791" y="464"/>
                          <a:pt x="755" y="491"/>
                          <a:pt x="715" y="511"/>
                        </a:cubicBezTo>
                        <a:cubicBezTo>
                          <a:pt x="675" y="531"/>
                          <a:pt x="628" y="548"/>
                          <a:pt x="580" y="556"/>
                        </a:cubicBezTo>
                        <a:cubicBezTo>
                          <a:pt x="532" y="564"/>
                          <a:pt x="478" y="568"/>
                          <a:pt x="429" y="562"/>
                        </a:cubicBezTo>
                        <a:cubicBezTo>
                          <a:pt x="380" y="556"/>
                          <a:pt x="330" y="541"/>
                          <a:pt x="288" y="522"/>
                        </a:cubicBezTo>
                        <a:cubicBezTo>
                          <a:pt x="246" y="503"/>
                          <a:pt x="209" y="480"/>
                          <a:pt x="174" y="450"/>
                        </a:cubicBezTo>
                        <a:cubicBezTo>
                          <a:pt x="139" y="420"/>
                          <a:pt x="104" y="381"/>
                          <a:pt x="79" y="342"/>
                        </a:cubicBezTo>
                        <a:cubicBezTo>
                          <a:pt x="54" y="303"/>
                          <a:pt x="34" y="257"/>
                          <a:pt x="21" y="214"/>
                        </a:cubicBezTo>
                        <a:cubicBezTo>
                          <a:pt x="8" y="171"/>
                          <a:pt x="0" y="99"/>
                          <a:pt x="0" y="81"/>
                        </a:cubicBezTo>
                        <a:lnTo>
                          <a:pt x="22" y="106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911758" eaLnBrk="0" hangingPunct="0"/>
                    <a:endParaRPr lang="ko-KR" altLang="ko-KR" sz="2400"/>
                  </a:p>
                </p:txBody>
              </p:sp>
              <p:sp>
                <p:nvSpPr>
                  <p:cNvPr id="88" name="Freeform 143"/>
                  <p:cNvSpPr>
                    <a:spLocks noChangeAspect="1" noChangeArrowheads="1"/>
                  </p:cNvSpPr>
                  <p:nvPr/>
                </p:nvSpPr>
                <p:spPr bwMode="auto">
                  <a:xfrm rot="10800000" flipV="1">
                    <a:off x="1212" y="1426"/>
                    <a:ext cx="173" cy="479"/>
                  </a:xfrm>
                  <a:custGeom>
                    <a:avLst/>
                    <a:gdLst>
                      <a:gd name="T0" fmla="*/ 2 w 252"/>
                      <a:gd name="T1" fmla="*/ 11 h 715"/>
                      <a:gd name="T2" fmla="*/ 1 w 252"/>
                      <a:gd name="T3" fmla="*/ 9 h 715"/>
                      <a:gd name="T4" fmla="*/ 1 w 252"/>
                      <a:gd name="T5" fmla="*/ 6 h 715"/>
                      <a:gd name="T6" fmla="*/ 1 w 252"/>
                      <a:gd name="T7" fmla="*/ 4 h 715"/>
                      <a:gd name="T8" fmla="*/ 2 w 252"/>
                      <a:gd name="T9" fmla="*/ 1 h 715"/>
                      <a:gd name="T10" fmla="*/ 3 w 252"/>
                      <a:gd name="T11" fmla="*/ 1 h 715"/>
                      <a:gd name="T12" fmla="*/ 5 w 252"/>
                      <a:gd name="T13" fmla="*/ 3 h 715"/>
                      <a:gd name="T14" fmla="*/ 5 w 252"/>
                      <a:gd name="T15" fmla="*/ 6 h 715"/>
                      <a:gd name="T16" fmla="*/ 5 w 252"/>
                      <a:gd name="T17" fmla="*/ 9 h 715"/>
                      <a:gd name="T18" fmla="*/ 5 w 252"/>
                      <a:gd name="T19" fmla="*/ 11 h 715"/>
                      <a:gd name="T20" fmla="*/ 3 w 252"/>
                      <a:gd name="T21" fmla="*/ 13 h 715"/>
                      <a:gd name="T22" fmla="*/ 2 w 252"/>
                      <a:gd name="T23" fmla="*/ 11 h 7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52"/>
                      <a:gd name="T37" fmla="*/ 0 h 715"/>
                      <a:gd name="T38" fmla="*/ 252 w 252"/>
                      <a:gd name="T39" fmla="*/ 715 h 7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52" h="715">
                        <a:moveTo>
                          <a:pt x="84" y="643"/>
                        </a:moveTo>
                        <a:cubicBezTo>
                          <a:pt x="64" y="611"/>
                          <a:pt x="38" y="568"/>
                          <a:pt x="24" y="519"/>
                        </a:cubicBezTo>
                        <a:cubicBezTo>
                          <a:pt x="10" y="470"/>
                          <a:pt x="0" y="403"/>
                          <a:pt x="1" y="351"/>
                        </a:cubicBezTo>
                        <a:cubicBezTo>
                          <a:pt x="2" y="299"/>
                          <a:pt x="14" y="251"/>
                          <a:pt x="30" y="205"/>
                        </a:cubicBezTo>
                        <a:cubicBezTo>
                          <a:pt x="46" y="159"/>
                          <a:pt x="77" y="106"/>
                          <a:pt x="100" y="73"/>
                        </a:cubicBezTo>
                        <a:cubicBezTo>
                          <a:pt x="123" y="40"/>
                          <a:pt x="163" y="0"/>
                          <a:pt x="166" y="4"/>
                        </a:cubicBezTo>
                        <a:cubicBezTo>
                          <a:pt x="198" y="57"/>
                          <a:pt x="212" y="120"/>
                          <a:pt x="225" y="171"/>
                        </a:cubicBezTo>
                        <a:cubicBezTo>
                          <a:pt x="239" y="226"/>
                          <a:pt x="246" y="280"/>
                          <a:pt x="249" y="337"/>
                        </a:cubicBezTo>
                        <a:cubicBezTo>
                          <a:pt x="252" y="394"/>
                          <a:pt x="249" y="464"/>
                          <a:pt x="241" y="514"/>
                        </a:cubicBezTo>
                        <a:cubicBezTo>
                          <a:pt x="233" y="564"/>
                          <a:pt x="216" y="603"/>
                          <a:pt x="199" y="636"/>
                        </a:cubicBezTo>
                        <a:cubicBezTo>
                          <a:pt x="182" y="669"/>
                          <a:pt x="142" y="715"/>
                          <a:pt x="142" y="712"/>
                        </a:cubicBezTo>
                        <a:cubicBezTo>
                          <a:pt x="142" y="711"/>
                          <a:pt x="104" y="675"/>
                          <a:pt x="84" y="6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195"/>
                    </a:srgbClr>
                  </a:solidFill>
                  <a:ln w="381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1758" eaLnBrk="0" hangingPunct="0"/>
                    <a:endParaRPr lang="ko-KR" altLang="ko-KR" sz="2400"/>
                  </a:p>
                </p:txBody>
              </p:sp>
              <p:sp>
                <p:nvSpPr>
                  <p:cNvPr id="89" name="Freeform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5" y="1422"/>
                    <a:ext cx="78" cy="488"/>
                  </a:xfrm>
                  <a:custGeom>
                    <a:avLst/>
                    <a:gdLst>
                      <a:gd name="T0" fmla="*/ 2 w 114"/>
                      <a:gd name="T1" fmla="*/ 11 h 728"/>
                      <a:gd name="T2" fmla="*/ 1 w 114"/>
                      <a:gd name="T3" fmla="*/ 10 h 728"/>
                      <a:gd name="T4" fmla="*/ 1 w 114"/>
                      <a:gd name="T5" fmla="*/ 7 h 728"/>
                      <a:gd name="T6" fmla="*/ 1 w 114"/>
                      <a:gd name="T7" fmla="*/ 5 h 728"/>
                      <a:gd name="T8" fmla="*/ 1 w 114"/>
                      <a:gd name="T9" fmla="*/ 3 h 728"/>
                      <a:gd name="T10" fmla="*/ 1 w 114"/>
                      <a:gd name="T11" fmla="*/ 1 h 728"/>
                      <a:gd name="T12" fmla="*/ 1 w 114"/>
                      <a:gd name="T13" fmla="*/ 3 h 728"/>
                      <a:gd name="T14" fmla="*/ 1 w 114"/>
                      <a:gd name="T15" fmla="*/ 6 h 728"/>
                      <a:gd name="T16" fmla="*/ 1 w 114"/>
                      <a:gd name="T17" fmla="*/ 9 h 728"/>
                      <a:gd name="T18" fmla="*/ 1 w 114"/>
                      <a:gd name="T19" fmla="*/ 11 h 728"/>
                      <a:gd name="T20" fmla="*/ 2 w 114"/>
                      <a:gd name="T21" fmla="*/ 13 h 728"/>
                      <a:gd name="T22" fmla="*/ 2 w 114"/>
                      <a:gd name="T23" fmla="*/ 11 h 7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4"/>
                      <a:gd name="T37" fmla="*/ 0 h 728"/>
                      <a:gd name="T38" fmla="*/ 114 w 114"/>
                      <a:gd name="T39" fmla="*/ 728 h 72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4" h="728">
                        <a:moveTo>
                          <a:pt x="90" y="621"/>
                        </a:moveTo>
                        <a:cubicBezTo>
                          <a:pt x="86" y="592"/>
                          <a:pt x="86" y="572"/>
                          <a:pt x="84" y="540"/>
                        </a:cubicBezTo>
                        <a:cubicBezTo>
                          <a:pt x="82" y="508"/>
                          <a:pt x="78" y="467"/>
                          <a:pt x="78" y="426"/>
                        </a:cubicBezTo>
                        <a:cubicBezTo>
                          <a:pt x="78" y="385"/>
                          <a:pt x="80" y="339"/>
                          <a:pt x="81" y="291"/>
                        </a:cubicBezTo>
                        <a:cubicBezTo>
                          <a:pt x="82" y="243"/>
                          <a:pt x="83" y="185"/>
                          <a:pt x="84" y="138"/>
                        </a:cubicBezTo>
                        <a:cubicBezTo>
                          <a:pt x="85" y="91"/>
                          <a:pt x="95" y="0"/>
                          <a:pt x="86" y="6"/>
                        </a:cubicBezTo>
                        <a:cubicBezTo>
                          <a:pt x="54" y="59"/>
                          <a:pt x="40" y="122"/>
                          <a:pt x="27" y="173"/>
                        </a:cubicBezTo>
                        <a:cubicBezTo>
                          <a:pt x="13" y="228"/>
                          <a:pt x="6" y="282"/>
                          <a:pt x="3" y="339"/>
                        </a:cubicBezTo>
                        <a:cubicBezTo>
                          <a:pt x="0" y="396"/>
                          <a:pt x="3" y="465"/>
                          <a:pt x="11" y="516"/>
                        </a:cubicBezTo>
                        <a:cubicBezTo>
                          <a:pt x="19" y="567"/>
                          <a:pt x="35" y="608"/>
                          <a:pt x="52" y="643"/>
                        </a:cubicBezTo>
                        <a:cubicBezTo>
                          <a:pt x="69" y="678"/>
                          <a:pt x="108" y="728"/>
                          <a:pt x="114" y="724"/>
                        </a:cubicBezTo>
                        <a:cubicBezTo>
                          <a:pt x="114" y="723"/>
                          <a:pt x="95" y="642"/>
                          <a:pt x="90" y="621"/>
                        </a:cubicBezTo>
                        <a:close/>
                      </a:path>
                    </a:pathLst>
                  </a:custGeom>
                  <a:solidFill>
                    <a:srgbClr val="CCCC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911758" eaLnBrk="0" hangingPunct="0"/>
                    <a:endParaRPr lang="ko-KR" altLang="ko-KR" sz="2400"/>
                  </a:p>
                </p:txBody>
              </p:sp>
              <p:sp>
                <p:nvSpPr>
                  <p:cNvPr id="90" name="Freeform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2" y="1681"/>
                    <a:ext cx="541" cy="120"/>
                  </a:xfrm>
                  <a:custGeom>
                    <a:avLst/>
                    <a:gdLst>
                      <a:gd name="T0" fmla="*/ 0 w 790"/>
                      <a:gd name="T1" fmla="*/ 0 h 179"/>
                      <a:gd name="T2" fmla="*/ 2 w 790"/>
                      <a:gd name="T3" fmla="*/ 1 h 179"/>
                      <a:gd name="T4" fmla="*/ 5 w 790"/>
                      <a:gd name="T5" fmla="*/ 3 h 179"/>
                      <a:gd name="T6" fmla="*/ 10 w 790"/>
                      <a:gd name="T7" fmla="*/ 3 h 179"/>
                      <a:gd name="T8" fmla="*/ 14 w 790"/>
                      <a:gd name="T9" fmla="*/ 3 h 179"/>
                      <a:gd name="T10" fmla="*/ 16 w 790"/>
                      <a:gd name="T11" fmla="*/ 2 h 179"/>
                      <a:gd name="T12" fmla="*/ 17 w 790"/>
                      <a:gd name="T13" fmla="*/ 1 h 179"/>
                      <a:gd name="T14" fmla="*/ 18 w 790"/>
                      <a:gd name="T15" fmla="*/ 1 h 17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90"/>
                      <a:gd name="T25" fmla="*/ 0 h 179"/>
                      <a:gd name="T26" fmla="*/ 790 w 790"/>
                      <a:gd name="T27" fmla="*/ 179 h 17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90" h="179">
                        <a:moveTo>
                          <a:pt x="0" y="0"/>
                        </a:moveTo>
                        <a:cubicBezTo>
                          <a:pt x="17" y="14"/>
                          <a:pt x="57" y="56"/>
                          <a:pt x="101" y="82"/>
                        </a:cubicBezTo>
                        <a:cubicBezTo>
                          <a:pt x="145" y="108"/>
                          <a:pt x="213" y="138"/>
                          <a:pt x="263" y="154"/>
                        </a:cubicBezTo>
                        <a:cubicBezTo>
                          <a:pt x="313" y="170"/>
                          <a:pt x="347" y="177"/>
                          <a:pt x="404" y="178"/>
                        </a:cubicBezTo>
                        <a:cubicBezTo>
                          <a:pt x="461" y="179"/>
                          <a:pt x="556" y="169"/>
                          <a:pt x="608" y="160"/>
                        </a:cubicBezTo>
                        <a:cubicBezTo>
                          <a:pt x="660" y="151"/>
                          <a:pt x="687" y="140"/>
                          <a:pt x="714" y="123"/>
                        </a:cubicBezTo>
                        <a:cubicBezTo>
                          <a:pt x="741" y="106"/>
                          <a:pt x="755" y="73"/>
                          <a:pt x="768" y="60"/>
                        </a:cubicBezTo>
                        <a:cubicBezTo>
                          <a:pt x="781" y="47"/>
                          <a:pt x="785" y="46"/>
                          <a:pt x="790" y="42"/>
                        </a:cubicBezTo>
                      </a:path>
                    </a:pathLst>
                  </a:cu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defTabSz="911758" eaLnBrk="0" hangingPunct="0"/>
                    <a:endParaRPr lang="ko-KR" altLang="ko-KR" sz="2400"/>
                  </a:p>
                </p:txBody>
              </p:sp>
            </p:grpSp>
            <p:sp>
              <p:nvSpPr>
                <p:cNvPr id="42" name="Line 1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36" y="1271"/>
                  <a:ext cx="156" cy="224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3" name="Line 147"/>
                <p:cNvSpPr>
                  <a:spLocks noChangeAspect="1" noChangeShapeType="1"/>
                </p:cNvSpPr>
                <p:nvPr/>
              </p:nvSpPr>
              <p:spPr bwMode="auto">
                <a:xfrm>
                  <a:off x="1230" y="1528"/>
                  <a:ext cx="863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4" name="Freeform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1167" y="1783"/>
                  <a:ext cx="867" cy="2"/>
                </a:xfrm>
                <a:custGeom>
                  <a:avLst/>
                  <a:gdLst>
                    <a:gd name="T0" fmla="*/ 0 w 1266"/>
                    <a:gd name="T1" fmla="*/ 1 h 3"/>
                    <a:gd name="T2" fmla="*/ 29 w 1266"/>
                    <a:gd name="T3" fmla="*/ 0 h 3"/>
                    <a:gd name="T4" fmla="*/ 0 60000 65536"/>
                    <a:gd name="T5" fmla="*/ 0 60000 65536"/>
                    <a:gd name="T6" fmla="*/ 0 w 1266"/>
                    <a:gd name="T7" fmla="*/ 0 h 3"/>
                    <a:gd name="T8" fmla="*/ 1266 w 1266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66" h="3">
                      <a:moveTo>
                        <a:pt x="0" y="3"/>
                      </a:moveTo>
                      <a:lnTo>
                        <a:pt x="1266" y="0"/>
                      </a:lnTo>
                    </a:path>
                  </a:pathLst>
                </a:custGeom>
                <a:noFill/>
                <a:ln w="936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1758" eaLnBrk="0" hangingPunct="0"/>
                  <a:endParaRPr lang="ko-KR" altLang="ko-KR" sz="2400"/>
                </a:p>
              </p:txBody>
            </p:sp>
            <p:sp>
              <p:nvSpPr>
                <p:cNvPr id="45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1220" y="1655"/>
                  <a:ext cx="914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16" y="1520"/>
                  <a:ext cx="294" cy="425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7" name="Line 1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28" y="1806"/>
                  <a:ext cx="97" cy="139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8" name="Line 1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34" y="1775"/>
                  <a:ext cx="114" cy="167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9" name="Line 153"/>
                <p:cNvSpPr>
                  <a:spLocks noChangeAspect="1" noChangeShapeType="1"/>
                </p:cNvSpPr>
                <p:nvPr/>
              </p:nvSpPr>
              <p:spPr bwMode="auto">
                <a:xfrm>
                  <a:off x="559" y="1945"/>
                  <a:ext cx="1364" cy="1"/>
                </a:xfrm>
                <a:prstGeom prst="line">
                  <a:avLst/>
                </a:prstGeom>
                <a:noFill/>
                <a:ln w="2844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0" name="Freeform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762" y="1810"/>
                  <a:ext cx="244" cy="207"/>
                </a:xfrm>
                <a:custGeom>
                  <a:avLst/>
                  <a:gdLst>
                    <a:gd name="T0" fmla="*/ 0 w 720"/>
                    <a:gd name="T1" fmla="*/ 0 h 622"/>
                    <a:gd name="T2" fmla="*/ 0 w 720"/>
                    <a:gd name="T3" fmla="*/ 0 h 622"/>
                    <a:gd name="T4" fmla="*/ 0 w 720"/>
                    <a:gd name="T5" fmla="*/ 0 h 622"/>
                    <a:gd name="T6" fmla="*/ 0 w 720"/>
                    <a:gd name="T7" fmla="*/ 0 h 622"/>
                    <a:gd name="T8" fmla="*/ 0 w 720"/>
                    <a:gd name="T9" fmla="*/ 0 h 622"/>
                    <a:gd name="T10" fmla="*/ 0 w 720"/>
                    <a:gd name="T11" fmla="*/ 0 h 622"/>
                    <a:gd name="T12" fmla="*/ 0 w 720"/>
                    <a:gd name="T13" fmla="*/ 0 h 622"/>
                    <a:gd name="T14" fmla="*/ 0 w 720"/>
                    <a:gd name="T15" fmla="*/ 0 h 6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0"/>
                    <a:gd name="T25" fmla="*/ 0 h 622"/>
                    <a:gd name="T26" fmla="*/ 720 w 720"/>
                    <a:gd name="T27" fmla="*/ 622 h 6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0" h="622">
                      <a:moveTo>
                        <a:pt x="430" y="0"/>
                      </a:moveTo>
                      <a:lnTo>
                        <a:pt x="177" y="379"/>
                      </a:lnTo>
                      <a:lnTo>
                        <a:pt x="0" y="379"/>
                      </a:lnTo>
                      <a:lnTo>
                        <a:pt x="168" y="622"/>
                      </a:lnTo>
                      <a:lnTo>
                        <a:pt x="631" y="379"/>
                      </a:lnTo>
                      <a:lnTo>
                        <a:pt x="465" y="382"/>
                      </a:lnTo>
                      <a:lnTo>
                        <a:pt x="720" y="0"/>
                      </a:lnTo>
                      <a:lnTo>
                        <a:pt x="430" y="0"/>
                      </a:lnTo>
                    </a:path>
                  </a:pathLst>
                </a:custGeom>
                <a:solidFill>
                  <a:srgbClr val="00CC99">
                    <a:alpha val="50195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Left">
                    <a:rot lat="20099981" lon="21299981" rev="0"/>
                  </a:camera>
                  <a:lightRig rig="legacyFlat1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CC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defTabSz="911758" eaLnBrk="0" hangingPunct="0"/>
                  <a:endParaRPr lang="ko-KR" altLang="ko-KR" sz="2400"/>
                </a:p>
              </p:txBody>
            </p:sp>
            <p:grpSp>
              <p:nvGrpSpPr>
                <p:cNvPr id="51" name="Group 155"/>
                <p:cNvGrpSpPr>
                  <a:grpSpLocks noChangeAspect="1"/>
                </p:cNvGrpSpPr>
                <p:nvPr/>
              </p:nvGrpSpPr>
              <p:grpSpPr bwMode="auto">
                <a:xfrm>
                  <a:off x="1208" y="1131"/>
                  <a:ext cx="800" cy="226"/>
                  <a:chOff x="1208" y="1131"/>
                  <a:chExt cx="800" cy="226"/>
                </a:xfrm>
              </p:grpSpPr>
              <p:sp>
                <p:nvSpPr>
                  <p:cNvPr id="72" name="Line 1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39" y="1173"/>
                    <a:ext cx="49" cy="70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3" name="Line 15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27" y="1130"/>
                    <a:ext cx="125" cy="105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4" name="Line 1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82" y="1241"/>
                    <a:ext cx="196" cy="53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5" name="Line 15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82" y="1321"/>
                    <a:ext cx="227" cy="17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6" name="Line 16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286" y="1148"/>
                    <a:ext cx="206" cy="85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7" name="Line 16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222" y="1250"/>
                    <a:ext cx="223" cy="53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8" name="Line 1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208" y="1354"/>
                    <a:ext cx="198" cy="5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9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388" y="1319"/>
                    <a:ext cx="143" cy="17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0" name="Line 16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404" y="1236"/>
                    <a:ext cx="127" cy="38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1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530" y="1189"/>
                    <a:ext cx="48" cy="55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2" name="Line 1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88" y="1231"/>
                    <a:ext cx="85" cy="31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3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80" y="1301"/>
                    <a:ext cx="141" cy="11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4" name="Line 16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507" y="1287"/>
                    <a:ext cx="81" cy="25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52" name="Group 169"/>
                <p:cNvGrpSpPr>
                  <a:grpSpLocks noChangeAspect="1"/>
                </p:cNvGrpSpPr>
                <p:nvPr/>
              </p:nvGrpSpPr>
              <p:grpSpPr bwMode="auto">
                <a:xfrm>
                  <a:off x="1221" y="1423"/>
                  <a:ext cx="770" cy="228"/>
                  <a:chOff x="1221" y="1423"/>
                  <a:chExt cx="770" cy="228"/>
                </a:xfrm>
              </p:grpSpPr>
              <p:sp>
                <p:nvSpPr>
                  <p:cNvPr id="59" name="Line 17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505" y="1514"/>
                    <a:ext cx="54" cy="90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0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47" y="1548"/>
                    <a:ext cx="127" cy="104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1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220" y="1489"/>
                    <a:ext cx="199" cy="51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2" name="Line 17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267" y="1445"/>
                    <a:ext cx="152" cy="10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3" name="Line 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10" y="1552"/>
                    <a:ext cx="204" cy="83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55" y="1480"/>
                    <a:ext cx="221" cy="51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" name="Line 1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96" y="1423"/>
                    <a:ext cx="196" cy="3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6" name="Line 1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70" y="1447"/>
                    <a:ext cx="141" cy="15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7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70" y="1510"/>
                    <a:ext cx="125" cy="36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8" name="Line 1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24" y="1540"/>
                    <a:ext cx="46" cy="53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9" name="Line 1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26" y="1522"/>
                    <a:ext cx="87" cy="29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0" name="Line 1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79" y="1471"/>
                    <a:ext cx="143" cy="9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1" name="Line 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13" y="1471"/>
                    <a:ext cx="79" cy="24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53" name="Line 183"/>
                <p:cNvSpPr>
                  <a:spLocks noChangeAspect="1" noChangeShapeType="1"/>
                </p:cNvSpPr>
                <p:nvPr/>
              </p:nvSpPr>
              <p:spPr bwMode="auto">
                <a:xfrm>
                  <a:off x="644" y="1784"/>
                  <a:ext cx="227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4" name="Line 184"/>
                <p:cNvSpPr>
                  <a:spLocks noChangeAspect="1" noChangeShapeType="1"/>
                </p:cNvSpPr>
                <p:nvPr/>
              </p:nvSpPr>
              <p:spPr bwMode="auto">
                <a:xfrm>
                  <a:off x="2394" y="1012"/>
                  <a:ext cx="170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" name="Line 18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66" y="751"/>
                  <a:ext cx="72" cy="102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6" name="Line 186"/>
                <p:cNvSpPr>
                  <a:spLocks noChangeAspect="1" noChangeShapeType="1"/>
                </p:cNvSpPr>
                <p:nvPr/>
              </p:nvSpPr>
              <p:spPr bwMode="auto">
                <a:xfrm>
                  <a:off x="1760" y="1948"/>
                  <a:ext cx="284" cy="1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" name="Text Box 1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5" y="1755"/>
                  <a:ext cx="230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</a:pPr>
                  <a:r>
                    <a:rPr lang="en-GB" sz="1600" b="0">
                      <a:solidFill>
                        <a:srgbClr val="000000"/>
                      </a:solidFill>
                    </a:rPr>
                    <a:t>y</a:t>
                  </a:r>
                </a:p>
              </p:txBody>
            </p:sp>
            <p:sp>
              <p:nvSpPr>
                <p:cNvPr id="58" name="Line 1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30" y="1658"/>
                  <a:ext cx="1" cy="280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0" name="Text Box 189"/>
              <p:cNvSpPr txBox="1">
                <a:spLocks noChangeAspect="1" noChangeArrowheads="1"/>
              </p:cNvSpPr>
              <p:nvPr/>
            </p:nvSpPr>
            <p:spPr bwMode="auto">
              <a:xfrm>
                <a:off x="1973" y="1783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10160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defTabSz="10160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endParaRPr lang="ko-KR" altLang="ko-KR" b="0"/>
              </a:p>
            </p:txBody>
          </p:sp>
        </p:grpSp>
        <p:sp>
          <p:nvSpPr>
            <p:cNvPr id="103" name="Text Box 8"/>
            <p:cNvSpPr txBox="1">
              <a:spLocks noChangeArrowheads="1"/>
            </p:cNvSpPr>
            <p:nvPr/>
          </p:nvSpPr>
          <p:spPr bwMode="auto">
            <a:xfrm>
              <a:off x="1890568" y="1799946"/>
              <a:ext cx="1679510" cy="32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396" tIns="37200" rIns="74396" bIns="37200"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600" dirty="0">
                  <a:solidFill>
                    <a:srgbClr val="FF0000"/>
                  </a:solidFill>
                </a:rPr>
                <a:t>Elliptic flow (v</a:t>
              </a:r>
              <a:r>
                <a:rPr lang="en-US" altLang="ko-KR" sz="1600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ko-KR" sz="16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22" name="Rectangle 191"/>
            <p:cNvSpPr>
              <a:spLocks noChangeArrowheads="1"/>
            </p:cNvSpPr>
            <p:nvPr/>
          </p:nvSpPr>
          <p:spPr bwMode="auto">
            <a:xfrm>
              <a:off x="1173308" y="2316816"/>
              <a:ext cx="901331" cy="48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39" tIns="41020" rIns="82039" bIns="41020">
              <a:spAutoFit/>
            </a:bodyPr>
            <a:lstStyle/>
            <a:p>
              <a:pPr defTabSz="819158" hangingPunct="0">
                <a:lnSpc>
                  <a:spcPct val="93000"/>
                </a:lnSpc>
                <a:buClr>
                  <a:srgbClr val="000000"/>
                </a:buClr>
                <a:buSzPct val="45000"/>
              </a:pPr>
              <a:r>
                <a:rPr lang="en-GB" sz="1400" b="1" dirty="0"/>
                <a:t>Reaction</a:t>
              </a:r>
            </a:p>
            <a:p>
              <a:pPr defTabSz="819158" hangingPunct="0">
                <a:lnSpc>
                  <a:spcPct val="93000"/>
                </a:lnSpc>
                <a:buClr>
                  <a:srgbClr val="000000"/>
                </a:buClr>
                <a:buSzPct val="45000"/>
              </a:pPr>
              <a:r>
                <a:rPr lang="en-GB" sz="1400" b="1" dirty="0"/>
                <a:t>plane</a:t>
              </a:r>
              <a:endParaRPr lang="en-US" altLang="ko-KR" b="1" dirty="0"/>
            </a:p>
          </p:txBody>
        </p:sp>
      </p:grpSp>
      <p:grpSp>
        <p:nvGrpSpPr>
          <p:cNvPr id="123" name="그룹 122"/>
          <p:cNvGrpSpPr/>
          <p:nvPr/>
        </p:nvGrpSpPr>
        <p:grpSpPr>
          <a:xfrm>
            <a:off x="6702294" y="1484784"/>
            <a:ext cx="2046170" cy="2611430"/>
            <a:chOff x="6702294" y="1484784"/>
            <a:chExt cx="2046170" cy="261143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294" y="1484784"/>
              <a:ext cx="2046170" cy="2052990"/>
            </a:xfrm>
            <a:prstGeom prst="rect">
              <a:avLst/>
            </a:prstGeom>
          </p:spPr>
        </p:pic>
        <p:sp>
          <p:nvSpPr>
            <p:cNvPr id="148" name="Rectangle 132"/>
            <p:cNvSpPr>
              <a:spLocks noChangeArrowheads="1"/>
            </p:cNvSpPr>
            <p:nvPr/>
          </p:nvSpPr>
          <p:spPr bwMode="auto">
            <a:xfrm>
              <a:off x="6948264" y="3573016"/>
              <a:ext cx="1741843" cy="52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/>
            <a:p>
              <a:pPr algn="ctr"/>
              <a:r>
                <a:rPr lang="en-US" altLang="ko-KR" sz="1400" dirty="0" smtClean="0"/>
                <a:t>G. Qin, H. Peterson</a:t>
              </a:r>
            </a:p>
            <a:p>
              <a:pPr algn="ctr"/>
              <a:r>
                <a:rPr lang="en-US" altLang="ko-KR" sz="1400" dirty="0" smtClean="0"/>
                <a:t>S. Bass, B. M</a:t>
              </a:r>
              <a:r>
                <a:rPr lang="en-US" altLang="ko-KR" sz="1400" dirty="0" smtClean="0">
                  <a:latin typeface="Arial"/>
                  <a:cs typeface="Arial"/>
                </a:rPr>
                <a:t>ü</a:t>
              </a:r>
              <a:r>
                <a:rPr lang="en-US" altLang="ko-KR" sz="1400" dirty="0" smtClean="0"/>
                <a:t>ller</a:t>
              </a:r>
              <a:endParaRPr lang="en-US" altLang="ko-K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53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Fourier Decomposition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705275" y="4765523"/>
            <a:ext cx="7683149" cy="161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/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400" dirty="0">
                <a:solidFill>
                  <a:srgbClr val="FF0000"/>
                </a:solidFill>
              </a:rPr>
              <a:t>Fourier analysis of long-range </a:t>
            </a:r>
            <a:r>
              <a:rPr lang="en-US" altLang="ko-KR" sz="2400" dirty="0" err="1">
                <a:solidFill>
                  <a:srgbClr val="FF0000"/>
                </a:solidFill>
              </a:rPr>
              <a:t>dihadron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correlation</a:t>
            </a:r>
          </a:p>
          <a:p>
            <a:pPr marL="800100" lvl="1" indent="-342900">
              <a:lnSpc>
                <a:spcPct val="110000"/>
              </a:lnSpc>
              <a:buFont typeface="Arial" pitchFamily="34" charset="0"/>
              <a:buChar char="−"/>
            </a:pPr>
            <a:r>
              <a:rPr lang="en-US" altLang="ko-KR" sz="2200" dirty="0" smtClean="0">
                <a:solidFill>
                  <a:srgbClr val="0000FF"/>
                </a:solidFill>
              </a:rPr>
              <a:t>Short-range </a:t>
            </a:r>
            <a:r>
              <a:rPr lang="en-US" altLang="ko-KR" sz="2200" dirty="0">
                <a:solidFill>
                  <a:srgbClr val="0000FF"/>
                </a:solidFill>
              </a:rPr>
              <a:t>non-flow effects are </a:t>
            </a:r>
            <a:r>
              <a:rPr lang="en-US" altLang="ko-KR" sz="2200" dirty="0" smtClean="0">
                <a:solidFill>
                  <a:srgbClr val="0000FF"/>
                </a:solidFill>
              </a:rPr>
              <a:t>excluded.</a:t>
            </a:r>
          </a:p>
          <a:p>
            <a:pPr marL="800100" lvl="1" indent="-342900">
              <a:lnSpc>
                <a:spcPct val="110000"/>
              </a:lnSpc>
              <a:buFont typeface="Arial" pitchFamily="34" charset="0"/>
              <a:buChar char="−"/>
            </a:pPr>
            <a:r>
              <a:rPr lang="en-US" altLang="ko-KR" sz="2200" dirty="0" smtClean="0">
                <a:solidFill>
                  <a:srgbClr val="0000FF"/>
                </a:solidFill>
              </a:rPr>
              <a:t>Complementary </a:t>
            </a:r>
            <a:r>
              <a:rPr lang="en-US" altLang="ko-KR" sz="2200" dirty="0">
                <a:solidFill>
                  <a:srgbClr val="0000FF"/>
                </a:solidFill>
              </a:rPr>
              <a:t>to standard flow </a:t>
            </a:r>
            <a:r>
              <a:rPr lang="en-US" altLang="ko-KR" sz="2200" dirty="0" smtClean="0">
                <a:solidFill>
                  <a:srgbClr val="0000FF"/>
                </a:solidFill>
              </a:rPr>
              <a:t>analysis methods </a:t>
            </a:r>
          </a:p>
          <a:p>
            <a:pPr lvl="1">
              <a:lnSpc>
                <a:spcPct val="110000"/>
              </a:lnSpc>
            </a:pPr>
            <a:r>
              <a:rPr lang="en-US" altLang="ko-KR" sz="2200" dirty="0">
                <a:solidFill>
                  <a:srgbClr val="0000FF"/>
                </a:solidFill>
              </a:rPr>
              <a:t> </a:t>
            </a:r>
            <a:r>
              <a:rPr lang="en-US" altLang="ko-KR" sz="2200" dirty="0" smtClean="0">
                <a:solidFill>
                  <a:srgbClr val="0000FF"/>
                </a:solidFill>
              </a:rPr>
              <a:t>  (</a:t>
            </a:r>
            <a:r>
              <a:rPr lang="en-US" altLang="ko-KR" sz="2200" dirty="0">
                <a:solidFill>
                  <a:srgbClr val="0000FF"/>
                </a:solidFill>
              </a:rPr>
              <a:t>EP, </a:t>
            </a:r>
            <a:r>
              <a:rPr lang="en-US" altLang="ko-KR" sz="2200" dirty="0" err="1">
                <a:solidFill>
                  <a:srgbClr val="0000FF"/>
                </a:solidFill>
              </a:rPr>
              <a:t>cumulants</a:t>
            </a:r>
            <a:r>
              <a:rPr lang="en-US" altLang="ko-KR" sz="2200" dirty="0">
                <a:solidFill>
                  <a:srgbClr val="0000FF"/>
                </a:solidFill>
              </a:rPr>
              <a:t>, LYZ)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971600" y="2060848"/>
            <a:ext cx="8456666" cy="2664296"/>
            <a:chOff x="971600" y="1988840"/>
            <a:chExt cx="8456666" cy="266429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03012" y="4067463"/>
              <a:ext cx="152977" cy="413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388" tIns="37195" rIns="74388" bIns="37195">
              <a:spAutoFit/>
            </a:bodyPr>
            <a:lstStyle/>
            <a:p>
              <a:pPr defTabSz="460154"/>
              <a:endParaRPr lang="ko-KR" altLang="ko-KR" sz="2200"/>
            </a:p>
          </p:txBody>
        </p:sp>
        <p:sp>
          <p:nvSpPr>
            <p:cNvPr id="11" name="Rectangle 55"/>
            <p:cNvSpPr>
              <a:spLocks noChangeArrowheads="1"/>
            </p:cNvSpPr>
            <p:nvPr/>
          </p:nvSpPr>
          <p:spPr bwMode="auto">
            <a:xfrm>
              <a:off x="9243580" y="3050529"/>
              <a:ext cx="184686" cy="36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/>
            <a:p>
              <a:endParaRPr lang="ko-KR" altLang="ko-KR"/>
            </a:p>
          </p:txBody>
        </p:sp>
        <p:sp>
          <p:nvSpPr>
            <p:cNvPr id="12" name="Rectangle 59"/>
            <p:cNvSpPr>
              <a:spLocks noChangeArrowheads="1"/>
            </p:cNvSpPr>
            <p:nvPr/>
          </p:nvSpPr>
          <p:spPr bwMode="auto">
            <a:xfrm>
              <a:off x="6536171" y="2539261"/>
              <a:ext cx="184686" cy="36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/>
            <a:p>
              <a:endParaRPr lang="ko-KR" altLang="ko-KR"/>
            </a:p>
          </p:txBody>
        </p:sp>
        <p:pic>
          <p:nvPicPr>
            <p:cNvPr id="27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060848"/>
              <a:ext cx="2833412" cy="233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그룹 29"/>
            <p:cNvGrpSpPr/>
            <p:nvPr/>
          </p:nvGrpSpPr>
          <p:grpSpPr>
            <a:xfrm>
              <a:off x="4835126" y="1988840"/>
              <a:ext cx="3744017" cy="2664296"/>
              <a:chOff x="2770910" y="2333352"/>
              <a:chExt cx="3434247" cy="2381250"/>
            </a:xfrm>
          </p:grpSpPr>
          <p:sp>
            <p:nvSpPr>
              <p:cNvPr id="16" name="Rectangle 37"/>
              <p:cNvSpPr>
                <a:spLocks noChangeArrowheads="1"/>
              </p:cNvSpPr>
              <p:nvPr/>
            </p:nvSpPr>
            <p:spPr bwMode="auto">
              <a:xfrm>
                <a:off x="2809875" y="3896573"/>
                <a:ext cx="134897" cy="344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6764" tIns="33382" rIns="66764" bIns="33382">
                <a:spAutoFit/>
              </a:bodyPr>
              <a:lstStyle/>
              <a:p>
                <a:pPr defTabSz="453030"/>
                <a:endParaRPr lang="ko-KR" altLang="ko-KR" b="0"/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5612535" y="3837253"/>
                <a:ext cx="328421" cy="265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291" tIns="25146" rIns="50291" bIns="25146">
                <a:spAutoFit/>
              </a:bodyPr>
              <a:lstStyle>
                <a:lvl1pPr defTabSz="51276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defTabSz="51276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 eaLnBrk="1" hangingPunct="1"/>
                <a:r>
                  <a:rPr lang="en-US" altLang="ko-KR" sz="1600" dirty="0">
                    <a:solidFill>
                      <a:srgbClr val="339933"/>
                    </a:solidFill>
                  </a:rPr>
                  <a:t>V</a:t>
                </a:r>
                <a:r>
                  <a:rPr lang="en-US" altLang="ko-KR" sz="1600" baseline="-25000" dirty="0">
                    <a:solidFill>
                      <a:srgbClr val="339933"/>
                    </a:solidFill>
                  </a:rPr>
                  <a:t>3</a:t>
                </a:r>
                <a:r>
                  <a:rPr lang="en-US" altLang="ko-KR" sz="1600" baseline="30000" dirty="0">
                    <a:solidFill>
                      <a:srgbClr val="339933"/>
                    </a:solidFill>
                  </a:rPr>
                  <a:t>f</a:t>
                </a:r>
                <a:endParaRPr lang="en-US" altLang="ko-KR" sz="1600" dirty="0">
                  <a:solidFill>
                    <a:srgbClr val="339933"/>
                  </a:solidFill>
                </a:endParaRPr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5876735" y="3638838"/>
                <a:ext cx="328421" cy="265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291" tIns="25146" rIns="50291" bIns="25146">
                <a:spAutoFit/>
              </a:bodyPr>
              <a:lstStyle>
                <a:lvl1pPr defTabSz="51276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defTabSz="51276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 eaLnBrk="1" hangingPunct="1"/>
                <a:r>
                  <a:rPr lang="en-US" altLang="ko-KR" sz="1600" dirty="0">
                    <a:solidFill>
                      <a:srgbClr val="FF0000"/>
                    </a:solidFill>
                  </a:rPr>
                  <a:t>V</a:t>
                </a:r>
                <a:r>
                  <a:rPr lang="en-US" altLang="ko-KR" sz="16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ko-KR" sz="1600" baseline="30000" dirty="0">
                    <a:solidFill>
                      <a:srgbClr val="FF0000"/>
                    </a:solidFill>
                  </a:rPr>
                  <a:t>f</a:t>
                </a:r>
                <a:endParaRPr lang="en-US" altLang="ko-KR" sz="1600" dirty="0"/>
              </a:p>
            </p:txBody>
          </p:sp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>
                <a:off x="5612535" y="3128971"/>
                <a:ext cx="328421" cy="265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291" tIns="25146" rIns="50291" bIns="25146">
                <a:spAutoFit/>
              </a:bodyPr>
              <a:lstStyle>
                <a:lvl1pPr defTabSz="51276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defTabSz="51276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 eaLnBrk="1" hangingPunct="1"/>
                <a:r>
                  <a:rPr lang="en-US" altLang="ko-KR" sz="1600" dirty="0">
                    <a:solidFill>
                      <a:schemeClr val="hlink"/>
                    </a:solidFill>
                  </a:rPr>
                  <a:t>V</a:t>
                </a:r>
                <a:r>
                  <a:rPr lang="en-US" altLang="ko-KR" sz="1600" baseline="-25000" dirty="0">
                    <a:solidFill>
                      <a:schemeClr val="hlink"/>
                    </a:solidFill>
                  </a:rPr>
                  <a:t>2</a:t>
                </a:r>
                <a:r>
                  <a:rPr lang="en-US" altLang="ko-KR" sz="1600" baseline="30000" dirty="0">
                    <a:solidFill>
                      <a:schemeClr val="hlink"/>
                    </a:solidFill>
                  </a:rPr>
                  <a:t>f</a:t>
                </a:r>
                <a:endParaRPr lang="en-US" altLang="ko-KR" sz="1600" dirty="0"/>
              </a:p>
            </p:txBody>
          </p: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5876736" y="3292857"/>
                <a:ext cx="328421" cy="265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291" tIns="25146" rIns="50291" bIns="25146">
                <a:spAutoFit/>
              </a:bodyPr>
              <a:lstStyle>
                <a:lvl1pPr defTabSz="51276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defTabSz="51276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 eaLnBrk="1" hangingPunct="1"/>
                <a:r>
                  <a:rPr lang="en-US" altLang="ko-KR" sz="1600" dirty="0">
                    <a:solidFill>
                      <a:srgbClr val="FF00FF"/>
                    </a:solidFill>
                  </a:rPr>
                  <a:t>V</a:t>
                </a:r>
                <a:r>
                  <a:rPr lang="en-US" altLang="ko-KR" sz="1600" baseline="-25000" dirty="0">
                    <a:solidFill>
                      <a:srgbClr val="FF00FF"/>
                    </a:solidFill>
                  </a:rPr>
                  <a:t>4</a:t>
                </a:r>
                <a:r>
                  <a:rPr lang="en-US" altLang="ko-KR" sz="1600" baseline="30000" dirty="0">
                    <a:solidFill>
                      <a:srgbClr val="FF00FF"/>
                    </a:solidFill>
                  </a:rPr>
                  <a:t>f</a:t>
                </a:r>
                <a:endParaRPr lang="en-US" altLang="ko-KR" sz="2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5612535" y="3476353"/>
                <a:ext cx="328421" cy="265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291" tIns="25146" rIns="50291" bIns="25146">
                <a:spAutoFit/>
              </a:bodyPr>
              <a:lstStyle>
                <a:lvl1pPr defTabSz="51276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defTabSz="512763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 eaLnBrk="1" hangingPunct="1"/>
                <a:r>
                  <a:rPr lang="en-US" altLang="ko-KR" sz="1600" dirty="0">
                    <a:solidFill>
                      <a:srgbClr val="00B0F0"/>
                    </a:solidFill>
                  </a:rPr>
                  <a:t>V</a:t>
                </a:r>
                <a:r>
                  <a:rPr lang="en-US" altLang="ko-KR" sz="1600" baseline="-25000" dirty="0">
                    <a:solidFill>
                      <a:srgbClr val="00B0F0"/>
                    </a:solidFill>
                  </a:rPr>
                  <a:t>5</a:t>
                </a:r>
                <a:r>
                  <a:rPr lang="en-US" altLang="ko-KR" sz="1600" baseline="30000" dirty="0">
                    <a:solidFill>
                      <a:srgbClr val="00B0F0"/>
                    </a:solidFill>
                  </a:rPr>
                  <a:t>f</a:t>
                </a:r>
                <a:endParaRPr lang="en-US" altLang="ko-KR" sz="22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4540251" y="2516850"/>
                <a:ext cx="932295" cy="29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6771" tIns="33386" rIns="66771" bIns="33386">
                <a:spAutoFit/>
              </a:bodyPr>
              <a:lstStyle>
                <a:lvl1pPr defTabSz="4572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defTabSz="4572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 eaLnBrk="1" hangingPunct="1"/>
                <a:r>
                  <a:rPr lang="en-US" altLang="ko-KR" sz="1500" b="0"/>
                  <a:t>2&lt;|</a:t>
                </a:r>
                <a:r>
                  <a:rPr lang="en-US" altLang="ko-KR" sz="1500" b="0">
                    <a:sym typeface="Symbol" charset="2"/>
                  </a:rPr>
                  <a:t></a:t>
                </a:r>
                <a:r>
                  <a:rPr lang="en-US" altLang="ko-KR" sz="1500" b="0"/>
                  <a:t>|&lt;4</a:t>
                </a:r>
              </a:p>
            </p:txBody>
          </p:sp>
          <p:grpSp>
            <p:nvGrpSpPr>
              <p:cNvPr id="23" name="Group 26"/>
              <p:cNvGrpSpPr>
                <a:grpSpLocks noChangeAspect="1"/>
              </p:cNvGrpSpPr>
              <p:nvPr/>
            </p:nvGrpSpPr>
            <p:grpSpPr bwMode="auto">
              <a:xfrm>
                <a:off x="2770910" y="2333352"/>
                <a:ext cx="2832966" cy="2381250"/>
                <a:chOff x="1881" y="1138"/>
                <a:chExt cx="1868" cy="1569"/>
              </a:xfrm>
            </p:grpSpPr>
            <p:pic>
              <p:nvPicPr>
                <p:cNvPr id="24" name="Picture 3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5" y="1138"/>
                  <a:ext cx="1624" cy="1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1" y="1611"/>
                  <a:ext cx="24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4355523" y="2462220"/>
                <a:ext cx="1132310" cy="359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048" tIns="41025" rIns="82048" bIns="41025">
                <a:spAutoFit/>
              </a:bodyPr>
              <a:lstStyle/>
              <a:p>
                <a:r>
                  <a:rPr lang="en-US" altLang="ko-KR" b="0">
                    <a:solidFill>
                      <a:srgbClr val="000000"/>
                    </a:solidFill>
                    <a:cs typeface="Arial" charset="0"/>
                  </a:rPr>
                  <a:t>2&lt;|</a:t>
                </a:r>
                <a:r>
                  <a:rPr lang="en-US" altLang="ko-KR" b="0">
                    <a:solidFill>
                      <a:srgbClr val="000000"/>
                    </a:solidFill>
                    <a:cs typeface="Arial" charset="0"/>
                    <a:sym typeface="Symbol" charset="2"/>
                  </a:rPr>
                  <a:t>|&lt;4</a:t>
                </a:r>
              </a:p>
            </p:txBody>
          </p:sp>
        </p:grpSp>
        <p:sp>
          <p:nvSpPr>
            <p:cNvPr id="31" name="오른쪽 화살표 30"/>
            <p:cNvSpPr/>
            <p:nvPr/>
          </p:nvSpPr>
          <p:spPr>
            <a:xfrm>
              <a:off x="4139952" y="2908571"/>
              <a:ext cx="576064" cy="41241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2051720" y="1052736"/>
            <a:ext cx="496855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043761"/>
              </p:ext>
            </p:extLst>
          </p:nvPr>
        </p:nvGraphicFramePr>
        <p:xfrm>
          <a:off x="2171457" y="1052512"/>
          <a:ext cx="4704799" cy="86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0" name="수식" r:id="rId6" imgW="2565360" imgH="469800" progId="Equation.3">
                  <p:embed/>
                </p:oleObj>
              </mc:Choice>
              <mc:Fallback>
                <p:oleObj name="수식" r:id="rId6" imgW="2565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457" y="1052512"/>
                        <a:ext cx="4704799" cy="864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9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Fourier Decomposition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6516216" y="908720"/>
            <a:ext cx="1810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7166"/>
            <a:r>
              <a:rPr lang="en-US" altLang="ko-KR" dirty="0"/>
              <a:t>arXiv:1105.2438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51520" y="4028448"/>
            <a:ext cx="8721148" cy="2280872"/>
            <a:chOff x="242455" y="3628570"/>
            <a:chExt cx="8721148" cy="2280872"/>
          </a:xfrm>
        </p:grpSpPr>
        <p:pic>
          <p:nvPicPr>
            <p:cNvPr id="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55" y="3628570"/>
              <a:ext cx="8721148" cy="2280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902" y="4809481"/>
              <a:ext cx="373106" cy="60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811" y="4807893"/>
              <a:ext cx="531874" cy="603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681" y="4807893"/>
              <a:ext cx="490594" cy="604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2576350" y="5107883"/>
              <a:ext cx="489007" cy="30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ko-KR" sz="1400" b="0"/>
                <a:t>n=2</a:t>
              </a:r>
              <a:endParaRPr lang="en-US" altLang="ko-KR" sz="1600"/>
            </a:p>
          </p:txBody>
        </p: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4208490" y="5107883"/>
              <a:ext cx="489007" cy="30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ko-KR" sz="1400" b="0"/>
                <a:t>n=3</a:t>
              </a:r>
              <a:endParaRPr lang="en-US" altLang="ko-KR" sz="1600"/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5966056" y="5107883"/>
              <a:ext cx="489007" cy="30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ko-KR" sz="1400" b="0"/>
                <a:t>n=4</a:t>
              </a:r>
              <a:endParaRPr lang="en-US" altLang="ko-KR" sz="1600"/>
            </a:p>
          </p:txBody>
        </p:sp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2082" y="4804719"/>
              <a:ext cx="623960" cy="604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7542626" y="5107883"/>
              <a:ext cx="489007" cy="30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ko-KR" sz="1400" b="0"/>
                <a:t>n=5</a:t>
              </a:r>
              <a:endParaRPr lang="en-US" altLang="ko-KR" sz="1600"/>
            </a:p>
          </p:txBody>
        </p:sp>
      </p:grpSp>
      <p:pic>
        <p:nvPicPr>
          <p:cNvPr id="19" name="Picture 10" descr="Figure3_new_5pad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8110" r="1186"/>
          <a:stretch/>
        </p:blipFill>
        <p:spPr bwMode="auto">
          <a:xfrm>
            <a:off x="-20776" y="1714554"/>
            <a:ext cx="9057272" cy="221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898363" y="908720"/>
            <a:ext cx="3097573" cy="39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>
            <a:lvl1pPr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5048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ko-KR" sz="2000" b="0" dirty="0" smtClean="0">
                <a:solidFill>
                  <a:srgbClr val="0000FF"/>
                </a:solidFill>
              </a:rPr>
              <a:t>(0-5</a:t>
            </a:r>
            <a:r>
              <a:rPr lang="en-US" altLang="ko-KR" sz="2000" b="0" dirty="0">
                <a:solidFill>
                  <a:srgbClr val="0000FF"/>
                </a:solidFill>
              </a:rPr>
              <a:t>% most </a:t>
            </a:r>
            <a:r>
              <a:rPr lang="en-US" altLang="ko-KR" sz="2000" b="0" dirty="0" smtClean="0">
                <a:solidFill>
                  <a:srgbClr val="0000FF"/>
                </a:solidFill>
              </a:rPr>
              <a:t>central </a:t>
            </a:r>
            <a:r>
              <a:rPr lang="en-US" altLang="ko-KR" sz="2000" b="0" dirty="0" err="1" smtClean="0">
                <a:solidFill>
                  <a:srgbClr val="0000FF"/>
                </a:solidFill>
              </a:rPr>
              <a:t>PbPb</a:t>
            </a:r>
            <a:r>
              <a:rPr lang="en-US" altLang="ko-KR" sz="2000" b="0" dirty="0" smtClean="0">
                <a:solidFill>
                  <a:srgbClr val="0000FF"/>
                </a:solidFill>
              </a:rPr>
              <a:t>)</a:t>
            </a:r>
            <a:endParaRPr lang="en-US" altLang="ko-KR" sz="2000" b="0" dirty="0">
              <a:solidFill>
                <a:srgbClr val="0000FF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35181" y="1268760"/>
            <a:ext cx="6529107" cy="3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74396" tIns="37200" rIns="74396" bIns="37200">
            <a:spAutoFit/>
          </a:bodyPr>
          <a:lstStyle/>
          <a:p>
            <a:pPr defTabSz="411716"/>
            <a:r>
              <a:rPr lang="en-US" altLang="ko-KR" sz="2100" b="1" dirty="0">
                <a:solidFill>
                  <a:srgbClr val="0000FF"/>
                </a:solidFill>
                <a:cs typeface="Arial" charset="0"/>
              </a:rPr>
              <a:t>Ridge region (2&lt;|</a:t>
            </a:r>
            <a:r>
              <a:rPr lang="en-US" altLang="ko-KR" sz="2100" b="1" dirty="0">
                <a:solidFill>
                  <a:srgbClr val="0000FF"/>
                </a:solidFill>
                <a:cs typeface="Arial" charset="0"/>
                <a:sym typeface="Symbol" charset="2"/>
              </a:rPr>
              <a:t>|&lt;4</a:t>
            </a:r>
            <a:r>
              <a:rPr lang="en-US" altLang="ko-KR" sz="2100" b="1" dirty="0" smtClean="0">
                <a:solidFill>
                  <a:srgbClr val="0000FF"/>
                </a:solidFill>
                <a:cs typeface="Arial" charset="0"/>
              </a:rPr>
              <a:t>): Long-range correlations</a:t>
            </a:r>
            <a:endParaRPr lang="en-US" altLang="ko-KR" sz="21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736" y="2339588"/>
            <a:ext cx="685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Dotted lines: Sum of five terms(n=1~5) in the Fourier series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10658" y="5202228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(         )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60510" y="4283804"/>
                <a:ext cx="1119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10" y="4283804"/>
                <a:ext cx="1119602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4918" t="-8333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9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v</a:t>
            </a:r>
            <a:r>
              <a:rPr lang="en-US" altLang="ko-KR" sz="3200" baseline="-25000" dirty="0" smtClean="0"/>
              <a:t>2</a:t>
            </a:r>
            <a:r>
              <a:rPr lang="en-US" altLang="ko-KR" sz="3200" dirty="0" smtClean="0"/>
              <a:t> from Long-Range Correlations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7" name="Picture 21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3036" r="7291" b="3702"/>
          <a:stretch/>
        </p:blipFill>
        <p:spPr bwMode="auto">
          <a:xfrm>
            <a:off x="1359478" y="1556792"/>
            <a:ext cx="6292272" cy="519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7651750" y="4924657"/>
            <a:ext cx="1485035" cy="1427349"/>
            <a:chOff x="4820" y="2660"/>
            <a:chExt cx="935" cy="899"/>
          </a:xfrm>
        </p:grpSpPr>
        <p:pic>
          <p:nvPicPr>
            <p:cNvPr id="9" name="Picture 45" descr="Corr_PbPb_periph_eta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2716"/>
              <a:ext cx="883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4820" y="2660"/>
              <a:ext cx="50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ko-KR" sz="1400" b="0"/>
                <a:t>70-80%</a:t>
              </a:r>
            </a:p>
          </p:txBody>
        </p:sp>
        <p:sp>
          <p:nvSpPr>
            <p:cNvPr id="11" name="Rectangle 47"/>
            <p:cNvSpPr>
              <a:spLocks noChangeArrowheads="1"/>
            </p:cNvSpPr>
            <p:nvPr/>
          </p:nvSpPr>
          <p:spPr bwMode="auto">
            <a:xfrm>
              <a:off x="5457" y="2684"/>
              <a:ext cx="298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139990" y="1992918"/>
            <a:ext cx="1219488" cy="1327897"/>
            <a:chOff x="153933" y="1412877"/>
            <a:chExt cx="1340858" cy="1505709"/>
          </a:xfrm>
        </p:grpSpPr>
        <p:pic>
          <p:nvPicPr>
            <p:cNvPr id="13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78" y="1565274"/>
              <a:ext cx="1297313" cy="135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153933" y="1412877"/>
              <a:ext cx="658336" cy="345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400" b="0"/>
                <a:t>0-5%</a:t>
              </a:r>
            </a:p>
          </p:txBody>
        </p:sp>
      </p:grp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060554"/>
              </p:ext>
            </p:extLst>
          </p:nvPr>
        </p:nvGraphicFramePr>
        <p:xfrm>
          <a:off x="323528" y="1052736"/>
          <a:ext cx="28114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24" name="수식" r:id="rId6" imgW="1536700" imgH="228600" progId="Equation.3">
                  <p:embed/>
                </p:oleObj>
              </mc:Choice>
              <mc:Fallback>
                <p:oleObj name="수식" r:id="rId6" imgW="1536700" imgH="228600" progId="Equation.3">
                  <p:embed/>
                  <p:pic>
                    <p:nvPicPr>
                      <p:cNvPr id="0" name="개체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052736"/>
                        <a:ext cx="28114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293178"/>
              </p:ext>
            </p:extLst>
          </p:nvPr>
        </p:nvGraphicFramePr>
        <p:xfrm>
          <a:off x="3635896" y="999555"/>
          <a:ext cx="3299137" cy="48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25" name="수식" r:id="rId8" imgW="1828800" imgH="253800" progId="Equation.3">
                  <p:embed/>
                </p:oleObj>
              </mc:Choice>
              <mc:Fallback>
                <p:oleObj name="수식" r:id="rId8" imgW="18288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999555"/>
                        <a:ext cx="3299137" cy="485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오른쪽 화살표 17"/>
          <p:cNvSpPr/>
          <p:nvPr/>
        </p:nvSpPr>
        <p:spPr>
          <a:xfrm>
            <a:off x="3275856" y="1196752"/>
            <a:ext cx="216024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020272" y="995476"/>
            <a:ext cx="19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ZPC70, 665 (1996)</a:t>
            </a:r>
          </a:p>
          <a:p>
            <a:r>
              <a:rPr lang="en-US" altLang="ko-KR" sz="1400" dirty="0" smtClean="0"/>
              <a:t>PRC81, 054905 (2010)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3528" y="980728"/>
            <a:ext cx="66247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2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5"/>
          <p:cNvGrpSpPr>
            <a:grpSpLocks/>
          </p:cNvGrpSpPr>
          <p:nvPr/>
        </p:nvGrpSpPr>
        <p:grpSpPr bwMode="auto">
          <a:xfrm>
            <a:off x="276523" y="2996952"/>
            <a:ext cx="1127125" cy="1021969"/>
            <a:chOff x="241" y="1858"/>
            <a:chExt cx="710" cy="644"/>
          </a:xfrm>
        </p:grpSpPr>
        <p:sp>
          <p:nvSpPr>
            <p:cNvPr id="25" name="Oval 7"/>
            <p:cNvSpPr>
              <a:spLocks noChangeAspect="1" noChangeArrowheads="1"/>
            </p:cNvSpPr>
            <p:nvPr/>
          </p:nvSpPr>
          <p:spPr bwMode="auto">
            <a:xfrm>
              <a:off x="241" y="1951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ko-KR" altLang="ko-KR" b="0">
                <a:solidFill>
                  <a:schemeClr val="bg1"/>
                </a:solidFill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243" y="2141"/>
              <a:ext cx="86" cy="8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ko-KR" altLang="ko-KR" b="0">
                <a:solidFill>
                  <a:schemeClr val="bg1"/>
                </a:solidFill>
              </a:endParaRPr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319" y="1858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ko-KR" sz="2000" b="0" dirty="0"/>
                <a:t>v</a:t>
              </a:r>
              <a:r>
                <a:rPr lang="en-US" altLang="ko-KR" sz="2000" b="0" baseline="-25000" dirty="0"/>
                <a:t>2</a:t>
              </a:r>
              <a:r>
                <a:rPr lang="en-US" altLang="ko-KR" sz="2000" b="0" baseline="30000" dirty="0"/>
                <a:t>f</a:t>
              </a:r>
              <a:r>
                <a:rPr lang="en-US" altLang="ko-KR" sz="2000" b="0" baseline="-25000" dirty="0"/>
                <a:t> </a:t>
              </a:r>
              <a:endParaRPr lang="en-US" altLang="ko-KR" sz="2000" b="0" dirty="0"/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>
              <a:off x="327" y="2058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ko-KR" sz="2000" b="0" dirty="0"/>
                <a:t>v</a:t>
              </a:r>
              <a:r>
                <a:rPr lang="en-US" altLang="ko-KR" sz="2000" b="0" baseline="-25000" dirty="0"/>
                <a:t>2</a:t>
              </a:r>
              <a:r>
                <a:rPr lang="en-US" altLang="ko-KR" sz="2000" b="0" dirty="0"/>
                <a:t>{2}</a:t>
              </a: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327" y="2250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ko-KR" sz="2000" b="0" dirty="0"/>
                <a:t>v</a:t>
              </a:r>
              <a:r>
                <a:rPr lang="en-US" altLang="ko-KR" sz="2000" b="0" baseline="-25000" dirty="0"/>
                <a:t>2</a:t>
              </a:r>
              <a:r>
                <a:rPr lang="en-US" altLang="ko-KR" sz="2000" b="0" dirty="0"/>
                <a:t>{4}</a:t>
              </a:r>
            </a:p>
          </p:txBody>
        </p:sp>
        <p:sp>
          <p:nvSpPr>
            <p:cNvPr id="30" name="AutoShape 50"/>
            <p:cNvSpPr>
              <a:spLocks noChangeAspect="1" noChangeArrowheads="1"/>
            </p:cNvSpPr>
            <p:nvPr/>
          </p:nvSpPr>
          <p:spPr bwMode="auto">
            <a:xfrm>
              <a:off x="241" y="2328"/>
              <a:ext cx="92" cy="104"/>
            </a:xfrm>
            <a:prstGeom prst="diamond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v</a:t>
            </a:r>
            <a:r>
              <a:rPr lang="en-US" altLang="ko-KR" sz="3200" baseline="-25000" dirty="0" smtClean="0"/>
              <a:t>2</a:t>
            </a:r>
            <a:r>
              <a:rPr lang="en-US" altLang="ko-KR" sz="3200" dirty="0" smtClean="0"/>
              <a:t> from Long-Range Correlations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26</a:t>
            </a:fld>
            <a:endParaRPr lang="ko-KR" altLang="en-US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078091"/>
              </p:ext>
            </p:extLst>
          </p:nvPr>
        </p:nvGraphicFramePr>
        <p:xfrm>
          <a:off x="323528" y="1052736"/>
          <a:ext cx="28114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4" name="수식" r:id="rId3" imgW="1536700" imgH="228600" progId="Equation.3">
                  <p:embed/>
                </p:oleObj>
              </mc:Choice>
              <mc:Fallback>
                <p:oleObj name="수식" r:id="rId3" imgW="1536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052736"/>
                        <a:ext cx="28114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799187"/>
              </p:ext>
            </p:extLst>
          </p:nvPr>
        </p:nvGraphicFramePr>
        <p:xfrm>
          <a:off x="3635896" y="999555"/>
          <a:ext cx="3299137" cy="48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5" name="수식" r:id="rId5" imgW="1828800" imgH="253800" progId="Equation.3">
                  <p:embed/>
                </p:oleObj>
              </mc:Choice>
              <mc:Fallback>
                <p:oleObj name="수식" r:id="rId5" imgW="1828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999555"/>
                        <a:ext cx="3299137" cy="485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020272" y="995476"/>
            <a:ext cx="19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ZPC70, 665 (1996)</a:t>
            </a:r>
          </a:p>
          <a:p>
            <a:r>
              <a:rPr lang="en-US" altLang="ko-KR" sz="1400" dirty="0" smtClean="0"/>
              <a:t>PRC81, 054905 (2010)</a:t>
            </a:r>
          </a:p>
        </p:txBody>
      </p:sp>
      <p:pic>
        <p:nvPicPr>
          <p:cNvPr id="23" name="Picture 18" descr="four_three_smallv2_ptass0_etamin2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2877" r="7256" b="3170"/>
          <a:stretch/>
        </p:blipFill>
        <p:spPr bwMode="auto">
          <a:xfrm>
            <a:off x="2672215" y="1564096"/>
            <a:ext cx="6292273" cy="523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그룹 20"/>
          <p:cNvGrpSpPr/>
          <p:nvPr/>
        </p:nvGrpSpPr>
        <p:grpSpPr>
          <a:xfrm>
            <a:off x="323528" y="980728"/>
            <a:ext cx="6624736" cy="576064"/>
            <a:chOff x="323528" y="980728"/>
            <a:chExt cx="6624736" cy="576064"/>
          </a:xfrm>
        </p:grpSpPr>
        <p:sp>
          <p:nvSpPr>
            <p:cNvPr id="18" name="오른쪽 화살표 17"/>
            <p:cNvSpPr/>
            <p:nvPr/>
          </p:nvSpPr>
          <p:spPr>
            <a:xfrm>
              <a:off x="3275856" y="1196752"/>
              <a:ext cx="216024" cy="14401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23528" y="980728"/>
              <a:ext cx="6624736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27"/>
          <p:cNvGrpSpPr>
            <a:grpSpLocks/>
          </p:cNvGrpSpPr>
          <p:nvPr/>
        </p:nvGrpSpPr>
        <p:grpSpPr bwMode="auto">
          <a:xfrm>
            <a:off x="1403648" y="1999745"/>
            <a:ext cx="1251008" cy="1285239"/>
            <a:chOff x="153933" y="1412877"/>
            <a:chExt cx="1375517" cy="1505709"/>
          </a:xfrm>
        </p:grpSpPr>
        <p:pic>
          <p:nvPicPr>
            <p:cNvPr id="35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54" y="1611714"/>
              <a:ext cx="1252796" cy="130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153933" y="1412877"/>
              <a:ext cx="658336" cy="345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400" b="0"/>
                <a:t>0-5%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89208" y="4176486"/>
            <a:ext cx="2754600" cy="2054409"/>
            <a:chOff x="26348" y="4176486"/>
            <a:chExt cx="2754600" cy="20544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6348" y="4176486"/>
                  <a:ext cx="2754600" cy="20544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{"/>
                            <m:endChr m:val="}"/>
                            <m:ctrlPr>
                              <a:rPr lang="en-US" altLang="ko-K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altLang="ko-KR" sz="2400" b="0" i="1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acc>
                          </m:e>
                          <m:sub/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400" b="0" i="0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altLang="ko-KR" sz="24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{"/>
                            <m:endChr m:val="}"/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altLang="ko-KR" sz="2400" i="1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acc>
                          </m:e>
                          <m:sub/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400" b="0" i="1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ko-K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altLang="ko-KR" sz="2400" dirty="0" smtClean="0"/>
                </a:p>
                <a:p>
                  <a:pPr algn="ctr"/>
                  <a:r>
                    <a:rPr lang="en-US" altLang="ko-KR" dirty="0" smtClean="0"/>
                    <a:t>for small fluctuation</a:t>
                  </a:r>
                </a:p>
                <a:p>
                  <a:pPr algn="ctr"/>
                  <a:endParaRPr lang="en-US" altLang="ko-KR" dirty="0" smtClean="0"/>
                </a:p>
                <a:p>
                  <a:pPr algn="ctr"/>
                  <a:r>
                    <a:rPr lang="en-US" altLang="ko-KR" sz="1600" dirty="0" err="1" smtClean="0"/>
                    <a:t>Borghini</a:t>
                  </a:r>
                  <a:r>
                    <a:rPr lang="en-US" altLang="ko-KR" sz="1600" dirty="0" smtClean="0"/>
                    <a:t>, </a:t>
                  </a:r>
                  <a:r>
                    <a:rPr lang="en-US" altLang="ko-KR" sz="1600" dirty="0" err="1" smtClean="0"/>
                    <a:t>Dhin</a:t>
                  </a:r>
                  <a:r>
                    <a:rPr lang="en-US" altLang="ko-KR" sz="1600" dirty="0" smtClean="0"/>
                    <a:t>, </a:t>
                  </a:r>
                  <a:r>
                    <a:rPr lang="en-US" altLang="ko-KR" sz="1600" dirty="0" err="1" smtClean="0"/>
                    <a:t>Ollitrault</a:t>
                  </a:r>
                  <a:endParaRPr lang="en-US" altLang="ko-KR" sz="1600" dirty="0" smtClean="0"/>
                </a:p>
                <a:p>
                  <a:pPr algn="ctr"/>
                  <a:r>
                    <a:rPr lang="en-US" altLang="ko-KR" sz="1600" dirty="0" smtClean="0"/>
                    <a:t>PRC64, 054901 (2001)</a:t>
                  </a:r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8" y="4176486"/>
                  <a:ext cx="2754600" cy="205440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직사각형 16"/>
            <p:cNvSpPr/>
            <p:nvPr/>
          </p:nvSpPr>
          <p:spPr>
            <a:xfrm>
              <a:off x="26348" y="4176486"/>
              <a:ext cx="2601436" cy="20544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8028346" y="4293096"/>
            <a:ext cx="1084398" cy="2520280"/>
            <a:chOff x="8028346" y="4293096"/>
            <a:chExt cx="1084398" cy="2520280"/>
          </a:xfrm>
        </p:grpSpPr>
        <p:grpSp>
          <p:nvGrpSpPr>
            <p:cNvPr id="43" name="그룹 42"/>
            <p:cNvGrpSpPr/>
            <p:nvPr/>
          </p:nvGrpSpPr>
          <p:grpSpPr>
            <a:xfrm>
              <a:off x="8028346" y="4293096"/>
              <a:ext cx="1008150" cy="755394"/>
              <a:chOff x="8100354" y="4293096"/>
              <a:chExt cx="1008150" cy="755394"/>
            </a:xfrm>
          </p:grpSpPr>
          <p:pic>
            <p:nvPicPr>
              <p:cNvPr id="41" name="Picture 34" descr="periphera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7153" y="4293096"/>
                <a:ext cx="791351" cy="75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ectangle 47"/>
              <p:cNvSpPr>
                <a:spLocks noChangeArrowheads="1"/>
              </p:cNvSpPr>
              <p:nvPr/>
            </p:nvSpPr>
            <p:spPr bwMode="auto">
              <a:xfrm>
                <a:off x="8100354" y="4320860"/>
                <a:ext cx="1008150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ko-KR"/>
              </a:p>
            </p:txBody>
          </p:sp>
        </p:grpSp>
        <p:grpSp>
          <p:nvGrpSpPr>
            <p:cNvPr id="50" name="그룹 49"/>
            <p:cNvGrpSpPr/>
            <p:nvPr/>
          </p:nvGrpSpPr>
          <p:grpSpPr>
            <a:xfrm>
              <a:off x="8170890" y="4293096"/>
              <a:ext cx="941854" cy="2520280"/>
              <a:chOff x="8170890" y="4293096"/>
              <a:chExt cx="941854" cy="2520280"/>
            </a:xfrm>
          </p:grpSpPr>
          <p:grpSp>
            <p:nvGrpSpPr>
              <p:cNvPr id="37" name="Group 44"/>
              <p:cNvGrpSpPr>
                <a:grpSpLocks/>
              </p:cNvGrpSpPr>
              <p:nvPr/>
            </p:nvGrpSpPr>
            <p:grpSpPr bwMode="auto">
              <a:xfrm>
                <a:off x="8170890" y="5369015"/>
                <a:ext cx="937081" cy="1365428"/>
                <a:chOff x="5211" y="2636"/>
                <a:chExt cx="590" cy="860"/>
              </a:xfrm>
            </p:grpSpPr>
            <p:pic>
              <p:nvPicPr>
                <p:cNvPr id="38" name="Picture 45" descr="Corr_PbPb_periph_eta24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1" y="2975"/>
                  <a:ext cx="545" cy="5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47"/>
                <p:cNvSpPr>
                  <a:spLocks noChangeArrowheads="1"/>
                </p:cNvSpPr>
                <p:nvPr/>
              </p:nvSpPr>
              <p:spPr bwMode="auto">
                <a:xfrm>
                  <a:off x="5457" y="2684"/>
                  <a:ext cx="298" cy="2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  <p:sp>
              <p:nvSpPr>
                <p:cNvPr id="3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296" y="2636"/>
                  <a:ext cx="505" cy="4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en-US" altLang="ko-KR" sz="900" b="0" dirty="0" smtClean="0"/>
                </a:p>
                <a:p>
                  <a:pPr eaLnBrk="1" hangingPunct="1"/>
                  <a:r>
                    <a:rPr lang="en-US" altLang="ko-KR" sz="1400" b="0" dirty="0" smtClean="0"/>
                    <a:t>70-80%</a:t>
                  </a:r>
                </a:p>
                <a:p>
                  <a:pPr eaLnBrk="1" hangingPunct="1"/>
                  <a:endParaRPr lang="en-US" altLang="ko-KR" sz="900" b="0" dirty="0" smtClean="0"/>
                </a:p>
                <a:p>
                  <a:pPr eaLnBrk="1" hangingPunct="1"/>
                  <a:endParaRPr lang="en-US" altLang="ko-KR" sz="900" b="0" dirty="0"/>
                </a:p>
              </p:txBody>
            </p:sp>
          </p:grpSp>
          <p:sp>
            <p:nvSpPr>
              <p:cNvPr id="47" name="타원 46"/>
              <p:cNvSpPr/>
              <p:nvPr/>
            </p:nvSpPr>
            <p:spPr>
              <a:xfrm>
                <a:off x="8244504" y="4293096"/>
                <a:ext cx="864000" cy="86400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245144" y="5947215"/>
                <a:ext cx="867600" cy="86616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39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v</a:t>
            </a:r>
            <a:r>
              <a:rPr lang="en-US" altLang="ko-KR" sz="3200" baseline="-25000" dirty="0" smtClean="0"/>
              <a:t>3</a:t>
            </a:r>
            <a:r>
              <a:rPr lang="en-US" altLang="ko-KR" sz="3200" dirty="0" smtClean="0"/>
              <a:t> from Long-Range Correlations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27</a:t>
            </a:fld>
            <a:endParaRPr lang="ko-KR" altLang="en-US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7651750" y="4924657"/>
            <a:ext cx="1485035" cy="1427349"/>
            <a:chOff x="4820" y="2660"/>
            <a:chExt cx="935" cy="899"/>
          </a:xfrm>
        </p:grpSpPr>
        <p:pic>
          <p:nvPicPr>
            <p:cNvPr id="9" name="Picture 45" descr="Corr_PbPb_periph_eta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2716"/>
              <a:ext cx="883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4820" y="2660"/>
              <a:ext cx="50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ko-KR" sz="1400" b="0"/>
                <a:t>70-80%</a:t>
              </a:r>
            </a:p>
          </p:txBody>
        </p:sp>
        <p:sp>
          <p:nvSpPr>
            <p:cNvPr id="11" name="Rectangle 47"/>
            <p:cNvSpPr>
              <a:spLocks noChangeArrowheads="1"/>
            </p:cNvSpPr>
            <p:nvPr/>
          </p:nvSpPr>
          <p:spPr bwMode="auto">
            <a:xfrm>
              <a:off x="5457" y="2684"/>
              <a:ext cx="298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139990" y="1992918"/>
            <a:ext cx="1219488" cy="1327897"/>
            <a:chOff x="153933" y="1412877"/>
            <a:chExt cx="1340858" cy="1505709"/>
          </a:xfrm>
        </p:grpSpPr>
        <p:pic>
          <p:nvPicPr>
            <p:cNvPr id="13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78" y="1565274"/>
              <a:ext cx="1297313" cy="135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153933" y="1412877"/>
              <a:ext cx="658336" cy="345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400" b="0"/>
                <a:t>0-5%</a:t>
              </a:r>
            </a:p>
          </p:txBody>
        </p:sp>
      </p:grp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6933"/>
              </p:ext>
            </p:extLst>
          </p:nvPr>
        </p:nvGraphicFramePr>
        <p:xfrm>
          <a:off x="323528" y="1052736"/>
          <a:ext cx="28114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6" name="수식" r:id="rId5" imgW="1536700" imgH="228600" progId="Equation.3">
                  <p:embed/>
                </p:oleObj>
              </mc:Choice>
              <mc:Fallback>
                <p:oleObj name="수식" r:id="rId5" imgW="1536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052736"/>
                        <a:ext cx="28114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65386"/>
              </p:ext>
            </p:extLst>
          </p:nvPr>
        </p:nvGraphicFramePr>
        <p:xfrm>
          <a:off x="3635896" y="999555"/>
          <a:ext cx="3299137" cy="48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7" name="수식" r:id="rId7" imgW="1828800" imgH="253800" progId="Equation.3">
                  <p:embed/>
                </p:oleObj>
              </mc:Choice>
              <mc:Fallback>
                <p:oleObj name="수식" r:id="rId7" imgW="1828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999555"/>
                        <a:ext cx="3299137" cy="485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오른쪽 화살표 17"/>
          <p:cNvSpPr/>
          <p:nvPr/>
        </p:nvSpPr>
        <p:spPr>
          <a:xfrm>
            <a:off x="3275856" y="1196752"/>
            <a:ext cx="216024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020272" y="995476"/>
            <a:ext cx="19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ZPC70, 665 (1996)</a:t>
            </a:r>
          </a:p>
          <a:p>
            <a:r>
              <a:rPr lang="en-US" altLang="ko-KR" sz="1400" dirty="0" smtClean="0"/>
              <a:t>PRC81, 054905 (2010)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3528" y="980728"/>
            <a:ext cx="66247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Picture 18" descr="four_three_smallv3_ptass0_etamin2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3082" r="7256" b="3556"/>
          <a:stretch/>
        </p:blipFill>
        <p:spPr bwMode="auto">
          <a:xfrm>
            <a:off x="1359477" y="1628800"/>
            <a:ext cx="6292273" cy="520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6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v</a:t>
            </a:r>
            <a:r>
              <a:rPr lang="en-US" altLang="ko-KR" sz="3200" baseline="-25000" dirty="0" smtClean="0"/>
              <a:t>3</a:t>
            </a:r>
            <a:r>
              <a:rPr lang="en-US" altLang="ko-KR" sz="3200" dirty="0" smtClean="0"/>
              <a:t> </a:t>
            </a:r>
            <a:r>
              <a:rPr lang="en-US" altLang="ko-KR" sz="3200" dirty="0" smtClean="0"/>
              <a:t>from Long-Range Correlations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28</a:t>
            </a:fld>
            <a:endParaRPr lang="ko-KR" altLang="en-US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546012"/>
              </p:ext>
            </p:extLst>
          </p:nvPr>
        </p:nvGraphicFramePr>
        <p:xfrm>
          <a:off x="323528" y="1052736"/>
          <a:ext cx="28114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86" name="수식" r:id="rId3" imgW="1536700" imgH="228600" progId="Equation.3">
                  <p:embed/>
                </p:oleObj>
              </mc:Choice>
              <mc:Fallback>
                <p:oleObj name="수식" r:id="rId3" imgW="1536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052736"/>
                        <a:ext cx="28114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745748"/>
              </p:ext>
            </p:extLst>
          </p:nvPr>
        </p:nvGraphicFramePr>
        <p:xfrm>
          <a:off x="3635896" y="999555"/>
          <a:ext cx="3299137" cy="48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87" name="수식" r:id="rId5" imgW="1828800" imgH="253800" progId="Equation.3">
                  <p:embed/>
                </p:oleObj>
              </mc:Choice>
              <mc:Fallback>
                <p:oleObj name="수식" r:id="rId5" imgW="1828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999555"/>
                        <a:ext cx="3299137" cy="485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020272" y="995476"/>
            <a:ext cx="19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ZPC70, 665 (1996)</a:t>
            </a:r>
          </a:p>
          <a:p>
            <a:r>
              <a:rPr lang="en-US" altLang="ko-KR" sz="1400" dirty="0" smtClean="0"/>
              <a:t>PRC81, 054905 (2010)</a:t>
            </a:r>
          </a:p>
        </p:txBody>
      </p:sp>
      <p:grpSp>
        <p:nvGrpSpPr>
          <p:cNvPr id="34" name="Group 27"/>
          <p:cNvGrpSpPr>
            <a:grpSpLocks/>
          </p:cNvGrpSpPr>
          <p:nvPr/>
        </p:nvGrpSpPr>
        <p:grpSpPr bwMode="auto">
          <a:xfrm>
            <a:off x="1403648" y="1999745"/>
            <a:ext cx="1251008" cy="1285239"/>
            <a:chOff x="153933" y="1412877"/>
            <a:chExt cx="1375517" cy="1505709"/>
          </a:xfrm>
        </p:grpSpPr>
        <p:pic>
          <p:nvPicPr>
            <p:cNvPr id="35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54" y="1611714"/>
              <a:ext cx="1252796" cy="130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153933" y="1412877"/>
              <a:ext cx="658336" cy="345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ko-KR" sz="1400" b="0"/>
                <a:t>0-5%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89208" y="4176486"/>
            <a:ext cx="2754600" cy="2054409"/>
            <a:chOff x="26348" y="4176486"/>
            <a:chExt cx="2754600" cy="20544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6348" y="4176486"/>
                  <a:ext cx="2754600" cy="20544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{"/>
                            <m:endChr m:val="}"/>
                            <m:ctrlPr>
                              <a:rPr lang="en-US" altLang="ko-K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altLang="ko-KR" sz="2400" b="0" i="1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acc>
                          </m:e>
                          <m:sub/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400" b="0" i="0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altLang="ko-KR" sz="24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{"/>
                            <m:endChr m:val="}"/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altLang="ko-KR" sz="2400" i="1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acc>
                          </m:e>
                          <m:sub/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400" b="0" i="1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ko-K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altLang="ko-KR" sz="2400" dirty="0" smtClean="0"/>
                </a:p>
                <a:p>
                  <a:pPr algn="ctr"/>
                  <a:r>
                    <a:rPr lang="en-US" altLang="ko-KR" dirty="0" smtClean="0"/>
                    <a:t>for small fluctuation</a:t>
                  </a:r>
                </a:p>
                <a:p>
                  <a:pPr algn="ctr"/>
                  <a:endParaRPr lang="en-US" altLang="ko-KR" dirty="0" smtClean="0"/>
                </a:p>
                <a:p>
                  <a:pPr algn="ctr"/>
                  <a:r>
                    <a:rPr lang="en-US" altLang="ko-KR" sz="1600" dirty="0" err="1" smtClean="0"/>
                    <a:t>Borghini</a:t>
                  </a:r>
                  <a:r>
                    <a:rPr lang="en-US" altLang="ko-KR" sz="1600" dirty="0" smtClean="0"/>
                    <a:t>, </a:t>
                  </a:r>
                  <a:r>
                    <a:rPr lang="en-US" altLang="ko-KR" sz="1600" dirty="0" err="1" smtClean="0"/>
                    <a:t>Dhin</a:t>
                  </a:r>
                  <a:r>
                    <a:rPr lang="en-US" altLang="ko-KR" sz="1600" dirty="0" smtClean="0"/>
                    <a:t>, </a:t>
                  </a:r>
                  <a:r>
                    <a:rPr lang="en-US" altLang="ko-KR" sz="1600" dirty="0" err="1" smtClean="0"/>
                    <a:t>Ollitrault</a:t>
                  </a:r>
                  <a:endParaRPr lang="en-US" altLang="ko-KR" sz="1600" dirty="0" smtClean="0"/>
                </a:p>
                <a:p>
                  <a:pPr algn="ctr"/>
                  <a:r>
                    <a:rPr lang="en-US" altLang="ko-KR" sz="1600" dirty="0" smtClean="0"/>
                    <a:t>PRC64, 054901 (2001)</a:t>
                  </a:r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8" y="4176486"/>
                  <a:ext cx="2754600" cy="205440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직사각형 16"/>
            <p:cNvSpPr/>
            <p:nvPr/>
          </p:nvSpPr>
          <p:spPr>
            <a:xfrm>
              <a:off x="26348" y="4176486"/>
              <a:ext cx="2601436" cy="20544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1" name="Picture 17" descr="four_three_smallv3_ptass0_etamin2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2468" r="7016" b="2883"/>
          <a:stretch/>
        </p:blipFill>
        <p:spPr bwMode="auto">
          <a:xfrm>
            <a:off x="2699792" y="1542044"/>
            <a:ext cx="6278419" cy="527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그룹 20"/>
          <p:cNvGrpSpPr/>
          <p:nvPr/>
        </p:nvGrpSpPr>
        <p:grpSpPr>
          <a:xfrm>
            <a:off x="323528" y="980728"/>
            <a:ext cx="6624736" cy="576064"/>
            <a:chOff x="323528" y="980728"/>
            <a:chExt cx="6624736" cy="576064"/>
          </a:xfrm>
        </p:grpSpPr>
        <p:sp>
          <p:nvSpPr>
            <p:cNvPr id="18" name="오른쪽 화살표 17"/>
            <p:cNvSpPr/>
            <p:nvPr/>
          </p:nvSpPr>
          <p:spPr>
            <a:xfrm>
              <a:off x="3275856" y="1196752"/>
              <a:ext cx="216024" cy="14401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23528" y="980728"/>
              <a:ext cx="6624736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276523" y="3216465"/>
            <a:ext cx="1127125" cy="716591"/>
            <a:chOff x="281" y="1858"/>
            <a:chExt cx="710" cy="452"/>
          </a:xfrm>
        </p:grpSpPr>
        <p:sp>
          <p:nvSpPr>
            <p:cNvPr id="41" name="Oval 7"/>
            <p:cNvSpPr>
              <a:spLocks noChangeAspect="1" noChangeArrowheads="1"/>
            </p:cNvSpPr>
            <p:nvPr/>
          </p:nvSpPr>
          <p:spPr bwMode="auto">
            <a:xfrm>
              <a:off x="281" y="1951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ko-KR" altLang="ko-KR" b="0">
                <a:solidFill>
                  <a:schemeClr val="bg1"/>
                </a:solidFill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283" y="2141"/>
              <a:ext cx="86" cy="8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ko-KR" altLang="ko-KR" b="0">
                <a:solidFill>
                  <a:schemeClr val="bg1"/>
                </a:solidFill>
              </a:endParaRPr>
            </a:p>
          </p:txBody>
        </p:sp>
        <p:sp>
          <p:nvSpPr>
            <p:cNvPr id="43" name="TextBox 10"/>
            <p:cNvSpPr txBox="1">
              <a:spLocks noChangeArrowheads="1"/>
            </p:cNvSpPr>
            <p:nvPr/>
          </p:nvSpPr>
          <p:spPr bwMode="auto">
            <a:xfrm>
              <a:off x="359" y="1858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ko-KR" sz="2000" b="0"/>
                <a:t>v</a:t>
              </a:r>
              <a:r>
                <a:rPr lang="en-US" altLang="ko-KR" sz="2000" b="0" baseline="-25000"/>
                <a:t>3</a:t>
              </a:r>
              <a:r>
                <a:rPr lang="en-US" altLang="ko-KR" sz="2000" b="0" baseline="30000"/>
                <a:t>f</a:t>
              </a:r>
              <a:r>
                <a:rPr lang="en-US" altLang="ko-KR" sz="2000" b="0" baseline="-25000"/>
                <a:t> </a:t>
              </a:r>
              <a:endParaRPr lang="en-US" altLang="ko-KR" sz="2000" b="0"/>
            </a:p>
          </p:txBody>
        </p:sp>
        <p:sp>
          <p:nvSpPr>
            <p:cNvPr id="44" name="TextBox 11"/>
            <p:cNvSpPr txBox="1">
              <a:spLocks noChangeArrowheads="1"/>
            </p:cNvSpPr>
            <p:nvPr/>
          </p:nvSpPr>
          <p:spPr bwMode="auto">
            <a:xfrm>
              <a:off x="367" y="2058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ko-KR" sz="2000" b="0"/>
                <a:t>v</a:t>
              </a:r>
              <a:r>
                <a:rPr lang="en-US" altLang="ko-KR" sz="2000" b="0" baseline="-25000"/>
                <a:t>3</a:t>
              </a:r>
              <a:r>
                <a:rPr lang="en-US" altLang="ko-KR" sz="2000" b="0"/>
                <a:t>{2}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8007337" y="4411017"/>
            <a:ext cx="1127378" cy="2402359"/>
            <a:chOff x="8007337" y="4411017"/>
            <a:chExt cx="1127378" cy="2402359"/>
          </a:xfrm>
        </p:grpSpPr>
        <p:grpSp>
          <p:nvGrpSpPr>
            <p:cNvPr id="8" name="그룹 7"/>
            <p:cNvGrpSpPr/>
            <p:nvPr/>
          </p:nvGrpSpPr>
          <p:grpSpPr>
            <a:xfrm>
              <a:off x="8071417" y="4455260"/>
              <a:ext cx="1063298" cy="2279182"/>
              <a:chOff x="8071417" y="4455260"/>
              <a:chExt cx="1063298" cy="2279182"/>
            </a:xfrm>
          </p:grpSpPr>
          <p:grpSp>
            <p:nvGrpSpPr>
              <p:cNvPr id="7" name="그룹 6"/>
              <p:cNvGrpSpPr/>
              <p:nvPr/>
            </p:nvGrpSpPr>
            <p:grpSpPr>
              <a:xfrm>
                <a:off x="8173991" y="5820012"/>
                <a:ext cx="960724" cy="914430"/>
                <a:chOff x="8173991" y="5820012"/>
                <a:chExt cx="960724" cy="914430"/>
              </a:xfrm>
            </p:grpSpPr>
            <p:pic>
              <p:nvPicPr>
                <p:cNvPr id="38" name="Picture 45" descr="Corr_PbPb_periph_eta24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73991" y="5821511"/>
                  <a:ext cx="957729" cy="912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47"/>
                <p:cNvSpPr>
                  <a:spLocks noChangeArrowheads="1"/>
                </p:cNvSpPr>
                <p:nvPr/>
              </p:nvSpPr>
              <p:spPr bwMode="auto">
                <a:xfrm>
                  <a:off x="8748464" y="5820012"/>
                  <a:ext cx="386251" cy="1969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</p:grpSp>
          <p:sp>
            <p:nvSpPr>
              <p:cNvPr id="39" name="Text Box 46"/>
              <p:cNvSpPr txBox="1">
                <a:spLocks noChangeArrowheads="1"/>
              </p:cNvSpPr>
              <p:nvPr/>
            </p:nvSpPr>
            <p:spPr bwMode="auto">
              <a:xfrm>
                <a:off x="8244408" y="5373216"/>
                <a:ext cx="801823" cy="6155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ko-KR" sz="1000" b="0" dirty="0" smtClean="0"/>
              </a:p>
              <a:p>
                <a:pPr eaLnBrk="1" hangingPunct="1"/>
                <a:r>
                  <a:rPr lang="en-US" altLang="ko-KR" sz="1400" b="0" dirty="0" smtClean="0"/>
                  <a:t>70-80%</a:t>
                </a:r>
              </a:p>
              <a:p>
                <a:pPr eaLnBrk="1" hangingPunct="1"/>
                <a:endParaRPr lang="en-US" altLang="ko-KR" sz="1000" b="0" dirty="0"/>
              </a:p>
            </p:txBody>
          </p:sp>
          <p:pic>
            <p:nvPicPr>
              <p:cNvPr id="45" name="Picture 34" descr="periphera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1417" y="4455260"/>
                <a:ext cx="1037087" cy="989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8007337" y="4411017"/>
              <a:ext cx="1101167" cy="269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9" name="타원 8"/>
            <p:cNvSpPr/>
            <p:nvPr/>
          </p:nvSpPr>
          <p:spPr>
            <a:xfrm>
              <a:off x="8138495" y="4527268"/>
              <a:ext cx="970009" cy="98996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>
              <a:off x="8138495" y="5823412"/>
              <a:ext cx="970009" cy="9899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8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v</a:t>
            </a:r>
            <a:r>
              <a:rPr lang="en-US" altLang="ko-KR" baseline="30000" dirty="0" err="1" smtClean="0"/>
              <a:t>f</a:t>
            </a:r>
            <a:r>
              <a:rPr lang="en-US" altLang="ko-KR" baseline="-25000" dirty="0" err="1" smtClean="0"/>
              <a:t>n</a:t>
            </a:r>
            <a:r>
              <a:rPr lang="en-US" altLang="ko-KR" dirty="0" smtClean="0"/>
              <a:t> vs. Centrality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82379" y="5445224"/>
            <a:ext cx="7794077" cy="90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algn="l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b="0" dirty="0" smtClean="0">
                <a:solidFill>
                  <a:srgbClr val="0000FF"/>
                </a:solidFill>
              </a:rPr>
              <a:t>Powerful </a:t>
            </a:r>
            <a:r>
              <a:rPr lang="en-US" altLang="ko-KR" b="0" dirty="0">
                <a:solidFill>
                  <a:srgbClr val="0000FF"/>
                </a:solidFill>
              </a:rPr>
              <a:t>constraints on the </a:t>
            </a:r>
            <a:r>
              <a:rPr lang="en-US" altLang="ko-KR" b="0" dirty="0" smtClean="0">
                <a:solidFill>
                  <a:srgbClr val="0000FF"/>
                </a:solidFill>
              </a:rPr>
              <a:t>viscosity of </a:t>
            </a:r>
            <a:r>
              <a:rPr lang="en-US" altLang="ko-KR" b="0" dirty="0">
                <a:solidFill>
                  <a:srgbClr val="0000FF"/>
                </a:solidFill>
              </a:rPr>
              <a:t>the medium </a:t>
            </a:r>
            <a:endParaRPr lang="en-US" altLang="ko-KR" b="0" dirty="0" smtClean="0">
              <a:solidFill>
                <a:srgbClr val="0000FF"/>
              </a:solidFill>
            </a:endParaRPr>
          </a:p>
          <a:p>
            <a:pPr marL="342900" indent="-342900" algn="l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b="0" dirty="0" smtClean="0">
                <a:solidFill>
                  <a:srgbClr val="0000FF"/>
                </a:solidFill>
              </a:rPr>
              <a:t>Sensitive to </a:t>
            </a:r>
            <a:r>
              <a:rPr lang="en-US" altLang="ko-KR" b="0" dirty="0">
                <a:solidFill>
                  <a:srgbClr val="0000FF"/>
                </a:solidFill>
              </a:rPr>
              <a:t>the initial </a:t>
            </a:r>
            <a:r>
              <a:rPr lang="en-US" altLang="ko-KR" b="0" dirty="0" smtClean="0">
                <a:solidFill>
                  <a:srgbClr val="0000FF"/>
                </a:solidFill>
              </a:rPr>
              <a:t>conditions</a:t>
            </a:r>
            <a:endParaRPr lang="en-US" altLang="ko-KR" b="0" dirty="0">
              <a:solidFill>
                <a:srgbClr val="0000FF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355976" y="1052737"/>
            <a:ext cx="4608512" cy="3893842"/>
            <a:chOff x="4355976" y="1052737"/>
            <a:chExt cx="4608512" cy="3893842"/>
          </a:xfrm>
        </p:grpSpPr>
        <p:pic>
          <p:nvPicPr>
            <p:cNvPr id="15" name="Picture 2" descr="vn_npartec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" r="2501" b="2903"/>
            <a:stretch/>
          </p:blipFill>
          <p:spPr bwMode="auto">
            <a:xfrm>
              <a:off x="4355976" y="1052737"/>
              <a:ext cx="4608512" cy="389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5364088" y="2132856"/>
              <a:ext cx="86409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8458" y="1052736"/>
            <a:ext cx="4493542" cy="4201056"/>
            <a:chOff x="78458" y="1052736"/>
            <a:chExt cx="4493542" cy="4201056"/>
          </a:xfrm>
        </p:grpSpPr>
        <p:grpSp>
          <p:nvGrpSpPr>
            <p:cNvPr id="18" name="그룹 17"/>
            <p:cNvGrpSpPr/>
            <p:nvPr/>
          </p:nvGrpSpPr>
          <p:grpSpPr>
            <a:xfrm>
              <a:off x="78458" y="1052736"/>
              <a:ext cx="4349526" cy="3948144"/>
              <a:chOff x="78458" y="1052736"/>
              <a:chExt cx="4349526" cy="3948144"/>
            </a:xfrm>
          </p:grpSpPr>
          <p:pic>
            <p:nvPicPr>
              <p:cNvPr id="7" name="Picture 2" descr="vn_npart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7" r="1884" b="2077"/>
              <a:stretch/>
            </p:blipFill>
            <p:spPr bwMode="auto">
              <a:xfrm>
                <a:off x="78458" y="1052736"/>
                <a:ext cx="4349526" cy="3948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직사각형 2"/>
              <p:cNvSpPr/>
              <p:nvPr/>
            </p:nvSpPr>
            <p:spPr>
              <a:xfrm>
                <a:off x="2915816" y="2132856"/>
                <a:ext cx="864096" cy="2880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3990398" y="4797152"/>
              <a:ext cx="581602" cy="456640"/>
              <a:chOff x="4863" y="2963"/>
              <a:chExt cx="265" cy="241"/>
            </a:xfrm>
          </p:grpSpPr>
          <p:sp>
            <p:nvSpPr>
              <p:cNvPr id="9" name="Oval 3"/>
              <p:cNvSpPr>
                <a:spLocks/>
              </p:cNvSpPr>
              <p:nvPr/>
            </p:nvSpPr>
            <p:spPr bwMode="auto">
              <a:xfrm>
                <a:off x="4863" y="2963"/>
                <a:ext cx="237" cy="241"/>
              </a:xfrm>
              <a:prstGeom prst="ellipse">
                <a:avLst/>
              </a:prstGeom>
              <a:solidFill>
                <a:schemeClr val="accent1">
                  <a:alpha val="51764"/>
                </a:schemeClr>
              </a:solidFill>
              <a:ln w="12700">
                <a:solidFill>
                  <a:srgbClr val="9C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defTabSz="669573"/>
                <a:r>
                  <a:rPr lang="en-US" altLang="ko-KR" sz="1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rPr>
                  <a:t>Pb</a:t>
                </a:r>
              </a:p>
            </p:txBody>
          </p:sp>
          <p:sp>
            <p:nvSpPr>
              <p:cNvPr id="10" name="Oval 4"/>
              <p:cNvSpPr>
                <a:spLocks/>
              </p:cNvSpPr>
              <p:nvPr/>
            </p:nvSpPr>
            <p:spPr bwMode="auto">
              <a:xfrm>
                <a:off x="4891" y="2963"/>
                <a:ext cx="237" cy="241"/>
              </a:xfrm>
              <a:prstGeom prst="ellipse">
                <a:avLst/>
              </a:prstGeom>
              <a:solidFill>
                <a:schemeClr val="accent1">
                  <a:alpha val="51764"/>
                </a:schemeClr>
              </a:solidFill>
              <a:ln w="12700">
                <a:solidFill>
                  <a:srgbClr val="9C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defTabSz="669573"/>
                <a:r>
                  <a:rPr lang="en-US" altLang="ko-KR" sz="13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Pb</a:t>
                </a:r>
              </a:p>
            </p:txBody>
          </p: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467544" y="4772560"/>
              <a:ext cx="914977" cy="456640"/>
              <a:chOff x="4594" y="3233"/>
              <a:chExt cx="735" cy="356"/>
            </a:xfrm>
          </p:grpSpPr>
          <p:sp>
            <p:nvSpPr>
              <p:cNvPr id="12" name="Oval 3"/>
              <p:cNvSpPr>
                <a:spLocks/>
              </p:cNvSpPr>
              <p:nvPr/>
            </p:nvSpPr>
            <p:spPr bwMode="auto">
              <a:xfrm>
                <a:off x="4594" y="3233"/>
                <a:ext cx="403" cy="356"/>
              </a:xfrm>
              <a:prstGeom prst="ellipse">
                <a:avLst/>
              </a:prstGeom>
              <a:solidFill>
                <a:schemeClr val="accent1">
                  <a:alpha val="51764"/>
                </a:schemeClr>
              </a:solidFill>
              <a:ln w="12700">
                <a:solidFill>
                  <a:srgbClr val="9C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defTabSz="669573"/>
                <a:r>
                  <a:rPr lang="en-US" altLang="ko-KR" sz="13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Pb</a:t>
                </a:r>
                <a:endParaRPr lang="en-US" altLang="ko-KR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3" name="Oval 4"/>
              <p:cNvSpPr>
                <a:spLocks/>
              </p:cNvSpPr>
              <p:nvPr/>
            </p:nvSpPr>
            <p:spPr bwMode="auto">
              <a:xfrm>
                <a:off x="4926" y="3233"/>
                <a:ext cx="403" cy="356"/>
              </a:xfrm>
              <a:prstGeom prst="ellipse">
                <a:avLst/>
              </a:prstGeom>
              <a:solidFill>
                <a:schemeClr val="accent1">
                  <a:alpha val="51764"/>
                </a:schemeClr>
              </a:solidFill>
              <a:ln w="12700">
                <a:solidFill>
                  <a:srgbClr val="9C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defTabSz="669573"/>
                <a:r>
                  <a:rPr lang="en-US" altLang="ko-KR" sz="13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14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ko-KR" dirty="0" smtClean="0"/>
              <a:t>Correlation is a powerful tool to study</a:t>
            </a:r>
          </a:p>
          <a:p>
            <a:pPr marL="914400" lvl="1" indent="-514350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adron production mechanism</a:t>
            </a:r>
          </a:p>
          <a:p>
            <a:pPr marL="914400" lvl="1" indent="-514350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Jet-medium interactions in heavy-ion collisions</a:t>
            </a:r>
          </a:p>
          <a:p>
            <a:pPr marL="914400" lvl="1" indent="-514350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Bulk properties of the produced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medium (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sQGP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514350"/>
            <a:endParaRPr lang="en-US" altLang="ko-KR" sz="1000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en-US" altLang="ko-KR" dirty="0" smtClean="0"/>
              <a:t>Flow is a powerful tool to address</a:t>
            </a:r>
          </a:p>
          <a:p>
            <a:pPr marL="914400" lvl="1" indent="-514350">
              <a:buFont typeface="맑은 고딕" pitchFamily="50" charset="-127"/>
              <a:buChar char="–"/>
            </a:pP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Equation-of-state</a:t>
            </a:r>
          </a:p>
          <a:p>
            <a:pPr marL="914400" lvl="1" indent="-514350">
              <a:buFont typeface="맑은 고딕" pitchFamily="50" charset="-127"/>
              <a:buChar char="–"/>
            </a:pP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Viscosity of the medium</a:t>
            </a:r>
          </a:p>
          <a:p>
            <a:pPr marL="914400" lvl="1" indent="-514350">
              <a:buFont typeface="맑은 고딕" pitchFamily="50" charset="-127"/>
              <a:buChar char="–"/>
            </a:pP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Fluctuations and initial conditions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More on v</a:t>
            </a:r>
            <a:r>
              <a:rPr lang="en-US" altLang="ko-KR" baseline="-25000" dirty="0" smtClean="0"/>
              <a:t>2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30</a:t>
            </a:fld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4499992" y="1052736"/>
            <a:ext cx="4422527" cy="5244390"/>
            <a:chOff x="107504" y="1052736"/>
            <a:chExt cx="4422527" cy="5244390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340768"/>
              <a:ext cx="4422527" cy="424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79634" y="1052736"/>
                  <a:ext cx="31163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LHC vs. RHIC (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ko-KR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a14:m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)</a:t>
                  </a:r>
                  <a:endParaRPr lang="ko-KR" alt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34" y="1052736"/>
                  <a:ext cx="311630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53" t="-7692" r="-978" b="-2769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834671" y="5589240"/>
              <a:ext cx="3448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0000FF"/>
                  </a:solidFill>
                </a:rPr>
                <a:t>PHENIX &gt; CMS at high </a:t>
              </a:r>
              <a:r>
                <a:rPr lang="en-US" altLang="ko-KR" sz="2000" b="1" dirty="0" err="1" smtClean="0">
                  <a:solidFill>
                    <a:srgbClr val="0000FF"/>
                  </a:solidFill>
                </a:rPr>
                <a:t>p</a:t>
              </a:r>
              <a:r>
                <a:rPr lang="en-US" altLang="ko-KR" sz="2000" b="1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altLang="ko-KR" sz="2000" b="1" dirty="0" smtClean="0">
                  <a:solidFill>
                    <a:srgbClr val="0000FF"/>
                  </a:solidFill>
                </a:rPr>
                <a:t> </a:t>
              </a:r>
            </a:p>
            <a:p>
              <a:pPr algn="ctr"/>
              <a:r>
                <a:rPr lang="en-US" altLang="ko-KR" sz="2000" b="1" dirty="0" smtClean="0">
                  <a:solidFill>
                    <a:srgbClr val="0000FF"/>
                  </a:solidFill>
                </a:rPr>
                <a:t>for centrality &gt; 30%</a:t>
              </a:r>
              <a:endParaRPr lang="ko-KR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79512" y="1052736"/>
            <a:ext cx="4464496" cy="5244390"/>
            <a:chOff x="179512" y="1052736"/>
            <a:chExt cx="4464496" cy="524439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2776"/>
              <a:ext cx="4317051" cy="4157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74571" y="1052736"/>
                  <a:ext cx="32653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CMS vs. ALICE (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ko-KR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a14:m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)</a:t>
                  </a:r>
                  <a:endParaRPr lang="ko-KR" alt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571" y="1052736"/>
                  <a:ext cx="3265381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866" t="-7692" r="-933" b="-2769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398615" y="5589240"/>
              <a:ext cx="42453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0000FF"/>
                  </a:solidFill>
                </a:rPr>
                <a:t>CMS and ALICE agree in general </a:t>
              </a:r>
            </a:p>
            <a:p>
              <a:pPr algn="ctr"/>
              <a:r>
                <a:rPr lang="en-US" altLang="ko-KR" sz="2000" b="1" dirty="0" smtClean="0">
                  <a:solidFill>
                    <a:srgbClr val="0000FF"/>
                  </a:solidFill>
                </a:rPr>
                <a:t>except in most peripheral 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1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Systematics on v</a:t>
            </a:r>
            <a:r>
              <a:rPr lang="en-US" altLang="ko-KR" baseline="-25000" dirty="0" smtClean="0"/>
              <a:t>2</a:t>
            </a:r>
            <a:endParaRPr lang="ko-KR" altLang="en-US" baseline="-250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31</a:t>
            </a:fld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4139952" y="1124744"/>
            <a:ext cx="4833826" cy="5125826"/>
            <a:chOff x="4139952" y="1124744"/>
            <a:chExt cx="4833826" cy="5125826"/>
          </a:xfrm>
        </p:grpSpPr>
        <p:pic>
          <p:nvPicPr>
            <p:cNvPr id="9" name="Picture 2" descr="C:\Users\Julia\AppData\Local\Temp\Temp1_FinalPlots.zip\PLOTS\v2ecc_SdNdeta_0030_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540892"/>
              <a:ext cx="4833826" cy="3832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886129" y="1124744"/>
                  <a:ext cx="2070247" cy="427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𝒑𝒂𝒓𝒕</m:t>
                          </m:r>
                        </m:sub>
                      </m:sSub>
                    </m:oMath>
                  </a14:m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 scaling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129" y="1124744"/>
                  <a:ext cx="2070247" cy="42761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571" r="-2655" b="-1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613200" y="5229200"/>
                  <a:ext cx="4279280" cy="102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§"/>
                  </a:pPr>
                  <a:r>
                    <a:rPr lang="en-US" altLang="ko-KR" sz="2000" b="1" dirty="0" smtClean="0">
                      <a:solidFill>
                        <a:srgbClr val="0000FF"/>
                      </a:solidFill>
                    </a:rPr>
                    <a:t>Scaling with transverse density across systems &amp;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ko-KR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ko-KR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𝑵𝑵</m:t>
                              </m:r>
                            </m:sub>
                          </m:sSub>
                        </m:e>
                      </m:rad>
                    </m:oMath>
                  </a14:m>
                  <a:endParaRPr lang="en-US" altLang="ko-KR" sz="2000" b="1" dirty="0" smtClean="0">
                    <a:solidFill>
                      <a:srgbClr val="0000FF"/>
                    </a:solidFill>
                  </a:endParaRPr>
                </a:p>
                <a:p>
                  <a:pPr marL="342900" indent="-342900">
                    <a:buFont typeface="Wingdings" pitchFamily="2" charset="2"/>
                    <a:buChar char="§"/>
                  </a:pPr>
                  <a:r>
                    <a:rPr lang="en-US" altLang="ko-KR" sz="2000" b="1" dirty="0" smtClean="0">
                      <a:solidFill>
                        <a:srgbClr val="0000FF"/>
                      </a:solidFill>
                    </a:rPr>
                    <a:t>Constraint on </a:t>
                  </a:r>
                  <a14:m>
                    <m:oMath xmlns:m="http://schemas.openxmlformats.org/officeDocument/2006/math">
                      <m:r>
                        <a:rPr lang="ko-KR" alt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𝜼</m:t>
                      </m:r>
                      <m:r>
                        <a:rPr lang="en-US" altLang="ko-KR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/</m:t>
                      </m:r>
                      <m:r>
                        <a:rPr lang="en-US" altLang="ko-KR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𝒔</m:t>
                      </m:r>
                    </m:oMath>
                  </a14:m>
                  <a:endParaRPr lang="ko-KR" alt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3200" y="5229200"/>
                  <a:ext cx="4279280" cy="10213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82" t="-2994" b="-1018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그룹 2"/>
          <p:cNvGrpSpPr/>
          <p:nvPr/>
        </p:nvGrpSpPr>
        <p:grpSpPr>
          <a:xfrm>
            <a:off x="139101" y="1124744"/>
            <a:ext cx="4135063" cy="5028366"/>
            <a:chOff x="139101" y="1124744"/>
            <a:chExt cx="4135063" cy="5028366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"/>
            <a:stretch>
              <a:fillRect/>
            </a:stretch>
          </p:blipFill>
          <p:spPr bwMode="auto">
            <a:xfrm>
              <a:off x="139101" y="1600696"/>
              <a:ext cx="3856835" cy="377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67544" y="5445224"/>
              <a:ext cx="3806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0000FF"/>
                  </a:solidFill>
                </a:rPr>
                <a:t>Smooth increase </a:t>
              </a:r>
            </a:p>
            <a:p>
              <a:pPr algn="ctr"/>
              <a:r>
                <a:rPr lang="en-US" altLang="ko-KR" sz="2000" b="1" dirty="0" smtClean="0">
                  <a:solidFill>
                    <a:srgbClr val="0000FF"/>
                  </a:solidFill>
                </a:rPr>
                <a:t>from RHIC to LHC by 15-20%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7544" y="1124744"/>
                  <a:ext cx="36041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Excitation</a:t>
                  </a:r>
                  <a:r>
                    <a:rPr lang="ko-KR" altLang="en-US" sz="20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function at mid </a:t>
                  </a:r>
                  <a14:m>
                    <m:oMath xmlns:m="http://schemas.openxmlformats.org/officeDocument/2006/math">
                      <m:r>
                        <a:rPr lang="ko-KR" alt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𝜼</m:t>
                      </m:r>
                    </m:oMath>
                  </a14:m>
                  <a:endParaRPr lang="en-US" altLang="ko-KR" sz="2000" b="1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1124744"/>
                  <a:ext cx="3604192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861" t="-7692" b="-2769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71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</a:t>
            </a:r>
            <a:r>
              <a:rPr lang="en-US" altLang="ko-KR" baseline="-25000" dirty="0" smtClean="0"/>
              <a:t>4 </a:t>
            </a:r>
            <a:r>
              <a:rPr lang="en-US" altLang="ko-KR" dirty="0" smtClean="0"/>
              <a:t>and v</a:t>
            </a:r>
            <a:r>
              <a:rPr lang="en-US" altLang="ko-KR" baseline="-25000" dirty="0" smtClean="0"/>
              <a:t>6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32</a:t>
            </a:fld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35496" y="1156682"/>
            <a:ext cx="5019614" cy="5068436"/>
            <a:chOff x="35496" y="1156682"/>
            <a:chExt cx="5019614" cy="5068436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628800"/>
              <a:ext cx="5019614" cy="374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4536" y="1156682"/>
                  <a:ext cx="4539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Different methods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a14:m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 (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ko-KR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a14:m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)</a:t>
                  </a:r>
                  <a:endParaRPr lang="ko-KR" alt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36" y="1156682"/>
                  <a:ext cx="453951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342" t="-7692" r="-1208" b="-2769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5536" y="5517232"/>
                  <a:ext cx="465957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§"/>
                  </a:pPr>
                  <a:r>
                    <a:rPr lang="en-US" altLang="ko-KR" sz="2000" b="1" dirty="0" smtClean="0">
                      <a:solidFill>
                        <a:srgbClr val="0000FF"/>
                      </a:solidFill>
                    </a:rPr>
                    <a:t>Signals are sizable, reaching ~7%</a:t>
                  </a:r>
                </a:p>
                <a:p>
                  <a:pPr marL="342900" indent="-342900">
                    <a:buFont typeface="Wingdings" pitchFamily="2" charset="2"/>
                    <a:buChar char="§"/>
                  </a:pPr>
                  <a:r>
                    <a:rPr lang="en-US" altLang="ko-KR" sz="2000" b="1" dirty="0" smtClean="0">
                      <a:solidFill>
                        <a:srgbClr val="0000FF"/>
                      </a:solidFill>
                    </a:rPr>
                    <a:t>Compatible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ko-KR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ko-KR" altLang="en-US" sz="2000" b="1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ko-KR" sz="2000" b="1" dirty="0" smtClean="0">
                      <a:solidFill>
                        <a:srgbClr val="0000FF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ko-KR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ko-KR" altLang="en-US" sz="2000" b="1" dirty="0" smtClean="0">
                      <a:solidFill>
                        <a:srgbClr val="0000FF"/>
                      </a:solidFill>
                    </a:rPr>
                    <a:t> </a:t>
                  </a:r>
                  <a:endParaRPr lang="ko-KR" alt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5517232"/>
                  <a:ext cx="4659574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78" t="-4310" b="-1465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그룹 17"/>
          <p:cNvGrpSpPr/>
          <p:nvPr/>
        </p:nvGrpSpPr>
        <p:grpSpPr>
          <a:xfrm>
            <a:off x="5148064" y="1156682"/>
            <a:ext cx="3980388" cy="5080630"/>
            <a:chOff x="5148064" y="1156682"/>
            <a:chExt cx="3980388" cy="50806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364088" y="1156682"/>
                  <a:ext cx="37643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a14:m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 vs.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a14:m>
                  <a:r>
                    <a:rPr lang="en-US" altLang="ko-KR" sz="20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ko-KR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ko-K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a14:m>
                  <a:r>
                    <a:rPr lang="en-US" altLang="ko-KR" sz="2000" b="1" dirty="0" smtClean="0">
                      <a:solidFill>
                        <a:srgbClr val="FF0000"/>
                      </a:solidFill>
                    </a:rPr>
                    <a:t>) from LYZ</a:t>
                  </a:r>
                  <a:endParaRPr lang="ko-KR" alt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1156682"/>
                  <a:ext cx="376436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7692" r="-810" b="-2769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345614" y="5529426"/>
                  <a:ext cx="371916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a14:m>
                  <a:r>
                    <a:rPr lang="en-US" altLang="ko-KR" sz="2000" b="1" dirty="0" smtClean="0">
                      <a:solidFill>
                        <a:srgbClr val="0000FF"/>
                      </a:solidFill>
                    </a:rPr>
                    <a:t> signal is small, but finite,</a:t>
                  </a:r>
                </a:p>
                <a:p>
                  <a:pPr algn="ctr"/>
                  <a:r>
                    <a:rPr lang="en-US" altLang="ko-KR" sz="2000" b="1" dirty="0" smtClean="0">
                      <a:solidFill>
                        <a:srgbClr val="0000FF"/>
                      </a:solidFill>
                    </a:rPr>
                    <a:t>reaching ~2% at mid-cent.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614" y="5529426"/>
                  <a:ext cx="3719160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310" r="-164" b="-1465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그룹 16"/>
            <p:cNvGrpSpPr/>
            <p:nvPr/>
          </p:nvGrpSpPr>
          <p:grpSpPr>
            <a:xfrm>
              <a:off x="5148064" y="1628800"/>
              <a:ext cx="3952313" cy="3788755"/>
              <a:chOff x="5148064" y="1628800"/>
              <a:chExt cx="3952313" cy="3788755"/>
            </a:xfrm>
          </p:grpSpPr>
          <p:pic>
            <p:nvPicPr>
              <p:cNvPr id="8" name="Picture 12" descr="C:\Users\Julia\AppData\Local\Temp\Temp1_FinalPlots.zip\PLOTS\v46pt_lyz_9cent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1628800"/>
                <a:ext cx="3952313" cy="3788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직선 연결선 15"/>
              <p:cNvCxnSpPr/>
              <p:nvPr/>
            </p:nvCxnSpPr>
            <p:spPr>
              <a:xfrm>
                <a:off x="8964488" y="1758068"/>
                <a:ext cx="0" cy="3312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255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</a:t>
            </a:r>
            <a:r>
              <a:rPr lang="en-US" altLang="ko-KR" baseline="-25000" dirty="0" smtClean="0"/>
              <a:t>5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33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t="5765" r="14550" b="6894"/>
          <a:stretch/>
        </p:blipFill>
        <p:spPr bwMode="auto">
          <a:xfrm>
            <a:off x="35496" y="1196752"/>
            <a:ext cx="5001924" cy="410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5373216"/>
                <a:ext cx="6804248" cy="89631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ko-KR" sz="2400" dirty="0" smtClean="0">
                    <a:solidFill>
                      <a:srgbClr val="0000FF"/>
                    </a:solidFill>
                    <a:ea typeface="ＭＳ Ｐゴシック" pitchFamily="34" charset="-128"/>
                  </a:rPr>
                  <a:t> increases </a:t>
                </a:r>
                <a:r>
                  <a:rPr lang="en-US" altLang="ko-KR" sz="2400" dirty="0" err="1" smtClean="0">
                    <a:solidFill>
                      <a:srgbClr val="0000FF"/>
                    </a:solidFill>
                    <a:ea typeface="ＭＳ Ｐゴシック" pitchFamily="34" charset="-128"/>
                  </a:rPr>
                  <a:t>quadratically</a:t>
                </a:r>
                <a:r>
                  <a:rPr lang="en-US" altLang="ko-KR" sz="2400" dirty="0" smtClean="0">
                    <a:solidFill>
                      <a:srgbClr val="0000FF"/>
                    </a:solidFill>
                    <a:ea typeface="ＭＳ Ｐゴシック" pitchFamily="34" charset="-128"/>
                  </a:rPr>
                  <a:t> with </a:t>
                </a:r>
                <a:r>
                  <a:rPr lang="en-US" altLang="ko-KR" sz="2400" dirty="0" err="1" smtClean="0">
                    <a:solidFill>
                      <a:srgbClr val="0000FF"/>
                    </a:solidFill>
                    <a:ea typeface="ＭＳ Ｐゴシック" pitchFamily="34" charset="-128"/>
                  </a:rPr>
                  <a:t>p</a:t>
                </a:r>
                <a:r>
                  <a:rPr lang="en-US" altLang="ko-KR" sz="2400" baseline="-25000" dirty="0" err="1" smtClean="0">
                    <a:solidFill>
                      <a:srgbClr val="0000FF"/>
                    </a:solidFill>
                    <a:ea typeface="ＭＳ Ｐゴシック" pitchFamily="34" charset="-128"/>
                  </a:rPr>
                  <a:t>T</a:t>
                </a:r>
                <a:r>
                  <a:rPr lang="en-US" altLang="ko-KR" sz="2400" dirty="0" smtClean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ko-KR" sz="2400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:r>
                  <a:rPr lang="en-US" altLang="ko-KR" sz="2400" dirty="0" smtClean="0">
                    <a:solidFill>
                      <a:srgbClr val="0000FF"/>
                    </a:solidFill>
                    <a:ea typeface="ＭＳ Ｐゴシック" pitchFamily="34" charset="-128"/>
                  </a:rPr>
                  <a:t>   in contrast with other flow harmonics.</a:t>
                </a: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5373216"/>
                <a:ext cx="6804248" cy="896317"/>
              </a:xfrm>
              <a:blipFill rotWithShape="1">
                <a:blip r:embed="rId3"/>
                <a:stretch>
                  <a:fillRect l="-1254" t="-4762" b="-163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2504" r="3851"/>
          <a:stretch/>
        </p:blipFill>
        <p:spPr bwMode="auto">
          <a:xfrm>
            <a:off x="5044380" y="2492896"/>
            <a:ext cx="3686665" cy="280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36096" y="1908121"/>
            <a:ext cx="3521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1600" dirty="0" err="1"/>
              <a:t>Alver</a:t>
            </a:r>
            <a:r>
              <a:rPr lang="en-US" altLang="ko-KR" sz="1600" dirty="0"/>
              <a:t> et </a:t>
            </a:r>
            <a:r>
              <a:rPr lang="en-US" altLang="ko-KR" sz="1600" dirty="0" smtClean="0"/>
              <a:t>al., PRC82, 034913 (2010)</a:t>
            </a:r>
            <a:endParaRPr lang="en-US" altLang="ko-KR" sz="1600" dirty="0"/>
          </a:p>
          <a:p>
            <a:pPr eaLnBrk="1" hangingPunct="1"/>
            <a:r>
              <a:rPr lang="en-US" altLang="ko-KR" sz="1600" dirty="0"/>
              <a:t>Prediction for RHIC, 0-5% centrality</a:t>
            </a:r>
          </a:p>
        </p:txBody>
      </p:sp>
    </p:spTree>
    <p:extLst>
      <p:ext uri="{BB962C8B-B14F-4D97-AF65-F5344CB8AC3E}">
        <p14:creationId xmlns:p14="http://schemas.microsoft.com/office/powerpoint/2010/main" val="28171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Full Harmonic Spectra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-60325" y="5057998"/>
                <a:ext cx="9204325" cy="1179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82" tIns="50941" rIns="101882" bIns="50941"/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sz="2400" dirty="0" err="1">
                    <a:solidFill>
                      <a:srgbClr val="0000FF"/>
                    </a:solidFill>
                  </a:rPr>
                  <a:t>vs</a:t>
                </a:r>
                <a:r>
                  <a:rPr lang="en-US" altLang="ko-KR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sz="2400" dirty="0" err="1">
                    <a:solidFill>
                      <a:srgbClr val="0000FF"/>
                    </a:solidFill>
                  </a:rPr>
                  <a:t>N</a:t>
                </a:r>
                <a:r>
                  <a:rPr lang="en-US" altLang="ko-KR" sz="2400" baseline="-25000" dirty="0" err="1">
                    <a:solidFill>
                      <a:srgbClr val="0000FF"/>
                    </a:solidFill>
                  </a:rPr>
                  <a:t>part</a:t>
                </a:r>
                <a:r>
                  <a:rPr lang="en-US" altLang="ko-KR" sz="2400" dirty="0">
                    <a:solidFill>
                      <a:srgbClr val="0000FF"/>
                    </a:solidFill>
                  </a:rPr>
                  <a:t> shows different trends: </a:t>
                </a:r>
              </a:p>
              <a:p>
                <a:pPr marL="800100" lvl="1" indent="-342900">
                  <a:buFont typeface="Arial" pitchFamily="34" charset="0"/>
                  <a:buChar char="−"/>
                </a:pPr>
                <a:r>
                  <a:rPr lang="en-US" altLang="ko-KR" sz="2400" dirty="0" smtClean="0">
                    <a:solidFill>
                      <a:srgbClr val="FF0000"/>
                    </a:solidFill>
                  </a:rPr>
                  <a:t>Even</a:t>
                </a:r>
                <a:r>
                  <a:rPr lang="en-US" altLang="ko-KR" sz="2400" dirty="0" smtClean="0">
                    <a:solidFill>
                      <a:srgbClr val="0000FF"/>
                    </a:solidFill>
                  </a:rPr>
                  <a:t> orders decrease and diminish </a:t>
                </a:r>
                <a:r>
                  <a:rPr lang="en-US" altLang="ko-KR" sz="2400" dirty="0">
                    <a:solidFill>
                      <a:srgbClr val="0000FF"/>
                    </a:solidFill>
                  </a:rPr>
                  <a:t>with increasing  </a:t>
                </a:r>
                <a:r>
                  <a:rPr lang="en-US" altLang="ko-KR" sz="2400" dirty="0" err="1" smtClean="0">
                    <a:solidFill>
                      <a:srgbClr val="0000FF"/>
                    </a:solidFill>
                  </a:rPr>
                  <a:t>N</a:t>
                </a:r>
                <a:r>
                  <a:rPr lang="en-US" altLang="ko-KR" sz="2400" baseline="-25000" dirty="0" err="1" smtClean="0">
                    <a:solidFill>
                      <a:srgbClr val="0000FF"/>
                    </a:solidFill>
                  </a:rPr>
                  <a:t>part</a:t>
                </a:r>
                <a:r>
                  <a:rPr lang="en-US" altLang="ko-KR" sz="2400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marL="800100" lvl="1" indent="-342900">
                  <a:buFont typeface="Arial" pitchFamily="34" charset="0"/>
                  <a:buChar char="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2400" dirty="0" smtClean="0">
                    <a:solidFill>
                      <a:srgbClr val="0000FF"/>
                    </a:solidFill>
                  </a:rPr>
                  <a:t>depends weakly on centrality</a:t>
                </a:r>
                <a:r>
                  <a:rPr lang="en-US" altLang="ko-KR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sz="2400" dirty="0" smtClean="0">
                    <a:solidFill>
                      <a:srgbClr val="0000FF"/>
                    </a:solidFill>
                  </a:rPr>
                  <a:t>&amp; finite </a:t>
                </a:r>
                <a:r>
                  <a:rPr lang="en-US" altLang="ko-KR" sz="2400" dirty="0">
                    <a:solidFill>
                      <a:srgbClr val="0000FF"/>
                    </a:solidFill>
                  </a:rPr>
                  <a:t>for central </a:t>
                </a:r>
                <a:r>
                  <a:rPr lang="en-US" altLang="ko-KR" sz="2400" dirty="0" smtClean="0">
                    <a:solidFill>
                      <a:srgbClr val="0000FF"/>
                    </a:solidFill>
                  </a:rPr>
                  <a:t>collisions. </a:t>
                </a:r>
                <a:endParaRPr lang="en-US" altLang="ko-KR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0325" y="5057998"/>
                <a:ext cx="9204325" cy="1179314"/>
              </a:xfrm>
              <a:prstGeom prst="rect">
                <a:avLst/>
              </a:prstGeom>
              <a:blipFill rotWithShape="1">
                <a:blip r:embed="rId2"/>
                <a:stretch>
                  <a:fillRect l="-795" t="-3109" r="-1457" b="-139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Julia\AppData\Local\Temp\Temp1_FinalPlots.zip\PLOTS\vn_vs_np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1350516"/>
            <a:ext cx="4456113" cy="32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Julia\AppData\Local\Temp\Temp1_FinalPlots.zip\PLOTS\vn_eccn_n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77" y="1340768"/>
            <a:ext cx="4469011" cy="3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아래쪽 화살표 2"/>
          <p:cNvSpPr/>
          <p:nvPr/>
        </p:nvSpPr>
        <p:spPr>
          <a:xfrm>
            <a:off x="2343943" y="4725144"/>
            <a:ext cx="427857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1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Comparisons to Hydro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1043608" y="5445224"/>
                <a:ext cx="7058784" cy="78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9" tIns="45714" rIns="91429" bIns="45714"/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sz="2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200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sz="2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2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sz="2200" dirty="0" smtClean="0">
                    <a:solidFill>
                      <a:srgbClr val="0000FF"/>
                    </a:solidFill>
                  </a:rPr>
                  <a:t>together </a:t>
                </a:r>
                <a:r>
                  <a:rPr lang="en-US" altLang="ko-KR" sz="2200" dirty="0">
                    <a:solidFill>
                      <a:srgbClr val="0000FF"/>
                    </a:solidFill>
                  </a:rPr>
                  <a:t>have better </a:t>
                </a:r>
                <a:r>
                  <a:rPr lang="en-US" altLang="ko-KR" sz="2200" dirty="0" smtClean="0">
                    <a:solidFill>
                      <a:srgbClr val="0000FF"/>
                    </a:solidFill>
                  </a:rPr>
                  <a:t>sensitivities on </a:t>
                </a:r>
                <a14:m>
                  <m:oMath xmlns:m="http://schemas.openxmlformats.org/officeDocument/2006/math">
                    <m:r>
                      <a:rPr lang="ko-KR" altLang="en-US" sz="2200" i="1" smtClean="0">
                        <a:solidFill>
                          <a:srgbClr val="0000FF"/>
                        </a:solidFill>
                        <a:latin typeface="Cambria Math"/>
                      </a:rPr>
                      <m:t>𝜂</m:t>
                    </m:r>
                    <m:r>
                      <a:rPr lang="en-US" altLang="ko-KR" sz="2200" b="0" i="1" smtClean="0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  <m:r>
                      <a:rPr lang="en-US" altLang="ko-KR" sz="2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ko-KR" sz="2200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altLang="ko-KR" sz="2200" dirty="0" smtClean="0">
                    <a:solidFill>
                      <a:srgbClr val="0000FF"/>
                    </a:solidFill>
                  </a:rPr>
                  <a:t>The </a:t>
                </a:r>
                <a:r>
                  <a:rPr lang="en-US" altLang="ko-KR" sz="2200" dirty="0">
                    <a:solidFill>
                      <a:srgbClr val="0000FF"/>
                    </a:solidFill>
                  </a:rPr>
                  <a:t>centrality dependence adds further </a:t>
                </a:r>
                <a:r>
                  <a:rPr lang="en-US" altLang="ko-KR" sz="2200" dirty="0" smtClean="0">
                    <a:solidFill>
                      <a:srgbClr val="0000FF"/>
                    </a:solidFill>
                  </a:rPr>
                  <a:t>constraints. </a:t>
                </a:r>
                <a:endParaRPr lang="en-US" altLang="ko-KR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445224"/>
                <a:ext cx="7058784" cy="786220"/>
              </a:xfrm>
              <a:prstGeom prst="rect">
                <a:avLst/>
              </a:prstGeom>
              <a:blipFill rotWithShape="1">
                <a:blip r:embed="rId2"/>
                <a:stretch>
                  <a:fillRect l="-864" t="-3876" r="-691" b="-13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 r="2906"/>
          <a:stretch/>
        </p:blipFill>
        <p:spPr bwMode="auto">
          <a:xfrm>
            <a:off x="312566" y="1402272"/>
            <a:ext cx="4187426" cy="389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 r="2931"/>
          <a:stretch/>
        </p:blipFill>
        <p:spPr bwMode="auto">
          <a:xfrm>
            <a:off x="4523121" y="1412777"/>
            <a:ext cx="417506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33414" y="980728"/>
            <a:ext cx="4070634" cy="45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ko-KR" sz="2400" dirty="0" smtClean="0">
                <a:solidFill>
                  <a:srgbClr val="0000FF"/>
                </a:solidFill>
              </a:rPr>
              <a:t>For 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Glauber</a:t>
            </a:r>
            <a:r>
              <a:rPr lang="en-US" altLang="ko-KR" sz="2400" dirty="0" smtClean="0">
                <a:solidFill>
                  <a:srgbClr val="0000FF"/>
                </a:solidFill>
              </a:rPr>
              <a:t> </a:t>
            </a:r>
            <a:r>
              <a:rPr lang="en-US" altLang="ko-KR" sz="2400" dirty="0">
                <a:solidFill>
                  <a:srgbClr val="0000FF"/>
                </a:solidFill>
              </a:rPr>
              <a:t>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36772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Initial Conditions &amp; </a:t>
            </a:r>
            <a:r>
              <a:rPr lang="el-GR" altLang="ko-KR" dirty="0">
                <a:latin typeface="Arial"/>
                <a:cs typeface="Arial"/>
              </a:rPr>
              <a:t>η</a:t>
            </a:r>
            <a:r>
              <a:rPr lang="en-US" altLang="ko-KR" dirty="0">
                <a:latin typeface="Arial"/>
                <a:cs typeface="Arial"/>
              </a:rPr>
              <a:t>/s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36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096344" cy="28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35896" y="4000017"/>
            <a:ext cx="5232795" cy="22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400" dirty="0">
                <a:solidFill>
                  <a:srgbClr val="0000FF"/>
                </a:solidFill>
                <a:ea typeface="ＭＳ Ｐゴシック" pitchFamily="34" charset="-128"/>
              </a:rPr>
              <a:t>Different initial conditions add another parameter </a:t>
            </a:r>
            <a:r>
              <a:rPr lang="en-US" altLang="ko-KR" sz="2400" dirty="0" smtClean="0">
                <a:solidFill>
                  <a:srgbClr val="0000FF"/>
                </a:solidFill>
                <a:ea typeface="ＭＳ Ｐゴシック" pitchFamily="34" charset="-128"/>
              </a:rPr>
              <a:t>space</a:t>
            </a:r>
            <a:endParaRPr lang="en-US" altLang="ko-KR" sz="2400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rgbClr val="0000FF"/>
                </a:solidFill>
              </a:rPr>
              <a:t>Quantitative comparison requires further tuning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rgbClr val="0000FF"/>
                </a:solidFill>
                <a:ea typeface="ＭＳ Ｐゴシック" pitchFamily="34" charset="-128"/>
              </a:rPr>
              <a:t>Yet to be determined which </a:t>
            </a:r>
            <a:r>
              <a:rPr lang="en-US" altLang="ko-KR" sz="2400" dirty="0">
                <a:solidFill>
                  <a:srgbClr val="0000FF"/>
                </a:solidFill>
                <a:ea typeface="ＭＳ Ｐゴシック" pitchFamily="34" charset="-128"/>
              </a:rPr>
              <a:t>set of parameters works best</a:t>
            </a:r>
            <a:endParaRPr lang="en-US" altLang="ko-KR" sz="2400" dirty="0" smtClean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136904" cy="290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2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85192" y="1109996"/>
                <a:ext cx="8507288" cy="5472608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/>
                  <a:t>L</a:t>
                </a:r>
                <a:r>
                  <a:rPr lang="en-US" altLang="ko-KR" dirty="0" smtClean="0"/>
                  <a:t>ong-range ridge correlations observed in high-multiplicity </a:t>
                </a:r>
                <a:r>
                  <a:rPr lang="en-US" altLang="ko-KR" dirty="0" err="1" smtClean="0"/>
                  <a:t>pp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Ridge yield increases in low </a:t>
                </a:r>
                <a:r>
                  <a:rPr lang="en-US" altLang="ko-KR" dirty="0" err="1" smtClean="0"/>
                  <a:t>p</a:t>
                </a:r>
                <a:r>
                  <a:rPr lang="en-US" altLang="ko-KR" baseline="-25000" dirty="0" err="1" smtClean="0"/>
                  <a:t>T</a:t>
                </a:r>
                <a:r>
                  <a:rPr lang="en-US" altLang="ko-KR" dirty="0" smtClean="0"/>
                  <a:t> and vanished at high </a:t>
                </a:r>
                <a:r>
                  <a:rPr lang="en-US" altLang="ko-KR" dirty="0" err="1" smtClean="0"/>
                  <a:t>p</a:t>
                </a:r>
                <a:r>
                  <a:rPr lang="en-US" altLang="ko-KR" baseline="-25000" dirty="0" err="1" smtClean="0"/>
                  <a:t>T</a:t>
                </a:r>
                <a:endParaRPr lang="en-US" altLang="ko-KR" dirty="0"/>
              </a:p>
              <a:p>
                <a:pPr marL="514350" indent="-514350">
                  <a:buFont typeface="+mj-lt"/>
                  <a:buAutoNum type="arabicPeriod"/>
                </a:pPr>
                <a:endParaRPr lang="en-US" altLang="ko-KR" sz="26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 smtClean="0"/>
                  <a:t>Systematic study of </a:t>
                </a:r>
                <a:r>
                  <a:rPr lang="en-US" altLang="ko-KR" dirty="0" err="1" smtClean="0"/>
                  <a:t>dihadron</a:t>
                </a:r>
                <a:r>
                  <a:rPr lang="en-US" altLang="ko-KR" dirty="0" smtClean="0"/>
                  <a:t> correlations in </a:t>
                </a:r>
                <a:r>
                  <a:rPr lang="en-US" altLang="ko-KR" dirty="0" err="1" smtClean="0"/>
                  <a:t>PbPb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In central events, the ridge yield significantly drops at high </a:t>
                </a:r>
                <a:r>
                  <a:rPr lang="en-US" altLang="ko-KR" dirty="0" err="1" smtClean="0"/>
                  <a:t>p</a:t>
                </a:r>
                <a:r>
                  <a:rPr lang="en-US" altLang="ko-KR" baseline="-25000" dirty="0" err="1" smtClean="0"/>
                  <a:t>T</a:t>
                </a:r>
                <a:endParaRPr lang="en-US" altLang="ko-KR" dirty="0"/>
              </a:p>
              <a:p>
                <a:pPr lvl="1"/>
                <a:r>
                  <a:rPr lang="en-US" altLang="ko-KR" dirty="0" smtClean="0"/>
                  <a:t>Extracted flow parameters are consistent with other results done by the </a:t>
                </a:r>
                <a:r>
                  <a:rPr lang="en-US" altLang="ko-KR" dirty="0" err="1" smtClean="0"/>
                  <a:t>cumulant</a:t>
                </a:r>
                <a:r>
                  <a:rPr lang="en-US" altLang="ko-KR" dirty="0" smtClean="0"/>
                  <a:t> and LYZ methods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ko-KR" sz="26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 smtClean="0"/>
                  <a:t>Flow parameters</a:t>
                </a:r>
              </a:p>
              <a:p>
                <a:pPr marL="722313" lvl="1" indent="-279400">
                  <a:buFont typeface="Arial" pitchFamily="34" charset="0"/>
                  <a:buChar char="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 smtClean="0"/>
                  <a:t> is compatible with RHIC data</a:t>
                </a:r>
              </a:p>
              <a:p>
                <a:pPr marL="722313" lvl="1" indent="-279400">
                  <a:buFont typeface="Arial" pitchFamily="34" charset="0"/>
                  <a:buChar char="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is sizable and weakly depends on the centrality</a:t>
                </a:r>
              </a:p>
              <a:p>
                <a:pPr marL="722313" lvl="1" indent="-279400">
                  <a:buFont typeface="Arial" pitchFamily="34" charset="0"/>
                  <a:buChar char="−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is higher than at RHIC)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are finite</a:t>
                </a:r>
                <a:endParaRPr lang="en-US" altLang="ko-KR" dirty="0"/>
              </a:p>
              <a:p>
                <a:pPr lvl="1"/>
                <a:r>
                  <a:rPr lang="en-US" altLang="ko-KR" dirty="0" smtClean="0"/>
                  <a:t>Important basis for the initial conditions and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𝜂</m:t>
                    </m:r>
                    <m:r>
                      <a:rPr lang="en-US" altLang="ko-KR" b="0" i="1" smtClean="0">
                        <a:latin typeface="Cambria Math"/>
                      </a:rPr>
                      <m:t>/</m:t>
                    </m:r>
                    <m:r>
                      <a:rPr lang="en-US" altLang="ko-KR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ko-KR" dirty="0" smtClean="0"/>
                  <a:t> of </a:t>
                </a:r>
                <a:r>
                  <a:rPr lang="en-US" altLang="ko-KR" dirty="0" err="1" smtClean="0"/>
                  <a:t>sQGP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192" y="1109996"/>
                <a:ext cx="8507288" cy="5472608"/>
              </a:xfrm>
              <a:blipFill rotWithShape="1">
                <a:blip r:embed="rId2"/>
                <a:stretch>
                  <a:fillRect l="-1003" t="-22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9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2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2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9375C3D-02F9-43E2-A909-2024C2280B94}" type="slidenum">
              <a:rPr lang="ko-KR" altLang="en-US" smtClean="0"/>
              <a:pPr/>
              <a:t>4</a:t>
            </a:fld>
            <a:endParaRPr lang="ko-KR" altLang="en-US"/>
          </a:p>
        </p:txBody>
      </p:sp>
      <p:grpSp>
        <p:nvGrpSpPr>
          <p:cNvPr id="43" name="그룹 42"/>
          <p:cNvGrpSpPr/>
          <p:nvPr/>
        </p:nvGrpSpPr>
        <p:grpSpPr>
          <a:xfrm>
            <a:off x="-1" y="-24"/>
            <a:ext cx="9211775" cy="6865543"/>
            <a:chOff x="-1" y="-24"/>
            <a:chExt cx="9211775" cy="6865543"/>
          </a:xfrm>
        </p:grpSpPr>
        <p:pic>
          <p:nvPicPr>
            <p:cNvPr id="21" name="그림 20" descr="LHC-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-24"/>
              <a:ext cx="9211775" cy="6865543"/>
            </a:xfrm>
            <a:prstGeom prst="rect">
              <a:avLst/>
            </a:prstGeom>
          </p:spPr>
        </p:pic>
        <p:sp>
          <p:nvSpPr>
            <p:cNvPr id="39" name="아래쪽 화살표 38"/>
            <p:cNvSpPr/>
            <p:nvPr/>
          </p:nvSpPr>
          <p:spPr>
            <a:xfrm>
              <a:off x="7944100" y="3270478"/>
              <a:ext cx="242210" cy="257856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36512" y="-58916"/>
            <a:ext cx="412138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p+p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(√s)</a:t>
            </a:r>
            <a:r>
              <a:rPr lang="en-US" sz="22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14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TeV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Designed L of pp: 10</a:t>
            </a:r>
            <a:r>
              <a:rPr lang="en-US" sz="22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en-US" sz="22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2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sz="22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Pb+Pb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(√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200" b="1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NN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en-US" sz="22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5.5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TeV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Detector</a:t>
            </a:r>
            <a:endParaRPr 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52406" y="1251388"/>
            <a:ext cx="7021545" cy="5002095"/>
            <a:chOff x="452406" y="1251388"/>
            <a:chExt cx="7021545" cy="500209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406" y="1349179"/>
              <a:ext cx="6629400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직사각형 2"/>
            <p:cNvSpPr/>
            <p:nvPr/>
          </p:nvSpPr>
          <p:spPr>
            <a:xfrm>
              <a:off x="6963885" y="1251388"/>
              <a:ext cx="510066" cy="5002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22842" y="974390"/>
            <a:ext cx="315301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Superconducting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Coil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3.8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T)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757206" y="1272979"/>
            <a:ext cx="2355850" cy="136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42446" y="933254"/>
            <a:ext cx="1713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CALORIMETERS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>
            <a:off x="3236879" y="1428736"/>
            <a:ext cx="1049368" cy="146825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740118" y="1428737"/>
            <a:ext cx="2546393" cy="1574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4342446" y="1190756"/>
            <a:ext cx="5530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ECAL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357686" y="1473004"/>
            <a:ext cx="15276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76k scintillating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PbWO</a:t>
            </a:r>
            <a:r>
              <a:rPr lang="en-US" sz="1600" baseline="-250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crystals</a:t>
            </a: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6357950" y="1219004"/>
            <a:ext cx="6059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HCAL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6357950" y="1481894"/>
            <a:ext cx="16894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Plastic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scintillator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Brass sandwich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7346658" y="2276872"/>
            <a:ext cx="11371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Steel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YOKE</a:t>
            </a:r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 flipH="1">
            <a:off x="5004048" y="2420888"/>
            <a:ext cx="2304256" cy="14401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1138206" y="3054154"/>
            <a:ext cx="1944688" cy="1038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142844" y="4152133"/>
            <a:ext cx="2723823" cy="1032337"/>
            <a:chOff x="142844" y="4152133"/>
            <a:chExt cx="2723823" cy="1032337"/>
          </a:xfrm>
          <a:solidFill>
            <a:schemeClr val="bg1"/>
          </a:solidFill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42844" y="4445806"/>
              <a:ext cx="2723823" cy="7386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Pixels (66M Ch.)</a:t>
              </a: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/>
              </a:r>
              <a:b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Silicon </a:t>
              </a:r>
              <a:r>
                <a:rPr lang="en-US" sz="1600" dirty="0" err="1" smtClean="0">
                  <a:solidFill>
                    <a:schemeClr val="tx2">
                      <a:lumMod val="75000"/>
                    </a:schemeClr>
                  </a:solidFill>
                </a:rPr>
                <a:t>Microstrips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 (9.6M Ch.)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220 </a:t>
              </a: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r>
                <a:rPr lang="en-US" sz="1600" baseline="30000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 of silicon 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sensors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142844" y="4152133"/>
              <a:ext cx="1015791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</a:rPr>
                <a:t>TRACKER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3327074" y="4653135"/>
            <a:ext cx="596854" cy="1250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 flipV="1">
            <a:off x="5508104" y="5085183"/>
            <a:ext cx="1207036" cy="5583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6760860" y="5490224"/>
            <a:ext cx="2322212" cy="828203"/>
            <a:chOff x="6760860" y="5490224"/>
            <a:chExt cx="2322212" cy="828203"/>
          </a:xfrm>
          <a:solidFill>
            <a:schemeClr val="bg1"/>
          </a:solidFill>
        </p:grpSpPr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6763430" y="5801694"/>
              <a:ext cx="2283446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4080"/>
                  </a:solidFill>
                </a:rPr>
                <a:t>Cathode Strip </a:t>
              </a:r>
              <a:r>
                <a:rPr lang="en-US" sz="1600" dirty="0" smtClean="0">
                  <a:solidFill>
                    <a:srgbClr val="004080"/>
                  </a:solidFill>
                </a:rPr>
                <a:t>Chambers</a:t>
              </a:r>
              <a:endParaRPr lang="en-US" sz="1600" dirty="0">
                <a:solidFill>
                  <a:srgbClr val="003399"/>
                </a:solidFill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6763270" y="6072206"/>
              <a:ext cx="2319802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4080"/>
                  </a:solidFill>
                </a:rPr>
                <a:t>Resistive Plate </a:t>
              </a:r>
              <a:r>
                <a:rPr lang="en-US" sz="1600" dirty="0" smtClean="0">
                  <a:solidFill>
                    <a:srgbClr val="004080"/>
                  </a:solidFill>
                </a:rPr>
                <a:t>Chambers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6760860" y="5490224"/>
              <a:ext cx="1899559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</a:rPr>
                <a:t>MUON ENDCAPS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2966578" y="5912365"/>
            <a:ext cx="2319802" cy="819450"/>
            <a:chOff x="2966578" y="5912365"/>
            <a:chExt cx="2319802" cy="819450"/>
          </a:xfrm>
          <a:solidFill>
            <a:schemeClr val="bg1"/>
          </a:solidFill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967509" y="5912365"/>
              <a:ext cx="1691169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</a:rPr>
                <a:t>MUON BARREL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2966738" y="6215082"/>
              <a:ext cx="193072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004080"/>
                  </a:solidFill>
                </a:rPr>
                <a:t>Drift Tube Chambers</a:t>
              </a:r>
              <a:endParaRPr lang="en-US" sz="1600" dirty="0">
                <a:solidFill>
                  <a:srgbClr val="003399"/>
                </a:solidFill>
              </a:endParaRPr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2966578" y="6485594"/>
              <a:ext cx="2319802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4080"/>
                  </a:solidFill>
                </a:rPr>
                <a:t>Resistive Plate </a:t>
              </a:r>
              <a:r>
                <a:rPr lang="en-US" sz="1600" dirty="0" smtClean="0">
                  <a:solidFill>
                    <a:srgbClr val="004080"/>
                  </a:solidFill>
                </a:rPr>
                <a:t>Chambers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날짜 개체 틀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34" name="바닥글 개체 틀 3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HIM2011-12</a:t>
            </a:r>
            <a:endParaRPr lang="ko-KR" altLang="en-US" dirty="0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142844" y="5791818"/>
            <a:ext cx="2428892" cy="923330"/>
          </a:xfrm>
          <a:prstGeom prst="rect">
            <a:avLst/>
          </a:prstGeom>
          <a:solidFill>
            <a:srgbClr val="FFFF66"/>
          </a:solidFill>
          <a:ln w="317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92075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Weight: 12,500 tons</a:t>
            </a:r>
          </a:p>
          <a:p>
            <a:pPr marL="92075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Diameter: 15 m</a:t>
            </a:r>
          </a:p>
          <a:p>
            <a:pPr marL="92075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Length: 22 m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7308304" y="3212976"/>
            <a:ext cx="1584088" cy="1001986"/>
            <a:chOff x="7308304" y="4221088"/>
            <a:chExt cx="1584088" cy="1001986"/>
          </a:xfrm>
          <a:solidFill>
            <a:schemeClr val="bg1"/>
          </a:solidFill>
        </p:grpSpPr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7324070" y="4221088"/>
              <a:ext cx="299762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HF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7308304" y="4484410"/>
              <a:ext cx="1584088" cy="7386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Centrality in </a:t>
              </a:r>
            </a:p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heavy-ion events</a:t>
              </a:r>
            </a:p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for 2010 run</a:t>
              </a:r>
            </a:p>
          </p:txBody>
        </p:sp>
      </p:grpSp>
      <p:sp>
        <p:nvSpPr>
          <p:cNvPr id="56" name="Line 35"/>
          <p:cNvSpPr>
            <a:spLocks noChangeShapeType="1"/>
          </p:cNvSpPr>
          <p:nvPr/>
        </p:nvSpPr>
        <p:spPr bwMode="auto">
          <a:xfrm flipH="1">
            <a:off x="6281564" y="3429000"/>
            <a:ext cx="882724" cy="792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H="1">
            <a:off x="5796136" y="2420888"/>
            <a:ext cx="1512168" cy="5040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타원 61"/>
          <p:cNvSpPr/>
          <p:nvPr/>
        </p:nvSpPr>
        <p:spPr>
          <a:xfrm flipH="1">
            <a:off x="3075598" y="2603154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 flipH="1">
            <a:off x="3156550" y="2893412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 flipH="1">
            <a:off x="3635896" y="2996952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 flipH="1">
            <a:off x="3867686" y="4637370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 flipH="1">
            <a:off x="5474346" y="5042482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 flipH="1">
            <a:off x="6243950" y="4158024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그룹 49"/>
          <p:cNvGrpSpPr/>
          <p:nvPr/>
        </p:nvGrpSpPr>
        <p:grpSpPr>
          <a:xfrm>
            <a:off x="147980" y="4158000"/>
            <a:ext cx="2717411" cy="1032337"/>
            <a:chOff x="142844" y="4152133"/>
            <a:chExt cx="2717411" cy="1032337"/>
          </a:xfrm>
          <a:solidFill>
            <a:schemeClr val="bg1"/>
          </a:solidFill>
        </p:grpSpPr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142844" y="4445806"/>
              <a:ext cx="2717411" cy="7386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Pixels (66M Ch.)</a:t>
              </a:r>
              <a:r>
                <a:rPr lang="en-US" sz="1600" dirty="0">
                  <a:solidFill>
                    <a:srgbClr val="FF0000"/>
                  </a:solidFill>
                </a:rPr>
                <a:t/>
              </a:r>
              <a:br>
                <a:rPr lang="en-US" sz="1600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Silicon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microstrips</a:t>
              </a:r>
              <a:r>
                <a:rPr lang="en-US" sz="1600" dirty="0" smtClean="0">
                  <a:solidFill>
                    <a:srgbClr val="FF0000"/>
                  </a:solidFill>
                </a:rPr>
                <a:t> (9.6M Ch.)</a:t>
              </a:r>
              <a:endParaRPr lang="en-US" sz="1600" dirty="0">
                <a:solidFill>
                  <a:srgbClr val="FF0000"/>
                </a:solidFill>
              </a:endParaRP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220 </a:t>
              </a:r>
              <a:r>
                <a:rPr lang="en-US" sz="1600" dirty="0">
                  <a:solidFill>
                    <a:srgbClr val="FF0000"/>
                  </a:solidFill>
                </a:rPr>
                <a:t>m</a:t>
              </a:r>
              <a:r>
                <a:rPr lang="en-US" sz="1600" baseline="30000" dirty="0">
                  <a:solidFill>
                    <a:srgbClr val="FF0000"/>
                  </a:solidFill>
                </a:rPr>
                <a:t>2</a:t>
              </a:r>
              <a:r>
                <a:rPr lang="en-US" sz="1600" dirty="0">
                  <a:solidFill>
                    <a:srgbClr val="FF0000"/>
                  </a:solidFill>
                </a:rPr>
                <a:t> of silicon </a:t>
              </a:r>
              <a:r>
                <a:rPr lang="en-US" sz="1600" dirty="0" smtClean="0">
                  <a:solidFill>
                    <a:srgbClr val="FF0000"/>
                  </a:solidFill>
                </a:rPr>
                <a:t>sensors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142844" y="4152133"/>
              <a:ext cx="1015791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TRACKER</a:t>
              </a:r>
              <a:endParaRPr lang="en-US" sz="2800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7308304" y="3212976"/>
            <a:ext cx="1584088" cy="1001986"/>
            <a:chOff x="7308304" y="4221088"/>
            <a:chExt cx="1584088" cy="1001986"/>
          </a:xfrm>
          <a:solidFill>
            <a:schemeClr val="bg1"/>
          </a:solidFill>
        </p:grpSpPr>
        <p:sp>
          <p:nvSpPr>
            <p:cNvPr id="89" name="Rectangle 39"/>
            <p:cNvSpPr>
              <a:spLocks noChangeArrowheads="1"/>
            </p:cNvSpPr>
            <p:nvPr/>
          </p:nvSpPr>
          <p:spPr bwMode="auto">
            <a:xfrm>
              <a:off x="7324070" y="4221088"/>
              <a:ext cx="299762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HF</a:t>
              </a:r>
              <a:endParaRPr lang="en-US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90" name="Rectangle 40"/>
            <p:cNvSpPr>
              <a:spLocks noChangeArrowheads="1"/>
            </p:cNvSpPr>
            <p:nvPr/>
          </p:nvSpPr>
          <p:spPr bwMode="auto">
            <a:xfrm>
              <a:off x="7308304" y="4484410"/>
              <a:ext cx="1584088" cy="7386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Centrality in 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heavy-ion events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for 2010 run</a:t>
              </a:r>
            </a:p>
          </p:txBody>
        </p:sp>
      </p:grpSp>
      <p:sp>
        <p:nvSpPr>
          <p:cNvPr id="91" name="Text Box 74"/>
          <p:cNvSpPr txBox="1">
            <a:spLocks noChangeArrowheads="1"/>
          </p:cNvSpPr>
          <p:nvPr/>
        </p:nvSpPr>
        <p:spPr bwMode="auto">
          <a:xfrm>
            <a:off x="35496" y="5209376"/>
            <a:ext cx="4330700" cy="3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1800" dirty="0">
                <a:solidFill>
                  <a:srgbClr val="FF0000"/>
                </a:solidFill>
                <a:latin typeface="+mn-lt"/>
              </a:rPr>
              <a:t>Very large</a:t>
            </a:r>
            <a:r>
              <a:rPr lang="en-US" altLang="ko-KR" sz="1800" dirty="0">
                <a:solidFill>
                  <a:srgbClr val="FF0000"/>
                </a:solidFill>
                <a:latin typeface="+mn-lt"/>
                <a:sym typeface="Symbol" pitchFamily="18" charset="2"/>
              </a:rPr>
              <a:t> coverage (|| &lt; 5.0)!</a:t>
            </a:r>
            <a:endParaRPr lang="en-US" altLang="ko-KR" sz="1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Summary of 2010 </a:t>
            </a:r>
            <a:r>
              <a:rPr lang="en-US" altLang="ko-KR" sz="3600" dirty="0" err="1" smtClean="0"/>
              <a:t>PbPb</a:t>
            </a:r>
            <a:r>
              <a:rPr lang="en-US" altLang="ko-KR" sz="3600" dirty="0" smtClean="0"/>
              <a:t> Run</a:t>
            </a:r>
            <a:endParaRPr lang="ko-KR" altLang="en-US" sz="36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184576" cy="5400600"/>
          </a:xfrm>
        </p:spPr>
        <p:txBody>
          <a:bodyPr wrap="square">
            <a:normAutofit lnSpcReduction="10000"/>
          </a:bodyPr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200" dirty="0" smtClean="0">
                <a:ea typeface="ＭＳ Ｐゴシック" pitchFamily="34" charset="-128"/>
              </a:rPr>
              <a:t>A dedicated heavy-ion mode</a:t>
            </a:r>
          </a:p>
          <a:p>
            <a:pPr marL="630238" lvl="1" indent="-268288"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Turn off zero suppression</a:t>
            </a:r>
          </a:p>
          <a:p>
            <a:pPr marL="630238" lvl="1" indent="-268288"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Taking data at up to 220 Hz</a:t>
            </a:r>
          </a:p>
          <a:p>
            <a:pPr marL="630238" lvl="1" indent="-268288"/>
            <a:r>
              <a:rPr lang="en-US" altLang="ko-KR" sz="2000" dirty="0">
                <a:ea typeface="ＭＳ Ｐゴシック" pitchFamily="34" charset="-128"/>
              </a:rPr>
              <a:t>12 MB event </a:t>
            </a:r>
            <a:r>
              <a:rPr lang="en-US" altLang="ko-KR" sz="2000" dirty="0" smtClean="0">
                <a:ea typeface="ＭＳ Ｐゴシック" pitchFamily="34" charset="-128"/>
              </a:rPr>
              <a:t>size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200" dirty="0" smtClean="0">
                <a:ea typeface="ＭＳ Ｐゴシック" pitchFamily="34" charset="-128"/>
              </a:rPr>
              <a:t>Triggering on minimum bias, </a:t>
            </a:r>
            <a:br>
              <a:rPr lang="en-US" sz="2200" dirty="0" smtClean="0">
                <a:ea typeface="ＭＳ Ｐゴシック" pitchFamily="34" charset="-128"/>
              </a:rPr>
            </a:br>
            <a:r>
              <a:rPr lang="en-US" sz="2200" dirty="0" smtClean="0">
                <a:ea typeface="ＭＳ Ｐゴシック" pitchFamily="34" charset="-128"/>
              </a:rPr>
              <a:t>jets, muons and photons</a:t>
            </a:r>
          </a:p>
          <a:p>
            <a:pPr marL="630238" lvl="1" indent="-268288"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ALL rare probes written to tape</a:t>
            </a:r>
          </a:p>
          <a:p>
            <a:pPr marL="630238" lvl="1" indent="-268288"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~half of minimum bias written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00FF"/>
                </a:solidFill>
                <a:ea typeface="ＭＳ Ｐゴシック" pitchFamily="34" charset="-128"/>
              </a:rPr>
              <a:t>Recorded luminosity</a:t>
            </a:r>
          </a:p>
          <a:p>
            <a:pPr marL="630238" lvl="1" indent="-268288">
              <a:buFont typeface="맑은 고딕" pitchFamily="50" charset="-127"/>
              <a:buChar char="–"/>
            </a:pP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PbPb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@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ＭＳ Ｐゴシック" pitchFamily="34" charset="-128"/>
                <a:cs typeface="Arial"/>
              </a:rPr>
              <a:t>√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ea typeface="ＭＳ Ｐゴシック" pitchFamily="34" charset="-128"/>
                <a:cs typeface="Arial"/>
              </a:rPr>
              <a:t>s</a:t>
            </a:r>
            <a:r>
              <a:rPr lang="en-US" sz="2000" baseline="-25000" dirty="0" err="1" smtClean="0">
                <a:solidFill>
                  <a:srgbClr val="0000FF"/>
                </a:solidFill>
                <a:latin typeface="Arial"/>
                <a:ea typeface="ＭＳ Ｐゴシック" pitchFamily="34" charset="-128"/>
                <a:cs typeface="Arial"/>
              </a:rPr>
              <a:t>NN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ＭＳ Ｐゴシック" pitchFamily="34" charset="-128"/>
                <a:cs typeface="Arial"/>
              </a:rPr>
              <a:t> = 2.76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ea typeface="ＭＳ Ｐゴシック" pitchFamily="34" charset="-128"/>
                <a:cs typeface="Arial"/>
              </a:rPr>
              <a:t>TeV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ＭＳ Ｐゴシック" pitchFamily="34" charset="-128"/>
                <a:cs typeface="Arial"/>
              </a:rPr>
              <a:t>: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8.7</a:t>
            </a:r>
            <a:r>
              <a:rPr lang="en-US" altLang="ko-KR" sz="2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altLang="ko-KR" sz="2000" dirty="0">
                <a:solidFill>
                  <a:srgbClr val="0000FF"/>
                </a:solidFill>
                <a:ea typeface="ＭＳ Ｐゴシック" pitchFamily="34" charset="-128"/>
              </a:rPr>
              <a:t>b</a:t>
            </a:r>
            <a:r>
              <a:rPr lang="en-US" altLang="ko-KR" sz="2000" baseline="30000" dirty="0">
                <a:solidFill>
                  <a:srgbClr val="0000FF"/>
                </a:solidFill>
                <a:ea typeface="ＭＳ Ｐゴシック" pitchFamily="34" charset="-128"/>
              </a:rPr>
              <a:t>-1</a:t>
            </a:r>
            <a:r>
              <a:rPr lang="en-US" altLang="ko-KR" sz="2000" dirty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endParaRPr lang="en-US" sz="2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304800"/>
            <a:r>
              <a:rPr lang="en-US" sz="2200" b="1" dirty="0" smtClean="0">
                <a:solidFill>
                  <a:srgbClr val="0000FF"/>
                </a:solidFill>
                <a:ea typeface="ＭＳ Ｐゴシック" pitchFamily="34" charset="-128"/>
              </a:rPr>
              <a:t>Reference </a:t>
            </a:r>
            <a:r>
              <a:rPr lang="en-US" sz="2200" b="1" dirty="0" err="1" smtClean="0">
                <a:solidFill>
                  <a:srgbClr val="0000FF"/>
                </a:solidFill>
                <a:ea typeface="ＭＳ Ｐゴシック" pitchFamily="34" charset="-128"/>
              </a:rPr>
              <a:t>pp</a:t>
            </a:r>
            <a:r>
              <a:rPr lang="en-US" sz="2200" b="1" dirty="0" smtClean="0">
                <a:solidFill>
                  <a:srgbClr val="0000FF"/>
                </a:solidFill>
                <a:ea typeface="ＭＳ Ｐゴシック" pitchFamily="34" charset="-128"/>
              </a:rPr>
              <a:t> data</a:t>
            </a:r>
          </a:p>
          <a:p>
            <a:pPr marL="630238" lvl="1" indent="-268288">
              <a:buFont typeface="맑은 고딕" pitchFamily="50" charset="-127"/>
              <a:buChar char="–"/>
            </a:pP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pp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@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ＭＳ Ｐゴシック" pitchFamily="34" charset="-128"/>
                <a:cs typeface="Arial"/>
              </a:rPr>
              <a:t>√s =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2.76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TeV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: 241</a:t>
            </a:r>
            <a:r>
              <a:rPr lang="en-US" altLang="ko-KR" sz="2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ea typeface="ＭＳ Ｐゴシック" pitchFamily="34" charset="-128"/>
              </a:rPr>
              <a:t>nb</a:t>
            </a:r>
            <a:r>
              <a:rPr lang="en-US" altLang="ko-KR" sz="2000" baseline="30000" dirty="0">
                <a:solidFill>
                  <a:srgbClr val="0000FF"/>
                </a:solidFill>
                <a:ea typeface="ＭＳ Ｐゴシック" pitchFamily="34" charset="-128"/>
              </a:rPr>
              <a:t>-1</a:t>
            </a:r>
            <a:r>
              <a:rPr lang="en-US" altLang="ko-KR" sz="2000" dirty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endParaRPr lang="en-US" sz="2000" dirty="0" smtClean="0">
              <a:ea typeface="ＭＳ Ｐゴシック" pitchFamily="34" charset="-128"/>
            </a:endParaRPr>
          </a:p>
          <a:p>
            <a:pPr marL="630238" lvl="1" indent="-268288"/>
            <a:r>
              <a:rPr lang="en-US" altLang="ko-KR" sz="2000" dirty="0" smtClean="0">
                <a:solidFill>
                  <a:srgbClr val="0000FF"/>
                </a:solidFill>
                <a:ea typeface="ＭＳ Ｐゴシック" pitchFamily="34" charset="-128"/>
              </a:rPr>
              <a:t>pp @ </a:t>
            </a:r>
            <a:r>
              <a:rPr lang="en-US" altLang="ko-KR" sz="2000" dirty="0" smtClean="0">
                <a:solidFill>
                  <a:srgbClr val="0000FF"/>
                </a:solidFill>
                <a:latin typeface="Arial"/>
                <a:ea typeface="ＭＳ Ｐゴシック" pitchFamily="34" charset="-128"/>
                <a:cs typeface="Arial"/>
              </a:rPr>
              <a:t>√s = </a:t>
            </a:r>
            <a:r>
              <a:rPr lang="en-US" altLang="ko-KR" sz="2000" dirty="0" smtClean="0">
                <a:solidFill>
                  <a:srgbClr val="0000FF"/>
                </a:solidFill>
                <a:ea typeface="ＭＳ Ｐゴシック" pitchFamily="34" charset="-128"/>
              </a:rPr>
              <a:t>7 </a:t>
            </a:r>
            <a:r>
              <a:rPr lang="en-US" altLang="ko-KR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TeV</a:t>
            </a:r>
            <a:r>
              <a:rPr lang="en-US" altLang="ko-KR" sz="2000" dirty="0" smtClean="0">
                <a:solidFill>
                  <a:srgbClr val="0000FF"/>
                </a:solidFill>
                <a:ea typeface="ＭＳ Ｐゴシック" pitchFamily="34" charset="-128"/>
              </a:rPr>
              <a:t>: &gt; 5 fb</a:t>
            </a:r>
            <a:r>
              <a:rPr lang="en-US" altLang="ko-KR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-1</a:t>
            </a:r>
            <a:r>
              <a:rPr lang="en-US" altLang="ko-KR" sz="200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endParaRPr lang="en-US" sz="2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200" dirty="0" smtClean="0">
                <a:ea typeface="ＭＳ Ｐゴシック" pitchFamily="34" charset="-128"/>
              </a:rPr>
              <a:t>Total volume of </a:t>
            </a:r>
            <a:r>
              <a:rPr lang="en-US" sz="2200" dirty="0" err="1" smtClean="0">
                <a:ea typeface="ＭＳ Ｐゴシック" pitchFamily="34" charset="-128"/>
              </a:rPr>
              <a:t>PbPb</a:t>
            </a:r>
            <a:r>
              <a:rPr lang="en-US" sz="2200" dirty="0" smtClean="0">
                <a:ea typeface="ＭＳ Ｐゴシック" pitchFamily="34" charset="-128"/>
              </a:rPr>
              <a:t> data</a:t>
            </a:r>
          </a:p>
          <a:p>
            <a:pPr marL="630238" lvl="1" indent="-268288">
              <a:buFont typeface="맑은 고딕" pitchFamily="50" charset="-127"/>
              <a:buChar char="–"/>
            </a:pPr>
            <a:r>
              <a:rPr lang="en-US" sz="2000" dirty="0" smtClean="0">
                <a:ea typeface="ＭＳ Ｐゴシック" pitchFamily="34" charset="-128"/>
              </a:rPr>
              <a:t>~0.89 </a:t>
            </a:r>
            <a:r>
              <a:rPr lang="en-US" sz="2000" dirty="0" err="1" smtClean="0">
                <a:ea typeface="ＭＳ Ｐゴシック" pitchFamily="34" charset="-128"/>
              </a:rPr>
              <a:t>PetaByte</a:t>
            </a:r>
            <a:endParaRPr lang="en-US" sz="2000" dirty="0" smtClean="0">
              <a:ea typeface="ＭＳ Ｐゴシック" pitchFamily="34" charset="-128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803760" y="1295636"/>
            <a:ext cx="4016712" cy="4149588"/>
            <a:chOff x="4875768" y="1089883"/>
            <a:chExt cx="4016712" cy="4149588"/>
          </a:xfrm>
        </p:grpSpPr>
        <p:pic>
          <p:nvPicPr>
            <p:cNvPr id="7" name="Picture 9" descr="luminosity_cms_for_qm_actual_date2.gif"/>
            <p:cNvPicPr>
              <a:picLocks noChangeAspect="1"/>
            </p:cNvPicPr>
            <p:nvPr/>
          </p:nvPicPr>
          <p:blipFill>
            <a:blip r:embed="rId2" cstate="print"/>
            <a:srcRect r="6341"/>
            <a:stretch>
              <a:fillRect/>
            </a:stretch>
          </p:blipFill>
          <p:spPr bwMode="auto">
            <a:xfrm>
              <a:off x="4875768" y="1089883"/>
              <a:ext cx="4016712" cy="399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33"/>
            <p:cNvSpPr txBox="1">
              <a:spLocks noChangeArrowheads="1"/>
            </p:cNvSpPr>
            <p:nvPr/>
          </p:nvSpPr>
          <p:spPr bwMode="auto">
            <a:xfrm>
              <a:off x="6079230" y="4941168"/>
              <a:ext cx="2381202" cy="2983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2058" tIns="41029" rIns="82058" bIns="41029">
              <a:spAutoFit/>
            </a:bodyPr>
            <a:lstStyle/>
            <a:p>
              <a:r>
                <a:rPr lang="en-US" sz="1400" b="1" dirty="0" smtClean="0"/>
                <a:t>(Days </a:t>
              </a:r>
              <a:r>
                <a:rPr lang="en-US" sz="1400" b="1" dirty="0"/>
                <a:t>since </a:t>
              </a:r>
              <a:r>
                <a:rPr lang="en-US" sz="1400" b="1" dirty="0" smtClean="0"/>
                <a:t>Nov. </a:t>
              </a:r>
              <a:r>
                <a:rPr lang="en-US" sz="1400" b="1" dirty="0"/>
                <a:t>1, </a:t>
              </a:r>
              <a:r>
                <a:rPr lang="en-US" sz="1400" b="1" dirty="0" smtClean="0"/>
                <a:t>2010)</a:t>
              </a:r>
              <a:endParaRPr lang="en-US" sz="1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40832" y="5661248"/>
            <a:ext cx="4995664" cy="51374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 luminosities will be rescaled by few % after complete</a:t>
            </a:r>
            <a:b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analysis of Van der Meer scans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err="1" smtClean="0"/>
              <a:t>Dihadron</a:t>
            </a:r>
            <a:r>
              <a:rPr lang="en-US" altLang="ko-KR" sz="3200" dirty="0" smtClean="0"/>
              <a:t> Correlation Technique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7</a:t>
            </a:fld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35496" y="981050"/>
            <a:ext cx="9001000" cy="4500017"/>
            <a:chOff x="35496" y="620688"/>
            <a:chExt cx="9001000" cy="4500017"/>
          </a:xfrm>
        </p:grpSpPr>
        <p:pic>
          <p:nvPicPr>
            <p:cNvPr id="7" name="Picture 7" descr="sigbkg_pttrg4-6_ptass2-4_cent0-1_2011010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8"/>
            <a:stretch>
              <a:fillRect/>
            </a:stretch>
          </p:blipFill>
          <p:spPr bwMode="auto">
            <a:xfrm>
              <a:off x="5724128" y="1792263"/>
              <a:ext cx="3259137" cy="3076575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bkg_pttrg4-6_ptass2-4_cent0-1_2011010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2371" b="1033"/>
            <a:stretch/>
          </p:blipFill>
          <p:spPr bwMode="auto">
            <a:xfrm>
              <a:off x="35496" y="1844502"/>
              <a:ext cx="3118643" cy="304323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4067944" y="1484140"/>
              <a:ext cx="1196975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02" tIns="41453" rIns="82902" bIns="41453">
              <a:spAutoFit/>
            </a:bodyPr>
            <a:lstStyle>
              <a:lvl1pPr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800" i="1" dirty="0"/>
                <a:t>Event 1</a:t>
              </a:r>
            </a:p>
          </p:txBody>
        </p:sp>
        <p:graphicFrame>
          <p:nvGraphicFramePr>
            <p:cNvPr id="11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3538103"/>
                </p:ext>
              </p:extLst>
            </p:nvPr>
          </p:nvGraphicFramePr>
          <p:xfrm>
            <a:off x="344488" y="1124744"/>
            <a:ext cx="2721669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73" name="Equation" r:id="rId4" imgW="1879600" imgH="495300" progId="Equation.3">
                    <p:embed/>
                  </p:oleObj>
                </mc:Choice>
                <mc:Fallback>
                  <p:oleObj name="Equation" r:id="rId4" imgW="1879600" imgH="4953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88" y="1124744"/>
                          <a:ext cx="2721669" cy="7200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1186648"/>
                </p:ext>
              </p:extLst>
            </p:nvPr>
          </p:nvGraphicFramePr>
          <p:xfrm>
            <a:off x="6012160" y="1124744"/>
            <a:ext cx="2819400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74" name="Equation" r:id="rId6" imgW="1905000" imgH="495300" progId="Equation.3">
                    <p:embed/>
                  </p:oleObj>
                </mc:Choice>
                <mc:Fallback>
                  <p:oleObj name="Equation" r:id="rId6" imgW="19050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2160" y="1124744"/>
                          <a:ext cx="2819400" cy="6810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34" descr="plot4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383" y="1844502"/>
              <a:ext cx="116840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4" descr="plot4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664" y="3500686"/>
              <a:ext cx="1168400" cy="113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4096693" y="3140324"/>
              <a:ext cx="1195387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02" tIns="41453" rIns="82902" bIns="41453">
              <a:spAutoFit/>
            </a:bodyPr>
            <a:lstStyle>
              <a:lvl1pPr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800" i="1" dirty="0"/>
                <a:t>Event 2</a:t>
              </a:r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V="1">
              <a:off x="4580111" y="3410595"/>
              <a:ext cx="2707086" cy="57259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ko-KR" altLang="en-US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4712271" y="2348558"/>
              <a:ext cx="2574925" cy="10620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ko-KR" altLang="en-US"/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706421" y="620688"/>
              <a:ext cx="2065379" cy="36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02" tIns="41453" rIns="82902" bIns="41453">
              <a:spAutoFit/>
            </a:bodyPr>
            <a:lstStyle>
              <a:lvl1pPr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altLang="ko-KR" sz="1800" i="1" dirty="0" smtClean="0">
                  <a:solidFill>
                    <a:srgbClr val="FF0000"/>
                  </a:solidFill>
                </a:rPr>
                <a:t>Same </a:t>
              </a:r>
              <a:r>
                <a:rPr lang="en-US" altLang="ko-KR" sz="1800" i="1" dirty="0">
                  <a:solidFill>
                    <a:srgbClr val="FF0000"/>
                  </a:solidFill>
                </a:rPr>
                <a:t>event pairs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6372200" y="620688"/>
              <a:ext cx="2103851" cy="36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02" tIns="41453" rIns="82902" bIns="41453">
              <a:spAutoFit/>
            </a:bodyPr>
            <a:lstStyle>
              <a:lvl1pPr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altLang="ko-KR" sz="1800" i="1" dirty="0" smtClean="0">
                  <a:solidFill>
                    <a:srgbClr val="0000FF"/>
                  </a:solidFill>
                </a:rPr>
                <a:t>Mixed </a:t>
              </a:r>
              <a:r>
                <a:rPr lang="en-US" altLang="ko-KR" sz="1800" i="1" dirty="0">
                  <a:solidFill>
                    <a:srgbClr val="0000FF"/>
                  </a:solidFill>
                </a:rPr>
                <a:t>event pairs</a:t>
              </a:r>
            </a:p>
          </p:txBody>
        </p:sp>
        <p:sp>
          <p:nvSpPr>
            <p:cNvPr id="30" name="Text Box 42"/>
            <p:cNvSpPr txBox="1">
              <a:spLocks noChangeArrowheads="1"/>
            </p:cNvSpPr>
            <p:nvPr/>
          </p:nvSpPr>
          <p:spPr bwMode="auto">
            <a:xfrm>
              <a:off x="3419872" y="692374"/>
              <a:ext cx="2320476" cy="69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70" tIns="50935" rIns="101870" bIns="5093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US" altLang="ko-KR" sz="1600" dirty="0" smtClean="0"/>
                <a:t>1</a:t>
              </a:r>
              <a:r>
                <a:rPr lang="en-US" altLang="ko-KR" sz="1600" dirty="0"/>
                <a:t>: </a:t>
              </a:r>
              <a:r>
                <a:rPr lang="en-US" altLang="ko-KR" sz="1600" dirty="0" smtClean="0"/>
                <a:t>Trigger particle</a:t>
              </a:r>
              <a:endParaRPr lang="en-US" altLang="ko-KR" sz="1600" dirty="0"/>
            </a:p>
            <a:p>
              <a:pPr algn="l" eaLnBrk="1" hangingPunct="1">
                <a:lnSpc>
                  <a:spcPct val="120000"/>
                </a:lnSpc>
              </a:pPr>
              <a:r>
                <a:rPr lang="en-US" altLang="ko-KR" sz="1600" dirty="0" smtClean="0"/>
                <a:t>2</a:t>
              </a:r>
              <a:r>
                <a:rPr lang="en-US" altLang="ko-KR" sz="1600" dirty="0"/>
                <a:t>: </a:t>
              </a:r>
              <a:r>
                <a:rPr lang="en-US" altLang="ko-KR" sz="1600" dirty="0" smtClean="0"/>
                <a:t>Associated particle</a:t>
              </a:r>
              <a:endParaRPr lang="en-US" altLang="ko-KR" sz="180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154139" y="1664965"/>
              <a:ext cx="134144" cy="334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8902352" y="1772816"/>
              <a:ext cx="134144" cy="334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5400000">
              <a:off x="1642369" y="3189958"/>
              <a:ext cx="134144" cy="334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 rot="5400000">
              <a:off x="7218535" y="3194893"/>
              <a:ext cx="288032" cy="334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H="1">
              <a:off x="2051717" y="2204542"/>
              <a:ext cx="2358901" cy="9364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ko-KR" altLang="en-US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H="1">
              <a:off x="2123726" y="2564582"/>
              <a:ext cx="2358901" cy="5763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730722" y="5085184"/>
            <a:ext cx="7873726" cy="1224136"/>
            <a:chOff x="671141" y="5085184"/>
            <a:chExt cx="7873726" cy="1224136"/>
          </a:xfrm>
        </p:grpSpPr>
        <p:grpSp>
          <p:nvGrpSpPr>
            <p:cNvPr id="39" name="그룹 38"/>
            <p:cNvGrpSpPr/>
            <p:nvPr/>
          </p:nvGrpSpPr>
          <p:grpSpPr>
            <a:xfrm>
              <a:off x="912019" y="5085184"/>
              <a:ext cx="4635291" cy="1224136"/>
              <a:chOff x="3819118" y="5085184"/>
              <a:chExt cx="4635291" cy="1224136"/>
            </a:xfrm>
          </p:grpSpPr>
          <p:graphicFrame>
            <p:nvGraphicFramePr>
              <p:cNvPr id="26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221844"/>
                  </p:ext>
                </p:extLst>
              </p:nvPr>
            </p:nvGraphicFramePr>
            <p:xfrm>
              <a:off x="4211960" y="5544484"/>
              <a:ext cx="3742814" cy="764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175" name="Equation" r:id="rId9" imgW="2501900" imgH="495300" progId="Equation.3">
                      <p:embed/>
                    </p:oleObj>
                  </mc:Choice>
                  <mc:Fallback>
                    <p:oleObj name="Equation" r:id="rId9" imgW="2501900" imgH="495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1960" y="5544484"/>
                            <a:ext cx="3742814" cy="7648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Text Box 38"/>
              <p:cNvSpPr txBox="1">
                <a:spLocks noChangeArrowheads="1"/>
              </p:cNvSpPr>
              <p:nvPr/>
            </p:nvSpPr>
            <p:spPr bwMode="auto">
              <a:xfrm>
                <a:off x="3819118" y="5085184"/>
                <a:ext cx="4635291" cy="430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en-US" altLang="ko-KR" sz="2200" b="0" u="sng" dirty="0">
                    <a:solidFill>
                      <a:srgbClr val="FF0000"/>
                    </a:solidFill>
                  </a:rPr>
                  <a:t>Associated hadron yield per </a:t>
                </a:r>
                <a:r>
                  <a:rPr lang="en-US" altLang="ko-KR" sz="2200" b="0" u="sng" dirty="0" smtClean="0">
                    <a:solidFill>
                      <a:srgbClr val="FF0000"/>
                    </a:solidFill>
                  </a:rPr>
                  <a:t>trigger</a:t>
                </a:r>
                <a:endParaRPr lang="en-US" altLang="ko-KR" sz="2200" b="0" u="sng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5868144" y="5531980"/>
              <a:ext cx="2676723" cy="75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4414" tIns="37208" rIns="74414" bIns="37208">
              <a:spAutoFit/>
            </a:bodyPr>
            <a:lstStyle>
              <a:lvl1pPr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827088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altLang="ko-KR" sz="2200" b="0" dirty="0">
                  <a:solidFill>
                    <a:srgbClr val="000000"/>
                  </a:solidFill>
                  <a:latin typeface="Symbol" pitchFamily="18" charset="2"/>
                </a:rPr>
                <a:t>Dh</a:t>
              </a:r>
              <a:r>
                <a:rPr lang="en-US" altLang="ko-KR" sz="2200" b="0" dirty="0">
                  <a:solidFill>
                    <a:srgbClr val="000000"/>
                  </a:solidFill>
                  <a:latin typeface="Book Antiqua" charset="0"/>
                </a:rPr>
                <a:t> = </a:t>
              </a:r>
              <a:r>
                <a:rPr lang="en-US" altLang="ko-KR" sz="2200" b="0" dirty="0" err="1" smtClean="0">
                  <a:solidFill>
                    <a:srgbClr val="000000"/>
                  </a:solidFill>
                  <a:latin typeface="Symbol" pitchFamily="18" charset="2"/>
                </a:rPr>
                <a:t>h</a:t>
              </a:r>
              <a:r>
                <a:rPr lang="en-US" altLang="ko-KR" sz="2200" b="0" baseline="30000" dirty="0" err="1" smtClean="0">
                  <a:solidFill>
                    <a:srgbClr val="000000"/>
                  </a:solidFill>
                </a:rPr>
                <a:t>assoc</a:t>
              </a:r>
              <a:r>
                <a:rPr lang="en-US" altLang="ko-KR" sz="2200" b="0" dirty="0" smtClean="0">
                  <a:solidFill>
                    <a:srgbClr val="000000"/>
                  </a:solidFill>
                  <a:latin typeface="Book Antiqua" charset="0"/>
                </a:rPr>
                <a:t>– </a:t>
              </a:r>
              <a:r>
                <a:rPr lang="en-US" altLang="ko-KR" sz="2200" b="0" dirty="0" err="1">
                  <a:solidFill>
                    <a:srgbClr val="000000"/>
                  </a:solidFill>
                  <a:latin typeface="Symbol" pitchFamily="18" charset="2"/>
                </a:rPr>
                <a:t>h</a:t>
              </a:r>
              <a:r>
                <a:rPr lang="en-US" altLang="ko-KR" sz="2200" b="0" baseline="30000" dirty="0" err="1">
                  <a:solidFill>
                    <a:srgbClr val="000000"/>
                  </a:solidFill>
                </a:rPr>
                <a:t>trig</a:t>
              </a:r>
              <a:endParaRPr lang="en-US" altLang="ko-KR" sz="2200" b="0" baseline="-25000" dirty="0">
                <a:solidFill>
                  <a:srgbClr val="000000"/>
                </a:solidFill>
                <a:latin typeface="Book Antiqua" charset="0"/>
              </a:endParaRPr>
            </a:p>
            <a:p>
              <a:pPr algn="l" eaLnBrk="1" hangingPunct="1"/>
              <a:r>
                <a:rPr lang="en-US" altLang="ko-KR" sz="2200" b="0" dirty="0" err="1">
                  <a:solidFill>
                    <a:srgbClr val="000000"/>
                  </a:solidFill>
                  <a:latin typeface="Symbol" pitchFamily="18" charset="2"/>
                </a:rPr>
                <a:t>Df</a:t>
              </a:r>
              <a:r>
                <a:rPr lang="en-US" altLang="ko-KR" sz="2200" b="0" dirty="0">
                  <a:solidFill>
                    <a:srgbClr val="000000"/>
                  </a:solidFill>
                  <a:latin typeface="Book Antiqua" charset="0"/>
                </a:rPr>
                <a:t> </a:t>
              </a:r>
              <a:r>
                <a:rPr lang="en-US" altLang="ko-KR" sz="2200" b="0" dirty="0" smtClean="0">
                  <a:solidFill>
                    <a:srgbClr val="000000"/>
                  </a:solidFill>
                  <a:latin typeface="Book Antiqua" charset="0"/>
                </a:rPr>
                <a:t>= </a:t>
              </a:r>
              <a:r>
                <a:rPr lang="en-US" altLang="ko-KR" sz="2200" b="0" dirty="0" err="1">
                  <a:solidFill>
                    <a:srgbClr val="000000"/>
                  </a:solidFill>
                  <a:latin typeface="Symbol" pitchFamily="18" charset="2"/>
                </a:rPr>
                <a:t>f</a:t>
              </a:r>
              <a:r>
                <a:rPr lang="en-US" altLang="ko-KR" sz="2200" b="0" baseline="30000" dirty="0" err="1">
                  <a:solidFill>
                    <a:srgbClr val="000000"/>
                  </a:solidFill>
                </a:rPr>
                <a:t>assoc</a:t>
              </a:r>
              <a:r>
                <a:rPr lang="en-US" altLang="ko-KR" sz="2200" b="0" dirty="0">
                  <a:solidFill>
                    <a:srgbClr val="000000"/>
                  </a:solidFill>
                  <a:latin typeface="Book Antiqua" charset="0"/>
                </a:rPr>
                <a:t> </a:t>
              </a:r>
              <a:r>
                <a:rPr lang="en-US" altLang="ko-KR" sz="2200" b="0" dirty="0" smtClean="0">
                  <a:solidFill>
                    <a:srgbClr val="000000"/>
                  </a:solidFill>
                  <a:latin typeface="Book Antiqua" charset="0"/>
                </a:rPr>
                <a:t>– </a:t>
              </a:r>
              <a:r>
                <a:rPr lang="en-US" altLang="ko-KR" sz="2200" b="0" dirty="0" err="1">
                  <a:solidFill>
                    <a:srgbClr val="000000"/>
                  </a:solidFill>
                  <a:latin typeface="Symbol" pitchFamily="18" charset="2"/>
                </a:rPr>
                <a:t>f</a:t>
              </a:r>
              <a:r>
                <a:rPr lang="en-US" altLang="ko-KR" sz="2200" b="0" baseline="30000" dirty="0" err="1">
                  <a:solidFill>
                    <a:srgbClr val="000000"/>
                  </a:solidFill>
                </a:rPr>
                <a:t>trig</a:t>
              </a:r>
              <a:endParaRPr lang="en-US" altLang="ko-KR" sz="2200" b="0" baseline="-25000" dirty="0">
                <a:solidFill>
                  <a:srgbClr val="000000"/>
                </a:solidFill>
                <a:latin typeface="Book Antiqua" charset="0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71141" y="5157192"/>
              <a:ext cx="7717283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High-Multiplicity </a:t>
            </a:r>
            <a:r>
              <a:rPr lang="en-US" altLang="ko-KR" dirty="0" err="1" smtClean="0"/>
              <a:t>pp</a:t>
            </a:r>
            <a:r>
              <a:rPr lang="en-US" altLang="ko-KR" dirty="0" smtClean="0"/>
              <a:t> Event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8" name="Picture 2" descr="Figure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6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Ridge in High-Multiplicity </a:t>
            </a:r>
            <a:r>
              <a:rPr lang="en-US" altLang="ko-KR" dirty="0" err="1" smtClean="0"/>
              <a:t>pp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 December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HIM2011-12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0" y="1844824"/>
            <a:ext cx="3932882" cy="32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ompare_corr_2D_PPData_Minbias_7TeV_pad3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77" y="1434431"/>
            <a:ext cx="4418103" cy="4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860032" y="5329391"/>
            <a:ext cx="4176464" cy="90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ko-KR" b="0" dirty="0"/>
              <a:t>Striking </a:t>
            </a:r>
            <a:r>
              <a:rPr lang="en-US" altLang="ko-KR" b="0" dirty="0">
                <a:solidFill>
                  <a:srgbClr val="C00000"/>
                </a:solidFill>
              </a:rPr>
              <a:t>“</a:t>
            </a:r>
            <a:r>
              <a:rPr lang="en-US" altLang="ko-KR" dirty="0">
                <a:solidFill>
                  <a:srgbClr val="C00000"/>
                </a:solidFill>
              </a:rPr>
              <a:t>ridge-like</a:t>
            </a:r>
            <a:r>
              <a:rPr lang="en-US" altLang="ko-KR" b="0" dirty="0">
                <a:solidFill>
                  <a:srgbClr val="C00000"/>
                </a:solidFill>
              </a:rPr>
              <a:t>” </a:t>
            </a:r>
            <a:r>
              <a:rPr lang="en-US" altLang="ko-KR" b="0" dirty="0"/>
              <a:t>structure </a:t>
            </a:r>
            <a:endParaRPr lang="en-US" altLang="ko-KR" b="0" dirty="0" smtClean="0"/>
          </a:p>
          <a:p>
            <a:pPr algn="ctr" eaLnBrk="1" hangingPunct="1">
              <a:spcAft>
                <a:spcPts val="600"/>
              </a:spcAft>
            </a:pPr>
            <a:r>
              <a:rPr lang="en-US" altLang="ko-KR" b="0" dirty="0" smtClean="0"/>
              <a:t>extending </a:t>
            </a:r>
            <a:r>
              <a:rPr lang="en-US" altLang="ko-KR" b="0" dirty="0"/>
              <a:t>over </a:t>
            </a:r>
            <a:r>
              <a:rPr lang="en-US" altLang="ko-KR" b="0" dirty="0">
                <a:sym typeface="Symbol" pitchFamily="18" charset="2"/>
              </a:rPr>
              <a:t> </a:t>
            </a:r>
            <a:r>
              <a:rPr lang="en-US" altLang="ko-KR" b="0" dirty="0"/>
              <a:t>at</a:t>
            </a:r>
            <a:r>
              <a:rPr lang="en-US" altLang="ko-KR" b="0" dirty="0">
                <a:latin typeface="Gill Sans" charset="0"/>
              </a:rPr>
              <a:t> </a:t>
            </a:r>
            <a:r>
              <a:rPr lang="en-US" altLang="ko-KR" b="0" dirty="0">
                <a:sym typeface="Symbol" pitchFamily="18" charset="2"/>
              </a:rPr>
              <a:t> </a:t>
            </a:r>
            <a:r>
              <a:rPr lang="en-US" altLang="ko-KR" b="0" dirty="0"/>
              <a:t>~ </a:t>
            </a:r>
            <a:r>
              <a:rPr lang="en-US" altLang="ko-KR" b="0" dirty="0" smtClean="0"/>
              <a:t>0</a:t>
            </a:r>
            <a:endParaRPr lang="en-US" altLang="ko-KR" b="0" dirty="0"/>
          </a:p>
        </p:txBody>
      </p:sp>
      <p:pic>
        <p:nvPicPr>
          <p:cNvPr id="12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4193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67544" y="1196752"/>
            <a:ext cx="4005561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91418" tIns="45710" rIns="91418" bIns="45710">
            <a:spAutoFit/>
          </a:bodyPr>
          <a:lstStyle/>
          <a:p>
            <a:pPr defTabSz="912813"/>
            <a:r>
              <a:rPr lang="en-US" altLang="ko-KR" sz="2400" b="0" u="sng" dirty="0">
                <a:solidFill>
                  <a:srgbClr val="FF0000"/>
                </a:solidFill>
              </a:rPr>
              <a:t>Intermediate </a:t>
            </a:r>
            <a:r>
              <a:rPr lang="en-US" altLang="ko-KR" sz="2400" b="0" u="sng" dirty="0" err="1">
                <a:solidFill>
                  <a:srgbClr val="FF0000"/>
                </a:solidFill>
              </a:rPr>
              <a:t>p</a:t>
            </a:r>
            <a:r>
              <a:rPr lang="en-US" altLang="ko-KR" sz="2400" b="0" u="sng" baseline="-25000" dirty="0" err="1">
                <a:solidFill>
                  <a:srgbClr val="FF0000"/>
                </a:solidFill>
              </a:rPr>
              <a:t>T</a:t>
            </a:r>
            <a:r>
              <a:rPr lang="en-US" altLang="ko-KR" sz="2400" b="0" u="sng" dirty="0">
                <a:solidFill>
                  <a:srgbClr val="FF0000"/>
                </a:solidFill>
              </a:rPr>
              <a:t>:</a:t>
            </a:r>
            <a:r>
              <a:rPr lang="en-US" altLang="ko-KR" sz="2400" b="0" u="sng" baseline="-25000" dirty="0">
                <a:solidFill>
                  <a:srgbClr val="FF0000"/>
                </a:solidFill>
              </a:rPr>
              <a:t> </a:t>
            </a:r>
            <a:r>
              <a:rPr lang="en-US" altLang="ko-KR" sz="2400" b="0" u="sng" dirty="0">
                <a:solidFill>
                  <a:srgbClr val="FF0000"/>
                </a:solidFill>
              </a:rPr>
              <a:t>1-3 </a:t>
            </a:r>
            <a:r>
              <a:rPr lang="en-US" altLang="ko-KR" sz="2400" b="0" u="sng" dirty="0" err="1">
                <a:solidFill>
                  <a:srgbClr val="FF0000"/>
                </a:solidFill>
              </a:rPr>
              <a:t>GeV</a:t>
            </a:r>
            <a:r>
              <a:rPr lang="en-US" altLang="ko-KR" sz="2400" b="0" u="sng" dirty="0">
                <a:solidFill>
                  <a:srgbClr val="FF0000"/>
                </a:solidFill>
              </a:rPr>
              <a:t>/c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4557713" y="1689943"/>
            <a:ext cx="1670471" cy="469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algn="l" defTabSz="912813"/>
            <a:endParaRPr lang="ko-KR" altLang="ko-KR" sz="2500" b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83568" y="1690960"/>
            <a:ext cx="3613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/>
          <a:p>
            <a:pPr algn="l" defTabSz="912813"/>
            <a:r>
              <a:rPr lang="en-US" altLang="ko-KR" b="0" dirty="0"/>
              <a:t> </a:t>
            </a:r>
            <a:r>
              <a:rPr lang="en-US" altLang="ko-KR" b="1" dirty="0">
                <a:solidFill>
                  <a:srgbClr val="0000FF"/>
                </a:solidFill>
              </a:rPr>
              <a:t>Minimum </a:t>
            </a:r>
            <a:r>
              <a:rPr lang="en-US" altLang="ko-KR" b="1" dirty="0" smtClean="0">
                <a:solidFill>
                  <a:srgbClr val="0000FF"/>
                </a:solidFill>
              </a:rPr>
              <a:t>bias </a:t>
            </a:r>
            <a:r>
              <a:rPr lang="en-US" altLang="ko-KR" b="1" dirty="0" err="1">
                <a:solidFill>
                  <a:srgbClr val="0000FF"/>
                </a:solidFill>
              </a:rPr>
              <a:t>pp</a:t>
            </a:r>
            <a:r>
              <a:rPr lang="en-US" altLang="ko-KR" b="1" dirty="0">
                <a:solidFill>
                  <a:srgbClr val="0000FF"/>
                </a:solidFill>
              </a:rPr>
              <a:t> (&lt;N</a:t>
            </a:r>
            <a:r>
              <a:rPr lang="en-US" altLang="ko-KR" b="1" dirty="0" smtClean="0">
                <a:solidFill>
                  <a:srgbClr val="0000FF"/>
                </a:solidFill>
              </a:rPr>
              <a:t>&gt;~15</a:t>
            </a:r>
            <a:r>
              <a:rPr lang="en-US" altLang="ko-KR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1148730" y="961355"/>
            <a:ext cx="2283221" cy="37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70" tIns="50935" rIns="101870" bIns="50935">
            <a:spAutoFit/>
          </a:bodyPr>
          <a:lstStyle/>
          <a:p>
            <a:pPr defTabSz="565150"/>
            <a:r>
              <a:rPr lang="en-US" altLang="ko-KR" b="0" dirty="0" smtClean="0"/>
              <a:t>JHEP09, 091 </a:t>
            </a:r>
            <a:r>
              <a:rPr lang="en-US" altLang="ko-KR" b="0" dirty="0"/>
              <a:t>(2010</a:t>
            </a:r>
            <a:r>
              <a:rPr lang="en-US" altLang="ko-KR" b="0" dirty="0" smtClean="0"/>
              <a:t>)</a:t>
            </a:r>
            <a:endParaRPr lang="en-US" altLang="ko-KR" b="0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276304" y="1052736"/>
            <a:ext cx="3065487" cy="65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ko-KR" sz="1800" b="0" dirty="0"/>
              <a:t>350K </a:t>
            </a:r>
            <a:r>
              <a:rPr lang="en-US" altLang="ko-KR" sz="1800" b="0" dirty="0" smtClean="0"/>
              <a:t>top multiplicity events </a:t>
            </a:r>
          </a:p>
          <a:p>
            <a:pPr algn="ctr" eaLnBrk="1" hangingPunct="1"/>
            <a:r>
              <a:rPr lang="en-US" altLang="ko-KR" sz="1800" b="0" dirty="0" smtClean="0"/>
              <a:t>out of 50 billion collisions</a:t>
            </a:r>
            <a:endParaRPr lang="en-US" altLang="ko-KR" sz="1800" b="0" dirty="0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6732240" y="4602138"/>
            <a:ext cx="0" cy="72725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ko-KR" altLang="en-US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886376"/>
              </p:ext>
            </p:extLst>
          </p:nvPr>
        </p:nvGraphicFramePr>
        <p:xfrm>
          <a:off x="230603" y="5295076"/>
          <a:ext cx="4341397" cy="87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9" name="Equation" r:id="rId6" imgW="2730500" imgH="533400" progId="Equation.3">
                  <p:embed/>
                </p:oleObj>
              </mc:Choice>
              <mc:Fallback>
                <p:oleObj name="Equation" r:id="rId6" imgW="2730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03" y="5295076"/>
                        <a:ext cx="4341397" cy="870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076056" y="1689943"/>
            <a:ext cx="3672408" cy="442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/>
          <a:lstStyle/>
          <a:p>
            <a:pPr algn="l" defTabSz="912813"/>
            <a:r>
              <a:rPr lang="en-US" altLang="ko-KR" b="1" dirty="0">
                <a:solidFill>
                  <a:srgbClr val="FF0000"/>
                </a:solidFill>
              </a:rPr>
              <a:t>High multiplicity </a:t>
            </a:r>
            <a:r>
              <a:rPr lang="en-US" altLang="ko-KR" b="1" dirty="0" err="1">
                <a:solidFill>
                  <a:srgbClr val="FF0000"/>
                </a:solidFill>
              </a:rPr>
              <a:t>pp</a:t>
            </a:r>
            <a:r>
              <a:rPr lang="en-US" altLang="ko-KR" b="1" dirty="0">
                <a:solidFill>
                  <a:srgbClr val="FF0000"/>
                </a:solidFill>
              </a:rPr>
              <a:t> (N </a:t>
            </a:r>
            <a:r>
              <a:rPr lang="en-US" altLang="ko-KR" b="1" dirty="0">
                <a:solidFill>
                  <a:srgbClr val="FF0000"/>
                </a:solidFill>
                <a:sym typeface="Symbol" pitchFamily="18" charset="2"/>
              </a:rPr>
              <a:t> </a:t>
            </a:r>
            <a:r>
              <a:rPr lang="en-US" altLang="ko-KR" b="1" dirty="0">
                <a:solidFill>
                  <a:srgbClr val="FF0000"/>
                </a:solidFill>
              </a:rPr>
              <a:t>110)</a:t>
            </a:r>
          </a:p>
        </p:txBody>
      </p:sp>
    </p:spTree>
    <p:extLst>
      <p:ext uri="{BB962C8B-B14F-4D97-AF65-F5344CB8AC3E}">
        <p14:creationId xmlns:p14="http://schemas.microsoft.com/office/powerpoint/2010/main" val="24205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E1D2009-1096-427B-A3E7-44FEF49536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CE2CEE5-D13B-4917-9A5B-55A6118A66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16B4AD-4476-47CA-BDDD-0238D4E4B9E1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7208</TotalTime>
  <Words>1746</Words>
  <Application>Microsoft Office PowerPoint</Application>
  <PresentationFormat>화면 슬라이드 쇼(4:3)</PresentationFormat>
  <Paragraphs>444</Paragraphs>
  <Slides>37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37</vt:i4>
      </vt:variant>
    </vt:vector>
  </HeadingPairs>
  <TitlesOfParts>
    <vt:vector size="55" baseType="lpstr">
      <vt:lpstr>굴림</vt:lpstr>
      <vt:lpstr>Arial</vt:lpstr>
      <vt:lpstr>Cambria Math</vt:lpstr>
      <vt:lpstr>Franklin Gothic Demi</vt:lpstr>
      <vt:lpstr>ＭＳ Ｐゴシック</vt:lpstr>
      <vt:lpstr>Times New Roman</vt:lpstr>
      <vt:lpstr>Gill Sans</vt:lpstr>
      <vt:lpstr>휴먼모음T</vt:lpstr>
      <vt:lpstr>Antique Olive Roman</vt:lpstr>
      <vt:lpstr>Book Antiqua</vt:lpstr>
      <vt:lpstr>Symbol</vt:lpstr>
      <vt:lpstr>Times</vt:lpstr>
      <vt:lpstr>Wingdings</vt:lpstr>
      <vt:lpstr>맑은 고딕</vt:lpstr>
      <vt:lpstr>HY견고딕</vt:lpstr>
      <vt:lpstr>Office 테마</vt:lpstr>
      <vt:lpstr>Equation</vt:lpstr>
      <vt:lpstr>수식</vt:lpstr>
      <vt:lpstr>Dihadron Correlations and Flow from CMS</vt:lpstr>
      <vt:lpstr>Outline</vt:lpstr>
      <vt:lpstr>Motivation</vt:lpstr>
      <vt:lpstr>PowerPoint 프레젠테이션</vt:lpstr>
      <vt:lpstr>CMS Detector</vt:lpstr>
      <vt:lpstr>Summary of 2010 PbPb Run</vt:lpstr>
      <vt:lpstr>Dihadron Correlation Technique</vt:lpstr>
      <vt:lpstr>High-Multiplicity pp Event</vt:lpstr>
      <vt:lpstr>Ridge in High-Multiplicity pp</vt:lpstr>
      <vt:lpstr>pT Dependence in pp</vt:lpstr>
      <vt:lpstr>Differential Δφ Projection</vt:lpstr>
      <vt:lpstr>Differential Δφ Projection</vt:lpstr>
      <vt:lpstr>Near-Side Yields for N≥110  </vt:lpstr>
      <vt:lpstr>Near-Side Yields for N≥110 </vt:lpstr>
      <vt:lpstr>PbPb Event</vt:lpstr>
      <vt:lpstr>Ridge in Heavy-Ion Collisions</vt:lpstr>
      <vt:lpstr>Differential Δφ Projection</vt:lpstr>
      <vt:lpstr>Integrated Associated Yield</vt:lpstr>
      <vt:lpstr>PbPb vs. pp</vt:lpstr>
      <vt:lpstr>Centrality Dependence in PbPb</vt:lpstr>
      <vt:lpstr>v2-Subtracted Yields in PbPb</vt:lpstr>
      <vt:lpstr>Possible Origin of Ridge</vt:lpstr>
      <vt:lpstr>Fourier Decomposition</vt:lpstr>
      <vt:lpstr>Fourier Decomposition</vt:lpstr>
      <vt:lpstr>v2 from Long-Range Correlations</vt:lpstr>
      <vt:lpstr>v2 from Long-Range Correlations</vt:lpstr>
      <vt:lpstr>v3 from Long-Range Correlations</vt:lpstr>
      <vt:lpstr>v3 from Long-Range Correlations</vt:lpstr>
      <vt:lpstr>vfn vs. Centrality</vt:lpstr>
      <vt:lpstr>More on v2 </vt:lpstr>
      <vt:lpstr>Systematics on v2</vt:lpstr>
      <vt:lpstr>v4 and v6</vt:lpstr>
      <vt:lpstr>v5</vt:lpstr>
      <vt:lpstr>Full Harmonic Spectra</vt:lpstr>
      <vt:lpstr>Comparisons to Hydro</vt:lpstr>
      <vt:lpstr>Initial Conditions &amp; η/s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High-Density QCD Matter with CMS/LHC</dc:title>
  <dc:creator>user</dc:creator>
  <cp:lastModifiedBy>Byungsik Hong</cp:lastModifiedBy>
  <cp:revision>665</cp:revision>
  <dcterms:created xsi:type="dcterms:W3CDTF">2011-09-17T10:23:26Z</dcterms:created>
  <dcterms:modified xsi:type="dcterms:W3CDTF">2011-12-08T10:06:54Z</dcterms:modified>
</cp:coreProperties>
</file>