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314" r:id="rId2"/>
    <p:sldId id="333" r:id="rId3"/>
    <p:sldId id="341" r:id="rId4"/>
    <p:sldId id="311" r:id="rId5"/>
    <p:sldId id="312" r:id="rId6"/>
    <p:sldId id="332" r:id="rId7"/>
    <p:sldId id="338" r:id="rId8"/>
    <p:sldId id="339" r:id="rId9"/>
    <p:sldId id="340" r:id="rId10"/>
    <p:sldId id="335" r:id="rId11"/>
    <p:sldId id="334" r:id="rId12"/>
    <p:sldId id="344" r:id="rId13"/>
    <p:sldId id="342" r:id="rId14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136" y="-9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5DAAA-CFEE-42AB-9B0F-AB0B057F9E7A}" type="datetimeFigureOut">
              <a:rPr lang="ko-KR" altLang="en-US" smtClean="0"/>
              <a:pPr/>
              <a:t>11. 9. 17.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US" altLang="ko-KR" dirty="0" err="1" smtClean="0"/>
              <a:t>fy</a:t>
            </a:r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FD610-D77F-49CD-8DF8-4F1517045E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566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11. 9. 17.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11. 9. 17.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11. 9. 17.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11. 9. 17.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11. 9. 17.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11. 9. 17.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11. 9. 17.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11. 9. 17.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11. 9. 17.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11. 9. 17.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11. 9. 17.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11. 9. 17.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362200" y="4572000"/>
            <a:ext cx="4572000" cy="797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4400" dirty="0" smtClean="0">
                <a:latin typeface="HY신명조" pitchFamily="18" charset="-127"/>
                <a:ea typeface="HY신명조" pitchFamily="18" charset="-127"/>
              </a:rPr>
              <a:t>김 선 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2895600"/>
            <a:ext cx="6588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err="1" smtClean="0"/>
              <a:t>KIAS</a:t>
            </a:r>
            <a:r>
              <a:rPr lang="en-US" altLang="ko-KR" sz="2400" dirty="0" smtClean="0"/>
              <a:t> Workshop on </a:t>
            </a:r>
          </a:p>
          <a:p>
            <a:pPr algn="ctr"/>
            <a:r>
              <a:rPr lang="en-US" altLang="ko-KR" sz="2400" dirty="0" smtClean="0"/>
              <a:t>Nuclear and Particle Physics in </a:t>
            </a:r>
            <a:r>
              <a:rPr lang="en-US" altLang="ko-KR" sz="2400" dirty="0" err="1" smtClean="0"/>
              <a:t>KoRIA</a:t>
            </a:r>
            <a:r>
              <a:rPr lang="en-US" altLang="ko-KR" sz="2400" dirty="0" smtClean="0"/>
              <a:t> and BSI</a:t>
            </a:r>
          </a:p>
          <a:p>
            <a:pPr algn="ctr"/>
            <a:r>
              <a:rPr lang="en-US" altLang="ko-KR" sz="2400" dirty="0" smtClean="0"/>
              <a:t>2011.9.17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1143000"/>
            <a:ext cx="539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High Energy Lab and BSI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연구소 형태의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가지 옵션</a:t>
            </a:r>
            <a:r>
              <a:rPr lang="en-US" altLang="ko-KR" dirty="0" smtClean="0"/>
              <a:t> 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869955"/>
              </p:ext>
            </p:extLst>
          </p:nvPr>
        </p:nvGraphicFramePr>
        <p:xfrm>
          <a:off x="381001" y="1371600"/>
          <a:ext cx="8229600" cy="2575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506"/>
                <a:gridCol w="3401907"/>
                <a:gridCol w="3610187"/>
              </a:tblGrid>
              <a:tr h="380999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  <a:latin typeface="HY그래픽M" pitchFamily="18" charset="-127"/>
                          <a:ea typeface="HY그래픽M" pitchFamily="18" charset="-127"/>
                        </a:rPr>
                        <a:t>집중형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  <a:latin typeface="HY그래픽M" pitchFamily="18" charset="-127"/>
                          <a:ea typeface="HY그래픽M" pitchFamily="18" charset="-127"/>
                        </a:rPr>
                        <a:t>분산형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외국</a:t>
                      </a:r>
                      <a:r>
                        <a:rPr lang="en-US" altLang="ko-KR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연구소예</a:t>
                      </a:r>
                      <a:endParaRPr lang="ko-KR" altLang="en-US" sz="1400" dirty="0"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 CERN (</a:t>
                      </a:r>
                      <a:r>
                        <a:rPr lang="ko-KR" altLang="en-US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유럽</a:t>
                      </a:r>
                      <a:r>
                        <a:rPr lang="en-US" altLang="ko-KR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)</a:t>
                      </a: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 </a:t>
                      </a:r>
                      <a:r>
                        <a:rPr lang="en-US" altLang="ko-KR" sz="1400" baseline="0" dirty="0" err="1" smtClean="0">
                          <a:latin typeface="HY그래픽M" pitchFamily="18" charset="-127"/>
                          <a:ea typeface="HY그래픽M" pitchFamily="18" charset="-127"/>
                        </a:rPr>
                        <a:t>Fermilab</a:t>
                      </a:r>
                      <a:r>
                        <a:rPr lang="en-US" altLang="ko-KR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(</a:t>
                      </a:r>
                      <a:r>
                        <a:rPr lang="ko-KR" altLang="en-US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미국</a:t>
                      </a:r>
                      <a:r>
                        <a:rPr lang="en-US" altLang="ko-KR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)</a:t>
                      </a: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 KEK(</a:t>
                      </a:r>
                      <a:r>
                        <a:rPr lang="ko-KR" altLang="en-US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일본</a:t>
                      </a:r>
                      <a:r>
                        <a:rPr lang="en-US" altLang="ko-KR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)</a:t>
                      </a:r>
                      <a:endParaRPr lang="ko-KR" altLang="en-US" sz="1400" dirty="0"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 INFN</a:t>
                      </a:r>
                      <a:r>
                        <a:rPr lang="en-US" altLang="ko-KR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 (</a:t>
                      </a:r>
                      <a:r>
                        <a:rPr lang="ko-KR" altLang="en-US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이탈리아</a:t>
                      </a:r>
                      <a:r>
                        <a:rPr lang="en-US" altLang="ko-KR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)</a:t>
                      </a: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 IN2P3 (</a:t>
                      </a:r>
                      <a:r>
                        <a:rPr lang="ko-KR" altLang="en-US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프랑스</a:t>
                      </a:r>
                      <a:r>
                        <a:rPr lang="en-US" altLang="ko-KR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)</a:t>
                      </a:r>
                      <a:endParaRPr lang="ko-KR" altLang="en-US" sz="1400" dirty="0"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장점</a:t>
                      </a:r>
                      <a:endParaRPr lang="ko-KR" altLang="en-US" sz="1400" dirty="0"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인적</a:t>
                      </a:r>
                      <a:r>
                        <a:rPr lang="en-US" altLang="ko-KR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/</a:t>
                      </a:r>
                      <a:r>
                        <a:rPr lang="ko-KR" altLang="en-US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시설 인프라 집중</a:t>
                      </a:r>
                      <a:endParaRPr lang="en-US" altLang="ko-KR" sz="1400" dirty="0" smtClean="0">
                        <a:latin typeface="HY그래픽M" pitchFamily="18" charset="-127"/>
                        <a:ea typeface="HY그래픽M" pitchFamily="18" charset="-127"/>
                      </a:endParaRP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연구 분야간 조정</a:t>
                      </a:r>
                      <a:r>
                        <a:rPr lang="ko-KR" altLang="en-US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 쉬움</a:t>
                      </a:r>
                      <a:endParaRPr lang="en-US" altLang="ko-KR" sz="1400" baseline="0" dirty="0" smtClean="0">
                        <a:latin typeface="HY그래픽M" pitchFamily="18" charset="-127"/>
                        <a:ea typeface="HY그래픽M" pitchFamily="18" charset="-127"/>
                      </a:endParaRP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ko-KR" altLang="en-US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 초대형 프로젝트의 독자적 추진이 용이</a:t>
                      </a:r>
                      <a:endParaRPr lang="ko-KR" altLang="en-US" sz="1400" dirty="0"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무한한 </a:t>
                      </a:r>
                      <a:r>
                        <a:rPr lang="ko-KR" altLang="en-US" sz="1400" dirty="0" err="1" smtClean="0">
                          <a:latin typeface="HY그래픽M" pitchFamily="18" charset="-127"/>
                          <a:ea typeface="HY그래픽M" pitchFamily="18" charset="-127"/>
                        </a:rPr>
                        <a:t>확장성</a:t>
                      </a:r>
                      <a:r>
                        <a:rPr lang="en-US" altLang="ko-KR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 </a:t>
                      </a: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ko-KR" altLang="en-US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 지방 균형 발전</a:t>
                      </a:r>
                      <a:endParaRPr lang="en-US" altLang="ko-KR" sz="1400" dirty="0" smtClean="0">
                        <a:latin typeface="HY그래픽M" pitchFamily="18" charset="-127"/>
                        <a:ea typeface="HY그래픽M" pitchFamily="18" charset="-127"/>
                      </a:endParaRP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대학 연구</a:t>
                      </a:r>
                      <a:r>
                        <a:rPr lang="ko-KR" altLang="en-US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 균형</a:t>
                      </a:r>
                      <a:r>
                        <a:rPr lang="ko-KR" altLang="en-US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 발전</a:t>
                      </a:r>
                      <a:endParaRPr lang="ko-KR" altLang="en-US" sz="1400" dirty="0"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단점</a:t>
                      </a:r>
                      <a:endParaRPr lang="ko-KR" altLang="en-US" sz="1400" dirty="0"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초기에 대규모 투자 필요</a:t>
                      </a:r>
                      <a:endParaRPr lang="en-US" altLang="ko-KR" sz="1400" dirty="0" smtClean="0">
                        <a:latin typeface="HY그래픽M" pitchFamily="18" charset="-127"/>
                        <a:ea typeface="HY그래픽M" pitchFamily="18" charset="-127"/>
                      </a:endParaRP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확장성에 한계</a:t>
                      </a:r>
                      <a:endParaRPr lang="en-US" altLang="ko-KR" sz="1400" dirty="0" smtClean="0">
                        <a:latin typeface="HY그래픽M" pitchFamily="18" charset="-127"/>
                        <a:ea typeface="HY그래픽M" pitchFamily="18" charset="-127"/>
                      </a:endParaRP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대학 연구 축소 </a:t>
                      </a:r>
                      <a:endParaRPr lang="ko-KR" altLang="en-US" sz="1400" dirty="0"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인적</a:t>
                      </a:r>
                      <a:r>
                        <a:rPr lang="en-US" altLang="ko-KR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/</a:t>
                      </a:r>
                      <a:r>
                        <a:rPr lang="ko-KR" altLang="en-US" sz="1400" dirty="0" smtClean="0">
                          <a:latin typeface="HY그래픽M" pitchFamily="18" charset="-127"/>
                          <a:ea typeface="HY그래픽M" pitchFamily="18" charset="-127"/>
                        </a:rPr>
                        <a:t>물적</a:t>
                      </a:r>
                      <a:r>
                        <a:rPr lang="en-US" altLang="ko-KR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 </a:t>
                      </a:r>
                      <a:r>
                        <a:rPr lang="ko-KR" altLang="en-US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자원 분산</a:t>
                      </a:r>
                      <a:endParaRPr lang="en-US" altLang="ko-KR" sz="1400" baseline="0" dirty="0" smtClean="0">
                        <a:latin typeface="HY그래픽M" pitchFamily="18" charset="-127"/>
                        <a:ea typeface="HY그래픽M" pitchFamily="18" charset="-127"/>
                      </a:endParaRP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 </a:t>
                      </a:r>
                      <a:r>
                        <a:rPr lang="ko-KR" altLang="en-US" sz="1400" baseline="0" dirty="0" smtClean="0">
                          <a:latin typeface="HY그래픽M" pitchFamily="18" charset="-127"/>
                          <a:ea typeface="HY그래픽M" pitchFamily="18" charset="-127"/>
                        </a:rPr>
                        <a:t>연구 분야간 조정 어려움 </a:t>
                      </a:r>
                      <a:endParaRPr lang="en-US" altLang="ko-KR" sz="1400" baseline="0" dirty="0" smtClean="0"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57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_x185219104" descr="EMB00001afc29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743200"/>
            <a:ext cx="5208933" cy="4114800"/>
          </a:xfrm>
          <a:prstGeom prst="rect">
            <a:avLst/>
          </a:prstGeom>
          <a:noFill/>
        </p:spPr>
      </p:pic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9393" name="_x185217504" descr="EMB00001afc29b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4922721" cy="3124200"/>
          </a:xfrm>
          <a:prstGeom prst="rect">
            <a:avLst/>
          </a:prstGeom>
          <a:noFill/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828800" y="1143000"/>
            <a:ext cx="6858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stCxn id="8" idx="5"/>
          </p:cNvCxnSpPr>
          <p:nvPr/>
        </p:nvCxnSpPr>
        <p:spPr>
          <a:xfrm>
            <a:off x="2414167" y="3094223"/>
            <a:ext cx="5205833" cy="12491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>
          <a:xfrm>
            <a:off x="3352800" y="990600"/>
            <a:ext cx="762000" cy="1981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>
            <a:stCxn id="11" idx="5"/>
          </p:cNvCxnSpPr>
          <p:nvPr/>
        </p:nvCxnSpPr>
        <p:spPr>
          <a:xfrm>
            <a:off x="4003208" y="2681660"/>
            <a:ext cx="873592" cy="16617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57907" y="4555124"/>
            <a:ext cx="505158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현재 우리나라의 상황에서는 초기에 대형 시설 투자보다는 </a:t>
            </a:r>
            <a:endParaRPr kumimoji="1" lang="en-US" altLang="ko-KR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HY신명조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장기적으로 유연한 </a:t>
            </a:r>
            <a:r>
              <a:rPr kumimoji="1" lang="ko-KR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확장성을</a:t>
            </a:r>
            <a:r>
              <a:rPr kumimoji="1" 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 고려하는 것이 중요하다고 판단되므로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,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INFN</a:t>
            </a:r>
            <a:r>
              <a:rPr kumimoji="1" lang="ko-KR" altLang="en-US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이나 </a:t>
            </a:r>
            <a:r>
              <a:rPr kumimoji="1" lang="en-US" altLang="ko-KR" sz="11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IN2P3</a:t>
            </a:r>
            <a:r>
              <a:rPr kumimoji="1" lang="ko-KR" altLang="en-US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와 같은 분산형 연구소가 적합하다</a:t>
            </a:r>
            <a:r>
              <a:rPr kumimoji="1" lang="en-US" altLang="ko-KR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.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HY신명조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그러나 연구 역량이 약화될 수 있는 문제점도 반드시 고려되어야 하며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,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이러한 장단점을 모두 고려한 적극적인 논의가 필요하다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.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HY신명조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또한 장기적으로 이러한 구조 내에 </a:t>
            </a:r>
            <a:r>
              <a:rPr kumimoji="1" lang="ko-KR" altLang="en-US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기존의 </a:t>
            </a:r>
            <a:r>
              <a:rPr kumimoji="1" lang="ko-KR" altLang="en-US" sz="11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대형시설들을</a:t>
            </a:r>
            <a:r>
              <a:rPr kumimoji="1" lang="ko-KR" altLang="en-US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 편입하여 </a:t>
            </a:r>
            <a:endParaRPr kumimoji="1" lang="en-US" altLang="ko-KR" sz="11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HY신명조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체계적으로 </a:t>
            </a:r>
            <a:r>
              <a:rPr kumimoji="1" lang="ko-KR" altLang="en-US" sz="11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대형시설을</a:t>
            </a:r>
            <a:r>
              <a:rPr kumimoji="1" lang="ko-KR" altLang="en-US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 운영</a:t>
            </a:r>
            <a:r>
              <a:rPr kumimoji="1" lang="en-US" altLang="ko-KR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, </a:t>
            </a:r>
            <a:r>
              <a:rPr kumimoji="1" lang="ko-KR" altLang="en-US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기획할 수 있는 가능성도 </a:t>
            </a: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열어 두어야 할 것이다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. </a:t>
            </a:r>
            <a:endParaRPr kumimoji="1" lang="en-US" altLang="ko-K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138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66800"/>
            <a:ext cx="699422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어떻게</a:t>
            </a:r>
            <a:endParaRPr lang="en-US" altLang="ko-KR" dirty="0" smtClean="0"/>
          </a:p>
          <a:p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독립적인 연구소 설립 </a:t>
            </a:r>
            <a:r>
              <a:rPr lang="en-US" altLang="ko-KR" dirty="0" smtClean="0"/>
              <a:t>(</a:t>
            </a:r>
            <a:r>
              <a:rPr lang="ko-KR" altLang="en-US" dirty="0" smtClean="0"/>
              <a:t>독립</a:t>
            </a:r>
            <a:r>
              <a:rPr lang="en-US" altLang="ko-KR" dirty="0" smtClean="0"/>
              <a:t>/</a:t>
            </a:r>
            <a:r>
              <a:rPr lang="ko-KR" altLang="en-US" dirty="0" smtClean="0"/>
              <a:t>기초기술연구회 산하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ko-KR" altLang="en-US" dirty="0" smtClean="0"/>
              <a:t>근거법</a:t>
            </a:r>
            <a:r>
              <a:rPr lang="ko-KR" altLang="ko-KR" dirty="0"/>
              <a:t> </a:t>
            </a:r>
            <a:r>
              <a:rPr lang="ko-KR" altLang="en-US" dirty="0" smtClean="0"/>
              <a:t>제정</a:t>
            </a:r>
            <a:r>
              <a:rPr lang="en-US" altLang="ko-KR" dirty="0" smtClean="0"/>
              <a:t>/</a:t>
            </a:r>
            <a:r>
              <a:rPr lang="ko-KR" altLang="en-US" dirty="0" smtClean="0"/>
              <a:t>개정</a:t>
            </a:r>
            <a:r>
              <a:rPr lang="ko-KR" altLang="en-US" dirty="0" smtClean="0"/>
              <a:t> </a:t>
            </a:r>
            <a:r>
              <a:rPr lang="ko-KR" altLang="en-US" dirty="0" smtClean="0"/>
              <a:t>필요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장 시간 </a:t>
            </a:r>
            <a:r>
              <a:rPr lang="ko-KR" altLang="en-US" dirty="0" smtClean="0">
                <a:sym typeface="Wingdings" pitchFamily="2" charset="2"/>
              </a:rPr>
              <a:t>필요</a:t>
            </a:r>
            <a:endParaRPr lang="en-US" altLang="ko-KR" dirty="0" smtClean="0">
              <a:sym typeface="Wingdings" pitchFamily="2" charset="2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ko-KR" altLang="en-US" dirty="0" smtClean="0">
                <a:sym typeface="Wingdings" pitchFamily="2" charset="2"/>
              </a:rPr>
              <a:t>탑</a:t>
            </a:r>
            <a:r>
              <a:rPr lang="en-US" altLang="ko-KR" dirty="0" smtClean="0">
                <a:sym typeface="Wingdings" pitchFamily="2" charset="2"/>
              </a:rPr>
              <a:t>-</a:t>
            </a:r>
            <a:r>
              <a:rPr lang="ko-KR" altLang="en-US" dirty="0" smtClean="0">
                <a:sym typeface="Wingdings" pitchFamily="2" charset="2"/>
              </a:rPr>
              <a:t>다운 </a:t>
            </a:r>
            <a:endParaRPr lang="en-US" altLang="ko-KR" dirty="0" smtClean="0">
              <a:sym typeface="Wingdings" pitchFamily="2" charset="2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altLang="ko-KR" dirty="0" smtClean="0"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dirty="0" smtClean="0"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기초과학연구원 산하 </a:t>
            </a:r>
            <a:r>
              <a:rPr lang="ko-KR" altLang="en-US" dirty="0" smtClean="0"/>
              <a:t> </a:t>
            </a:r>
            <a:r>
              <a:rPr lang="en-US" altLang="ko-KR" dirty="0" smtClean="0">
                <a:sym typeface="Wingdings" pitchFamily="2" charset="2"/>
              </a:rPr>
              <a:t> </a:t>
            </a:r>
            <a:endParaRPr lang="en-US" altLang="ko-KR" dirty="0" smtClean="0">
              <a:sym typeface="Wingdings" pitchFamily="2" charset="2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ko-KR" altLang="ko-KR" dirty="0">
                <a:sym typeface="Wingdings" pitchFamily="2" charset="2"/>
              </a:rPr>
              <a:t>3</a:t>
            </a:r>
            <a:r>
              <a:rPr lang="en-US" altLang="ko-KR" dirty="0" smtClean="0">
                <a:sym typeface="Wingdings" pitchFamily="2" charset="2"/>
              </a:rPr>
              <a:t>-</a:t>
            </a:r>
            <a:r>
              <a:rPr lang="ko-KR" altLang="ko-KR" dirty="0">
                <a:sym typeface="Wingdings" pitchFamily="2" charset="2"/>
              </a:rPr>
              <a:t>4</a:t>
            </a:r>
            <a:r>
              <a:rPr lang="ko-KR" altLang="en-US" dirty="0" smtClean="0">
                <a:sym typeface="Wingdings" pitchFamily="2" charset="2"/>
              </a:rPr>
              <a:t>개의 </a:t>
            </a:r>
            <a:r>
              <a:rPr lang="ko-KR" altLang="en-US" dirty="0" smtClean="0">
                <a:sym typeface="Wingdings" pitchFamily="2" charset="2"/>
              </a:rPr>
              <a:t>연구단으로 출발</a:t>
            </a:r>
            <a:endParaRPr lang="en-US" altLang="ko-KR" dirty="0" smtClean="0">
              <a:sym typeface="Wingdings" pitchFamily="2" charset="2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ko-KR" altLang="en-US" dirty="0" smtClean="0">
                <a:sym typeface="Wingdings" pitchFamily="2" charset="2"/>
              </a:rPr>
              <a:t>영구적인 연구소 가능성 </a:t>
            </a:r>
            <a:r>
              <a:rPr lang="en-US" altLang="ko-KR" dirty="0" smtClean="0">
                <a:sym typeface="Wingdings" pitchFamily="2" charset="2"/>
              </a:rPr>
              <a:t>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ko-KR" altLang="en-US" dirty="0" smtClean="0">
                <a:sym typeface="Wingdings" pitchFamily="2" charset="2"/>
              </a:rPr>
              <a:t>중이온 가속기 연구소를 </a:t>
            </a:r>
            <a:r>
              <a:rPr lang="ko-KR" altLang="en-US" dirty="0" smtClean="0">
                <a:sym typeface="Wingdings" pitchFamily="2" charset="2"/>
              </a:rPr>
              <a:t>본부</a:t>
            </a:r>
            <a:r>
              <a:rPr lang="ko-KR" altLang="en-US" dirty="0" smtClean="0">
                <a:sym typeface="Wingdings" pitchFamily="2" charset="2"/>
              </a:rPr>
              <a:t>로 </a:t>
            </a:r>
            <a:r>
              <a:rPr lang="ko-KR" altLang="en-US" dirty="0" smtClean="0">
                <a:sym typeface="Wingdings" pitchFamily="2" charset="2"/>
              </a:rPr>
              <a:t>출발</a:t>
            </a:r>
            <a:r>
              <a:rPr lang="en-US" altLang="ko-KR" dirty="0" smtClean="0">
                <a:sym typeface="Wingdings" pitchFamily="2" charset="2"/>
              </a:rPr>
              <a:t>?  </a:t>
            </a:r>
            <a:r>
              <a:rPr lang="ko-KR" altLang="en-US" dirty="0" smtClean="0">
                <a:sym typeface="Wingdings" pitchFamily="2" charset="2"/>
              </a:rPr>
              <a:t>현재 아이디어는</a:t>
            </a:r>
            <a:r>
              <a:rPr lang="en-US" altLang="ko-KR" dirty="0" smtClean="0">
                <a:sym typeface="Wingdings" pitchFamily="2" charset="2"/>
              </a:rPr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779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681"/>
          <a:stretch/>
        </p:blipFill>
        <p:spPr>
          <a:xfrm>
            <a:off x="152400" y="381000"/>
            <a:ext cx="4189637" cy="2559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819400"/>
            <a:ext cx="5549900" cy="279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144000" cy="46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2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369" name="_x209470696"/>
          <p:cNvSpPr>
            <a:spLocks noChangeArrowheads="1"/>
          </p:cNvSpPr>
          <p:nvPr/>
        </p:nvSpPr>
        <p:spPr bwMode="auto">
          <a:xfrm>
            <a:off x="609600" y="609600"/>
            <a:ext cx="8001000" cy="28956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7907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고에너지</a:t>
            </a:r>
            <a:r>
              <a:rPr kumimoji="1" 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 과학 연구</a:t>
            </a:r>
            <a:r>
              <a:rPr kumimoji="1" lang="ko-KR" altLang="en-US" sz="2000" b="1" dirty="0" smtClean="0">
                <a:solidFill>
                  <a:srgbClr val="000000"/>
                </a:solidFill>
                <a:latin typeface="굴림" pitchFamily="50" charset="-127"/>
                <a:ea typeface="HY신명조" pitchFamily="18" charset="-127"/>
                <a:cs typeface="굴림" pitchFamily="50" charset="-127"/>
              </a:rPr>
              <a:t>소</a:t>
            </a:r>
            <a:r>
              <a:rPr kumimoji="1" 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의 역할</a:t>
            </a:r>
            <a:endParaRPr kumimoji="1" lang="en-US" altLang="ko-K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HY신명조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HY신명조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ko-K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고에너지</a:t>
            </a:r>
            <a:r>
              <a:rPr kumimoji="1" lang="ko-K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 과학 연구소는 </a:t>
            </a:r>
            <a:r>
              <a:rPr kumimoji="1" lang="ko-K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고에너지</a:t>
            </a:r>
            <a:r>
              <a:rPr kumimoji="1" lang="ko-K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 과학 연구에 필요한 </a:t>
            </a:r>
            <a:r>
              <a:rPr kumimoji="1" lang="ko-KR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연구 및 연구 지원 인프라를 제공</a:t>
            </a:r>
            <a:r>
              <a:rPr kumimoji="1" lang="ko-K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할 수 있어야 한다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.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HY신명조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장기적으로 국가를 대표하는 </a:t>
            </a:r>
            <a:r>
              <a:rPr kumimoji="1" lang="ko-KR" altLang="en-US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거대 연구 시설의 건설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을 목표로 한다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. </a:t>
            </a:r>
            <a:r>
              <a:rPr kumimoji="1" lang="ko-KR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고에너지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 과학 연구소는 인접 연구 분야 및 산학연과의 </a:t>
            </a:r>
            <a:r>
              <a:rPr kumimoji="1" lang="ko-KR" altLang="en-US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상호 교류와 공동</a:t>
            </a:r>
            <a:r>
              <a:rPr kumimoji="1" lang="en-US" altLang="ko-KR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/</a:t>
            </a:r>
            <a:r>
              <a:rPr kumimoji="1" lang="ko-KR" altLang="en-US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협동 연구를 증진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하여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,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연구의 효율성을 제고하고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,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시너지 효과를 극대화 한다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.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HY신명조" pitchFamily="18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ko-KR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고에너지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 과학 연구소는 </a:t>
            </a:r>
            <a:r>
              <a:rPr kumimoji="1" lang="ko-KR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고에너지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 과학 분야 </a:t>
            </a:r>
            <a:r>
              <a:rPr kumimoji="1" lang="ko-KR" altLang="en-US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국제 공동 연구에서 한국을 대표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하여 이를 지원하며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,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장차 아시아 지역 대표 연구소로써 발돋움 할 수 있도록 노력한다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HY신명조" pitchFamily="18" charset="-127"/>
                <a:cs typeface="굴림" pitchFamily="50" charset="-127"/>
              </a:rPr>
              <a:t>. 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4648200"/>
            <a:ext cx="5904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Physics, Detector, Accelerator</a:t>
            </a:r>
          </a:p>
          <a:p>
            <a:endParaRPr lang="en-US" dirty="0"/>
          </a:p>
          <a:p>
            <a:r>
              <a:rPr lang="en-US" dirty="0" smtClean="0">
                <a:sym typeface="Wingdings"/>
              </a:rPr>
              <a:t> 이들을 구상, 설계, 제작, 운영할 수 있는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8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09600" y="1600200"/>
            <a:ext cx="7620000" cy="434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09600" y="2743200"/>
            <a:ext cx="4876800" cy="22860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err="1" smtClean="0"/>
              <a:t>방사광가속기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609600" y="1600200"/>
            <a:ext cx="7620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산업적</a:t>
            </a:r>
            <a:r>
              <a:rPr lang="en-US" altLang="ko-KR" dirty="0" smtClean="0">
                <a:solidFill>
                  <a:schemeClr val="tx1"/>
                </a:solidFill>
              </a:rPr>
              <a:t>/</a:t>
            </a:r>
            <a:r>
              <a:rPr lang="ko-KR" altLang="en-US" dirty="0" smtClean="0">
                <a:solidFill>
                  <a:schemeClr val="tx1"/>
                </a:solidFill>
              </a:rPr>
              <a:t>의학적응용             </a:t>
            </a:r>
            <a:r>
              <a:rPr lang="ko-KR" altLang="en-US" dirty="0" err="1" smtClean="0">
                <a:solidFill>
                  <a:schemeClr val="tx1"/>
                </a:solidFill>
              </a:rPr>
              <a:t>타학문</a:t>
            </a:r>
            <a:r>
              <a:rPr lang="ko-KR" altLang="en-US" dirty="0" smtClean="0">
                <a:solidFill>
                  <a:schemeClr val="tx1"/>
                </a:solidFill>
              </a:rPr>
              <a:t> 분야 연구          </a:t>
            </a:r>
            <a:r>
              <a:rPr lang="ko-KR" altLang="en-US" dirty="0" err="1" smtClean="0">
                <a:solidFill>
                  <a:schemeClr val="tx1"/>
                </a:solidFill>
              </a:rPr>
              <a:t>서브나노과학연구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09600" y="3124200"/>
            <a:ext cx="7620000" cy="457200"/>
          </a:xfrm>
          <a:prstGeom prst="rect">
            <a:avLst/>
          </a:prstGeom>
          <a:solidFill>
            <a:srgbClr val="92D050">
              <a:alpha val="77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중이온가속기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09600" y="3657600"/>
            <a:ext cx="5791200" cy="457200"/>
          </a:xfrm>
          <a:prstGeom prst="rect">
            <a:avLst/>
          </a:prstGeom>
          <a:solidFill>
            <a:srgbClr val="00B050">
              <a:alpha val="30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양성자가속기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5562600" y="2590800"/>
            <a:ext cx="2667000" cy="304800"/>
          </a:xfrm>
          <a:prstGeom prst="rect">
            <a:avLst/>
          </a:prstGeom>
          <a:solidFill>
            <a:srgbClr val="0066FF">
              <a:alpha val="30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ILC, CLIC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562600" y="2971800"/>
            <a:ext cx="2667000" cy="457200"/>
          </a:xfrm>
          <a:prstGeom prst="rect">
            <a:avLst/>
          </a:prstGeom>
          <a:solidFill>
            <a:srgbClr val="00B0F0">
              <a:alpha val="30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J-PARC, LHC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5562600" y="3657600"/>
            <a:ext cx="2667000" cy="68580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KEKB, CEBAF</a:t>
            </a:r>
          </a:p>
          <a:p>
            <a:pPr algn="ctr"/>
            <a:r>
              <a:rPr lang="en-US" altLang="ko-KR" dirty="0" smtClean="0"/>
              <a:t>TEVATRON</a:t>
            </a:r>
            <a:endParaRPr lang="ko-KR" altLang="en-US" dirty="0"/>
          </a:p>
        </p:txBody>
      </p:sp>
      <p:sp>
        <p:nvSpPr>
          <p:cNvPr id="16" name="위쪽 화살표 15"/>
          <p:cNvSpPr/>
          <p:nvPr/>
        </p:nvSpPr>
        <p:spPr>
          <a:xfrm>
            <a:off x="8305800" y="2133600"/>
            <a:ext cx="609600" cy="3810000"/>
          </a:xfrm>
          <a:prstGeom prst="up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시간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왼쪽/오른쪽 화살표 16"/>
          <p:cNvSpPr/>
          <p:nvPr/>
        </p:nvSpPr>
        <p:spPr>
          <a:xfrm>
            <a:off x="609600" y="6019800"/>
            <a:ext cx="7620000" cy="609600"/>
          </a:xfrm>
          <a:prstGeom prst="left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ym typeface="Wingdings" pitchFamily="2" charset="2"/>
              </a:rPr>
              <a:t></a:t>
            </a:r>
            <a:r>
              <a:rPr lang="ko-KR" altLang="en-US" dirty="0" smtClean="0"/>
              <a:t>목적성</a:t>
            </a:r>
            <a:r>
              <a:rPr lang="en-US" altLang="ko-KR" dirty="0" smtClean="0"/>
              <a:t>/</a:t>
            </a:r>
            <a:r>
              <a:rPr lang="ko-KR" altLang="en-US" dirty="0" smtClean="0"/>
              <a:t>비목적성</a:t>
            </a:r>
            <a:r>
              <a:rPr lang="en-US" altLang="ko-KR" dirty="0" smtClean="0">
                <a:sym typeface="Wingdings" pitchFamily="2" charset="2"/>
              </a:rPr>
              <a:t>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5562600" y="4572000"/>
            <a:ext cx="2667000" cy="1371600"/>
          </a:xfrm>
          <a:prstGeom prst="rect">
            <a:avLst/>
          </a:prstGeom>
          <a:solidFill>
            <a:srgbClr val="FF9900">
              <a:alpha val="30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초기 </a:t>
            </a:r>
            <a:r>
              <a:rPr lang="ko-KR" altLang="en-US" dirty="0" err="1" smtClean="0"/>
              <a:t>고에너지</a:t>
            </a:r>
            <a:r>
              <a:rPr lang="ko-KR" altLang="en-US" dirty="0" smtClean="0"/>
              <a:t> 가속기 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1940-1990</a:t>
            </a:r>
            <a:r>
              <a:rPr lang="ko-KR" altLang="en-US" dirty="0" smtClean="0"/>
              <a:t>년대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19812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Berlin Sans FB Demi" pitchFamily="34" charset="0"/>
              </a:rPr>
              <a:t> ?</a:t>
            </a:r>
            <a:endParaRPr lang="ko-KR" altLang="en-US" sz="4400" dirty="0">
              <a:latin typeface="Berlin Sans FB Demi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09600" y="2667000"/>
            <a:ext cx="4876800" cy="609600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파쇄중성자원</a:t>
            </a:r>
            <a:endParaRPr lang="ko-KR" altLang="en-US" dirty="0"/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각종 가속기와 고에너지 가속기의 연관</a:t>
            </a:r>
            <a:endParaRPr lang="ko-KR" altLang="en-US" sz="3200" dirty="0"/>
          </a:p>
        </p:txBody>
      </p:sp>
      <p:sp>
        <p:nvSpPr>
          <p:cNvPr id="24" name="직사각형 23"/>
          <p:cNvSpPr/>
          <p:nvPr/>
        </p:nvSpPr>
        <p:spPr>
          <a:xfrm>
            <a:off x="5562600" y="2209800"/>
            <a:ext cx="2667000" cy="304800"/>
          </a:xfrm>
          <a:prstGeom prst="rect">
            <a:avLst/>
          </a:prstGeom>
          <a:solidFill>
            <a:srgbClr val="0066FF">
              <a:alpha val="30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ProjectX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Muon</a:t>
            </a:r>
            <a:r>
              <a:rPr lang="en-US" altLang="ko-KR" dirty="0" smtClean="0"/>
              <a:t> collider</a:t>
            </a:r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685800" y="3429000"/>
            <a:ext cx="1828800" cy="1752600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치료용 가속기</a:t>
            </a:r>
            <a:endParaRPr lang="ko-KR" altLang="en-US" dirty="0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5410200" y="2057400"/>
            <a:ext cx="2819400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/>
              <a:t>    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endParaRPr lang="en-US" altLang="ko-KR" sz="2800" dirty="0" smtClean="0">
              <a:solidFill>
                <a:schemeClr val="tx1"/>
              </a:solidFill>
            </a:endParaRPr>
          </a:p>
          <a:p>
            <a:endParaRPr lang="en-US" altLang="ko-KR" sz="2800" dirty="0" smtClean="0">
              <a:solidFill>
                <a:srgbClr val="FFFF00"/>
              </a:solidFill>
            </a:endParaRPr>
          </a:p>
          <a:p>
            <a:r>
              <a:rPr lang="en-US" altLang="ko-KR" sz="2800" dirty="0" smtClean="0">
                <a:solidFill>
                  <a:srgbClr val="FFFF00"/>
                </a:solidFill>
              </a:rPr>
              <a:t> </a:t>
            </a:r>
            <a:r>
              <a:rPr lang="en-US" altLang="ko-KR" sz="2800" dirty="0" smtClean="0"/>
              <a:t>                  </a:t>
            </a:r>
          </a:p>
        </p:txBody>
      </p:sp>
      <p:sp>
        <p:nvSpPr>
          <p:cNvPr id="36" name="굽은 화살표 35"/>
          <p:cNvSpPr/>
          <p:nvPr/>
        </p:nvSpPr>
        <p:spPr>
          <a:xfrm rot="16200000">
            <a:off x="4763017" y="4533383"/>
            <a:ext cx="685800" cy="915434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굽은 화살표 36"/>
          <p:cNvSpPr/>
          <p:nvPr/>
        </p:nvSpPr>
        <p:spPr>
          <a:xfrm rot="16200000">
            <a:off x="4915417" y="3390383"/>
            <a:ext cx="304800" cy="1448834"/>
          </a:xfrm>
          <a:prstGeom prst="bentArrow">
            <a:avLst>
              <a:gd name="adj1" fmla="val 52523"/>
              <a:gd name="adj2" fmla="val 50000"/>
              <a:gd name="adj3" fmla="val 25000"/>
              <a:gd name="adj4" fmla="val 437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굽은 화살표 37"/>
          <p:cNvSpPr/>
          <p:nvPr/>
        </p:nvSpPr>
        <p:spPr>
          <a:xfrm rot="16200000">
            <a:off x="5144017" y="2704583"/>
            <a:ext cx="228600" cy="1067834"/>
          </a:xfrm>
          <a:prstGeom prst="bentArrow">
            <a:avLst>
              <a:gd name="adj1" fmla="val 52523"/>
              <a:gd name="adj2" fmla="val 50000"/>
              <a:gd name="adj3" fmla="val 25000"/>
              <a:gd name="adj4" fmla="val 43750"/>
            </a:avLst>
          </a:prstGeom>
          <a:solidFill>
            <a:schemeClr val="bg2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1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3"/>
          <p:cNvGrpSpPr>
            <a:grpSpLocks/>
          </p:cNvGrpSpPr>
          <p:nvPr/>
        </p:nvGrpSpPr>
        <p:grpSpPr bwMode="auto">
          <a:xfrm>
            <a:off x="838200" y="1066800"/>
            <a:ext cx="7724775" cy="5370513"/>
            <a:chOff x="1219200" y="1171572"/>
            <a:chExt cx="7724539" cy="5369960"/>
          </a:xfrm>
        </p:grpSpPr>
        <p:cxnSp>
          <p:nvCxnSpPr>
            <p:cNvPr id="6" name="직선 연결선 6"/>
            <p:cNvCxnSpPr/>
            <p:nvPr/>
          </p:nvCxnSpPr>
          <p:spPr bwMode="auto">
            <a:xfrm rot="5400000" flipH="1" flipV="1">
              <a:off x="-1203867" y="3626388"/>
              <a:ext cx="4922331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9"/>
            <p:cNvCxnSpPr/>
            <p:nvPr/>
          </p:nvCxnSpPr>
          <p:spPr bwMode="auto">
            <a:xfrm rot="5400000" flipH="1" flipV="1">
              <a:off x="-845102" y="3627975"/>
              <a:ext cx="4922331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10"/>
            <p:cNvCxnSpPr/>
            <p:nvPr/>
          </p:nvCxnSpPr>
          <p:spPr bwMode="auto">
            <a:xfrm rot="5400000" flipH="1" flipV="1">
              <a:off x="943162" y="3631944"/>
              <a:ext cx="492233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11"/>
            <p:cNvCxnSpPr/>
            <p:nvPr/>
          </p:nvCxnSpPr>
          <p:spPr bwMode="auto">
            <a:xfrm rot="16200000" flipV="1">
              <a:off x="2729045" y="3635118"/>
              <a:ext cx="492868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2" name="TextBox 14"/>
            <p:cNvSpPr txBox="1">
              <a:spLocks noChangeArrowheads="1"/>
            </p:cNvSpPr>
            <p:nvPr/>
          </p:nvSpPr>
          <p:spPr bwMode="auto">
            <a:xfrm>
              <a:off x="1371600" y="6172200"/>
              <a:ext cx="6527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latin typeface="Calibri" pitchFamily="34" charset="0"/>
                </a:rPr>
                <a:t>2010</a:t>
              </a:r>
            </a:p>
          </p:txBody>
        </p:sp>
        <p:sp>
          <p:nvSpPr>
            <p:cNvPr id="13323" name="TextBox 15"/>
            <p:cNvSpPr txBox="1">
              <a:spLocks noChangeArrowheads="1"/>
            </p:cNvSpPr>
            <p:nvPr/>
          </p:nvSpPr>
          <p:spPr bwMode="auto">
            <a:xfrm>
              <a:off x="3048000" y="6172200"/>
              <a:ext cx="6527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latin typeface="Calibri" pitchFamily="34" charset="0"/>
                </a:rPr>
                <a:t>2015</a:t>
              </a:r>
            </a:p>
          </p:txBody>
        </p:sp>
        <p:sp>
          <p:nvSpPr>
            <p:cNvPr id="13324" name="TextBox 16"/>
            <p:cNvSpPr txBox="1">
              <a:spLocks noChangeArrowheads="1"/>
            </p:cNvSpPr>
            <p:nvPr/>
          </p:nvSpPr>
          <p:spPr bwMode="auto">
            <a:xfrm>
              <a:off x="4876800" y="6172200"/>
              <a:ext cx="6527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latin typeface="Calibri" pitchFamily="34" charset="0"/>
                </a:rPr>
                <a:t>2020</a:t>
              </a:r>
            </a:p>
          </p:txBody>
        </p:sp>
        <p:cxnSp>
          <p:nvCxnSpPr>
            <p:cNvPr id="15" name="직선 연결선 19"/>
            <p:cNvCxnSpPr/>
            <p:nvPr/>
          </p:nvCxnSpPr>
          <p:spPr bwMode="auto">
            <a:xfrm rot="5400000" flipH="1" flipV="1">
              <a:off x="4677626" y="3848615"/>
              <a:ext cx="4500100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6" name="TextBox 20"/>
            <p:cNvSpPr txBox="1">
              <a:spLocks noChangeArrowheads="1"/>
            </p:cNvSpPr>
            <p:nvPr/>
          </p:nvSpPr>
          <p:spPr bwMode="auto">
            <a:xfrm>
              <a:off x="6629400" y="6172200"/>
              <a:ext cx="6527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latin typeface="Calibri" pitchFamily="34" charset="0"/>
                </a:rPr>
                <a:t>2025</a:t>
              </a:r>
            </a:p>
          </p:txBody>
        </p:sp>
        <p:cxnSp>
          <p:nvCxnSpPr>
            <p:cNvPr id="34" name="직선 연결선 19"/>
            <p:cNvCxnSpPr/>
            <p:nvPr/>
          </p:nvCxnSpPr>
          <p:spPr bwMode="auto">
            <a:xfrm rot="5400000" flipH="1" flipV="1">
              <a:off x="6384136" y="3845441"/>
              <a:ext cx="4504861" cy="4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8" name="TextBox 20"/>
            <p:cNvSpPr txBox="1">
              <a:spLocks noChangeArrowheads="1"/>
            </p:cNvSpPr>
            <p:nvPr/>
          </p:nvSpPr>
          <p:spPr bwMode="auto">
            <a:xfrm>
              <a:off x="8153400" y="6172200"/>
              <a:ext cx="6527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latin typeface="Calibri" pitchFamily="34" charset="0"/>
                </a:rPr>
                <a:t>2030</a:t>
              </a:r>
            </a:p>
          </p:txBody>
        </p:sp>
        <p:cxnSp>
          <p:nvCxnSpPr>
            <p:cNvPr id="36" name="직선 연결선 4"/>
            <p:cNvCxnSpPr/>
            <p:nvPr/>
          </p:nvCxnSpPr>
          <p:spPr bwMode="auto">
            <a:xfrm flipV="1">
              <a:off x="1219200" y="6095490"/>
              <a:ext cx="7724539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15"/>
            <p:cNvGrpSpPr>
              <a:grpSpLocks/>
            </p:cNvGrpSpPr>
            <p:nvPr/>
          </p:nvGrpSpPr>
          <p:grpSpPr bwMode="auto">
            <a:xfrm>
              <a:off x="1262921" y="1365354"/>
              <a:ext cx="7436620" cy="2710003"/>
              <a:chOff x="1257675" y="1861279"/>
              <a:chExt cx="7436620" cy="2710003"/>
            </a:xfrm>
          </p:grpSpPr>
          <p:sp>
            <p:nvSpPr>
              <p:cNvPr id="43" name="직사각형 25"/>
              <p:cNvSpPr/>
              <p:nvPr/>
            </p:nvSpPr>
            <p:spPr bwMode="auto">
              <a:xfrm>
                <a:off x="5188933" y="4350096"/>
                <a:ext cx="2895512" cy="21429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44" name="직사각형 26"/>
              <p:cNvSpPr/>
              <p:nvPr/>
            </p:nvSpPr>
            <p:spPr bwMode="auto">
              <a:xfrm>
                <a:off x="7674882" y="4350096"/>
                <a:ext cx="1019144" cy="21429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50" name="직사각형 25"/>
              <p:cNvSpPr/>
              <p:nvPr/>
            </p:nvSpPr>
            <p:spPr bwMode="auto">
              <a:xfrm>
                <a:off x="1587006" y="3158006"/>
                <a:ext cx="2209733" cy="21587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51" name="직사각형 26"/>
              <p:cNvSpPr/>
              <p:nvPr/>
            </p:nvSpPr>
            <p:spPr bwMode="auto">
              <a:xfrm>
                <a:off x="3720541" y="3158006"/>
                <a:ext cx="2854238" cy="21587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13352" name="TextBox 34"/>
              <p:cNvSpPr txBox="1">
                <a:spLocks noChangeArrowheads="1"/>
              </p:cNvSpPr>
              <p:nvPr/>
            </p:nvSpPr>
            <p:spPr bwMode="auto">
              <a:xfrm>
                <a:off x="1713875" y="3146685"/>
                <a:ext cx="526106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100">
                    <a:latin typeface="Calibri" pitchFamily="34" charset="0"/>
                  </a:rPr>
                  <a:t>KoRIA</a:t>
                </a:r>
              </a:p>
            </p:txBody>
          </p:sp>
          <p:sp>
            <p:nvSpPr>
              <p:cNvPr id="62" name="직사각형 25"/>
              <p:cNvSpPr/>
              <p:nvPr/>
            </p:nvSpPr>
            <p:spPr bwMode="auto">
              <a:xfrm>
                <a:off x="3436386" y="3969135"/>
                <a:ext cx="1773184" cy="21429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63" name="직사각형 26"/>
              <p:cNvSpPr/>
              <p:nvPr/>
            </p:nvSpPr>
            <p:spPr bwMode="auto">
              <a:xfrm>
                <a:off x="5201633" y="3969135"/>
                <a:ext cx="2473250" cy="21429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13355" name="TextBox 34"/>
              <p:cNvSpPr txBox="1">
                <a:spLocks noChangeArrowheads="1"/>
              </p:cNvSpPr>
              <p:nvPr/>
            </p:nvSpPr>
            <p:spPr bwMode="auto">
              <a:xfrm>
                <a:off x="3450236" y="3924924"/>
                <a:ext cx="926857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100">
                    <a:latin typeface="Calibri" pitchFamily="34" charset="0"/>
                  </a:rPr>
                  <a:t>Super Charm</a:t>
                </a:r>
              </a:p>
            </p:txBody>
          </p:sp>
          <p:sp>
            <p:nvSpPr>
              <p:cNvPr id="53" name="직사각형 25"/>
              <p:cNvSpPr/>
              <p:nvPr/>
            </p:nvSpPr>
            <p:spPr bwMode="auto">
              <a:xfrm>
                <a:off x="1258403" y="1888137"/>
                <a:ext cx="1006444" cy="21587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54" name="직사각형 26"/>
              <p:cNvSpPr/>
              <p:nvPr/>
            </p:nvSpPr>
            <p:spPr bwMode="auto">
              <a:xfrm>
                <a:off x="2250561" y="1886549"/>
                <a:ext cx="2854238" cy="21746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13358" name="TextBox 34"/>
              <p:cNvSpPr txBox="1">
                <a:spLocks noChangeArrowheads="1"/>
              </p:cNvSpPr>
              <p:nvPr/>
            </p:nvSpPr>
            <p:spPr bwMode="auto">
              <a:xfrm>
                <a:off x="1272915" y="1861279"/>
                <a:ext cx="461986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100">
                    <a:latin typeface="Calibri" pitchFamily="34" charset="0"/>
                  </a:rPr>
                  <a:t>PEFP</a:t>
                </a:r>
              </a:p>
            </p:txBody>
          </p:sp>
          <p:sp>
            <p:nvSpPr>
              <p:cNvPr id="65" name="직사각형 25"/>
              <p:cNvSpPr/>
              <p:nvPr/>
            </p:nvSpPr>
            <p:spPr bwMode="auto">
              <a:xfrm>
                <a:off x="2255323" y="2242113"/>
                <a:ext cx="1379496" cy="21429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66" name="직사각형 26"/>
              <p:cNvSpPr/>
              <p:nvPr/>
            </p:nvSpPr>
            <p:spPr bwMode="auto">
              <a:xfrm>
                <a:off x="3634818" y="2242113"/>
                <a:ext cx="2057337" cy="217466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/>
              </a:p>
            </p:txBody>
          </p:sp>
          <p:sp>
            <p:nvSpPr>
              <p:cNvPr id="68" name="직사각형 25"/>
              <p:cNvSpPr/>
              <p:nvPr/>
            </p:nvSpPr>
            <p:spPr bwMode="auto">
              <a:xfrm>
                <a:off x="2255323" y="2623074"/>
                <a:ext cx="1417595" cy="20952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 w="127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73" name="직사각형 26"/>
              <p:cNvSpPr/>
              <p:nvPr/>
            </p:nvSpPr>
            <p:spPr bwMode="auto">
              <a:xfrm>
                <a:off x="3634818" y="2621487"/>
                <a:ext cx="1828744" cy="21270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74" name="직사각형 26"/>
              <p:cNvSpPr/>
              <p:nvPr/>
            </p:nvSpPr>
            <p:spPr bwMode="auto">
              <a:xfrm>
                <a:off x="5457213" y="2623074"/>
                <a:ext cx="3230463" cy="20952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75" name="직사각형 25"/>
              <p:cNvSpPr/>
              <p:nvPr/>
            </p:nvSpPr>
            <p:spPr bwMode="auto">
              <a:xfrm>
                <a:off x="3063336" y="3558015"/>
                <a:ext cx="4411527" cy="21429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50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76" name="직사각형 26"/>
              <p:cNvSpPr/>
              <p:nvPr/>
            </p:nvSpPr>
            <p:spPr bwMode="auto">
              <a:xfrm>
                <a:off x="5206395" y="3558015"/>
                <a:ext cx="3449532" cy="21429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/>
              </a:p>
            </p:txBody>
          </p:sp>
          <p:sp>
            <p:nvSpPr>
              <p:cNvPr id="13366" name="TextBox 34"/>
              <p:cNvSpPr txBox="1">
                <a:spLocks noChangeArrowheads="1"/>
              </p:cNvSpPr>
              <p:nvPr/>
            </p:nvSpPr>
            <p:spPr bwMode="auto">
              <a:xfrm>
                <a:off x="3131695" y="3512695"/>
                <a:ext cx="354584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100">
                    <a:latin typeface="Calibri" pitchFamily="34" charset="0"/>
                  </a:rPr>
                  <a:t>ILC</a:t>
                </a:r>
              </a:p>
            </p:txBody>
          </p:sp>
          <p:sp>
            <p:nvSpPr>
              <p:cNvPr id="13367" name="TextBox 34"/>
              <p:cNvSpPr txBox="1">
                <a:spLocks noChangeArrowheads="1"/>
              </p:cNvSpPr>
              <p:nvPr/>
            </p:nvSpPr>
            <p:spPr bwMode="auto">
              <a:xfrm>
                <a:off x="5316511" y="4309672"/>
                <a:ext cx="655949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100">
                    <a:latin typeface="Calibri" pitchFamily="34" charset="0"/>
                  </a:rPr>
                  <a:t>Next ILC</a:t>
                </a:r>
              </a:p>
            </p:txBody>
          </p:sp>
          <p:sp>
            <p:nvSpPr>
              <p:cNvPr id="13368" name="TextBox 34"/>
              <p:cNvSpPr txBox="1">
                <a:spLocks noChangeArrowheads="1"/>
              </p:cNvSpPr>
              <p:nvPr/>
            </p:nvSpPr>
            <p:spPr bwMode="auto">
              <a:xfrm>
                <a:off x="2266013" y="2203554"/>
                <a:ext cx="800219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100">
                    <a:latin typeface="Calibri" pitchFamily="34" charset="0"/>
                  </a:rPr>
                  <a:t>RCS(1GeV)</a:t>
                </a:r>
              </a:p>
            </p:txBody>
          </p:sp>
          <p:sp>
            <p:nvSpPr>
              <p:cNvPr id="13369" name="Rectangle 78"/>
              <p:cNvSpPr>
                <a:spLocks noChangeArrowheads="1"/>
              </p:cNvSpPr>
              <p:nvPr/>
            </p:nvSpPr>
            <p:spPr bwMode="auto">
              <a:xfrm>
                <a:off x="3825751" y="2201269"/>
                <a:ext cx="1465466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100">
                    <a:solidFill>
                      <a:schemeClr val="bg2"/>
                    </a:solidFill>
                    <a:latin typeface="Calibri" pitchFamily="34" charset="0"/>
                  </a:rPr>
                  <a:t>Neutron/muon source</a:t>
                </a:r>
              </a:p>
            </p:txBody>
          </p:sp>
          <p:sp>
            <p:nvSpPr>
              <p:cNvPr id="13370" name="Rectangle 79"/>
              <p:cNvSpPr>
                <a:spLocks noChangeArrowheads="1"/>
              </p:cNvSpPr>
              <p:nvPr/>
            </p:nvSpPr>
            <p:spPr bwMode="auto">
              <a:xfrm>
                <a:off x="2273019" y="2568528"/>
                <a:ext cx="782587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100">
                    <a:latin typeface="Calibri" pitchFamily="34" charset="0"/>
                  </a:rPr>
                  <a:t>SCL(1GeV)</a:t>
                </a:r>
              </a:p>
            </p:txBody>
          </p:sp>
          <p:sp>
            <p:nvSpPr>
              <p:cNvPr id="13371" name="Rectangle 80"/>
              <p:cNvSpPr>
                <a:spLocks noChangeArrowheads="1"/>
              </p:cNvSpPr>
              <p:nvPr/>
            </p:nvSpPr>
            <p:spPr bwMode="auto">
              <a:xfrm>
                <a:off x="3573416" y="2578521"/>
                <a:ext cx="1577676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100">
                    <a:latin typeface="Calibri" pitchFamily="34" charset="0"/>
                  </a:rPr>
                  <a:t>Proton Driver(8-10 GeV)</a:t>
                </a:r>
              </a:p>
            </p:txBody>
          </p:sp>
          <p:sp>
            <p:nvSpPr>
              <p:cNvPr id="13372" name="Rectangle 81"/>
              <p:cNvSpPr>
                <a:spLocks noChangeArrowheads="1"/>
              </p:cNvSpPr>
              <p:nvPr/>
            </p:nvSpPr>
            <p:spPr bwMode="auto">
              <a:xfrm>
                <a:off x="5550889" y="2585802"/>
                <a:ext cx="2933816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1100">
                    <a:solidFill>
                      <a:schemeClr val="bg1"/>
                    </a:solidFill>
                    <a:latin typeface="Calibri" pitchFamily="34" charset="0"/>
                  </a:rPr>
                  <a:t>High power PS – neutrino factory, muon collider</a:t>
                </a:r>
              </a:p>
            </p:txBody>
          </p:sp>
          <p:cxnSp>
            <p:nvCxnSpPr>
              <p:cNvPr id="87" name="Shape 86"/>
              <p:cNvCxnSpPr>
                <a:endCxn id="75" idx="1"/>
              </p:cNvCxnSpPr>
              <p:nvPr/>
            </p:nvCxnSpPr>
            <p:spPr>
              <a:xfrm rot="16200000" flipH="1">
                <a:off x="2829991" y="3432609"/>
                <a:ext cx="306356" cy="160333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Shape 89"/>
              <p:cNvCxnSpPr>
                <a:endCxn id="62" idx="1"/>
              </p:cNvCxnSpPr>
              <p:nvPr/>
            </p:nvCxnSpPr>
            <p:spPr>
              <a:xfrm rot="16200000" flipH="1">
                <a:off x="2772858" y="3413545"/>
                <a:ext cx="717476" cy="609581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4" name="Elbow Connector 93"/>
              <p:cNvCxnSpPr>
                <a:endCxn id="43" idx="1"/>
              </p:cNvCxnSpPr>
              <p:nvPr/>
            </p:nvCxnSpPr>
            <p:spPr>
              <a:xfrm rot="16200000" flipH="1">
                <a:off x="4944475" y="4213577"/>
                <a:ext cx="260323" cy="228593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0" name="Shape 99"/>
              <p:cNvCxnSpPr>
                <a:endCxn id="65" idx="1"/>
              </p:cNvCxnSpPr>
              <p:nvPr/>
            </p:nvCxnSpPr>
            <p:spPr>
              <a:xfrm rot="16200000" flipH="1">
                <a:off x="2054519" y="2147661"/>
                <a:ext cx="258736" cy="142871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3" name="Shape 102"/>
              <p:cNvCxnSpPr>
                <a:endCxn id="13370" idx="1"/>
              </p:cNvCxnSpPr>
              <p:nvPr/>
            </p:nvCxnSpPr>
            <p:spPr>
              <a:xfrm rot="16200000" flipH="1">
                <a:off x="1812446" y="2237339"/>
                <a:ext cx="609537" cy="314315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5" name="Elbow Connector 104"/>
              <p:cNvCxnSpPr>
                <a:endCxn id="66" idx="1"/>
              </p:cNvCxnSpPr>
              <p:nvPr/>
            </p:nvCxnSpPr>
            <p:spPr>
              <a:xfrm rot="5400000" flipH="1" flipV="1">
                <a:off x="3373694" y="2406394"/>
                <a:ext cx="317467" cy="204782"/>
              </a:xfrm>
              <a:prstGeom prst="bentConnector2">
                <a:avLst/>
              </a:prstGeom>
              <a:ln>
                <a:prstDash val="sysDot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 rot="5400000">
                <a:off x="2744269" y="2972288"/>
                <a:ext cx="304769" cy="0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Straight Arrow Connector 117"/>
            <p:cNvCxnSpPr/>
            <p:nvPr/>
          </p:nvCxnSpPr>
          <p:spPr>
            <a:xfrm>
              <a:off x="1273173" y="4381166"/>
              <a:ext cx="28193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4108362" y="4392278"/>
              <a:ext cx="342889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333" name="TextBox 34"/>
            <p:cNvSpPr txBox="1">
              <a:spLocks noChangeArrowheads="1"/>
            </p:cNvSpPr>
            <p:nvPr/>
          </p:nvSpPr>
          <p:spPr bwMode="auto">
            <a:xfrm>
              <a:off x="1905000" y="4114800"/>
              <a:ext cx="40748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>
                  <a:latin typeface="Calibri" pitchFamily="34" charset="0"/>
                </a:rPr>
                <a:t>LHC</a:t>
              </a:r>
            </a:p>
          </p:txBody>
        </p:sp>
        <p:sp>
          <p:nvSpPr>
            <p:cNvPr id="13334" name="TextBox 34"/>
            <p:cNvSpPr txBox="1">
              <a:spLocks noChangeArrowheads="1"/>
            </p:cNvSpPr>
            <p:nvPr/>
          </p:nvSpPr>
          <p:spPr bwMode="auto">
            <a:xfrm>
              <a:off x="4380876" y="4124793"/>
              <a:ext cx="47160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>
                  <a:latin typeface="Calibri" pitchFamily="34" charset="0"/>
                </a:rPr>
                <a:t>SLHC</a:t>
              </a:r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>
              <a:off x="3124142" y="4724031"/>
              <a:ext cx="365748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3336" name="TextBox 34"/>
            <p:cNvSpPr txBox="1">
              <a:spLocks noChangeArrowheads="1"/>
            </p:cNvSpPr>
            <p:nvPr/>
          </p:nvSpPr>
          <p:spPr bwMode="auto">
            <a:xfrm>
              <a:off x="3505200" y="4495800"/>
              <a:ext cx="84189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>
                  <a:latin typeface="Calibri" pitchFamily="34" charset="0"/>
                </a:rPr>
                <a:t>Super KEKB</a:t>
              </a:r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>
              <a:off x="5181479" y="5028800"/>
              <a:ext cx="34288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338" name="TextBox 34"/>
            <p:cNvSpPr txBox="1">
              <a:spLocks noChangeArrowheads="1"/>
            </p:cNvSpPr>
            <p:nvPr/>
          </p:nvSpPr>
          <p:spPr bwMode="auto">
            <a:xfrm>
              <a:off x="7162800" y="4724400"/>
              <a:ext cx="35458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>
                  <a:latin typeface="Calibri" pitchFamily="34" charset="0"/>
                </a:rPr>
                <a:t>ILC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>
              <a:off x="4198847" y="5281187"/>
              <a:ext cx="2971709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340" name="TextBox 34"/>
            <p:cNvSpPr txBox="1">
              <a:spLocks noChangeArrowheads="1"/>
            </p:cNvSpPr>
            <p:nvPr/>
          </p:nvSpPr>
          <p:spPr bwMode="auto">
            <a:xfrm>
              <a:off x="4419600" y="5029200"/>
              <a:ext cx="43794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>
                  <a:latin typeface="Calibri" pitchFamily="34" charset="0"/>
                </a:rPr>
                <a:t>FRIB</a:t>
              </a:r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2285967" y="5562145"/>
              <a:ext cx="297170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3342" name="TextBox 34"/>
            <p:cNvSpPr txBox="1">
              <a:spLocks noChangeArrowheads="1"/>
            </p:cNvSpPr>
            <p:nvPr/>
          </p:nvSpPr>
          <p:spPr bwMode="auto">
            <a:xfrm>
              <a:off x="2438400" y="5257800"/>
              <a:ext cx="44275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>
                  <a:latin typeface="Calibri" pitchFamily="34" charset="0"/>
                </a:rPr>
                <a:t>FAIR</a:t>
              </a: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>
              <a:off x="1258887" y="5854215"/>
              <a:ext cx="424325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344" name="TextBox 34"/>
            <p:cNvSpPr txBox="1">
              <a:spLocks noChangeArrowheads="1"/>
            </p:cNvSpPr>
            <p:nvPr/>
          </p:nvSpPr>
          <p:spPr bwMode="auto">
            <a:xfrm>
              <a:off x="1676400" y="5562600"/>
              <a:ext cx="5357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>
                  <a:latin typeface="Calibri" pitchFamily="34" charset="0"/>
                </a:rPr>
                <a:t>JPARC</a:t>
              </a:r>
            </a:p>
          </p:txBody>
        </p:sp>
        <p:sp>
          <p:nvSpPr>
            <p:cNvPr id="13345" name="Rectangle 140"/>
            <p:cNvSpPr>
              <a:spLocks noChangeArrowheads="1"/>
            </p:cNvSpPr>
            <p:nvPr/>
          </p:nvSpPr>
          <p:spPr bwMode="auto">
            <a:xfrm>
              <a:off x="5410200" y="3048000"/>
              <a:ext cx="293381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100">
                  <a:solidFill>
                    <a:schemeClr val="bg1"/>
                  </a:solidFill>
                  <a:latin typeface="Calibri" pitchFamily="34" charset="0"/>
                </a:rPr>
                <a:t>500 GeV-1TeV e+e- collider</a:t>
              </a:r>
            </a:p>
          </p:txBody>
        </p:sp>
        <p:sp>
          <p:nvSpPr>
            <p:cNvPr id="13346" name="Rectangle 141"/>
            <p:cNvSpPr>
              <a:spLocks noChangeArrowheads="1"/>
            </p:cNvSpPr>
            <p:nvPr/>
          </p:nvSpPr>
          <p:spPr bwMode="auto">
            <a:xfrm>
              <a:off x="2362200" y="1371600"/>
              <a:ext cx="293381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100">
                  <a:solidFill>
                    <a:schemeClr val="bg1"/>
                  </a:solidFill>
                  <a:latin typeface="Calibri" pitchFamily="34" charset="0"/>
                </a:rPr>
                <a:t>100 MeV Proton Accelerator</a:t>
              </a:r>
            </a:p>
          </p:txBody>
        </p:sp>
        <p:sp>
          <p:nvSpPr>
            <p:cNvPr id="13347" name="Rectangle 142"/>
            <p:cNvSpPr>
              <a:spLocks noChangeArrowheads="1"/>
            </p:cNvSpPr>
            <p:nvPr/>
          </p:nvSpPr>
          <p:spPr bwMode="auto">
            <a:xfrm>
              <a:off x="3844758" y="2620779"/>
              <a:ext cx="293381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100">
                  <a:solidFill>
                    <a:schemeClr val="bg1"/>
                  </a:solidFill>
                  <a:latin typeface="Calibri" pitchFamily="34" charset="0"/>
                </a:rPr>
                <a:t>200 MeV RI accelerator</a:t>
              </a:r>
            </a:p>
          </p:txBody>
        </p:sp>
      </p:grpSp>
      <p:sp>
        <p:nvSpPr>
          <p:cNvPr id="13315" name="Rectangle 144"/>
          <p:cNvSpPr>
            <a:spLocks noChangeArrowheads="1"/>
          </p:cNvSpPr>
          <p:nvPr/>
        </p:nvSpPr>
        <p:spPr bwMode="auto">
          <a:xfrm>
            <a:off x="5029200" y="3352800"/>
            <a:ext cx="29337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100">
                <a:solidFill>
                  <a:schemeClr val="bg1"/>
                </a:solidFill>
                <a:latin typeface="Calibri" pitchFamily="34" charset="0"/>
              </a:rPr>
              <a:t>3GeV e+e-collider</a:t>
            </a:r>
          </a:p>
        </p:txBody>
      </p:sp>
      <p:sp>
        <p:nvSpPr>
          <p:cNvPr id="13316" name="Rectangle 145"/>
          <p:cNvSpPr>
            <a:spLocks noChangeArrowheads="1"/>
          </p:cNvSpPr>
          <p:nvPr/>
        </p:nvSpPr>
        <p:spPr bwMode="auto">
          <a:xfrm>
            <a:off x="7391400" y="3733800"/>
            <a:ext cx="29337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100">
                <a:solidFill>
                  <a:schemeClr val="bg1"/>
                </a:solidFill>
                <a:latin typeface="Calibri" pitchFamily="34" charset="0"/>
              </a:rPr>
              <a:t>&gt; 3TeV </a:t>
            </a:r>
          </a:p>
        </p:txBody>
      </p:sp>
      <p:sp>
        <p:nvSpPr>
          <p:cNvPr id="13317" name="TextBox 148"/>
          <p:cNvSpPr txBox="1">
            <a:spLocks noChangeArrowheads="1"/>
          </p:cNvSpPr>
          <p:nvPr/>
        </p:nvSpPr>
        <p:spPr bwMode="auto">
          <a:xfrm>
            <a:off x="2286000" y="228600"/>
            <a:ext cx="5943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dirty="0"/>
              <a:t>Accelerator Road Map (2009.4</a:t>
            </a:r>
            <a:r>
              <a:rPr lang="en-US" altLang="ko-KR" dirty="0" smtClean="0"/>
              <a:t>)</a:t>
            </a:r>
          </a:p>
          <a:p>
            <a:r>
              <a:rPr lang="en-US" altLang="ko-KR" sz="1200" dirty="0" smtClean="0"/>
              <a:t>		</a:t>
            </a:r>
            <a:r>
              <a:rPr lang="ko-KR" altLang="en-US" sz="1200" dirty="0" err="1" smtClean="0"/>
              <a:t>고에너지물리협의회</a:t>
            </a:r>
            <a:r>
              <a:rPr lang="ko-KR" altLang="en-US" sz="1200" dirty="0" smtClean="0"/>
              <a:t> 기획위원회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609600" y="762000"/>
            <a:ext cx="79375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ko-KR" sz="2400">
                <a:latin typeface="HY그래픽M" pitchFamily="18" charset="-127"/>
                <a:ea typeface="HY그래픽M" pitchFamily="18" charset="-127"/>
              </a:rPr>
              <a:t>REMARKS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ko-KR">
                <a:latin typeface="HY그래픽M" pitchFamily="18" charset="-127"/>
                <a:ea typeface="HY그래픽M" pitchFamily="18" charset="-127"/>
              </a:rPr>
              <a:t> 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ko-KR" altLang="en-US">
                <a:latin typeface="HY그래픽M" pitchFamily="18" charset="-127"/>
                <a:ea typeface="HY그래픽M" pitchFamily="18" charset="-127"/>
              </a:rPr>
              <a:t>여러 가능한 경로를 고려</a:t>
            </a:r>
            <a:endParaRPr lang="en-US" altLang="ko-KR">
              <a:latin typeface="HY그래픽M" pitchFamily="18" charset="-127"/>
              <a:ea typeface="HY그래픽M" pitchFamily="18" charset="-127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ko-KR">
                <a:latin typeface="HY그래픽M" pitchFamily="18" charset="-127"/>
                <a:ea typeface="HY그래픽M" pitchFamily="18" charset="-127"/>
              </a:rPr>
              <a:t>PEFP, KoRIA, (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방사광가속기</a:t>
            </a:r>
            <a:r>
              <a:rPr lang="en-US" altLang="ko-KR">
                <a:latin typeface="HY그래픽M" pitchFamily="18" charset="-127"/>
                <a:ea typeface="HY그래픽M" pitchFamily="18" charset="-127"/>
              </a:rPr>
              <a:t>)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를 고에너지 가속기 기반시설로 활용하며 </a:t>
            </a:r>
            <a:endParaRPr lang="en-US" altLang="ko-KR">
              <a:latin typeface="HY그래픽M" pitchFamily="18" charset="-127"/>
              <a:ea typeface="HY그래픽M" pitchFamily="18" charset="-127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ko-KR">
                <a:latin typeface="HY그래픽M" pitchFamily="18" charset="-127"/>
                <a:ea typeface="HY그래픽M" pitchFamily="18" charset="-127"/>
              </a:rPr>
              <a:t>  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장래 계획과 연계 노력 강화</a:t>
            </a:r>
            <a:endParaRPr lang="en-US" altLang="ko-KR">
              <a:latin typeface="HY그래픽M" pitchFamily="18" charset="-127"/>
              <a:ea typeface="HY그래픽M" pitchFamily="18" charset="-127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ko-KR">
                <a:latin typeface="HY그래픽M" pitchFamily="18" charset="-127"/>
                <a:ea typeface="HY그래픽M" pitchFamily="18" charset="-127"/>
              </a:rPr>
              <a:t>PEFP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의 </a:t>
            </a:r>
            <a:r>
              <a:rPr lang="en-US" altLang="ko-KR">
                <a:latin typeface="HY그래픽M" pitchFamily="18" charset="-127"/>
                <a:ea typeface="HY그래픽M" pitchFamily="18" charset="-127"/>
              </a:rPr>
              <a:t>2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단계 및 </a:t>
            </a:r>
            <a:r>
              <a:rPr lang="en-US" altLang="ko-KR">
                <a:latin typeface="HY그래픽M" pitchFamily="18" charset="-127"/>
                <a:ea typeface="HY그래픽M" pitchFamily="18" charset="-127"/>
              </a:rPr>
              <a:t>KoRIA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의 선형가속기에 초전도 가속공동 기술 적용</a:t>
            </a:r>
            <a:endParaRPr lang="en-US" altLang="ko-KR">
              <a:latin typeface="HY그래픽M" pitchFamily="18" charset="-127"/>
              <a:ea typeface="HY그래픽M" pitchFamily="18" charset="-127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ko-KR" altLang="en-US">
                <a:latin typeface="HY그래픽M" pitchFamily="18" charset="-127"/>
                <a:ea typeface="HY그래픽M" pitchFamily="18" charset="-127"/>
              </a:rPr>
              <a:t>장래 계획을 위해 초전도 가속기술 개발을 우선 순위로 추진</a:t>
            </a:r>
            <a:endParaRPr lang="en-US" altLang="ko-KR">
              <a:latin typeface="HY그래픽M" pitchFamily="18" charset="-127"/>
              <a:ea typeface="HY그래픽M" pitchFamily="18" charset="-127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ko-KR">
                <a:latin typeface="HY그래픽M" pitchFamily="18" charset="-127"/>
                <a:ea typeface="HY그래픽M" pitchFamily="18" charset="-127"/>
              </a:rPr>
              <a:t>PEFP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의 </a:t>
            </a:r>
            <a:r>
              <a:rPr lang="en-US" altLang="ko-KR">
                <a:latin typeface="HY그래픽M" pitchFamily="18" charset="-127"/>
                <a:ea typeface="HY그래픽M" pitchFamily="18" charset="-127"/>
              </a:rPr>
              <a:t>2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단계 경로에 무관하게 </a:t>
            </a:r>
            <a:r>
              <a:rPr lang="en-US" altLang="ko-KR">
                <a:latin typeface="HY그래픽M" pitchFamily="18" charset="-127"/>
                <a:ea typeface="HY그래픽M" pitchFamily="18" charset="-127"/>
              </a:rPr>
              <a:t>Neutron source  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건설</a:t>
            </a:r>
            <a:endParaRPr lang="en-US" altLang="ko-KR">
              <a:latin typeface="HY그래픽M" pitchFamily="18" charset="-127"/>
              <a:ea typeface="HY그래픽M" pitchFamily="18" charset="-127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ko-KR">
                <a:latin typeface="HY그래픽M" pitchFamily="18" charset="-127"/>
                <a:ea typeface="HY그래픽M" pitchFamily="18" charset="-127"/>
              </a:rPr>
              <a:t>KoRIA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에 광핵분열반응</a:t>
            </a:r>
            <a:r>
              <a:rPr lang="en-US" altLang="ko-KR">
                <a:latin typeface="HY그래픽M" pitchFamily="18" charset="-127"/>
                <a:ea typeface="HY그래픽M" pitchFamily="18" charset="-127"/>
              </a:rPr>
              <a:t>(Photofission)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에 의한 희귀핵종 비임</a:t>
            </a:r>
            <a:r>
              <a:rPr lang="en-US" altLang="ko-KR">
                <a:latin typeface="HY그래픽M" pitchFamily="18" charset="-127"/>
                <a:ea typeface="HY그래픽M" pitchFamily="18" charset="-127"/>
              </a:rPr>
              <a:t> 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생성을 위한 </a:t>
            </a:r>
            <a:endParaRPr lang="en-US" altLang="ko-KR">
              <a:latin typeface="HY그래픽M" pitchFamily="18" charset="-127"/>
              <a:ea typeface="HY그래픽M" pitchFamily="18" charset="-127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ko-KR">
                <a:latin typeface="HY그래픽M" pitchFamily="18" charset="-127"/>
                <a:ea typeface="HY그래픽M" pitchFamily="18" charset="-127"/>
              </a:rPr>
              <a:t>  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전자가속기</a:t>
            </a:r>
            <a:r>
              <a:rPr lang="en-US" altLang="ko-KR">
                <a:latin typeface="HY그래픽M" pitchFamily="18" charset="-127"/>
                <a:ea typeface="HY그래픽M" pitchFamily="18" charset="-127"/>
              </a:rPr>
              <a:t>(30 MeV, 100 kW) 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건설 </a:t>
            </a:r>
            <a:endParaRPr lang="en-US" altLang="ko-KR">
              <a:latin typeface="HY그래픽M" pitchFamily="18" charset="-127"/>
              <a:ea typeface="HY그래픽M" pitchFamily="18" charset="-127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ko-KR" altLang="en-US">
                <a:latin typeface="HY그래픽M" pitchFamily="18" charset="-127"/>
                <a:ea typeface="HY그래픽M" pitchFamily="18" charset="-127"/>
              </a:rPr>
              <a:t>크게 </a:t>
            </a:r>
            <a:r>
              <a:rPr lang="en-US" altLang="ko-KR">
                <a:latin typeface="HY그래픽M" pitchFamily="18" charset="-127"/>
                <a:ea typeface="HY그래픽M" pitchFamily="18" charset="-127"/>
              </a:rPr>
              <a:t>Proton drive 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방식과 </a:t>
            </a:r>
            <a:r>
              <a:rPr lang="en-US" altLang="ko-KR">
                <a:latin typeface="HY그래픽M" pitchFamily="18" charset="-127"/>
                <a:ea typeface="HY그래픽M" pitchFamily="18" charset="-127"/>
              </a:rPr>
              <a:t>ILC 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방식의 두 유형으로 추진하되 </a:t>
            </a:r>
            <a:r>
              <a:rPr lang="en-US" altLang="ko-KR">
                <a:latin typeface="HY그래픽M" pitchFamily="18" charset="-127"/>
                <a:ea typeface="HY그래픽M" pitchFamily="18" charset="-127"/>
                <a:sym typeface="Wingdings" pitchFamily="2" charset="2"/>
              </a:rPr>
              <a:t>2015</a:t>
            </a:r>
            <a:r>
              <a:rPr lang="ko-KR" altLang="en-US">
                <a:latin typeface="HY그래픽M" pitchFamily="18" charset="-127"/>
                <a:ea typeface="HY그래픽M" pitchFamily="18" charset="-127"/>
                <a:sym typeface="Wingdings" pitchFamily="2" charset="2"/>
              </a:rPr>
              <a:t>년 이후 </a:t>
            </a:r>
            <a:endParaRPr lang="en-US" altLang="ko-KR">
              <a:latin typeface="HY그래픽M" pitchFamily="18" charset="-127"/>
              <a:ea typeface="HY그래픽M" pitchFamily="18" charset="-127"/>
              <a:sym typeface="Wingdings" pitchFamily="2" charset="2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ko-KR">
                <a:latin typeface="HY그래픽M" pitchFamily="18" charset="-127"/>
                <a:ea typeface="HY그래픽M" pitchFamily="18" charset="-127"/>
                <a:sym typeface="Wingdings" pitchFamily="2" charset="2"/>
              </a:rPr>
              <a:t>  </a:t>
            </a:r>
            <a:r>
              <a:rPr lang="ko-KR" altLang="en-US">
                <a:latin typeface="HY그래픽M" pitchFamily="18" charset="-127"/>
                <a:ea typeface="HY그래픽M" pitchFamily="18" charset="-127"/>
                <a:sym typeface="Wingdings" pitchFamily="2" charset="2"/>
              </a:rPr>
              <a:t>한 경로로 선택 가능</a:t>
            </a:r>
            <a:endParaRPr lang="en-US" altLang="ko-KR">
              <a:latin typeface="HY그래픽M" pitchFamily="18" charset="-127"/>
              <a:ea typeface="HY그래픽M" pitchFamily="18" charset="-127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ko-KR">
                <a:latin typeface="HY그래픽M" pitchFamily="18" charset="-127"/>
                <a:ea typeface="HY그래픽M" pitchFamily="18" charset="-127"/>
              </a:rPr>
              <a:t>ILC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를 다른 나라에서 건설할 경우 </a:t>
            </a:r>
            <a:r>
              <a:rPr lang="en-US" altLang="ko-KR">
                <a:latin typeface="HY그래픽M" pitchFamily="18" charset="-127"/>
                <a:ea typeface="HY그래픽M" pitchFamily="18" charset="-127"/>
              </a:rPr>
              <a:t>SuperCharm, post-ILC 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의 경로도 고려</a:t>
            </a:r>
            <a:endParaRPr lang="en-US" altLang="ko-KR">
              <a:latin typeface="HY그래픽M" pitchFamily="18" charset="-127"/>
              <a:ea typeface="HY그래픽M" pitchFamily="18" charset="-127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ko-KR">
                <a:latin typeface="HY그래픽M" pitchFamily="18" charset="-127"/>
                <a:ea typeface="HY그래픽M" pitchFamily="18" charset="-127"/>
              </a:rPr>
              <a:t>Laser/Plasma 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등 기반의 새로운 입자가속 기술에 대한 </a:t>
            </a:r>
            <a:r>
              <a:rPr lang="en-US" altLang="ko-KR">
                <a:latin typeface="HY그래픽M" pitchFamily="18" charset="-127"/>
                <a:ea typeface="HY그래픽M" pitchFamily="18" charset="-127"/>
              </a:rPr>
              <a:t>R&amp;D </a:t>
            </a:r>
            <a:r>
              <a:rPr lang="ko-KR" altLang="en-US">
                <a:latin typeface="HY그래픽M" pitchFamily="18" charset="-127"/>
                <a:ea typeface="HY그래픽M" pitchFamily="18" charset="-127"/>
              </a:rPr>
              <a:t>병행</a:t>
            </a:r>
            <a:endParaRPr lang="en-US" altLang="ko-KR">
              <a:latin typeface="HY그래픽M" pitchFamily="18" charset="-127"/>
              <a:ea typeface="HY그래픽M" pitchFamily="18" charset="-127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ko-KR" altLang="en-US">
                <a:latin typeface="HY그래픽M" pitchFamily="18" charset="-127"/>
                <a:ea typeface="HY그래픽M" pitchFamily="18" charset="-127"/>
              </a:rPr>
              <a:t>새로운 입자가속 기술에 의한 새로운 로드맵 가능성 </a:t>
            </a:r>
            <a:endParaRPr lang="en-US" altLang="ko-KR">
              <a:latin typeface="HY그래픽M" pitchFamily="18" charset="-127"/>
              <a:ea typeface="HY그래픽M" pitchFamily="18" charset="-127"/>
            </a:endParaRPr>
          </a:p>
          <a:p>
            <a:pPr>
              <a:buFontTx/>
              <a:buChar char="-"/>
            </a:pPr>
            <a:endParaRPr lang="ko-KR" altLang="en-US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85217504" descr="EMB00001afc29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044925" cy="602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522" y="228600"/>
            <a:ext cx="4774603" cy="662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2" y="-17870"/>
            <a:ext cx="4614678" cy="687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1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" y="0"/>
            <a:ext cx="464381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906" y="0"/>
            <a:ext cx="4536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6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" y="619605"/>
            <a:ext cx="4413785" cy="4993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628" y="23222"/>
            <a:ext cx="4719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1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28049</TotalTime>
  <Words>559</Words>
  <Application>Microsoft Macintosh PowerPoint</Application>
  <PresentationFormat>On-screen Show (4:3)</PresentationFormat>
  <Paragraphs>127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테마</vt:lpstr>
      <vt:lpstr>PowerPoint Presentation</vt:lpstr>
      <vt:lpstr>PowerPoint Presentation</vt:lpstr>
      <vt:lpstr>각종 가속기와 고에너지 가속기의 연관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SK Kim</cp:lastModifiedBy>
  <cp:revision>1940</cp:revision>
  <dcterms:created xsi:type="dcterms:W3CDTF">2006-08-16T00:00:00Z</dcterms:created>
  <dcterms:modified xsi:type="dcterms:W3CDTF">2011-09-17T05:04:30Z</dcterms:modified>
</cp:coreProperties>
</file>