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4"/>
  </p:notes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85" r:id="rId11"/>
    <p:sldId id="286" r:id="rId12"/>
    <p:sldId id="258" r:id="rId13"/>
    <p:sldId id="289" r:id="rId14"/>
    <p:sldId id="290" r:id="rId15"/>
    <p:sldId id="292" r:id="rId16"/>
    <p:sldId id="294" r:id="rId17"/>
    <p:sldId id="295" r:id="rId18"/>
    <p:sldId id="296" r:id="rId19"/>
    <p:sldId id="297" r:id="rId20"/>
    <p:sldId id="307" r:id="rId21"/>
    <p:sldId id="329" r:id="rId22"/>
    <p:sldId id="318" r:id="rId23"/>
    <p:sldId id="328" r:id="rId24"/>
    <p:sldId id="288" r:id="rId25"/>
    <p:sldId id="287" r:id="rId26"/>
    <p:sldId id="330" r:id="rId27"/>
    <p:sldId id="332" r:id="rId28"/>
    <p:sldId id="338" r:id="rId29"/>
    <p:sldId id="334" r:id="rId30"/>
    <p:sldId id="335" r:id="rId31"/>
    <p:sldId id="336" r:id="rId32"/>
    <p:sldId id="33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8556A962-6615-4F18-939E-D7E5A48B5459}" type="datetimeFigureOut">
              <a:rPr lang="en-US" altLang="ko-KR"/>
              <a:pPr/>
              <a:t>9/17/2011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1EDDFDDC-D993-4174-9967-342B3BE3C6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14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DFDDC-D993-4174-9967-342B3BE3C65B}" type="slidenum">
              <a:rPr lang="en-US" altLang="ko-KR" smtClean="0"/>
              <a:pPr/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554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5562602"/>
            <a:ext cx="3962400" cy="60960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6172200"/>
            <a:ext cx="3505200" cy="533399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99AAB-C923-4D9D-904E-B82827E20377}" type="datetime1">
              <a:rPr lang="en-US" altLang="ko-KR" smtClean="0"/>
              <a:t>9/17/2011</a:t>
            </a:fld>
            <a:r>
              <a:rPr lang="en-US" altLang="ko-KR" smtClean="0"/>
              <a:t>   </a:t>
            </a:r>
            <a:endParaRPr lang="en-US" altLang="ko-KR" dirty="0" smtClean="0"/>
          </a:p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</a:t>
            </a:r>
            <a:endParaRPr lang="ko-KR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DDAB3-8352-44C8-A46B-E119A38F5D0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4342E-2E22-4596-9016-B11C5233D146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26F11-5A2F-43E7-A12E-DD17230F46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F58B3-6F78-48D9-830D-E352C0C5695F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KIAS Workshop for KoRIA &amp; BSI, D. Son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4267F-AC02-4301-937D-33BDC55983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D7F3-C77A-4A44-AADF-E5D423734622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CD72-5BD2-4139-BA3D-CD3D1FC72B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290B-B830-4301-894A-4F9FB2A18086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FA1E-3E7D-457E-8DE0-1C54E890415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E37B-FD33-4EBF-9D58-E2C7202C6B1E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BA7C-6EA8-4D91-8D84-EBCFCBDB80B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272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272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A5D8B-B9F4-4C8B-99D3-3F34563556EE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156EE-4259-4560-A507-2B9ECBA7F0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0507-7280-4FF8-87FC-1C997D6E74DA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8E495-1E9D-41FB-8A28-CBB69DC2984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43FF-E6DA-48CB-BCC6-207D6354118D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D994-B2A2-4672-8E3A-2642DEFD3C2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2F14-E767-42EC-801A-5A4E4FE8826D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2E03-7149-4BD1-9C1B-0C1A7BED08D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4624-59C2-4838-A995-91631294A794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0971-4D81-4B3E-8583-3FD4AF8ADC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10047-EE06-43C0-A4A7-572D052C0845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CF4AC-CC07-4DFE-9452-416A8E5243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D502-4D28-47A8-8DCD-6EBEEE3A5FE6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B0FC-0658-4751-8651-23732AB59D6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7D072-857B-4683-A23E-22D21BAE6C89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80DD-C9F9-4CD0-95A5-69996081939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5300" y="206375"/>
            <a:ext cx="2052638" cy="60563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206375"/>
            <a:ext cx="6007100" cy="60563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BB69-62D8-4E10-80B2-DAA443F0AA48}" type="datetime1">
              <a:rPr lang="ko-KR" altLang="en-US">
                <a:solidFill>
                  <a:srgbClr val="000000"/>
                </a:solidFill>
              </a:rPr>
              <a:pPr>
                <a:defRPr/>
              </a:pPr>
              <a:t>2011-09-17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3210D-8AF7-4D83-9314-AEACD8E3B6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72C8F-3D42-4090-AE45-758A808B4949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6A506-1CF3-4219-8CF0-F4309BFBD3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21C46-E32E-43C1-B03E-B42A2ED7D32B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7E496-E4D1-46E4-AADA-CBA6755134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7AFDC-21B6-4EBF-BA7D-F630A3318C85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633-4A2B-44E3-9827-8E8450471D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9427B-A636-4ADC-87A4-092588918503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9FF7E-39CF-4C22-939B-150A2673D9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5EFED-5ACD-493C-81F6-308E31C6A870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67D8F-5676-459F-ABCB-682EC5F3B7F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E37A-4318-4014-861E-DBFFF94C51A6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21B8-45BA-4C1E-9139-B7B575BE81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92A2E8-10AD-4EE6-A497-314E9076F3D4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424E3-9F2F-4AE6-99EB-909D369256E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5891F008-D7C7-4955-BB1F-9B20F4D0BF4C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ko-KR" smtClean="0"/>
              <a:t>KIAS Workshop for KoRIA &amp; BSI, D. Son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4EA28614-015D-4FCE-97F3-32E4B3724B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0" y="0"/>
            <a:ext cx="6219825" cy="6561138"/>
            <a:chOff x="0" y="0"/>
            <a:chExt cx="4245" cy="4133"/>
          </a:xfrm>
        </p:grpSpPr>
        <p:sp>
          <p:nvSpPr>
            <p:cNvPr id="453796" name="Freeform 164"/>
            <p:cNvSpPr>
              <a:spLocks noChangeArrowheads="1"/>
            </p:cNvSpPr>
            <p:nvPr/>
          </p:nvSpPr>
          <p:spPr bwMode="auto">
            <a:xfrm>
              <a:off x="2991" y="454"/>
              <a:ext cx="780" cy="707"/>
            </a:xfrm>
            <a:custGeom>
              <a:avLst/>
              <a:gdLst/>
              <a:ahLst/>
              <a:cxnLst>
                <a:cxn ang="0">
                  <a:pos x="295" y="64"/>
                </a:cxn>
                <a:cxn ang="0">
                  <a:pos x="391" y="164"/>
                </a:cxn>
                <a:cxn ang="0">
                  <a:pos x="475" y="216"/>
                </a:cxn>
                <a:cxn ang="0">
                  <a:pos x="523" y="224"/>
                </a:cxn>
                <a:cxn ang="0">
                  <a:pos x="583" y="240"/>
                </a:cxn>
                <a:cxn ang="0">
                  <a:pos x="659" y="168"/>
                </a:cxn>
                <a:cxn ang="0">
                  <a:pos x="663" y="292"/>
                </a:cxn>
                <a:cxn ang="0">
                  <a:pos x="679" y="332"/>
                </a:cxn>
                <a:cxn ang="0">
                  <a:pos x="755" y="316"/>
                </a:cxn>
                <a:cxn ang="0">
                  <a:pos x="783" y="264"/>
                </a:cxn>
                <a:cxn ang="0">
                  <a:pos x="751" y="320"/>
                </a:cxn>
                <a:cxn ang="0">
                  <a:pos x="695" y="364"/>
                </a:cxn>
                <a:cxn ang="0">
                  <a:pos x="643" y="388"/>
                </a:cxn>
                <a:cxn ang="0">
                  <a:pos x="579" y="408"/>
                </a:cxn>
                <a:cxn ang="0">
                  <a:pos x="495" y="448"/>
                </a:cxn>
                <a:cxn ang="0">
                  <a:pos x="439" y="520"/>
                </a:cxn>
                <a:cxn ang="0">
                  <a:pos x="439" y="592"/>
                </a:cxn>
                <a:cxn ang="0">
                  <a:pos x="371" y="564"/>
                </a:cxn>
                <a:cxn ang="0">
                  <a:pos x="291" y="516"/>
                </a:cxn>
                <a:cxn ang="0">
                  <a:pos x="213" y="503"/>
                </a:cxn>
                <a:cxn ang="0">
                  <a:pos x="147" y="551"/>
                </a:cxn>
                <a:cxn ang="0">
                  <a:pos x="108" y="506"/>
                </a:cxn>
                <a:cxn ang="0">
                  <a:pos x="66" y="554"/>
                </a:cxn>
                <a:cxn ang="0">
                  <a:pos x="117" y="578"/>
                </a:cxn>
                <a:cxn ang="0">
                  <a:pos x="162" y="617"/>
                </a:cxn>
                <a:cxn ang="0">
                  <a:pos x="162" y="650"/>
                </a:cxn>
                <a:cxn ang="0">
                  <a:pos x="114" y="632"/>
                </a:cxn>
                <a:cxn ang="0">
                  <a:pos x="90" y="683"/>
                </a:cxn>
                <a:cxn ang="0">
                  <a:pos x="42" y="707"/>
                </a:cxn>
                <a:cxn ang="0">
                  <a:pos x="27" y="665"/>
                </a:cxn>
                <a:cxn ang="0">
                  <a:pos x="45" y="608"/>
                </a:cxn>
                <a:cxn ang="0">
                  <a:pos x="0" y="557"/>
                </a:cxn>
                <a:cxn ang="0">
                  <a:pos x="6" y="509"/>
                </a:cxn>
                <a:cxn ang="0">
                  <a:pos x="39" y="473"/>
                </a:cxn>
                <a:cxn ang="0">
                  <a:pos x="81" y="437"/>
                </a:cxn>
                <a:cxn ang="0">
                  <a:pos x="72" y="371"/>
                </a:cxn>
                <a:cxn ang="0">
                  <a:pos x="123" y="398"/>
                </a:cxn>
                <a:cxn ang="0">
                  <a:pos x="156" y="401"/>
                </a:cxn>
                <a:cxn ang="0">
                  <a:pos x="183" y="356"/>
                </a:cxn>
                <a:cxn ang="0">
                  <a:pos x="189" y="290"/>
                </a:cxn>
                <a:cxn ang="0">
                  <a:pos x="210" y="215"/>
                </a:cxn>
                <a:cxn ang="0">
                  <a:pos x="225" y="152"/>
                </a:cxn>
                <a:cxn ang="0">
                  <a:pos x="201" y="83"/>
                </a:cxn>
                <a:cxn ang="0">
                  <a:pos x="195" y="17"/>
                </a:cxn>
                <a:cxn ang="0">
                  <a:pos x="235" y="0"/>
                </a:cxn>
              </a:cxnLst>
              <a:rect l="0" t="0" r="r" b="b"/>
              <a:pathLst>
                <a:path w="783" h="707">
                  <a:moveTo>
                    <a:pt x="235" y="0"/>
                  </a:moveTo>
                  <a:lnTo>
                    <a:pt x="295" y="64"/>
                  </a:lnTo>
                  <a:lnTo>
                    <a:pt x="343" y="124"/>
                  </a:lnTo>
                  <a:lnTo>
                    <a:pt x="391" y="164"/>
                  </a:lnTo>
                  <a:lnTo>
                    <a:pt x="451" y="200"/>
                  </a:lnTo>
                  <a:lnTo>
                    <a:pt x="475" y="216"/>
                  </a:lnTo>
                  <a:lnTo>
                    <a:pt x="499" y="208"/>
                  </a:lnTo>
                  <a:lnTo>
                    <a:pt x="523" y="224"/>
                  </a:lnTo>
                  <a:lnTo>
                    <a:pt x="547" y="236"/>
                  </a:lnTo>
                  <a:lnTo>
                    <a:pt x="583" y="240"/>
                  </a:lnTo>
                  <a:lnTo>
                    <a:pt x="631" y="196"/>
                  </a:lnTo>
                  <a:lnTo>
                    <a:pt x="659" y="168"/>
                  </a:lnTo>
                  <a:lnTo>
                    <a:pt x="627" y="264"/>
                  </a:lnTo>
                  <a:lnTo>
                    <a:pt x="663" y="292"/>
                  </a:lnTo>
                  <a:lnTo>
                    <a:pt x="659" y="316"/>
                  </a:lnTo>
                  <a:lnTo>
                    <a:pt x="679" y="332"/>
                  </a:lnTo>
                  <a:lnTo>
                    <a:pt x="727" y="312"/>
                  </a:lnTo>
                  <a:lnTo>
                    <a:pt x="755" y="316"/>
                  </a:lnTo>
                  <a:lnTo>
                    <a:pt x="763" y="288"/>
                  </a:lnTo>
                  <a:lnTo>
                    <a:pt x="783" y="264"/>
                  </a:lnTo>
                  <a:lnTo>
                    <a:pt x="783" y="288"/>
                  </a:lnTo>
                  <a:lnTo>
                    <a:pt x="751" y="320"/>
                  </a:lnTo>
                  <a:lnTo>
                    <a:pt x="703" y="340"/>
                  </a:lnTo>
                  <a:lnTo>
                    <a:pt x="695" y="364"/>
                  </a:lnTo>
                  <a:lnTo>
                    <a:pt x="667" y="368"/>
                  </a:lnTo>
                  <a:lnTo>
                    <a:pt x="643" y="388"/>
                  </a:lnTo>
                  <a:lnTo>
                    <a:pt x="607" y="408"/>
                  </a:lnTo>
                  <a:lnTo>
                    <a:pt x="579" y="408"/>
                  </a:lnTo>
                  <a:lnTo>
                    <a:pt x="543" y="408"/>
                  </a:lnTo>
                  <a:lnTo>
                    <a:pt x="495" y="448"/>
                  </a:lnTo>
                  <a:lnTo>
                    <a:pt x="451" y="492"/>
                  </a:lnTo>
                  <a:lnTo>
                    <a:pt x="439" y="520"/>
                  </a:lnTo>
                  <a:lnTo>
                    <a:pt x="443" y="576"/>
                  </a:lnTo>
                  <a:lnTo>
                    <a:pt x="439" y="592"/>
                  </a:lnTo>
                  <a:lnTo>
                    <a:pt x="407" y="572"/>
                  </a:lnTo>
                  <a:lnTo>
                    <a:pt x="371" y="564"/>
                  </a:lnTo>
                  <a:lnTo>
                    <a:pt x="331" y="544"/>
                  </a:lnTo>
                  <a:lnTo>
                    <a:pt x="291" y="516"/>
                  </a:lnTo>
                  <a:lnTo>
                    <a:pt x="251" y="500"/>
                  </a:lnTo>
                  <a:lnTo>
                    <a:pt x="213" y="503"/>
                  </a:lnTo>
                  <a:lnTo>
                    <a:pt x="177" y="518"/>
                  </a:lnTo>
                  <a:lnTo>
                    <a:pt x="147" y="551"/>
                  </a:lnTo>
                  <a:lnTo>
                    <a:pt x="132" y="524"/>
                  </a:lnTo>
                  <a:lnTo>
                    <a:pt x="108" y="506"/>
                  </a:lnTo>
                  <a:lnTo>
                    <a:pt x="72" y="524"/>
                  </a:lnTo>
                  <a:lnTo>
                    <a:pt x="66" y="554"/>
                  </a:lnTo>
                  <a:lnTo>
                    <a:pt x="81" y="578"/>
                  </a:lnTo>
                  <a:lnTo>
                    <a:pt x="117" y="578"/>
                  </a:lnTo>
                  <a:lnTo>
                    <a:pt x="141" y="605"/>
                  </a:lnTo>
                  <a:lnTo>
                    <a:pt x="162" y="617"/>
                  </a:lnTo>
                  <a:lnTo>
                    <a:pt x="180" y="629"/>
                  </a:lnTo>
                  <a:lnTo>
                    <a:pt x="162" y="650"/>
                  </a:lnTo>
                  <a:lnTo>
                    <a:pt x="138" y="647"/>
                  </a:lnTo>
                  <a:lnTo>
                    <a:pt x="114" y="632"/>
                  </a:lnTo>
                  <a:lnTo>
                    <a:pt x="99" y="656"/>
                  </a:lnTo>
                  <a:lnTo>
                    <a:pt x="90" y="683"/>
                  </a:lnTo>
                  <a:lnTo>
                    <a:pt x="63" y="695"/>
                  </a:lnTo>
                  <a:lnTo>
                    <a:pt x="42" y="707"/>
                  </a:lnTo>
                  <a:lnTo>
                    <a:pt x="24" y="692"/>
                  </a:lnTo>
                  <a:lnTo>
                    <a:pt x="27" y="665"/>
                  </a:lnTo>
                  <a:lnTo>
                    <a:pt x="45" y="635"/>
                  </a:lnTo>
                  <a:lnTo>
                    <a:pt x="45" y="608"/>
                  </a:lnTo>
                  <a:lnTo>
                    <a:pt x="15" y="593"/>
                  </a:lnTo>
                  <a:lnTo>
                    <a:pt x="0" y="557"/>
                  </a:lnTo>
                  <a:lnTo>
                    <a:pt x="6" y="530"/>
                  </a:lnTo>
                  <a:lnTo>
                    <a:pt x="6" y="509"/>
                  </a:lnTo>
                  <a:lnTo>
                    <a:pt x="15" y="491"/>
                  </a:lnTo>
                  <a:lnTo>
                    <a:pt x="39" y="473"/>
                  </a:lnTo>
                  <a:lnTo>
                    <a:pt x="60" y="458"/>
                  </a:lnTo>
                  <a:lnTo>
                    <a:pt x="81" y="437"/>
                  </a:lnTo>
                  <a:lnTo>
                    <a:pt x="51" y="392"/>
                  </a:lnTo>
                  <a:lnTo>
                    <a:pt x="72" y="371"/>
                  </a:lnTo>
                  <a:lnTo>
                    <a:pt x="93" y="383"/>
                  </a:lnTo>
                  <a:lnTo>
                    <a:pt x="123" y="398"/>
                  </a:lnTo>
                  <a:lnTo>
                    <a:pt x="144" y="392"/>
                  </a:lnTo>
                  <a:lnTo>
                    <a:pt x="156" y="401"/>
                  </a:lnTo>
                  <a:lnTo>
                    <a:pt x="180" y="389"/>
                  </a:lnTo>
                  <a:lnTo>
                    <a:pt x="183" y="356"/>
                  </a:lnTo>
                  <a:lnTo>
                    <a:pt x="180" y="311"/>
                  </a:lnTo>
                  <a:lnTo>
                    <a:pt x="189" y="290"/>
                  </a:lnTo>
                  <a:lnTo>
                    <a:pt x="213" y="263"/>
                  </a:lnTo>
                  <a:lnTo>
                    <a:pt x="210" y="215"/>
                  </a:lnTo>
                  <a:lnTo>
                    <a:pt x="219" y="182"/>
                  </a:lnTo>
                  <a:lnTo>
                    <a:pt x="225" y="152"/>
                  </a:lnTo>
                  <a:lnTo>
                    <a:pt x="216" y="125"/>
                  </a:lnTo>
                  <a:lnTo>
                    <a:pt x="201" y="83"/>
                  </a:lnTo>
                  <a:lnTo>
                    <a:pt x="195" y="47"/>
                  </a:lnTo>
                  <a:lnTo>
                    <a:pt x="195" y="17"/>
                  </a:lnTo>
                  <a:lnTo>
                    <a:pt x="219" y="2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797" name="Freeform 165"/>
            <p:cNvSpPr>
              <a:spLocks noChangeArrowheads="1"/>
            </p:cNvSpPr>
            <p:nvPr/>
          </p:nvSpPr>
          <p:spPr bwMode="auto">
            <a:xfrm>
              <a:off x="2941" y="1015"/>
              <a:ext cx="26" cy="50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24" y="14"/>
                </a:cxn>
                <a:cxn ang="0">
                  <a:pos x="15" y="50"/>
                </a:cxn>
                <a:cxn ang="0">
                  <a:pos x="6" y="47"/>
                </a:cxn>
                <a:cxn ang="0">
                  <a:pos x="0" y="29"/>
                </a:cxn>
                <a:cxn ang="0">
                  <a:pos x="3" y="8"/>
                </a:cxn>
              </a:cxnLst>
              <a:rect l="0" t="0" r="r" b="b"/>
              <a:pathLst>
                <a:path w="24" h="50">
                  <a:moveTo>
                    <a:pt x="3" y="8"/>
                  </a:moveTo>
                  <a:cubicBezTo>
                    <a:pt x="15" y="0"/>
                    <a:pt x="19" y="0"/>
                    <a:pt x="24" y="14"/>
                  </a:cubicBezTo>
                  <a:cubicBezTo>
                    <a:pt x="21" y="26"/>
                    <a:pt x="19" y="38"/>
                    <a:pt x="15" y="50"/>
                  </a:cubicBezTo>
                  <a:cubicBezTo>
                    <a:pt x="12" y="49"/>
                    <a:pt x="8" y="50"/>
                    <a:pt x="6" y="47"/>
                  </a:cubicBezTo>
                  <a:cubicBezTo>
                    <a:pt x="2" y="42"/>
                    <a:pt x="0" y="29"/>
                    <a:pt x="0" y="29"/>
                  </a:cubicBezTo>
                  <a:cubicBezTo>
                    <a:pt x="3" y="10"/>
                    <a:pt x="3" y="17"/>
                    <a:pt x="3" y="8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798" name="Freeform 166"/>
            <p:cNvSpPr>
              <a:spLocks noChangeArrowheads="1"/>
            </p:cNvSpPr>
            <p:nvPr/>
          </p:nvSpPr>
          <p:spPr bwMode="auto">
            <a:xfrm>
              <a:off x="3660" y="579"/>
              <a:ext cx="144" cy="153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78" y="3"/>
                </a:cxn>
                <a:cxn ang="0">
                  <a:pos x="108" y="6"/>
                </a:cxn>
                <a:cxn ang="0">
                  <a:pos x="126" y="0"/>
                </a:cxn>
                <a:cxn ang="0">
                  <a:pos x="117" y="27"/>
                </a:cxn>
                <a:cxn ang="0">
                  <a:pos x="93" y="48"/>
                </a:cxn>
                <a:cxn ang="0">
                  <a:pos x="84" y="54"/>
                </a:cxn>
                <a:cxn ang="0">
                  <a:pos x="54" y="87"/>
                </a:cxn>
                <a:cxn ang="0">
                  <a:pos x="36" y="114"/>
                </a:cxn>
                <a:cxn ang="0">
                  <a:pos x="24" y="132"/>
                </a:cxn>
                <a:cxn ang="0">
                  <a:pos x="15" y="153"/>
                </a:cxn>
                <a:cxn ang="0">
                  <a:pos x="0" y="126"/>
                </a:cxn>
                <a:cxn ang="0">
                  <a:pos x="21" y="99"/>
                </a:cxn>
                <a:cxn ang="0">
                  <a:pos x="48" y="54"/>
                </a:cxn>
                <a:cxn ang="0">
                  <a:pos x="54" y="36"/>
                </a:cxn>
              </a:cxnLst>
              <a:rect l="0" t="0" r="r" b="b"/>
              <a:pathLst>
                <a:path w="144" h="153">
                  <a:moveTo>
                    <a:pt x="54" y="36"/>
                  </a:moveTo>
                  <a:cubicBezTo>
                    <a:pt x="61" y="25"/>
                    <a:pt x="67" y="10"/>
                    <a:pt x="78" y="3"/>
                  </a:cubicBezTo>
                  <a:cubicBezTo>
                    <a:pt x="98" y="10"/>
                    <a:pt x="91" y="11"/>
                    <a:pt x="108" y="6"/>
                  </a:cubicBezTo>
                  <a:cubicBezTo>
                    <a:pt x="114" y="4"/>
                    <a:pt x="126" y="0"/>
                    <a:pt x="126" y="0"/>
                  </a:cubicBezTo>
                  <a:cubicBezTo>
                    <a:pt x="144" y="6"/>
                    <a:pt x="127" y="20"/>
                    <a:pt x="117" y="27"/>
                  </a:cubicBezTo>
                  <a:cubicBezTo>
                    <a:pt x="107" y="42"/>
                    <a:pt x="114" y="34"/>
                    <a:pt x="93" y="48"/>
                  </a:cubicBezTo>
                  <a:cubicBezTo>
                    <a:pt x="90" y="50"/>
                    <a:pt x="84" y="54"/>
                    <a:pt x="84" y="54"/>
                  </a:cubicBezTo>
                  <a:cubicBezTo>
                    <a:pt x="76" y="66"/>
                    <a:pt x="66" y="79"/>
                    <a:pt x="54" y="87"/>
                  </a:cubicBezTo>
                  <a:cubicBezTo>
                    <a:pt x="51" y="92"/>
                    <a:pt x="41" y="107"/>
                    <a:pt x="36" y="114"/>
                  </a:cubicBezTo>
                  <a:cubicBezTo>
                    <a:pt x="32" y="120"/>
                    <a:pt x="24" y="132"/>
                    <a:pt x="24" y="132"/>
                  </a:cubicBezTo>
                  <a:cubicBezTo>
                    <a:pt x="28" y="144"/>
                    <a:pt x="28" y="149"/>
                    <a:pt x="15" y="153"/>
                  </a:cubicBezTo>
                  <a:cubicBezTo>
                    <a:pt x="9" y="144"/>
                    <a:pt x="6" y="135"/>
                    <a:pt x="0" y="126"/>
                  </a:cubicBezTo>
                  <a:cubicBezTo>
                    <a:pt x="4" y="111"/>
                    <a:pt x="9" y="107"/>
                    <a:pt x="21" y="99"/>
                  </a:cubicBezTo>
                  <a:cubicBezTo>
                    <a:pt x="27" y="82"/>
                    <a:pt x="38" y="69"/>
                    <a:pt x="48" y="54"/>
                  </a:cubicBezTo>
                  <a:cubicBezTo>
                    <a:pt x="49" y="52"/>
                    <a:pt x="63" y="36"/>
                    <a:pt x="54" y="36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799" name="Freeform 167"/>
            <p:cNvSpPr>
              <a:spLocks noChangeArrowheads="1"/>
            </p:cNvSpPr>
            <p:nvPr/>
          </p:nvSpPr>
          <p:spPr bwMode="auto">
            <a:xfrm>
              <a:off x="3795" y="668"/>
              <a:ext cx="61" cy="46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32" y="3"/>
                </a:cxn>
                <a:cxn ang="0">
                  <a:pos x="50" y="4"/>
                </a:cxn>
                <a:cxn ang="0">
                  <a:pos x="18" y="46"/>
                </a:cxn>
                <a:cxn ang="0">
                  <a:pos x="0" y="33"/>
                </a:cxn>
                <a:cxn ang="0">
                  <a:pos x="20" y="12"/>
                </a:cxn>
              </a:cxnLst>
              <a:rect l="0" t="0" r="r" b="b"/>
              <a:pathLst>
                <a:path w="61" h="46">
                  <a:moveTo>
                    <a:pt x="20" y="12"/>
                  </a:moveTo>
                  <a:cubicBezTo>
                    <a:pt x="25" y="8"/>
                    <a:pt x="25" y="4"/>
                    <a:pt x="32" y="3"/>
                  </a:cubicBezTo>
                  <a:cubicBezTo>
                    <a:pt x="38" y="0"/>
                    <a:pt x="43" y="3"/>
                    <a:pt x="50" y="4"/>
                  </a:cubicBezTo>
                  <a:cubicBezTo>
                    <a:pt x="61" y="22"/>
                    <a:pt x="34" y="43"/>
                    <a:pt x="18" y="46"/>
                  </a:cubicBezTo>
                  <a:cubicBezTo>
                    <a:pt x="7" y="45"/>
                    <a:pt x="5" y="43"/>
                    <a:pt x="0" y="33"/>
                  </a:cubicBezTo>
                  <a:cubicBezTo>
                    <a:pt x="2" y="27"/>
                    <a:pt x="23" y="3"/>
                    <a:pt x="20" y="12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0" name="Freeform 168"/>
            <p:cNvSpPr>
              <a:spLocks noChangeArrowheads="1"/>
            </p:cNvSpPr>
            <p:nvPr/>
          </p:nvSpPr>
          <p:spPr bwMode="auto">
            <a:xfrm>
              <a:off x="3831" y="384"/>
              <a:ext cx="192" cy="204"/>
            </a:xfrm>
            <a:custGeom>
              <a:avLst/>
              <a:gdLst/>
              <a:ahLst/>
              <a:cxnLst>
                <a:cxn ang="0">
                  <a:pos x="96" y="23"/>
                </a:cxn>
                <a:cxn ang="0">
                  <a:pos x="128" y="44"/>
                </a:cxn>
                <a:cxn ang="0">
                  <a:pos x="173" y="0"/>
                </a:cxn>
                <a:cxn ang="0">
                  <a:pos x="192" y="9"/>
                </a:cxn>
                <a:cxn ang="0">
                  <a:pos x="185" y="41"/>
                </a:cxn>
                <a:cxn ang="0">
                  <a:pos x="116" y="87"/>
                </a:cxn>
                <a:cxn ang="0">
                  <a:pos x="101" y="108"/>
                </a:cxn>
                <a:cxn ang="0">
                  <a:pos x="81" y="101"/>
                </a:cxn>
                <a:cxn ang="0">
                  <a:pos x="69" y="129"/>
                </a:cxn>
                <a:cxn ang="0">
                  <a:pos x="53" y="144"/>
                </a:cxn>
                <a:cxn ang="0">
                  <a:pos x="44" y="153"/>
                </a:cxn>
                <a:cxn ang="0">
                  <a:pos x="33" y="165"/>
                </a:cxn>
                <a:cxn ang="0">
                  <a:pos x="11" y="195"/>
                </a:cxn>
                <a:cxn ang="0">
                  <a:pos x="0" y="200"/>
                </a:cxn>
                <a:cxn ang="0">
                  <a:pos x="23" y="158"/>
                </a:cxn>
                <a:cxn ang="0">
                  <a:pos x="50" y="101"/>
                </a:cxn>
                <a:cxn ang="0">
                  <a:pos x="59" y="96"/>
                </a:cxn>
                <a:cxn ang="0">
                  <a:pos x="74" y="83"/>
                </a:cxn>
                <a:cxn ang="0">
                  <a:pos x="93" y="59"/>
                </a:cxn>
                <a:cxn ang="0">
                  <a:pos x="96" y="23"/>
                </a:cxn>
              </a:cxnLst>
              <a:rect l="0" t="0" r="r" b="b"/>
              <a:pathLst>
                <a:path w="192" h="204">
                  <a:moveTo>
                    <a:pt x="96" y="23"/>
                  </a:moveTo>
                  <a:cubicBezTo>
                    <a:pt x="111" y="14"/>
                    <a:pt x="115" y="39"/>
                    <a:pt x="128" y="44"/>
                  </a:cubicBezTo>
                  <a:cubicBezTo>
                    <a:pt x="145" y="31"/>
                    <a:pt x="153" y="8"/>
                    <a:pt x="173" y="0"/>
                  </a:cubicBezTo>
                  <a:cubicBezTo>
                    <a:pt x="184" y="2"/>
                    <a:pt x="186" y="1"/>
                    <a:pt x="192" y="9"/>
                  </a:cubicBezTo>
                  <a:cubicBezTo>
                    <a:pt x="191" y="20"/>
                    <a:pt x="191" y="31"/>
                    <a:pt x="185" y="41"/>
                  </a:cubicBezTo>
                  <a:cubicBezTo>
                    <a:pt x="153" y="36"/>
                    <a:pt x="134" y="64"/>
                    <a:pt x="116" y="87"/>
                  </a:cubicBezTo>
                  <a:cubicBezTo>
                    <a:pt x="111" y="94"/>
                    <a:pt x="109" y="102"/>
                    <a:pt x="101" y="108"/>
                  </a:cubicBezTo>
                  <a:cubicBezTo>
                    <a:pt x="88" y="107"/>
                    <a:pt x="91" y="103"/>
                    <a:pt x="81" y="101"/>
                  </a:cubicBezTo>
                  <a:cubicBezTo>
                    <a:pt x="65" y="104"/>
                    <a:pt x="78" y="119"/>
                    <a:pt x="69" y="129"/>
                  </a:cubicBezTo>
                  <a:cubicBezTo>
                    <a:pt x="64" y="134"/>
                    <a:pt x="58" y="139"/>
                    <a:pt x="53" y="144"/>
                  </a:cubicBezTo>
                  <a:cubicBezTo>
                    <a:pt x="50" y="147"/>
                    <a:pt x="44" y="153"/>
                    <a:pt x="44" y="153"/>
                  </a:cubicBezTo>
                  <a:cubicBezTo>
                    <a:pt x="42" y="158"/>
                    <a:pt x="33" y="165"/>
                    <a:pt x="33" y="165"/>
                  </a:cubicBezTo>
                  <a:cubicBezTo>
                    <a:pt x="27" y="175"/>
                    <a:pt x="20" y="188"/>
                    <a:pt x="11" y="195"/>
                  </a:cubicBezTo>
                  <a:cubicBezTo>
                    <a:pt x="8" y="202"/>
                    <a:pt x="7" y="204"/>
                    <a:pt x="0" y="200"/>
                  </a:cubicBezTo>
                  <a:cubicBezTo>
                    <a:pt x="1" y="183"/>
                    <a:pt x="2" y="161"/>
                    <a:pt x="23" y="158"/>
                  </a:cubicBezTo>
                  <a:cubicBezTo>
                    <a:pt x="32" y="144"/>
                    <a:pt x="30" y="105"/>
                    <a:pt x="50" y="101"/>
                  </a:cubicBezTo>
                  <a:cubicBezTo>
                    <a:pt x="53" y="99"/>
                    <a:pt x="56" y="98"/>
                    <a:pt x="59" y="96"/>
                  </a:cubicBezTo>
                  <a:cubicBezTo>
                    <a:pt x="66" y="91"/>
                    <a:pt x="64" y="85"/>
                    <a:pt x="74" y="83"/>
                  </a:cubicBezTo>
                  <a:cubicBezTo>
                    <a:pt x="85" y="77"/>
                    <a:pt x="84" y="68"/>
                    <a:pt x="93" y="59"/>
                  </a:cubicBezTo>
                  <a:cubicBezTo>
                    <a:pt x="92" y="47"/>
                    <a:pt x="86" y="33"/>
                    <a:pt x="96" y="23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1" name="Freeform 169"/>
            <p:cNvSpPr>
              <a:spLocks noChangeArrowheads="1"/>
            </p:cNvSpPr>
            <p:nvPr/>
          </p:nvSpPr>
          <p:spPr bwMode="auto">
            <a:xfrm>
              <a:off x="3108" y="473"/>
              <a:ext cx="53" cy="73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3" y="21"/>
                </a:cxn>
                <a:cxn ang="0">
                  <a:pos x="8" y="0"/>
                </a:cxn>
                <a:cxn ang="0">
                  <a:pos x="20" y="9"/>
                </a:cxn>
                <a:cxn ang="0">
                  <a:pos x="38" y="31"/>
                </a:cxn>
                <a:cxn ang="0">
                  <a:pos x="56" y="49"/>
                </a:cxn>
                <a:cxn ang="0">
                  <a:pos x="47" y="61"/>
                </a:cxn>
                <a:cxn ang="0">
                  <a:pos x="38" y="73"/>
                </a:cxn>
                <a:cxn ang="0">
                  <a:pos x="27" y="63"/>
                </a:cxn>
                <a:cxn ang="0">
                  <a:pos x="18" y="45"/>
                </a:cxn>
                <a:cxn ang="0">
                  <a:pos x="15" y="36"/>
                </a:cxn>
              </a:cxnLst>
              <a:rect l="0" t="0" r="r" b="b"/>
              <a:pathLst>
                <a:path w="56" h="73">
                  <a:moveTo>
                    <a:pt x="15" y="36"/>
                  </a:moveTo>
                  <a:cubicBezTo>
                    <a:pt x="9" y="33"/>
                    <a:pt x="7" y="26"/>
                    <a:pt x="3" y="21"/>
                  </a:cubicBezTo>
                  <a:cubicBezTo>
                    <a:pt x="2" y="12"/>
                    <a:pt x="0" y="5"/>
                    <a:pt x="8" y="0"/>
                  </a:cubicBezTo>
                  <a:cubicBezTo>
                    <a:pt x="15" y="1"/>
                    <a:pt x="17" y="2"/>
                    <a:pt x="20" y="9"/>
                  </a:cubicBezTo>
                  <a:cubicBezTo>
                    <a:pt x="22" y="21"/>
                    <a:pt x="25" y="28"/>
                    <a:pt x="38" y="31"/>
                  </a:cubicBezTo>
                  <a:cubicBezTo>
                    <a:pt x="47" y="35"/>
                    <a:pt x="52" y="40"/>
                    <a:pt x="56" y="49"/>
                  </a:cubicBezTo>
                  <a:cubicBezTo>
                    <a:pt x="54" y="55"/>
                    <a:pt x="52" y="57"/>
                    <a:pt x="47" y="61"/>
                  </a:cubicBezTo>
                  <a:cubicBezTo>
                    <a:pt x="45" y="67"/>
                    <a:pt x="43" y="69"/>
                    <a:pt x="38" y="73"/>
                  </a:cubicBezTo>
                  <a:cubicBezTo>
                    <a:pt x="30" y="72"/>
                    <a:pt x="30" y="70"/>
                    <a:pt x="27" y="63"/>
                  </a:cubicBezTo>
                  <a:cubicBezTo>
                    <a:pt x="26" y="56"/>
                    <a:pt x="21" y="51"/>
                    <a:pt x="18" y="45"/>
                  </a:cubicBezTo>
                  <a:cubicBezTo>
                    <a:pt x="17" y="35"/>
                    <a:pt x="20" y="36"/>
                    <a:pt x="15" y="36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2" name="Freeform 170"/>
            <p:cNvSpPr>
              <a:spLocks noChangeArrowheads="1"/>
            </p:cNvSpPr>
            <p:nvPr/>
          </p:nvSpPr>
          <p:spPr bwMode="auto">
            <a:xfrm>
              <a:off x="2800" y="1683"/>
              <a:ext cx="67" cy="104"/>
            </a:xfrm>
            <a:custGeom>
              <a:avLst/>
              <a:gdLst/>
              <a:ahLst/>
              <a:cxnLst>
                <a:cxn ang="0">
                  <a:pos x="11" y="71"/>
                </a:cxn>
                <a:cxn ang="0">
                  <a:pos x="22" y="27"/>
                </a:cxn>
                <a:cxn ang="0">
                  <a:pos x="31" y="14"/>
                </a:cxn>
                <a:cxn ang="0">
                  <a:pos x="40" y="0"/>
                </a:cxn>
                <a:cxn ang="0">
                  <a:pos x="47" y="11"/>
                </a:cxn>
                <a:cxn ang="0">
                  <a:pos x="40" y="26"/>
                </a:cxn>
                <a:cxn ang="0">
                  <a:pos x="49" y="45"/>
                </a:cxn>
                <a:cxn ang="0">
                  <a:pos x="50" y="66"/>
                </a:cxn>
                <a:cxn ang="0">
                  <a:pos x="19" y="104"/>
                </a:cxn>
                <a:cxn ang="0">
                  <a:pos x="4" y="98"/>
                </a:cxn>
                <a:cxn ang="0">
                  <a:pos x="13" y="83"/>
                </a:cxn>
                <a:cxn ang="0">
                  <a:pos x="11" y="71"/>
                </a:cxn>
              </a:cxnLst>
              <a:rect l="0" t="0" r="r" b="b"/>
              <a:pathLst>
                <a:path w="67" h="104">
                  <a:moveTo>
                    <a:pt x="11" y="71"/>
                  </a:moveTo>
                  <a:cubicBezTo>
                    <a:pt x="1" y="54"/>
                    <a:pt x="6" y="37"/>
                    <a:pt x="22" y="27"/>
                  </a:cubicBezTo>
                  <a:cubicBezTo>
                    <a:pt x="25" y="23"/>
                    <a:pt x="28" y="18"/>
                    <a:pt x="31" y="14"/>
                  </a:cubicBezTo>
                  <a:cubicBezTo>
                    <a:pt x="32" y="7"/>
                    <a:pt x="37" y="6"/>
                    <a:pt x="40" y="0"/>
                  </a:cubicBezTo>
                  <a:cubicBezTo>
                    <a:pt x="48" y="2"/>
                    <a:pt x="50" y="3"/>
                    <a:pt x="47" y="11"/>
                  </a:cubicBezTo>
                  <a:cubicBezTo>
                    <a:pt x="46" y="18"/>
                    <a:pt x="43" y="20"/>
                    <a:pt x="40" y="26"/>
                  </a:cubicBezTo>
                  <a:cubicBezTo>
                    <a:pt x="41" y="33"/>
                    <a:pt x="41" y="43"/>
                    <a:pt x="49" y="45"/>
                  </a:cubicBezTo>
                  <a:cubicBezTo>
                    <a:pt x="67" y="42"/>
                    <a:pt x="56" y="59"/>
                    <a:pt x="50" y="66"/>
                  </a:cubicBezTo>
                  <a:cubicBezTo>
                    <a:pt x="44" y="92"/>
                    <a:pt x="31" y="83"/>
                    <a:pt x="19" y="104"/>
                  </a:cubicBezTo>
                  <a:cubicBezTo>
                    <a:pt x="13" y="102"/>
                    <a:pt x="9" y="102"/>
                    <a:pt x="4" y="98"/>
                  </a:cubicBezTo>
                  <a:cubicBezTo>
                    <a:pt x="0" y="89"/>
                    <a:pt x="6" y="87"/>
                    <a:pt x="13" y="83"/>
                  </a:cubicBezTo>
                  <a:cubicBezTo>
                    <a:pt x="11" y="72"/>
                    <a:pt x="11" y="76"/>
                    <a:pt x="11" y="71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3" name="Freeform 171"/>
            <p:cNvSpPr>
              <a:spLocks noChangeArrowheads="1"/>
            </p:cNvSpPr>
            <p:nvPr/>
          </p:nvSpPr>
          <p:spPr bwMode="auto">
            <a:xfrm>
              <a:off x="2969" y="2285"/>
              <a:ext cx="24" cy="28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16" y="3"/>
                </a:cxn>
                <a:cxn ang="0">
                  <a:pos x="24" y="16"/>
                </a:cxn>
                <a:cxn ang="0">
                  <a:pos x="13" y="28"/>
                </a:cxn>
                <a:cxn ang="0">
                  <a:pos x="7" y="13"/>
                </a:cxn>
              </a:cxnLst>
              <a:rect l="0" t="0" r="r" b="b"/>
              <a:pathLst>
                <a:path w="24" h="28">
                  <a:moveTo>
                    <a:pt x="7" y="13"/>
                  </a:moveTo>
                  <a:cubicBezTo>
                    <a:pt x="5" y="4"/>
                    <a:pt x="6" y="0"/>
                    <a:pt x="16" y="3"/>
                  </a:cubicBezTo>
                  <a:cubicBezTo>
                    <a:pt x="19" y="7"/>
                    <a:pt x="22" y="11"/>
                    <a:pt x="24" y="16"/>
                  </a:cubicBezTo>
                  <a:cubicBezTo>
                    <a:pt x="21" y="22"/>
                    <a:pt x="19" y="24"/>
                    <a:pt x="13" y="28"/>
                  </a:cubicBezTo>
                  <a:cubicBezTo>
                    <a:pt x="0" y="26"/>
                    <a:pt x="7" y="2"/>
                    <a:pt x="7" y="13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4" name="Freeform 172"/>
            <p:cNvSpPr>
              <a:spLocks noChangeArrowheads="1"/>
            </p:cNvSpPr>
            <p:nvPr/>
          </p:nvSpPr>
          <p:spPr bwMode="auto">
            <a:xfrm>
              <a:off x="2964" y="2345"/>
              <a:ext cx="15" cy="2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7" y="13"/>
                </a:cxn>
                <a:cxn ang="0">
                  <a:pos x="9" y="28"/>
                </a:cxn>
                <a:cxn ang="0">
                  <a:pos x="0" y="15"/>
                </a:cxn>
                <a:cxn ang="0">
                  <a:pos x="2" y="6"/>
                </a:cxn>
              </a:cxnLst>
              <a:rect l="0" t="0" r="r" b="b"/>
              <a:pathLst>
                <a:path w="17" h="28">
                  <a:moveTo>
                    <a:pt x="2" y="6"/>
                  </a:moveTo>
                  <a:cubicBezTo>
                    <a:pt x="10" y="0"/>
                    <a:pt x="12" y="6"/>
                    <a:pt x="17" y="13"/>
                  </a:cubicBezTo>
                  <a:cubicBezTo>
                    <a:pt x="14" y="20"/>
                    <a:pt x="15" y="23"/>
                    <a:pt x="9" y="28"/>
                  </a:cubicBezTo>
                  <a:cubicBezTo>
                    <a:pt x="1" y="24"/>
                    <a:pt x="4" y="22"/>
                    <a:pt x="0" y="15"/>
                  </a:cubicBezTo>
                  <a:cubicBezTo>
                    <a:pt x="2" y="7"/>
                    <a:pt x="2" y="10"/>
                    <a:pt x="2" y="6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5" name="Freeform 173"/>
            <p:cNvSpPr>
              <a:spLocks noChangeArrowheads="1"/>
            </p:cNvSpPr>
            <p:nvPr/>
          </p:nvSpPr>
          <p:spPr bwMode="auto">
            <a:xfrm>
              <a:off x="2948" y="2379"/>
              <a:ext cx="26" cy="24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13" y="0"/>
                </a:cxn>
                <a:cxn ang="0">
                  <a:pos x="7" y="24"/>
                </a:cxn>
                <a:cxn ang="0">
                  <a:pos x="4" y="11"/>
                </a:cxn>
              </a:cxnLst>
              <a:rect l="0" t="0" r="r" b="b"/>
              <a:pathLst>
                <a:path w="26" h="24">
                  <a:moveTo>
                    <a:pt x="4" y="11"/>
                  </a:moveTo>
                  <a:cubicBezTo>
                    <a:pt x="2" y="3"/>
                    <a:pt x="5" y="2"/>
                    <a:pt x="13" y="0"/>
                  </a:cubicBezTo>
                  <a:cubicBezTo>
                    <a:pt x="26" y="5"/>
                    <a:pt x="15" y="19"/>
                    <a:pt x="7" y="24"/>
                  </a:cubicBezTo>
                  <a:cubicBezTo>
                    <a:pt x="5" y="21"/>
                    <a:pt x="0" y="15"/>
                    <a:pt x="4" y="11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6" name="Freeform 174"/>
            <p:cNvSpPr>
              <a:spLocks noChangeArrowheads="1"/>
            </p:cNvSpPr>
            <p:nvPr/>
          </p:nvSpPr>
          <p:spPr bwMode="auto">
            <a:xfrm>
              <a:off x="2996" y="2392"/>
              <a:ext cx="26" cy="3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8" y="2"/>
                </a:cxn>
                <a:cxn ang="0">
                  <a:pos x="22" y="20"/>
                </a:cxn>
                <a:cxn ang="0">
                  <a:pos x="6" y="26"/>
                </a:cxn>
                <a:cxn ang="0">
                  <a:pos x="1" y="23"/>
                </a:cxn>
                <a:cxn ang="0">
                  <a:pos x="3" y="19"/>
                </a:cxn>
                <a:cxn ang="0">
                  <a:pos x="4" y="14"/>
                </a:cxn>
                <a:cxn ang="0">
                  <a:pos x="4" y="19"/>
                </a:cxn>
              </a:cxnLst>
              <a:rect l="0" t="0" r="r" b="b"/>
              <a:pathLst>
                <a:path w="26" h="30">
                  <a:moveTo>
                    <a:pt x="4" y="19"/>
                  </a:moveTo>
                  <a:cubicBezTo>
                    <a:pt x="6" y="5"/>
                    <a:pt x="4" y="0"/>
                    <a:pt x="18" y="2"/>
                  </a:cubicBezTo>
                  <a:cubicBezTo>
                    <a:pt x="25" y="8"/>
                    <a:pt x="26" y="12"/>
                    <a:pt x="22" y="20"/>
                  </a:cubicBezTo>
                  <a:cubicBezTo>
                    <a:pt x="20" y="30"/>
                    <a:pt x="15" y="28"/>
                    <a:pt x="6" y="26"/>
                  </a:cubicBezTo>
                  <a:cubicBezTo>
                    <a:pt x="4" y="25"/>
                    <a:pt x="2" y="25"/>
                    <a:pt x="1" y="23"/>
                  </a:cubicBezTo>
                  <a:cubicBezTo>
                    <a:pt x="0" y="22"/>
                    <a:pt x="3" y="20"/>
                    <a:pt x="3" y="19"/>
                  </a:cubicBezTo>
                  <a:cubicBezTo>
                    <a:pt x="4" y="17"/>
                    <a:pt x="2" y="14"/>
                    <a:pt x="4" y="14"/>
                  </a:cubicBezTo>
                  <a:cubicBezTo>
                    <a:pt x="6" y="14"/>
                    <a:pt x="4" y="17"/>
                    <a:pt x="4" y="19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7" name="Freeform 175"/>
            <p:cNvSpPr>
              <a:spLocks noChangeArrowheads="1"/>
            </p:cNvSpPr>
            <p:nvPr/>
          </p:nvSpPr>
          <p:spPr bwMode="auto">
            <a:xfrm>
              <a:off x="3013" y="2433"/>
              <a:ext cx="17" cy="23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10" y="0"/>
                </a:cxn>
                <a:cxn ang="0">
                  <a:pos x="17" y="11"/>
                </a:cxn>
                <a:cxn ang="0">
                  <a:pos x="10" y="23"/>
                </a:cxn>
                <a:cxn ang="0">
                  <a:pos x="4" y="17"/>
                </a:cxn>
              </a:cxnLst>
              <a:rect l="0" t="0" r="r" b="b"/>
              <a:pathLst>
                <a:path w="17" h="23">
                  <a:moveTo>
                    <a:pt x="4" y="17"/>
                  </a:moveTo>
                  <a:cubicBezTo>
                    <a:pt x="0" y="7"/>
                    <a:pt x="1" y="5"/>
                    <a:pt x="10" y="0"/>
                  </a:cubicBezTo>
                  <a:cubicBezTo>
                    <a:pt x="12" y="9"/>
                    <a:pt x="15" y="2"/>
                    <a:pt x="17" y="11"/>
                  </a:cubicBezTo>
                  <a:cubicBezTo>
                    <a:pt x="16" y="18"/>
                    <a:pt x="16" y="20"/>
                    <a:pt x="10" y="23"/>
                  </a:cubicBezTo>
                  <a:cubicBezTo>
                    <a:pt x="8" y="21"/>
                    <a:pt x="6" y="19"/>
                    <a:pt x="4" y="17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8" name="Freeform 176"/>
            <p:cNvSpPr>
              <a:spLocks noChangeArrowheads="1"/>
            </p:cNvSpPr>
            <p:nvPr/>
          </p:nvSpPr>
          <p:spPr bwMode="auto">
            <a:xfrm>
              <a:off x="3041" y="2558"/>
              <a:ext cx="38" cy="29"/>
            </a:xfrm>
            <a:custGeom>
              <a:avLst/>
              <a:gdLst/>
              <a:ahLst/>
              <a:cxnLst>
                <a:cxn ang="0">
                  <a:pos x="18" y="25"/>
                </a:cxn>
                <a:cxn ang="0">
                  <a:pos x="6" y="15"/>
                </a:cxn>
                <a:cxn ang="0">
                  <a:pos x="15" y="0"/>
                </a:cxn>
                <a:cxn ang="0">
                  <a:pos x="31" y="7"/>
                </a:cxn>
                <a:cxn ang="0">
                  <a:pos x="27" y="28"/>
                </a:cxn>
                <a:cxn ang="0">
                  <a:pos x="18" y="25"/>
                </a:cxn>
              </a:cxnLst>
              <a:rect l="0" t="0" r="r" b="b"/>
              <a:pathLst>
                <a:path w="38" h="29">
                  <a:moveTo>
                    <a:pt x="18" y="25"/>
                  </a:moveTo>
                  <a:cubicBezTo>
                    <a:pt x="13" y="22"/>
                    <a:pt x="11" y="18"/>
                    <a:pt x="6" y="15"/>
                  </a:cubicBezTo>
                  <a:cubicBezTo>
                    <a:pt x="0" y="5"/>
                    <a:pt x="5" y="2"/>
                    <a:pt x="15" y="0"/>
                  </a:cubicBezTo>
                  <a:cubicBezTo>
                    <a:pt x="21" y="4"/>
                    <a:pt x="24" y="6"/>
                    <a:pt x="31" y="7"/>
                  </a:cubicBezTo>
                  <a:cubicBezTo>
                    <a:pt x="38" y="18"/>
                    <a:pt x="34" y="19"/>
                    <a:pt x="27" y="28"/>
                  </a:cubicBezTo>
                  <a:cubicBezTo>
                    <a:pt x="18" y="27"/>
                    <a:pt x="20" y="29"/>
                    <a:pt x="18" y="25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09" name="Freeform 177"/>
            <p:cNvSpPr>
              <a:spLocks noChangeArrowheads="1"/>
            </p:cNvSpPr>
            <p:nvPr/>
          </p:nvSpPr>
          <p:spPr bwMode="auto">
            <a:xfrm>
              <a:off x="1927" y="2366"/>
              <a:ext cx="401" cy="285"/>
            </a:xfrm>
            <a:custGeom>
              <a:avLst/>
              <a:gdLst/>
              <a:ahLst/>
              <a:cxnLst>
                <a:cxn ang="0">
                  <a:pos x="216" y="168"/>
                </a:cxn>
                <a:cxn ang="0">
                  <a:pos x="246" y="150"/>
                </a:cxn>
                <a:cxn ang="0">
                  <a:pos x="274" y="154"/>
                </a:cxn>
                <a:cxn ang="0">
                  <a:pos x="298" y="175"/>
                </a:cxn>
                <a:cxn ang="0">
                  <a:pos x="315" y="202"/>
                </a:cxn>
                <a:cxn ang="0">
                  <a:pos x="328" y="172"/>
                </a:cxn>
                <a:cxn ang="0">
                  <a:pos x="342" y="141"/>
                </a:cxn>
                <a:cxn ang="0">
                  <a:pos x="370" y="121"/>
                </a:cxn>
                <a:cxn ang="0">
                  <a:pos x="400" y="105"/>
                </a:cxn>
                <a:cxn ang="0">
                  <a:pos x="397" y="81"/>
                </a:cxn>
                <a:cxn ang="0">
                  <a:pos x="378" y="69"/>
                </a:cxn>
                <a:cxn ang="0">
                  <a:pos x="396" y="43"/>
                </a:cxn>
                <a:cxn ang="0">
                  <a:pos x="369" y="30"/>
                </a:cxn>
                <a:cxn ang="0">
                  <a:pos x="346" y="21"/>
                </a:cxn>
                <a:cxn ang="0">
                  <a:pos x="316" y="0"/>
                </a:cxn>
                <a:cxn ang="0">
                  <a:pos x="297" y="7"/>
                </a:cxn>
                <a:cxn ang="0">
                  <a:pos x="262" y="15"/>
                </a:cxn>
                <a:cxn ang="0">
                  <a:pos x="234" y="18"/>
                </a:cxn>
                <a:cxn ang="0">
                  <a:pos x="246" y="43"/>
                </a:cxn>
                <a:cxn ang="0">
                  <a:pos x="214" y="61"/>
                </a:cxn>
                <a:cxn ang="0">
                  <a:pos x="183" y="72"/>
                </a:cxn>
                <a:cxn ang="0">
                  <a:pos x="163" y="61"/>
                </a:cxn>
                <a:cxn ang="0">
                  <a:pos x="154" y="34"/>
                </a:cxn>
                <a:cxn ang="0">
                  <a:pos x="139" y="49"/>
                </a:cxn>
                <a:cxn ang="0">
                  <a:pos x="112" y="79"/>
                </a:cxn>
                <a:cxn ang="0">
                  <a:pos x="106" y="105"/>
                </a:cxn>
                <a:cxn ang="0">
                  <a:pos x="76" y="123"/>
                </a:cxn>
                <a:cxn ang="0">
                  <a:pos x="60" y="141"/>
                </a:cxn>
                <a:cxn ang="0">
                  <a:pos x="34" y="153"/>
                </a:cxn>
                <a:cxn ang="0">
                  <a:pos x="10" y="160"/>
                </a:cxn>
                <a:cxn ang="0">
                  <a:pos x="15" y="166"/>
                </a:cxn>
                <a:cxn ang="0">
                  <a:pos x="39" y="157"/>
                </a:cxn>
                <a:cxn ang="0">
                  <a:pos x="58" y="166"/>
                </a:cxn>
                <a:cxn ang="0">
                  <a:pos x="64" y="187"/>
                </a:cxn>
                <a:cxn ang="0">
                  <a:pos x="69" y="202"/>
                </a:cxn>
                <a:cxn ang="0">
                  <a:pos x="58" y="220"/>
                </a:cxn>
                <a:cxn ang="0">
                  <a:pos x="67" y="243"/>
                </a:cxn>
                <a:cxn ang="0">
                  <a:pos x="97" y="250"/>
                </a:cxn>
                <a:cxn ang="0">
                  <a:pos x="106" y="274"/>
                </a:cxn>
                <a:cxn ang="0">
                  <a:pos x="133" y="273"/>
                </a:cxn>
                <a:cxn ang="0">
                  <a:pos x="145" y="265"/>
                </a:cxn>
                <a:cxn ang="0">
                  <a:pos x="156" y="240"/>
                </a:cxn>
                <a:cxn ang="0">
                  <a:pos x="180" y="211"/>
                </a:cxn>
                <a:cxn ang="0">
                  <a:pos x="189" y="184"/>
                </a:cxn>
              </a:cxnLst>
              <a:rect l="0" t="0" r="r" b="b"/>
              <a:pathLst>
                <a:path w="400" h="285">
                  <a:moveTo>
                    <a:pt x="201" y="174"/>
                  </a:moveTo>
                  <a:lnTo>
                    <a:pt x="216" y="168"/>
                  </a:lnTo>
                  <a:lnTo>
                    <a:pt x="232" y="154"/>
                  </a:lnTo>
                  <a:lnTo>
                    <a:pt x="246" y="150"/>
                  </a:lnTo>
                  <a:lnTo>
                    <a:pt x="259" y="150"/>
                  </a:lnTo>
                  <a:lnTo>
                    <a:pt x="274" y="154"/>
                  </a:lnTo>
                  <a:lnTo>
                    <a:pt x="286" y="162"/>
                  </a:lnTo>
                  <a:lnTo>
                    <a:pt x="298" y="175"/>
                  </a:lnTo>
                  <a:lnTo>
                    <a:pt x="307" y="187"/>
                  </a:lnTo>
                  <a:lnTo>
                    <a:pt x="315" y="202"/>
                  </a:lnTo>
                  <a:lnTo>
                    <a:pt x="328" y="189"/>
                  </a:lnTo>
                  <a:lnTo>
                    <a:pt x="328" y="172"/>
                  </a:lnTo>
                  <a:lnTo>
                    <a:pt x="336" y="156"/>
                  </a:lnTo>
                  <a:lnTo>
                    <a:pt x="342" y="141"/>
                  </a:lnTo>
                  <a:lnTo>
                    <a:pt x="355" y="130"/>
                  </a:lnTo>
                  <a:lnTo>
                    <a:pt x="370" y="121"/>
                  </a:lnTo>
                  <a:lnTo>
                    <a:pt x="387" y="112"/>
                  </a:lnTo>
                  <a:lnTo>
                    <a:pt x="400" y="105"/>
                  </a:lnTo>
                  <a:lnTo>
                    <a:pt x="397" y="94"/>
                  </a:lnTo>
                  <a:lnTo>
                    <a:pt x="397" y="81"/>
                  </a:lnTo>
                  <a:lnTo>
                    <a:pt x="388" y="76"/>
                  </a:lnTo>
                  <a:lnTo>
                    <a:pt x="378" y="69"/>
                  </a:lnTo>
                  <a:lnTo>
                    <a:pt x="382" y="52"/>
                  </a:lnTo>
                  <a:lnTo>
                    <a:pt x="396" y="43"/>
                  </a:lnTo>
                  <a:lnTo>
                    <a:pt x="394" y="33"/>
                  </a:lnTo>
                  <a:lnTo>
                    <a:pt x="369" y="30"/>
                  </a:lnTo>
                  <a:lnTo>
                    <a:pt x="354" y="27"/>
                  </a:lnTo>
                  <a:lnTo>
                    <a:pt x="346" y="21"/>
                  </a:lnTo>
                  <a:lnTo>
                    <a:pt x="331" y="12"/>
                  </a:lnTo>
                  <a:lnTo>
                    <a:pt x="316" y="0"/>
                  </a:lnTo>
                  <a:lnTo>
                    <a:pt x="306" y="1"/>
                  </a:lnTo>
                  <a:lnTo>
                    <a:pt x="297" y="7"/>
                  </a:lnTo>
                  <a:lnTo>
                    <a:pt x="279" y="6"/>
                  </a:lnTo>
                  <a:lnTo>
                    <a:pt x="262" y="15"/>
                  </a:lnTo>
                  <a:lnTo>
                    <a:pt x="250" y="19"/>
                  </a:lnTo>
                  <a:lnTo>
                    <a:pt x="234" y="18"/>
                  </a:lnTo>
                  <a:lnTo>
                    <a:pt x="243" y="27"/>
                  </a:lnTo>
                  <a:lnTo>
                    <a:pt x="246" y="43"/>
                  </a:lnTo>
                  <a:lnTo>
                    <a:pt x="232" y="57"/>
                  </a:lnTo>
                  <a:lnTo>
                    <a:pt x="214" y="61"/>
                  </a:lnTo>
                  <a:lnTo>
                    <a:pt x="195" y="66"/>
                  </a:lnTo>
                  <a:lnTo>
                    <a:pt x="183" y="72"/>
                  </a:lnTo>
                  <a:lnTo>
                    <a:pt x="171" y="69"/>
                  </a:lnTo>
                  <a:lnTo>
                    <a:pt x="163" y="61"/>
                  </a:lnTo>
                  <a:lnTo>
                    <a:pt x="165" y="42"/>
                  </a:lnTo>
                  <a:lnTo>
                    <a:pt x="154" y="34"/>
                  </a:lnTo>
                  <a:lnTo>
                    <a:pt x="148" y="43"/>
                  </a:lnTo>
                  <a:lnTo>
                    <a:pt x="139" y="49"/>
                  </a:lnTo>
                  <a:lnTo>
                    <a:pt x="129" y="57"/>
                  </a:lnTo>
                  <a:lnTo>
                    <a:pt x="112" y="79"/>
                  </a:lnTo>
                  <a:lnTo>
                    <a:pt x="108" y="88"/>
                  </a:lnTo>
                  <a:lnTo>
                    <a:pt x="106" y="105"/>
                  </a:lnTo>
                  <a:lnTo>
                    <a:pt x="93" y="114"/>
                  </a:lnTo>
                  <a:lnTo>
                    <a:pt x="76" y="123"/>
                  </a:lnTo>
                  <a:lnTo>
                    <a:pt x="73" y="133"/>
                  </a:lnTo>
                  <a:lnTo>
                    <a:pt x="60" y="141"/>
                  </a:lnTo>
                  <a:lnTo>
                    <a:pt x="49" y="150"/>
                  </a:lnTo>
                  <a:lnTo>
                    <a:pt x="34" y="153"/>
                  </a:lnTo>
                  <a:lnTo>
                    <a:pt x="21" y="159"/>
                  </a:lnTo>
                  <a:lnTo>
                    <a:pt x="10" y="160"/>
                  </a:lnTo>
                  <a:lnTo>
                    <a:pt x="0" y="162"/>
                  </a:lnTo>
                  <a:lnTo>
                    <a:pt x="15" y="166"/>
                  </a:lnTo>
                  <a:lnTo>
                    <a:pt x="28" y="163"/>
                  </a:lnTo>
                  <a:lnTo>
                    <a:pt x="39" y="157"/>
                  </a:lnTo>
                  <a:lnTo>
                    <a:pt x="49" y="157"/>
                  </a:lnTo>
                  <a:lnTo>
                    <a:pt x="58" y="166"/>
                  </a:lnTo>
                  <a:lnTo>
                    <a:pt x="64" y="175"/>
                  </a:lnTo>
                  <a:lnTo>
                    <a:pt x="64" y="187"/>
                  </a:lnTo>
                  <a:lnTo>
                    <a:pt x="58" y="198"/>
                  </a:lnTo>
                  <a:lnTo>
                    <a:pt x="69" y="202"/>
                  </a:lnTo>
                  <a:lnTo>
                    <a:pt x="73" y="211"/>
                  </a:lnTo>
                  <a:lnTo>
                    <a:pt x="58" y="220"/>
                  </a:lnTo>
                  <a:lnTo>
                    <a:pt x="70" y="232"/>
                  </a:lnTo>
                  <a:lnTo>
                    <a:pt x="67" y="243"/>
                  </a:lnTo>
                  <a:lnTo>
                    <a:pt x="78" y="253"/>
                  </a:lnTo>
                  <a:lnTo>
                    <a:pt x="97" y="250"/>
                  </a:lnTo>
                  <a:lnTo>
                    <a:pt x="93" y="268"/>
                  </a:lnTo>
                  <a:lnTo>
                    <a:pt x="106" y="274"/>
                  </a:lnTo>
                  <a:lnTo>
                    <a:pt x="120" y="282"/>
                  </a:lnTo>
                  <a:lnTo>
                    <a:pt x="133" y="273"/>
                  </a:lnTo>
                  <a:lnTo>
                    <a:pt x="150" y="285"/>
                  </a:lnTo>
                  <a:lnTo>
                    <a:pt x="145" y="265"/>
                  </a:lnTo>
                  <a:lnTo>
                    <a:pt x="150" y="256"/>
                  </a:lnTo>
                  <a:lnTo>
                    <a:pt x="156" y="240"/>
                  </a:lnTo>
                  <a:lnTo>
                    <a:pt x="168" y="225"/>
                  </a:lnTo>
                  <a:lnTo>
                    <a:pt x="180" y="211"/>
                  </a:lnTo>
                  <a:lnTo>
                    <a:pt x="192" y="198"/>
                  </a:lnTo>
                  <a:lnTo>
                    <a:pt x="189" y="184"/>
                  </a:lnTo>
                  <a:lnTo>
                    <a:pt x="201" y="174"/>
                  </a:ln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0" name="Freeform 178"/>
            <p:cNvSpPr>
              <a:spLocks noChangeArrowheads="1"/>
            </p:cNvSpPr>
            <p:nvPr/>
          </p:nvSpPr>
          <p:spPr bwMode="auto">
            <a:xfrm>
              <a:off x="2327" y="2331"/>
              <a:ext cx="42" cy="8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" y="33"/>
                </a:cxn>
                <a:cxn ang="0">
                  <a:pos x="22" y="23"/>
                </a:cxn>
                <a:cxn ang="0">
                  <a:pos x="30" y="12"/>
                </a:cxn>
                <a:cxn ang="0">
                  <a:pos x="33" y="0"/>
                </a:cxn>
                <a:cxn ang="0">
                  <a:pos x="43" y="6"/>
                </a:cxn>
                <a:cxn ang="0">
                  <a:pos x="40" y="18"/>
                </a:cxn>
                <a:cxn ang="0">
                  <a:pos x="33" y="35"/>
                </a:cxn>
                <a:cxn ang="0">
                  <a:pos x="37" y="51"/>
                </a:cxn>
                <a:cxn ang="0">
                  <a:pos x="39" y="62"/>
                </a:cxn>
                <a:cxn ang="0">
                  <a:pos x="30" y="71"/>
                </a:cxn>
                <a:cxn ang="0">
                  <a:pos x="19" y="75"/>
                </a:cxn>
                <a:cxn ang="0">
                  <a:pos x="7" y="80"/>
                </a:cxn>
                <a:cxn ang="0">
                  <a:pos x="0" y="54"/>
                </a:cxn>
              </a:cxnLst>
              <a:rect l="0" t="0" r="r" b="b"/>
              <a:pathLst>
                <a:path w="43" h="80">
                  <a:moveTo>
                    <a:pt x="0" y="54"/>
                  </a:moveTo>
                  <a:lnTo>
                    <a:pt x="3" y="33"/>
                  </a:lnTo>
                  <a:lnTo>
                    <a:pt x="22" y="23"/>
                  </a:lnTo>
                  <a:lnTo>
                    <a:pt x="30" y="12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0" y="18"/>
                  </a:lnTo>
                  <a:lnTo>
                    <a:pt x="33" y="35"/>
                  </a:lnTo>
                  <a:lnTo>
                    <a:pt x="37" y="51"/>
                  </a:lnTo>
                  <a:lnTo>
                    <a:pt x="39" y="62"/>
                  </a:lnTo>
                  <a:lnTo>
                    <a:pt x="30" y="71"/>
                  </a:lnTo>
                  <a:lnTo>
                    <a:pt x="19" y="75"/>
                  </a:lnTo>
                  <a:lnTo>
                    <a:pt x="7" y="8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1" name="Freeform 179"/>
            <p:cNvSpPr>
              <a:spLocks noChangeArrowheads="1"/>
            </p:cNvSpPr>
            <p:nvPr/>
          </p:nvSpPr>
          <p:spPr bwMode="auto">
            <a:xfrm>
              <a:off x="1562" y="2414"/>
              <a:ext cx="388" cy="502"/>
            </a:xfrm>
            <a:custGeom>
              <a:avLst/>
              <a:gdLst/>
              <a:ahLst/>
              <a:cxnLst>
                <a:cxn ang="0">
                  <a:pos x="170" y="214"/>
                </a:cxn>
                <a:cxn ang="0">
                  <a:pos x="126" y="239"/>
                </a:cxn>
                <a:cxn ang="0">
                  <a:pos x="170" y="240"/>
                </a:cxn>
                <a:cxn ang="0">
                  <a:pos x="156" y="276"/>
                </a:cxn>
                <a:cxn ang="0">
                  <a:pos x="132" y="312"/>
                </a:cxn>
                <a:cxn ang="0">
                  <a:pos x="110" y="330"/>
                </a:cxn>
                <a:cxn ang="0">
                  <a:pos x="106" y="356"/>
                </a:cxn>
                <a:cxn ang="0">
                  <a:pos x="110" y="382"/>
                </a:cxn>
                <a:cxn ang="0">
                  <a:pos x="124" y="410"/>
                </a:cxn>
                <a:cxn ang="0">
                  <a:pos x="92" y="434"/>
                </a:cxn>
                <a:cxn ang="0">
                  <a:pos x="110" y="462"/>
                </a:cxn>
                <a:cxn ang="0">
                  <a:pos x="146" y="470"/>
                </a:cxn>
                <a:cxn ang="0">
                  <a:pos x="176" y="472"/>
                </a:cxn>
                <a:cxn ang="0">
                  <a:pos x="160" y="416"/>
                </a:cxn>
                <a:cxn ang="0">
                  <a:pos x="176" y="380"/>
                </a:cxn>
                <a:cxn ang="0">
                  <a:pos x="194" y="404"/>
                </a:cxn>
                <a:cxn ang="0">
                  <a:pos x="172" y="430"/>
                </a:cxn>
                <a:cxn ang="0">
                  <a:pos x="188" y="460"/>
                </a:cxn>
                <a:cxn ang="0">
                  <a:pos x="172" y="490"/>
                </a:cxn>
                <a:cxn ang="0">
                  <a:pos x="198" y="494"/>
                </a:cxn>
                <a:cxn ang="0">
                  <a:pos x="228" y="478"/>
                </a:cxn>
                <a:cxn ang="0">
                  <a:pos x="240" y="454"/>
                </a:cxn>
                <a:cxn ang="0">
                  <a:pos x="240" y="434"/>
                </a:cxn>
                <a:cxn ang="0">
                  <a:pos x="260" y="456"/>
                </a:cxn>
                <a:cxn ang="0">
                  <a:pos x="286" y="424"/>
                </a:cxn>
                <a:cxn ang="0">
                  <a:pos x="296" y="392"/>
                </a:cxn>
                <a:cxn ang="0">
                  <a:pos x="300" y="348"/>
                </a:cxn>
                <a:cxn ang="0">
                  <a:pos x="318" y="310"/>
                </a:cxn>
                <a:cxn ang="0">
                  <a:pos x="330" y="278"/>
                </a:cxn>
                <a:cxn ang="0">
                  <a:pos x="334" y="258"/>
                </a:cxn>
                <a:cxn ang="0">
                  <a:pos x="372" y="218"/>
                </a:cxn>
                <a:cxn ang="0">
                  <a:pos x="388" y="196"/>
                </a:cxn>
                <a:cxn ang="0">
                  <a:pos x="378" y="170"/>
                </a:cxn>
                <a:cxn ang="0">
                  <a:pos x="366" y="142"/>
                </a:cxn>
                <a:cxn ang="0">
                  <a:pos x="352" y="126"/>
                </a:cxn>
                <a:cxn ang="0">
                  <a:pos x="322" y="118"/>
                </a:cxn>
                <a:cxn ang="0">
                  <a:pos x="346" y="94"/>
                </a:cxn>
                <a:cxn ang="0">
                  <a:pos x="340" y="66"/>
                </a:cxn>
                <a:cxn ang="0">
                  <a:pos x="304" y="62"/>
                </a:cxn>
                <a:cxn ang="0">
                  <a:pos x="274" y="76"/>
                </a:cxn>
                <a:cxn ang="0">
                  <a:pos x="248" y="38"/>
                </a:cxn>
                <a:cxn ang="0">
                  <a:pos x="230" y="16"/>
                </a:cxn>
                <a:cxn ang="0">
                  <a:pos x="209" y="11"/>
                </a:cxn>
                <a:cxn ang="0">
                  <a:pos x="174" y="12"/>
                </a:cxn>
                <a:cxn ang="0">
                  <a:pos x="160" y="48"/>
                </a:cxn>
                <a:cxn ang="0">
                  <a:pos x="154" y="80"/>
                </a:cxn>
                <a:cxn ang="0">
                  <a:pos x="134" y="50"/>
                </a:cxn>
                <a:cxn ang="0">
                  <a:pos x="104" y="59"/>
                </a:cxn>
                <a:cxn ang="0">
                  <a:pos x="75" y="61"/>
                </a:cxn>
                <a:cxn ang="0">
                  <a:pos x="53" y="83"/>
                </a:cxn>
                <a:cxn ang="0">
                  <a:pos x="12" y="101"/>
                </a:cxn>
                <a:cxn ang="0">
                  <a:pos x="2" y="130"/>
                </a:cxn>
                <a:cxn ang="0">
                  <a:pos x="36" y="130"/>
                </a:cxn>
                <a:cxn ang="0">
                  <a:pos x="75" y="153"/>
                </a:cxn>
                <a:cxn ang="0">
                  <a:pos x="87" y="195"/>
                </a:cxn>
                <a:cxn ang="0">
                  <a:pos x="102" y="177"/>
                </a:cxn>
                <a:cxn ang="0">
                  <a:pos x="94" y="132"/>
                </a:cxn>
                <a:cxn ang="0">
                  <a:pos x="128" y="102"/>
                </a:cxn>
                <a:cxn ang="0">
                  <a:pos x="152" y="118"/>
                </a:cxn>
                <a:cxn ang="0">
                  <a:pos x="150" y="150"/>
                </a:cxn>
                <a:cxn ang="0">
                  <a:pos x="172" y="200"/>
                </a:cxn>
              </a:cxnLst>
              <a:rect l="0" t="0" r="r" b="b"/>
              <a:pathLst>
                <a:path w="388" h="502">
                  <a:moveTo>
                    <a:pt x="172" y="200"/>
                  </a:moveTo>
                  <a:lnTo>
                    <a:pt x="170" y="214"/>
                  </a:lnTo>
                  <a:lnTo>
                    <a:pt x="141" y="220"/>
                  </a:lnTo>
                  <a:lnTo>
                    <a:pt x="126" y="239"/>
                  </a:lnTo>
                  <a:lnTo>
                    <a:pt x="140" y="242"/>
                  </a:lnTo>
                  <a:lnTo>
                    <a:pt x="170" y="240"/>
                  </a:lnTo>
                  <a:lnTo>
                    <a:pt x="166" y="260"/>
                  </a:lnTo>
                  <a:lnTo>
                    <a:pt x="156" y="276"/>
                  </a:lnTo>
                  <a:lnTo>
                    <a:pt x="142" y="294"/>
                  </a:lnTo>
                  <a:lnTo>
                    <a:pt x="132" y="312"/>
                  </a:lnTo>
                  <a:lnTo>
                    <a:pt x="114" y="316"/>
                  </a:lnTo>
                  <a:lnTo>
                    <a:pt x="110" y="330"/>
                  </a:lnTo>
                  <a:lnTo>
                    <a:pt x="110" y="342"/>
                  </a:lnTo>
                  <a:lnTo>
                    <a:pt x="106" y="356"/>
                  </a:lnTo>
                  <a:lnTo>
                    <a:pt x="102" y="370"/>
                  </a:lnTo>
                  <a:lnTo>
                    <a:pt x="110" y="382"/>
                  </a:lnTo>
                  <a:lnTo>
                    <a:pt x="120" y="396"/>
                  </a:lnTo>
                  <a:lnTo>
                    <a:pt x="124" y="410"/>
                  </a:lnTo>
                  <a:lnTo>
                    <a:pt x="116" y="426"/>
                  </a:lnTo>
                  <a:lnTo>
                    <a:pt x="92" y="434"/>
                  </a:lnTo>
                  <a:lnTo>
                    <a:pt x="102" y="450"/>
                  </a:lnTo>
                  <a:lnTo>
                    <a:pt x="110" y="462"/>
                  </a:lnTo>
                  <a:lnTo>
                    <a:pt x="128" y="462"/>
                  </a:lnTo>
                  <a:lnTo>
                    <a:pt x="146" y="470"/>
                  </a:lnTo>
                  <a:lnTo>
                    <a:pt x="156" y="478"/>
                  </a:lnTo>
                  <a:lnTo>
                    <a:pt x="176" y="472"/>
                  </a:lnTo>
                  <a:lnTo>
                    <a:pt x="164" y="446"/>
                  </a:lnTo>
                  <a:lnTo>
                    <a:pt x="160" y="416"/>
                  </a:lnTo>
                  <a:lnTo>
                    <a:pt x="164" y="398"/>
                  </a:lnTo>
                  <a:lnTo>
                    <a:pt x="176" y="380"/>
                  </a:lnTo>
                  <a:lnTo>
                    <a:pt x="194" y="390"/>
                  </a:lnTo>
                  <a:lnTo>
                    <a:pt x="194" y="404"/>
                  </a:lnTo>
                  <a:lnTo>
                    <a:pt x="178" y="418"/>
                  </a:lnTo>
                  <a:lnTo>
                    <a:pt x="172" y="430"/>
                  </a:lnTo>
                  <a:lnTo>
                    <a:pt x="184" y="442"/>
                  </a:lnTo>
                  <a:lnTo>
                    <a:pt x="188" y="460"/>
                  </a:lnTo>
                  <a:lnTo>
                    <a:pt x="186" y="476"/>
                  </a:lnTo>
                  <a:lnTo>
                    <a:pt x="172" y="490"/>
                  </a:lnTo>
                  <a:lnTo>
                    <a:pt x="168" y="502"/>
                  </a:lnTo>
                  <a:lnTo>
                    <a:pt x="198" y="494"/>
                  </a:lnTo>
                  <a:lnTo>
                    <a:pt x="214" y="496"/>
                  </a:lnTo>
                  <a:lnTo>
                    <a:pt x="228" y="478"/>
                  </a:lnTo>
                  <a:lnTo>
                    <a:pt x="242" y="470"/>
                  </a:lnTo>
                  <a:lnTo>
                    <a:pt x="240" y="454"/>
                  </a:lnTo>
                  <a:lnTo>
                    <a:pt x="228" y="450"/>
                  </a:lnTo>
                  <a:lnTo>
                    <a:pt x="240" y="434"/>
                  </a:lnTo>
                  <a:lnTo>
                    <a:pt x="256" y="444"/>
                  </a:lnTo>
                  <a:lnTo>
                    <a:pt x="260" y="456"/>
                  </a:lnTo>
                  <a:lnTo>
                    <a:pt x="276" y="446"/>
                  </a:lnTo>
                  <a:lnTo>
                    <a:pt x="286" y="424"/>
                  </a:lnTo>
                  <a:lnTo>
                    <a:pt x="286" y="410"/>
                  </a:lnTo>
                  <a:lnTo>
                    <a:pt x="296" y="392"/>
                  </a:lnTo>
                  <a:lnTo>
                    <a:pt x="296" y="370"/>
                  </a:lnTo>
                  <a:lnTo>
                    <a:pt x="300" y="348"/>
                  </a:lnTo>
                  <a:lnTo>
                    <a:pt x="306" y="332"/>
                  </a:lnTo>
                  <a:lnTo>
                    <a:pt x="318" y="310"/>
                  </a:lnTo>
                  <a:lnTo>
                    <a:pt x="324" y="290"/>
                  </a:lnTo>
                  <a:lnTo>
                    <a:pt x="330" y="278"/>
                  </a:lnTo>
                  <a:lnTo>
                    <a:pt x="342" y="272"/>
                  </a:lnTo>
                  <a:lnTo>
                    <a:pt x="334" y="258"/>
                  </a:lnTo>
                  <a:lnTo>
                    <a:pt x="344" y="244"/>
                  </a:lnTo>
                  <a:lnTo>
                    <a:pt x="372" y="218"/>
                  </a:lnTo>
                  <a:lnTo>
                    <a:pt x="382" y="208"/>
                  </a:lnTo>
                  <a:lnTo>
                    <a:pt x="388" y="196"/>
                  </a:lnTo>
                  <a:lnTo>
                    <a:pt x="384" y="180"/>
                  </a:lnTo>
                  <a:lnTo>
                    <a:pt x="378" y="170"/>
                  </a:lnTo>
                  <a:lnTo>
                    <a:pt x="386" y="152"/>
                  </a:lnTo>
                  <a:lnTo>
                    <a:pt x="366" y="142"/>
                  </a:lnTo>
                  <a:lnTo>
                    <a:pt x="368" y="128"/>
                  </a:lnTo>
                  <a:lnTo>
                    <a:pt x="352" y="126"/>
                  </a:lnTo>
                  <a:lnTo>
                    <a:pt x="332" y="126"/>
                  </a:lnTo>
                  <a:lnTo>
                    <a:pt x="322" y="118"/>
                  </a:lnTo>
                  <a:lnTo>
                    <a:pt x="334" y="106"/>
                  </a:lnTo>
                  <a:lnTo>
                    <a:pt x="346" y="94"/>
                  </a:lnTo>
                  <a:lnTo>
                    <a:pt x="350" y="82"/>
                  </a:lnTo>
                  <a:lnTo>
                    <a:pt x="340" y="66"/>
                  </a:lnTo>
                  <a:lnTo>
                    <a:pt x="320" y="54"/>
                  </a:lnTo>
                  <a:lnTo>
                    <a:pt x="304" y="62"/>
                  </a:lnTo>
                  <a:lnTo>
                    <a:pt x="292" y="72"/>
                  </a:lnTo>
                  <a:lnTo>
                    <a:pt x="274" y="76"/>
                  </a:lnTo>
                  <a:lnTo>
                    <a:pt x="254" y="56"/>
                  </a:lnTo>
                  <a:lnTo>
                    <a:pt x="248" y="38"/>
                  </a:lnTo>
                  <a:lnTo>
                    <a:pt x="248" y="20"/>
                  </a:lnTo>
                  <a:lnTo>
                    <a:pt x="230" y="16"/>
                  </a:lnTo>
                  <a:lnTo>
                    <a:pt x="230" y="0"/>
                  </a:lnTo>
                  <a:lnTo>
                    <a:pt x="209" y="11"/>
                  </a:lnTo>
                  <a:lnTo>
                    <a:pt x="188" y="8"/>
                  </a:lnTo>
                  <a:lnTo>
                    <a:pt x="174" y="12"/>
                  </a:lnTo>
                  <a:lnTo>
                    <a:pt x="156" y="30"/>
                  </a:lnTo>
                  <a:lnTo>
                    <a:pt x="160" y="48"/>
                  </a:lnTo>
                  <a:lnTo>
                    <a:pt x="172" y="58"/>
                  </a:lnTo>
                  <a:lnTo>
                    <a:pt x="154" y="80"/>
                  </a:lnTo>
                  <a:lnTo>
                    <a:pt x="144" y="64"/>
                  </a:lnTo>
                  <a:lnTo>
                    <a:pt x="134" y="50"/>
                  </a:lnTo>
                  <a:lnTo>
                    <a:pt x="118" y="56"/>
                  </a:lnTo>
                  <a:lnTo>
                    <a:pt x="104" y="59"/>
                  </a:lnTo>
                  <a:lnTo>
                    <a:pt x="89" y="59"/>
                  </a:lnTo>
                  <a:lnTo>
                    <a:pt x="75" y="61"/>
                  </a:lnTo>
                  <a:lnTo>
                    <a:pt x="69" y="73"/>
                  </a:lnTo>
                  <a:lnTo>
                    <a:pt x="53" y="83"/>
                  </a:lnTo>
                  <a:lnTo>
                    <a:pt x="33" y="89"/>
                  </a:lnTo>
                  <a:lnTo>
                    <a:pt x="12" y="101"/>
                  </a:lnTo>
                  <a:lnTo>
                    <a:pt x="0" y="116"/>
                  </a:lnTo>
                  <a:lnTo>
                    <a:pt x="2" y="130"/>
                  </a:lnTo>
                  <a:lnTo>
                    <a:pt x="35" y="119"/>
                  </a:lnTo>
                  <a:lnTo>
                    <a:pt x="36" y="130"/>
                  </a:lnTo>
                  <a:lnTo>
                    <a:pt x="55" y="138"/>
                  </a:lnTo>
                  <a:lnTo>
                    <a:pt x="75" y="153"/>
                  </a:lnTo>
                  <a:lnTo>
                    <a:pt x="72" y="178"/>
                  </a:lnTo>
                  <a:lnTo>
                    <a:pt x="87" y="195"/>
                  </a:lnTo>
                  <a:lnTo>
                    <a:pt x="102" y="195"/>
                  </a:lnTo>
                  <a:lnTo>
                    <a:pt x="102" y="177"/>
                  </a:lnTo>
                  <a:lnTo>
                    <a:pt x="117" y="163"/>
                  </a:lnTo>
                  <a:lnTo>
                    <a:pt x="94" y="132"/>
                  </a:lnTo>
                  <a:lnTo>
                    <a:pt x="109" y="115"/>
                  </a:lnTo>
                  <a:lnTo>
                    <a:pt x="128" y="102"/>
                  </a:lnTo>
                  <a:lnTo>
                    <a:pt x="136" y="118"/>
                  </a:lnTo>
                  <a:lnTo>
                    <a:pt x="152" y="118"/>
                  </a:lnTo>
                  <a:lnTo>
                    <a:pt x="150" y="136"/>
                  </a:lnTo>
                  <a:lnTo>
                    <a:pt x="150" y="150"/>
                  </a:lnTo>
                  <a:lnTo>
                    <a:pt x="156" y="181"/>
                  </a:lnTo>
                  <a:lnTo>
                    <a:pt x="172" y="200"/>
                  </a:ln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2" name="Freeform 180"/>
            <p:cNvSpPr>
              <a:spLocks noChangeArrowheads="1"/>
            </p:cNvSpPr>
            <p:nvPr/>
          </p:nvSpPr>
          <p:spPr bwMode="auto">
            <a:xfrm>
              <a:off x="1578" y="2768"/>
              <a:ext cx="55" cy="45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36" y="7"/>
                </a:cxn>
                <a:cxn ang="0">
                  <a:pos x="48" y="0"/>
                </a:cxn>
                <a:cxn ang="0">
                  <a:pos x="36" y="22"/>
                </a:cxn>
                <a:cxn ang="0">
                  <a:pos x="18" y="45"/>
                </a:cxn>
                <a:cxn ang="0">
                  <a:pos x="3" y="39"/>
                </a:cxn>
                <a:cxn ang="0">
                  <a:pos x="13" y="25"/>
                </a:cxn>
                <a:cxn ang="0">
                  <a:pos x="18" y="19"/>
                </a:cxn>
              </a:cxnLst>
              <a:rect l="0" t="0" r="r" b="b"/>
              <a:pathLst>
                <a:path w="56" h="45">
                  <a:moveTo>
                    <a:pt x="18" y="19"/>
                  </a:moveTo>
                  <a:cubicBezTo>
                    <a:pt x="24" y="15"/>
                    <a:pt x="30" y="11"/>
                    <a:pt x="36" y="7"/>
                  </a:cubicBezTo>
                  <a:cubicBezTo>
                    <a:pt x="40" y="2"/>
                    <a:pt x="42" y="1"/>
                    <a:pt x="48" y="0"/>
                  </a:cubicBezTo>
                  <a:cubicBezTo>
                    <a:pt x="56" y="11"/>
                    <a:pt x="45" y="16"/>
                    <a:pt x="36" y="22"/>
                  </a:cubicBezTo>
                  <a:cubicBezTo>
                    <a:pt x="32" y="33"/>
                    <a:pt x="29" y="40"/>
                    <a:pt x="18" y="45"/>
                  </a:cubicBezTo>
                  <a:cubicBezTo>
                    <a:pt x="12" y="43"/>
                    <a:pt x="8" y="43"/>
                    <a:pt x="3" y="39"/>
                  </a:cubicBezTo>
                  <a:cubicBezTo>
                    <a:pt x="0" y="30"/>
                    <a:pt x="6" y="29"/>
                    <a:pt x="13" y="25"/>
                  </a:cubicBezTo>
                  <a:cubicBezTo>
                    <a:pt x="17" y="20"/>
                    <a:pt x="15" y="22"/>
                    <a:pt x="18" y="19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3" name="Freeform 181"/>
            <p:cNvSpPr>
              <a:spLocks noChangeArrowheads="1"/>
            </p:cNvSpPr>
            <p:nvPr/>
          </p:nvSpPr>
          <p:spPr bwMode="auto">
            <a:xfrm>
              <a:off x="1637" y="2657"/>
              <a:ext cx="55" cy="81"/>
            </a:xfrm>
            <a:custGeom>
              <a:avLst/>
              <a:gdLst/>
              <a:ahLst/>
              <a:cxnLst>
                <a:cxn ang="0">
                  <a:pos x="21" y="76"/>
                </a:cxn>
                <a:cxn ang="0">
                  <a:pos x="0" y="63"/>
                </a:cxn>
                <a:cxn ang="0">
                  <a:pos x="6" y="49"/>
                </a:cxn>
                <a:cxn ang="0">
                  <a:pos x="7" y="34"/>
                </a:cxn>
                <a:cxn ang="0">
                  <a:pos x="1" y="19"/>
                </a:cxn>
                <a:cxn ang="0">
                  <a:pos x="24" y="0"/>
                </a:cxn>
                <a:cxn ang="0">
                  <a:pos x="43" y="4"/>
                </a:cxn>
                <a:cxn ang="0">
                  <a:pos x="55" y="15"/>
                </a:cxn>
                <a:cxn ang="0">
                  <a:pos x="39" y="33"/>
                </a:cxn>
                <a:cxn ang="0">
                  <a:pos x="34" y="22"/>
                </a:cxn>
                <a:cxn ang="0">
                  <a:pos x="34" y="37"/>
                </a:cxn>
                <a:cxn ang="0">
                  <a:pos x="24" y="45"/>
                </a:cxn>
                <a:cxn ang="0">
                  <a:pos x="22" y="57"/>
                </a:cxn>
                <a:cxn ang="0">
                  <a:pos x="16" y="67"/>
                </a:cxn>
                <a:cxn ang="0">
                  <a:pos x="21" y="76"/>
                </a:cxn>
              </a:cxnLst>
              <a:rect l="0" t="0" r="r" b="b"/>
              <a:pathLst>
                <a:path w="55" h="81">
                  <a:moveTo>
                    <a:pt x="21" y="76"/>
                  </a:moveTo>
                  <a:cubicBezTo>
                    <a:pt x="9" y="81"/>
                    <a:pt x="6" y="71"/>
                    <a:pt x="0" y="63"/>
                  </a:cubicBezTo>
                  <a:cubicBezTo>
                    <a:pt x="1" y="57"/>
                    <a:pt x="3" y="54"/>
                    <a:pt x="6" y="49"/>
                  </a:cubicBezTo>
                  <a:cubicBezTo>
                    <a:pt x="3" y="43"/>
                    <a:pt x="6" y="40"/>
                    <a:pt x="7" y="34"/>
                  </a:cubicBezTo>
                  <a:cubicBezTo>
                    <a:pt x="6" y="28"/>
                    <a:pt x="3" y="25"/>
                    <a:pt x="1" y="19"/>
                  </a:cubicBezTo>
                  <a:cubicBezTo>
                    <a:pt x="7" y="8"/>
                    <a:pt x="11" y="2"/>
                    <a:pt x="24" y="0"/>
                  </a:cubicBezTo>
                  <a:cubicBezTo>
                    <a:pt x="31" y="1"/>
                    <a:pt x="36" y="3"/>
                    <a:pt x="43" y="4"/>
                  </a:cubicBezTo>
                  <a:cubicBezTo>
                    <a:pt x="50" y="8"/>
                    <a:pt x="54" y="6"/>
                    <a:pt x="55" y="15"/>
                  </a:cubicBezTo>
                  <a:cubicBezTo>
                    <a:pt x="51" y="21"/>
                    <a:pt x="45" y="30"/>
                    <a:pt x="39" y="33"/>
                  </a:cubicBezTo>
                  <a:cubicBezTo>
                    <a:pt x="34" y="25"/>
                    <a:pt x="43" y="26"/>
                    <a:pt x="34" y="22"/>
                  </a:cubicBezTo>
                  <a:cubicBezTo>
                    <a:pt x="27" y="27"/>
                    <a:pt x="27" y="32"/>
                    <a:pt x="34" y="37"/>
                  </a:cubicBezTo>
                  <a:cubicBezTo>
                    <a:pt x="33" y="44"/>
                    <a:pt x="30" y="42"/>
                    <a:pt x="24" y="45"/>
                  </a:cubicBezTo>
                  <a:cubicBezTo>
                    <a:pt x="30" y="50"/>
                    <a:pt x="29" y="54"/>
                    <a:pt x="22" y="57"/>
                  </a:cubicBezTo>
                  <a:cubicBezTo>
                    <a:pt x="14" y="53"/>
                    <a:pt x="20" y="61"/>
                    <a:pt x="16" y="67"/>
                  </a:cubicBezTo>
                  <a:cubicBezTo>
                    <a:pt x="18" y="74"/>
                    <a:pt x="17" y="72"/>
                    <a:pt x="21" y="76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4" name="Freeform 182"/>
            <p:cNvSpPr>
              <a:spLocks noChangeArrowheads="1"/>
            </p:cNvSpPr>
            <p:nvPr/>
          </p:nvSpPr>
          <p:spPr bwMode="auto">
            <a:xfrm>
              <a:off x="1592" y="2560"/>
              <a:ext cx="116" cy="9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5" y="2"/>
                </a:cxn>
                <a:cxn ang="0">
                  <a:pos x="28" y="17"/>
                </a:cxn>
                <a:cxn ang="0">
                  <a:pos x="28" y="32"/>
                </a:cxn>
                <a:cxn ang="0">
                  <a:pos x="39" y="49"/>
                </a:cxn>
                <a:cxn ang="0">
                  <a:pos x="57" y="59"/>
                </a:cxn>
                <a:cxn ang="0">
                  <a:pos x="72" y="59"/>
                </a:cxn>
                <a:cxn ang="0">
                  <a:pos x="96" y="46"/>
                </a:cxn>
                <a:cxn ang="0">
                  <a:pos x="93" y="71"/>
                </a:cxn>
                <a:cxn ang="0">
                  <a:pos x="79" y="92"/>
                </a:cxn>
                <a:cxn ang="0">
                  <a:pos x="73" y="79"/>
                </a:cxn>
                <a:cxn ang="0">
                  <a:pos x="67" y="64"/>
                </a:cxn>
                <a:cxn ang="0">
                  <a:pos x="49" y="74"/>
                </a:cxn>
                <a:cxn ang="0">
                  <a:pos x="27" y="94"/>
                </a:cxn>
                <a:cxn ang="0">
                  <a:pos x="30" y="79"/>
                </a:cxn>
                <a:cxn ang="0">
                  <a:pos x="31" y="65"/>
                </a:cxn>
                <a:cxn ang="0">
                  <a:pos x="16" y="53"/>
                </a:cxn>
                <a:cxn ang="0">
                  <a:pos x="1" y="34"/>
                </a:cxn>
                <a:cxn ang="0">
                  <a:pos x="3" y="13"/>
                </a:cxn>
              </a:cxnLst>
              <a:rect l="0" t="0" r="r" b="b"/>
              <a:pathLst>
                <a:path w="116" h="94">
                  <a:moveTo>
                    <a:pt x="3" y="13"/>
                  </a:moveTo>
                  <a:cubicBezTo>
                    <a:pt x="4" y="4"/>
                    <a:pt x="5" y="0"/>
                    <a:pt x="15" y="2"/>
                  </a:cubicBezTo>
                  <a:cubicBezTo>
                    <a:pt x="18" y="7"/>
                    <a:pt x="23" y="13"/>
                    <a:pt x="28" y="17"/>
                  </a:cubicBezTo>
                  <a:cubicBezTo>
                    <a:pt x="32" y="23"/>
                    <a:pt x="31" y="26"/>
                    <a:pt x="28" y="32"/>
                  </a:cubicBezTo>
                  <a:cubicBezTo>
                    <a:pt x="26" y="41"/>
                    <a:pt x="32" y="45"/>
                    <a:pt x="39" y="49"/>
                  </a:cubicBezTo>
                  <a:cubicBezTo>
                    <a:pt x="44" y="55"/>
                    <a:pt x="50" y="58"/>
                    <a:pt x="57" y="59"/>
                  </a:cubicBezTo>
                  <a:cubicBezTo>
                    <a:pt x="63" y="55"/>
                    <a:pt x="65" y="58"/>
                    <a:pt x="72" y="59"/>
                  </a:cubicBezTo>
                  <a:cubicBezTo>
                    <a:pt x="82" y="67"/>
                    <a:pt x="87" y="51"/>
                    <a:pt x="96" y="46"/>
                  </a:cubicBezTo>
                  <a:cubicBezTo>
                    <a:pt x="116" y="49"/>
                    <a:pt x="102" y="64"/>
                    <a:pt x="93" y="71"/>
                  </a:cubicBezTo>
                  <a:cubicBezTo>
                    <a:pt x="90" y="79"/>
                    <a:pt x="87" y="87"/>
                    <a:pt x="79" y="92"/>
                  </a:cubicBezTo>
                  <a:cubicBezTo>
                    <a:pt x="73" y="88"/>
                    <a:pt x="72" y="87"/>
                    <a:pt x="73" y="79"/>
                  </a:cubicBezTo>
                  <a:cubicBezTo>
                    <a:pt x="72" y="73"/>
                    <a:pt x="71" y="69"/>
                    <a:pt x="67" y="64"/>
                  </a:cubicBezTo>
                  <a:cubicBezTo>
                    <a:pt x="61" y="68"/>
                    <a:pt x="56" y="73"/>
                    <a:pt x="49" y="74"/>
                  </a:cubicBezTo>
                  <a:cubicBezTo>
                    <a:pt x="40" y="81"/>
                    <a:pt x="38" y="89"/>
                    <a:pt x="27" y="94"/>
                  </a:cubicBezTo>
                  <a:cubicBezTo>
                    <a:pt x="18" y="91"/>
                    <a:pt x="26" y="85"/>
                    <a:pt x="30" y="79"/>
                  </a:cubicBezTo>
                  <a:cubicBezTo>
                    <a:pt x="27" y="73"/>
                    <a:pt x="30" y="72"/>
                    <a:pt x="31" y="65"/>
                  </a:cubicBezTo>
                  <a:cubicBezTo>
                    <a:pt x="30" y="57"/>
                    <a:pt x="23" y="57"/>
                    <a:pt x="16" y="53"/>
                  </a:cubicBezTo>
                  <a:cubicBezTo>
                    <a:pt x="11" y="46"/>
                    <a:pt x="6" y="41"/>
                    <a:pt x="1" y="34"/>
                  </a:cubicBezTo>
                  <a:cubicBezTo>
                    <a:pt x="0" y="27"/>
                    <a:pt x="0" y="20"/>
                    <a:pt x="3" y="13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5" name="Freeform 183"/>
            <p:cNvSpPr>
              <a:spLocks noChangeArrowheads="1"/>
            </p:cNvSpPr>
            <p:nvPr/>
          </p:nvSpPr>
          <p:spPr bwMode="auto">
            <a:xfrm>
              <a:off x="1449" y="2585"/>
              <a:ext cx="54" cy="56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14" y="13"/>
                </a:cxn>
                <a:cxn ang="0">
                  <a:pos x="14" y="30"/>
                </a:cxn>
                <a:cxn ang="0">
                  <a:pos x="0" y="46"/>
                </a:cxn>
                <a:cxn ang="0">
                  <a:pos x="24" y="51"/>
                </a:cxn>
                <a:cxn ang="0">
                  <a:pos x="38" y="43"/>
                </a:cxn>
                <a:cxn ang="0">
                  <a:pos x="47" y="34"/>
                </a:cxn>
                <a:cxn ang="0">
                  <a:pos x="51" y="16"/>
                </a:cxn>
                <a:cxn ang="0">
                  <a:pos x="42" y="3"/>
                </a:cxn>
                <a:cxn ang="0">
                  <a:pos x="29" y="18"/>
                </a:cxn>
              </a:cxnLst>
              <a:rect l="0" t="0" r="r" b="b"/>
              <a:pathLst>
                <a:path w="54" h="56">
                  <a:moveTo>
                    <a:pt x="29" y="18"/>
                  </a:moveTo>
                  <a:cubicBezTo>
                    <a:pt x="24" y="16"/>
                    <a:pt x="19" y="15"/>
                    <a:pt x="14" y="13"/>
                  </a:cubicBezTo>
                  <a:cubicBezTo>
                    <a:pt x="10" y="20"/>
                    <a:pt x="11" y="23"/>
                    <a:pt x="14" y="30"/>
                  </a:cubicBezTo>
                  <a:cubicBezTo>
                    <a:pt x="9" y="36"/>
                    <a:pt x="7" y="42"/>
                    <a:pt x="0" y="46"/>
                  </a:cubicBezTo>
                  <a:cubicBezTo>
                    <a:pt x="6" y="56"/>
                    <a:pt x="12" y="52"/>
                    <a:pt x="24" y="51"/>
                  </a:cubicBezTo>
                  <a:cubicBezTo>
                    <a:pt x="29" y="48"/>
                    <a:pt x="33" y="45"/>
                    <a:pt x="38" y="43"/>
                  </a:cubicBezTo>
                  <a:cubicBezTo>
                    <a:pt x="47" y="48"/>
                    <a:pt x="48" y="43"/>
                    <a:pt x="47" y="34"/>
                  </a:cubicBezTo>
                  <a:cubicBezTo>
                    <a:pt x="49" y="22"/>
                    <a:pt x="54" y="28"/>
                    <a:pt x="51" y="16"/>
                  </a:cubicBezTo>
                  <a:cubicBezTo>
                    <a:pt x="50" y="7"/>
                    <a:pt x="52" y="0"/>
                    <a:pt x="42" y="3"/>
                  </a:cubicBezTo>
                  <a:cubicBezTo>
                    <a:pt x="40" y="16"/>
                    <a:pt x="38" y="12"/>
                    <a:pt x="29" y="18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6" name="Freeform 184"/>
            <p:cNvSpPr>
              <a:spLocks noChangeArrowheads="1"/>
            </p:cNvSpPr>
            <p:nvPr/>
          </p:nvSpPr>
          <p:spPr bwMode="auto">
            <a:xfrm>
              <a:off x="1504" y="2514"/>
              <a:ext cx="49" cy="89"/>
            </a:xfrm>
            <a:custGeom>
              <a:avLst/>
              <a:gdLst/>
              <a:ahLst/>
              <a:cxnLst>
                <a:cxn ang="0">
                  <a:pos x="8" y="74"/>
                </a:cxn>
                <a:cxn ang="0">
                  <a:pos x="4" y="63"/>
                </a:cxn>
                <a:cxn ang="0">
                  <a:pos x="22" y="44"/>
                </a:cxn>
                <a:cxn ang="0">
                  <a:pos x="20" y="6"/>
                </a:cxn>
                <a:cxn ang="0">
                  <a:pos x="34" y="5"/>
                </a:cxn>
                <a:cxn ang="0">
                  <a:pos x="31" y="17"/>
                </a:cxn>
                <a:cxn ang="0">
                  <a:pos x="31" y="30"/>
                </a:cxn>
                <a:cxn ang="0">
                  <a:pos x="44" y="50"/>
                </a:cxn>
                <a:cxn ang="0">
                  <a:pos x="26" y="72"/>
                </a:cxn>
                <a:cxn ang="0">
                  <a:pos x="22" y="86"/>
                </a:cxn>
                <a:cxn ang="0">
                  <a:pos x="5" y="89"/>
                </a:cxn>
                <a:cxn ang="0">
                  <a:pos x="8" y="74"/>
                </a:cxn>
              </a:cxnLst>
              <a:rect l="0" t="0" r="r" b="b"/>
              <a:pathLst>
                <a:path w="49" h="89">
                  <a:moveTo>
                    <a:pt x="8" y="74"/>
                  </a:moveTo>
                  <a:cubicBezTo>
                    <a:pt x="2" y="71"/>
                    <a:pt x="1" y="69"/>
                    <a:pt x="4" y="63"/>
                  </a:cubicBezTo>
                  <a:cubicBezTo>
                    <a:pt x="6" y="53"/>
                    <a:pt x="13" y="49"/>
                    <a:pt x="22" y="44"/>
                  </a:cubicBezTo>
                  <a:cubicBezTo>
                    <a:pt x="28" y="35"/>
                    <a:pt x="24" y="17"/>
                    <a:pt x="20" y="6"/>
                  </a:cubicBezTo>
                  <a:cubicBezTo>
                    <a:pt x="25" y="0"/>
                    <a:pt x="28" y="2"/>
                    <a:pt x="34" y="5"/>
                  </a:cubicBezTo>
                  <a:cubicBezTo>
                    <a:pt x="38" y="11"/>
                    <a:pt x="37" y="13"/>
                    <a:pt x="31" y="17"/>
                  </a:cubicBezTo>
                  <a:cubicBezTo>
                    <a:pt x="28" y="23"/>
                    <a:pt x="27" y="25"/>
                    <a:pt x="31" y="30"/>
                  </a:cubicBezTo>
                  <a:cubicBezTo>
                    <a:pt x="27" y="43"/>
                    <a:pt x="36" y="44"/>
                    <a:pt x="44" y="50"/>
                  </a:cubicBezTo>
                  <a:cubicBezTo>
                    <a:pt x="49" y="61"/>
                    <a:pt x="34" y="67"/>
                    <a:pt x="26" y="72"/>
                  </a:cubicBezTo>
                  <a:cubicBezTo>
                    <a:pt x="29" y="82"/>
                    <a:pt x="24" y="77"/>
                    <a:pt x="22" y="86"/>
                  </a:cubicBezTo>
                  <a:cubicBezTo>
                    <a:pt x="13" y="84"/>
                    <a:pt x="13" y="84"/>
                    <a:pt x="5" y="89"/>
                  </a:cubicBezTo>
                  <a:cubicBezTo>
                    <a:pt x="0" y="80"/>
                    <a:pt x="8" y="84"/>
                    <a:pt x="8" y="74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7" name="Freeform 185"/>
            <p:cNvSpPr>
              <a:spLocks noChangeArrowheads="1"/>
            </p:cNvSpPr>
            <p:nvPr/>
          </p:nvSpPr>
          <p:spPr bwMode="auto">
            <a:xfrm>
              <a:off x="1674" y="3006"/>
              <a:ext cx="54" cy="48"/>
            </a:xfrm>
            <a:custGeom>
              <a:avLst/>
              <a:gdLst/>
              <a:ahLst/>
              <a:cxnLst>
                <a:cxn ang="0">
                  <a:pos x="15" y="11"/>
                </a:cxn>
                <a:cxn ang="0">
                  <a:pos x="27" y="0"/>
                </a:cxn>
                <a:cxn ang="0">
                  <a:pos x="41" y="14"/>
                </a:cxn>
                <a:cxn ang="0">
                  <a:pos x="51" y="20"/>
                </a:cxn>
                <a:cxn ang="0">
                  <a:pos x="44" y="35"/>
                </a:cxn>
                <a:cxn ang="0">
                  <a:pos x="30" y="48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15" y="11"/>
                </a:cxn>
              </a:cxnLst>
              <a:rect l="0" t="0" r="r" b="b"/>
              <a:pathLst>
                <a:path w="54" h="48">
                  <a:moveTo>
                    <a:pt x="15" y="11"/>
                  </a:moveTo>
                  <a:cubicBezTo>
                    <a:pt x="19" y="7"/>
                    <a:pt x="22" y="3"/>
                    <a:pt x="27" y="0"/>
                  </a:cubicBezTo>
                  <a:cubicBezTo>
                    <a:pt x="36" y="4"/>
                    <a:pt x="35" y="8"/>
                    <a:pt x="41" y="14"/>
                  </a:cubicBezTo>
                  <a:cubicBezTo>
                    <a:pt x="44" y="17"/>
                    <a:pt x="48" y="18"/>
                    <a:pt x="51" y="20"/>
                  </a:cubicBezTo>
                  <a:cubicBezTo>
                    <a:pt x="54" y="27"/>
                    <a:pt x="50" y="32"/>
                    <a:pt x="44" y="35"/>
                  </a:cubicBezTo>
                  <a:cubicBezTo>
                    <a:pt x="39" y="42"/>
                    <a:pt x="39" y="46"/>
                    <a:pt x="30" y="48"/>
                  </a:cubicBezTo>
                  <a:cubicBezTo>
                    <a:pt x="15" y="47"/>
                    <a:pt x="11" y="38"/>
                    <a:pt x="0" y="29"/>
                  </a:cubicBezTo>
                  <a:cubicBezTo>
                    <a:pt x="1" y="25"/>
                    <a:pt x="0" y="21"/>
                    <a:pt x="2" y="17"/>
                  </a:cubicBezTo>
                  <a:cubicBezTo>
                    <a:pt x="3" y="14"/>
                    <a:pt x="15" y="8"/>
                    <a:pt x="15" y="11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8" name="Freeform 186"/>
            <p:cNvSpPr>
              <a:spLocks noChangeArrowheads="1"/>
            </p:cNvSpPr>
            <p:nvPr/>
          </p:nvSpPr>
          <p:spPr bwMode="auto">
            <a:xfrm>
              <a:off x="1752" y="2948"/>
              <a:ext cx="41" cy="8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8" y="55"/>
                </a:cxn>
                <a:cxn ang="0">
                  <a:pos x="26" y="10"/>
                </a:cxn>
                <a:cxn ang="0">
                  <a:pos x="38" y="1"/>
                </a:cxn>
                <a:cxn ang="0">
                  <a:pos x="38" y="21"/>
                </a:cxn>
                <a:cxn ang="0">
                  <a:pos x="24" y="52"/>
                </a:cxn>
                <a:cxn ang="0">
                  <a:pos x="11" y="85"/>
                </a:cxn>
                <a:cxn ang="0">
                  <a:pos x="0" y="78"/>
                </a:cxn>
              </a:cxnLst>
              <a:rect l="0" t="0" r="r" b="b"/>
              <a:pathLst>
                <a:path w="41" h="85">
                  <a:moveTo>
                    <a:pt x="0" y="78"/>
                  </a:moveTo>
                  <a:cubicBezTo>
                    <a:pt x="2" y="64"/>
                    <a:pt x="2" y="65"/>
                    <a:pt x="8" y="55"/>
                  </a:cubicBezTo>
                  <a:cubicBezTo>
                    <a:pt x="4" y="28"/>
                    <a:pt x="14" y="30"/>
                    <a:pt x="26" y="10"/>
                  </a:cubicBezTo>
                  <a:cubicBezTo>
                    <a:pt x="28" y="0"/>
                    <a:pt x="28" y="0"/>
                    <a:pt x="38" y="1"/>
                  </a:cubicBezTo>
                  <a:cubicBezTo>
                    <a:pt x="40" y="10"/>
                    <a:pt x="40" y="12"/>
                    <a:pt x="38" y="21"/>
                  </a:cubicBezTo>
                  <a:cubicBezTo>
                    <a:pt x="41" y="37"/>
                    <a:pt x="35" y="43"/>
                    <a:pt x="24" y="52"/>
                  </a:cubicBezTo>
                  <a:cubicBezTo>
                    <a:pt x="18" y="63"/>
                    <a:pt x="21" y="78"/>
                    <a:pt x="11" y="85"/>
                  </a:cubicBezTo>
                  <a:cubicBezTo>
                    <a:pt x="3" y="84"/>
                    <a:pt x="0" y="73"/>
                    <a:pt x="0" y="78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19" name="Freeform 187"/>
            <p:cNvSpPr>
              <a:spLocks noChangeArrowheads="1"/>
            </p:cNvSpPr>
            <p:nvPr/>
          </p:nvSpPr>
          <p:spPr bwMode="auto">
            <a:xfrm>
              <a:off x="450" y="3926"/>
              <a:ext cx="37" cy="27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7" y="0"/>
                </a:cxn>
                <a:cxn ang="0">
                  <a:pos x="32" y="9"/>
                </a:cxn>
                <a:cxn ang="0">
                  <a:pos x="26" y="27"/>
                </a:cxn>
                <a:cxn ang="0">
                  <a:pos x="3" y="15"/>
                </a:cxn>
                <a:cxn ang="0">
                  <a:pos x="5" y="13"/>
                </a:cxn>
              </a:cxnLst>
              <a:rect l="0" t="0" r="r" b="b"/>
              <a:pathLst>
                <a:path w="32" h="27">
                  <a:moveTo>
                    <a:pt x="5" y="13"/>
                  </a:moveTo>
                  <a:cubicBezTo>
                    <a:pt x="0" y="3"/>
                    <a:pt x="9" y="1"/>
                    <a:pt x="17" y="0"/>
                  </a:cubicBezTo>
                  <a:cubicBezTo>
                    <a:pt x="25" y="1"/>
                    <a:pt x="28" y="2"/>
                    <a:pt x="32" y="9"/>
                  </a:cubicBezTo>
                  <a:cubicBezTo>
                    <a:pt x="29" y="15"/>
                    <a:pt x="30" y="21"/>
                    <a:pt x="26" y="27"/>
                  </a:cubicBezTo>
                  <a:cubicBezTo>
                    <a:pt x="11" y="24"/>
                    <a:pt x="11" y="25"/>
                    <a:pt x="3" y="15"/>
                  </a:cubicBezTo>
                  <a:cubicBezTo>
                    <a:pt x="5" y="9"/>
                    <a:pt x="5" y="8"/>
                    <a:pt x="5" y="13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0" name="Freeform 188"/>
            <p:cNvSpPr>
              <a:spLocks noChangeArrowheads="1"/>
            </p:cNvSpPr>
            <p:nvPr/>
          </p:nvSpPr>
          <p:spPr bwMode="auto">
            <a:xfrm>
              <a:off x="572" y="3948"/>
              <a:ext cx="54" cy="51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15" y="11"/>
                </a:cxn>
                <a:cxn ang="0">
                  <a:pos x="28" y="2"/>
                </a:cxn>
                <a:cxn ang="0">
                  <a:pos x="45" y="12"/>
                </a:cxn>
                <a:cxn ang="0">
                  <a:pos x="54" y="24"/>
                </a:cxn>
                <a:cxn ang="0">
                  <a:pos x="45" y="35"/>
                </a:cxn>
                <a:cxn ang="0">
                  <a:pos x="31" y="51"/>
                </a:cxn>
                <a:cxn ang="0">
                  <a:pos x="7" y="38"/>
                </a:cxn>
                <a:cxn ang="0">
                  <a:pos x="0" y="24"/>
                </a:cxn>
                <a:cxn ang="0">
                  <a:pos x="4" y="23"/>
                </a:cxn>
              </a:cxnLst>
              <a:rect l="0" t="0" r="r" b="b"/>
              <a:pathLst>
                <a:path w="54" h="51">
                  <a:moveTo>
                    <a:pt x="4" y="23"/>
                  </a:moveTo>
                  <a:cubicBezTo>
                    <a:pt x="10" y="20"/>
                    <a:pt x="11" y="16"/>
                    <a:pt x="15" y="11"/>
                  </a:cubicBezTo>
                  <a:cubicBezTo>
                    <a:pt x="17" y="0"/>
                    <a:pt x="17" y="0"/>
                    <a:pt x="28" y="2"/>
                  </a:cubicBezTo>
                  <a:cubicBezTo>
                    <a:pt x="32" y="8"/>
                    <a:pt x="38" y="11"/>
                    <a:pt x="45" y="12"/>
                  </a:cubicBezTo>
                  <a:cubicBezTo>
                    <a:pt x="50" y="15"/>
                    <a:pt x="51" y="19"/>
                    <a:pt x="54" y="24"/>
                  </a:cubicBezTo>
                  <a:cubicBezTo>
                    <a:pt x="52" y="30"/>
                    <a:pt x="50" y="32"/>
                    <a:pt x="45" y="35"/>
                  </a:cubicBezTo>
                  <a:cubicBezTo>
                    <a:pt x="40" y="42"/>
                    <a:pt x="41" y="49"/>
                    <a:pt x="31" y="51"/>
                  </a:cubicBezTo>
                  <a:cubicBezTo>
                    <a:pt x="22" y="46"/>
                    <a:pt x="18" y="40"/>
                    <a:pt x="7" y="38"/>
                  </a:cubicBezTo>
                  <a:cubicBezTo>
                    <a:pt x="3" y="33"/>
                    <a:pt x="1" y="30"/>
                    <a:pt x="0" y="24"/>
                  </a:cubicBezTo>
                  <a:cubicBezTo>
                    <a:pt x="5" y="21"/>
                    <a:pt x="4" y="19"/>
                    <a:pt x="4" y="23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1" name="Freeform 189"/>
            <p:cNvSpPr>
              <a:spLocks noChangeArrowheads="1"/>
            </p:cNvSpPr>
            <p:nvPr/>
          </p:nvSpPr>
          <p:spPr bwMode="auto">
            <a:xfrm>
              <a:off x="638" y="3930"/>
              <a:ext cx="56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13" y="29"/>
                </a:cxn>
                <a:cxn ang="0">
                  <a:pos x="36" y="14"/>
                </a:cxn>
                <a:cxn ang="0">
                  <a:pos x="52" y="0"/>
                </a:cxn>
                <a:cxn ang="0">
                  <a:pos x="40" y="24"/>
                </a:cxn>
                <a:cxn ang="0">
                  <a:pos x="42" y="44"/>
                </a:cxn>
                <a:cxn ang="0">
                  <a:pos x="25" y="54"/>
                </a:cxn>
                <a:cxn ang="0">
                  <a:pos x="7" y="53"/>
                </a:cxn>
                <a:cxn ang="0">
                  <a:pos x="3" y="35"/>
                </a:cxn>
              </a:cxnLst>
              <a:rect l="0" t="0" r="r" b="b"/>
              <a:pathLst>
                <a:path w="58" h="54">
                  <a:moveTo>
                    <a:pt x="3" y="35"/>
                  </a:moveTo>
                  <a:cubicBezTo>
                    <a:pt x="4" y="28"/>
                    <a:pt x="7" y="24"/>
                    <a:pt x="13" y="29"/>
                  </a:cubicBezTo>
                  <a:cubicBezTo>
                    <a:pt x="22" y="25"/>
                    <a:pt x="26" y="16"/>
                    <a:pt x="36" y="14"/>
                  </a:cubicBezTo>
                  <a:cubicBezTo>
                    <a:pt x="42" y="11"/>
                    <a:pt x="46" y="4"/>
                    <a:pt x="52" y="0"/>
                  </a:cubicBezTo>
                  <a:cubicBezTo>
                    <a:pt x="58" y="10"/>
                    <a:pt x="48" y="19"/>
                    <a:pt x="40" y="24"/>
                  </a:cubicBezTo>
                  <a:cubicBezTo>
                    <a:pt x="35" y="32"/>
                    <a:pt x="38" y="36"/>
                    <a:pt x="42" y="44"/>
                  </a:cubicBezTo>
                  <a:cubicBezTo>
                    <a:pt x="38" y="51"/>
                    <a:pt x="33" y="53"/>
                    <a:pt x="25" y="54"/>
                  </a:cubicBezTo>
                  <a:cubicBezTo>
                    <a:pt x="18" y="53"/>
                    <a:pt x="13" y="54"/>
                    <a:pt x="7" y="53"/>
                  </a:cubicBezTo>
                  <a:cubicBezTo>
                    <a:pt x="5" y="49"/>
                    <a:pt x="0" y="35"/>
                    <a:pt x="3" y="35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2" name="Freeform 190"/>
            <p:cNvSpPr>
              <a:spLocks noChangeArrowheads="1"/>
            </p:cNvSpPr>
            <p:nvPr/>
          </p:nvSpPr>
          <p:spPr bwMode="auto">
            <a:xfrm>
              <a:off x="830" y="3904"/>
              <a:ext cx="48" cy="41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15" y="4"/>
                </a:cxn>
                <a:cxn ang="0">
                  <a:pos x="42" y="23"/>
                </a:cxn>
                <a:cxn ang="0">
                  <a:pos x="31" y="41"/>
                </a:cxn>
                <a:cxn ang="0">
                  <a:pos x="1" y="34"/>
                </a:cxn>
                <a:cxn ang="0">
                  <a:pos x="1" y="22"/>
                </a:cxn>
              </a:cxnLst>
              <a:rect l="0" t="0" r="r" b="b"/>
              <a:pathLst>
                <a:path w="48" h="41">
                  <a:moveTo>
                    <a:pt x="1" y="22"/>
                  </a:moveTo>
                  <a:cubicBezTo>
                    <a:pt x="3" y="6"/>
                    <a:pt x="0" y="0"/>
                    <a:pt x="15" y="4"/>
                  </a:cubicBezTo>
                  <a:cubicBezTo>
                    <a:pt x="26" y="15"/>
                    <a:pt x="25" y="21"/>
                    <a:pt x="42" y="23"/>
                  </a:cubicBezTo>
                  <a:cubicBezTo>
                    <a:pt x="48" y="33"/>
                    <a:pt x="41" y="39"/>
                    <a:pt x="31" y="41"/>
                  </a:cubicBezTo>
                  <a:cubicBezTo>
                    <a:pt x="20" y="40"/>
                    <a:pt x="10" y="41"/>
                    <a:pt x="1" y="34"/>
                  </a:cubicBezTo>
                  <a:cubicBezTo>
                    <a:pt x="1" y="32"/>
                    <a:pt x="1" y="14"/>
                    <a:pt x="1" y="22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3" name="Freeform 191"/>
            <p:cNvSpPr>
              <a:spLocks noChangeArrowheads="1"/>
            </p:cNvSpPr>
            <p:nvPr/>
          </p:nvSpPr>
          <p:spPr bwMode="auto">
            <a:xfrm>
              <a:off x="1213" y="3603"/>
              <a:ext cx="143" cy="138"/>
            </a:xfrm>
            <a:custGeom>
              <a:avLst/>
              <a:gdLst/>
              <a:ahLst/>
              <a:cxnLst>
                <a:cxn ang="0">
                  <a:pos x="57" y="48"/>
                </a:cxn>
                <a:cxn ang="0">
                  <a:pos x="69" y="21"/>
                </a:cxn>
                <a:cxn ang="0">
                  <a:pos x="88" y="32"/>
                </a:cxn>
                <a:cxn ang="0">
                  <a:pos x="99" y="29"/>
                </a:cxn>
                <a:cxn ang="0">
                  <a:pos x="114" y="15"/>
                </a:cxn>
                <a:cxn ang="0">
                  <a:pos x="123" y="0"/>
                </a:cxn>
                <a:cxn ang="0">
                  <a:pos x="139" y="9"/>
                </a:cxn>
                <a:cxn ang="0">
                  <a:pos x="142" y="23"/>
                </a:cxn>
                <a:cxn ang="0">
                  <a:pos x="109" y="48"/>
                </a:cxn>
                <a:cxn ang="0">
                  <a:pos x="87" y="63"/>
                </a:cxn>
                <a:cxn ang="0">
                  <a:pos x="66" y="74"/>
                </a:cxn>
                <a:cxn ang="0">
                  <a:pos x="69" y="95"/>
                </a:cxn>
                <a:cxn ang="0">
                  <a:pos x="58" y="107"/>
                </a:cxn>
                <a:cxn ang="0">
                  <a:pos x="46" y="102"/>
                </a:cxn>
                <a:cxn ang="0">
                  <a:pos x="27" y="123"/>
                </a:cxn>
                <a:cxn ang="0">
                  <a:pos x="13" y="131"/>
                </a:cxn>
                <a:cxn ang="0">
                  <a:pos x="1" y="122"/>
                </a:cxn>
                <a:cxn ang="0">
                  <a:pos x="18" y="98"/>
                </a:cxn>
                <a:cxn ang="0">
                  <a:pos x="36" y="63"/>
                </a:cxn>
                <a:cxn ang="0">
                  <a:pos x="54" y="65"/>
                </a:cxn>
                <a:cxn ang="0">
                  <a:pos x="57" y="48"/>
                </a:cxn>
              </a:cxnLst>
              <a:rect l="0" t="0" r="r" b="b"/>
              <a:pathLst>
                <a:path w="142" h="138">
                  <a:moveTo>
                    <a:pt x="57" y="48"/>
                  </a:moveTo>
                  <a:cubicBezTo>
                    <a:pt x="45" y="31"/>
                    <a:pt x="55" y="26"/>
                    <a:pt x="69" y="21"/>
                  </a:cubicBezTo>
                  <a:cubicBezTo>
                    <a:pt x="81" y="23"/>
                    <a:pt x="82" y="22"/>
                    <a:pt x="88" y="32"/>
                  </a:cubicBezTo>
                  <a:cubicBezTo>
                    <a:pt x="92" y="31"/>
                    <a:pt x="96" y="31"/>
                    <a:pt x="99" y="29"/>
                  </a:cubicBezTo>
                  <a:cubicBezTo>
                    <a:pt x="105" y="25"/>
                    <a:pt x="106" y="18"/>
                    <a:pt x="114" y="15"/>
                  </a:cubicBezTo>
                  <a:cubicBezTo>
                    <a:pt x="117" y="8"/>
                    <a:pt x="116" y="3"/>
                    <a:pt x="123" y="0"/>
                  </a:cubicBezTo>
                  <a:cubicBezTo>
                    <a:pt x="130" y="2"/>
                    <a:pt x="134" y="4"/>
                    <a:pt x="139" y="9"/>
                  </a:cubicBezTo>
                  <a:cubicBezTo>
                    <a:pt x="138" y="16"/>
                    <a:pt x="141" y="17"/>
                    <a:pt x="142" y="23"/>
                  </a:cubicBezTo>
                  <a:cubicBezTo>
                    <a:pt x="135" y="32"/>
                    <a:pt x="119" y="42"/>
                    <a:pt x="109" y="48"/>
                  </a:cubicBezTo>
                  <a:cubicBezTo>
                    <a:pt x="102" y="57"/>
                    <a:pt x="98" y="61"/>
                    <a:pt x="87" y="63"/>
                  </a:cubicBezTo>
                  <a:cubicBezTo>
                    <a:pt x="80" y="67"/>
                    <a:pt x="74" y="72"/>
                    <a:pt x="66" y="74"/>
                  </a:cubicBezTo>
                  <a:cubicBezTo>
                    <a:pt x="60" y="82"/>
                    <a:pt x="66" y="87"/>
                    <a:pt x="69" y="95"/>
                  </a:cubicBezTo>
                  <a:cubicBezTo>
                    <a:pt x="65" y="100"/>
                    <a:pt x="61" y="102"/>
                    <a:pt x="58" y="107"/>
                  </a:cubicBezTo>
                  <a:cubicBezTo>
                    <a:pt x="54" y="106"/>
                    <a:pt x="50" y="102"/>
                    <a:pt x="46" y="102"/>
                  </a:cubicBezTo>
                  <a:cubicBezTo>
                    <a:pt x="39" y="102"/>
                    <a:pt x="31" y="118"/>
                    <a:pt x="27" y="123"/>
                  </a:cubicBezTo>
                  <a:cubicBezTo>
                    <a:pt x="24" y="133"/>
                    <a:pt x="23" y="133"/>
                    <a:pt x="13" y="131"/>
                  </a:cubicBezTo>
                  <a:cubicBezTo>
                    <a:pt x="4" y="138"/>
                    <a:pt x="4" y="129"/>
                    <a:pt x="1" y="122"/>
                  </a:cubicBezTo>
                  <a:cubicBezTo>
                    <a:pt x="4" y="107"/>
                    <a:pt x="0" y="101"/>
                    <a:pt x="18" y="98"/>
                  </a:cubicBezTo>
                  <a:cubicBezTo>
                    <a:pt x="33" y="91"/>
                    <a:pt x="19" y="70"/>
                    <a:pt x="36" y="63"/>
                  </a:cubicBezTo>
                  <a:cubicBezTo>
                    <a:pt x="43" y="65"/>
                    <a:pt x="47" y="66"/>
                    <a:pt x="54" y="65"/>
                  </a:cubicBezTo>
                  <a:cubicBezTo>
                    <a:pt x="60" y="57"/>
                    <a:pt x="60" y="57"/>
                    <a:pt x="57" y="48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4" name="Freeform 192"/>
            <p:cNvSpPr>
              <a:spLocks noChangeArrowheads="1"/>
            </p:cNvSpPr>
            <p:nvPr/>
          </p:nvSpPr>
          <p:spPr bwMode="auto">
            <a:xfrm>
              <a:off x="1476" y="3343"/>
              <a:ext cx="89" cy="74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32" y="25"/>
                </a:cxn>
                <a:cxn ang="0">
                  <a:pos x="47" y="19"/>
                </a:cxn>
                <a:cxn ang="0">
                  <a:pos x="65" y="7"/>
                </a:cxn>
                <a:cxn ang="0">
                  <a:pos x="78" y="7"/>
                </a:cxn>
                <a:cxn ang="0">
                  <a:pos x="44" y="46"/>
                </a:cxn>
                <a:cxn ang="0">
                  <a:pos x="29" y="74"/>
                </a:cxn>
                <a:cxn ang="0">
                  <a:pos x="15" y="67"/>
                </a:cxn>
                <a:cxn ang="0">
                  <a:pos x="11" y="53"/>
                </a:cxn>
                <a:cxn ang="0">
                  <a:pos x="8" y="38"/>
                </a:cxn>
              </a:cxnLst>
              <a:rect l="0" t="0" r="r" b="b"/>
              <a:pathLst>
                <a:path w="87" h="74">
                  <a:moveTo>
                    <a:pt x="8" y="38"/>
                  </a:moveTo>
                  <a:cubicBezTo>
                    <a:pt x="10" y="27"/>
                    <a:pt x="22" y="27"/>
                    <a:pt x="32" y="25"/>
                  </a:cubicBezTo>
                  <a:cubicBezTo>
                    <a:pt x="37" y="22"/>
                    <a:pt x="41" y="20"/>
                    <a:pt x="47" y="19"/>
                  </a:cubicBezTo>
                  <a:cubicBezTo>
                    <a:pt x="52" y="11"/>
                    <a:pt x="56" y="9"/>
                    <a:pt x="65" y="7"/>
                  </a:cubicBezTo>
                  <a:cubicBezTo>
                    <a:pt x="70" y="0"/>
                    <a:pt x="72" y="2"/>
                    <a:pt x="78" y="7"/>
                  </a:cubicBezTo>
                  <a:cubicBezTo>
                    <a:pt x="87" y="25"/>
                    <a:pt x="57" y="39"/>
                    <a:pt x="44" y="46"/>
                  </a:cubicBezTo>
                  <a:cubicBezTo>
                    <a:pt x="35" y="64"/>
                    <a:pt x="46" y="61"/>
                    <a:pt x="29" y="74"/>
                  </a:cubicBezTo>
                  <a:cubicBezTo>
                    <a:pt x="23" y="73"/>
                    <a:pt x="20" y="70"/>
                    <a:pt x="15" y="67"/>
                  </a:cubicBezTo>
                  <a:cubicBezTo>
                    <a:pt x="10" y="61"/>
                    <a:pt x="8" y="60"/>
                    <a:pt x="11" y="53"/>
                  </a:cubicBezTo>
                  <a:cubicBezTo>
                    <a:pt x="10" y="50"/>
                    <a:pt x="0" y="38"/>
                    <a:pt x="8" y="38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5" name="Freeform 193"/>
            <p:cNvSpPr>
              <a:spLocks noChangeArrowheads="1"/>
            </p:cNvSpPr>
            <p:nvPr/>
          </p:nvSpPr>
          <p:spPr bwMode="auto">
            <a:xfrm>
              <a:off x="1430" y="3437"/>
              <a:ext cx="37" cy="60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15" y="0"/>
                </a:cxn>
                <a:cxn ang="0">
                  <a:pos x="27" y="10"/>
                </a:cxn>
                <a:cxn ang="0">
                  <a:pos x="28" y="25"/>
                </a:cxn>
                <a:cxn ang="0">
                  <a:pos x="34" y="33"/>
                </a:cxn>
                <a:cxn ang="0">
                  <a:pos x="10" y="60"/>
                </a:cxn>
                <a:cxn ang="0">
                  <a:pos x="1" y="45"/>
                </a:cxn>
                <a:cxn ang="0">
                  <a:pos x="1" y="25"/>
                </a:cxn>
              </a:cxnLst>
              <a:rect l="0" t="0" r="r" b="b"/>
              <a:pathLst>
                <a:path w="37" h="60">
                  <a:moveTo>
                    <a:pt x="1" y="25"/>
                  </a:moveTo>
                  <a:cubicBezTo>
                    <a:pt x="3" y="9"/>
                    <a:pt x="3" y="7"/>
                    <a:pt x="15" y="0"/>
                  </a:cubicBezTo>
                  <a:cubicBezTo>
                    <a:pt x="22" y="1"/>
                    <a:pt x="24" y="3"/>
                    <a:pt x="27" y="10"/>
                  </a:cubicBezTo>
                  <a:cubicBezTo>
                    <a:pt x="28" y="17"/>
                    <a:pt x="30" y="18"/>
                    <a:pt x="28" y="25"/>
                  </a:cubicBezTo>
                  <a:cubicBezTo>
                    <a:pt x="29" y="28"/>
                    <a:pt x="33" y="30"/>
                    <a:pt x="34" y="33"/>
                  </a:cubicBezTo>
                  <a:cubicBezTo>
                    <a:pt x="37" y="48"/>
                    <a:pt x="20" y="55"/>
                    <a:pt x="10" y="60"/>
                  </a:cubicBezTo>
                  <a:cubicBezTo>
                    <a:pt x="3" y="57"/>
                    <a:pt x="4" y="51"/>
                    <a:pt x="1" y="45"/>
                  </a:cubicBezTo>
                  <a:cubicBezTo>
                    <a:pt x="0" y="38"/>
                    <a:pt x="1" y="25"/>
                    <a:pt x="1" y="25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6" name="Freeform 194"/>
            <p:cNvSpPr>
              <a:spLocks noChangeArrowheads="1"/>
            </p:cNvSpPr>
            <p:nvPr/>
          </p:nvSpPr>
          <p:spPr bwMode="auto">
            <a:xfrm>
              <a:off x="1367" y="3521"/>
              <a:ext cx="41" cy="2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28" y="0"/>
                </a:cxn>
                <a:cxn ang="0">
                  <a:pos x="33" y="13"/>
                </a:cxn>
                <a:cxn ang="0">
                  <a:pos x="16" y="21"/>
                </a:cxn>
                <a:cxn ang="0">
                  <a:pos x="12" y="6"/>
                </a:cxn>
                <a:cxn ang="0">
                  <a:pos x="12" y="10"/>
                </a:cxn>
              </a:cxnLst>
              <a:rect l="0" t="0" r="r" b="b"/>
              <a:pathLst>
                <a:path w="43" h="21">
                  <a:moveTo>
                    <a:pt x="12" y="10"/>
                  </a:moveTo>
                  <a:cubicBezTo>
                    <a:pt x="14" y="0"/>
                    <a:pt x="18" y="1"/>
                    <a:pt x="28" y="0"/>
                  </a:cubicBezTo>
                  <a:cubicBezTo>
                    <a:pt x="39" y="1"/>
                    <a:pt x="43" y="6"/>
                    <a:pt x="33" y="13"/>
                  </a:cubicBezTo>
                  <a:cubicBezTo>
                    <a:pt x="29" y="20"/>
                    <a:pt x="24" y="19"/>
                    <a:pt x="16" y="21"/>
                  </a:cubicBezTo>
                  <a:cubicBezTo>
                    <a:pt x="0" y="17"/>
                    <a:pt x="11" y="6"/>
                    <a:pt x="12" y="6"/>
                  </a:cubicBezTo>
                  <a:cubicBezTo>
                    <a:pt x="13" y="6"/>
                    <a:pt x="12" y="9"/>
                    <a:pt x="12" y="10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7" name="Freeform 195"/>
            <p:cNvSpPr>
              <a:spLocks noChangeArrowheads="1"/>
            </p:cNvSpPr>
            <p:nvPr/>
          </p:nvSpPr>
          <p:spPr bwMode="auto">
            <a:xfrm>
              <a:off x="1786" y="1128"/>
              <a:ext cx="1520" cy="1402"/>
            </a:xfrm>
            <a:custGeom>
              <a:avLst/>
              <a:gdLst/>
              <a:ahLst/>
              <a:cxnLst>
                <a:cxn ang="0">
                  <a:pos x="1254" y="328"/>
                </a:cxn>
                <a:cxn ang="0">
                  <a:pos x="1204" y="272"/>
                </a:cxn>
                <a:cxn ang="0">
                  <a:pos x="1228" y="174"/>
                </a:cxn>
                <a:cxn ang="0">
                  <a:pos x="1272" y="108"/>
                </a:cxn>
                <a:cxn ang="0">
                  <a:pos x="1308" y="56"/>
                </a:cxn>
                <a:cxn ang="0">
                  <a:pos x="1350" y="92"/>
                </a:cxn>
                <a:cxn ang="0">
                  <a:pos x="1394" y="48"/>
                </a:cxn>
                <a:cxn ang="0">
                  <a:pos x="1344" y="30"/>
                </a:cxn>
                <a:cxn ang="0">
                  <a:pos x="1418" y="104"/>
                </a:cxn>
                <a:cxn ang="0">
                  <a:pos x="1490" y="246"/>
                </a:cxn>
                <a:cxn ang="0">
                  <a:pos x="1510" y="392"/>
                </a:cxn>
                <a:cxn ang="0">
                  <a:pos x="1451" y="555"/>
                </a:cxn>
                <a:cxn ang="0">
                  <a:pos x="1400" y="684"/>
                </a:cxn>
                <a:cxn ang="0">
                  <a:pos x="1352" y="891"/>
                </a:cxn>
                <a:cxn ang="0">
                  <a:pos x="1334" y="1038"/>
                </a:cxn>
                <a:cxn ang="0">
                  <a:pos x="1265" y="1050"/>
                </a:cxn>
                <a:cxn ang="0">
                  <a:pos x="1235" y="1056"/>
                </a:cxn>
                <a:cxn ang="0">
                  <a:pos x="1139" y="1173"/>
                </a:cxn>
                <a:cxn ang="0">
                  <a:pos x="1085" y="1104"/>
                </a:cxn>
                <a:cxn ang="0">
                  <a:pos x="998" y="1200"/>
                </a:cxn>
                <a:cxn ang="0">
                  <a:pos x="914" y="1194"/>
                </a:cxn>
                <a:cxn ang="0">
                  <a:pos x="848" y="1188"/>
                </a:cxn>
                <a:cxn ang="0">
                  <a:pos x="809" y="1149"/>
                </a:cxn>
                <a:cxn ang="0">
                  <a:pos x="791" y="1278"/>
                </a:cxn>
                <a:cxn ang="0">
                  <a:pos x="690" y="1402"/>
                </a:cxn>
                <a:cxn ang="0">
                  <a:pos x="596" y="1317"/>
                </a:cxn>
                <a:cxn ang="0">
                  <a:pos x="626" y="1236"/>
                </a:cxn>
                <a:cxn ang="0">
                  <a:pos x="586" y="1200"/>
                </a:cxn>
                <a:cxn ang="0">
                  <a:pos x="468" y="1200"/>
                </a:cxn>
                <a:cxn ang="0">
                  <a:pos x="462" y="1216"/>
                </a:cxn>
                <a:cxn ang="0">
                  <a:pos x="346" y="1238"/>
                </a:cxn>
                <a:cxn ang="0">
                  <a:pos x="282" y="1248"/>
                </a:cxn>
                <a:cxn ang="0">
                  <a:pos x="224" y="1252"/>
                </a:cxn>
                <a:cxn ang="0">
                  <a:pos x="214" y="1320"/>
                </a:cxn>
                <a:cxn ang="0">
                  <a:pos x="140" y="1300"/>
                </a:cxn>
                <a:cxn ang="0">
                  <a:pos x="40" y="1294"/>
                </a:cxn>
                <a:cxn ang="0">
                  <a:pos x="4" y="1242"/>
                </a:cxn>
                <a:cxn ang="0">
                  <a:pos x="90" y="1188"/>
                </a:cxn>
                <a:cxn ang="0">
                  <a:pos x="230" y="1084"/>
                </a:cxn>
                <a:cxn ang="0">
                  <a:pos x="322" y="1024"/>
                </a:cxn>
                <a:cxn ang="0">
                  <a:pos x="390" y="1038"/>
                </a:cxn>
                <a:cxn ang="0">
                  <a:pos x="508" y="1024"/>
                </a:cxn>
                <a:cxn ang="0">
                  <a:pos x="644" y="1035"/>
                </a:cxn>
                <a:cxn ang="0">
                  <a:pos x="728" y="1017"/>
                </a:cxn>
                <a:cxn ang="0">
                  <a:pos x="770" y="888"/>
                </a:cxn>
                <a:cxn ang="0">
                  <a:pos x="857" y="723"/>
                </a:cxn>
                <a:cxn ang="0">
                  <a:pos x="857" y="753"/>
                </a:cxn>
                <a:cxn ang="0">
                  <a:pos x="899" y="822"/>
                </a:cxn>
                <a:cxn ang="0">
                  <a:pos x="1070" y="705"/>
                </a:cxn>
                <a:cxn ang="0">
                  <a:pos x="1166" y="609"/>
                </a:cxn>
                <a:cxn ang="0">
                  <a:pos x="1223" y="465"/>
                </a:cxn>
              </a:cxnLst>
              <a:rect l="0" t="0" r="r" b="b"/>
              <a:pathLst>
                <a:path w="1520" h="1402">
                  <a:moveTo>
                    <a:pt x="1232" y="435"/>
                  </a:moveTo>
                  <a:lnTo>
                    <a:pt x="1232" y="400"/>
                  </a:lnTo>
                  <a:lnTo>
                    <a:pt x="1244" y="384"/>
                  </a:lnTo>
                  <a:lnTo>
                    <a:pt x="1250" y="362"/>
                  </a:lnTo>
                  <a:lnTo>
                    <a:pt x="1254" y="328"/>
                  </a:lnTo>
                  <a:lnTo>
                    <a:pt x="1248" y="310"/>
                  </a:lnTo>
                  <a:lnTo>
                    <a:pt x="1240" y="284"/>
                  </a:lnTo>
                  <a:lnTo>
                    <a:pt x="1216" y="304"/>
                  </a:lnTo>
                  <a:lnTo>
                    <a:pt x="1206" y="288"/>
                  </a:lnTo>
                  <a:lnTo>
                    <a:pt x="1204" y="272"/>
                  </a:lnTo>
                  <a:lnTo>
                    <a:pt x="1228" y="268"/>
                  </a:lnTo>
                  <a:lnTo>
                    <a:pt x="1240" y="250"/>
                  </a:lnTo>
                  <a:lnTo>
                    <a:pt x="1244" y="222"/>
                  </a:lnTo>
                  <a:lnTo>
                    <a:pt x="1238" y="192"/>
                  </a:lnTo>
                  <a:lnTo>
                    <a:pt x="1228" y="174"/>
                  </a:lnTo>
                  <a:lnTo>
                    <a:pt x="1232" y="160"/>
                  </a:lnTo>
                  <a:lnTo>
                    <a:pt x="1238" y="144"/>
                  </a:lnTo>
                  <a:lnTo>
                    <a:pt x="1262" y="142"/>
                  </a:lnTo>
                  <a:lnTo>
                    <a:pt x="1274" y="128"/>
                  </a:lnTo>
                  <a:lnTo>
                    <a:pt x="1272" y="108"/>
                  </a:lnTo>
                  <a:lnTo>
                    <a:pt x="1280" y="92"/>
                  </a:lnTo>
                  <a:lnTo>
                    <a:pt x="1272" y="82"/>
                  </a:lnTo>
                  <a:lnTo>
                    <a:pt x="1278" y="66"/>
                  </a:lnTo>
                  <a:lnTo>
                    <a:pt x="1286" y="54"/>
                  </a:lnTo>
                  <a:lnTo>
                    <a:pt x="1308" y="56"/>
                  </a:lnTo>
                  <a:lnTo>
                    <a:pt x="1320" y="74"/>
                  </a:lnTo>
                  <a:lnTo>
                    <a:pt x="1322" y="100"/>
                  </a:lnTo>
                  <a:lnTo>
                    <a:pt x="1336" y="124"/>
                  </a:lnTo>
                  <a:lnTo>
                    <a:pt x="1342" y="112"/>
                  </a:lnTo>
                  <a:lnTo>
                    <a:pt x="1350" y="92"/>
                  </a:lnTo>
                  <a:lnTo>
                    <a:pt x="1368" y="102"/>
                  </a:lnTo>
                  <a:lnTo>
                    <a:pt x="1384" y="116"/>
                  </a:lnTo>
                  <a:lnTo>
                    <a:pt x="1396" y="96"/>
                  </a:lnTo>
                  <a:lnTo>
                    <a:pt x="1400" y="70"/>
                  </a:lnTo>
                  <a:lnTo>
                    <a:pt x="1394" y="48"/>
                  </a:lnTo>
                  <a:lnTo>
                    <a:pt x="1378" y="64"/>
                  </a:lnTo>
                  <a:lnTo>
                    <a:pt x="1354" y="74"/>
                  </a:lnTo>
                  <a:lnTo>
                    <a:pt x="1334" y="74"/>
                  </a:lnTo>
                  <a:lnTo>
                    <a:pt x="1332" y="56"/>
                  </a:lnTo>
                  <a:lnTo>
                    <a:pt x="1344" y="30"/>
                  </a:lnTo>
                  <a:lnTo>
                    <a:pt x="1350" y="0"/>
                  </a:lnTo>
                  <a:lnTo>
                    <a:pt x="1382" y="14"/>
                  </a:lnTo>
                  <a:lnTo>
                    <a:pt x="1404" y="28"/>
                  </a:lnTo>
                  <a:lnTo>
                    <a:pt x="1420" y="26"/>
                  </a:lnTo>
                  <a:lnTo>
                    <a:pt x="1418" y="104"/>
                  </a:lnTo>
                  <a:lnTo>
                    <a:pt x="1424" y="136"/>
                  </a:lnTo>
                  <a:lnTo>
                    <a:pt x="1438" y="162"/>
                  </a:lnTo>
                  <a:lnTo>
                    <a:pt x="1466" y="182"/>
                  </a:lnTo>
                  <a:lnTo>
                    <a:pt x="1488" y="214"/>
                  </a:lnTo>
                  <a:lnTo>
                    <a:pt x="1490" y="246"/>
                  </a:lnTo>
                  <a:lnTo>
                    <a:pt x="1508" y="270"/>
                  </a:lnTo>
                  <a:lnTo>
                    <a:pt x="1510" y="310"/>
                  </a:lnTo>
                  <a:lnTo>
                    <a:pt x="1520" y="334"/>
                  </a:lnTo>
                  <a:lnTo>
                    <a:pt x="1512" y="366"/>
                  </a:lnTo>
                  <a:lnTo>
                    <a:pt x="1510" y="392"/>
                  </a:lnTo>
                  <a:lnTo>
                    <a:pt x="1502" y="416"/>
                  </a:lnTo>
                  <a:lnTo>
                    <a:pt x="1478" y="432"/>
                  </a:lnTo>
                  <a:lnTo>
                    <a:pt x="1464" y="462"/>
                  </a:lnTo>
                  <a:lnTo>
                    <a:pt x="1457" y="504"/>
                  </a:lnTo>
                  <a:lnTo>
                    <a:pt x="1451" y="555"/>
                  </a:lnTo>
                  <a:lnTo>
                    <a:pt x="1436" y="537"/>
                  </a:lnTo>
                  <a:lnTo>
                    <a:pt x="1406" y="552"/>
                  </a:lnTo>
                  <a:lnTo>
                    <a:pt x="1388" y="582"/>
                  </a:lnTo>
                  <a:lnTo>
                    <a:pt x="1385" y="612"/>
                  </a:lnTo>
                  <a:lnTo>
                    <a:pt x="1400" y="684"/>
                  </a:lnTo>
                  <a:lnTo>
                    <a:pt x="1406" y="738"/>
                  </a:lnTo>
                  <a:lnTo>
                    <a:pt x="1397" y="783"/>
                  </a:lnTo>
                  <a:lnTo>
                    <a:pt x="1370" y="798"/>
                  </a:lnTo>
                  <a:lnTo>
                    <a:pt x="1364" y="843"/>
                  </a:lnTo>
                  <a:lnTo>
                    <a:pt x="1352" y="891"/>
                  </a:lnTo>
                  <a:lnTo>
                    <a:pt x="1352" y="912"/>
                  </a:lnTo>
                  <a:lnTo>
                    <a:pt x="1361" y="936"/>
                  </a:lnTo>
                  <a:cubicBezTo>
                    <a:pt x="1377" y="974"/>
                    <a:pt x="1375" y="963"/>
                    <a:pt x="1391" y="987"/>
                  </a:cubicBezTo>
                  <a:cubicBezTo>
                    <a:pt x="1386" y="1006"/>
                    <a:pt x="1378" y="1002"/>
                    <a:pt x="1358" y="1005"/>
                  </a:cubicBezTo>
                  <a:cubicBezTo>
                    <a:pt x="1351" y="1016"/>
                    <a:pt x="1345" y="1031"/>
                    <a:pt x="1334" y="1038"/>
                  </a:cubicBezTo>
                  <a:cubicBezTo>
                    <a:pt x="1316" y="1065"/>
                    <a:pt x="1337" y="1092"/>
                    <a:pt x="1301" y="1104"/>
                  </a:cubicBezTo>
                  <a:cubicBezTo>
                    <a:pt x="1293" y="1112"/>
                    <a:pt x="1274" y="1125"/>
                    <a:pt x="1274" y="1125"/>
                  </a:cubicBezTo>
                  <a:cubicBezTo>
                    <a:pt x="1265" y="1138"/>
                    <a:pt x="1271" y="1144"/>
                    <a:pt x="1253" y="1140"/>
                  </a:cubicBezTo>
                  <a:cubicBezTo>
                    <a:pt x="1235" y="1128"/>
                    <a:pt x="1244" y="1108"/>
                    <a:pt x="1250" y="1089"/>
                  </a:cubicBezTo>
                  <a:cubicBezTo>
                    <a:pt x="1244" y="1072"/>
                    <a:pt x="1248" y="1056"/>
                    <a:pt x="1265" y="1050"/>
                  </a:cubicBezTo>
                  <a:cubicBezTo>
                    <a:pt x="1279" y="1029"/>
                    <a:pt x="1271" y="1036"/>
                    <a:pt x="1286" y="1026"/>
                  </a:cubicBezTo>
                  <a:cubicBezTo>
                    <a:pt x="1283" y="1004"/>
                    <a:pt x="1282" y="1001"/>
                    <a:pt x="1265" y="990"/>
                  </a:cubicBezTo>
                  <a:cubicBezTo>
                    <a:pt x="1257" y="992"/>
                    <a:pt x="1246" y="990"/>
                    <a:pt x="1244" y="1002"/>
                  </a:cubicBezTo>
                  <a:cubicBezTo>
                    <a:pt x="1243" y="1012"/>
                    <a:pt x="1253" y="1032"/>
                    <a:pt x="1253" y="1032"/>
                  </a:cubicBezTo>
                  <a:cubicBezTo>
                    <a:pt x="1249" y="1043"/>
                    <a:pt x="1242" y="1046"/>
                    <a:pt x="1235" y="1056"/>
                  </a:cubicBezTo>
                  <a:cubicBezTo>
                    <a:pt x="1234" y="1066"/>
                    <a:pt x="1234" y="1076"/>
                    <a:pt x="1232" y="1086"/>
                  </a:cubicBezTo>
                  <a:cubicBezTo>
                    <a:pt x="1231" y="1092"/>
                    <a:pt x="1226" y="1104"/>
                    <a:pt x="1226" y="1104"/>
                  </a:cubicBezTo>
                  <a:cubicBezTo>
                    <a:pt x="1209" y="1098"/>
                    <a:pt x="1218" y="1080"/>
                    <a:pt x="1199" y="1074"/>
                  </a:cubicBezTo>
                  <a:cubicBezTo>
                    <a:pt x="1185" y="1076"/>
                    <a:pt x="1173" y="1079"/>
                    <a:pt x="1160" y="1083"/>
                  </a:cubicBezTo>
                  <a:cubicBezTo>
                    <a:pt x="1149" y="1115"/>
                    <a:pt x="1179" y="1160"/>
                    <a:pt x="1139" y="1173"/>
                  </a:cubicBezTo>
                  <a:cubicBezTo>
                    <a:pt x="1130" y="1182"/>
                    <a:pt x="1128" y="1190"/>
                    <a:pt x="1121" y="1200"/>
                  </a:cubicBezTo>
                  <a:cubicBezTo>
                    <a:pt x="1107" y="1196"/>
                    <a:pt x="1102" y="1193"/>
                    <a:pt x="1097" y="1179"/>
                  </a:cubicBezTo>
                  <a:cubicBezTo>
                    <a:pt x="1100" y="1167"/>
                    <a:pt x="1104" y="1161"/>
                    <a:pt x="1100" y="1149"/>
                  </a:cubicBezTo>
                  <a:cubicBezTo>
                    <a:pt x="1103" y="1133"/>
                    <a:pt x="1113" y="1122"/>
                    <a:pt x="1118" y="1107"/>
                  </a:cubicBezTo>
                  <a:cubicBezTo>
                    <a:pt x="1095" y="1099"/>
                    <a:pt x="1106" y="1100"/>
                    <a:pt x="1085" y="1104"/>
                  </a:cubicBezTo>
                  <a:cubicBezTo>
                    <a:pt x="1068" y="1115"/>
                    <a:pt x="1082" y="1104"/>
                    <a:pt x="1073" y="1119"/>
                  </a:cubicBezTo>
                  <a:cubicBezTo>
                    <a:pt x="1069" y="1125"/>
                    <a:pt x="1061" y="1137"/>
                    <a:pt x="1061" y="1137"/>
                  </a:cubicBezTo>
                  <a:cubicBezTo>
                    <a:pt x="1058" y="1158"/>
                    <a:pt x="1057" y="1162"/>
                    <a:pt x="1043" y="1176"/>
                  </a:cubicBezTo>
                  <a:cubicBezTo>
                    <a:pt x="1039" y="1191"/>
                    <a:pt x="1041" y="1204"/>
                    <a:pt x="1025" y="1209"/>
                  </a:cubicBezTo>
                  <a:cubicBezTo>
                    <a:pt x="984" y="1202"/>
                    <a:pt x="1023" y="1211"/>
                    <a:pt x="998" y="1200"/>
                  </a:cubicBezTo>
                  <a:cubicBezTo>
                    <a:pt x="992" y="1197"/>
                    <a:pt x="980" y="1194"/>
                    <a:pt x="980" y="1194"/>
                  </a:cubicBezTo>
                  <a:cubicBezTo>
                    <a:pt x="967" y="1198"/>
                    <a:pt x="962" y="1201"/>
                    <a:pt x="944" y="1194"/>
                  </a:cubicBezTo>
                  <a:cubicBezTo>
                    <a:pt x="941" y="1193"/>
                    <a:pt x="943" y="1187"/>
                    <a:pt x="941" y="1185"/>
                  </a:cubicBezTo>
                  <a:cubicBezTo>
                    <a:pt x="939" y="1183"/>
                    <a:pt x="935" y="1183"/>
                    <a:pt x="932" y="1182"/>
                  </a:cubicBezTo>
                  <a:cubicBezTo>
                    <a:pt x="926" y="1186"/>
                    <a:pt x="920" y="1190"/>
                    <a:pt x="914" y="1194"/>
                  </a:cubicBezTo>
                  <a:cubicBezTo>
                    <a:pt x="911" y="1196"/>
                    <a:pt x="905" y="1200"/>
                    <a:pt x="905" y="1200"/>
                  </a:cubicBezTo>
                  <a:cubicBezTo>
                    <a:pt x="890" y="1190"/>
                    <a:pt x="884" y="1201"/>
                    <a:pt x="869" y="1206"/>
                  </a:cubicBezTo>
                  <a:cubicBezTo>
                    <a:pt x="863" y="1188"/>
                    <a:pt x="870" y="1182"/>
                    <a:pt x="887" y="1176"/>
                  </a:cubicBezTo>
                  <a:cubicBezTo>
                    <a:pt x="857" y="1156"/>
                    <a:pt x="876" y="1175"/>
                    <a:pt x="866" y="1182"/>
                  </a:cubicBezTo>
                  <a:cubicBezTo>
                    <a:pt x="861" y="1186"/>
                    <a:pt x="848" y="1188"/>
                    <a:pt x="848" y="1188"/>
                  </a:cubicBezTo>
                  <a:cubicBezTo>
                    <a:pt x="844" y="1176"/>
                    <a:pt x="839" y="1162"/>
                    <a:pt x="827" y="1158"/>
                  </a:cubicBezTo>
                  <a:cubicBezTo>
                    <a:pt x="828" y="1153"/>
                    <a:pt x="829" y="1137"/>
                    <a:pt x="833" y="1131"/>
                  </a:cubicBezTo>
                  <a:cubicBezTo>
                    <a:pt x="837" y="1125"/>
                    <a:pt x="845" y="1113"/>
                    <a:pt x="845" y="1113"/>
                  </a:cubicBezTo>
                  <a:cubicBezTo>
                    <a:pt x="837" y="1102"/>
                    <a:pt x="834" y="1100"/>
                    <a:pt x="821" y="1104"/>
                  </a:cubicBezTo>
                  <a:cubicBezTo>
                    <a:pt x="817" y="1121"/>
                    <a:pt x="829" y="1142"/>
                    <a:pt x="809" y="1149"/>
                  </a:cubicBezTo>
                  <a:cubicBezTo>
                    <a:pt x="798" y="1165"/>
                    <a:pt x="800" y="1182"/>
                    <a:pt x="794" y="1200"/>
                  </a:cubicBezTo>
                  <a:cubicBezTo>
                    <a:pt x="800" y="1229"/>
                    <a:pt x="820" y="1215"/>
                    <a:pt x="842" y="1230"/>
                  </a:cubicBezTo>
                  <a:cubicBezTo>
                    <a:pt x="845" y="1238"/>
                    <a:pt x="847" y="1257"/>
                    <a:pt x="839" y="1263"/>
                  </a:cubicBezTo>
                  <a:cubicBezTo>
                    <a:pt x="834" y="1267"/>
                    <a:pt x="816" y="1270"/>
                    <a:pt x="809" y="1272"/>
                  </a:cubicBezTo>
                  <a:cubicBezTo>
                    <a:pt x="803" y="1274"/>
                    <a:pt x="791" y="1278"/>
                    <a:pt x="791" y="1278"/>
                  </a:cubicBezTo>
                  <a:cubicBezTo>
                    <a:pt x="777" y="1273"/>
                    <a:pt x="774" y="1280"/>
                    <a:pt x="764" y="1290"/>
                  </a:cubicBezTo>
                  <a:cubicBezTo>
                    <a:pt x="757" y="1310"/>
                    <a:pt x="753" y="1324"/>
                    <a:pt x="731" y="1329"/>
                  </a:cubicBezTo>
                  <a:cubicBezTo>
                    <a:pt x="727" y="1335"/>
                    <a:pt x="728" y="1351"/>
                    <a:pt x="726" y="1358"/>
                  </a:cubicBezTo>
                  <a:lnTo>
                    <a:pt x="718" y="1374"/>
                  </a:lnTo>
                  <a:lnTo>
                    <a:pt x="690" y="1402"/>
                  </a:lnTo>
                  <a:lnTo>
                    <a:pt x="646" y="1390"/>
                  </a:lnTo>
                  <a:lnTo>
                    <a:pt x="630" y="1374"/>
                  </a:lnTo>
                  <a:lnTo>
                    <a:pt x="623" y="1359"/>
                  </a:lnTo>
                  <a:cubicBezTo>
                    <a:pt x="614" y="1349"/>
                    <a:pt x="597" y="1338"/>
                    <a:pt x="593" y="1326"/>
                  </a:cubicBezTo>
                  <a:cubicBezTo>
                    <a:pt x="594" y="1323"/>
                    <a:pt x="596" y="1320"/>
                    <a:pt x="596" y="1317"/>
                  </a:cubicBezTo>
                  <a:cubicBezTo>
                    <a:pt x="596" y="1314"/>
                    <a:pt x="593" y="1311"/>
                    <a:pt x="593" y="1308"/>
                  </a:cubicBezTo>
                  <a:cubicBezTo>
                    <a:pt x="594" y="1302"/>
                    <a:pt x="597" y="1296"/>
                    <a:pt x="599" y="1290"/>
                  </a:cubicBezTo>
                  <a:cubicBezTo>
                    <a:pt x="600" y="1287"/>
                    <a:pt x="602" y="1281"/>
                    <a:pt x="602" y="1281"/>
                  </a:cubicBezTo>
                  <a:cubicBezTo>
                    <a:pt x="600" y="1273"/>
                    <a:pt x="592" y="1257"/>
                    <a:pt x="599" y="1248"/>
                  </a:cubicBezTo>
                  <a:cubicBezTo>
                    <a:pt x="605" y="1240"/>
                    <a:pt x="626" y="1236"/>
                    <a:pt x="626" y="1236"/>
                  </a:cubicBezTo>
                  <a:cubicBezTo>
                    <a:pt x="637" y="1220"/>
                    <a:pt x="640" y="1206"/>
                    <a:pt x="659" y="1200"/>
                  </a:cubicBezTo>
                  <a:cubicBezTo>
                    <a:pt x="664" y="1186"/>
                    <a:pt x="656" y="1184"/>
                    <a:pt x="644" y="1188"/>
                  </a:cubicBezTo>
                  <a:cubicBezTo>
                    <a:pt x="642" y="1191"/>
                    <a:pt x="642" y="1197"/>
                    <a:pt x="638" y="1197"/>
                  </a:cubicBezTo>
                  <a:cubicBezTo>
                    <a:pt x="626" y="1198"/>
                    <a:pt x="602" y="1191"/>
                    <a:pt x="602" y="1191"/>
                  </a:cubicBezTo>
                  <a:lnTo>
                    <a:pt x="586" y="1200"/>
                  </a:lnTo>
                  <a:lnTo>
                    <a:pt x="554" y="1182"/>
                  </a:lnTo>
                  <a:lnTo>
                    <a:pt x="524" y="1173"/>
                  </a:lnTo>
                  <a:lnTo>
                    <a:pt x="496" y="1178"/>
                  </a:lnTo>
                  <a:lnTo>
                    <a:pt x="476" y="1190"/>
                  </a:lnTo>
                  <a:lnTo>
                    <a:pt x="468" y="1200"/>
                  </a:lnTo>
                  <a:lnTo>
                    <a:pt x="488" y="1206"/>
                  </a:lnTo>
                  <a:lnTo>
                    <a:pt x="496" y="1222"/>
                  </a:lnTo>
                  <a:lnTo>
                    <a:pt x="482" y="1230"/>
                  </a:lnTo>
                  <a:lnTo>
                    <a:pt x="466" y="1228"/>
                  </a:lnTo>
                  <a:lnTo>
                    <a:pt x="462" y="1216"/>
                  </a:lnTo>
                  <a:lnTo>
                    <a:pt x="442" y="1220"/>
                  </a:lnTo>
                  <a:lnTo>
                    <a:pt x="408" y="1218"/>
                  </a:lnTo>
                  <a:lnTo>
                    <a:pt x="382" y="1222"/>
                  </a:lnTo>
                  <a:lnTo>
                    <a:pt x="366" y="1240"/>
                  </a:lnTo>
                  <a:lnTo>
                    <a:pt x="346" y="1238"/>
                  </a:lnTo>
                  <a:lnTo>
                    <a:pt x="336" y="1256"/>
                  </a:lnTo>
                  <a:lnTo>
                    <a:pt x="318" y="1274"/>
                  </a:lnTo>
                  <a:lnTo>
                    <a:pt x="306" y="1266"/>
                  </a:lnTo>
                  <a:lnTo>
                    <a:pt x="294" y="1256"/>
                  </a:lnTo>
                  <a:lnTo>
                    <a:pt x="282" y="1248"/>
                  </a:lnTo>
                  <a:lnTo>
                    <a:pt x="264" y="1258"/>
                  </a:lnTo>
                  <a:lnTo>
                    <a:pt x="248" y="1272"/>
                  </a:lnTo>
                  <a:lnTo>
                    <a:pt x="228" y="1288"/>
                  </a:lnTo>
                  <a:lnTo>
                    <a:pt x="222" y="1270"/>
                  </a:lnTo>
                  <a:lnTo>
                    <a:pt x="224" y="1252"/>
                  </a:lnTo>
                  <a:lnTo>
                    <a:pt x="206" y="1252"/>
                  </a:lnTo>
                  <a:lnTo>
                    <a:pt x="198" y="1270"/>
                  </a:lnTo>
                  <a:lnTo>
                    <a:pt x="188" y="1286"/>
                  </a:lnTo>
                  <a:lnTo>
                    <a:pt x="190" y="1316"/>
                  </a:lnTo>
                  <a:lnTo>
                    <a:pt x="214" y="1320"/>
                  </a:lnTo>
                  <a:lnTo>
                    <a:pt x="210" y="1332"/>
                  </a:lnTo>
                  <a:lnTo>
                    <a:pt x="182" y="1332"/>
                  </a:lnTo>
                  <a:lnTo>
                    <a:pt x="172" y="1316"/>
                  </a:lnTo>
                  <a:lnTo>
                    <a:pt x="152" y="1310"/>
                  </a:lnTo>
                  <a:lnTo>
                    <a:pt x="140" y="1300"/>
                  </a:lnTo>
                  <a:lnTo>
                    <a:pt x="124" y="1288"/>
                  </a:lnTo>
                  <a:lnTo>
                    <a:pt x="96" y="1298"/>
                  </a:lnTo>
                  <a:lnTo>
                    <a:pt x="76" y="1280"/>
                  </a:lnTo>
                  <a:lnTo>
                    <a:pt x="60" y="1302"/>
                  </a:lnTo>
                  <a:lnTo>
                    <a:pt x="40" y="1294"/>
                  </a:lnTo>
                  <a:lnTo>
                    <a:pt x="30" y="1276"/>
                  </a:lnTo>
                  <a:lnTo>
                    <a:pt x="16" y="1284"/>
                  </a:lnTo>
                  <a:lnTo>
                    <a:pt x="0" y="1270"/>
                  </a:lnTo>
                  <a:lnTo>
                    <a:pt x="6" y="1260"/>
                  </a:lnTo>
                  <a:lnTo>
                    <a:pt x="4" y="1242"/>
                  </a:lnTo>
                  <a:lnTo>
                    <a:pt x="0" y="1228"/>
                  </a:lnTo>
                  <a:lnTo>
                    <a:pt x="8" y="1214"/>
                  </a:lnTo>
                  <a:lnTo>
                    <a:pt x="50" y="1216"/>
                  </a:lnTo>
                  <a:lnTo>
                    <a:pt x="74" y="1212"/>
                  </a:lnTo>
                  <a:lnTo>
                    <a:pt x="90" y="1188"/>
                  </a:lnTo>
                  <a:lnTo>
                    <a:pt x="118" y="1180"/>
                  </a:lnTo>
                  <a:lnTo>
                    <a:pt x="136" y="1168"/>
                  </a:lnTo>
                  <a:lnTo>
                    <a:pt x="166" y="1138"/>
                  </a:lnTo>
                  <a:lnTo>
                    <a:pt x="198" y="1108"/>
                  </a:lnTo>
                  <a:lnTo>
                    <a:pt x="230" y="1084"/>
                  </a:lnTo>
                  <a:lnTo>
                    <a:pt x="250" y="1074"/>
                  </a:lnTo>
                  <a:lnTo>
                    <a:pt x="254" y="1056"/>
                  </a:lnTo>
                  <a:lnTo>
                    <a:pt x="264" y="1046"/>
                  </a:lnTo>
                  <a:lnTo>
                    <a:pt x="288" y="1034"/>
                  </a:lnTo>
                  <a:lnTo>
                    <a:pt x="322" y="1024"/>
                  </a:lnTo>
                  <a:lnTo>
                    <a:pt x="338" y="1026"/>
                  </a:lnTo>
                  <a:lnTo>
                    <a:pt x="352" y="1028"/>
                  </a:lnTo>
                  <a:lnTo>
                    <a:pt x="354" y="1048"/>
                  </a:lnTo>
                  <a:lnTo>
                    <a:pt x="370" y="1042"/>
                  </a:lnTo>
                  <a:lnTo>
                    <a:pt x="390" y="1038"/>
                  </a:lnTo>
                  <a:lnTo>
                    <a:pt x="404" y="1042"/>
                  </a:lnTo>
                  <a:lnTo>
                    <a:pt x="418" y="1044"/>
                  </a:lnTo>
                  <a:lnTo>
                    <a:pt x="444" y="1042"/>
                  </a:lnTo>
                  <a:lnTo>
                    <a:pt x="478" y="1038"/>
                  </a:lnTo>
                  <a:cubicBezTo>
                    <a:pt x="489" y="1035"/>
                    <a:pt x="499" y="1028"/>
                    <a:pt x="508" y="1024"/>
                  </a:cubicBezTo>
                  <a:cubicBezTo>
                    <a:pt x="517" y="1020"/>
                    <a:pt x="522" y="1014"/>
                    <a:pt x="530" y="1014"/>
                  </a:cubicBezTo>
                  <a:cubicBezTo>
                    <a:pt x="531" y="1005"/>
                    <a:pt x="557" y="1023"/>
                    <a:pt x="557" y="1023"/>
                  </a:cubicBezTo>
                  <a:cubicBezTo>
                    <a:pt x="594" y="1018"/>
                    <a:pt x="580" y="1015"/>
                    <a:pt x="605" y="999"/>
                  </a:cubicBezTo>
                  <a:cubicBezTo>
                    <a:pt x="632" y="1004"/>
                    <a:pt x="628" y="1008"/>
                    <a:pt x="623" y="1032"/>
                  </a:cubicBezTo>
                  <a:cubicBezTo>
                    <a:pt x="628" y="1051"/>
                    <a:pt x="629" y="1040"/>
                    <a:pt x="644" y="1035"/>
                  </a:cubicBezTo>
                  <a:cubicBezTo>
                    <a:pt x="652" y="1047"/>
                    <a:pt x="657" y="1047"/>
                    <a:pt x="671" y="1050"/>
                  </a:cubicBezTo>
                  <a:cubicBezTo>
                    <a:pt x="677" y="1048"/>
                    <a:pt x="684" y="1048"/>
                    <a:pt x="689" y="1044"/>
                  </a:cubicBezTo>
                  <a:cubicBezTo>
                    <a:pt x="695" y="1040"/>
                    <a:pt x="707" y="1032"/>
                    <a:pt x="707" y="1032"/>
                  </a:cubicBezTo>
                  <a:cubicBezTo>
                    <a:pt x="708" y="1029"/>
                    <a:pt x="707" y="1025"/>
                    <a:pt x="710" y="1023"/>
                  </a:cubicBezTo>
                  <a:cubicBezTo>
                    <a:pt x="715" y="1019"/>
                    <a:pt x="728" y="1017"/>
                    <a:pt x="728" y="1017"/>
                  </a:cubicBezTo>
                  <a:cubicBezTo>
                    <a:pt x="724" y="1004"/>
                    <a:pt x="717" y="994"/>
                    <a:pt x="713" y="981"/>
                  </a:cubicBezTo>
                  <a:cubicBezTo>
                    <a:pt x="721" y="958"/>
                    <a:pt x="714" y="986"/>
                    <a:pt x="710" y="963"/>
                  </a:cubicBezTo>
                  <a:cubicBezTo>
                    <a:pt x="708" y="950"/>
                    <a:pt x="724" y="937"/>
                    <a:pt x="734" y="930"/>
                  </a:cubicBezTo>
                  <a:cubicBezTo>
                    <a:pt x="738" y="917"/>
                    <a:pt x="742" y="915"/>
                    <a:pt x="752" y="906"/>
                  </a:cubicBezTo>
                  <a:cubicBezTo>
                    <a:pt x="758" y="900"/>
                    <a:pt x="770" y="888"/>
                    <a:pt x="770" y="888"/>
                  </a:cubicBezTo>
                  <a:lnTo>
                    <a:pt x="818" y="828"/>
                  </a:lnTo>
                  <a:lnTo>
                    <a:pt x="824" y="807"/>
                  </a:lnTo>
                  <a:lnTo>
                    <a:pt x="818" y="777"/>
                  </a:lnTo>
                  <a:cubicBezTo>
                    <a:pt x="817" y="763"/>
                    <a:pt x="807" y="744"/>
                    <a:pt x="818" y="735"/>
                  </a:cubicBezTo>
                  <a:cubicBezTo>
                    <a:pt x="825" y="729"/>
                    <a:pt x="847" y="725"/>
                    <a:pt x="857" y="723"/>
                  </a:cubicBezTo>
                  <a:cubicBezTo>
                    <a:pt x="860" y="721"/>
                    <a:pt x="864" y="720"/>
                    <a:pt x="866" y="717"/>
                  </a:cubicBezTo>
                  <a:cubicBezTo>
                    <a:pt x="868" y="715"/>
                    <a:pt x="866" y="710"/>
                    <a:pt x="869" y="708"/>
                  </a:cubicBezTo>
                  <a:cubicBezTo>
                    <a:pt x="874" y="704"/>
                    <a:pt x="887" y="702"/>
                    <a:pt x="887" y="702"/>
                  </a:cubicBezTo>
                  <a:cubicBezTo>
                    <a:pt x="909" y="706"/>
                    <a:pt x="912" y="716"/>
                    <a:pt x="890" y="723"/>
                  </a:cubicBezTo>
                  <a:cubicBezTo>
                    <a:pt x="881" y="751"/>
                    <a:pt x="879" y="738"/>
                    <a:pt x="857" y="753"/>
                  </a:cubicBezTo>
                  <a:cubicBezTo>
                    <a:pt x="858" y="758"/>
                    <a:pt x="857" y="764"/>
                    <a:pt x="860" y="768"/>
                  </a:cubicBezTo>
                  <a:cubicBezTo>
                    <a:pt x="862" y="771"/>
                    <a:pt x="868" y="768"/>
                    <a:pt x="869" y="771"/>
                  </a:cubicBezTo>
                  <a:cubicBezTo>
                    <a:pt x="871" y="781"/>
                    <a:pt x="866" y="794"/>
                    <a:pt x="863" y="804"/>
                  </a:cubicBezTo>
                  <a:cubicBezTo>
                    <a:pt x="867" y="816"/>
                    <a:pt x="870" y="811"/>
                    <a:pt x="878" y="819"/>
                  </a:cubicBezTo>
                  <a:lnTo>
                    <a:pt x="899" y="822"/>
                  </a:lnTo>
                  <a:lnTo>
                    <a:pt x="926" y="804"/>
                  </a:lnTo>
                  <a:lnTo>
                    <a:pt x="986" y="765"/>
                  </a:lnTo>
                  <a:cubicBezTo>
                    <a:pt x="1007" y="747"/>
                    <a:pt x="996" y="750"/>
                    <a:pt x="1016" y="750"/>
                  </a:cubicBezTo>
                  <a:lnTo>
                    <a:pt x="1037" y="744"/>
                  </a:lnTo>
                  <a:lnTo>
                    <a:pt x="1070" y="705"/>
                  </a:lnTo>
                  <a:lnTo>
                    <a:pt x="1091" y="678"/>
                  </a:lnTo>
                  <a:lnTo>
                    <a:pt x="1106" y="648"/>
                  </a:lnTo>
                  <a:lnTo>
                    <a:pt x="1121" y="630"/>
                  </a:lnTo>
                  <a:lnTo>
                    <a:pt x="1142" y="618"/>
                  </a:lnTo>
                  <a:lnTo>
                    <a:pt x="1166" y="609"/>
                  </a:lnTo>
                  <a:lnTo>
                    <a:pt x="1184" y="585"/>
                  </a:lnTo>
                  <a:lnTo>
                    <a:pt x="1184" y="546"/>
                  </a:lnTo>
                  <a:lnTo>
                    <a:pt x="1193" y="522"/>
                  </a:lnTo>
                  <a:lnTo>
                    <a:pt x="1202" y="492"/>
                  </a:lnTo>
                  <a:lnTo>
                    <a:pt x="1223" y="465"/>
                  </a:lnTo>
                  <a:lnTo>
                    <a:pt x="1232" y="435"/>
                  </a:ln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8" name="Freeform 196"/>
            <p:cNvSpPr>
              <a:spLocks noChangeArrowheads="1"/>
            </p:cNvSpPr>
            <p:nvPr/>
          </p:nvSpPr>
          <p:spPr bwMode="auto">
            <a:xfrm>
              <a:off x="2083" y="2046"/>
              <a:ext cx="39" cy="34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8" y="0"/>
                </a:cxn>
                <a:cxn ang="0">
                  <a:pos x="38" y="8"/>
                </a:cxn>
                <a:cxn ang="0">
                  <a:pos x="30" y="34"/>
                </a:cxn>
                <a:cxn ang="0">
                  <a:pos x="14" y="20"/>
                </a:cxn>
                <a:cxn ang="0">
                  <a:pos x="0" y="18"/>
                </a:cxn>
                <a:cxn ang="0">
                  <a:pos x="4" y="12"/>
                </a:cxn>
              </a:cxnLst>
              <a:rect l="0" t="0" r="r" b="b"/>
              <a:pathLst>
                <a:path w="38" h="34">
                  <a:moveTo>
                    <a:pt x="4" y="12"/>
                  </a:moveTo>
                  <a:cubicBezTo>
                    <a:pt x="7" y="4"/>
                    <a:pt x="10" y="3"/>
                    <a:pt x="18" y="0"/>
                  </a:cubicBezTo>
                  <a:cubicBezTo>
                    <a:pt x="25" y="2"/>
                    <a:pt x="30" y="6"/>
                    <a:pt x="38" y="8"/>
                  </a:cubicBezTo>
                  <a:cubicBezTo>
                    <a:pt x="36" y="20"/>
                    <a:pt x="33" y="24"/>
                    <a:pt x="30" y="34"/>
                  </a:cubicBezTo>
                  <a:cubicBezTo>
                    <a:pt x="23" y="30"/>
                    <a:pt x="21" y="24"/>
                    <a:pt x="14" y="20"/>
                  </a:cubicBezTo>
                  <a:cubicBezTo>
                    <a:pt x="8" y="29"/>
                    <a:pt x="5" y="26"/>
                    <a:pt x="0" y="18"/>
                  </a:cubicBezTo>
                  <a:cubicBezTo>
                    <a:pt x="7" y="13"/>
                    <a:pt x="8" y="16"/>
                    <a:pt x="4" y="12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29" name="Freeform 197"/>
            <p:cNvSpPr>
              <a:spLocks noChangeArrowheads="1"/>
            </p:cNvSpPr>
            <p:nvPr/>
          </p:nvSpPr>
          <p:spPr bwMode="auto">
            <a:xfrm>
              <a:off x="2118" y="2016"/>
              <a:ext cx="30" cy="39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20" y="4"/>
                </a:cxn>
                <a:cxn ang="0">
                  <a:pos x="30" y="22"/>
                </a:cxn>
                <a:cxn ang="0">
                  <a:pos x="32" y="28"/>
                </a:cxn>
                <a:cxn ang="0">
                  <a:pos x="16" y="36"/>
                </a:cxn>
                <a:cxn ang="0">
                  <a:pos x="0" y="30"/>
                </a:cxn>
                <a:cxn ang="0">
                  <a:pos x="6" y="16"/>
                </a:cxn>
              </a:cxnLst>
              <a:rect l="0" t="0" r="r" b="b"/>
              <a:pathLst>
                <a:path w="32" h="39">
                  <a:moveTo>
                    <a:pt x="6" y="16"/>
                  </a:moveTo>
                  <a:cubicBezTo>
                    <a:pt x="9" y="8"/>
                    <a:pt x="12" y="7"/>
                    <a:pt x="20" y="4"/>
                  </a:cubicBezTo>
                  <a:cubicBezTo>
                    <a:pt x="29" y="13"/>
                    <a:pt x="25" y="7"/>
                    <a:pt x="30" y="22"/>
                  </a:cubicBezTo>
                  <a:cubicBezTo>
                    <a:pt x="31" y="24"/>
                    <a:pt x="32" y="28"/>
                    <a:pt x="32" y="28"/>
                  </a:cubicBezTo>
                  <a:cubicBezTo>
                    <a:pt x="27" y="35"/>
                    <a:pt x="25" y="39"/>
                    <a:pt x="16" y="36"/>
                  </a:cubicBezTo>
                  <a:cubicBezTo>
                    <a:pt x="7" y="39"/>
                    <a:pt x="5" y="38"/>
                    <a:pt x="0" y="30"/>
                  </a:cubicBezTo>
                  <a:cubicBezTo>
                    <a:pt x="1" y="27"/>
                    <a:pt x="11" y="0"/>
                    <a:pt x="6" y="16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0" name="Freeform 198"/>
            <p:cNvSpPr>
              <a:spLocks noChangeArrowheads="1"/>
            </p:cNvSpPr>
            <p:nvPr/>
          </p:nvSpPr>
          <p:spPr bwMode="auto">
            <a:xfrm>
              <a:off x="1610" y="2421"/>
              <a:ext cx="35" cy="38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1" y="20"/>
                </a:cxn>
                <a:cxn ang="0">
                  <a:pos x="9" y="0"/>
                </a:cxn>
                <a:cxn ang="0">
                  <a:pos x="31" y="20"/>
                </a:cxn>
                <a:cxn ang="0">
                  <a:pos x="21" y="38"/>
                </a:cxn>
                <a:cxn ang="0">
                  <a:pos x="10" y="32"/>
                </a:cxn>
              </a:cxnLst>
              <a:rect l="0" t="0" r="r" b="b"/>
              <a:pathLst>
                <a:path w="35" h="38">
                  <a:moveTo>
                    <a:pt x="10" y="32"/>
                  </a:moveTo>
                  <a:cubicBezTo>
                    <a:pt x="5" y="28"/>
                    <a:pt x="4" y="25"/>
                    <a:pt x="1" y="20"/>
                  </a:cubicBezTo>
                  <a:cubicBezTo>
                    <a:pt x="0" y="13"/>
                    <a:pt x="3" y="4"/>
                    <a:pt x="9" y="0"/>
                  </a:cubicBezTo>
                  <a:cubicBezTo>
                    <a:pt x="35" y="4"/>
                    <a:pt x="16" y="9"/>
                    <a:pt x="31" y="20"/>
                  </a:cubicBezTo>
                  <a:cubicBezTo>
                    <a:pt x="30" y="28"/>
                    <a:pt x="27" y="33"/>
                    <a:pt x="21" y="38"/>
                  </a:cubicBezTo>
                  <a:cubicBezTo>
                    <a:pt x="18" y="37"/>
                    <a:pt x="10" y="23"/>
                    <a:pt x="10" y="32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1" name="Freeform 199"/>
            <p:cNvSpPr>
              <a:spLocks noChangeArrowheads="1"/>
            </p:cNvSpPr>
            <p:nvPr/>
          </p:nvSpPr>
          <p:spPr bwMode="auto">
            <a:xfrm>
              <a:off x="1543" y="2286"/>
              <a:ext cx="53" cy="110"/>
            </a:xfrm>
            <a:custGeom>
              <a:avLst/>
              <a:gdLst/>
              <a:ahLst/>
              <a:cxnLst>
                <a:cxn ang="0">
                  <a:pos x="38" y="65"/>
                </a:cxn>
                <a:cxn ang="0">
                  <a:pos x="46" y="35"/>
                </a:cxn>
                <a:cxn ang="0">
                  <a:pos x="50" y="15"/>
                </a:cxn>
                <a:cxn ang="0">
                  <a:pos x="52" y="0"/>
                </a:cxn>
                <a:cxn ang="0">
                  <a:pos x="37" y="6"/>
                </a:cxn>
                <a:cxn ang="0">
                  <a:pos x="22" y="23"/>
                </a:cxn>
                <a:cxn ang="0">
                  <a:pos x="25" y="45"/>
                </a:cxn>
                <a:cxn ang="0">
                  <a:pos x="11" y="68"/>
                </a:cxn>
                <a:cxn ang="0">
                  <a:pos x="2" y="93"/>
                </a:cxn>
                <a:cxn ang="0">
                  <a:pos x="11" y="110"/>
                </a:cxn>
                <a:cxn ang="0">
                  <a:pos x="22" y="99"/>
                </a:cxn>
                <a:cxn ang="0">
                  <a:pos x="23" y="83"/>
                </a:cxn>
                <a:cxn ang="0">
                  <a:pos x="31" y="66"/>
                </a:cxn>
                <a:cxn ang="0">
                  <a:pos x="38" y="65"/>
                </a:cxn>
              </a:cxnLst>
              <a:rect l="0" t="0" r="r" b="b"/>
              <a:pathLst>
                <a:path w="53" h="110">
                  <a:moveTo>
                    <a:pt x="38" y="65"/>
                  </a:moveTo>
                  <a:cubicBezTo>
                    <a:pt x="37" y="51"/>
                    <a:pt x="34" y="42"/>
                    <a:pt x="46" y="35"/>
                  </a:cubicBezTo>
                  <a:cubicBezTo>
                    <a:pt x="52" y="25"/>
                    <a:pt x="52" y="28"/>
                    <a:pt x="50" y="15"/>
                  </a:cubicBezTo>
                  <a:cubicBezTo>
                    <a:pt x="53" y="10"/>
                    <a:pt x="53" y="6"/>
                    <a:pt x="52" y="0"/>
                  </a:cubicBezTo>
                  <a:cubicBezTo>
                    <a:pt x="46" y="2"/>
                    <a:pt x="42" y="2"/>
                    <a:pt x="37" y="6"/>
                  </a:cubicBezTo>
                  <a:cubicBezTo>
                    <a:pt x="33" y="12"/>
                    <a:pt x="28" y="19"/>
                    <a:pt x="22" y="23"/>
                  </a:cubicBezTo>
                  <a:cubicBezTo>
                    <a:pt x="19" y="30"/>
                    <a:pt x="22" y="38"/>
                    <a:pt x="25" y="45"/>
                  </a:cubicBezTo>
                  <a:cubicBezTo>
                    <a:pt x="23" y="54"/>
                    <a:pt x="20" y="65"/>
                    <a:pt x="11" y="68"/>
                  </a:cubicBezTo>
                  <a:cubicBezTo>
                    <a:pt x="7" y="76"/>
                    <a:pt x="8" y="86"/>
                    <a:pt x="2" y="93"/>
                  </a:cubicBezTo>
                  <a:cubicBezTo>
                    <a:pt x="0" y="103"/>
                    <a:pt x="2" y="106"/>
                    <a:pt x="11" y="110"/>
                  </a:cubicBezTo>
                  <a:cubicBezTo>
                    <a:pt x="18" y="108"/>
                    <a:pt x="19" y="106"/>
                    <a:pt x="22" y="99"/>
                  </a:cubicBezTo>
                  <a:cubicBezTo>
                    <a:pt x="24" y="84"/>
                    <a:pt x="32" y="101"/>
                    <a:pt x="23" y="83"/>
                  </a:cubicBezTo>
                  <a:cubicBezTo>
                    <a:pt x="25" y="77"/>
                    <a:pt x="28" y="72"/>
                    <a:pt x="31" y="66"/>
                  </a:cubicBezTo>
                  <a:cubicBezTo>
                    <a:pt x="34" y="72"/>
                    <a:pt x="38" y="72"/>
                    <a:pt x="38" y="65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2" name="Freeform 200"/>
            <p:cNvSpPr>
              <a:spLocks noChangeArrowheads="1"/>
            </p:cNvSpPr>
            <p:nvPr/>
          </p:nvSpPr>
          <p:spPr bwMode="auto">
            <a:xfrm>
              <a:off x="47" y="3744"/>
              <a:ext cx="261" cy="390"/>
            </a:xfrm>
            <a:custGeom>
              <a:avLst/>
              <a:gdLst/>
              <a:ahLst/>
              <a:cxnLst>
                <a:cxn ang="0">
                  <a:pos x="63" y="78"/>
                </a:cxn>
                <a:cxn ang="0">
                  <a:pos x="75" y="63"/>
                </a:cxn>
                <a:cxn ang="0">
                  <a:pos x="150" y="6"/>
                </a:cxn>
                <a:cxn ang="0">
                  <a:pos x="204" y="9"/>
                </a:cxn>
                <a:cxn ang="0">
                  <a:pos x="231" y="0"/>
                </a:cxn>
                <a:cxn ang="0">
                  <a:pos x="261" y="24"/>
                </a:cxn>
                <a:cxn ang="0">
                  <a:pos x="243" y="51"/>
                </a:cxn>
                <a:cxn ang="0">
                  <a:pos x="213" y="114"/>
                </a:cxn>
                <a:cxn ang="0">
                  <a:pos x="195" y="159"/>
                </a:cxn>
                <a:cxn ang="0">
                  <a:pos x="165" y="204"/>
                </a:cxn>
                <a:cxn ang="0">
                  <a:pos x="120" y="309"/>
                </a:cxn>
                <a:cxn ang="0">
                  <a:pos x="78" y="360"/>
                </a:cxn>
                <a:cxn ang="0">
                  <a:pos x="54" y="390"/>
                </a:cxn>
                <a:cxn ang="0">
                  <a:pos x="48" y="354"/>
                </a:cxn>
                <a:cxn ang="0">
                  <a:pos x="30" y="297"/>
                </a:cxn>
                <a:cxn ang="0">
                  <a:pos x="15" y="261"/>
                </a:cxn>
                <a:cxn ang="0">
                  <a:pos x="9" y="243"/>
                </a:cxn>
                <a:cxn ang="0">
                  <a:pos x="9" y="183"/>
                </a:cxn>
                <a:cxn ang="0">
                  <a:pos x="0" y="153"/>
                </a:cxn>
                <a:cxn ang="0">
                  <a:pos x="42" y="102"/>
                </a:cxn>
                <a:cxn ang="0">
                  <a:pos x="63" y="78"/>
                </a:cxn>
              </a:cxnLst>
              <a:rect l="0" t="0" r="r" b="b"/>
              <a:pathLst>
                <a:path w="261" h="390">
                  <a:moveTo>
                    <a:pt x="63" y="78"/>
                  </a:moveTo>
                  <a:cubicBezTo>
                    <a:pt x="70" y="58"/>
                    <a:pt x="60" y="80"/>
                    <a:pt x="75" y="63"/>
                  </a:cubicBezTo>
                  <a:cubicBezTo>
                    <a:pt x="101" y="33"/>
                    <a:pt x="111" y="19"/>
                    <a:pt x="150" y="6"/>
                  </a:cubicBezTo>
                  <a:cubicBezTo>
                    <a:pt x="166" y="7"/>
                    <a:pt x="188" y="14"/>
                    <a:pt x="204" y="9"/>
                  </a:cubicBezTo>
                  <a:cubicBezTo>
                    <a:pt x="213" y="6"/>
                    <a:pt x="231" y="0"/>
                    <a:pt x="231" y="0"/>
                  </a:cubicBezTo>
                  <a:cubicBezTo>
                    <a:pt x="249" y="4"/>
                    <a:pt x="255" y="6"/>
                    <a:pt x="261" y="24"/>
                  </a:cubicBezTo>
                  <a:cubicBezTo>
                    <a:pt x="257" y="36"/>
                    <a:pt x="248" y="40"/>
                    <a:pt x="243" y="51"/>
                  </a:cubicBezTo>
                  <a:cubicBezTo>
                    <a:pt x="233" y="72"/>
                    <a:pt x="222" y="93"/>
                    <a:pt x="213" y="114"/>
                  </a:cubicBezTo>
                  <a:cubicBezTo>
                    <a:pt x="206" y="129"/>
                    <a:pt x="203" y="144"/>
                    <a:pt x="195" y="159"/>
                  </a:cubicBezTo>
                  <a:cubicBezTo>
                    <a:pt x="186" y="175"/>
                    <a:pt x="169" y="186"/>
                    <a:pt x="165" y="204"/>
                  </a:cubicBezTo>
                  <a:cubicBezTo>
                    <a:pt x="159" y="229"/>
                    <a:pt x="146" y="300"/>
                    <a:pt x="120" y="309"/>
                  </a:cubicBezTo>
                  <a:cubicBezTo>
                    <a:pt x="108" y="327"/>
                    <a:pt x="92" y="343"/>
                    <a:pt x="78" y="360"/>
                  </a:cubicBezTo>
                  <a:cubicBezTo>
                    <a:pt x="69" y="371"/>
                    <a:pt x="66" y="386"/>
                    <a:pt x="54" y="390"/>
                  </a:cubicBezTo>
                  <a:cubicBezTo>
                    <a:pt x="46" y="378"/>
                    <a:pt x="51" y="370"/>
                    <a:pt x="48" y="354"/>
                  </a:cubicBezTo>
                  <a:cubicBezTo>
                    <a:pt x="44" y="335"/>
                    <a:pt x="36" y="316"/>
                    <a:pt x="30" y="297"/>
                  </a:cubicBezTo>
                  <a:cubicBezTo>
                    <a:pt x="26" y="285"/>
                    <a:pt x="19" y="273"/>
                    <a:pt x="15" y="261"/>
                  </a:cubicBezTo>
                  <a:cubicBezTo>
                    <a:pt x="13" y="255"/>
                    <a:pt x="9" y="243"/>
                    <a:pt x="9" y="243"/>
                  </a:cubicBezTo>
                  <a:cubicBezTo>
                    <a:pt x="2" y="177"/>
                    <a:pt x="9" y="259"/>
                    <a:pt x="9" y="183"/>
                  </a:cubicBezTo>
                  <a:cubicBezTo>
                    <a:pt x="9" y="173"/>
                    <a:pt x="0" y="153"/>
                    <a:pt x="0" y="153"/>
                  </a:cubicBezTo>
                  <a:cubicBezTo>
                    <a:pt x="8" y="130"/>
                    <a:pt x="22" y="115"/>
                    <a:pt x="42" y="102"/>
                  </a:cubicBezTo>
                  <a:cubicBezTo>
                    <a:pt x="46" y="90"/>
                    <a:pt x="54" y="87"/>
                    <a:pt x="63" y="78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3" name="Freeform 201"/>
            <p:cNvSpPr>
              <a:spLocks noChangeArrowheads="1"/>
            </p:cNvSpPr>
            <p:nvPr/>
          </p:nvSpPr>
          <p:spPr bwMode="auto">
            <a:xfrm>
              <a:off x="0" y="1"/>
              <a:ext cx="2934" cy="3703"/>
            </a:xfrm>
            <a:custGeom>
              <a:avLst/>
              <a:gdLst/>
              <a:ahLst/>
              <a:cxnLst>
                <a:cxn ang="0">
                  <a:pos x="77" y="3626"/>
                </a:cxn>
                <a:cxn ang="0">
                  <a:pos x="146" y="3494"/>
                </a:cxn>
                <a:cxn ang="0">
                  <a:pos x="179" y="3443"/>
                </a:cxn>
                <a:cxn ang="0">
                  <a:pos x="263" y="3308"/>
                </a:cxn>
                <a:cxn ang="0">
                  <a:pos x="353" y="3170"/>
                </a:cxn>
                <a:cxn ang="0">
                  <a:pos x="383" y="3104"/>
                </a:cxn>
                <a:cxn ang="0">
                  <a:pos x="419" y="3041"/>
                </a:cxn>
                <a:cxn ang="0">
                  <a:pos x="452" y="3008"/>
                </a:cxn>
                <a:cxn ang="0">
                  <a:pos x="308" y="2915"/>
                </a:cxn>
                <a:cxn ang="0">
                  <a:pos x="173" y="2951"/>
                </a:cxn>
                <a:cxn ang="0">
                  <a:pos x="416" y="2837"/>
                </a:cxn>
                <a:cxn ang="0">
                  <a:pos x="368" y="2696"/>
                </a:cxn>
                <a:cxn ang="0">
                  <a:pos x="317" y="2657"/>
                </a:cxn>
                <a:cxn ang="0">
                  <a:pos x="419" y="2615"/>
                </a:cxn>
                <a:cxn ang="0">
                  <a:pos x="311" y="2330"/>
                </a:cxn>
                <a:cxn ang="0">
                  <a:pos x="188" y="2090"/>
                </a:cxn>
                <a:cxn ang="0">
                  <a:pos x="311" y="1925"/>
                </a:cxn>
                <a:cxn ang="0">
                  <a:pos x="407" y="1922"/>
                </a:cxn>
                <a:cxn ang="0">
                  <a:pos x="572" y="1817"/>
                </a:cxn>
                <a:cxn ang="0">
                  <a:pos x="590" y="1727"/>
                </a:cxn>
                <a:cxn ang="0">
                  <a:pos x="395" y="1646"/>
                </a:cxn>
                <a:cxn ang="0">
                  <a:pos x="152" y="1673"/>
                </a:cxn>
                <a:cxn ang="0">
                  <a:pos x="149" y="1538"/>
                </a:cxn>
                <a:cxn ang="0">
                  <a:pos x="71" y="1367"/>
                </a:cxn>
                <a:cxn ang="0">
                  <a:pos x="245" y="1379"/>
                </a:cxn>
                <a:cxn ang="0">
                  <a:pos x="470" y="1217"/>
                </a:cxn>
                <a:cxn ang="0">
                  <a:pos x="668" y="1139"/>
                </a:cxn>
                <a:cxn ang="0">
                  <a:pos x="593" y="1334"/>
                </a:cxn>
                <a:cxn ang="0">
                  <a:pos x="593" y="1460"/>
                </a:cxn>
                <a:cxn ang="0">
                  <a:pos x="611" y="1469"/>
                </a:cxn>
                <a:cxn ang="0">
                  <a:pos x="947" y="1361"/>
                </a:cxn>
                <a:cxn ang="0">
                  <a:pos x="1109" y="1424"/>
                </a:cxn>
                <a:cxn ang="0">
                  <a:pos x="1058" y="1580"/>
                </a:cxn>
                <a:cxn ang="0">
                  <a:pos x="983" y="1670"/>
                </a:cxn>
                <a:cxn ang="0">
                  <a:pos x="1055" y="1712"/>
                </a:cxn>
                <a:cxn ang="0">
                  <a:pos x="1214" y="1736"/>
                </a:cxn>
                <a:cxn ang="0">
                  <a:pos x="1259" y="1898"/>
                </a:cxn>
                <a:cxn ang="0">
                  <a:pos x="1208" y="1931"/>
                </a:cxn>
                <a:cxn ang="0">
                  <a:pos x="1205" y="2105"/>
                </a:cxn>
                <a:cxn ang="0">
                  <a:pos x="1184" y="2285"/>
                </a:cxn>
                <a:cxn ang="0">
                  <a:pos x="1148" y="2333"/>
                </a:cxn>
                <a:cxn ang="0">
                  <a:pos x="1280" y="2267"/>
                </a:cxn>
                <a:cxn ang="0">
                  <a:pos x="1316" y="2267"/>
                </a:cxn>
                <a:cxn ang="0">
                  <a:pos x="1361" y="2261"/>
                </a:cxn>
                <a:cxn ang="0">
                  <a:pos x="1415" y="2234"/>
                </a:cxn>
                <a:cxn ang="0">
                  <a:pos x="1616" y="2060"/>
                </a:cxn>
                <a:cxn ang="0">
                  <a:pos x="1595" y="1832"/>
                </a:cxn>
                <a:cxn ang="0">
                  <a:pos x="1433" y="1544"/>
                </a:cxn>
                <a:cxn ang="0">
                  <a:pos x="1391" y="1406"/>
                </a:cxn>
                <a:cxn ang="0">
                  <a:pos x="1604" y="1304"/>
                </a:cxn>
                <a:cxn ang="0">
                  <a:pos x="1679" y="1121"/>
                </a:cxn>
                <a:cxn ang="0">
                  <a:pos x="1829" y="1004"/>
                </a:cxn>
                <a:cxn ang="0">
                  <a:pos x="1991" y="842"/>
                </a:cxn>
                <a:cxn ang="0">
                  <a:pos x="2036" y="899"/>
                </a:cxn>
                <a:cxn ang="0">
                  <a:pos x="2267" y="911"/>
                </a:cxn>
                <a:cxn ang="0">
                  <a:pos x="2534" y="647"/>
                </a:cxn>
                <a:cxn ang="0">
                  <a:pos x="2768" y="347"/>
                </a:cxn>
                <a:cxn ang="0">
                  <a:pos x="2855" y="155"/>
                </a:cxn>
              </a:cxnLst>
              <a:rect l="0" t="0" r="r" b="b"/>
              <a:pathLst>
                <a:path w="2934" h="3703">
                  <a:moveTo>
                    <a:pt x="2934" y="0"/>
                  </a:moveTo>
                  <a:lnTo>
                    <a:pt x="0" y="0"/>
                  </a:lnTo>
                  <a:lnTo>
                    <a:pt x="0" y="3703"/>
                  </a:lnTo>
                  <a:lnTo>
                    <a:pt x="65" y="3665"/>
                  </a:lnTo>
                  <a:lnTo>
                    <a:pt x="77" y="3626"/>
                  </a:lnTo>
                  <a:lnTo>
                    <a:pt x="107" y="3629"/>
                  </a:lnTo>
                  <a:lnTo>
                    <a:pt x="116" y="3590"/>
                  </a:lnTo>
                  <a:lnTo>
                    <a:pt x="143" y="3578"/>
                  </a:lnTo>
                  <a:lnTo>
                    <a:pt x="164" y="3506"/>
                  </a:lnTo>
                  <a:lnTo>
                    <a:pt x="146" y="3494"/>
                  </a:lnTo>
                  <a:lnTo>
                    <a:pt x="140" y="3479"/>
                  </a:lnTo>
                  <a:lnTo>
                    <a:pt x="158" y="3467"/>
                  </a:lnTo>
                  <a:lnTo>
                    <a:pt x="167" y="3485"/>
                  </a:lnTo>
                  <a:lnTo>
                    <a:pt x="185" y="3482"/>
                  </a:lnTo>
                  <a:lnTo>
                    <a:pt x="179" y="3443"/>
                  </a:lnTo>
                  <a:lnTo>
                    <a:pt x="209" y="3419"/>
                  </a:lnTo>
                  <a:lnTo>
                    <a:pt x="215" y="3374"/>
                  </a:lnTo>
                  <a:lnTo>
                    <a:pt x="239" y="3356"/>
                  </a:lnTo>
                  <a:lnTo>
                    <a:pt x="263" y="3335"/>
                  </a:lnTo>
                  <a:lnTo>
                    <a:pt x="263" y="3308"/>
                  </a:lnTo>
                  <a:lnTo>
                    <a:pt x="284" y="3251"/>
                  </a:lnTo>
                  <a:lnTo>
                    <a:pt x="329" y="3284"/>
                  </a:lnTo>
                  <a:lnTo>
                    <a:pt x="347" y="3242"/>
                  </a:lnTo>
                  <a:lnTo>
                    <a:pt x="359" y="3203"/>
                  </a:lnTo>
                  <a:lnTo>
                    <a:pt x="353" y="3170"/>
                  </a:lnTo>
                  <a:lnTo>
                    <a:pt x="371" y="3140"/>
                  </a:lnTo>
                  <a:lnTo>
                    <a:pt x="359" y="3125"/>
                  </a:lnTo>
                  <a:lnTo>
                    <a:pt x="341" y="3107"/>
                  </a:lnTo>
                  <a:lnTo>
                    <a:pt x="374" y="3083"/>
                  </a:lnTo>
                  <a:lnTo>
                    <a:pt x="383" y="3104"/>
                  </a:lnTo>
                  <a:lnTo>
                    <a:pt x="404" y="3104"/>
                  </a:lnTo>
                  <a:lnTo>
                    <a:pt x="425" y="3071"/>
                  </a:lnTo>
                  <a:lnTo>
                    <a:pt x="446" y="3041"/>
                  </a:lnTo>
                  <a:lnTo>
                    <a:pt x="443" y="3035"/>
                  </a:lnTo>
                  <a:lnTo>
                    <a:pt x="419" y="3041"/>
                  </a:lnTo>
                  <a:lnTo>
                    <a:pt x="371" y="3044"/>
                  </a:lnTo>
                  <a:lnTo>
                    <a:pt x="371" y="3032"/>
                  </a:lnTo>
                  <a:lnTo>
                    <a:pt x="392" y="3029"/>
                  </a:lnTo>
                  <a:lnTo>
                    <a:pt x="413" y="3017"/>
                  </a:lnTo>
                  <a:lnTo>
                    <a:pt x="452" y="3008"/>
                  </a:lnTo>
                  <a:lnTo>
                    <a:pt x="470" y="2999"/>
                  </a:lnTo>
                  <a:lnTo>
                    <a:pt x="401" y="2978"/>
                  </a:lnTo>
                  <a:lnTo>
                    <a:pt x="374" y="2942"/>
                  </a:lnTo>
                  <a:lnTo>
                    <a:pt x="344" y="2918"/>
                  </a:lnTo>
                  <a:lnTo>
                    <a:pt x="308" y="2915"/>
                  </a:lnTo>
                  <a:lnTo>
                    <a:pt x="296" y="2942"/>
                  </a:lnTo>
                  <a:lnTo>
                    <a:pt x="260" y="2954"/>
                  </a:lnTo>
                  <a:lnTo>
                    <a:pt x="245" y="2936"/>
                  </a:lnTo>
                  <a:lnTo>
                    <a:pt x="227" y="2936"/>
                  </a:lnTo>
                  <a:lnTo>
                    <a:pt x="173" y="2951"/>
                  </a:lnTo>
                  <a:lnTo>
                    <a:pt x="215" y="2921"/>
                  </a:lnTo>
                  <a:lnTo>
                    <a:pt x="275" y="2909"/>
                  </a:lnTo>
                  <a:lnTo>
                    <a:pt x="320" y="2873"/>
                  </a:lnTo>
                  <a:lnTo>
                    <a:pt x="365" y="2840"/>
                  </a:lnTo>
                  <a:lnTo>
                    <a:pt x="416" y="2837"/>
                  </a:lnTo>
                  <a:lnTo>
                    <a:pt x="428" y="2825"/>
                  </a:lnTo>
                  <a:lnTo>
                    <a:pt x="452" y="2822"/>
                  </a:lnTo>
                  <a:lnTo>
                    <a:pt x="437" y="2780"/>
                  </a:lnTo>
                  <a:lnTo>
                    <a:pt x="407" y="2738"/>
                  </a:lnTo>
                  <a:lnTo>
                    <a:pt x="368" y="2696"/>
                  </a:lnTo>
                  <a:lnTo>
                    <a:pt x="311" y="2672"/>
                  </a:lnTo>
                  <a:lnTo>
                    <a:pt x="269" y="2636"/>
                  </a:lnTo>
                  <a:lnTo>
                    <a:pt x="233" y="2597"/>
                  </a:lnTo>
                  <a:lnTo>
                    <a:pt x="284" y="2615"/>
                  </a:lnTo>
                  <a:lnTo>
                    <a:pt x="317" y="2657"/>
                  </a:lnTo>
                  <a:lnTo>
                    <a:pt x="377" y="2669"/>
                  </a:lnTo>
                  <a:lnTo>
                    <a:pt x="434" y="2702"/>
                  </a:lnTo>
                  <a:lnTo>
                    <a:pt x="464" y="2693"/>
                  </a:lnTo>
                  <a:lnTo>
                    <a:pt x="455" y="2648"/>
                  </a:lnTo>
                  <a:lnTo>
                    <a:pt x="419" y="2615"/>
                  </a:lnTo>
                  <a:lnTo>
                    <a:pt x="410" y="2588"/>
                  </a:lnTo>
                  <a:lnTo>
                    <a:pt x="383" y="2558"/>
                  </a:lnTo>
                  <a:lnTo>
                    <a:pt x="338" y="2525"/>
                  </a:lnTo>
                  <a:lnTo>
                    <a:pt x="335" y="2432"/>
                  </a:lnTo>
                  <a:lnTo>
                    <a:pt x="311" y="2330"/>
                  </a:lnTo>
                  <a:lnTo>
                    <a:pt x="275" y="2231"/>
                  </a:lnTo>
                  <a:lnTo>
                    <a:pt x="191" y="2165"/>
                  </a:lnTo>
                  <a:lnTo>
                    <a:pt x="170" y="2168"/>
                  </a:lnTo>
                  <a:lnTo>
                    <a:pt x="161" y="2105"/>
                  </a:lnTo>
                  <a:lnTo>
                    <a:pt x="188" y="2090"/>
                  </a:lnTo>
                  <a:lnTo>
                    <a:pt x="269" y="1979"/>
                  </a:lnTo>
                  <a:lnTo>
                    <a:pt x="314" y="1961"/>
                  </a:lnTo>
                  <a:lnTo>
                    <a:pt x="332" y="1949"/>
                  </a:lnTo>
                  <a:lnTo>
                    <a:pt x="311" y="1943"/>
                  </a:lnTo>
                  <a:lnTo>
                    <a:pt x="311" y="1925"/>
                  </a:lnTo>
                  <a:lnTo>
                    <a:pt x="329" y="1907"/>
                  </a:lnTo>
                  <a:lnTo>
                    <a:pt x="365" y="1904"/>
                  </a:lnTo>
                  <a:lnTo>
                    <a:pt x="362" y="1931"/>
                  </a:lnTo>
                  <a:lnTo>
                    <a:pt x="374" y="1940"/>
                  </a:lnTo>
                  <a:lnTo>
                    <a:pt x="407" y="1922"/>
                  </a:lnTo>
                  <a:lnTo>
                    <a:pt x="410" y="1877"/>
                  </a:lnTo>
                  <a:lnTo>
                    <a:pt x="428" y="1868"/>
                  </a:lnTo>
                  <a:lnTo>
                    <a:pt x="431" y="1844"/>
                  </a:lnTo>
                  <a:lnTo>
                    <a:pt x="482" y="1838"/>
                  </a:lnTo>
                  <a:lnTo>
                    <a:pt x="572" y="1817"/>
                  </a:lnTo>
                  <a:lnTo>
                    <a:pt x="650" y="1826"/>
                  </a:lnTo>
                  <a:lnTo>
                    <a:pt x="647" y="1775"/>
                  </a:lnTo>
                  <a:lnTo>
                    <a:pt x="683" y="1748"/>
                  </a:lnTo>
                  <a:lnTo>
                    <a:pt x="644" y="1739"/>
                  </a:lnTo>
                  <a:lnTo>
                    <a:pt x="590" y="1727"/>
                  </a:lnTo>
                  <a:lnTo>
                    <a:pt x="557" y="1721"/>
                  </a:lnTo>
                  <a:lnTo>
                    <a:pt x="485" y="1682"/>
                  </a:lnTo>
                  <a:lnTo>
                    <a:pt x="461" y="1640"/>
                  </a:lnTo>
                  <a:lnTo>
                    <a:pt x="431" y="1637"/>
                  </a:lnTo>
                  <a:lnTo>
                    <a:pt x="395" y="1646"/>
                  </a:lnTo>
                  <a:lnTo>
                    <a:pt x="338" y="1688"/>
                  </a:lnTo>
                  <a:lnTo>
                    <a:pt x="284" y="1703"/>
                  </a:lnTo>
                  <a:lnTo>
                    <a:pt x="224" y="1736"/>
                  </a:lnTo>
                  <a:lnTo>
                    <a:pt x="197" y="1736"/>
                  </a:lnTo>
                  <a:lnTo>
                    <a:pt x="152" y="1673"/>
                  </a:lnTo>
                  <a:lnTo>
                    <a:pt x="149" y="1646"/>
                  </a:lnTo>
                  <a:lnTo>
                    <a:pt x="164" y="1616"/>
                  </a:lnTo>
                  <a:lnTo>
                    <a:pt x="197" y="1574"/>
                  </a:lnTo>
                  <a:lnTo>
                    <a:pt x="197" y="1559"/>
                  </a:lnTo>
                  <a:lnTo>
                    <a:pt x="149" y="1538"/>
                  </a:lnTo>
                  <a:lnTo>
                    <a:pt x="107" y="1532"/>
                  </a:lnTo>
                  <a:lnTo>
                    <a:pt x="74" y="1532"/>
                  </a:lnTo>
                  <a:lnTo>
                    <a:pt x="56" y="1511"/>
                  </a:lnTo>
                  <a:lnTo>
                    <a:pt x="53" y="1460"/>
                  </a:lnTo>
                  <a:lnTo>
                    <a:pt x="71" y="1367"/>
                  </a:lnTo>
                  <a:lnTo>
                    <a:pt x="104" y="1355"/>
                  </a:lnTo>
                  <a:lnTo>
                    <a:pt x="125" y="1343"/>
                  </a:lnTo>
                  <a:lnTo>
                    <a:pt x="137" y="1373"/>
                  </a:lnTo>
                  <a:lnTo>
                    <a:pt x="197" y="1388"/>
                  </a:lnTo>
                  <a:lnTo>
                    <a:pt x="245" y="1379"/>
                  </a:lnTo>
                  <a:lnTo>
                    <a:pt x="251" y="1334"/>
                  </a:lnTo>
                  <a:lnTo>
                    <a:pt x="302" y="1301"/>
                  </a:lnTo>
                  <a:lnTo>
                    <a:pt x="344" y="1286"/>
                  </a:lnTo>
                  <a:lnTo>
                    <a:pt x="464" y="1238"/>
                  </a:lnTo>
                  <a:lnTo>
                    <a:pt x="470" y="1217"/>
                  </a:lnTo>
                  <a:lnTo>
                    <a:pt x="560" y="1154"/>
                  </a:lnTo>
                  <a:lnTo>
                    <a:pt x="575" y="1130"/>
                  </a:lnTo>
                  <a:lnTo>
                    <a:pt x="605" y="1151"/>
                  </a:lnTo>
                  <a:lnTo>
                    <a:pt x="629" y="1163"/>
                  </a:lnTo>
                  <a:lnTo>
                    <a:pt x="668" y="1139"/>
                  </a:lnTo>
                  <a:lnTo>
                    <a:pt x="674" y="1163"/>
                  </a:lnTo>
                  <a:lnTo>
                    <a:pt x="716" y="1181"/>
                  </a:lnTo>
                  <a:lnTo>
                    <a:pt x="704" y="1220"/>
                  </a:lnTo>
                  <a:lnTo>
                    <a:pt x="647" y="1283"/>
                  </a:lnTo>
                  <a:lnTo>
                    <a:pt x="593" y="1334"/>
                  </a:lnTo>
                  <a:lnTo>
                    <a:pt x="581" y="1370"/>
                  </a:lnTo>
                  <a:lnTo>
                    <a:pt x="593" y="1385"/>
                  </a:lnTo>
                  <a:lnTo>
                    <a:pt x="629" y="1385"/>
                  </a:lnTo>
                  <a:lnTo>
                    <a:pt x="599" y="1430"/>
                  </a:lnTo>
                  <a:lnTo>
                    <a:pt x="593" y="1460"/>
                  </a:lnTo>
                  <a:lnTo>
                    <a:pt x="566" y="1457"/>
                  </a:lnTo>
                  <a:lnTo>
                    <a:pt x="539" y="1475"/>
                  </a:lnTo>
                  <a:lnTo>
                    <a:pt x="536" y="1490"/>
                  </a:lnTo>
                  <a:lnTo>
                    <a:pt x="566" y="1490"/>
                  </a:lnTo>
                  <a:lnTo>
                    <a:pt x="611" y="1469"/>
                  </a:lnTo>
                  <a:lnTo>
                    <a:pt x="659" y="1442"/>
                  </a:lnTo>
                  <a:lnTo>
                    <a:pt x="725" y="1385"/>
                  </a:lnTo>
                  <a:lnTo>
                    <a:pt x="770" y="1385"/>
                  </a:lnTo>
                  <a:lnTo>
                    <a:pt x="845" y="1361"/>
                  </a:lnTo>
                  <a:lnTo>
                    <a:pt x="947" y="1361"/>
                  </a:lnTo>
                  <a:lnTo>
                    <a:pt x="995" y="1391"/>
                  </a:lnTo>
                  <a:lnTo>
                    <a:pt x="998" y="1412"/>
                  </a:lnTo>
                  <a:lnTo>
                    <a:pt x="1019" y="1394"/>
                  </a:lnTo>
                  <a:lnTo>
                    <a:pt x="1055" y="1427"/>
                  </a:lnTo>
                  <a:lnTo>
                    <a:pt x="1109" y="1424"/>
                  </a:lnTo>
                  <a:lnTo>
                    <a:pt x="1094" y="1469"/>
                  </a:lnTo>
                  <a:lnTo>
                    <a:pt x="1082" y="1505"/>
                  </a:lnTo>
                  <a:lnTo>
                    <a:pt x="1073" y="1535"/>
                  </a:lnTo>
                  <a:lnTo>
                    <a:pt x="1091" y="1565"/>
                  </a:lnTo>
                  <a:lnTo>
                    <a:pt x="1058" y="1580"/>
                  </a:lnTo>
                  <a:lnTo>
                    <a:pt x="1040" y="1595"/>
                  </a:lnTo>
                  <a:lnTo>
                    <a:pt x="1013" y="1583"/>
                  </a:lnTo>
                  <a:lnTo>
                    <a:pt x="1013" y="1625"/>
                  </a:lnTo>
                  <a:lnTo>
                    <a:pt x="986" y="1652"/>
                  </a:lnTo>
                  <a:lnTo>
                    <a:pt x="983" y="1670"/>
                  </a:lnTo>
                  <a:lnTo>
                    <a:pt x="1007" y="1673"/>
                  </a:lnTo>
                  <a:lnTo>
                    <a:pt x="1037" y="1667"/>
                  </a:lnTo>
                  <a:lnTo>
                    <a:pt x="1025" y="1694"/>
                  </a:lnTo>
                  <a:lnTo>
                    <a:pt x="1037" y="1709"/>
                  </a:lnTo>
                  <a:lnTo>
                    <a:pt x="1055" y="1712"/>
                  </a:lnTo>
                  <a:lnTo>
                    <a:pt x="1058" y="1727"/>
                  </a:lnTo>
                  <a:lnTo>
                    <a:pt x="1094" y="1703"/>
                  </a:lnTo>
                  <a:lnTo>
                    <a:pt x="1100" y="1676"/>
                  </a:lnTo>
                  <a:lnTo>
                    <a:pt x="1148" y="1730"/>
                  </a:lnTo>
                  <a:lnTo>
                    <a:pt x="1214" y="1736"/>
                  </a:lnTo>
                  <a:lnTo>
                    <a:pt x="1220" y="1754"/>
                  </a:lnTo>
                  <a:lnTo>
                    <a:pt x="1223" y="1781"/>
                  </a:lnTo>
                  <a:lnTo>
                    <a:pt x="1244" y="1838"/>
                  </a:lnTo>
                  <a:lnTo>
                    <a:pt x="1244" y="1856"/>
                  </a:lnTo>
                  <a:lnTo>
                    <a:pt x="1259" y="1898"/>
                  </a:lnTo>
                  <a:lnTo>
                    <a:pt x="1226" y="1883"/>
                  </a:lnTo>
                  <a:lnTo>
                    <a:pt x="1190" y="1883"/>
                  </a:lnTo>
                  <a:lnTo>
                    <a:pt x="1160" y="1898"/>
                  </a:lnTo>
                  <a:lnTo>
                    <a:pt x="1184" y="1928"/>
                  </a:lnTo>
                  <a:lnTo>
                    <a:pt x="1208" y="1931"/>
                  </a:lnTo>
                  <a:lnTo>
                    <a:pt x="1205" y="1949"/>
                  </a:lnTo>
                  <a:lnTo>
                    <a:pt x="1196" y="1982"/>
                  </a:lnTo>
                  <a:lnTo>
                    <a:pt x="1211" y="2039"/>
                  </a:lnTo>
                  <a:lnTo>
                    <a:pt x="1217" y="2072"/>
                  </a:lnTo>
                  <a:lnTo>
                    <a:pt x="1205" y="2105"/>
                  </a:lnTo>
                  <a:lnTo>
                    <a:pt x="1184" y="2150"/>
                  </a:lnTo>
                  <a:lnTo>
                    <a:pt x="1169" y="2210"/>
                  </a:lnTo>
                  <a:lnTo>
                    <a:pt x="1166" y="2246"/>
                  </a:lnTo>
                  <a:lnTo>
                    <a:pt x="1193" y="2255"/>
                  </a:lnTo>
                  <a:lnTo>
                    <a:pt x="1184" y="2285"/>
                  </a:lnTo>
                  <a:lnTo>
                    <a:pt x="1169" y="2270"/>
                  </a:lnTo>
                  <a:lnTo>
                    <a:pt x="1154" y="2261"/>
                  </a:lnTo>
                  <a:lnTo>
                    <a:pt x="1163" y="2306"/>
                  </a:lnTo>
                  <a:lnTo>
                    <a:pt x="1142" y="2312"/>
                  </a:lnTo>
                  <a:lnTo>
                    <a:pt x="1148" y="2333"/>
                  </a:lnTo>
                  <a:lnTo>
                    <a:pt x="1181" y="2306"/>
                  </a:lnTo>
                  <a:lnTo>
                    <a:pt x="1193" y="2318"/>
                  </a:lnTo>
                  <a:lnTo>
                    <a:pt x="1211" y="2297"/>
                  </a:lnTo>
                  <a:lnTo>
                    <a:pt x="1232" y="2309"/>
                  </a:lnTo>
                  <a:lnTo>
                    <a:pt x="1280" y="2267"/>
                  </a:lnTo>
                  <a:lnTo>
                    <a:pt x="1298" y="2258"/>
                  </a:lnTo>
                  <a:lnTo>
                    <a:pt x="1283" y="2294"/>
                  </a:lnTo>
                  <a:lnTo>
                    <a:pt x="1295" y="2306"/>
                  </a:lnTo>
                  <a:lnTo>
                    <a:pt x="1310" y="2297"/>
                  </a:lnTo>
                  <a:lnTo>
                    <a:pt x="1316" y="2267"/>
                  </a:lnTo>
                  <a:lnTo>
                    <a:pt x="1328" y="2279"/>
                  </a:lnTo>
                  <a:lnTo>
                    <a:pt x="1340" y="2270"/>
                  </a:lnTo>
                  <a:lnTo>
                    <a:pt x="1331" y="2249"/>
                  </a:lnTo>
                  <a:lnTo>
                    <a:pt x="1355" y="2240"/>
                  </a:lnTo>
                  <a:lnTo>
                    <a:pt x="1361" y="2261"/>
                  </a:lnTo>
                  <a:lnTo>
                    <a:pt x="1382" y="2276"/>
                  </a:lnTo>
                  <a:lnTo>
                    <a:pt x="1394" y="2270"/>
                  </a:lnTo>
                  <a:lnTo>
                    <a:pt x="1379" y="2243"/>
                  </a:lnTo>
                  <a:lnTo>
                    <a:pt x="1367" y="2228"/>
                  </a:lnTo>
                  <a:lnTo>
                    <a:pt x="1415" y="2234"/>
                  </a:lnTo>
                  <a:lnTo>
                    <a:pt x="1448" y="2249"/>
                  </a:lnTo>
                  <a:lnTo>
                    <a:pt x="1451" y="2204"/>
                  </a:lnTo>
                  <a:lnTo>
                    <a:pt x="1547" y="2228"/>
                  </a:lnTo>
                  <a:lnTo>
                    <a:pt x="1598" y="2141"/>
                  </a:lnTo>
                  <a:lnTo>
                    <a:pt x="1616" y="2060"/>
                  </a:lnTo>
                  <a:lnTo>
                    <a:pt x="1598" y="2048"/>
                  </a:lnTo>
                  <a:lnTo>
                    <a:pt x="1595" y="2027"/>
                  </a:lnTo>
                  <a:lnTo>
                    <a:pt x="1601" y="1967"/>
                  </a:lnTo>
                  <a:lnTo>
                    <a:pt x="1607" y="1898"/>
                  </a:lnTo>
                  <a:lnTo>
                    <a:pt x="1595" y="1832"/>
                  </a:lnTo>
                  <a:lnTo>
                    <a:pt x="1571" y="1802"/>
                  </a:lnTo>
                  <a:lnTo>
                    <a:pt x="1541" y="1748"/>
                  </a:lnTo>
                  <a:lnTo>
                    <a:pt x="1490" y="1616"/>
                  </a:lnTo>
                  <a:lnTo>
                    <a:pt x="1454" y="1577"/>
                  </a:lnTo>
                  <a:lnTo>
                    <a:pt x="1433" y="1544"/>
                  </a:lnTo>
                  <a:lnTo>
                    <a:pt x="1400" y="1544"/>
                  </a:lnTo>
                  <a:lnTo>
                    <a:pt x="1388" y="1508"/>
                  </a:lnTo>
                  <a:lnTo>
                    <a:pt x="1397" y="1496"/>
                  </a:lnTo>
                  <a:lnTo>
                    <a:pt x="1394" y="1460"/>
                  </a:lnTo>
                  <a:lnTo>
                    <a:pt x="1391" y="1406"/>
                  </a:lnTo>
                  <a:lnTo>
                    <a:pt x="1421" y="1391"/>
                  </a:lnTo>
                  <a:lnTo>
                    <a:pt x="1445" y="1370"/>
                  </a:lnTo>
                  <a:lnTo>
                    <a:pt x="1505" y="1370"/>
                  </a:lnTo>
                  <a:lnTo>
                    <a:pt x="1562" y="1316"/>
                  </a:lnTo>
                  <a:lnTo>
                    <a:pt x="1604" y="1304"/>
                  </a:lnTo>
                  <a:lnTo>
                    <a:pt x="1658" y="1256"/>
                  </a:lnTo>
                  <a:lnTo>
                    <a:pt x="1682" y="1247"/>
                  </a:lnTo>
                  <a:lnTo>
                    <a:pt x="1691" y="1166"/>
                  </a:lnTo>
                  <a:lnTo>
                    <a:pt x="1694" y="1142"/>
                  </a:lnTo>
                  <a:lnTo>
                    <a:pt x="1679" y="1121"/>
                  </a:lnTo>
                  <a:lnTo>
                    <a:pt x="1682" y="1097"/>
                  </a:lnTo>
                  <a:lnTo>
                    <a:pt x="1727" y="1073"/>
                  </a:lnTo>
                  <a:lnTo>
                    <a:pt x="1781" y="1025"/>
                  </a:lnTo>
                  <a:lnTo>
                    <a:pt x="1805" y="1028"/>
                  </a:lnTo>
                  <a:lnTo>
                    <a:pt x="1829" y="1004"/>
                  </a:lnTo>
                  <a:lnTo>
                    <a:pt x="1832" y="974"/>
                  </a:lnTo>
                  <a:lnTo>
                    <a:pt x="1862" y="974"/>
                  </a:lnTo>
                  <a:lnTo>
                    <a:pt x="1901" y="953"/>
                  </a:lnTo>
                  <a:lnTo>
                    <a:pt x="1940" y="899"/>
                  </a:lnTo>
                  <a:lnTo>
                    <a:pt x="1991" y="842"/>
                  </a:lnTo>
                  <a:lnTo>
                    <a:pt x="1976" y="893"/>
                  </a:lnTo>
                  <a:lnTo>
                    <a:pt x="1988" y="905"/>
                  </a:lnTo>
                  <a:lnTo>
                    <a:pt x="2021" y="851"/>
                  </a:lnTo>
                  <a:lnTo>
                    <a:pt x="2036" y="863"/>
                  </a:lnTo>
                  <a:lnTo>
                    <a:pt x="2036" y="899"/>
                  </a:lnTo>
                  <a:lnTo>
                    <a:pt x="2036" y="926"/>
                  </a:lnTo>
                  <a:lnTo>
                    <a:pt x="2075" y="926"/>
                  </a:lnTo>
                  <a:lnTo>
                    <a:pt x="2129" y="941"/>
                  </a:lnTo>
                  <a:lnTo>
                    <a:pt x="2198" y="932"/>
                  </a:lnTo>
                  <a:lnTo>
                    <a:pt x="2267" y="911"/>
                  </a:lnTo>
                  <a:lnTo>
                    <a:pt x="2315" y="869"/>
                  </a:lnTo>
                  <a:lnTo>
                    <a:pt x="2390" y="818"/>
                  </a:lnTo>
                  <a:lnTo>
                    <a:pt x="2438" y="770"/>
                  </a:lnTo>
                  <a:lnTo>
                    <a:pt x="2480" y="698"/>
                  </a:lnTo>
                  <a:lnTo>
                    <a:pt x="2534" y="647"/>
                  </a:lnTo>
                  <a:lnTo>
                    <a:pt x="2552" y="617"/>
                  </a:lnTo>
                  <a:lnTo>
                    <a:pt x="2573" y="575"/>
                  </a:lnTo>
                  <a:lnTo>
                    <a:pt x="2597" y="536"/>
                  </a:lnTo>
                  <a:lnTo>
                    <a:pt x="2741" y="383"/>
                  </a:lnTo>
                  <a:lnTo>
                    <a:pt x="2768" y="347"/>
                  </a:lnTo>
                  <a:lnTo>
                    <a:pt x="2774" y="320"/>
                  </a:lnTo>
                  <a:lnTo>
                    <a:pt x="2789" y="236"/>
                  </a:lnTo>
                  <a:lnTo>
                    <a:pt x="2807" y="209"/>
                  </a:lnTo>
                  <a:lnTo>
                    <a:pt x="2840" y="176"/>
                  </a:lnTo>
                  <a:lnTo>
                    <a:pt x="2855" y="155"/>
                  </a:lnTo>
                  <a:lnTo>
                    <a:pt x="2855" y="128"/>
                  </a:lnTo>
                  <a:lnTo>
                    <a:pt x="2864" y="101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4" name="Freeform 202"/>
            <p:cNvSpPr>
              <a:spLocks noChangeArrowheads="1"/>
            </p:cNvSpPr>
            <p:nvPr/>
          </p:nvSpPr>
          <p:spPr bwMode="auto">
            <a:xfrm>
              <a:off x="1461" y="2225"/>
              <a:ext cx="31" cy="52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0" y="19"/>
                </a:cxn>
                <a:cxn ang="0">
                  <a:pos x="24" y="4"/>
                </a:cxn>
                <a:cxn ang="0">
                  <a:pos x="21" y="52"/>
                </a:cxn>
                <a:cxn ang="0">
                  <a:pos x="3" y="46"/>
                </a:cxn>
              </a:cxnLst>
              <a:rect l="0" t="0" r="r" b="b"/>
              <a:pathLst>
                <a:path w="32" h="52">
                  <a:moveTo>
                    <a:pt x="3" y="46"/>
                  </a:moveTo>
                  <a:cubicBezTo>
                    <a:pt x="6" y="37"/>
                    <a:pt x="0" y="19"/>
                    <a:pt x="0" y="19"/>
                  </a:cubicBezTo>
                  <a:cubicBezTo>
                    <a:pt x="6" y="2"/>
                    <a:pt x="5" y="0"/>
                    <a:pt x="24" y="4"/>
                  </a:cubicBezTo>
                  <a:cubicBezTo>
                    <a:pt x="30" y="22"/>
                    <a:pt x="32" y="35"/>
                    <a:pt x="21" y="52"/>
                  </a:cubicBezTo>
                  <a:cubicBezTo>
                    <a:pt x="0" y="47"/>
                    <a:pt x="9" y="34"/>
                    <a:pt x="3" y="46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5" name="Freeform 203"/>
            <p:cNvSpPr>
              <a:spLocks noChangeArrowheads="1"/>
            </p:cNvSpPr>
            <p:nvPr/>
          </p:nvSpPr>
          <p:spPr bwMode="auto">
            <a:xfrm>
              <a:off x="1117" y="2459"/>
              <a:ext cx="118" cy="46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52" y="1"/>
                </a:cxn>
                <a:cxn ang="0">
                  <a:pos x="91" y="7"/>
                </a:cxn>
                <a:cxn ang="0">
                  <a:pos x="106" y="19"/>
                </a:cxn>
                <a:cxn ang="0">
                  <a:pos x="88" y="46"/>
                </a:cxn>
                <a:cxn ang="0">
                  <a:pos x="13" y="43"/>
                </a:cxn>
                <a:cxn ang="0">
                  <a:pos x="7" y="19"/>
                </a:cxn>
                <a:cxn ang="0">
                  <a:pos x="16" y="10"/>
                </a:cxn>
              </a:cxnLst>
              <a:rect l="0" t="0" r="r" b="b"/>
              <a:pathLst>
                <a:path w="118" h="46">
                  <a:moveTo>
                    <a:pt x="16" y="10"/>
                  </a:moveTo>
                  <a:cubicBezTo>
                    <a:pt x="31" y="15"/>
                    <a:pt x="38" y="6"/>
                    <a:pt x="52" y="1"/>
                  </a:cubicBezTo>
                  <a:cubicBezTo>
                    <a:pt x="65" y="2"/>
                    <a:pt x="80" y="0"/>
                    <a:pt x="91" y="7"/>
                  </a:cubicBezTo>
                  <a:cubicBezTo>
                    <a:pt x="118" y="25"/>
                    <a:pt x="77" y="9"/>
                    <a:pt x="106" y="19"/>
                  </a:cubicBezTo>
                  <a:cubicBezTo>
                    <a:pt x="103" y="34"/>
                    <a:pt x="103" y="41"/>
                    <a:pt x="88" y="46"/>
                  </a:cubicBezTo>
                  <a:cubicBezTo>
                    <a:pt x="63" y="45"/>
                    <a:pt x="38" y="46"/>
                    <a:pt x="13" y="43"/>
                  </a:cubicBezTo>
                  <a:cubicBezTo>
                    <a:pt x="0" y="42"/>
                    <a:pt x="2" y="27"/>
                    <a:pt x="7" y="19"/>
                  </a:cubicBezTo>
                  <a:cubicBezTo>
                    <a:pt x="18" y="0"/>
                    <a:pt x="16" y="29"/>
                    <a:pt x="16" y="10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6" name="Freeform 204"/>
            <p:cNvSpPr>
              <a:spLocks noChangeArrowheads="1"/>
            </p:cNvSpPr>
            <p:nvPr/>
          </p:nvSpPr>
          <p:spPr bwMode="auto">
            <a:xfrm>
              <a:off x="3191" y="111"/>
              <a:ext cx="39" cy="28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15" y="243"/>
                </a:cxn>
                <a:cxn ang="0">
                  <a:pos x="9" y="201"/>
                </a:cxn>
                <a:cxn ang="0">
                  <a:pos x="0" y="165"/>
                </a:cxn>
                <a:cxn ang="0">
                  <a:pos x="9" y="132"/>
                </a:cxn>
                <a:cxn ang="0">
                  <a:pos x="18" y="84"/>
                </a:cxn>
                <a:cxn ang="0">
                  <a:pos x="12" y="39"/>
                </a:cxn>
                <a:cxn ang="0">
                  <a:pos x="15" y="0"/>
                </a:cxn>
              </a:cxnLst>
              <a:rect l="0" t="0" r="r" b="b"/>
              <a:pathLst>
                <a:path w="39" h="285">
                  <a:moveTo>
                    <a:pt x="39" y="285"/>
                  </a:moveTo>
                  <a:lnTo>
                    <a:pt x="15" y="243"/>
                  </a:lnTo>
                  <a:lnTo>
                    <a:pt x="9" y="201"/>
                  </a:lnTo>
                  <a:lnTo>
                    <a:pt x="0" y="165"/>
                  </a:lnTo>
                  <a:lnTo>
                    <a:pt x="9" y="132"/>
                  </a:lnTo>
                  <a:lnTo>
                    <a:pt x="18" y="84"/>
                  </a:lnTo>
                  <a:lnTo>
                    <a:pt x="12" y="39"/>
                  </a:lnTo>
                  <a:lnTo>
                    <a:pt x="15" y="0"/>
                  </a:lnTo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7" name="Freeform 205"/>
            <p:cNvSpPr>
              <a:spLocks noChangeArrowheads="1"/>
            </p:cNvSpPr>
            <p:nvPr/>
          </p:nvSpPr>
          <p:spPr bwMode="auto">
            <a:xfrm>
              <a:off x="3185" y="0"/>
              <a:ext cx="222" cy="399"/>
            </a:xfrm>
            <a:custGeom>
              <a:avLst/>
              <a:gdLst/>
              <a:ahLst/>
              <a:cxnLst>
                <a:cxn ang="0">
                  <a:pos x="45" y="399"/>
                </a:cxn>
                <a:cxn ang="0">
                  <a:pos x="21" y="351"/>
                </a:cxn>
                <a:cxn ang="0">
                  <a:pos x="15" y="303"/>
                </a:cxn>
                <a:cxn ang="0">
                  <a:pos x="0" y="273"/>
                </a:cxn>
                <a:cxn ang="0">
                  <a:pos x="18" y="231"/>
                </a:cxn>
                <a:cxn ang="0">
                  <a:pos x="21" y="207"/>
                </a:cxn>
                <a:cxn ang="0">
                  <a:pos x="18" y="168"/>
                </a:cxn>
                <a:cxn ang="0">
                  <a:pos x="15" y="135"/>
                </a:cxn>
                <a:cxn ang="0">
                  <a:pos x="24" y="99"/>
                </a:cxn>
                <a:cxn ang="0">
                  <a:pos x="39" y="36"/>
                </a:cxn>
                <a:cxn ang="0">
                  <a:pos x="39" y="3"/>
                </a:cxn>
                <a:cxn ang="0">
                  <a:pos x="90" y="0"/>
                </a:cxn>
                <a:cxn ang="0">
                  <a:pos x="84" y="24"/>
                </a:cxn>
                <a:cxn ang="0">
                  <a:pos x="99" y="96"/>
                </a:cxn>
                <a:cxn ang="0">
                  <a:pos x="114" y="129"/>
                </a:cxn>
                <a:cxn ang="0">
                  <a:pos x="138" y="150"/>
                </a:cxn>
                <a:cxn ang="0">
                  <a:pos x="153" y="168"/>
                </a:cxn>
                <a:cxn ang="0">
                  <a:pos x="162" y="186"/>
                </a:cxn>
                <a:cxn ang="0">
                  <a:pos x="162" y="213"/>
                </a:cxn>
                <a:cxn ang="0">
                  <a:pos x="177" y="231"/>
                </a:cxn>
                <a:cxn ang="0">
                  <a:pos x="198" y="234"/>
                </a:cxn>
                <a:cxn ang="0">
                  <a:pos x="204" y="258"/>
                </a:cxn>
                <a:cxn ang="0">
                  <a:pos x="216" y="294"/>
                </a:cxn>
                <a:cxn ang="0">
                  <a:pos x="225" y="318"/>
                </a:cxn>
                <a:cxn ang="0">
                  <a:pos x="216" y="345"/>
                </a:cxn>
                <a:cxn ang="0">
                  <a:pos x="207" y="363"/>
                </a:cxn>
                <a:cxn ang="0">
                  <a:pos x="204" y="324"/>
                </a:cxn>
                <a:cxn ang="0">
                  <a:pos x="186" y="282"/>
                </a:cxn>
                <a:cxn ang="0">
                  <a:pos x="126" y="267"/>
                </a:cxn>
                <a:cxn ang="0">
                  <a:pos x="105" y="246"/>
                </a:cxn>
                <a:cxn ang="0">
                  <a:pos x="87" y="264"/>
                </a:cxn>
                <a:cxn ang="0">
                  <a:pos x="69" y="294"/>
                </a:cxn>
                <a:cxn ang="0">
                  <a:pos x="63" y="324"/>
                </a:cxn>
                <a:cxn ang="0">
                  <a:pos x="60" y="354"/>
                </a:cxn>
                <a:cxn ang="0">
                  <a:pos x="48" y="381"/>
                </a:cxn>
                <a:cxn ang="0">
                  <a:pos x="45" y="399"/>
                </a:cxn>
              </a:cxnLst>
              <a:rect l="0" t="0" r="r" b="b"/>
              <a:pathLst>
                <a:path w="225" h="399">
                  <a:moveTo>
                    <a:pt x="45" y="399"/>
                  </a:moveTo>
                  <a:lnTo>
                    <a:pt x="21" y="351"/>
                  </a:lnTo>
                  <a:lnTo>
                    <a:pt x="15" y="303"/>
                  </a:lnTo>
                  <a:lnTo>
                    <a:pt x="0" y="273"/>
                  </a:lnTo>
                  <a:lnTo>
                    <a:pt x="18" y="231"/>
                  </a:lnTo>
                  <a:lnTo>
                    <a:pt x="21" y="207"/>
                  </a:lnTo>
                  <a:lnTo>
                    <a:pt x="18" y="168"/>
                  </a:lnTo>
                  <a:lnTo>
                    <a:pt x="15" y="135"/>
                  </a:lnTo>
                  <a:lnTo>
                    <a:pt x="24" y="99"/>
                  </a:lnTo>
                  <a:lnTo>
                    <a:pt x="39" y="36"/>
                  </a:lnTo>
                  <a:lnTo>
                    <a:pt x="39" y="3"/>
                  </a:lnTo>
                  <a:lnTo>
                    <a:pt x="90" y="0"/>
                  </a:lnTo>
                  <a:lnTo>
                    <a:pt x="84" y="24"/>
                  </a:lnTo>
                  <a:lnTo>
                    <a:pt x="99" y="96"/>
                  </a:lnTo>
                  <a:lnTo>
                    <a:pt x="114" y="129"/>
                  </a:lnTo>
                  <a:lnTo>
                    <a:pt x="138" y="150"/>
                  </a:lnTo>
                  <a:lnTo>
                    <a:pt x="153" y="168"/>
                  </a:lnTo>
                  <a:lnTo>
                    <a:pt x="162" y="186"/>
                  </a:lnTo>
                  <a:lnTo>
                    <a:pt x="162" y="213"/>
                  </a:lnTo>
                  <a:lnTo>
                    <a:pt x="177" y="231"/>
                  </a:lnTo>
                  <a:lnTo>
                    <a:pt x="198" y="234"/>
                  </a:lnTo>
                  <a:lnTo>
                    <a:pt x="204" y="258"/>
                  </a:lnTo>
                  <a:lnTo>
                    <a:pt x="216" y="294"/>
                  </a:lnTo>
                  <a:lnTo>
                    <a:pt x="225" y="318"/>
                  </a:lnTo>
                  <a:lnTo>
                    <a:pt x="216" y="345"/>
                  </a:lnTo>
                  <a:lnTo>
                    <a:pt x="207" y="363"/>
                  </a:lnTo>
                  <a:lnTo>
                    <a:pt x="204" y="324"/>
                  </a:lnTo>
                  <a:lnTo>
                    <a:pt x="186" y="282"/>
                  </a:lnTo>
                  <a:lnTo>
                    <a:pt x="126" y="267"/>
                  </a:lnTo>
                  <a:lnTo>
                    <a:pt x="105" y="246"/>
                  </a:lnTo>
                  <a:lnTo>
                    <a:pt x="87" y="264"/>
                  </a:lnTo>
                  <a:lnTo>
                    <a:pt x="69" y="294"/>
                  </a:lnTo>
                  <a:lnTo>
                    <a:pt x="63" y="324"/>
                  </a:lnTo>
                  <a:lnTo>
                    <a:pt x="60" y="354"/>
                  </a:lnTo>
                  <a:lnTo>
                    <a:pt x="48" y="381"/>
                  </a:lnTo>
                  <a:lnTo>
                    <a:pt x="45" y="399"/>
                  </a:ln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453838" name="Freeform 206"/>
            <p:cNvSpPr>
              <a:spLocks noChangeArrowheads="1"/>
            </p:cNvSpPr>
            <p:nvPr/>
          </p:nvSpPr>
          <p:spPr bwMode="auto">
            <a:xfrm>
              <a:off x="4130" y="216"/>
              <a:ext cx="116" cy="12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30" y="75"/>
                </a:cxn>
                <a:cxn ang="0">
                  <a:pos x="111" y="0"/>
                </a:cxn>
                <a:cxn ang="0">
                  <a:pos x="105" y="42"/>
                </a:cxn>
                <a:cxn ang="0">
                  <a:pos x="24" y="123"/>
                </a:cxn>
                <a:cxn ang="0">
                  <a:pos x="0" y="120"/>
                </a:cxn>
              </a:cxnLst>
              <a:rect l="0" t="0" r="r" b="b"/>
              <a:pathLst>
                <a:path w="116" h="123">
                  <a:moveTo>
                    <a:pt x="0" y="120"/>
                  </a:moveTo>
                  <a:cubicBezTo>
                    <a:pt x="9" y="94"/>
                    <a:pt x="14" y="99"/>
                    <a:pt x="30" y="75"/>
                  </a:cubicBezTo>
                  <a:cubicBezTo>
                    <a:pt x="54" y="38"/>
                    <a:pt x="62" y="8"/>
                    <a:pt x="111" y="0"/>
                  </a:cubicBezTo>
                  <a:cubicBezTo>
                    <a:pt x="116" y="15"/>
                    <a:pt x="110" y="27"/>
                    <a:pt x="105" y="42"/>
                  </a:cubicBezTo>
                  <a:cubicBezTo>
                    <a:pt x="91" y="84"/>
                    <a:pt x="58" y="100"/>
                    <a:pt x="24" y="123"/>
                  </a:cubicBezTo>
                  <a:cubicBezTo>
                    <a:pt x="16" y="122"/>
                    <a:pt x="0" y="120"/>
                    <a:pt x="0" y="120"/>
                  </a:cubicBezTo>
                  <a:close/>
                </a:path>
              </a:pathLst>
            </a:custGeom>
            <a:solidFill>
              <a:srgbClr val="D3D2B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en-US" sz="2400">
                <a:solidFill>
                  <a:srgbClr val="000000"/>
                </a:solidFill>
                <a:latin typeface="굴림" pitchFamily="50" charset="-127"/>
              </a:endParaRPr>
            </a:p>
          </p:txBody>
        </p:sp>
      </p:grp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latinLnBrk="1">
              <a:defRPr/>
            </a:pPr>
            <a:fld id="{B2F44E87-A997-4A8E-B54D-2D8C5E71D899}" type="datetime1">
              <a:rPr lang="ko-KR" altLang="en-US">
                <a:solidFill>
                  <a:srgbClr val="000000"/>
                </a:solidFill>
                <a:latin typeface="굴림" pitchFamily="50" charset="-127"/>
              </a:rPr>
              <a:pPr latinLnBrk="1">
                <a:defRPr/>
              </a:pPr>
              <a:t>2011-09-17</a:t>
            </a:fld>
            <a:endParaRPr lang="en-US" altLang="ko-KR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latinLnBrk="1">
              <a:defRPr/>
            </a:pPr>
            <a:endParaRPr lang="en-US" altLang="ko-KR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453793" name="Rectangle 161"/>
          <p:cNvSpPr>
            <a:spLocks noChangeArrowheads="1"/>
          </p:cNvSpPr>
          <p:nvPr/>
        </p:nvSpPr>
        <p:spPr bwMode="auto">
          <a:xfrm>
            <a:off x="4476750" y="3362325"/>
            <a:ext cx="91440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latinLnBrk="1">
              <a:defRPr/>
            </a:pPr>
            <a:endParaRPr kumimoji="1" lang="ko-KR" altLang="en-US" sz="240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06375"/>
            <a:ext cx="74215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53839" name="Line 207"/>
          <p:cNvSpPr>
            <a:spLocks noChangeShapeType="1"/>
          </p:cNvSpPr>
          <p:nvPr/>
        </p:nvSpPr>
        <p:spPr bwMode="auto">
          <a:xfrm flipH="1">
            <a:off x="2320925" y="3200400"/>
            <a:ext cx="2251075" cy="76200"/>
          </a:xfrm>
          <a:prstGeom prst="line">
            <a:avLst/>
          </a:prstGeom>
          <a:noFill/>
          <a:ln w="57150" cap="sq">
            <a:solidFill>
              <a:srgbClr val="BFCAB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 algn="ctr" latinLnBrk="1">
              <a:defRPr/>
            </a:pPr>
            <a:endParaRPr kumimoji="1" lang="ko-KR" altLang="en-US" sz="2400">
              <a:solidFill>
                <a:srgbClr val="000000"/>
              </a:solidFill>
              <a:latin typeface="굴림" pitchFamily="50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latinLnBrk="1">
              <a:defRPr/>
            </a:pPr>
            <a:fld id="{4942A7F1-4EC3-41CC-8271-876A33801B3D}" type="slidenum">
              <a:rPr kumimoji="1" lang="en-US" altLang="ko-KR">
                <a:solidFill>
                  <a:srgbClr val="000000"/>
                </a:solidFill>
                <a:latin typeface="굴림" pitchFamily="50" charset="-127"/>
              </a:rPr>
              <a:pPr latinLnBrk="1"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  <a:latin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13"/>
        </a:buBlip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48200" y="6115050"/>
            <a:ext cx="4491038" cy="742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Dongchul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(CHEP, KNU)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48200" y="5526088"/>
            <a:ext cx="4495800" cy="87471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HEP Topics for BSI</a:t>
            </a:r>
            <a:endParaRPr 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18E6-C6D6-450E-9F5C-3D7045A88B2A}" type="datetime1">
              <a:rPr lang="en-US" altLang="ko-KR" smtClean="0"/>
              <a:t>9/17/2011</a:t>
            </a:fld>
            <a:r>
              <a:rPr lang="en-US" altLang="ko-KR" smtClean="0"/>
              <a:t>   </a:t>
            </a:r>
          </a:p>
          <a:p>
            <a:r>
              <a:rPr lang="en-US" altLang="ko-KR" smtClean="0"/>
              <a:t>KIAS Workshop for KoRIA &amp; BSI</a:t>
            </a:r>
            <a:endParaRPr lang="ko-KR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72662-3380-43D0-9B2F-725D7B4E177E}" type="slidenum">
              <a:rPr lang="en-US" altLang="ko-KR" smtClean="0"/>
              <a:pPr/>
              <a:t>10</a:t>
            </a:fld>
            <a:endParaRPr lang="en-US" altLang="ko-KR" smtClean="0"/>
          </a:p>
        </p:txBody>
      </p:sp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고에너지물리의</a:t>
            </a:r>
            <a:r>
              <a:rPr lang="ko-KR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미래를 위해 </a:t>
            </a:r>
            <a:endParaRPr lang="en-US" altLang="ko-KR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30080"/>
          </a:xfrm>
        </p:spPr>
        <p:txBody>
          <a:bodyPr/>
          <a:lstStyle/>
          <a:p>
            <a:r>
              <a:rPr lang="ko-KR" altLang="en-US" dirty="0" err="1" smtClean="0"/>
              <a:t>국립고에너지물리연구소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이휘소</a:t>
            </a:r>
            <a:r>
              <a:rPr lang="ko-KR" altLang="en-US" dirty="0" smtClean="0"/>
              <a:t> 연구소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가칭</a:t>
            </a:r>
            <a:r>
              <a:rPr lang="en-US" altLang="ko-KR" dirty="0" smtClean="0"/>
              <a:t>) </a:t>
            </a:r>
            <a:r>
              <a:rPr lang="ko-KR" altLang="en-US" dirty="0" smtClean="0"/>
              <a:t>필요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(</a:t>
            </a:r>
            <a:r>
              <a:rPr lang="ko-KR" altLang="en-US" dirty="0" smtClean="0"/>
              <a:t>양성자 가속기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여러 창의적인 실험 수행 및  </a:t>
            </a:r>
            <a:r>
              <a:rPr lang="en-US" altLang="ko-KR" dirty="0" smtClean="0"/>
              <a:t>R/D </a:t>
            </a:r>
            <a:r>
              <a:rPr lang="ko-KR" altLang="en-US" dirty="0" smtClean="0"/>
              <a:t>시설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사람들이 참여하는 연구소로</a:t>
            </a:r>
            <a:endParaRPr lang="en-US" altLang="ko-KR" dirty="0" smtClean="0"/>
          </a:p>
          <a:p>
            <a:r>
              <a:rPr lang="ko-KR" altLang="en-US" dirty="0" err="1" smtClean="0"/>
              <a:t>국가대형연구시설</a:t>
            </a:r>
            <a:r>
              <a:rPr lang="ko-KR" altLang="en-US" dirty="0" smtClean="0"/>
              <a:t> 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확정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그러나 예산 </a:t>
            </a:r>
            <a:r>
              <a:rPr lang="ko-KR" altLang="en-US" dirty="0" err="1" smtClean="0"/>
              <a:t>미반영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CMS Tier 1 </a:t>
            </a:r>
          </a:p>
          <a:p>
            <a:pPr lvl="1"/>
            <a:r>
              <a:rPr lang="ko-KR" altLang="en-US" dirty="0" err="1" smtClean="0"/>
              <a:t>양양지하검출기시설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차세대중성미자검출시설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지하고에너지연구시설</a:t>
            </a:r>
            <a:r>
              <a:rPr lang="ko-KR" altLang="en-US" dirty="0" smtClean="0"/>
              <a:t> </a:t>
            </a:r>
            <a:r>
              <a:rPr lang="en-US" altLang="ko-KR" dirty="0" smtClean="0"/>
              <a:t>: T2KK,  </a:t>
            </a:r>
            <a:r>
              <a:rPr lang="ko-KR" altLang="en-US" dirty="0" err="1" smtClean="0"/>
              <a:t>양성자붕괴실험</a:t>
            </a:r>
            <a:r>
              <a:rPr lang="ko-KR" altLang="en-US" dirty="0" smtClean="0"/>
              <a:t> 시설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여러 가지 연구를 위한 </a:t>
            </a:r>
            <a:r>
              <a:rPr lang="ko-KR" altLang="en-US" dirty="0" err="1" smtClean="0"/>
              <a:t>지하연구시설로</a:t>
            </a:r>
            <a:r>
              <a:rPr lang="ko-KR" altLang="en-US" dirty="0" smtClean="0"/>
              <a:t> 활용 가능</a:t>
            </a:r>
            <a:endParaRPr lang="en-US" altLang="ko-KR" i="1" dirty="0" smtClean="0"/>
          </a:p>
          <a:p>
            <a:r>
              <a:rPr lang="ko-KR" altLang="en-US" dirty="0" err="1" smtClean="0"/>
              <a:t>국제공동연구의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전초기지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LHC-CMS, ALICE, Super-B factory, JPARC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r>
              <a:rPr lang="en-US" altLang="ko-KR" dirty="0" smtClean="0"/>
              <a:t> BSI </a:t>
            </a:r>
            <a:r>
              <a:rPr lang="ko-KR" altLang="en-US" dirty="0" smtClean="0"/>
              <a:t>사업단으로서의 필요성</a:t>
            </a:r>
            <a:endParaRPr lang="en-US" altLang="ko-KR" dirty="0" smtClean="0"/>
          </a:p>
          <a:p>
            <a:endParaRPr lang="ko-KR" altLang="en-US" dirty="0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655-8CFF-4E88-9B7E-6F4470AF35A2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858000" cy="1143000"/>
          </a:xfrm>
        </p:spPr>
        <p:txBody>
          <a:bodyPr/>
          <a:lstStyle/>
          <a:p>
            <a:r>
              <a:rPr lang="en-US" altLang="ko-KR" sz="4000" dirty="0" smtClean="0"/>
              <a:t>What are current hot issues?</a:t>
            </a:r>
            <a:endParaRPr lang="en-US" altLang="ko-KR" sz="4000" dirty="0" smtClean="0">
              <a:solidFill>
                <a:srgbClr val="000000"/>
              </a:solidFill>
              <a:latin typeface="Tahoma" pitchFamily="112" charset="0"/>
              <a:ea typeface="굴림" charset="-127"/>
              <a:cs typeface="Tahoma" pitchFamily="112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8580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dirty="0" smtClean="0"/>
              <a:t>Standard Model’s Mystery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/>
              <a:t>Where is the Higgs particle ?</a:t>
            </a:r>
          </a:p>
          <a:p>
            <a:pPr>
              <a:spcBef>
                <a:spcPts val="0"/>
              </a:spcBef>
            </a:pPr>
            <a:r>
              <a:rPr lang="en-US" altLang="ko-KR" dirty="0" smtClean="0"/>
              <a:t>Matter-Antimatter Asymmetry ?</a:t>
            </a:r>
          </a:p>
          <a:p>
            <a:pPr lvl="1">
              <a:spcBef>
                <a:spcPts val="0"/>
              </a:spcBef>
            </a:pPr>
            <a:r>
              <a:rPr lang="en-US" altLang="ko-KR" dirty="0" err="1" smtClean="0"/>
              <a:t>Baryogenesis</a:t>
            </a:r>
            <a:endParaRPr lang="en-US" altLang="ko-KR" dirty="0" smtClean="0"/>
          </a:p>
          <a:p>
            <a:pPr>
              <a:spcBef>
                <a:spcPts val="0"/>
              </a:spcBef>
            </a:pPr>
            <a:r>
              <a:rPr lang="en-US" altLang="ko-KR" dirty="0" smtClean="0"/>
              <a:t>Understanding mysterious Neutrinos</a:t>
            </a:r>
          </a:p>
          <a:p>
            <a:pPr lvl="1">
              <a:spcBef>
                <a:spcPts val="0"/>
              </a:spcBef>
            </a:pPr>
            <a:r>
              <a:rPr lang="en-US" altLang="ko-KR" dirty="0" err="1" smtClean="0"/>
              <a:t>Leptogenesis</a:t>
            </a:r>
            <a:r>
              <a:rPr lang="en-US" altLang="ko-KR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altLang="ko-KR" dirty="0" smtClean="0"/>
              <a:t>Unification of forces </a:t>
            </a:r>
          </a:p>
          <a:p>
            <a:pPr>
              <a:spcBef>
                <a:spcPts val="0"/>
              </a:spcBef>
            </a:pPr>
            <a:endParaRPr lang="en-US" altLang="ko-KR" dirty="0" smtClean="0"/>
          </a:p>
          <a:p>
            <a:pPr>
              <a:spcBef>
                <a:spcPts val="0"/>
              </a:spcBef>
            </a:pPr>
            <a:r>
              <a:rPr lang="en-US" altLang="ko-KR" dirty="0" smtClean="0"/>
              <a:t>Unknown dark matter and energy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/>
              <a:t>Controversial results : positive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negative </a:t>
            </a:r>
          </a:p>
          <a:p>
            <a:pPr>
              <a:spcBef>
                <a:spcPts val="0"/>
              </a:spcBef>
            </a:pPr>
            <a:r>
              <a:rPr lang="en-US" altLang="ko-KR" dirty="0" smtClean="0"/>
              <a:t>Understanding the Universe more deeply 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/>
              <a:t>Ultra HE particle sources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/>
              <a:t>Propagation of cosmic particles</a:t>
            </a:r>
          </a:p>
          <a:p>
            <a:pPr>
              <a:spcBef>
                <a:spcPts val="0"/>
              </a:spcBef>
            </a:pPr>
            <a:r>
              <a:rPr lang="en-US" altLang="ko-KR" dirty="0" smtClean="0"/>
              <a:t>Other candidates of new physics ?</a:t>
            </a:r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C4D5-9887-4F6A-ADBF-67E2C9A1E952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2123728" y="140348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Based on Reviews at the most Recent LP11 and ICHEP10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7772400" cy="11430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Impact" pitchFamily="34" charset="0"/>
              </a:rPr>
              <a:t>“Discovery” of  Standard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12" y="3429011"/>
            <a:ext cx="73802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i="1" dirty="0" smtClean="0">
                <a:solidFill>
                  <a:srgbClr val="FFFFFF"/>
                </a:solidFill>
              </a:rPr>
              <a:t>At the energy frontier through synergy of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FFFF"/>
                </a:solidFill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</a:rPr>
              <a:t> - </a:t>
            </a:r>
            <a:r>
              <a:rPr lang="en-US" sz="2800" b="1" dirty="0" err="1" smtClean="0">
                <a:solidFill>
                  <a:srgbClr val="FFFFFF"/>
                </a:solidFill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</a:rPr>
              <a:t>   colliders    </a:t>
            </a:r>
            <a:r>
              <a:rPr lang="en-US" sz="2000" dirty="0" smtClean="0">
                <a:solidFill>
                  <a:srgbClr val="FFFFFF"/>
                </a:solidFill>
              </a:rPr>
              <a:t>(e.g. </a:t>
            </a:r>
            <a:r>
              <a:rPr lang="en-US" sz="2000" dirty="0" err="1" smtClean="0">
                <a:solidFill>
                  <a:srgbClr val="FFFFFF"/>
                </a:solidFill>
              </a:rPr>
              <a:t>Tevatron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lepton </a:t>
            </a:r>
            <a:r>
              <a:rPr lang="en-US" sz="2800" b="1" dirty="0" smtClean="0">
                <a:solidFill>
                  <a:srgbClr val="FFFFFF"/>
                </a:solidFill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</a:rPr>
              <a:t>     colliders   </a:t>
            </a:r>
            <a:r>
              <a:rPr lang="en-US" sz="2000" dirty="0" smtClean="0">
                <a:solidFill>
                  <a:srgbClr val="FFFFFF"/>
                </a:solidFill>
              </a:rPr>
              <a:t>(HERA)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lepton - lepton </a:t>
            </a:r>
            <a:r>
              <a:rPr lang="en-US" sz="2800" b="1" dirty="0" smtClean="0">
                <a:solidFill>
                  <a:srgbClr val="FFFFFF"/>
                </a:solidFill>
              </a:rPr>
              <a:t>     colliders   </a:t>
            </a:r>
            <a:r>
              <a:rPr lang="en-US" sz="2000" dirty="0" smtClean="0">
                <a:solidFill>
                  <a:srgbClr val="FFFFFF"/>
                </a:solidFill>
              </a:rPr>
              <a:t>(e.g. LEP, SLC)</a:t>
            </a:r>
            <a:endParaRPr lang="en-US" sz="2400" b="1" dirty="0" smtClean="0">
              <a:solidFill>
                <a:srgbClr val="000066"/>
              </a:solidFill>
              <a:latin typeface="Lucida Grande" charset="0"/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33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‘Yesterday’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8864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Text Box 2"/>
          <p:cNvSpPr txBox="1">
            <a:spLocks noChangeArrowheads="1"/>
          </p:cNvSpPr>
          <p:nvPr/>
        </p:nvSpPr>
        <p:spPr bwMode="auto">
          <a:xfrm>
            <a:off x="5220072" y="4005064"/>
            <a:ext cx="3455988" cy="2190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 dirty="0" smtClean="0">
                <a:solidFill>
                  <a:srgbClr val="000000"/>
                </a:solidFill>
                <a:ea typeface="ＭＳ Ｐゴシック" pitchFamily="-112" charset="-128"/>
              </a:rPr>
              <a:t>possible due to                      </a:t>
            </a:r>
            <a:r>
              <a:rPr lang="de-DE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• </a:t>
            </a:r>
            <a:r>
              <a:rPr lang="de-DE" sz="2000" dirty="0" smtClean="0">
                <a:solidFill>
                  <a:srgbClr val="000000"/>
                </a:solidFill>
                <a:ea typeface="ＭＳ Ｐゴシック" pitchFamily="-112" charset="-128"/>
              </a:rPr>
              <a:t>precision measurements    </a:t>
            </a:r>
            <a:r>
              <a:rPr lang="de-DE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• </a:t>
            </a:r>
            <a:r>
              <a:rPr lang="de-DE" sz="2000" dirty="0" smtClean="0">
                <a:solidFill>
                  <a:srgbClr val="FF0000"/>
                </a:solidFill>
                <a:ea typeface="ＭＳ Ｐゴシック" pitchFamily="-112" charset="-128"/>
              </a:rPr>
              <a:t>known higher order  electroweak corrections</a:t>
            </a:r>
          </a:p>
          <a:p>
            <a:pPr eaLnBrk="0" hangingPunct="0">
              <a:spcBef>
                <a:spcPct val="50000"/>
              </a:spcBef>
            </a:pPr>
            <a:endParaRPr lang="de-DE" sz="2000" dirty="0" smtClean="0">
              <a:solidFill>
                <a:srgbClr val="000000"/>
              </a:solidFill>
              <a:ea typeface="ＭＳ Ｐゴシック" pitchFamily="-112" charset="-128"/>
            </a:endParaRPr>
          </a:p>
          <a:p>
            <a:pPr eaLnBrk="0" hangingPunct="0">
              <a:spcBef>
                <a:spcPct val="50000"/>
              </a:spcBef>
            </a:pPr>
            <a:endParaRPr lang="de-DE" dirty="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graphicFrame>
        <p:nvGraphicFramePr>
          <p:cNvPr id="1501187" name="Object 3"/>
          <p:cNvGraphicFramePr>
            <a:graphicFrameLocks noChangeAspect="1"/>
          </p:cNvGraphicFramePr>
          <p:nvPr/>
        </p:nvGraphicFramePr>
        <p:xfrm>
          <a:off x="5651872" y="5300464"/>
          <a:ext cx="23304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Formel" r:id="rId3" imgW="1168200" imgH="431640" progId="Equation.3">
                  <p:embed/>
                </p:oleObj>
              </mc:Choice>
              <mc:Fallback>
                <p:oleObj name="Formel" r:id="rId3" imgW="1168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872" y="5300464"/>
                        <a:ext cx="233045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1188" name="Rectangle 4"/>
          <p:cNvSpPr>
            <a:spLocks noChangeArrowheads="1"/>
          </p:cNvSpPr>
          <p:nvPr/>
        </p:nvSpPr>
        <p:spPr bwMode="auto">
          <a:xfrm>
            <a:off x="6085260" y="5300464"/>
            <a:ext cx="457200" cy="365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1501189" name="Rectangle 5"/>
          <p:cNvSpPr>
            <a:spLocks noChangeArrowheads="1"/>
          </p:cNvSpPr>
          <p:nvPr/>
        </p:nvSpPr>
        <p:spPr bwMode="auto">
          <a:xfrm>
            <a:off x="7309222" y="5300464"/>
            <a:ext cx="457200" cy="365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1501190" name="Text Box 6"/>
          <p:cNvSpPr txBox="1">
            <a:spLocks noChangeArrowheads="1"/>
          </p:cNvSpPr>
          <p:nvPr/>
        </p:nvSpPr>
        <p:spPr bwMode="auto">
          <a:xfrm>
            <a:off x="2339975" y="42211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 smtClean="0">
                <a:solidFill>
                  <a:srgbClr val="000000"/>
                </a:solidFill>
                <a:latin typeface="Comic Sans MS" pitchFamily="66" charset="0"/>
                <a:ea typeface="ＭＳ Ｐゴシック" pitchFamily="-112" charset="-128"/>
              </a:rPr>
              <a:t>LEP</a:t>
            </a:r>
          </a:p>
        </p:txBody>
      </p:sp>
      <p:sp>
        <p:nvSpPr>
          <p:cNvPr id="150119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2400" b="1" smtClean="0">
                <a:solidFill>
                  <a:srgbClr val="000000"/>
                </a:solidFill>
                <a:ea typeface="ＭＳ Ｐゴシック" pitchFamily="-112" charset="-128"/>
              </a:rPr>
              <a:t>Test of the SM at the Level of Quantum Fluctuations</a:t>
            </a:r>
            <a:endParaRPr lang="en-GB" sz="2400" b="1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1501192" name="Picture 8" descr="seite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99592" y="2708920"/>
            <a:ext cx="3456756" cy="3528554"/>
          </a:xfrm>
          <a:noFill/>
          <a:ln/>
        </p:spPr>
      </p:pic>
      <p:sp>
        <p:nvSpPr>
          <p:cNvPr id="1501193" name="Text Box 9"/>
          <p:cNvSpPr txBox="1">
            <a:spLocks noChangeArrowheads="1"/>
          </p:cNvSpPr>
          <p:nvPr/>
        </p:nvSpPr>
        <p:spPr bwMode="auto">
          <a:xfrm>
            <a:off x="611188" y="2349500"/>
            <a:ext cx="441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 smtClean="0">
                <a:solidFill>
                  <a:srgbClr val="3333CC"/>
                </a:solidFill>
                <a:ea typeface="ＭＳ Ｐゴシック" pitchFamily="-112" charset="-128"/>
              </a:rPr>
              <a:t>indirect determination of the top mass</a:t>
            </a:r>
            <a:endParaRPr lang="en-GB" smtClean="0">
              <a:solidFill>
                <a:srgbClr val="000000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pic>
        <p:nvPicPr>
          <p:cNvPr id="1501194" name="Picture 10" descr="mhiggs_2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64088" y="692696"/>
            <a:ext cx="3168352" cy="3168352"/>
          </a:xfrm>
          <a:noFill/>
          <a:ln/>
        </p:spPr>
      </p:pic>
      <p:sp>
        <p:nvSpPr>
          <p:cNvPr id="1501195" name="Text Box 11"/>
          <p:cNvSpPr txBox="1">
            <a:spLocks noChangeArrowheads="1"/>
          </p:cNvSpPr>
          <p:nvPr/>
        </p:nvSpPr>
        <p:spPr bwMode="auto">
          <a:xfrm>
            <a:off x="5757863" y="1125538"/>
            <a:ext cx="278765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smtClean="0">
                <a:solidFill>
                  <a:srgbClr val="3333CC"/>
                </a:solidFill>
                <a:ea typeface="ＭＳ Ｐゴシック" pitchFamily="-112" charset="-128"/>
              </a:rPr>
              <a:t>prediction of the range</a:t>
            </a:r>
          </a:p>
          <a:p>
            <a:r>
              <a:rPr lang="de-DE" sz="2000" smtClean="0">
                <a:solidFill>
                  <a:srgbClr val="3333CC"/>
                </a:solidFill>
                <a:ea typeface="ＭＳ Ｐゴシック" pitchFamily="-112" charset="-128"/>
              </a:rPr>
              <a:t>        for theHiggs mass</a:t>
            </a:r>
            <a:endParaRPr lang="en-GB" sz="2000" smtClean="0">
              <a:solidFill>
                <a:srgbClr val="3333CC"/>
              </a:solidFill>
              <a:ea typeface="ＭＳ Ｐゴシック" pitchFamily="-112" charset="-128"/>
            </a:endParaRPr>
          </a:p>
        </p:txBody>
      </p:sp>
      <p:pic>
        <p:nvPicPr>
          <p:cNvPr id="150119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692150"/>
            <a:ext cx="4333875" cy="1085850"/>
          </a:xfrm>
          <a:prstGeom prst="rect">
            <a:avLst/>
          </a:prstGeom>
          <a:noFill/>
        </p:spPr>
      </p:pic>
      <p:sp>
        <p:nvSpPr>
          <p:cNvPr id="1501197" name="Line 13"/>
          <p:cNvSpPr>
            <a:spLocks noChangeShapeType="1"/>
          </p:cNvSpPr>
          <p:nvPr/>
        </p:nvSpPr>
        <p:spPr bwMode="auto">
          <a:xfrm>
            <a:off x="2484438" y="18446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1501198" name="Line 14"/>
          <p:cNvSpPr>
            <a:spLocks noChangeShapeType="1"/>
          </p:cNvSpPr>
          <p:nvPr/>
        </p:nvSpPr>
        <p:spPr bwMode="auto">
          <a:xfrm>
            <a:off x="4356100" y="1700213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Comic Sans MS" pitchFamily="66" charset="0"/>
              <a:ea typeface="ＭＳ Ｐゴシック" pitchFamily="-11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54868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859155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Exciting Times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12" y="3429011"/>
            <a:ext cx="73802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i="1" dirty="0" smtClean="0">
                <a:solidFill>
                  <a:srgbClr val="FFFF00"/>
                </a:solidFill>
              </a:rPr>
              <a:t>At the energy frontier, the LHC brings us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i="1" dirty="0" smtClean="0">
                <a:solidFill>
                  <a:srgbClr val="FFFF00"/>
                </a:solidFill>
              </a:rPr>
              <a:t>into unexplored territory: 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</a:rPr>
              <a:t>Excellent progress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</a:rPr>
              <a:t>Accelerator – Experiments – Grid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33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‘Today’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8864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48641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origin of </a:t>
            </a:r>
            <a:r>
              <a:rPr lang="en-GB" sz="2000" dirty="0" smtClean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mass/matter or                     origin </a:t>
            </a:r>
            <a:r>
              <a:rPr lang="en-GB" sz="2000" dirty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of electroweak symmetry breaking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70C0"/>
                </a:solidFill>
                <a:latin typeface="Helvetica"/>
                <a:ea typeface="ＭＳ Ｐゴシック" pitchFamily="-112" charset="-128"/>
              </a:rPr>
              <a:t>unification of forces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fundamental symmetry of forces and </a:t>
            </a:r>
            <a:r>
              <a:rPr lang="en-GB" sz="2000" dirty="0" smtClean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matter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70C0"/>
                </a:solidFill>
                <a:latin typeface="Helvetica"/>
                <a:ea typeface="ＭＳ Ｐゴシック" pitchFamily="-112" charset="-128"/>
              </a:rPr>
              <a:t>where is antimatter</a:t>
            </a:r>
            <a:endParaRPr lang="en-GB" sz="2000" dirty="0">
              <a:solidFill>
                <a:srgbClr val="0070C0"/>
              </a:solidFill>
              <a:latin typeface="Helvetica"/>
              <a:ea typeface="ＭＳ Ｐゴシック" pitchFamily="-112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unification of quantum physics and general relativity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70C0"/>
                </a:solidFill>
                <a:latin typeface="Helvetica"/>
                <a:ea typeface="ＭＳ Ｐゴシック" pitchFamily="-112" charset="-128"/>
              </a:rPr>
              <a:t>number of space/time dimensions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Helvetica"/>
                <a:ea typeface="ＭＳ Ｐゴシック" pitchFamily="-112" charset="-128"/>
              </a:rPr>
              <a:t>what is dark matter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FF0000"/>
                </a:solidFill>
                <a:latin typeface="Helvetica"/>
                <a:ea typeface="ＭＳ Ｐゴシック" pitchFamily="-112" charset="-128"/>
              </a:rPr>
              <a:t>what is dark energy</a:t>
            </a:r>
            <a:endParaRPr lang="de-DE" sz="2000" dirty="0">
              <a:solidFill>
                <a:srgbClr val="FF0000"/>
              </a:solidFill>
              <a:latin typeface="Helvetica"/>
              <a:ea typeface="ＭＳ Ｐゴシック" pitchFamily="-112" charset="-128"/>
            </a:endParaRPr>
          </a:p>
        </p:txBody>
      </p:sp>
      <p:pic>
        <p:nvPicPr>
          <p:cNvPr id="1504259" name="Picture 3" descr="Abb_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0"/>
            <a:ext cx="2667000" cy="3133803"/>
          </a:xfrm>
          <a:prstGeom prst="rect">
            <a:avLst/>
          </a:prstGeom>
          <a:noFill/>
        </p:spPr>
      </p:pic>
      <p:sp>
        <p:nvSpPr>
          <p:cNvPr id="1504261" name="Line 5"/>
          <p:cNvSpPr>
            <a:spLocks noChangeShapeType="1"/>
          </p:cNvSpPr>
          <p:nvPr/>
        </p:nvSpPr>
        <p:spPr bwMode="auto">
          <a:xfrm>
            <a:off x="3048000" y="2209800"/>
            <a:ext cx="302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15042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3733800" cy="20227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504263" name="Line 7"/>
          <p:cNvSpPr>
            <a:spLocks noChangeShapeType="1"/>
          </p:cNvSpPr>
          <p:nvPr/>
        </p:nvSpPr>
        <p:spPr bwMode="auto">
          <a:xfrm flipV="1">
            <a:off x="3200400" y="51816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504264" name="AutoShape 8"/>
          <p:cNvSpPr>
            <a:spLocks/>
          </p:cNvSpPr>
          <p:nvPr/>
        </p:nvSpPr>
        <p:spPr bwMode="auto">
          <a:xfrm>
            <a:off x="2819400" y="48006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Key Questions of Particle Physics</a:t>
            </a:r>
            <a:endParaRPr lang="en-US" sz="3200" dirty="0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 rot="20666527">
            <a:off x="817956" y="2585345"/>
            <a:ext cx="7543800" cy="1447800"/>
            <a:chOff x="144" y="1440"/>
            <a:chExt cx="4752" cy="912"/>
          </a:xfrm>
        </p:grpSpPr>
        <p:sp>
          <p:nvSpPr>
            <p:cNvPr id="11" name="Oval 84"/>
            <p:cNvSpPr>
              <a:spLocks noChangeArrowheads="1"/>
            </p:cNvSpPr>
            <p:nvPr/>
          </p:nvSpPr>
          <p:spPr bwMode="auto">
            <a:xfrm>
              <a:off x="288" y="1440"/>
              <a:ext cx="4560" cy="91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44" y="1536"/>
              <a:ext cx="4752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dirty="0" smtClean="0">
                  <a:solidFill>
                    <a:srgbClr val="003366"/>
                  </a:solidFill>
                  <a:ea typeface="ＭＳ Ｐゴシック" charset="-128"/>
                </a:rPr>
                <a:t>For most questions: </a:t>
              </a:r>
            </a:p>
            <a:p>
              <a:pPr algn="ctr" defTabSz="457200"/>
              <a:r>
                <a:rPr lang="en-US" dirty="0" smtClean="0">
                  <a:solidFill>
                    <a:srgbClr val="003366"/>
                  </a:solidFill>
                  <a:ea typeface="ＭＳ Ｐゴシック" charset="-128"/>
                </a:rPr>
                <a:t>new particles should appear </a:t>
              </a:r>
            </a:p>
            <a:p>
              <a:pPr algn="ctr" defTabSz="457200"/>
              <a:r>
                <a:rPr lang="en-US" dirty="0" smtClean="0">
                  <a:solidFill>
                    <a:srgbClr val="003366"/>
                  </a:solidFill>
                  <a:ea typeface="ＭＳ Ｐゴシック" charset="-128"/>
                </a:rPr>
                <a:t>at </a:t>
              </a:r>
              <a:r>
                <a:rPr lang="en-US" b="1" dirty="0" err="1" smtClean="0">
                  <a:solidFill>
                    <a:srgbClr val="003366"/>
                  </a:solidFill>
                  <a:ea typeface="ＭＳ Ｐゴシック" charset="-128"/>
                </a:rPr>
                <a:t>TeV</a:t>
              </a:r>
              <a:r>
                <a:rPr lang="en-US" b="1" dirty="0" smtClean="0">
                  <a:solidFill>
                    <a:srgbClr val="003366"/>
                  </a:solidFill>
                  <a:ea typeface="ＭＳ Ｐゴシック" charset="-128"/>
                </a:rPr>
                <a:t> </a:t>
              </a:r>
              <a:r>
                <a:rPr lang="en-US" dirty="0" smtClean="0">
                  <a:solidFill>
                    <a:srgbClr val="003366"/>
                  </a:solidFill>
                  <a:ea typeface="ＭＳ Ｐゴシック" charset="-128"/>
                </a:rPr>
                <a:t>scale or below</a:t>
              </a:r>
            </a:p>
            <a:p>
              <a:pPr algn="ctr" defTabSz="457200"/>
              <a:r>
                <a:rPr lang="en-US" sz="2000" b="1" dirty="0" smtClean="0">
                  <a:solidFill>
                    <a:srgbClr val="003366"/>
                  </a:solidFill>
                  <a:latin typeface="Tahoma" charset="0"/>
                  <a:ea typeface="ＭＳ Ｐゴシック" charset="-128"/>
                  <a:sym typeface="Wingdings" pitchFamily="2" charset="2"/>
                </a:rPr>
                <a:t> t</a:t>
              </a:r>
              <a:r>
                <a:rPr lang="en-US" sz="2000" b="1" dirty="0" smtClean="0">
                  <a:solidFill>
                    <a:srgbClr val="003366"/>
                  </a:solidFill>
                  <a:latin typeface="Tahoma" charset="0"/>
                  <a:ea typeface="ＭＳ Ｐゴシック" charset="-128"/>
                </a:rPr>
                <a:t>erritory of the LHC</a:t>
              </a:r>
              <a:endParaRPr lang="en-US" sz="2000" b="1" dirty="0" smtClean="0">
                <a:solidFill>
                  <a:srgbClr val="000000"/>
                </a:solidFill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36296" y="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859155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Key message (II)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33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‘Tomorrow’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505200"/>
            <a:ext cx="5791200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There is a 20 years programme at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the energy frontier with the LHC: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32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rgbClr val="0070C0"/>
                </a:solidFill>
                <a:latin typeface="Calibri"/>
              </a:rPr>
              <a:t>7 </a:t>
            </a:r>
            <a:r>
              <a:rPr lang="en-GB" sz="3200" dirty="0" err="1" smtClean="0">
                <a:solidFill>
                  <a:srgbClr val="0070C0"/>
                </a:solidFill>
                <a:latin typeface="Calibri"/>
              </a:rPr>
              <a:t>TeV</a:t>
            </a:r>
            <a:endParaRPr lang="en-GB" sz="3200" dirty="0" smtClean="0">
              <a:solidFill>
                <a:srgbClr val="0070C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rgbClr val="0070C0"/>
                </a:solidFill>
                <a:latin typeface="Calibri"/>
              </a:rPr>
              <a:t>14 </a:t>
            </a:r>
            <a:r>
              <a:rPr lang="en-GB" sz="3200" dirty="0" err="1" smtClean="0">
                <a:solidFill>
                  <a:srgbClr val="0070C0"/>
                </a:solidFill>
                <a:latin typeface="Calibri"/>
              </a:rPr>
              <a:t>TeV</a:t>
            </a:r>
            <a:r>
              <a:rPr lang="en-GB" sz="3200" dirty="0" smtClean="0">
                <a:solidFill>
                  <a:srgbClr val="0070C0"/>
                </a:solidFill>
                <a:latin typeface="Calibri"/>
              </a:rPr>
              <a:t> design luminosity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i="1" dirty="0" smtClean="0">
                <a:solidFill>
                  <a:srgbClr val="0070C0"/>
                </a:solidFill>
                <a:latin typeface="Calibri"/>
              </a:rPr>
              <a:t>14 </a:t>
            </a:r>
            <a:r>
              <a:rPr lang="en-GB" sz="3200" i="1" dirty="0" err="1" smtClean="0">
                <a:solidFill>
                  <a:srgbClr val="0070C0"/>
                </a:solidFill>
                <a:latin typeface="Calibri"/>
              </a:rPr>
              <a:t>TeV</a:t>
            </a:r>
            <a:r>
              <a:rPr lang="en-GB" sz="3200" i="1" dirty="0" smtClean="0">
                <a:solidFill>
                  <a:srgbClr val="0070C0"/>
                </a:solidFill>
                <a:latin typeface="Calibri"/>
              </a:rPr>
              <a:t> high luminosity (HL-LHC)</a:t>
            </a:r>
            <a:endParaRPr lang="en-GB" sz="3200" i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18864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8591550" cy="1143000"/>
          </a:xfrm>
          <a:noFill/>
          <a:ln/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33" y="260350"/>
            <a:ext cx="477836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‘Beyond Tomorrow’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0" y="3733800"/>
            <a:ext cx="9144000" cy="249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lIns="91420" tIns="45710" rIns="91420" bIns="45710">
            <a:prstTxWarp prst="textNoShape">
              <a:avLst/>
            </a:prstTxWarp>
            <a:spAutoFit/>
          </a:bodyPr>
          <a:lstStyle/>
          <a:p>
            <a:pPr marL="742786" indent="-742786" eaLnBrk="0" hangingPunct="0"/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</a:rPr>
              <a:t>           Colliders at the Energy Frontier</a:t>
            </a:r>
          </a:p>
          <a:p>
            <a:pPr marL="742786" indent="-742786" eaLnBrk="0" hangingPunct="0"/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</a:rPr>
              <a:t>             </a:t>
            </a:r>
          </a:p>
          <a:p>
            <a:pPr marL="742786" indent="-742786" eaLnBrk="0" hangingPunct="0"/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</a:rPr>
              <a:t>                          beyond LHC</a:t>
            </a:r>
          </a:p>
          <a:p>
            <a:pPr marL="742786" indent="-742786" eaLnBrk="0" hangingPunct="0"/>
            <a:endParaRPr lang="en-US" sz="36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 pitchFamily="-112" charset="0"/>
              <a:ea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8864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Road beyond Standard </a:t>
            </a:r>
            <a:r>
              <a:rPr lang="en-US" dirty="0">
                <a:solidFill>
                  <a:schemeClr val="tx1"/>
                </a:solidFill>
                <a:latin typeface="Impact" pitchFamily="34" charset="0"/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15" y="3429011"/>
            <a:ext cx="71516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i="1" dirty="0" smtClean="0">
                <a:solidFill>
                  <a:srgbClr val="FFFFFF"/>
                </a:solidFill>
                <a:ea typeface="ＭＳ Ｐゴシック" pitchFamily="-112" charset="-128"/>
              </a:rPr>
              <a:t>At the energy frontier through synergy of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FFFF"/>
                </a:solidFill>
                <a:ea typeface="ＭＳ Ｐゴシック" pitchFamily="-112" charset="-128"/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- </a:t>
            </a:r>
            <a:r>
              <a:rPr lang="en-US" sz="2800" b="1" dirty="0" err="1" smtClean="0">
                <a:solidFill>
                  <a:srgbClr val="FFFFFF"/>
                </a:solidFill>
                <a:ea typeface="ＭＳ Ｐゴシック" pitchFamily="-112" charset="-128"/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colliders  </a:t>
            </a:r>
            <a:endParaRPr lang="en-US" sz="20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  <a:ea typeface="ＭＳ Ｐゴシック" pitchFamily="-112" charset="-128"/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 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- 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</a:t>
            </a:r>
            <a:endParaRPr lang="en-US" sz="2400" b="1" dirty="0" smtClean="0">
              <a:solidFill>
                <a:srgbClr val="000066"/>
              </a:solidFill>
              <a:latin typeface="Lucida Grande" charset="0"/>
              <a:ea typeface="ＭＳ Ｐゴシック" pitchFamily="-112" charset="-128"/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33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FF"/>
                </a:solidFill>
                <a:ea typeface="ＭＳ Ｐゴシック" pitchFamily="-112" charset="-128"/>
              </a:rPr>
              <a:t>Next decades</a:t>
            </a:r>
            <a:endParaRPr lang="en-US" sz="3200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rot="20818902">
            <a:off x="560565" y="4825765"/>
            <a:ext cx="840165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ＭＳ Ｐゴシック" pitchFamily="-112" charset="-128"/>
              </a:rPr>
              <a:t>LHC results will guide the way at the energy frontier</a:t>
            </a:r>
            <a:endParaRPr lang="en-US" sz="28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18864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8D-FCB0-477D-82D3-62143F2DA8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6824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Linear Colliders: ILC / CLIC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610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dirty="0" smtClean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Both projects are global endeavours</a:t>
            </a:r>
          </a:p>
          <a:p>
            <a:pPr eaLnBrk="0" hangingPunct="0">
              <a:spcBef>
                <a:spcPct val="50000"/>
              </a:spcBef>
            </a:pPr>
            <a:endParaRPr lang="en-GB" sz="3200" dirty="0" smtClean="0">
              <a:solidFill>
                <a:srgbClr val="002060"/>
              </a:solidFill>
              <a:latin typeface="Helvetica"/>
              <a:ea typeface="ＭＳ Ｐゴシック" pitchFamily="-112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3200" dirty="0" smtClean="0">
                <a:solidFill>
                  <a:srgbClr val="002060"/>
                </a:solidFill>
                <a:latin typeface="Helvetica"/>
                <a:ea typeface="ＭＳ Ｐゴシック" pitchFamily="-112" charset="-128"/>
              </a:rPr>
              <a:t>Wide range of Physics Topics, e.g. </a:t>
            </a:r>
          </a:p>
          <a:p>
            <a:pPr eaLnBrk="0" hangingPunct="0">
              <a:spcBef>
                <a:spcPct val="50000"/>
              </a:spcBef>
            </a:pPr>
            <a:r>
              <a:rPr lang="en-GB" sz="3200" dirty="0" smtClean="0">
                <a:solidFill>
                  <a:srgbClr val="002060"/>
                </a:solidFill>
                <a:latin typeface="Helvetica"/>
                <a:ea typeface="ＭＳ Ｐゴシック" pitchFamily="-112" charset="-128"/>
              </a:rPr>
              <a:t>     Higgs (self) couplings </a:t>
            </a:r>
          </a:p>
          <a:p>
            <a:pPr eaLnBrk="0" hangingPunct="0">
              <a:spcBef>
                <a:spcPct val="50000"/>
              </a:spcBef>
            </a:pPr>
            <a:r>
              <a:rPr lang="en-GB" sz="3200" dirty="0" smtClean="0">
                <a:solidFill>
                  <a:srgbClr val="002060"/>
                </a:solidFill>
                <a:latin typeface="Helvetica"/>
                <a:ea typeface="ＭＳ Ｐゴシック" pitchFamily="-112" charset="-128"/>
              </a:rPr>
              <a:t>     Z, W, Top studies</a:t>
            </a:r>
          </a:p>
          <a:p>
            <a:pPr eaLnBrk="0" hangingPunct="0">
              <a:spcBef>
                <a:spcPct val="50000"/>
              </a:spcBef>
            </a:pPr>
            <a:r>
              <a:rPr lang="en-GB" sz="3200" dirty="0" smtClean="0">
                <a:solidFill>
                  <a:srgbClr val="002060"/>
                </a:solidFill>
                <a:latin typeface="Helvetica"/>
                <a:ea typeface="ＭＳ Ｐゴシック" pitchFamily="-112" charset="-128"/>
              </a:rPr>
              <a:t>     new 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90872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Tahoma" pitchFamily="112" charset="0"/>
                <a:ea typeface="굴림" charset="-127"/>
                <a:cs typeface="Tahoma" pitchFamily="112" charset="0"/>
              </a:rPr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BSI’s HEP team? </a:t>
            </a:r>
          </a:p>
          <a:p>
            <a:pPr lvl="1"/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Why?</a:t>
            </a:r>
          </a:p>
          <a:p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What are current hot issues?</a:t>
            </a:r>
          </a:p>
          <a:p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What can we and should we do? </a:t>
            </a:r>
          </a:p>
          <a:p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How teams could be organized?</a:t>
            </a:r>
          </a:p>
          <a:p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Summary and issues for discussion</a:t>
            </a:r>
          </a:p>
          <a:p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5353-91E6-48E3-A47F-D20303FA3A27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8D-FCB0-477D-82D3-62143F2DA84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4378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Key message (III)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610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Helvetica"/>
                <a:ea typeface="ＭＳ Ｐゴシック" pitchFamily="-112" charset="-128"/>
              </a:rPr>
              <a:t>High Priority Items for Linear Collider Projects</a:t>
            </a:r>
          </a:p>
          <a:p>
            <a:pPr eaLnBrk="0" hangingPunct="0">
              <a:spcBef>
                <a:spcPct val="50000"/>
              </a:spcBef>
            </a:pPr>
            <a:endParaRPr lang="en-GB" sz="2800" dirty="0" smtClean="0">
              <a:solidFill>
                <a:srgbClr val="002060"/>
              </a:solidFill>
              <a:latin typeface="Helvetica"/>
              <a:ea typeface="ＭＳ Ｐゴシック" pitchFamily="-112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dirty="0" smtClean="0">
                <a:solidFill>
                  <a:srgbClr val="002060"/>
                </a:solidFill>
                <a:latin typeface="Helvetica"/>
                <a:ea typeface="ＭＳ Ｐゴシック" pitchFamily="-112" charset="-128"/>
              </a:rPr>
              <a:t>ILC and CLIC projects </a:t>
            </a:r>
            <a:r>
              <a:rPr lang="en-GB" sz="2800" dirty="0" smtClean="0">
                <a:solidFill>
                  <a:srgbClr val="002060"/>
                </a:solidFill>
                <a:latin typeface="Helvetica"/>
                <a:ea typeface="ＭＳ Ｐゴシック" pitchFamily="-112" charset="-128"/>
                <a:sym typeface="Wingdings" pitchFamily="2" charset="2"/>
              </a:rPr>
              <a:t> LC project</a:t>
            </a:r>
            <a:endParaRPr lang="en-GB" sz="2800" dirty="0" smtClean="0">
              <a:solidFill>
                <a:srgbClr val="002060"/>
              </a:solidFill>
              <a:latin typeface="Helvetica"/>
              <a:ea typeface="ＭＳ Ｐゴシック" pitchFamily="-112" charset="-128"/>
            </a:endParaRPr>
          </a:p>
          <a:p>
            <a:pPr eaLnBrk="0" hangingPunct="0">
              <a:spcBef>
                <a:spcPct val="50000"/>
              </a:spcBef>
            </a:pPr>
            <a:endParaRPr lang="en-GB" sz="2800" dirty="0" smtClean="0">
              <a:solidFill>
                <a:srgbClr val="FF0000"/>
              </a:solidFill>
              <a:latin typeface="Helvetica"/>
              <a:ea typeface="ＭＳ Ｐゴシック" pitchFamily="-112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Helvetica"/>
                <a:ea typeface="ＭＳ Ｐゴシック" pitchFamily="-112" charset="-128"/>
              </a:rPr>
              <a:t>Construction Cost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Helvetica"/>
                <a:ea typeface="ＭＳ Ｐゴシック" pitchFamily="-112" charset="-128"/>
              </a:rPr>
              <a:t>Power Consumption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dirty="0" smtClean="0">
                <a:solidFill>
                  <a:srgbClr val="FF0000"/>
                </a:solidFill>
                <a:latin typeface="Helvetica"/>
                <a:ea typeface="ＭＳ Ｐゴシック" pitchFamily="-112" charset="-128"/>
              </a:rPr>
              <a:t>Value Engineering</a:t>
            </a:r>
          </a:p>
          <a:p>
            <a:pPr eaLnBrk="0" hangingPunct="0">
              <a:spcBef>
                <a:spcPct val="50000"/>
              </a:spcBef>
            </a:pPr>
            <a:endParaRPr lang="en-GB" sz="2800" dirty="0" smtClean="0">
              <a:solidFill>
                <a:srgbClr val="FF0000"/>
              </a:solidFill>
              <a:latin typeface="Helvetica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C28D-FCB0-477D-82D3-62143F2DA84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443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Key message (IV)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280920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All projects need continuing accelerator and detector R&amp;D;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All projects need continuing attention concerning a convincing physics case;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close collaboration exp-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</a:rPr>
              <a:t>theo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mandatory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so that the right decision can be made when the time comes to identify the next energy frontier accelerator (collider).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Today, we need to keep our choices open.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6296" y="18864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7" y="764704"/>
            <a:ext cx="8137525" cy="4824412"/>
          </a:xfrm>
          <a:noFill/>
        </p:spPr>
        <p:txBody>
          <a:bodyPr/>
          <a:lstStyle/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Past decades saw precision studies of 5 % of </a:t>
            </a: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our Universe </a:t>
            </a:r>
            <a:r>
              <a:rPr lang="en-US" sz="2800" dirty="0" smtClean="0">
                <a:solidFill>
                  <a:srgbClr val="000099"/>
                </a:solidFill>
                <a:sym typeface="Wingdings" pitchFamily="2" charset="2"/>
              </a:rPr>
              <a:t> Discovery of the Standard Model</a:t>
            </a:r>
            <a:endParaRPr lang="en-US" sz="2800" dirty="0" smtClean="0">
              <a:solidFill>
                <a:srgbClr val="000099"/>
              </a:solidFill>
            </a:endParaRP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…</a:t>
            </a: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We are just at the beginning of exploring </a:t>
            </a: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95 % of the Universe</a:t>
            </a: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endParaRPr lang="en-US" sz="2800" dirty="0" smtClean="0">
              <a:solidFill>
                <a:srgbClr val="000099"/>
              </a:solidFill>
            </a:endParaRPr>
          </a:p>
          <a:p>
            <a:pPr marL="322263" indent="0" eaLnBrk="1" hangingPunct="1">
              <a:spcBef>
                <a:spcPct val="0"/>
              </a:spcBef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                                     exciting prospects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6296" y="188640"/>
            <a:ext cx="1752351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</a:t>
            </a:r>
          </a:p>
          <a:p>
            <a:r>
              <a:rPr lang="en-US" altLang="ko-KR" sz="1100" dirty="0" smtClean="0"/>
              <a:t>Rolf </a:t>
            </a:r>
            <a:r>
              <a:rPr lang="en-US" altLang="ko-KR" sz="1100" dirty="0" err="1" smtClean="0"/>
              <a:t>Heuer’s</a:t>
            </a:r>
            <a:r>
              <a:rPr lang="en-US" altLang="ko-KR" sz="1100" dirty="0" smtClean="0"/>
              <a:t> talk at LP11</a:t>
            </a:r>
            <a:endParaRPr lang="ko-KR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858000" cy="1143000"/>
          </a:xfrm>
        </p:spPr>
        <p:txBody>
          <a:bodyPr/>
          <a:lstStyle/>
          <a:p>
            <a:r>
              <a:rPr lang="en-US" altLang="ko-KR" sz="4000" dirty="0" smtClean="0"/>
              <a:t>Results of Search for Higgs </a:t>
            </a:r>
            <a:br>
              <a:rPr lang="en-US" altLang="ko-KR" sz="4000" dirty="0" smtClean="0"/>
            </a:br>
            <a:r>
              <a:rPr lang="en-US" altLang="ko-KR" sz="4000" dirty="0" smtClean="0">
                <a:solidFill>
                  <a:srgbClr val="FF0000"/>
                </a:solidFill>
              </a:rPr>
              <a:t>… to be continued</a:t>
            </a:r>
            <a:endParaRPr lang="en-US" altLang="ko-KR" sz="4000" dirty="0" smtClean="0">
              <a:solidFill>
                <a:srgbClr val="FF0000"/>
              </a:solidFill>
              <a:latin typeface="Tahoma" pitchFamily="112" charset="0"/>
              <a:ea typeface="굴림" charset="-127"/>
              <a:cs typeface="Tahoma" pitchFamily="112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858000" cy="4648200"/>
          </a:xfrm>
        </p:spPr>
        <p:txBody>
          <a:bodyPr/>
          <a:lstStyle/>
          <a:p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C4D5-9887-4F6A-ADBF-67E2C9A1E952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23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933056"/>
            <a:ext cx="3672408" cy="253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149080"/>
            <a:ext cx="2647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484784"/>
            <a:ext cx="3600400" cy="247139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868144" y="1844824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Observed exclusion mass range  (95% CL)</a:t>
            </a:r>
          </a:p>
          <a:p>
            <a:pPr algn="ctr"/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145-216 </a:t>
            </a:r>
            <a:r>
              <a:rPr lang="en-US" altLang="ko-KR" b="1" dirty="0" err="1" smtClean="0">
                <a:solidFill>
                  <a:schemeClr val="bg1"/>
                </a:solidFill>
              </a:rPr>
              <a:t>GeV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226-288 </a:t>
            </a:r>
            <a:r>
              <a:rPr lang="en-US" altLang="ko-KR" b="1" dirty="0" err="1" smtClean="0">
                <a:solidFill>
                  <a:schemeClr val="bg1"/>
                </a:solidFill>
              </a:rPr>
              <a:t>GeV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310-400 </a:t>
            </a:r>
            <a:r>
              <a:rPr lang="en-US" altLang="ko-KR" b="1" dirty="0" err="1" smtClean="0">
                <a:solidFill>
                  <a:schemeClr val="bg1"/>
                </a:solidFill>
              </a:rPr>
              <a:t>GeV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-1080000">
            <a:off x="407951" y="2739666"/>
            <a:ext cx="8497117" cy="23698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95% CL is not enough !!!  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</a:rPr>
              <a:t> Need more than 99% CL result for discovery…</a:t>
            </a:r>
          </a:p>
          <a:p>
            <a:r>
              <a:rPr lang="en-US" altLang="ko-KR" sz="2800" dirty="0" smtClean="0">
                <a:solidFill>
                  <a:srgbClr val="FFFF00"/>
                </a:solidFill>
              </a:rPr>
              <a:t> Key words: </a:t>
            </a:r>
          </a:p>
          <a:p>
            <a:r>
              <a:rPr lang="en-US" altLang="ko-KR" sz="3200" b="1" dirty="0" smtClean="0">
                <a:solidFill>
                  <a:srgbClr val="FFFFFF"/>
                </a:solidFill>
              </a:rPr>
              <a:t> Higgs or no-Higgs?</a:t>
            </a:r>
          </a:p>
          <a:p>
            <a:r>
              <a:rPr lang="en-US" altLang="ko-KR" sz="3200" b="1" dirty="0">
                <a:solidFill>
                  <a:srgbClr val="FFFFFF"/>
                </a:solidFill>
              </a:rPr>
              <a:t> </a:t>
            </a:r>
            <a:r>
              <a:rPr lang="en-US" altLang="ko-KR" sz="3200" b="1" dirty="0" smtClean="0">
                <a:solidFill>
                  <a:srgbClr val="FFFFFF"/>
                </a:solidFill>
              </a:rPr>
              <a:t>More careful analysis is necessary !!!</a:t>
            </a:r>
            <a:endParaRPr lang="en-US" altLang="ko-KR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Matter-Antimatter Asymmetry and High Energy Cosmic Particles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1219200"/>
            <a:ext cx="2674640" cy="487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dirty="0" smtClean="0">
                <a:solidFill>
                  <a:srgbClr val="FF0000"/>
                </a:solidFill>
              </a:rPr>
              <a:t>Belle and </a:t>
            </a:r>
            <a:r>
              <a:rPr lang="en-US" altLang="ko-KR" dirty="0" err="1" smtClean="0">
                <a:solidFill>
                  <a:srgbClr val="FF0000"/>
                </a:solidFill>
              </a:rPr>
              <a:t>BaBar</a:t>
            </a:r>
            <a:r>
              <a:rPr lang="en-US" altLang="ko-KR" dirty="0" smtClean="0">
                <a:solidFill>
                  <a:srgbClr val="FF0000"/>
                </a:solidFill>
              </a:rPr>
              <a:t> discovered Asymmetry in B systems</a:t>
            </a:r>
          </a:p>
          <a:p>
            <a:pPr>
              <a:spcBef>
                <a:spcPts val="0"/>
              </a:spcBef>
            </a:pPr>
            <a:r>
              <a:rPr lang="en-US" altLang="ko-KR" dirty="0" smtClean="0"/>
              <a:t>Major CP-violation source would be from the baryon sector</a:t>
            </a:r>
          </a:p>
          <a:p>
            <a:pPr>
              <a:spcBef>
                <a:spcPts val="0"/>
              </a:spcBef>
            </a:pPr>
            <a:r>
              <a:rPr lang="en-US" altLang="ko-KR" dirty="0" smtClean="0"/>
              <a:t>Understanding the </a:t>
            </a:r>
            <a:r>
              <a:rPr lang="en-US" altLang="ko-KR" dirty="0" err="1" smtClean="0">
                <a:solidFill>
                  <a:srgbClr val="FF0000"/>
                </a:solidFill>
              </a:rPr>
              <a:t>baryogensesis</a:t>
            </a:r>
            <a:r>
              <a:rPr lang="en-US" altLang="ko-KR" dirty="0" smtClean="0"/>
              <a:t> is a hot issue</a:t>
            </a:r>
          </a:p>
          <a:p>
            <a:pPr>
              <a:spcBef>
                <a:spcPts val="0"/>
              </a:spcBef>
            </a:pPr>
            <a:r>
              <a:rPr lang="en-US" altLang="ko-KR" dirty="0" smtClean="0"/>
              <a:t>Now PAMELA, Fermi-LAT,  AMS2, CREAM, etc. are searching antimatter in the </a:t>
            </a:r>
            <a:r>
              <a:rPr lang="en-US" altLang="ko-KR" dirty="0" smtClean="0">
                <a:solidFill>
                  <a:srgbClr val="FF0000"/>
                </a:solidFill>
              </a:rPr>
              <a:t>space</a:t>
            </a:r>
          </a:p>
          <a:p>
            <a:pPr>
              <a:spcBef>
                <a:spcPts val="0"/>
              </a:spcBef>
            </a:pPr>
            <a:endParaRPr lang="en-US" altLang="ko-KR" dirty="0" smtClean="0"/>
          </a:p>
          <a:p>
            <a:pPr>
              <a:spcBef>
                <a:spcPts val="0"/>
              </a:spcBef>
            </a:pPr>
            <a:endParaRPr lang="en-US" altLang="ko-KR" dirty="0" smtClean="0"/>
          </a:p>
          <a:p>
            <a:pPr>
              <a:spcBef>
                <a:spcPts val="0"/>
              </a:spcBef>
            </a:pP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0047-EE06-43C0-A4A7-572D052C0845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24</a:t>
            </a:fld>
            <a:endParaRPr lang="en-US" altLang="ko-K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152" y="1268760"/>
            <a:ext cx="6432848" cy="48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-1080000">
            <a:off x="408448" y="3038746"/>
            <a:ext cx="849711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 Key words: </a:t>
            </a:r>
            <a:r>
              <a:rPr lang="en-US" altLang="ko-KR" sz="3200" b="1" dirty="0" err="1" smtClean="0">
                <a:solidFill>
                  <a:srgbClr val="FFFFFF"/>
                </a:solidFill>
              </a:rPr>
              <a:t>Baryogeneis</a:t>
            </a:r>
            <a:r>
              <a:rPr lang="en-US" altLang="ko-KR" sz="3200" b="1" dirty="0" smtClean="0">
                <a:solidFill>
                  <a:srgbClr val="FFFFFF"/>
                </a:solidFill>
              </a:rPr>
              <a:t>, Dark Matter</a:t>
            </a:r>
          </a:p>
          <a:p>
            <a:r>
              <a:rPr lang="en-US" altLang="ko-KR" sz="3200" b="1" dirty="0" smtClean="0">
                <a:solidFill>
                  <a:srgbClr val="FFFFFF"/>
                </a:solidFill>
              </a:rPr>
              <a:t> Lots of data are now coming !!!</a:t>
            </a:r>
            <a:endParaRPr lang="en-US" altLang="ko-KR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Understanding Neutrinos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5050904" cy="4267200"/>
          </a:xfrm>
        </p:spPr>
        <p:txBody>
          <a:bodyPr/>
          <a:lstStyle/>
          <a:p>
            <a:r>
              <a:rPr lang="en-US" altLang="ko-KR" dirty="0" smtClean="0"/>
              <a:t>Reactor experiments + NOVA and T2K will get range of allowed </a:t>
            </a:r>
            <a:r>
              <a:rPr lang="el-GR" altLang="ko-KR" dirty="0" smtClean="0"/>
              <a:t>δ</a:t>
            </a:r>
            <a:r>
              <a:rPr lang="en-US" altLang="ko-KR" dirty="0" smtClean="0"/>
              <a:t>cp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Assuming θ13 is between 5</a:t>
            </a:r>
            <a:r>
              <a:rPr lang="en-US" altLang="ko-KR" baseline="30000" dirty="0" smtClean="0"/>
              <a:t>o </a:t>
            </a:r>
            <a:r>
              <a:rPr lang="en-US" altLang="ko-KR" dirty="0" smtClean="0"/>
              <a:t>and 10</a:t>
            </a:r>
            <a:r>
              <a:rPr lang="en-US" altLang="ko-KR" baseline="30000" dirty="0" smtClean="0"/>
              <a:t>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NOνA</a:t>
            </a:r>
            <a:r>
              <a:rPr lang="en-US" altLang="ko-KR" dirty="0" smtClean="0"/>
              <a:t> could get at </a:t>
            </a:r>
            <a:r>
              <a:rPr lang="en-US" altLang="ko-KR" dirty="0" err="1" smtClean="0"/>
              <a:t>δcp</a:t>
            </a:r>
            <a:r>
              <a:rPr lang="en-US" altLang="ko-KR" dirty="0" smtClean="0"/>
              <a:t> and the mass hierarchy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The mass hierarchy is the Next Big Thing in neutrino physics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SUPER-K shows a </a:t>
            </a:r>
            <a:r>
              <a:rPr lang="en-US" altLang="ko-KR" i="1" dirty="0" smtClean="0"/>
              <a:t>hint of IH </a:t>
            </a:r>
            <a:r>
              <a:rPr lang="en-US" altLang="ko-KR" dirty="0" smtClean="0"/>
              <a:t>(Neutrino 2010)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If IH is correct and 0νββ is not seen in next generation experiments, neutrinos will be Dirac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0047-EE06-43C0-A4A7-572D052C0845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25</a:t>
            </a:fld>
            <a:endParaRPr lang="en-US" altLang="ko-K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420888"/>
            <a:ext cx="3714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0872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68144" y="188640"/>
            <a:ext cx="3120503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Excerpts from J Thompson’s talk at LP11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 rot="-1080000">
            <a:off x="415180" y="2792526"/>
            <a:ext cx="8497117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 Key words: </a:t>
            </a:r>
            <a:r>
              <a:rPr lang="en-US" altLang="ko-KR" sz="3200" b="1" dirty="0" err="1" smtClean="0">
                <a:solidFill>
                  <a:srgbClr val="FFFFFF"/>
                </a:solidFill>
              </a:rPr>
              <a:t>Leptogeneis</a:t>
            </a:r>
            <a:r>
              <a:rPr lang="en-US" altLang="ko-KR" sz="3200" b="1" dirty="0" smtClean="0">
                <a:solidFill>
                  <a:srgbClr val="FFFFFF"/>
                </a:solidFill>
              </a:rPr>
              <a:t>, CP-violation</a:t>
            </a:r>
          </a:p>
          <a:p>
            <a:r>
              <a:rPr lang="en-US" altLang="ko-KR" sz="3200" b="1" dirty="0" smtClean="0">
                <a:solidFill>
                  <a:srgbClr val="FFFFFF"/>
                </a:solidFill>
              </a:rPr>
              <a:t> Connection to </a:t>
            </a:r>
            <a:r>
              <a:rPr lang="en-US" altLang="ko-KR" sz="3200" b="1" dirty="0" err="1" smtClean="0">
                <a:solidFill>
                  <a:srgbClr val="FFFFFF"/>
                </a:solidFill>
              </a:rPr>
              <a:t>Baryogensis</a:t>
            </a:r>
            <a:r>
              <a:rPr lang="en-US" altLang="ko-KR" sz="3200" b="1" dirty="0" smtClean="0">
                <a:solidFill>
                  <a:srgbClr val="FFFFFF"/>
                </a:solidFill>
              </a:rPr>
              <a:t> </a:t>
            </a:r>
            <a:r>
              <a:rPr lang="en-US" altLang="ko-KR" sz="3200" b="1" dirty="0" smtClean="0">
                <a:solidFill>
                  <a:srgbClr val="FFFFFF"/>
                </a:solidFill>
                <a:sym typeface="Wingdings" pitchFamily="2" charset="2"/>
              </a:rPr>
              <a:t> GUT</a:t>
            </a:r>
            <a:endParaRPr lang="en-US" altLang="ko-KR" sz="3200" b="1" dirty="0" smtClean="0">
              <a:solidFill>
                <a:srgbClr val="FFFFFF"/>
              </a:solidFill>
            </a:endParaRPr>
          </a:p>
          <a:p>
            <a:r>
              <a:rPr lang="en-US" altLang="ko-KR" sz="3200" b="1" dirty="0">
                <a:solidFill>
                  <a:srgbClr val="FFFFFF"/>
                </a:solidFill>
              </a:rPr>
              <a:t> </a:t>
            </a:r>
            <a:r>
              <a:rPr lang="en-US" altLang="ko-KR" sz="3200" b="1" dirty="0" smtClean="0">
                <a:solidFill>
                  <a:srgbClr val="FFFFFF"/>
                </a:solidFill>
              </a:rPr>
              <a:t>Long-baseline Nu,  Proton decay Exp.!!!</a:t>
            </a:r>
            <a:endParaRPr lang="en-US" altLang="ko-KR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Tahoma" pitchFamily="112" charset="0"/>
                <a:ea typeface="굴림" charset="-127"/>
                <a:cs typeface="Tahoma" pitchFamily="112" charset="0"/>
              </a:rPr>
              <a:t>What can we and should we do?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10s of billion events NOW and expect </a:t>
            </a:r>
            <a:r>
              <a:rPr lang="en-US" altLang="ko-KR" dirty="0" err="1" smtClean="0">
                <a:solidFill>
                  <a:srgbClr val="000000"/>
                </a:solidFill>
                <a:ea typeface="굴림" charset="-127"/>
              </a:rPr>
              <a:t>Tera</a:t>
            </a: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-events in coming 10 yrs </a:t>
            </a:r>
          </a:p>
          <a:p>
            <a:pPr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Data analysis work is the most imminent and important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LHC – CMS/ALICE  (7, 14 </a:t>
            </a:r>
            <a:r>
              <a:rPr lang="en-US" altLang="ko-KR" dirty="0" err="1" smtClean="0">
                <a:solidFill>
                  <a:srgbClr val="000000"/>
                </a:solidFill>
                <a:ea typeface="굴림" charset="-127"/>
              </a:rPr>
              <a:t>TeV</a:t>
            </a: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AMS + CREAM</a:t>
            </a:r>
          </a:p>
          <a:p>
            <a:pPr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Preparation for the next 10 years : Detector and Accelerator R/Ds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Super-KEKB 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Underground  Facilities: Double beta decay, Proton Decay, Nu Telescope, etc.  </a:t>
            </a:r>
            <a:r>
              <a:rPr lang="en-US" altLang="ko-KR" dirty="0" smtClean="0">
                <a:solidFill>
                  <a:srgbClr val="000000"/>
                </a:solidFill>
                <a:ea typeface="굴림" charset="-127"/>
                <a:sym typeface="Wingdings" pitchFamily="2" charset="2"/>
              </a:rPr>
              <a:t> Indian has just started this.</a:t>
            </a:r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Neutrino (Reactor, especially Long-baseline) 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ILC/CLIC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UHE CR physics</a:t>
            </a:r>
          </a:p>
          <a:p>
            <a:pPr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Phenomenology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Link  between Theory and Experiments</a:t>
            </a:r>
          </a:p>
          <a:p>
            <a:pPr lvl="1">
              <a:spcBef>
                <a:spcPts val="0"/>
              </a:spcBef>
            </a:pPr>
            <a:r>
              <a:rPr lang="en-US" altLang="ko-KR" dirty="0" smtClean="0">
                <a:solidFill>
                  <a:srgbClr val="000000"/>
                </a:solidFill>
                <a:ea typeface="굴림" charset="-127"/>
              </a:rPr>
              <a:t>Synergy </a:t>
            </a:r>
            <a:r>
              <a:rPr lang="en-US" altLang="ko-KR" dirty="0" smtClean="0">
                <a:solidFill>
                  <a:srgbClr val="000000"/>
                </a:solidFill>
                <a:ea typeface="굴림" charset="-127"/>
                <a:sym typeface="Wingdings" pitchFamily="2" charset="2"/>
              </a:rPr>
              <a:t> Good example of Real Physics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5353-91E6-48E3-A47F-D20303FA3A27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26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7" name="TextBox 6"/>
          <p:cNvSpPr txBox="1"/>
          <p:nvPr/>
        </p:nvSpPr>
        <p:spPr>
          <a:xfrm rot="-1080000">
            <a:off x="415180" y="2423194"/>
            <a:ext cx="8497117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FF00"/>
                </a:solidFill>
              </a:rPr>
              <a:t> Key words: </a:t>
            </a:r>
          </a:p>
          <a:p>
            <a:r>
              <a:rPr lang="en-US" altLang="ko-KR" sz="2800" b="1" dirty="0" smtClean="0">
                <a:solidFill>
                  <a:srgbClr val="FFFFFF"/>
                </a:solidFill>
                <a:ea typeface="굴림" charset="-127"/>
                <a:sym typeface="Wingdings" pitchFamily="2" charset="2"/>
              </a:rPr>
              <a:t> Data </a:t>
            </a:r>
            <a:r>
              <a:rPr lang="en-US" altLang="ko-KR" sz="2800" b="1" dirty="0">
                <a:solidFill>
                  <a:srgbClr val="FFFFFF"/>
                </a:solidFill>
                <a:ea typeface="굴림" charset="-127"/>
                <a:sym typeface="Wingdings" pitchFamily="2" charset="2"/>
              </a:rPr>
              <a:t>Analysis, Preparation (Acc. Detector</a:t>
            </a:r>
            <a:r>
              <a:rPr lang="en-US" altLang="ko-KR" sz="2800" b="1" dirty="0" smtClean="0">
                <a:solidFill>
                  <a:srgbClr val="FFFFFF"/>
                </a:solidFill>
                <a:ea typeface="굴림" charset="-127"/>
                <a:sym typeface="Wingdings" pitchFamily="2" charset="2"/>
              </a:rPr>
              <a:t>) </a:t>
            </a:r>
            <a:endParaRPr lang="en-US" altLang="ko-KR" sz="2800" b="1" dirty="0">
              <a:solidFill>
                <a:srgbClr val="FFFFFF"/>
              </a:solidFill>
              <a:ea typeface="굴림" charset="-127"/>
              <a:sym typeface="Wingdings" pitchFamily="2" charset="2"/>
            </a:endParaRPr>
          </a:p>
          <a:p>
            <a:r>
              <a:rPr lang="en-US" altLang="ko-KR" sz="2800" b="1" dirty="0" smtClean="0">
                <a:solidFill>
                  <a:srgbClr val="FFFFFF"/>
                </a:solidFill>
                <a:ea typeface="굴림" charset="-127"/>
                <a:sym typeface="Wingdings" pitchFamily="2" charset="2"/>
              </a:rPr>
              <a:t> Phenomenology</a:t>
            </a:r>
            <a:endParaRPr lang="en-US" altLang="ko-KR" sz="2800" b="1" dirty="0">
              <a:solidFill>
                <a:srgbClr val="FFFFFF"/>
              </a:solidFill>
            </a:endParaRPr>
          </a:p>
          <a:p>
            <a:endParaRPr lang="en-US" altLang="ko-KR" sz="2800" dirty="0" smtClean="0">
              <a:solidFill>
                <a:srgbClr val="FFFF00"/>
              </a:solidFill>
            </a:endParaRPr>
          </a:p>
          <a:p>
            <a:r>
              <a:rPr lang="en-US" altLang="ko-KR" sz="3200" b="1" dirty="0" smtClean="0">
                <a:solidFill>
                  <a:srgbClr val="FFFFFF"/>
                </a:solidFill>
                <a:ea typeface="굴림" charset="-127"/>
                <a:sym typeface="Wingdings" pitchFamily="2" charset="2"/>
              </a:rPr>
              <a:t> </a:t>
            </a:r>
            <a:r>
              <a:rPr lang="en-US" altLang="ko-KR" sz="3200" b="1" dirty="0" err="1" smtClean="0">
                <a:solidFill>
                  <a:srgbClr val="FFFFFF"/>
                </a:solidFill>
                <a:ea typeface="굴림" charset="-127"/>
                <a:sym typeface="Wingdings" pitchFamily="2" charset="2"/>
              </a:rPr>
              <a:t>Tera</a:t>
            </a:r>
            <a:r>
              <a:rPr lang="en-US" altLang="ko-KR" sz="3200" b="1" dirty="0" smtClean="0">
                <a:solidFill>
                  <a:srgbClr val="FFFFFF"/>
                </a:solidFill>
                <a:ea typeface="굴림" charset="-127"/>
                <a:sym typeface="Wingdings" pitchFamily="2" charset="2"/>
              </a:rPr>
              <a:t>-scale HEP Research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B547E-16D7-4E46-B8F6-B80E5E467033}" type="slidenum">
              <a:rPr lang="en-US" altLang="ko-KR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-360040" y="4557674"/>
            <a:ext cx="5724128" cy="196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78"/>
          <p:cNvSpPr>
            <a:spLocks noChangeArrowheads="1"/>
          </p:cNvSpPr>
          <p:nvPr/>
        </p:nvSpPr>
        <p:spPr bwMode="auto">
          <a:xfrm>
            <a:off x="323528" y="476672"/>
            <a:ext cx="4724400" cy="5334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latinLnBrk="1">
              <a:defRPr/>
            </a:pPr>
            <a:r>
              <a:rPr kumimoji="1" lang="en-US" altLang="ko-K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휴먼태고딕" pitchFamily="18" charset="-127"/>
              </a:rPr>
              <a:t>A Vision of Future Korean HEP Facilities </a:t>
            </a:r>
          </a:p>
        </p:txBody>
      </p:sp>
      <p:sp>
        <p:nvSpPr>
          <p:cNvPr id="32" name="Text Box 3087"/>
          <p:cNvSpPr txBox="1">
            <a:spLocks noChangeArrowheads="1"/>
          </p:cNvSpPr>
          <p:nvPr/>
        </p:nvSpPr>
        <p:spPr bwMode="auto">
          <a:xfrm>
            <a:off x="5546725" y="1676400"/>
            <a:ext cx="3292475" cy="5847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600" dirty="0">
                <a:latin typeface="Arial" pitchFamily="34" charset="0"/>
                <a:cs typeface="Arial" pitchFamily="34" charset="0"/>
              </a:rPr>
              <a:t>Reactor Neutrino Program </a:t>
            </a:r>
            <a:endParaRPr kumimoji="1" lang="ko-KR" altLang="en-US" sz="1600" dirty="0">
              <a:latin typeface="Arial" pitchFamily="34" charset="0"/>
              <a:cs typeface="Arial" pitchFamily="34" charset="0"/>
            </a:endParaRPr>
          </a:p>
          <a:p>
            <a:pPr latinLnBrk="1">
              <a:defRPr/>
            </a:pPr>
            <a:r>
              <a:rPr kumimoji="1" lang="ko-KR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600" dirty="0">
                <a:latin typeface="Arial" pitchFamily="34" charset="0"/>
                <a:cs typeface="Arial" pitchFamily="34" charset="0"/>
              </a:rPr>
              <a:t>- RENO </a:t>
            </a:r>
            <a:r>
              <a:rPr kumimoji="1" lang="en-US" altLang="ko-KR" sz="1600" dirty="0" smtClean="0">
                <a:latin typeface="Arial" pitchFamily="34" charset="0"/>
                <a:cs typeface="Arial" pitchFamily="34" charset="0"/>
              </a:rPr>
              <a:t>(started operation) </a:t>
            </a:r>
            <a:endParaRPr kumimoji="1"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089"/>
          <p:cNvSpPr txBox="1">
            <a:spLocks noChangeArrowheads="1"/>
          </p:cNvSpPr>
          <p:nvPr/>
        </p:nvSpPr>
        <p:spPr bwMode="auto">
          <a:xfrm>
            <a:off x="5562600" y="2420938"/>
            <a:ext cx="3276600" cy="5847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40~200 </a:t>
            </a:r>
            <a:r>
              <a:rPr kumimoji="1" lang="en-US" altLang="ko-KR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kumimoji="1" lang="en-US" altLang="ko-K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Proton accelerator?</a:t>
            </a:r>
          </a:p>
          <a:p>
            <a:pPr latinLnBrk="1">
              <a:defRPr/>
            </a:pPr>
            <a:r>
              <a:rPr kumimoji="1"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ILC ? </a:t>
            </a:r>
            <a:r>
              <a:rPr kumimoji="1" lang="en-US" altLang="ko-K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(working for a proposal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en-US" altLang="ko-K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093"/>
          <p:cNvSpPr txBox="1">
            <a:spLocks noChangeArrowheads="1"/>
          </p:cNvSpPr>
          <p:nvPr/>
        </p:nvSpPr>
        <p:spPr bwMode="auto">
          <a:xfrm>
            <a:off x="5527675" y="765175"/>
            <a:ext cx="3292475" cy="8255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Yangyang</a:t>
            </a:r>
            <a:r>
              <a:rPr kumimoji="1" lang="en-US" altLang="ko-K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Underground Lab (operating)</a:t>
            </a:r>
          </a:p>
          <a:p>
            <a:pPr latinLnBrk="1"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Dark matter, Double beta decays</a:t>
            </a:r>
          </a:p>
        </p:txBody>
      </p:sp>
      <p:grpSp>
        <p:nvGrpSpPr>
          <p:cNvPr id="2" name="Group 3110"/>
          <p:cNvGrpSpPr>
            <a:grpSpLocks/>
          </p:cNvGrpSpPr>
          <p:nvPr/>
        </p:nvGrpSpPr>
        <p:grpSpPr bwMode="auto">
          <a:xfrm>
            <a:off x="5287962" y="4508500"/>
            <a:ext cx="3892550" cy="2100263"/>
            <a:chOff x="2208" y="440"/>
            <a:chExt cx="3437" cy="1593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2208" y="480"/>
            <a:ext cx="3408" cy="1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Image" r:id="rId5" imgW="6074126" imgH="2909989" progId="">
                    <p:embed/>
                  </p:oleObj>
                </mc:Choice>
                <mc:Fallback>
                  <p:oleObj name="Image" r:id="rId5" imgW="6074126" imgH="290998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480"/>
                          <a:ext cx="3408" cy="1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Text Box 3112"/>
            <p:cNvSpPr txBox="1">
              <a:spLocks noChangeArrowheads="1"/>
            </p:cNvSpPr>
            <p:nvPr/>
          </p:nvSpPr>
          <p:spPr bwMode="auto">
            <a:xfrm>
              <a:off x="3063" y="1383"/>
              <a:ext cx="64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200" dirty="0">
                  <a:solidFill>
                    <a:srgbClr val="000000"/>
                  </a:solidFill>
                  <a:latin typeface="Times New Roman" pitchFamily="18" charset="0"/>
                </a:rPr>
                <a:t>~</a:t>
              </a:r>
              <a:r>
                <a:rPr kumimoji="1" lang="en-US" altLang="ko-KR" sz="1200" dirty="0" smtClean="0">
                  <a:solidFill>
                    <a:srgbClr val="000000"/>
                  </a:solidFill>
                  <a:latin typeface="Times New Roman" pitchFamily="18" charset="0"/>
                </a:rPr>
                <a:t>780 </a:t>
              </a:r>
              <a:r>
                <a:rPr kumimoji="1" lang="en-US" altLang="ko-KR" sz="1200" dirty="0">
                  <a:solidFill>
                    <a:srgbClr val="000000"/>
                  </a:solidFill>
                  <a:latin typeface="Times New Roman" pitchFamily="18" charset="0"/>
                </a:rPr>
                <a:t>km</a:t>
              </a:r>
            </a:p>
          </p:txBody>
        </p:sp>
        <p:sp>
          <p:nvSpPr>
            <p:cNvPr id="12304" name="Text Box 3113"/>
            <p:cNvSpPr txBox="1">
              <a:spLocks noChangeArrowheads="1"/>
            </p:cNvSpPr>
            <p:nvPr/>
          </p:nvSpPr>
          <p:spPr bwMode="auto">
            <a:xfrm>
              <a:off x="4706" y="1203"/>
              <a:ext cx="541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200" dirty="0" smtClean="0">
                  <a:solidFill>
                    <a:srgbClr val="000000"/>
                  </a:solidFill>
                  <a:latin typeface="Times New Roman" pitchFamily="18" charset="0"/>
                </a:rPr>
                <a:t>295km</a:t>
              </a:r>
              <a:endParaRPr kumimoji="1" lang="en-US" altLang="ko-KR" sz="12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5" name="Text Box 3114"/>
            <p:cNvSpPr txBox="1">
              <a:spLocks noChangeArrowheads="1"/>
            </p:cNvSpPr>
            <p:nvPr/>
          </p:nvSpPr>
          <p:spPr bwMode="auto">
            <a:xfrm>
              <a:off x="3984" y="1587"/>
              <a:ext cx="75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200" dirty="0" smtClean="0">
                  <a:solidFill>
                    <a:srgbClr val="000000"/>
                  </a:solidFill>
                  <a:latin typeface="Times New Roman" pitchFamily="18" charset="0"/>
                </a:rPr>
                <a:t>~1,050 </a:t>
              </a:r>
              <a:r>
                <a:rPr kumimoji="1" lang="en-US" altLang="ko-KR" sz="1200" dirty="0">
                  <a:solidFill>
                    <a:srgbClr val="000000"/>
                  </a:solidFill>
                  <a:latin typeface="Times New Roman" pitchFamily="18" charset="0"/>
                </a:rPr>
                <a:t>km</a:t>
              </a:r>
            </a:p>
          </p:txBody>
        </p:sp>
        <p:sp>
          <p:nvSpPr>
            <p:cNvPr id="12306" name="Text Box 3115"/>
            <p:cNvSpPr txBox="1">
              <a:spLocks noChangeArrowheads="1"/>
            </p:cNvSpPr>
            <p:nvPr/>
          </p:nvSpPr>
          <p:spPr bwMode="auto">
            <a:xfrm flipV="1">
              <a:off x="5233" y="984"/>
              <a:ext cx="40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latinLnBrk="1"/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</a:rPr>
                <a:t>J-Parc</a:t>
              </a:r>
            </a:p>
          </p:txBody>
        </p:sp>
        <p:sp>
          <p:nvSpPr>
            <p:cNvPr id="12307" name="Text Box 3116"/>
            <p:cNvSpPr txBox="1">
              <a:spLocks noChangeArrowheads="1"/>
            </p:cNvSpPr>
            <p:nvPr/>
          </p:nvSpPr>
          <p:spPr bwMode="auto">
            <a:xfrm flipV="1">
              <a:off x="2301" y="1401"/>
              <a:ext cx="405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spAutoFit/>
            </a:bodyPr>
            <a:lstStyle/>
            <a:p>
              <a:pPr latinLnBrk="1"/>
              <a:endParaRPr kumimoji="1" lang="ko-KR" altLang="ko-KR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8" name="Text Box 3117"/>
            <p:cNvSpPr txBox="1">
              <a:spLocks noChangeArrowheads="1"/>
            </p:cNvSpPr>
            <p:nvPr/>
          </p:nvSpPr>
          <p:spPr bwMode="auto">
            <a:xfrm flipV="1">
              <a:off x="4462" y="440"/>
              <a:ext cx="405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latinLnBrk="1"/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</a:rPr>
                <a:t>Super-K</a:t>
              </a:r>
            </a:p>
          </p:txBody>
        </p:sp>
        <p:sp>
          <p:nvSpPr>
            <p:cNvPr id="12309" name="Text Box 3118"/>
            <p:cNvSpPr txBox="1">
              <a:spLocks noChangeArrowheads="1"/>
            </p:cNvSpPr>
            <p:nvPr/>
          </p:nvSpPr>
          <p:spPr bwMode="auto">
            <a:xfrm>
              <a:off x="4800" y="870"/>
              <a:ext cx="62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>
                  <a:solidFill>
                    <a:srgbClr val="CC6600"/>
                  </a:solidFill>
                  <a:latin typeface="Times New Roman" pitchFamily="18" charset="0"/>
                </a:rPr>
                <a:t>Japan</a:t>
              </a:r>
            </a:p>
          </p:txBody>
        </p:sp>
        <p:sp>
          <p:nvSpPr>
            <p:cNvPr id="12310" name="Text Box 3119"/>
            <p:cNvSpPr txBox="1">
              <a:spLocks noChangeArrowheads="1"/>
            </p:cNvSpPr>
            <p:nvPr/>
          </p:nvSpPr>
          <p:spPr bwMode="auto">
            <a:xfrm>
              <a:off x="2275" y="1150"/>
              <a:ext cx="65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dirty="0">
                  <a:solidFill>
                    <a:srgbClr val="CC6600"/>
                  </a:solidFill>
                  <a:latin typeface="Times New Roman" pitchFamily="18" charset="0"/>
                </a:rPr>
                <a:t>Korea</a:t>
              </a:r>
            </a:p>
          </p:txBody>
        </p:sp>
        <p:sp>
          <p:nvSpPr>
            <p:cNvPr id="12311" name="Text Box 3120"/>
            <p:cNvSpPr txBox="1">
              <a:spLocks noChangeArrowheads="1"/>
            </p:cNvSpPr>
            <p:nvPr/>
          </p:nvSpPr>
          <p:spPr bwMode="auto">
            <a:xfrm>
              <a:off x="3206" y="896"/>
              <a:ext cx="85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>
                  <a:solidFill>
                    <a:srgbClr val="000000"/>
                  </a:solidFill>
                  <a:latin typeface="Times New Roman" pitchFamily="18" charset="0"/>
                </a:rPr>
                <a:t>East Sea</a:t>
              </a:r>
            </a:p>
          </p:txBody>
        </p:sp>
        <p:sp>
          <p:nvSpPr>
            <p:cNvPr id="12312" name="Text Box 3121"/>
            <p:cNvSpPr txBox="1">
              <a:spLocks noChangeArrowheads="1"/>
            </p:cNvSpPr>
            <p:nvPr/>
          </p:nvSpPr>
          <p:spPr bwMode="auto">
            <a:xfrm>
              <a:off x="5041" y="1706"/>
              <a:ext cx="6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kumimoji="1" lang="en-US" altLang="ko-KR" sz="1100">
                  <a:solidFill>
                    <a:srgbClr val="FFFFFF"/>
                  </a:solidFill>
                  <a:latin typeface="Times New Roman" pitchFamily="18" charset="0"/>
                </a:rPr>
                <a:t>Pacific</a:t>
              </a:r>
            </a:p>
            <a:p>
              <a:pPr latinLnBrk="1"/>
              <a:r>
                <a:rPr kumimoji="1" lang="en-US" altLang="ko-KR" sz="1100">
                  <a:solidFill>
                    <a:srgbClr val="FFFFFF"/>
                  </a:solidFill>
                  <a:latin typeface="Times New Roman" pitchFamily="18" charset="0"/>
                </a:rPr>
                <a:t>Ocean</a:t>
              </a:r>
              <a:endParaRPr kumimoji="1" lang="ko-KR" altLang="en-US" sz="11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13" name="Text Box 3122"/>
            <p:cNvSpPr txBox="1">
              <a:spLocks noChangeArrowheads="1"/>
            </p:cNvSpPr>
            <p:nvPr/>
          </p:nvSpPr>
          <p:spPr bwMode="auto">
            <a:xfrm>
              <a:off x="3696" y="1347"/>
              <a:ext cx="58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000">
                  <a:solidFill>
                    <a:srgbClr val="000000"/>
                  </a:solidFill>
                  <a:latin typeface="Times New Roman" pitchFamily="18" charset="0"/>
                </a:rPr>
                <a:t>neutrinos</a:t>
              </a:r>
              <a:endParaRPr kumimoji="1" lang="ko-KR" altLang="en-US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14" name="Text Box 3123"/>
            <p:cNvSpPr txBox="1">
              <a:spLocks noChangeArrowheads="1"/>
            </p:cNvSpPr>
            <p:nvPr/>
          </p:nvSpPr>
          <p:spPr bwMode="auto">
            <a:xfrm>
              <a:off x="2891" y="1634"/>
              <a:ext cx="58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000">
                  <a:solidFill>
                    <a:srgbClr val="000000"/>
                  </a:solidFill>
                  <a:latin typeface="Times New Roman" pitchFamily="18" charset="0"/>
                </a:rPr>
                <a:t>neutrinos</a:t>
              </a:r>
              <a:endParaRPr kumimoji="1" lang="ko-KR" altLang="en-US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15" name="Text Box 3124"/>
            <p:cNvSpPr txBox="1">
              <a:spLocks noChangeArrowheads="1"/>
            </p:cNvSpPr>
            <p:nvPr/>
          </p:nvSpPr>
          <p:spPr bwMode="auto">
            <a:xfrm>
              <a:off x="4512" y="1394"/>
              <a:ext cx="58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kumimoji="1" lang="en-US" altLang="ko-KR" sz="1000">
                  <a:solidFill>
                    <a:srgbClr val="000000"/>
                  </a:solidFill>
                  <a:latin typeface="Times New Roman" pitchFamily="18" charset="0"/>
                </a:rPr>
                <a:t>neutrinos</a:t>
              </a:r>
              <a:endParaRPr kumimoji="1" lang="ko-KR" altLang="en-US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16" name="Line 3125"/>
            <p:cNvSpPr>
              <a:spLocks noChangeShapeType="1"/>
            </p:cNvSpPr>
            <p:nvPr/>
          </p:nvSpPr>
          <p:spPr bwMode="auto">
            <a:xfrm flipH="1">
              <a:off x="3456" y="165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2317" name="Line 3126"/>
            <p:cNvSpPr>
              <a:spLocks noChangeShapeType="1"/>
            </p:cNvSpPr>
            <p:nvPr/>
          </p:nvSpPr>
          <p:spPr bwMode="auto">
            <a:xfrm flipH="1" flipV="1">
              <a:off x="4944" y="1411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 latinLnBrk="1"/>
              <a:endParaRPr kumimoji="1" lang="ko-KR" altLang="en-US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2318" name="Text Box 3128"/>
            <p:cNvSpPr txBox="1">
              <a:spLocks noChangeArrowheads="1"/>
            </p:cNvSpPr>
            <p:nvPr/>
          </p:nvSpPr>
          <p:spPr bwMode="auto">
            <a:xfrm flipV="1">
              <a:off x="5241" y="445"/>
              <a:ext cx="324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latinLnBrk="1"/>
              <a:r>
                <a:rPr kumimoji="1" lang="en-US" altLang="ko-KR" sz="1200">
                  <a:solidFill>
                    <a:srgbClr val="000000"/>
                  </a:solidFill>
                  <a:latin typeface="Arial" pitchFamily="34" charset="0"/>
                </a:rPr>
                <a:t>Tokaimura</a:t>
              </a:r>
            </a:p>
          </p:txBody>
        </p:sp>
        <p:sp>
          <p:nvSpPr>
            <p:cNvPr id="12319" name="Text Box 3129"/>
            <p:cNvSpPr txBox="1">
              <a:spLocks noChangeArrowheads="1"/>
            </p:cNvSpPr>
            <p:nvPr/>
          </p:nvSpPr>
          <p:spPr bwMode="auto">
            <a:xfrm flipV="1">
              <a:off x="2214" y="1348"/>
              <a:ext cx="323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spAutoFit/>
            </a:bodyPr>
            <a:lstStyle/>
            <a:p>
              <a:pPr latinLnBrk="1"/>
              <a:endParaRPr kumimoji="1" lang="ko-KR" altLang="ko-KR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5" name="Text Box 3089"/>
          <p:cNvSpPr txBox="1">
            <a:spLocks noChangeArrowheads="1"/>
          </p:cNvSpPr>
          <p:nvPr/>
        </p:nvSpPr>
        <p:spPr bwMode="auto">
          <a:xfrm>
            <a:off x="5580063" y="3122613"/>
            <a:ext cx="3276600" cy="5810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1" lang="en-US" altLang="ko-K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LCG Tier-2s (CMS, ALICE)</a:t>
            </a:r>
          </a:p>
          <a:p>
            <a:pPr latinLnBrk="1">
              <a:defRPr/>
            </a:pPr>
            <a:r>
              <a:rPr kumimoji="1" lang="en-US" altLang="ko-K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LCG Tier-1 (CMS, 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proposal stage)</a:t>
            </a:r>
            <a:endParaRPr kumimoji="1" lang="en-US" altLang="ko-K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3087"/>
          <p:cNvSpPr txBox="1">
            <a:spLocks noChangeArrowheads="1"/>
          </p:cNvSpPr>
          <p:nvPr/>
        </p:nvSpPr>
        <p:spPr bwMode="auto">
          <a:xfrm>
            <a:off x="1259632" y="3861048"/>
            <a:ext cx="4588570" cy="5847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kumimoji="1" lang="en-US" altLang="ko-KR" sz="1600" dirty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1" lang="en-US" altLang="ko-K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ong baseline neutrino 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 &amp; Proton Decay Exp.</a:t>
            </a:r>
            <a:endParaRPr kumimoji="1" lang="ko-KR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atinLnBrk="1">
              <a:defRPr/>
            </a:pPr>
            <a:r>
              <a:rPr kumimoji="1" lang="ko-KR" alt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ko-K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T2KK </a:t>
            </a:r>
            <a:r>
              <a:rPr kumimoji="1"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(working for a proposal</a:t>
            </a:r>
            <a:r>
              <a:rPr kumimoji="1" lang="en-US" altLang="ko-K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Tahoma" pitchFamily="112" charset="0"/>
                <a:ea typeface="굴림" charset="-127"/>
                <a:cs typeface="Tahoma" pitchFamily="112" charset="0"/>
              </a:rPr>
              <a:t>Major Research Goals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물질을 구성하는 </a:t>
            </a:r>
            <a:r>
              <a:rPr lang="ko-KR" altLang="en-US" dirty="0" err="1" smtClean="0"/>
              <a:t>기본입자와</a:t>
            </a:r>
            <a:r>
              <a:rPr lang="ko-KR" altLang="en-US" dirty="0" smtClean="0"/>
              <a:t> 기본 힘의 규명</a:t>
            </a:r>
          </a:p>
          <a:p>
            <a:r>
              <a:rPr lang="ko-KR" altLang="en-US" dirty="0" err="1" smtClean="0"/>
              <a:t>암흑물질과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암흑에너지의</a:t>
            </a:r>
            <a:r>
              <a:rPr lang="ko-KR" altLang="en-US" dirty="0" smtClean="0"/>
              <a:t> 규명</a:t>
            </a:r>
          </a:p>
          <a:p>
            <a:r>
              <a:rPr lang="ko-KR" altLang="en-US" dirty="0" smtClean="0"/>
              <a:t>우주의 생성과 진화에 대한 근원적인 이해</a:t>
            </a:r>
          </a:p>
          <a:p>
            <a:r>
              <a:rPr lang="ko-KR" altLang="en-US" dirty="0" smtClean="0"/>
              <a:t>우주의 시공간에 대한 이해</a:t>
            </a:r>
          </a:p>
          <a:p>
            <a:r>
              <a:rPr lang="ko-KR" altLang="en-US" dirty="0" err="1" smtClean="0"/>
              <a:t>미관측된</a:t>
            </a:r>
            <a:r>
              <a:rPr lang="ko-KR" altLang="en-US" dirty="0" smtClean="0"/>
              <a:t> 새로운 현상 발견 및 정체 규명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In other worlds</a:t>
            </a:r>
          </a:p>
          <a:p>
            <a:pPr lvl="1"/>
            <a:r>
              <a:rPr lang="en-US" altLang="ko-KR" dirty="0" smtClean="0"/>
              <a:t>Complete understanding of SM  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Understanding of origins of Dark Matter, Dark Energy</a:t>
            </a:r>
          </a:p>
          <a:p>
            <a:pPr lvl="1"/>
            <a:r>
              <a:rPr lang="en-US" altLang="ko-KR" dirty="0" smtClean="0"/>
              <a:t>Search for mechanisms for Unification of Forces</a:t>
            </a:r>
          </a:p>
          <a:p>
            <a:pPr lvl="1"/>
            <a:r>
              <a:rPr lang="en-US" altLang="ko-KR" dirty="0" smtClean="0"/>
              <a:t>Establishing </a:t>
            </a:r>
            <a:r>
              <a:rPr lang="en-US" altLang="ko-KR" dirty="0" err="1" smtClean="0"/>
              <a:t>Baryogenesis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Leptogenesis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Search for New Physics BSM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  <a:p>
            <a:endParaRPr lang="ko-KR" altLang="en-US" dirty="0" smtClean="0"/>
          </a:p>
          <a:p>
            <a:endParaRPr lang="en-US" altLang="ko-KR" dirty="0" smtClean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5353-91E6-48E3-A47F-D20303FA3A27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28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 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표준모형의</a:t>
            </a:r>
            <a:r>
              <a:rPr lang="ko-KR" altLang="en-US" dirty="0" smtClean="0"/>
              <a:t> 정밀 검증과 </a:t>
            </a:r>
            <a:r>
              <a:rPr lang="ko-KR" altLang="en-US" dirty="0" err="1" smtClean="0"/>
              <a:t>힉스</a:t>
            </a:r>
            <a:r>
              <a:rPr lang="ko-KR" altLang="en-US" dirty="0" smtClean="0"/>
              <a:t> 입자의 성질 정밀 규명</a:t>
            </a:r>
          </a:p>
          <a:p>
            <a:r>
              <a:rPr lang="ko-KR" altLang="en-US" dirty="0" err="1" smtClean="0"/>
              <a:t>초대칭</a:t>
            </a:r>
            <a:r>
              <a:rPr lang="ko-KR" altLang="en-US" dirty="0" smtClean="0"/>
              <a:t> 이론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여분차원</a:t>
            </a:r>
            <a:r>
              <a:rPr lang="ko-KR" altLang="en-US" dirty="0" smtClean="0"/>
              <a:t> 공간 등 새로운 이론에 대한 검증</a:t>
            </a:r>
          </a:p>
          <a:p>
            <a:r>
              <a:rPr lang="ko-KR" altLang="en-US" dirty="0" err="1" smtClean="0"/>
              <a:t>암흑물질의</a:t>
            </a:r>
            <a:r>
              <a:rPr lang="ko-KR" altLang="en-US" dirty="0" smtClean="0"/>
              <a:t> 탐색과 규명</a:t>
            </a:r>
          </a:p>
          <a:p>
            <a:r>
              <a:rPr lang="ko-KR" altLang="en-US" dirty="0" err="1" smtClean="0"/>
              <a:t>암흑에너지의</a:t>
            </a:r>
            <a:r>
              <a:rPr lang="ko-KR" altLang="en-US" dirty="0" smtClean="0"/>
              <a:t> 이론적 규명</a:t>
            </a:r>
          </a:p>
          <a:p>
            <a:r>
              <a:rPr lang="ko-KR" altLang="en-US" dirty="0" smtClean="0"/>
              <a:t>우주의 물질과 반물질의 대칭성 깨짐과 새로운 물리 연구</a:t>
            </a:r>
          </a:p>
          <a:p>
            <a:r>
              <a:rPr lang="ko-KR" altLang="en-US" dirty="0" smtClean="0"/>
              <a:t>무거운 </a:t>
            </a:r>
            <a:r>
              <a:rPr lang="ko-KR" altLang="en-US" dirty="0" err="1" smtClean="0"/>
              <a:t>쿼크와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경입자의</a:t>
            </a:r>
            <a:r>
              <a:rPr lang="ko-KR" altLang="en-US" dirty="0" smtClean="0"/>
              <a:t> 성질에 대한 정밀 측정</a:t>
            </a:r>
          </a:p>
          <a:p>
            <a:r>
              <a:rPr lang="ko-KR" altLang="en-US" dirty="0" err="1" smtClean="0"/>
              <a:t>중성미자의</a:t>
            </a:r>
            <a:r>
              <a:rPr lang="ko-KR" altLang="en-US" dirty="0" smtClean="0"/>
              <a:t> 질량 측정 및 성질 결정</a:t>
            </a:r>
          </a:p>
          <a:p>
            <a:r>
              <a:rPr lang="ko-KR" altLang="en-US" dirty="0" err="1" smtClean="0"/>
              <a:t>양자색소역학의</a:t>
            </a:r>
            <a:r>
              <a:rPr lang="ko-KR" altLang="en-US" dirty="0" smtClean="0"/>
              <a:t> 연구</a:t>
            </a:r>
          </a:p>
          <a:p>
            <a:r>
              <a:rPr lang="ko-KR" altLang="en-US" dirty="0" smtClean="0"/>
              <a:t>새로운 </a:t>
            </a:r>
            <a:r>
              <a:rPr lang="ko-KR" altLang="en-US" dirty="0" err="1" smtClean="0"/>
              <a:t>물리현상의</a:t>
            </a:r>
            <a:r>
              <a:rPr lang="ko-KR" altLang="en-US" dirty="0" smtClean="0"/>
              <a:t> 발견 </a:t>
            </a:r>
          </a:p>
          <a:p>
            <a:r>
              <a:rPr lang="ko-KR" altLang="en-US" dirty="0" err="1" smtClean="0"/>
              <a:t>초고에너지</a:t>
            </a:r>
            <a:r>
              <a:rPr lang="ko-KR" altLang="en-US" dirty="0" smtClean="0"/>
              <a:t> 우주선 입자의 탐색과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전파 연구</a:t>
            </a:r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0047-EE06-43C0-A4A7-572D052C0845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29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BSI’s HEP team?  Why?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Short history of Korean HEP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Organizations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Institutions and manpower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HEP teams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Roadmaps (2005, 2009)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Necessity for at least one national organization for HEP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9E31-99A9-4877-AD6F-963659287A84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Teams?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50032"/>
            <a:ext cx="8229600" cy="4267200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▣ 연구팀  </a:t>
            </a:r>
            <a:r>
              <a:rPr lang="en-US" altLang="ko-KR" dirty="0" smtClean="0"/>
              <a:t>-- Very rough idea but according to the KAHEP </a:t>
            </a:r>
            <a:endParaRPr lang="ko-KR" altLang="en-US" dirty="0" smtClean="0"/>
          </a:p>
          <a:p>
            <a:r>
              <a:rPr lang="en-US" altLang="ko-KR" dirty="0" smtClean="0"/>
              <a:t>LHC </a:t>
            </a:r>
            <a:r>
              <a:rPr lang="en-US" altLang="ko-KR" dirty="0" smtClean="0"/>
              <a:t>physics team</a:t>
            </a:r>
            <a:r>
              <a:rPr lang="ko-KR" altLang="en-US" dirty="0" smtClean="0"/>
              <a:t> </a:t>
            </a:r>
            <a:r>
              <a:rPr lang="en-US" altLang="ko-KR" dirty="0" smtClean="0"/>
              <a:t>(~20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en-US" altLang="ko-KR" dirty="0" smtClean="0"/>
              <a:t>Super-B physics </a:t>
            </a:r>
            <a:r>
              <a:rPr lang="en-US" altLang="ko-KR" dirty="0" smtClean="0"/>
              <a:t>team</a:t>
            </a:r>
            <a:r>
              <a:rPr lang="ko-KR" altLang="en-US" dirty="0" smtClean="0"/>
              <a:t> </a:t>
            </a:r>
            <a:r>
              <a:rPr lang="en-US" altLang="ko-KR" dirty="0" smtClean="0"/>
              <a:t>(~20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en-US" altLang="ko-KR" dirty="0" smtClean="0"/>
              <a:t>Neutrino </a:t>
            </a:r>
            <a:r>
              <a:rPr lang="en-US" altLang="ko-KR" dirty="0" smtClean="0"/>
              <a:t>physics </a:t>
            </a:r>
            <a:r>
              <a:rPr lang="en-US" altLang="ko-KR" dirty="0" smtClean="0"/>
              <a:t>and </a:t>
            </a:r>
            <a:r>
              <a:rPr lang="en-US" altLang="ko-KR" dirty="0" smtClean="0"/>
              <a:t>proton decay team</a:t>
            </a:r>
            <a:r>
              <a:rPr lang="ko-KR" altLang="en-US" dirty="0" smtClean="0"/>
              <a:t> </a:t>
            </a:r>
            <a:r>
              <a:rPr lang="en-US" altLang="ko-KR" dirty="0" smtClean="0"/>
              <a:t>(~20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en-US" altLang="ko-KR" dirty="0" smtClean="0"/>
              <a:t>Dark matter and double beta decay </a:t>
            </a:r>
            <a:r>
              <a:rPr lang="en-US" altLang="ko-KR" dirty="0" smtClean="0"/>
              <a:t>team</a:t>
            </a:r>
            <a:r>
              <a:rPr lang="ko-KR" altLang="en-US" dirty="0" smtClean="0"/>
              <a:t> </a:t>
            </a:r>
            <a:r>
              <a:rPr lang="en-US" altLang="ko-KR" dirty="0" smtClean="0"/>
              <a:t>(~20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 </a:t>
            </a:r>
            <a:endParaRPr lang="ko-KR" altLang="en-US" dirty="0" smtClean="0"/>
          </a:p>
          <a:p>
            <a:r>
              <a:rPr lang="en-US" altLang="ko-KR" dirty="0" smtClean="0"/>
              <a:t>Phenomenology </a:t>
            </a:r>
            <a:r>
              <a:rPr lang="en-US" altLang="ko-KR" dirty="0" smtClean="0"/>
              <a:t>team</a:t>
            </a:r>
            <a:r>
              <a:rPr lang="ko-KR" altLang="en-US" dirty="0" smtClean="0"/>
              <a:t> </a:t>
            </a:r>
            <a:r>
              <a:rPr lang="en-US" altLang="ko-KR" dirty="0" smtClean="0"/>
              <a:t>(~20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핵</a:t>
            </a:r>
            <a:r>
              <a:rPr lang="en-US" altLang="ko-KR" dirty="0" smtClean="0"/>
              <a:t>,</a:t>
            </a:r>
            <a:r>
              <a:rPr lang="ko-KR" altLang="en-US" dirty="0" smtClean="0"/>
              <a:t>입자</a:t>
            </a:r>
            <a:r>
              <a:rPr lang="en-US" altLang="ko-KR" dirty="0" smtClean="0"/>
              <a:t>,</a:t>
            </a:r>
            <a:r>
              <a:rPr lang="ko-KR" altLang="en-US" dirty="0" smtClean="0"/>
              <a:t>천체</a:t>
            </a:r>
          </a:p>
          <a:p>
            <a:r>
              <a:rPr lang="en-US" altLang="ko-KR" dirty="0" smtClean="0"/>
              <a:t>Accelerator and </a:t>
            </a:r>
            <a:r>
              <a:rPr lang="en-US" altLang="ko-KR" dirty="0" smtClean="0"/>
              <a:t>detector </a:t>
            </a:r>
            <a:r>
              <a:rPr lang="en-US" altLang="ko-KR" dirty="0" smtClean="0"/>
              <a:t>R/D and </a:t>
            </a:r>
            <a:r>
              <a:rPr lang="en-US" altLang="ko-KR" dirty="0" smtClean="0"/>
              <a:t>computing team </a:t>
            </a:r>
            <a:r>
              <a:rPr lang="en-US" altLang="ko-KR" dirty="0" smtClean="0"/>
              <a:t>(~20</a:t>
            </a:r>
            <a:r>
              <a:rPr lang="ko-KR" altLang="en-US" dirty="0" smtClean="0"/>
              <a:t>명</a:t>
            </a:r>
            <a:r>
              <a:rPr lang="en-US" altLang="ko-KR" dirty="0" smtClean="0"/>
              <a:t>)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HE nuclear &amp; astrophysics team (??</a:t>
            </a:r>
            <a:r>
              <a:rPr lang="ko-KR" altLang="en-US" dirty="0" smtClean="0">
                <a:solidFill>
                  <a:srgbClr val="FF0000"/>
                </a:solidFill>
              </a:rPr>
              <a:t>명</a:t>
            </a:r>
            <a:r>
              <a:rPr lang="en-US" altLang="ko-KR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박사급</a:t>
            </a:r>
            <a:r>
              <a:rPr lang="en-US" altLang="ko-KR" dirty="0" smtClean="0"/>
              <a:t>:  120+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+ </a:t>
            </a:r>
            <a:r>
              <a:rPr lang="ko-KR" altLang="en-US" dirty="0" smtClean="0"/>
              <a:t>대학원생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명 </a:t>
            </a:r>
            <a:r>
              <a:rPr lang="ko-KR" altLang="en-US" dirty="0" smtClean="0"/>
              <a:t>이상 </a:t>
            </a:r>
            <a:r>
              <a:rPr lang="en-US" altLang="ko-KR" dirty="0" smtClean="0"/>
              <a:t>+ </a:t>
            </a:r>
            <a:r>
              <a:rPr lang="ko-KR" altLang="en-US" smtClean="0"/>
              <a:t>지원인</a:t>
            </a:r>
            <a:r>
              <a:rPr lang="ko-KR" altLang="en-US" smtClean="0"/>
              <a:t>력</a:t>
            </a:r>
            <a:endParaRPr lang="ko-KR" altLang="en-US" dirty="0" smtClean="0"/>
          </a:p>
          <a:p>
            <a:pPr marL="0" lvl="1" indent="0">
              <a:buNone/>
            </a:pPr>
            <a:endParaRPr lang="ko-KR" altLang="en-US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0047-EE06-43C0-A4A7-572D052C0845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30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/>
              <a:t>Summary &amp; issues for discussion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Since the last decade we have now very sound and ambitious plans for HEP research </a:t>
            </a:r>
          </a:p>
          <a:p>
            <a:r>
              <a:rPr lang="en-US" altLang="ko-KR" dirty="0" smtClean="0"/>
              <a:t>It is a very high time to have a big stride of contributing scientifically to the world for the future , not only individually but also as a strong nation-wide effort</a:t>
            </a:r>
          </a:p>
          <a:p>
            <a:r>
              <a:rPr lang="en-US" altLang="ko-KR" dirty="0" smtClean="0"/>
              <a:t>Several  really top-class and not-to-miss-in-this-decade opportunities are wide open to us</a:t>
            </a:r>
          </a:p>
          <a:p>
            <a:pPr lvl="1"/>
            <a:r>
              <a:rPr lang="en-US" altLang="ko-KR" dirty="0" smtClean="0"/>
              <a:t>Linear Collider, Long baseline neutrino, especially</a:t>
            </a:r>
            <a:endParaRPr lang="en-US" altLang="ko-KR" dirty="0"/>
          </a:p>
          <a:p>
            <a:r>
              <a:rPr lang="en-US" altLang="ko-KR" dirty="0" smtClean="0"/>
              <a:t>HEP @ BSI should be a nationwide organized research team</a:t>
            </a:r>
          </a:p>
          <a:p>
            <a:r>
              <a:rPr lang="en-US" altLang="ko-KR" dirty="0" smtClean="0"/>
              <a:t>Suggestion of the following issues for discussion</a:t>
            </a:r>
          </a:p>
          <a:p>
            <a:pPr lvl="1"/>
            <a:r>
              <a:rPr lang="en-US" altLang="ko-KR" dirty="0" smtClean="0"/>
              <a:t>Research scope and teams ?</a:t>
            </a:r>
          </a:p>
          <a:p>
            <a:pPr lvl="1"/>
            <a:r>
              <a:rPr lang="en-US" altLang="ko-KR" dirty="0" smtClean="0"/>
              <a:t>HE nuclear &amp; particle &amp; </a:t>
            </a:r>
            <a:r>
              <a:rPr lang="en-US" altLang="ko-KR" dirty="0" err="1" smtClean="0"/>
              <a:t>astro</a:t>
            </a:r>
            <a:r>
              <a:rPr lang="en-US" altLang="ko-KR" dirty="0" smtClean="0"/>
              <a:t>- particle physics together ? </a:t>
            </a:r>
          </a:p>
          <a:p>
            <a:pPr lvl="2"/>
            <a:r>
              <a:rPr lang="en-US" altLang="ko-KR" dirty="0" smtClean="0"/>
              <a:t>Suggestion of Physics cases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0047-EE06-43C0-A4A7-572D052C0845}" type="datetime1">
              <a:rPr lang="en-US" altLang="ko-KR" smtClean="0"/>
              <a:t>9/17/2011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F4AC-CC07-4DFE-9452-416A8E524344}" type="slidenum">
              <a:rPr lang="en-US" altLang="ko-KR" smtClean="0"/>
              <a:pPr/>
              <a:t>31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  <a:noFill/>
        </p:spPr>
        <p:txBody>
          <a:bodyPr/>
          <a:lstStyle/>
          <a:p>
            <a:fld id="{45967FCC-59F2-4B93-AC46-AA4A35F2BB97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tabLst>
                <a:tab pos="2692400" algn="l"/>
              </a:tabLst>
            </a:pPr>
            <a:r>
              <a:rPr lang="en-US" altLang="ko-KR" dirty="0" smtClean="0"/>
              <a:t>Short history of Korean HEP</a:t>
            </a:r>
            <a:endParaRPr lang="ko-KR" altLang="en-US" b="0" dirty="0" smtClean="0">
              <a:solidFill>
                <a:schemeClr val="tx1"/>
              </a:solidFill>
            </a:endParaRPr>
          </a:p>
        </p:txBody>
      </p:sp>
      <p:sp>
        <p:nvSpPr>
          <p:cNvPr id="288770" name="Rectangle 2"/>
          <p:cNvSpPr>
            <a:spLocks noChangeArrowheads="1"/>
          </p:cNvSpPr>
          <p:nvPr/>
        </p:nvSpPr>
        <p:spPr bwMode="hidden">
          <a:xfrm>
            <a:off x="4293940" y="1031404"/>
            <a:ext cx="1219200" cy="3810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baseline="30000">
                <a:latin typeface="+mn-lt"/>
              </a:rPr>
              <a:t> </a:t>
            </a:r>
            <a:endParaRPr lang="en-US" altLang="ko-KR" sz="2400">
              <a:latin typeface="+mn-lt"/>
            </a:endParaRP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hidden">
          <a:xfrm>
            <a:off x="3608140" y="1031404"/>
            <a:ext cx="685800" cy="37782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2400">
              <a:latin typeface="+mn-lt"/>
            </a:endParaRP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hidden">
          <a:xfrm>
            <a:off x="3227140" y="4265415"/>
            <a:ext cx="609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dirty="0">
                <a:solidFill>
                  <a:srgbClr val="EAEAEA"/>
                </a:solidFill>
                <a:latin typeface="+mn-lt"/>
              </a:rPr>
              <a:t>SSC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hidden">
          <a:xfrm>
            <a:off x="2617540" y="1031404"/>
            <a:ext cx="685800" cy="381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2400">
              <a:latin typeface="+mn-lt"/>
            </a:endParaRP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hidden">
          <a:xfrm>
            <a:off x="1626940" y="1031404"/>
            <a:ext cx="685800" cy="381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2400">
              <a:latin typeface="+mn-lt"/>
            </a:endParaRP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hidden">
          <a:xfrm>
            <a:off x="-1551856" y="1031776"/>
            <a:ext cx="2514600" cy="381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 baseline="30000" dirty="0">
                <a:latin typeface="+mn-lt"/>
              </a:rPr>
              <a:t>      19</a:t>
            </a:r>
            <a:r>
              <a:rPr lang="en-US" altLang="ko-KR" sz="2400" dirty="0">
                <a:latin typeface="+mn-lt"/>
              </a:rPr>
              <a:t>50      </a:t>
            </a:r>
            <a:r>
              <a:rPr lang="ko-KR" altLang="en-US" sz="2400" dirty="0">
                <a:latin typeface="+mn-lt"/>
              </a:rPr>
              <a:t> </a:t>
            </a:r>
            <a:r>
              <a:rPr lang="en-US" altLang="ko-KR" sz="2400" dirty="0">
                <a:latin typeface="+mn-lt"/>
              </a:rPr>
              <a:t> 60    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hidden">
          <a:xfrm>
            <a:off x="788740" y="1031404"/>
            <a:ext cx="1143000" cy="381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>
                <a:latin typeface="+mn-lt"/>
              </a:rPr>
              <a:t>70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hidden">
          <a:xfrm>
            <a:off x="3989140" y="1031404"/>
            <a:ext cx="1219200" cy="3810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baseline="30000">
                <a:latin typeface="+mn-lt"/>
              </a:rPr>
              <a:t> 20</a:t>
            </a:r>
            <a:r>
              <a:rPr lang="en-US" altLang="ko-KR" sz="2400">
                <a:latin typeface="+mn-lt"/>
              </a:rPr>
              <a:t>00</a:t>
            </a:r>
          </a:p>
        </p:txBody>
      </p:sp>
      <p:cxnSp>
        <p:nvCxnSpPr>
          <p:cNvPr id="130060" name="AutoShape 11"/>
          <p:cNvCxnSpPr>
            <a:cxnSpLocks noChangeShapeType="1"/>
            <a:stCxn id="288776" idx="2"/>
          </p:cNvCxnSpPr>
          <p:nvPr/>
        </p:nvCxnSpPr>
        <p:spPr bwMode="hidden">
          <a:xfrm rot="5400000">
            <a:off x="-1437556" y="1869976"/>
            <a:ext cx="1600200" cy="685800"/>
          </a:xfrm>
          <a:prstGeom prst="bentConnector3">
            <a:avLst>
              <a:gd name="adj1" fmla="val 50000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88782" name="Rectangle 14"/>
          <p:cNvSpPr>
            <a:spLocks noChangeArrowheads="1"/>
          </p:cNvSpPr>
          <p:nvPr/>
        </p:nvSpPr>
        <p:spPr bwMode="hidden">
          <a:xfrm>
            <a:off x="1931740" y="1031404"/>
            <a:ext cx="1066800" cy="381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>
                <a:latin typeface="+mn-lt"/>
              </a:rPr>
              <a:t>80</a:t>
            </a:r>
          </a:p>
        </p:txBody>
      </p:sp>
      <p:sp>
        <p:nvSpPr>
          <p:cNvPr id="288783" name="Rectangle 15"/>
          <p:cNvSpPr>
            <a:spLocks noChangeArrowheads="1"/>
          </p:cNvSpPr>
          <p:nvPr/>
        </p:nvSpPr>
        <p:spPr bwMode="hidden">
          <a:xfrm>
            <a:off x="2998540" y="1031404"/>
            <a:ext cx="990600" cy="3810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2400">
                <a:latin typeface="+mn-lt"/>
              </a:rPr>
              <a:t>90</a:t>
            </a:r>
          </a:p>
        </p:txBody>
      </p:sp>
      <p:sp>
        <p:nvSpPr>
          <p:cNvPr id="288784" name="Rectangle 16"/>
          <p:cNvSpPr>
            <a:spLocks noChangeArrowheads="1"/>
          </p:cNvSpPr>
          <p:nvPr/>
        </p:nvSpPr>
        <p:spPr bwMode="hidden">
          <a:xfrm>
            <a:off x="5208340" y="1031404"/>
            <a:ext cx="1600200" cy="38100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400" dirty="0">
                <a:latin typeface="+mn-lt"/>
              </a:rPr>
              <a:t>10       20 </a:t>
            </a:r>
          </a:p>
        </p:txBody>
      </p:sp>
      <p:cxnSp>
        <p:nvCxnSpPr>
          <p:cNvPr id="130066" name="AutoShape 17"/>
          <p:cNvCxnSpPr>
            <a:cxnSpLocks noChangeShapeType="1"/>
            <a:stCxn id="288774" idx="2"/>
            <a:endCxn id="288788" idx="1"/>
          </p:cNvCxnSpPr>
          <p:nvPr/>
        </p:nvCxnSpPr>
        <p:spPr bwMode="hidden">
          <a:xfrm rot="16200000" flipH="1">
            <a:off x="42479" y="3339765"/>
            <a:ext cx="4197623" cy="342900"/>
          </a:xfrm>
          <a:prstGeom prst="bentConnector2">
            <a:avLst/>
          </a:prstGeom>
          <a:noFill/>
          <a:ln w="12700">
            <a:solidFill>
              <a:srgbClr val="B11D1D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288786" name="Rectangle 18"/>
          <p:cNvSpPr>
            <a:spLocks noChangeArrowheads="1"/>
          </p:cNvSpPr>
          <p:nvPr/>
        </p:nvSpPr>
        <p:spPr bwMode="hidden">
          <a:xfrm>
            <a:off x="2909640" y="4892477"/>
            <a:ext cx="1462088" cy="4175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dirty="0">
                <a:latin typeface="+mn-lt"/>
              </a:rPr>
              <a:t>TRISTAN </a:t>
            </a:r>
            <a:r>
              <a:rPr lang="en-US" altLang="ko-KR" sz="1400" i="1" dirty="0">
                <a:latin typeface="+mn-lt"/>
              </a:rPr>
              <a:t> </a:t>
            </a:r>
            <a:r>
              <a:rPr lang="en-US" altLang="ko-KR" sz="1400" i="1" dirty="0" err="1">
                <a:latin typeface="+mn-lt"/>
              </a:rPr>
              <a:t>e+e</a:t>
            </a:r>
            <a:r>
              <a:rPr lang="en-US" altLang="ko-KR" sz="1400" i="1" dirty="0">
                <a:latin typeface="+mn-lt"/>
              </a:rPr>
              <a:t>-</a:t>
            </a:r>
          </a:p>
          <a:p>
            <a:pPr algn="ctr">
              <a:defRPr/>
            </a:pPr>
            <a:r>
              <a:rPr lang="en-US" altLang="ko-KR" sz="1400" dirty="0">
                <a:latin typeface="+mn-lt"/>
              </a:rPr>
              <a:t>AMY</a:t>
            </a:r>
          </a:p>
        </p:txBody>
      </p:sp>
      <p:cxnSp>
        <p:nvCxnSpPr>
          <p:cNvPr id="130068" name="AutoShape 19"/>
          <p:cNvCxnSpPr>
            <a:cxnSpLocks noChangeShapeType="1"/>
            <a:stCxn id="288773" idx="2"/>
            <a:endCxn id="288786" idx="1"/>
          </p:cNvCxnSpPr>
          <p:nvPr/>
        </p:nvCxnSpPr>
        <p:spPr bwMode="hidden">
          <a:xfrm rot="5400000">
            <a:off x="1090625" y="3231419"/>
            <a:ext cx="3688830" cy="50800"/>
          </a:xfrm>
          <a:prstGeom prst="bentConnector4">
            <a:avLst>
              <a:gd name="adj1" fmla="val 47170"/>
              <a:gd name="adj2" fmla="val 550000"/>
            </a:avLst>
          </a:prstGeom>
          <a:noFill/>
          <a:ln w="12700">
            <a:solidFill>
              <a:srgbClr val="B11D1D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288788" name="Rectangle 20"/>
          <p:cNvSpPr>
            <a:spLocks noChangeArrowheads="1"/>
          </p:cNvSpPr>
          <p:nvPr/>
        </p:nvSpPr>
        <p:spPr bwMode="hidden">
          <a:xfrm>
            <a:off x="2312740" y="5381427"/>
            <a:ext cx="11430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200" dirty="0">
                <a:latin typeface="+mn-lt"/>
              </a:rPr>
              <a:t>Emulsion</a:t>
            </a:r>
            <a:br>
              <a:rPr lang="en-US" altLang="ko-KR" sz="1200" dirty="0">
                <a:latin typeface="+mn-lt"/>
              </a:rPr>
            </a:br>
            <a:r>
              <a:rPr lang="en-US" altLang="ko-KR" sz="1200" dirty="0" err="1">
                <a:latin typeface="+mn-lt"/>
              </a:rPr>
              <a:t>Fermilab</a:t>
            </a:r>
            <a:r>
              <a:rPr lang="en-US" altLang="ko-KR" sz="1200" dirty="0">
                <a:latin typeface="+mn-lt"/>
              </a:rPr>
              <a:t> </a:t>
            </a:r>
            <a:r>
              <a:rPr lang="en-US" altLang="ko-KR" sz="1200" dirty="0">
                <a:latin typeface="+mn-lt"/>
                <a:sym typeface="Symbol" pitchFamily="18" charset="2"/>
              </a:rPr>
              <a:t></a:t>
            </a:r>
          </a:p>
        </p:txBody>
      </p:sp>
      <p:sp>
        <p:nvSpPr>
          <p:cNvPr id="288789" name="Rectangle 21"/>
          <p:cNvSpPr>
            <a:spLocks noChangeArrowheads="1"/>
          </p:cNvSpPr>
          <p:nvPr/>
        </p:nvSpPr>
        <p:spPr bwMode="hidden">
          <a:xfrm>
            <a:off x="3455740" y="4446390"/>
            <a:ext cx="1371600" cy="407987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dirty="0">
                <a:latin typeface="+mn-lt"/>
              </a:rPr>
              <a:t>LEP </a:t>
            </a:r>
            <a:r>
              <a:rPr lang="en-US" altLang="ko-KR" sz="1400" dirty="0" err="1">
                <a:latin typeface="+mn-lt"/>
              </a:rPr>
              <a:t>e+e</a:t>
            </a:r>
            <a:r>
              <a:rPr lang="en-US" altLang="ko-KR" sz="1400" dirty="0">
                <a:latin typeface="+mn-lt"/>
              </a:rPr>
              <a:t>-</a:t>
            </a:r>
          </a:p>
          <a:p>
            <a:pPr algn="ctr">
              <a:defRPr/>
            </a:pPr>
            <a:r>
              <a:rPr lang="en-US" altLang="ko-KR" sz="1400" dirty="0">
                <a:latin typeface="+mn-lt"/>
              </a:rPr>
              <a:t>L3, ALEPH</a:t>
            </a:r>
          </a:p>
        </p:txBody>
      </p:sp>
      <p:cxnSp>
        <p:nvCxnSpPr>
          <p:cNvPr id="130071" name="AutoShape 22"/>
          <p:cNvCxnSpPr>
            <a:cxnSpLocks noChangeShapeType="1"/>
            <a:stCxn id="288783" idx="2"/>
            <a:endCxn id="288789" idx="1"/>
          </p:cNvCxnSpPr>
          <p:nvPr/>
        </p:nvCxnSpPr>
        <p:spPr bwMode="hidden">
          <a:xfrm rot="5400000">
            <a:off x="1855800" y="3012344"/>
            <a:ext cx="3237980" cy="38100"/>
          </a:xfrm>
          <a:prstGeom prst="bentConnector4">
            <a:avLst>
              <a:gd name="adj1" fmla="val 46850"/>
              <a:gd name="adj2" fmla="val 700000"/>
            </a:avLst>
          </a:prstGeom>
          <a:noFill/>
          <a:ln w="12700">
            <a:solidFill>
              <a:srgbClr val="B11D1D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288791" name="Rectangle 23"/>
          <p:cNvSpPr>
            <a:spLocks noChangeArrowheads="1"/>
          </p:cNvSpPr>
          <p:nvPr/>
        </p:nvSpPr>
        <p:spPr bwMode="hidden">
          <a:xfrm>
            <a:off x="3531940" y="3793927"/>
            <a:ext cx="1982688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>
                <a:latin typeface="+mn-lt"/>
              </a:rPr>
              <a:t>Tevatron D0/CDF</a:t>
            </a:r>
          </a:p>
          <a:p>
            <a:pPr algn="ctr">
              <a:defRPr/>
            </a:pPr>
            <a:r>
              <a:rPr lang="en-US" altLang="ko-KR" sz="1400">
                <a:latin typeface="+mn-lt"/>
              </a:rPr>
              <a:t>ZEUS (ep)</a:t>
            </a:r>
          </a:p>
        </p:txBody>
      </p:sp>
      <p:sp>
        <p:nvSpPr>
          <p:cNvPr id="288792" name="Rectangle 24"/>
          <p:cNvSpPr>
            <a:spLocks noChangeArrowheads="1"/>
          </p:cNvSpPr>
          <p:nvPr/>
        </p:nvSpPr>
        <p:spPr bwMode="hidden">
          <a:xfrm>
            <a:off x="3303340" y="5376665"/>
            <a:ext cx="2715344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200">
                <a:latin typeface="Arial" pitchFamily="34" charset="0"/>
              </a:rPr>
              <a:t>CERN </a:t>
            </a:r>
            <a:r>
              <a:rPr lang="en-US" altLang="ko-KR" sz="1200">
                <a:latin typeface="Arial" pitchFamily="34" charset="0"/>
                <a:sym typeface="Symbol" pitchFamily="18" charset="2"/>
              </a:rPr>
              <a:t>(CHORUS)      OPERA</a:t>
            </a:r>
            <a:endParaRPr lang="ko-KR" altLang="en-US" sz="1200">
              <a:latin typeface="Arial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altLang="ko-KR" sz="1200">
                <a:latin typeface="Arial" pitchFamily="34" charset="0"/>
                <a:sym typeface="Symbol" pitchFamily="18" charset="2"/>
              </a:rPr>
              <a:t>FNAL Donuts</a:t>
            </a:r>
            <a:endParaRPr lang="en-US" altLang="ko-KR" sz="1200">
              <a:latin typeface="Arial" pitchFamily="34" charset="0"/>
            </a:endParaRPr>
          </a:p>
        </p:txBody>
      </p:sp>
      <p:sp>
        <p:nvSpPr>
          <p:cNvPr id="288793" name="Rectangle 25"/>
          <p:cNvSpPr>
            <a:spLocks noChangeArrowheads="1"/>
          </p:cNvSpPr>
          <p:nvPr/>
        </p:nvSpPr>
        <p:spPr bwMode="hidden">
          <a:xfrm>
            <a:off x="3836740" y="3441502"/>
            <a:ext cx="365760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 dirty="0">
                <a:latin typeface="+mn-lt"/>
              </a:rPr>
              <a:t>LHC </a:t>
            </a:r>
            <a:r>
              <a:rPr lang="en-US" altLang="ko-KR" sz="1400" dirty="0" smtClean="0">
                <a:latin typeface="+mn-lt"/>
              </a:rPr>
              <a:t>CMS   &amp;  ALICE      | Data taking</a:t>
            </a:r>
            <a:endParaRPr lang="en-US" altLang="ko-KR" sz="1400" dirty="0">
              <a:latin typeface="+mn-lt"/>
            </a:endParaRPr>
          </a:p>
        </p:txBody>
      </p:sp>
      <p:cxnSp>
        <p:nvCxnSpPr>
          <p:cNvPr id="130075" name="AutoShape 26"/>
          <p:cNvCxnSpPr>
            <a:cxnSpLocks noChangeShapeType="1"/>
            <a:stCxn id="288771" idx="2"/>
            <a:endCxn id="288793" idx="1"/>
          </p:cNvCxnSpPr>
          <p:nvPr/>
        </p:nvCxnSpPr>
        <p:spPr bwMode="hidden">
          <a:xfrm rot="5400000">
            <a:off x="2801554" y="2444415"/>
            <a:ext cx="2184673" cy="114300"/>
          </a:xfrm>
          <a:prstGeom prst="bentConnector4">
            <a:avLst>
              <a:gd name="adj1" fmla="val 46512"/>
              <a:gd name="adj2" fmla="val 300000"/>
            </a:avLst>
          </a:prstGeom>
          <a:noFill/>
          <a:ln w="12700">
            <a:solidFill>
              <a:srgbClr val="B11D1D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288795" name="Rectangle 27"/>
          <p:cNvSpPr>
            <a:spLocks noChangeArrowheads="1"/>
          </p:cNvSpPr>
          <p:nvPr/>
        </p:nvSpPr>
        <p:spPr bwMode="hidden">
          <a:xfrm>
            <a:off x="4295528" y="4892477"/>
            <a:ext cx="2227212" cy="4175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dirty="0">
                <a:latin typeface="+mn-lt"/>
              </a:rPr>
              <a:t> KEKB </a:t>
            </a:r>
            <a:r>
              <a:rPr lang="en-US" altLang="ko-KR" sz="1400" dirty="0" err="1" smtClean="0">
                <a:latin typeface="+mn-lt"/>
              </a:rPr>
              <a:t>e+e</a:t>
            </a:r>
            <a:r>
              <a:rPr lang="en-US" altLang="ko-KR" sz="1400" dirty="0" smtClean="0">
                <a:latin typeface="+mn-lt"/>
              </a:rPr>
              <a:t>-      Super B-factory</a:t>
            </a:r>
          </a:p>
          <a:p>
            <a:pPr algn="ctr">
              <a:defRPr/>
            </a:pPr>
            <a:r>
              <a:rPr lang="en-US" altLang="ko-KR" sz="1400" dirty="0" smtClean="0">
                <a:latin typeface="+mn-lt"/>
              </a:rPr>
              <a:t>Belle                Belle 2                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88796" name="Rectangle 28"/>
          <p:cNvSpPr>
            <a:spLocks noChangeArrowheads="1"/>
          </p:cNvSpPr>
          <p:nvPr/>
        </p:nvSpPr>
        <p:spPr bwMode="hidden">
          <a:xfrm>
            <a:off x="4370140" y="2792016"/>
            <a:ext cx="685800" cy="2286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>
                <a:latin typeface="+mn-lt"/>
              </a:rPr>
              <a:t>K2K </a:t>
            </a:r>
            <a:r>
              <a:rPr lang="en-US" altLang="ko-KR" sz="1400">
                <a:latin typeface="+mn-lt"/>
                <a:sym typeface="Symbol" pitchFamily="18" charset="2"/>
              </a:rPr>
              <a:t> </a:t>
            </a:r>
          </a:p>
        </p:txBody>
      </p:sp>
      <p:sp>
        <p:nvSpPr>
          <p:cNvPr id="288797" name="Rectangle 29"/>
          <p:cNvSpPr>
            <a:spLocks noChangeArrowheads="1"/>
          </p:cNvSpPr>
          <p:nvPr/>
        </p:nvSpPr>
        <p:spPr bwMode="hidden">
          <a:xfrm>
            <a:off x="3836740" y="3060502"/>
            <a:ext cx="3657600" cy="304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+mn-lt"/>
              </a:rPr>
              <a:t>AMS  &amp;  </a:t>
            </a:r>
            <a:r>
              <a:rPr lang="en-US" altLang="ko-KR" sz="1400" dirty="0" err="1" smtClean="0">
                <a:latin typeface="+mn-lt"/>
              </a:rPr>
              <a:t>astroparticle</a:t>
            </a:r>
            <a:r>
              <a:rPr lang="en-US" altLang="ko-KR" sz="1400" dirty="0" smtClean="0">
                <a:latin typeface="+mn-lt"/>
              </a:rPr>
              <a:t>   | AMS-2 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88798" name="Rectangle 30"/>
          <p:cNvSpPr>
            <a:spLocks noChangeArrowheads="1"/>
          </p:cNvSpPr>
          <p:nvPr/>
        </p:nvSpPr>
        <p:spPr bwMode="hidden">
          <a:xfrm>
            <a:off x="4674940" y="2444552"/>
            <a:ext cx="28194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 dirty="0" smtClean="0">
                <a:latin typeface="+mn-lt"/>
              </a:rPr>
              <a:t>Dark Matter, Double beta decay</a:t>
            </a:r>
            <a:endParaRPr lang="en-US" altLang="ko-KR" sz="1600" dirty="0">
              <a:latin typeface="+mn-lt"/>
              <a:sym typeface="Symbol" pitchFamily="18" charset="2"/>
            </a:endParaRPr>
          </a:p>
        </p:txBody>
      </p:sp>
      <p:sp>
        <p:nvSpPr>
          <p:cNvPr id="288800" name="Rectangle 32"/>
          <p:cNvSpPr>
            <a:spLocks noChangeArrowheads="1"/>
          </p:cNvSpPr>
          <p:nvPr/>
        </p:nvSpPr>
        <p:spPr bwMode="hidden">
          <a:xfrm>
            <a:off x="3150940" y="5765602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ko-KR" sz="1600">
                <a:solidFill>
                  <a:srgbClr val="0099CC"/>
                </a:solidFill>
                <a:latin typeface="+mn-lt"/>
              </a:rPr>
              <a:t>PAL est.</a:t>
            </a:r>
          </a:p>
        </p:txBody>
      </p:sp>
      <p:sp>
        <p:nvSpPr>
          <p:cNvPr id="288801" name="Line 33"/>
          <p:cNvSpPr>
            <a:spLocks noChangeShapeType="1"/>
          </p:cNvSpPr>
          <p:nvPr/>
        </p:nvSpPr>
        <p:spPr bwMode="hidden">
          <a:xfrm flipH="1">
            <a:off x="4787900" y="1668463"/>
            <a:ext cx="0" cy="5105400"/>
          </a:xfrm>
          <a:prstGeom prst="line">
            <a:avLst/>
          </a:prstGeom>
          <a:noFill/>
          <a:ln w="9525">
            <a:solidFill>
              <a:srgbClr val="B11D1D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2400">
              <a:latin typeface="+mn-lt"/>
            </a:endParaRPr>
          </a:p>
        </p:txBody>
      </p:sp>
      <p:sp>
        <p:nvSpPr>
          <p:cNvPr id="288803" name="AutoShape 35"/>
          <p:cNvSpPr>
            <a:spLocks noChangeArrowheads="1"/>
          </p:cNvSpPr>
          <p:nvPr/>
        </p:nvSpPr>
        <p:spPr bwMode="hidden">
          <a:xfrm>
            <a:off x="6808540" y="764704"/>
            <a:ext cx="2335460" cy="904875"/>
          </a:xfrm>
          <a:custGeom>
            <a:avLst/>
            <a:gdLst>
              <a:gd name="G0" fmla="+- 12200 0 0"/>
              <a:gd name="G1" fmla="+- 6120 0 0"/>
              <a:gd name="G2" fmla="+- 21600 0 6120"/>
              <a:gd name="G3" fmla="+- 10800 0 6120"/>
              <a:gd name="G4" fmla="+- 21600 0 12200"/>
              <a:gd name="G5" fmla="*/ G4 G3 10800"/>
              <a:gd name="G6" fmla="+- 21600 0 G5"/>
              <a:gd name="T0" fmla="*/ 12200 w 21600"/>
              <a:gd name="T1" fmla="*/ 0 h 21600"/>
              <a:gd name="T2" fmla="*/ 0 w 21600"/>
              <a:gd name="T3" fmla="*/ 10800 h 21600"/>
              <a:gd name="T4" fmla="*/ 12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200" y="0"/>
                </a:moveTo>
                <a:lnTo>
                  <a:pt x="12200" y="6120"/>
                </a:lnTo>
                <a:lnTo>
                  <a:pt x="3375" y="6120"/>
                </a:lnTo>
                <a:lnTo>
                  <a:pt x="3375" y="15480"/>
                </a:lnTo>
                <a:lnTo>
                  <a:pt x="12200" y="15480"/>
                </a:lnTo>
                <a:lnTo>
                  <a:pt x="12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20"/>
                </a:moveTo>
                <a:lnTo>
                  <a:pt x="1350" y="15480"/>
                </a:lnTo>
                <a:lnTo>
                  <a:pt x="2700" y="15480"/>
                </a:lnTo>
                <a:lnTo>
                  <a:pt x="2700" y="6120"/>
                </a:lnTo>
                <a:close/>
              </a:path>
              <a:path w="21600" h="21600">
                <a:moveTo>
                  <a:pt x="0" y="6120"/>
                </a:moveTo>
                <a:lnTo>
                  <a:pt x="0" y="15480"/>
                </a:lnTo>
                <a:lnTo>
                  <a:pt x="675" y="15480"/>
                </a:lnTo>
                <a:lnTo>
                  <a:pt x="675" y="6120"/>
                </a:lnTo>
                <a:close/>
              </a:path>
            </a:pathLst>
          </a:cu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 sz="2400"/>
          </a:p>
        </p:txBody>
      </p:sp>
      <p:sp>
        <p:nvSpPr>
          <p:cNvPr id="288804" name="Rectangle 36"/>
          <p:cNvSpPr>
            <a:spLocks noChangeArrowheads="1"/>
          </p:cNvSpPr>
          <p:nvPr/>
        </p:nvSpPr>
        <p:spPr bwMode="hidden">
          <a:xfrm>
            <a:off x="5082928" y="2084512"/>
            <a:ext cx="2411412" cy="33598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 dirty="0">
                <a:latin typeface="+mn-lt"/>
              </a:rPr>
              <a:t>ILC, Proton Acc, </a:t>
            </a:r>
            <a:r>
              <a:rPr lang="en-US" altLang="ko-KR" sz="1400" dirty="0">
                <a:latin typeface="+mn-lt"/>
                <a:sym typeface="Symbol" pitchFamily="18" charset="2"/>
              </a:rPr>
              <a:t> studies</a:t>
            </a:r>
            <a:r>
              <a:rPr lang="en-US" altLang="ko-KR" sz="1400" dirty="0">
                <a:latin typeface="+mn-lt"/>
              </a:rPr>
              <a:t> </a:t>
            </a:r>
          </a:p>
        </p:txBody>
      </p:sp>
      <p:cxnSp>
        <p:nvCxnSpPr>
          <p:cNvPr id="130086" name="AutoShape 37"/>
          <p:cNvCxnSpPr>
            <a:cxnSpLocks noChangeShapeType="1"/>
            <a:stCxn id="288770" idx="2"/>
            <a:endCxn id="288804" idx="1"/>
          </p:cNvCxnSpPr>
          <p:nvPr/>
        </p:nvCxnSpPr>
        <p:spPr bwMode="hidden">
          <a:xfrm rot="16200000" flipH="1">
            <a:off x="4573185" y="1742759"/>
            <a:ext cx="840098" cy="179388"/>
          </a:xfrm>
          <a:prstGeom prst="bentConnector2">
            <a:avLst/>
          </a:prstGeom>
          <a:noFill/>
          <a:ln w="12700">
            <a:solidFill>
              <a:srgbClr val="B11D1D"/>
            </a:solidFill>
            <a:miter lim="800000"/>
            <a:headEnd type="oval" w="med" len="med"/>
            <a:tailEnd type="triangle" w="med" len="med"/>
          </a:ln>
        </p:spPr>
      </p:cxnSp>
      <p:sp>
        <p:nvSpPr>
          <p:cNvPr id="288806" name="Rectangle 38"/>
          <p:cNvSpPr>
            <a:spLocks noChangeArrowheads="1"/>
          </p:cNvSpPr>
          <p:nvPr/>
        </p:nvSpPr>
        <p:spPr bwMode="hidden">
          <a:xfrm>
            <a:off x="5055940" y="2792016"/>
            <a:ext cx="2438400" cy="2286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 dirty="0" smtClean="0">
                <a:latin typeface="+mn-lt"/>
              </a:rPr>
              <a:t>| T2K </a:t>
            </a:r>
            <a:r>
              <a:rPr lang="en-US" altLang="ko-KR" sz="1400" dirty="0">
                <a:latin typeface="+mn-lt"/>
                <a:sym typeface="Symbol" pitchFamily="18" charset="2"/>
              </a:rPr>
              <a:t> </a:t>
            </a:r>
            <a:r>
              <a:rPr lang="en-US" altLang="ko-KR" sz="1400" dirty="0" smtClean="0">
                <a:latin typeface="+mn-lt"/>
                <a:sym typeface="Symbol" pitchFamily="18" charset="2"/>
              </a:rPr>
              <a:t> </a:t>
            </a:r>
            <a:endParaRPr lang="en-US" altLang="ko-KR" sz="1400" dirty="0">
              <a:latin typeface="+mn-lt"/>
              <a:sym typeface="Symbol" pitchFamily="18" charset="2"/>
            </a:endParaRPr>
          </a:p>
        </p:txBody>
      </p:sp>
      <p:sp>
        <p:nvSpPr>
          <p:cNvPr id="288807" name="Text Box 39"/>
          <p:cNvSpPr txBox="1">
            <a:spLocks noChangeArrowheads="1"/>
          </p:cNvSpPr>
          <p:nvPr/>
        </p:nvSpPr>
        <p:spPr bwMode="hidden">
          <a:xfrm>
            <a:off x="5622132" y="3914354"/>
            <a:ext cx="750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200" dirty="0">
                <a:solidFill>
                  <a:srgbClr val="0099CC"/>
                </a:solidFill>
                <a:latin typeface="+mn-lt"/>
              </a:rPr>
              <a:t>and</a:t>
            </a:r>
          </a:p>
          <a:p>
            <a:pPr algn="ctr">
              <a:defRPr/>
            </a:pPr>
            <a:r>
              <a:rPr lang="en-US" altLang="ko-KR" sz="1200" dirty="0">
                <a:solidFill>
                  <a:srgbClr val="0099CC"/>
                </a:solidFill>
                <a:latin typeface="+mn-lt"/>
              </a:rPr>
              <a:t>CLAS</a:t>
            </a:r>
          </a:p>
          <a:p>
            <a:pPr algn="ctr">
              <a:defRPr/>
            </a:pPr>
            <a:r>
              <a:rPr lang="en-US" altLang="ko-KR" sz="1200" dirty="0">
                <a:solidFill>
                  <a:srgbClr val="0099CC"/>
                </a:solidFill>
                <a:latin typeface="+mn-lt"/>
              </a:rPr>
              <a:t>PHENIX</a:t>
            </a:r>
          </a:p>
          <a:p>
            <a:pPr algn="ctr">
              <a:defRPr/>
            </a:pPr>
            <a:r>
              <a:rPr lang="en-US" altLang="ko-KR" sz="1200" dirty="0">
                <a:solidFill>
                  <a:srgbClr val="0099CC"/>
                </a:solidFill>
                <a:latin typeface="+mn-lt"/>
              </a:rPr>
              <a:t>STAR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hidden">
          <a:xfrm>
            <a:off x="5148064" y="1773511"/>
            <a:ext cx="792088" cy="287337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1400" dirty="0">
                <a:latin typeface="+mn-lt"/>
              </a:rPr>
              <a:t>RENO </a:t>
            </a:r>
            <a:r>
              <a:rPr lang="en-US" altLang="ko-KR" sz="1400" dirty="0" smtClean="0">
                <a:latin typeface="+mn-lt"/>
              </a:rPr>
              <a:t> </a:t>
            </a:r>
            <a:endParaRPr lang="en-US" altLang="ko-KR" sz="1400" dirty="0">
              <a:latin typeface="+mn-lt"/>
            </a:endParaRPr>
          </a:p>
        </p:txBody>
      </p:sp>
      <p:sp>
        <p:nvSpPr>
          <p:cNvPr id="48" name="날짜 개체 틀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3331-C037-40F0-8D64-A8CF806A0620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49" name="바닥글 개체 틀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228057-0E25-4E04-861D-7D5BCDDA9E92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  <p:sp>
        <p:nvSpPr>
          <p:cNvPr id="13107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5888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ko-KR" b="0" dirty="0" smtClean="0">
                <a:solidFill>
                  <a:schemeClr val="tx1"/>
                </a:solidFill>
              </a:rPr>
              <a:t>HEP Organizations</a:t>
            </a:r>
            <a:br>
              <a:rPr lang="en-US" altLang="ko-KR" b="0" dirty="0" smtClean="0">
                <a:solidFill>
                  <a:schemeClr val="tx1"/>
                </a:solidFill>
              </a:rPr>
            </a:br>
            <a:r>
              <a:rPr lang="en-US" altLang="ko-KR" sz="2000" b="0" dirty="0" smtClean="0">
                <a:solidFill>
                  <a:schemeClr val="tx1"/>
                </a:solidFill>
              </a:rPr>
              <a:t>(Institutes, Centers, WCU Teams)</a:t>
            </a:r>
          </a:p>
        </p:txBody>
      </p:sp>
      <p:sp>
        <p:nvSpPr>
          <p:cNvPr id="131078" name="바닥글 개체 틀 3"/>
          <p:cNvSpPr txBox="1">
            <a:spLocks noGrp="1"/>
          </p:cNvSpPr>
          <p:nvPr/>
        </p:nvSpPr>
        <p:spPr bwMode="auto">
          <a:xfrm>
            <a:off x="76200" y="6477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ko-KR" sz="1000" i="1">
              <a:solidFill>
                <a:schemeClr val="bg2"/>
              </a:solidFill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71600" y="1196752"/>
            <a:ext cx="7487904" cy="4464496"/>
            <a:chOff x="0" y="908050"/>
            <a:chExt cx="8764588" cy="5568950"/>
          </a:xfrm>
        </p:grpSpPr>
        <p:sp>
          <p:nvSpPr>
            <p:cNvPr id="131075" name="Rectangle 2"/>
            <p:cNvSpPr>
              <a:spLocks noChangeArrowheads="1"/>
            </p:cNvSpPr>
            <p:nvPr/>
          </p:nvSpPr>
          <p:spPr bwMode="hidden">
            <a:xfrm>
              <a:off x="0" y="2349500"/>
              <a:ext cx="1692275" cy="129381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 dirty="0">
                  <a:solidFill>
                    <a:schemeClr val="bg1"/>
                  </a:solidFill>
                  <a:latin typeface="Arial" pitchFamily="34" charset="0"/>
                </a:rPr>
                <a:t>KPS</a:t>
              </a:r>
              <a:endParaRPr lang="en-US" altLang="ko-KR" sz="1100" dirty="0">
                <a:solidFill>
                  <a:schemeClr val="bg1"/>
                </a:solidFill>
                <a:latin typeface="Arial" pitchFamily="34" charset="0"/>
              </a:endParaRPr>
            </a:p>
            <a:p>
              <a:r>
                <a:rPr lang="en-US" altLang="ko-KR" sz="1100" dirty="0">
                  <a:solidFill>
                    <a:schemeClr val="bg1"/>
                  </a:solidFill>
                  <a:latin typeface="Arial" pitchFamily="34" charset="0"/>
                </a:rPr>
                <a:t>Particles and Fields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latin typeface="Arial" pitchFamily="34" charset="0"/>
                </a:rPr>
                <a:t>Nuclear Physics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latin typeface="Arial" pitchFamily="34" charset="0"/>
                </a:rPr>
                <a:t>Astrophysics</a:t>
              </a:r>
            </a:p>
            <a:p>
              <a:r>
                <a:rPr lang="en-US" altLang="ko-KR" sz="1100" dirty="0">
                  <a:solidFill>
                    <a:schemeClr val="bg1"/>
                  </a:solidFill>
                  <a:latin typeface="Arial" pitchFamily="34" charset="0"/>
                </a:rPr>
                <a:t>Plasma Physics</a:t>
              </a:r>
            </a:p>
          </p:txBody>
        </p:sp>
        <p:sp>
          <p:nvSpPr>
            <p:cNvPr id="131076" name="Rectangle 2"/>
            <p:cNvSpPr>
              <a:spLocks noChangeArrowheads="1"/>
            </p:cNvSpPr>
            <p:nvPr/>
          </p:nvSpPr>
          <p:spPr bwMode="hidden">
            <a:xfrm>
              <a:off x="1692275" y="2925763"/>
              <a:ext cx="3241675" cy="719137"/>
            </a:xfrm>
            <a:prstGeom prst="rect">
              <a:avLst/>
            </a:prstGeom>
            <a:solidFill>
              <a:srgbClr val="98C0F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latin typeface="Arial" pitchFamily="34" charset="0"/>
                </a:rPr>
                <a:t>KHEP: </a:t>
              </a:r>
              <a:r>
                <a:rPr lang="en-US" altLang="ko-KR" sz="1100">
                  <a:latin typeface="Arial" pitchFamily="34" charset="0"/>
                </a:rPr>
                <a:t>Association of Korean HEP</a:t>
              </a:r>
            </a:p>
            <a:p>
              <a:r>
                <a:rPr lang="en-US" altLang="ko-KR" sz="1100">
                  <a:latin typeface="Arial" pitchFamily="34" charset="0"/>
                </a:rPr>
                <a:t>(2005)</a:t>
              </a:r>
            </a:p>
          </p:txBody>
        </p:sp>
        <p:sp>
          <p:nvSpPr>
            <p:cNvPr id="290821" name="Rectangle 5"/>
            <p:cNvSpPr>
              <a:spLocks noChangeArrowheads="1"/>
            </p:cNvSpPr>
            <p:nvPr/>
          </p:nvSpPr>
          <p:spPr bwMode="hidden">
            <a:xfrm>
              <a:off x="2927350" y="1095375"/>
              <a:ext cx="1600200" cy="53340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dirty="0" err="1">
                  <a:latin typeface="Arial" pitchFamily="34" charset="0"/>
                </a:rPr>
                <a:t>Kyungpook</a:t>
              </a:r>
              <a:r>
                <a:rPr lang="en-US" altLang="ko-KR" sz="1200" dirty="0">
                  <a:latin typeface="Arial" pitchFamily="34" charset="0"/>
                </a:rPr>
                <a:t> NU</a:t>
              </a:r>
            </a:p>
            <a:p>
              <a:pPr algn="ctr">
                <a:defRPr/>
              </a:pPr>
              <a:r>
                <a:rPr lang="en-US" altLang="ko-KR" sz="1200" dirty="0">
                  <a:latin typeface="Arial" pitchFamily="34" charset="0"/>
                </a:rPr>
                <a:t>(host)</a:t>
              </a:r>
            </a:p>
          </p:txBody>
        </p:sp>
        <p:sp>
          <p:nvSpPr>
            <p:cNvPr id="290822" name="Oval 6"/>
            <p:cNvSpPr>
              <a:spLocks noChangeArrowheads="1"/>
            </p:cNvSpPr>
            <p:nvPr/>
          </p:nvSpPr>
          <p:spPr bwMode="hidden">
            <a:xfrm>
              <a:off x="1403350" y="908050"/>
              <a:ext cx="1611313" cy="990600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dirty="0">
                  <a:latin typeface="Arial" pitchFamily="34" charset="0"/>
                </a:rPr>
                <a:t>CHEP</a:t>
              </a:r>
            </a:p>
            <a:p>
              <a:pPr algn="ctr">
                <a:defRPr/>
              </a:pPr>
              <a:r>
                <a:rPr lang="en-US" altLang="ko-KR" sz="1100" dirty="0">
                  <a:latin typeface="Arial" pitchFamily="34" charset="0"/>
                </a:rPr>
                <a:t>(2000)</a:t>
              </a:r>
            </a:p>
          </p:txBody>
        </p:sp>
        <p:sp>
          <p:nvSpPr>
            <p:cNvPr id="290839" name="Rectangle 23"/>
            <p:cNvSpPr>
              <a:spLocks noChangeArrowheads="1"/>
            </p:cNvSpPr>
            <p:nvPr/>
          </p:nvSpPr>
          <p:spPr bwMode="hidden">
            <a:xfrm>
              <a:off x="6867525" y="1154113"/>
              <a:ext cx="1447800" cy="533400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>
                  <a:latin typeface="Arial" pitchFamily="34" charset="0"/>
                </a:rPr>
                <a:t>Sogang U</a:t>
              </a:r>
            </a:p>
            <a:p>
              <a:pPr algn="ctr">
                <a:defRPr/>
              </a:pPr>
              <a:r>
                <a:rPr lang="en-US" altLang="ko-KR" sz="1200">
                  <a:latin typeface="Arial" pitchFamily="34" charset="0"/>
                </a:rPr>
                <a:t>(host)</a:t>
              </a:r>
            </a:p>
          </p:txBody>
        </p:sp>
        <p:sp>
          <p:nvSpPr>
            <p:cNvPr id="290840" name="Oval 24"/>
            <p:cNvSpPr>
              <a:spLocks noChangeArrowheads="1"/>
            </p:cNvSpPr>
            <p:nvPr/>
          </p:nvSpPr>
          <p:spPr bwMode="hidden">
            <a:xfrm>
              <a:off x="5419725" y="1004888"/>
              <a:ext cx="1524000" cy="762000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>
                  <a:latin typeface="Arial" pitchFamily="34" charset="0"/>
                </a:rPr>
                <a:t>CQUeST</a:t>
              </a: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(2005)</a:t>
              </a:r>
            </a:p>
          </p:txBody>
        </p:sp>
        <p:sp>
          <p:nvSpPr>
            <p:cNvPr id="290851" name="Rectangle 35"/>
            <p:cNvSpPr>
              <a:spLocks noChangeArrowheads="1"/>
            </p:cNvSpPr>
            <p:nvPr/>
          </p:nvSpPr>
          <p:spPr bwMode="hidden">
            <a:xfrm>
              <a:off x="5000625" y="4949825"/>
              <a:ext cx="1371600" cy="30480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dirty="0">
                  <a:latin typeface="Arial" pitchFamily="34" charset="0"/>
                </a:rPr>
                <a:t>Korea U </a:t>
              </a:r>
            </a:p>
          </p:txBody>
        </p:sp>
        <p:sp>
          <p:nvSpPr>
            <p:cNvPr id="290852" name="Oval 36"/>
            <p:cNvSpPr>
              <a:spLocks noChangeArrowheads="1"/>
            </p:cNvSpPr>
            <p:nvPr/>
          </p:nvSpPr>
          <p:spPr bwMode="hidden">
            <a:xfrm>
              <a:off x="4695825" y="4568825"/>
              <a:ext cx="1295400" cy="457200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>
                  <a:latin typeface="Arial" pitchFamily="34" charset="0"/>
                </a:rPr>
                <a:t>KODEL</a:t>
              </a:r>
            </a:p>
            <a:p>
              <a:pPr algn="ctr">
                <a:defRPr/>
              </a:pPr>
              <a:r>
                <a:rPr lang="en-US" altLang="ko-KR" sz="800">
                  <a:latin typeface="Arial" pitchFamily="34" charset="0"/>
                </a:rPr>
                <a:t>(1997)</a:t>
              </a:r>
            </a:p>
          </p:txBody>
        </p:sp>
        <p:sp>
          <p:nvSpPr>
            <p:cNvPr id="290853" name="Rectangle 37"/>
            <p:cNvSpPr>
              <a:spLocks noChangeArrowheads="1"/>
            </p:cNvSpPr>
            <p:nvPr/>
          </p:nvSpPr>
          <p:spPr bwMode="hidden">
            <a:xfrm>
              <a:off x="5000625" y="5788025"/>
              <a:ext cx="1371600" cy="30480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>
                  <a:latin typeface="Arial" pitchFamily="34" charset="0"/>
                </a:rPr>
                <a:t>GSNU</a:t>
              </a:r>
            </a:p>
          </p:txBody>
        </p:sp>
        <p:sp>
          <p:nvSpPr>
            <p:cNvPr id="290854" name="Oval 38"/>
            <p:cNvSpPr>
              <a:spLocks noChangeArrowheads="1"/>
            </p:cNvSpPr>
            <p:nvPr/>
          </p:nvSpPr>
          <p:spPr bwMode="hidden">
            <a:xfrm>
              <a:off x="4695825" y="5330825"/>
              <a:ext cx="1295400" cy="457200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Emulsion</a:t>
              </a: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Group</a:t>
              </a:r>
              <a:endParaRPr lang="en-US" altLang="ko-KR" sz="600">
                <a:latin typeface="Arial" pitchFamily="34" charset="0"/>
              </a:endParaRPr>
            </a:p>
          </p:txBody>
        </p:sp>
        <p:sp>
          <p:nvSpPr>
            <p:cNvPr id="290855" name="Rectangle 39"/>
            <p:cNvSpPr>
              <a:spLocks noChangeArrowheads="1"/>
            </p:cNvSpPr>
            <p:nvPr/>
          </p:nvSpPr>
          <p:spPr bwMode="hidden">
            <a:xfrm>
              <a:off x="3722688" y="6248400"/>
              <a:ext cx="2438400" cy="22860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dirty="0">
                  <a:latin typeface="Arial" pitchFamily="34" charset="0"/>
                </a:rPr>
                <a:t>And others (KAERI, etc.)</a:t>
              </a:r>
            </a:p>
          </p:txBody>
        </p:sp>
        <p:sp>
          <p:nvSpPr>
            <p:cNvPr id="290860" name="Oval 44"/>
            <p:cNvSpPr>
              <a:spLocks noChangeArrowheads="1"/>
            </p:cNvSpPr>
            <p:nvPr/>
          </p:nvSpPr>
          <p:spPr bwMode="hidden">
            <a:xfrm>
              <a:off x="6372225" y="2924175"/>
              <a:ext cx="1871663" cy="819150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>
                  <a:latin typeface="Arial" pitchFamily="34" charset="0"/>
                </a:rPr>
                <a:t>MEMSTEL</a:t>
              </a: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(2006)</a:t>
              </a:r>
            </a:p>
          </p:txBody>
        </p:sp>
        <p:sp>
          <p:nvSpPr>
            <p:cNvPr id="48" name="Rectangle 3"/>
            <p:cNvSpPr>
              <a:spLocks noChangeArrowheads="1"/>
            </p:cNvSpPr>
            <p:nvPr/>
          </p:nvSpPr>
          <p:spPr bwMode="hidden">
            <a:xfrm>
              <a:off x="2124075" y="4376738"/>
              <a:ext cx="1816100" cy="503237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dirty="0">
                  <a:latin typeface="Arial" pitchFamily="34" charset="0"/>
                </a:rPr>
                <a:t>Seoul NU (host)</a:t>
              </a:r>
            </a:p>
          </p:txBody>
        </p:sp>
        <p:sp>
          <p:nvSpPr>
            <p:cNvPr id="49" name="Oval 34"/>
            <p:cNvSpPr>
              <a:spLocks noChangeArrowheads="1"/>
            </p:cNvSpPr>
            <p:nvPr/>
          </p:nvSpPr>
          <p:spPr bwMode="hidden">
            <a:xfrm>
              <a:off x="539750" y="4016375"/>
              <a:ext cx="1728788" cy="995363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>
                  <a:latin typeface="Arial" pitchFamily="34" charset="0"/>
                </a:rPr>
                <a:t>KNRC</a:t>
              </a: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(2009)</a:t>
              </a:r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hidden">
            <a:xfrm>
              <a:off x="2005013" y="1627188"/>
              <a:ext cx="1728787" cy="995362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>
                  <a:solidFill>
                    <a:srgbClr val="2D2DB9"/>
                  </a:solidFill>
                  <a:latin typeface="Arial" pitchFamily="34" charset="0"/>
                </a:rPr>
                <a:t>WCU</a:t>
              </a: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(2009)</a:t>
              </a:r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hidden">
            <a:xfrm>
              <a:off x="1060450" y="4808538"/>
              <a:ext cx="1728788" cy="995362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>
                  <a:solidFill>
                    <a:srgbClr val="2D2DB9"/>
                  </a:solidFill>
                  <a:latin typeface="Arial" pitchFamily="34" charset="0"/>
                </a:rPr>
                <a:t>WCU</a:t>
              </a: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(2009)</a:t>
              </a:r>
            </a:p>
          </p:txBody>
        </p:sp>
        <p:sp>
          <p:nvSpPr>
            <p:cNvPr id="55" name="Oval 34"/>
            <p:cNvSpPr>
              <a:spLocks noChangeArrowheads="1"/>
            </p:cNvSpPr>
            <p:nvPr/>
          </p:nvSpPr>
          <p:spPr bwMode="hidden">
            <a:xfrm>
              <a:off x="1830388" y="5588000"/>
              <a:ext cx="1462087" cy="649288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>
                  <a:latin typeface="Arial" pitchFamily="34" charset="0"/>
                </a:rPr>
                <a:t>DMRC</a:t>
              </a: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(2000)</a:t>
              </a:r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hidden">
            <a:xfrm>
              <a:off x="7164388" y="2492375"/>
              <a:ext cx="1600200" cy="30480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>
                  <a:latin typeface="Arial" pitchFamily="34" charset="0"/>
                </a:rPr>
                <a:t>Ewha W U (host)</a:t>
              </a:r>
            </a:p>
          </p:txBody>
        </p:sp>
        <p:sp>
          <p:nvSpPr>
            <p:cNvPr id="59" name="Oval 44"/>
            <p:cNvSpPr>
              <a:spLocks noChangeArrowheads="1"/>
            </p:cNvSpPr>
            <p:nvPr/>
          </p:nvSpPr>
          <p:spPr bwMode="hidden">
            <a:xfrm>
              <a:off x="5292725" y="2276475"/>
              <a:ext cx="1871663" cy="817563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>
                  <a:solidFill>
                    <a:srgbClr val="2D2DB9"/>
                  </a:solidFill>
                  <a:latin typeface="Arial" pitchFamily="34" charset="0"/>
                </a:rPr>
                <a:t>WCU-IEU</a:t>
              </a:r>
              <a:endParaRPr lang="en-US" altLang="ko-KR" sz="1400">
                <a:latin typeface="Arial" pitchFamily="34" charset="0"/>
              </a:endParaRPr>
            </a:p>
            <a:p>
              <a:pPr algn="ctr">
                <a:defRPr/>
              </a:pPr>
              <a:r>
                <a:rPr lang="en-US" altLang="ko-KR" sz="1100">
                  <a:latin typeface="Arial" pitchFamily="34" charset="0"/>
                </a:rPr>
                <a:t>(2009)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34765" y="908050"/>
              <a:ext cx="1580232" cy="326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50" dirty="0">
                  <a:solidFill>
                    <a:srgbClr val="C00000"/>
                  </a:solidFill>
                  <a:latin typeface="+mn-lt"/>
                </a:rPr>
                <a:t>Center of Excellence</a:t>
              </a:r>
              <a:endParaRPr lang="ko-KR" altLang="en-US" sz="105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83673" y="920750"/>
              <a:ext cx="1580232" cy="326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50" dirty="0">
                  <a:solidFill>
                    <a:srgbClr val="C00000"/>
                  </a:solidFill>
                  <a:latin typeface="+mn-lt"/>
                </a:rPr>
                <a:t>Center of Excellence</a:t>
              </a:r>
              <a:endParaRPr lang="ko-KR" altLang="en-US" sz="105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7840" y="4003675"/>
              <a:ext cx="1580232" cy="326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50" dirty="0">
                  <a:solidFill>
                    <a:srgbClr val="C00000"/>
                  </a:solidFill>
                  <a:latin typeface="+mn-lt"/>
                </a:rPr>
                <a:t>Center of Excellence</a:t>
              </a:r>
              <a:endParaRPr lang="ko-KR" altLang="en-US" sz="105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2" name="Oval 34"/>
            <p:cNvSpPr>
              <a:spLocks noChangeArrowheads="1"/>
            </p:cNvSpPr>
            <p:nvPr/>
          </p:nvSpPr>
          <p:spPr bwMode="hidden">
            <a:xfrm>
              <a:off x="1908175" y="3657600"/>
              <a:ext cx="1728788" cy="779463"/>
            </a:xfrm>
            <a:prstGeom prst="ellipse">
              <a:avLst/>
            </a:prstGeom>
            <a:solidFill>
              <a:srgbClr val="C2FEC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dirty="0">
                  <a:latin typeface="Arial" pitchFamily="34" charset="0"/>
                </a:rPr>
                <a:t>RENO</a:t>
              </a:r>
            </a:p>
            <a:p>
              <a:pPr algn="ctr">
                <a:defRPr/>
              </a:pPr>
              <a:r>
                <a:rPr lang="en-US" altLang="ko-KR" sz="1100" dirty="0">
                  <a:latin typeface="Arial" pitchFamily="34" charset="0"/>
                </a:rPr>
                <a:t>(2006)</a:t>
              </a:r>
            </a:p>
          </p:txBody>
        </p:sp>
        <p:sp>
          <p:nvSpPr>
            <p:cNvPr id="3" name="Oval 34"/>
            <p:cNvSpPr>
              <a:spLocks noChangeArrowheads="1"/>
            </p:cNvSpPr>
            <p:nvPr/>
          </p:nvSpPr>
          <p:spPr bwMode="hidden">
            <a:xfrm>
              <a:off x="3781425" y="3370263"/>
              <a:ext cx="2519363" cy="850900"/>
            </a:xfrm>
            <a:prstGeom prst="ellipse">
              <a:avLst/>
            </a:prstGeom>
            <a:solidFill>
              <a:srgbClr val="C2FEC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dirty="0">
                  <a:latin typeface="Arial" pitchFamily="34" charset="0"/>
                </a:rPr>
                <a:t>Korea-CERN</a:t>
              </a:r>
            </a:p>
            <a:p>
              <a:pPr algn="ctr">
                <a:defRPr/>
              </a:pPr>
              <a:r>
                <a:rPr lang="en-US" altLang="ko-KR" dirty="0">
                  <a:latin typeface="Arial" pitchFamily="34" charset="0"/>
                </a:rPr>
                <a:t>Coop. </a:t>
              </a:r>
              <a:r>
                <a:rPr lang="en-US" altLang="ko-KR" sz="1100" dirty="0">
                  <a:latin typeface="Arial" pitchFamily="34" charset="0"/>
                </a:rPr>
                <a:t>(2007</a:t>
              </a:r>
              <a:r>
                <a:rPr lang="en-US" altLang="ko-KR" sz="1400" dirty="0">
                  <a:latin typeface="Arial" pitchFamily="34" charset="0"/>
                </a:rPr>
                <a:t>)</a:t>
              </a:r>
            </a:p>
          </p:txBody>
        </p:sp>
      </p:grpSp>
      <p:sp>
        <p:nvSpPr>
          <p:cNvPr id="38" name="날짜 개체 틀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648C-21F7-4FA4-91D7-D51DFB39252A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39" name="바닥글 개체 틀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KIAS Workshop for </a:t>
            </a:r>
            <a:r>
              <a:rPr lang="en-US" altLang="ko-KR" dirty="0" err="1" smtClean="0"/>
              <a:t>KoRIA</a:t>
            </a:r>
            <a:r>
              <a:rPr lang="en-US" altLang="ko-KR" dirty="0" smtClean="0"/>
              <a:t> &amp; BSI, D. Son</a:t>
            </a:r>
            <a:endParaRPr lang="ko-KR" altLang="ko-KR" dirty="0" smtClean="0"/>
          </a:p>
        </p:txBody>
      </p:sp>
      <p:grpSp>
        <p:nvGrpSpPr>
          <p:cNvPr id="56" name="그룹 55"/>
          <p:cNvGrpSpPr/>
          <p:nvPr/>
        </p:nvGrpSpPr>
        <p:grpSpPr>
          <a:xfrm>
            <a:off x="107505" y="4797152"/>
            <a:ext cx="1800200" cy="1350417"/>
            <a:chOff x="107504" y="4437112"/>
            <a:chExt cx="2018113" cy="1710457"/>
          </a:xfrm>
        </p:grpSpPr>
        <p:sp>
          <p:nvSpPr>
            <p:cNvPr id="42" name="Rectangle 2"/>
            <p:cNvSpPr>
              <a:spLocks noChangeArrowheads="1"/>
            </p:cNvSpPr>
            <p:nvPr/>
          </p:nvSpPr>
          <p:spPr bwMode="hidden">
            <a:xfrm>
              <a:off x="107504" y="4437112"/>
              <a:ext cx="2018113" cy="17104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3" name="Rectangle 26"/>
            <p:cNvSpPr>
              <a:spLocks noChangeArrowheads="1"/>
            </p:cNvSpPr>
            <p:nvPr/>
          </p:nvSpPr>
          <p:spPr bwMode="hidden">
            <a:xfrm>
              <a:off x="1149111" y="4515318"/>
              <a:ext cx="911406" cy="305439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>
                  <a:latin typeface="Arial" pitchFamily="34" charset="0"/>
                </a:rPr>
                <a:t>POSTECH</a:t>
              </a:r>
            </a:p>
            <a:p>
              <a:pPr algn="ctr">
                <a:defRPr/>
              </a:pPr>
              <a:r>
                <a:rPr lang="en-US" altLang="ko-KR" sz="1000" dirty="0">
                  <a:latin typeface="Arial" pitchFamily="34" charset="0"/>
                </a:rPr>
                <a:t>(host)</a:t>
              </a:r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hidden">
            <a:xfrm>
              <a:off x="107504" y="4454231"/>
              <a:ext cx="1106707" cy="36652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 dirty="0">
                  <a:latin typeface="Arial" pitchFamily="34" charset="0"/>
                </a:rPr>
                <a:t>PAL</a:t>
              </a:r>
            </a:p>
            <a:p>
              <a:pPr algn="ctr">
                <a:defRPr/>
              </a:pPr>
              <a:r>
                <a:rPr lang="en-US" altLang="ko-KR" sz="900" dirty="0">
                  <a:latin typeface="Arial" pitchFamily="34" charset="0"/>
                </a:rPr>
                <a:t>(1988)</a:t>
              </a:r>
            </a:p>
          </p:txBody>
        </p:sp>
        <p:sp>
          <p:nvSpPr>
            <p:cNvPr id="45" name="Rectangle 28"/>
            <p:cNvSpPr>
              <a:spLocks noChangeArrowheads="1"/>
            </p:cNvSpPr>
            <p:nvPr/>
          </p:nvSpPr>
          <p:spPr bwMode="hidden">
            <a:xfrm>
              <a:off x="1149111" y="5353428"/>
              <a:ext cx="911406" cy="305439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>
                  <a:latin typeface="Arial" pitchFamily="34" charset="0"/>
                </a:rPr>
                <a:t>Seoul NU</a:t>
              </a:r>
            </a:p>
            <a:p>
              <a:pPr algn="ctr">
                <a:defRPr/>
              </a:pPr>
              <a:r>
                <a:rPr lang="en-US" altLang="ko-KR" sz="1000">
                  <a:latin typeface="Arial" pitchFamily="34" charset="0"/>
                </a:rPr>
                <a:t>(host)</a:t>
              </a:r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hidden">
            <a:xfrm>
              <a:off x="107504" y="5309459"/>
              <a:ext cx="1106707" cy="36652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>
                  <a:latin typeface="Arial" pitchFamily="34" charset="0"/>
                </a:rPr>
                <a:t>CTP</a:t>
              </a:r>
            </a:p>
            <a:p>
              <a:pPr algn="ctr">
                <a:defRPr/>
              </a:pPr>
              <a:r>
                <a:rPr lang="en-US" altLang="ko-KR" sz="900">
                  <a:latin typeface="Arial" pitchFamily="34" charset="0"/>
                </a:rPr>
                <a:t>(1990)</a:t>
              </a:r>
            </a:p>
          </p:txBody>
        </p:sp>
        <p:sp>
          <p:nvSpPr>
            <p:cNvPr id="47" name="Rectangle 30"/>
            <p:cNvSpPr>
              <a:spLocks noChangeArrowheads="1"/>
            </p:cNvSpPr>
            <p:nvPr/>
          </p:nvSpPr>
          <p:spPr bwMode="hidden">
            <a:xfrm>
              <a:off x="1149111" y="4942933"/>
              <a:ext cx="911406" cy="305439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>
                  <a:latin typeface="Arial" pitchFamily="34" charset="0"/>
                </a:rPr>
                <a:t>POSTECH</a:t>
              </a:r>
            </a:p>
            <a:p>
              <a:pPr algn="ctr">
                <a:defRPr/>
              </a:pPr>
              <a:r>
                <a:rPr lang="en-US" altLang="ko-KR" sz="1000">
                  <a:latin typeface="Arial" pitchFamily="34" charset="0"/>
                </a:rPr>
                <a:t>(host)</a:t>
              </a:r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hidden">
            <a:xfrm>
              <a:off x="107504" y="4881845"/>
              <a:ext cx="1106707" cy="36652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>
                  <a:latin typeface="Arial" pitchFamily="34" charset="0"/>
                </a:rPr>
                <a:t>APCTP</a:t>
              </a:r>
            </a:p>
            <a:p>
              <a:pPr algn="ctr">
                <a:defRPr/>
              </a:pPr>
              <a:r>
                <a:rPr lang="en-US" altLang="ko-KR" sz="900">
                  <a:latin typeface="Arial" pitchFamily="34" charset="0"/>
                </a:rPr>
                <a:t>(1997)</a:t>
              </a: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hidden">
            <a:xfrm>
              <a:off x="1149111" y="5781042"/>
              <a:ext cx="911406" cy="305439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>
                  <a:latin typeface="Arial" pitchFamily="34" charset="0"/>
                </a:rPr>
                <a:t>KAIST</a:t>
              </a:r>
            </a:p>
            <a:p>
              <a:pPr algn="ctr">
                <a:defRPr/>
              </a:pPr>
              <a:r>
                <a:rPr lang="en-US" altLang="ko-KR" sz="1000">
                  <a:latin typeface="Arial" pitchFamily="34" charset="0"/>
                </a:rPr>
                <a:t>(host)</a:t>
              </a: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hidden">
            <a:xfrm>
              <a:off x="107504" y="5719954"/>
              <a:ext cx="1106707" cy="366526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200">
                  <a:latin typeface="Arial" pitchFamily="34" charset="0"/>
                </a:rPr>
                <a:t>KIAS</a:t>
              </a:r>
            </a:p>
            <a:p>
              <a:pPr algn="ctr">
                <a:defRPr/>
              </a:pPr>
              <a:r>
                <a:rPr lang="en-US" altLang="ko-KR" sz="900">
                  <a:latin typeface="Arial" pitchFamily="34" charset="0"/>
                </a:rPr>
                <a:t>(1996)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4247827" cy="685800"/>
          </a:xfrm>
        </p:spPr>
        <p:txBody>
          <a:bodyPr/>
          <a:lstStyle/>
          <a:p>
            <a:pPr eaLnBrk="1" hangingPunct="1"/>
            <a:r>
              <a:rPr lang="en-US" altLang="ko-KR" sz="2800" b="0" dirty="0" smtClean="0">
                <a:solidFill>
                  <a:schemeClr val="tx1"/>
                </a:solidFill>
              </a:rPr>
              <a:t>HEP Institutions</a:t>
            </a:r>
            <a:endParaRPr lang="ko-KR" altLang="en-US" sz="2800" b="0" dirty="0" smtClean="0">
              <a:solidFill>
                <a:schemeClr val="tx1"/>
              </a:solidFill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251520" y="576263"/>
            <a:ext cx="8568952" cy="5733057"/>
            <a:chOff x="55563" y="576263"/>
            <a:chExt cx="8936037" cy="6048375"/>
          </a:xfrm>
        </p:grpSpPr>
        <p:graphicFrame>
          <p:nvGraphicFramePr>
            <p:cNvPr id="8194" name="Object 3"/>
            <p:cNvGraphicFramePr>
              <a:graphicFrameLocks noChangeAspect="1"/>
            </p:cNvGraphicFramePr>
            <p:nvPr/>
          </p:nvGraphicFramePr>
          <p:xfrm>
            <a:off x="250825" y="576263"/>
            <a:ext cx="8566150" cy="604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Image" r:id="rId3" imgW="11403175" imgH="8050794" progId="">
                    <p:embed/>
                  </p:oleObj>
                </mc:Choice>
                <mc:Fallback>
                  <p:oleObj name="Image" r:id="rId3" imgW="11403175" imgH="8050794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825" y="576263"/>
                          <a:ext cx="8566150" cy="6048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그룹 68"/>
            <p:cNvGrpSpPr>
              <a:grpSpLocks/>
            </p:cNvGrpSpPr>
            <p:nvPr/>
          </p:nvGrpSpPr>
          <p:grpSpPr bwMode="auto">
            <a:xfrm>
              <a:off x="3549650" y="1341438"/>
              <a:ext cx="2808288" cy="4824412"/>
              <a:chOff x="3548936" y="1340768"/>
              <a:chExt cx="2808828" cy="4824536"/>
            </a:xfrm>
          </p:grpSpPr>
          <p:sp>
            <p:nvSpPr>
              <p:cNvPr id="8221" name="Oval 5"/>
              <p:cNvSpPr>
                <a:spLocks noChangeArrowheads="1"/>
              </p:cNvSpPr>
              <p:nvPr/>
            </p:nvSpPr>
            <p:spPr bwMode="auto">
              <a:xfrm>
                <a:off x="5733580" y="1484784"/>
                <a:ext cx="78023" cy="7200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2" name="Oval 6"/>
              <p:cNvSpPr>
                <a:spLocks noChangeArrowheads="1"/>
              </p:cNvSpPr>
              <p:nvPr/>
            </p:nvSpPr>
            <p:spPr bwMode="auto">
              <a:xfrm>
                <a:off x="6045672" y="4221088"/>
                <a:ext cx="78023" cy="7200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3" name="Oval 7"/>
              <p:cNvSpPr>
                <a:spLocks noChangeArrowheads="1"/>
              </p:cNvSpPr>
              <p:nvPr/>
            </p:nvSpPr>
            <p:spPr bwMode="auto">
              <a:xfrm>
                <a:off x="4095097" y="3547513"/>
                <a:ext cx="117034" cy="97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4" name="Rectangle 8"/>
              <p:cNvSpPr>
                <a:spLocks noChangeArrowheads="1"/>
              </p:cNvSpPr>
              <p:nvPr/>
            </p:nvSpPr>
            <p:spPr bwMode="auto">
              <a:xfrm>
                <a:off x="6201718" y="3356992"/>
                <a:ext cx="156046" cy="1440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5" name="Oval 9"/>
              <p:cNvSpPr>
                <a:spLocks noChangeArrowheads="1"/>
              </p:cNvSpPr>
              <p:nvPr/>
            </p:nvSpPr>
            <p:spPr bwMode="auto">
              <a:xfrm>
                <a:off x="3548936" y="4437112"/>
                <a:ext cx="78023" cy="7200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6" name="Rectangle 10"/>
              <p:cNvSpPr>
                <a:spLocks noChangeArrowheads="1"/>
              </p:cNvSpPr>
              <p:nvPr/>
            </p:nvSpPr>
            <p:spPr bwMode="auto">
              <a:xfrm>
                <a:off x="5421488" y="3501008"/>
                <a:ext cx="156046" cy="14401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7" name="Oval 11"/>
              <p:cNvSpPr>
                <a:spLocks noChangeArrowheads="1"/>
              </p:cNvSpPr>
              <p:nvPr/>
            </p:nvSpPr>
            <p:spPr bwMode="auto">
              <a:xfrm>
                <a:off x="4329166" y="2996952"/>
                <a:ext cx="78023" cy="7200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8" name="Oval 12"/>
              <p:cNvSpPr>
                <a:spLocks noChangeArrowheads="1"/>
              </p:cNvSpPr>
              <p:nvPr/>
            </p:nvSpPr>
            <p:spPr bwMode="auto">
              <a:xfrm>
                <a:off x="4095097" y="1628800"/>
                <a:ext cx="117034" cy="100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29" name="Oval 13"/>
              <p:cNvSpPr>
                <a:spLocks noChangeArrowheads="1"/>
              </p:cNvSpPr>
              <p:nvPr/>
            </p:nvSpPr>
            <p:spPr bwMode="auto">
              <a:xfrm>
                <a:off x="3861028" y="1628800"/>
                <a:ext cx="117034" cy="100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0" name="Oval 14"/>
              <p:cNvSpPr>
                <a:spLocks noChangeArrowheads="1"/>
              </p:cNvSpPr>
              <p:nvPr/>
            </p:nvSpPr>
            <p:spPr bwMode="auto">
              <a:xfrm>
                <a:off x="5031373" y="4293096"/>
                <a:ext cx="78023" cy="7200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1" name="Oval 15"/>
              <p:cNvSpPr>
                <a:spLocks noChangeArrowheads="1"/>
              </p:cNvSpPr>
              <p:nvPr/>
            </p:nvSpPr>
            <p:spPr bwMode="auto">
              <a:xfrm>
                <a:off x="4017074" y="1556792"/>
                <a:ext cx="117034" cy="100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2" name="Oval 16"/>
              <p:cNvSpPr>
                <a:spLocks noChangeArrowheads="1"/>
              </p:cNvSpPr>
              <p:nvPr/>
            </p:nvSpPr>
            <p:spPr bwMode="auto">
              <a:xfrm>
                <a:off x="4017074" y="1988840"/>
                <a:ext cx="117034" cy="100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3" name="Oval 17"/>
              <p:cNvSpPr>
                <a:spLocks noChangeArrowheads="1"/>
              </p:cNvSpPr>
              <p:nvPr/>
            </p:nvSpPr>
            <p:spPr bwMode="auto">
              <a:xfrm>
                <a:off x="3590870" y="6067793"/>
                <a:ext cx="117034" cy="97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4" name="Oval 18"/>
              <p:cNvSpPr>
                <a:spLocks noChangeArrowheads="1"/>
              </p:cNvSpPr>
              <p:nvPr/>
            </p:nvSpPr>
            <p:spPr bwMode="auto">
              <a:xfrm>
                <a:off x="5577534" y="3547513"/>
                <a:ext cx="117034" cy="9751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5" name="Oval 19"/>
              <p:cNvSpPr>
                <a:spLocks noChangeArrowheads="1"/>
              </p:cNvSpPr>
              <p:nvPr/>
            </p:nvSpPr>
            <p:spPr bwMode="auto">
              <a:xfrm>
                <a:off x="5304454" y="3547513"/>
                <a:ext cx="117034" cy="97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6" name="Oval 20"/>
              <p:cNvSpPr>
                <a:spLocks noChangeArrowheads="1"/>
              </p:cNvSpPr>
              <p:nvPr/>
            </p:nvSpPr>
            <p:spPr bwMode="auto">
              <a:xfrm>
                <a:off x="5577534" y="2780928"/>
                <a:ext cx="117034" cy="97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7" name="Oval 21"/>
              <p:cNvSpPr>
                <a:spLocks noChangeArrowheads="1"/>
              </p:cNvSpPr>
              <p:nvPr/>
            </p:nvSpPr>
            <p:spPr bwMode="auto">
              <a:xfrm>
                <a:off x="3861028" y="3429000"/>
                <a:ext cx="117034" cy="97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8" name="Oval 22"/>
              <p:cNvSpPr>
                <a:spLocks noChangeArrowheads="1"/>
              </p:cNvSpPr>
              <p:nvPr/>
            </p:nvSpPr>
            <p:spPr bwMode="auto">
              <a:xfrm>
                <a:off x="4485212" y="2492896"/>
                <a:ext cx="117034" cy="97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39" name="Oval 23"/>
              <p:cNvSpPr>
                <a:spLocks noChangeArrowheads="1"/>
              </p:cNvSpPr>
              <p:nvPr/>
            </p:nvSpPr>
            <p:spPr bwMode="auto">
              <a:xfrm flipH="1">
                <a:off x="4719281" y="1340768"/>
                <a:ext cx="78023" cy="7200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0" name="Oval 24"/>
              <p:cNvSpPr>
                <a:spLocks noChangeArrowheads="1"/>
              </p:cNvSpPr>
              <p:nvPr/>
            </p:nvSpPr>
            <p:spPr bwMode="auto">
              <a:xfrm>
                <a:off x="4875327" y="1916832"/>
                <a:ext cx="117034" cy="97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1" name="Oval 25"/>
              <p:cNvSpPr>
                <a:spLocks noChangeArrowheads="1"/>
              </p:cNvSpPr>
              <p:nvPr/>
            </p:nvSpPr>
            <p:spPr bwMode="auto">
              <a:xfrm>
                <a:off x="5811603" y="4221088"/>
                <a:ext cx="78023" cy="7200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2" name="Oval 26"/>
              <p:cNvSpPr>
                <a:spLocks noChangeArrowheads="1"/>
              </p:cNvSpPr>
              <p:nvPr/>
            </p:nvSpPr>
            <p:spPr bwMode="auto">
              <a:xfrm>
                <a:off x="5967649" y="4293096"/>
                <a:ext cx="78023" cy="70508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3" name="Oval 27"/>
              <p:cNvSpPr>
                <a:spLocks noChangeArrowheads="1"/>
              </p:cNvSpPr>
              <p:nvPr/>
            </p:nvSpPr>
            <p:spPr bwMode="auto">
              <a:xfrm>
                <a:off x="3861028" y="4221088"/>
                <a:ext cx="117034" cy="97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4" name="Oval 28"/>
              <p:cNvSpPr>
                <a:spLocks noChangeArrowheads="1"/>
              </p:cNvSpPr>
              <p:nvPr/>
            </p:nvSpPr>
            <p:spPr bwMode="auto">
              <a:xfrm>
                <a:off x="3939051" y="1556792"/>
                <a:ext cx="117034" cy="100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5" name="Oval 29"/>
              <p:cNvSpPr>
                <a:spLocks noChangeArrowheads="1"/>
              </p:cNvSpPr>
              <p:nvPr/>
            </p:nvSpPr>
            <p:spPr bwMode="auto">
              <a:xfrm>
                <a:off x="3861028" y="1556792"/>
                <a:ext cx="117034" cy="100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6" name="Oval 30"/>
              <p:cNvSpPr>
                <a:spLocks noChangeArrowheads="1"/>
              </p:cNvSpPr>
              <p:nvPr/>
            </p:nvSpPr>
            <p:spPr bwMode="auto">
              <a:xfrm>
                <a:off x="3861028" y="1700808"/>
                <a:ext cx="117034" cy="100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7" name="Oval 31"/>
              <p:cNvSpPr>
                <a:spLocks noChangeArrowheads="1"/>
              </p:cNvSpPr>
              <p:nvPr/>
            </p:nvSpPr>
            <p:spPr bwMode="auto">
              <a:xfrm>
                <a:off x="3939051" y="1628800"/>
                <a:ext cx="117034" cy="100511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8" name="Oval 32"/>
              <p:cNvSpPr>
                <a:spLocks noChangeArrowheads="1"/>
              </p:cNvSpPr>
              <p:nvPr/>
            </p:nvSpPr>
            <p:spPr bwMode="auto">
              <a:xfrm>
                <a:off x="4095097" y="1700808"/>
                <a:ext cx="117034" cy="100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49" name="Oval 33"/>
              <p:cNvSpPr>
                <a:spLocks noChangeArrowheads="1"/>
              </p:cNvSpPr>
              <p:nvPr/>
            </p:nvSpPr>
            <p:spPr bwMode="auto">
              <a:xfrm>
                <a:off x="4017074" y="1628800"/>
                <a:ext cx="117034" cy="100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50" name="Oval 34"/>
              <p:cNvSpPr>
                <a:spLocks noChangeArrowheads="1"/>
              </p:cNvSpPr>
              <p:nvPr/>
            </p:nvSpPr>
            <p:spPr bwMode="auto">
              <a:xfrm>
                <a:off x="3978063" y="1700808"/>
                <a:ext cx="117034" cy="100511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51" name="Oval 35"/>
              <p:cNvSpPr>
                <a:spLocks noChangeArrowheads="1"/>
              </p:cNvSpPr>
              <p:nvPr/>
            </p:nvSpPr>
            <p:spPr bwMode="auto">
              <a:xfrm>
                <a:off x="4173120" y="2924944"/>
                <a:ext cx="78023" cy="7200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52" name="Oval 36"/>
              <p:cNvSpPr>
                <a:spLocks noChangeArrowheads="1"/>
              </p:cNvSpPr>
              <p:nvPr/>
            </p:nvSpPr>
            <p:spPr bwMode="auto">
              <a:xfrm>
                <a:off x="4329166" y="3068960"/>
                <a:ext cx="78023" cy="7200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53" name="Oval 37"/>
              <p:cNvSpPr>
                <a:spLocks noChangeArrowheads="1"/>
              </p:cNvSpPr>
              <p:nvPr/>
            </p:nvSpPr>
            <p:spPr bwMode="auto">
              <a:xfrm>
                <a:off x="4329166" y="2924944"/>
                <a:ext cx="78023" cy="7200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54" name="Oval 38"/>
              <p:cNvSpPr>
                <a:spLocks noChangeArrowheads="1"/>
              </p:cNvSpPr>
              <p:nvPr/>
            </p:nvSpPr>
            <p:spPr bwMode="auto">
              <a:xfrm>
                <a:off x="4251143" y="2996952"/>
                <a:ext cx="78023" cy="72008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  <p:sp>
            <p:nvSpPr>
              <p:cNvPr id="8255" name="Oval 39"/>
              <p:cNvSpPr>
                <a:spLocks noChangeArrowheads="1"/>
              </p:cNvSpPr>
              <p:nvPr/>
            </p:nvSpPr>
            <p:spPr bwMode="auto">
              <a:xfrm>
                <a:off x="5577534" y="3619521"/>
                <a:ext cx="117034" cy="9751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+mn-lt"/>
                </a:endParaRPr>
              </a:p>
            </p:txBody>
          </p:sp>
        </p:grpSp>
        <p:sp>
          <p:nvSpPr>
            <p:cNvPr id="8198" name="AutoShape 41"/>
            <p:cNvSpPr>
              <a:spLocks noChangeArrowheads="1"/>
            </p:cNvSpPr>
            <p:nvPr/>
          </p:nvSpPr>
          <p:spPr bwMode="auto">
            <a:xfrm>
              <a:off x="2438400" y="1485900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400">
                <a:latin typeface="+mn-lt"/>
              </a:endParaRPr>
            </a:p>
          </p:txBody>
        </p:sp>
        <p:sp>
          <p:nvSpPr>
            <p:cNvPr id="162858" name="AutoShape 42"/>
            <p:cNvSpPr>
              <a:spLocks noChangeArrowheads="1"/>
            </p:cNvSpPr>
            <p:nvPr/>
          </p:nvSpPr>
          <p:spPr bwMode="auto">
            <a:xfrm rot="-1122918">
              <a:off x="2519363" y="3846513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400">
                <a:latin typeface="+mn-lt"/>
              </a:endParaRPr>
            </a:p>
          </p:txBody>
        </p:sp>
        <p:sp>
          <p:nvSpPr>
            <p:cNvPr id="162859" name="AutoShape 43"/>
            <p:cNvSpPr>
              <a:spLocks noChangeArrowheads="1"/>
            </p:cNvSpPr>
            <p:nvPr/>
          </p:nvSpPr>
          <p:spPr bwMode="auto">
            <a:xfrm rot="-1122918">
              <a:off x="2438400" y="4648200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400">
                <a:latin typeface="+mn-lt"/>
              </a:endParaRPr>
            </a:p>
          </p:txBody>
        </p:sp>
        <p:sp>
          <p:nvSpPr>
            <p:cNvPr id="162860" name="AutoShape 44"/>
            <p:cNvSpPr>
              <a:spLocks noChangeArrowheads="1"/>
            </p:cNvSpPr>
            <p:nvPr/>
          </p:nvSpPr>
          <p:spPr bwMode="auto">
            <a:xfrm rot="12087209">
              <a:off x="5715000" y="4343400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400">
                <a:latin typeface="+mn-lt"/>
              </a:endParaRPr>
            </a:p>
          </p:txBody>
        </p:sp>
        <p:cxnSp>
          <p:nvCxnSpPr>
            <p:cNvPr id="8202" name="AutoShape 45"/>
            <p:cNvCxnSpPr>
              <a:cxnSpLocks noChangeShapeType="1"/>
              <a:stCxn id="162876" idx="0"/>
              <a:endCxn id="8226" idx="0"/>
            </p:cNvCxnSpPr>
            <p:nvPr/>
          </p:nvCxnSpPr>
          <p:spPr bwMode="auto">
            <a:xfrm rot="-5400000" flipH="1" flipV="1">
              <a:off x="6179344" y="2101056"/>
              <a:ext cx="719138" cy="2079625"/>
            </a:xfrm>
            <a:prstGeom prst="curvedConnector3">
              <a:avLst>
                <a:gd name="adj1" fmla="val -31745"/>
              </a:avLst>
            </a:prstGeom>
            <a:noFill/>
            <a:ln w="76200">
              <a:solidFill>
                <a:srgbClr val="9D8E63"/>
              </a:solidFill>
              <a:round/>
              <a:headEnd/>
              <a:tailEnd type="triangle" w="med" len="med"/>
            </a:ln>
          </p:spPr>
        </p:cxnSp>
        <p:sp>
          <p:nvSpPr>
            <p:cNvPr id="162862" name="AutoShape 46"/>
            <p:cNvSpPr>
              <a:spLocks noChangeArrowheads="1"/>
            </p:cNvSpPr>
            <p:nvPr/>
          </p:nvSpPr>
          <p:spPr bwMode="auto">
            <a:xfrm>
              <a:off x="25146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400">
                <a:latin typeface="+mn-lt"/>
              </a:endParaRPr>
            </a:p>
          </p:txBody>
        </p:sp>
        <p:sp>
          <p:nvSpPr>
            <p:cNvPr id="162863" name="AutoShape 47"/>
            <p:cNvSpPr>
              <a:spLocks noChangeArrowheads="1"/>
            </p:cNvSpPr>
            <p:nvPr/>
          </p:nvSpPr>
          <p:spPr bwMode="auto">
            <a:xfrm flipH="1">
              <a:off x="5791200" y="2971800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400">
                <a:latin typeface="+mn-lt"/>
              </a:endParaRPr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6324600" y="5334000"/>
              <a:ext cx="2351856" cy="533400"/>
              <a:chOff x="4080" y="3600"/>
              <a:chExt cx="1680" cy="336"/>
            </a:xfrm>
          </p:grpSpPr>
          <p:sp>
            <p:nvSpPr>
              <p:cNvPr id="8218" name="Oval 49"/>
              <p:cNvSpPr>
                <a:spLocks noChangeArrowheads="1"/>
              </p:cNvSpPr>
              <p:nvPr/>
            </p:nvSpPr>
            <p:spPr bwMode="auto">
              <a:xfrm>
                <a:off x="4176" y="3648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solidFill>
                    <a:srgbClr val="FFFF00"/>
                  </a:solidFill>
                  <a:latin typeface="+mn-lt"/>
                </a:endParaRPr>
              </a:p>
            </p:txBody>
          </p:sp>
          <p:sp>
            <p:nvSpPr>
              <p:cNvPr id="8219" name="Rectangle 50"/>
              <p:cNvSpPr>
                <a:spLocks noChangeArrowheads="1"/>
              </p:cNvSpPr>
              <p:nvPr/>
            </p:nvSpPr>
            <p:spPr bwMode="auto">
              <a:xfrm>
                <a:off x="4080" y="3600"/>
                <a:ext cx="168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295275"/>
                <a:r>
                  <a:rPr lang="en-US" altLang="ko-KR" sz="1400">
                    <a:solidFill>
                      <a:srgbClr val="FFFF00"/>
                    </a:solidFill>
                    <a:latin typeface="+mn-lt"/>
                    <a:ea typeface="휴먼태고딕" pitchFamily="18" charset="-127"/>
                  </a:rPr>
                  <a:t>HEP Programs </a:t>
                </a:r>
              </a:p>
              <a:p>
                <a:pPr marL="295275"/>
                <a:r>
                  <a:rPr lang="en-US" altLang="ko-KR" sz="1400">
                    <a:solidFill>
                      <a:srgbClr val="FFFF00"/>
                    </a:solidFill>
                    <a:latin typeface="+mn-lt"/>
                    <a:ea typeface="휴먼태고딕" pitchFamily="18" charset="-127"/>
                  </a:rPr>
                  <a:t>others</a:t>
                </a:r>
              </a:p>
            </p:txBody>
          </p:sp>
          <p:sp>
            <p:nvSpPr>
              <p:cNvPr id="8220" name="Oval 51"/>
              <p:cNvSpPr>
                <a:spLocks noChangeArrowheads="1"/>
              </p:cNvSpPr>
              <p:nvPr/>
            </p:nvSpPr>
            <p:spPr bwMode="auto">
              <a:xfrm>
                <a:off x="4176" y="379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solidFill>
                    <a:srgbClr val="FFFF00"/>
                  </a:solidFill>
                  <a:latin typeface="+mn-lt"/>
                </a:endParaRPr>
              </a:p>
            </p:txBody>
          </p:sp>
        </p:grpSp>
        <p:sp>
          <p:nvSpPr>
            <p:cNvPr id="162868" name="AutoShape 52"/>
            <p:cNvSpPr>
              <a:spLocks noChangeArrowheads="1"/>
            </p:cNvSpPr>
            <p:nvPr/>
          </p:nvSpPr>
          <p:spPr bwMode="auto">
            <a:xfrm rot="9957201">
              <a:off x="5791200" y="1143000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400">
                <a:latin typeface="+mn-lt"/>
              </a:endParaRPr>
            </a:p>
          </p:txBody>
        </p:sp>
        <p:sp>
          <p:nvSpPr>
            <p:cNvPr id="162869" name="AutoShape 53"/>
            <p:cNvSpPr>
              <a:spLocks noChangeArrowheads="1"/>
            </p:cNvSpPr>
            <p:nvPr/>
          </p:nvSpPr>
          <p:spPr bwMode="auto">
            <a:xfrm>
              <a:off x="55563" y="914400"/>
              <a:ext cx="2306637" cy="1371600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400" dirty="0" err="1">
                  <a:latin typeface="+mn-lt"/>
                </a:rPr>
                <a:t>Hanyang</a:t>
              </a:r>
              <a:r>
                <a:rPr lang="en-US" altLang="ko-KR" sz="1400" dirty="0">
                  <a:latin typeface="+mn-lt"/>
                </a:rPr>
                <a:t>, Seoul, Korea,</a:t>
              </a:r>
            </a:p>
            <a:p>
              <a:pPr>
                <a:defRPr/>
              </a:pPr>
              <a:r>
                <a:rPr lang="en-US" altLang="ko-KR" sz="1400" dirty="0" err="1">
                  <a:latin typeface="+mn-lt"/>
                </a:rPr>
                <a:t>Yonsei</a:t>
              </a:r>
              <a:r>
                <a:rPr lang="en-US" altLang="ko-KR" sz="1400" dirty="0">
                  <a:latin typeface="+mn-lt"/>
                </a:rPr>
                <a:t>, KIAS,  </a:t>
              </a:r>
              <a:r>
                <a:rPr lang="en-US" altLang="ko-KR" sz="1400" dirty="0" err="1">
                  <a:latin typeface="+mn-lt"/>
                </a:rPr>
                <a:t>Sogang</a:t>
              </a:r>
              <a:r>
                <a:rPr lang="en-US" altLang="ko-KR" sz="1400" dirty="0">
                  <a:latin typeface="+mn-lt"/>
                </a:rPr>
                <a:t> </a:t>
              </a:r>
            </a:p>
            <a:p>
              <a:pPr>
                <a:defRPr/>
              </a:pPr>
              <a:r>
                <a:rPr lang="en-US" altLang="ko-KR" sz="1400" dirty="0">
                  <a:latin typeface="+mn-lt"/>
                </a:rPr>
                <a:t>SKKU, </a:t>
              </a:r>
              <a:r>
                <a:rPr lang="en-US" altLang="ko-KR" sz="1400" dirty="0" err="1">
                  <a:latin typeface="+mn-lt"/>
                </a:rPr>
                <a:t>Kyunghee</a:t>
              </a:r>
              <a:r>
                <a:rPr lang="en-US" altLang="ko-KR" sz="1400" dirty="0">
                  <a:latin typeface="+mn-lt"/>
                </a:rPr>
                <a:t>, </a:t>
              </a:r>
              <a:r>
                <a:rPr lang="en-US" altLang="ko-KR" sz="1400" dirty="0" err="1">
                  <a:latin typeface="+mn-lt"/>
                </a:rPr>
                <a:t>Konkuk</a:t>
              </a:r>
              <a:r>
                <a:rPr lang="en-US" altLang="ko-KR" sz="1400" dirty="0">
                  <a:latin typeface="+mn-lt"/>
                </a:rPr>
                <a:t> </a:t>
              </a:r>
            </a:p>
            <a:p>
              <a:pPr>
                <a:defRPr/>
              </a:pPr>
              <a:r>
                <a:rPr lang="en-US" altLang="ko-KR" sz="1400" dirty="0" err="1">
                  <a:latin typeface="+mn-lt"/>
                </a:rPr>
                <a:t>Sejong</a:t>
              </a:r>
              <a:r>
                <a:rPr lang="en-US" altLang="ko-KR" sz="1400" dirty="0">
                  <a:latin typeface="+mn-lt"/>
                </a:rPr>
                <a:t>, U of Seoul,  </a:t>
              </a:r>
            </a:p>
            <a:p>
              <a:pPr>
                <a:defRPr/>
              </a:pPr>
              <a:r>
                <a:rPr lang="en-US" altLang="ko-KR" sz="1400" dirty="0" err="1">
                  <a:latin typeface="+mn-lt"/>
                </a:rPr>
                <a:t>Ewha</a:t>
              </a:r>
              <a:r>
                <a:rPr lang="en-US" altLang="ko-KR" sz="1400" dirty="0">
                  <a:latin typeface="+mn-lt"/>
                </a:rPr>
                <a:t>, etc.</a:t>
              </a:r>
              <a:endParaRPr lang="ko-KR" altLang="en-US" sz="1400" dirty="0">
                <a:latin typeface="+mn-lt"/>
              </a:endParaRPr>
            </a:p>
          </p:txBody>
        </p:sp>
        <p:sp>
          <p:nvSpPr>
            <p:cNvPr id="162870" name="AutoShape 54"/>
            <p:cNvSpPr>
              <a:spLocks noChangeArrowheads="1"/>
            </p:cNvSpPr>
            <p:nvPr/>
          </p:nvSpPr>
          <p:spPr bwMode="auto">
            <a:xfrm>
              <a:off x="323850" y="2997200"/>
              <a:ext cx="1970088" cy="638175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400" dirty="0">
                  <a:latin typeface="+mn-lt"/>
                </a:rPr>
                <a:t>KAIST, KAERI, KISTI</a:t>
              </a:r>
            </a:p>
            <a:p>
              <a:pPr>
                <a:defRPr/>
              </a:pPr>
              <a:r>
                <a:rPr lang="en-US" altLang="ko-KR" sz="1400" dirty="0" err="1">
                  <a:latin typeface="+mn-lt"/>
                </a:rPr>
                <a:t>Chungnam</a:t>
              </a:r>
              <a:r>
                <a:rPr lang="en-US" altLang="ko-KR" sz="1400" dirty="0">
                  <a:latin typeface="+mn-lt"/>
                </a:rPr>
                <a:t>, </a:t>
              </a:r>
              <a:r>
                <a:rPr lang="en-US" altLang="ko-KR" sz="1400" dirty="0" err="1">
                  <a:latin typeface="+mn-lt"/>
                </a:rPr>
                <a:t>Chungbuk</a:t>
              </a:r>
              <a:endParaRPr lang="ko-KR" altLang="en-US" sz="1400" dirty="0">
                <a:latin typeface="+mn-lt"/>
              </a:endParaRPr>
            </a:p>
          </p:txBody>
        </p:sp>
        <p:sp>
          <p:nvSpPr>
            <p:cNvPr id="162871" name="AutoShape 55"/>
            <p:cNvSpPr>
              <a:spLocks noChangeArrowheads="1"/>
            </p:cNvSpPr>
            <p:nvPr/>
          </p:nvSpPr>
          <p:spPr bwMode="auto">
            <a:xfrm>
              <a:off x="304800" y="3886200"/>
              <a:ext cx="2057400" cy="457200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latinLnBrk="0" hangingPunct="0">
                <a:defRPr/>
              </a:pPr>
              <a:r>
                <a:rPr lang="en-US" altLang="ko-KR" sz="1400" dirty="0" err="1">
                  <a:latin typeface="+mn-lt"/>
                </a:rPr>
                <a:t>Chonbuk</a:t>
              </a:r>
              <a:endParaRPr lang="ko-KR" altLang="en-US" sz="1400" dirty="0">
                <a:latin typeface="+mn-lt"/>
              </a:endParaRPr>
            </a:p>
          </p:txBody>
        </p:sp>
        <p:sp>
          <p:nvSpPr>
            <p:cNvPr id="162872" name="AutoShape 56"/>
            <p:cNvSpPr>
              <a:spLocks noChangeArrowheads="1"/>
            </p:cNvSpPr>
            <p:nvPr/>
          </p:nvSpPr>
          <p:spPr bwMode="auto">
            <a:xfrm>
              <a:off x="304800" y="4724400"/>
              <a:ext cx="2057400" cy="457200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400" dirty="0" err="1">
                  <a:latin typeface="+mn-lt"/>
                </a:rPr>
                <a:t>Chonnam</a:t>
              </a:r>
              <a:r>
                <a:rPr lang="en-US" altLang="ko-KR" sz="1400" dirty="0">
                  <a:latin typeface="+mn-lt"/>
                </a:rPr>
                <a:t>, </a:t>
              </a:r>
              <a:r>
                <a:rPr lang="en-US" altLang="ko-KR" sz="1400" dirty="0" err="1">
                  <a:latin typeface="+mn-lt"/>
                </a:rPr>
                <a:t>Dongshin</a:t>
              </a:r>
              <a:endParaRPr lang="ko-KR" altLang="en-US" sz="1400" dirty="0">
                <a:latin typeface="+mn-lt"/>
              </a:endParaRPr>
            </a:p>
          </p:txBody>
        </p:sp>
        <p:sp>
          <p:nvSpPr>
            <p:cNvPr id="162873" name="AutoShape 57"/>
            <p:cNvSpPr>
              <a:spLocks noChangeArrowheads="1"/>
            </p:cNvSpPr>
            <p:nvPr/>
          </p:nvSpPr>
          <p:spPr bwMode="auto">
            <a:xfrm>
              <a:off x="2124075" y="5805488"/>
              <a:ext cx="1143000" cy="457200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 err="1">
                  <a:latin typeface="+mn-lt"/>
                </a:rPr>
                <a:t>Jeju</a:t>
              </a:r>
              <a:endParaRPr lang="ko-KR" altLang="en-US" sz="1400" dirty="0">
                <a:latin typeface="+mn-lt"/>
              </a:endParaRPr>
            </a:p>
          </p:txBody>
        </p:sp>
        <p:sp>
          <p:nvSpPr>
            <p:cNvPr id="162874" name="AutoShape 58"/>
            <p:cNvSpPr>
              <a:spLocks noChangeArrowheads="1"/>
            </p:cNvSpPr>
            <p:nvPr/>
          </p:nvSpPr>
          <p:spPr bwMode="auto">
            <a:xfrm>
              <a:off x="4495800" y="5334000"/>
              <a:ext cx="1562100" cy="519113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 err="1">
                  <a:latin typeface="+mn-lt"/>
                </a:rPr>
                <a:t>Gyeongsang</a:t>
              </a:r>
              <a:endParaRPr lang="ko-KR" altLang="en-US" sz="1400" dirty="0">
                <a:latin typeface="+mn-lt"/>
              </a:endParaRPr>
            </a:p>
          </p:txBody>
        </p:sp>
        <p:sp>
          <p:nvSpPr>
            <p:cNvPr id="162875" name="AutoShape 59"/>
            <p:cNvSpPr>
              <a:spLocks noChangeArrowheads="1"/>
            </p:cNvSpPr>
            <p:nvPr/>
          </p:nvSpPr>
          <p:spPr bwMode="auto">
            <a:xfrm>
              <a:off x="6324600" y="4495800"/>
              <a:ext cx="2667000" cy="457200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+mn-lt"/>
                </a:rPr>
                <a:t>Pusan, </a:t>
              </a:r>
              <a:r>
                <a:rPr lang="en-US" altLang="ko-KR" sz="1400" dirty="0" err="1">
                  <a:latin typeface="+mn-lt"/>
                </a:rPr>
                <a:t>Inje</a:t>
              </a:r>
              <a:r>
                <a:rPr lang="en-US" altLang="ko-KR" sz="1400" dirty="0">
                  <a:latin typeface="+mn-lt"/>
                </a:rPr>
                <a:t>, </a:t>
              </a:r>
              <a:r>
                <a:rPr lang="en-US" altLang="ko-KR" sz="1400" dirty="0" err="1">
                  <a:latin typeface="+mn-lt"/>
                </a:rPr>
                <a:t>Kyungsung</a:t>
              </a:r>
              <a:endParaRPr lang="ko-KR" altLang="en-US" sz="1400" dirty="0">
                <a:latin typeface="+mn-lt"/>
              </a:endParaRPr>
            </a:p>
          </p:txBody>
        </p:sp>
        <p:sp>
          <p:nvSpPr>
            <p:cNvPr id="162876" name="AutoShape 60"/>
            <p:cNvSpPr>
              <a:spLocks noChangeArrowheads="1"/>
            </p:cNvSpPr>
            <p:nvPr/>
          </p:nvSpPr>
          <p:spPr bwMode="auto">
            <a:xfrm>
              <a:off x="6553200" y="2781300"/>
              <a:ext cx="2051050" cy="1008063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sz="1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Kyungpook</a:t>
              </a:r>
              <a:r>
                <a:rPr lang="en-US" altLang="ko-K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CHEP</a:t>
              </a:r>
              <a:endParaRPr lang="ko-KR" alt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  <a:p>
              <a:pPr>
                <a:defRPr/>
              </a:pPr>
              <a:r>
                <a:rPr lang="en-US" altLang="ko-KR" sz="1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Andong</a:t>
              </a:r>
              <a:r>
                <a:rPr lang="en-US" altLang="ko-K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, </a:t>
              </a:r>
              <a:r>
                <a:rPr lang="en-US" altLang="ko-KR" sz="1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Keimyung</a:t>
              </a:r>
              <a:r>
                <a:rPr lang="en-US" altLang="ko-K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,</a:t>
              </a:r>
            </a:p>
            <a:p>
              <a:pPr>
                <a:defRPr/>
              </a:pPr>
              <a:r>
                <a:rPr lang="en-US" altLang="ko-KR" sz="1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Daegu</a:t>
              </a:r>
              <a:r>
                <a:rPr lang="en-US" altLang="ko-K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 Catholic,</a:t>
              </a:r>
            </a:p>
            <a:p>
              <a:pPr>
                <a:defRPr/>
              </a:pPr>
              <a:r>
                <a:rPr lang="en-US" altLang="ko-KR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n-lt"/>
                </a:rPr>
                <a:t>PAL, APCTP</a:t>
              </a:r>
              <a:endParaRPr lang="ko-KR" alt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162877" name="AutoShape 61"/>
            <p:cNvSpPr>
              <a:spLocks noChangeArrowheads="1"/>
            </p:cNvSpPr>
            <p:nvPr/>
          </p:nvSpPr>
          <p:spPr bwMode="auto">
            <a:xfrm>
              <a:off x="6553200" y="990600"/>
              <a:ext cx="1943100" cy="457200"/>
            </a:xfrm>
            <a:prstGeom prst="roundRect">
              <a:avLst>
                <a:gd name="adj" fmla="val 11014"/>
              </a:avLst>
            </a:prstGeom>
            <a:gradFill rotWithShape="0">
              <a:gsLst>
                <a:gs pos="0">
                  <a:srgbClr val="CCECFF"/>
                </a:gs>
                <a:gs pos="100000">
                  <a:srgbClr val="CCECFF">
                    <a:gamma/>
                    <a:tint val="4745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 err="1">
                  <a:latin typeface="+mn-lt"/>
                </a:rPr>
                <a:t>Kangnung</a:t>
              </a:r>
              <a:r>
                <a:rPr lang="en-US" altLang="ko-KR" sz="1400" dirty="0">
                  <a:latin typeface="+mn-lt"/>
                </a:rPr>
                <a:t>, </a:t>
              </a:r>
              <a:r>
                <a:rPr lang="en-US" altLang="ko-KR" sz="1400" dirty="0" err="1">
                  <a:latin typeface="+mn-lt"/>
                </a:rPr>
                <a:t>Kangwon</a:t>
              </a:r>
              <a:endParaRPr lang="en-US" altLang="ko-KR" sz="1400" dirty="0">
                <a:latin typeface="+mn-lt"/>
              </a:endParaRPr>
            </a:p>
          </p:txBody>
        </p:sp>
        <p:sp>
          <p:nvSpPr>
            <p:cNvPr id="8216" name="AutoShape 62"/>
            <p:cNvSpPr>
              <a:spLocks noChangeArrowheads="1"/>
            </p:cNvSpPr>
            <p:nvPr/>
          </p:nvSpPr>
          <p:spPr bwMode="auto">
            <a:xfrm rot="-6482823">
              <a:off x="4518025" y="4795838"/>
              <a:ext cx="685800" cy="38100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FBE1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sz="1400">
                <a:latin typeface="+mn-lt"/>
              </a:endParaRPr>
            </a:p>
          </p:txBody>
        </p:sp>
      </p:grpSp>
      <p:sp>
        <p:nvSpPr>
          <p:cNvPr id="162880" name="Text Box 64"/>
          <p:cNvSpPr txBox="1">
            <a:spLocks noChangeArrowheads="1"/>
          </p:cNvSpPr>
          <p:nvPr/>
        </p:nvSpPr>
        <p:spPr bwMode="hidden">
          <a:xfrm>
            <a:off x="5004048" y="0"/>
            <a:ext cx="3810000" cy="9429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>
                <a:latin typeface="Arial" pitchFamily="34" charset="0"/>
              </a:rPr>
              <a:t>~   57 Institutions</a:t>
            </a:r>
          </a:p>
          <a:p>
            <a:pPr>
              <a:defRPr/>
            </a:pPr>
            <a:r>
              <a:rPr lang="en-US" altLang="ko-KR" sz="1400">
                <a:latin typeface="Arial" pitchFamily="34" charset="0"/>
              </a:rPr>
              <a:t>~150 Experimental HE &amp; N Physicists</a:t>
            </a:r>
          </a:p>
          <a:p>
            <a:pPr>
              <a:defRPr/>
            </a:pPr>
            <a:r>
              <a:rPr lang="en-US" altLang="ko-KR" sz="1400">
                <a:latin typeface="Arial" pitchFamily="34" charset="0"/>
              </a:rPr>
              <a:t>~ 200 Theoretical HE Physicists</a:t>
            </a:r>
          </a:p>
          <a:p>
            <a:pPr>
              <a:defRPr/>
            </a:pPr>
            <a:r>
              <a:rPr lang="en-US" altLang="ko-KR" sz="1400">
                <a:latin typeface="Arial" pitchFamily="34" charset="0"/>
              </a:rPr>
              <a:t>~ 100 Accelerator Experts</a:t>
            </a:r>
          </a:p>
        </p:txBody>
      </p:sp>
      <p:sp>
        <p:nvSpPr>
          <p:cNvPr id="63" name="날짜 개체 틀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CA64-5E42-4DE3-862C-2B9C0CB23511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64" name="슬라이드 번호 개체 틀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7D8F-5676-459F-ABCB-682EC5F3B7FF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65" name="바닥글 개체 틀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40FF9-AB1F-410D-BBF6-0CC57AA30BC3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grpSp>
        <p:nvGrpSpPr>
          <p:cNvPr id="146" name="그룹 145"/>
          <p:cNvGrpSpPr/>
          <p:nvPr/>
        </p:nvGrpSpPr>
        <p:grpSpPr>
          <a:xfrm>
            <a:off x="755576" y="939800"/>
            <a:ext cx="7848872" cy="4937472"/>
            <a:chOff x="250825" y="939800"/>
            <a:chExt cx="8893175" cy="5657850"/>
          </a:xfrm>
        </p:grpSpPr>
        <p:sp>
          <p:nvSpPr>
            <p:cNvPr id="132099" name="Rectangle 4"/>
            <p:cNvSpPr>
              <a:spLocks noChangeArrowheads="1"/>
            </p:cNvSpPr>
            <p:nvPr/>
          </p:nvSpPr>
          <p:spPr bwMode="auto">
            <a:xfrm>
              <a:off x="250825" y="4783138"/>
              <a:ext cx="1066800" cy="254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>
                  <a:latin typeface="Arial" pitchFamily="34" charset="0"/>
                </a:rPr>
                <a:t>AMS</a:t>
              </a:r>
            </a:p>
          </p:txBody>
        </p:sp>
        <p:cxnSp>
          <p:nvCxnSpPr>
            <p:cNvPr id="132100" name="AutoShape 5"/>
            <p:cNvCxnSpPr>
              <a:cxnSpLocks noChangeShapeType="1"/>
              <a:stCxn id="132101" idx="2"/>
              <a:endCxn id="132099" idx="3"/>
            </p:cNvCxnSpPr>
            <p:nvPr/>
          </p:nvCxnSpPr>
          <p:spPr bwMode="auto">
            <a:xfrm flipH="1">
              <a:off x="1317625" y="4910138"/>
              <a:ext cx="1143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2101" name="Oval 7"/>
            <p:cNvSpPr>
              <a:spLocks noChangeArrowheads="1"/>
            </p:cNvSpPr>
            <p:nvPr/>
          </p:nvSpPr>
          <p:spPr bwMode="auto">
            <a:xfrm>
              <a:off x="2460625" y="4719638"/>
              <a:ext cx="762000" cy="3810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cxnSp>
          <p:nvCxnSpPr>
            <p:cNvPr id="132102" name="AutoShape 8"/>
            <p:cNvCxnSpPr>
              <a:cxnSpLocks noChangeShapeType="1"/>
              <a:stCxn id="132103" idx="2"/>
              <a:endCxn id="132101" idx="6"/>
            </p:cNvCxnSpPr>
            <p:nvPr/>
          </p:nvCxnSpPr>
          <p:spPr bwMode="auto">
            <a:xfrm flipH="1">
              <a:off x="3222625" y="4910138"/>
              <a:ext cx="304800" cy="0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</p:spPr>
        </p:cxnSp>
        <p:sp>
          <p:nvSpPr>
            <p:cNvPr id="132103" name="Oval 9"/>
            <p:cNvSpPr>
              <a:spLocks noChangeArrowheads="1"/>
            </p:cNvSpPr>
            <p:nvPr/>
          </p:nvSpPr>
          <p:spPr bwMode="auto">
            <a:xfrm>
              <a:off x="3527425" y="4740275"/>
              <a:ext cx="914400" cy="338138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Ewha W U</a:t>
              </a:r>
            </a:p>
          </p:txBody>
        </p:sp>
        <p:sp>
          <p:nvSpPr>
            <p:cNvPr id="132104" name="Rectangle 10"/>
            <p:cNvSpPr>
              <a:spLocks noChangeArrowheads="1"/>
            </p:cNvSpPr>
            <p:nvPr/>
          </p:nvSpPr>
          <p:spPr bwMode="auto">
            <a:xfrm>
              <a:off x="250825" y="1196975"/>
              <a:ext cx="10668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>
                  <a:latin typeface="Arial" pitchFamily="34" charset="0"/>
                </a:rPr>
                <a:t>CMS</a:t>
              </a:r>
            </a:p>
          </p:txBody>
        </p:sp>
        <p:sp>
          <p:nvSpPr>
            <p:cNvPr id="132105" name="Rectangle 15"/>
            <p:cNvSpPr>
              <a:spLocks noChangeArrowheads="1"/>
            </p:cNvSpPr>
            <p:nvPr/>
          </p:nvSpPr>
          <p:spPr bwMode="auto">
            <a:xfrm>
              <a:off x="250825" y="1566863"/>
              <a:ext cx="1066800" cy="304800"/>
            </a:xfrm>
            <a:prstGeom prst="rect">
              <a:avLst/>
            </a:prstGeom>
            <a:solidFill>
              <a:srgbClr val="EEB0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CDF</a:t>
              </a:r>
            </a:p>
          </p:txBody>
        </p:sp>
        <p:sp>
          <p:nvSpPr>
            <p:cNvPr id="132106" name="Rectangle 16"/>
            <p:cNvSpPr>
              <a:spLocks noChangeArrowheads="1"/>
            </p:cNvSpPr>
            <p:nvPr/>
          </p:nvSpPr>
          <p:spPr bwMode="auto">
            <a:xfrm>
              <a:off x="250825" y="1978025"/>
              <a:ext cx="1066800" cy="304800"/>
            </a:xfrm>
            <a:prstGeom prst="rect">
              <a:avLst/>
            </a:prstGeom>
            <a:solidFill>
              <a:srgbClr val="C9D0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D0</a:t>
              </a:r>
            </a:p>
          </p:txBody>
        </p:sp>
        <p:sp>
          <p:nvSpPr>
            <p:cNvPr id="132107" name="Rectangle 17"/>
            <p:cNvSpPr>
              <a:spLocks noChangeArrowheads="1"/>
            </p:cNvSpPr>
            <p:nvPr/>
          </p:nvSpPr>
          <p:spPr bwMode="auto">
            <a:xfrm>
              <a:off x="250825" y="2359025"/>
              <a:ext cx="1066800" cy="3048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Belle/Belle II</a:t>
              </a:r>
            </a:p>
          </p:txBody>
        </p:sp>
        <p:sp>
          <p:nvSpPr>
            <p:cNvPr id="132108" name="Rectangle 18"/>
            <p:cNvSpPr>
              <a:spLocks noChangeArrowheads="1"/>
            </p:cNvSpPr>
            <p:nvPr/>
          </p:nvSpPr>
          <p:spPr bwMode="auto">
            <a:xfrm>
              <a:off x="250825" y="6254750"/>
              <a:ext cx="1066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Accelerator</a:t>
              </a:r>
            </a:p>
          </p:txBody>
        </p:sp>
        <p:sp>
          <p:nvSpPr>
            <p:cNvPr id="132109" name="Rectangle 19"/>
            <p:cNvSpPr>
              <a:spLocks noChangeArrowheads="1"/>
            </p:cNvSpPr>
            <p:nvPr/>
          </p:nvSpPr>
          <p:spPr bwMode="auto">
            <a:xfrm>
              <a:off x="250825" y="4419600"/>
              <a:ext cx="1066800" cy="3048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Opera</a:t>
              </a:r>
            </a:p>
          </p:txBody>
        </p:sp>
        <p:sp>
          <p:nvSpPr>
            <p:cNvPr id="132110" name="Rectangle 20"/>
            <p:cNvSpPr>
              <a:spLocks noChangeArrowheads="1"/>
            </p:cNvSpPr>
            <p:nvPr/>
          </p:nvSpPr>
          <p:spPr bwMode="auto">
            <a:xfrm>
              <a:off x="250825" y="3649680"/>
              <a:ext cx="1066800" cy="30480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>
                  <a:latin typeface="Arial" pitchFamily="34" charset="0"/>
                </a:rPr>
                <a:t>RENO</a:t>
              </a:r>
            </a:p>
          </p:txBody>
        </p:sp>
        <p:sp>
          <p:nvSpPr>
            <p:cNvPr id="132111" name="Rectangle 21"/>
            <p:cNvSpPr>
              <a:spLocks noChangeArrowheads="1"/>
            </p:cNvSpPr>
            <p:nvPr/>
          </p:nvSpPr>
          <p:spPr bwMode="auto">
            <a:xfrm>
              <a:off x="250825" y="5100638"/>
              <a:ext cx="1066800" cy="304800"/>
            </a:xfrm>
            <a:prstGeom prst="rect">
              <a:avLst/>
            </a:prstGeom>
            <a:solidFill>
              <a:srgbClr val="98C0F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MEMSTEL</a:t>
              </a:r>
            </a:p>
          </p:txBody>
        </p:sp>
        <p:sp>
          <p:nvSpPr>
            <p:cNvPr id="132112" name="Rectangle 22"/>
            <p:cNvSpPr>
              <a:spLocks noChangeArrowheads="1"/>
            </p:cNvSpPr>
            <p:nvPr/>
          </p:nvSpPr>
          <p:spPr bwMode="auto">
            <a:xfrm>
              <a:off x="250825" y="3246438"/>
              <a:ext cx="1066800" cy="304800"/>
            </a:xfrm>
            <a:prstGeom prst="rect">
              <a:avLst/>
            </a:prstGeom>
            <a:solidFill>
              <a:srgbClr val="CDA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 smtClean="0">
                  <a:latin typeface="Arial" pitchFamily="34" charset="0"/>
                </a:rPr>
                <a:t>KIMS AMORE</a:t>
              </a:r>
              <a:endParaRPr lang="en-US" altLang="ko-KR" sz="1000" dirty="0">
                <a:latin typeface="Arial" pitchFamily="34" charset="0"/>
              </a:endParaRPr>
            </a:p>
          </p:txBody>
        </p:sp>
        <p:sp>
          <p:nvSpPr>
            <p:cNvPr id="132113" name="Rectangle 23"/>
            <p:cNvSpPr>
              <a:spLocks noChangeArrowheads="1"/>
            </p:cNvSpPr>
            <p:nvPr/>
          </p:nvSpPr>
          <p:spPr bwMode="auto">
            <a:xfrm>
              <a:off x="250825" y="5883275"/>
              <a:ext cx="1066800" cy="304800"/>
            </a:xfrm>
            <a:prstGeom prst="rect">
              <a:avLst/>
            </a:prstGeom>
            <a:solidFill>
              <a:srgbClr val="CDA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PHENIX</a:t>
              </a:r>
            </a:p>
          </p:txBody>
        </p:sp>
        <p:sp>
          <p:nvSpPr>
            <p:cNvPr id="132114" name="Rectangle 24"/>
            <p:cNvSpPr>
              <a:spLocks noChangeArrowheads="1"/>
            </p:cNvSpPr>
            <p:nvPr/>
          </p:nvSpPr>
          <p:spPr bwMode="auto">
            <a:xfrm>
              <a:off x="250825" y="4046538"/>
              <a:ext cx="1066800" cy="304800"/>
            </a:xfrm>
            <a:prstGeom prst="rect">
              <a:avLst/>
            </a:prstGeom>
            <a:solidFill>
              <a:srgbClr val="C9D0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SuperK/T2K</a:t>
              </a:r>
            </a:p>
          </p:txBody>
        </p:sp>
        <p:sp>
          <p:nvSpPr>
            <p:cNvPr id="132115" name="Oval 92"/>
            <p:cNvSpPr>
              <a:spLocks noChangeArrowheads="1"/>
            </p:cNvSpPr>
            <p:nvPr/>
          </p:nvSpPr>
          <p:spPr bwMode="auto">
            <a:xfrm>
              <a:off x="1546225" y="3246438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16" name="Oval 93"/>
            <p:cNvSpPr>
              <a:spLocks noChangeArrowheads="1"/>
            </p:cNvSpPr>
            <p:nvPr/>
          </p:nvSpPr>
          <p:spPr bwMode="auto">
            <a:xfrm>
              <a:off x="2479675" y="1509713"/>
              <a:ext cx="722313" cy="4127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sp>
          <p:nvSpPr>
            <p:cNvPr id="132117" name="Oval 94"/>
            <p:cNvSpPr>
              <a:spLocks noChangeArrowheads="1"/>
            </p:cNvSpPr>
            <p:nvPr/>
          </p:nvSpPr>
          <p:spPr bwMode="auto">
            <a:xfrm>
              <a:off x="5280025" y="3932238"/>
              <a:ext cx="849313" cy="333375"/>
            </a:xfrm>
            <a:prstGeom prst="ellipse">
              <a:avLst/>
            </a:prstGeom>
            <a:solidFill>
              <a:srgbClr val="EEB0B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Chonbuk NU</a:t>
              </a:r>
            </a:p>
          </p:txBody>
        </p:sp>
        <p:sp>
          <p:nvSpPr>
            <p:cNvPr id="132118" name="Oval 95"/>
            <p:cNvSpPr>
              <a:spLocks noChangeArrowheads="1"/>
            </p:cNvSpPr>
            <p:nvPr/>
          </p:nvSpPr>
          <p:spPr bwMode="auto">
            <a:xfrm>
              <a:off x="3429000" y="5502275"/>
              <a:ext cx="882650" cy="3048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Yonsei U</a:t>
              </a:r>
            </a:p>
          </p:txBody>
        </p:sp>
        <p:sp>
          <p:nvSpPr>
            <p:cNvPr id="132119" name="Oval 98"/>
            <p:cNvSpPr>
              <a:spLocks noChangeArrowheads="1"/>
            </p:cNvSpPr>
            <p:nvPr/>
          </p:nvSpPr>
          <p:spPr bwMode="auto">
            <a:xfrm>
              <a:off x="1560513" y="6254750"/>
              <a:ext cx="779462" cy="304800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PAL</a:t>
              </a:r>
            </a:p>
          </p:txBody>
        </p:sp>
        <p:sp>
          <p:nvSpPr>
            <p:cNvPr id="132120" name="Oval 99"/>
            <p:cNvSpPr>
              <a:spLocks noChangeArrowheads="1"/>
            </p:cNvSpPr>
            <p:nvPr/>
          </p:nvSpPr>
          <p:spPr bwMode="auto">
            <a:xfrm>
              <a:off x="4484688" y="1195388"/>
              <a:ext cx="762000" cy="304800"/>
            </a:xfrm>
            <a:prstGeom prst="ellipse">
              <a:avLst/>
            </a:prstGeom>
            <a:solidFill>
              <a:srgbClr val="B7B3E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SKKU</a:t>
              </a:r>
            </a:p>
          </p:txBody>
        </p:sp>
        <p:sp>
          <p:nvSpPr>
            <p:cNvPr id="132121" name="Oval 100"/>
            <p:cNvSpPr>
              <a:spLocks noChangeArrowheads="1"/>
            </p:cNvSpPr>
            <p:nvPr/>
          </p:nvSpPr>
          <p:spPr bwMode="auto">
            <a:xfrm>
              <a:off x="5356225" y="1195388"/>
              <a:ext cx="762000" cy="304800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Konkuk U</a:t>
              </a:r>
            </a:p>
          </p:txBody>
        </p:sp>
        <p:sp>
          <p:nvSpPr>
            <p:cNvPr id="132122" name="Oval 101"/>
            <p:cNvSpPr>
              <a:spLocks noChangeArrowheads="1"/>
            </p:cNvSpPr>
            <p:nvPr/>
          </p:nvSpPr>
          <p:spPr bwMode="auto">
            <a:xfrm>
              <a:off x="1489075" y="5502275"/>
              <a:ext cx="919163" cy="304800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Kangnung U</a:t>
              </a:r>
            </a:p>
          </p:txBody>
        </p:sp>
        <p:sp>
          <p:nvSpPr>
            <p:cNvPr id="132123" name="Oval 102"/>
            <p:cNvSpPr>
              <a:spLocks noChangeArrowheads="1"/>
            </p:cNvSpPr>
            <p:nvPr/>
          </p:nvSpPr>
          <p:spPr bwMode="auto">
            <a:xfrm>
              <a:off x="4484688" y="5502275"/>
              <a:ext cx="762000" cy="304800"/>
            </a:xfrm>
            <a:prstGeom prst="ellipse">
              <a:avLst/>
            </a:prstGeom>
            <a:solidFill>
              <a:srgbClr val="C64D4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solidFill>
                    <a:schemeClr val="bg1"/>
                  </a:solidFill>
                  <a:latin typeface="Arial" pitchFamily="34" charset="0"/>
                </a:rPr>
                <a:t>Pusan NU</a:t>
              </a:r>
            </a:p>
          </p:txBody>
        </p:sp>
        <p:sp>
          <p:nvSpPr>
            <p:cNvPr id="132124" name="Oval 103"/>
            <p:cNvSpPr>
              <a:spLocks noChangeArrowheads="1"/>
            </p:cNvSpPr>
            <p:nvPr/>
          </p:nvSpPr>
          <p:spPr bwMode="auto">
            <a:xfrm>
              <a:off x="6270625" y="1181100"/>
              <a:ext cx="849313" cy="333375"/>
            </a:xfrm>
            <a:prstGeom prst="ellipse">
              <a:avLst/>
            </a:prstGeom>
            <a:solidFill>
              <a:srgbClr val="CDAFE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Chonnam NU</a:t>
              </a:r>
            </a:p>
          </p:txBody>
        </p:sp>
        <p:sp>
          <p:nvSpPr>
            <p:cNvPr id="132125" name="Oval 105"/>
            <p:cNvSpPr>
              <a:spLocks noChangeArrowheads="1"/>
            </p:cNvSpPr>
            <p:nvPr/>
          </p:nvSpPr>
          <p:spPr bwMode="auto">
            <a:xfrm>
              <a:off x="3446463" y="1181100"/>
              <a:ext cx="849312" cy="333375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Seoul City U</a:t>
              </a:r>
            </a:p>
          </p:txBody>
        </p:sp>
        <p:sp>
          <p:nvSpPr>
            <p:cNvPr id="132126" name="Oval 107"/>
            <p:cNvSpPr>
              <a:spLocks noChangeArrowheads="1"/>
            </p:cNvSpPr>
            <p:nvPr/>
          </p:nvSpPr>
          <p:spPr bwMode="auto">
            <a:xfrm>
              <a:off x="1546225" y="5100638"/>
              <a:ext cx="762000" cy="304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Ewha W U</a:t>
              </a:r>
            </a:p>
          </p:txBody>
        </p:sp>
        <p:sp>
          <p:nvSpPr>
            <p:cNvPr id="132127" name="Oval 109"/>
            <p:cNvSpPr>
              <a:spLocks noChangeArrowheads="1"/>
            </p:cNvSpPr>
            <p:nvPr/>
          </p:nvSpPr>
          <p:spPr bwMode="auto">
            <a:xfrm>
              <a:off x="8294688" y="1244600"/>
              <a:ext cx="849312" cy="333375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Jeju NU</a:t>
              </a:r>
            </a:p>
          </p:txBody>
        </p:sp>
        <p:sp>
          <p:nvSpPr>
            <p:cNvPr id="132128" name="Oval 110"/>
            <p:cNvSpPr>
              <a:spLocks noChangeArrowheads="1"/>
            </p:cNvSpPr>
            <p:nvPr/>
          </p:nvSpPr>
          <p:spPr bwMode="auto">
            <a:xfrm>
              <a:off x="7108825" y="939800"/>
              <a:ext cx="849313" cy="333375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Dongshin U</a:t>
              </a:r>
            </a:p>
          </p:txBody>
        </p:sp>
        <p:sp>
          <p:nvSpPr>
            <p:cNvPr id="132129" name="Oval 129"/>
            <p:cNvSpPr>
              <a:spLocks noChangeArrowheads="1"/>
            </p:cNvSpPr>
            <p:nvPr/>
          </p:nvSpPr>
          <p:spPr bwMode="auto">
            <a:xfrm>
              <a:off x="4594225" y="3627438"/>
              <a:ext cx="762000" cy="304800"/>
            </a:xfrm>
            <a:prstGeom prst="ellipse">
              <a:avLst/>
            </a:prstGeom>
            <a:solidFill>
              <a:srgbClr val="C9D0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Sejong U</a:t>
              </a:r>
            </a:p>
          </p:txBody>
        </p:sp>
        <p:sp>
          <p:nvSpPr>
            <p:cNvPr id="132130" name="Oval 139"/>
            <p:cNvSpPr>
              <a:spLocks noChangeArrowheads="1"/>
            </p:cNvSpPr>
            <p:nvPr/>
          </p:nvSpPr>
          <p:spPr bwMode="auto">
            <a:xfrm>
              <a:off x="5641975" y="2359025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Hanyang U</a:t>
              </a:r>
            </a:p>
          </p:txBody>
        </p:sp>
        <p:sp>
          <p:nvSpPr>
            <p:cNvPr id="132131" name="Rectangle 159"/>
            <p:cNvSpPr>
              <a:spLocks noChangeArrowheads="1"/>
            </p:cNvSpPr>
            <p:nvPr/>
          </p:nvSpPr>
          <p:spPr bwMode="auto">
            <a:xfrm>
              <a:off x="250825" y="2771775"/>
              <a:ext cx="1066800" cy="304800"/>
            </a:xfrm>
            <a:prstGeom prst="rect">
              <a:avLst/>
            </a:prstGeom>
            <a:solidFill>
              <a:srgbClr val="EEB0B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ILC</a:t>
              </a:r>
            </a:p>
          </p:txBody>
        </p:sp>
        <p:sp>
          <p:nvSpPr>
            <p:cNvPr id="132132" name="Oval 160"/>
            <p:cNvSpPr>
              <a:spLocks noChangeArrowheads="1"/>
            </p:cNvSpPr>
            <p:nvPr/>
          </p:nvSpPr>
          <p:spPr bwMode="auto">
            <a:xfrm>
              <a:off x="3489325" y="3246438"/>
              <a:ext cx="762000" cy="304800"/>
            </a:xfrm>
            <a:prstGeom prst="ellipse">
              <a:avLst/>
            </a:prstGeom>
            <a:solidFill>
              <a:srgbClr val="C9D0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Sejong U</a:t>
              </a:r>
            </a:p>
          </p:txBody>
        </p:sp>
        <p:sp>
          <p:nvSpPr>
            <p:cNvPr id="132133" name="Oval 161"/>
            <p:cNvSpPr>
              <a:spLocks noChangeArrowheads="1"/>
            </p:cNvSpPr>
            <p:nvPr/>
          </p:nvSpPr>
          <p:spPr bwMode="auto">
            <a:xfrm>
              <a:off x="2460625" y="3217863"/>
              <a:ext cx="777875" cy="36036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sp>
          <p:nvSpPr>
            <p:cNvPr id="132134" name="Oval 162"/>
            <p:cNvSpPr>
              <a:spLocks noChangeArrowheads="1"/>
            </p:cNvSpPr>
            <p:nvPr/>
          </p:nvSpPr>
          <p:spPr bwMode="auto">
            <a:xfrm>
              <a:off x="4451350" y="3236913"/>
              <a:ext cx="849313" cy="33337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KRISS</a:t>
              </a:r>
            </a:p>
          </p:txBody>
        </p:sp>
        <p:sp>
          <p:nvSpPr>
            <p:cNvPr id="132135" name="Oval 163"/>
            <p:cNvSpPr>
              <a:spLocks noChangeArrowheads="1"/>
            </p:cNvSpPr>
            <p:nvPr/>
          </p:nvSpPr>
          <p:spPr bwMode="auto">
            <a:xfrm>
              <a:off x="2452688" y="1168400"/>
              <a:ext cx="777875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sp>
          <p:nvSpPr>
            <p:cNvPr id="132136" name="Rectangle 164"/>
            <p:cNvSpPr>
              <a:spLocks noChangeArrowheads="1"/>
            </p:cNvSpPr>
            <p:nvPr/>
          </p:nvSpPr>
          <p:spPr bwMode="auto">
            <a:xfrm>
              <a:off x="250825" y="5502275"/>
              <a:ext cx="1066800" cy="304800"/>
            </a:xfrm>
            <a:prstGeom prst="rect">
              <a:avLst/>
            </a:prstGeom>
            <a:solidFill>
              <a:srgbClr val="C64D4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solidFill>
                    <a:schemeClr val="bg1"/>
                  </a:solidFill>
                  <a:latin typeface="Arial" pitchFamily="34" charset="0"/>
                </a:rPr>
                <a:t>ALICE</a:t>
              </a:r>
            </a:p>
          </p:txBody>
        </p:sp>
        <p:sp>
          <p:nvSpPr>
            <p:cNvPr id="132137" name="Oval 165"/>
            <p:cNvSpPr>
              <a:spLocks noChangeArrowheads="1"/>
            </p:cNvSpPr>
            <p:nvPr/>
          </p:nvSpPr>
          <p:spPr bwMode="auto">
            <a:xfrm>
              <a:off x="1568450" y="1563688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38" name="Oval 166"/>
            <p:cNvSpPr>
              <a:spLocks noChangeArrowheads="1"/>
            </p:cNvSpPr>
            <p:nvPr/>
          </p:nvSpPr>
          <p:spPr bwMode="auto">
            <a:xfrm>
              <a:off x="1568450" y="1978025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39" name="Oval 167"/>
            <p:cNvSpPr>
              <a:spLocks noChangeArrowheads="1"/>
            </p:cNvSpPr>
            <p:nvPr/>
          </p:nvSpPr>
          <p:spPr bwMode="auto">
            <a:xfrm>
              <a:off x="3489325" y="1563688"/>
              <a:ext cx="762000" cy="304800"/>
            </a:xfrm>
            <a:prstGeom prst="ellipse">
              <a:avLst/>
            </a:prstGeom>
            <a:solidFill>
              <a:srgbClr val="B7B3E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SKKU</a:t>
              </a:r>
            </a:p>
          </p:txBody>
        </p:sp>
        <p:sp>
          <p:nvSpPr>
            <p:cNvPr id="132140" name="Oval 168"/>
            <p:cNvSpPr>
              <a:spLocks noChangeArrowheads="1"/>
            </p:cNvSpPr>
            <p:nvPr/>
          </p:nvSpPr>
          <p:spPr bwMode="auto">
            <a:xfrm>
              <a:off x="7032625" y="1473200"/>
              <a:ext cx="982663" cy="304800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Kangwon  NU</a:t>
              </a:r>
            </a:p>
          </p:txBody>
        </p:sp>
        <p:sp>
          <p:nvSpPr>
            <p:cNvPr id="132141" name="Oval 169"/>
            <p:cNvSpPr>
              <a:spLocks noChangeArrowheads="1"/>
            </p:cNvSpPr>
            <p:nvPr/>
          </p:nvSpPr>
          <p:spPr bwMode="auto">
            <a:xfrm>
              <a:off x="1568450" y="2357438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42" name="Oval 170"/>
            <p:cNvSpPr>
              <a:spLocks noChangeArrowheads="1"/>
            </p:cNvSpPr>
            <p:nvPr/>
          </p:nvSpPr>
          <p:spPr bwMode="auto">
            <a:xfrm>
              <a:off x="2479675" y="2301875"/>
              <a:ext cx="722313" cy="4127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sp>
          <p:nvSpPr>
            <p:cNvPr id="132143" name="Oval 171"/>
            <p:cNvSpPr>
              <a:spLocks noChangeArrowheads="1"/>
            </p:cNvSpPr>
            <p:nvPr/>
          </p:nvSpPr>
          <p:spPr bwMode="auto">
            <a:xfrm>
              <a:off x="3497263" y="2357438"/>
              <a:ext cx="746125" cy="304800"/>
            </a:xfrm>
            <a:prstGeom prst="ellipse">
              <a:avLst/>
            </a:prstGeom>
            <a:solidFill>
              <a:srgbClr val="CCF195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Korea U</a:t>
              </a:r>
            </a:p>
          </p:txBody>
        </p:sp>
        <p:sp>
          <p:nvSpPr>
            <p:cNvPr id="132144" name="Oval 173"/>
            <p:cNvSpPr>
              <a:spLocks noChangeArrowheads="1"/>
            </p:cNvSpPr>
            <p:nvPr/>
          </p:nvSpPr>
          <p:spPr bwMode="auto">
            <a:xfrm>
              <a:off x="5661025" y="2768600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Hanyang U</a:t>
              </a:r>
            </a:p>
          </p:txBody>
        </p:sp>
        <p:sp>
          <p:nvSpPr>
            <p:cNvPr id="132145" name="Oval 174"/>
            <p:cNvSpPr>
              <a:spLocks noChangeArrowheads="1"/>
            </p:cNvSpPr>
            <p:nvPr/>
          </p:nvSpPr>
          <p:spPr bwMode="auto">
            <a:xfrm>
              <a:off x="1568450" y="2768600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46" name="Oval 175"/>
            <p:cNvSpPr>
              <a:spLocks noChangeArrowheads="1"/>
            </p:cNvSpPr>
            <p:nvPr/>
          </p:nvSpPr>
          <p:spPr bwMode="auto">
            <a:xfrm>
              <a:off x="2460625" y="2714625"/>
              <a:ext cx="762000" cy="4127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sp>
          <p:nvSpPr>
            <p:cNvPr id="132147" name="Oval 176"/>
            <p:cNvSpPr>
              <a:spLocks noChangeArrowheads="1"/>
            </p:cNvSpPr>
            <p:nvPr/>
          </p:nvSpPr>
          <p:spPr bwMode="auto">
            <a:xfrm>
              <a:off x="3497263" y="2768600"/>
              <a:ext cx="746125" cy="304800"/>
            </a:xfrm>
            <a:prstGeom prst="ellipse">
              <a:avLst/>
            </a:prstGeom>
            <a:solidFill>
              <a:srgbClr val="CCF19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Korea U</a:t>
              </a:r>
            </a:p>
          </p:txBody>
        </p:sp>
        <p:sp>
          <p:nvSpPr>
            <p:cNvPr id="132148" name="Oval 177"/>
            <p:cNvSpPr>
              <a:spLocks noChangeArrowheads="1"/>
            </p:cNvSpPr>
            <p:nvPr/>
          </p:nvSpPr>
          <p:spPr bwMode="auto">
            <a:xfrm>
              <a:off x="6651625" y="2768600"/>
              <a:ext cx="762000" cy="304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Ewha W U</a:t>
              </a:r>
            </a:p>
          </p:txBody>
        </p:sp>
        <p:sp>
          <p:nvSpPr>
            <p:cNvPr id="132149" name="Oval 178"/>
            <p:cNvSpPr>
              <a:spLocks noChangeArrowheads="1"/>
            </p:cNvSpPr>
            <p:nvPr/>
          </p:nvSpPr>
          <p:spPr bwMode="auto">
            <a:xfrm>
              <a:off x="1568450" y="3649663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50" name="Oval 180"/>
            <p:cNvSpPr>
              <a:spLocks noChangeArrowheads="1"/>
            </p:cNvSpPr>
            <p:nvPr/>
          </p:nvSpPr>
          <p:spPr bwMode="auto">
            <a:xfrm>
              <a:off x="2460625" y="3595688"/>
              <a:ext cx="762000" cy="4127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sp>
          <p:nvSpPr>
            <p:cNvPr id="132151" name="Oval 181"/>
            <p:cNvSpPr>
              <a:spLocks noChangeArrowheads="1"/>
            </p:cNvSpPr>
            <p:nvPr/>
          </p:nvSpPr>
          <p:spPr bwMode="auto">
            <a:xfrm>
              <a:off x="3444875" y="3635375"/>
              <a:ext cx="849313" cy="333375"/>
            </a:xfrm>
            <a:prstGeom prst="ellipse">
              <a:avLst/>
            </a:prstGeom>
            <a:solidFill>
              <a:srgbClr val="CDAFE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 err="1">
                  <a:latin typeface="Arial" pitchFamily="34" charset="0"/>
                </a:rPr>
                <a:t>Chonnam</a:t>
              </a:r>
              <a:r>
                <a:rPr lang="en-US" altLang="ko-KR" sz="1000" dirty="0">
                  <a:latin typeface="Arial" pitchFamily="34" charset="0"/>
                </a:rPr>
                <a:t> NU</a:t>
              </a:r>
            </a:p>
          </p:txBody>
        </p:sp>
        <p:sp>
          <p:nvSpPr>
            <p:cNvPr id="132152" name="Oval 182"/>
            <p:cNvSpPr>
              <a:spLocks noChangeArrowheads="1"/>
            </p:cNvSpPr>
            <p:nvPr/>
          </p:nvSpPr>
          <p:spPr bwMode="auto">
            <a:xfrm>
              <a:off x="1568450" y="4381500"/>
              <a:ext cx="762000" cy="381000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Gyeongsang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 NU</a:t>
              </a:r>
            </a:p>
          </p:txBody>
        </p:sp>
        <p:sp>
          <p:nvSpPr>
            <p:cNvPr id="132153" name="Oval 183"/>
            <p:cNvSpPr>
              <a:spLocks noChangeArrowheads="1"/>
            </p:cNvSpPr>
            <p:nvPr/>
          </p:nvSpPr>
          <p:spPr bwMode="auto">
            <a:xfrm>
              <a:off x="1508125" y="5878513"/>
              <a:ext cx="882650" cy="3048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Yonsei U</a:t>
              </a:r>
            </a:p>
          </p:txBody>
        </p:sp>
        <p:sp>
          <p:nvSpPr>
            <p:cNvPr id="132154" name="Oval 184"/>
            <p:cNvSpPr>
              <a:spLocks noChangeArrowheads="1"/>
            </p:cNvSpPr>
            <p:nvPr/>
          </p:nvSpPr>
          <p:spPr bwMode="auto">
            <a:xfrm>
              <a:off x="5508625" y="5878513"/>
              <a:ext cx="882650" cy="3048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Ewha W U</a:t>
              </a:r>
            </a:p>
          </p:txBody>
        </p:sp>
        <p:sp>
          <p:nvSpPr>
            <p:cNvPr id="132155" name="Oval 186"/>
            <p:cNvSpPr>
              <a:spLocks noChangeArrowheads="1"/>
            </p:cNvSpPr>
            <p:nvPr/>
          </p:nvSpPr>
          <p:spPr bwMode="auto">
            <a:xfrm>
              <a:off x="6651625" y="3598863"/>
              <a:ext cx="849313" cy="33337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Dongshin U</a:t>
              </a:r>
            </a:p>
          </p:txBody>
        </p:sp>
        <p:sp>
          <p:nvSpPr>
            <p:cNvPr id="132156" name="Oval 187"/>
            <p:cNvSpPr>
              <a:spLocks noChangeArrowheads="1"/>
            </p:cNvSpPr>
            <p:nvPr/>
          </p:nvSpPr>
          <p:spPr bwMode="auto">
            <a:xfrm>
              <a:off x="7261225" y="3932238"/>
              <a:ext cx="762000" cy="304800"/>
            </a:xfrm>
            <a:prstGeom prst="ellipse">
              <a:avLst/>
            </a:prstGeom>
            <a:solidFill>
              <a:srgbClr val="C64D4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solidFill>
                    <a:schemeClr val="bg1"/>
                  </a:solidFill>
                  <a:latin typeface="Arial" pitchFamily="34" charset="0"/>
                </a:rPr>
                <a:t>Pusan NU</a:t>
              </a:r>
            </a:p>
          </p:txBody>
        </p:sp>
        <p:sp>
          <p:nvSpPr>
            <p:cNvPr id="132157" name="Oval 188"/>
            <p:cNvSpPr>
              <a:spLocks noChangeArrowheads="1"/>
            </p:cNvSpPr>
            <p:nvPr/>
          </p:nvSpPr>
          <p:spPr bwMode="auto">
            <a:xfrm>
              <a:off x="6270625" y="3932238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Seokyeong  U</a:t>
              </a:r>
            </a:p>
          </p:txBody>
        </p:sp>
        <p:sp>
          <p:nvSpPr>
            <p:cNvPr id="132158" name="Oval 189"/>
            <p:cNvSpPr>
              <a:spLocks noChangeArrowheads="1"/>
            </p:cNvSpPr>
            <p:nvPr/>
          </p:nvSpPr>
          <p:spPr bwMode="auto">
            <a:xfrm>
              <a:off x="5584825" y="3627438"/>
              <a:ext cx="762000" cy="304800"/>
            </a:xfrm>
            <a:prstGeom prst="ellipse">
              <a:avLst/>
            </a:prstGeom>
            <a:solidFill>
              <a:srgbClr val="B7B3E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SKKU</a:t>
              </a:r>
            </a:p>
          </p:txBody>
        </p:sp>
        <p:sp>
          <p:nvSpPr>
            <p:cNvPr id="132159" name="Oval 190"/>
            <p:cNvSpPr>
              <a:spLocks noChangeArrowheads="1"/>
            </p:cNvSpPr>
            <p:nvPr/>
          </p:nvSpPr>
          <p:spPr bwMode="auto">
            <a:xfrm>
              <a:off x="4441825" y="5864225"/>
              <a:ext cx="849313" cy="333375"/>
            </a:xfrm>
            <a:prstGeom prst="ellipse">
              <a:avLst/>
            </a:prstGeom>
            <a:solidFill>
              <a:srgbClr val="EEB0B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Chonbuk NU</a:t>
              </a:r>
            </a:p>
          </p:txBody>
        </p:sp>
        <p:sp>
          <p:nvSpPr>
            <p:cNvPr id="132160" name="Oval 191"/>
            <p:cNvSpPr>
              <a:spLocks noChangeArrowheads="1"/>
            </p:cNvSpPr>
            <p:nvPr/>
          </p:nvSpPr>
          <p:spPr bwMode="auto">
            <a:xfrm>
              <a:off x="3489325" y="5878513"/>
              <a:ext cx="762000" cy="304800"/>
            </a:xfrm>
            <a:prstGeom prst="ellipse">
              <a:avLst/>
            </a:prstGeom>
            <a:solidFill>
              <a:srgbClr val="CCF19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Korea U</a:t>
              </a:r>
            </a:p>
          </p:txBody>
        </p:sp>
        <p:sp>
          <p:nvSpPr>
            <p:cNvPr id="132161" name="Oval 192"/>
            <p:cNvSpPr>
              <a:spLocks noChangeArrowheads="1"/>
            </p:cNvSpPr>
            <p:nvPr/>
          </p:nvSpPr>
          <p:spPr bwMode="auto">
            <a:xfrm>
              <a:off x="6575425" y="5864225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 dirty="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62" name="Oval 193"/>
            <p:cNvSpPr>
              <a:spLocks noChangeArrowheads="1"/>
            </p:cNvSpPr>
            <p:nvPr/>
          </p:nvSpPr>
          <p:spPr bwMode="auto">
            <a:xfrm>
              <a:off x="2460625" y="5878513"/>
              <a:ext cx="762000" cy="304800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Myongji U</a:t>
              </a:r>
            </a:p>
          </p:txBody>
        </p:sp>
        <p:sp>
          <p:nvSpPr>
            <p:cNvPr id="132163" name="Oval 194"/>
            <p:cNvSpPr>
              <a:spLocks noChangeArrowheads="1"/>
            </p:cNvSpPr>
            <p:nvPr/>
          </p:nvSpPr>
          <p:spPr bwMode="auto">
            <a:xfrm>
              <a:off x="2460625" y="6216650"/>
              <a:ext cx="762000" cy="3810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Kyungpook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NU</a:t>
              </a:r>
            </a:p>
          </p:txBody>
        </p:sp>
        <p:sp>
          <p:nvSpPr>
            <p:cNvPr id="132164" name="Oval 196"/>
            <p:cNvSpPr>
              <a:spLocks noChangeArrowheads="1"/>
            </p:cNvSpPr>
            <p:nvPr/>
          </p:nvSpPr>
          <p:spPr bwMode="auto">
            <a:xfrm>
              <a:off x="2460625" y="5502275"/>
              <a:ext cx="762000" cy="304800"/>
            </a:xfrm>
            <a:prstGeom prst="ellipse">
              <a:avLst/>
            </a:prstGeom>
            <a:solidFill>
              <a:srgbClr val="C9D0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Sejong U</a:t>
              </a:r>
            </a:p>
          </p:txBody>
        </p:sp>
        <p:sp>
          <p:nvSpPr>
            <p:cNvPr id="132165" name="Oval 197"/>
            <p:cNvSpPr>
              <a:spLocks noChangeArrowheads="1"/>
            </p:cNvSpPr>
            <p:nvPr/>
          </p:nvSpPr>
          <p:spPr bwMode="auto">
            <a:xfrm>
              <a:off x="6651625" y="2357438"/>
              <a:ext cx="882650" cy="30480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Yonsei U</a:t>
              </a:r>
            </a:p>
          </p:txBody>
        </p:sp>
        <p:sp>
          <p:nvSpPr>
            <p:cNvPr id="132166" name="Oval 199"/>
            <p:cNvSpPr>
              <a:spLocks noChangeArrowheads="1"/>
            </p:cNvSpPr>
            <p:nvPr/>
          </p:nvSpPr>
          <p:spPr bwMode="auto">
            <a:xfrm>
              <a:off x="7642225" y="2339975"/>
              <a:ext cx="838200" cy="342900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Ewha W U</a:t>
              </a:r>
            </a:p>
          </p:txBody>
        </p:sp>
        <p:sp>
          <p:nvSpPr>
            <p:cNvPr id="132167" name="Oval 200"/>
            <p:cNvSpPr>
              <a:spLocks noChangeArrowheads="1"/>
            </p:cNvSpPr>
            <p:nvPr/>
          </p:nvSpPr>
          <p:spPr bwMode="auto">
            <a:xfrm>
              <a:off x="3489325" y="6254750"/>
              <a:ext cx="762000" cy="304800"/>
            </a:xfrm>
            <a:prstGeom prst="ellipse">
              <a:avLst/>
            </a:prstGeom>
            <a:solidFill>
              <a:srgbClr val="C64D4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solidFill>
                    <a:schemeClr val="bg1"/>
                  </a:solidFill>
                  <a:latin typeface="Arial" pitchFamily="34" charset="0"/>
                </a:rPr>
                <a:t>Pusan NU</a:t>
              </a:r>
            </a:p>
          </p:txBody>
        </p:sp>
        <p:sp>
          <p:nvSpPr>
            <p:cNvPr id="132168" name="Oval 201"/>
            <p:cNvSpPr>
              <a:spLocks noChangeArrowheads="1"/>
            </p:cNvSpPr>
            <p:nvPr/>
          </p:nvSpPr>
          <p:spPr bwMode="auto">
            <a:xfrm>
              <a:off x="4484688" y="6254750"/>
              <a:ext cx="762000" cy="304800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KAERI</a:t>
              </a:r>
            </a:p>
          </p:txBody>
        </p:sp>
        <p:sp>
          <p:nvSpPr>
            <p:cNvPr id="132169" name="Oval 202"/>
            <p:cNvSpPr>
              <a:spLocks noChangeArrowheads="1"/>
            </p:cNvSpPr>
            <p:nvPr/>
          </p:nvSpPr>
          <p:spPr bwMode="auto">
            <a:xfrm>
              <a:off x="5432425" y="6254750"/>
              <a:ext cx="762000" cy="304800"/>
            </a:xfrm>
            <a:prstGeom prst="ellipse">
              <a:avLst/>
            </a:prstGeom>
            <a:solidFill>
              <a:srgbClr val="ECD6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KAPRA</a:t>
              </a:r>
            </a:p>
          </p:txBody>
        </p:sp>
        <p:sp>
          <p:nvSpPr>
            <p:cNvPr id="132170" name="Oval 203"/>
            <p:cNvSpPr>
              <a:spLocks noChangeArrowheads="1"/>
            </p:cNvSpPr>
            <p:nvPr/>
          </p:nvSpPr>
          <p:spPr bwMode="auto">
            <a:xfrm>
              <a:off x="2468563" y="1978025"/>
              <a:ext cx="746125" cy="304800"/>
            </a:xfrm>
            <a:prstGeom prst="ellipse">
              <a:avLst/>
            </a:prstGeom>
            <a:solidFill>
              <a:srgbClr val="CCF195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Korea U</a:t>
              </a:r>
            </a:p>
          </p:txBody>
        </p:sp>
        <p:sp>
          <p:nvSpPr>
            <p:cNvPr id="132171" name="Oval 204"/>
            <p:cNvSpPr>
              <a:spLocks noChangeArrowheads="1"/>
            </p:cNvSpPr>
            <p:nvPr/>
          </p:nvSpPr>
          <p:spPr bwMode="auto">
            <a:xfrm>
              <a:off x="1568450" y="4051300"/>
              <a:ext cx="762000" cy="3048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Seoul NU</a:t>
              </a:r>
            </a:p>
          </p:txBody>
        </p:sp>
        <p:sp>
          <p:nvSpPr>
            <p:cNvPr id="132172" name="Oval 205"/>
            <p:cNvSpPr>
              <a:spLocks noChangeArrowheads="1"/>
            </p:cNvSpPr>
            <p:nvPr/>
          </p:nvSpPr>
          <p:spPr bwMode="auto">
            <a:xfrm>
              <a:off x="2416175" y="4037013"/>
              <a:ext cx="849313" cy="333375"/>
            </a:xfrm>
            <a:prstGeom prst="ellipse">
              <a:avLst/>
            </a:prstGeom>
            <a:solidFill>
              <a:srgbClr val="CDAFE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Chonnam NU</a:t>
              </a:r>
            </a:p>
          </p:txBody>
        </p:sp>
        <p:sp>
          <p:nvSpPr>
            <p:cNvPr id="132173" name="Oval 206"/>
            <p:cNvSpPr>
              <a:spLocks noChangeArrowheads="1"/>
            </p:cNvSpPr>
            <p:nvPr/>
          </p:nvSpPr>
          <p:spPr bwMode="auto">
            <a:xfrm>
              <a:off x="3489325" y="4051300"/>
              <a:ext cx="762000" cy="304800"/>
            </a:xfrm>
            <a:prstGeom prst="ellipse">
              <a:avLst/>
            </a:prstGeom>
            <a:solidFill>
              <a:srgbClr val="B7B3EB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SKKU</a:t>
              </a:r>
            </a:p>
          </p:txBody>
        </p:sp>
        <p:sp>
          <p:nvSpPr>
            <p:cNvPr id="132174" name="Oval 207"/>
            <p:cNvSpPr>
              <a:spLocks noChangeArrowheads="1"/>
            </p:cNvSpPr>
            <p:nvPr/>
          </p:nvSpPr>
          <p:spPr bwMode="auto">
            <a:xfrm>
              <a:off x="1576388" y="1195388"/>
              <a:ext cx="746125" cy="304800"/>
            </a:xfrm>
            <a:prstGeom prst="ellipse">
              <a:avLst/>
            </a:prstGeom>
            <a:solidFill>
              <a:srgbClr val="CCF195"/>
            </a:soli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Korea U</a:t>
              </a:r>
            </a:p>
          </p:txBody>
        </p:sp>
        <p:sp>
          <p:nvSpPr>
            <p:cNvPr id="132175" name="Oval 208"/>
            <p:cNvSpPr>
              <a:spLocks noChangeArrowheads="1"/>
            </p:cNvSpPr>
            <p:nvPr/>
          </p:nvSpPr>
          <p:spPr bwMode="auto">
            <a:xfrm>
              <a:off x="7870825" y="3551238"/>
              <a:ext cx="762000" cy="381000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Gyeongsang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 NU</a:t>
              </a:r>
            </a:p>
          </p:txBody>
        </p:sp>
        <p:sp>
          <p:nvSpPr>
            <p:cNvPr id="132176" name="Oval 209"/>
            <p:cNvSpPr>
              <a:spLocks noChangeArrowheads="1"/>
            </p:cNvSpPr>
            <p:nvPr/>
          </p:nvSpPr>
          <p:spPr bwMode="auto">
            <a:xfrm>
              <a:off x="4486275" y="2320925"/>
              <a:ext cx="762000" cy="381000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000">
                  <a:latin typeface="Arial" pitchFamily="34" charset="0"/>
                </a:rPr>
                <a:t>Gyeongsang</a:t>
              </a:r>
            </a:p>
            <a:p>
              <a:pPr algn="ctr"/>
              <a:r>
                <a:rPr lang="en-US" altLang="ko-KR" sz="1000">
                  <a:latin typeface="Arial" pitchFamily="34" charset="0"/>
                </a:rPr>
                <a:t> NU</a:t>
              </a:r>
            </a:p>
          </p:txBody>
        </p:sp>
        <p:cxnSp>
          <p:nvCxnSpPr>
            <p:cNvPr id="132177" name="AutoShape 210"/>
            <p:cNvCxnSpPr>
              <a:cxnSpLocks noChangeShapeType="1"/>
              <a:stCxn id="132112" idx="3"/>
              <a:endCxn id="132115" idx="2"/>
            </p:cNvCxnSpPr>
            <p:nvPr/>
          </p:nvCxnSpPr>
          <p:spPr bwMode="auto">
            <a:xfrm>
              <a:off x="1317625" y="3398838"/>
              <a:ext cx="228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78" name="AutoShape 211"/>
            <p:cNvCxnSpPr>
              <a:cxnSpLocks noChangeShapeType="1"/>
              <a:stCxn id="132115" idx="6"/>
              <a:endCxn id="132133" idx="2"/>
            </p:cNvCxnSpPr>
            <p:nvPr/>
          </p:nvCxnSpPr>
          <p:spPr bwMode="auto">
            <a:xfrm>
              <a:off x="2308225" y="3398838"/>
              <a:ext cx="152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79" name="AutoShape 212"/>
            <p:cNvCxnSpPr>
              <a:cxnSpLocks noChangeShapeType="1"/>
              <a:stCxn id="132132" idx="2"/>
              <a:endCxn id="132133" idx="6"/>
            </p:cNvCxnSpPr>
            <p:nvPr/>
          </p:nvCxnSpPr>
          <p:spPr bwMode="auto">
            <a:xfrm flipH="1">
              <a:off x="3238500" y="3398838"/>
              <a:ext cx="250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0" name="AutoShape 213"/>
            <p:cNvCxnSpPr>
              <a:cxnSpLocks noChangeShapeType="1"/>
              <a:stCxn id="132132" idx="6"/>
              <a:endCxn id="132134" idx="2"/>
            </p:cNvCxnSpPr>
            <p:nvPr/>
          </p:nvCxnSpPr>
          <p:spPr bwMode="auto">
            <a:xfrm>
              <a:off x="4251325" y="3398838"/>
              <a:ext cx="200025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1" name="AutoShape 214"/>
            <p:cNvCxnSpPr>
              <a:cxnSpLocks noChangeShapeType="1"/>
              <a:stCxn id="132104" idx="3"/>
              <a:endCxn id="132174" idx="2"/>
            </p:cNvCxnSpPr>
            <p:nvPr/>
          </p:nvCxnSpPr>
          <p:spPr bwMode="auto">
            <a:xfrm flipV="1">
              <a:off x="1317625" y="1347788"/>
              <a:ext cx="258763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2" name="AutoShape 215"/>
            <p:cNvCxnSpPr>
              <a:cxnSpLocks noChangeShapeType="1"/>
              <a:stCxn id="132135" idx="2"/>
              <a:endCxn id="132174" idx="6"/>
            </p:cNvCxnSpPr>
            <p:nvPr/>
          </p:nvCxnSpPr>
          <p:spPr bwMode="auto">
            <a:xfrm flipH="1" flipV="1">
              <a:off x="2322513" y="1347788"/>
              <a:ext cx="13017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3" name="AutoShape 216"/>
            <p:cNvCxnSpPr>
              <a:cxnSpLocks noChangeShapeType="1"/>
              <a:stCxn id="132135" idx="6"/>
              <a:endCxn id="132125" idx="2"/>
            </p:cNvCxnSpPr>
            <p:nvPr/>
          </p:nvCxnSpPr>
          <p:spPr bwMode="auto">
            <a:xfrm flipV="1">
              <a:off x="3230563" y="1347788"/>
              <a:ext cx="2159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4" name="AutoShape 217"/>
            <p:cNvCxnSpPr>
              <a:cxnSpLocks noChangeShapeType="1"/>
              <a:stCxn id="132120" idx="2"/>
              <a:endCxn id="132125" idx="6"/>
            </p:cNvCxnSpPr>
            <p:nvPr/>
          </p:nvCxnSpPr>
          <p:spPr bwMode="auto">
            <a:xfrm flipH="1">
              <a:off x="4295775" y="1347788"/>
              <a:ext cx="1889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5" name="AutoShape 218"/>
            <p:cNvCxnSpPr>
              <a:cxnSpLocks noChangeShapeType="1"/>
              <a:stCxn id="132120" idx="6"/>
              <a:endCxn id="132121" idx="2"/>
            </p:cNvCxnSpPr>
            <p:nvPr/>
          </p:nvCxnSpPr>
          <p:spPr bwMode="auto">
            <a:xfrm>
              <a:off x="5246688" y="1347788"/>
              <a:ext cx="1095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6" name="AutoShape 219"/>
            <p:cNvCxnSpPr>
              <a:cxnSpLocks noChangeShapeType="1"/>
              <a:stCxn id="132124" idx="2"/>
              <a:endCxn id="132121" idx="6"/>
            </p:cNvCxnSpPr>
            <p:nvPr/>
          </p:nvCxnSpPr>
          <p:spPr bwMode="auto">
            <a:xfrm flipH="1">
              <a:off x="6118225" y="1347788"/>
              <a:ext cx="152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7" name="AutoShape 220"/>
            <p:cNvCxnSpPr>
              <a:cxnSpLocks noChangeShapeType="1"/>
              <a:stCxn id="132124" idx="7"/>
              <a:endCxn id="132128" idx="2"/>
            </p:cNvCxnSpPr>
            <p:nvPr/>
          </p:nvCxnSpPr>
          <p:spPr bwMode="auto">
            <a:xfrm rot="5400000" flipH="1" flipV="1">
              <a:off x="6990556" y="1112045"/>
              <a:ext cx="123825" cy="112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8" name="AutoShape 221"/>
            <p:cNvCxnSpPr>
              <a:cxnSpLocks noChangeShapeType="1"/>
              <a:stCxn id="132127" idx="1"/>
              <a:endCxn id="132128" idx="6"/>
            </p:cNvCxnSpPr>
            <p:nvPr/>
          </p:nvCxnSpPr>
          <p:spPr bwMode="auto">
            <a:xfrm rot="16200000" flipV="1">
              <a:off x="8094663" y="969963"/>
              <a:ext cx="187325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89" name="AutoShape 222"/>
            <p:cNvCxnSpPr>
              <a:cxnSpLocks noChangeShapeType="1"/>
              <a:stCxn id="132127" idx="3"/>
              <a:endCxn id="132140" idx="6"/>
            </p:cNvCxnSpPr>
            <p:nvPr/>
          </p:nvCxnSpPr>
          <p:spPr bwMode="auto">
            <a:xfrm rot="5400000">
              <a:off x="8169276" y="1376362"/>
              <a:ext cx="95250" cy="403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0" name="AutoShape 223"/>
            <p:cNvCxnSpPr>
              <a:cxnSpLocks noChangeShapeType="1"/>
              <a:stCxn id="132105" idx="3"/>
              <a:endCxn id="132137" idx="2"/>
            </p:cNvCxnSpPr>
            <p:nvPr/>
          </p:nvCxnSpPr>
          <p:spPr bwMode="auto">
            <a:xfrm flipV="1">
              <a:off x="1317625" y="1716088"/>
              <a:ext cx="2508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1" name="AutoShape 224"/>
            <p:cNvCxnSpPr>
              <a:cxnSpLocks noChangeShapeType="1"/>
              <a:stCxn id="132116" idx="2"/>
              <a:endCxn id="132137" idx="6"/>
            </p:cNvCxnSpPr>
            <p:nvPr/>
          </p:nvCxnSpPr>
          <p:spPr bwMode="auto">
            <a:xfrm flipH="1">
              <a:off x="2330450" y="1716088"/>
              <a:ext cx="1492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2" name="AutoShape 225"/>
            <p:cNvCxnSpPr>
              <a:cxnSpLocks noChangeShapeType="1"/>
              <a:stCxn id="132116" idx="6"/>
              <a:endCxn id="132139" idx="2"/>
            </p:cNvCxnSpPr>
            <p:nvPr/>
          </p:nvCxnSpPr>
          <p:spPr bwMode="auto">
            <a:xfrm>
              <a:off x="3201988" y="1716088"/>
              <a:ext cx="2873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3" name="AutoShape 226"/>
            <p:cNvCxnSpPr>
              <a:cxnSpLocks noChangeShapeType="1"/>
              <a:stCxn id="132106" idx="3"/>
              <a:endCxn id="132138" idx="2"/>
            </p:cNvCxnSpPr>
            <p:nvPr/>
          </p:nvCxnSpPr>
          <p:spPr bwMode="auto">
            <a:xfrm>
              <a:off x="1317625" y="2130425"/>
              <a:ext cx="250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4" name="AutoShape 227"/>
            <p:cNvCxnSpPr>
              <a:cxnSpLocks noChangeShapeType="1"/>
              <a:stCxn id="132170" idx="2"/>
              <a:endCxn id="132138" idx="6"/>
            </p:cNvCxnSpPr>
            <p:nvPr/>
          </p:nvCxnSpPr>
          <p:spPr bwMode="auto">
            <a:xfrm flipH="1">
              <a:off x="2330450" y="2130425"/>
              <a:ext cx="1381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5" name="AutoShape 228"/>
            <p:cNvCxnSpPr>
              <a:cxnSpLocks noChangeShapeType="1"/>
              <a:stCxn id="132107" idx="3"/>
              <a:endCxn id="132141" idx="2"/>
            </p:cNvCxnSpPr>
            <p:nvPr/>
          </p:nvCxnSpPr>
          <p:spPr bwMode="auto">
            <a:xfrm flipV="1">
              <a:off x="1317625" y="2509838"/>
              <a:ext cx="2508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6" name="AutoShape 229"/>
            <p:cNvCxnSpPr>
              <a:cxnSpLocks noChangeShapeType="1"/>
              <a:stCxn id="132142" idx="2"/>
              <a:endCxn id="132141" idx="6"/>
            </p:cNvCxnSpPr>
            <p:nvPr/>
          </p:nvCxnSpPr>
          <p:spPr bwMode="auto">
            <a:xfrm flipH="1">
              <a:off x="2330450" y="2508250"/>
              <a:ext cx="1492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7" name="AutoShape 230"/>
            <p:cNvCxnSpPr>
              <a:cxnSpLocks noChangeShapeType="1"/>
              <a:stCxn id="132142" idx="6"/>
              <a:endCxn id="132143" idx="2"/>
            </p:cNvCxnSpPr>
            <p:nvPr/>
          </p:nvCxnSpPr>
          <p:spPr bwMode="auto">
            <a:xfrm>
              <a:off x="3201988" y="2508250"/>
              <a:ext cx="29527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8" name="AutoShape 231"/>
            <p:cNvCxnSpPr>
              <a:cxnSpLocks noChangeShapeType="1"/>
              <a:stCxn id="132176" idx="2"/>
              <a:endCxn id="132143" idx="6"/>
            </p:cNvCxnSpPr>
            <p:nvPr/>
          </p:nvCxnSpPr>
          <p:spPr bwMode="auto">
            <a:xfrm flipH="1" flipV="1">
              <a:off x="4243388" y="2509838"/>
              <a:ext cx="24288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199" name="AutoShape 232"/>
            <p:cNvCxnSpPr>
              <a:cxnSpLocks noChangeShapeType="1"/>
              <a:stCxn id="132176" idx="6"/>
              <a:endCxn id="132130" idx="2"/>
            </p:cNvCxnSpPr>
            <p:nvPr/>
          </p:nvCxnSpPr>
          <p:spPr bwMode="auto">
            <a:xfrm>
              <a:off x="5248275" y="2511425"/>
              <a:ext cx="393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0" name="AutoShape 233"/>
            <p:cNvCxnSpPr>
              <a:cxnSpLocks noChangeShapeType="1"/>
              <a:stCxn id="132165" idx="2"/>
              <a:endCxn id="132130" idx="6"/>
            </p:cNvCxnSpPr>
            <p:nvPr/>
          </p:nvCxnSpPr>
          <p:spPr bwMode="auto">
            <a:xfrm flipH="1">
              <a:off x="6403975" y="2509838"/>
              <a:ext cx="24765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1" name="AutoShape 234"/>
            <p:cNvCxnSpPr>
              <a:cxnSpLocks noChangeShapeType="1"/>
              <a:stCxn id="132165" idx="6"/>
              <a:endCxn id="132166" idx="2"/>
            </p:cNvCxnSpPr>
            <p:nvPr/>
          </p:nvCxnSpPr>
          <p:spPr bwMode="auto">
            <a:xfrm>
              <a:off x="7534275" y="2509838"/>
              <a:ext cx="10795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2" name="AutoShape 235"/>
            <p:cNvCxnSpPr>
              <a:cxnSpLocks noChangeShapeType="1"/>
              <a:stCxn id="132131" idx="3"/>
              <a:endCxn id="132145" idx="2"/>
            </p:cNvCxnSpPr>
            <p:nvPr/>
          </p:nvCxnSpPr>
          <p:spPr bwMode="auto">
            <a:xfrm flipV="1">
              <a:off x="1317625" y="2921000"/>
              <a:ext cx="2508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3" name="AutoShape 236"/>
            <p:cNvCxnSpPr>
              <a:cxnSpLocks noChangeShapeType="1"/>
              <a:stCxn id="132146" idx="2"/>
              <a:endCxn id="132145" idx="6"/>
            </p:cNvCxnSpPr>
            <p:nvPr/>
          </p:nvCxnSpPr>
          <p:spPr bwMode="auto">
            <a:xfrm flipH="1">
              <a:off x="2330450" y="2921000"/>
              <a:ext cx="1301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4" name="AutoShape 237"/>
            <p:cNvCxnSpPr>
              <a:cxnSpLocks noChangeShapeType="1"/>
              <a:stCxn id="132146" idx="6"/>
              <a:endCxn id="132147" idx="2"/>
            </p:cNvCxnSpPr>
            <p:nvPr/>
          </p:nvCxnSpPr>
          <p:spPr bwMode="auto">
            <a:xfrm>
              <a:off x="3222625" y="2921000"/>
              <a:ext cx="2746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5" name="AutoShape 238"/>
            <p:cNvCxnSpPr>
              <a:cxnSpLocks noChangeShapeType="1"/>
              <a:stCxn id="132144" idx="2"/>
              <a:endCxn id="132147" idx="6"/>
            </p:cNvCxnSpPr>
            <p:nvPr/>
          </p:nvCxnSpPr>
          <p:spPr bwMode="auto">
            <a:xfrm flipH="1">
              <a:off x="4243388" y="2921000"/>
              <a:ext cx="14176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6" name="AutoShape 239"/>
            <p:cNvCxnSpPr>
              <a:cxnSpLocks noChangeShapeType="1"/>
              <a:stCxn id="132144" idx="6"/>
              <a:endCxn id="132148" idx="2"/>
            </p:cNvCxnSpPr>
            <p:nvPr/>
          </p:nvCxnSpPr>
          <p:spPr bwMode="auto">
            <a:xfrm>
              <a:off x="6423025" y="2921000"/>
              <a:ext cx="228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7" name="AutoShape 240"/>
            <p:cNvCxnSpPr>
              <a:cxnSpLocks noChangeShapeType="1"/>
              <a:stCxn id="132110" idx="3"/>
              <a:endCxn id="132149" idx="2"/>
            </p:cNvCxnSpPr>
            <p:nvPr/>
          </p:nvCxnSpPr>
          <p:spPr bwMode="auto">
            <a:xfrm flipV="1">
              <a:off x="1317625" y="3802063"/>
              <a:ext cx="250825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8" name="AutoShape 241"/>
            <p:cNvCxnSpPr>
              <a:cxnSpLocks noChangeShapeType="1"/>
              <a:stCxn id="132150" idx="2"/>
              <a:endCxn id="132149" idx="6"/>
            </p:cNvCxnSpPr>
            <p:nvPr/>
          </p:nvCxnSpPr>
          <p:spPr bwMode="auto">
            <a:xfrm flipH="1">
              <a:off x="2330450" y="3802063"/>
              <a:ext cx="1301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09" name="AutoShape 242"/>
            <p:cNvCxnSpPr>
              <a:cxnSpLocks noChangeShapeType="1"/>
              <a:stCxn id="132150" idx="6"/>
              <a:endCxn id="132151" idx="2"/>
            </p:cNvCxnSpPr>
            <p:nvPr/>
          </p:nvCxnSpPr>
          <p:spPr bwMode="auto">
            <a:xfrm>
              <a:off x="3222625" y="3802063"/>
              <a:ext cx="2222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0" name="AutoShape 243"/>
            <p:cNvCxnSpPr>
              <a:cxnSpLocks noChangeShapeType="1"/>
              <a:stCxn id="132151" idx="6"/>
              <a:endCxn id="132129" idx="2"/>
            </p:cNvCxnSpPr>
            <p:nvPr/>
          </p:nvCxnSpPr>
          <p:spPr bwMode="auto">
            <a:xfrm flipV="1">
              <a:off x="4294188" y="3779838"/>
              <a:ext cx="300037" cy="2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1" name="AutoShape 246"/>
            <p:cNvCxnSpPr>
              <a:cxnSpLocks noChangeShapeType="1"/>
              <a:stCxn id="132158" idx="2"/>
              <a:endCxn id="132129" idx="6"/>
            </p:cNvCxnSpPr>
            <p:nvPr/>
          </p:nvCxnSpPr>
          <p:spPr bwMode="auto">
            <a:xfrm flipH="1">
              <a:off x="5356225" y="3779838"/>
              <a:ext cx="228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2" name="AutoShape 247"/>
            <p:cNvCxnSpPr>
              <a:cxnSpLocks noChangeShapeType="1"/>
              <a:stCxn id="132158" idx="6"/>
              <a:endCxn id="132155" idx="2"/>
            </p:cNvCxnSpPr>
            <p:nvPr/>
          </p:nvCxnSpPr>
          <p:spPr bwMode="auto">
            <a:xfrm flipV="1">
              <a:off x="6346825" y="3765550"/>
              <a:ext cx="304800" cy="14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3" name="AutoShape 248"/>
            <p:cNvCxnSpPr>
              <a:cxnSpLocks noChangeShapeType="1"/>
              <a:stCxn id="132117" idx="6"/>
              <a:endCxn id="132157" idx="2"/>
            </p:cNvCxnSpPr>
            <p:nvPr/>
          </p:nvCxnSpPr>
          <p:spPr bwMode="auto">
            <a:xfrm flipV="1">
              <a:off x="6129338" y="4084638"/>
              <a:ext cx="141287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4" name="AutoShape 249"/>
            <p:cNvCxnSpPr>
              <a:cxnSpLocks noChangeShapeType="1"/>
              <a:stCxn id="132155" idx="6"/>
              <a:endCxn id="132175" idx="2"/>
            </p:cNvCxnSpPr>
            <p:nvPr/>
          </p:nvCxnSpPr>
          <p:spPr bwMode="auto">
            <a:xfrm flipV="1">
              <a:off x="7500938" y="3741738"/>
              <a:ext cx="369887" cy="23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5" name="AutoShape 250"/>
            <p:cNvCxnSpPr>
              <a:cxnSpLocks noChangeShapeType="1"/>
              <a:stCxn id="132156" idx="6"/>
              <a:endCxn id="132175" idx="4"/>
            </p:cNvCxnSpPr>
            <p:nvPr/>
          </p:nvCxnSpPr>
          <p:spPr bwMode="auto">
            <a:xfrm flipV="1">
              <a:off x="8023225" y="3932238"/>
              <a:ext cx="22860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6" name="AutoShape 251"/>
            <p:cNvCxnSpPr>
              <a:cxnSpLocks noChangeShapeType="1"/>
              <a:stCxn id="132156" idx="2"/>
              <a:endCxn id="132157" idx="6"/>
            </p:cNvCxnSpPr>
            <p:nvPr/>
          </p:nvCxnSpPr>
          <p:spPr bwMode="auto">
            <a:xfrm flipH="1">
              <a:off x="7032625" y="4084638"/>
              <a:ext cx="228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7" name="AutoShape 252"/>
            <p:cNvCxnSpPr>
              <a:cxnSpLocks noChangeShapeType="1"/>
              <a:stCxn id="132114" idx="3"/>
              <a:endCxn id="132171" idx="2"/>
            </p:cNvCxnSpPr>
            <p:nvPr/>
          </p:nvCxnSpPr>
          <p:spPr bwMode="auto">
            <a:xfrm>
              <a:off x="1317625" y="4198938"/>
              <a:ext cx="250825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8" name="AutoShape 253"/>
            <p:cNvCxnSpPr>
              <a:cxnSpLocks noChangeShapeType="1"/>
              <a:stCxn id="132172" idx="2"/>
              <a:endCxn id="132171" idx="6"/>
            </p:cNvCxnSpPr>
            <p:nvPr/>
          </p:nvCxnSpPr>
          <p:spPr bwMode="auto">
            <a:xfrm flipH="1">
              <a:off x="2330450" y="4203700"/>
              <a:ext cx="857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19" name="AutoShape 254"/>
            <p:cNvCxnSpPr>
              <a:cxnSpLocks noChangeShapeType="1"/>
              <a:stCxn id="132172" idx="6"/>
              <a:endCxn id="132173" idx="2"/>
            </p:cNvCxnSpPr>
            <p:nvPr/>
          </p:nvCxnSpPr>
          <p:spPr bwMode="auto">
            <a:xfrm>
              <a:off x="3265488" y="4203700"/>
              <a:ext cx="2238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0" name="AutoShape 256"/>
            <p:cNvCxnSpPr>
              <a:cxnSpLocks noChangeShapeType="1"/>
              <a:stCxn id="132109" idx="3"/>
              <a:endCxn id="132152" idx="2"/>
            </p:cNvCxnSpPr>
            <p:nvPr/>
          </p:nvCxnSpPr>
          <p:spPr bwMode="auto">
            <a:xfrm>
              <a:off x="1317625" y="4572000"/>
              <a:ext cx="250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1" name="AutoShape 257"/>
            <p:cNvCxnSpPr>
              <a:cxnSpLocks noChangeShapeType="1"/>
              <a:stCxn id="132126" idx="2"/>
              <a:endCxn id="132111" idx="3"/>
            </p:cNvCxnSpPr>
            <p:nvPr/>
          </p:nvCxnSpPr>
          <p:spPr bwMode="auto">
            <a:xfrm flipH="1">
              <a:off x="1317625" y="5253038"/>
              <a:ext cx="2286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2" name="AutoShape 258"/>
            <p:cNvCxnSpPr>
              <a:cxnSpLocks noChangeShapeType="1"/>
              <a:stCxn id="132122" idx="2"/>
              <a:endCxn id="132136" idx="3"/>
            </p:cNvCxnSpPr>
            <p:nvPr/>
          </p:nvCxnSpPr>
          <p:spPr bwMode="auto">
            <a:xfrm flipH="1">
              <a:off x="1317625" y="5654675"/>
              <a:ext cx="1714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3" name="AutoShape 259"/>
            <p:cNvCxnSpPr>
              <a:cxnSpLocks noChangeShapeType="1"/>
              <a:stCxn id="132164" idx="2"/>
              <a:endCxn id="132122" idx="6"/>
            </p:cNvCxnSpPr>
            <p:nvPr/>
          </p:nvCxnSpPr>
          <p:spPr bwMode="auto">
            <a:xfrm flipH="1">
              <a:off x="2408238" y="5654675"/>
              <a:ext cx="523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4" name="AutoShape 260"/>
            <p:cNvCxnSpPr>
              <a:cxnSpLocks noChangeShapeType="1"/>
              <a:stCxn id="132164" idx="6"/>
              <a:endCxn id="132118" idx="2"/>
            </p:cNvCxnSpPr>
            <p:nvPr/>
          </p:nvCxnSpPr>
          <p:spPr bwMode="auto">
            <a:xfrm>
              <a:off x="3222625" y="5654675"/>
              <a:ext cx="2063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5" name="AutoShape 261"/>
            <p:cNvCxnSpPr>
              <a:cxnSpLocks noChangeShapeType="1"/>
              <a:stCxn id="132123" idx="2"/>
              <a:endCxn id="132118" idx="6"/>
            </p:cNvCxnSpPr>
            <p:nvPr/>
          </p:nvCxnSpPr>
          <p:spPr bwMode="auto">
            <a:xfrm flipH="1">
              <a:off x="4311650" y="5654675"/>
              <a:ext cx="1730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6" name="AutoShape 262"/>
            <p:cNvCxnSpPr>
              <a:cxnSpLocks noChangeShapeType="1"/>
              <a:stCxn id="132153" idx="2"/>
              <a:endCxn id="132113" idx="3"/>
            </p:cNvCxnSpPr>
            <p:nvPr/>
          </p:nvCxnSpPr>
          <p:spPr bwMode="auto">
            <a:xfrm flipH="1">
              <a:off x="1317625" y="6030913"/>
              <a:ext cx="190500" cy="4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7" name="AutoShape 263"/>
            <p:cNvCxnSpPr>
              <a:cxnSpLocks noChangeShapeType="1"/>
              <a:stCxn id="132153" idx="6"/>
              <a:endCxn id="132162" idx="2"/>
            </p:cNvCxnSpPr>
            <p:nvPr/>
          </p:nvCxnSpPr>
          <p:spPr bwMode="auto">
            <a:xfrm>
              <a:off x="2390775" y="6030913"/>
              <a:ext cx="698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8" name="AutoShape 264"/>
            <p:cNvCxnSpPr>
              <a:cxnSpLocks noChangeShapeType="1"/>
              <a:stCxn id="132160" idx="2"/>
              <a:endCxn id="132162" idx="6"/>
            </p:cNvCxnSpPr>
            <p:nvPr/>
          </p:nvCxnSpPr>
          <p:spPr bwMode="auto">
            <a:xfrm flipH="1">
              <a:off x="3222625" y="6030913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29" name="AutoShape 265"/>
            <p:cNvCxnSpPr>
              <a:cxnSpLocks noChangeShapeType="1"/>
              <a:stCxn id="132160" idx="6"/>
              <a:endCxn id="132159" idx="2"/>
            </p:cNvCxnSpPr>
            <p:nvPr/>
          </p:nvCxnSpPr>
          <p:spPr bwMode="auto">
            <a:xfrm>
              <a:off x="4251325" y="6030913"/>
              <a:ext cx="1905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0" name="AutoShape 266"/>
            <p:cNvCxnSpPr>
              <a:cxnSpLocks noChangeShapeType="1"/>
              <a:stCxn id="132154" idx="2"/>
              <a:endCxn id="132159" idx="6"/>
            </p:cNvCxnSpPr>
            <p:nvPr/>
          </p:nvCxnSpPr>
          <p:spPr bwMode="auto">
            <a:xfrm flipH="1">
              <a:off x="5291138" y="6030913"/>
              <a:ext cx="2174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1" name="AutoShape 267"/>
            <p:cNvCxnSpPr>
              <a:cxnSpLocks noChangeShapeType="1"/>
              <a:stCxn id="132161" idx="2"/>
              <a:endCxn id="132161" idx="2"/>
            </p:cNvCxnSpPr>
            <p:nvPr/>
          </p:nvCxnSpPr>
          <p:spPr bwMode="auto">
            <a:xfrm>
              <a:off x="6575425" y="6016625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2" name="AutoShape 268"/>
            <p:cNvCxnSpPr>
              <a:cxnSpLocks noChangeShapeType="1"/>
              <a:stCxn id="132154" idx="6"/>
              <a:endCxn id="132161" idx="2"/>
            </p:cNvCxnSpPr>
            <p:nvPr/>
          </p:nvCxnSpPr>
          <p:spPr bwMode="auto">
            <a:xfrm flipV="1">
              <a:off x="6391275" y="6016625"/>
              <a:ext cx="184150" cy="14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3" name="AutoShape 269"/>
            <p:cNvCxnSpPr>
              <a:cxnSpLocks noChangeShapeType="1"/>
              <a:stCxn id="132119" idx="2"/>
              <a:endCxn id="132108" idx="3"/>
            </p:cNvCxnSpPr>
            <p:nvPr/>
          </p:nvCxnSpPr>
          <p:spPr bwMode="auto">
            <a:xfrm flipH="1">
              <a:off x="1317625" y="6407150"/>
              <a:ext cx="2428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4" name="AutoShape 270"/>
            <p:cNvCxnSpPr>
              <a:cxnSpLocks noChangeShapeType="1"/>
              <a:stCxn id="132119" idx="6"/>
              <a:endCxn id="132163" idx="2"/>
            </p:cNvCxnSpPr>
            <p:nvPr/>
          </p:nvCxnSpPr>
          <p:spPr bwMode="auto">
            <a:xfrm>
              <a:off x="2339975" y="6407150"/>
              <a:ext cx="1206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5" name="AutoShape 271"/>
            <p:cNvCxnSpPr>
              <a:cxnSpLocks noChangeShapeType="1"/>
              <a:stCxn id="132167" idx="2"/>
              <a:endCxn id="132163" idx="6"/>
            </p:cNvCxnSpPr>
            <p:nvPr/>
          </p:nvCxnSpPr>
          <p:spPr bwMode="auto">
            <a:xfrm flipH="1">
              <a:off x="3222625" y="6407150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6" name="AutoShape 272"/>
            <p:cNvCxnSpPr>
              <a:cxnSpLocks noChangeShapeType="1"/>
              <a:stCxn id="132167" idx="6"/>
              <a:endCxn id="132168" idx="2"/>
            </p:cNvCxnSpPr>
            <p:nvPr/>
          </p:nvCxnSpPr>
          <p:spPr bwMode="auto">
            <a:xfrm>
              <a:off x="4251325" y="6407150"/>
              <a:ext cx="2333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2237" name="AutoShape 273"/>
            <p:cNvCxnSpPr>
              <a:cxnSpLocks noChangeShapeType="1"/>
              <a:stCxn id="132169" idx="2"/>
              <a:endCxn id="132168" idx="6"/>
            </p:cNvCxnSpPr>
            <p:nvPr/>
          </p:nvCxnSpPr>
          <p:spPr bwMode="auto">
            <a:xfrm flipH="1">
              <a:off x="5246688" y="6407150"/>
              <a:ext cx="1857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2238" name="제목 15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tx1"/>
                </a:solidFill>
              </a:rPr>
              <a:t>HEP teams in Korea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143" name="날짜 개체 틀 1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0605-B30C-418C-9E74-E5A98BBA97A8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144" name="바닥글 개체 틀 1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 smtClean="0"/>
          </a:p>
        </p:txBody>
      </p:sp>
      <p:sp>
        <p:nvSpPr>
          <p:cNvPr id="159" name="직사각형 158"/>
          <p:cNvSpPr/>
          <p:nvPr/>
        </p:nvSpPr>
        <p:spPr>
          <a:xfrm>
            <a:off x="611560" y="1484784"/>
            <a:ext cx="3744416" cy="648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DDD8E-1C27-4E9E-80E6-70BCA6536A63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490503" name="Rectangle 103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Korean HEP Roadmap (2005)</a:t>
            </a:r>
            <a:endParaRPr lang="ko-KR" alt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489075" y="914400"/>
            <a:ext cx="6178550" cy="5197475"/>
            <a:chOff x="1489075" y="914400"/>
            <a:chExt cx="6179269" cy="5197475"/>
          </a:xfrm>
        </p:grpSpPr>
        <p:sp>
          <p:nvSpPr>
            <p:cNvPr id="133125" name="AutoShape 1026" descr="PICC3"/>
            <p:cNvSpPr>
              <a:spLocks noChangeAspect="1" noChangeArrowheads="1"/>
            </p:cNvSpPr>
            <p:nvPr/>
          </p:nvSpPr>
          <p:spPr bwMode="auto">
            <a:xfrm>
              <a:off x="4435475" y="3281363"/>
              <a:ext cx="27463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ko-KR" altLang="en-US" sz="2400"/>
            </a:p>
          </p:txBody>
        </p:sp>
        <p:sp>
          <p:nvSpPr>
            <p:cNvPr id="133126" name="AutoShape 1027" descr="PICC5"/>
            <p:cNvSpPr>
              <a:spLocks noChangeAspect="1" noChangeArrowheads="1"/>
            </p:cNvSpPr>
            <p:nvPr/>
          </p:nvSpPr>
          <p:spPr bwMode="auto">
            <a:xfrm>
              <a:off x="4435475" y="3281363"/>
              <a:ext cx="27463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ko-KR" altLang="en-US" sz="2400"/>
            </a:p>
          </p:txBody>
        </p:sp>
        <p:pic>
          <p:nvPicPr>
            <p:cNvPr id="133127" name="Picture 10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075" y="914400"/>
              <a:ext cx="6164263" cy="5197475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</p:pic>
        <p:sp>
          <p:nvSpPr>
            <p:cNvPr id="133128" name="TextBox 8"/>
            <p:cNvSpPr txBox="1">
              <a:spLocks noChangeArrowheads="1"/>
            </p:cNvSpPr>
            <p:nvPr/>
          </p:nvSpPr>
          <p:spPr bwMode="auto">
            <a:xfrm>
              <a:off x="2195735" y="3981690"/>
              <a:ext cx="2364689" cy="266219"/>
            </a:xfrm>
            <a:prstGeom prst="rect">
              <a:avLst/>
            </a:prstGeom>
            <a:solidFill>
              <a:srgbClr val="7C95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ko-KR" sz="1100" dirty="0">
                  <a:latin typeface="Arial" pitchFamily="34" charset="0"/>
                  <a:cs typeface="Arial" pitchFamily="34" charset="0"/>
                </a:rPr>
                <a:t>Domestic Dark Matter Search Exp</a:t>
              </a:r>
              <a:endParaRPr lang="ko-KR" alt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29" name="TextBox 9"/>
            <p:cNvSpPr txBox="1">
              <a:spLocks noChangeArrowheads="1"/>
            </p:cNvSpPr>
            <p:nvPr/>
          </p:nvSpPr>
          <p:spPr bwMode="auto">
            <a:xfrm>
              <a:off x="4969323" y="3993489"/>
              <a:ext cx="2664296" cy="288032"/>
            </a:xfrm>
            <a:prstGeom prst="rect">
              <a:avLst/>
            </a:prstGeom>
            <a:gradFill rotWithShape="1">
              <a:gsLst>
                <a:gs pos="0">
                  <a:srgbClr val="B6C7AA"/>
                </a:gs>
                <a:gs pos="50000">
                  <a:srgbClr val="D1DBCB"/>
                </a:gs>
                <a:gs pos="100000">
                  <a:srgbClr val="E8EDE5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ko-KR" sz="1100">
                  <a:latin typeface="Arial" pitchFamily="34" charset="0"/>
                  <a:cs typeface="Arial" pitchFamily="34" charset="0"/>
                </a:rPr>
                <a:t>Double Beta Decay Exp</a:t>
              </a:r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30" name="TextBox 10"/>
            <p:cNvSpPr txBox="1">
              <a:spLocks noChangeArrowheads="1"/>
            </p:cNvSpPr>
            <p:nvPr/>
          </p:nvSpPr>
          <p:spPr bwMode="auto">
            <a:xfrm>
              <a:off x="4295543" y="3584591"/>
              <a:ext cx="3312368" cy="360040"/>
            </a:xfrm>
            <a:prstGeom prst="rect">
              <a:avLst/>
            </a:prstGeom>
            <a:gradFill rotWithShape="1">
              <a:gsLst>
                <a:gs pos="0">
                  <a:srgbClr val="BEF397"/>
                </a:gs>
                <a:gs pos="50000">
                  <a:srgbClr val="D5F6C0"/>
                </a:gs>
                <a:gs pos="100000">
                  <a:srgbClr val="EAFAE0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ko-KR" sz="1100">
                  <a:latin typeface="Arial" pitchFamily="34" charset="0"/>
                  <a:cs typeface="Arial" pitchFamily="34" charset="0"/>
                </a:rPr>
                <a:t>Domestic Neutrino Programs</a:t>
              </a:r>
            </a:p>
            <a:p>
              <a:pPr algn="ctr"/>
              <a:r>
                <a:rPr lang="en-US" altLang="ko-KR" sz="1100">
                  <a:latin typeface="Arial" pitchFamily="34" charset="0"/>
                  <a:cs typeface="Arial" pitchFamily="34" charset="0"/>
                </a:rPr>
                <a:t>Reactor Neutrino Exp. Exp.     Long-baseline Osc.</a:t>
              </a:r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6882" y="4316246"/>
              <a:ext cx="2808312" cy="504056"/>
            </a:xfrm>
            <a:prstGeom prst="rect">
              <a:avLst/>
            </a:prstGeom>
            <a:gradFill flip="none" rotWithShape="1">
              <a:gsLst>
                <a:gs pos="0">
                  <a:srgbClr val="7C9569">
                    <a:tint val="66000"/>
                    <a:satMod val="160000"/>
                  </a:srgbClr>
                </a:gs>
                <a:gs pos="50000">
                  <a:srgbClr val="7C9569">
                    <a:tint val="44500"/>
                    <a:satMod val="160000"/>
                  </a:srgbClr>
                </a:gs>
                <a:gs pos="100000">
                  <a:srgbClr val="7C9569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txBody>
            <a:bodyPr anchor="ctr"/>
            <a:lstStyle/>
            <a:p>
              <a:pPr algn="ctr">
                <a:defRPr/>
              </a:pPr>
              <a:r>
                <a:rPr lang="en-US" altLang="ko-KR" sz="1400" dirty="0">
                  <a:latin typeface="Arial" pitchFamily="34" charset="0"/>
                  <a:cs typeface="Arial" pitchFamily="34" charset="0"/>
                </a:rPr>
                <a:t>Proton Accelerator Programs</a:t>
              </a:r>
              <a:endParaRPr lang="ko-KR" alt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34" name="TextBox 13"/>
            <p:cNvSpPr txBox="1">
              <a:spLocks noChangeArrowheads="1"/>
            </p:cNvSpPr>
            <p:nvPr/>
          </p:nvSpPr>
          <p:spPr bwMode="auto">
            <a:xfrm>
              <a:off x="5004048" y="5805264"/>
              <a:ext cx="2664296" cy="288032"/>
            </a:xfrm>
            <a:prstGeom prst="rect">
              <a:avLst/>
            </a:prstGeom>
            <a:gradFill rotWithShape="1">
              <a:gsLst>
                <a:gs pos="0">
                  <a:srgbClr val="B6C7AA"/>
                </a:gs>
                <a:gs pos="50000">
                  <a:srgbClr val="D1DBCB"/>
                </a:gs>
                <a:gs pos="100000">
                  <a:srgbClr val="E8EDE5"/>
                </a:gs>
              </a:gsLst>
              <a:lin ang="108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ko-KR" sz="1100">
                  <a:latin typeface="Arial" pitchFamily="34" charset="0"/>
                  <a:cs typeface="Arial" pitchFamily="34" charset="0"/>
                </a:rPr>
                <a:t>Domestic Satellite HEP &amp; AstroPP Exp.</a:t>
              </a:r>
              <a:endParaRPr lang="ko-KR" altLang="en-US" sz="11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날짜 개체 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2F02-98D3-4059-A50E-C42D1F6C1291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E56A13-46C2-4F4D-82D4-6B3EDCFE1798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>
          <a:xfrm>
            <a:off x="531813" y="274638"/>
            <a:ext cx="8229600" cy="825500"/>
          </a:xfrm>
        </p:spPr>
        <p:txBody>
          <a:bodyPr/>
          <a:lstStyle/>
          <a:p>
            <a:pPr>
              <a:defRPr/>
            </a:pPr>
            <a:r>
              <a:rPr lang="en-US" altLang="ko-K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Accelerator Based HEP Roadmap</a:t>
            </a:r>
            <a:br>
              <a:rPr lang="en-US" altLang="ko-K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ko-KR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(2009.4, KHEP Association)</a:t>
            </a:r>
          </a:p>
        </p:txBody>
      </p:sp>
      <p:sp>
        <p:nvSpPr>
          <p:cNvPr id="152580" name="Line 6"/>
          <p:cNvSpPr>
            <a:spLocks noChangeShapeType="1"/>
          </p:cNvSpPr>
          <p:nvPr/>
        </p:nvSpPr>
        <p:spPr bwMode="auto">
          <a:xfrm flipV="1">
            <a:off x="2208213" y="4852988"/>
            <a:ext cx="237331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581" name="Rectangle 9"/>
          <p:cNvSpPr>
            <a:spLocks noChangeArrowheads="1"/>
          </p:cNvSpPr>
          <p:nvPr/>
        </p:nvSpPr>
        <p:spPr bwMode="auto">
          <a:xfrm>
            <a:off x="-17463" y="1619250"/>
            <a:ext cx="9161463" cy="1158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400"/>
          </a:p>
        </p:txBody>
      </p:sp>
      <p:sp>
        <p:nvSpPr>
          <p:cNvPr id="152582" name="Line 11"/>
          <p:cNvSpPr>
            <a:spLocks noChangeShapeType="1"/>
          </p:cNvSpPr>
          <p:nvPr/>
        </p:nvSpPr>
        <p:spPr bwMode="auto">
          <a:xfrm>
            <a:off x="976313" y="1471613"/>
            <a:ext cx="0" cy="406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583" name="Line 12"/>
          <p:cNvSpPr>
            <a:spLocks noChangeShapeType="1"/>
          </p:cNvSpPr>
          <p:nvPr/>
        </p:nvSpPr>
        <p:spPr bwMode="auto">
          <a:xfrm>
            <a:off x="2397125" y="1471613"/>
            <a:ext cx="0" cy="406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584" name="Line 13"/>
          <p:cNvSpPr>
            <a:spLocks noChangeShapeType="1"/>
          </p:cNvSpPr>
          <p:nvPr/>
        </p:nvSpPr>
        <p:spPr bwMode="auto">
          <a:xfrm>
            <a:off x="3867150" y="1471613"/>
            <a:ext cx="0" cy="406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585" name="Line 14"/>
          <p:cNvSpPr>
            <a:spLocks noChangeShapeType="1"/>
          </p:cNvSpPr>
          <p:nvPr/>
        </p:nvSpPr>
        <p:spPr bwMode="auto">
          <a:xfrm>
            <a:off x="5273675" y="1471613"/>
            <a:ext cx="0" cy="406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586" name="Line 15"/>
          <p:cNvSpPr>
            <a:spLocks noChangeShapeType="1"/>
          </p:cNvSpPr>
          <p:nvPr/>
        </p:nvSpPr>
        <p:spPr bwMode="auto">
          <a:xfrm>
            <a:off x="6737350" y="1471613"/>
            <a:ext cx="0" cy="406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1259" name="Text Box 16"/>
          <p:cNvSpPr txBox="1">
            <a:spLocks noChangeArrowheads="1"/>
          </p:cNvSpPr>
          <p:nvPr/>
        </p:nvSpPr>
        <p:spPr bwMode="auto">
          <a:xfrm>
            <a:off x="0" y="11938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defRPr/>
            </a:pPr>
            <a:r>
              <a:rPr kumimoji="0" lang="en-US" altLang="ko-KR" sz="2000" b="1" dirty="0">
                <a:latin typeface="+mj-lt"/>
                <a:cs typeface="Arial" pitchFamily="34" charset="0"/>
              </a:rPr>
              <a:t>2005</a:t>
            </a:r>
            <a:r>
              <a:rPr kumimoji="0" lang="en-US" altLang="ko-KR" sz="2000" b="1" dirty="0">
                <a:latin typeface="+mj-lt"/>
              </a:rPr>
              <a:t>                2010</a:t>
            </a:r>
            <a:r>
              <a:rPr kumimoji="0" lang="en-US" altLang="ko-KR" sz="2000" dirty="0">
                <a:latin typeface="+mj-lt"/>
              </a:rPr>
              <a:t>                  </a:t>
            </a:r>
            <a:r>
              <a:rPr kumimoji="0" lang="en-US" altLang="ko-KR" sz="2000" b="1" dirty="0">
                <a:latin typeface="+mj-lt"/>
              </a:rPr>
              <a:t>2015</a:t>
            </a:r>
            <a:r>
              <a:rPr kumimoji="0" lang="en-US" altLang="ko-KR" sz="2000" dirty="0">
                <a:latin typeface="+mj-lt"/>
              </a:rPr>
              <a:t>                 </a:t>
            </a:r>
            <a:r>
              <a:rPr kumimoji="0" lang="en-US" altLang="ko-KR" sz="2000" b="1" dirty="0">
                <a:latin typeface="+mj-lt"/>
              </a:rPr>
              <a:t>2020                 2025                 2030</a:t>
            </a:r>
            <a:endParaRPr kumimoji="0" lang="en-US" altLang="ko-KR" sz="2000" dirty="0">
              <a:latin typeface="+mj-lt"/>
            </a:endParaRPr>
          </a:p>
        </p:txBody>
      </p:sp>
      <p:sp>
        <p:nvSpPr>
          <p:cNvPr id="152588" name="Line 17"/>
          <p:cNvSpPr>
            <a:spLocks noChangeShapeType="1"/>
          </p:cNvSpPr>
          <p:nvPr/>
        </p:nvSpPr>
        <p:spPr bwMode="auto">
          <a:xfrm>
            <a:off x="8162925" y="1471613"/>
            <a:ext cx="0" cy="406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589" name="Line 18"/>
          <p:cNvSpPr>
            <a:spLocks noChangeShapeType="1"/>
          </p:cNvSpPr>
          <p:nvPr/>
        </p:nvSpPr>
        <p:spPr bwMode="auto">
          <a:xfrm flipH="1" flipV="1">
            <a:off x="3573463" y="5124450"/>
            <a:ext cx="3389312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590" name="Text Box 20"/>
          <p:cNvSpPr txBox="1">
            <a:spLocks noChangeArrowheads="1"/>
          </p:cNvSpPr>
          <p:nvPr/>
        </p:nvSpPr>
        <p:spPr bwMode="auto">
          <a:xfrm>
            <a:off x="2363788" y="4581525"/>
            <a:ext cx="1131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LHC  (7+7 TeV)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591" name="Rectangle 42"/>
          <p:cNvSpPr>
            <a:spLocks noChangeArrowheads="1"/>
          </p:cNvSpPr>
          <p:nvPr/>
        </p:nvSpPr>
        <p:spPr bwMode="auto">
          <a:xfrm>
            <a:off x="0" y="6726238"/>
            <a:ext cx="9161463" cy="1158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400"/>
          </a:p>
        </p:txBody>
      </p:sp>
      <p:sp>
        <p:nvSpPr>
          <p:cNvPr id="152592" name="Rectangle 53"/>
          <p:cNvSpPr>
            <a:spLocks noChangeArrowheads="1"/>
          </p:cNvSpPr>
          <p:nvPr/>
        </p:nvSpPr>
        <p:spPr bwMode="auto">
          <a:xfrm>
            <a:off x="242888" y="1958975"/>
            <a:ext cx="4721225" cy="177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PEFP</a:t>
            </a:r>
          </a:p>
        </p:txBody>
      </p:sp>
      <p:sp>
        <p:nvSpPr>
          <p:cNvPr id="152593" name="Rectangle 54"/>
          <p:cNvSpPr>
            <a:spLocks noChangeArrowheads="1"/>
          </p:cNvSpPr>
          <p:nvPr/>
        </p:nvSpPr>
        <p:spPr bwMode="auto">
          <a:xfrm>
            <a:off x="2897188" y="1958975"/>
            <a:ext cx="2152650" cy="1778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100 MeV  Proton Accelerator</a:t>
            </a:r>
            <a:endParaRPr lang="ko-KR" altLang="en-US" sz="10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594" name="Rectangle 58"/>
          <p:cNvSpPr>
            <a:spLocks noChangeArrowheads="1"/>
          </p:cNvSpPr>
          <p:nvPr/>
        </p:nvSpPr>
        <p:spPr bwMode="auto">
          <a:xfrm>
            <a:off x="2903538" y="2268538"/>
            <a:ext cx="1147762" cy="177800"/>
          </a:xfrm>
          <a:prstGeom prst="rect">
            <a:avLst/>
          </a:prstGeom>
          <a:gradFill rotWithShape="1">
            <a:gsLst>
              <a:gs pos="0">
                <a:srgbClr val="E0E4E3"/>
              </a:gs>
              <a:gs pos="100000">
                <a:srgbClr val="9EAE8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RCS(1GeV)</a:t>
            </a:r>
          </a:p>
        </p:txBody>
      </p:sp>
      <p:sp>
        <p:nvSpPr>
          <p:cNvPr id="152595" name="Rectangle 60"/>
          <p:cNvSpPr>
            <a:spLocks noChangeArrowheads="1"/>
          </p:cNvSpPr>
          <p:nvPr/>
        </p:nvSpPr>
        <p:spPr bwMode="auto">
          <a:xfrm>
            <a:off x="4006850" y="2268538"/>
            <a:ext cx="1679575" cy="1778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Neutron/Muon Source</a:t>
            </a:r>
            <a:endParaRPr lang="ko-KR" altLang="en-US" sz="10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596" name="Rectangle 61"/>
          <p:cNvSpPr>
            <a:spLocks noChangeArrowheads="1"/>
          </p:cNvSpPr>
          <p:nvPr/>
        </p:nvSpPr>
        <p:spPr bwMode="auto">
          <a:xfrm>
            <a:off x="2903538" y="2560638"/>
            <a:ext cx="1147762" cy="187325"/>
          </a:xfrm>
          <a:prstGeom prst="rect">
            <a:avLst/>
          </a:prstGeom>
          <a:gradFill rotWithShape="1">
            <a:gsLst>
              <a:gs pos="0">
                <a:srgbClr val="E0E4E3"/>
              </a:gs>
              <a:gs pos="100000">
                <a:srgbClr val="9EAE8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SC(1GeV)</a:t>
            </a:r>
          </a:p>
        </p:txBody>
      </p:sp>
      <p:sp>
        <p:nvSpPr>
          <p:cNvPr id="152597" name="Rectangle 62"/>
          <p:cNvSpPr>
            <a:spLocks noChangeArrowheads="1"/>
          </p:cNvSpPr>
          <p:nvPr/>
        </p:nvSpPr>
        <p:spPr bwMode="auto">
          <a:xfrm>
            <a:off x="4006850" y="2560638"/>
            <a:ext cx="1501775" cy="18732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Proton Drive (8-10 GeV)</a:t>
            </a:r>
            <a:endParaRPr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598" name="Rectangle 63"/>
          <p:cNvSpPr>
            <a:spLocks noChangeArrowheads="1"/>
          </p:cNvSpPr>
          <p:nvPr/>
        </p:nvSpPr>
        <p:spPr bwMode="auto">
          <a:xfrm>
            <a:off x="5508625" y="2560638"/>
            <a:ext cx="2716213" cy="1873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High Power PS – neutrino factory, 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sym typeface="Symbol" pitchFamily="18" charset="2"/>
              </a:rPr>
              <a:t></a:t>
            </a:r>
            <a:r>
              <a:rPr kumimoji="0" lang="en-US" altLang="ko-KR" sz="10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Collider</a:t>
            </a:r>
            <a:endParaRPr lang="ko-KR" altLang="en-US" sz="10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565400" y="2136775"/>
            <a:ext cx="298450" cy="512763"/>
            <a:chOff x="1616" y="1346"/>
            <a:chExt cx="188" cy="323"/>
          </a:xfrm>
        </p:grpSpPr>
        <p:sp>
          <p:nvSpPr>
            <p:cNvPr id="152649" name="Line 66"/>
            <p:cNvSpPr>
              <a:spLocks noChangeShapeType="1"/>
            </p:cNvSpPr>
            <p:nvPr/>
          </p:nvSpPr>
          <p:spPr bwMode="auto">
            <a:xfrm flipV="1">
              <a:off x="1618" y="1669"/>
              <a:ext cx="186" cy="0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650" name="Line 67"/>
            <p:cNvSpPr>
              <a:spLocks noChangeShapeType="1"/>
            </p:cNvSpPr>
            <p:nvPr/>
          </p:nvSpPr>
          <p:spPr bwMode="auto">
            <a:xfrm flipH="1">
              <a:off x="1616" y="1346"/>
              <a:ext cx="4" cy="323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2684463" y="2133600"/>
            <a:ext cx="196850" cy="247650"/>
            <a:chOff x="1691" y="1344"/>
            <a:chExt cx="124" cy="156"/>
          </a:xfrm>
        </p:grpSpPr>
        <p:sp>
          <p:nvSpPr>
            <p:cNvPr id="152647" name="Line 70"/>
            <p:cNvSpPr>
              <a:spLocks noChangeShapeType="1"/>
            </p:cNvSpPr>
            <p:nvPr/>
          </p:nvSpPr>
          <p:spPr bwMode="auto">
            <a:xfrm flipV="1">
              <a:off x="1691" y="1500"/>
              <a:ext cx="124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648" name="Line 71"/>
            <p:cNvSpPr>
              <a:spLocks noChangeShapeType="1"/>
            </p:cNvSpPr>
            <p:nvPr/>
          </p:nvSpPr>
          <p:spPr bwMode="auto">
            <a:xfrm flipH="1">
              <a:off x="1692" y="1344"/>
              <a:ext cx="2" cy="15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 flipV="1">
            <a:off x="3819525" y="2363788"/>
            <a:ext cx="196850" cy="247650"/>
            <a:chOff x="1691" y="1344"/>
            <a:chExt cx="124" cy="156"/>
          </a:xfrm>
        </p:grpSpPr>
        <p:sp>
          <p:nvSpPr>
            <p:cNvPr id="152645" name="Line 75"/>
            <p:cNvSpPr>
              <a:spLocks noChangeShapeType="1"/>
            </p:cNvSpPr>
            <p:nvPr/>
          </p:nvSpPr>
          <p:spPr bwMode="auto">
            <a:xfrm flipV="1">
              <a:off x="1691" y="1500"/>
              <a:ext cx="12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646" name="Line 76"/>
            <p:cNvSpPr>
              <a:spLocks noChangeShapeType="1"/>
            </p:cNvSpPr>
            <p:nvPr/>
          </p:nvSpPr>
          <p:spPr bwMode="auto">
            <a:xfrm flipH="1" flipV="1">
              <a:off x="1692" y="1344"/>
              <a:ext cx="2" cy="15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2602" name="Rectangle 77"/>
          <p:cNvSpPr>
            <a:spLocks noChangeArrowheads="1"/>
          </p:cNvSpPr>
          <p:nvPr/>
        </p:nvSpPr>
        <p:spPr bwMode="auto">
          <a:xfrm>
            <a:off x="2354263" y="3003550"/>
            <a:ext cx="1930400" cy="1873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KoRIA  (Superconducting)</a:t>
            </a:r>
          </a:p>
        </p:txBody>
      </p:sp>
      <p:sp>
        <p:nvSpPr>
          <p:cNvPr id="152603" name="Rectangle 78"/>
          <p:cNvSpPr>
            <a:spLocks noChangeArrowheads="1"/>
          </p:cNvSpPr>
          <p:nvPr/>
        </p:nvSpPr>
        <p:spPr bwMode="auto">
          <a:xfrm>
            <a:off x="4132263" y="3008313"/>
            <a:ext cx="2152650" cy="1778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en-US" altLang="ko-KR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 MeV Rare Isotope Accelerator</a:t>
            </a:r>
            <a:endParaRPr lang="ko-KR" altLang="en-US" sz="10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04" name="Line 79"/>
          <p:cNvSpPr>
            <a:spLocks noChangeShapeType="1"/>
          </p:cNvSpPr>
          <p:nvPr/>
        </p:nvSpPr>
        <p:spPr bwMode="auto">
          <a:xfrm flipH="1">
            <a:off x="3219450" y="2762250"/>
            <a:ext cx="0" cy="238125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2605" name="Rectangle 80"/>
          <p:cNvSpPr>
            <a:spLocks noChangeArrowheads="1"/>
          </p:cNvSpPr>
          <p:nvPr/>
        </p:nvSpPr>
        <p:spPr bwMode="auto">
          <a:xfrm>
            <a:off x="3567113" y="3425825"/>
            <a:ext cx="1738312" cy="187325"/>
          </a:xfrm>
          <a:prstGeom prst="rect">
            <a:avLst/>
          </a:prstGeom>
          <a:gradFill rotWithShape="1">
            <a:gsLst>
              <a:gs pos="0">
                <a:srgbClr val="E0E4E3"/>
              </a:gs>
              <a:gs pos="100000">
                <a:srgbClr val="9EAE8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ILC (Superconducting)</a:t>
            </a:r>
          </a:p>
        </p:txBody>
      </p:sp>
      <p:sp>
        <p:nvSpPr>
          <p:cNvPr id="152606" name="Rectangle 81"/>
          <p:cNvSpPr>
            <a:spLocks noChangeArrowheads="1"/>
          </p:cNvSpPr>
          <p:nvPr/>
        </p:nvSpPr>
        <p:spPr bwMode="auto">
          <a:xfrm>
            <a:off x="5289550" y="3429000"/>
            <a:ext cx="3854450" cy="187325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500 GeV -  1 TeV e+e- collider </a:t>
            </a:r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328988" y="3181350"/>
            <a:ext cx="215900" cy="342900"/>
            <a:chOff x="1691" y="1344"/>
            <a:chExt cx="124" cy="156"/>
          </a:xfrm>
        </p:grpSpPr>
        <p:sp>
          <p:nvSpPr>
            <p:cNvPr id="152643" name="Line 83"/>
            <p:cNvSpPr>
              <a:spLocks noChangeShapeType="1"/>
            </p:cNvSpPr>
            <p:nvPr/>
          </p:nvSpPr>
          <p:spPr bwMode="auto">
            <a:xfrm flipV="1">
              <a:off x="1691" y="1500"/>
              <a:ext cx="124" cy="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644" name="Line 84"/>
            <p:cNvSpPr>
              <a:spLocks noChangeShapeType="1"/>
            </p:cNvSpPr>
            <p:nvPr/>
          </p:nvSpPr>
          <p:spPr bwMode="auto">
            <a:xfrm flipH="1">
              <a:off x="1692" y="1344"/>
              <a:ext cx="2" cy="15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3181350" y="3190875"/>
            <a:ext cx="765175" cy="722313"/>
            <a:chOff x="1616" y="1346"/>
            <a:chExt cx="188" cy="323"/>
          </a:xfrm>
        </p:grpSpPr>
        <p:sp>
          <p:nvSpPr>
            <p:cNvPr id="152641" name="Line 86"/>
            <p:cNvSpPr>
              <a:spLocks noChangeShapeType="1"/>
            </p:cNvSpPr>
            <p:nvPr/>
          </p:nvSpPr>
          <p:spPr bwMode="auto">
            <a:xfrm flipV="1">
              <a:off x="1618" y="1669"/>
              <a:ext cx="186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642" name="Line 87"/>
            <p:cNvSpPr>
              <a:spLocks noChangeShapeType="1"/>
            </p:cNvSpPr>
            <p:nvPr/>
          </p:nvSpPr>
          <p:spPr bwMode="auto">
            <a:xfrm flipH="1">
              <a:off x="1616" y="1346"/>
              <a:ext cx="4" cy="323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2609" name="Rectangle 88"/>
          <p:cNvSpPr>
            <a:spLocks noChangeArrowheads="1"/>
          </p:cNvSpPr>
          <p:nvPr/>
        </p:nvSpPr>
        <p:spPr bwMode="auto">
          <a:xfrm>
            <a:off x="3900488" y="3822700"/>
            <a:ext cx="1404937" cy="187325"/>
          </a:xfrm>
          <a:prstGeom prst="rect">
            <a:avLst/>
          </a:prstGeom>
          <a:gradFill rotWithShape="1">
            <a:gsLst>
              <a:gs pos="0">
                <a:srgbClr val="E0E4E3"/>
              </a:gs>
              <a:gs pos="100000">
                <a:srgbClr val="9EAE8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Super Charm</a:t>
            </a:r>
          </a:p>
        </p:txBody>
      </p:sp>
      <p:sp>
        <p:nvSpPr>
          <p:cNvPr id="152610" name="Rectangle 89"/>
          <p:cNvSpPr>
            <a:spLocks noChangeArrowheads="1"/>
          </p:cNvSpPr>
          <p:nvPr/>
        </p:nvSpPr>
        <p:spPr bwMode="auto">
          <a:xfrm>
            <a:off x="5289550" y="3825875"/>
            <a:ext cx="3854450" cy="187325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 GeV e+e- collider </a:t>
            </a:r>
          </a:p>
        </p:txBody>
      </p:sp>
      <p:sp>
        <p:nvSpPr>
          <p:cNvPr id="152611" name="Line 90"/>
          <p:cNvSpPr>
            <a:spLocks noChangeShapeType="1"/>
          </p:cNvSpPr>
          <p:nvPr/>
        </p:nvSpPr>
        <p:spPr bwMode="auto">
          <a:xfrm flipV="1">
            <a:off x="4581525" y="4840288"/>
            <a:ext cx="2706688" cy="95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612" name="Text Box 91"/>
          <p:cNvSpPr txBox="1">
            <a:spLocks noChangeArrowheads="1"/>
          </p:cNvSpPr>
          <p:nvPr/>
        </p:nvSpPr>
        <p:spPr bwMode="auto">
          <a:xfrm>
            <a:off x="4579938" y="4587875"/>
            <a:ext cx="547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SLHC 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13" name="Text Box 92"/>
          <p:cNvSpPr txBox="1">
            <a:spLocks noChangeArrowheads="1"/>
          </p:cNvSpPr>
          <p:nvPr/>
        </p:nvSpPr>
        <p:spPr bwMode="auto">
          <a:xfrm>
            <a:off x="3651250" y="4879975"/>
            <a:ext cx="896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Super KEKB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14" name="Line 93"/>
          <p:cNvSpPr>
            <a:spLocks noChangeShapeType="1"/>
          </p:cNvSpPr>
          <p:nvPr/>
        </p:nvSpPr>
        <p:spPr bwMode="auto">
          <a:xfrm flipH="1">
            <a:off x="5275263" y="5387975"/>
            <a:ext cx="3630612" cy="9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615" name="Text Box 94"/>
          <p:cNvSpPr txBox="1">
            <a:spLocks noChangeArrowheads="1"/>
          </p:cNvSpPr>
          <p:nvPr/>
        </p:nvSpPr>
        <p:spPr bwMode="auto">
          <a:xfrm>
            <a:off x="5307013" y="5153025"/>
            <a:ext cx="373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ILC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16" name="Rectangle 95"/>
          <p:cNvSpPr>
            <a:spLocks noChangeArrowheads="1"/>
          </p:cNvSpPr>
          <p:nvPr/>
        </p:nvSpPr>
        <p:spPr bwMode="auto">
          <a:xfrm>
            <a:off x="5295900" y="4238625"/>
            <a:ext cx="1987550" cy="215900"/>
          </a:xfrm>
          <a:prstGeom prst="rect">
            <a:avLst/>
          </a:prstGeom>
          <a:gradFill rotWithShape="1">
            <a:gsLst>
              <a:gs pos="0">
                <a:srgbClr val="E0E4E3"/>
              </a:gs>
              <a:gs pos="100000">
                <a:srgbClr val="9EAE8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Next ILC</a:t>
            </a:r>
          </a:p>
        </p:txBody>
      </p:sp>
      <p:sp>
        <p:nvSpPr>
          <p:cNvPr id="152617" name="Rectangle 96"/>
          <p:cNvSpPr>
            <a:spLocks noChangeArrowheads="1"/>
          </p:cNvSpPr>
          <p:nvPr/>
        </p:nvSpPr>
        <p:spPr bwMode="auto">
          <a:xfrm>
            <a:off x="7289800" y="4241800"/>
            <a:ext cx="1854200" cy="206375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0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&gt; 3 TeV e+e-</a:t>
            </a:r>
          </a:p>
        </p:txBody>
      </p: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5053013" y="3997325"/>
            <a:ext cx="196850" cy="342900"/>
            <a:chOff x="1691" y="1344"/>
            <a:chExt cx="124" cy="156"/>
          </a:xfrm>
        </p:grpSpPr>
        <p:sp>
          <p:nvSpPr>
            <p:cNvPr id="152639" name="Line 98"/>
            <p:cNvSpPr>
              <a:spLocks noChangeShapeType="1"/>
            </p:cNvSpPr>
            <p:nvPr/>
          </p:nvSpPr>
          <p:spPr bwMode="auto">
            <a:xfrm flipV="1">
              <a:off x="1691" y="1500"/>
              <a:ext cx="124" cy="0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640" name="Line 99"/>
            <p:cNvSpPr>
              <a:spLocks noChangeShapeType="1"/>
            </p:cNvSpPr>
            <p:nvPr/>
          </p:nvSpPr>
          <p:spPr bwMode="auto">
            <a:xfrm flipH="1">
              <a:off x="1692" y="1344"/>
              <a:ext cx="2" cy="156"/>
            </a:xfrm>
            <a:prstGeom prst="line">
              <a:avLst/>
            </a:prstGeom>
            <a:noFill/>
            <a:ln w="28575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2619" name="Line 100"/>
          <p:cNvSpPr>
            <a:spLocks noChangeShapeType="1"/>
          </p:cNvSpPr>
          <p:nvPr/>
        </p:nvSpPr>
        <p:spPr bwMode="auto">
          <a:xfrm flipV="1">
            <a:off x="2206625" y="5665788"/>
            <a:ext cx="3421063" cy="15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620" name="Text Box 101"/>
          <p:cNvSpPr txBox="1">
            <a:spLocks noChangeArrowheads="1"/>
          </p:cNvSpPr>
          <p:nvPr/>
        </p:nvSpPr>
        <p:spPr bwMode="auto">
          <a:xfrm>
            <a:off x="2305050" y="5410200"/>
            <a:ext cx="627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J-PARC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21" name="Line 102"/>
          <p:cNvSpPr>
            <a:spLocks noChangeShapeType="1"/>
          </p:cNvSpPr>
          <p:nvPr/>
        </p:nvSpPr>
        <p:spPr bwMode="auto">
          <a:xfrm flipV="1">
            <a:off x="3070225" y="5972175"/>
            <a:ext cx="22780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1295" name="Text Box 103"/>
          <p:cNvSpPr txBox="1">
            <a:spLocks noChangeArrowheads="1"/>
          </p:cNvSpPr>
          <p:nvPr/>
        </p:nvSpPr>
        <p:spPr bwMode="auto">
          <a:xfrm>
            <a:off x="342900" y="6381750"/>
            <a:ext cx="8443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defRPr/>
            </a:pPr>
            <a:r>
              <a:rPr kumimoji="0" lang="en-US" altLang="ko-KR" sz="2000" b="1" dirty="0">
                <a:solidFill>
                  <a:srgbClr val="777777"/>
                </a:solidFill>
                <a:latin typeface="+mn-lt"/>
              </a:rPr>
              <a:t>2005                2010</a:t>
            </a:r>
            <a:r>
              <a:rPr kumimoji="0" lang="en-US" altLang="ko-KR" sz="2000" dirty="0">
                <a:solidFill>
                  <a:srgbClr val="777777"/>
                </a:solidFill>
                <a:latin typeface="+mn-lt"/>
              </a:rPr>
              <a:t>                  </a:t>
            </a:r>
            <a:r>
              <a:rPr kumimoji="0" lang="en-US" altLang="ko-KR" sz="2000" b="1" dirty="0">
                <a:solidFill>
                  <a:srgbClr val="777777"/>
                </a:solidFill>
                <a:latin typeface="+mn-lt"/>
              </a:rPr>
              <a:t>2015</a:t>
            </a:r>
            <a:r>
              <a:rPr kumimoji="0" lang="en-US" altLang="ko-KR" sz="2000" dirty="0">
                <a:solidFill>
                  <a:srgbClr val="777777"/>
                </a:solidFill>
                <a:latin typeface="+mn-lt"/>
              </a:rPr>
              <a:t>                 </a:t>
            </a:r>
            <a:r>
              <a:rPr kumimoji="0" lang="en-US" altLang="ko-KR" sz="2000" b="1" dirty="0">
                <a:solidFill>
                  <a:srgbClr val="777777"/>
                </a:solidFill>
                <a:latin typeface="+mn-lt"/>
              </a:rPr>
              <a:t>2020                 2025                 2030</a:t>
            </a:r>
            <a:endParaRPr kumimoji="0" lang="en-US" altLang="ko-KR" sz="2000" dirty="0">
              <a:solidFill>
                <a:srgbClr val="777777"/>
              </a:solidFill>
              <a:latin typeface="+mn-lt"/>
            </a:endParaRPr>
          </a:p>
        </p:txBody>
      </p: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973138" y="6616700"/>
            <a:ext cx="7186612" cy="225425"/>
            <a:chOff x="613" y="4064"/>
            <a:chExt cx="4527" cy="256"/>
          </a:xfrm>
        </p:grpSpPr>
        <p:sp>
          <p:nvSpPr>
            <p:cNvPr id="152633" name="Line 104"/>
            <p:cNvSpPr>
              <a:spLocks noChangeShapeType="1"/>
            </p:cNvSpPr>
            <p:nvPr/>
          </p:nvSpPr>
          <p:spPr bwMode="auto">
            <a:xfrm>
              <a:off x="613" y="4064"/>
              <a:ext cx="0" cy="25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2634" name="Line 105"/>
            <p:cNvSpPr>
              <a:spLocks noChangeShapeType="1"/>
            </p:cNvSpPr>
            <p:nvPr/>
          </p:nvSpPr>
          <p:spPr bwMode="auto">
            <a:xfrm>
              <a:off x="1508" y="4064"/>
              <a:ext cx="0" cy="25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2635" name="Line 106"/>
            <p:cNvSpPr>
              <a:spLocks noChangeShapeType="1"/>
            </p:cNvSpPr>
            <p:nvPr/>
          </p:nvSpPr>
          <p:spPr bwMode="auto">
            <a:xfrm>
              <a:off x="2434" y="4064"/>
              <a:ext cx="0" cy="25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2636" name="Line 107"/>
            <p:cNvSpPr>
              <a:spLocks noChangeShapeType="1"/>
            </p:cNvSpPr>
            <p:nvPr/>
          </p:nvSpPr>
          <p:spPr bwMode="auto">
            <a:xfrm>
              <a:off x="3320" y="4064"/>
              <a:ext cx="0" cy="25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2637" name="Line 108"/>
            <p:cNvSpPr>
              <a:spLocks noChangeShapeType="1"/>
            </p:cNvSpPr>
            <p:nvPr/>
          </p:nvSpPr>
          <p:spPr bwMode="auto">
            <a:xfrm>
              <a:off x="4242" y="4064"/>
              <a:ext cx="0" cy="25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2638" name="Line 109"/>
            <p:cNvSpPr>
              <a:spLocks noChangeShapeType="1"/>
            </p:cNvSpPr>
            <p:nvPr/>
          </p:nvSpPr>
          <p:spPr bwMode="auto">
            <a:xfrm>
              <a:off x="5140" y="4064"/>
              <a:ext cx="0" cy="25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52624" name="Line 111"/>
          <p:cNvSpPr>
            <a:spLocks noChangeShapeType="1"/>
          </p:cNvSpPr>
          <p:nvPr/>
        </p:nvSpPr>
        <p:spPr bwMode="auto">
          <a:xfrm flipV="1">
            <a:off x="4410075" y="6327775"/>
            <a:ext cx="2535238" cy="1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2625" name="Text Box 112"/>
          <p:cNvSpPr txBox="1">
            <a:spLocks noChangeArrowheads="1"/>
          </p:cNvSpPr>
          <p:nvPr/>
        </p:nvSpPr>
        <p:spPr bwMode="auto">
          <a:xfrm>
            <a:off x="3141663" y="5727700"/>
            <a:ext cx="465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FAIR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26" name="Text Box 113"/>
          <p:cNvSpPr txBox="1">
            <a:spLocks noChangeArrowheads="1"/>
          </p:cNvSpPr>
          <p:nvPr/>
        </p:nvSpPr>
        <p:spPr bwMode="auto">
          <a:xfrm>
            <a:off x="4452938" y="6057900"/>
            <a:ext cx="457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kumimoji="0" lang="en-US" altLang="ko-KR" sz="1000" b="1">
                <a:latin typeface="맑은 고딕" pitchFamily="50" charset="-127"/>
                <a:ea typeface="맑은 고딕" pitchFamily="50" charset="-127"/>
              </a:rPr>
              <a:t>FRIB</a:t>
            </a:r>
            <a:endParaRPr kumimoji="0" lang="ko-KR" altLang="en-US" sz="10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27" name="Text Box 114"/>
          <p:cNvSpPr txBox="1">
            <a:spLocks noChangeArrowheads="1"/>
          </p:cNvSpPr>
          <p:nvPr/>
        </p:nvSpPr>
        <p:spPr bwMode="auto">
          <a:xfrm>
            <a:off x="163513" y="2266950"/>
            <a:ext cx="2711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Try to connect the </a:t>
            </a:r>
          </a:p>
          <a:p>
            <a:pPr algn="ctr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PEFP, KoRIA, Photon Facotry Programs</a:t>
            </a:r>
          </a:p>
          <a:p>
            <a:pPr algn="ctr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with HEP Plans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000" baseline="300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nd</a:t>
            </a:r>
            <a:r>
              <a:rPr lang="en-US" altLang="ko-KR" sz="10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Phase PEFP or SC of KoRIA</a:t>
            </a:r>
            <a:r>
              <a:rPr lang="ko-KR" altLang="en-US" sz="10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algn="ctr"/>
            <a:r>
              <a:rPr lang="en-US" altLang="ko-KR" sz="10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Superconducting Cavity Technology</a:t>
            </a:r>
          </a:p>
          <a:p>
            <a:pPr algn="ctr"/>
            <a:r>
              <a:rPr lang="en-US" altLang="ko-KR" sz="10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As first priorit</a:t>
            </a:r>
          </a:p>
          <a:p>
            <a:pPr algn="ctr"/>
            <a:endParaRPr lang="en-US" altLang="ko-KR" sz="100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00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Smaill e-Linac for Rare Isotope production</a:t>
            </a:r>
          </a:p>
          <a:p>
            <a:pPr algn="ctr"/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by photofission at KoRIA</a:t>
            </a:r>
            <a:endParaRPr lang="ko-KR" altLang="en-US" sz="1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2628" name="Rectangle 116"/>
          <p:cNvSpPr>
            <a:spLocks noChangeArrowheads="1"/>
          </p:cNvSpPr>
          <p:nvPr/>
        </p:nvSpPr>
        <p:spPr bwMode="auto">
          <a:xfrm>
            <a:off x="6875463" y="2881313"/>
            <a:ext cx="203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000"/>
              <a:t>Options: </a:t>
            </a:r>
          </a:p>
          <a:p>
            <a:pPr algn="ctr"/>
            <a:r>
              <a:rPr lang="en-US" altLang="ko-KR" sz="1000"/>
              <a:t>After 2015 Proton Drive or ILC </a:t>
            </a:r>
            <a:endParaRPr lang="ko-KR" altLang="en-US" sz="1000"/>
          </a:p>
        </p:txBody>
      </p:sp>
      <p:sp>
        <p:nvSpPr>
          <p:cNvPr id="152629" name="Rectangle 117"/>
          <p:cNvSpPr>
            <a:spLocks noChangeArrowheads="1"/>
          </p:cNvSpPr>
          <p:nvPr/>
        </p:nvSpPr>
        <p:spPr bwMode="auto">
          <a:xfrm>
            <a:off x="5133975" y="4011613"/>
            <a:ext cx="4371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00"/>
              <a:t>Options considered: ILC or Super Charm, post-ILC </a:t>
            </a:r>
          </a:p>
        </p:txBody>
      </p:sp>
      <p:sp>
        <p:nvSpPr>
          <p:cNvPr id="152630" name="Line 118"/>
          <p:cNvSpPr>
            <a:spLocks noChangeShapeType="1"/>
          </p:cNvSpPr>
          <p:nvPr/>
        </p:nvSpPr>
        <p:spPr bwMode="auto">
          <a:xfrm flipH="1" flipV="1">
            <a:off x="6410325" y="2809875"/>
            <a:ext cx="285750" cy="219075"/>
          </a:xfrm>
          <a:prstGeom prst="line">
            <a:avLst/>
          </a:prstGeom>
          <a:noFill/>
          <a:ln w="9525">
            <a:solidFill>
              <a:srgbClr val="777777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2631" name="Line 119"/>
          <p:cNvSpPr>
            <a:spLocks noChangeShapeType="1"/>
          </p:cNvSpPr>
          <p:nvPr/>
        </p:nvSpPr>
        <p:spPr bwMode="auto">
          <a:xfrm flipH="1">
            <a:off x="6416675" y="3073400"/>
            <a:ext cx="304800" cy="304800"/>
          </a:xfrm>
          <a:prstGeom prst="line">
            <a:avLst/>
          </a:prstGeom>
          <a:noFill/>
          <a:ln w="9525">
            <a:solidFill>
              <a:srgbClr val="777777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2632" name="바닥글 개체 틀 3"/>
          <p:cNvSpPr txBox="1">
            <a:spLocks noGrp="1"/>
          </p:cNvSpPr>
          <p:nvPr/>
        </p:nvSpPr>
        <p:spPr bwMode="auto">
          <a:xfrm>
            <a:off x="-65088" y="6453188"/>
            <a:ext cx="36290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/>
          </a:p>
          <a:p>
            <a:r>
              <a:rPr lang="en-US" altLang="ko-KR" sz="1200"/>
              <a:t>Dongchul Son, July 1-2, 2010, P-ECFA</a:t>
            </a:r>
          </a:p>
        </p:txBody>
      </p:sp>
      <p:sp>
        <p:nvSpPr>
          <p:cNvPr id="75" name="날짜 개체 틀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F677C-3CA5-4C18-A534-707EF490DE60}" type="datetime1">
              <a:rPr lang="en-US" altLang="ko-KR" smtClean="0"/>
              <a:t>9/17/2011</a:t>
            </a:fld>
            <a:endParaRPr lang="en-US" altLang="ko-KR"/>
          </a:p>
        </p:txBody>
      </p:sp>
      <p:sp>
        <p:nvSpPr>
          <p:cNvPr id="76" name="바닥글 개체 틀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KIAS Workshop for KoRIA &amp; BSI, D. Son</a:t>
            </a:r>
            <a:endParaRPr lang="ko-KR" altLang="ko-K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ental">
  <a:themeElements>
    <a:clrScheme name="red &amp; gry">
      <a:dk1>
        <a:sysClr val="windowText" lastClr="000000"/>
      </a:dk1>
      <a:lt1>
        <a:srgbClr val="000000"/>
      </a:lt1>
      <a:dk2>
        <a:srgbClr val="1F497D"/>
      </a:dk2>
      <a:lt2>
        <a:srgbClr val="660A0A"/>
      </a:lt2>
      <a:accent1>
        <a:srgbClr val="B30000"/>
      </a:accent1>
      <a:accent2>
        <a:srgbClr val="737373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A6A6A6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전세계적">
  <a:themeElements>
    <a:clrScheme name="2_전세계적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2_전세계적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전세계적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전세계적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전세계적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전세계적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전세계적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전세계적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전세계적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전세계적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전세계적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oriental</Template>
  <TotalTime>476</TotalTime>
  <Words>2311</Words>
  <Application>Microsoft Office PowerPoint</Application>
  <PresentationFormat>On-screen Show (4:3)</PresentationFormat>
  <Paragraphs>601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oriental</vt:lpstr>
      <vt:lpstr>2_전세계적</vt:lpstr>
      <vt:lpstr>Image</vt:lpstr>
      <vt:lpstr>Formel</vt:lpstr>
      <vt:lpstr>HEP Topics for BSI</vt:lpstr>
      <vt:lpstr>Outline</vt:lpstr>
      <vt:lpstr>BSI’s HEP team?  Why?</vt:lpstr>
      <vt:lpstr>Short history of Korean HEP</vt:lpstr>
      <vt:lpstr>HEP Organizations (Institutes, Centers, WCU Teams)</vt:lpstr>
      <vt:lpstr>HEP Institutions</vt:lpstr>
      <vt:lpstr>HEP teams in Korea</vt:lpstr>
      <vt:lpstr>Korean HEP Roadmap (2005)</vt:lpstr>
      <vt:lpstr>Accelerator Based HEP Roadmap (2009.4, KHEP Association)</vt:lpstr>
      <vt:lpstr>고에너지물리의 미래를 위해 </vt:lpstr>
      <vt:lpstr>What are current hot issues?</vt:lpstr>
      <vt:lpstr>“Discovery” of  Standard Model</vt:lpstr>
      <vt:lpstr>PowerPoint Presentation</vt:lpstr>
      <vt:lpstr>Exciting Times</vt:lpstr>
      <vt:lpstr>Key Questions of Particle Physics</vt:lpstr>
      <vt:lpstr>Key message (II)</vt:lpstr>
      <vt:lpstr>?</vt:lpstr>
      <vt:lpstr>Road beyond Standard Model</vt:lpstr>
      <vt:lpstr>PowerPoint Presentation</vt:lpstr>
      <vt:lpstr>PowerPoint Presentation</vt:lpstr>
      <vt:lpstr>PowerPoint Presentation</vt:lpstr>
      <vt:lpstr>PowerPoint Presentation</vt:lpstr>
      <vt:lpstr>Results of Search for Higgs  … to be continued</vt:lpstr>
      <vt:lpstr>Matter-Antimatter Asymmetry and High Energy Cosmic Particles</vt:lpstr>
      <vt:lpstr>Understanding Neutrinos</vt:lpstr>
      <vt:lpstr>What can we and should we do?</vt:lpstr>
      <vt:lpstr>PowerPoint Presentation</vt:lpstr>
      <vt:lpstr>Major Research Goals</vt:lpstr>
      <vt:lpstr>연구 내용</vt:lpstr>
      <vt:lpstr>Research Teams?</vt:lpstr>
      <vt:lpstr>Summary &amp; issues for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손동철</dc:creator>
  <cp:lastModifiedBy>Dongchul Son</cp:lastModifiedBy>
  <cp:revision>49</cp:revision>
  <dcterms:created xsi:type="dcterms:W3CDTF">2011-09-16T02:28:06Z</dcterms:created>
  <dcterms:modified xsi:type="dcterms:W3CDTF">2011-09-17T04:47:55Z</dcterms:modified>
</cp:coreProperties>
</file>