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37"/>
  </p:notesMasterIdLst>
  <p:sldIdLst>
    <p:sldId id="481" r:id="rId3"/>
    <p:sldId id="491" r:id="rId4"/>
    <p:sldId id="523" r:id="rId5"/>
    <p:sldId id="514" r:id="rId6"/>
    <p:sldId id="515" r:id="rId7"/>
    <p:sldId id="516" r:id="rId8"/>
    <p:sldId id="517" r:id="rId9"/>
    <p:sldId id="518" r:id="rId10"/>
    <p:sldId id="512" r:id="rId11"/>
    <p:sldId id="506" r:id="rId12"/>
    <p:sldId id="472" r:id="rId13"/>
    <p:sldId id="524" r:id="rId14"/>
    <p:sldId id="452" r:id="rId15"/>
    <p:sldId id="503" r:id="rId16"/>
    <p:sldId id="511" r:id="rId17"/>
    <p:sldId id="257" r:id="rId18"/>
    <p:sldId id="492" r:id="rId19"/>
    <p:sldId id="522" r:id="rId20"/>
    <p:sldId id="505" r:id="rId21"/>
    <p:sldId id="507" r:id="rId22"/>
    <p:sldId id="509" r:id="rId23"/>
    <p:sldId id="529" r:id="rId24"/>
    <p:sldId id="486" r:id="rId25"/>
    <p:sldId id="495" r:id="rId26"/>
    <p:sldId id="508" r:id="rId27"/>
    <p:sldId id="446" r:id="rId28"/>
    <p:sldId id="527" r:id="rId29"/>
    <p:sldId id="525" r:id="rId30"/>
    <p:sldId id="520" r:id="rId31"/>
    <p:sldId id="526" r:id="rId32"/>
    <p:sldId id="521" r:id="rId33"/>
    <p:sldId id="528" r:id="rId34"/>
    <p:sldId id="493" r:id="rId35"/>
    <p:sldId id="513" r:id="rId36"/>
  </p:sldIdLst>
  <p:sldSz cx="9144000" cy="6858000" type="screen4x3"/>
  <p:notesSz cx="6937375" cy="92202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안상수2006굵은" pitchFamily="18" charset="-127"/>
        <a:ea typeface="안상수2006굵은" pitchFamily="18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안상수2006굵은" pitchFamily="18" charset="-127"/>
        <a:ea typeface="안상수2006굵은" pitchFamily="18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안상수2006굵은" pitchFamily="18" charset="-127"/>
        <a:ea typeface="안상수2006굵은" pitchFamily="18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안상수2006굵은" pitchFamily="18" charset="-127"/>
        <a:ea typeface="안상수2006굵은" pitchFamily="18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안상수2006굵은" pitchFamily="18" charset="-127"/>
        <a:ea typeface="안상수2006굵은" pitchFamily="18" charset="-127"/>
        <a:cs typeface="+mn-cs"/>
      </a:defRPr>
    </a:lvl5pPr>
    <a:lvl6pPr marL="2286000" algn="l" defTabSz="914400" rtl="0" eaLnBrk="1" latinLnBrk="1" hangingPunct="1">
      <a:defRPr sz="28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안상수2006굵은" pitchFamily="18" charset="-127"/>
        <a:ea typeface="안상수2006굵은" pitchFamily="18" charset="-127"/>
        <a:cs typeface="+mn-cs"/>
      </a:defRPr>
    </a:lvl6pPr>
    <a:lvl7pPr marL="2743200" algn="l" defTabSz="914400" rtl="0" eaLnBrk="1" latinLnBrk="1" hangingPunct="1">
      <a:defRPr sz="28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안상수2006굵은" pitchFamily="18" charset="-127"/>
        <a:ea typeface="안상수2006굵은" pitchFamily="18" charset="-127"/>
        <a:cs typeface="+mn-cs"/>
      </a:defRPr>
    </a:lvl7pPr>
    <a:lvl8pPr marL="3200400" algn="l" defTabSz="914400" rtl="0" eaLnBrk="1" latinLnBrk="1" hangingPunct="1">
      <a:defRPr sz="28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안상수2006굵은" pitchFamily="18" charset="-127"/>
        <a:ea typeface="안상수2006굵은" pitchFamily="18" charset="-127"/>
        <a:cs typeface="+mn-cs"/>
      </a:defRPr>
    </a:lvl8pPr>
    <a:lvl9pPr marL="3657600" algn="l" defTabSz="914400" rtl="0" eaLnBrk="1" latinLnBrk="1" hangingPunct="1">
      <a:defRPr sz="28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안상수2006굵은" pitchFamily="18" charset="-127"/>
        <a:ea typeface="안상수2006굵은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FF9999"/>
    <a:srgbClr val="3333FF"/>
    <a:srgbClr val="FFFF66"/>
    <a:srgbClr val="FFFFCC"/>
    <a:srgbClr val="008000"/>
    <a:srgbClr val="FFFF00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6" autoAdjust="0"/>
  </p:normalViewPr>
  <p:slideViewPr>
    <p:cSldViewPr>
      <p:cViewPr varScale="1">
        <p:scale>
          <a:sx n="101" d="100"/>
          <a:sy n="101" d="100"/>
        </p:scale>
        <p:origin x="-12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0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7375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958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489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latinLnBrk="1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1pPr>
    <a:lvl2pPr marL="742950" indent="-285750" algn="l" defTabSz="457200" rtl="0" fontAlgn="base" latinLnBrk="1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2pPr>
    <a:lvl3pPr marL="1143000" indent="-228600" algn="l" defTabSz="457200" rtl="0" fontAlgn="base" latinLnBrk="1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3pPr>
    <a:lvl4pPr marL="1600200" indent="-228600" algn="l" defTabSz="457200" rtl="0" fontAlgn="base" latinLnBrk="1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4pPr>
    <a:lvl5pPr marL="2057400" indent="-228600" algn="l" defTabSz="457200" rtl="0" fontAlgn="base" latinLnBrk="1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ChangeArrowheads="1"/>
          </p:cNvSpPr>
          <p:nvPr/>
        </p:nvSpPr>
        <p:spPr bwMode="auto">
          <a:xfrm>
            <a:off x="3932238" y="0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1027" name="Rectangle 3"/>
          <p:cNvSpPr>
            <a:spLocks noChangeArrowheads="1"/>
          </p:cNvSpPr>
          <p:nvPr/>
        </p:nvSpPr>
        <p:spPr bwMode="auto">
          <a:xfrm>
            <a:off x="3932238" y="8761413"/>
            <a:ext cx="300513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4875" rIns="91352" bIns="44875" anchor="b"/>
          <a:lstStyle/>
          <a:p>
            <a:pPr algn="r" defTabSz="922338" eaLnBrk="0" hangingPunct="0"/>
            <a:r>
              <a:rPr lang="en-US" altLang="ko-KR" sz="1200" b="0">
                <a:solidFill>
                  <a:schemeClr val="tx1"/>
                </a:solidFill>
                <a:effectLst/>
                <a:latin typeface="Times" pitchFamily="116" charset="0"/>
                <a:ea typeface="굴림" pitchFamily="50" charset="-127"/>
              </a:rPr>
              <a:t>1</a:t>
            </a:r>
          </a:p>
        </p:txBody>
      </p:sp>
      <p:sp>
        <p:nvSpPr>
          <p:cNvPr id="641028" name="Rectangle 4"/>
          <p:cNvSpPr>
            <a:spLocks noChangeArrowheads="1"/>
          </p:cNvSpPr>
          <p:nvPr/>
        </p:nvSpPr>
        <p:spPr bwMode="auto">
          <a:xfrm>
            <a:off x="0" y="8761413"/>
            <a:ext cx="30051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1029" name="Rectangle 5"/>
          <p:cNvSpPr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10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700088"/>
            <a:ext cx="4591050" cy="344328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1031" name="Rectangle 7"/>
          <p:cNvSpPr txBox="1">
            <a:spLocks noGrp="1" noChangeArrowheads="1"/>
          </p:cNvSpPr>
          <p:nvPr>
            <p:ph type="body" idx="1"/>
          </p:nvPr>
        </p:nvSpPr>
        <p:spPr>
          <a:xfrm>
            <a:off x="925513" y="4378325"/>
            <a:ext cx="5086350" cy="41481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52" tIns="44875" rIns="91352" bIns="44875"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95875" cy="4192588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95875" cy="4192588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56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95875" cy="419258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95875" cy="4192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38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1510" y="773705"/>
            <a:ext cx="8820980" cy="5400600"/>
          </a:xfrm>
        </p:spPr>
        <p:txBody>
          <a:bodyPr/>
          <a:lstStyle>
            <a:lvl1pPr>
              <a:defRPr b="0" i="0" baseline="0">
                <a:latin typeface="Arial Black" pitchFamily="34" charset="0"/>
                <a:ea typeface="HY견고딕" pitchFamily="18" charset="-127"/>
              </a:defRPr>
            </a:lvl1pPr>
            <a:lvl2pPr>
              <a:defRPr b="0" i="0" baseline="0">
                <a:latin typeface="Arial Black" pitchFamily="34" charset="0"/>
                <a:ea typeface="HY견고딕" pitchFamily="18" charset="-127"/>
              </a:defRPr>
            </a:lvl2pPr>
            <a:lvl3pPr>
              <a:defRPr b="0" i="0" baseline="0">
                <a:latin typeface="Arial Black" pitchFamily="34" charset="0"/>
                <a:ea typeface="HY견고딕" pitchFamily="18" charset="-127"/>
              </a:defRPr>
            </a:lvl3pPr>
            <a:lvl4pPr>
              <a:defRPr b="0" i="0" baseline="0">
                <a:latin typeface="Arial Black" pitchFamily="34" charset="0"/>
                <a:ea typeface="HY견고딕" pitchFamily="18" charset="-127"/>
              </a:defRPr>
            </a:lvl4pPr>
            <a:lvl5pPr>
              <a:defRPr b="0" i="0" baseline="0">
                <a:latin typeface="Arial Black" pitchFamily="34" charset="0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177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202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20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3611563" y="6453188"/>
            <a:ext cx="1905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1000"/>
              </a:lnSpc>
              <a:buClr>
                <a:srgbClr val="000000"/>
              </a:buClr>
              <a:buSzPct val="100000"/>
              <a:buFont typeface="Tahoma" pitchFamily="34" charset="0"/>
              <a:buNone/>
            </a:pPr>
            <a:fld id="{5D6FCC4E-4141-46E2-89D5-B5253683322B}" type="slidenum">
              <a:rPr lang="ko-KR" altLang="en-GB" sz="1400" b="0">
                <a:solidFill>
                  <a:schemeClr val="accent2"/>
                </a:solidFill>
                <a:effectLst/>
                <a:latin typeface="Arial Black" pitchFamily="34" charset="0"/>
                <a:ea typeface="굴림" pitchFamily="50" charset="-127"/>
              </a:rPr>
              <a:pPr algn="ctr">
                <a:lnSpc>
                  <a:spcPct val="101000"/>
                </a:lnSpc>
                <a:buClr>
                  <a:srgbClr val="000000"/>
                </a:buClr>
                <a:buSzPct val="100000"/>
                <a:buFont typeface="Tahoma" pitchFamily="34" charset="0"/>
                <a:buNone/>
              </a:pPr>
              <a:t>‹#›</a:t>
            </a:fld>
            <a:endParaRPr lang="en-GB" altLang="ko-KR" sz="1400" b="0">
              <a:solidFill>
                <a:schemeClr val="accent2"/>
              </a:solidFill>
              <a:effectLst/>
              <a:latin typeface="Arial Black" pitchFamily="34" charset="0"/>
              <a:ea typeface="굴림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5888" y="119063"/>
            <a:ext cx="8912225" cy="53975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dirty="0" smtClean="0"/>
              <a:t>Click to edit the outline text format</a:t>
            </a:r>
          </a:p>
          <a:p>
            <a:pPr lvl="1"/>
            <a:r>
              <a:rPr lang="en-GB" altLang="ko-KR" dirty="0" smtClean="0"/>
              <a:t>Second Outline Level</a:t>
            </a:r>
          </a:p>
          <a:p>
            <a:pPr lvl="2"/>
            <a:r>
              <a:rPr lang="en-GB" altLang="ko-KR" dirty="0" smtClean="0"/>
              <a:t>Third Outline Level</a:t>
            </a:r>
          </a:p>
          <a:p>
            <a:pPr lvl="3"/>
            <a:r>
              <a:rPr lang="en-GB" altLang="ko-KR" dirty="0" smtClean="0"/>
              <a:t>Fourth Outline Level</a:t>
            </a:r>
          </a:p>
          <a:p>
            <a:pPr lvl="4"/>
            <a:r>
              <a:rPr lang="en-GB" altLang="ko-KR" dirty="0" smtClean="0"/>
              <a:t>Fifth Outline Level</a:t>
            </a:r>
          </a:p>
          <a:p>
            <a:pPr lvl="4"/>
            <a:r>
              <a:rPr lang="en-GB" altLang="ko-KR" dirty="0" smtClean="0"/>
              <a:t>Sixth Outline Level</a:t>
            </a:r>
          </a:p>
          <a:p>
            <a:pPr lvl="4"/>
            <a:r>
              <a:rPr lang="en-GB" altLang="ko-KR" dirty="0" smtClean="0"/>
              <a:t>Seventh Outline Level</a:t>
            </a:r>
          </a:p>
          <a:p>
            <a:pPr lvl="4"/>
            <a:r>
              <a:rPr lang="en-GB" altLang="ko-KR" dirty="0" smtClean="0"/>
              <a:t>Eighth Outline Level</a:t>
            </a:r>
          </a:p>
          <a:p>
            <a:pPr lvl="4"/>
            <a:r>
              <a:rPr lang="en-GB" altLang="ko-KR" dirty="0" smtClean="0"/>
              <a:t>Ninth Outline Level</a:t>
            </a: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44450" y="6354763"/>
            <a:ext cx="90281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7673975" y="6443663"/>
            <a:ext cx="1398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600">
                <a:solidFill>
                  <a:schemeClr val="accent2"/>
                </a:solidFill>
                <a:effectLst/>
                <a:latin typeface="Georgia" pitchFamily="18" charset="0"/>
              </a:rPr>
              <a:t> </a:t>
            </a:r>
            <a:r>
              <a:rPr lang="en-US" altLang="ko-KR" sz="1600">
                <a:solidFill>
                  <a:schemeClr val="accent2"/>
                </a:solidFill>
                <a:effectLst/>
                <a:latin typeface="Georgia" pitchFamily="18" charset="0"/>
              </a:rPr>
              <a:t>Inkyu Park</a:t>
            </a:r>
            <a:endParaRPr lang="en-US" sz="1600">
              <a:solidFill>
                <a:schemeClr val="accent2"/>
              </a:solidFill>
              <a:effectLst/>
              <a:latin typeface="Georgia" pitchFamily="18" charset="0"/>
            </a:endParaRPr>
          </a:p>
        </p:txBody>
      </p:sp>
      <p:pic>
        <p:nvPicPr>
          <p:cNvPr id="1050" name="Picture 26" descr="CMSKR-logo, transparent bg, 235x6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43663"/>
            <a:ext cx="1196975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marL="179388"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marL="44608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휴먼엑스포" pitchFamily="18" charset="-127"/>
        </a:defRPr>
      </a:lvl2pPr>
      <a:lvl3pPr marL="625475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휴먼엑스포" pitchFamily="18" charset="-127"/>
        </a:defRPr>
      </a:lvl3pPr>
      <a:lvl4pPr marL="804863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휴먼엑스포" pitchFamily="18" charset="-127"/>
        </a:defRPr>
      </a:lvl4pPr>
      <a:lvl5pPr marL="9842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휴먼엑스포" pitchFamily="18" charset="-127"/>
        </a:defRPr>
      </a:lvl5pPr>
      <a:lvl6pPr marL="14414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휴먼엑스포" pitchFamily="18" charset="-127"/>
        </a:defRPr>
      </a:lvl6pPr>
      <a:lvl7pPr marL="18986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휴먼엑스포" pitchFamily="18" charset="-127"/>
        </a:defRPr>
      </a:lvl7pPr>
      <a:lvl8pPr marL="2355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휴먼엑스포" pitchFamily="18" charset="-127"/>
        </a:defRPr>
      </a:lvl8pPr>
      <a:lvl9pPr marL="28130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휴먼엑스포" pitchFamily="18" charset="-127"/>
        </a:defRPr>
      </a:lvl9pPr>
    </p:titleStyle>
    <p:bodyStyle>
      <a:lvl1pPr marL="360363" indent="-360363" algn="l" defTabSz="457200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3333CC"/>
        </a:buClr>
        <a:buFont typeface="Wingdings" pitchFamily="2" charset="2"/>
        <a:buChar char="q"/>
        <a:defRPr sz="24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0725" indent="-180975" algn="l" defTabSz="457200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3333CC"/>
        </a:buClr>
        <a:buSzPct val="100000"/>
        <a:buFont typeface="Tahoma" pitchFamily="34" charset="0"/>
        <a:buChar char="–"/>
        <a:defRPr sz="20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073150" indent="-173038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Tahoma" pitchFamily="34" charset="0"/>
        <a:buChar char="•"/>
        <a:defRPr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433513" indent="-180975" algn="l" defTabSz="457200" rtl="0" eaLnBrk="0" fontAlgn="base" hangingPunct="0">
        <a:lnSpc>
          <a:spcPct val="101000"/>
        </a:lnSpc>
        <a:spcBef>
          <a:spcPts val="450"/>
        </a:spcBef>
        <a:spcAft>
          <a:spcPct val="0"/>
        </a:spcAft>
        <a:buClr>
          <a:srgbClr val="3333CC"/>
        </a:buClr>
        <a:buSzPct val="100000"/>
        <a:buFont typeface="Tahoma" pitchFamily="34" charset="0"/>
        <a:buChar char="–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1792288" indent="-179388" algn="l" defTabSz="457200" rtl="0" eaLnBrk="0" fontAlgn="base" hangingPunct="0">
        <a:lnSpc>
          <a:spcPct val="101000"/>
        </a:lnSpc>
        <a:spcBef>
          <a:spcPts val="450"/>
        </a:spcBef>
        <a:spcAft>
          <a:spcPct val="0"/>
        </a:spcAft>
        <a:buClr>
          <a:srgbClr val="3333CC"/>
        </a:buClr>
        <a:buSzPct val="100000"/>
        <a:buFont typeface="Tahoma" pitchFamily="34" charset="0"/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249488" indent="-179388" algn="l" defTabSz="457200" rtl="0" eaLnBrk="0" fontAlgn="base" hangingPunct="0">
        <a:lnSpc>
          <a:spcPct val="101000"/>
        </a:lnSpc>
        <a:spcBef>
          <a:spcPts val="450"/>
        </a:spcBef>
        <a:spcAft>
          <a:spcPct val="0"/>
        </a:spcAft>
        <a:buClr>
          <a:srgbClr val="3333CC"/>
        </a:buClr>
        <a:buSzPct val="100000"/>
        <a:buFont typeface="Tahoma" pitchFamily="34" charset="0"/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706688" indent="-179388" algn="l" defTabSz="457200" rtl="0" eaLnBrk="0" fontAlgn="base" hangingPunct="0">
        <a:lnSpc>
          <a:spcPct val="101000"/>
        </a:lnSpc>
        <a:spcBef>
          <a:spcPts val="450"/>
        </a:spcBef>
        <a:spcAft>
          <a:spcPct val="0"/>
        </a:spcAft>
        <a:buClr>
          <a:srgbClr val="3333CC"/>
        </a:buClr>
        <a:buSzPct val="100000"/>
        <a:buFont typeface="Tahoma" pitchFamily="34" charset="0"/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163888" indent="-179388" algn="l" defTabSz="457200" rtl="0" eaLnBrk="0" fontAlgn="base" hangingPunct="0">
        <a:lnSpc>
          <a:spcPct val="101000"/>
        </a:lnSpc>
        <a:spcBef>
          <a:spcPts val="450"/>
        </a:spcBef>
        <a:spcAft>
          <a:spcPct val="0"/>
        </a:spcAft>
        <a:buClr>
          <a:srgbClr val="3333CC"/>
        </a:buClr>
        <a:buSzPct val="100000"/>
        <a:buFont typeface="Tahoma" pitchFamily="34" charset="0"/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621088" indent="-179388" algn="l" defTabSz="457200" rtl="0" eaLnBrk="0" fontAlgn="base" hangingPunct="0">
        <a:lnSpc>
          <a:spcPct val="101000"/>
        </a:lnSpc>
        <a:spcBef>
          <a:spcPts val="450"/>
        </a:spcBef>
        <a:spcAft>
          <a:spcPct val="0"/>
        </a:spcAft>
        <a:buClr>
          <a:srgbClr val="3333CC"/>
        </a:buClr>
        <a:buSzPct val="100000"/>
        <a:buFont typeface="Tahoma" pitchFamily="34" charset="0"/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76200">
            <a:solidFill>
              <a:srgbClr val="FFFF66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6000" b="1">
          <a:solidFill>
            <a:srgbClr val="3333FF"/>
          </a:solidFill>
          <a:latin typeface="HY견고딕" pitchFamily="18" charset="-127"/>
          <a:ea typeface="HY견고딕" pitchFamily="18" charset="-127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200" b="1">
          <a:solidFill>
            <a:srgbClr val="3333FF"/>
          </a:solidFill>
          <a:latin typeface="HY센스L" pitchFamily="18" charset="-127"/>
          <a:ea typeface="HY센스L" pitchFamily="18" charset="-127"/>
        </a:defRPr>
      </a:lvl2pPr>
      <a:lvl3pPr algn="ctr" rtl="0" fontAlgn="base">
        <a:spcBef>
          <a:spcPct val="0"/>
        </a:spcBef>
        <a:spcAft>
          <a:spcPct val="0"/>
        </a:spcAft>
        <a:defRPr sz="7200" b="1">
          <a:solidFill>
            <a:srgbClr val="3333FF"/>
          </a:solidFill>
          <a:latin typeface="HY센스L" pitchFamily="18" charset="-127"/>
          <a:ea typeface="HY센스L" pitchFamily="18" charset="-127"/>
        </a:defRPr>
      </a:lvl3pPr>
      <a:lvl4pPr algn="ctr" rtl="0" fontAlgn="base">
        <a:spcBef>
          <a:spcPct val="0"/>
        </a:spcBef>
        <a:spcAft>
          <a:spcPct val="0"/>
        </a:spcAft>
        <a:defRPr sz="7200" b="1">
          <a:solidFill>
            <a:srgbClr val="3333FF"/>
          </a:solidFill>
          <a:latin typeface="HY센스L" pitchFamily="18" charset="-127"/>
          <a:ea typeface="HY센스L" pitchFamily="18" charset="-127"/>
        </a:defRPr>
      </a:lvl4pPr>
      <a:lvl5pPr algn="ctr" rtl="0" fontAlgn="base">
        <a:spcBef>
          <a:spcPct val="0"/>
        </a:spcBef>
        <a:spcAft>
          <a:spcPct val="0"/>
        </a:spcAft>
        <a:defRPr sz="7200" b="1">
          <a:solidFill>
            <a:srgbClr val="3333FF"/>
          </a:solidFill>
          <a:latin typeface="HY센스L" pitchFamily="18" charset="-127"/>
          <a:ea typeface="HY센스L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7200" b="1">
          <a:solidFill>
            <a:srgbClr val="3333FF"/>
          </a:solidFill>
          <a:latin typeface="HY센스L" pitchFamily="18" charset="-127"/>
          <a:ea typeface="HY센스L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7200" b="1">
          <a:solidFill>
            <a:srgbClr val="3333FF"/>
          </a:solidFill>
          <a:latin typeface="HY센스L" pitchFamily="18" charset="-127"/>
          <a:ea typeface="HY센스L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7200" b="1">
          <a:solidFill>
            <a:srgbClr val="3333FF"/>
          </a:solidFill>
          <a:latin typeface="HY센스L" pitchFamily="18" charset="-127"/>
          <a:ea typeface="HY센스L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7200" b="1">
          <a:solidFill>
            <a:srgbClr val="3333FF"/>
          </a:solidFill>
          <a:latin typeface="HY센스L" pitchFamily="18" charset="-127"/>
          <a:ea typeface="HY센스L" pitchFamily="18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hyperlink" Target="http://w3.iihe.ac.be/cms/data/Pictures/CMS_all_sketch.jpg" TargetMode="Externa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458788"/>
            <a:ext cx="520541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0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7138" y="2885015"/>
            <a:ext cx="4654457" cy="1079399"/>
          </a:xfrm>
          <a:ln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Font typeface="Times New Roman" pitchFamily="18" charset="0"/>
              <a:buNone/>
            </a:pPr>
            <a:r>
              <a:rPr lang="en-US" altLang="ko-KR" sz="3200" b="1" i="1" dirty="0" smtClean="0">
                <a:latin typeface="Times New Roman" pitchFamily="18" charset="0"/>
                <a:ea typeface="굴림" pitchFamily="50" charset="-127"/>
              </a:rPr>
              <a:t>GEM Detector</a:t>
            </a:r>
            <a:r>
              <a:rPr lang="ko-KR" altLang="en-US" sz="3200" b="1" i="1" dirty="0">
                <a:latin typeface="Times New Roman" pitchFamily="18" charset="0"/>
                <a:ea typeface="굴림" pitchFamily="50" charset="-127"/>
              </a:rPr>
              <a:t> </a:t>
            </a:r>
            <a:r>
              <a:rPr lang="en-US" altLang="ko-KR" sz="3200" b="1" i="1" dirty="0" smtClean="0">
                <a:latin typeface="Times New Roman" pitchFamily="18" charset="0"/>
                <a:ea typeface="굴림" pitchFamily="50" charset="-127"/>
              </a:rPr>
              <a:t>&amp;  </a:t>
            </a:r>
            <a:r>
              <a:rPr lang="en-US" altLang="ko-KR" sz="3200" b="1" i="1" dirty="0" err="1" smtClean="0">
                <a:latin typeface="Times New Roman" pitchFamily="18" charset="0"/>
                <a:ea typeface="굴림" pitchFamily="50" charset="-127"/>
              </a:rPr>
              <a:t>KoRIA</a:t>
            </a:r>
            <a:r>
              <a:rPr lang="en-US" altLang="ko-KR" sz="3200" b="1" i="1" dirty="0">
                <a:latin typeface="Times New Roman" pitchFamily="18" charset="0"/>
                <a:ea typeface="굴림" pitchFamily="50" charset="-127"/>
              </a:rPr>
              <a:t/>
            </a:r>
            <a:br>
              <a:rPr lang="en-US" altLang="ko-KR" sz="3200" b="1" i="1" dirty="0">
                <a:latin typeface="Times New Roman" pitchFamily="18" charset="0"/>
                <a:ea typeface="굴림" pitchFamily="50" charset="-127"/>
              </a:rPr>
            </a:br>
            <a:r>
              <a:rPr lang="en-US" altLang="ko-KR" sz="3200" b="1" i="1" dirty="0" smtClean="0">
                <a:latin typeface="Times New Roman" pitchFamily="18" charset="0"/>
                <a:ea typeface="굴림" pitchFamily="50" charset="-127"/>
              </a:rPr>
              <a:t>Sep</a:t>
            </a:r>
            <a:r>
              <a:rPr lang="en-US" altLang="ko-KR" sz="2400" b="1" i="1" dirty="0" smtClean="0">
                <a:latin typeface="Times New Roman" pitchFamily="18" charset="0"/>
                <a:ea typeface="굴림" pitchFamily="50" charset="-127"/>
              </a:rPr>
              <a:t>. 17, 2011</a:t>
            </a:r>
            <a:endParaRPr lang="en-US" altLang="ko-KR" sz="2400" b="1" i="1" dirty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40005" name="Text Box 5"/>
          <p:cNvSpPr txBox="1">
            <a:spLocks noChangeArrowheads="1"/>
          </p:cNvSpPr>
          <p:nvPr/>
        </p:nvSpPr>
        <p:spPr bwMode="auto">
          <a:xfrm>
            <a:off x="2798763" y="6242050"/>
            <a:ext cx="2757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ko-KR" altLang="en-US" b="0">
              <a:solidFill>
                <a:schemeClr val="tx1"/>
              </a:solidFill>
              <a:effectLst/>
              <a:latin typeface="Helvetica" pitchFamily="116" charset="0"/>
              <a:ea typeface="굴림" pitchFamily="50" charset="-127"/>
            </a:endParaRPr>
          </a:p>
        </p:txBody>
      </p:sp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2567864" y="4329100"/>
            <a:ext cx="39901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ko-KR" altLang="en-US" sz="320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박인</a:t>
            </a:r>
            <a:r>
              <a:rPr kumimoji="1" lang="ko-KR" altLang="en-US" sz="3200" dirty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규</a:t>
            </a:r>
            <a:endParaRPr kumimoji="1" lang="en-US" altLang="ko-KR" sz="3200" dirty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eaLnBrk="0" hangingPunct="0"/>
            <a:r>
              <a:rPr kumimoji="1" lang="ko-KR" altLang="en-US" sz="240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한</a:t>
            </a:r>
            <a:r>
              <a:rPr kumimoji="1" lang="ko-KR" altLang="en-US" sz="2400" dirty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국</a:t>
            </a:r>
            <a:r>
              <a:rPr kumimoji="1" lang="en-US" altLang="ko-KR" sz="240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CMS</a:t>
            </a:r>
            <a:r>
              <a:rPr kumimoji="1" lang="ko-KR" altLang="en-US" sz="2400" dirty="0" err="1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실험사업팀</a:t>
            </a:r>
            <a:endParaRPr kumimoji="1" lang="en-US" altLang="ko-KR" sz="2400" dirty="0" smtClean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eaLnBrk="0" hangingPunct="0"/>
            <a:r>
              <a:rPr kumimoji="1" lang="en-US" altLang="ko-KR" sz="240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1" lang="ko-KR" altLang="en-US" sz="240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서울시립대학교</a:t>
            </a:r>
            <a:r>
              <a:rPr kumimoji="1" lang="en-US" altLang="ko-KR" sz="240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240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물리학과</a:t>
            </a:r>
            <a:r>
              <a:rPr kumimoji="1" lang="en-US" altLang="ko-KR" sz="240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20" y="5934273"/>
            <a:ext cx="2529860" cy="307777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%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가져온 그림은 파란색 박스</a:t>
            </a:r>
            <a:endParaRPr lang="ko-KR" altLang="en-US" sz="14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3460" y="5959582"/>
            <a:ext cx="3264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smtClean="0">
                <a:effectLst/>
                <a:latin typeface="HY견고딕" pitchFamily="18" charset="-127"/>
                <a:ea typeface="HY견고딕" pitchFamily="18" charset="-127"/>
              </a:rPr>
              <a:t>% CMS</a:t>
            </a:r>
            <a:r>
              <a:rPr lang="ko-KR" altLang="en-US" sz="1400" i="1" dirty="0" smtClean="0">
                <a:effectLst/>
                <a:latin typeface="HY견고딕" pitchFamily="18" charset="-127"/>
                <a:ea typeface="HY견고딕" pitchFamily="18" charset="-127"/>
              </a:rPr>
              <a:t>공식</a:t>
            </a:r>
            <a:r>
              <a:rPr lang="en-US" altLang="ko-KR" sz="1400" i="1" dirty="0" smtClean="0">
                <a:effectLst/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400" i="1" dirty="0" smtClean="0">
                <a:effectLst/>
                <a:latin typeface="HY견고딕" pitchFamily="18" charset="-127"/>
                <a:ea typeface="HY견고딕" pitchFamily="18" charset="-127"/>
              </a:rPr>
              <a:t>비공식 내용을 모두 포함</a:t>
            </a:r>
            <a:endParaRPr lang="ko-KR" altLang="en-US" sz="1400" i="1" dirty="0" smtClean="0"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r>
              <a:rPr lang="en-US" altLang="ko-KR" dirty="0" smtClean="0"/>
              <a:t>CMS</a:t>
            </a:r>
            <a:r>
              <a:rPr lang="ko-KR" altLang="en-US" dirty="0" err="1" smtClean="0"/>
              <a:t>실험사업팀의</a:t>
            </a:r>
            <a:r>
              <a:rPr lang="ko-KR" altLang="en-US" dirty="0"/>
              <a:t> </a:t>
            </a:r>
            <a:r>
              <a:rPr lang="ko-KR" altLang="en-US" dirty="0" smtClean="0"/>
              <a:t>규</a:t>
            </a:r>
            <a:r>
              <a:rPr lang="ko-KR" altLang="en-US" dirty="0"/>
              <a:t>모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1510" y="773704"/>
            <a:ext cx="8820980" cy="5445606"/>
          </a:xfrm>
        </p:spPr>
        <p:txBody>
          <a:bodyPr/>
          <a:lstStyle/>
          <a:p>
            <a:r>
              <a:rPr lang="ko-KR" altLang="en-US" dirty="0" smtClean="0"/>
              <a:t>참여기관 </a:t>
            </a:r>
            <a:r>
              <a:rPr lang="en-US" altLang="ko-KR" dirty="0" smtClean="0"/>
              <a:t>6</a:t>
            </a:r>
            <a:r>
              <a:rPr lang="ko-KR" altLang="en-US" dirty="0" smtClean="0"/>
              <a:t>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현참여기관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고려대</a:t>
            </a:r>
            <a:r>
              <a:rPr lang="en-US" altLang="ko-KR" dirty="0" smtClean="0"/>
              <a:t>,</a:t>
            </a:r>
            <a:r>
              <a:rPr lang="ko-KR" altLang="en-US" dirty="0" smtClean="0"/>
              <a:t>경북대</a:t>
            </a:r>
            <a:r>
              <a:rPr lang="en-US" altLang="ko-KR" dirty="0" smtClean="0"/>
              <a:t>,</a:t>
            </a:r>
            <a:r>
              <a:rPr lang="ko-KR" altLang="en-US" dirty="0" smtClean="0"/>
              <a:t>성균관대</a:t>
            </a:r>
            <a:r>
              <a:rPr lang="en-US" altLang="ko-KR" dirty="0" smtClean="0"/>
              <a:t>,</a:t>
            </a:r>
            <a:r>
              <a:rPr lang="ko-KR" altLang="en-US" dirty="0" smtClean="0"/>
              <a:t>서울시립대</a:t>
            </a:r>
            <a:r>
              <a:rPr lang="en-US" altLang="ko-KR" dirty="0" smtClean="0"/>
              <a:t>,</a:t>
            </a:r>
            <a:r>
              <a:rPr lang="ko-KR" altLang="en-US" dirty="0" smtClean="0"/>
              <a:t>전남대</a:t>
            </a:r>
            <a:r>
              <a:rPr lang="en-US" altLang="ko-KR" dirty="0" smtClean="0"/>
              <a:t>,</a:t>
            </a:r>
            <a:r>
              <a:rPr lang="ko-KR" altLang="en-US" dirty="0" smtClean="0"/>
              <a:t>강원대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참여예상</a:t>
            </a:r>
            <a:r>
              <a:rPr lang="en-US" altLang="ko-KR" dirty="0" smtClean="0"/>
              <a:t>/</a:t>
            </a:r>
            <a:r>
              <a:rPr lang="ko-KR" altLang="en-US" dirty="0" smtClean="0"/>
              <a:t>희망기관</a:t>
            </a:r>
            <a:r>
              <a:rPr lang="en-US" altLang="ko-KR" dirty="0"/>
              <a:t>: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서울대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전북대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건국대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제주대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동신대</a:t>
            </a:r>
            <a:endParaRPr lang="en-US" altLang="ko-KR" dirty="0" smtClean="0"/>
          </a:p>
          <a:p>
            <a:r>
              <a:rPr lang="ko-KR" altLang="en-US" dirty="0" smtClean="0"/>
              <a:t>전체 참여연구원 </a:t>
            </a:r>
            <a:r>
              <a:rPr lang="en-US" altLang="ko-KR" dirty="0" smtClean="0"/>
              <a:t>62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박사학위자 </a:t>
            </a:r>
            <a:r>
              <a:rPr lang="en-US" altLang="ko-KR" dirty="0" smtClean="0"/>
              <a:t>: 28</a:t>
            </a:r>
            <a:r>
              <a:rPr lang="ko-KR" altLang="en-US" dirty="0" smtClean="0"/>
              <a:t>명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전임교원</a:t>
            </a:r>
            <a:r>
              <a:rPr lang="en-US" altLang="ko-KR" dirty="0" smtClean="0"/>
              <a:t>+</a:t>
            </a:r>
            <a:r>
              <a:rPr lang="ko-KR" altLang="en-US" dirty="0" err="1" smtClean="0"/>
              <a:t>박사급연구원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대학원생 </a:t>
            </a:r>
            <a:r>
              <a:rPr lang="en-US" altLang="ko-KR" dirty="0" smtClean="0"/>
              <a:t>: 29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기술자 및 행정 </a:t>
            </a:r>
            <a:r>
              <a:rPr lang="en-US" altLang="ko-KR" dirty="0" smtClean="0"/>
              <a:t>: 5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r>
              <a:rPr lang="ko-KR" altLang="en-US" dirty="0" smtClean="0"/>
              <a:t>참여규모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M&amp;O-A 20</a:t>
            </a:r>
            <a:r>
              <a:rPr lang="ko-KR" altLang="en-US" dirty="0" smtClean="0"/>
              <a:t>명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약 전체 </a:t>
            </a:r>
            <a:r>
              <a:rPr lang="en-US" altLang="ko-KR" dirty="0" smtClean="0">
                <a:sym typeface="Wingdings" pitchFamily="2" charset="2"/>
              </a:rPr>
              <a:t>CMS</a:t>
            </a:r>
            <a:r>
              <a:rPr lang="ko-KR" altLang="en-US" dirty="0" smtClean="0">
                <a:sym typeface="Wingdings" pitchFamily="2" charset="2"/>
              </a:rPr>
              <a:t>의 </a:t>
            </a:r>
            <a:r>
              <a:rPr lang="en-US" altLang="ko-KR" dirty="0" smtClean="0">
                <a:sym typeface="Wingdings" pitchFamily="2" charset="2"/>
              </a:rPr>
              <a:t>1.5%</a:t>
            </a:r>
            <a:r>
              <a:rPr lang="ko-KR" altLang="en-US" dirty="0">
                <a:sym typeface="Wingdings" pitchFamily="2" charset="2"/>
              </a:rPr>
              <a:t> </a:t>
            </a:r>
            <a:r>
              <a:rPr lang="ko-KR" altLang="en-US" dirty="0" smtClean="0">
                <a:sym typeface="Wingdings" pitchFamily="2" charset="2"/>
              </a:rPr>
              <a:t>규</a:t>
            </a:r>
            <a:r>
              <a:rPr lang="ko-KR" altLang="en-US" dirty="0">
                <a:sym typeface="Wingdings" pitchFamily="2" charset="2"/>
              </a:rPr>
              <a:t>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연간 인건비</a:t>
            </a:r>
            <a:r>
              <a:rPr lang="en-US" altLang="ko-KR" dirty="0" smtClean="0"/>
              <a:t>/</a:t>
            </a:r>
            <a:r>
              <a:rPr lang="ko-KR" altLang="en-US" dirty="0" smtClean="0"/>
              <a:t>체재비</a:t>
            </a:r>
            <a:r>
              <a:rPr lang="en-US" altLang="ko-KR" dirty="0" smtClean="0"/>
              <a:t>/</a:t>
            </a:r>
            <a:r>
              <a:rPr lang="ko-KR" altLang="en-US" dirty="0" smtClean="0"/>
              <a:t>직접비 </a:t>
            </a:r>
            <a:r>
              <a:rPr lang="en-US" altLang="ko-KR" dirty="0" smtClean="0">
                <a:sym typeface="Wingdings" pitchFamily="2" charset="2"/>
              </a:rPr>
              <a:t> 14</a:t>
            </a:r>
            <a:r>
              <a:rPr lang="ko-KR" altLang="en-US" dirty="0" smtClean="0">
                <a:sym typeface="Wingdings" pitchFamily="2" charset="2"/>
              </a:rPr>
              <a:t>억</a:t>
            </a:r>
            <a:r>
              <a:rPr lang="en-US" altLang="ko-KR" dirty="0" smtClean="0">
                <a:sym typeface="Wingdings" pitchFamily="2" charset="2"/>
              </a:rPr>
              <a:t>5</a:t>
            </a:r>
            <a:r>
              <a:rPr lang="ko-KR" altLang="en-US" dirty="0" err="1" smtClean="0">
                <a:sym typeface="Wingdings" pitchFamily="2" charset="2"/>
              </a:rPr>
              <a:t>천만원</a:t>
            </a:r>
            <a:endParaRPr lang="en-US" altLang="ko-KR" dirty="0" smtClean="0"/>
          </a:p>
          <a:p>
            <a:r>
              <a:rPr lang="ko-KR" altLang="en-US" dirty="0" smtClean="0"/>
              <a:t>발전방향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2012-2016:</a:t>
            </a:r>
            <a:r>
              <a:rPr lang="ko-KR" altLang="en-US" dirty="0" smtClean="0"/>
              <a:t> 대표 물</a:t>
            </a:r>
            <a:r>
              <a:rPr lang="ko-KR" altLang="en-US" dirty="0"/>
              <a:t>리</a:t>
            </a:r>
            <a:r>
              <a:rPr lang="ko-KR" altLang="en-US" dirty="0" smtClean="0"/>
              <a:t>그룹 양성 및 검출기 업그레이드 참여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2017-2020: </a:t>
            </a:r>
            <a:r>
              <a:rPr lang="en-US" altLang="ko-KR" dirty="0"/>
              <a:t>~</a:t>
            </a:r>
            <a:r>
              <a:rPr lang="en-US" altLang="ko-KR" dirty="0" smtClean="0"/>
              <a:t>100</a:t>
            </a:r>
            <a:r>
              <a:rPr lang="ko-KR" altLang="en-US" dirty="0" smtClean="0"/>
              <a:t>여명 연구원</a:t>
            </a:r>
            <a:r>
              <a:rPr lang="en-US" altLang="ko-KR" dirty="0" smtClean="0"/>
              <a:t>, ~$3M/year</a:t>
            </a:r>
            <a:r>
              <a:rPr lang="ko-KR" altLang="en-US" dirty="0" smtClean="0"/>
              <a:t>의 규모로 성장 </a:t>
            </a:r>
            <a:endParaRPr lang="en-US" altLang="ko-KR" dirty="0" smtClean="0"/>
          </a:p>
          <a:p>
            <a:pPr marL="539750" lvl="1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1033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7" name="Picture 17" descr="book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728663"/>
            <a:ext cx="3667125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8" name="Picture 68" descr="전체 크기 이미지 보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079625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6" name="Picture 56" descr="What is grid computing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743325"/>
            <a:ext cx="1576388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r>
              <a:rPr lang="en-US" altLang="ko-KR" dirty="0" smtClean="0"/>
              <a:t>CMS</a:t>
            </a:r>
            <a:r>
              <a:rPr lang="ko-KR" altLang="en-US" dirty="0" smtClean="0"/>
              <a:t>팀 주요 연구 주제 및 서브그룹</a:t>
            </a:r>
            <a:endParaRPr lang="en-US" altLang="ko-KR" dirty="0"/>
          </a:p>
        </p:txBody>
      </p:sp>
      <p:sp>
        <p:nvSpPr>
          <p:cNvPr id="624658" name="Oval 18"/>
          <p:cNvSpPr>
            <a:spLocks noChangeArrowheads="1"/>
          </p:cNvSpPr>
          <p:nvPr/>
        </p:nvSpPr>
        <p:spPr bwMode="auto">
          <a:xfrm>
            <a:off x="2276475" y="1179513"/>
            <a:ext cx="1800225" cy="576262"/>
          </a:xfrm>
          <a:prstGeom prst="ellipse">
            <a:avLst/>
          </a:prstGeom>
          <a:gradFill rotWithShape="1">
            <a:gsLst>
              <a:gs pos="0">
                <a:srgbClr val="99FF99">
                  <a:alpha val="88000"/>
                </a:srgbClr>
              </a:gs>
              <a:gs pos="100000">
                <a:srgbClr val="99FF99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Heavy Ion</a:t>
            </a:r>
            <a:endParaRPr lang="ko-KR" altLang="en-US" sz="18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624660" name="Oval 20"/>
          <p:cNvSpPr>
            <a:spLocks noChangeArrowheads="1"/>
          </p:cNvSpPr>
          <p:nvPr/>
        </p:nvSpPr>
        <p:spPr bwMode="auto">
          <a:xfrm>
            <a:off x="5607050" y="3114675"/>
            <a:ext cx="1800225" cy="576263"/>
          </a:xfrm>
          <a:prstGeom prst="ellipse">
            <a:avLst/>
          </a:prstGeom>
          <a:gradFill rotWithShape="1">
            <a:gsLst>
              <a:gs pos="0">
                <a:srgbClr val="99FF99">
                  <a:alpha val="88000"/>
                </a:srgbClr>
              </a:gs>
              <a:gs pos="100000">
                <a:srgbClr val="99FF99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ExtraD</a:t>
            </a:r>
          </a:p>
        </p:txBody>
      </p:sp>
      <p:sp>
        <p:nvSpPr>
          <p:cNvPr id="624661" name="Oval 21"/>
          <p:cNvSpPr>
            <a:spLocks noChangeArrowheads="1"/>
          </p:cNvSpPr>
          <p:nvPr/>
        </p:nvSpPr>
        <p:spPr bwMode="auto">
          <a:xfrm>
            <a:off x="5337175" y="728663"/>
            <a:ext cx="1800225" cy="576262"/>
          </a:xfrm>
          <a:prstGeom prst="ellipse">
            <a:avLst/>
          </a:prstGeom>
          <a:gradFill rotWithShape="1">
            <a:gsLst>
              <a:gs pos="0">
                <a:srgbClr val="99FF99">
                  <a:alpha val="88000"/>
                </a:srgbClr>
              </a:gs>
              <a:gs pos="100000">
                <a:srgbClr val="99FF99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Higgs search</a:t>
            </a:r>
          </a:p>
        </p:txBody>
      </p:sp>
      <p:sp>
        <p:nvSpPr>
          <p:cNvPr id="624662" name="Oval 22"/>
          <p:cNvSpPr>
            <a:spLocks noChangeArrowheads="1"/>
          </p:cNvSpPr>
          <p:nvPr/>
        </p:nvSpPr>
        <p:spPr bwMode="auto">
          <a:xfrm>
            <a:off x="5832475" y="1538288"/>
            <a:ext cx="1800225" cy="576262"/>
          </a:xfrm>
          <a:prstGeom prst="ellipse">
            <a:avLst/>
          </a:prstGeom>
          <a:gradFill rotWithShape="1">
            <a:gsLst>
              <a:gs pos="0">
                <a:srgbClr val="99FF99">
                  <a:alpha val="88000"/>
                </a:srgbClr>
              </a:gs>
              <a:gs pos="100000">
                <a:srgbClr val="99FF99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QCD</a:t>
            </a:r>
          </a:p>
        </p:txBody>
      </p:sp>
      <p:sp>
        <p:nvSpPr>
          <p:cNvPr id="624663" name="Oval 23"/>
          <p:cNvSpPr>
            <a:spLocks noChangeArrowheads="1"/>
          </p:cNvSpPr>
          <p:nvPr/>
        </p:nvSpPr>
        <p:spPr bwMode="auto">
          <a:xfrm>
            <a:off x="971550" y="3114675"/>
            <a:ext cx="1800225" cy="576263"/>
          </a:xfrm>
          <a:prstGeom prst="ellipse">
            <a:avLst/>
          </a:prstGeom>
          <a:gradFill rotWithShape="1">
            <a:gsLst>
              <a:gs pos="0">
                <a:srgbClr val="FF9999">
                  <a:alpha val="88000"/>
                </a:srgbClr>
              </a:gs>
              <a:gs pos="100000">
                <a:srgbClr val="FF9999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Computing</a:t>
            </a:r>
          </a:p>
        </p:txBody>
      </p:sp>
      <p:sp>
        <p:nvSpPr>
          <p:cNvPr id="624665" name="Oval 25"/>
          <p:cNvSpPr>
            <a:spLocks noChangeArrowheads="1"/>
          </p:cNvSpPr>
          <p:nvPr/>
        </p:nvSpPr>
        <p:spPr bwMode="auto">
          <a:xfrm>
            <a:off x="1827213" y="2214563"/>
            <a:ext cx="1800225" cy="576262"/>
          </a:xfrm>
          <a:prstGeom prst="ellipse">
            <a:avLst/>
          </a:prstGeom>
          <a:gradFill rotWithShape="1">
            <a:gsLst>
              <a:gs pos="0">
                <a:srgbClr val="FF9999">
                  <a:alpha val="88000"/>
                </a:srgbClr>
              </a:gs>
              <a:gs pos="100000">
                <a:srgbClr val="FF9999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Detector R&amp;D</a:t>
            </a:r>
          </a:p>
        </p:txBody>
      </p:sp>
      <p:pic>
        <p:nvPicPr>
          <p:cNvPr id="624669" name="_x65083520" descr="EMB000008d81327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042988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4" name="Picture 44" descr="normal_super-string_theory16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68525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2" name="Text Box 52"/>
          <p:cNvSpPr txBox="1">
            <a:spLocks noChangeArrowheads="1"/>
          </p:cNvSpPr>
          <p:nvPr/>
        </p:nvSpPr>
        <p:spPr bwMode="auto">
          <a:xfrm>
            <a:off x="67157" y="5768975"/>
            <a:ext cx="2658100" cy="400110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MEST/NRF/CERN </a:t>
            </a:r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pic>
        <p:nvPicPr>
          <p:cNvPr id="624698" name="Picture 58" descr="11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249613"/>
            <a:ext cx="11715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0" name="Picture 60" descr="qcd2_lar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149725"/>
            <a:ext cx="13049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2" name="Picture 62" descr="Mecanismo_de_Higgs_P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684213"/>
            <a:ext cx="1035050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3" name="Oval 73"/>
          <p:cNvSpPr>
            <a:spLocks noChangeArrowheads="1"/>
          </p:cNvSpPr>
          <p:nvPr/>
        </p:nvSpPr>
        <p:spPr bwMode="auto">
          <a:xfrm>
            <a:off x="5967413" y="2214563"/>
            <a:ext cx="1800225" cy="576262"/>
          </a:xfrm>
          <a:prstGeom prst="ellipse">
            <a:avLst/>
          </a:prstGeom>
          <a:gradFill rotWithShape="1">
            <a:gsLst>
              <a:gs pos="0">
                <a:srgbClr val="99FF99">
                  <a:alpha val="88000"/>
                </a:srgbClr>
              </a:gs>
              <a:gs pos="100000">
                <a:srgbClr val="99FF99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Beyond SM</a:t>
            </a:r>
          </a:p>
        </p:txBody>
      </p:sp>
      <p:sp>
        <p:nvSpPr>
          <p:cNvPr id="624714" name="Oval 74"/>
          <p:cNvSpPr>
            <a:spLocks noChangeArrowheads="1"/>
          </p:cNvSpPr>
          <p:nvPr/>
        </p:nvSpPr>
        <p:spPr bwMode="auto">
          <a:xfrm>
            <a:off x="5292725" y="4103688"/>
            <a:ext cx="1800225" cy="576262"/>
          </a:xfrm>
          <a:prstGeom prst="ellipse">
            <a:avLst/>
          </a:prstGeom>
          <a:gradFill rotWithShape="1">
            <a:gsLst>
              <a:gs pos="0">
                <a:srgbClr val="99FF99">
                  <a:alpha val="88000"/>
                </a:srgbClr>
              </a:gs>
              <a:gs pos="100000">
                <a:srgbClr val="99FF99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SUSY</a:t>
            </a:r>
          </a:p>
        </p:txBody>
      </p:sp>
      <p:sp>
        <p:nvSpPr>
          <p:cNvPr id="624715" name="Text Box 75"/>
          <p:cNvSpPr txBox="1">
            <a:spLocks noChangeArrowheads="1"/>
          </p:cNvSpPr>
          <p:nvPr/>
        </p:nvSpPr>
        <p:spPr bwMode="auto">
          <a:xfrm>
            <a:off x="3144943" y="5768975"/>
            <a:ext cx="2597186" cy="400110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CMS / Korea CMS </a:t>
            </a:r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624716" name="Oval 76"/>
          <p:cNvSpPr>
            <a:spLocks noChangeArrowheads="1"/>
          </p:cNvSpPr>
          <p:nvPr/>
        </p:nvSpPr>
        <p:spPr bwMode="auto">
          <a:xfrm>
            <a:off x="1511300" y="4554538"/>
            <a:ext cx="1800225" cy="576262"/>
          </a:xfrm>
          <a:prstGeom prst="ellipse">
            <a:avLst/>
          </a:prstGeom>
          <a:gradFill rotWithShape="1">
            <a:gsLst>
              <a:gs pos="0">
                <a:srgbClr val="FFFF00">
                  <a:alpha val="88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Operational</a:t>
            </a:r>
          </a:p>
          <a:p>
            <a:r>
              <a:rPr lang="en-US" altLang="ko-KR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Committee</a:t>
            </a:r>
          </a:p>
        </p:txBody>
      </p:sp>
      <p:sp>
        <p:nvSpPr>
          <p:cNvPr id="624717" name="Line 77"/>
          <p:cNvSpPr>
            <a:spLocks noChangeShapeType="1"/>
          </p:cNvSpPr>
          <p:nvPr/>
        </p:nvSpPr>
        <p:spPr bwMode="auto">
          <a:xfrm>
            <a:off x="2727324" y="5969030"/>
            <a:ext cx="41762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</a:rPr>
              <a:t>LHC/CMS</a:t>
            </a:r>
            <a:br>
              <a:rPr lang="en-US" altLang="ko-KR" dirty="0">
                <a:latin typeface="Arial Black" pitchFamily="34" charset="0"/>
              </a:rPr>
            </a:br>
            <a:r>
              <a:rPr lang="ko-KR" altLang="en-US" dirty="0" smtClean="0">
                <a:latin typeface="Arial Black" pitchFamily="34" charset="0"/>
              </a:rPr>
              <a:t>업그레이드 </a:t>
            </a:r>
            <a:r>
              <a:rPr lang="ko-KR" altLang="en-US" dirty="0" err="1" smtClean="0">
                <a:latin typeface="Arial Black" pitchFamily="34" charset="0"/>
              </a:rPr>
              <a:t>스케쥴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52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LHC </a:t>
            </a:r>
            <a:r>
              <a:rPr lang="ko-KR" altLang="en-US" dirty="0" smtClean="0"/>
              <a:t>업그레이드 계획</a:t>
            </a:r>
            <a:endParaRPr lang="ko-KR" altLang="en-US" dirty="0"/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819150"/>
            <a:ext cx="8775700" cy="5400675"/>
          </a:xfrm>
        </p:spPr>
        <p:txBody>
          <a:bodyPr/>
          <a:lstStyle/>
          <a:p>
            <a:r>
              <a:rPr lang="en-US" altLang="ko-KR" dirty="0" smtClean="0"/>
              <a:t>LHC 2010</a:t>
            </a:r>
            <a:r>
              <a:rPr lang="ko-KR" altLang="en-US" dirty="0" smtClean="0"/>
              <a:t>년 부터 본격 가동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에너지</a:t>
            </a:r>
            <a:r>
              <a:rPr lang="en-US" altLang="ko-KR" dirty="0" smtClean="0"/>
              <a:t>: 3.5TeV+3.5TeV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7TeV, </a:t>
            </a:r>
            <a:r>
              <a:rPr lang="ko-KR" altLang="en-US" dirty="0" err="1" smtClean="0"/>
              <a:t>휘도</a:t>
            </a:r>
            <a:r>
              <a:rPr lang="en-US" altLang="ko-KR" dirty="0" smtClean="0"/>
              <a:t>: L~10</a:t>
            </a:r>
            <a:r>
              <a:rPr lang="en-US" altLang="ko-KR" baseline="30000" dirty="0" smtClean="0"/>
              <a:t>33</a:t>
            </a:r>
            <a:r>
              <a:rPr lang="en-US" altLang="ko-KR" dirty="0" smtClean="0"/>
              <a:t>/cm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/s</a:t>
            </a:r>
            <a:endParaRPr lang="ko-KR" altLang="en-US" dirty="0"/>
          </a:p>
          <a:p>
            <a:r>
              <a:rPr lang="en-US" altLang="ko-KR" dirty="0" smtClean="0"/>
              <a:t>Phase 1 shutdown</a:t>
            </a:r>
          </a:p>
          <a:p>
            <a:pPr lvl="1"/>
            <a:r>
              <a:rPr lang="en-US" altLang="ko-KR" dirty="0" smtClean="0"/>
              <a:t>LS 1 (Long Shutdown 1, 2012-2013): </a:t>
            </a:r>
            <a:r>
              <a:rPr lang="ko-KR" altLang="en-US" dirty="0" smtClean="0"/>
              <a:t>에너지 업그레이드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Ramping up to 14TeV from 2014</a:t>
            </a:r>
          </a:p>
          <a:p>
            <a:pPr lvl="1"/>
            <a:r>
              <a:rPr lang="en-US" altLang="ko-KR" dirty="0" smtClean="0"/>
              <a:t>LS2 (2017-2018) : </a:t>
            </a:r>
            <a:r>
              <a:rPr lang="ko-KR" altLang="en-US" dirty="0" err="1" smtClean="0"/>
              <a:t>휘도</a:t>
            </a:r>
            <a:r>
              <a:rPr lang="ko-KR" altLang="en-US" dirty="0" smtClean="0"/>
              <a:t> 업그레이드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Increased luminosity at 10</a:t>
            </a:r>
            <a:r>
              <a:rPr lang="en-US" altLang="ko-KR" baseline="30000" dirty="0" smtClean="0"/>
              <a:t>34</a:t>
            </a:r>
            <a:r>
              <a:rPr lang="en-US" altLang="ko-KR" dirty="0" smtClean="0"/>
              <a:t>/cm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/s from 2018</a:t>
            </a:r>
            <a:endParaRPr lang="ko-KR" altLang="en-US" dirty="0"/>
          </a:p>
          <a:p>
            <a:r>
              <a:rPr lang="en-US" altLang="ko-KR" dirty="0" smtClean="0"/>
              <a:t>Phase 2 shutdown</a:t>
            </a:r>
            <a:endParaRPr lang="ko-KR" altLang="en-US" dirty="0"/>
          </a:p>
          <a:p>
            <a:pPr lvl="1"/>
            <a:r>
              <a:rPr lang="en-US" altLang="ko-KR" dirty="0" smtClean="0"/>
              <a:t>LS3 (2020 </a:t>
            </a:r>
            <a:r>
              <a:rPr lang="ko-KR" altLang="en-US" dirty="0" smtClean="0"/>
              <a:t>이후 계획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CMS </a:t>
            </a:r>
            <a:r>
              <a:rPr lang="ko-KR" altLang="en-US" dirty="0" smtClean="0"/>
              <a:t>서브검출기마다 각 기간 중 유지</a:t>
            </a:r>
            <a:r>
              <a:rPr lang="en-US" altLang="ko-KR" dirty="0" smtClean="0"/>
              <a:t>/</a:t>
            </a:r>
            <a:r>
              <a:rPr lang="ko-KR" altLang="en-US" dirty="0" smtClean="0"/>
              <a:t>보수</a:t>
            </a:r>
            <a:r>
              <a:rPr lang="en-US" altLang="ko-KR" dirty="0" smtClean="0"/>
              <a:t>/</a:t>
            </a:r>
            <a:r>
              <a:rPr lang="ko-KR" altLang="en-US" dirty="0" smtClean="0"/>
              <a:t>업그레이드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한국</a:t>
            </a:r>
            <a:r>
              <a:rPr lang="en-US" altLang="ko-KR" dirty="0" smtClean="0"/>
              <a:t>CMS</a:t>
            </a:r>
            <a:r>
              <a:rPr lang="ko-KR" altLang="en-US" dirty="0" smtClean="0"/>
              <a:t>의 주요 관심사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뮤온시스템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LS1 : Step3 RPC RE42, RE43</a:t>
            </a:r>
          </a:p>
          <a:p>
            <a:pPr lvl="2"/>
            <a:r>
              <a:rPr lang="en-US" altLang="ko-KR" dirty="0" smtClean="0"/>
              <a:t>LS2 : Forward 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 </a:t>
            </a:r>
            <a:r>
              <a:rPr lang="ko-KR" altLang="en-US" dirty="0" smtClean="0"/>
              <a:t>검출</a:t>
            </a:r>
            <a:r>
              <a:rPr lang="ko-KR" altLang="en-US" dirty="0"/>
              <a:t>기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68" y="2563840"/>
            <a:ext cx="5041227" cy="37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CMS 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시스템 업그레이드</a:t>
            </a:r>
            <a:r>
              <a:rPr lang="en-US" altLang="ko-KR" dirty="0" smtClean="0"/>
              <a:t> (LS2)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1510" y="773705"/>
            <a:ext cx="8382000" cy="5105400"/>
          </a:xfrm>
        </p:spPr>
        <p:txBody>
          <a:bodyPr/>
          <a:lstStyle/>
          <a:p>
            <a:r>
              <a:rPr lang="en-US" altLang="ko-KR" dirty="0" smtClean="0"/>
              <a:t>High eta </a:t>
            </a:r>
            <a:r>
              <a:rPr lang="ko-KR" altLang="en-US" dirty="0" smtClean="0"/>
              <a:t>영역 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현재 검출기 미 설치 영역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high </a:t>
            </a:r>
            <a:r>
              <a:rPr lang="en-US" altLang="ko-KR" dirty="0"/>
              <a:t>luminosity, high rate, </a:t>
            </a:r>
            <a:r>
              <a:rPr lang="en-US" altLang="ko-KR" dirty="0" smtClean="0"/>
              <a:t>high radiation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8586" y="2014870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RPC,GEM </a:t>
            </a:r>
            <a:endParaRPr lang="ko-KR" altLang="en-US" sz="2400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Picture 11" descr="ME+uxc55_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39" y="2245703"/>
            <a:ext cx="35544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위쪽/아래쪽 화살표 5"/>
          <p:cNvSpPr/>
          <p:nvPr/>
        </p:nvSpPr>
        <p:spPr bwMode="auto">
          <a:xfrm>
            <a:off x="8126728" y="3789040"/>
            <a:ext cx="405045" cy="1260140"/>
          </a:xfrm>
          <a:prstGeom prst="upDownArrow">
            <a:avLst/>
          </a:prstGeom>
          <a:solidFill>
            <a:srgbClr val="7030A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 bwMode="auto">
          <a:xfrm>
            <a:off x="1106615" y="5274205"/>
            <a:ext cx="490554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99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28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 </a:t>
            </a:r>
            <a:r>
              <a:rPr lang="en-US" altLang="ko-KR" dirty="0" smtClean="0"/>
              <a:t>CMS </a:t>
            </a:r>
            <a:r>
              <a:rPr lang="ko-KR" altLang="en-US" dirty="0" smtClean="0"/>
              <a:t>검출기 서브그룹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61510" y="4059070"/>
            <a:ext cx="8820980" cy="2115235"/>
          </a:xfrm>
        </p:spPr>
        <p:txBody>
          <a:bodyPr/>
          <a:lstStyle/>
          <a:p>
            <a:r>
              <a:rPr lang="en-US" altLang="ko-KR" dirty="0" smtClean="0"/>
              <a:t>Phase 1 LS1: RPC Step3</a:t>
            </a:r>
            <a:r>
              <a:rPr lang="ko-KR" altLang="en-US" dirty="0" smtClean="0"/>
              <a:t>완성 </a:t>
            </a:r>
            <a:r>
              <a:rPr lang="en-US" altLang="ko-KR" dirty="0" smtClean="0"/>
              <a:t>(RE42,RE43)</a:t>
            </a:r>
            <a:endParaRPr lang="en-US" altLang="ko-KR" dirty="0"/>
          </a:p>
          <a:p>
            <a:pPr lvl="1"/>
            <a:r>
              <a:rPr lang="en-US" altLang="ko-KR" dirty="0" smtClean="0"/>
              <a:t>~220 RPC </a:t>
            </a:r>
            <a:r>
              <a:rPr lang="ko-KR" altLang="en-US" dirty="0" smtClean="0"/>
              <a:t>패널 생산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한국</a:t>
            </a:r>
            <a:r>
              <a:rPr lang="en-US" altLang="ko-KR" dirty="0" smtClean="0"/>
              <a:t>RPC</a:t>
            </a:r>
            <a:r>
              <a:rPr lang="ko-KR" altLang="en-US" dirty="0" smtClean="0"/>
              <a:t>검출기로 명명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Phase 1 LS2: </a:t>
            </a:r>
            <a:r>
              <a:rPr lang="ko-KR" altLang="en-US" dirty="0" smtClean="0"/>
              <a:t>새로운 전방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뮤온</a:t>
            </a:r>
            <a:r>
              <a:rPr lang="ko-KR" altLang="en-US" dirty="0" smtClean="0"/>
              <a:t> 검출기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 공헌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|h|&gt;1.6, GEM,</a:t>
            </a:r>
            <a:r>
              <a:rPr lang="ko-KR" altLang="en-US" dirty="0" smtClean="0"/>
              <a:t> </a:t>
            </a:r>
            <a:r>
              <a:rPr lang="en-US" altLang="ko-KR" dirty="0" smtClean="0"/>
              <a:t>RPC</a:t>
            </a:r>
          </a:p>
          <a:p>
            <a:pPr lvl="2"/>
            <a:r>
              <a:rPr lang="en-US" altLang="ko-KR" dirty="0" smtClean="0"/>
              <a:t>Good news &amp; Bad news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예산 확보 성공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그러나 </a:t>
            </a:r>
            <a:r>
              <a:rPr lang="en-US" altLang="ko-KR" dirty="0" smtClean="0">
                <a:sym typeface="Wingdings" pitchFamily="2" charset="2"/>
              </a:rPr>
              <a:t>1/3 </a:t>
            </a:r>
            <a:r>
              <a:rPr lang="ko-KR" altLang="en-US" dirty="0" smtClean="0">
                <a:sym typeface="Wingdings" pitchFamily="2" charset="2"/>
              </a:rPr>
              <a:t>만</a:t>
            </a:r>
            <a:r>
              <a:rPr lang="en-US" altLang="ko-KR" dirty="0" smtClean="0">
                <a:sym typeface="Wingdings" pitchFamily="2" charset="2"/>
              </a:rPr>
              <a:t>…</a:t>
            </a:r>
            <a:endParaRPr lang="en-US" altLang="ko-KR" dirty="0" smtClean="0"/>
          </a:p>
        </p:txBody>
      </p:sp>
      <p:cxnSp>
        <p:nvCxnSpPr>
          <p:cNvPr id="5" name="직선 화살표 연결선 4"/>
          <p:cNvCxnSpPr/>
          <p:nvPr/>
        </p:nvCxnSpPr>
        <p:spPr bwMode="auto">
          <a:xfrm>
            <a:off x="116505" y="1135020"/>
            <a:ext cx="886598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286635" y="72870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2012</a:t>
            </a: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0" y="72870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2013</a:t>
            </a: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8956" y="72870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2014</a:t>
            </a: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2050" y="72870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2015</a:t>
            </a: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5437" y="72870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2016</a:t>
            </a: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505" y="728700"/>
            <a:ext cx="813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2011</a:t>
            </a: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0582" y="728700"/>
            <a:ext cx="813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2017</a:t>
            </a: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 bwMode="auto">
          <a:xfrm>
            <a:off x="438316" y="1808817"/>
            <a:ext cx="2423494" cy="585066"/>
          </a:xfrm>
          <a:prstGeom prst="rightArrow">
            <a:avLst>
              <a:gd name="adj1" fmla="val 81138"/>
              <a:gd name="adj2" fmla="val 50000"/>
            </a:avLst>
          </a:prstGeom>
          <a:solidFill>
            <a:srgbClr val="FFFF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기존 검출기 완성</a:t>
            </a:r>
            <a:endParaRPr kumimoji="0" lang="ko-KR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 bwMode="auto">
          <a:xfrm>
            <a:off x="1511660" y="2520910"/>
            <a:ext cx="2604990" cy="585066"/>
          </a:xfrm>
          <a:prstGeom prst="rightArrow">
            <a:avLst>
              <a:gd name="adj1" fmla="val 81138"/>
              <a:gd name="adj2" fmla="val 50000"/>
            </a:avLst>
          </a:prstGeom>
          <a:solidFill>
            <a:srgbClr val="FFFF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새로운 검출기 개발</a:t>
            </a:r>
          </a:p>
        </p:txBody>
      </p:sp>
      <p:sp>
        <p:nvSpPr>
          <p:cNvPr id="15" name="오른쪽 화살표 14"/>
          <p:cNvSpPr/>
          <p:nvPr/>
        </p:nvSpPr>
        <p:spPr bwMode="auto">
          <a:xfrm>
            <a:off x="4116650" y="2933945"/>
            <a:ext cx="2423494" cy="585066"/>
          </a:xfrm>
          <a:prstGeom prst="rightArrow">
            <a:avLst>
              <a:gd name="adj1" fmla="val 81138"/>
              <a:gd name="adj2" fmla="val 50000"/>
            </a:avLst>
          </a:prstGeom>
          <a:solidFill>
            <a:srgbClr val="FFFF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한국검출기 생산</a:t>
            </a:r>
            <a:endParaRPr kumimoji="0" lang="ko-KR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 bwMode="auto">
          <a:xfrm>
            <a:off x="6567061" y="3338990"/>
            <a:ext cx="2423494" cy="585066"/>
          </a:xfrm>
          <a:prstGeom prst="rightArrow">
            <a:avLst>
              <a:gd name="adj1" fmla="val 81138"/>
              <a:gd name="adj2" fmla="val 50000"/>
            </a:avLst>
          </a:prstGeom>
          <a:solidFill>
            <a:srgbClr val="FFFF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설치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운용</a:t>
            </a:r>
            <a:endParaRPr kumimoji="0" lang="ko-KR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1820" y="1903765"/>
            <a:ext cx="354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+mj-lt"/>
                <a:ea typeface="HY견고딕" pitchFamily="18" charset="-127"/>
              </a:rPr>
              <a:t>% RPC step3 (2006 MOU)</a:t>
            </a:r>
            <a:endParaRPr lang="ko-KR" altLang="en-US" sz="2000" dirty="0" smtClean="0">
              <a:latin typeface="+mj-lt"/>
              <a:ea typeface="HY견고딕" pitchFamily="18" charset="-127"/>
            </a:endParaRPr>
          </a:p>
        </p:txBody>
      </p:sp>
      <p:sp>
        <p:nvSpPr>
          <p:cNvPr id="3" name="왼쪽/오른쪽 화살표 2"/>
          <p:cNvSpPr/>
          <p:nvPr/>
        </p:nvSpPr>
        <p:spPr bwMode="auto">
          <a:xfrm>
            <a:off x="1781690" y="1160648"/>
            <a:ext cx="1798724" cy="558162"/>
          </a:xfrm>
          <a:prstGeom prst="leftRightArrow">
            <a:avLst>
              <a:gd name="adj1" fmla="val 82250"/>
              <a:gd name="adj2" fmla="val 50000"/>
            </a:avLst>
          </a:prstGeom>
          <a:solidFill>
            <a:srgbClr val="FF99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LS1</a:t>
            </a:r>
            <a:endParaRPr kumimoji="0" lang="ko-KR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왼쪽/오른쪽 화살표 17"/>
          <p:cNvSpPr/>
          <p:nvPr/>
        </p:nvSpPr>
        <p:spPr bwMode="auto">
          <a:xfrm>
            <a:off x="6417205" y="1160648"/>
            <a:ext cx="1798724" cy="558162"/>
          </a:xfrm>
          <a:prstGeom prst="leftRightArrow">
            <a:avLst>
              <a:gd name="adj1" fmla="val 82250"/>
              <a:gd name="adj2" fmla="val 50000"/>
            </a:avLst>
          </a:prstGeom>
          <a:solidFill>
            <a:srgbClr val="FF99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LS2</a:t>
            </a:r>
            <a:endParaRPr kumimoji="0" lang="ko-KR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32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Rectangle 1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r>
              <a:rPr lang="en-US" altLang="ko-KR" dirty="0" smtClean="0"/>
              <a:t>CMS</a:t>
            </a:r>
            <a:r>
              <a:rPr lang="ko-KR" altLang="en-US" dirty="0" smtClean="0"/>
              <a:t>의 업그레이드 참여 계획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제안</a:t>
            </a:r>
            <a:r>
              <a:rPr lang="en-US" altLang="ko-KR" dirty="0" smtClean="0"/>
              <a:t>)</a:t>
            </a:r>
            <a:endParaRPr lang="en-GB" altLang="ko-KR" dirty="0"/>
          </a:p>
        </p:txBody>
      </p:sp>
      <p:sp>
        <p:nvSpPr>
          <p:cNvPr id="4199" name="Rectangle 103"/>
          <p:cNvSpPr>
            <a:spLocks noGrp="1" noChangeArrowheads="1"/>
          </p:cNvSpPr>
          <p:nvPr>
            <p:ph type="body" idx="1"/>
          </p:nvPr>
        </p:nvSpPr>
        <p:spPr>
          <a:xfrm>
            <a:off x="161510" y="773705"/>
            <a:ext cx="8382000" cy="4185465"/>
          </a:xfrm>
        </p:spPr>
        <p:txBody>
          <a:bodyPr/>
          <a:lstStyle/>
          <a:p>
            <a:r>
              <a:rPr lang="en-US" altLang="ko-KR" dirty="0" smtClean="0"/>
              <a:t>2012-2016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CMS</a:t>
            </a:r>
            <a:r>
              <a:rPr lang="ko-KR" altLang="en-US" dirty="0" smtClean="0"/>
              <a:t>업그레이드 활</a:t>
            </a:r>
            <a:r>
              <a:rPr lang="ko-KR" altLang="en-US" dirty="0"/>
              <a:t>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실질적 기여의 마지막 기회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검출기 인력양성의 최적 기회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전방 </a:t>
            </a:r>
            <a:r>
              <a:rPr lang="en-US" altLang="ko-KR" dirty="0" smtClean="0"/>
              <a:t>eta&gt;1.6 </a:t>
            </a:r>
            <a:r>
              <a:rPr lang="ko-KR" altLang="en-US" dirty="0" smtClean="0"/>
              <a:t>지역에 </a:t>
            </a:r>
            <a:r>
              <a:rPr lang="en-US" altLang="ko-KR" dirty="0" smtClean="0"/>
              <a:t>GEM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RPC </a:t>
            </a:r>
            <a:r>
              <a:rPr lang="ko-KR" altLang="en-US" dirty="0" smtClean="0"/>
              <a:t>검출기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개발 </a:t>
            </a:r>
            <a:r>
              <a:rPr lang="en-US" altLang="ko-KR" dirty="0" smtClean="0"/>
              <a:t>(12’-13’)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/>
              <a:t>제작</a:t>
            </a:r>
            <a:r>
              <a:rPr lang="en-US" altLang="ko-KR" dirty="0"/>
              <a:t> </a:t>
            </a:r>
            <a:r>
              <a:rPr lang="en-US" altLang="ko-KR" dirty="0" smtClean="0"/>
              <a:t>(13’-14’)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생산 </a:t>
            </a:r>
            <a:r>
              <a:rPr lang="en-US" altLang="ko-KR" dirty="0" smtClean="0">
                <a:sym typeface="Wingdings" pitchFamily="2" charset="2"/>
              </a:rPr>
              <a:t>(14’-15’) </a:t>
            </a:r>
            <a:r>
              <a:rPr lang="ko-KR" altLang="en-US" dirty="0" smtClean="0"/>
              <a:t>설치 </a:t>
            </a:r>
            <a:r>
              <a:rPr lang="en-US" altLang="ko-KR" dirty="0" smtClean="0"/>
              <a:t>(15’-16’)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/>
              <a:t>운영 </a:t>
            </a:r>
            <a:r>
              <a:rPr lang="en-US" altLang="ko-KR" dirty="0" smtClean="0"/>
              <a:t>(16’-17’)</a:t>
            </a:r>
          </a:p>
          <a:p>
            <a:pPr lvl="2"/>
            <a:r>
              <a:rPr lang="ko-KR" altLang="en-US" dirty="0" smtClean="0"/>
              <a:t>총</a:t>
            </a:r>
            <a:r>
              <a:rPr lang="en-US" altLang="ko-KR" dirty="0" smtClean="0"/>
              <a:t>50</a:t>
            </a:r>
            <a:r>
              <a:rPr lang="ko-KR" altLang="en-US" dirty="0" smtClean="0"/>
              <a:t>억 </a:t>
            </a:r>
            <a:r>
              <a:rPr lang="en-US" altLang="ko-KR" dirty="0" smtClean="0"/>
              <a:t>(</a:t>
            </a:r>
            <a:r>
              <a:rPr lang="ko-KR" altLang="en-US" dirty="0" smtClean="0"/>
              <a:t>년간</a:t>
            </a:r>
            <a:r>
              <a:rPr lang="en-US" altLang="ko-KR" dirty="0" smtClean="0"/>
              <a:t>10</a:t>
            </a:r>
            <a:r>
              <a:rPr lang="ko-KR" altLang="en-US" dirty="0" err="1" smtClean="0"/>
              <a:t>억원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2017</a:t>
            </a:r>
            <a:r>
              <a:rPr lang="ko-KR" altLang="en-US" dirty="0" smtClean="0"/>
              <a:t>년 이후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한국주도 </a:t>
            </a:r>
            <a:r>
              <a:rPr lang="en-US" altLang="ko-KR" dirty="0" smtClean="0"/>
              <a:t>Shift</a:t>
            </a:r>
          </a:p>
          <a:p>
            <a:pPr lvl="1"/>
            <a:r>
              <a:rPr lang="en-US" altLang="ko-KR" dirty="0" smtClean="0"/>
              <a:t>Data analysis</a:t>
            </a:r>
          </a:p>
          <a:p>
            <a:pPr lvl="1"/>
            <a:r>
              <a:rPr lang="ko-KR" altLang="en-US" dirty="0" smtClean="0"/>
              <a:t>운영 </a:t>
            </a:r>
            <a:r>
              <a:rPr lang="en-US" altLang="ko-KR" dirty="0" smtClean="0"/>
              <a:t>Know-how</a:t>
            </a:r>
            <a:r>
              <a:rPr lang="ko-KR" altLang="en-US" dirty="0" smtClean="0"/>
              <a:t>축적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검출기 전문인력 배출</a:t>
            </a:r>
            <a:endParaRPr lang="en-US" altLang="ko-KR" dirty="0" smtClean="0"/>
          </a:p>
        </p:txBody>
      </p:sp>
      <p:pic>
        <p:nvPicPr>
          <p:cNvPr id="2049" name="_x203055424" descr="EMB000005043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720147"/>
            <a:ext cx="4367213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 </a:t>
            </a:r>
            <a:r>
              <a:rPr lang="en-US" altLang="ko-KR" dirty="0" smtClean="0"/>
              <a:t>CMS</a:t>
            </a:r>
            <a:r>
              <a:rPr lang="ko-KR" altLang="en-US" dirty="0" smtClean="0"/>
              <a:t> 검출기 서브그룹 구성 </a:t>
            </a:r>
            <a:r>
              <a:rPr lang="en-US" altLang="ko-KR" dirty="0" smtClean="0"/>
              <a:t>(</a:t>
            </a:r>
            <a:r>
              <a:rPr lang="ko-KR" altLang="en-US" dirty="0"/>
              <a:t>예</a:t>
            </a:r>
            <a:r>
              <a:rPr lang="ko-KR" altLang="en-US" dirty="0" smtClean="0"/>
              <a:t>정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검출기 제작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센서제작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패키징</a:t>
            </a:r>
            <a:r>
              <a:rPr lang="en-US" altLang="ko-KR" dirty="0" smtClean="0"/>
              <a:t>, Q/A, test-beam, </a:t>
            </a:r>
            <a:r>
              <a:rPr lang="ko-KR" altLang="en-US" dirty="0" smtClean="0"/>
              <a:t>성능조사분석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박사급</a:t>
            </a:r>
            <a:r>
              <a:rPr lang="ko-KR" altLang="en-US" dirty="0" smtClean="0"/>
              <a:t> </a:t>
            </a:r>
            <a:r>
              <a:rPr lang="en-US" altLang="ko-KR" dirty="0"/>
              <a:t>4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박사과정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외 석사과정 및 기술자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외주기업</a:t>
            </a:r>
            <a:r>
              <a:rPr lang="en-US" altLang="ko-KR" dirty="0" smtClean="0"/>
              <a:t>   </a:t>
            </a:r>
            <a:endParaRPr lang="ko-KR" altLang="en-US" dirty="0" smtClean="0"/>
          </a:p>
          <a:p>
            <a:r>
              <a:rPr lang="ko-KR" altLang="en-US" dirty="0" smtClean="0"/>
              <a:t>일렉트로닉스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신호입출력</a:t>
            </a:r>
            <a:r>
              <a:rPr lang="en-US" altLang="ko-KR" dirty="0" smtClean="0"/>
              <a:t>, FPGA, CMS DAQ</a:t>
            </a:r>
            <a:r>
              <a:rPr lang="ko-KR" altLang="en-US" dirty="0" smtClean="0"/>
              <a:t>와의 인터페이스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박사급</a:t>
            </a:r>
            <a:r>
              <a:rPr lang="ko-KR" altLang="en-US" dirty="0" smtClean="0"/>
              <a:t> </a:t>
            </a:r>
            <a:r>
              <a:rPr lang="en-US" altLang="ko-KR" dirty="0" smtClean="0"/>
              <a:t>3, </a:t>
            </a:r>
            <a:r>
              <a:rPr lang="ko-KR" altLang="en-US" dirty="0" smtClean="0"/>
              <a:t>박사과정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외 </a:t>
            </a:r>
            <a:r>
              <a:rPr lang="ko-KR" altLang="en-US" dirty="0"/>
              <a:t>석사과정 </a:t>
            </a:r>
            <a:r>
              <a:rPr lang="ko-KR" altLang="en-US" dirty="0" smtClean="0"/>
              <a:t>및</a:t>
            </a:r>
            <a:r>
              <a:rPr lang="en-US" altLang="ko-KR" dirty="0" smtClean="0"/>
              <a:t> </a:t>
            </a:r>
            <a:r>
              <a:rPr lang="ko-KR" altLang="en-US" dirty="0"/>
              <a:t>외주기업</a:t>
            </a:r>
            <a:r>
              <a:rPr lang="en-US" altLang="ko-KR" dirty="0"/>
              <a:t> </a:t>
            </a:r>
            <a:endParaRPr lang="ko-KR" altLang="en-US" dirty="0" smtClean="0"/>
          </a:p>
          <a:p>
            <a:r>
              <a:rPr lang="ko-KR" altLang="en-US" dirty="0" smtClean="0"/>
              <a:t>온라인</a:t>
            </a:r>
            <a:r>
              <a:rPr lang="en-US" altLang="ko-KR" dirty="0" smtClean="0"/>
              <a:t>/</a:t>
            </a:r>
            <a:r>
              <a:rPr lang="ko-KR" altLang="en-US" dirty="0" smtClean="0"/>
              <a:t>오프라인 모니터링 시스템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P5 </a:t>
            </a:r>
            <a:r>
              <a:rPr lang="ko-KR" altLang="en-US" dirty="0" smtClean="0"/>
              <a:t>온라인 </a:t>
            </a:r>
            <a:r>
              <a:rPr lang="en-US" altLang="ko-KR" dirty="0" smtClean="0"/>
              <a:t>DQM </a:t>
            </a:r>
            <a:r>
              <a:rPr lang="ko-KR" altLang="en-US" dirty="0" smtClean="0"/>
              <a:t>및 오프라인 </a:t>
            </a:r>
            <a:r>
              <a:rPr lang="en-US" altLang="ko-KR" dirty="0" smtClean="0"/>
              <a:t>DQM</a:t>
            </a:r>
            <a:r>
              <a:rPr lang="ko-KR" altLang="en-US" dirty="0" smtClean="0"/>
              <a:t>제작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박사급</a:t>
            </a:r>
            <a:r>
              <a:rPr lang="ko-KR" altLang="en-US" dirty="0" smtClean="0"/>
              <a:t> </a:t>
            </a:r>
            <a:r>
              <a:rPr lang="en-US" altLang="ko-KR" dirty="0" smtClean="0"/>
              <a:t>3, </a:t>
            </a:r>
            <a:r>
              <a:rPr lang="ko-KR" altLang="en-US" dirty="0" smtClean="0"/>
              <a:t>박사과정 </a:t>
            </a:r>
            <a:r>
              <a:rPr lang="en-US" altLang="ko-KR" dirty="0" smtClean="0"/>
              <a:t>2</a:t>
            </a:r>
            <a:r>
              <a:rPr lang="ko-KR" altLang="en-US" dirty="0"/>
              <a:t> 외 석사과정 </a:t>
            </a:r>
            <a:endParaRPr lang="en-US" altLang="ko-KR" dirty="0" smtClean="0"/>
          </a:p>
          <a:p>
            <a:r>
              <a:rPr lang="ko-KR" altLang="en-US" dirty="0" smtClean="0"/>
              <a:t>시프트 및 관리 운영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2017,2018</a:t>
            </a:r>
            <a:r>
              <a:rPr lang="ko-KR" altLang="en-US" dirty="0" smtClean="0"/>
              <a:t>년 부터 한국</a:t>
            </a:r>
            <a:r>
              <a:rPr lang="en-US" altLang="ko-KR" dirty="0" smtClean="0"/>
              <a:t>CMS</a:t>
            </a:r>
            <a:r>
              <a:rPr lang="ko-KR" altLang="en-US" dirty="0"/>
              <a:t>가</a:t>
            </a:r>
            <a:r>
              <a:rPr lang="ko-KR" altLang="en-US" dirty="0" smtClean="0"/>
              <a:t> 주도적으로 한국검출기의 </a:t>
            </a:r>
            <a:r>
              <a:rPr lang="en-US" altLang="ko-KR" dirty="0" smtClean="0"/>
              <a:t>Shift </a:t>
            </a:r>
            <a:r>
              <a:rPr lang="ko-KR" altLang="en-US" dirty="0" smtClean="0"/>
              <a:t>운영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94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</a:rPr>
              <a:t>GEM</a:t>
            </a:r>
            <a:r>
              <a:rPr lang="ko-KR" altLang="en-US" dirty="0">
                <a:latin typeface="Arial Black" pitchFamily="34" charset="0"/>
              </a:rPr>
              <a:t>검출기</a:t>
            </a:r>
            <a:r>
              <a:rPr lang="en-US" altLang="ko-KR" dirty="0">
                <a:latin typeface="Arial Black" pitchFamily="34" charset="0"/>
              </a:rPr>
              <a:t/>
            </a:r>
            <a:br>
              <a:rPr lang="en-US" altLang="ko-KR" dirty="0">
                <a:latin typeface="Arial Black" pitchFamily="34" charset="0"/>
              </a:rPr>
            </a:br>
            <a:r>
              <a:rPr lang="ko-KR" altLang="en-US" dirty="0">
                <a:latin typeface="Arial Black" pitchFamily="34" charset="0"/>
              </a:rPr>
              <a:t>와</a:t>
            </a:r>
            <a:r>
              <a:rPr lang="en-US" altLang="ko-KR" dirty="0">
                <a:latin typeface="Arial Black" pitchFamily="34" charset="0"/>
              </a:rPr>
              <a:t> </a:t>
            </a:r>
            <a:br>
              <a:rPr lang="en-US" altLang="ko-KR" dirty="0">
                <a:latin typeface="Arial Black" pitchFamily="34" charset="0"/>
              </a:rPr>
            </a:br>
            <a:r>
              <a:rPr lang="ko-KR" altLang="en-US" dirty="0">
                <a:latin typeface="Arial Black" pitchFamily="34" charset="0"/>
              </a:rPr>
              <a:t>한국</a:t>
            </a:r>
            <a:r>
              <a:rPr lang="en-US" altLang="ko-KR" dirty="0">
                <a:latin typeface="Arial Black" pitchFamily="34" charset="0"/>
              </a:rPr>
              <a:t>CMS</a:t>
            </a:r>
            <a:r>
              <a:rPr lang="ko-KR" altLang="en-US" dirty="0">
                <a:latin typeface="Arial Black" pitchFamily="34" charset="0"/>
              </a:rPr>
              <a:t>의 </a:t>
            </a:r>
            <a:r>
              <a:rPr lang="en-US" altLang="ko-KR" dirty="0">
                <a:latin typeface="Arial Black" pitchFamily="34" charset="0"/>
              </a:rPr>
              <a:t/>
            </a:r>
            <a:br>
              <a:rPr lang="en-US" altLang="ko-KR" dirty="0">
                <a:latin typeface="Arial Black" pitchFamily="34" charset="0"/>
              </a:rPr>
            </a:br>
            <a:r>
              <a:rPr lang="ko-KR" altLang="en-US" dirty="0">
                <a:latin typeface="Arial Black" pitchFamily="34" charset="0"/>
              </a:rPr>
              <a:t>검출기 </a:t>
            </a:r>
            <a:r>
              <a:rPr lang="en-US" altLang="ko-KR" dirty="0">
                <a:latin typeface="Arial Black" pitchFamily="34" charset="0"/>
              </a:rPr>
              <a:t>R&amp;D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2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15" y="3699030"/>
            <a:ext cx="3231726" cy="24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_x183100952" descr="EMB00000a843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7075" y="3203975"/>
            <a:ext cx="3810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입자검출</a:t>
            </a:r>
            <a:r>
              <a:rPr lang="ko-KR" altLang="en-US" dirty="0"/>
              <a:t>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6505" y="818710"/>
            <a:ext cx="8382000" cy="5461840"/>
          </a:xfrm>
        </p:spPr>
        <p:txBody>
          <a:bodyPr/>
          <a:lstStyle/>
          <a:p>
            <a:r>
              <a:rPr lang="ko-KR" altLang="en-US" dirty="0" smtClean="0"/>
              <a:t>와이어 </a:t>
            </a:r>
            <a:r>
              <a:rPr lang="ko-KR" altLang="en-US" dirty="0" err="1" smtClean="0"/>
              <a:t>챔버의</a:t>
            </a:r>
            <a:r>
              <a:rPr lang="ko-KR" altLang="en-US" dirty="0" smtClean="0"/>
              <a:t> 기본원리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Ionization</a:t>
            </a:r>
          </a:p>
          <a:p>
            <a:pPr lvl="1"/>
            <a:r>
              <a:rPr lang="en-US" altLang="ko-KR" dirty="0" smtClean="0"/>
              <a:t>Drift field</a:t>
            </a:r>
          </a:p>
          <a:p>
            <a:pPr lvl="1"/>
            <a:r>
              <a:rPr lang="en-US" altLang="ko-KR" dirty="0" smtClean="0"/>
              <a:t>Electron avalanche</a:t>
            </a:r>
          </a:p>
          <a:p>
            <a:pPr lvl="1"/>
            <a:r>
              <a:rPr lang="en-US" altLang="ko-KR" dirty="0" smtClean="0"/>
              <a:t>Read out</a:t>
            </a:r>
          </a:p>
          <a:p>
            <a:r>
              <a:rPr lang="en-US" altLang="ko-KR" dirty="0" smtClean="0"/>
              <a:t>TPC</a:t>
            </a:r>
          </a:p>
          <a:p>
            <a:pPr lvl="1"/>
            <a:r>
              <a:rPr lang="en-US" altLang="ko-KR" dirty="0" smtClean="0"/>
              <a:t>Time Projection Chamber</a:t>
            </a:r>
          </a:p>
          <a:p>
            <a:r>
              <a:rPr lang="ko-KR" altLang="en-US" dirty="0" smtClean="0"/>
              <a:t>반도체검출기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Diode</a:t>
            </a:r>
          </a:p>
          <a:p>
            <a:pPr lvl="1"/>
            <a:r>
              <a:rPr lang="en-US" altLang="ko-KR" dirty="0" smtClean="0"/>
              <a:t>Si, </a:t>
            </a:r>
            <a:r>
              <a:rPr lang="en-US" altLang="ko-KR" dirty="0" err="1" smtClean="0"/>
              <a:t>Ge</a:t>
            </a:r>
            <a:endParaRPr lang="en-US" altLang="ko-KR" dirty="0"/>
          </a:p>
          <a:p>
            <a:r>
              <a:rPr lang="ko-KR" altLang="en-US" dirty="0" err="1" smtClean="0"/>
              <a:t>열량</a:t>
            </a:r>
            <a:r>
              <a:rPr lang="ko-KR" altLang="en-US" dirty="0" err="1"/>
              <a:t>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EM</a:t>
            </a:r>
            <a:r>
              <a:rPr lang="ko-KR" altLang="en-US" dirty="0" err="1" smtClean="0"/>
              <a:t>열량계</a:t>
            </a:r>
            <a:endParaRPr lang="en-US" altLang="ko-KR" dirty="0"/>
          </a:p>
          <a:p>
            <a:pPr lvl="1"/>
            <a:r>
              <a:rPr lang="en-US" altLang="ko-KR" dirty="0" smtClean="0"/>
              <a:t>Hadron</a:t>
            </a:r>
            <a:r>
              <a:rPr lang="ko-KR" altLang="en-US" dirty="0" err="1" smtClean="0"/>
              <a:t>열량계</a:t>
            </a: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1025" name="_x183100392" descr="EMB00000a8435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05" y="824235"/>
            <a:ext cx="2530475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7185" y="1043735"/>
            <a:ext cx="2795572" cy="18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화살표 연결선 5"/>
          <p:cNvCxnSpPr/>
          <p:nvPr/>
        </p:nvCxnSpPr>
        <p:spPr bwMode="auto">
          <a:xfrm flipH="1">
            <a:off x="6507216" y="824235"/>
            <a:ext cx="1440159" cy="26047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구름 9"/>
          <p:cNvSpPr/>
          <p:nvPr/>
        </p:nvSpPr>
        <p:spPr bwMode="auto">
          <a:xfrm flipH="1">
            <a:off x="6822250" y="1834084"/>
            <a:ext cx="272660" cy="784826"/>
          </a:xfrm>
          <a:prstGeom prst="cloud">
            <a:avLst/>
          </a:prstGeom>
          <a:solidFill>
            <a:srgbClr val="FF000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1930" y="5987316"/>
            <a:ext cx="1342034" cy="276999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CC, Wikipedia</a:t>
            </a:r>
            <a:endParaRPr lang="ko-KR" altLang="en-US" sz="12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39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발표목차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sz="2800" dirty="0" smtClean="0"/>
              <a:t>한국 </a:t>
            </a:r>
            <a:r>
              <a:rPr lang="en-US" altLang="ko-KR" sz="2800" dirty="0" smtClean="0"/>
              <a:t>CMS </a:t>
            </a:r>
            <a:r>
              <a:rPr lang="ko-KR" altLang="en-US" sz="2800" dirty="0" smtClean="0"/>
              <a:t>소개</a:t>
            </a:r>
            <a:endParaRPr lang="en-US" altLang="ko-KR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ko-KR" sz="2800" dirty="0" smtClean="0"/>
              <a:t>LHC/CMS </a:t>
            </a:r>
            <a:r>
              <a:rPr lang="ko-KR" altLang="en-US" sz="2800" dirty="0" smtClean="0"/>
              <a:t>업그레이드 스케줄</a:t>
            </a:r>
            <a:endParaRPr lang="en-US" altLang="ko-KR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ko-KR" sz="2800" dirty="0" smtClean="0"/>
              <a:t>GEM</a:t>
            </a:r>
            <a:r>
              <a:rPr lang="ko-KR" altLang="en-US" sz="2800" dirty="0" smtClean="0"/>
              <a:t>검출기와 한국</a:t>
            </a:r>
            <a:r>
              <a:rPr lang="en-US" altLang="ko-KR" sz="2800" dirty="0" smtClean="0"/>
              <a:t>CMS</a:t>
            </a:r>
            <a:r>
              <a:rPr lang="ko-KR" altLang="en-US" sz="2800" dirty="0" smtClean="0"/>
              <a:t>의 검출기 </a:t>
            </a:r>
            <a:r>
              <a:rPr lang="en-US" altLang="ko-KR" sz="2800" dirty="0" smtClean="0"/>
              <a:t>R&amp;D</a:t>
            </a: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ko-KR" sz="2800" dirty="0" err="1" smtClean="0"/>
              <a:t>KoRIA</a:t>
            </a:r>
            <a:r>
              <a:rPr lang="ko-KR" altLang="en-US" sz="2800" dirty="0" smtClean="0"/>
              <a:t>와의 연계</a:t>
            </a:r>
            <a:endParaRPr lang="en-US" altLang="ko-KR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sz="2800" dirty="0" smtClean="0"/>
              <a:t>결</a:t>
            </a:r>
            <a:r>
              <a:rPr lang="ko-KR" altLang="en-US" sz="2800" dirty="0"/>
              <a:t>론</a:t>
            </a:r>
          </a:p>
        </p:txBody>
      </p:sp>
    </p:spTree>
    <p:extLst>
      <p:ext uri="{BB962C8B-B14F-4D97-AF65-F5344CB8AC3E}">
        <p14:creationId xmlns:p14="http://schemas.microsoft.com/office/powerpoint/2010/main" val="6259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GEM</a:t>
            </a:r>
            <a:r>
              <a:rPr lang="ko-KR" altLang="en-US" dirty="0" smtClean="0"/>
              <a:t>검출기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1510" y="773705"/>
            <a:ext cx="8382000" cy="5105400"/>
          </a:xfrm>
        </p:spPr>
        <p:txBody>
          <a:bodyPr/>
          <a:lstStyle/>
          <a:p>
            <a:r>
              <a:rPr lang="en-US" altLang="ko-KR" dirty="0" smtClean="0"/>
              <a:t>GEM</a:t>
            </a:r>
            <a:r>
              <a:rPr lang="ko-KR" altLang="en-US" dirty="0" smtClean="0"/>
              <a:t>검출기의 구조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50-70um </a:t>
            </a:r>
            <a:r>
              <a:rPr lang="ko-KR" altLang="en-US" dirty="0" err="1" smtClean="0"/>
              <a:t>켑톤</a:t>
            </a:r>
            <a:r>
              <a:rPr lang="ko-KR" altLang="en-US" dirty="0" smtClean="0"/>
              <a:t> 필름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5-10um </a:t>
            </a:r>
            <a:r>
              <a:rPr lang="ko-KR" altLang="en-US" dirty="0" smtClean="0"/>
              <a:t>구리박막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50-70um </a:t>
            </a:r>
            <a:r>
              <a:rPr lang="ko-KR" altLang="en-US" dirty="0" smtClean="0"/>
              <a:t>미세구멍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Drift field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HV field  </a:t>
            </a:r>
            <a:endParaRPr lang="ko-KR" altLang="en-US" dirty="0"/>
          </a:p>
        </p:txBody>
      </p:sp>
      <p:pic>
        <p:nvPicPr>
          <p:cNvPr id="2049" name="_x183802416" descr="EMB00000a8435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1940" y="818710"/>
            <a:ext cx="2591753" cy="25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183802496" descr="EMB00000a84358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0" y="3158970"/>
            <a:ext cx="3810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_x183802576" descr="EMB00000a8435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39" y="3508992"/>
            <a:ext cx="3195355" cy="27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7275" y="953725"/>
            <a:ext cx="163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Drift electron</a:t>
            </a:r>
            <a:endParaRPr lang="ko-KR" altLang="en-US" sz="16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2370366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Electron avalanche</a:t>
            </a:r>
            <a:endParaRPr lang="ko-KR" altLang="en-US" sz="1600" dirty="0" smtClean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6" name="직선 화살표 연결선 5"/>
          <p:cNvCxnSpPr>
            <a:stCxn id="4" idx="1"/>
          </p:cNvCxnSpPr>
          <p:nvPr/>
        </p:nvCxnSpPr>
        <p:spPr bwMode="auto">
          <a:xfrm flipH="1">
            <a:off x="6147175" y="1123002"/>
            <a:ext cx="9001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직선 화살표 연결선 10"/>
          <p:cNvCxnSpPr/>
          <p:nvPr/>
        </p:nvCxnSpPr>
        <p:spPr bwMode="auto">
          <a:xfrm flipH="1">
            <a:off x="6147175" y="2570707"/>
            <a:ext cx="6024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181497" y="3880548"/>
            <a:ext cx="1665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다층 연성기판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+</a:t>
            </a:r>
          </a:p>
          <a:p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리소그라피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공정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5041" y="5987316"/>
            <a:ext cx="1342034" cy="276999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CC, Wikipedia</a:t>
            </a:r>
            <a:endParaRPr lang="ko-KR" altLang="en-US" sz="12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65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082880"/>
            <a:ext cx="7159251" cy="519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GEM</a:t>
            </a:r>
            <a:r>
              <a:rPr lang="ko-KR" altLang="en-US" dirty="0" smtClean="0"/>
              <a:t>의 응용</a:t>
            </a:r>
            <a:r>
              <a:rPr lang="en-US" altLang="ko-KR" dirty="0" smtClean="0"/>
              <a:t>: TPC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기존의 </a:t>
            </a:r>
            <a:r>
              <a:rPr lang="en-US" altLang="ko-KR" dirty="0" smtClean="0"/>
              <a:t>TPC</a:t>
            </a:r>
            <a:r>
              <a:rPr lang="ko-KR" altLang="en-US" dirty="0" smtClean="0"/>
              <a:t>와 같은 원리</a:t>
            </a:r>
            <a:endParaRPr lang="en-US" altLang="ko-KR" dirty="0" smtClean="0"/>
          </a:p>
          <a:p>
            <a:r>
              <a:rPr lang="en-US" altLang="ko-KR" dirty="0" err="1" smtClean="0"/>
              <a:t>KoRIA</a:t>
            </a:r>
            <a:r>
              <a:rPr lang="en-US" altLang="ko-KR" dirty="0" smtClean="0"/>
              <a:t> </a:t>
            </a:r>
            <a:r>
              <a:rPr lang="ko-KR" altLang="en-US" dirty="0" smtClean="0"/>
              <a:t>검출기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LAMPS</a:t>
            </a:r>
          </a:p>
          <a:p>
            <a:pPr lvl="1"/>
            <a:r>
              <a:rPr lang="ko-KR" altLang="en-US" dirty="0" err="1" smtClean="0"/>
              <a:t>이경세교수</a:t>
            </a:r>
            <a:r>
              <a:rPr lang="ko-KR" altLang="en-US" dirty="0" smtClean="0"/>
              <a:t> 발표</a:t>
            </a:r>
            <a:r>
              <a:rPr lang="en-US" altLang="ko-KR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510" y="5987316"/>
            <a:ext cx="3248004" cy="276999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F. </a:t>
            </a:r>
            <a:r>
              <a:rPr lang="en-US" altLang="ko-KR" sz="1200" dirty="0" err="1" smtClean="0">
                <a:latin typeface="HY견고딕" pitchFamily="18" charset="-127"/>
                <a:ea typeface="HY견고딕" pitchFamily="18" charset="-127"/>
              </a:rPr>
              <a:t>Mutas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(LNF/INFN) @ </a:t>
            </a:r>
            <a:r>
              <a:rPr lang="en-US" altLang="ko-KR" sz="1200" dirty="0" err="1" smtClean="0">
                <a:latin typeface="HY견고딕" pitchFamily="18" charset="-127"/>
                <a:ea typeface="HY견고딕" pitchFamily="18" charset="-127"/>
              </a:rPr>
              <a:t>Frascati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2002</a:t>
            </a:r>
            <a:endParaRPr lang="ko-KR" altLang="en-US" sz="12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11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GEM</a:t>
            </a:r>
            <a:r>
              <a:rPr lang="ko-KR" altLang="en-US" dirty="0" smtClean="0"/>
              <a:t>의 응용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 Tomography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Incoming </a:t>
            </a:r>
            <a:r>
              <a:rPr lang="en-US" altLang="ko-KR" dirty="0" err="1" smtClean="0"/>
              <a:t>muons</a:t>
            </a:r>
            <a:r>
              <a:rPr lang="en-US" altLang="ko-KR" dirty="0" smtClean="0"/>
              <a:t> (</a:t>
            </a:r>
            <a:r>
              <a:rPr lang="el-GR" altLang="ko-KR" dirty="0" smtClean="0"/>
              <a:t>μ±)</a:t>
            </a:r>
            <a:r>
              <a:rPr lang="en-US" altLang="ko-KR" dirty="0"/>
              <a:t> (from natural cosmic rays)</a:t>
            </a:r>
            <a:r>
              <a:rPr lang="el-GR" altLang="ko-KR" dirty="0" smtClean="0"/>
              <a:t> </a:t>
            </a:r>
          </a:p>
          <a:p>
            <a:endParaRPr lang="ko-KR" altLang="en-US" dirty="0"/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13813" y="5994285"/>
            <a:ext cx="7417288" cy="270030"/>
          </a:xfrm>
          <a:prstGeom prst="rect">
            <a:avLst/>
          </a:prstGeom>
          <a:solidFill>
            <a:srgbClr val="00B0F0"/>
          </a:solidFill>
          <a:ln/>
        </p:spPr>
        <p:txBody>
          <a:bodyPr/>
          <a:lstStyle/>
          <a:p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M. </a:t>
            </a:r>
            <a:r>
              <a:rPr lang="en-US" altLang="ko-KR" sz="1200" dirty="0" err="1" smtClean="0">
                <a:latin typeface="HY견고딕" pitchFamily="18" charset="-127"/>
                <a:ea typeface="HY견고딕" pitchFamily="18" charset="-127"/>
              </a:rPr>
              <a:t>Hohlmann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(Florida 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Institute of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Technology) 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@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RD51 Coll. Meeting, Freiburg, Germany</a:t>
            </a:r>
          </a:p>
        </p:txBody>
      </p:sp>
      <p:sp>
        <p:nvSpPr>
          <p:cNvPr id="136195" name="Oval 3"/>
          <p:cNvSpPr>
            <a:spLocks noChangeArrowheads="1"/>
          </p:cNvSpPr>
          <p:nvPr/>
        </p:nvSpPr>
        <p:spPr bwMode="auto">
          <a:xfrm>
            <a:off x="382588" y="1868488"/>
            <a:ext cx="2117725" cy="2162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ko-KR" sz="180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36196" name="Picture 4" descr="Carbon_and_Iron_nucle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317750"/>
            <a:ext cx="10922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7" name="Arc 5"/>
          <p:cNvSpPr>
            <a:spLocks/>
          </p:cNvSpPr>
          <p:nvPr/>
        </p:nvSpPr>
        <p:spPr bwMode="auto">
          <a:xfrm rot="-430302">
            <a:off x="1754188" y="2165350"/>
            <a:ext cx="322262" cy="1644650"/>
          </a:xfrm>
          <a:custGeom>
            <a:avLst/>
            <a:gdLst>
              <a:gd name="G0" fmla="+- 0 0 0"/>
              <a:gd name="G1" fmla="+- 13611 0 0"/>
              <a:gd name="G2" fmla="+- 21600 0 0"/>
              <a:gd name="T0" fmla="*/ 16772 w 21600"/>
              <a:gd name="T1" fmla="*/ 0 h 28903"/>
              <a:gd name="T2" fmla="*/ 15255 w 21600"/>
              <a:gd name="T3" fmla="*/ 28903 h 28903"/>
              <a:gd name="T4" fmla="*/ 0 w 21600"/>
              <a:gd name="T5" fmla="*/ 13611 h 28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903" fill="none" extrusionOk="0">
                <a:moveTo>
                  <a:pt x="16772" y="-1"/>
                </a:moveTo>
                <a:cubicBezTo>
                  <a:pt x="19895" y="3848"/>
                  <a:pt x="21600" y="8654"/>
                  <a:pt x="21600" y="13611"/>
                </a:cubicBezTo>
                <a:cubicBezTo>
                  <a:pt x="21600" y="19348"/>
                  <a:pt x="19317" y="24850"/>
                  <a:pt x="15254" y="28902"/>
                </a:cubicBezTo>
              </a:path>
              <a:path w="21600" h="28903" stroke="0" extrusionOk="0">
                <a:moveTo>
                  <a:pt x="16772" y="-1"/>
                </a:moveTo>
                <a:cubicBezTo>
                  <a:pt x="19895" y="3848"/>
                  <a:pt x="21600" y="8654"/>
                  <a:pt x="21600" y="13611"/>
                </a:cubicBezTo>
                <a:cubicBezTo>
                  <a:pt x="21600" y="19348"/>
                  <a:pt x="19317" y="24850"/>
                  <a:pt x="15254" y="28902"/>
                </a:cubicBezTo>
                <a:lnTo>
                  <a:pt x="0" y="13611"/>
                </a:lnTo>
                <a:close/>
              </a:path>
            </a:pathLst>
          </a:custGeom>
          <a:noFill/>
          <a:ln w="19050">
            <a:solidFill>
              <a:srgbClr val="FF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1935163" y="2243138"/>
            <a:ext cx="384175" cy="134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199" name="Arc 7"/>
          <p:cNvSpPr>
            <a:spLocks/>
          </p:cNvSpPr>
          <p:nvPr/>
        </p:nvSpPr>
        <p:spPr bwMode="auto">
          <a:xfrm flipV="1">
            <a:off x="2089150" y="3360738"/>
            <a:ext cx="192088" cy="149225"/>
          </a:xfrm>
          <a:custGeom>
            <a:avLst/>
            <a:gdLst>
              <a:gd name="G0" fmla="+- 0 0 0"/>
              <a:gd name="G1" fmla="+- 21518 0 0"/>
              <a:gd name="G2" fmla="+- 21600 0 0"/>
              <a:gd name="T0" fmla="*/ 1885 w 15274"/>
              <a:gd name="T1" fmla="*/ 0 h 21518"/>
              <a:gd name="T2" fmla="*/ 15274 w 15274"/>
              <a:gd name="T3" fmla="*/ 6244 h 21518"/>
              <a:gd name="T4" fmla="*/ 0 w 15274"/>
              <a:gd name="T5" fmla="*/ 21518 h 2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74" h="21518" fill="none" extrusionOk="0">
                <a:moveTo>
                  <a:pt x="1884" y="0"/>
                </a:moveTo>
                <a:cubicBezTo>
                  <a:pt x="6942" y="443"/>
                  <a:pt x="11683" y="2654"/>
                  <a:pt x="15273" y="6244"/>
                </a:cubicBezTo>
              </a:path>
              <a:path w="15274" h="21518" stroke="0" extrusionOk="0">
                <a:moveTo>
                  <a:pt x="1884" y="0"/>
                </a:moveTo>
                <a:cubicBezTo>
                  <a:pt x="6942" y="443"/>
                  <a:pt x="11683" y="2654"/>
                  <a:pt x="15273" y="6244"/>
                </a:cubicBezTo>
                <a:lnTo>
                  <a:pt x="0" y="215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779463" y="2317750"/>
            <a:ext cx="374650" cy="40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746125" y="3321050"/>
            <a:ext cx="1122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 baseline="50000">
                <a:latin typeface="HY견고딕" pitchFamily="18" charset="-127"/>
                <a:ea typeface="HY견고딕" pitchFamily="18" charset="-127"/>
              </a:rPr>
              <a:t>56</a:t>
            </a:r>
            <a:r>
              <a:rPr lang="en-US" altLang="ko-KR" b="1">
                <a:latin typeface="HY견고딕" pitchFamily="18" charset="-127"/>
                <a:ea typeface="HY견고딕" pitchFamily="18" charset="-127"/>
              </a:rPr>
              <a:t>Fe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1866900" y="3238500"/>
            <a:ext cx="615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000">
                <a:latin typeface="HY견고딕" pitchFamily="18" charset="-127"/>
                <a:ea typeface="HY견고딕" pitchFamily="18" charset="-127"/>
              </a:rPr>
              <a:t>Θ</a:t>
            </a:r>
            <a:endParaRPr lang="el-GR" sz="1000" baseline="-2500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36203" name="Group 11"/>
          <p:cNvGrpSpPr>
            <a:grpSpLocks/>
          </p:cNvGrpSpPr>
          <p:nvPr/>
        </p:nvGrpSpPr>
        <p:grpSpPr bwMode="auto">
          <a:xfrm rot="-178888">
            <a:off x="2424113" y="4716463"/>
            <a:ext cx="3640137" cy="304800"/>
            <a:chOff x="1680" y="2784"/>
            <a:chExt cx="2640" cy="192"/>
          </a:xfrm>
        </p:grpSpPr>
        <p:sp>
          <p:nvSpPr>
            <p:cNvPr id="136204" name="AutoShape 12"/>
            <p:cNvSpPr>
              <a:spLocks noChangeArrowheads="1"/>
            </p:cNvSpPr>
            <p:nvPr/>
          </p:nvSpPr>
          <p:spPr bwMode="auto">
            <a:xfrm>
              <a:off x="1680" y="2784"/>
              <a:ext cx="2640" cy="192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6205" name="Line 13"/>
            <p:cNvSpPr>
              <a:spLocks noChangeShapeType="1"/>
            </p:cNvSpPr>
            <p:nvPr/>
          </p:nvSpPr>
          <p:spPr bwMode="auto">
            <a:xfrm>
              <a:off x="1680" y="2880"/>
              <a:ext cx="12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206" name="Line 14"/>
            <p:cNvSpPr>
              <a:spLocks noChangeShapeType="1"/>
            </p:cNvSpPr>
            <p:nvPr/>
          </p:nvSpPr>
          <p:spPr bwMode="auto">
            <a:xfrm flipV="1">
              <a:off x="2976" y="2880"/>
              <a:ext cx="13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136207" name="Picture 15" descr="j01489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25714" r="19048" b="47142"/>
          <a:stretch>
            <a:fillRect/>
          </a:stretch>
        </p:blipFill>
        <p:spPr bwMode="auto">
          <a:xfrm>
            <a:off x="2613025" y="1982788"/>
            <a:ext cx="32464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8" name="Line 16"/>
          <p:cNvSpPr>
            <a:spLocks noChangeShapeType="1"/>
          </p:cNvSpPr>
          <p:nvPr/>
        </p:nvSpPr>
        <p:spPr bwMode="auto">
          <a:xfrm flipH="1" flipV="1">
            <a:off x="5754688" y="3263900"/>
            <a:ext cx="377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09" name="Line 17"/>
          <p:cNvSpPr>
            <a:spLocks noChangeShapeType="1"/>
          </p:cNvSpPr>
          <p:nvPr/>
        </p:nvSpPr>
        <p:spPr bwMode="auto">
          <a:xfrm>
            <a:off x="2438400" y="2190750"/>
            <a:ext cx="347663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10" name="AutoShape 18"/>
          <p:cNvSpPr>
            <a:spLocks noChangeArrowheads="1"/>
          </p:cNvSpPr>
          <p:nvPr/>
        </p:nvSpPr>
        <p:spPr bwMode="auto">
          <a:xfrm rot="10415787" flipH="1">
            <a:off x="2487613" y="2051050"/>
            <a:ext cx="2319337" cy="152400"/>
          </a:xfrm>
          <a:prstGeom prst="parallelogram">
            <a:avLst>
              <a:gd name="adj" fmla="val 159656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11" name="AutoShape 19"/>
          <p:cNvSpPr>
            <a:spLocks noChangeArrowheads="1"/>
          </p:cNvSpPr>
          <p:nvPr/>
        </p:nvSpPr>
        <p:spPr bwMode="auto">
          <a:xfrm rot="10886463" flipV="1">
            <a:off x="4244975" y="1966913"/>
            <a:ext cx="1924050" cy="1273175"/>
          </a:xfrm>
          <a:prstGeom prst="parallelogram">
            <a:avLst>
              <a:gd name="adj" fmla="val 1184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12" name="Line 20"/>
          <p:cNvSpPr>
            <a:spLocks noChangeShapeType="1"/>
          </p:cNvSpPr>
          <p:nvPr/>
        </p:nvSpPr>
        <p:spPr bwMode="auto">
          <a:xfrm flipH="1">
            <a:off x="3736975" y="4787900"/>
            <a:ext cx="161925" cy="168275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6213" name="Line 21"/>
          <p:cNvSpPr>
            <a:spLocks noChangeShapeType="1"/>
          </p:cNvSpPr>
          <p:nvPr/>
        </p:nvSpPr>
        <p:spPr bwMode="auto">
          <a:xfrm flipH="1">
            <a:off x="3429000" y="5037138"/>
            <a:ext cx="215900" cy="22225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6214" name="Line 22"/>
          <p:cNvSpPr>
            <a:spLocks noChangeShapeType="1"/>
          </p:cNvSpPr>
          <p:nvPr/>
        </p:nvSpPr>
        <p:spPr bwMode="auto">
          <a:xfrm>
            <a:off x="4095750" y="1616075"/>
            <a:ext cx="69850" cy="15875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15" name="Arc 23"/>
          <p:cNvSpPr>
            <a:spLocks/>
          </p:cNvSpPr>
          <p:nvPr/>
        </p:nvSpPr>
        <p:spPr bwMode="auto">
          <a:xfrm rot="8624769">
            <a:off x="4629150" y="3968750"/>
            <a:ext cx="342900" cy="376238"/>
          </a:xfrm>
          <a:custGeom>
            <a:avLst/>
            <a:gdLst>
              <a:gd name="G0" fmla="+- 2776 0 0"/>
              <a:gd name="G1" fmla="+- 21600 0 0"/>
              <a:gd name="G2" fmla="+- 21600 0 0"/>
              <a:gd name="T0" fmla="*/ 0 w 24376"/>
              <a:gd name="T1" fmla="*/ 179 h 29528"/>
              <a:gd name="T2" fmla="*/ 22868 w 24376"/>
              <a:gd name="T3" fmla="*/ 29528 h 29528"/>
              <a:gd name="T4" fmla="*/ 2776 w 24376"/>
              <a:gd name="T5" fmla="*/ 21600 h 29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376" h="29528" fill="none" extrusionOk="0">
                <a:moveTo>
                  <a:pt x="0" y="179"/>
                </a:moveTo>
                <a:cubicBezTo>
                  <a:pt x="920" y="59"/>
                  <a:pt x="1847" y="-1"/>
                  <a:pt x="2776" y="0"/>
                </a:cubicBezTo>
                <a:cubicBezTo>
                  <a:pt x="14705" y="0"/>
                  <a:pt x="24376" y="9670"/>
                  <a:pt x="24376" y="21600"/>
                </a:cubicBezTo>
                <a:cubicBezTo>
                  <a:pt x="24376" y="24313"/>
                  <a:pt x="23864" y="27003"/>
                  <a:pt x="22868" y="29528"/>
                </a:cubicBezTo>
              </a:path>
              <a:path w="24376" h="29528" stroke="0" extrusionOk="0">
                <a:moveTo>
                  <a:pt x="0" y="179"/>
                </a:moveTo>
                <a:cubicBezTo>
                  <a:pt x="920" y="59"/>
                  <a:pt x="1847" y="-1"/>
                  <a:pt x="2776" y="0"/>
                </a:cubicBezTo>
                <a:cubicBezTo>
                  <a:pt x="14705" y="0"/>
                  <a:pt x="24376" y="9670"/>
                  <a:pt x="24376" y="21600"/>
                </a:cubicBezTo>
                <a:cubicBezTo>
                  <a:pt x="24376" y="24313"/>
                  <a:pt x="23864" y="27003"/>
                  <a:pt x="22868" y="29528"/>
                </a:cubicBezTo>
                <a:lnTo>
                  <a:pt x="2776" y="2160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6216" name="Line 24"/>
          <p:cNvSpPr>
            <a:spLocks noChangeShapeType="1"/>
          </p:cNvSpPr>
          <p:nvPr/>
        </p:nvSpPr>
        <p:spPr bwMode="auto">
          <a:xfrm>
            <a:off x="2655888" y="2228850"/>
            <a:ext cx="325437" cy="849313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17" name="Line 25"/>
          <p:cNvSpPr>
            <a:spLocks noChangeShapeType="1"/>
          </p:cNvSpPr>
          <p:nvPr/>
        </p:nvSpPr>
        <p:spPr bwMode="auto">
          <a:xfrm>
            <a:off x="3313113" y="4775200"/>
            <a:ext cx="26987" cy="168275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6218" name="Line 26"/>
          <p:cNvSpPr>
            <a:spLocks noChangeShapeType="1"/>
          </p:cNvSpPr>
          <p:nvPr/>
        </p:nvSpPr>
        <p:spPr bwMode="auto">
          <a:xfrm>
            <a:off x="3349625" y="5021263"/>
            <a:ext cx="36513" cy="22860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6219" name="Arc 27"/>
          <p:cNvSpPr>
            <a:spLocks/>
          </p:cNvSpPr>
          <p:nvPr/>
        </p:nvSpPr>
        <p:spPr bwMode="auto">
          <a:xfrm flipV="1">
            <a:off x="3251200" y="4378325"/>
            <a:ext cx="252413" cy="123825"/>
          </a:xfrm>
          <a:custGeom>
            <a:avLst/>
            <a:gdLst>
              <a:gd name="G0" fmla="+- 0 0 0"/>
              <a:gd name="G1" fmla="+- 21518 0 0"/>
              <a:gd name="G2" fmla="+- 21600 0 0"/>
              <a:gd name="T0" fmla="*/ 1885 w 15274"/>
              <a:gd name="T1" fmla="*/ 0 h 21518"/>
              <a:gd name="T2" fmla="*/ 15274 w 15274"/>
              <a:gd name="T3" fmla="*/ 6244 h 21518"/>
              <a:gd name="T4" fmla="*/ 0 w 15274"/>
              <a:gd name="T5" fmla="*/ 21518 h 2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74" h="21518" fill="none" extrusionOk="0">
                <a:moveTo>
                  <a:pt x="1884" y="0"/>
                </a:moveTo>
                <a:cubicBezTo>
                  <a:pt x="6942" y="443"/>
                  <a:pt x="11683" y="2654"/>
                  <a:pt x="15273" y="6244"/>
                </a:cubicBezTo>
              </a:path>
              <a:path w="15274" h="21518" stroke="0" extrusionOk="0">
                <a:moveTo>
                  <a:pt x="1884" y="0"/>
                </a:moveTo>
                <a:cubicBezTo>
                  <a:pt x="6942" y="443"/>
                  <a:pt x="11683" y="2654"/>
                  <a:pt x="15273" y="6244"/>
                </a:cubicBezTo>
                <a:lnTo>
                  <a:pt x="0" y="215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6220" name="Line 28"/>
          <p:cNvSpPr>
            <a:spLocks noChangeShapeType="1"/>
          </p:cNvSpPr>
          <p:nvPr/>
        </p:nvSpPr>
        <p:spPr bwMode="auto">
          <a:xfrm>
            <a:off x="4879975" y="3733800"/>
            <a:ext cx="2273300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21" name="Line 29"/>
          <p:cNvSpPr>
            <a:spLocks noChangeShapeType="1"/>
          </p:cNvSpPr>
          <p:nvPr/>
        </p:nvSpPr>
        <p:spPr bwMode="auto">
          <a:xfrm>
            <a:off x="2471738" y="1735138"/>
            <a:ext cx="84137" cy="220662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22" name="Oval 30"/>
          <p:cNvSpPr>
            <a:spLocks noChangeArrowheads="1"/>
          </p:cNvSpPr>
          <p:nvPr/>
        </p:nvSpPr>
        <p:spPr bwMode="auto">
          <a:xfrm>
            <a:off x="4810125" y="3584575"/>
            <a:ext cx="144463" cy="1571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23" name="Line 31"/>
          <p:cNvSpPr>
            <a:spLocks noChangeShapeType="1"/>
          </p:cNvSpPr>
          <p:nvPr/>
        </p:nvSpPr>
        <p:spPr bwMode="auto">
          <a:xfrm>
            <a:off x="4297363" y="2138363"/>
            <a:ext cx="322262" cy="822325"/>
          </a:xfrm>
          <a:prstGeom prst="line">
            <a:avLst/>
          </a:prstGeom>
          <a:noFill/>
          <a:ln w="28575" cap="rnd">
            <a:solidFill>
              <a:srgbClr val="FF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24" name="Line 32"/>
          <p:cNvSpPr>
            <a:spLocks noChangeShapeType="1"/>
          </p:cNvSpPr>
          <p:nvPr/>
        </p:nvSpPr>
        <p:spPr bwMode="auto">
          <a:xfrm flipH="1">
            <a:off x="4205288" y="3652838"/>
            <a:ext cx="677862" cy="787400"/>
          </a:xfrm>
          <a:prstGeom prst="line">
            <a:avLst/>
          </a:prstGeom>
          <a:noFill/>
          <a:ln w="28575" cap="rnd">
            <a:solidFill>
              <a:srgbClr val="FF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6225" name="Text Box 33"/>
          <p:cNvSpPr txBox="1">
            <a:spLocks noChangeArrowheads="1"/>
          </p:cNvSpPr>
          <p:nvPr/>
        </p:nvSpPr>
        <p:spPr bwMode="auto">
          <a:xfrm>
            <a:off x="4609543" y="3875088"/>
            <a:ext cx="4106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sz="1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Θ</a:t>
            </a:r>
            <a:endParaRPr lang="el-GR" sz="1800" baseline="-250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27" name="Oval 35"/>
          <p:cNvSpPr>
            <a:spLocks noChangeArrowheads="1"/>
          </p:cNvSpPr>
          <p:nvPr/>
        </p:nvSpPr>
        <p:spPr bwMode="auto">
          <a:xfrm>
            <a:off x="3030538" y="3379788"/>
            <a:ext cx="144462" cy="1571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28" name="Line 36"/>
          <p:cNvSpPr>
            <a:spLocks noChangeShapeType="1"/>
          </p:cNvSpPr>
          <p:nvPr/>
        </p:nvSpPr>
        <p:spPr bwMode="auto">
          <a:xfrm flipH="1" flipV="1">
            <a:off x="2201863" y="2184400"/>
            <a:ext cx="819150" cy="1198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29" name="Line 37"/>
          <p:cNvSpPr>
            <a:spLocks noChangeShapeType="1"/>
          </p:cNvSpPr>
          <p:nvPr/>
        </p:nvSpPr>
        <p:spPr bwMode="auto">
          <a:xfrm flipH="1">
            <a:off x="1797050" y="3525838"/>
            <a:ext cx="12795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30" name="AutoShape 38"/>
          <p:cNvSpPr>
            <a:spLocks noChangeArrowheads="1"/>
          </p:cNvSpPr>
          <p:nvPr/>
        </p:nvSpPr>
        <p:spPr bwMode="auto">
          <a:xfrm rot="10415787" flipH="1">
            <a:off x="2435225" y="1855788"/>
            <a:ext cx="2355850" cy="161925"/>
          </a:xfrm>
          <a:prstGeom prst="parallelogram">
            <a:avLst>
              <a:gd name="adj" fmla="val 15263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31" name="AutoShape 39"/>
          <p:cNvSpPr>
            <a:spLocks noChangeArrowheads="1"/>
          </p:cNvSpPr>
          <p:nvPr/>
        </p:nvSpPr>
        <p:spPr bwMode="auto">
          <a:xfrm rot="10886463" flipV="1">
            <a:off x="4405313" y="1728788"/>
            <a:ext cx="1695450" cy="1306512"/>
          </a:xfrm>
          <a:prstGeom prst="parallelogram">
            <a:avLst>
              <a:gd name="adj" fmla="val 11552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32" name="Line 40"/>
          <p:cNvSpPr>
            <a:spLocks noChangeShapeType="1"/>
          </p:cNvSpPr>
          <p:nvPr/>
        </p:nvSpPr>
        <p:spPr bwMode="auto">
          <a:xfrm>
            <a:off x="4192588" y="1868488"/>
            <a:ext cx="31750" cy="71437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33" name="Line 41"/>
          <p:cNvSpPr>
            <a:spLocks noChangeShapeType="1"/>
          </p:cNvSpPr>
          <p:nvPr/>
        </p:nvSpPr>
        <p:spPr bwMode="auto">
          <a:xfrm>
            <a:off x="2424113" y="2011363"/>
            <a:ext cx="358775" cy="139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34" name="Line 42"/>
          <p:cNvSpPr>
            <a:spLocks noChangeShapeType="1"/>
          </p:cNvSpPr>
          <p:nvPr/>
        </p:nvSpPr>
        <p:spPr bwMode="auto">
          <a:xfrm flipH="1">
            <a:off x="5905500" y="3068638"/>
            <a:ext cx="207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35" name="Line 43"/>
          <p:cNvSpPr>
            <a:spLocks noChangeShapeType="1"/>
          </p:cNvSpPr>
          <p:nvPr/>
        </p:nvSpPr>
        <p:spPr bwMode="auto">
          <a:xfrm>
            <a:off x="2592388" y="2047875"/>
            <a:ext cx="42862" cy="123825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36" name="Line 44"/>
          <p:cNvSpPr>
            <a:spLocks noChangeShapeType="1"/>
          </p:cNvSpPr>
          <p:nvPr/>
        </p:nvSpPr>
        <p:spPr bwMode="auto">
          <a:xfrm>
            <a:off x="4610100" y="1709738"/>
            <a:ext cx="1497013" cy="135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37" name="Freeform 45"/>
          <p:cNvSpPr>
            <a:spLocks/>
          </p:cNvSpPr>
          <p:nvPr/>
        </p:nvSpPr>
        <p:spPr bwMode="auto">
          <a:xfrm>
            <a:off x="4037013" y="1914525"/>
            <a:ext cx="595312" cy="84138"/>
          </a:xfrm>
          <a:custGeom>
            <a:avLst/>
            <a:gdLst>
              <a:gd name="T0" fmla="*/ 0 w 432"/>
              <a:gd name="T1" fmla="*/ 53 h 53"/>
              <a:gd name="T2" fmla="*/ 57 w 432"/>
              <a:gd name="T3" fmla="*/ 44 h 53"/>
              <a:gd name="T4" fmla="*/ 123 w 432"/>
              <a:gd name="T5" fmla="*/ 38 h 53"/>
              <a:gd name="T6" fmla="*/ 222 w 432"/>
              <a:gd name="T7" fmla="*/ 26 h 53"/>
              <a:gd name="T8" fmla="*/ 288 w 432"/>
              <a:gd name="T9" fmla="*/ 17 h 53"/>
              <a:gd name="T10" fmla="*/ 408 w 432"/>
              <a:gd name="T11" fmla="*/ 5 h 53"/>
              <a:gd name="T12" fmla="*/ 408 w 432"/>
              <a:gd name="T13" fmla="*/ 23 h 53"/>
              <a:gd name="T14" fmla="*/ 405 w 432"/>
              <a:gd name="T15" fmla="*/ 17 h 53"/>
              <a:gd name="T16" fmla="*/ 396 w 432"/>
              <a:gd name="T17" fmla="*/ 14 h 53"/>
              <a:gd name="T18" fmla="*/ 303 w 432"/>
              <a:gd name="T19" fmla="*/ 11 h 53"/>
              <a:gd name="T20" fmla="*/ 396 w 432"/>
              <a:gd name="T21" fmla="*/ 5 h 53"/>
              <a:gd name="T22" fmla="*/ 429 w 432"/>
              <a:gd name="T23" fmla="*/ 14 h 53"/>
              <a:gd name="T24" fmla="*/ 432 w 432"/>
              <a:gd name="T25" fmla="*/ 2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2" h="53">
                <a:moveTo>
                  <a:pt x="0" y="53"/>
                </a:moveTo>
                <a:cubicBezTo>
                  <a:pt x="41" y="49"/>
                  <a:pt x="22" y="53"/>
                  <a:pt x="57" y="44"/>
                </a:cubicBezTo>
                <a:cubicBezTo>
                  <a:pt x="78" y="39"/>
                  <a:pt x="123" y="38"/>
                  <a:pt x="123" y="38"/>
                </a:cubicBezTo>
                <a:cubicBezTo>
                  <a:pt x="155" y="30"/>
                  <a:pt x="189" y="30"/>
                  <a:pt x="222" y="26"/>
                </a:cubicBezTo>
                <a:cubicBezTo>
                  <a:pt x="245" y="18"/>
                  <a:pt x="260" y="19"/>
                  <a:pt x="288" y="17"/>
                </a:cubicBezTo>
                <a:cubicBezTo>
                  <a:pt x="340" y="4"/>
                  <a:pt x="306" y="8"/>
                  <a:pt x="408" y="5"/>
                </a:cubicBezTo>
                <a:cubicBezTo>
                  <a:pt x="426" y="10"/>
                  <a:pt x="421" y="15"/>
                  <a:pt x="408" y="23"/>
                </a:cubicBezTo>
                <a:cubicBezTo>
                  <a:pt x="376" y="15"/>
                  <a:pt x="405" y="25"/>
                  <a:pt x="405" y="17"/>
                </a:cubicBezTo>
                <a:cubicBezTo>
                  <a:pt x="405" y="14"/>
                  <a:pt x="399" y="14"/>
                  <a:pt x="396" y="14"/>
                </a:cubicBezTo>
                <a:cubicBezTo>
                  <a:pt x="365" y="12"/>
                  <a:pt x="334" y="12"/>
                  <a:pt x="303" y="11"/>
                </a:cubicBezTo>
                <a:cubicBezTo>
                  <a:pt x="335" y="0"/>
                  <a:pt x="363" y="2"/>
                  <a:pt x="396" y="5"/>
                </a:cubicBezTo>
                <a:cubicBezTo>
                  <a:pt x="407" y="7"/>
                  <a:pt x="429" y="14"/>
                  <a:pt x="429" y="14"/>
                </a:cubicBezTo>
                <a:cubicBezTo>
                  <a:pt x="432" y="24"/>
                  <a:pt x="432" y="20"/>
                  <a:pt x="432" y="26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38" name="Freeform 46"/>
          <p:cNvSpPr>
            <a:spLocks/>
          </p:cNvSpPr>
          <p:nvPr/>
        </p:nvSpPr>
        <p:spPr bwMode="auto">
          <a:xfrm>
            <a:off x="3965575" y="1738313"/>
            <a:ext cx="595313" cy="85725"/>
          </a:xfrm>
          <a:custGeom>
            <a:avLst/>
            <a:gdLst>
              <a:gd name="T0" fmla="*/ 0 w 432"/>
              <a:gd name="T1" fmla="*/ 53 h 53"/>
              <a:gd name="T2" fmla="*/ 57 w 432"/>
              <a:gd name="T3" fmla="*/ 44 h 53"/>
              <a:gd name="T4" fmla="*/ 123 w 432"/>
              <a:gd name="T5" fmla="*/ 38 h 53"/>
              <a:gd name="T6" fmla="*/ 222 w 432"/>
              <a:gd name="T7" fmla="*/ 26 h 53"/>
              <a:gd name="T8" fmla="*/ 288 w 432"/>
              <a:gd name="T9" fmla="*/ 17 h 53"/>
              <a:gd name="T10" fmla="*/ 408 w 432"/>
              <a:gd name="T11" fmla="*/ 5 h 53"/>
              <a:gd name="T12" fmla="*/ 408 w 432"/>
              <a:gd name="T13" fmla="*/ 23 h 53"/>
              <a:gd name="T14" fmla="*/ 405 w 432"/>
              <a:gd name="T15" fmla="*/ 17 h 53"/>
              <a:gd name="T16" fmla="*/ 396 w 432"/>
              <a:gd name="T17" fmla="*/ 14 h 53"/>
              <a:gd name="T18" fmla="*/ 303 w 432"/>
              <a:gd name="T19" fmla="*/ 11 h 53"/>
              <a:gd name="T20" fmla="*/ 396 w 432"/>
              <a:gd name="T21" fmla="*/ 5 h 53"/>
              <a:gd name="T22" fmla="*/ 429 w 432"/>
              <a:gd name="T23" fmla="*/ 14 h 53"/>
              <a:gd name="T24" fmla="*/ 432 w 432"/>
              <a:gd name="T25" fmla="*/ 2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2" h="53">
                <a:moveTo>
                  <a:pt x="0" y="53"/>
                </a:moveTo>
                <a:cubicBezTo>
                  <a:pt x="41" y="49"/>
                  <a:pt x="22" y="53"/>
                  <a:pt x="57" y="44"/>
                </a:cubicBezTo>
                <a:cubicBezTo>
                  <a:pt x="78" y="39"/>
                  <a:pt x="123" y="38"/>
                  <a:pt x="123" y="38"/>
                </a:cubicBezTo>
                <a:cubicBezTo>
                  <a:pt x="155" y="30"/>
                  <a:pt x="189" y="30"/>
                  <a:pt x="222" y="26"/>
                </a:cubicBezTo>
                <a:cubicBezTo>
                  <a:pt x="245" y="18"/>
                  <a:pt x="260" y="19"/>
                  <a:pt x="288" y="17"/>
                </a:cubicBezTo>
                <a:cubicBezTo>
                  <a:pt x="340" y="4"/>
                  <a:pt x="306" y="8"/>
                  <a:pt x="408" y="5"/>
                </a:cubicBezTo>
                <a:cubicBezTo>
                  <a:pt x="426" y="10"/>
                  <a:pt x="421" y="15"/>
                  <a:pt x="408" y="23"/>
                </a:cubicBezTo>
                <a:cubicBezTo>
                  <a:pt x="376" y="15"/>
                  <a:pt x="405" y="25"/>
                  <a:pt x="405" y="17"/>
                </a:cubicBezTo>
                <a:cubicBezTo>
                  <a:pt x="405" y="14"/>
                  <a:pt x="399" y="14"/>
                  <a:pt x="396" y="14"/>
                </a:cubicBezTo>
                <a:cubicBezTo>
                  <a:pt x="365" y="12"/>
                  <a:pt x="334" y="12"/>
                  <a:pt x="303" y="11"/>
                </a:cubicBezTo>
                <a:cubicBezTo>
                  <a:pt x="335" y="0"/>
                  <a:pt x="363" y="2"/>
                  <a:pt x="396" y="5"/>
                </a:cubicBezTo>
                <a:cubicBezTo>
                  <a:pt x="407" y="7"/>
                  <a:pt x="429" y="14"/>
                  <a:pt x="429" y="14"/>
                </a:cubicBezTo>
                <a:cubicBezTo>
                  <a:pt x="432" y="24"/>
                  <a:pt x="432" y="20"/>
                  <a:pt x="432" y="26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39" name="Line 47"/>
          <p:cNvSpPr>
            <a:spLocks noChangeShapeType="1"/>
          </p:cNvSpPr>
          <p:nvPr/>
        </p:nvSpPr>
        <p:spPr bwMode="auto">
          <a:xfrm flipV="1">
            <a:off x="2424113" y="1703388"/>
            <a:ext cx="2195512" cy="307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40" name="Line 48"/>
          <p:cNvSpPr>
            <a:spLocks noChangeShapeType="1"/>
          </p:cNvSpPr>
          <p:nvPr/>
        </p:nvSpPr>
        <p:spPr bwMode="auto">
          <a:xfrm flipV="1">
            <a:off x="2454275" y="1898650"/>
            <a:ext cx="2152650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41" name="Line 49"/>
          <p:cNvSpPr>
            <a:spLocks noChangeShapeType="1"/>
          </p:cNvSpPr>
          <p:nvPr/>
        </p:nvSpPr>
        <p:spPr bwMode="auto">
          <a:xfrm>
            <a:off x="4595813" y="1887538"/>
            <a:ext cx="1536700" cy="1382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42" name="Text Box 50"/>
          <p:cNvSpPr txBox="1">
            <a:spLocks noChangeArrowheads="1"/>
          </p:cNvSpPr>
          <p:nvPr/>
        </p:nvSpPr>
        <p:spPr bwMode="auto">
          <a:xfrm>
            <a:off x="1608739" y="1984375"/>
            <a:ext cx="33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sz="1200" b="1">
                <a:solidFill>
                  <a:srgbClr val="FF66FF"/>
                </a:solidFill>
                <a:latin typeface="HY견고딕" pitchFamily="18" charset="-127"/>
                <a:ea typeface="HY견고딕" pitchFamily="18" charset="-127"/>
              </a:rPr>
              <a:t>μ</a:t>
            </a:r>
          </a:p>
        </p:txBody>
      </p:sp>
      <p:pic>
        <p:nvPicPr>
          <p:cNvPr id="136243" name="Picture 51" descr="Uranium_nucle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62242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44" name="Oval 52"/>
          <p:cNvSpPr>
            <a:spLocks noChangeArrowheads="1"/>
          </p:cNvSpPr>
          <p:nvPr/>
        </p:nvSpPr>
        <p:spPr bwMode="auto">
          <a:xfrm>
            <a:off x="7254875" y="2762250"/>
            <a:ext cx="465138" cy="458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45" name="Line 53"/>
          <p:cNvSpPr>
            <a:spLocks noChangeShapeType="1"/>
          </p:cNvSpPr>
          <p:nvPr/>
        </p:nvSpPr>
        <p:spPr bwMode="auto">
          <a:xfrm rot="20653807" flipH="1">
            <a:off x="7712075" y="1654175"/>
            <a:ext cx="11113" cy="650875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46" name="Line 54"/>
          <p:cNvSpPr>
            <a:spLocks noChangeShapeType="1"/>
          </p:cNvSpPr>
          <p:nvPr/>
        </p:nvSpPr>
        <p:spPr bwMode="auto">
          <a:xfrm rot="20653807" flipH="1">
            <a:off x="7153275" y="3282950"/>
            <a:ext cx="428625" cy="236538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47" name="Arc 55"/>
          <p:cNvSpPr>
            <a:spLocks/>
          </p:cNvSpPr>
          <p:nvPr/>
        </p:nvSpPr>
        <p:spPr bwMode="auto">
          <a:xfrm rot="9853807" flipH="1">
            <a:off x="7094538" y="2359025"/>
            <a:ext cx="815975" cy="862013"/>
          </a:xfrm>
          <a:custGeom>
            <a:avLst/>
            <a:gdLst>
              <a:gd name="G0" fmla="+- 0 0 0"/>
              <a:gd name="G1" fmla="+- 19738 0 0"/>
              <a:gd name="G2" fmla="+- 21600 0 0"/>
              <a:gd name="T0" fmla="*/ 8774 w 21600"/>
              <a:gd name="T1" fmla="*/ 0 h 20013"/>
              <a:gd name="T2" fmla="*/ 21598 w 21600"/>
              <a:gd name="T3" fmla="*/ 20013 h 20013"/>
              <a:gd name="T4" fmla="*/ 0 w 21600"/>
              <a:gd name="T5" fmla="*/ 19738 h 20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13" fill="none" extrusionOk="0">
                <a:moveTo>
                  <a:pt x="8773" y="0"/>
                </a:moveTo>
                <a:cubicBezTo>
                  <a:pt x="16573" y="3467"/>
                  <a:pt x="21600" y="11202"/>
                  <a:pt x="21600" y="19738"/>
                </a:cubicBezTo>
                <a:cubicBezTo>
                  <a:pt x="21600" y="19829"/>
                  <a:pt x="21599" y="19921"/>
                  <a:pt x="21598" y="20013"/>
                </a:cubicBezTo>
              </a:path>
              <a:path w="21600" h="20013" stroke="0" extrusionOk="0">
                <a:moveTo>
                  <a:pt x="8773" y="0"/>
                </a:moveTo>
                <a:cubicBezTo>
                  <a:pt x="16573" y="3467"/>
                  <a:pt x="21600" y="11202"/>
                  <a:pt x="21600" y="19738"/>
                </a:cubicBezTo>
                <a:cubicBezTo>
                  <a:pt x="21600" y="19829"/>
                  <a:pt x="21599" y="19921"/>
                  <a:pt x="21598" y="20013"/>
                </a:cubicBezTo>
                <a:lnTo>
                  <a:pt x="0" y="19738"/>
                </a:lnTo>
                <a:close/>
              </a:path>
            </a:pathLst>
          </a:cu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48" name="Line 56"/>
          <p:cNvSpPr>
            <a:spLocks noChangeShapeType="1"/>
          </p:cNvSpPr>
          <p:nvPr/>
        </p:nvSpPr>
        <p:spPr bwMode="auto">
          <a:xfrm>
            <a:off x="7643813" y="1641475"/>
            <a:ext cx="514350" cy="1822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49" name="Arc 57"/>
          <p:cNvSpPr>
            <a:spLocks/>
          </p:cNvSpPr>
          <p:nvPr/>
        </p:nvSpPr>
        <p:spPr bwMode="auto">
          <a:xfrm rot="8624769">
            <a:off x="7512050" y="3051175"/>
            <a:ext cx="515938" cy="549275"/>
          </a:xfrm>
          <a:custGeom>
            <a:avLst/>
            <a:gdLst>
              <a:gd name="G0" fmla="+- 2057 0 0"/>
              <a:gd name="G1" fmla="+- 21600 0 0"/>
              <a:gd name="G2" fmla="+- 21600 0 0"/>
              <a:gd name="T0" fmla="*/ 0 w 23442"/>
              <a:gd name="T1" fmla="*/ 98 h 21600"/>
              <a:gd name="T2" fmla="*/ 23442 w 23442"/>
              <a:gd name="T3" fmla="*/ 18563 h 21600"/>
              <a:gd name="T4" fmla="*/ 2057 w 2344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42" h="21600" fill="none" extrusionOk="0">
                <a:moveTo>
                  <a:pt x="0" y="98"/>
                </a:moveTo>
                <a:cubicBezTo>
                  <a:pt x="683" y="32"/>
                  <a:pt x="1370" y="-1"/>
                  <a:pt x="2057" y="0"/>
                </a:cubicBezTo>
                <a:cubicBezTo>
                  <a:pt x="12813" y="0"/>
                  <a:pt x="21930" y="7913"/>
                  <a:pt x="23442" y="18562"/>
                </a:cubicBezTo>
              </a:path>
              <a:path w="23442" h="21600" stroke="0" extrusionOk="0">
                <a:moveTo>
                  <a:pt x="0" y="98"/>
                </a:moveTo>
                <a:cubicBezTo>
                  <a:pt x="683" y="32"/>
                  <a:pt x="1370" y="-1"/>
                  <a:pt x="2057" y="0"/>
                </a:cubicBezTo>
                <a:cubicBezTo>
                  <a:pt x="12813" y="0"/>
                  <a:pt x="21930" y="7913"/>
                  <a:pt x="23442" y="18562"/>
                </a:cubicBezTo>
                <a:lnTo>
                  <a:pt x="2057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50" name="Rectangle 58"/>
          <p:cNvSpPr>
            <a:spLocks noChangeArrowheads="1"/>
          </p:cNvSpPr>
          <p:nvPr/>
        </p:nvSpPr>
        <p:spPr bwMode="auto">
          <a:xfrm>
            <a:off x="6129338" y="1622425"/>
            <a:ext cx="585787" cy="363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51" name="Oval 59"/>
          <p:cNvSpPr>
            <a:spLocks noChangeArrowheads="1"/>
          </p:cNvSpPr>
          <p:nvPr/>
        </p:nvSpPr>
        <p:spPr bwMode="auto">
          <a:xfrm>
            <a:off x="5921375" y="1341438"/>
            <a:ext cx="2571750" cy="256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52" name="Text Box 60"/>
          <p:cNvSpPr txBox="1">
            <a:spLocks noChangeArrowheads="1"/>
          </p:cNvSpPr>
          <p:nvPr/>
        </p:nvSpPr>
        <p:spPr bwMode="auto">
          <a:xfrm>
            <a:off x="7389813" y="2955925"/>
            <a:ext cx="925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>
                <a:latin typeface="HY견고딕" pitchFamily="18" charset="-127"/>
                <a:ea typeface="HY견고딕" pitchFamily="18" charset="-127"/>
              </a:rPr>
              <a:t>Θ</a:t>
            </a:r>
            <a:endParaRPr lang="el-GR" sz="1800" baseline="-250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53" name="Text Box 61"/>
          <p:cNvSpPr txBox="1">
            <a:spLocks noChangeArrowheads="1"/>
          </p:cNvSpPr>
          <p:nvPr/>
        </p:nvSpPr>
        <p:spPr bwMode="auto">
          <a:xfrm>
            <a:off x="3186113" y="4187825"/>
            <a:ext cx="322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</a:rPr>
              <a:t>Θ</a:t>
            </a:r>
            <a:endParaRPr lang="el-GR" baseline="-25000">
              <a:solidFill>
                <a:schemeClr val="bg1"/>
              </a:solidFill>
            </a:endParaRPr>
          </a:p>
        </p:txBody>
      </p:sp>
      <p:grpSp>
        <p:nvGrpSpPr>
          <p:cNvPr id="136254" name="Group 62"/>
          <p:cNvGrpSpPr>
            <a:grpSpLocks/>
          </p:cNvGrpSpPr>
          <p:nvPr/>
        </p:nvGrpSpPr>
        <p:grpSpPr bwMode="auto">
          <a:xfrm rot="-143156">
            <a:off x="2424113" y="4487863"/>
            <a:ext cx="3640137" cy="306387"/>
            <a:chOff x="1680" y="2784"/>
            <a:chExt cx="2640" cy="192"/>
          </a:xfrm>
        </p:grpSpPr>
        <p:sp>
          <p:nvSpPr>
            <p:cNvPr id="136255" name="AutoShape 63"/>
            <p:cNvSpPr>
              <a:spLocks noChangeArrowheads="1"/>
            </p:cNvSpPr>
            <p:nvPr/>
          </p:nvSpPr>
          <p:spPr bwMode="auto">
            <a:xfrm>
              <a:off x="1680" y="2784"/>
              <a:ext cx="2640" cy="192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6256" name="Line 64"/>
            <p:cNvSpPr>
              <a:spLocks noChangeShapeType="1"/>
            </p:cNvSpPr>
            <p:nvPr/>
          </p:nvSpPr>
          <p:spPr bwMode="auto">
            <a:xfrm>
              <a:off x="1680" y="2880"/>
              <a:ext cx="12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257" name="Line 65"/>
            <p:cNvSpPr>
              <a:spLocks noChangeShapeType="1"/>
            </p:cNvSpPr>
            <p:nvPr/>
          </p:nvSpPr>
          <p:spPr bwMode="auto">
            <a:xfrm flipV="1">
              <a:off x="2976" y="2880"/>
              <a:ext cx="13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6258" name="Line 66"/>
          <p:cNvSpPr>
            <a:spLocks noChangeShapeType="1"/>
          </p:cNvSpPr>
          <p:nvPr/>
        </p:nvSpPr>
        <p:spPr bwMode="auto">
          <a:xfrm>
            <a:off x="4916488" y="3757613"/>
            <a:ext cx="328612" cy="8604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6259" name="Line 67"/>
          <p:cNvSpPr>
            <a:spLocks noChangeShapeType="1"/>
          </p:cNvSpPr>
          <p:nvPr/>
        </p:nvSpPr>
        <p:spPr bwMode="auto">
          <a:xfrm flipH="1">
            <a:off x="3990975" y="4433888"/>
            <a:ext cx="217488" cy="246062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6260" name="Line 68"/>
          <p:cNvSpPr>
            <a:spLocks noChangeShapeType="1"/>
          </p:cNvSpPr>
          <p:nvPr/>
        </p:nvSpPr>
        <p:spPr bwMode="auto">
          <a:xfrm flipV="1">
            <a:off x="4879975" y="1944688"/>
            <a:ext cx="1230313" cy="162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61" name="Line 69"/>
          <p:cNvSpPr>
            <a:spLocks noChangeShapeType="1"/>
          </p:cNvSpPr>
          <p:nvPr/>
        </p:nvSpPr>
        <p:spPr bwMode="auto">
          <a:xfrm>
            <a:off x="3086100" y="3376613"/>
            <a:ext cx="490538" cy="1312862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6262" name="Line 70"/>
          <p:cNvSpPr>
            <a:spLocks noChangeShapeType="1"/>
          </p:cNvSpPr>
          <p:nvPr/>
        </p:nvSpPr>
        <p:spPr bwMode="auto">
          <a:xfrm>
            <a:off x="4554538" y="2792413"/>
            <a:ext cx="314325" cy="841375"/>
          </a:xfrm>
          <a:prstGeom prst="line">
            <a:avLst/>
          </a:prstGeom>
          <a:noFill/>
          <a:ln w="28575" cap="rnd">
            <a:solidFill>
              <a:srgbClr val="FF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63" name="Text Box 71"/>
          <p:cNvSpPr txBox="1">
            <a:spLocks noChangeArrowheads="1"/>
          </p:cNvSpPr>
          <p:nvPr/>
        </p:nvSpPr>
        <p:spPr bwMode="auto">
          <a:xfrm>
            <a:off x="6179821" y="3832225"/>
            <a:ext cx="3609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400" b="1" dirty="0">
                <a:solidFill>
                  <a:srgbClr val="FF66FF"/>
                </a:solidFill>
                <a:latin typeface="HY견고딕" pitchFamily="18" charset="-127"/>
                <a:ea typeface="HY견고딕" pitchFamily="18" charset="-127"/>
              </a:rPr>
              <a:t>μ</a:t>
            </a:r>
          </a:p>
        </p:txBody>
      </p:sp>
      <p:sp>
        <p:nvSpPr>
          <p:cNvPr id="136264" name="Rectangle 72"/>
          <p:cNvSpPr>
            <a:spLocks noChangeArrowheads="1"/>
          </p:cNvSpPr>
          <p:nvPr/>
        </p:nvSpPr>
        <p:spPr bwMode="auto">
          <a:xfrm>
            <a:off x="8147050" y="4257675"/>
            <a:ext cx="404813" cy="273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6266" name="Rectangle 74"/>
          <p:cNvSpPr>
            <a:spLocks noChangeArrowheads="1"/>
          </p:cNvSpPr>
          <p:nvPr/>
        </p:nvSpPr>
        <p:spPr bwMode="auto">
          <a:xfrm>
            <a:off x="7143750" y="4492625"/>
            <a:ext cx="5429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6267" name="Rectangle 75"/>
          <p:cNvSpPr>
            <a:spLocks noChangeArrowheads="1"/>
          </p:cNvSpPr>
          <p:nvPr/>
        </p:nvSpPr>
        <p:spPr bwMode="auto">
          <a:xfrm>
            <a:off x="7042150" y="5272088"/>
            <a:ext cx="72707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6268" name="Rectangle 76"/>
          <p:cNvSpPr>
            <a:spLocks noChangeArrowheads="1"/>
          </p:cNvSpPr>
          <p:nvPr/>
        </p:nvSpPr>
        <p:spPr bwMode="auto">
          <a:xfrm>
            <a:off x="7034213" y="5662613"/>
            <a:ext cx="698500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6269" name="Line 77"/>
          <p:cNvSpPr>
            <a:spLocks noChangeShapeType="1"/>
          </p:cNvSpPr>
          <p:nvPr/>
        </p:nvSpPr>
        <p:spPr bwMode="auto">
          <a:xfrm>
            <a:off x="4494213" y="2619375"/>
            <a:ext cx="82550" cy="214313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70" name="Line 78"/>
          <p:cNvSpPr>
            <a:spLocks noChangeShapeType="1"/>
          </p:cNvSpPr>
          <p:nvPr/>
        </p:nvSpPr>
        <p:spPr bwMode="auto">
          <a:xfrm>
            <a:off x="3105150" y="3435350"/>
            <a:ext cx="198438" cy="125095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6271" name="Line 79"/>
          <p:cNvSpPr>
            <a:spLocks noChangeShapeType="1"/>
          </p:cNvSpPr>
          <p:nvPr/>
        </p:nvSpPr>
        <p:spPr bwMode="auto">
          <a:xfrm>
            <a:off x="2968625" y="3051175"/>
            <a:ext cx="141288" cy="393700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6272" name="Text Box 80"/>
          <p:cNvSpPr txBox="1">
            <a:spLocks noChangeArrowheads="1"/>
          </p:cNvSpPr>
          <p:nvPr/>
        </p:nvSpPr>
        <p:spPr bwMode="auto">
          <a:xfrm>
            <a:off x="7088188" y="1041400"/>
            <a:ext cx="1914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000" i="1">
                <a:ea typeface="굴림" charset="-127"/>
              </a:rPr>
              <a:t>Note: angles are exaggerated !</a:t>
            </a:r>
          </a:p>
        </p:txBody>
      </p:sp>
      <p:sp>
        <p:nvSpPr>
          <p:cNvPr id="136274" name="Text Box 82"/>
          <p:cNvSpPr txBox="1">
            <a:spLocks noChangeArrowheads="1"/>
          </p:cNvSpPr>
          <p:nvPr/>
        </p:nvSpPr>
        <p:spPr bwMode="auto">
          <a:xfrm rot="21154689">
            <a:off x="2714394" y="2204716"/>
            <a:ext cx="116410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900" b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Cargo container</a:t>
            </a:r>
          </a:p>
        </p:txBody>
      </p:sp>
      <p:sp>
        <p:nvSpPr>
          <p:cNvPr id="136275" name="Text Box 83"/>
          <p:cNvSpPr txBox="1">
            <a:spLocks noChangeArrowheads="1"/>
          </p:cNvSpPr>
          <p:nvPr/>
        </p:nvSpPr>
        <p:spPr bwMode="auto">
          <a:xfrm>
            <a:off x="3578225" y="3313113"/>
            <a:ext cx="965200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b="1" i="1">
                <a:solidFill>
                  <a:srgbClr val="FFFF00"/>
                </a:solidFill>
                <a:ea typeface="굴림" charset="-127"/>
              </a:rPr>
              <a:t>hidden &amp;</a:t>
            </a:r>
          </a:p>
          <a:p>
            <a:r>
              <a:rPr lang="en-US" altLang="ko-KR" b="1" i="1">
                <a:solidFill>
                  <a:srgbClr val="FFFF00"/>
                </a:solidFill>
                <a:ea typeface="굴림" charset="-127"/>
              </a:rPr>
              <a:t>shielded</a:t>
            </a:r>
          </a:p>
          <a:p>
            <a:pPr>
              <a:lnSpc>
                <a:spcPct val="80000"/>
              </a:lnSpc>
            </a:pPr>
            <a:r>
              <a:rPr lang="en-US" altLang="ko-KR" sz="1600" b="1" i="1">
                <a:solidFill>
                  <a:srgbClr val="FFFF00"/>
                </a:solidFill>
                <a:ea typeface="굴림" charset="-127"/>
              </a:rPr>
              <a:t>high-Z</a:t>
            </a:r>
          </a:p>
          <a:p>
            <a:pPr>
              <a:lnSpc>
                <a:spcPct val="80000"/>
              </a:lnSpc>
            </a:pPr>
            <a:r>
              <a:rPr lang="en-US" altLang="ko-KR" sz="1600" b="1" i="1">
                <a:solidFill>
                  <a:srgbClr val="FFFF00"/>
                </a:solidFill>
                <a:ea typeface="굴림" charset="-127"/>
              </a:rPr>
              <a:t>nuclear</a:t>
            </a:r>
          </a:p>
          <a:p>
            <a:pPr>
              <a:lnSpc>
                <a:spcPct val="80000"/>
              </a:lnSpc>
            </a:pPr>
            <a:r>
              <a:rPr lang="en-US" altLang="ko-KR" sz="1600" b="1" i="1">
                <a:solidFill>
                  <a:srgbClr val="FFFF00"/>
                </a:solidFill>
                <a:ea typeface="굴림" charset="-127"/>
              </a:rPr>
              <a:t>material</a:t>
            </a:r>
            <a:endParaRPr lang="en-US" altLang="ko-KR" sz="1000" b="1" i="1">
              <a:solidFill>
                <a:srgbClr val="FFFF00"/>
              </a:solidFill>
              <a:ea typeface="굴림" charset="-127"/>
            </a:endParaRPr>
          </a:p>
        </p:txBody>
      </p:sp>
      <p:sp>
        <p:nvSpPr>
          <p:cNvPr id="136276" name="Oval 84"/>
          <p:cNvSpPr>
            <a:spLocks noChangeArrowheads="1"/>
          </p:cNvSpPr>
          <p:nvPr/>
        </p:nvSpPr>
        <p:spPr bwMode="auto">
          <a:xfrm>
            <a:off x="4471988" y="3363913"/>
            <a:ext cx="663575" cy="5270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36277" name="Picture 85" descr="MCj024109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367088"/>
            <a:ext cx="471488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78" name="Text Box 86"/>
          <p:cNvSpPr txBox="1">
            <a:spLocks noChangeArrowheads="1"/>
          </p:cNvSpPr>
          <p:nvPr/>
        </p:nvSpPr>
        <p:spPr bwMode="auto">
          <a:xfrm>
            <a:off x="2789688" y="5202238"/>
            <a:ext cx="10230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400" b="1" dirty="0">
                <a:solidFill>
                  <a:srgbClr val="FF66FF"/>
                </a:solidFill>
                <a:latin typeface="HY견고딕" pitchFamily="18" charset="-127"/>
                <a:ea typeface="HY견고딕" pitchFamily="18" charset="-127"/>
              </a:rPr>
              <a:t>μ</a:t>
            </a:r>
            <a:r>
              <a:rPr lang="en-US" altLang="ko-KR" sz="1400" b="1" dirty="0">
                <a:solidFill>
                  <a:srgbClr val="FF66FF"/>
                </a:solidFill>
                <a:latin typeface="HY견고딕" pitchFamily="18" charset="-127"/>
                <a:ea typeface="HY견고딕" pitchFamily="18" charset="-127"/>
              </a:rPr>
              <a:t> tracks</a:t>
            </a:r>
          </a:p>
        </p:txBody>
      </p:sp>
      <p:sp>
        <p:nvSpPr>
          <p:cNvPr id="136279" name="Text Box 87"/>
          <p:cNvSpPr txBox="1">
            <a:spLocks noChangeArrowheads="1"/>
          </p:cNvSpPr>
          <p:nvPr/>
        </p:nvSpPr>
        <p:spPr bwMode="auto">
          <a:xfrm>
            <a:off x="-89675" y="3995738"/>
            <a:ext cx="2425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 b="1" u="sng" dirty="0">
                <a:solidFill>
                  <a:schemeClr val="accent2"/>
                </a:solidFill>
                <a:latin typeface="HY견고딕" pitchFamily="18" charset="-127"/>
                <a:ea typeface="HY견고딕" pitchFamily="18" charset="-127"/>
              </a:rPr>
              <a:t>Regular material:</a:t>
            </a:r>
          </a:p>
          <a:p>
            <a:r>
              <a:rPr lang="en-US" altLang="ko-KR" sz="1400" b="1" dirty="0">
                <a:solidFill>
                  <a:schemeClr val="accent2"/>
                </a:solidFill>
                <a:latin typeface="HY견고딕" pitchFamily="18" charset="-127"/>
                <a:ea typeface="HY견고딕" pitchFamily="18" charset="-127"/>
              </a:rPr>
              <a:t>small scattering angles</a:t>
            </a:r>
          </a:p>
        </p:txBody>
      </p:sp>
      <p:sp>
        <p:nvSpPr>
          <p:cNvPr id="136280" name="Text Box 88"/>
          <p:cNvSpPr txBox="1">
            <a:spLocks noChangeArrowheads="1"/>
          </p:cNvSpPr>
          <p:nvPr/>
        </p:nvSpPr>
        <p:spPr bwMode="auto">
          <a:xfrm>
            <a:off x="6851650" y="3598863"/>
            <a:ext cx="2254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ko-KR" sz="1400" b="1" u="sng" dirty="0">
                <a:solidFill>
                  <a:schemeClr val="accent2"/>
                </a:solidFill>
                <a:latin typeface="HY견고딕" pitchFamily="18" charset="-127"/>
                <a:ea typeface="HY견고딕" pitchFamily="18" charset="-127"/>
              </a:rPr>
              <a:t>HEU: Big</a:t>
            </a:r>
            <a:r>
              <a:rPr lang="en-US" altLang="ko-KR" sz="1400" b="1" dirty="0">
                <a:solidFill>
                  <a:schemeClr val="accent2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r"/>
            <a:r>
              <a:rPr lang="en-US" altLang="ko-KR" sz="1400" b="1" u="sng" dirty="0">
                <a:solidFill>
                  <a:schemeClr val="accent2"/>
                </a:solidFill>
                <a:latin typeface="HY견고딕" pitchFamily="18" charset="-127"/>
                <a:ea typeface="HY견고딕" pitchFamily="18" charset="-127"/>
              </a:rPr>
              <a:t>scattering angles!</a:t>
            </a:r>
          </a:p>
        </p:txBody>
      </p:sp>
      <p:sp>
        <p:nvSpPr>
          <p:cNvPr id="136281" name="Text Box 89"/>
          <p:cNvSpPr txBox="1">
            <a:spLocks noChangeArrowheads="1"/>
          </p:cNvSpPr>
          <p:nvPr/>
        </p:nvSpPr>
        <p:spPr bwMode="auto">
          <a:xfrm>
            <a:off x="7363427" y="1528763"/>
            <a:ext cx="33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sz="1200" b="1">
                <a:solidFill>
                  <a:srgbClr val="FF66FF"/>
                </a:solidFill>
                <a:latin typeface="HY견고딕" pitchFamily="18" charset="-127"/>
                <a:ea typeface="HY견고딕" pitchFamily="18" charset="-127"/>
              </a:rPr>
              <a:t>μ</a:t>
            </a:r>
          </a:p>
        </p:txBody>
      </p:sp>
      <p:sp>
        <p:nvSpPr>
          <p:cNvPr id="136282" name="Text Box 90"/>
          <p:cNvSpPr txBox="1">
            <a:spLocks noChangeArrowheads="1"/>
          </p:cNvSpPr>
          <p:nvPr/>
        </p:nvSpPr>
        <p:spPr bwMode="auto">
          <a:xfrm>
            <a:off x="6557132" y="1430338"/>
            <a:ext cx="7954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Q=+92e</a:t>
            </a:r>
          </a:p>
        </p:txBody>
      </p:sp>
      <p:sp>
        <p:nvSpPr>
          <p:cNvPr id="136283" name="Text Box 91"/>
          <p:cNvSpPr txBox="1">
            <a:spLocks noChangeArrowheads="1"/>
          </p:cNvSpPr>
          <p:nvPr/>
        </p:nvSpPr>
        <p:spPr bwMode="auto">
          <a:xfrm>
            <a:off x="843720" y="2295525"/>
            <a:ext cx="7954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Q=+26e</a:t>
            </a:r>
          </a:p>
        </p:txBody>
      </p:sp>
      <p:sp>
        <p:nvSpPr>
          <p:cNvPr id="136285" name="Text Box 93"/>
          <p:cNvSpPr txBox="1">
            <a:spLocks noChangeArrowheads="1"/>
          </p:cNvSpPr>
          <p:nvPr/>
        </p:nvSpPr>
        <p:spPr bwMode="auto">
          <a:xfrm>
            <a:off x="6113463" y="2973388"/>
            <a:ext cx="116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600" b="1" baseline="50000">
                <a:latin typeface="HY견고딕" pitchFamily="18" charset="-127"/>
                <a:ea typeface="HY견고딕" pitchFamily="18" charset="-127"/>
              </a:rPr>
              <a:t>235</a:t>
            </a:r>
            <a:r>
              <a:rPr lang="en-US" altLang="ko-KR" sz="1800" b="1">
                <a:latin typeface="HY견고딕" pitchFamily="18" charset="-127"/>
                <a:ea typeface="HY견고딕" pitchFamily="18" charset="-127"/>
              </a:rPr>
              <a:t>U</a:t>
            </a:r>
          </a:p>
        </p:txBody>
      </p:sp>
      <p:sp>
        <p:nvSpPr>
          <p:cNvPr id="136286" name="Text Box 94"/>
          <p:cNvSpPr txBox="1">
            <a:spLocks noChangeArrowheads="1"/>
          </p:cNvSpPr>
          <p:nvPr/>
        </p:nvSpPr>
        <p:spPr bwMode="auto">
          <a:xfrm>
            <a:off x="6459712" y="3106738"/>
            <a:ext cx="4235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200" b="1">
                <a:latin typeface="HY견고딕" pitchFamily="18" charset="-127"/>
                <a:ea typeface="HY견고딕" pitchFamily="18" charset="-127"/>
              </a:rPr>
              <a:t>92 </a:t>
            </a:r>
          </a:p>
        </p:txBody>
      </p:sp>
      <p:sp>
        <p:nvSpPr>
          <p:cNvPr id="136287" name="Text Box 95"/>
          <p:cNvSpPr txBox="1">
            <a:spLocks noChangeArrowheads="1"/>
          </p:cNvSpPr>
          <p:nvPr/>
        </p:nvSpPr>
        <p:spPr bwMode="auto">
          <a:xfrm>
            <a:off x="1032523" y="3438525"/>
            <a:ext cx="32573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900" b="1">
                <a:latin typeface="HY견고딕" pitchFamily="18" charset="-127"/>
                <a:ea typeface="HY견고딕" pitchFamily="18" charset="-127"/>
              </a:rPr>
              <a:t>26</a:t>
            </a:r>
          </a:p>
        </p:txBody>
      </p:sp>
      <p:graphicFrame>
        <p:nvGraphicFramePr>
          <p:cNvPr id="136288" name="Object 96"/>
          <p:cNvGraphicFramePr>
            <a:graphicFrameLocks noChangeAspect="1"/>
          </p:cNvGraphicFramePr>
          <p:nvPr/>
        </p:nvGraphicFramePr>
        <p:xfrm>
          <a:off x="4205288" y="4994275"/>
          <a:ext cx="48275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8" imgW="3759120" imgH="482400" progId="Equation.3">
                  <p:embed/>
                </p:oleObj>
              </mc:Choice>
              <mc:Fallback>
                <p:oleObj name="Equation" r:id="rId8" imgW="3759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4994275"/>
                        <a:ext cx="48275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89" name="Rectangle 97"/>
          <p:cNvSpPr>
            <a:spLocks noChangeArrowheads="1"/>
          </p:cNvSpPr>
          <p:nvPr/>
        </p:nvSpPr>
        <p:spPr bwMode="auto">
          <a:xfrm>
            <a:off x="5856556" y="4584700"/>
            <a:ext cx="3222357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altLang="ko-KR" sz="1200" b="1" dirty="0">
                <a:latin typeface="HY견고딕" pitchFamily="18" charset="-127"/>
                <a:ea typeface="HY견고딕" pitchFamily="18" charset="-127"/>
              </a:rPr>
              <a:t>Approx. Gaussian distribution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altLang="ko-KR" sz="1200" b="1" dirty="0">
                <a:latin typeface="HY견고딕" pitchFamily="18" charset="-127"/>
                <a:ea typeface="HY견고딕" pitchFamily="18" charset="-127"/>
              </a:rPr>
              <a:t>of scattering angles </a:t>
            </a:r>
            <a:r>
              <a:rPr lang="el-GR" sz="1200" b="1" dirty="0">
                <a:latin typeface="HY견고딕" pitchFamily="18" charset="-127"/>
                <a:ea typeface="HY견고딕" pitchFamily="18" charset="-127"/>
              </a:rPr>
              <a:t>θ</a:t>
            </a:r>
            <a:r>
              <a:rPr lang="en-US" altLang="ko-KR" sz="1200" b="1" dirty="0">
                <a:latin typeface="HY견고딕" pitchFamily="18" charset="-127"/>
                <a:ea typeface="HY견고딕" pitchFamily="18" charset="-127"/>
              </a:rPr>
              <a:t> with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b="1" i="1" dirty="0">
                <a:latin typeface="HY견고딕" pitchFamily="18" charset="-127"/>
                <a:ea typeface="HY견고딕" pitchFamily="18" charset="-127"/>
              </a:rPr>
              <a:t>width </a:t>
            </a:r>
            <a:r>
              <a:rPr lang="el-GR" sz="1200" b="1" i="1" dirty="0">
                <a:latin typeface="HY견고딕" pitchFamily="18" charset="-127"/>
                <a:ea typeface="HY견고딕" pitchFamily="18" charset="-127"/>
              </a:rPr>
              <a:t>θ</a:t>
            </a:r>
            <a:r>
              <a:rPr lang="en-US" altLang="ko-KR" sz="1200" b="1" i="1" baseline="-25000" dirty="0">
                <a:latin typeface="HY견고딕" pitchFamily="18" charset="-127"/>
                <a:ea typeface="HY견고딕" pitchFamily="18" charset="-127"/>
              </a:rPr>
              <a:t>0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:</a:t>
            </a:r>
          </a:p>
        </p:txBody>
      </p:sp>
      <p:sp>
        <p:nvSpPr>
          <p:cNvPr id="136290" name="Text Box 98"/>
          <p:cNvSpPr txBox="1">
            <a:spLocks noChangeArrowheads="1"/>
          </p:cNvSpPr>
          <p:nvPr/>
        </p:nvSpPr>
        <p:spPr bwMode="auto">
          <a:xfrm rot="-445311">
            <a:off x="4124325" y="4754563"/>
            <a:ext cx="1155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900" b="1">
                <a:ea typeface="굴림" charset="-127"/>
              </a:rPr>
              <a:t>Tracking Detector</a:t>
            </a:r>
          </a:p>
        </p:txBody>
      </p:sp>
    </p:spTree>
    <p:extLst>
      <p:ext uri="{BB962C8B-B14F-4D97-AF65-F5344CB8AC3E}">
        <p14:creationId xmlns:p14="http://schemas.microsoft.com/office/powerpoint/2010/main" val="9887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GEM</a:t>
            </a:r>
            <a:r>
              <a:rPr lang="ko-KR" altLang="en-US" dirty="0" smtClean="0"/>
              <a:t>의 응용</a:t>
            </a:r>
            <a:r>
              <a:rPr lang="en-US" altLang="ko-KR" dirty="0" smtClean="0"/>
              <a:t>: </a:t>
            </a:r>
            <a:r>
              <a:rPr lang="ko-KR" altLang="en-US" dirty="0" smtClean="0"/>
              <a:t>중성자 검출기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Boron</a:t>
            </a:r>
            <a:r>
              <a:rPr lang="ko-KR" altLang="en-US" dirty="0" smtClean="0"/>
              <a:t>을 </a:t>
            </a:r>
            <a:r>
              <a:rPr lang="ko-KR" altLang="en-US" dirty="0" err="1" smtClean="0"/>
              <a:t>도핑한</a:t>
            </a:r>
            <a:r>
              <a:rPr lang="ko-KR" altLang="en-US" dirty="0" smtClean="0"/>
              <a:t> </a:t>
            </a:r>
            <a:r>
              <a:rPr lang="en-US" altLang="ko-KR" dirty="0" smtClean="0"/>
              <a:t>GEM</a:t>
            </a:r>
            <a:r>
              <a:rPr lang="ko-KR" altLang="en-US" dirty="0" smtClean="0"/>
              <a:t>을</a:t>
            </a:r>
            <a:r>
              <a:rPr lang="en-US" altLang="ko-KR" dirty="0"/>
              <a:t> </a:t>
            </a:r>
            <a:r>
              <a:rPr lang="ko-KR" altLang="en-US" dirty="0" smtClean="0"/>
              <a:t>활용한 중성자 검출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변형된 금속을 판독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83795"/>
            <a:ext cx="6764855" cy="434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96" y="3203917"/>
            <a:ext cx="5400600" cy="260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00" y="5956538"/>
            <a:ext cx="3866764" cy="307777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S. Uno (KEK)  @ UKANS, Beijing  2010</a:t>
            </a:r>
            <a:endParaRPr lang="ko-KR" altLang="en-US" sz="1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05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12" y="864022"/>
            <a:ext cx="4466512" cy="22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88326"/>
            <a:ext cx="3769751" cy="368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GEM</a:t>
            </a:r>
            <a:r>
              <a:rPr lang="ko-KR" altLang="en-US" smtClean="0"/>
              <a:t>의 응용</a:t>
            </a:r>
            <a:r>
              <a:rPr lang="en-US" altLang="ko-KR" smtClean="0"/>
              <a:t>: Medical Imaging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1510" y="773705"/>
            <a:ext cx="8820980" cy="5400600"/>
          </a:xfrm>
        </p:spPr>
        <p:txBody>
          <a:bodyPr/>
          <a:lstStyle/>
          <a:p>
            <a:r>
              <a:rPr lang="en-US" altLang="ko-KR" dirty="0" smtClean="0"/>
              <a:t>GEM+CCD with X-ray</a:t>
            </a:r>
          </a:p>
          <a:p>
            <a:r>
              <a:rPr lang="en-US" altLang="ko-KR" dirty="0" smtClean="0"/>
              <a:t>Medical Imaging</a:t>
            </a:r>
          </a:p>
          <a:p>
            <a:pPr lvl="1"/>
            <a:r>
              <a:rPr lang="en-US" altLang="ko-KR" dirty="0" smtClean="0"/>
              <a:t>X-ray / Gamma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3345985"/>
            <a:ext cx="1463852" cy="28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4" y="4487265"/>
            <a:ext cx="1556721" cy="171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510" y="5987316"/>
            <a:ext cx="3248004" cy="276999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F. </a:t>
            </a:r>
            <a:r>
              <a:rPr lang="en-US" altLang="ko-KR" sz="1200" dirty="0" err="1" smtClean="0">
                <a:latin typeface="HY견고딕" pitchFamily="18" charset="-127"/>
                <a:ea typeface="HY견고딕" pitchFamily="18" charset="-127"/>
              </a:rPr>
              <a:t>Mutas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(LNF/INFN) @ </a:t>
            </a:r>
            <a:r>
              <a:rPr lang="en-US" altLang="ko-KR" sz="1200" dirty="0" err="1" smtClean="0">
                <a:latin typeface="HY견고딕" pitchFamily="18" charset="-127"/>
                <a:ea typeface="HY견고딕" pitchFamily="18" charset="-127"/>
              </a:rPr>
              <a:t>Frascati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2002</a:t>
            </a:r>
            <a:endParaRPr lang="ko-KR" altLang="en-US" sz="12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8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CMS GEM </a:t>
            </a:r>
            <a:r>
              <a:rPr lang="ko-KR" altLang="en-US" dirty="0" smtClean="0"/>
              <a:t>활동 </a:t>
            </a:r>
            <a:r>
              <a:rPr lang="en-US" altLang="ko-KR" dirty="0" smtClean="0"/>
              <a:t>/ RD51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GEM for CMS High-Eta collaboration</a:t>
            </a:r>
          </a:p>
          <a:p>
            <a:pPr lvl="1"/>
            <a:r>
              <a:rPr lang="en-US" altLang="ko-KR" dirty="0" smtClean="0"/>
              <a:t>RD51</a:t>
            </a:r>
          </a:p>
          <a:p>
            <a:r>
              <a:rPr lang="en-US" altLang="ko-KR" dirty="0" smtClean="0"/>
              <a:t>RPC</a:t>
            </a:r>
            <a:r>
              <a:rPr lang="ko-KR" altLang="en-US" dirty="0" smtClean="0"/>
              <a:t>대신 </a:t>
            </a:r>
            <a:r>
              <a:rPr lang="en-US" altLang="ko-KR" dirty="0" smtClean="0"/>
              <a:t>GEM</a:t>
            </a:r>
            <a:r>
              <a:rPr lang="ko-KR" altLang="en-US" dirty="0" smtClean="0"/>
              <a:t>이 설치될 경우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altLang="ko-KR" dirty="0" smtClean="0">
                <a:sym typeface="Wingdings" pitchFamily="2" charset="2"/>
              </a:rPr>
              <a:t>GE11, GE21, GE31, GE41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72+144+72+72 chambers (4*3072 channels)</a:t>
            </a:r>
          </a:p>
          <a:p>
            <a:r>
              <a:rPr lang="ko-KR" altLang="en-US" dirty="0" smtClean="0">
                <a:sym typeface="Wingdings" pitchFamily="2" charset="2"/>
              </a:rPr>
              <a:t>한국기업의 </a:t>
            </a:r>
            <a:r>
              <a:rPr lang="en-US" altLang="ko-KR" dirty="0" smtClean="0">
                <a:sym typeface="Wingdings" pitchFamily="2" charset="2"/>
              </a:rPr>
              <a:t>GEM</a:t>
            </a:r>
            <a:r>
              <a:rPr lang="ko-KR" altLang="en-US" dirty="0" smtClean="0">
                <a:sym typeface="Wingdings" pitchFamily="2" charset="2"/>
              </a:rPr>
              <a:t>호일 생산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altLang="ko-KR" dirty="0" smtClean="0">
                <a:sym typeface="Wingdings" pitchFamily="2" charset="2"/>
              </a:rPr>
              <a:t>8cm x 8cm </a:t>
            </a:r>
            <a:r>
              <a:rPr lang="ko-KR" altLang="en-US" dirty="0" smtClean="0">
                <a:sym typeface="Wingdings" pitchFamily="2" charset="2"/>
              </a:rPr>
              <a:t>생산 </a:t>
            </a:r>
            <a:r>
              <a:rPr lang="en-US" altLang="ko-KR" dirty="0" smtClean="0">
                <a:sym typeface="Wingdings" pitchFamily="2" charset="2"/>
              </a:rPr>
              <a:t> test beam in RD51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Results were excellent!</a:t>
            </a:r>
          </a:p>
        </p:txBody>
      </p:sp>
      <p:pic>
        <p:nvPicPr>
          <p:cNvPr id="4" name="Picture 4" descr="lot7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104075"/>
            <a:ext cx="81359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0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721" name="Rectangle 1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CERN GEM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Korea GEM</a:t>
            </a:r>
            <a:endParaRPr lang="en-US" altLang="ko-K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95" y="775293"/>
            <a:ext cx="4565215" cy="341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20" y="773705"/>
            <a:ext cx="4275356" cy="34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047997"/>
              </p:ext>
            </p:extLst>
          </p:nvPr>
        </p:nvGraphicFramePr>
        <p:xfrm>
          <a:off x="161508" y="4595066"/>
          <a:ext cx="88658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87"/>
                <a:gridCol w="1350131"/>
                <a:gridCol w="1350131"/>
                <a:gridCol w="1350131"/>
                <a:gridCol w="1350131"/>
                <a:gridCol w="1350131"/>
                <a:gridCol w="1350131"/>
              </a:tblGrid>
              <a:tr h="26647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제작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상층동판 두께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하층동판두께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캡톤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두께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상층구멍 지름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하층 구멍 지름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캡톤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지름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</a:tr>
              <a:tr h="1869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CERN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8.35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8.75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49.30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70.25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69.05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50.95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69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Korea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5.85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5.96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49.01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65.14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63.08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48.03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68559" y="4284095"/>
            <a:ext cx="171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단위 마이크로 미터</a:t>
            </a:r>
          </a:p>
        </p:txBody>
      </p:sp>
      <p:sp>
        <p:nvSpPr>
          <p:cNvPr id="580724" name="Rectangle 116"/>
          <p:cNvSpPr>
            <a:spLocks noChangeArrowheads="1"/>
          </p:cNvSpPr>
          <p:nvPr/>
        </p:nvSpPr>
        <p:spPr bwMode="auto">
          <a:xfrm>
            <a:off x="1299282" y="863715"/>
            <a:ext cx="2160240" cy="561975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CERN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제작</a:t>
            </a:r>
            <a:endParaRPr lang="en-US" altLang="ko-KR" sz="2000" dirty="0">
              <a:effectLst>
                <a:outerShdw blurRad="38100" dist="38100" dir="2700000" algn="tl">
                  <a:srgbClr val="FFFFFF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Rectangle 116"/>
          <p:cNvSpPr>
            <a:spLocks noChangeArrowheads="1"/>
          </p:cNvSpPr>
          <p:nvPr/>
        </p:nvSpPr>
        <p:spPr bwMode="auto">
          <a:xfrm>
            <a:off x="5809578" y="863714"/>
            <a:ext cx="2160240" cy="561975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o-KR" altLang="en-US" sz="2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한</a:t>
            </a:r>
            <a:r>
              <a:rPr lang="ko-KR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국</a:t>
            </a:r>
            <a:r>
              <a:rPr lang="en-US" altLang="ko-K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제작</a:t>
            </a:r>
            <a:endParaRPr lang="en-US" altLang="ko-KR" sz="2000" dirty="0">
              <a:effectLst>
                <a:outerShdw blurRad="38100" dist="38100" dir="2700000" algn="tl">
                  <a:srgbClr val="FFFFFF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505" y="5904275"/>
            <a:ext cx="3970960" cy="307777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latin typeface="HY견고딕" pitchFamily="18" charset="-127"/>
                <a:ea typeface="HY견고딕" pitchFamily="18" charset="-127"/>
              </a:rPr>
              <a:t>Archana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  SHARMA @ Kobe,  MPGD 2011</a:t>
            </a:r>
            <a:endParaRPr lang="ko-KR" altLang="en-US" sz="1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Gain </a:t>
            </a:r>
            <a:r>
              <a:rPr lang="ko-KR" altLang="en-US" dirty="0" smtClean="0"/>
              <a:t>비교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한국생산 </a:t>
            </a:r>
            <a:r>
              <a:rPr lang="en-US" altLang="ko-KR" dirty="0" smtClean="0"/>
              <a:t>GEM</a:t>
            </a:r>
            <a:r>
              <a:rPr lang="ko-KR" altLang="en-US" dirty="0" smtClean="0"/>
              <a:t>의 성능이 우위를 보임</a:t>
            </a:r>
            <a:endParaRPr lang="ko-KR" altLang="en-US" dirty="0"/>
          </a:p>
        </p:txBody>
      </p:sp>
      <p:pic>
        <p:nvPicPr>
          <p:cNvPr id="4" name="Image 3" descr="Divider et GE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0" y="1593136"/>
            <a:ext cx="3264139" cy="287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836" t="16868" r="18014" b="11201"/>
          <a:stretch>
            <a:fillRect/>
          </a:stretch>
        </p:blipFill>
        <p:spPr bwMode="auto">
          <a:xfrm>
            <a:off x="3221850" y="1493785"/>
            <a:ext cx="5809645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505" y="5904275"/>
            <a:ext cx="3970960" cy="307777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latin typeface="HY견고딕" pitchFamily="18" charset="-127"/>
                <a:ea typeface="HY견고딕" pitchFamily="18" charset="-127"/>
              </a:rPr>
              <a:t>Archana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  SHARMA @ Kobe,  MPGD 2011</a:t>
            </a:r>
            <a:endParaRPr lang="ko-KR" altLang="en-US" sz="1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63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KoRIA</a:t>
            </a:r>
            <a:r>
              <a:rPr lang="ko-KR" altLang="en-US" dirty="0" smtClean="0"/>
              <a:t>와의 연계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71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KoRIA </a:t>
            </a:r>
            <a:r>
              <a:rPr lang="ko-KR" altLang="en-US" smtClean="0"/>
              <a:t>가속기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04" y="728700"/>
            <a:ext cx="8865985" cy="5105400"/>
          </a:xfrm>
        </p:spPr>
        <p:txBody>
          <a:bodyPr/>
          <a:lstStyle/>
          <a:p>
            <a:r>
              <a:rPr lang="ko-KR" altLang="en-US" dirty="0" smtClean="0"/>
              <a:t>에너지</a:t>
            </a:r>
            <a:r>
              <a:rPr lang="en-US" altLang="ko-KR" dirty="0" smtClean="0"/>
              <a:t>: </a:t>
            </a:r>
            <a:r>
              <a:rPr lang="en-US" altLang="ko-KR" baseline="30000" dirty="0" smtClean="0"/>
              <a:t>132</a:t>
            </a:r>
            <a:r>
              <a:rPr lang="en-US" altLang="ko-KR" dirty="0" smtClean="0"/>
              <a:t>Sn ~</a:t>
            </a:r>
            <a:r>
              <a:rPr lang="en-US" dirty="0" smtClean="0"/>
              <a:t>250MeV/nucleon</a:t>
            </a:r>
            <a:r>
              <a:rPr lang="en-US" dirty="0"/>
              <a:t> </a:t>
            </a:r>
            <a:r>
              <a:rPr lang="en-US" dirty="0" smtClean="0"/>
              <a:t>(9x10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pps</a:t>
            </a:r>
            <a:r>
              <a:rPr lang="en-US" dirty="0" smtClean="0"/>
              <a:t>)</a:t>
            </a:r>
          </a:p>
          <a:p>
            <a:pPr lvl="1"/>
            <a:r>
              <a:rPr lang="ko-KR" altLang="en-US" dirty="0" smtClean="0"/>
              <a:t>김용균교수 발표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오늘 오전 세션</a:t>
            </a:r>
            <a:r>
              <a:rPr lang="en-US" altLang="ko-KR" dirty="0" smtClean="0"/>
              <a:t>)</a:t>
            </a:r>
            <a:r>
              <a:rPr lang="en-US" dirty="0" smtClean="0"/>
              <a:t> </a:t>
            </a:r>
          </a:p>
          <a:p>
            <a:r>
              <a:rPr lang="ko-KR" altLang="en-US" dirty="0" smtClean="0"/>
              <a:t>다양한 핵물리 연구 및 응용연구 가능성은 높음</a:t>
            </a:r>
            <a:endParaRPr lang="en-US" altLang="ko-KR" dirty="0" smtClean="0"/>
          </a:p>
          <a:p>
            <a:r>
              <a:rPr lang="ko-KR" altLang="en-US" dirty="0" err="1" smtClean="0"/>
              <a:t>고에너지</a:t>
            </a:r>
            <a:r>
              <a:rPr lang="ko-KR" altLang="en-US" dirty="0" smtClean="0"/>
              <a:t> 입</a:t>
            </a:r>
            <a:r>
              <a:rPr lang="ko-KR" altLang="en-US" dirty="0"/>
              <a:t>자</a:t>
            </a:r>
            <a:r>
              <a:rPr lang="ko-KR" altLang="en-US" dirty="0" smtClean="0"/>
              <a:t>물리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연구 주제 발굴 가능성은 낮음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Small picture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/>
              <a:t>검출기 </a:t>
            </a:r>
            <a:r>
              <a:rPr lang="en-US" altLang="ko-KR" dirty="0" smtClean="0"/>
              <a:t>R&amp;D, test-beam</a:t>
            </a:r>
          </a:p>
          <a:p>
            <a:pPr lvl="1"/>
            <a:r>
              <a:rPr lang="en-US" altLang="ko-KR" dirty="0" smtClean="0"/>
              <a:t>Big </a:t>
            </a:r>
            <a:r>
              <a:rPr lang="en-US" altLang="ko-KR" dirty="0"/>
              <a:t>picture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ko-KR" altLang="en-US" dirty="0"/>
              <a:t>가속기 </a:t>
            </a:r>
            <a:r>
              <a:rPr lang="en-US" altLang="ko-KR" dirty="0"/>
              <a:t>Complex (CERN</a:t>
            </a:r>
            <a:r>
              <a:rPr lang="en-US" altLang="ko-KR" dirty="0" smtClean="0"/>
              <a:t>)</a:t>
            </a:r>
            <a:endParaRPr lang="en-US" dirty="0" smtClean="0"/>
          </a:p>
          <a:p>
            <a:pPr lvl="2"/>
            <a:r>
              <a:rPr lang="ko-KR" altLang="en-US" dirty="0" smtClean="0"/>
              <a:t>초기 단계부터의 협조 필요 </a:t>
            </a:r>
            <a:endParaRPr lang="en-US" dirty="0" smtClean="0"/>
          </a:p>
        </p:txBody>
      </p:sp>
      <p:sp>
        <p:nvSpPr>
          <p:cNvPr id="8" name="직사각형 38"/>
          <p:cNvSpPr/>
          <p:nvPr/>
        </p:nvSpPr>
        <p:spPr bwMode="auto">
          <a:xfrm>
            <a:off x="624878" y="4191002"/>
            <a:ext cx="1547242" cy="143112"/>
          </a:xfrm>
          <a:prstGeom prst="rect">
            <a:avLst/>
          </a:prstGeom>
          <a:solidFill>
            <a:srgbClr val="B5281D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9" name="직사각형 39"/>
          <p:cNvSpPr/>
          <p:nvPr/>
        </p:nvSpPr>
        <p:spPr bwMode="auto">
          <a:xfrm>
            <a:off x="173599" y="4095594"/>
            <a:ext cx="128937" cy="954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10" name="직사각형 40"/>
          <p:cNvSpPr/>
          <p:nvPr/>
        </p:nvSpPr>
        <p:spPr bwMode="auto">
          <a:xfrm>
            <a:off x="173599" y="4334114"/>
            <a:ext cx="128937" cy="954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cxnSp>
        <p:nvCxnSpPr>
          <p:cNvPr id="11" name="꺾인 연결선 57"/>
          <p:cNvCxnSpPr/>
          <p:nvPr/>
        </p:nvCxnSpPr>
        <p:spPr bwMode="auto">
          <a:xfrm rot="16200000" flipH="1">
            <a:off x="396280" y="4033666"/>
            <a:ext cx="71515" cy="386589"/>
          </a:xfrm>
          <a:prstGeom prst="bentConnector2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/>
          <p:nvPr/>
        </p:nvCxnSpPr>
        <p:spPr bwMode="auto">
          <a:xfrm rot="5400000" flipH="1" flipV="1">
            <a:off x="396280" y="4105182"/>
            <a:ext cx="71515" cy="386589"/>
          </a:xfrm>
          <a:prstGeom prst="bentConnector2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꺾인 연결선 43"/>
          <p:cNvCxnSpPr/>
          <p:nvPr/>
        </p:nvCxnSpPr>
        <p:spPr bwMode="auto">
          <a:xfrm>
            <a:off x="2752994" y="4262719"/>
            <a:ext cx="63957" cy="105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44"/>
          <p:cNvCxnSpPr/>
          <p:nvPr/>
        </p:nvCxnSpPr>
        <p:spPr bwMode="auto">
          <a:xfrm rot="5400000">
            <a:off x="3664582" y="5207140"/>
            <a:ext cx="23768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45"/>
          <p:cNvCxnSpPr/>
          <p:nvPr/>
        </p:nvCxnSpPr>
        <p:spPr bwMode="auto">
          <a:xfrm rot="5400000">
            <a:off x="4309845" y="5207140"/>
            <a:ext cx="23768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46"/>
          <p:cNvSpPr/>
          <p:nvPr/>
        </p:nvSpPr>
        <p:spPr bwMode="auto">
          <a:xfrm>
            <a:off x="6330789" y="4191002"/>
            <a:ext cx="1707959" cy="143112"/>
          </a:xfrm>
          <a:prstGeom prst="rect">
            <a:avLst/>
          </a:prstGeom>
          <a:solidFill>
            <a:srgbClr val="FF9999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cxnSp>
        <p:nvCxnSpPr>
          <p:cNvPr id="17" name="직선 연결선 47"/>
          <p:cNvCxnSpPr/>
          <p:nvPr/>
        </p:nvCxnSpPr>
        <p:spPr bwMode="auto">
          <a:xfrm>
            <a:off x="5847128" y="4262719"/>
            <a:ext cx="483237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48"/>
          <p:cNvSpPr/>
          <p:nvPr/>
        </p:nvSpPr>
        <p:spPr bwMode="auto">
          <a:xfrm>
            <a:off x="6363054" y="5002059"/>
            <a:ext cx="902515" cy="672033"/>
          </a:xfrm>
          <a:custGeom>
            <a:avLst/>
            <a:gdLst>
              <a:gd name="connsiteX0" fmla="*/ 0 w 1400175"/>
              <a:gd name="connsiteY0" fmla="*/ 0 h 885825"/>
              <a:gd name="connsiteX1" fmla="*/ 228600 w 1400175"/>
              <a:gd name="connsiteY1" fmla="*/ 242888 h 885825"/>
              <a:gd name="connsiteX2" fmla="*/ 1185863 w 1400175"/>
              <a:gd name="connsiteY2" fmla="*/ 657225 h 885825"/>
              <a:gd name="connsiteX3" fmla="*/ 1400175 w 1400175"/>
              <a:gd name="connsiteY3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175" h="885825">
                <a:moveTo>
                  <a:pt x="0" y="0"/>
                </a:moveTo>
                <a:cubicBezTo>
                  <a:pt x="15478" y="66675"/>
                  <a:pt x="30956" y="133351"/>
                  <a:pt x="228600" y="242888"/>
                </a:cubicBezTo>
                <a:cubicBezTo>
                  <a:pt x="426244" y="352426"/>
                  <a:pt x="990601" y="550069"/>
                  <a:pt x="1185863" y="657225"/>
                </a:cubicBezTo>
                <a:cubicBezTo>
                  <a:pt x="1381125" y="764381"/>
                  <a:pt x="1390650" y="825103"/>
                  <a:pt x="1400175" y="885825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9" name="직사각형 49"/>
          <p:cNvSpPr/>
          <p:nvPr/>
        </p:nvSpPr>
        <p:spPr bwMode="auto">
          <a:xfrm>
            <a:off x="2494462" y="5001969"/>
            <a:ext cx="1224900" cy="143112"/>
          </a:xfrm>
          <a:prstGeom prst="rect">
            <a:avLst/>
          </a:prstGeom>
          <a:solidFill>
            <a:srgbClr val="D9881D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20" name="TextBox 50"/>
          <p:cNvSpPr txBox="1">
            <a:spLocks noChangeArrowheads="1"/>
          </p:cNvSpPr>
          <p:nvPr/>
        </p:nvSpPr>
        <p:spPr bwMode="auto">
          <a:xfrm>
            <a:off x="1515597" y="3787817"/>
            <a:ext cx="30428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In-Flight Fragmentation </a:t>
            </a:r>
            <a:r>
              <a:rPr kumimoji="0" lang="en-US" altLang="ko-KR" sz="1400" b="1" dirty="0" err="1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linac</a:t>
            </a:r>
            <a:endParaRPr kumimoji="0" lang="ko-KR" altLang="en-US" sz="14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21" name="TextBox 51"/>
          <p:cNvSpPr txBox="1">
            <a:spLocks noChangeArrowheads="1"/>
          </p:cNvSpPr>
          <p:nvPr/>
        </p:nvSpPr>
        <p:spPr bwMode="auto">
          <a:xfrm>
            <a:off x="3010211" y="4757294"/>
            <a:ext cx="11398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ISOL </a:t>
            </a:r>
            <a:r>
              <a:rPr kumimoji="0" lang="en-US" altLang="ko-KR" sz="1400" b="1" dirty="0" err="1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linac</a:t>
            </a:r>
            <a:endParaRPr kumimoji="0" lang="ko-KR" altLang="en-US" sz="14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22" name="TextBox 52"/>
          <p:cNvSpPr txBox="1">
            <a:spLocks noChangeArrowheads="1"/>
          </p:cNvSpPr>
          <p:nvPr/>
        </p:nvSpPr>
        <p:spPr bwMode="auto">
          <a:xfrm>
            <a:off x="6523025" y="3957537"/>
            <a:ext cx="15356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200" b="1" dirty="0" smtClean="0">
                <a:solidFill>
                  <a:srgbClr val="9F00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Future Future </a:t>
            </a:r>
            <a:r>
              <a:rPr kumimoji="0" lang="en-US" altLang="ko-KR" sz="1200" b="1" dirty="0">
                <a:solidFill>
                  <a:srgbClr val="9F00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plan</a:t>
            </a:r>
            <a:endParaRPr kumimoji="0" lang="ko-KR" altLang="en-US" sz="1200" b="1" dirty="0">
              <a:solidFill>
                <a:srgbClr val="9F0000"/>
              </a:solidFill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cxnSp>
        <p:nvCxnSpPr>
          <p:cNvPr id="23" name="직선 화살표 연결선 53"/>
          <p:cNvCxnSpPr/>
          <p:nvPr/>
        </p:nvCxnSpPr>
        <p:spPr bwMode="auto">
          <a:xfrm rot="5400000">
            <a:off x="5853291" y="3890370"/>
            <a:ext cx="358628" cy="24303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4"/>
          <p:cNvSpPr txBox="1">
            <a:spLocks noChangeArrowheads="1"/>
          </p:cNvSpPr>
          <p:nvPr/>
        </p:nvSpPr>
        <p:spPr bwMode="auto">
          <a:xfrm>
            <a:off x="5669566" y="3652736"/>
            <a:ext cx="180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400" b="1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200MeV/u (U)</a:t>
            </a:r>
            <a:endParaRPr kumimoji="0" lang="ko-KR" altLang="en-US" sz="1400" b="1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cxnSp>
        <p:nvCxnSpPr>
          <p:cNvPr id="25" name="꺾인 연결선 55"/>
          <p:cNvCxnSpPr/>
          <p:nvPr/>
        </p:nvCxnSpPr>
        <p:spPr bwMode="auto">
          <a:xfrm rot="10800000">
            <a:off x="2494320" y="4262719"/>
            <a:ext cx="1421" cy="810856"/>
          </a:xfrm>
          <a:prstGeom prst="bentConnector3">
            <a:avLst>
              <a:gd name="adj1" fmla="val 709603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56"/>
          <p:cNvCxnSpPr/>
          <p:nvPr/>
        </p:nvCxnSpPr>
        <p:spPr bwMode="auto">
          <a:xfrm>
            <a:off x="2171689" y="4262719"/>
            <a:ext cx="322632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57"/>
          <p:cNvCxnSpPr/>
          <p:nvPr/>
        </p:nvCxnSpPr>
        <p:spPr bwMode="auto">
          <a:xfrm>
            <a:off x="3719466" y="5073574"/>
            <a:ext cx="1031852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58"/>
          <p:cNvSpPr/>
          <p:nvPr/>
        </p:nvSpPr>
        <p:spPr bwMode="auto">
          <a:xfrm>
            <a:off x="4492984" y="5001969"/>
            <a:ext cx="257874" cy="143112"/>
          </a:xfrm>
          <a:prstGeom prst="rect">
            <a:avLst/>
          </a:prstGeom>
          <a:solidFill>
            <a:srgbClr val="D9881D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2429994" y="4334114"/>
            <a:ext cx="575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00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Stripper</a:t>
            </a:r>
            <a:endParaRPr kumimoji="0" lang="ko-KR" altLang="en-US" sz="100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30" name="직사각형 60"/>
          <p:cNvSpPr/>
          <p:nvPr/>
        </p:nvSpPr>
        <p:spPr bwMode="auto">
          <a:xfrm>
            <a:off x="367004" y="4191002"/>
            <a:ext cx="193405" cy="143112"/>
          </a:xfrm>
          <a:prstGeom prst="rect">
            <a:avLst/>
          </a:prstGeom>
          <a:solidFill>
            <a:srgbClr val="B5281D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31" name="TextBox 61"/>
          <p:cNvSpPr txBox="1">
            <a:spLocks noChangeArrowheads="1"/>
          </p:cNvSpPr>
          <p:nvPr/>
        </p:nvSpPr>
        <p:spPr bwMode="auto">
          <a:xfrm>
            <a:off x="-18510" y="3884332"/>
            <a:ext cx="11920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SC ECR IS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32" name="TextBox 62"/>
          <p:cNvSpPr txBox="1">
            <a:spLocks noChangeArrowheads="1"/>
          </p:cNvSpPr>
          <p:nvPr/>
        </p:nvSpPr>
        <p:spPr bwMode="auto">
          <a:xfrm>
            <a:off x="4150015" y="4429521"/>
            <a:ext cx="825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Cyclotron</a:t>
            </a:r>
          </a:p>
          <a:p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K ~ 100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33" name="타원 63"/>
          <p:cNvSpPr/>
          <p:nvPr/>
        </p:nvSpPr>
        <p:spPr bwMode="auto">
          <a:xfrm>
            <a:off x="3460793" y="4663413"/>
            <a:ext cx="129336" cy="95705"/>
          </a:xfrm>
          <a:prstGeom prst="ellipse">
            <a:avLst/>
          </a:prstGeom>
          <a:solidFill>
            <a:srgbClr val="EBF1DE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34" name="직사각형 64"/>
          <p:cNvSpPr/>
          <p:nvPr/>
        </p:nvSpPr>
        <p:spPr bwMode="auto">
          <a:xfrm>
            <a:off x="3848299" y="5001969"/>
            <a:ext cx="515747" cy="143112"/>
          </a:xfrm>
          <a:prstGeom prst="rect">
            <a:avLst/>
          </a:prstGeom>
          <a:solidFill>
            <a:srgbClr val="D9881D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35" name="자유형 65"/>
          <p:cNvSpPr/>
          <p:nvPr/>
        </p:nvSpPr>
        <p:spPr bwMode="auto">
          <a:xfrm>
            <a:off x="2166004" y="4258512"/>
            <a:ext cx="146392" cy="1088503"/>
          </a:xfrm>
          <a:custGeom>
            <a:avLst/>
            <a:gdLst>
              <a:gd name="connsiteX0" fmla="*/ 0 w 162719"/>
              <a:gd name="connsiteY0" fmla="*/ 0 h 1643062"/>
              <a:gd name="connsiteX1" fmla="*/ 85725 w 162719"/>
              <a:gd name="connsiteY1" fmla="*/ 33337 h 1643062"/>
              <a:gd name="connsiteX2" fmla="*/ 123825 w 162719"/>
              <a:gd name="connsiteY2" fmla="*/ 52387 h 1643062"/>
              <a:gd name="connsiteX3" fmla="*/ 147637 w 162719"/>
              <a:gd name="connsiteY3" fmla="*/ 85725 h 1643062"/>
              <a:gd name="connsiteX4" fmla="*/ 157162 w 162719"/>
              <a:gd name="connsiteY4" fmla="*/ 119062 h 1643062"/>
              <a:gd name="connsiteX5" fmla="*/ 161925 w 162719"/>
              <a:gd name="connsiteY5" fmla="*/ 152400 h 1643062"/>
              <a:gd name="connsiteX6" fmla="*/ 161925 w 162719"/>
              <a:gd name="connsiteY6" fmla="*/ 214312 h 1643062"/>
              <a:gd name="connsiteX7" fmla="*/ 161925 w 162719"/>
              <a:gd name="connsiteY7" fmla="*/ 314325 h 1643062"/>
              <a:gd name="connsiteX8" fmla="*/ 161925 w 162719"/>
              <a:gd name="connsiteY8" fmla="*/ 419100 h 1643062"/>
              <a:gd name="connsiteX9" fmla="*/ 161925 w 162719"/>
              <a:gd name="connsiteY9" fmla="*/ 1643062 h 16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719" h="1643062">
                <a:moveTo>
                  <a:pt x="0" y="0"/>
                </a:moveTo>
                <a:cubicBezTo>
                  <a:pt x="28575" y="11112"/>
                  <a:pt x="65088" y="24606"/>
                  <a:pt x="85725" y="33337"/>
                </a:cubicBezTo>
                <a:cubicBezTo>
                  <a:pt x="106362" y="42068"/>
                  <a:pt x="113506" y="43656"/>
                  <a:pt x="123825" y="52387"/>
                </a:cubicBezTo>
                <a:cubicBezTo>
                  <a:pt x="134144" y="61118"/>
                  <a:pt x="142081" y="74613"/>
                  <a:pt x="147637" y="85725"/>
                </a:cubicBezTo>
                <a:cubicBezTo>
                  <a:pt x="153193" y="96838"/>
                  <a:pt x="154781" y="107950"/>
                  <a:pt x="157162" y="119062"/>
                </a:cubicBezTo>
                <a:cubicBezTo>
                  <a:pt x="159543" y="130174"/>
                  <a:pt x="161131" y="136525"/>
                  <a:pt x="161925" y="152400"/>
                </a:cubicBezTo>
                <a:cubicBezTo>
                  <a:pt x="162719" y="168275"/>
                  <a:pt x="161925" y="214312"/>
                  <a:pt x="161925" y="214312"/>
                </a:cubicBezTo>
                <a:lnTo>
                  <a:pt x="161925" y="314325"/>
                </a:lnTo>
                <a:lnTo>
                  <a:pt x="161925" y="419100"/>
                </a:lnTo>
                <a:lnTo>
                  <a:pt x="161925" y="1643062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6" name="자유형 66"/>
          <p:cNvSpPr/>
          <p:nvPr/>
        </p:nvSpPr>
        <p:spPr bwMode="auto">
          <a:xfrm>
            <a:off x="2374932" y="5072523"/>
            <a:ext cx="110860" cy="287112"/>
          </a:xfrm>
          <a:custGeom>
            <a:avLst/>
            <a:gdLst>
              <a:gd name="connsiteX0" fmla="*/ 124619 w 124619"/>
              <a:gd name="connsiteY0" fmla="*/ 0 h 433387"/>
              <a:gd name="connsiteX1" fmla="*/ 48419 w 124619"/>
              <a:gd name="connsiteY1" fmla="*/ 33337 h 433387"/>
              <a:gd name="connsiteX2" fmla="*/ 15082 w 124619"/>
              <a:gd name="connsiteY2" fmla="*/ 61912 h 433387"/>
              <a:gd name="connsiteX3" fmla="*/ 5557 w 124619"/>
              <a:gd name="connsiteY3" fmla="*/ 104775 h 433387"/>
              <a:gd name="connsiteX4" fmla="*/ 794 w 124619"/>
              <a:gd name="connsiteY4" fmla="*/ 157162 h 433387"/>
              <a:gd name="connsiteX5" fmla="*/ 794 w 124619"/>
              <a:gd name="connsiteY5" fmla="*/ 228600 h 433387"/>
              <a:gd name="connsiteX6" fmla="*/ 794 w 124619"/>
              <a:gd name="connsiteY6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19" h="433387">
                <a:moveTo>
                  <a:pt x="124619" y="0"/>
                </a:moveTo>
                <a:cubicBezTo>
                  <a:pt x="95647" y="11509"/>
                  <a:pt x="66675" y="23018"/>
                  <a:pt x="48419" y="33337"/>
                </a:cubicBezTo>
                <a:cubicBezTo>
                  <a:pt x="30163" y="43656"/>
                  <a:pt x="22226" y="50006"/>
                  <a:pt x="15082" y="61912"/>
                </a:cubicBezTo>
                <a:cubicBezTo>
                  <a:pt x="7938" y="73818"/>
                  <a:pt x="7938" y="88900"/>
                  <a:pt x="5557" y="104775"/>
                </a:cubicBezTo>
                <a:cubicBezTo>
                  <a:pt x="3176" y="120650"/>
                  <a:pt x="1588" y="136525"/>
                  <a:pt x="794" y="157162"/>
                </a:cubicBezTo>
                <a:cubicBezTo>
                  <a:pt x="0" y="177799"/>
                  <a:pt x="794" y="228600"/>
                  <a:pt x="794" y="228600"/>
                </a:cubicBezTo>
                <a:lnTo>
                  <a:pt x="794" y="433387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7" name="직사각형 67"/>
          <p:cNvSpPr/>
          <p:nvPr/>
        </p:nvSpPr>
        <p:spPr bwMode="auto">
          <a:xfrm>
            <a:off x="1978715" y="5335897"/>
            <a:ext cx="1224900" cy="620152"/>
          </a:xfrm>
          <a:prstGeom prst="rect">
            <a:avLst/>
          </a:prstGeom>
          <a:solidFill>
            <a:srgbClr val="A5A5A5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 sz="1400" b="1">
              <a:solidFill>
                <a:schemeClr val="tx1"/>
              </a:solidFill>
              <a:cs typeface="맑은 고딕" pitchFamily="50" charset="-127"/>
            </a:endParaRPr>
          </a:p>
        </p:txBody>
      </p:sp>
      <p:grpSp>
        <p:nvGrpSpPr>
          <p:cNvPr id="38" name="그룹 103"/>
          <p:cNvGrpSpPr>
            <a:grpSpLocks/>
          </p:cNvGrpSpPr>
          <p:nvPr/>
        </p:nvGrpSpPr>
        <p:grpSpPr bwMode="auto">
          <a:xfrm flipH="1" flipV="1">
            <a:off x="6298099" y="5082966"/>
            <a:ext cx="1676691" cy="969735"/>
            <a:chOff x="536520" y="1554856"/>
            <a:chExt cx="8067928" cy="4754464"/>
          </a:xfrm>
        </p:grpSpPr>
        <p:pic>
          <p:nvPicPr>
            <p:cNvPr id="74" name="Picture 15" descr="D:\중이온개념설계-10\임병직\3D Beam Line-Model.tif"/>
            <p:cNvPicPr>
              <a:picLocks noChangeAspect="1" noChangeArrowheads="1"/>
            </p:cNvPicPr>
            <p:nvPr/>
          </p:nvPicPr>
          <p:blipFill>
            <a:blip r:embed="rId2"/>
            <a:srcRect t="16545" r="6227" b="15329"/>
            <a:stretch>
              <a:fillRect/>
            </a:stretch>
          </p:blipFill>
          <p:spPr bwMode="auto">
            <a:xfrm>
              <a:off x="541762" y="1563932"/>
              <a:ext cx="8062686" cy="474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직사각형 128"/>
            <p:cNvSpPr/>
            <p:nvPr/>
          </p:nvSpPr>
          <p:spPr>
            <a:xfrm>
              <a:off x="2984865" y="1554856"/>
              <a:ext cx="2304730" cy="1655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cs typeface="맑은 고딕" pitchFamily="50" charset="-127"/>
              </a:endParaRPr>
            </a:p>
          </p:txBody>
        </p:sp>
        <p:sp>
          <p:nvSpPr>
            <p:cNvPr id="76" name="직사각형 129"/>
            <p:cNvSpPr/>
            <p:nvPr/>
          </p:nvSpPr>
          <p:spPr>
            <a:xfrm>
              <a:off x="1904311" y="2493302"/>
              <a:ext cx="2017494" cy="1655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cs typeface="맑은 고딕" pitchFamily="50" charset="-127"/>
              </a:endParaRPr>
            </a:p>
          </p:txBody>
        </p:sp>
        <p:sp>
          <p:nvSpPr>
            <p:cNvPr id="77" name="타원 130"/>
            <p:cNvSpPr/>
            <p:nvPr/>
          </p:nvSpPr>
          <p:spPr>
            <a:xfrm>
              <a:off x="1589719" y="2276737"/>
              <a:ext cx="718092" cy="644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cs typeface="맑은 고딕" pitchFamily="50" charset="-127"/>
              </a:endParaRPr>
            </a:p>
          </p:txBody>
        </p:sp>
        <p:sp>
          <p:nvSpPr>
            <p:cNvPr id="78" name="타원 131"/>
            <p:cNvSpPr/>
            <p:nvPr/>
          </p:nvSpPr>
          <p:spPr>
            <a:xfrm>
              <a:off x="2266777" y="3931909"/>
              <a:ext cx="718088" cy="6496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cs typeface="맑은 고딕" pitchFamily="50" charset="-127"/>
              </a:endParaRPr>
            </a:p>
          </p:txBody>
        </p:sp>
        <p:sp>
          <p:nvSpPr>
            <p:cNvPr id="79" name="타원 132"/>
            <p:cNvSpPr/>
            <p:nvPr/>
          </p:nvSpPr>
          <p:spPr>
            <a:xfrm>
              <a:off x="536520" y="3354404"/>
              <a:ext cx="718092" cy="6496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cs typeface="맑은 고딕" pitchFamily="50" charset="-127"/>
              </a:endParaRPr>
            </a:p>
          </p:txBody>
        </p:sp>
      </p:grpSp>
      <p:sp>
        <p:nvSpPr>
          <p:cNvPr id="39" name="직사각형 69"/>
          <p:cNvSpPr/>
          <p:nvPr/>
        </p:nvSpPr>
        <p:spPr bwMode="auto">
          <a:xfrm>
            <a:off x="7407315" y="5679250"/>
            <a:ext cx="945105" cy="538871"/>
          </a:xfrm>
          <a:prstGeom prst="rect">
            <a:avLst/>
          </a:prstGeom>
          <a:solidFill>
            <a:srgbClr val="FFFF66"/>
          </a:solidFill>
          <a:ln>
            <a:noFill/>
          </a:ln>
          <a:scene3d>
            <a:camera prst="obliqueTop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tx1"/>
                </a:solidFill>
              </a:rPr>
              <a:t>Det. R&amp;D</a:t>
            </a:r>
          </a:p>
        </p:txBody>
      </p:sp>
      <p:cxnSp>
        <p:nvCxnSpPr>
          <p:cNvPr id="40" name="꺾인 연결선 132"/>
          <p:cNvCxnSpPr/>
          <p:nvPr/>
        </p:nvCxnSpPr>
        <p:spPr bwMode="auto">
          <a:xfrm>
            <a:off x="4751318" y="5073574"/>
            <a:ext cx="709220" cy="71515"/>
          </a:xfrm>
          <a:prstGeom prst="bentConnector4">
            <a:avLst>
              <a:gd name="adj1" fmla="val 22727"/>
              <a:gd name="adj2" fmla="val 311643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72"/>
          <p:cNvCxnSpPr/>
          <p:nvPr/>
        </p:nvCxnSpPr>
        <p:spPr bwMode="auto">
          <a:xfrm rot="5400000" flipH="1" flipV="1">
            <a:off x="4858386" y="5345437"/>
            <a:ext cx="95704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73"/>
          <p:cNvSpPr/>
          <p:nvPr/>
        </p:nvSpPr>
        <p:spPr bwMode="auto">
          <a:xfrm>
            <a:off x="4854210" y="5383601"/>
            <a:ext cx="128937" cy="954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43" name="TextBox 74"/>
          <p:cNvSpPr txBox="1">
            <a:spLocks noChangeArrowheads="1"/>
          </p:cNvSpPr>
          <p:nvPr/>
        </p:nvSpPr>
        <p:spPr bwMode="auto">
          <a:xfrm>
            <a:off x="6822250" y="5019509"/>
            <a:ext cx="136808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900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Fragment Separator</a:t>
            </a:r>
            <a:endParaRPr kumimoji="0" lang="ko-KR" altLang="en-US" sz="900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44" name="TextBox 75"/>
          <p:cNvSpPr txBox="1">
            <a:spLocks noChangeArrowheads="1"/>
          </p:cNvSpPr>
          <p:nvPr/>
        </p:nvSpPr>
        <p:spPr bwMode="auto">
          <a:xfrm>
            <a:off x="4936503" y="5353678"/>
            <a:ext cx="974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Charge</a:t>
            </a:r>
          </a:p>
          <a:p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Breeder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45" name="TextBox 76"/>
          <p:cNvSpPr txBox="1">
            <a:spLocks noChangeArrowheads="1"/>
          </p:cNvSpPr>
          <p:nvPr/>
        </p:nvSpPr>
        <p:spPr bwMode="auto">
          <a:xfrm>
            <a:off x="4203977" y="4018825"/>
            <a:ext cx="394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00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SCL </a:t>
            </a:r>
            <a:endParaRPr kumimoji="0" lang="ko-KR" altLang="en-US" sz="100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46" name="TextBox 77"/>
          <p:cNvSpPr txBox="1">
            <a:spLocks noChangeArrowheads="1"/>
          </p:cNvSpPr>
          <p:nvPr/>
        </p:nvSpPr>
        <p:spPr bwMode="auto">
          <a:xfrm>
            <a:off x="307305" y="4027885"/>
            <a:ext cx="6212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RFQ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47" name="TextBox 78"/>
          <p:cNvSpPr txBox="1">
            <a:spLocks noChangeArrowheads="1"/>
          </p:cNvSpPr>
          <p:nvPr/>
        </p:nvSpPr>
        <p:spPr bwMode="auto">
          <a:xfrm>
            <a:off x="4431484" y="5116308"/>
            <a:ext cx="382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00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RFQ</a:t>
            </a:r>
            <a:endParaRPr kumimoji="0" lang="ko-KR" altLang="en-US" sz="100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48" name="TextBox 79"/>
          <p:cNvSpPr txBox="1">
            <a:spLocks noChangeArrowheads="1"/>
          </p:cNvSpPr>
          <p:nvPr/>
        </p:nvSpPr>
        <p:spPr bwMode="auto">
          <a:xfrm>
            <a:off x="1141922" y="4018825"/>
            <a:ext cx="5921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SCL 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49" name="TextBox 80"/>
          <p:cNvSpPr txBox="1">
            <a:spLocks noChangeArrowheads="1"/>
          </p:cNvSpPr>
          <p:nvPr/>
        </p:nvSpPr>
        <p:spPr bwMode="auto">
          <a:xfrm>
            <a:off x="2994968" y="5116308"/>
            <a:ext cx="3547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00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SCL</a:t>
            </a:r>
            <a:endParaRPr kumimoji="0" lang="ko-KR" altLang="en-US" sz="100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50" name="직사각형 81"/>
          <p:cNvSpPr/>
          <p:nvPr/>
        </p:nvSpPr>
        <p:spPr bwMode="auto">
          <a:xfrm>
            <a:off x="3268084" y="5335897"/>
            <a:ext cx="838090" cy="620152"/>
          </a:xfrm>
          <a:prstGeom prst="rect">
            <a:avLst/>
          </a:prstGeom>
          <a:solidFill>
            <a:srgbClr val="A5A5A5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 sz="1400" b="1">
              <a:solidFill>
                <a:schemeClr val="tx1"/>
              </a:solidFill>
              <a:cs typeface="맑은 고딕" pitchFamily="50" charset="-127"/>
            </a:endParaRPr>
          </a:p>
        </p:txBody>
      </p:sp>
      <p:sp>
        <p:nvSpPr>
          <p:cNvPr id="51" name="직사각형 82"/>
          <p:cNvSpPr/>
          <p:nvPr/>
        </p:nvSpPr>
        <p:spPr bwMode="auto">
          <a:xfrm>
            <a:off x="4170642" y="5335897"/>
            <a:ext cx="580216" cy="620152"/>
          </a:xfrm>
          <a:prstGeom prst="rect">
            <a:avLst/>
          </a:prstGeom>
          <a:solidFill>
            <a:srgbClr val="A5A5A5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 sz="1400" b="1">
              <a:solidFill>
                <a:schemeClr val="tx1"/>
              </a:solidFill>
              <a:cs typeface="맑은 고딕" pitchFamily="50" charset="-127"/>
            </a:endParaRPr>
          </a:p>
        </p:txBody>
      </p:sp>
      <p:sp>
        <p:nvSpPr>
          <p:cNvPr id="52" name="TextBox 83"/>
          <p:cNvSpPr txBox="1">
            <a:spLocks noChangeArrowheads="1"/>
          </p:cNvSpPr>
          <p:nvPr/>
        </p:nvSpPr>
        <p:spPr bwMode="auto">
          <a:xfrm>
            <a:off x="2152122" y="5526713"/>
            <a:ext cx="232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ko-KR" sz="12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Low energy experiments</a:t>
            </a:r>
            <a:endParaRPr kumimoji="0" lang="ko-KR" altLang="en-US" sz="12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53" name="타원 84"/>
          <p:cNvSpPr/>
          <p:nvPr/>
        </p:nvSpPr>
        <p:spPr bwMode="auto">
          <a:xfrm>
            <a:off x="7072274" y="5221863"/>
            <a:ext cx="193294" cy="94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54" name="타원 85"/>
          <p:cNvSpPr/>
          <p:nvPr/>
        </p:nvSpPr>
        <p:spPr bwMode="auto">
          <a:xfrm>
            <a:off x="7072274" y="5364894"/>
            <a:ext cx="193294" cy="957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55" name="타원 86"/>
          <p:cNvSpPr/>
          <p:nvPr/>
        </p:nvSpPr>
        <p:spPr bwMode="auto">
          <a:xfrm>
            <a:off x="6736852" y="5164019"/>
            <a:ext cx="193294" cy="957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56" name="타원 87"/>
          <p:cNvSpPr/>
          <p:nvPr/>
        </p:nvSpPr>
        <p:spPr bwMode="auto">
          <a:xfrm>
            <a:off x="6556349" y="5259724"/>
            <a:ext cx="193294" cy="957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cxnSp>
        <p:nvCxnSpPr>
          <p:cNvPr id="57" name="직선 연결선 88"/>
          <p:cNvCxnSpPr/>
          <p:nvPr/>
        </p:nvCxnSpPr>
        <p:spPr bwMode="auto">
          <a:xfrm>
            <a:off x="5176282" y="5307050"/>
            <a:ext cx="1353062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89"/>
          <p:cNvCxnSpPr/>
          <p:nvPr/>
        </p:nvCxnSpPr>
        <p:spPr bwMode="auto">
          <a:xfrm rot="5400000">
            <a:off x="5245993" y="5502665"/>
            <a:ext cx="42909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90"/>
          <p:cNvSpPr/>
          <p:nvPr/>
        </p:nvSpPr>
        <p:spPr bwMode="auto">
          <a:xfrm>
            <a:off x="2495759" y="4190158"/>
            <a:ext cx="257874" cy="143112"/>
          </a:xfrm>
          <a:prstGeom prst="rect">
            <a:avLst/>
          </a:prstGeom>
          <a:solidFill>
            <a:srgbClr val="7FC63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60" name="직사각형 91"/>
          <p:cNvSpPr/>
          <p:nvPr/>
        </p:nvSpPr>
        <p:spPr bwMode="auto">
          <a:xfrm>
            <a:off x="5010027" y="5222535"/>
            <a:ext cx="322342" cy="143112"/>
          </a:xfrm>
          <a:prstGeom prst="rect">
            <a:avLst/>
          </a:prstGeom>
          <a:solidFill>
            <a:srgbClr val="7FC63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61" name="자유형 92"/>
          <p:cNvSpPr/>
          <p:nvPr/>
        </p:nvSpPr>
        <p:spPr bwMode="auto">
          <a:xfrm>
            <a:off x="5705000" y="4238529"/>
            <a:ext cx="582726" cy="509020"/>
          </a:xfrm>
          <a:custGeom>
            <a:avLst/>
            <a:gdLst>
              <a:gd name="connsiteX0" fmla="*/ 0 w 651053"/>
              <a:gd name="connsiteY0" fmla="*/ 0 h 768096"/>
              <a:gd name="connsiteX1" fmla="*/ 453542 w 651053"/>
              <a:gd name="connsiteY1" fmla="*/ 204825 h 768096"/>
              <a:gd name="connsiteX2" fmla="*/ 651053 w 651053"/>
              <a:gd name="connsiteY2" fmla="*/ 768096 h 7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053" h="768096">
                <a:moveTo>
                  <a:pt x="0" y="0"/>
                </a:moveTo>
                <a:cubicBezTo>
                  <a:pt x="172516" y="38404"/>
                  <a:pt x="345033" y="76809"/>
                  <a:pt x="453542" y="204825"/>
                </a:cubicBezTo>
                <a:cubicBezTo>
                  <a:pt x="562051" y="332841"/>
                  <a:pt x="618135" y="654710"/>
                  <a:pt x="651053" y="768096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2" name="자유형 93"/>
          <p:cNvSpPr/>
          <p:nvPr/>
        </p:nvSpPr>
        <p:spPr bwMode="auto">
          <a:xfrm>
            <a:off x="5659519" y="4277442"/>
            <a:ext cx="316947" cy="485883"/>
          </a:xfrm>
          <a:custGeom>
            <a:avLst/>
            <a:gdLst>
              <a:gd name="connsiteX0" fmla="*/ 143010 w 354636"/>
              <a:gd name="connsiteY0" fmla="*/ 0 h 732387"/>
              <a:gd name="connsiteX1" fmla="*/ 307689 w 354636"/>
              <a:gd name="connsiteY1" fmla="*/ 39003 h 732387"/>
              <a:gd name="connsiteX2" fmla="*/ 303355 w 354636"/>
              <a:gd name="connsiteY2" fmla="*/ 234017 h 732387"/>
              <a:gd name="connsiteX3" fmla="*/ 0 w 354636"/>
              <a:gd name="connsiteY3" fmla="*/ 732387 h 7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636" h="732387">
                <a:moveTo>
                  <a:pt x="143010" y="0"/>
                </a:moveTo>
                <a:cubicBezTo>
                  <a:pt x="211987" y="0"/>
                  <a:pt x="280965" y="0"/>
                  <a:pt x="307689" y="39003"/>
                </a:cubicBezTo>
                <a:cubicBezTo>
                  <a:pt x="334413" y="78006"/>
                  <a:pt x="354636" y="118453"/>
                  <a:pt x="303355" y="234017"/>
                </a:cubicBezTo>
                <a:cubicBezTo>
                  <a:pt x="252074" y="349581"/>
                  <a:pt x="50559" y="650048"/>
                  <a:pt x="0" y="732387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3" name="자유형 116"/>
          <p:cNvSpPr/>
          <p:nvPr/>
        </p:nvSpPr>
        <p:spPr bwMode="auto">
          <a:xfrm>
            <a:off x="5108061" y="4515125"/>
            <a:ext cx="432070" cy="537415"/>
          </a:xfrm>
          <a:custGeom>
            <a:avLst/>
            <a:gdLst>
              <a:gd name="connsiteX0" fmla="*/ 463407 w 482716"/>
              <a:gd name="connsiteY0" fmla="*/ 811650 h 811650"/>
              <a:gd name="connsiteX1" fmla="*/ 405481 w 482716"/>
              <a:gd name="connsiteY1" fmla="*/ 133091 h 811650"/>
              <a:gd name="connsiteX2" fmla="*/ 0 w 482716"/>
              <a:gd name="connsiteY2" fmla="*/ 13102 h 81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716" h="811650">
                <a:moveTo>
                  <a:pt x="463407" y="811650"/>
                </a:moveTo>
                <a:cubicBezTo>
                  <a:pt x="473061" y="538916"/>
                  <a:pt x="482716" y="266182"/>
                  <a:pt x="405481" y="133091"/>
                </a:cubicBezTo>
                <a:cubicBezTo>
                  <a:pt x="328247" y="0"/>
                  <a:pt x="164123" y="6551"/>
                  <a:pt x="0" y="13102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4" name="자유형 117"/>
          <p:cNvSpPr/>
          <p:nvPr/>
        </p:nvSpPr>
        <p:spPr bwMode="auto">
          <a:xfrm>
            <a:off x="5938090" y="5192416"/>
            <a:ext cx="642420" cy="543725"/>
          </a:xfrm>
          <a:custGeom>
            <a:avLst/>
            <a:gdLst>
              <a:gd name="connsiteX0" fmla="*/ 0 w 738835"/>
              <a:gd name="connsiteY0" fmla="*/ 892455 h 892455"/>
              <a:gd name="connsiteX1" fmla="*/ 117043 w 738835"/>
              <a:gd name="connsiteY1" fmla="*/ 534010 h 892455"/>
              <a:gd name="connsiteX2" fmla="*/ 534010 w 738835"/>
              <a:gd name="connsiteY2" fmla="*/ 460858 h 892455"/>
              <a:gd name="connsiteX3" fmla="*/ 738835 w 738835"/>
              <a:gd name="connsiteY3" fmla="*/ 0 h 8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835" h="892455">
                <a:moveTo>
                  <a:pt x="0" y="892455"/>
                </a:moveTo>
                <a:cubicBezTo>
                  <a:pt x="14020" y="749199"/>
                  <a:pt x="28041" y="605943"/>
                  <a:pt x="117043" y="534010"/>
                </a:cubicBezTo>
                <a:cubicBezTo>
                  <a:pt x="206045" y="462077"/>
                  <a:pt x="430378" y="549860"/>
                  <a:pt x="534010" y="460858"/>
                </a:cubicBezTo>
                <a:cubicBezTo>
                  <a:pt x="637642" y="371856"/>
                  <a:pt x="688238" y="185928"/>
                  <a:pt x="738835" y="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5" name="자유형 118"/>
          <p:cNvSpPr/>
          <p:nvPr/>
        </p:nvSpPr>
        <p:spPr bwMode="auto">
          <a:xfrm>
            <a:off x="6137070" y="5335446"/>
            <a:ext cx="828608" cy="445918"/>
          </a:xfrm>
          <a:custGeom>
            <a:avLst/>
            <a:gdLst>
              <a:gd name="connsiteX0" fmla="*/ 0 w 925373"/>
              <a:gd name="connsiteY0" fmla="*/ 672998 h 672998"/>
              <a:gd name="connsiteX1" fmla="*/ 775411 w 925373"/>
              <a:gd name="connsiteY1" fmla="*/ 468173 h 672998"/>
              <a:gd name="connsiteX2" fmla="*/ 899770 w 925373"/>
              <a:gd name="connsiteY2" fmla="*/ 0 h 6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373" h="672998">
                <a:moveTo>
                  <a:pt x="0" y="672998"/>
                </a:moveTo>
                <a:cubicBezTo>
                  <a:pt x="312724" y="626668"/>
                  <a:pt x="625449" y="580339"/>
                  <a:pt x="775411" y="468173"/>
                </a:cubicBezTo>
                <a:cubicBezTo>
                  <a:pt x="925373" y="356007"/>
                  <a:pt x="899770" y="99974"/>
                  <a:pt x="899770" y="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6" name="직사각형 119"/>
          <p:cNvSpPr/>
          <p:nvPr/>
        </p:nvSpPr>
        <p:spPr bwMode="auto">
          <a:xfrm>
            <a:off x="5073200" y="4715745"/>
            <a:ext cx="773621" cy="429336"/>
          </a:xfrm>
          <a:prstGeom prst="rect">
            <a:avLst/>
          </a:prstGeom>
          <a:solidFill>
            <a:srgbClr val="B3C18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en-US" altLang="ko-KR" sz="1050" b="1" dirty="0">
                <a:solidFill>
                  <a:schemeClr val="tx1"/>
                </a:solidFill>
                <a:cs typeface="맑은 고딕" pitchFamily="50" charset="-127"/>
              </a:rPr>
              <a:t>ISOL</a:t>
            </a:r>
          </a:p>
          <a:p>
            <a:pPr algn="ctr">
              <a:defRPr/>
            </a:pPr>
            <a:r>
              <a:rPr kumimoji="0" lang="en-US" altLang="ko-KR" sz="1050" b="1" dirty="0">
                <a:solidFill>
                  <a:schemeClr val="tx1"/>
                </a:solidFill>
                <a:cs typeface="맑은 고딕" pitchFamily="50" charset="-127"/>
              </a:rPr>
              <a:t>target</a:t>
            </a:r>
            <a:endParaRPr kumimoji="0" lang="ko-KR" altLang="en-US" sz="1050" b="1" dirty="0">
              <a:solidFill>
                <a:schemeClr val="tx1"/>
              </a:solidFill>
              <a:cs typeface="맑은 고딕" pitchFamily="50" charset="-127"/>
            </a:endParaRPr>
          </a:p>
        </p:txBody>
      </p:sp>
      <p:sp>
        <p:nvSpPr>
          <p:cNvPr id="67" name="직사각형 120"/>
          <p:cNvSpPr/>
          <p:nvPr/>
        </p:nvSpPr>
        <p:spPr bwMode="auto">
          <a:xfrm>
            <a:off x="5863359" y="4715745"/>
            <a:ext cx="967026" cy="429336"/>
          </a:xfrm>
          <a:prstGeom prst="rect">
            <a:avLst/>
          </a:prstGeom>
          <a:solidFill>
            <a:srgbClr val="B3C18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en-US" altLang="ko-KR" sz="1200" b="1">
                <a:solidFill>
                  <a:schemeClr val="tx1"/>
                </a:solidFill>
                <a:cs typeface="맑은 고딕" pitchFamily="50" charset="-127"/>
              </a:rPr>
              <a:t>In-flight</a:t>
            </a:r>
          </a:p>
          <a:p>
            <a:pPr algn="ctr">
              <a:defRPr/>
            </a:pPr>
            <a:r>
              <a:rPr kumimoji="0" lang="en-US" altLang="ko-KR" sz="1200" b="1">
                <a:solidFill>
                  <a:schemeClr val="tx1"/>
                </a:solidFill>
                <a:cs typeface="맑은 고딕" pitchFamily="50" charset="-127"/>
              </a:rPr>
              <a:t>target</a:t>
            </a:r>
            <a:endParaRPr kumimoji="0" lang="ko-KR" altLang="en-US" sz="1200" b="1">
              <a:solidFill>
                <a:schemeClr val="tx1"/>
              </a:solidFill>
              <a:cs typeface="맑은 고딕" pitchFamily="50" charset="-127"/>
            </a:endParaRPr>
          </a:p>
        </p:txBody>
      </p:sp>
      <p:sp>
        <p:nvSpPr>
          <p:cNvPr id="69" name="직사각형 122"/>
          <p:cNvSpPr/>
          <p:nvPr/>
        </p:nvSpPr>
        <p:spPr bwMode="auto">
          <a:xfrm>
            <a:off x="2816805" y="4191002"/>
            <a:ext cx="3030016" cy="143112"/>
          </a:xfrm>
          <a:prstGeom prst="rect">
            <a:avLst/>
          </a:prstGeom>
          <a:solidFill>
            <a:srgbClr val="B5281D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70" name="직사각형 123"/>
          <p:cNvSpPr/>
          <p:nvPr/>
        </p:nvSpPr>
        <p:spPr bwMode="auto">
          <a:xfrm>
            <a:off x="5266605" y="5669825"/>
            <a:ext cx="1031495" cy="620152"/>
          </a:xfrm>
          <a:prstGeom prst="rect">
            <a:avLst/>
          </a:prstGeom>
          <a:solidFill>
            <a:srgbClr val="A5A5A5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en-US" altLang="ko-KR" sz="1100" b="1" dirty="0">
                <a:solidFill>
                  <a:schemeClr val="tx1"/>
                </a:solidFill>
                <a:cs typeface="맑은 고딕" pitchFamily="50" charset="-127"/>
              </a:rPr>
              <a:t>Atom trap</a:t>
            </a:r>
          </a:p>
          <a:p>
            <a:pPr algn="ctr">
              <a:defRPr/>
            </a:pPr>
            <a:r>
              <a:rPr kumimoji="0" lang="en-US" altLang="ko-KR" sz="1100" b="1" dirty="0">
                <a:solidFill>
                  <a:schemeClr val="tx1"/>
                </a:solidFill>
                <a:cs typeface="맑은 고딕" pitchFamily="50" charset="-127"/>
              </a:rPr>
              <a:t>experiment</a:t>
            </a:r>
            <a:endParaRPr kumimoji="0" lang="ko-KR" altLang="en-US" sz="1100" b="1" dirty="0">
              <a:solidFill>
                <a:schemeClr val="tx1"/>
              </a:solidFill>
              <a:cs typeface="맑은 고딕" pitchFamily="50" charset="-127"/>
            </a:endParaRPr>
          </a:p>
        </p:txBody>
      </p:sp>
      <p:sp>
        <p:nvSpPr>
          <p:cNvPr id="71" name="타원 124"/>
          <p:cNvSpPr/>
          <p:nvPr/>
        </p:nvSpPr>
        <p:spPr bwMode="auto">
          <a:xfrm>
            <a:off x="4944263" y="4429521"/>
            <a:ext cx="257874" cy="190816"/>
          </a:xfrm>
          <a:prstGeom prst="ellipse">
            <a:avLst/>
          </a:prstGeom>
          <a:solidFill>
            <a:srgbClr val="E0D22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cs typeface="맑은 고딕" pitchFamily="50" charset="-127"/>
            </a:endParaRPr>
          </a:p>
        </p:txBody>
      </p:sp>
      <p:sp>
        <p:nvSpPr>
          <p:cNvPr id="72" name="TextBox 180"/>
          <p:cNvSpPr txBox="1">
            <a:spLocks noChangeArrowheads="1"/>
          </p:cNvSpPr>
          <p:nvPr/>
        </p:nvSpPr>
        <p:spPr bwMode="auto">
          <a:xfrm>
            <a:off x="110427" y="4474845"/>
            <a:ext cx="395567" cy="29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prstTxWarp prst="textNoShape">
              <a:avLst/>
            </a:prstTxWarp>
            <a:spAutoFit/>
          </a:bodyPr>
          <a:lstStyle/>
          <a:p>
            <a:r>
              <a:rPr kumimoji="0" lang="en-US" altLang="ko-KR" sz="70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H</a:t>
            </a:r>
            <a:r>
              <a:rPr kumimoji="0" lang="en-US" altLang="ko-KR" sz="700" baseline="-2500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2</a:t>
            </a:r>
            <a:r>
              <a:rPr kumimoji="0" lang="en-US" altLang="ko-KR" sz="70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+</a:t>
            </a:r>
          </a:p>
          <a:p>
            <a:r>
              <a:rPr kumimoji="0" lang="en-US" altLang="ko-KR" sz="70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D+</a:t>
            </a:r>
            <a:endParaRPr kumimoji="0" lang="ko-KR" altLang="en-US" sz="70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73" name="자유형 126"/>
          <p:cNvSpPr/>
          <p:nvPr/>
        </p:nvSpPr>
        <p:spPr bwMode="auto">
          <a:xfrm>
            <a:off x="5912507" y="4256408"/>
            <a:ext cx="1095810" cy="363886"/>
          </a:xfrm>
          <a:custGeom>
            <a:avLst/>
            <a:gdLst>
              <a:gd name="connsiteX0" fmla="*/ 0 w 968992"/>
              <a:gd name="connsiteY0" fmla="*/ 0 h 518615"/>
              <a:gd name="connsiteX1" fmla="*/ 313899 w 968992"/>
              <a:gd name="connsiteY1" fmla="*/ 81887 h 518615"/>
              <a:gd name="connsiteX2" fmla="*/ 477672 w 968992"/>
              <a:gd name="connsiteY2" fmla="*/ 436728 h 518615"/>
              <a:gd name="connsiteX3" fmla="*/ 968992 w 968992"/>
              <a:gd name="connsiteY3" fmla="*/ 518615 h 518615"/>
              <a:gd name="connsiteX4" fmla="*/ 968992 w 968992"/>
              <a:gd name="connsiteY4" fmla="*/ 518615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992" h="518615">
                <a:moveTo>
                  <a:pt x="0" y="0"/>
                </a:moveTo>
                <a:cubicBezTo>
                  <a:pt x="117143" y="4549"/>
                  <a:pt x="234287" y="9099"/>
                  <a:pt x="313899" y="81887"/>
                </a:cubicBezTo>
                <a:cubicBezTo>
                  <a:pt x="393511" y="154675"/>
                  <a:pt x="368490" y="363940"/>
                  <a:pt x="477672" y="436728"/>
                </a:cubicBezTo>
                <a:cubicBezTo>
                  <a:pt x="586854" y="509516"/>
                  <a:pt x="968992" y="518615"/>
                  <a:pt x="968992" y="518615"/>
                </a:cubicBezTo>
                <a:lnTo>
                  <a:pt x="968992" y="518615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1" name="TextBox 80"/>
          <p:cNvSpPr txBox="1"/>
          <p:nvPr/>
        </p:nvSpPr>
        <p:spPr>
          <a:xfrm>
            <a:off x="81551" y="5987316"/>
            <a:ext cx="2060179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Y견고딕" pitchFamily="18" charset="-127"/>
                <a:ea typeface="HY견고딕" pitchFamily="18" charset="-127"/>
                <a:cs typeface="Arial Narrow"/>
              </a:rPr>
              <a:t>Y.K. Kim @ KIAS, 2011</a:t>
            </a:r>
            <a:endParaRPr lang="en-US" sz="1200" dirty="0">
              <a:latin typeface="HY견고딕" pitchFamily="18" charset="-127"/>
              <a:ea typeface="HY견고딕" pitchFamily="18" charset="-127"/>
              <a:cs typeface="Arial Narrow"/>
            </a:endParaRPr>
          </a:p>
        </p:txBody>
      </p:sp>
      <p:sp>
        <p:nvSpPr>
          <p:cNvPr id="84" name="직사각형 69"/>
          <p:cNvSpPr/>
          <p:nvPr/>
        </p:nvSpPr>
        <p:spPr bwMode="auto">
          <a:xfrm>
            <a:off x="8127395" y="3991390"/>
            <a:ext cx="945105" cy="538871"/>
          </a:xfrm>
          <a:prstGeom prst="rect">
            <a:avLst/>
          </a:prstGeom>
          <a:solidFill>
            <a:srgbClr val="FFFF66"/>
          </a:solidFill>
          <a:ln>
            <a:noFill/>
          </a:ln>
          <a:scene3d>
            <a:camera prst="obliqueTop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 smtClean="0">
                <a:solidFill>
                  <a:schemeClr val="tx1"/>
                </a:solidFill>
              </a:rPr>
              <a:t>HEP</a:t>
            </a:r>
            <a:endParaRPr kumimoji="0" lang="en-US" altLang="ko-KR" sz="1400" b="1" dirty="0" smtClean="0">
              <a:solidFill>
                <a:schemeClr val="tx1"/>
              </a:solidFill>
            </a:endParaRPr>
          </a:p>
        </p:txBody>
      </p:sp>
      <p:sp>
        <p:nvSpPr>
          <p:cNvPr id="68" name="직사각형 121"/>
          <p:cNvSpPr/>
          <p:nvPr/>
        </p:nvSpPr>
        <p:spPr bwMode="auto">
          <a:xfrm>
            <a:off x="6912260" y="4395246"/>
            <a:ext cx="1031495" cy="477040"/>
          </a:xfrm>
          <a:prstGeom prst="rect">
            <a:avLst/>
          </a:prstGeom>
          <a:solidFill>
            <a:srgbClr val="CBCBC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el-GR" altLang="ko-KR" sz="1100" b="1" dirty="0">
                <a:solidFill>
                  <a:schemeClr val="tx1"/>
                </a:solidFill>
                <a:cs typeface="맑은 고딕" pitchFamily="50" charset="-127"/>
              </a:rPr>
              <a:t>μ</a:t>
            </a:r>
            <a:r>
              <a:rPr kumimoji="0" lang="en-US" altLang="ko-KR" sz="1100" b="1" dirty="0">
                <a:solidFill>
                  <a:schemeClr val="tx1"/>
                </a:solidFill>
                <a:cs typeface="맑은 고딕" pitchFamily="50" charset="-127"/>
              </a:rPr>
              <a:t>, Medical</a:t>
            </a:r>
          </a:p>
          <a:p>
            <a:pPr algn="ctr">
              <a:defRPr/>
            </a:pPr>
            <a:r>
              <a:rPr kumimoji="0" lang="en-US" altLang="ko-KR" sz="1100" b="1" dirty="0">
                <a:solidFill>
                  <a:schemeClr val="tx1"/>
                </a:solidFill>
                <a:cs typeface="맑은 고딕" pitchFamily="50" charset="-127"/>
              </a:rPr>
              <a:t>research</a:t>
            </a:r>
            <a:endParaRPr kumimoji="0" lang="ko-KR" altLang="en-US" sz="1100" b="1" dirty="0">
              <a:solidFill>
                <a:schemeClr val="tx1"/>
              </a:solidFill>
              <a:cs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07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Arial Black" pitchFamily="34" charset="0"/>
              </a:rPr>
              <a:t>한국 </a:t>
            </a:r>
            <a:r>
              <a:rPr lang="en-US" altLang="ko-KR" dirty="0">
                <a:latin typeface="Arial Black" pitchFamily="34" charset="0"/>
              </a:rPr>
              <a:t>CMS </a:t>
            </a:r>
            <a:r>
              <a:rPr lang="ko-KR" altLang="en-US" dirty="0" smtClean="0">
                <a:latin typeface="Arial Black" pitchFamily="34" charset="0"/>
              </a:rPr>
              <a:t>소개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97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KoRIA</a:t>
            </a:r>
            <a:r>
              <a:rPr lang="en-US" altLang="ko-KR" dirty="0" smtClean="0"/>
              <a:t>-HEP: Small picture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HEP</a:t>
            </a:r>
            <a:r>
              <a:rPr lang="ko-KR" altLang="en-US" dirty="0" smtClean="0"/>
              <a:t>가능성 </a:t>
            </a:r>
            <a:r>
              <a:rPr lang="en-US" altLang="ko-KR" dirty="0" smtClean="0"/>
              <a:t>:</a:t>
            </a:r>
            <a:r>
              <a:rPr lang="ko-KR" altLang="en-US" dirty="0" smtClean="0"/>
              <a:t>  </a:t>
            </a:r>
            <a:r>
              <a:rPr lang="ko-KR" altLang="en-US" dirty="0"/>
              <a:t>낮은 에너지 타깃실험</a:t>
            </a:r>
            <a:endParaRPr lang="en-US" altLang="ko-KR" dirty="0"/>
          </a:p>
          <a:p>
            <a:pPr lvl="1"/>
            <a:r>
              <a:rPr lang="ko-KR" altLang="en-US" dirty="0"/>
              <a:t>반물질 생성</a:t>
            </a:r>
            <a:r>
              <a:rPr lang="en-US" altLang="ko-KR" dirty="0"/>
              <a:t>, QED </a:t>
            </a:r>
            <a:r>
              <a:rPr lang="ko-KR" altLang="en-US" dirty="0"/>
              <a:t>정밀측정</a:t>
            </a:r>
            <a:r>
              <a:rPr lang="en-US" altLang="ko-KR" dirty="0"/>
              <a:t>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새로운 </a:t>
            </a:r>
            <a:r>
              <a:rPr lang="ko-KR" altLang="en-US" dirty="0"/>
              <a:t>주제의 </a:t>
            </a:r>
            <a:r>
              <a:rPr lang="ko-KR" altLang="en-US" dirty="0" smtClean="0"/>
              <a:t>가능성 </a:t>
            </a:r>
            <a:r>
              <a:rPr lang="en-US" altLang="ko-KR" dirty="0" smtClean="0"/>
              <a:t>(</a:t>
            </a:r>
            <a:r>
              <a:rPr lang="en-US" altLang="ko-KR" dirty="0" smtClean="0">
                <a:sym typeface="Wingdings"/>
              </a:rPr>
              <a:t>doubt)</a:t>
            </a:r>
            <a:endParaRPr lang="en-US" altLang="ko-KR" dirty="0"/>
          </a:p>
          <a:p>
            <a:r>
              <a:rPr lang="en-US" altLang="ko-KR" dirty="0" smtClean="0">
                <a:sym typeface="Wingdings" pitchFamily="2" charset="2"/>
              </a:rPr>
              <a:t>2</a:t>
            </a:r>
            <a:r>
              <a:rPr lang="ko-KR" altLang="en-US" dirty="0" smtClean="0">
                <a:sym typeface="Wingdings" pitchFamily="2" charset="2"/>
              </a:rPr>
              <a:t>차입자의 생성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뮤온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파이온</a:t>
            </a:r>
            <a:r>
              <a:rPr lang="ko-KR" altLang="en-US" dirty="0" smtClean="0"/>
              <a:t> 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지난 </a:t>
            </a:r>
            <a:r>
              <a:rPr lang="en-US" altLang="ko-KR" dirty="0" smtClean="0"/>
              <a:t>KIAS</a:t>
            </a:r>
            <a:r>
              <a:rPr lang="ko-KR" altLang="en-US" dirty="0" smtClean="0"/>
              <a:t>미팅 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최수용교수 발표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Few </a:t>
            </a:r>
            <a:r>
              <a:rPr lang="en-US" altLang="ko-KR" dirty="0" err="1" smtClean="0"/>
              <a:t>GeV</a:t>
            </a:r>
            <a:r>
              <a:rPr lang="en-US" altLang="ko-KR" dirty="0" smtClean="0"/>
              <a:t> </a:t>
            </a:r>
            <a:r>
              <a:rPr lang="ko-KR" altLang="en-US" dirty="0" smtClean="0"/>
              <a:t>양성자 </a:t>
            </a:r>
            <a:r>
              <a:rPr lang="en-US" altLang="ko-KR" dirty="0" smtClean="0"/>
              <a:t>(doubt)</a:t>
            </a:r>
          </a:p>
          <a:p>
            <a:pPr lvl="1"/>
            <a:r>
              <a:rPr lang="ko-KR" altLang="en-US" dirty="0" smtClean="0"/>
              <a:t>낮은 에너지 </a:t>
            </a:r>
            <a:r>
              <a:rPr lang="ko-KR" altLang="en-US" dirty="0" err="1" smtClean="0"/>
              <a:t>뮤온</a:t>
            </a:r>
            <a:r>
              <a:rPr lang="en-US" altLang="ko-KR" dirty="0" smtClean="0"/>
              <a:t>,</a:t>
            </a:r>
            <a:r>
              <a:rPr lang="ko-KR" altLang="en-US" dirty="0"/>
              <a:t> </a:t>
            </a:r>
            <a:r>
              <a:rPr lang="ko-KR" altLang="en-US" dirty="0" err="1" smtClean="0"/>
              <a:t>파이온의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테스트빔</a:t>
            </a:r>
            <a:r>
              <a:rPr lang="en-US" altLang="ko-KR" dirty="0"/>
              <a:t> </a:t>
            </a:r>
            <a:r>
              <a:rPr lang="ko-KR" altLang="en-US" dirty="0" smtClean="0"/>
              <a:t>활동 </a:t>
            </a:r>
            <a:r>
              <a:rPr lang="en-US" altLang="ko-KR" dirty="0"/>
              <a:t>?</a:t>
            </a:r>
          </a:p>
          <a:p>
            <a:r>
              <a:rPr lang="ko-KR" altLang="en-US" dirty="0" err="1" smtClean="0"/>
              <a:t>빔라인</a:t>
            </a:r>
            <a:r>
              <a:rPr lang="ko-KR" altLang="en-US" dirty="0" smtClean="0"/>
              <a:t> 및 통합</a:t>
            </a:r>
            <a:r>
              <a:rPr lang="en-US" altLang="ko-KR" dirty="0" smtClean="0"/>
              <a:t> </a:t>
            </a:r>
            <a:r>
              <a:rPr lang="ko-KR" altLang="en-US" dirty="0" smtClean="0"/>
              <a:t>검출기 </a:t>
            </a:r>
            <a:r>
              <a:rPr lang="en-US" altLang="ko-KR" dirty="0" smtClean="0"/>
              <a:t>R&amp;D </a:t>
            </a:r>
            <a:r>
              <a:rPr lang="ko-KR" altLang="en-US" dirty="0" smtClean="0"/>
              <a:t>랩 및 </a:t>
            </a:r>
            <a:r>
              <a:rPr lang="ko-KR" altLang="en-US" dirty="0" err="1" smtClean="0"/>
              <a:t>테스트빔</a:t>
            </a:r>
            <a:r>
              <a:rPr lang="ko-KR" altLang="en-US" dirty="0" smtClean="0"/>
              <a:t> 시설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이번 </a:t>
            </a:r>
            <a:r>
              <a:rPr lang="en-US" altLang="ko-KR" dirty="0" smtClean="0"/>
              <a:t>KIAS</a:t>
            </a:r>
            <a:r>
              <a:rPr lang="ko-KR" altLang="en-US" dirty="0" smtClean="0"/>
              <a:t>미팅 </a:t>
            </a:r>
            <a:r>
              <a:rPr lang="en-US" altLang="ko-KR" dirty="0" smtClean="0"/>
              <a:t>(</a:t>
            </a:r>
            <a:r>
              <a:rPr lang="ko-KR" altLang="en-US" dirty="0" smtClean="0"/>
              <a:t>유인권교수 오늘 발표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err="1" smtClean="0"/>
              <a:t>빔라인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마그넷</a:t>
            </a:r>
            <a:r>
              <a:rPr lang="en-US" altLang="ko-KR" dirty="0" smtClean="0"/>
              <a:t>,</a:t>
            </a:r>
            <a:r>
              <a:rPr lang="ko-KR" altLang="en-US" dirty="0" smtClean="0"/>
              <a:t>전원</a:t>
            </a:r>
            <a:r>
              <a:rPr lang="en-US" altLang="ko-KR" dirty="0" smtClean="0"/>
              <a:t>,</a:t>
            </a:r>
            <a:r>
              <a:rPr lang="ko-KR" altLang="en-US" dirty="0" smtClean="0"/>
              <a:t>가스</a:t>
            </a:r>
            <a:r>
              <a:rPr lang="en-US" altLang="ko-KR" dirty="0" smtClean="0"/>
              <a:t>,</a:t>
            </a:r>
            <a:r>
              <a:rPr lang="ko-KR" altLang="en-US" dirty="0" smtClean="0"/>
              <a:t>일렉트로닉스</a:t>
            </a:r>
            <a:r>
              <a:rPr lang="en-US" altLang="ko-KR" dirty="0" smtClean="0"/>
              <a:t>,</a:t>
            </a:r>
            <a:r>
              <a:rPr lang="ko-KR" altLang="en-US" dirty="0" smtClean="0"/>
              <a:t>케이블</a:t>
            </a:r>
            <a:r>
              <a:rPr lang="en-US" altLang="ko-KR" dirty="0" smtClean="0"/>
              <a:t>,</a:t>
            </a:r>
            <a:r>
              <a:rPr lang="ko-KR" altLang="en-US" dirty="0" smtClean="0"/>
              <a:t>컴퓨팅</a:t>
            </a:r>
            <a:r>
              <a:rPr lang="en-US" altLang="ko-KR" dirty="0" smtClean="0"/>
              <a:t>,</a:t>
            </a:r>
            <a:r>
              <a:rPr lang="ko-KR" altLang="en-US" dirty="0" smtClean="0"/>
              <a:t>차단</a:t>
            </a:r>
            <a:r>
              <a:rPr lang="ko-KR" altLang="en-US" dirty="0" smtClean="0"/>
              <a:t>시설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운용팀</a:t>
            </a:r>
            <a:r>
              <a:rPr lang="en-US" altLang="ko-KR" dirty="0" smtClean="0"/>
              <a:t>  </a:t>
            </a:r>
          </a:p>
          <a:p>
            <a:pPr lvl="2"/>
            <a:r>
              <a:rPr lang="ko-KR" altLang="en-US" dirty="0" smtClean="0"/>
              <a:t>핵</a:t>
            </a:r>
            <a:r>
              <a:rPr lang="en-US" altLang="ko-KR" dirty="0" smtClean="0"/>
              <a:t>/</a:t>
            </a:r>
            <a:r>
              <a:rPr lang="ko-KR" altLang="en-US" dirty="0" smtClean="0"/>
              <a:t>입자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천체 모두 활용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Direct contribution to </a:t>
            </a:r>
            <a:r>
              <a:rPr lang="en-US" altLang="ko-KR" dirty="0" err="1" smtClean="0"/>
              <a:t>KoRIA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LAMP3 </a:t>
            </a:r>
            <a:r>
              <a:rPr lang="ko-KR" altLang="en-US" dirty="0" smtClean="0"/>
              <a:t>검출기 제작에 </a:t>
            </a:r>
            <a:r>
              <a:rPr lang="ko-KR" altLang="en-US" dirty="0" err="1" smtClean="0"/>
              <a:t>참여중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Beam Monitor, TPC, SST, Neutron Calorimeter, TOF</a:t>
            </a:r>
          </a:p>
          <a:p>
            <a:pPr lvl="2"/>
            <a:r>
              <a:rPr lang="ko-KR" altLang="en-US" dirty="0" smtClean="0"/>
              <a:t>추가 전문인력 양성 필요</a:t>
            </a:r>
            <a:r>
              <a:rPr lang="en-US" altLang="ko-K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5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KoRIA</a:t>
            </a:r>
            <a:r>
              <a:rPr lang="en-US" sz="3600" dirty="0" smtClean="0"/>
              <a:t>-HEP: Big Picture</a:t>
            </a:r>
            <a:endParaRPr 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6505" y="728700"/>
            <a:ext cx="8382000" cy="5105400"/>
          </a:xfrm>
        </p:spPr>
        <p:txBody>
          <a:bodyPr/>
          <a:lstStyle/>
          <a:p>
            <a:r>
              <a:rPr lang="en-US" altLang="ko-KR" dirty="0" smtClean="0"/>
              <a:t>UKC 2011 (Aug. 13) Utah</a:t>
            </a:r>
          </a:p>
          <a:p>
            <a:pPr lvl="1"/>
            <a:r>
              <a:rPr lang="ko-KR" altLang="en-US" dirty="0" smtClean="0"/>
              <a:t>재미과학기술인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</a:t>
            </a:r>
            <a:r>
              <a:rPr lang="en-US" altLang="ko-KR" dirty="0" smtClean="0"/>
              <a:t> </a:t>
            </a:r>
            <a:r>
              <a:rPr lang="ko-KR" altLang="en-US" dirty="0" smtClean="0"/>
              <a:t>한</a:t>
            </a:r>
            <a:r>
              <a:rPr lang="en-US" altLang="ko-KR" dirty="0" smtClean="0"/>
              <a:t>/</a:t>
            </a:r>
            <a:r>
              <a:rPr lang="ko-KR" altLang="en-US" dirty="0" smtClean="0"/>
              <a:t>미 정부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펀딩기관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국회의원 참여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KoRIA</a:t>
            </a:r>
            <a:r>
              <a:rPr lang="ko-KR" altLang="en-US" dirty="0" smtClean="0"/>
              <a:t>의 절대적 성공이 필요 </a:t>
            </a:r>
            <a:r>
              <a:rPr lang="en-US" altLang="ko-KR" dirty="0" smtClean="0"/>
              <a:t>(</a:t>
            </a:r>
            <a:r>
              <a:rPr lang="ko-KR" altLang="en-US" dirty="0" smtClean="0"/>
              <a:t>모든 물리분야의 협력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Future-future plan</a:t>
            </a:r>
            <a:r>
              <a:rPr lang="ko-KR" altLang="en-US" dirty="0" smtClean="0"/>
              <a:t>을 초기부터 고려</a:t>
            </a:r>
            <a:endParaRPr lang="en-US" altLang="ko-KR" dirty="0" smtClean="0"/>
          </a:p>
        </p:txBody>
      </p:sp>
      <p:pic>
        <p:nvPicPr>
          <p:cNvPr id="81" name="Picture 80" descr="Screen shot 2011-08-13 at 9.01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" y="2393885"/>
            <a:ext cx="7272300" cy="393916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397857" y="2663915"/>
            <a:ext cx="2520280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Narrow"/>
                <a:cs typeface="Arial Narrow"/>
              </a:rPr>
              <a:t>15 kilometers</a:t>
            </a:r>
            <a:endParaRPr lang="en-US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97857" y="4554125"/>
            <a:ext cx="2709555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Narrow"/>
                <a:cs typeface="Arial Narrow"/>
              </a:rPr>
              <a:t>Booster complex</a:t>
            </a:r>
            <a:endParaRPr lang="en-US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8" name="세로로 말린 두루마리 모양 7"/>
          <p:cNvSpPr/>
          <p:nvPr/>
        </p:nvSpPr>
        <p:spPr bwMode="auto">
          <a:xfrm>
            <a:off x="5808982" y="3428999"/>
            <a:ext cx="2970329" cy="2745305"/>
          </a:xfrm>
          <a:prstGeom prst="verticalScroll">
            <a:avLst/>
          </a:prstGeom>
          <a:solidFill>
            <a:srgbClr val="FFFF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ko-KR" sz="1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News!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MEST-DOE</a:t>
            </a:r>
          </a:p>
          <a:p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핵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입자 물리 협력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MOU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체결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시설 및 인력 교환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93" y="5994285"/>
            <a:ext cx="4020652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Y견고딕" pitchFamily="18" charset="-127"/>
                <a:ea typeface="HY견고딕" pitchFamily="18" charset="-127"/>
                <a:cs typeface="Arial Narrow"/>
              </a:rPr>
              <a:t>J. Yu (UT at Arlington) @ UKC 2011, Utah, USA</a:t>
            </a:r>
            <a:endParaRPr lang="en-US" sz="1200" dirty="0">
              <a:latin typeface="HY견고딕" pitchFamily="18" charset="-127"/>
              <a:ea typeface="HY견고딕" pitchFamily="18" charset="-127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609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40" y="476925"/>
            <a:ext cx="4093845" cy="5787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핵 및 </a:t>
            </a:r>
            <a:r>
              <a:rPr lang="ko-KR" altLang="en-US" dirty="0" err="1" smtClean="0"/>
              <a:t>고에너지물리</a:t>
            </a:r>
            <a:r>
              <a:rPr lang="ko-KR" altLang="en-US" dirty="0" smtClean="0"/>
              <a:t> 분야 협력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1510" y="773705"/>
            <a:ext cx="4275475" cy="5400600"/>
          </a:xfrm>
        </p:spPr>
        <p:txBody>
          <a:bodyPr/>
          <a:lstStyle/>
          <a:p>
            <a:r>
              <a:rPr lang="en-US" altLang="ko-KR" dirty="0" smtClean="0"/>
              <a:t>DOE – MEST</a:t>
            </a:r>
          </a:p>
          <a:p>
            <a:pPr lvl="1"/>
            <a:r>
              <a:rPr lang="ko-KR" altLang="en-US" dirty="0" smtClean="0"/>
              <a:t>한미과학기술</a:t>
            </a:r>
            <a:r>
              <a:rPr lang="en-US" altLang="ko-KR" dirty="0" smtClean="0"/>
              <a:t>(</a:t>
            </a:r>
            <a:r>
              <a:rPr lang="ko-KR" altLang="en-US" dirty="0" smtClean="0"/>
              <a:t>장관</a:t>
            </a:r>
            <a:r>
              <a:rPr lang="en-US" altLang="ko-KR" dirty="0" smtClean="0"/>
              <a:t>)</a:t>
            </a:r>
            <a:r>
              <a:rPr lang="ko-KR" altLang="en-US" dirty="0" smtClean="0"/>
              <a:t>회의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7</a:t>
            </a:r>
            <a:r>
              <a:rPr lang="ko-KR" altLang="en-US" dirty="0" err="1" smtClean="0"/>
              <a:t>차회의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2010/06/14-15</a:t>
            </a:r>
          </a:p>
          <a:p>
            <a:pPr lvl="1"/>
            <a:r>
              <a:rPr lang="ko-KR" altLang="en-US" dirty="0" smtClean="0"/>
              <a:t>핵</a:t>
            </a:r>
            <a:r>
              <a:rPr lang="en-US" altLang="ko-KR" dirty="0" smtClean="0"/>
              <a:t>/</a:t>
            </a:r>
            <a:r>
              <a:rPr lang="ko-KR" altLang="en-US" dirty="0" smtClean="0"/>
              <a:t>입자물리 분야의 시설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정보 공유</a:t>
            </a:r>
            <a:endParaRPr lang="en-US" altLang="ko-KR" dirty="0" smtClean="0"/>
          </a:p>
          <a:p>
            <a:r>
              <a:rPr lang="en-US" altLang="ko-KR" dirty="0" smtClean="0"/>
              <a:t>2011 APS</a:t>
            </a:r>
          </a:p>
          <a:p>
            <a:pPr lvl="1"/>
            <a:r>
              <a:rPr lang="ko-KR" altLang="en-US" dirty="0" err="1" smtClean="0"/>
              <a:t>테바트론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쿼드러폴의</a:t>
            </a:r>
            <a:r>
              <a:rPr lang="ko-KR" altLang="en-US" dirty="0" smtClean="0"/>
              <a:t> 일부를 재활용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300-600GeV </a:t>
            </a:r>
            <a:r>
              <a:rPr lang="ko-KR" altLang="en-US" dirty="0" smtClean="0"/>
              <a:t>양성자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150-300GeV/n </a:t>
            </a:r>
            <a:r>
              <a:rPr lang="ko-KR" altLang="en-US" dirty="0" smtClean="0"/>
              <a:t>중이온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Shutdown Sep. 2011</a:t>
            </a:r>
          </a:p>
          <a:p>
            <a:pPr lvl="2"/>
            <a:r>
              <a:rPr lang="en-US" altLang="ko-KR" dirty="0" smtClean="0"/>
              <a:t>No cold shutdown !</a:t>
            </a:r>
          </a:p>
          <a:p>
            <a:pPr lvl="2"/>
            <a:r>
              <a:rPr lang="en-US" altLang="ko-KR" dirty="0" smtClean="0"/>
              <a:t>Need LOI</a:t>
            </a:r>
          </a:p>
          <a:p>
            <a:pPr lvl="2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505" y="5987316"/>
            <a:ext cx="1584088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Y견고딕" pitchFamily="18" charset="-127"/>
                <a:ea typeface="HY견고딕" pitchFamily="18" charset="-127"/>
                <a:cs typeface="Arial Narrow"/>
              </a:rPr>
              <a:t>DOE-MEST, 2010</a:t>
            </a:r>
            <a:endParaRPr lang="en-US" sz="1200" dirty="0">
              <a:latin typeface="HY견고딕" pitchFamily="18" charset="-127"/>
              <a:ea typeface="HY견고딕" pitchFamily="18" charset="-127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209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KoRIA</a:t>
            </a:r>
            <a:r>
              <a:rPr lang="en-US" altLang="ko-KR" dirty="0" smtClean="0"/>
              <a:t>-HEP Big Picture: </a:t>
            </a:r>
            <a:r>
              <a:rPr lang="ko-KR" altLang="en-US" dirty="0" smtClean="0"/>
              <a:t>물리프로그램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1510" y="773704"/>
            <a:ext cx="8730970" cy="5355595"/>
          </a:xfrm>
        </p:spPr>
        <p:txBody>
          <a:bodyPr/>
          <a:lstStyle/>
          <a:p>
            <a:r>
              <a:rPr lang="en-US" altLang="ko-KR" dirty="0" smtClean="0"/>
              <a:t>300GeV </a:t>
            </a:r>
            <a:r>
              <a:rPr lang="ko-KR" altLang="en-US" dirty="0" smtClean="0"/>
              <a:t>양성자 가속기</a:t>
            </a:r>
            <a:r>
              <a:rPr lang="en-US" altLang="ko-KR" dirty="0"/>
              <a:t>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150GeV/n </a:t>
            </a:r>
            <a:r>
              <a:rPr lang="ko-KR" altLang="en-US" dirty="0" smtClean="0"/>
              <a:t>중이온 가속기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아시아최대가속기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 탐험된 에너지 영역</a:t>
            </a:r>
            <a:endParaRPr lang="en-US" altLang="ko-KR" dirty="0"/>
          </a:p>
          <a:p>
            <a:r>
              <a:rPr lang="en-US" altLang="ko-KR" dirty="0" smtClean="0"/>
              <a:t>Lepton-Hadron </a:t>
            </a:r>
            <a:r>
              <a:rPr lang="ko-KR" altLang="en-US" dirty="0" smtClean="0"/>
              <a:t>충돌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</a:t>
            </a:r>
            <a:r>
              <a:rPr lang="en-US" altLang="ko-KR" dirty="0" smtClean="0"/>
              <a:t>-</a:t>
            </a:r>
            <a:r>
              <a:rPr lang="ko-KR" altLang="en-US" dirty="0" smtClean="0"/>
              <a:t>양성자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</a:t>
            </a:r>
            <a:r>
              <a:rPr lang="en-US" altLang="ko-KR" dirty="0" smtClean="0"/>
              <a:t>-</a:t>
            </a:r>
            <a:r>
              <a:rPr lang="ko-KR" altLang="en-US" dirty="0" smtClean="0"/>
              <a:t>중이온 충돌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eRHIC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ko-KR" altLang="en-US" dirty="0" err="1" smtClean="0"/>
              <a:t>뮤온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충돌기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 collider, </a:t>
            </a:r>
            <a:r>
              <a:rPr lang="ko-KR" altLang="en-US" dirty="0" err="1" smtClean="0"/>
              <a:t>뮤온</a:t>
            </a:r>
            <a:r>
              <a:rPr lang="en-US" altLang="ko-KR" dirty="0" smtClean="0"/>
              <a:t>-</a:t>
            </a:r>
            <a:r>
              <a:rPr lang="ko-KR" altLang="en-US" dirty="0" smtClean="0"/>
              <a:t>양성자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뮤온</a:t>
            </a:r>
            <a:r>
              <a:rPr lang="en-US" altLang="ko-KR" dirty="0" smtClean="0"/>
              <a:t>-</a:t>
            </a:r>
            <a:r>
              <a:rPr lang="ko-KR" altLang="en-US" dirty="0" smtClean="0"/>
              <a:t>중이온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Low-x, High-Q2 PDF </a:t>
            </a:r>
            <a:r>
              <a:rPr lang="ko-KR" altLang="en-US" dirty="0" smtClean="0"/>
              <a:t>확장</a:t>
            </a:r>
            <a:endParaRPr lang="en-US" altLang="ko-KR" dirty="0" smtClean="0"/>
          </a:p>
          <a:p>
            <a:r>
              <a:rPr lang="ko-KR" altLang="en-US" dirty="0" smtClean="0"/>
              <a:t>고출력 </a:t>
            </a:r>
            <a:r>
              <a:rPr lang="ko-KR" altLang="en-US" dirty="0" err="1" smtClean="0"/>
              <a:t>중성미자</a:t>
            </a:r>
            <a:r>
              <a:rPr lang="ko-KR" altLang="en-US" dirty="0" smtClean="0"/>
              <a:t> 실험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역 </a:t>
            </a:r>
            <a:r>
              <a:rPr lang="en-US" altLang="ko-KR" dirty="0" smtClean="0"/>
              <a:t>T2KK</a:t>
            </a:r>
            <a:r>
              <a:rPr lang="ko-KR" altLang="en-US" dirty="0" smtClean="0"/>
              <a:t>실험</a:t>
            </a:r>
            <a:endParaRPr lang="en-US" altLang="ko-KR" dirty="0"/>
          </a:p>
          <a:p>
            <a:pPr lvl="2"/>
            <a:r>
              <a:rPr lang="ko-KR" altLang="en-US" dirty="0" smtClean="0"/>
              <a:t>한국에서 생성된 </a:t>
            </a:r>
            <a:r>
              <a:rPr lang="ko-KR" altLang="en-US" dirty="0" err="1" smtClean="0"/>
              <a:t>중성미자를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카미오카로</a:t>
            </a:r>
            <a:r>
              <a:rPr lang="en-US" altLang="ko-KR" dirty="0" smtClean="0"/>
              <a:t>! </a:t>
            </a:r>
            <a:endParaRPr lang="en-US" altLang="ko-KR" dirty="0"/>
          </a:p>
          <a:p>
            <a:r>
              <a:rPr lang="ko-KR" altLang="en-US" dirty="0" smtClean="0"/>
              <a:t>타깃실험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Rare </a:t>
            </a:r>
            <a:r>
              <a:rPr lang="en-US" altLang="ko-KR" dirty="0" err="1" smtClean="0"/>
              <a:t>Kaon</a:t>
            </a:r>
            <a:r>
              <a:rPr lang="en-US" altLang="ko-KR" dirty="0" smtClean="0"/>
              <a:t> decay (JPARC, E14)</a:t>
            </a:r>
          </a:p>
          <a:p>
            <a:pPr lvl="1"/>
            <a:r>
              <a:rPr lang="ko-KR" altLang="en-US" dirty="0" smtClean="0"/>
              <a:t>중이온 타깃실험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반핵생성 및 반물질 생성</a:t>
            </a:r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75" y="3969060"/>
            <a:ext cx="27908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직선 화살표 연결선 6"/>
          <p:cNvCxnSpPr/>
          <p:nvPr/>
        </p:nvCxnSpPr>
        <p:spPr bwMode="auto">
          <a:xfrm>
            <a:off x="7272300" y="5184195"/>
            <a:ext cx="99011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직선 화살표 연결선 12"/>
          <p:cNvCxnSpPr/>
          <p:nvPr/>
        </p:nvCxnSpPr>
        <p:spPr bwMode="auto">
          <a:xfrm flipH="1">
            <a:off x="6219800" y="5069197"/>
            <a:ext cx="10525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22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</a:t>
            </a:r>
            <a:r>
              <a:rPr lang="ko-KR" altLang="en-US" dirty="0"/>
              <a:t>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1509" y="773704"/>
            <a:ext cx="8775975" cy="5445605"/>
          </a:xfrm>
        </p:spPr>
        <p:txBody>
          <a:bodyPr/>
          <a:lstStyle/>
          <a:p>
            <a:r>
              <a:rPr lang="ko-KR" altLang="en-US" dirty="0" smtClean="0"/>
              <a:t>한</a:t>
            </a:r>
            <a:r>
              <a:rPr lang="en-US" altLang="ko-KR" dirty="0" smtClean="0"/>
              <a:t>-CERN </a:t>
            </a:r>
            <a:r>
              <a:rPr lang="ko-KR" altLang="en-US" dirty="0" smtClean="0"/>
              <a:t>협력사업을 통한 고급 전문 인력 배</a:t>
            </a:r>
            <a:r>
              <a:rPr lang="ko-KR" altLang="en-US" dirty="0"/>
              <a:t>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연 참여 인원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여명</a:t>
            </a:r>
            <a:r>
              <a:rPr lang="en-US" altLang="ko-KR" dirty="0" smtClean="0"/>
              <a:t>, &gt; 10 </a:t>
            </a:r>
            <a:r>
              <a:rPr lang="ko-KR" altLang="en-US" dirty="0" err="1" smtClean="0"/>
              <a:t>박사급</a:t>
            </a:r>
            <a:r>
              <a:rPr lang="ko-KR" altLang="en-US" dirty="0" smtClean="0"/>
              <a:t> 인력배출 </a:t>
            </a:r>
            <a:r>
              <a:rPr lang="en-US" altLang="ko-KR" dirty="0" smtClean="0"/>
              <a:t>(</a:t>
            </a:r>
            <a:r>
              <a:rPr lang="ko-KR" altLang="en-US" dirty="0" smtClean="0"/>
              <a:t>검출기 전문가 포함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2"/>
            <a:r>
              <a:rPr lang="en-US" altLang="ko-KR" dirty="0" err="1" smtClean="0"/>
              <a:t>KoRIA</a:t>
            </a:r>
            <a:r>
              <a:rPr lang="ko-KR" altLang="en-US" dirty="0" smtClean="0"/>
              <a:t>시설에 설치될 검출기 </a:t>
            </a:r>
            <a:r>
              <a:rPr lang="en-US" altLang="ko-KR" dirty="0" smtClean="0"/>
              <a:t>(LAMP3)</a:t>
            </a:r>
            <a:r>
              <a:rPr lang="ko-KR" altLang="en-US" dirty="0" smtClean="0"/>
              <a:t>인력 공급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LAMPS : TPC, SST, TOF, </a:t>
            </a:r>
            <a:r>
              <a:rPr lang="ko-KR" altLang="en-US" dirty="0" smtClean="0"/>
              <a:t>중성자 </a:t>
            </a:r>
            <a:r>
              <a:rPr lang="ko-KR" altLang="en-US" dirty="0" err="1" smtClean="0"/>
              <a:t>열량계</a:t>
            </a:r>
            <a:endParaRPr lang="en-US" altLang="ko-KR" dirty="0" smtClean="0"/>
          </a:p>
          <a:p>
            <a:r>
              <a:rPr lang="ko-KR" altLang="en-US" dirty="0" err="1" smtClean="0"/>
              <a:t>빔라인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테스트빔</a:t>
            </a:r>
            <a:r>
              <a:rPr lang="en-US" altLang="ko-KR" dirty="0"/>
              <a:t> </a:t>
            </a:r>
            <a:r>
              <a:rPr lang="ko-KR" altLang="en-US" dirty="0" smtClean="0"/>
              <a:t>시설</a:t>
            </a:r>
            <a:r>
              <a:rPr lang="en-US" altLang="ko-KR" dirty="0" smtClean="0"/>
              <a:t>,</a:t>
            </a:r>
            <a:r>
              <a:rPr lang="ko-KR" altLang="en-US" dirty="0" smtClean="0"/>
              <a:t> 검출기 </a:t>
            </a:r>
            <a:r>
              <a:rPr lang="en-US" altLang="ko-KR" dirty="0" smtClean="0"/>
              <a:t>R&amp;D</a:t>
            </a:r>
            <a:r>
              <a:rPr lang="ko-KR" altLang="en-US" dirty="0" smtClean="0"/>
              <a:t>시설</a:t>
            </a:r>
            <a:r>
              <a:rPr lang="en-US" altLang="ko-KR" dirty="0"/>
              <a:t> </a:t>
            </a:r>
            <a:r>
              <a:rPr lang="ko-KR" altLang="en-US" dirty="0" smtClean="0"/>
              <a:t>등의 구축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관련전문인력을 통한 한국의 첨단 기술집약 산업의 육성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대표적인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프로그램으로 발전</a:t>
            </a:r>
            <a:endParaRPr lang="en-US" altLang="ko-KR" dirty="0" smtClean="0"/>
          </a:p>
          <a:p>
            <a:r>
              <a:rPr lang="en-US" altLang="ko-KR" dirty="0" smtClean="0"/>
              <a:t>Future-future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KoRIA</a:t>
            </a:r>
            <a:r>
              <a:rPr lang="ko-KR" altLang="en-US" dirty="0" smtClean="0"/>
              <a:t>는 한국가속기콤플렉스의 씨앗</a:t>
            </a:r>
            <a:r>
              <a:rPr lang="en-US" altLang="ko-KR" dirty="0" smtClean="0"/>
              <a:t>!</a:t>
            </a:r>
          </a:p>
          <a:p>
            <a:pPr lvl="1"/>
            <a:r>
              <a:rPr lang="en-US" altLang="ko-KR" dirty="0" smtClean="0"/>
              <a:t>CERN/Fermi Lab</a:t>
            </a:r>
            <a:r>
              <a:rPr lang="ko-KR" altLang="en-US" dirty="0" smtClean="0"/>
              <a:t>등과의 협력을 통한 아시아 최대의 가속기 콤플렉스로 발전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2011 DOE-MEST MOU</a:t>
            </a:r>
            <a:r>
              <a:rPr lang="ko-KR" altLang="en-US" dirty="0" smtClean="0"/>
              <a:t>를 통한 시설구축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테바트론자석의</a:t>
            </a:r>
            <a:r>
              <a:rPr lang="ko-KR" altLang="en-US" dirty="0" smtClean="0"/>
              <a:t> 재활용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300GeV-600GeV </a:t>
            </a:r>
            <a:r>
              <a:rPr lang="ko-KR" altLang="en-US" dirty="0" smtClean="0"/>
              <a:t>양성자 </a:t>
            </a:r>
            <a:r>
              <a:rPr lang="en-US" altLang="ko-KR" dirty="0" smtClean="0"/>
              <a:t>/ 150-300 </a:t>
            </a:r>
            <a:r>
              <a:rPr lang="en-US" altLang="ko-KR" dirty="0" err="1" smtClean="0"/>
              <a:t>GeV</a:t>
            </a:r>
            <a:r>
              <a:rPr lang="en-US" altLang="ko-KR" dirty="0" smtClean="0"/>
              <a:t>/n </a:t>
            </a:r>
            <a:r>
              <a:rPr lang="ko-KR" altLang="en-US" dirty="0" smtClean="0"/>
              <a:t>중이온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eRHIC</a:t>
            </a:r>
            <a:r>
              <a:rPr lang="en-US" altLang="ko-KR" dirty="0" smtClean="0"/>
              <a:t>, R-T2KK, Rare decay</a:t>
            </a:r>
          </a:p>
        </p:txBody>
      </p:sp>
    </p:spTree>
    <p:extLst>
      <p:ext uri="{BB962C8B-B14F-4D97-AF65-F5344CB8AC3E}">
        <p14:creationId xmlns:p14="http://schemas.microsoft.com/office/powerpoint/2010/main" val="8700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ko-KR" altLang="en-US" dirty="0" smtClean="0"/>
              <a:t>한국의 </a:t>
            </a:r>
            <a:r>
              <a:rPr lang="en-US" altLang="ko-KR" dirty="0" smtClean="0"/>
              <a:t>CERN</a:t>
            </a:r>
            <a:r>
              <a:rPr lang="ko-KR" altLang="en-US" dirty="0" smtClean="0"/>
              <a:t>실험 소사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61509" y="773704"/>
            <a:ext cx="8775975" cy="5445605"/>
          </a:xfrm>
        </p:spPr>
        <p:txBody>
          <a:bodyPr/>
          <a:lstStyle/>
          <a:p>
            <a:r>
              <a:rPr lang="en-US" altLang="ko-KR" dirty="0" smtClean="0"/>
              <a:t>1980-1990: </a:t>
            </a:r>
            <a:r>
              <a:rPr lang="ko-KR" altLang="en-US" dirty="0" smtClean="0"/>
              <a:t>개인 연구자 개별 참여</a:t>
            </a:r>
            <a:endParaRPr lang="en-US" altLang="ko-KR" dirty="0" smtClean="0"/>
          </a:p>
          <a:p>
            <a:r>
              <a:rPr lang="en-US" altLang="ko-KR" dirty="0" smtClean="0"/>
              <a:t>1990-1998: LEP</a:t>
            </a:r>
            <a:r>
              <a:rPr lang="ko-KR" altLang="en-US" dirty="0" smtClean="0"/>
              <a:t>실험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 90GeV e+ e- </a:t>
            </a:r>
            <a:r>
              <a:rPr lang="ko-KR" altLang="en-US" dirty="0" smtClean="0"/>
              <a:t>충돌</a:t>
            </a:r>
            <a:r>
              <a:rPr lang="en-US" altLang="ko-KR" dirty="0" smtClean="0"/>
              <a:t>, Z0, W</a:t>
            </a:r>
            <a:r>
              <a:rPr lang="ko-KR" altLang="en-US" dirty="0" smtClean="0"/>
              <a:t>쌍 생성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ALEPH, L3 </a:t>
            </a:r>
          </a:p>
          <a:p>
            <a:pPr lvl="1"/>
            <a:r>
              <a:rPr lang="ko-KR" altLang="en-US" dirty="0" err="1" smtClean="0"/>
              <a:t>중성미자</a:t>
            </a:r>
            <a:r>
              <a:rPr lang="ko-KR" altLang="en-US" dirty="0" smtClean="0"/>
              <a:t> 진동실험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CHORUS</a:t>
            </a:r>
          </a:p>
          <a:p>
            <a:pPr lvl="1"/>
            <a:r>
              <a:rPr lang="ko-KR" altLang="en-US" dirty="0" smtClean="0"/>
              <a:t>한국인 미국 유학생들의 </a:t>
            </a:r>
            <a:r>
              <a:rPr lang="en-US" altLang="ko-KR" dirty="0" smtClean="0"/>
              <a:t>LEP</a:t>
            </a:r>
            <a:r>
              <a:rPr lang="ko-KR" altLang="en-US" dirty="0" smtClean="0"/>
              <a:t>실험 참여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한국인</a:t>
            </a:r>
            <a:r>
              <a:rPr lang="en-US" altLang="ko-KR" dirty="0" smtClean="0"/>
              <a:t>~20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1998-2006: LHC </a:t>
            </a:r>
            <a:r>
              <a:rPr lang="ko-KR" altLang="en-US" dirty="0" smtClean="0"/>
              <a:t>준비 기간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과학기술부의 </a:t>
            </a:r>
            <a:r>
              <a:rPr lang="en-US" altLang="ko-KR" dirty="0" smtClean="0"/>
              <a:t>CMS</a:t>
            </a:r>
            <a:r>
              <a:rPr lang="ko-KR" altLang="en-US" dirty="0" smtClean="0"/>
              <a:t>실험 지원</a:t>
            </a:r>
            <a:r>
              <a:rPr lang="en-US" altLang="ko-KR" dirty="0" smtClean="0"/>
              <a:t> (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20</a:t>
            </a:r>
            <a:r>
              <a:rPr lang="ko-KR" altLang="en-US" dirty="0" err="1" smtClean="0"/>
              <a:t>억원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12 </a:t>
            </a:r>
            <a:r>
              <a:rPr lang="ko-KR" altLang="en-US" dirty="0" smtClean="0"/>
              <a:t>대</a:t>
            </a:r>
            <a:r>
              <a:rPr lang="ko-KR" altLang="en-US" dirty="0"/>
              <a:t>학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초전도자석의 설치 플랫폼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동양중공업</a:t>
            </a:r>
            <a:r>
              <a:rPr lang="en-US" altLang="ko-KR" dirty="0" smtClean="0"/>
              <a:t>) (815kCHF)</a:t>
            </a:r>
          </a:p>
          <a:p>
            <a:pPr lvl="3"/>
            <a:r>
              <a:rPr lang="ko-KR" altLang="en-US" dirty="0" err="1" smtClean="0"/>
              <a:t>전방저항판검출기</a:t>
            </a:r>
            <a:r>
              <a:rPr lang="ko-KR" altLang="en-US" dirty="0" smtClean="0"/>
              <a:t> 제작 설치</a:t>
            </a:r>
            <a:r>
              <a:rPr lang="en-US" altLang="ko-KR" dirty="0" smtClean="0"/>
              <a:t> (500kCHF)</a:t>
            </a:r>
          </a:p>
          <a:p>
            <a:pPr lvl="3"/>
            <a:r>
              <a:rPr lang="ko-KR" altLang="en-US" dirty="0" smtClean="0"/>
              <a:t>온라인 </a:t>
            </a:r>
            <a:r>
              <a:rPr lang="en-US" altLang="ko-KR" dirty="0" smtClean="0"/>
              <a:t>DAQ H/W </a:t>
            </a:r>
            <a:r>
              <a:rPr lang="ko-KR" altLang="en-US" dirty="0" smtClean="0"/>
              <a:t>지원</a:t>
            </a:r>
            <a:r>
              <a:rPr lang="en-US" altLang="ko-KR" dirty="0" smtClean="0"/>
              <a:t> (500kCHF) </a:t>
            </a:r>
          </a:p>
          <a:p>
            <a:r>
              <a:rPr lang="en-US" altLang="ko-KR" dirty="0" smtClean="0"/>
              <a:t>2007-</a:t>
            </a:r>
            <a:r>
              <a:rPr lang="ko-KR" altLang="en-US" dirty="0" smtClean="0"/>
              <a:t>현재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</a:t>
            </a:r>
            <a:r>
              <a:rPr lang="en-US" altLang="ko-KR" dirty="0" smtClean="0"/>
              <a:t>CERN </a:t>
            </a:r>
            <a:r>
              <a:rPr lang="ko-KR" altLang="en-US" dirty="0" smtClean="0"/>
              <a:t>국제협력 </a:t>
            </a:r>
            <a:r>
              <a:rPr lang="en-US" altLang="ko-KR" dirty="0" smtClean="0"/>
              <a:t>( CMS / ALICE 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0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CMS </a:t>
            </a:r>
            <a:r>
              <a:rPr lang="ko-KR" altLang="en-US" dirty="0" smtClean="0"/>
              <a:t>초전도 자석 설치 플랫폼</a:t>
            </a:r>
            <a:endParaRPr lang="ko-KR" altLang="en-US" dirty="0"/>
          </a:p>
        </p:txBody>
      </p:sp>
      <p:pic>
        <p:nvPicPr>
          <p:cNvPr id="15" name="Picture 4" descr="magne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1" y="3429000"/>
            <a:ext cx="3959858" cy="2578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823913"/>
            <a:ext cx="3455437" cy="51831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823912"/>
            <a:ext cx="3959858" cy="25780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전방저항판</a:t>
            </a:r>
            <a:r>
              <a:rPr lang="ko-KR" altLang="en-US" dirty="0" smtClean="0"/>
              <a:t> 검출기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Picture 4" descr="RE1_3_ins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8700"/>
            <a:ext cx="4191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IMG_39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2707" y="1427994"/>
            <a:ext cx="5588000" cy="41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</a:t>
            </a:r>
            <a:r>
              <a:rPr lang="en-US" altLang="ko-KR" dirty="0" smtClean="0"/>
              <a:t>-CERN</a:t>
            </a:r>
            <a:r>
              <a:rPr lang="ko-KR" altLang="en-US" dirty="0" smtClean="0"/>
              <a:t>협력사업의 개시</a:t>
            </a:r>
            <a:endParaRPr lang="en-GB" altLang="ko-KR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ko-KR" dirty="0" smtClean="0"/>
              <a:t>2006: </a:t>
            </a:r>
            <a:r>
              <a:rPr lang="ko-KR" altLang="en-US" dirty="0" smtClean="0"/>
              <a:t>한</a:t>
            </a:r>
            <a:r>
              <a:rPr lang="en-US" altLang="ko-KR" dirty="0" smtClean="0"/>
              <a:t>-CERN</a:t>
            </a:r>
            <a:r>
              <a:rPr lang="ko-KR" altLang="en-US" dirty="0" smtClean="0"/>
              <a:t>협력사업 체결</a:t>
            </a:r>
            <a:endParaRPr lang="en-US" altLang="ko-KR" dirty="0" smtClean="0"/>
          </a:p>
          <a:p>
            <a:pPr lvl="1"/>
            <a:r>
              <a:rPr lang="ko-KR" altLang="en-US" dirty="0" smtClean="0">
                <a:effectLst/>
              </a:rPr>
              <a:t>박원화 주 스위스대사</a:t>
            </a:r>
            <a:endParaRPr lang="en-US" altLang="ko-KR" dirty="0">
              <a:effectLst/>
            </a:endParaRPr>
          </a:p>
          <a:p>
            <a:pPr lvl="1"/>
            <a:r>
              <a:rPr lang="en-US" altLang="ko-KR" dirty="0" smtClean="0">
                <a:effectLst/>
              </a:rPr>
              <a:t>Robert </a:t>
            </a:r>
            <a:r>
              <a:rPr lang="en-US" altLang="ko-KR" dirty="0" err="1" smtClean="0">
                <a:effectLst/>
              </a:rPr>
              <a:t>Aymar</a:t>
            </a:r>
            <a:r>
              <a:rPr lang="en-US" altLang="ko-KR" dirty="0" smtClean="0">
                <a:effectLst/>
              </a:rPr>
              <a:t> CERN </a:t>
            </a:r>
            <a:r>
              <a:rPr lang="ko-KR" altLang="en-US" dirty="0" smtClean="0">
                <a:effectLst/>
              </a:rPr>
              <a:t>사무총장</a:t>
            </a:r>
            <a:endParaRPr lang="en-US" altLang="ko-KR" dirty="0" smtClean="0">
              <a:effectLst/>
            </a:endParaRPr>
          </a:p>
          <a:p>
            <a:pPr lvl="3"/>
            <a:endParaRPr lang="en-US" altLang="ko-KR" dirty="0">
              <a:effectLst/>
            </a:endParaRPr>
          </a:p>
          <a:p>
            <a:pPr lvl="3"/>
            <a:endParaRPr lang="en-US" altLang="ko-KR" dirty="0" smtClean="0">
              <a:effectLst/>
            </a:endParaRPr>
          </a:p>
          <a:p>
            <a:pPr lvl="3"/>
            <a:endParaRPr lang="en-US" altLang="ko-KR" dirty="0">
              <a:effectLst/>
            </a:endParaRPr>
          </a:p>
          <a:p>
            <a:pPr lvl="3"/>
            <a:endParaRPr lang="en-US" altLang="ko-KR" dirty="0" smtClean="0">
              <a:effectLst/>
            </a:endParaRPr>
          </a:p>
          <a:p>
            <a:pPr lvl="3"/>
            <a:endParaRPr lang="en-US" altLang="ko-KR" dirty="0">
              <a:effectLst/>
            </a:endParaRPr>
          </a:p>
          <a:p>
            <a:pPr lvl="3"/>
            <a:endParaRPr lang="en-US" altLang="ko-KR" dirty="0" smtClean="0">
              <a:effectLst/>
            </a:endParaRPr>
          </a:p>
          <a:p>
            <a:pPr lvl="3"/>
            <a:endParaRPr lang="en-US" altLang="ko-KR" dirty="0">
              <a:effectLst/>
            </a:endParaRPr>
          </a:p>
          <a:p>
            <a:pPr lvl="3"/>
            <a:endParaRPr lang="en-US" altLang="ko-KR" dirty="0" smtClean="0">
              <a:effectLst/>
            </a:endParaRPr>
          </a:p>
          <a:p>
            <a:pPr lvl="3"/>
            <a:endParaRPr lang="en-US" altLang="ko-KR" dirty="0">
              <a:effectLst/>
            </a:endParaRPr>
          </a:p>
          <a:p>
            <a:pPr lvl="3"/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한</a:t>
            </a:r>
            <a:r>
              <a:rPr lang="ko-KR" altLang="en-US" dirty="0">
                <a:effectLst/>
              </a:rPr>
              <a:t>국</a:t>
            </a:r>
            <a:r>
              <a:rPr lang="en-US" altLang="ko-KR" dirty="0" smtClean="0">
                <a:effectLst/>
              </a:rPr>
              <a:t>CMS, </a:t>
            </a:r>
            <a:r>
              <a:rPr lang="ko-KR" altLang="en-US" dirty="0" smtClean="0">
                <a:effectLst/>
              </a:rPr>
              <a:t>한</a:t>
            </a:r>
            <a:r>
              <a:rPr lang="ko-KR" altLang="en-US" dirty="0">
                <a:effectLst/>
              </a:rPr>
              <a:t>국</a:t>
            </a:r>
            <a:r>
              <a:rPr lang="en-US" altLang="ko-KR" dirty="0" smtClean="0">
                <a:effectLst/>
              </a:rPr>
              <a:t>Alice MOU</a:t>
            </a:r>
            <a:r>
              <a:rPr lang="ko-KR" altLang="en-US" dirty="0" smtClean="0">
                <a:effectLst/>
              </a:rPr>
              <a:t>체결</a:t>
            </a:r>
            <a:endParaRPr lang="en-US" altLang="ko-KR" dirty="0" smtClean="0">
              <a:effectLst/>
            </a:endParaRPr>
          </a:p>
          <a:p>
            <a:pPr lvl="1"/>
            <a:r>
              <a:rPr lang="ko-KR" altLang="en-US" dirty="0" smtClean="0">
                <a:effectLst/>
              </a:rPr>
              <a:t>연간 예산</a:t>
            </a:r>
            <a:r>
              <a:rPr lang="en-US" altLang="ko-KR" dirty="0" smtClean="0">
                <a:effectLst/>
              </a:rPr>
              <a:t> 10</a:t>
            </a:r>
            <a:r>
              <a:rPr lang="ko-KR" altLang="en-US" dirty="0" err="1" smtClean="0">
                <a:effectLst/>
              </a:rPr>
              <a:t>억원</a:t>
            </a:r>
            <a:endParaRPr lang="en-GB" altLang="ko-KR" dirty="0" smtClean="0"/>
          </a:p>
        </p:txBody>
      </p:sp>
      <p:sp>
        <p:nvSpPr>
          <p:cNvPr id="5" name="AutoShape 2" descr="http://mediaarchive.cern.ch/MediaArchive/Photo/Public/2006/0610038/0610038_01/0610038_01-A5-at-72-dpi.jpg"/>
          <p:cNvSpPr>
            <a:spLocks noChangeAspect="1" noChangeArrowheads="1"/>
          </p:cNvSpPr>
          <p:nvPr/>
        </p:nvSpPr>
        <p:spPr bwMode="auto">
          <a:xfrm>
            <a:off x="76200" y="-1676400"/>
            <a:ext cx="53435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0420" name="Picture 4" descr="http://mediaarchive.cern.ch/MediaArchive/Photo/Public/2006/0610038/0610038_01/0610038_01-A5-at-72-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3" y="2078850"/>
            <a:ext cx="4410099" cy="28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ttp://mediaarchive.cern.ch/MediaArchive/Photo/Public/2006/0610038/0610038_02/0610038_02-A5-at-72-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01" y="2108634"/>
            <a:ext cx="4320209" cy="289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87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CERN </a:t>
            </a:r>
            <a:r>
              <a:rPr lang="ko-KR" altLang="en-US" dirty="0" err="1" smtClean="0"/>
              <a:t>러쉬</a:t>
            </a:r>
            <a:r>
              <a:rPr lang="en-US" altLang="ko-KR" dirty="0" smtClean="0"/>
              <a:t> </a:t>
            </a:r>
            <a:r>
              <a:rPr lang="ko-KR" altLang="en-US" dirty="0" smtClean="0"/>
              <a:t>아워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42" name="Picture 2" descr="http://mediaarchive.cern.ch/MediaArchive/Photo/Public/2006/0610035/0610035_01/0610035_01-A5-at-72-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9" y="728700"/>
            <a:ext cx="2880000" cy="19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mediaarchive.cern.ch/MediaArchive/Photo/Public/2006/0610033/0610033_01/0610033_01-A5-at-72-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09" y="733856"/>
            <a:ext cx="2880000" cy="2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ediaarchive.cern.ch/MediaArchive/Photo/Public/2010/1009231/1009231_01/1009231_01-A5-at-72-d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9" y="2528900"/>
            <a:ext cx="288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57165" y="832062"/>
            <a:ext cx="29703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latin typeface="+mn-lt"/>
                <a:ea typeface="HY견고딕" pitchFamily="18" charset="-127"/>
              </a:rPr>
              <a:t>2006:</a:t>
            </a:r>
          </a:p>
          <a:p>
            <a:pPr algn="just"/>
            <a:r>
              <a:rPr lang="en-US" altLang="ko-KR" sz="1600" dirty="0">
                <a:latin typeface="+mn-lt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+mn-lt"/>
                <a:ea typeface="HY견고딕" pitchFamily="18" charset="-127"/>
              </a:rPr>
              <a:t> Mayer of Seoul</a:t>
            </a:r>
          </a:p>
          <a:p>
            <a:pPr algn="just"/>
            <a:endParaRPr lang="en-US" altLang="ko-KR" sz="1600" dirty="0" smtClean="0">
              <a:latin typeface="+mn-lt"/>
              <a:ea typeface="HY견고딕" pitchFamily="18" charset="-127"/>
            </a:endParaRPr>
          </a:p>
          <a:p>
            <a:pPr algn="just"/>
            <a:r>
              <a:rPr lang="en-US" altLang="ko-KR" sz="1600" dirty="0">
                <a:latin typeface="+mn-lt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+mn-lt"/>
                <a:ea typeface="HY견고딕" pitchFamily="18" charset="-127"/>
              </a:rPr>
              <a:t>…</a:t>
            </a:r>
            <a:endParaRPr lang="en-US" altLang="ko-KR" sz="1600" dirty="0">
              <a:latin typeface="+mn-lt"/>
              <a:ea typeface="HY견고딕" pitchFamily="18" charset="-127"/>
            </a:endParaRPr>
          </a:p>
          <a:p>
            <a:pPr algn="just"/>
            <a:endParaRPr lang="en-US" altLang="ko-KR" sz="1600" dirty="0" smtClean="0">
              <a:latin typeface="+mn-lt"/>
              <a:ea typeface="HY견고딕" pitchFamily="18" charset="-127"/>
            </a:endParaRPr>
          </a:p>
          <a:p>
            <a:pPr algn="just"/>
            <a:r>
              <a:rPr lang="en-US" altLang="ko-KR" sz="1600" dirty="0" smtClean="0">
                <a:latin typeface="+mn-lt"/>
                <a:ea typeface="HY견고딕" pitchFamily="18" charset="-127"/>
              </a:rPr>
              <a:t>2010:</a:t>
            </a:r>
          </a:p>
          <a:p>
            <a:pPr algn="just"/>
            <a:r>
              <a:rPr lang="en-US" altLang="ko-KR" sz="1600" dirty="0">
                <a:latin typeface="+mn-lt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+mn-lt"/>
                <a:ea typeface="HY견고딕" pitchFamily="18" charset="-127"/>
              </a:rPr>
              <a:t> Nat’l Assembly</a:t>
            </a:r>
          </a:p>
          <a:p>
            <a:pPr algn="just"/>
            <a:r>
              <a:rPr lang="en-US" altLang="ko-KR" sz="1600" dirty="0">
                <a:latin typeface="+mn-lt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+mn-lt"/>
                <a:ea typeface="HY견고딕" pitchFamily="18" charset="-127"/>
              </a:rPr>
              <a:t> Ambassador</a:t>
            </a:r>
          </a:p>
          <a:p>
            <a:pPr algn="just"/>
            <a:r>
              <a:rPr lang="en-US" altLang="ko-KR" sz="1600" dirty="0">
                <a:latin typeface="+mn-lt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+mn-lt"/>
                <a:ea typeface="HY견고딕" pitchFamily="18" charset="-127"/>
              </a:rPr>
              <a:t> Minister &amp; Vice Min.</a:t>
            </a:r>
          </a:p>
          <a:p>
            <a:pPr algn="just"/>
            <a:r>
              <a:rPr lang="en-US" altLang="ko-KR" sz="1600" dirty="0" smtClean="0">
                <a:latin typeface="+mn-lt"/>
                <a:ea typeface="HY견고딕" pitchFamily="18" charset="-127"/>
              </a:rPr>
              <a:t>2011:</a:t>
            </a:r>
          </a:p>
          <a:p>
            <a:pPr algn="just"/>
            <a:r>
              <a:rPr lang="en-US" altLang="ko-KR" sz="1600" dirty="0">
                <a:latin typeface="+mn-lt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+mn-lt"/>
                <a:ea typeface="HY견고딕" pitchFamily="18" charset="-127"/>
              </a:rPr>
              <a:t> Vice Min.</a:t>
            </a:r>
          </a:p>
          <a:p>
            <a:pPr algn="just"/>
            <a:r>
              <a:rPr lang="en-US" altLang="ko-KR" sz="1600" dirty="0" smtClean="0">
                <a:latin typeface="+mn-lt"/>
                <a:ea typeface="HY견고딕" pitchFamily="18" charset="-127"/>
              </a:rPr>
              <a:t>  National Assembly</a:t>
            </a:r>
            <a:endParaRPr lang="ko-KR" altLang="en-US" sz="1600" dirty="0">
              <a:latin typeface="+mn-lt"/>
              <a:ea typeface="HY견고딕" pitchFamily="18" charset="-127"/>
            </a:endParaRPr>
          </a:p>
        </p:txBody>
      </p:sp>
      <p:pic>
        <p:nvPicPr>
          <p:cNvPr id="8" name="Picture 4" descr="http://mediaarchive.cern.ch/MediaArchive/Photo/Public/2010/1007209/1007209_01/1007209_01-A5-at-72-dp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09" y="2528900"/>
            <a:ext cx="288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ediaarchive.cern.ch/MediaArchive/Photo/Public/2011/1103093/1103093_05/1103093_05-A5-at-72-dp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0" y="4406804"/>
            <a:ext cx="288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http://mediaarchive.cern.ch/MediaArchive/Photo/Public/2011/1101026/1101026_21/1101026_21-A5-at-72-dp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4406804"/>
            <a:ext cx="2880000" cy="191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57165" y="4509120"/>
            <a:ext cx="297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latin typeface="+mn-lt"/>
                <a:ea typeface="HY견고딕" pitchFamily="18" charset="-127"/>
              </a:rPr>
              <a:t>National labs.</a:t>
            </a:r>
          </a:p>
          <a:p>
            <a:pPr algn="just"/>
            <a:r>
              <a:rPr lang="en-US" altLang="ko-KR" sz="1600" dirty="0" smtClean="0">
                <a:latin typeface="+mn-lt"/>
                <a:ea typeface="HY견고딕" pitchFamily="18" charset="-127"/>
              </a:rPr>
              <a:t>KBS, MBC, EBS</a:t>
            </a:r>
          </a:p>
          <a:p>
            <a:pPr algn="just"/>
            <a:r>
              <a:rPr lang="en-US" altLang="ko-KR" sz="1600" dirty="0" smtClean="0">
                <a:latin typeface="+mn-lt"/>
                <a:ea typeface="HY견고딕" pitchFamily="18" charset="-127"/>
              </a:rPr>
              <a:t>Major journals</a:t>
            </a:r>
          </a:p>
          <a:p>
            <a:pPr algn="just"/>
            <a:endParaRPr lang="en-US" altLang="ko-KR" sz="1600" dirty="0">
              <a:latin typeface="+mn-lt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5494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ko-KR" altLang="en-US" dirty="0" smtClean="0"/>
              <a:t>한</a:t>
            </a:r>
            <a:r>
              <a:rPr lang="en-US" altLang="ko-KR" dirty="0" smtClean="0"/>
              <a:t>-CERN </a:t>
            </a:r>
            <a:r>
              <a:rPr lang="ko-KR" altLang="en-US" dirty="0" smtClean="0"/>
              <a:t>국제협력사업</a:t>
            </a:r>
            <a:endParaRPr lang="ko-KR" altLang="en-US" dirty="0"/>
          </a:p>
        </p:txBody>
      </p:sp>
      <p:sp>
        <p:nvSpPr>
          <p:cNvPr id="79" name="모서리가 둥근 직사각형 78"/>
          <p:cNvSpPr/>
          <p:nvPr/>
        </p:nvSpPr>
        <p:spPr bwMode="auto">
          <a:xfrm>
            <a:off x="341530" y="4660047"/>
            <a:ext cx="1440000" cy="720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한국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CMS</a:t>
            </a:r>
            <a:endParaRPr kumimoji="0" lang="en-US" altLang="ko-K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0" name="모서리가 둥근 직사각형 79"/>
          <p:cNvSpPr/>
          <p:nvPr/>
        </p:nvSpPr>
        <p:spPr bwMode="auto">
          <a:xfrm>
            <a:off x="2051880" y="4660047"/>
            <a:ext cx="1440000" cy="720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한국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ALICE</a:t>
            </a:r>
          </a:p>
        </p:txBody>
      </p:sp>
      <p:sp>
        <p:nvSpPr>
          <p:cNvPr id="81" name="모서리가 둥근 직사각형 80"/>
          <p:cNvSpPr/>
          <p:nvPr/>
        </p:nvSpPr>
        <p:spPr bwMode="auto">
          <a:xfrm>
            <a:off x="3693994" y="4656169"/>
            <a:ext cx="1440000" cy="720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Tier2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0" dirty="0" smtClean="0">
                <a:latin typeface="HY견고딕" pitchFamily="18" charset="-127"/>
                <a:ea typeface="HY견고딕" pitchFamily="18" charset="-127"/>
              </a:rPr>
              <a:t>사</a:t>
            </a:r>
            <a:r>
              <a:rPr lang="ko-KR" altLang="en-US" sz="2000" b="0" dirty="0">
                <a:latin typeface="HY견고딕" pitchFamily="18" charset="-127"/>
                <a:ea typeface="HY견고딕" pitchFamily="18" charset="-127"/>
              </a:rPr>
              <a:t>업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2" name="모서리가 둥근 직사각형 81"/>
          <p:cNvSpPr/>
          <p:nvPr/>
        </p:nvSpPr>
        <p:spPr bwMode="auto">
          <a:xfrm>
            <a:off x="5517105" y="4660047"/>
            <a:ext cx="1440000" cy="720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이론물리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3" name="모서리가 둥근 직사각형 82"/>
          <p:cNvSpPr/>
          <p:nvPr/>
        </p:nvSpPr>
        <p:spPr bwMode="auto">
          <a:xfrm>
            <a:off x="7227296" y="4660047"/>
            <a:ext cx="1440000" cy="720000"/>
          </a:xfrm>
          <a:prstGeom prst="roundRect">
            <a:avLst/>
          </a:prstGeom>
          <a:solidFill>
            <a:srgbClr val="FFFF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고등학교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교사연수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5" name="모서리가 둥근 직사각형 84"/>
          <p:cNvSpPr/>
          <p:nvPr/>
        </p:nvSpPr>
        <p:spPr bwMode="auto">
          <a:xfrm>
            <a:off x="251520" y="2056347"/>
            <a:ext cx="2925325" cy="832593"/>
          </a:xfrm>
          <a:prstGeom prst="round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한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CERN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협력사업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조정위원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회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1" name="Picture 2" descr="http://www.hellodd.com/IMAGE/NEWS/2009/12/20091215190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5" y="2705544"/>
            <a:ext cx="1394178" cy="121851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kmug.co.kr/board/data/logo/%B1%B3%B0%FA%BA%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5" y="1154138"/>
            <a:ext cx="1394178" cy="11454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758" y="5433318"/>
            <a:ext cx="1511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n-lt"/>
                <a:ea typeface="HY견고딕" pitchFamily="18" charset="-127"/>
              </a:rPr>
              <a:t>6 </a:t>
            </a:r>
            <a:r>
              <a:rPr lang="en-US" altLang="ko-KR" sz="1600" dirty="0" err="1" smtClean="0">
                <a:latin typeface="+mn-lt"/>
                <a:ea typeface="HY견고딕" pitchFamily="18" charset="-127"/>
              </a:rPr>
              <a:t>univs</a:t>
            </a:r>
            <a:r>
              <a:rPr lang="en-US" altLang="ko-KR" sz="1600" dirty="0" smtClean="0">
                <a:latin typeface="+mn-lt"/>
                <a:ea typeface="HY견고딕" pitchFamily="18" charset="-127"/>
              </a:rPr>
              <a:t>.</a:t>
            </a:r>
          </a:p>
          <a:p>
            <a:r>
              <a:rPr lang="en-US" altLang="ko-KR" sz="1600" dirty="0" smtClean="0">
                <a:latin typeface="+mn-lt"/>
                <a:ea typeface="HY견고딕" pitchFamily="18" charset="-127"/>
              </a:rPr>
              <a:t>60 members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927" y="5425052"/>
            <a:ext cx="1511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+mn-lt"/>
                <a:ea typeface="HY견고딕" pitchFamily="18" charset="-127"/>
              </a:rPr>
              <a:t>4</a:t>
            </a:r>
            <a:r>
              <a:rPr lang="en-US" altLang="ko-KR" sz="1600" dirty="0" smtClean="0">
                <a:latin typeface="+mn-lt"/>
                <a:ea typeface="HY견고딕" pitchFamily="18" charset="-127"/>
              </a:rPr>
              <a:t> </a:t>
            </a:r>
            <a:r>
              <a:rPr lang="en-US" altLang="ko-KR" sz="1600" dirty="0" err="1" smtClean="0">
                <a:latin typeface="+mn-lt"/>
                <a:ea typeface="HY견고딕" pitchFamily="18" charset="-127"/>
              </a:rPr>
              <a:t>univs</a:t>
            </a:r>
            <a:r>
              <a:rPr lang="en-US" altLang="ko-KR" sz="1600" dirty="0" smtClean="0">
                <a:latin typeface="+mn-lt"/>
                <a:ea typeface="HY견고딕" pitchFamily="18" charset="-127"/>
              </a:rPr>
              <a:t>.</a:t>
            </a:r>
          </a:p>
          <a:p>
            <a:r>
              <a:rPr lang="en-US" altLang="ko-KR" sz="1600" dirty="0">
                <a:latin typeface="+mn-lt"/>
                <a:ea typeface="HY견고딕" pitchFamily="18" charset="-127"/>
              </a:rPr>
              <a:t>4</a:t>
            </a:r>
            <a:r>
              <a:rPr lang="en-US" altLang="ko-KR" sz="1600" dirty="0" smtClean="0">
                <a:latin typeface="+mn-lt"/>
                <a:ea typeface="HY견고딕" pitchFamily="18" charset="-127"/>
              </a:rPr>
              <a:t>0 members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3936" y="5433318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n-lt"/>
                <a:ea typeface="HY견고딕" pitchFamily="18" charset="-127"/>
              </a:rPr>
              <a:t>CMS: KNU</a:t>
            </a:r>
          </a:p>
          <a:p>
            <a:r>
              <a:rPr lang="en-US" altLang="ko-KR" sz="1600" dirty="0" smtClean="0">
                <a:latin typeface="+mn-lt"/>
                <a:ea typeface="HY견고딕" pitchFamily="18" charset="-127"/>
              </a:rPr>
              <a:t>ALICE: KISITI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21698" y="5425052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n-lt"/>
                <a:ea typeface="HY견고딕" pitchFamily="18" charset="-127"/>
              </a:rPr>
              <a:t>KPS</a:t>
            </a:r>
            <a:endParaRPr lang="en-US" altLang="ko-KR" sz="1600" dirty="0">
              <a:latin typeface="+mn-lt"/>
              <a:ea typeface="HY견고딕" pitchFamily="18" charset="-127"/>
            </a:endParaRPr>
          </a:p>
          <a:p>
            <a:r>
              <a:rPr lang="en-US" altLang="ko-KR" sz="1600" dirty="0" smtClean="0">
                <a:latin typeface="+mn-lt"/>
                <a:ea typeface="HY견고딕" pitchFamily="18" charset="-127"/>
              </a:rPr>
              <a:t>PP div.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4823" y="5433318"/>
            <a:ext cx="1827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n-lt"/>
                <a:ea typeface="HY견고딕" pitchFamily="18" charset="-127"/>
              </a:rPr>
              <a:t>New program</a:t>
            </a:r>
            <a:endParaRPr lang="en-US" altLang="ko-KR" sz="1600" dirty="0">
              <a:latin typeface="+mn-lt"/>
              <a:ea typeface="HY견고딕" pitchFamily="18" charset="-127"/>
            </a:endParaRPr>
          </a:p>
          <a:p>
            <a:r>
              <a:rPr lang="en-US" altLang="ko-KR" sz="1600" dirty="0">
                <a:latin typeface="+mn-lt"/>
                <a:ea typeface="HY견고딕" pitchFamily="18" charset="-127"/>
              </a:rPr>
              <a:t>f</a:t>
            </a:r>
            <a:r>
              <a:rPr lang="en-US" altLang="ko-KR" sz="1600" dirty="0" smtClean="0">
                <a:latin typeface="+mn-lt"/>
                <a:ea typeface="HY견고딕" pitchFamily="18" charset="-127"/>
              </a:rPr>
              <a:t>or HS teachers</a:t>
            </a:r>
          </a:p>
          <a:p>
            <a:r>
              <a:rPr lang="en-US" altLang="ko-KR" sz="1600" dirty="0" smtClean="0">
                <a:latin typeface="+mn-lt"/>
                <a:ea typeface="HY견고딕" pitchFamily="18" charset="-127"/>
              </a:rPr>
              <a:t>(2011)</a:t>
            </a:r>
          </a:p>
        </p:txBody>
      </p:sp>
      <p:pic>
        <p:nvPicPr>
          <p:cNvPr id="18" name="Picture 13" descr="http://inklingsofotherworlds.files.wordpress.com/2010/01/cern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03" y="1158388"/>
            <a:ext cx="1145487" cy="11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모서리가 둥근 직사각형 18"/>
          <p:cNvSpPr/>
          <p:nvPr/>
        </p:nvSpPr>
        <p:spPr bwMode="auto">
          <a:xfrm>
            <a:off x="5356263" y="1154138"/>
            <a:ext cx="2231071" cy="1145487"/>
          </a:xfrm>
          <a:prstGeom prst="round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CERN-Korea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협력 위원회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(CKC)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/>
          <p:cNvCxnSpPr>
            <a:stCxn id="12" idx="3"/>
            <a:endCxn id="19" idx="1"/>
          </p:cNvCxnSpPr>
          <p:nvPr/>
        </p:nvCxnSpPr>
        <p:spPr bwMode="auto">
          <a:xfrm>
            <a:off x="5111083" y="1726882"/>
            <a:ext cx="2451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직선 연결선 6"/>
          <p:cNvCxnSpPr>
            <a:stCxn id="19" idx="3"/>
            <a:endCxn id="18" idx="1"/>
          </p:cNvCxnSpPr>
          <p:nvPr/>
        </p:nvCxnSpPr>
        <p:spPr bwMode="auto">
          <a:xfrm>
            <a:off x="7587334" y="1726882"/>
            <a:ext cx="249669" cy="42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직선 연결선 9"/>
          <p:cNvCxnSpPr>
            <a:stCxn id="12" idx="2"/>
            <a:endCxn id="11" idx="0"/>
          </p:cNvCxnSpPr>
          <p:nvPr/>
        </p:nvCxnSpPr>
        <p:spPr bwMode="auto">
          <a:xfrm>
            <a:off x="4413994" y="2299625"/>
            <a:ext cx="0" cy="4059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직선 연결선 19"/>
          <p:cNvCxnSpPr>
            <a:stCxn id="11" idx="2"/>
            <a:endCxn id="81" idx="0"/>
          </p:cNvCxnSpPr>
          <p:nvPr/>
        </p:nvCxnSpPr>
        <p:spPr bwMode="auto">
          <a:xfrm>
            <a:off x="4413994" y="3924055"/>
            <a:ext cx="0" cy="7321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직선 연결선 23"/>
          <p:cNvCxnSpPr>
            <a:stCxn id="79" idx="0"/>
            <a:endCxn id="11" idx="2"/>
          </p:cNvCxnSpPr>
          <p:nvPr/>
        </p:nvCxnSpPr>
        <p:spPr bwMode="auto">
          <a:xfrm flipV="1">
            <a:off x="1061530" y="3924055"/>
            <a:ext cx="3352464" cy="7359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직선 연결선 25"/>
          <p:cNvCxnSpPr>
            <a:stCxn id="80" idx="0"/>
            <a:endCxn id="11" idx="2"/>
          </p:cNvCxnSpPr>
          <p:nvPr/>
        </p:nvCxnSpPr>
        <p:spPr bwMode="auto">
          <a:xfrm flipV="1">
            <a:off x="2771880" y="3924055"/>
            <a:ext cx="1642114" cy="7359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직선 연결선 27"/>
          <p:cNvCxnSpPr>
            <a:stCxn id="82" idx="0"/>
            <a:endCxn id="11" idx="2"/>
          </p:cNvCxnSpPr>
          <p:nvPr/>
        </p:nvCxnSpPr>
        <p:spPr bwMode="auto">
          <a:xfrm flipH="1" flipV="1">
            <a:off x="4413994" y="3924055"/>
            <a:ext cx="1823111" cy="7359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직선 연결선 29"/>
          <p:cNvCxnSpPr>
            <a:stCxn id="83" idx="0"/>
          </p:cNvCxnSpPr>
          <p:nvPr/>
        </p:nvCxnSpPr>
        <p:spPr bwMode="auto">
          <a:xfrm flipH="1" flipV="1">
            <a:off x="5133994" y="2303875"/>
            <a:ext cx="2813302" cy="23561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직선 연결선 63"/>
          <p:cNvCxnSpPr>
            <a:stCxn id="85" idx="3"/>
          </p:cNvCxnSpPr>
          <p:nvPr/>
        </p:nvCxnSpPr>
        <p:spPr bwMode="auto">
          <a:xfrm flipV="1">
            <a:off x="3176845" y="2472643"/>
            <a:ext cx="1237149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6425993" y="2502584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latin typeface="HY견고딕" pitchFamily="18" charset="-127"/>
                <a:ea typeface="HY견고딕" pitchFamily="18" charset="-127"/>
              </a:rPr>
              <a:t>연간예산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억</a:t>
            </a:r>
          </a:p>
        </p:txBody>
      </p:sp>
    </p:spTree>
    <p:extLst>
      <p:ext uri="{BB962C8B-B14F-4D97-AF65-F5344CB8AC3E}">
        <p14:creationId xmlns:p14="http://schemas.microsoft.com/office/powerpoint/2010/main" val="36447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orgia"/>
        <a:ea typeface="안상수2006굵은"/>
        <a:cs typeface=""/>
      </a:majorFont>
      <a:minorFont>
        <a:latin typeface="Georgia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66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안상수2006굵은" pitchFamily="18" charset="-127"/>
            <a:ea typeface="안상수2006굵은" pitchFamily="18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Y견고딕" pitchFamily="18" charset="-127"/>
            <a:ea typeface="HY견고딕" pitchFamily="18" charset="-127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Y센스L"/>
        <a:ea typeface="HY센스L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안상수2006굵은" pitchFamily="18" charset="-127"/>
            <a:ea typeface="안상수2006굵은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안상수2006굵은" pitchFamily="18" charset="-127"/>
            <a:ea typeface="안상수2006굵은" pitchFamily="18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HY견고딕" pitchFamily="18" charset="-127"/>
            <a:ea typeface="HY견고딕" pitchFamily="18" charset="-127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</TotalTime>
  <Words>1642</Words>
  <Application>Microsoft Office PowerPoint</Application>
  <PresentationFormat>화면 슬라이드 쇼(4:3)</PresentationFormat>
  <Paragraphs>397</Paragraphs>
  <Slides>34</Slides>
  <Notes>6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7" baseType="lpstr">
      <vt:lpstr>Default Design</vt:lpstr>
      <vt:lpstr>Custom Design</vt:lpstr>
      <vt:lpstr>Equation</vt:lpstr>
      <vt:lpstr>GEM Detector &amp;  KoRIA Sep. 17, 2011</vt:lpstr>
      <vt:lpstr>발표목차</vt:lpstr>
      <vt:lpstr>한국 CMS 소개</vt:lpstr>
      <vt:lpstr>한국의 CERN실험 소사</vt:lpstr>
      <vt:lpstr>CMS 초전도 자석 설치 플랫폼</vt:lpstr>
      <vt:lpstr>전방저항판 검출기</vt:lpstr>
      <vt:lpstr>한-CERN협력사업의 개시</vt:lpstr>
      <vt:lpstr>CERN 러쉬 아워!</vt:lpstr>
      <vt:lpstr>한-CERN 국제협력사업</vt:lpstr>
      <vt:lpstr>한국CMS실험사업팀의 규모 </vt:lpstr>
      <vt:lpstr>한국CMS팀 주요 연구 주제 및 서브그룹</vt:lpstr>
      <vt:lpstr>LHC/CMS 업그레이드 스케쥴</vt:lpstr>
      <vt:lpstr>LHC 업그레이드 계획</vt:lpstr>
      <vt:lpstr>CMS Muon 시스템 업그레이드 (LS2)</vt:lpstr>
      <vt:lpstr>한국 CMS 검출기 서브그룹</vt:lpstr>
      <vt:lpstr>한국CMS의 업그레이드 참여 계획 (제안)</vt:lpstr>
      <vt:lpstr>한국 CMS 검출기 서브그룹 구성 (예정)  </vt:lpstr>
      <vt:lpstr>GEM검출기 와  한국CMS의  검출기 R&amp;D</vt:lpstr>
      <vt:lpstr>입자검출기</vt:lpstr>
      <vt:lpstr>GEM검출기</vt:lpstr>
      <vt:lpstr>GEM의 응용: TPC</vt:lpstr>
      <vt:lpstr>GEM의 응용: Muon Tomography</vt:lpstr>
      <vt:lpstr>GEM의 응용: 중성자 검출기</vt:lpstr>
      <vt:lpstr>GEM의 응용: Medical Imaging</vt:lpstr>
      <vt:lpstr>CMS GEM 활동 / RD51</vt:lpstr>
      <vt:lpstr>CERN GEM vs Korea GEM</vt:lpstr>
      <vt:lpstr>Gain 비교</vt:lpstr>
      <vt:lpstr>KoRIA와의 연계</vt:lpstr>
      <vt:lpstr>KoRIA 가속기 </vt:lpstr>
      <vt:lpstr>KoRIA-HEP: Small picture</vt:lpstr>
      <vt:lpstr>KoRIA-HEP: Big Picture</vt:lpstr>
      <vt:lpstr>핵 및 고에너지물리 분야 협력 </vt:lpstr>
      <vt:lpstr>KoRIA-HEP Big Picture: 물리프로그램</vt:lpstr>
      <vt:lpstr>결론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icpark</dc:creator>
  <cp:lastModifiedBy>icpark</cp:lastModifiedBy>
  <cp:revision>280</cp:revision>
  <dcterms:modified xsi:type="dcterms:W3CDTF">2011-09-17T05:12:46Z</dcterms:modified>
</cp:coreProperties>
</file>