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9" r:id="rId7"/>
    <p:sldId id="271" r:id="rId8"/>
    <p:sldId id="272" r:id="rId9"/>
    <p:sldId id="273" r:id="rId10"/>
    <p:sldId id="260" r:id="rId11"/>
    <p:sldId id="261" r:id="rId12"/>
    <p:sldId id="267" r:id="rId13"/>
    <p:sldId id="268" r:id="rId14"/>
    <p:sldId id="262" r:id="rId15"/>
    <p:sldId id="265" r:id="rId16"/>
    <p:sldId id="264" r:id="rId17"/>
    <p:sldId id="26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8E9AD-E972-5B4E-AC2A-B4B1BA8B268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F994D-FB5E-D349-918B-9BAC4C3B3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07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1789-53EC-D848-B7B4-FCFCC3AA6253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C28D-4409-8249-84B8-6F530DDE8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71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E7473433-2758-5843-B7AF-CB485ED63C65}" type="datetime1">
              <a:rPr lang="ko-KR" altLang="en-US" smtClean="0"/>
              <a:pPr algn="ctr" eaLnBrk="1" latinLnBrk="0" hangingPunct="1"/>
              <a:t>2011-09-17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da-DK" smtClean="0">
                <a:solidFill>
                  <a:schemeClr val="tx2"/>
                </a:solidFill>
              </a:rPr>
              <a:t>IKY for HIM 2011-09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B0A3D5E-1A14-C942-84C3-85A462A94DC5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80332E01-C758-6F4D-B30A-21EA1A5078BA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da-DK" smtClean="0"/>
              <a:t>IKY for HIM 2011-09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9DCB66D-473D-AA4F-A10C-3E00EB30659B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55ED1C4D-D4BE-6840-99FA-0BFA4E705EF7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D5D99847-F6BF-4844-A176-B7D6CBD31E41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B09E08-B922-4C4C-91E0-2C28050E2201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CE616D-ECFC-D54C-BE02-A14FE8F9381E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D2F8875-22FC-F54B-9C30-5F6ADB34DA47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D8405689-431E-9D44-9114-D28F4872D64D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da-DK" smtClean="0"/>
              <a:t>IKY for HIM 2011-09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E67249B-6013-1744-B095-B7507434BC1F}" type="datetime1">
              <a:rPr lang="ko-KR" altLang="en-US" smtClean="0"/>
              <a:pPr eaLnBrk="1" latinLnBrk="0" hangingPunct="1"/>
              <a:t>2011-09-17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da-DK" sz="1400" smtClean="0">
                <a:solidFill>
                  <a:schemeClr val="tx2"/>
                </a:solidFill>
              </a:rPr>
              <a:t>IKY for HIM 2011-09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50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846" y="4038600"/>
            <a:ext cx="7452353" cy="1626614"/>
          </a:xfrm>
        </p:spPr>
        <p:txBody>
          <a:bodyPr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n-US" dirty="0" smtClean="0">
                <a:solidFill>
                  <a:srgbClr val="3366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Detector R&amp;D Lab. @ </a:t>
            </a:r>
            <a:r>
              <a:rPr lang="en-US" dirty="0" err="1" smtClean="0">
                <a:solidFill>
                  <a:srgbClr val="3366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KoRIA</a:t>
            </a:r>
            <a:endParaRPr lang="en-US" dirty="0">
              <a:solidFill>
                <a:srgbClr val="3366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In-Kwon Yoo (Pusan Nat’l University)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10" y="6199983"/>
            <a:ext cx="224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HIM-KIAS 2011-09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818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Gas facility</a:t>
            </a:r>
          </a:p>
          <a:p>
            <a:pPr lvl="1"/>
            <a:r>
              <a:rPr lang="en-US" dirty="0" smtClean="0"/>
              <a:t>Gas Warehouse</a:t>
            </a:r>
          </a:p>
          <a:p>
            <a:pPr lvl="1"/>
            <a:r>
              <a:rPr lang="en-US" dirty="0" smtClean="0"/>
              <a:t>Gas </a:t>
            </a:r>
            <a:r>
              <a:rPr lang="en-US" dirty="0"/>
              <a:t>Providing/</a:t>
            </a:r>
            <a:r>
              <a:rPr lang="en-US" dirty="0" smtClean="0"/>
              <a:t>purging/recirculation system</a:t>
            </a:r>
          </a:p>
          <a:p>
            <a:pPr lvl="1"/>
            <a:r>
              <a:rPr lang="en-US" dirty="0" smtClean="0"/>
              <a:t>Monitoring/control system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Cable bins from experimental to counting area</a:t>
            </a:r>
          </a:p>
          <a:p>
            <a:pPr lvl="1"/>
            <a:r>
              <a:rPr lang="en-US" dirty="0" smtClean="0"/>
              <a:t>Grounding / HV/HA system</a:t>
            </a:r>
          </a:p>
          <a:p>
            <a:pPr lvl="1"/>
            <a:r>
              <a:rPr lang="en-US" dirty="0" smtClean="0"/>
              <a:t>Electronic modules : library, repair shop</a:t>
            </a:r>
          </a:p>
          <a:p>
            <a:r>
              <a:rPr lang="en-US" dirty="0" smtClean="0"/>
              <a:t>Mechanics</a:t>
            </a:r>
          </a:p>
          <a:p>
            <a:pPr lvl="1"/>
            <a:r>
              <a:rPr lang="en-US" dirty="0" smtClean="0"/>
              <a:t>Material warehouse</a:t>
            </a:r>
          </a:p>
          <a:p>
            <a:pPr lvl="1"/>
            <a:r>
              <a:rPr lang="en-US" dirty="0" smtClean="0"/>
              <a:t>Mechanic shop : repair, construction</a:t>
            </a:r>
          </a:p>
          <a:p>
            <a:pPr lvl="1"/>
            <a:r>
              <a:rPr lang="en-US" dirty="0" smtClean="0"/>
              <a:t>Self-working room : Cutting, Drilling, Milling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9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Cooling Facility</a:t>
            </a:r>
          </a:p>
          <a:p>
            <a:pPr lvl="1"/>
            <a:r>
              <a:rPr lang="en-US" dirty="0" smtClean="0"/>
              <a:t>Liquid-helium/nitrogen generator</a:t>
            </a:r>
          </a:p>
          <a:p>
            <a:pPr lvl="1"/>
            <a:r>
              <a:rPr lang="en-US" dirty="0" smtClean="0"/>
              <a:t>Gas/Liquid circulation system</a:t>
            </a:r>
          </a:p>
          <a:p>
            <a:pPr lvl="1"/>
            <a:r>
              <a:rPr lang="en-US" dirty="0" smtClean="0"/>
              <a:t>Monitoring/control system (for distribution)</a:t>
            </a:r>
          </a:p>
          <a:p>
            <a:r>
              <a:rPr lang="en-US" dirty="0" smtClean="0"/>
              <a:t>Vacuum facility</a:t>
            </a:r>
          </a:p>
          <a:p>
            <a:pPr lvl="1"/>
            <a:r>
              <a:rPr lang="en-US" dirty="0" smtClean="0"/>
              <a:t>Various vacuum level controller</a:t>
            </a:r>
          </a:p>
          <a:p>
            <a:pPr lvl="1"/>
            <a:r>
              <a:rPr lang="en-US" dirty="0" smtClean="0"/>
              <a:t>Valves, docking system</a:t>
            </a:r>
          </a:p>
          <a:p>
            <a:pPr lvl="1"/>
            <a:r>
              <a:rPr lang="en-US" dirty="0" smtClean="0"/>
              <a:t>Chamber heating/evacuation system</a:t>
            </a:r>
          </a:p>
          <a:p>
            <a:r>
              <a:rPr lang="en-US" dirty="0" smtClean="0"/>
              <a:t>Computing facility</a:t>
            </a:r>
          </a:p>
          <a:p>
            <a:pPr lvl="1"/>
            <a:r>
              <a:rPr lang="en-US" dirty="0" smtClean="0"/>
              <a:t>IT administration</a:t>
            </a:r>
          </a:p>
          <a:p>
            <a:pPr lvl="1"/>
            <a:r>
              <a:rPr lang="en-US" dirty="0" smtClean="0"/>
              <a:t>Storage (backup) / Network / Printing center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1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CERN-Gas Purifier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사진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67" y="1771422"/>
            <a:ext cx="4798999" cy="3599249"/>
          </a:xfrm>
          <a:prstGeom prst="rect">
            <a:avLst/>
          </a:prstGeom>
        </p:spPr>
      </p:pic>
      <p:pic>
        <p:nvPicPr>
          <p:cNvPr id="8" name="Picture 7" descr="사진 복사본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57477" y="2315592"/>
            <a:ext cx="4353357" cy="32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CERN-</a:t>
            </a:r>
            <a:r>
              <a:rPr lang="en-US" dirty="0" err="1" smtClean="0"/>
              <a:t>Monochrometer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사진 복사본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40" b="13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557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(e.g. GSI)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FAIR-organigram_2010-12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7" t="12539" r="-89" b="10409"/>
          <a:stretch/>
        </p:blipFill>
        <p:spPr>
          <a:xfrm>
            <a:off x="367599" y="1515936"/>
            <a:ext cx="8319216" cy="4876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599" y="3459290"/>
            <a:ext cx="2239005" cy="2932738"/>
          </a:xfrm>
          <a:prstGeom prst="rect">
            <a:avLst/>
          </a:prstGeom>
          <a:solidFill>
            <a:srgbClr val="FF66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Div. </a:t>
            </a:r>
            <a:r>
              <a:rPr lang="en-US" dirty="0" err="1" smtClean="0"/>
              <a:t>Esitimates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Manpower : ~ 10 Experts + Trainee + 20 Technician</a:t>
            </a:r>
          </a:p>
          <a:p>
            <a:pPr lvl="1"/>
            <a:r>
              <a:rPr lang="en-US" dirty="0" smtClean="0"/>
              <a:t>Accelerator R&amp;D Lab.</a:t>
            </a:r>
          </a:p>
          <a:p>
            <a:pPr lvl="2"/>
            <a:r>
              <a:rPr lang="en-US" dirty="0" smtClean="0"/>
              <a:t>Beam Line Design Expert</a:t>
            </a:r>
          </a:p>
          <a:p>
            <a:pPr lvl="1"/>
            <a:r>
              <a:rPr lang="en-US" dirty="0" smtClean="0"/>
              <a:t>Detector R&amp;D Lab.</a:t>
            </a:r>
          </a:p>
          <a:p>
            <a:pPr lvl="2"/>
            <a:r>
              <a:rPr lang="en-US" dirty="0" smtClean="0"/>
              <a:t>GAS / Electronics / Vacuum / Mechanical / Safety</a:t>
            </a:r>
          </a:p>
          <a:p>
            <a:pPr lvl="1"/>
            <a:r>
              <a:rPr lang="en-US" dirty="0" smtClean="0"/>
              <a:t>IT Lab.</a:t>
            </a:r>
          </a:p>
          <a:p>
            <a:r>
              <a:rPr lang="en-US" dirty="0" smtClean="0"/>
              <a:t>Budgets</a:t>
            </a:r>
            <a:endParaRPr lang="en-US" dirty="0"/>
          </a:p>
          <a:p>
            <a:pPr lvl="1"/>
            <a:r>
              <a:rPr lang="en-US" dirty="0" smtClean="0"/>
              <a:t>Setup budget ~ 10BKRW</a:t>
            </a:r>
          </a:p>
          <a:p>
            <a:pPr lvl="2"/>
            <a:r>
              <a:rPr lang="en-US" dirty="0" smtClean="0"/>
              <a:t>Beam line 2 x 1B = 2BKRW</a:t>
            </a:r>
          </a:p>
          <a:p>
            <a:pPr lvl="2"/>
            <a:r>
              <a:rPr lang="en-US" dirty="0" smtClean="0"/>
              <a:t>Facilities 5 x 1B = 5BKRW</a:t>
            </a:r>
          </a:p>
          <a:p>
            <a:pPr lvl="1"/>
            <a:r>
              <a:rPr lang="en-US" dirty="0" smtClean="0"/>
              <a:t>Annual M&amp;O budget ~ 2BKRW/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2"/>
            <a:r>
              <a:rPr lang="en-US" dirty="0" smtClean="0"/>
              <a:t>Labor cost : 1B</a:t>
            </a:r>
          </a:p>
          <a:p>
            <a:pPr lvl="2"/>
            <a:r>
              <a:rPr lang="en-US" dirty="0" smtClean="0"/>
              <a:t>Materials / Travel / Training : 1B</a:t>
            </a:r>
          </a:p>
        </p:txBody>
      </p:sp>
    </p:spTree>
    <p:extLst>
      <p:ext uri="{BB962C8B-B14F-4D97-AF65-F5344CB8AC3E}">
        <p14:creationId xmlns:p14="http://schemas.microsoft.com/office/powerpoint/2010/main" xmlns="" val="2249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Detector Training Course</a:t>
            </a:r>
          </a:p>
          <a:p>
            <a:r>
              <a:rPr lang="en-US" dirty="0" smtClean="0"/>
              <a:t>Public / Experts</a:t>
            </a:r>
          </a:p>
          <a:p>
            <a:r>
              <a:rPr lang="en-US" dirty="0" smtClean="0"/>
              <a:t>Industrial Linking</a:t>
            </a:r>
          </a:p>
          <a:p>
            <a:endParaRPr lang="en-US" dirty="0"/>
          </a:p>
        </p:txBody>
      </p:sp>
      <p:pic>
        <p:nvPicPr>
          <p:cNvPr id="7" name="Picture 6" descr="DOC-2005-Mar-206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166" y="1931576"/>
            <a:ext cx="5672197" cy="417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699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needs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Nuclear physics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KIRAMS</a:t>
            </a:r>
          </a:p>
          <a:p>
            <a:r>
              <a:rPr lang="en-US" dirty="0" smtClean="0"/>
              <a:t>Radiation Technology</a:t>
            </a:r>
          </a:p>
          <a:p>
            <a:r>
              <a:rPr lang="en-US" dirty="0" smtClean="0"/>
              <a:t>Industry</a:t>
            </a:r>
          </a:p>
          <a:p>
            <a:r>
              <a:rPr lang="en-US" dirty="0" smtClean="0"/>
              <a:t>GSI / CERN / BNL / Fermi Lab / SLAC / KEK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CE616D-ECFC-D54C-BE02-A14FE8F9381E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41908" y="2"/>
            <a:ext cx="8482571" cy="227922"/>
          </a:xfrm>
          <a:prstGeom prst="homePlate">
            <a:avLst/>
          </a:prstGeom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2010</a:t>
            </a:r>
            <a:r>
              <a:rPr lang="ko-KR" altLang="en-US" dirty="0" smtClean="0"/>
              <a:t>                   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                    </a:t>
            </a:r>
            <a:r>
              <a:rPr lang="en-US" altLang="ko-KR" dirty="0" smtClean="0"/>
              <a:t>2030</a:t>
            </a:r>
            <a:r>
              <a:rPr lang="ko-KR" altLang="en-US" dirty="0" smtClean="0"/>
              <a:t>                         </a:t>
            </a:r>
            <a:r>
              <a:rPr lang="en-US" altLang="ko-KR" dirty="0" smtClean="0"/>
              <a:t>2040</a:t>
            </a:r>
            <a:r>
              <a:rPr lang="ko-KR" altLang="en-US" dirty="0" smtClean="0"/>
              <a:t> </a:t>
            </a:r>
            <a:r>
              <a:rPr lang="en-US" altLang="ko-KR" dirty="0" smtClean="0"/>
              <a:t>            </a:t>
            </a:r>
            <a:r>
              <a:rPr lang="ko-KR" altLang="en-US" dirty="0" smtClean="0"/>
              <a:t>      </a:t>
            </a:r>
            <a:r>
              <a:rPr lang="en-US" altLang="ko-KR" dirty="0" smtClean="0"/>
              <a:t> 2050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81504" y="569804"/>
            <a:ext cx="16281" cy="60887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38819" y="569804"/>
            <a:ext cx="16281" cy="60887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27453" y="569804"/>
            <a:ext cx="16281" cy="60887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02117" y="569804"/>
            <a:ext cx="16281" cy="60887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93063" y="569804"/>
            <a:ext cx="16281" cy="60887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41908" y="244206"/>
            <a:ext cx="8802091" cy="5535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LHC :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PbPb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88" y="6306281"/>
            <a:ext cx="8785811" cy="5535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KoRIA</a:t>
            </a:r>
            <a:r>
              <a:rPr lang="en-US" dirty="0" smtClean="0"/>
              <a:t> : UU, RI etc.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8189" y="797730"/>
            <a:ext cx="2496911" cy="5535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CMS Detector Upgrade etc.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55101" y="797730"/>
            <a:ext cx="1888634" cy="5535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Muon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145562" y="1351254"/>
            <a:ext cx="1709540" cy="5535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 Detector </a:t>
            </a:r>
            <a:r>
              <a:rPr lang="en-US" dirty="0" err="1" smtClean="0"/>
              <a:t>Upgarde</a:t>
            </a:r>
            <a:r>
              <a:rPr lang="en-US" dirty="0" smtClean="0"/>
              <a:t> etc.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855101" y="1351254"/>
            <a:ext cx="1888633" cy="5535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Hadron Results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33906" y="4747915"/>
            <a:ext cx="1524576" cy="998961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LAMPs Detector CDR, TDR, Construction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933905" y="5752757"/>
            <a:ext cx="1524576" cy="553524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KoRIA</a:t>
            </a:r>
            <a:r>
              <a:rPr lang="en-US" sz="1400" dirty="0" smtClean="0"/>
              <a:t> CDR, TDR, Construction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458481" y="4747915"/>
            <a:ext cx="2637573" cy="998961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RI, UU Results :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Cosmic Nuclear Synthesis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Neutron-rich RI Drip line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Symmetry Energy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2458481" y="5752757"/>
            <a:ext cx="2637573" cy="553524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KoRIA</a:t>
            </a:r>
            <a:r>
              <a:rPr lang="en-US" sz="1600" dirty="0" smtClean="0"/>
              <a:t> Upgrade : </a:t>
            </a:r>
            <a:r>
              <a:rPr lang="en-US" sz="1600" dirty="0" err="1" smtClean="0"/>
              <a:t>Tevatron</a:t>
            </a:r>
            <a:r>
              <a:rPr lang="en-US" sz="1600" dirty="0" smtClean="0"/>
              <a:t> Magnets etc.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959627" y="1937338"/>
            <a:ext cx="7184373" cy="553524"/>
          </a:xfrm>
          <a:prstGeom prst="round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CCFFCC"/>
              </a:gs>
            </a:gsLst>
            <a:lin ang="16200000" scaled="0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ILC (new)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41908" y="1904778"/>
            <a:ext cx="8802092" cy="3256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1908" y="3695585"/>
            <a:ext cx="8824239" cy="3256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55101" y="4102591"/>
            <a:ext cx="2240953" cy="624516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Detector Upgrade &amp; New Detector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5079771" y="4102591"/>
            <a:ext cx="1921199" cy="1644285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low-, mid-, high-Energy AA (RI) results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01925" y="5752757"/>
            <a:ext cx="1899045" cy="553524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Accelerator Industry</a:t>
            </a:r>
            <a:endParaRPr 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1959627" y="2490862"/>
            <a:ext cx="3142297" cy="553524"/>
          </a:xfrm>
          <a:prstGeom prst="roundRect">
            <a:avLst/>
          </a:prstGeom>
          <a:gradFill flip="none" rotWithShape="1">
            <a:gsLst>
              <a:gs pos="0">
                <a:srgbClr val="00ED00"/>
              </a:gs>
              <a:gs pos="100000">
                <a:srgbClr val="CCFFCC"/>
              </a:gs>
            </a:gsLst>
            <a:lin ang="16200000" scaled="0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Detectors CDR, TDR, R&amp;D, Construction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341908" cy="37281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dirty="0" smtClean="0"/>
              <a:t>International Front-Ends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3695585"/>
            <a:ext cx="341908" cy="3164220"/>
          </a:xfrm>
          <a:prstGeom prst="rect">
            <a:avLst/>
          </a:prstGeom>
          <a:gradFill>
            <a:gsLst>
              <a:gs pos="99000">
                <a:schemeClr val="bg1"/>
              </a:gs>
              <a:gs pos="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Korean Facility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96052" y="2490862"/>
            <a:ext cx="3213292" cy="553524"/>
          </a:xfrm>
          <a:prstGeom prst="roundRect">
            <a:avLst/>
          </a:prstGeom>
          <a:gradFill flip="none" rotWithShape="1">
            <a:gsLst>
              <a:gs pos="0">
                <a:srgbClr val="00ED00"/>
              </a:gs>
              <a:gs pos="100000">
                <a:srgbClr val="CCFFCC"/>
              </a:gs>
            </a:gsLst>
            <a:lin ang="16200000" scaled="0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Physics Results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775326" y="3044386"/>
            <a:ext cx="2534018" cy="1058205"/>
          </a:xfrm>
          <a:prstGeom prst="roundRect">
            <a:avLst/>
          </a:prstGeom>
          <a:solidFill>
            <a:srgbClr val="FF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Concept of Detectors for New Physics</a:t>
            </a:r>
            <a:endParaRPr lang="en-US" sz="1600" dirty="0"/>
          </a:p>
        </p:txBody>
      </p:sp>
      <p:sp>
        <p:nvSpPr>
          <p:cNvPr id="32" name="Up-Down Arrow 31"/>
          <p:cNvSpPr/>
          <p:nvPr/>
        </p:nvSpPr>
        <p:spPr>
          <a:xfrm>
            <a:off x="8309344" y="2490862"/>
            <a:ext cx="834655" cy="3815419"/>
          </a:xfrm>
          <a:prstGeom prst="up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00ED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en-US" dirty="0" smtClean="0"/>
              <a:t>International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2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Beam lines</a:t>
            </a:r>
          </a:p>
          <a:p>
            <a:pPr lvl="1"/>
            <a:r>
              <a:rPr lang="en-US" dirty="0" smtClean="0"/>
              <a:t>Peripherals</a:t>
            </a:r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Gas/Electronic/Mechanic facility</a:t>
            </a:r>
          </a:p>
          <a:p>
            <a:pPr lvl="1"/>
            <a:r>
              <a:rPr lang="en-US" dirty="0" smtClean="0"/>
              <a:t>Cooling/Vacuum system</a:t>
            </a:r>
          </a:p>
          <a:p>
            <a:pPr lvl="1"/>
            <a:r>
              <a:rPr lang="en-US" dirty="0" smtClean="0"/>
              <a:t>Organization</a:t>
            </a:r>
          </a:p>
          <a:p>
            <a:r>
              <a:rPr lang="en-US" dirty="0" smtClean="0"/>
              <a:t>Estimates</a:t>
            </a:r>
          </a:p>
          <a:p>
            <a:r>
              <a:rPr lang="en-US" dirty="0" smtClean="0"/>
              <a:t>Survey of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A7C1B31-D2DB-AE40-9C68-58371255D3D2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dedicated beam line for Detector Tests</a:t>
            </a:r>
          </a:p>
          <a:p>
            <a:pPr lvl="1"/>
            <a:r>
              <a:rPr lang="en-US" dirty="0" smtClean="0"/>
              <a:t>e-beam at PAL : </a:t>
            </a:r>
            <a:r>
              <a:rPr lang="en-US" dirty="0" err="1" smtClean="0"/>
              <a:t>I~mA</a:t>
            </a:r>
            <a:r>
              <a:rPr lang="en-US" dirty="0" smtClean="0"/>
              <a:t>..A with d~&gt;10cm, ~&lt;100MeV..1GeV (at beam dump)</a:t>
            </a:r>
          </a:p>
          <a:p>
            <a:pPr lvl="1"/>
            <a:r>
              <a:rPr lang="en-US" dirty="0" smtClean="0"/>
              <a:t>No beam profiler</a:t>
            </a:r>
          </a:p>
          <a:p>
            <a:pPr lvl="1"/>
            <a:r>
              <a:rPr lang="en-US" dirty="0" smtClean="0"/>
              <a:t>n-source from reactor/target : no defined flux</a:t>
            </a:r>
          </a:p>
          <a:p>
            <a:pPr lvl="1"/>
            <a:r>
              <a:rPr lang="en-US" dirty="0" smtClean="0"/>
              <a:t>No spectrometer for specific p-selection </a:t>
            </a:r>
          </a:p>
          <a:p>
            <a:r>
              <a:rPr lang="en-US" dirty="0" smtClean="0"/>
              <a:t>No fundamental infrastructure for Detector R&amp;D</a:t>
            </a:r>
          </a:p>
          <a:p>
            <a:pPr lvl="1"/>
            <a:r>
              <a:rPr lang="en-US" dirty="0" smtClean="0"/>
              <a:t>No (Primitive) mechanic / electronic shop for repair</a:t>
            </a:r>
          </a:p>
          <a:p>
            <a:pPr lvl="1"/>
            <a:r>
              <a:rPr lang="en-US" dirty="0" smtClean="0"/>
              <a:t>No pool for fundamental modules</a:t>
            </a:r>
          </a:p>
          <a:p>
            <a:pPr lvl="1"/>
            <a:r>
              <a:rPr lang="en-US" dirty="0" smtClean="0"/>
              <a:t>No dedicated job position (no well-trained manpower)</a:t>
            </a:r>
          </a:p>
          <a:p>
            <a:r>
              <a:rPr lang="en-US" dirty="0" smtClean="0"/>
              <a:t>No link to industrial application</a:t>
            </a:r>
          </a:p>
          <a:p>
            <a:pPr lvl="1"/>
            <a:r>
              <a:rPr lang="en-US" dirty="0" smtClean="0"/>
              <a:t>No specific enterprise</a:t>
            </a:r>
          </a:p>
          <a:p>
            <a:pPr lvl="1"/>
            <a:r>
              <a:rPr lang="en-US" dirty="0" smtClean="0"/>
              <a:t>Potential : Medical instruments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9A9CE55-B5D5-3E47-AABA-946F71A80F67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9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Beam lines</a:t>
            </a:r>
          </a:p>
          <a:p>
            <a:pPr lvl="1"/>
            <a:r>
              <a:rPr lang="en-US" dirty="0" smtClean="0"/>
              <a:t>Primary beam line with p@610MeV, 660p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 - U@200MeV, 8p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Secondary beam line with proper target</a:t>
            </a:r>
          </a:p>
          <a:p>
            <a:pPr lvl="1"/>
            <a:r>
              <a:rPr lang="en-US" dirty="0" smtClean="0"/>
              <a:t>Neutron production at beam dump</a:t>
            </a:r>
          </a:p>
          <a:p>
            <a:r>
              <a:rPr lang="en-US" dirty="0" smtClean="0"/>
              <a:t>Beam line peripherals</a:t>
            </a:r>
          </a:p>
          <a:p>
            <a:pPr lvl="1"/>
            <a:r>
              <a:rPr lang="en-US" dirty="0" smtClean="0"/>
              <a:t>Magnets : </a:t>
            </a:r>
            <a:r>
              <a:rPr lang="en-US" dirty="0" err="1" smtClean="0"/>
              <a:t>Quadro</a:t>
            </a:r>
            <a:r>
              <a:rPr lang="en-US" dirty="0" smtClean="0"/>
              <a:t>-, </a:t>
            </a:r>
            <a:r>
              <a:rPr lang="en-US" dirty="0" err="1" smtClean="0"/>
              <a:t>Hexa</a:t>
            </a:r>
            <a:r>
              <a:rPr lang="en-US" dirty="0" smtClean="0"/>
              <a:t>-pole</a:t>
            </a:r>
          </a:p>
          <a:p>
            <a:pPr lvl="1"/>
            <a:r>
              <a:rPr lang="en-US" dirty="0" smtClean="0"/>
              <a:t>Spectrometer : p-selection at downstream of target</a:t>
            </a:r>
          </a:p>
          <a:p>
            <a:pPr lvl="1"/>
            <a:r>
              <a:rPr lang="en-US" dirty="0" smtClean="0"/>
              <a:t>Target system</a:t>
            </a:r>
          </a:p>
          <a:p>
            <a:pPr lvl="1"/>
            <a:r>
              <a:rPr lang="en-US" dirty="0" smtClean="0"/>
              <a:t>Beam profiler</a:t>
            </a:r>
          </a:p>
          <a:p>
            <a:pPr lvl="1"/>
            <a:r>
              <a:rPr lang="en-US" dirty="0" smtClean="0"/>
              <a:t>Trigger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5270377-2D57-7947-B84F-84C714FAF87E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7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CERN-PS Beam Lines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-623" r="730"/>
          <a:stretch/>
        </p:blipFill>
        <p:spPr>
          <a:xfrm>
            <a:off x="533400" y="1600200"/>
            <a:ext cx="5296753" cy="4495800"/>
          </a:xfrm>
        </p:spPr>
      </p:pic>
      <p:pic>
        <p:nvPicPr>
          <p:cNvPr id="8" name="Picture 7" descr="사진-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129" y="2064247"/>
            <a:ext cx="5578871" cy="41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1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CERN-PS Beam Magnets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864C1A-A949-CC47-A018-FDA4084B1C21}" type="datetime1">
              <a:rPr lang="ko-KR" altLang="en-US" smtClean="0"/>
              <a:pPr eaLnBrk="1" latinLnBrk="0" hangingPunct="1"/>
              <a:t>2011-09-17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" name="Content Placeholder 9" descr="사진-3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3" r="-124"/>
          <a:stretch/>
        </p:blipFill>
        <p:spPr>
          <a:xfrm>
            <a:off x="495685" y="2536072"/>
            <a:ext cx="3909907" cy="2911917"/>
          </a:xfrm>
        </p:spPr>
      </p:pic>
      <p:pic>
        <p:nvPicPr>
          <p:cNvPr id="12" name="Picture 11" descr="사진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711" y="2536072"/>
            <a:ext cx="3897374" cy="29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CERN-PS : Detector Bench, Cables </a:t>
            </a:r>
            <a:endParaRPr lang="en-US" dirty="0"/>
          </a:p>
        </p:txBody>
      </p:sp>
      <p:pic>
        <p:nvPicPr>
          <p:cNvPr id="8" name="Content Placeholder 7" descr="사진 복사본 4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b="-509"/>
          <a:stretch/>
        </p:blipFill>
        <p:spPr>
          <a:xfrm>
            <a:off x="609600" y="2406462"/>
            <a:ext cx="3886200" cy="2941232"/>
          </a:xfrm>
        </p:spPr>
      </p:pic>
      <p:pic>
        <p:nvPicPr>
          <p:cNvPr id="9" name="Content Placeholder 8" descr="사진-5.JPG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" b="108"/>
          <a:stretch/>
        </p:blipFill>
        <p:spPr>
          <a:xfrm rot="5400000">
            <a:off x="4732145" y="2430238"/>
            <a:ext cx="3886200" cy="289065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55ED1C4D-D4BE-6840-99FA-0BFA4E705EF7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7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997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CERN-PS : BPD, Beam Profiler</a:t>
            </a:r>
            <a:endParaRPr lang="en-US" dirty="0"/>
          </a:p>
        </p:txBody>
      </p:sp>
      <p:pic>
        <p:nvPicPr>
          <p:cNvPr id="8" name="Content Placeholder 7" descr="사진-1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65"/>
          <a:stretch/>
        </p:blipFill>
        <p:spPr>
          <a:xfrm rot="5400000">
            <a:off x="609600" y="2423174"/>
            <a:ext cx="3886200" cy="2907810"/>
          </a:xfrm>
        </p:spPr>
      </p:pic>
      <p:pic>
        <p:nvPicPr>
          <p:cNvPr id="9" name="Content Placeholder 8" descr="사진-4.JPG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78" b="66"/>
          <a:stretch/>
        </p:blipFill>
        <p:spPr>
          <a:xfrm>
            <a:off x="4844901" y="2389751"/>
            <a:ext cx="3886200" cy="294123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55ED1C4D-D4BE-6840-99FA-0BFA4E705EF7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50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CERN-PS : Trigger System</a:t>
            </a:r>
            <a:endParaRPr lang="en-US" dirty="0"/>
          </a:p>
        </p:txBody>
      </p:sp>
      <p:pic>
        <p:nvPicPr>
          <p:cNvPr id="8" name="Content Placeholder 7" descr="사진 복사본 5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-1081"/>
          <a:stretch/>
        </p:blipFill>
        <p:spPr>
          <a:xfrm>
            <a:off x="609600" y="2423173"/>
            <a:ext cx="3886200" cy="2941233"/>
          </a:xfrm>
        </p:spPr>
      </p:pic>
      <p:pic>
        <p:nvPicPr>
          <p:cNvPr id="9" name="Content Placeholder 8" descr="사진-1 복사본.JPG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" b="-1080"/>
          <a:stretch/>
        </p:blipFill>
        <p:spPr>
          <a:xfrm rot="16200000">
            <a:off x="4844901" y="2423173"/>
            <a:ext cx="3886200" cy="294123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55ED1C4D-D4BE-6840-99FA-0BFA4E705EF7}" type="datetime1">
              <a:rPr lang="ko-KR" altLang="en-US" smtClean="0"/>
              <a:pPr eaLnBrk="1" latinLnBrk="0" hangingPunct="1"/>
              <a:t>2011-09-17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kumimoji="0" lang="da-DK" smtClean="0"/>
              <a:t>IKY for HIM 2011-09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604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NU">
  <a:themeElements>
    <a:clrScheme name="Custom 1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2F3498"/>
      </a:accent1>
      <a:accent2>
        <a:srgbClr val="559544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PNU.potx</Template>
  <TotalTime>931</TotalTime>
  <Words>617</Words>
  <Application>Microsoft Office PowerPoint</Application>
  <PresentationFormat>화면 슬라이드 쇼(4:3)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PNU</vt:lpstr>
      <vt:lpstr>Detector R&amp;D Lab. @ KoRIA</vt:lpstr>
      <vt:lpstr>Outline</vt:lpstr>
      <vt:lpstr>Motivations</vt:lpstr>
      <vt:lpstr>Requirements</vt:lpstr>
      <vt:lpstr>CERN-PS Beam Lines</vt:lpstr>
      <vt:lpstr>CERN-PS Beam Magnets</vt:lpstr>
      <vt:lpstr>CERN-PS : Detector Bench, Cables </vt:lpstr>
      <vt:lpstr>CERN-PS : BPD, Beam Profiler</vt:lpstr>
      <vt:lpstr>CERN-PS : Trigger System</vt:lpstr>
      <vt:lpstr>Infrastructure I</vt:lpstr>
      <vt:lpstr>Infrastructure II</vt:lpstr>
      <vt:lpstr>e.g. CERN-Gas Purifier System</vt:lpstr>
      <vt:lpstr>e.g. CERN-Monochrometer</vt:lpstr>
      <vt:lpstr>Organization (e.g. GSI)</vt:lpstr>
      <vt:lpstr>Technical Div. Esitimates</vt:lpstr>
      <vt:lpstr>Education and Training</vt:lpstr>
      <vt:lpstr>Survey of needs</vt:lpstr>
      <vt:lpstr>슬라이드 18</vt:lpstr>
    </vt:vector>
  </TitlesOfParts>
  <Company>Dep. of Physics, Pusan 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In-Kwon Yoo</dc:creator>
  <cp:lastModifiedBy>SYS</cp:lastModifiedBy>
  <cp:revision>24</cp:revision>
  <dcterms:created xsi:type="dcterms:W3CDTF">2011-08-01T05:00:11Z</dcterms:created>
  <dcterms:modified xsi:type="dcterms:W3CDTF">2011-09-17T04:33:07Z</dcterms:modified>
</cp:coreProperties>
</file>