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>
  <p:sldMasterIdLst>
    <p:sldMasterId id="2147483838" r:id="rId1"/>
    <p:sldMasterId id="2147483840" r:id="rId2"/>
  </p:sldMasterIdLst>
  <p:notesMasterIdLst>
    <p:notesMasterId r:id="rId29"/>
  </p:notesMasterIdLst>
  <p:sldIdLst>
    <p:sldId id="318" r:id="rId3"/>
    <p:sldId id="579" r:id="rId4"/>
    <p:sldId id="580" r:id="rId5"/>
    <p:sldId id="639" r:id="rId6"/>
    <p:sldId id="578" r:id="rId7"/>
    <p:sldId id="586" r:id="rId8"/>
    <p:sldId id="619" r:id="rId9"/>
    <p:sldId id="588" r:id="rId10"/>
    <p:sldId id="616" r:id="rId11"/>
    <p:sldId id="617" r:id="rId12"/>
    <p:sldId id="627" r:id="rId13"/>
    <p:sldId id="640" r:id="rId14"/>
    <p:sldId id="599" r:id="rId15"/>
    <p:sldId id="602" r:id="rId16"/>
    <p:sldId id="603" r:id="rId17"/>
    <p:sldId id="641" r:id="rId18"/>
    <p:sldId id="642" r:id="rId19"/>
    <p:sldId id="637" r:id="rId20"/>
    <p:sldId id="636" r:id="rId21"/>
    <p:sldId id="633" r:id="rId22"/>
    <p:sldId id="643" r:id="rId23"/>
    <p:sldId id="635" r:id="rId24"/>
    <p:sldId id="638" r:id="rId25"/>
    <p:sldId id="632" r:id="rId26"/>
    <p:sldId id="634" r:id="rId27"/>
    <p:sldId id="576" r:id="rId28"/>
  </p:sldIdLst>
  <p:sldSz cx="9144000" cy="6858000" type="screen4x3"/>
  <p:notesSz cx="6858000" cy="9144000"/>
  <p:embeddedFontLst>
    <p:embeddedFont>
      <p:font typeface="Verdana" pitchFamily="34" charset="0"/>
      <p:regular r:id="rId30"/>
      <p:bold r:id="rId31"/>
      <p:italic r:id="rId32"/>
      <p:boldItalic r:id="rId33"/>
    </p:embeddedFont>
    <p:embeddedFont>
      <p:font typeface="Comic Sans MS" pitchFamily="66" charset="0"/>
      <p:regular r:id="rId34"/>
      <p:bold r:id="rId35"/>
    </p:embeddedFont>
    <p:embeddedFont>
      <p:font typeface="맑은 고딕" pitchFamily="50" charset="-127"/>
      <p:regular r:id="rId36"/>
      <p:bold r:id="rId37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400" kern="1200">
        <a:solidFill>
          <a:schemeClr val="tx2"/>
        </a:solidFill>
        <a:latin typeface="Symbol" pitchFamily="18" charset="2"/>
        <a:ea typeface="굴림" pitchFamily="50" charset="-127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chemeClr val="tx2"/>
        </a:solidFill>
        <a:latin typeface="Symbol" pitchFamily="18" charset="2"/>
        <a:ea typeface="굴림" pitchFamily="50" charset="-127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chemeClr val="tx2"/>
        </a:solidFill>
        <a:latin typeface="Symbol" pitchFamily="18" charset="2"/>
        <a:ea typeface="굴림" pitchFamily="50" charset="-127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chemeClr val="tx2"/>
        </a:solidFill>
        <a:latin typeface="Symbol" pitchFamily="18" charset="2"/>
        <a:ea typeface="굴림" pitchFamily="50" charset="-127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chemeClr val="tx2"/>
        </a:solidFill>
        <a:latin typeface="Symbol" pitchFamily="18" charset="2"/>
        <a:ea typeface="굴림" pitchFamily="50" charset="-127"/>
        <a:cs typeface="+mn-cs"/>
      </a:defRPr>
    </a:lvl5pPr>
    <a:lvl6pPr marL="2286000" algn="l" defTabSz="914400" rtl="0" eaLnBrk="1" latinLnBrk="1" hangingPunct="1">
      <a:defRPr sz="1400" kern="1200">
        <a:solidFill>
          <a:schemeClr val="tx2"/>
        </a:solidFill>
        <a:latin typeface="Symbol" pitchFamily="18" charset="2"/>
        <a:ea typeface="굴림" pitchFamily="50" charset="-127"/>
        <a:cs typeface="+mn-cs"/>
      </a:defRPr>
    </a:lvl6pPr>
    <a:lvl7pPr marL="2743200" algn="l" defTabSz="914400" rtl="0" eaLnBrk="1" latinLnBrk="1" hangingPunct="1">
      <a:defRPr sz="1400" kern="1200">
        <a:solidFill>
          <a:schemeClr val="tx2"/>
        </a:solidFill>
        <a:latin typeface="Symbol" pitchFamily="18" charset="2"/>
        <a:ea typeface="굴림" pitchFamily="50" charset="-127"/>
        <a:cs typeface="+mn-cs"/>
      </a:defRPr>
    </a:lvl7pPr>
    <a:lvl8pPr marL="3200400" algn="l" defTabSz="914400" rtl="0" eaLnBrk="1" latinLnBrk="1" hangingPunct="1">
      <a:defRPr sz="1400" kern="1200">
        <a:solidFill>
          <a:schemeClr val="tx2"/>
        </a:solidFill>
        <a:latin typeface="Symbol" pitchFamily="18" charset="2"/>
        <a:ea typeface="굴림" pitchFamily="50" charset="-127"/>
        <a:cs typeface="+mn-cs"/>
      </a:defRPr>
    </a:lvl8pPr>
    <a:lvl9pPr marL="3657600" algn="l" defTabSz="914400" rtl="0" eaLnBrk="1" latinLnBrk="1" hangingPunct="1">
      <a:defRPr sz="1400" kern="1200">
        <a:solidFill>
          <a:schemeClr val="tx2"/>
        </a:solidFill>
        <a:latin typeface="Symbol" pitchFamily="18" charset="2"/>
        <a:ea typeface="굴림" pitchFamily="50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99"/>
    <a:srgbClr val="993366"/>
    <a:srgbClr val="6699FF"/>
    <a:srgbClr val="FFFFCC"/>
    <a:srgbClr val="FFFFFF"/>
    <a:srgbClr val="FF0000"/>
    <a:srgbClr val="B2B2B2"/>
    <a:srgbClr val="FF99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7" autoAdjust="0"/>
    <p:restoredTop sz="98990" autoAdjust="0"/>
  </p:normalViewPr>
  <p:slideViewPr>
    <p:cSldViewPr>
      <p:cViewPr>
        <p:scale>
          <a:sx n="79" d="100"/>
          <a:sy n="79" d="100"/>
        </p:scale>
        <p:origin x="-804" y="-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font" Target="fonts/font5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4.fntdata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font" Target="fonts/font7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2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font" Target="fonts/font1.fntdata"/><Relationship Id="rId35" Type="http://schemas.openxmlformats.org/officeDocument/2006/relationships/font" Target="fonts/font6.fntdata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D:\Research\MyProjects\summary\Rapp_summary\RHIC_jpsi_new.xls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ko-KR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0.16237651133772221"/>
          <c:y val="7.3261422259522008E-2"/>
          <c:w val="0.74020778801967169"/>
          <c:h val="0.74818083509796252"/>
        </c:manualLayout>
      </c:layout>
      <c:scatterChart>
        <c:scatterStyle val="lineMarker"/>
        <c:ser>
          <c:idx val="0"/>
          <c:order val="0"/>
          <c:tx>
            <c:strRef>
              <c:f>no_melting!$G$1</c:f>
              <c:strCache>
                <c:ptCount val="1"/>
                <c:pt idx="0">
                  <c:v>R_aa   </c:v>
                </c:pt>
              </c:strCache>
            </c:strRef>
          </c:tx>
          <c:spPr>
            <a:ln w="28575">
              <a:noFill/>
            </a:ln>
          </c:spPr>
          <c:marker>
            <c:symbol val="square"/>
            <c:size val="7"/>
            <c:spPr>
              <a:solidFill>
                <a:sysClr val="windowText" lastClr="000000"/>
              </a:solidFill>
              <a:ln>
                <a:solidFill>
                  <a:sysClr val="windowText" lastClr="000000"/>
                </a:solidFill>
              </a:ln>
            </c:spPr>
          </c:marker>
          <c:xVal>
            <c:numRef>
              <c:f>no_melting!$B$2:$B$9</c:f>
              <c:numCache>
                <c:formatCode>General</c:formatCode>
                <c:ptCount val="8"/>
                <c:pt idx="0">
                  <c:v>351.4</c:v>
                </c:pt>
                <c:pt idx="1">
                  <c:v>299</c:v>
                </c:pt>
                <c:pt idx="2">
                  <c:v>253.9</c:v>
                </c:pt>
                <c:pt idx="3">
                  <c:v>215.3</c:v>
                </c:pt>
                <c:pt idx="4">
                  <c:v>166.6</c:v>
                </c:pt>
                <c:pt idx="5">
                  <c:v>114.2</c:v>
                </c:pt>
                <c:pt idx="6">
                  <c:v>58.4</c:v>
                </c:pt>
                <c:pt idx="7">
                  <c:v>14.5</c:v>
                </c:pt>
              </c:numCache>
            </c:numRef>
          </c:xVal>
          <c:yVal>
            <c:numRef>
              <c:f>no_melting!$G$2:$G$9</c:f>
              <c:numCache>
                <c:formatCode>General</c:formatCode>
                <c:ptCount val="8"/>
                <c:pt idx="0">
                  <c:v>0.26</c:v>
                </c:pt>
                <c:pt idx="1">
                  <c:v>0.34000000000000064</c:v>
                </c:pt>
                <c:pt idx="2">
                  <c:v>0.36000000000000032</c:v>
                </c:pt>
                <c:pt idx="3">
                  <c:v>0.45</c:v>
                </c:pt>
                <c:pt idx="4">
                  <c:v>0.58000000000000063</c:v>
                </c:pt>
                <c:pt idx="5">
                  <c:v>0.58000000000000063</c:v>
                </c:pt>
                <c:pt idx="6">
                  <c:v>0.65000000000000269</c:v>
                </c:pt>
                <c:pt idx="7">
                  <c:v>0.74000000000000221</c:v>
                </c:pt>
              </c:numCache>
            </c:numRef>
          </c:yVal>
        </c:ser>
        <c:ser>
          <c:idx val="1"/>
          <c:order val="1"/>
          <c:spPr>
            <a:ln w="28575">
              <a:noFill/>
            </a:ln>
          </c:spPr>
          <c:marker>
            <c:symbol val="dash"/>
            <c:size val="7"/>
            <c:spPr>
              <a:solidFill>
                <a:sysClr val="windowText" lastClr="000000"/>
              </a:solidFill>
              <a:ln>
                <a:solidFill>
                  <a:sysClr val="windowText" lastClr="000000"/>
                </a:solidFill>
              </a:ln>
            </c:spPr>
          </c:marker>
          <c:xVal>
            <c:numRef>
              <c:f>no_melting!$B$2:$B$9</c:f>
              <c:numCache>
                <c:formatCode>General</c:formatCode>
                <c:ptCount val="8"/>
                <c:pt idx="0">
                  <c:v>351.4</c:v>
                </c:pt>
                <c:pt idx="1">
                  <c:v>299</c:v>
                </c:pt>
                <c:pt idx="2">
                  <c:v>253.9</c:v>
                </c:pt>
                <c:pt idx="3">
                  <c:v>215.3</c:v>
                </c:pt>
                <c:pt idx="4">
                  <c:v>166.6</c:v>
                </c:pt>
                <c:pt idx="5">
                  <c:v>114.2</c:v>
                </c:pt>
                <c:pt idx="6">
                  <c:v>58.4</c:v>
                </c:pt>
                <c:pt idx="7">
                  <c:v>14.5</c:v>
                </c:pt>
              </c:numCache>
            </c:numRef>
          </c:xVal>
          <c:yVal>
            <c:numRef>
              <c:f>no_melting!$K$2:$K$9</c:f>
              <c:numCache>
                <c:formatCode>General</c:formatCode>
                <c:ptCount val="8"/>
                <c:pt idx="0">
                  <c:v>0.30000000000000032</c:v>
                </c:pt>
                <c:pt idx="1">
                  <c:v>0.39000000000000123</c:v>
                </c:pt>
                <c:pt idx="2">
                  <c:v>0.41000000000000031</c:v>
                </c:pt>
                <c:pt idx="3">
                  <c:v>0.52</c:v>
                </c:pt>
                <c:pt idx="4">
                  <c:v>0.66000000000000281</c:v>
                </c:pt>
                <c:pt idx="5">
                  <c:v>0.66000000000000281</c:v>
                </c:pt>
                <c:pt idx="6">
                  <c:v>0.75000000000000233</c:v>
                </c:pt>
                <c:pt idx="7">
                  <c:v>0.95000000000000062</c:v>
                </c:pt>
              </c:numCache>
            </c:numRef>
          </c:yVal>
        </c:ser>
        <c:ser>
          <c:idx val="2"/>
          <c:order val="2"/>
          <c:spPr>
            <a:ln w="28575">
              <a:noFill/>
            </a:ln>
          </c:spPr>
          <c:marker>
            <c:symbol val="dash"/>
            <c:size val="7"/>
            <c:spPr>
              <a:solidFill>
                <a:sysClr val="windowText" lastClr="000000"/>
              </a:solidFill>
              <a:ln>
                <a:solidFill>
                  <a:schemeClr val="tx1"/>
                </a:solidFill>
              </a:ln>
            </c:spPr>
          </c:marker>
          <c:xVal>
            <c:numRef>
              <c:f>no_melting!$B$2:$B$9</c:f>
              <c:numCache>
                <c:formatCode>General</c:formatCode>
                <c:ptCount val="8"/>
                <c:pt idx="0">
                  <c:v>351.4</c:v>
                </c:pt>
                <c:pt idx="1">
                  <c:v>299</c:v>
                </c:pt>
                <c:pt idx="2">
                  <c:v>253.9</c:v>
                </c:pt>
                <c:pt idx="3">
                  <c:v>215.3</c:v>
                </c:pt>
                <c:pt idx="4">
                  <c:v>166.6</c:v>
                </c:pt>
                <c:pt idx="5">
                  <c:v>114.2</c:v>
                </c:pt>
                <c:pt idx="6">
                  <c:v>58.4</c:v>
                </c:pt>
                <c:pt idx="7">
                  <c:v>14.5</c:v>
                </c:pt>
              </c:numCache>
            </c:numRef>
          </c:xVal>
          <c:yVal>
            <c:numRef>
              <c:f>no_melting!$L$2:$L$9</c:f>
              <c:numCache>
                <c:formatCode>General</c:formatCode>
                <c:ptCount val="8"/>
                <c:pt idx="0">
                  <c:v>0.22000000000000028</c:v>
                </c:pt>
                <c:pt idx="1">
                  <c:v>0.29000000000000031</c:v>
                </c:pt>
                <c:pt idx="2">
                  <c:v>0.31000000000000111</c:v>
                </c:pt>
                <c:pt idx="3">
                  <c:v>0.38000000000000123</c:v>
                </c:pt>
                <c:pt idx="4">
                  <c:v>0.5</c:v>
                </c:pt>
                <c:pt idx="5">
                  <c:v>0.5</c:v>
                </c:pt>
                <c:pt idx="6">
                  <c:v>0.55000000000000004</c:v>
                </c:pt>
                <c:pt idx="7">
                  <c:v>0.53</c:v>
                </c:pt>
              </c:numCache>
            </c:numRef>
          </c:yVal>
        </c:ser>
        <c:ser>
          <c:idx val="4"/>
          <c:order val="3"/>
          <c:tx>
            <c:v>thermal decay</c:v>
          </c:tx>
          <c:spPr>
            <a:ln w="28575">
              <a:solidFill>
                <a:srgbClr val="0070C0"/>
              </a:solidFill>
              <a:prstDash val="dash"/>
            </a:ln>
          </c:spPr>
          <c:marker>
            <c:symbol val="none"/>
          </c:marker>
          <c:xVal>
            <c:numRef>
              <c:f>'mid(g=1.82)'!$B$17:$B$43</c:f>
              <c:numCache>
                <c:formatCode>General</c:formatCode>
                <c:ptCount val="27"/>
                <c:pt idx="0">
                  <c:v>379.07400999999999</c:v>
                </c:pt>
                <c:pt idx="1">
                  <c:v>377.63691999999827</c:v>
                </c:pt>
                <c:pt idx="2">
                  <c:v>373.16654999999969</c:v>
                </c:pt>
                <c:pt idx="3">
                  <c:v>365.45182999999969</c:v>
                </c:pt>
                <c:pt idx="4">
                  <c:v>354.91246999999993</c:v>
                </c:pt>
                <c:pt idx="5">
                  <c:v>342.44668999999999</c:v>
                </c:pt>
                <c:pt idx="6">
                  <c:v>328.06518999999969</c:v>
                </c:pt>
                <c:pt idx="7">
                  <c:v>311.21535999999827</c:v>
                </c:pt>
                <c:pt idx="8">
                  <c:v>292.48855999999807</c:v>
                </c:pt>
                <c:pt idx="9">
                  <c:v>273.46467000000001</c:v>
                </c:pt>
                <c:pt idx="10">
                  <c:v>254.28425999999999</c:v>
                </c:pt>
                <c:pt idx="11">
                  <c:v>233.92555000000002</c:v>
                </c:pt>
                <c:pt idx="12">
                  <c:v>212.58873000000057</c:v>
                </c:pt>
                <c:pt idx="13">
                  <c:v>191.97431</c:v>
                </c:pt>
                <c:pt idx="14">
                  <c:v>172.42140000000072</c:v>
                </c:pt>
                <c:pt idx="15">
                  <c:v>152.74114</c:v>
                </c:pt>
                <c:pt idx="16">
                  <c:v>132.74024999999997</c:v>
                </c:pt>
                <c:pt idx="17">
                  <c:v>114.00664999999999</c:v>
                </c:pt>
                <c:pt idx="18">
                  <c:v>97.138399999999919</c:v>
                </c:pt>
                <c:pt idx="19">
                  <c:v>81.061300000000003</c:v>
                </c:pt>
                <c:pt idx="20">
                  <c:v>65.337590000000006</c:v>
                </c:pt>
                <c:pt idx="21">
                  <c:v>51.26874000000015</c:v>
                </c:pt>
                <c:pt idx="22">
                  <c:v>39.646270000000001</c:v>
                </c:pt>
                <c:pt idx="23">
                  <c:v>29.746919999999989</c:v>
                </c:pt>
                <c:pt idx="24">
                  <c:v>20.977879999999999</c:v>
                </c:pt>
                <c:pt idx="25">
                  <c:v>13.850210000000002</c:v>
                </c:pt>
                <c:pt idx="26">
                  <c:v>8.7621500000000001</c:v>
                </c:pt>
              </c:numCache>
            </c:numRef>
          </c:xVal>
          <c:yVal>
            <c:numRef>
              <c:f>'mid(g=1.82)'!$F$17:$F$43</c:f>
              <c:numCache>
                <c:formatCode>General</c:formatCode>
                <c:ptCount val="27"/>
                <c:pt idx="0">
                  <c:v>0.15556487569295599</c:v>
                </c:pt>
                <c:pt idx="1">
                  <c:v>0.15595104185091294</c:v>
                </c:pt>
                <c:pt idx="2">
                  <c:v>0.15732839407075044</c:v>
                </c:pt>
                <c:pt idx="3">
                  <c:v>0.15984967376791567</c:v>
                </c:pt>
                <c:pt idx="4">
                  <c:v>0.16363878908662075</c:v>
                </c:pt>
                <c:pt idx="5">
                  <c:v>0.1690156847412011</c:v>
                </c:pt>
                <c:pt idx="6">
                  <c:v>0.17624183697864004</c:v>
                </c:pt>
                <c:pt idx="7">
                  <c:v>0.18568896237269841</c:v>
                </c:pt>
                <c:pt idx="8">
                  <c:v>0.19795583434140901</c:v>
                </c:pt>
                <c:pt idx="9">
                  <c:v>0.21374982738912679</c:v>
                </c:pt>
                <c:pt idx="10">
                  <c:v>0.23392448468492893</c:v>
                </c:pt>
                <c:pt idx="11">
                  <c:v>0.25969453328439701</c:v>
                </c:pt>
                <c:pt idx="12">
                  <c:v>0.29304814841939775</c:v>
                </c:pt>
                <c:pt idx="13">
                  <c:v>0.33651470890740309</c:v>
                </c:pt>
                <c:pt idx="14">
                  <c:v>0.38764279145644964</c:v>
                </c:pt>
                <c:pt idx="15">
                  <c:v>0.39818808984708887</c:v>
                </c:pt>
                <c:pt idx="16">
                  <c:v>0.40964365002046199</c:v>
                </c:pt>
                <c:pt idx="17">
                  <c:v>0.42242702169513796</c:v>
                </c:pt>
                <c:pt idx="18">
                  <c:v>0.43645620408373798</c:v>
                </c:pt>
                <c:pt idx="19">
                  <c:v>0.45118091413598232</c:v>
                </c:pt>
                <c:pt idx="20">
                  <c:v>0.46679410745699479</c:v>
                </c:pt>
                <c:pt idx="21">
                  <c:v>0.48414791931314338</c:v>
                </c:pt>
                <c:pt idx="22">
                  <c:v>0.50361739335490996</c:v>
                </c:pt>
                <c:pt idx="23">
                  <c:v>0.52459088890691707</c:v>
                </c:pt>
                <c:pt idx="24">
                  <c:v>0.54710561942598246</c:v>
                </c:pt>
                <c:pt idx="25">
                  <c:v>0.79182419467547682</c:v>
                </c:pt>
                <c:pt idx="26">
                  <c:v>0.8419530435981305</c:v>
                </c:pt>
              </c:numCache>
            </c:numRef>
          </c:yVal>
        </c:ser>
        <c:ser>
          <c:idx val="5"/>
          <c:order val="4"/>
          <c:tx>
            <c:v>coalescence</c:v>
          </c:tx>
          <c:spPr>
            <a:ln w="28575">
              <a:solidFill>
                <a:srgbClr val="00B050"/>
              </a:solidFill>
              <a:prstDash val="sysDash"/>
            </a:ln>
          </c:spPr>
          <c:marker>
            <c:symbol val="none"/>
          </c:marker>
          <c:xVal>
            <c:numRef>
              <c:f>'mid(g=1.82)'!$B$17:$B$43</c:f>
              <c:numCache>
                <c:formatCode>General</c:formatCode>
                <c:ptCount val="27"/>
                <c:pt idx="0">
                  <c:v>379.07400999999999</c:v>
                </c:pt>
                <c:pt idx="1">
                  <c:v>377.63691999999827</c:v>
                </c:pt>
                <c:pt idx="2">
                  <c:v>373.16654999999969</c:v>
                </c:pt>
                <c:pt idx="3">
                  <c:v>365.45182999999969</c:v>
                </c:pt>
                <c:pt idx="4">
                  <c:v>354.91246999999993</c:v>
                </c:pt>
                <c:pt idx="5">
                  <c:v>342.44668999999999</c:v>
                </c:pt>
                <c:pt idx="6">
                  <c:v>328.06518999999969</c:v>
                </c:pt>
                <c:pt idx="7">
                  <c:v>311.21535999999827</c:v>
                </c:pt>
                <c:pt idx="8">
                  <c:v>292.48855999999807</c:v>
                </c:pt>
                <c:pt idx="9">
                  <c:v>273.46467000000001</c:v>
                </c:pt>
                <c:pt idx="10">
                  <c:v>254.28425999999999</c:v>
                </c:pt>
                <c:pt idx="11">
                  <c:v>233.92555000000002</c:v>
                </c:pt>
                <c:pt idx="12">
                  <c:v>212.58873000000057</c:v>
                </c:pt>
                <c:pt idx="13">
                  <c:v>191.97431</c:v>
                </c:pt>
                <c:pt idx="14">
                  <c:v>172.42140000000072</c:v>
                </c:pt>
                <c:pt idx="15">
                  <c:v>152.74114</c:v>
                </c:pt>
                <c:pt idx="16">
                  <c:v>132.74024999999997</c:v>
                </c:pt>
                <c:pt idx="17">
                  <c:v>114.00664999999999</c:v>
                </c:pt>
                <c:pt idx="18">
                  <c:v>97.138399999999919</c:v>
                </c:pt>
                <c:pt idx="19">
                  <c:v>81.061300000000003</c:v>
                </c:pt>
                <c:pt idx="20">
                  <c:v>65.337590000000006</c:v>
                </c:pt>
                <c:pt idx="21">
                  <c:v>51.26874000000015</c:v>
                </c:pt>
                <c:pt idx="22">
                  <c:v>39.646270000000001</c:v>
                </c:pt>
                <c:pt idx="23">
                  <c:v>29.746919999999989</c:v>
                </c:pt>
                <c:pt idx="24">
                  <c:v>20.977879999999999</c:v>
                </c:pt>
                <c:pt idx="25">
                  <c:v>13.850210000000002</c:v>
                </c:pt>
                <c:pt idx="26">
                  <c:v>8.7621500000000001</c:v>
                </c:pt>
              </c:numCache>
            </c:numRef>
          </c:xVal>
          <c:yVal>
            <c:numRef>
              <c:f>'mid(g=1.82)'!$I$17:$I$43</c:f>
              <c:numCache>
                <c:formatCode>General</c:formatCode>
                <c:ptCount val="27"/>
                <c:pt idx="0">
                  <c:v>0.1416660603089307</c:v>
                </c:pt>
                <c:pt idx="1">
                  <c:v>0.14196981805455489</c:v>
                </c:pt>
                <c:pt idx="2">
                  <c:v>0.14137195517219558</c:v>
                </c:pt>
                <c:pt idx="3">
                  <c:v>0.14141223899309974</c:v>
                </c:pt>
                <c:pt idx="4">
                  <c:v>0.14181159754884914</c:v>
                </c:pt>
                <c:pt idx="5">
                  <c:v>0.13561573240391139</c:v>
                </c:pt>
                <c:pt idx="6">
                  <c:v>0.13513052401157313</c:v>
                </c:pt>
                <c:pt idx="7">
                  <c:v>0.13499602808097624</c:v>
                </c:pt>
                <c:pt idx="8">
                  <c:v>0.13439806767874768</c:v>
                </c:pt>
                <c:pt idx="9">
                  <c:v>0.13322076401635782</c:v>
                </c:pt>
                <c:pt idx="10">
                  <c:v>0.13236524290217994</c:v>
                </c:pt>
                <c:pt idx="11">
                  <c:v>0.1310101049533674</c:v>
                </c:pt>
                <c:pt idx="12">
                  <c:v>0.12903269562246258</c:v>
                </c:pt>
                <c:pt idx="13">
                  <c:v>0.12723998770172482</c:v>
                </c:pt>
                <c:pt idx="14">
                  <c:v>0.1249067627839522</c:v>
                </c:pt>
                <c:pt idx="15">
                  <c:v>0.12272025244474194</c:v>
                </c:pt>
                <c:pt idx="16">
                  <c:v>0.12377032282485277</c:v>
                </c:pt>
                <c:pt idx="17">
                  <c:v>0.12967953725193168</c:v>
                </c:pt>
                <c:pt idx="18">
                  <c:v>0.13332292340941887</c:v>
                </c:pt>
                <c:pt idx="19">
                  <c:v>0.13517456273302836</c:v>
                </c:pt>
                <c:pt idx="20">
                  <c:v>0.14044365281340929</c:v>
                </c:pt>
                <c:pt idx="21">
                  <c:v>0.14566422484515429</c:v>
                </c:pt>
                <c:pt idx="22">
                  <c:v>0.14891193399748201</c:v>
                </c:pt>
                <c:pt idx="23">
                  <c:v>0.15335207723886987</c:v>
                </c:pt>
                <c:pt idx="24">
                  <c:v>0.15005154636712936</c:v>
                </c:pt>
                <c:pt idx="25">
                  <c:v>0.14223091096158733</c:v>
                </c:pt>
                <c:pt idx="26">
                  <c:v>0.12773527163351925</c:v>
                </c:pt>
              </c:numCache>
            </c:numRef>
          </c:yVal>
        </c:ser>
        <c:ser>
          <c:idx val="6"/>
          <c:order val="5"/>
          <c:tx>
            <c:v>sum</c:v>
          </c:tx>
          <c:spPr>
            <a:ln w="28575">
              <a:solidFill>
                <a:srgbClr val="FF0000"/>
              </a:solidFill>
            </a:ln>
          </c:spPr>
          <c:marker>
            <c:symbol val="none"/>
          </c:marker>
          <c:xVal>
            <c:numRef>
              <c:f>'mid(g=1.82)'!$B$17:$B$43</c:f>
              <c:numCache>
                <c:formatCode>General</c:formatCode>
                <c:ptCount val="27"/>
                <c:pt idx="0">
                  <c:v>379.07400999999999</c:v>
                </c:pt>
                <c:pt idx="1">
                  <c:v>377.63691999999827</c:v>
                </c:pt>
                <c:pt idx="2">
                  <c:v>373.16654999999969</c:v>
                </c:pt>
                <c:pt idx="3">
                  <c:v>365.45182999999969</c:v>
                </c:pt>
                <c:pt idx="4">
                  <c:v>354.91246999999993</c:v>
                </c:pt>
                <c:pt idx="5">
                  <c:v>342.44668999999999</c:v>
                </c:pt>
                <c:pt idx="6">
                  <c:v>328.06518999999969</c:v>
                </c:pt>
                <c:pt idx="7">
                  <c:v>311.21535999999827</c:v>
                </c:pt>
                <c:pt idx="8">
                  <c:v>292.48855999999807</c:v>
                </c:pt>
                <c:pt idx="9">
                  <c:v>273.46467000000001</c:v>
                </c:pt>
                <c:pt idx="10">
                  <c:v>254.28425999999999</c:v>
                </c:pt>
                <c:pt idx="11">
                  <c:v>233.92555000000002</c:v>
                </c:pt>
                <c:pt idx="12">
                  <c:v>212.58873000000057</c:v>
                </c:pt>
                <c:pt idx="13">
                  <c:v>191.97431</c:v>
                </c:pt>
                <c:pt idx="14">
                  <c:v>172.42140000000072</c:v>
                </c:pt>
                <c:pt idx="15">
                  <c:v>152.74114</c:v>
                </c:pt>
                <c:pt idx="16">
                  <c:v>132.74024999999997</c:v>
                </c:pt>
                <c:pt idx="17">
                  <c:v>114.00664999999999</c:v>
                </c:pt>
                <c:pt idx="18">
                  <c:v>97.138399999999919</c:v>
                </c:pt>
                <c:pt idx="19">
                  <c:v>81.061300000000003</c:v>
                </c:pt>
                <c:pt idx="20">
                  <c:v>65.337590000000006</c:v>
                </c:pt>
                <c:pt idx="21">
                  <c:v>51.26874000000015</c:v>
                </c:pt>
                <c:pt idx="22">
                  <c:v>39.646270000000001</c:v>
                </c:pt>
                <c:pt idx="23">
                  <c:v>29.746919999999989</c:v>
                </c:pt>
                <c:pt idx="24">
                  <c:v>20.977879999999999</c:v>
                </c:pt>
                <c:pt idx="25">
                  <c:v>13.850210000000002</c:v>
                </c:pt>
                <c:pt idx="26">
                  <c:v>8.7621500000000001</c:v>
                </c:pt>
              </c:numCache>
            </c:numRef>
          </c:xVal>
          <c:yVal>
            <c:numRef>
              <c:f>'mid(g=1.82)'!$J$17:$J$43</c:f>
              <c:numCache>
                <c:formatCode>General</c:formatCode>
                <c:ptCount val="27"/>
                <c:pt idx="0">
                  <c:v>0.29723093600188666</c:v>
                </c:pt>
                <c:pt idx="1">
                  <c:v>0.29792085990546946</c:v>
                </c:pt>
                <c:pt idx="2">
                  <c:v>0.29870034924294664</c:v>
                </c:pt>
                <c:pt idx="3">
                  <c:v>0.30126191276101383</c:v>
                </c:pt>
                <c:pt idx="4">
                  <c:v>0.30545038663547075</c:v>
                </c:pt>
                <c:pt idx="5">
                  <c:v>0.30463141714511133</c:v>
                </c:pt>
                <c:pt idx="6">
                  <c:v>0.31137236099021676</c:v>
                </c:pt>
                <c:pt idx="7">
                  <c:v>0.32068499045367616</c:v>
                </c:pt>
                <c:pt idx="8">
                  <c:v>0.33235390202015713</c:v>
                </c:pt>
                <c:pt idx="9">
                  <c:v>0.34697059140548586</c:v>
                </c:pt>
                <c:pt idx="10">
                  <c:v>0.36628972758710798</c:v>
                </c:pt>
                <c:pt idx="11">
                  <c:v>0.39070463823776586</c:v>
                </c:pt>
                <c:pt idx="12">
                  <c:v>0.42208084404186158</c:v>
                </c:pt>
                <c:pt idx="13">
                  <c:v>0.46375469660912405</c:v>
                </c:pt>
                <c:pt idx="14">
                  <c:v>0.51254955424039961</c:v>
                </c:pt>
                <c:pt idx="15">
                  <c:v>0.5209083422918277</c:v>
                </c:pt>
                <c:pt idx="16">
                  <c:v>0.53341397284531356</c:v>
                </c:pt>
                <c:pt idx="17">
                  <c:v>0.55210655894706695</c:v>
                </c:pt>
                <c:pt idx="18">
                  <c:v>0.56977912749316029</c:v>
                </c:pt>
                <c:pt idx="19">
                  <c:v>0.58635547686901202</c:v>
                </c:pt>
                <c:pt idx="20">
                  <c:v>0.60723776027040355</c:v>
                </c:pt>
                <c:pt idx="21">
                  <c:v>0.62981214415829723</c:v>
                </c:pt>
                <c:pt idx="22">
                  <c:v>0.65252932735239288</c:v>
                </c:pt>
                <c:pt idx="23">
                  <c:v>0.67794296614579386</c:v>
                </c:pt>
                <c:pt idx="24">
                  <c:v>0.6971571657931086</c:v>
                </c:pt>
                <c:pt idx="25">
                  <c:v>0.93405510563706129</c:v>
                </c:pt>
                <c:pt idx="26">
                  <c:v>0.96968831523164689</c:v>
                </c:pt>
              </c:numCache>
            </c:numRef>
          </c:yVal>
        </c:ser>
        <c:axId val="65254528"/>
        <c:axId val="65256064"/>
      </c:scatterChart>
      <c:valAx>
        <c:axId val="65254528"/>
        <c:scaling>
          <c:orientation val="minMax"/>
        </c:scaling>
        <c:axPos val="b"/>
        <c:numFmt formatCode="General" sourceLinked="1"/>
        <c:tickLblPos val="nextTo"/>
        <c:txPr>
          <a:bodyPr rot="0" vert="horz"/>
          <a:lstStyle/>
          <a:p>
            <a:pPr>
              <a:defRPr sz="1500" b="0" i="0" u="none" strike="noStrike" baseline="0">
                <a:solidFill>
                  <a:srgbClr val="000000"/>
                </a:solidFill>
                <a:latin typeface="맑은 고딕"/>
                <a:ea typeface="맑은 고딕"/>
                <a:cs typeface="맑은 고딕"/>
              </a:defRPr>
            </a:pPr>
            <a:endParaRPr lang="ko-KR"/>
          </a:p>
        </c:txPr>
        <c:crossAx val="65256064"/>
        <c:crosses val="autoZero"/>
        <c:crossBetween val="midCat"/>
      </c:valAx>
      <c:valAx>
        <c:axId val="65256064"/>
        <c:scaling>
          <c:orientation val="minMax"/>
          <c:max val="1"/>
        </c:scaling>
        <c:axPos val="l"/>
        <c:numFmt formatCode="General" sourceLinked="1"/>
        <c:tickLblPos val="nextTo"/>
        <c:txPr>
          <a:bodyPr/>
          <a:lstStyle/>
          <a:p>
            <a:pPr>
              <a:defRPr sz="1500" baseline="0"/>
            </a:pPr>
            <a:endParaRPr lang="ko-KR"/>
          </a:p>
        </c:txPr>
        <c:crossAx val="65254528"/>
        <c:crosses val="autoZero"/>
        <c:crossBetween val="midCat"/>
      </c:valAx>
    </c:plotArea>
    <c:plotVisOnly val="1"/>
    <c:dispBlanksAs val="gap"/>
  </c:chart>
  <c:externalData r:id="rId2"/>
  <c:userShapes r:id="rId3"/>
</c:chartSpace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image" Target="../media/image3.wmf"/><Relationship Id="rId6" Type="http://schemas.openxmlformats.org/officeDocument/2006/relationships/image" Target="../media/image8.wmf"/><Relationship Id="rId5" Type="http://schemas.openxmlformats.org/officeDocument/2006/relationships/image" Target="../media/image7.wmf"/><Relationship Id="rId4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0.38715</cdr:x>
      <cdr:y>0.9047</cdr:y>
    </cdr:from>
    <cdr:to>
      <cdr:x>0.48544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186106" y="4472006"/>
          <a:ext cx="808887" cy="46022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en-US" altLang="ko-KR" sz="2000" dirty="0"/>
            <a:t>No.</a:t>
          </a:r>
          <a:r>
            <a:rPr lang="en-US" altLang="ko-KR" sz="2000" baseline="0" dirty="0"/>
            <a:t> of participants</a:t>
          </a:r>
        </a:p>
        <a:p xmlns:a="http://schemas.openxmlformats.org/drawingml/2006/main">
          <a:endParaRPr lang="ko-KR" altLang="en-US" sz="1100" dirty="0"/>
        </a:p>
      </cdr:txBody>
    </cdr:sp>
  </cdr:relSizeAnchor>
  <cdr:relSizeAnchor xmlns:cdr="http://schemas.openxmlformats.org/drawingml/2006/chartDrawing">
    <cdr:from>
      <cdr:x>0.0052</cdr:x>
      <cdr:y>0.48225</cdr:y>
    </cdr:from>
    <cdr:to>
      <cdr:x>0.1035</cdr:x>
      <cdr:y>0.63264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2834" y="2328866"/>
          <a:ext cx="808970" cy="72626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en-US" altLang="ko-KR" sz="2000" dirty="0"/>
            <a:t>R</a:t>
          </a:r>
          <a:r>
            <a:rPr lang="en-US" altLang="ko-KR" sz="2000" baseline="-25000" dirty="0"/>
            <a:t>AA</a:t>
          </a:r>
          <a:endParaRPr lang="ko-KR" altLang="en-US" sz="2000" baseline="-25000" dirty="0"/>
        </a:p>
      </cdr:txBody>
    </cdr:sp>
  </cdr:relSizeAnchor>
  <cdr:relSizeAnchor xmlns:cdr="http://schemas.openxmlformats.org/drawingml/2006/chartDrawing">
    <cdr:from>
      <cdr:x>0.1665</cdr:x>
      <cdr:y>0.52769</cdr:y>
    </cdr:from>
    <cdr:to>
      <cdr:x>0.26487</cdr:x>
      <cdr:y>0.67816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547843" y="3206770"/>
          <a:ext cx="914487" cy="91439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en-US" altLang="ko-KR" sz="2000" dirty="0">
              <a:solidFill>
                <a:srgbClr val="0070C0"/>
              </a:solidFill>
            </a:rPr>
            <a:t>Nuclear absorption &amp;</a:t>
          </a:r>
        </a:p>
        <a:p xmlns:a="http://schemas.openxmlformats.org/drawingml/2006/main">
          <a:r>
            <a:rPr lang="en-US" altLang="ko-KR" sz="2000" dirty="0">
              <a:solidFill>
                <a:srgbClr val="0070C0"/>
              </a:solidFill>
            </a:rPr>
            <a:t>Thermal</a:t>
          </a:r>
          <a:r>
            <a:rPr lang="en-US" altLang="ko-KR" sz="2000" baseline="0" dirty="0">
              <a:solidFill>
                <a:srgbClr val="0070C0"/>
              </a:solidFill>
            </a:rPr>
            <a:t> decay in QGP &amp; HG</a:t>
          </a:r>
          <a:endParaRPr lang="ko-KR" altLang="en-US" sz="2000" dirty="0">
            <a:solidFill>
              <a:srgbClr val="0070C0"/>
            </a:solidFill>
          </a:endParaRPr>
        </a:p>
      </cdr:txBody>
    </cdr:sp>
  </cdr:relSizeAnchor>
  <cdr:relSizeAnchor xmlns:cdr="http://schemas.openxmlformats.org/drawingml/2006/chartDrawing">
    <cdr:from>
      <cdr:x>0.30141</cdr:x>
      <cdr:y>0.72362</cdr:y>
    </cdr:from>
    <cdr:to>
      <cdr:x>0.39977</cdr:x>
      <cdr:y>0.87409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2801984" y="4397408"/>
          <a:ext cx="914394" cy="91439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en-US" altLang="ko-KR" sz="2000">
              <a:solidFill>
                <a:srgbClr val="00B050"/>
              </a:solidFill>
            </a:rPr>
            <a:t>Recombination</a:t>
          </a:r>
          <a:endParaRPr lang="ko-KR" altLang="en-US" sz="2000">
            <a:solidFill>
              <a:srgbClr val="00B050"/>
            </a:solidFill>
          </a:endParaRPr>
        </a:p>
      </cdr:txBody>
    </cdr:sp>
  </cdr:relSizeAnchor>
  <cdr:relSizeAnchor xmlns:cdr="http://schemas.openxmlformats.org/drawingml/2006/chartDrawing">
    <cdr:from>
      <cdr:x>0.86834</cdr:x>
      <cdr:y>0.56557</cdr:y>
    </cdr:from>
    <cdr:to>
      <cdr:x>0.9667</cdr:x>
      <cdr:y>0.71604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8072427" y="3436939"/>
          <a:ext cx="914394" cy="91439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en-US" altLang="ko-KR" sz="2000">
              <a:solidFill>
                <a:srgbClr val="FF0000"/>
              </a:solidFill>
            </a:rPr>
            <a:t>Total</a:t>
          </a:r>
          <a:endParaRPr lang="ko-KR" altLang="en-US" sz="2000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0.45765</cdr:x>
      <cdr:y>0.09143</cdr:y>
    </cdr:from>
    <cdr:to>
      <cdr:x>0.65625</cdr:x>
      <cdr:y>0.1716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3766276" y="441533"/>
          <a:ext cx="1634408" cy="387135"/>
        </a:xfrm>
        <a:prstGeom xmlns:a="http://schemas.openxmlformats.org/drawingml/2006/main" prst="rect">
          <a:avLst/>
        </a:prstGeom>
        <a:solidFill xmlns:a="http://schemas.openxmlformats.org/drawingml/2006/main">
          <a:schemeClr val="tx2">
            <a:lumMod val="40000"/>
            <a:lumOff val="60000"/>
          </a:schemeClr>
        </a:solidFill>
        <a:ln xmlns:a="http://schemas.openxmlformats.org/drawingml/2006/main">
          <a:solidFill>
            <a:schemeClr val="accent1"/>
          </a:solidFill>
        </a:ln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en-US" altLang="ko-KR" sz="2000" dirty="0" smtClean="0"/>
            <a:t>With g=1.85</a:t>
          </a:r>
          <a:endParaRPr lang="ko-KR" altLang="en-US" sz="20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latinLnBrk="1">
              <a:defRPr kumimoji="1" sz="1200">
                <a:solidFill>
                  <a:schemeClr val="tx1"/>
                </a:solidFill>
                <a:latin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latinLnBrk="1">
              <a:defRPr kumimoji="1" sz="1200">
                <a:solidFill>
                  <a:schemeClr val="tx1"/>
                </a:solidFill>
                <a:latin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30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noProof="0" smtClean="0"/>
              <a:t>마스터 텍스트 스타일을 편집합니다</a:t>
            </a:r>
          </a:p>
          <a:p>
            <a:pPr lvl="1"/>
            <a:r>
              <a:rPr lang="ko-KR" altLang="en-US" noProof="0" smtClean="0"/>
              <a:t>둘째 수준</a:t>
            </a:r>
          </a:p>
          <a:p>
            <a:pPr lvl="2"/>
            <a:r>
              <a:rPr lang="ko-KR" altLang="en-US" noProof="0" smtClean="0"/>
              <a:t>셋째 수준</a:t>
            </a:r>
          </a:p>
          <a:p>
            <a:pPr lvl="3"/>
            <a:r>
              <a:rPr lang="ko-KR" altLang="en-US" noProof="0" smtClean="0"/>
              <a:t>넷째 수준</a:t>
            </a:r>
          </a:p>
          <a:p>
            <a:pPr lvl="4"/>
            <a:r>
              <a:rPr lang="ko-KR" altLang="en-US" noProof="0" smtClean="0"/>
              <a:t>다섯째 수준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latinLnBrk="1">
              <a:defRPr kumimoji="1" sz="1200">
                <a:solidFill>
                  <a:schemeClr val="tx1"/>
                </a:solidFill>
                <a:latin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latinLnBrk="1">
              <a:defRPr kumimoji="1" sz="1200">
                <a:solidFill>
                  <a:schemeClr val="tx1"/>
                </a:solidFill>
                <a:latin typeface="굴림" pitchFamily="50" charset="-127"/>
              </a:defRPr>
            </a:lvl1pPr>
          </a:lstStyle>
          <a:p>
            <a:pPr>
              <a:defRPr/>
            </a:pPr>
            <a:fld id="{D9A91BFD-1474-432E-861D-E15B0663227A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87C0A43-64D3-4276-AA96-41A45CC80401}" type="slidenum">
              <a:rPr lang="ko-KR" altLang="en-US" smtClean="0"/>
              <a:pPr/>
              <a:t>2</a:t>
            </a:fld>
            <a:endParaRPr lang="en-US" altLang="ko-KR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altLang="ko-KR" smtClean="0"/>
              <a:t>I am looking forward to new results from these experiments, </a:t>
            </a:r>
          </a:p>
          <a:p>
            <a:pPr eaLnBrk="1" hangingPunct="1"/>
            <a:r>
              <a:rPr lang="en-US" altLang="ko-KR" smtClean="0"/>
              <a:t>These research topics can also be pursued further at J-parc, but in addition, one can study heavy quark system in nuclear matter, which   </a:t>
            </a:r>
          </a:p>
          <a:p>
            <a:pPr eaLnBrk="1" hangingPunct="1"/>
            <a:r>
              <a:rPr lang="en-US" altLang="ko-KR" smtClean="0"/>
              <a:t>have the potentials to answer all the fundamental questions in QCD, such as chiral symmetry restoration and confinement.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5E3D75B-0412-4B5C-B1D5-A1860DE1090E}" type="slidenum">
              <a:rPr lang="ko-KR" altLang="en-US" smtClean="0"/>
              <a:pPr/>
              <a:t>3</a:t>
            </a:fld>
            <a:endParaRPr lang="en-US" altLang="ko-KR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altLang="ko-KR" smtClean="0"/>
              <a:t>The previous paper was over shadowed by the seminal paper by Matsui and Satz, which emphasized the disappearance of J/psi as the consequence of color screening in quark-gluon plasma.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B9655A6-8B0F-4D24-987E-353C988843F6}" type="slidenum">
              <a:rPr lang="ko-KR" altLang="en-US" smtClean="0"/>
              <a:pPr/>
              <a:t>5</a:t>
            </a:fld>
            <a:endParaRPr lang="en-US" altLang="ko-KR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altLang="ko-KR" smtClean="0"/>
              <a:t>G2 approaches the asymptotic t4 behavior, expected from the stefan Boltzman limit, while the G0 makes an anomalous sudden jumb and then dies out wrt g2.</a:t>
            </a:r>
          </a:p>
          <a:p>
            <a:pPr eaLnBrk="1" hangingPunct="1"/>
            <a:r>
              <a:rPr lang="en-US" altLang="ko-KR" smtClean="0"/>
              <a:t>This behavior is expected to carry the non perturbative change and is maximum at 1.1 Tc.</a:t>
            </a:r>
          </a:p>
          <a:p>
            <a:pPr eaLnBrk="1" hangingPunct="1"/>
            <a:r>
              <a:rPr lang="en-US" altLang="ko-KR" smtClean="0"/>
              <a:t>One can recast this result into 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3BF8851-C9B3-47A0-A502-05F5E6220C30}" type="slidenum">
              <a:rPr lang="ko-KR" altLang="en-US" smtClean="0"/>
              <a:pPr/>
              <a:t>6</a:t>
            </a:fld>
            <a:endParaRPr lang="en-US" altLang="ko-KR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altLang="ko-KR" smtClean="0"/>
              <a:t>Hydrodynamic calculations suggests that these are the temperature regions where the quark gluon plasma exits from the initial thermalized to the hadronization stage, which could extent to about 4 to 6 fm/c, and due to the tau-1/3 behavior most of that time will be spent near the Tc region</a:t>
            </a:r>
          </a:p>
          <a:p>
            <a:r>
              <a:rPr lang="en-US" altLang="ko-KR" smtClean="0"/>
              <a:t>A second point is that in addition to being the critical temperature, most non perturbative change will take place near Tc.</a:t>
            </a:r>
          </a:p>
          <a:p>
            <a:r>
              <a:rPr lang="en-US" altLang="ko-KR" smtClean="0"/>
              <a:t>Lastly, it is known that this region can not be accessed by perturbation alone.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958E47-AFBA-4CD9-A4BA-C175BE85CA01}" type="slidenum">
              <a:rPr lang="ko-KR" altLang="en-US" smtClean="0"/>
              <a:pPr/>
              <a:t>8</a:t>
            </a:fld>
            <a:endParaRPr lang="en-US" altLang="ko-KR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altLang="ko-KR" smtClean="0"/>
              <a:t>G2 approaches the asymptotic t4 behavior, expected from the stefan Boltzman limit, while the G0 makes an anomalous sudden jumb and then dies out wrt g2.</a:t>
            </a:r>
          </a:p>
          <a:p>
            <a:r>
              <a:rPr lang="en-US" altLang="ko-KR" smtClean="0"/>
              <a:t>This behavior is expected to carry the non perturbative change and is maximum at 1.1 Tc.</a:t>
            </a:r>
          </a:p>
          <a:p>
            <a:r>
              <a:rPr lang="en-US" altLang="ko-KR" smtClean="0"/>
              <a:t>One can recast this result into 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bg bwMode="gray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/>
          </p:cNvSpPr>
          <p:nvPr/>
        </p:nvSpPr>
        <p:spPr bwMode="gray">
          <a:xfrm>
            <a:off x="3924300" y="5157788"/>
            <a:ext cx="1368425" cy="1368425"/>
          </a:xfrm>
          <a:custGeom>
            <a:avLst/>
            <a:gdLst/>
            <a:ahLst/>
            <a:cxnLst>
              <a:cxn ang="0">
                <a:pos x="264" y="20"/>
              </a:cxn>
              <a:cxn ang="0">
                <a:pos x="286" y="52"/>
              </a:cxn>
              <a:cxn ang="0">
                <a:pos x="242" y="68"/>
              </a:cxn>
              <a:cxn ang="0">
                <a:pos x="202" y="72"/>
              </a:cxn>
              <a:cxn ang="0">
                <a:pos x="194" y="102"/>
              </a:cxn>
              <a:cxn ang="0">
                <a:pos x="140" y="114"/>
              </a:cxn>
              <a:cxn ang="0">
                <a:pos x="116" y="136"/>
              </a:cxn>
              <a:cxn ang="0">
                <a:pos x="84" y="164"/>
              </a:cxn>
              <a:cxn ang="0">
                <a:pos x="76" y="182"/>
              </a:cxn>
              <a:cxn ang="0">
                <a:pos x="60" y="224"/>
              </a:cxn>
              <a:cxn ang="0">
                <a:pos x="42" y="272"/>
              </a:cxn>
              <a:cxn ang="0">
                <a:pos x="24" y="296"/>
              </a:cxn>
              <a:cxn ang="0">
                <a:pos x="12" y="330"/>
              </a:cxn>
              <a:cxn ang="0">
                <a:pos x="16" y="352"/>
              </a:cxn>
              <a:cxn ang="0">
                <a:pos x="6" y="396"/>
              </a:cxn>
              <a:cxn ang="0">
                <a:pos x="30" y="420"/>
              </a:cxn>
              <a:cxn ang="0">
                <a:pos x="22" y="448"/>
              </a:cxn>
              <a:cxn ang="0">
                <a:pos x="38" y="472"/>
              </a:cxn>
              <a:cxn ang="0">
                <a:pos x="64" y="500"/>
              </a:cxn>
              <a:cxn ang="0">
                <a:pos x="76" y="546"/>
              </a:cxn>
              <a:cxn ang="0">
                <a:pos x="126" y="572"/>
              </a:cxn>
              <a:cxn ang="0">
                <a:pos x="130" y="602"/>
              </a:cxn>
              <a:cxn ang="0">
                <a:pos x="170" y="614"/>
              </a:cxn>
              <a:cxn ang="0">
                <a:pos x="188" y="636"/>
              </a:cxn>
              <a:cxn ang="0">
                <a:pos x="212" y="644"/>
              </a:cxn>
              <a:cxn ang="0">
                <a:pos x="238" y="662"/>
              </a:cxn>
              <a:cxn ang="0">
                <a:pos x="280" y="668"/>
              </a:cxn>
              <a:cxn ang="0">
                <a:pos x="300" y="676"/>
              </a:cxn>
              <a:cxn ang="0">
                <a:pos x="330" y="688"/>
              </a:cxn>
              <a:cxn ang="0">
                <a:pos x="350" y="694"/>
              </a:cxn>
              <a:cxn ang="0">
                <a:pos x="392" y="718"/>
              </a:cxn>
              <a:cxn ang="0">
                <a:pos x="398" y="686"/>
              </a:cxn>
              <a:cxn ang="0">
                <a:pos x="428" y="688"/>
              </a:cxn>
              <a:cxn ang="0">
                <a:pos x="504" y="660"/>
              </a:cxn>
              <a:cxn ang="0">
                <a:pos x="534" y="656"/>
              </a:cxn>
              <a:cxn ang="0">
                <a:pos x="550" y="644"/>
              </a:cxn>
              <a:cxn ang="0">
                <a:pos x="570" y="612"/>
              </a:cxn>
              <a:cxn ang="0">
                <a:pos x="612" y="586"/>
              </a:cxn>
              <a:cxn ang="0">
                <a:pos x="630" y="554"/>
              </a:cxn>
              <a:cxn ang="0">
                <a:pos x="656" y="520"/>
              </a:cxn>
              <a:cxn ang="0">
                <a:pos x="682" y="492"/>
              </a:cxn>
              <a:cxn ang="0">
                <a:pos x="692" y="466"/>
              </a:cxn>
              <a:cxn ang="0">
                <a:pos x="696" y="410"/>
              </a:cxn>
              <a:cxn ang="0">
                <a:pos x="734" y="352"/>
              </a:cxn>
              <a:cxn ang="0">
                <a:pos x="718" y="316"/>
              </a:cxn>
              <a:cxn ang="0">
                <a:pos x="710" y="292"/>
              </a:cxn>
              <a:cxn ang="0">
                <a:pos x="698" y="258"/>
              </a:cxn>
              <a:cxn ang="0">
                <a:pos x="678" y="212"/>
              </a:cxn>
              <a:cxn ang="0">
                <a:pos x="654" y="182"/>
              </a:cxn>
              <a:cxn ang="0">
                <a:pos x="632" y="154"/>
              </a:cxn>
              <a:cxn ang="0">
                <a:pos x="612" y="104"/>
              </a:cxn>
              <a:cxn ang="0">
                <a:pos x="592" y="108"/>
              </a:cxn>
              <a:cxn ang="0">
                <a:pos x="548" y="100"/>
              </a:cxn>
              <a:cxn ang="0">
                <a:pos x="508" y="22"/>
              </a:cxn>
              <a:cxn ang="0">
                <a:pos x="456" y="48"/>
              </a:cxn>
              <a:cxn ang="0">
                <a:pos x="430" y="46"/>
              </a:cxn>
              <a:cxn ang="0">
                <a:pos x="370" y="10"/>
              </a:cxn>
              <a:cxn ang="0">
                <a:pos x="348" y="10"/>
              </a:cxn>
              <a:cxn ang="0">
                <a:pos x="326" y="28"/>
              </a:cxn>
              <a:cxn ang="0">
                <a:pos x="294" y="42"/>
              </a:cxn>
              <a:cxn ang="0">
                <a:pos x="256" y="12"/>
              </a:cxn>
            </a:cxnLst>
            <a:rect l="0" t="0" r="r" b="b"/>
            <a:pathLst>
              <a:path w="742" h="718">
                <a:moveTo>
                  <a:pt x="256" y="12"/>
                </a:moveTo>
                <a:lnTo>
                  <a:pt x="252" y="8"/>
                </a:lnTo>
                <a:lnTo>
                  <a:pt x="252" y="6"/>
                </a:lnTo>
                <a:lnTo>
                  <a:pt x="250" y="6"/>
                </a:lnTo>
                <a:lnTo>
                  <a:pt x="252" y="8"/>
                </a:lnTo>
                <a:lnTo>
                  <a:pt x="254" y="10"/>
                </a:lnTo>
                <a:lnTo>
                  <a:pt x="256" y="12"/>
                </a:lnTo>
                <a:lnTo>
                  <a:pt x="260" y="16"/>
                </a:lnTo>
                <a:lnTo>
                  <a:pt x="264" y="20"/>
                </a:lnTo>
                <a:lnTo>
                  <a:pt x="268" y="24"/>
                </a:lnTo>
                <a:lnTo>
                  <a:pt x="270" y="28"/>
                </a:lnTo>
                <a:lnTo>
                  <a:pt x="274" y="32"/>
                </a:lnTo>
                <a:lnTo>
                  <a:pt x="278" y="34"/>
                </a:lnTo>
                <a:lnTo>
                  <a:pt x="280" y="36"/>
                </a:lnTo>
                <a:lnTo>
                  <a:pt x="280" y="38"/>
                </a:lnTo>
                <a:lnTo>
                  <a:pt x="282" y="38"/>
                </a:lnTo>
                <a:lnTo>
                  <a:pt x="288" y="48"/>
                </a:lnTo>
                <a:lnTo>
                  <a:pt x="286" y="52"/>
                </a:lnTo>
                <a:lnTo>
                  <a:pt x="278" y="56"/>
                </a:lnTo>
                <a:lnTo>
                  <a:pt x="268" y="58"/>
                </a:lnTo>
                <a:lnTo>
                  <a:pt x="256" y="58"/>
                </a:lnTo>
                <a:lnTo>
                  <a:pt x="246" y="56"/>
                </a:lnTo>
                <a:lnTo>
                  <a:pt x="238" y="54"/>
                </a:lnTo>
                <a:lnTo>
                  <a:pt x="242" y="58"/>
                </a:lnTo>
                <a:lnTo>
                  <a:pt x="246" y="62"/>
                </a:lnTo>
                <a:lnTo>
                  <a:pt x="244" y="64"/>
                </a:lnTo>
                <a:lnTo>
                  <a:pt x="242" y="68"/>
                </a:lnTo>
                <a:lnTo>
                  <a:pt x="238" y="70"/>
                </a:lnTo>
                <a:lnTo>
                  <a:pt x="232" y="72"/>
                </a:lnTo>
                <a:lnTo>
                  <a:pt x="228" y="72"/>
                </a:lnTo>
                <a:lnTo>
                  <a:pt x="222" y="70"/>
                </a:lnTo>
                <a:lnTo>
                  <a:pt x="216" y="68"/>
                </a:lnTo>
                <a:lnTo>
                  <a:pt x="212" y="64"/>
                </a:lnTo>
                <a:lnTo>
                  <a:pt x="206" y="64"/>
                </a:lnTo>
                <a:lnTo>
                  <a:pt x="204" y="68"/>
                </a:lnTo>
                <a:lnTo>
                  <a:pt x="202" y="72"/>
                </a:lnTo>
                <a:lnTo>
                  <a:pt x="200" y="76"/>
                </a:lnTo>
                <a:lnTo>
                  <a:pt x="196" y="78"/>
                </a:lnTo>
                <a:lnTo>
                  <a:pt x="190" y="80"/>
                </a:lnTo>
                <a:lnTo>
                  <a:pt x="196" y="82"/>
                </a:lnTo>
                <a:lnTo>
                  <a:pt x="198" y="86"/>
                </a:lnTo>
                <a:lnTo>
                  <a:pt x="200" y="90"/>
                </a:lnTo>
                <a:lnTo>
                  <a:pt x="200" y="94"/>
                </a:lnTo>
                <a:lnTo>
                  <a:pt x="198" y="98"/>
                </a:lnTo>
                <a:lnTo>
                  <a:pt x="194" y="102"/>
                </a:lnTo>
                <a:lnTo>
                  <a:pt x="186" y="102"/>
                </a:lnTo>
                <a:lnTo>
                  <a:pt x="172" y="100"/>
                </a:lnTo>
                <a:lnTo>
                  <a:pt x="162" y="100"/>
                </a:lnTo>
                <a:lnTo>
                  <a:pt x="164" y="102"/>
                </a:lnTo>
                <a:lnTo>
                  <a:pt x="166" y="106"/>
                </a:lnTo>
                <a:lnTo>
                  <a:pt x="168" y="110"/>
                </a:lnTo>
                <a:lnTo>
                  <a:pt x="154" y="110"/>
                </a:lnTo>
                <a:lnTo>
                  <a:pt x="140" y="110"/>
                </a:lnTo>
                <a:lnTo>
                  <a:pt x="140" y="114"/>
                </a:lnTo>
                <a:lnTo>
                  <a:pt x="142" y="116"/>
                </a:lnTo>
                <a:lnTo>
                  <a:pt x="136" y="118"/>
                </a:lnTo>
                <a:lnTo>
                  <a:pt x="130" y="118"/>
                </a:lnTo>
                <a:lnTo>
                  <a:pt x="124" y="118"/>
                </a:lnTo>
                <a:lnTo>
                  <a:pt x="126" y="122"/>
                </a:lnTo>
                <a:lnTo>
                  <a:pt x="126" y="126"/>
                </a:lnTo>
                <a:lnTo>
                  <a:pt x="126" y="130"/>
                </a:lnTo>
                <a:lnTo>
                  <a:pt x="128" y="134"/>
                </a:lnTo>
                <a:lnTo>
                  <a:pt x="116" y="136"/>
                </a:lnTo>
                <a:lnTo>
                  <a:pt x="106" y="140"/>
                </a:lnTo>
                <a:lnTo>
                  <a:pt x="96" y="144"/>
                </a:lnTo>
                <a:lnTo>
                  <a:pt x="82" y="142"/>
                </a:lnTo>
                <a:lnTo>
                  <a:pt x="88" y="146"/>
                </a:lnTo>
                <a:lnTo>
                  <a:pt x="92" y="148"/>
                </a:lnTo>
                <a:lnTo>
                  <a:pt x="92" y="152"/>
                </a:lnTo>
                <a:lnTo>
                  <a:pt x="92" y="156"/>
                </a:lnTo>
                <a:lnTo>
                  <a:pt x="88" y="160"/>
                </a:lnTo>
                <a:lnTo>
                  <a:pt x="84" y="164"/>
                </a:lnTo>
                <a:lnTo>
                  <a:pt x="78" y="166"/>
                </a:lnTo>
                <a:lnTo>
                  <a:pt x="74" y="168"/>
                </a:lnTo>
                <a:lnTo>
                  <a:pt x="68" y="170"/>
                </a:lnTo>
                <a:lnTo>
                  <a:pt x="62" y="172"/>
                </a:lnTo>
                <a:lnTo>
                  <a:pt x="58" y="172"/>
                </a:lnTo>
                <a:lnTo>
                  <a:pt x="64" y="174"/>
                </a:lnTo>
                <a:lnTo>
                  <a:pt x="68" y="176"/>
                </a:lnTo>
                <a:lnTo>
                  <a:pt x="72" y="180"/>
                </a:lnTo>
                <a:lnTo>
                  <a:pt x="76" y="182"/>
                </a:lnTo>
                <a:lnTo>
                  <a:pt x="78" y="184"/>
                </a:lnTo>
                <a:lnTo>
                  <a:pt x="78" y="190"/>
                </a:lnTo>
                <a:lnTo>
                  <a:pt x="78" y="194"/>
                </a:lnTo>
                <a:lnTo>
                  <a:pt x="76" y="202"/>
                </a:lnTo>
                <a:lnTo>
                  <a:pt x="70" y="204"/>
                </a:lnTo>
                <a:lnTo>
                  <a:pt x="62" y="204"/>
                </a:lnTo>
                <a:lnTo>
                  <a:pt x="54" y="204"/>
                </a:lnTo>
                <a:lnTo>
                  <a:pt x="60" y="214"/>
                </a:lnTo>
                <a:lnTo>
                  <a:pt x="60" y="224"/>
                </a:lnTo>
                <a:lnTo>
                  <a:pt x="56" y="236"/>
                </a:lnTo>
                <a:lnTo>
                  <a:pt x="56" y="248"/>
                </a:lnTo>
                <a:lnTo>
                  <a:pt x="46" y="248"/>
                </a:lnTo>
                <a:lnTo>
                  <a:pt x="34" y="248"/>
                </a:lnTo>
                <a:lnTo>
                  <a:pt x="38" y="250"/>
                </a:lnTo>
                <a:lnTo>
                  <a:pt x="42" y="254"/>
                </a:lnTo>
                <a:lnTo>
                  <a:pt x="44" y="260"/>
                </a:lnTo>
                <a:lnTo>
                  <a:pt x="44" y="268"/>
                </a:lnTo>
                <a:lnTo>
                  <a:pt x="42" y="272"/>
                </a:lnTo>
                <a:lnTo>
                  <a:pt x="38" y="276"/>
                </a:lnTo>
                <a:lnTo>
                  <a:pt x="34" y="278"/>
                </a:lnTo>
                <a:lnTo>
                  <a:pt x="28" y="280"/>
                </a:lnTo>
                <a:lnTo>
                  <a:pt x="24" y="280"/>
                </a:lnTo>
                <a:lnTo>
                  <a:pt x="18" y="282"/>
                </a:lnTo>
                <a:lnTo>
                  <a:pt x="24" y="284"/>
                </a:lnTo>
                <a:lnTo>
                  <a:pt x="26" y="288"/>
                </a:lnTo>
                <a:lnTo>
                  <a:pt x="26" y="292"/>
                </a:lnTo>
                <a:lnTo>
                  <a:pt x="24" y="296"/>
                </a:lnTo>
                <a:lnTo>
                  <a:pt x="18" y="300"/>
                </a:lnTo>
                <a:lnTo>
                  <a:pt x="28" y="302"/>
                </a:lnTo>
                <a:lnTo>
                  <a:pt x="38" y="306"/>
                </a:lnTo>
                <a:lnTo>
                  <a:pt x="38" y="312"/>
                </a:lnTo>
                <a:lnTo>
                  <a:pt x="34" y="316"/>
                </a:lnTo>
                <a:lnTo>
                  <a:pt x="28" y="320"/>
                </a:lnTo>
                <a:lnTo>
                  <a:pt x="24" y="322"/>
                </a:lnTo>
                <a:lnTo>
                  <a:pt x="18" y="326"/>
                </a:lnTo>
                <a:lnTo>
                  <a:pt x="12" y="330"/>
                </a:lnTo>
                <a:lnTo>
                  <a:pt x="8" y="334"/>
                </a:lnTo>
                <a:lnTo>
                  <a:pt x="12" y="336"/>
                </a:lnTo>
                <a:lnTo>
                  <a:pt x="18" y="338"/>
                </a:lnTo>
                <a:lnTo>
                  <a:pt x="22" y="338"/>
                </a:lnTo>
                <a:lnTo>
                  <a:pt x="20" y="342"/>
                </a:lnTo>
                <a:lnTo>
                  <a:pt x="18" y="344"/>
                </a:lnTo>
                <a:lnTo>
                  <a:pt x="14" y="348"/>
                </a:lnTo>
                <a:lnTo>
                  <a:pt x="12" y="350"/>
                </a:lnTo>
                <a:lnTo>
                  <a:pt x="16" y="352"/>
                </a:lnTo>
                <a:lnTo>
                  <a:pt x="22" y="354"/>
                </a:lnTo>
                <a:lnTo>
                  <a:pt x="26" y="356"/>
                </a:lnTo>
                <a:lnTo>
                  <a:pt x="24" y="358"/>
                </a:lnTo>
                <a:lnTo>
                  <a:pt x="22" y="362"/>
                </a:lnTo>
                <a:lnTo>
                  <a:pt x="32" y="364"/>
                </a:lnTo>
                <a:lnTo>
                  <a:pt x="44" y="368"/>
                </a:lnTo>
                <a:lnTo>
                  <a:pt x="22" y="382"/>
                </a:lnTo>
                <a:lnTo>
                  <a:pt x="0" y="394"/>
                </a:lnTo>
                <a:lnTo>
                  <a:pt x="6" y="396"/>
                </a:lnTo>
                <a:lnTo>
                  <a:pt x="14" y="398"/>
                </a:lnTo>
                <a:lnTo>
                  <a:pt x="20" y="402"/>
                </a:lnTo>
                <a:lnTo>
                  <a:pt x="24" y="406"/>
                </a:lnTo>
                <a:lnTo>
                  <a:pt x="22" y="408"/>
                </a:lnTo>
                <a:lnTo>
                  <a:pt x="20" y="410"/>
                </a:lnTo>
                <a:lnTo>
                  <a:pt x="16" y="412"/>
                </a:lnTo>
                <a:lnTo>
                  <a:pt x="22" y="414"/>
                </a:lnTo>
                <a:lnTo>
                  <a:pt x="28" y="416"/>
                </a:lnTo>
                <a:lnTo>
                  <a:pt x="30" y="420"/>
                </a:lnTo>
                <a:lnTo>
                  <a:pt x="32" y="424"/>
                </a:lnTo>
                <a:lnTo>
                  <a:pt x="32" y="428"/>
                </a:lnTo>
                <a:lnTo>
                  <a:pt x="28" y="434"/>
                </a:lnTo>
                <a:lnTo>
                  <a:pt x="32" y="434"/>
                </a:lnTo>
                <a:lnTo>
                  <a:pt x="34" y="434"/>
                </a:lnTo>
                <a:lnTo>
                  <a:pt x="34" y="440"/>
                </a:lnTo>
                <a:lnTo>
                  <a:pt x="30" y="442"/>
                </a:lnTo>
                <a:lnTo>
                  <a:pt x="26" y="446"/>
                </a:lnTo>
                <a:lnTo>
                  <a:pt x="22" y="448"/>
                </a:lnTo>
                <a:lnTo>
                  <a:pt x="20" y="452"/>
                </a:lnTo>
                <a:lnTo>
                  <a:pt x="16" y="456"/>
                </a:lnTo>
                <a:lnTo>
                  <a:pt x="22" y="454"/>
                </a:lnTo>
                <a:lnTo>
                  <a:pt x="28" y="456"/>
                </a:lnTo>
                <a:lnTo>
                  <a:pt x="34" y="458"/>
                </a:lnTo>
                <a:lnTo>
                  <a:pt x="40" y="460"/>
                </a:lnTo>
                <a:lnTo>
                  <a:pt x="44" y="464"/>
                </a:lnTo>
                <a:lnTo>
                  <a:pt x="40" y="468"/>
                </a:lnTo>
                <a:lnTo>
                  <a:pt x="38" y="472"/>
                </a:lnTo>
                <a:lnTo>
                  <a:pt x="34" y="476"/>
                </a:lnTo>
                <a:lnTo>
                  <a:pt x="40" y="478"/>
                </a:lnTo>
                <a:lnTo>
                  <a:pt x="44" y="482"/>
                </a:lnTo>
                <a:lnTo>
                  <a:pt x="48" y="486"/>
                </a:lnTo>
                <a:lnTo>
                  <a:pt x="48" y="490"/>
                </a:lnTo>
                <a:lnTo>
                  <a:pt x="48" y="496"/>
                </a:lnTo>
                <a:lnTo>
                  <a:pt x="54" y="496"/>
                </a:lnTo>
                <a:lnTo>
                  <a:pt x="60" y="498"/>
                </a:lnTo>
                <a:lnTo>
                  <a:pt x="64" y="500"/>
                </a:lnTo>
                <a:lnTo>
                  <a:pt x="66" y="504"/>
                </a:lnTo>
                <a:lnTo>
                  <a:pt x="66" y="508"/>
                </a:lnTo>
                <a:lnTo>
                  <a:pt x="66" y="514"/>
                </a:lnTo>
                <a:lnTo>
                  <a:pt x="62" y="520"/>
                </a:lnTo>
                <a:lnTo>
                  <a:pt x="68" y="524"/>
                </a:lnTo>
                <a:lnTo>
                  <a:pt x="72" y="528"/>
                </a:lnTo>
                <a:lnTo>
                  <a:pt x="74" y="534"/>
                </a:lnTo>
                <a:lnTo>
                  <a:pt x="76" y="540"/>
                </a:lnTo>
                <a:lnTo>
                  <a:pt x="76" y="546"/>
                </a:lnTo>
                <a:lnTo>
                  <a:pt x="96" y="546"/>
                </a:lnTo>
                <a:lnTo>
                  <a:pt x="118" y="544"/>
                </a:lnTo>
                <a:lnTo>
                  <a:pt x="114" y="552"/>
                </a:lnTo>
                <a:lnTo>
                  <a:pt x="112" y="558"/>
                </a:lnTo>
                <a:lnTo>
                  <a:pt x="110" y="566"/>
                </a:lnTo>
                <a:lnTo>
                  <a:pt x="108" y="572"/>
                </a:lnTo>
                <a:lnTo>
                  <a:pt x="114" y="572"/>
                </a:lnTo>
                <a:lnTo>
                  <a:pt x="120" y="572"/>
                </a:lnTo>
                <a:lnTo>
                  <a:pt x="126" y="572"/>
                </a:lnTo>
                <a:lnTo>
                  <a:pt x="122" y="578"/>
                </a:lnTo>
                <a:lnTo>
                  <a:pt x="118" y="584"/>
                </a:lnTo>
                <a:lnTo>
                  <a:pt x="116" y="592"/>
                </a:lnTo>
                <a:lnTo>
                  <a:pt x="122" y="592"/>
                </a:lnTo>
                <a:lnTo>
                  <a:pt x="128" y="592"/>
                </a:lnTo>
                <a:lnTo>
                  <a:pt x="136" y="592"/>
                </a:lnTo>
                <a:lnTo>
                  <a:pt x="134" y="594"/>
                </a:lnTo>
                <a:lnTo>
                  <a:pt x="132" y="598"/>
                </a:lnTo>
                <a:lnTo>
                  <a:pt x="130" y="602"/>
                </a:lnTo>
                <a:lnTo>
                  <a:pt x="128" y="604"/>
                </a:lnTo>
                <a:lnTo>
                  <a:pt x="144" y="606"/>
                </a:lnTo>
                <a:lnTo>
                  <a:pt x="156" y="610"/>
                </a:lnTo>
                <a:lnTo>
                  <a:pt x="164" y="622"/>
                </a:lnTo>
                <a:lnTo>
                  <a:pt x="162" y="620"/>
                </a:lnTo>
                <a:lnTo>
                  <a:pt x="160" y="618"/>
                </a:lnTo>
                <a:lnTo>
                  <a:pt x="164" y="614"/>
                </a:lnTo>
                <a:lnTo>
                  <a:pt x="168" y="614"/>
                </a:lnTo>
                <a:lnTo>
                  <a:pt x="170" y="614"/>
                </a:lnTo>
                <a:lnTo>
                  <a:pt x="172" y="614"/>
                </a:lnTo>
                <a:lnTo>
                  <a:pt x="174" y="618"/>
                </a:lnTo>
                <a:lnTo>
                  <a:pt x="174" y="620"/>
                </a:lnTo>
                <a:lnTo>
                  <a:pt x="176" y="624"/>
                </a:lnTo>
                <a:lnTo>
                  <a:pt x="178" y="628"/>
                </a:lnTo>
                <a:lnTo>
                  <a:pt x="178" y="630"/>
                </a:lnTo>
                <a:lnTo>
                  <a:pt x="180" y="632"/>
                </a:lnTo>
                <a:lnTo>
                  <a:pt x="184" y="634"/>
                </a:lnTo>
                <a:lnTo>
                  <a:pt x="188" y="636"/>
                </a:lnTo>
                <a:lnTo>
                  <a:pt x="190" y="636"/>
                </a:lnTo>
                <a:lnTo>
                  <a:pt x="194" y="638"/>
                </a:lnTo>
                <a:lnTo>
                  <a:pt x="198" y="638"/>
                </a:lnTo>
                <a:lnTo>
                  <a:pt x="200" y="640"/>
                </a:lnTo>
                <a:lnTo>
                  <a:pt x="202" y="644"/>
                </a:lnTo>
                <a:lnTo>
                  <a:pt x="204" y="648"/>
                </a:lnTo>
                <a:lnTo>
                  <a:pt x="206" y="646"/>
                </a:lnTo>
                <a:lnTo>
                  <a:pt x="210" y="646"/>
                </a:lnTo>
                <a:lnTo>
                  <a:pt x="212" y="644"/>
                </a:lnTo>
                <a:lnTo>
                  <a:pt x="216" y="648"/>
                </a:lnTo>
                <a:lnTo>
                  <a:pt x="220" y="654"/>
                </a:lnTo>
                <a:lnTo>
                  <a:pt x="222" y="658"/>
                </a:lnTo>
                <a:lnTo>
                  <a:pt x="224" y="654"/>
                </a:lnTo>
                <a:lnTo>
                  <a:pt x="228" y="650"/>
                </a:lnTo>
                <a:lnTo>
                  <a:pt x="232" y="652"/>
                </a:lnTo>
                <a:lnTo>
                  <a:pt x="234" y="654"/>
                </a:lnTo>
                <a:lnTo>
                  <a:pt x="238" y="656"/>
                </a:lnTo>
                <a:lnTo>
                  <a:pt x="238" y="662"/>
                </a:lnTo>
                <a:lnTo>
                  <a:pt x="240" y="666"/>
                </a:lnTo>
                <a:lnTo>
                  <a:pt x="252" y="662"/>
                </a:lnTo>
                <a:lnTo>
                  <a:pt x="262" y="666"/>
                </a:lnTo>
                <a:lnTo>
                  <a:pt x="270" y="674"/>
                </a:lnTo>
                <a:lnTo>
                  <a:pt x="276" y="686"/>
                </a:lnTo>
                <a:lnTo>
                  <a:pt x="274" y="678"/>
                </a:lnTo>
                <a:lnTo>
                  <a:pt x="276" y="674"/>
                </a:lnTo>
                <a:lnTo>
                  <a:pt x="278" y="670"/>
                </a:lnTo>
                <a:lnTo>
                  <a:pt x="280" y="668"/>
                </a:lnTo>
                <a:lnTo>
                  <a:pt x="284" y="666"/>
                </a:lnTo>
                <a:lnTo>
                  <a:pt x="288" y="668"/>
                </a:lnTo>
                <a:lnTo>
                  <a:pt x="292" y="672"/>
                </a:lnTo>
                <a:lnTo>
                  <a:pt x="296" y="678"/>
                </a:lnTo>
                <a:lnTo>
                  <a:pt x="294" y="674"/>
                </a:lnTo>
                <a:lnTo>
                  <a:pt x="294" y="674"/>
                </a:lnTo>
                <a:lnTo>
                  <a:pt x="296" y="674"/>
                </a:lnTo>
                <a:lnTo>
                  <a:pt x="298" y="674"/>
                </a:lnTo>
                <a:lnTo>
                  <a:pt x="300" y="676"/>
                </a:lnTo>
                <a:lnTo>
                  <a:pt x="302" y="680"/>
                </a:lnTo>
                <a:lnTo>
                  <a:pt x="304" y="682"/>
                </a:lnTo>
                <a:lnTo>
                  <a:pt x="304" y="686"/>
                </a:lnTo>
                <a:lnTo>
                  <a:pt x="310" y="682"/>
                </a:lnTo>
                <a:lnTo>
                  <a:pt x="318" y="680"/>
                </a:lnTo>
                <a:lnTo>
                  <a:pt x="324" y="678"/>
                </a:lnTo>
                <a:lnTo>
                  <a:pt x="326" y="682"/>
                </a:lnTo>
                <a:lnTo>
                  <a:pt x="328" y="684"/>
                </a:lnTo>
                <a:lnTo>
                  <a:pt x="330" y="688"/>
                </a:lnTo>
                <a:lnTo>
                  <a:pt x="330" y="692"/>
                </a:lnTo>
                <a:lnTo>
                  <a:pt x="332" y="686"/>
                </a:lnTo>
                <a:lnTo>
                  <a:pt x="332" y="684"/>
                </a:lnTo>
                <a:lnTo>
                  <a:pt x="334" y="682"/>
                </a:lnTo>
                <a:lnTo>
                  <a:pt x="338" y="684"/>
                </a:lnTo>
                <a:lnTo>
                  <a:pt x="340" y="684"/>
                </a:lnTo>
                <a:lnTo>
                  <a:pt x="344" y="688"/>
                </a:lnTo>
                <a:lnTo>
                  <a:pt x="346" y="690"/>
                </a:lnTo>
                <a:lnTo>
                  <a:pt x="350" y="694"/>
                </a:lnTo>
                <a:lnTo>
                  <a:pt x="352" y="698"/>
                </a:lnTo>
                <a:lnTo>
                  <a:pt x="356" y="702"/>
                </a:lnTo>
                <a:lnTo>
                  <a:pt x="358" y="706"/>
                </a:lnTo>
                <a:lnTo>
                  <a:pt x="360" y="708"/>
                </a:lnTo>
                <a:lnTo>
                  <a:pt x="364" y="700"/>
                </a:lnTo>
                <a:lnTo>
                  <a:pt x="370" y="700"/>
                </a:lnTo>
                <a:lnTo>
                  <a:pt x="378" y="704"/>
                </a:lnTo>
                <a:lnTo>
                  <a:pt x="386" y="712"/>
                </a:lnTo>
                <a:lnTo>
                  <a:pt x="392" y="718"/>
                </a:lnTo>
                <a:lnTo>
                  <a:pt x="386" y="714"/>
                </a:lnTo>
                <a:lnTo>
                  <a:pt x="384" y="710"/>
                </a:lnTo>
                <a:lnTo>
                  <a:pt x="382" y="706"/>
                </a:lnTo>
                <a:lnTo>
                  <a:pt x="382" y="702"/>
                </a:lnTo>
                <a:lnTo>
                  <a:pt x="384" y="696"/>
                </a:lnTo>
                <a:lnTo>
                  <a:pt x="386" y="692"/>
                </a:lnTo>
                <a:lnTo>
                  <a:pt x="390" y="690"/>
                </a:lnTo>
                <a:lnTo>
                  <a:pt x="394" y="686"/>
                </a:lnTo>
                <a:lnTo>
                  <a:pt x="398" y="686"/>
                </a:lnTo>
                <a:lnTo>
                  <a:pt x="404" y="688"/>
                </a:lnTo>
                <a:lnTo>
                  <a:pt x="408" y="690"/>
                </a:lnTo>
                <a:lnTo>
                  <a:pt x="412" y="696"/>
                </a:lnTo>
                <a:lnTo>
                  <a:pt x="414" y="692"/>
                </a:lnTo>
                <a:lnTo>
                  <a:pt x="414" y="690"/>
                </a:lnTo>
                <a:lnTo>
                  <a:pt x="418" y="688"/>
                </a:lnTo>
                <a:lnTo>
                  <a:pt x="420" y="686"/>
                </a:lnTo>
                <a:lnTo>
                  <a:pt x="424" y="686"/>
                </a:lnTo>
                <a:lnTo>
                  <a:pt x="428" y="688"/>
                </a:lnTo>
                <a:lnTo>
                  <a:pt x="432" y="690"/>
                </a:lnTo>
                <a:lnTo>
                  <a:pt x="434" y="694"/>
                </a:lnTo>
                <a:lnTo>
                  <a:pt x="438" y="682"/>
                </a:lnTo>
                <a:lnTo>
                  <a:pt x="450" y="676"/>
                </a:lnTo>
                <a:lnTo>
                  <a:pt x="462" y="674"/>
                </a:lnTo>
                <a:lnTo>
                  <a:pt x="472" y="680"/>
                </a:lnTo>
                <a:lnTo>
                  <a:pt x="482" y="672"/>
                </a:lnTo>
                <a:lnTo>
                  <a:pt x="494" y="666"/>
                </a:lnTo>
                <a:lnTo>
                  <a:pt x="504" y="660"/>
                </a:lnTo>
                <a:lnTo>
                  <a:pt x="506" y="658"/>
                </a:lnTo>
                <a:lnTo>
                  <a:pt x="508" y="656"/>
                </a:lnTo>
                <a:lnTo>
                  <a:pt x="508" y="654"/>
                </a:lnTo>
                <a:lnTo>
                  <a:pt x="510" y="654"/>
                </a:lnTo>
                <a:lnTo>
                  <a:pt x="514" y="652"/>
                </a:lnTo>
                <a:lnTo>
                  <a:pt x="520" y="652"/>
                </a:lnTo>
                <a:lnTo>
                  <a:pt x="524" y="652"/>
                </a:lnTo>
                <a:lnTo>
                  <a:pt x="528" y="654"/>
                </a:lnTo>
                <a:lnTo>
                  <a:pt x="534" y="656"/>
                </a:lnTo>
                <a:lnTo>
                  <a:pt x="540" y="658"/>
                </a:lnTo>
                <a:lnTo>
                  <a:pt x="538" y="654"/>
                </a:lnTo>
                <a:lnTo>
                  <a:pt x="538" y="652"/>
                </a:lnTo>
                <a:lnTo>
                  <a:pt x="538" y="648"/>
                </a:lnTo>
                <a:lnTo>
                  <a:pt x="550" y="648"/>
                </a:lnTo>
                <a:lnTo>
                  <a:pt x="562" y="650"/>
                </a:lnTo>
                <a:lnTo>
                  <a:pt x="558" y="648"/>
                </a:lnTo>
                <a:lnTo>
                  <a:pt x="552" y="646"/>
                </a:lnTo>
                <a:lnTo>
                  <a:pt x="550" y="644"/>
                </a:lnTo>
                <a:lnTo>
                  <a:pt x="546" y="640"/>
                </a:lnTo>
                <a:lnTo>
                  <a:pt x="544" y="634"/>
                </a:lnTo>
                <a:lnTo>
                  <a:pt x="544" y="628"/>
                </a:lnTo>
                <a:lnTo>
                  <a:pt x="546" y="622"/>
                </a:lnTo>
                <a:lnTo>
                  <a:pt x="548" y="616"/>
                </a:lnTo>
                <a:lnTo>
                  <a:pt x="552" y="614"/>
                </a:lnTo>
                <a:lnTo>
                  <a:pt x="558" y="612"/>
                </a:lnTo>
                <a:lnTo>
                  <a:pt x="564" y="612"/>
                </a:lnTo>
                <a:lnTo>
                  <a:pt x="570" y="612"/>
                </a:lnTo>
                <a:lnTo>
                  <a:pt x="576" y="612"/>
                </a:lnTo>
                <a:lnTo>
                  <a:pt x="572" y="608"/>
                </a:lnTo>
                <a:lnTo>
                  <a:pt x="572" y="606"/>
                </a:lnTo>
                <a:lnTo>
                  <a:pt x="570" y="602"/>
                </a:lnTo>
                <a:lnTo>
                  <a:pt x="570" y="598"/>
                </a:lnTo>
                <a:lnTo>
                  <a:pt x="584" y="600"/>
                </a:lnTo>
                <a:lnTo>
                  <a:pt x="592" y="598"/>
                </a:lnTo>
                <a:lnTo>
                  <a:pt x="600" y="594"/>
                </a:lnTo>
                <a:lnTo>
                  <a:pt x="612" y="586"/>
                </a:lnTo>
                <a:lnTo>
                  <a:pt x="614" y="582"/>
                </a:lnTo>
                <a:lnTo>
                  <a:pt x="620" y="580"/>
                </a:lnTo>
                <a:lnTo>
                  <a:pt x="624" y="580"/>
                </a:lnTo>
                <a:lnTo>
                  <a:pt x="626" y="576"/>
                </a:lnTo>
                <a:lnTo>
                  <a:pt x="628" y="572"/>
                </a:lnTo>
                <a:lnTo>
                  <a:pt x="628" y="568"/>
                </a:lnTo>
                <a:lnTo>
                  <a:pt x="628" y="562"/>
                </a:lnTo>
                <a:lnTo>
                  <a:pt x="628" y="558"/>
                </a:lnTo>
                <a:lnTo>
                  <a:pt x="630" y="554"/>
                </a:lnTo>
                <a:lnTo>
                  <a:pt x="626" y="552"/>
                </a:lnTo>
                <a:lnTo>
                  <a:pt x="622" y="548"/>
                </a:lnTo>
                <a:lnTo>
                  <a:pt x="620" y="548"/>
                </a:lnTo>
                <a:lnTo>
                  <a:pt x="630" y="536"/>
                </a:lnTo>
                <a:lnTo>
                  <a:pt x="642" y="532"/>
                </a:lnTo>
                <a:lnTo>
                  <a:pt x="656" y="534"/>
                </a:lnTo>
                <a:lnTo>
                  <a:pt x="656" y="530"/>
                </a:lnTo>
                <a:lnTo>
                  <a:pt x="656" y="524"/>
                </a:lnTo>
                <a:lnTo>
                  <a:pt x="656" y="520"/>
                </a:lnTo>
                <a:lnTo>
                  <a:pt x="658" y="516"/>
                </a:lnTo>
                <a:lnTo>
                  <a:pt x="658" y="512"/>
                </a:lnTo>
                <a:lnTo>
                  <a:pt x="662" y="510"/>
                </a:lnTo>
                <a:lnTo>
                  <a:pt x="666" y="508"/>
                </a:lnTo>
                <a:lnTo>
                  <a:pt x="672" y="508"/>
                </a:lnTo>
                <a:lnTo>
                  <a:pt x="674" y="502"/>
                </a:lnTo>
                <a:lnTo>
                  <a:pt x="676" y="498"/>
                </a:lnTo>
                <a:lnTo>
                  <a:pt x="678" y="494"/>
                </a:lnTo>
                <a:lnTo>
                  <a:pt x="682" y="492"/>
                </a:lnTo>
                <a:lnTo>
                  <a:pt x="684" y="490"/>
                </a:lnTo>
                <a:lnTo>
                  <a:pt x="688" y="490"/>
                </a:lnTo>
                <a:lnTo>
                  <a:pt x="692" y="488"/>
                </a:lnTo>
                <a:lnTo>
                  <a:pt x="696" y="484"/>
                </a:lnTo>
                <a:lnTo>
                  <a:pt x="698" y="482"/>
                </a:lnTo>
                <a:lnTo>
                  <a:pt x="694" y="478"/>
                </a:lnTo>
                <a:lnTo>
                  <a:pt x="690" y="476"/>
                </a:lnTo>
                <a:lnTo>
                  <a:pt x="688" y="472"/>
                </a:lnTo>
                <a:lnTo>
                  <a:pt x="692" y="466"/>
                </a:lnTo>
                <a:lnTo>
                  <a:pt x="700" y="462"/>
                </a:lnTo>
                <a:lnTo>
                  <a:pt x="708" y="458"/>
                </a:lnTo>
                <a:lnTo>
                  <a:pt x="714" y="452"/>
                </a:lnTo>
                <a:lnTo>
                  <a:pt x="704" y="446"/>
                </a:lnTo>
                <a:lnTo>
                  <a:pt x="700" y="436"/>
                </a:lnTo>
                <a:lnTo>
                  <a:pt x="700" y="424"/>
                </a:lnTo>
                <a:lnTo>
                  <a:pt x="708" y="414"/>
                </a:lnTo>
                <a:lnTo>
                  <a:pt x="702" y="412"/>
                </a:lnTo>
                <a:lnTo>
                  <a:pt x="696" y="410"/>
                </a:lnTo>
                <a:lnTo>
                  <a:pt x="692" y="408"/>
                </a:lnTo>
                <a:lnTo>
                  <a:pt x="706" y="402"/>
                </a:lnTo>
                <a:lnTo>
                  <a:pt x="712" y="398"/>
                </a:lnTo>
                <a:lnTo>
                  <a:pt x="714" y="392"/>
                </a:lnTo>
                <a:lnTo>
                  <a:pt x="716" y="382"/>
                </a:lnTo>
                <a:lnTo>
                  <a:pt x="718" y="370"/>
                </a:lnTo>
                <a:lnTo>
                  <a:pt x="724" y="362"/>
                </a:lnTo>
                <a:lnTo>
                  <a:pt x="728" y="356"/>
                </a:lnTo>
                <a:lnTo>
                  <a:pt x="734" y="352"/>
                </a:lnTo>
                <a:lnTo>
                  <a:pt x="736" y="348"/>
                </a:lnTo>
                <a:lnTo>
                  <a:pt x="736" y="342"/>
                </a:lnTo>
                <a:lnTo>
                  <a:pt x="732" y="332"/>
                </a:lnTo>
                <a:lnTo>
                  <a:pt x="736" y="330"/>
                </a:lnTo>
                <a:lnTo>
                  <a:pt x="742" y="328"/>
                </a:lnTo>
                <a:lnTo>
                  <a:pt x="736" y="326"/>
                </a:lnTo>
                <a:lnTo>
                  <a:pt x="730" y="322"/>
                </a:lnTo>
                <a:lnTo>
                  <a:pt x="722" y="320"/>
                </a:lnTo>
                <a:lnTo>
                  <a:pt x="718" y="316"/>
                </a:lnTo>
                <a:lnTo>
                  <a:pt x="714" y="312"/>
                </a:lnTo>
                <a:lnTo>
                  <a:pt x="710" y="306"/>
                </a:lnTo>
                <a:lnTo>
                  <a:pt x="716" y="306"/>
                </a:lnTo>
                <a:lnTo>
                  <a:pt x="720" y="302"/>
                </a:lnTo>
                <a:lnTo>
                  <a:pt x="726" y="302"/>
                </a:lnTo>
                <a:lnTo>
                  <a:pt x="722" y="298"/>
                </a:lnTo>
                <a:lnTo>
                  <a:pt x="718" y="296"/>
                </a:lnTo>
                <a:lnTo>
                  <a:pt x="714" y="294"/>
                </a:lnTo>
                <a:lnTo>
                  <a:pt x="710" y="292"/>
                </a:lnTo>
                <a:lnTo>
                  <a:pt x="706" y="290"/>
                </a:lnTo>
                <a:lnTo>
                  <a:pt x="702" y="286"/>
                </a:lnTo>
                <a:lnTo>
                  <a:pt x="706" y="284"/>
                </a:lnTo>
                <a:lnTo>
                  <a:pt x="708" y="282"/>
                </a:lnTo>
                <a:lnTo>
                  <a:pt x="708" y="276"/>
                </a:lnTo>
                <a:lnTo>
                  <a:pt x="704" y="272"/>
                </a:lnTo>
                <a:lnTo>
                  <a:pt x="700" y="268"/>
                </a:lnTo>
                <a:lnTo>
                  <a:pt x="694" y="268"/>
                </a:lnTo>
                <a:lnTo>
                  <a:pt x="698" y="258"/>
                </a:lnTo>
                <a:lnTo>
                  <a:pt x="704" y="248"/>
                </a:lnTo>
                <a:lnTo>
                  <a:pt x="710" y="238"/>
                </a:lnTo>
                <a:lnTo>
                  <a:pt x="700" y="250"/>
                </a:lnTo>
                <a:lnTo>
                  <a:pt x="694" y="252"/>
                </a:lnTo>
                <a:lnTo>
                  <a:pt x="690" y="250"/>
                </a:lnTo>
                <a:lnTo>
                  <a:pt x="682" y="244"/>
                </a:lnTo>
                <a:lnTo>
                  <a:pt x="672" y="234"/>
                </a:lnTo>
                <a:lnTo>
                  <a:pt x="680" y="222"/>
                </a:lnTo>
                <a:lnTo>
                  <a:pt x="678" y="212"/>
                </a:lnTo>
                <a:lnTo>
                  <a:pt x="672" y="206"/>
                </a:lnTo>
                <a:lnTo>
                  <a:pt x="662" y="202"/>
                </a:lnTo>
                <a:lnTo>
                  <a:pt x="650" y="202"/>
                </a:lnTo>
                <a:lnTo>
                  <a:pt x="654" y="198"/>
                </a:lnTo>
                <a:lnTo>
                  <a:pt x="658" y="196"/>
                </a:lnTo>
                <a:lnTo>
                  <a:pt x="662" y="192"/>
                </a:lnTo>
                <a:lnTo>
                  <a:pt x="664" y="188"/>
                </a:lnTo>
                <a:lnTo>
                  <a:pt x="660" y="184"/>
                </a:lnTo>
                <a:lnTo>
                  <a:pt x="654" y="182"/>
                </a:lnTo>
                <a:lnTo>
                  <a:pt x="650" y="180"/>
                </a:lnTo>
                <a:lnTo>
                  <a:pt x="648" y="184"/>
                </a:lnTo>
                <a:lnTo>
                  <a:pt x="646" y="190"/>
                </a:lnTo>
                <a:lnTo>
                  <a:pt x="644" y="192"/>
                </a:lnTo>
                <a:lnTo>
                  <a:pt x="640" y="196"/>
                </a:lnTo>
                <a:lnTo>
                  <a:pt x="640" y="184"/>
                </a:lnTo>
                <a:lnTo>
                  <a:pt x="640" y="172"/>
                </a:lnTo>
                <a:lnTo>
                  <a:pt x="638" y="162"/>
                </a:lnTo>
                <a:lnTo>
                  <a:pt x="632" y="154"/>
                </a:lnTo>
                <a:lnTo>
                  <a:pt x="622" y="152"/>
                </a:lnTo>
                <a:lnTo>
                  <a:pt x="622" y="146"/>
                </a:lnTo>
                <a:lnTo>
                  <a:pt x="622" y="140"/>
                </a:lnTo>
                <a:lnTo>
                  <a:pt x="622" y="134"/>
                </a:lnTo>
                <a:lnTo>
                  <a:pt x="622" y="128"/>
                </a:lnTo>
                <a:lnTo>
                  <a:pt x="618" y="110"/>
                </a:lnTo>
                <a:lnTo>
                  <a:pt x="614" y="94"/>
                </a:lnTo>
                <a:lnTo>
                  <a:pt x="612" y="98"/>
                </a:lnTo>
                <a:lnTo>
                  <a:pt x="612" y="104"/>
                </a:lnTo>
                <a:lnTo>
                  <a:pt x="610" y="108"/>
                </a:lnTo>
                <a:lnTo>
                  <a:pt x="608" y="114"/>
                </a:lnTo>
                <a:lnTo>
                  <a:pt x="606" y="118"/>
                </a:lnTo>
                <a:lnTo>
                  <a:pt x="602" y="120"/>
                </a:lnTo>
                <a:lnTo>
                  <a:pt x="598" y="122"/>
                </a:lnTo>
                <a:lnTo>
                  <a:pt x="592" y="122"/>
                </a:lnTo>
                <a:lnTo>
                  <a:pt x="592" y="118"/>
                </a:lnTo>
                <a:lnTo>
                  <a:pt x="592" y="114"/>
                </a:lnTo>
                <a:lnTo>
                  <a:pt x="592" y="108"/>
                </a:lnTo>
                <a:lnTo>
                  <a:pt x="590" y="112"/>
                </a:lnTo>
                <a:lnTo>
                  <a:pt x="586" y="114"/>
                </a:lnTo>
                <a:lnTo>
                  <a:pt x="582" y="116"/>
                </a:lnTo>
                <a:lnTo>
                  <a:pt x="574" y="100"/>
                </a:lnTo>
                <a:lnTo>
                  <a:pt x="568" y="80"/>
                </a:lnTo>
                <a:lnTo>
                  <a:pt x="564" y="90"/>
                </a:lnTo>
                <a:lnTo>
                  <a:pt x="558" y="96"/>
                </a:lnTo>
                <a:lnTo>
                  <a:pt x="552" y="104"/>
                </a:lnTo>
                <a:lnTo>
                  <a:pt x="548" y="100"/>
                </a:lnTo>
                <a:lnTo>
                  <a:pt x="544" y="94"/>
                </a:lnTo>
                <a:lnTo>
                  <a:pt x="542" y="90"/>
                </a:lnTo>
                <a:lnTo>
                  <a:pt x="540" y="82"/>
                </a:lnTo>
                <a:lnTo>
                  <a:pt x="540" y="76"/>
                </a:lnTo>
                <a:lnTo>
                  <a:pt x="536" y="80"/>
                </a:lnTo>
                <a:lnTo>
                  <a:pt x="534" y="82"/>
                </a:lnTo>
                <a:lnTo>
                  <a:pt x="530" y="84"/>
                </a:lnTo>
                <a:lnTo>
                  <a:pt x="520" y="52"/>
                </a:lnTo>
                <a:lnTo>
                  <a:pt x="508" y="22"/>
                </a:lnTo>
                <a:lnTo>
                  <a:pt x="504" y="30"/>
                </a:lnTo>
                <a:lnTo>
                  <a:pt x="498" y="40"/>
                </a:lnTo>
                <a:lnTo>
                  <a:pt x="490" y="48"/>
                </a:lnTo>
                <a:lnTo>
                  <a:pt x="482" y="52"/>
                </a:lnTo>
                <a:lnTo>
                  <a:pt x="472" y="50"/>
                </a:lnTo>
                <a:lnTo>
                  <a:pt x="468" y="52"/>
                </a:lnTo>
                <a:lnTo>
                  <a:pt x="464" y="54"/>
                </a:lnTo>
                <a:lnTo>
                  <a:pt x="460" y="58"/>
                </a:lnTo>
                <a:lnTo>
                  <a:pt x="456" y="48"/>
                </a:lnTo>
                <a:lnTo>
                  <a:pt x="450" y="38"/>
                </a:lnTo>
                <a:lnTo>
                  <a:pt x="448" y="30"/>
                </a:lnTo>
                <a:lnTo>
                  <a:pt x="444" y="28"/>
                </a:lnTo>
                <a:lnTo>
                  <a:pt x="440" y="28"/>
                </a:lnTo>
                <a:lnTo>
                  <a:pt x="440" y="36"/>
                </a:lnTo>
                <a:lnTo>
                  <a:pt x="438" y="40"/>
                </a:lnTo>
                <a:lnTo>
                  <a:pt x="436" y="44"/>
                </a:lnTo>
                <a:lnTo>
                  <a:pt x="432" y="46"/>
                </a:lnTo>
                <a:lnTo>
                  <a:pt x="430" y="46"/>
                </a:lnTo>
                <a:lnTo>
                  <a:pt x="424" y="44"/>
                </a:lnTo>
                <a:lnTo>
                  <a:pt x="420" y="40"/>
                </a:lnTo>
                <a:lnTo>
                  <a:pt x="416" y="34"/>
                </a:lnTo>
                <a:lnTo>
                  <a:pt x="412" y="38"/>
                </a:lnTo>
                <a:lnTo>
                  <a:pt x="408" y="40"/>
                </a:lnTo>
                <a:lnTo>
                  <a:pt x="404" y="44"/>
                </a:lnTo>
                <a:lnTo>
                  <a:pt x="386" y="22"/>
                </a:lnTo>
                <a:lnTo>
                  <a:pt x="368" y="0"/>
                </a:lnTo>
                <a:lnTo>
                  <a:pt x="370" y="10"/>
                </a:lnTo>
                <a:lnTo>
                  <a:pt x="372" y="18"/>
                </a:lnTo>
                <a:lnTo>
                  <a:pt x="372" y="28"/>
                </a:lnTo>
                <a:lnTo>
                  <a:pt x="364" y="26"/>
                </a:lnTo>
                <a:lnTo>
                  <a:pt x="360" y="22"/>
                </a:lnTo>
                <a:lnTo>
                  <a:pt x="354" y="16"/>
                </a:lnTo>
                <a:lnTo>
                  <a:pt x="352" y="10"/>
                </a:lnTo>
                <a:lnTo>
                  <a:pt x="350" y="2"/>
                </a:lnTo>
                <a:lnTo>
                  <a:pt x="350" y="6"/>
                </a:lnTo>
                <a:lnTo>
                  <a:pt x="348" y="10"/>
                </a:lnTo>
                <a:lnTo>
                  <a:pt x="348" y="14"/>
                </a:lnTo>
                <a:lnTo>
                  <a:pt x="346" y="20"/>
                </a:lnTo>
                <a:lnTo>
                  <a:pt x="344" y="24"/>
                </a:lnTo>
                <a:lnTo>
                  <a:pt x="342" y="28"/>
                </a:lnTo>
                <a:lnTo>
                  <a:pt x="340" y="32"/>
                </a:lnTo>
                <a:lnTo>
                  <a:pt x="338" y="34"/>
                </a:lnTo>
                <a:lnTo>
                  <a:pt x="334" y="34"/>
                </a:lnTo>
                <a:lnTo>
                  <a:pt x="330" y="32"/>
                </a:lnTo>
                <a:lnTo>
                  <a:pt x="326" y="28"/>
                </a:lnTo>
                <a:lnTo>
                  <a:pt x="326" y="32"/>
                </a:lnTo>
                <a:lnTo>
                  <a:pt x="328" y="38"/>
                </a:lnTo>
                <a:lnTo>
                  <a:pt x="324" y="36"/>
                </a:lnTo>
                <a:lnTo>
                  <a:pt x="320" y="34"/>
                </a:lnTo>
                <a:lnTo>
                  <a:pt x="316" y="32"/>
                </a:lnTo>
                <a:lnTo>
                  <a:pt x="314" y="36"/>
                </a:lnTo>
                <a:lnTo>
                  <a:pt x="314" y="40"/>
                </a:lnTo>
                <a:lnTo>
                  <a:pt x="312" y="44"/>
                </a:lnTo>
                <a:lnTo>
                  <a:pt x="294" y="42"/>
                </a:lnTo>
                <a:lnTo>
                  <a:pt x="278" y="32"/>
                </a:lnTo>
                <a:lnTo>
                  <a:pt x="264" y="18"/>
                </a:lnTo>
                <a:lnTo>
                  <a:pt x="250" y="4"/>
                </a:lnTo>
                <a:lnTo>
                  <a:pt x="260" y="6"/>
                </a:lnTo>
                <a:lnTo>
                  <a:pt x="266" y="14"/>
                </a:lnTo>
                <a:lnTo>
                  <a:pt x="270" y="24"/>
                </a:lnTo>
                <a:lnTo>
                  <a:pt x="274" y="34"/>
                </a:lnTo>
                <a:lnTo>
                  <a:pt x="282" y="40"/>
                </a:lnTo>
                <a:lnTo>
                  <a:pt x="256" y="12"/>
                </a:ln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ko-KR" altLang="en-US"/>
          </a:p>
        </p:txBody>
      </p:sp>
      <p:sp>
        <p:nvSpPr>
          <p:cNvPr id="5" name="Freeform 3"/>
          <p:cNvSpPr>
            <a:spLocks/>
          </p:cNvSpPr>
          <p:nvPr/>
        </p:nvSpPr>
        <p:spPr bwMode="auto">
          <a:xfrm>
            <a:off x="5292725" y="6092825"/>
            <a:ext cx="215900" cy="215900"/>
          </a:xfrm>
          <a:custGeom>
            <a:avLst/>
            <a:gdLst/>
            <a:ahLst/>
            <a:cxnLst>
              <a:cxn ang="0">
                <a:pos x="264" y="20"/>
              </a:cxn>
              <a:cxn ang="0">
                <a:pos x="286" y="52"/>
              </a:cxn>
              <a:cxn ang="0">
                <a:pos x="242" y="68"/>
              </a:cxn>
              <a:cxn ang="0">
                <a:pos x="202" y="72"/>
              </a:cxn>
              <a:cxn ang="0">
                <a:pos x="194" y="102"/>
              </a:cxn>
              <a:cxn ang="0">
                <a:pos x="140" y="114"/>
              </a:cxn>
              <a:cxn ang="0">
                <a:pos x="116" y="136"/>
              </a:cxn>
              <a:cxn ang="0">
                <a:pos x="84" y="164"/>
              </a:cxn>
              <a:cxn ang="0">
                <a:pos x="76" y="182"/>
              </a:cxn>
              <a:cxn ang="0">
                <a:pos x="60" y="224"/>
              </a:cxn>
              <a:cxn ang="0">
                <a:pos x="42" y="272"/>
              </a:cxn>
              <a:cxn ang="0">
                <a:pos x="24" y="296"/>
              </a:cxn>
              <a:cxn ang="0">
                <a:pos x="12" y="330"/>
              </a:cxn>
              <a:cxn ang="0">
                <a:pos x="16" y="352"/>
              </a:cxn>
              <a:cxn ang="0">
                <a:pos x="6" y="396"/>
              </a:cxn>
              <a:cxn ang="0">
                <a:pos x="30" y="420"/>
              </a:cxn>
              <a:cxn ang="0">
                <a:pos x="22" y="448"/>
              </a:cxn>
              <a:cxn ang="0">
                <a:pos x="38" y="472"/>
              </a:cxn>
              <a:cxn ang="0">
                <a:pos x="64" y="500"/>
              </a:cxn>
              <a:cxn ang="0">
                <a:pos x="76" y="546"/>
              </a:cxn>
              <a:cxn ang="0">
                <a:pos x="126" y="572"/>
              </a:cxn>
              <a:cxn ang="0">
                <a:pos x="130" y="602"/>
              </a:cxn>
              <a:cxn ang="0">
                <a:pos x="170" y="614"/>
              </a:cxn>
              <a:cxn ang="0">
                <a:pos x="188" y="636"/>
              </a:cxn>
              <a:cxn ang="0">
                <a:pos x="212" y="644"/>
              </a:cxn>
              <a:cxn ang="0">
                <a:pos x="238" y="662"/>
              </a:cxn>
              <a:cxn ang="0">
                <a:pos x="280" y="668"/>
              </a:cxn>
              <a:cxn ang="0">
                <a:pos x="300" y="676"/>
              </a:cxn>
              <a:cxn ang="0">
                <a:pos x="330" y="688"/>
              </a:cxn>
              <a:cxn ang="0">
                <a:pos x="350" y="694"/>
              </a:cxn>
              <a:cxn ang="0">
                <a:pos x="392" y="718"/>
              </a:cxn>
              <a:cxn ang="0">
                <a:pos x="398" y="686"/>
              </a:cxn>
              <a:cxn ang="0">
                <a:pos x="428" y="688"/>
              </a:cxn>
              <a:cxn ang="0">
                <a:pos x="504" y="660"/>
              </a:cxn>
              <a:cxn ang="0">
                <a:pos x="534" y="656"/>
              </a:cxn>
              <a:cxn ang="0">
                <a:pos x="550" y="644"/>
              </a:cxn>
              <a:cxn ang="0">
                <a:pos x="570" y="612"/>
              </a:cxn>
              <a:cxn ang="0">
                <a:pos x="612" y="586"/>
              </a:cxn>
              <a:cxn ang="0">
                <a:pos x="630" y="554"/>
              </a:cxn>
              <a:cxn ang="0">
                <a:pos x="656" y="520"/>
              </a:cxn>
              <a:cxn ang="0">
                <a:pos x="682" y="492"/>
              </a:cxn>
              <a:cxn ang="0">
                <a:pos x="692" y="466"/>
              </a:cxn>
              <a:cxn ang="0">
                <a:pos x="696" y="410"/>
              </a:cxn>
              <a:cxn ang="0">
                <a:pos x="734" y="352"/>
              </a:cxn>
              <a:cxn ang="0">
                <a:pos x="718" y="316"/>
              </a:cxn>
              <a:cxn ang="0">
                <a:pos x="710" y="292"/>
              </a:cxn>
              <a:cxn ang="0">
                <a:pos x="698" y="258"/>
              </a:cxn>
              <a:cxn ang="0">
                <a:pos x="678" y="212"/>
              </a:cxn>
              <a:cxn ang="0">
                <a:pos x="654" y="182"/>
              </a:cxn>
              <a:cxn ang="0">
                <a:pos x="632" y="154"/>
              </a:cxn>
              <a:cxn ang="0">
                <a:pos x="612" y="104"/>
              </a:cxn>
              <a:cxn ang="0">
                <a:pos x="592" y="108"/>
              </a:cxn>
              <a:cxn ang="0">
                <a:pos x="548" y="100"/>
              </a:cxn>
              <a:cxn ang="0">
                <a:pos x="508" y="22"/>
              </a:cxn>
              <a:cxn ang="0">
                <a:pos x="456" y="48"/>
              </a:cxn>
              <a:cxn ang="0">
                <a:pos x="430" y="46"/>
              </a:cxn>
              <a:cxn ang="0">
                <a:pos x="370" y="10"/>
              </a:cxn>
              <a:cxn ang="0">
                <a:pos x="348" y="10"/>
              </a:cxn>
              <a:cxn ang="0">
                <a:pos x="326" y="28"/>
              </a:cxn>
              <a:cxn ang="0">
                <a:pos x="294" y="42"/>
              </a:cxn>
              <a:cxn ang="0">
                <a:pos x="256" y="12"/>
              </a:cxn>
            </a:cxnLst>
            <a:rect l="0" t="0" r="r" b="b"/>
            <a:pathLst>
              <a:path w="742" h="718">
                <a:moveTo>
                  <a:pt x="256" y="12"/>
                </a:moveTo>
                <a:lnTo>
                  <a:pt x="252" y="8"/>
                </a:lnTo>
                <a:lnTo>
                  <a:pt x="252" y="6"/>
                </a:lnTo>
                <a:lnTo>
                  <a:pt x="250" y="6"/>
                </a:lnTo>
                <a:lnTo>
                  <a:pt x="252" y="8"/>
                </a:lnTo>
                <a:lnTo>
                  <a:pt x="254" y="10"/>
                </a:lnTo>
                <a:lnTo>
                  <a:pt x="256" y="12"/>
                </a:lnTo>
                <a:lnTo>
                  <a:pt x="260" y="16"/>
                </a:lnTo>
                <a:lnTo>
                  <a:pt x="264" y="20"/>
                </a:lnTo>
                <a:lnTo>
                  <a:pt x="268" y="24"/>
                </a:lnTo>
                <a:lnTo>
                  <a:pt x="270" y="28"/>
                </a:lnTo>
                <a:lnTo>
                  <a:pt x="274" y="32"/>
                </a:lnTo>
                <a:lnTo>
                  <a:pt x="278" y="34"/>
                </a:lnTo>
                <a:lnTo>
                  <a:pt x="280" y="36"/>
                </a:lnTo>
                <a:lnTo>
                  <a:pt x="280" y="38"/>
                </a:lnTo>
                <a:lnTo>
                  <a:pt x="282" y="38"/>
                </a:lnTo>
                <a:lnTo>
                  <a:pt x="288" y="48"/>
                </a:lnTo>
                <a:lnTo>
                  <a:pt x="286" y="52"/>
                </a:lnTo>
                <a:lnTo>
                  <a:pt x="278" y="56"/>
                </a:lnTo>
                <a:lnTo>
                  <a:pt x="268" y="58"/>
                </a:lnTo>
                <a:lnTo>
                  <a:pt x="256" y="58"/>
                </a:lnTo>
                <a:lnTo>
                  <a:pt x="246" y="56"/>
                </a:lnTo>
                <a:lnTo>
                  <a:pt x="238" y="54"/>
                </a:lnTo>
                <a:lnTo>
                  <a:pt x="242" y="58"/>
                </a:lnTo>
                <a:lnTo>
                  <a:pt x="246" y="62"/>
                </a:lnTo>
                <a:lnTo>
                  <a:pt x="244" y="64"/>
                </a:lnTo>
                <a:lnTo>
                  <a:pt x="242" y="68"/>
                </a:lnTo>
                <a:lnTo>
                  <a:pt x="238" y="70"/>
                </a:lnTo>
                <a:lnTo>
                  <a:pt x="232" y="72"/>
                </a:lnTo>
                <a:lnTo>
                  <a:pt x="228" y="72"/>
                </a:lnTo>
                <a:lnTo>
                  <a:pt x="222" y="70"/>
                </a:lnTo>
                <a:lnTo>
                  <a:pt x="216" y="68"/>
                </a:lnTo>
                <a:lnTo>
                  <a:pt x="212" y="64"/>
                </a:lnTo>
                <a:lnTo>
                  <a:pt x="206" y="64"/>
                </a:lnTo>
                <a:lnTo>
                  <a:pt x="204" y="68"/>
                </a:lnTo>
                <a:lnTo>
                  <a:pt x="202" y="72"/>
                </a:lnTo>
                <a:lnTo>
                  <a:pt x="200" y="76"/>
                </a:lnTo>
                <a:lnTo>
                  <a:pt x="196" y="78"/>
                </a:lnTo>
                <a:lnTo>
                  <a:pt x="190" y="80"/>
                </a:lnTo>
                <a:lnTo>
                  <a:pt x="196" y="82"/>
                </a:lnTo>
                <a:lnTo>
                  <a:pt x="198" y="86"/>
                </a:lnTo>
                <a:lnTo>
                  <a:pt x="200" y="90"/>
                </a:lnTo>
                <a:lnTo>
                  <a:pt x="200" y="94"/>
                </a:lnTo>
                <a:lnTo>
                  <a:pt x="198" y="98"/>
                </a:lnTo>
                <a:lnTo>
                  <a:pt x="194" y="102"/>
                </a:lnTo>
                <a:lnTo>
                  <a:pt x="186" y="102"/>
                </a:lnTo>
                <a:lnTo>
                  <a:pt x="172" y="100"/>
                </a:lnTo>
                <a:lnTo>
                  <a:pt x="162" y="100"/>
                </a:lnTo>
                <a:lnTo>
                  <a:pt x="164" y="102"/>
                </a:lnTo>
                <a:lnTo>
                  <a:pt x="166" y="106"/>
                </a:lnTo>
                <a:lnTo>
                  <a:pt x="168" y="110"/>
                </a:lnTo>
                <a:lnTo>
                  <a:pt x="154" y="110"/>
                </a:lnTo>
                <a:lnTo>
                  <a:pt x="140" y="110"/>
                </a:lnTo>
                <a:lnTo>
                  <a:pt x="140" y="114"/>
                </a:lnTo>
                <a:lnTo>
                  <a:pt x="142" y="116"/>
                </a:lnTo>
                <a:lnTo>
                  <a:pt x="136" y="118"/>
                </a:lnTo>
                <a:lnTo>
                  <a:pt x="130" y="118"/>
                </a:lnTo>
                <a:lnTo>
                  <a:pt x="124" y="118"/>
                </a:lnTo>
                <a:lnTo>
                  <a:pt x="126" y="122"/>
                </a:lnTo>
                <a:lnTo>
                  <a:pt x="126" y="126"/>
                </a:lnTo>
                <a:lnTo>
                  <a:pt x="126" y="130"/>
                </a:lnTo>
                <a:lnTo>
                  <a:pt x="128" y="134"/>
                </a:lnTo>
                <a:lnTo>
                  <a:pt x="116" y="136"/>
                </a:lnTo>
                <a:lnTo>
                  <a:pt x="106" y="140"/>
                </a:lnTo>
                <a:lnTo>
                  <a:pt x="96" y="144"/>
                </a:lnTo>
                <a:lnTo>
                  <a:pt x="82" y="142"/>
                </a:lnTo>
                <a:lnTo>
                  <a:pt x="88" y="146"/>
                </a:lnTo>
                <a:lnTo>
                  <a:pt x="92" y="148"/>
                </a:lnTo>
                <a:lnTo>
                  <a:pt x="92" y="152"/>
                </a:lnTo>
                <a:lnTo>
                  <a:pt x="92" y="156"/>
                </a:lnTo>
                <a:lnTo>
                  <a:pt x="88" y="160"/>
                </a:lnTo>
                <a:lnTo>
                  <a:pt x="84" y="164"/>
                </a:lnTo>
                <a:lnTo>
                  <a:pt x="78" y="166"/>
                </a:lnTo>
                <a:lnTo>
                  <a:pt x="74" y="168"/>
                </a:lnTo>
                <a:lnTo>
                  <a:pt x="68" y="170"/>
                </a:lnTo>
                <a:lnTo>
                  <a:pt x="62" y="172"/>
                </a:lnTo>
                <a:lnTo>
                  <a:pt x="58" y="172"/>
                </a:lnTo>
                <a:lnTo>
                  <a:pt x="64" y="174"/>
                </a:lnTo>
                <a:lnTo>
                  <a:pt x="68" y="176"/>
                </a:lnTo>
                <a:lnTo>
                  <a:pt x="72" y="180"/>
                </a:lnTo>
                <a:lnTo>
                  <a:pt x="76" y="182"/>
                </a:lnTo>
                <a:lnTo>
                  <a:pt x="78" y="184"/>
                </a:lnTo>
                <a:lnTo>
                  <a:pt x="78" y="190"/>
                </a:lnTo>
                <a:lnTo>
                  <a:pt x="78" y="194"/>
                </a:lnTo>
                <a:lnTo>
                  <a:pt x="76" y="202"/>
                </a:lnTo>
                <a:lnTo>
                  <a:pt x="70" y="204"/>
                </a:lnTo>
                <a:lnTo>
                  <a:pt x="62" y="204"/>
                </a:lnTo>
                <a:lnTo>
                  <a:pt x="54" y="204"/>
                </a:lnTo>
                <a:lnTo>
                  <a:pt x="60" y="214"/>
                </a:lnTo>
                <a:lnTo>
                  <a:pt x="60" y="224"/>
                </a:lnTo>
                <a:lnTo>
                  <a:pt x="56" y="236"/>
                </a:lnTo>
                <a:lnTo>
                  <a:pt x="56" y="248"/>
                </a:lnTo>
                <a:lnTo>
                  <a:pt x="46" y="248"/>
                </a:lnTo>
                <a:lnTo>
                  <a:pt x="34" y="248"/>
                </a:lnTo>
                <a:lnTo>
                  <a:pt x="38" y="250"/>
                </a:lnTo>
                <a:lnTo>
                  <a:pt x="42" y="254"/>
                </a:lnTo>
                <a:lnTo>
                  <a:pt x="44" y="260"/>
                </a:lnTo>
                <a:lnTo>
                  <a:pt x="44" y="268"/>
                </a:lnTo>
                <a:lnTo>
                  <a:pt x="42" y="272"/>
                </a:lnTo>
                <a:lnTo>
                  <a:pt x="38" y="276"/>
                </a:lnTo>
                <a:lnTo>
                  <a:pt x="34" y="278"/>
                </a:lnTo>
                <a:lnTo>
                  <a:pt x="28" y="280"/>
                </a:lnTo>
                <a:lnTo>
                  <a:pt x="24" y="280"/>
                </a:lnTo>
                <a:lnTo>
                  <a:pt x="18" y="282"/>
                </a:lnTo>
                <a:lnTo>
                  <a:pt x="24" y="284"/>
                </a:lnTo>
                <a:lnTo>
                  <a:pt x="26" y="288"/>
                </a:lnTo>
                <a:lnTo>
                  <a:pt x="26" y="292"/>
                </a:lnTo>
                <a:lnTo>
                  <a:pt x="24" y="296"/>
                </a:lnTo>
                <a:lnTo>
                  <a:pt x="18" y="300"/>
                </a:lnTo>
                <a:lnTo>
                  <a:pt x="28" y="302"/>
                </a:lnTo>
                <a:lnTo>
                  <a:pt x="38" y="306"/>
                </a:lnTo>
                <a:lnTo>
                  <a:pt x="38" y="312"/>
                </a:lnTo>
                <a:lnTo>
                  <a:pt x="34" y="316"/>
                </a:lnTo>
                <a:lnTo>
                  <a:pt x="28" y="320"/>
                </a:lnTo>
                <a:lnTo>
                  <a:pt x="24" y="322"/>
                </a:lnTo>
                <a:lnTo>
                  <a:pt x="18" y="326"/>
                </a:lnTo>
                <a:lnTo>
                  <a:pt x="12" y="330"/>
                </a:lnTo>
                <a:lnTo>
                  <a:pt x="8" y="334"/>
                </a:lnTo>
                <a:lnTo>
                  <a:pt x="12" y="336"/>
                </a:lnTo>
                <a:lnTo>
                  <a:pt x="18" y="338"/>
                </a:lnTo>
                <a:lnTo>
                  <a:pt x="22" y="338"/>
                </a:lnTo>
                <a:lnTo>
                  <a:pt x="20" y="342"/>
                </a:lnTo>
                <a:lnTo>
                  <a:pt x="18" y="344"/>
                </a:lnTo>
                <a:lnTo>
                  <a:pt x="14" y="348"/>
                </a:lnTo>
                <a:lnTo>
                  <a:pt x="12" y="350"/>
                </a:lnTo>
                <a:lnTo>
                  <a:pt x="16" y="352"/>
                </a:lnTo>
                <a:lnTo>
                  <a:pt x="22" y="354"/>
                </a:lnTo>
                <a:lnTo>
                  <a:pt x="26" y="356"/>
                </a:lnTo>
                <a:lnTo>
                  <a:pt x="24" y="358"/>
                </a:lnTo>
                <a:lnTo>
                  <a:pt x="22" y="362"/>
                </a:lnTo>
                <a:lnTo>
                  <a:pt x="32" y="364"/>
                </a:lnTo>
                <a:lnTo>
                  <a:pt x="44" y="368"/>
                </a:lnTo>
                <a:lnTo>
                  <a:pt x="22" y="382"/>
                </a:lnTo>
                <a:lnTo>
                  <a:pt x="0" y="394"/>
                </a:lnTo>
                <a:lnTo>
                  <a:pt x="6" y="396"/>
                </a:lnTo>
                <a:lnTo>
                  <a:pt x="14" y="398"/>
                </a:lnTo>
                <a:lnTo>
                  <a:pt x="20" y="402"/>
                </a:lnTo>
                <a:lnTo>
                  <a:pt x="24" y="406"/>
                </a:lnTo>
                <a:lnTo>
                  <a:pt x="22" y="408"/>
                </a:lnTo>
                <a:lnTo>
                  <a:pt x="20" y="410"/>
                </a:lnTo>
                <a:lnTo>
                  <a:pt x="16" y="412"/>
                </a:lnTo>
                <a:lnTo>
                  <a:pt x="22" y="414"/>
                </a:lnTo>
                <a:lnTo>
                  <a:pt x="28" y="416"/>
                </a:lnTo>
                <a:lnTo>
                  <a:pt x="30" y="420"/>
                </a:lnTo>
                <a:lnTo>
                  <a:pt x="32" y="424"/>
                </a:lnTo>
                <a:lnTo>
                  <a:pt x="32" y="428"/>
                </a:lnTo>
                <a:lnTo>
                  <a:pt x="28" y="434"/>
                </a:lnTo>
                <a:lnTo>
                  <a:pt x="32" y="434"/>
                </a:lnTo>
                <a:lnTo>
                  <a:pt x="34" y="434"/>
                </a:lnTo>
                <a:lnTo>
                  <a:pt x="34" y="440"/>
                </a:lnTo>
                <a:lnTo>
                  <a:pt x="30" y="442"/>
                </a:lnTo>
                <a:lnTo>
                  <a:pt x="26" y="446"/>
                </a:lnTo>
                <a:lnTo>
                  <a:pt x="22" y="448"/>
                </a:lnTo>
                <a:lnTo>
                  <a:pt x="20" y="452"/>
                </a:lnTo>
                <a:lnTo>
                  <a:pt x="16" y="456"/>
                </a:lnTo>
                <a:lnTo>
                  <a:pt x="22" y="454"/>
                </a:lnTo>
                <a:lnTo>
                  <a:pt x="28" y="456"/>
                </a:lnTo>
                <a:lnTo>
                  <a:pt x="34" y="458"/>
                </a:lnTo>
                <a:lnTo>
                  <a:pt x="40" y="460"/>
                </a:lnTo>
                <a:lnTo>
                  <a:pt x="44" y="464"/>
                </a:lnTo>
                <a:lnTo>
                  <a:pt x="40" y="468"/>
                </a:lnTo>
                <a:lnTo>
                  <a:pt x="38" y="472"/>
                </a:lnTo>
                <a:lnTo>
                  <a:pt x="34" y="476"/>
                </a:lnTo>
                <a:lnTo>
                  <a:pt x="40" y="478"/>
                </a:lnTo>
                <a:lnTo>
                  <a:pt x="44" y="482"/>
                </a:lnTo>
                <a:lnTo>
                  <a:pt x="48" y="486"/>
                </a:lnTo>
                <a:lnTo>
                  <a:pt x="48" y="490"/>
                </a:lnTo>
                <a:lnTo>
                  <a:pt x="48" y="496"/>
                </a:lnTo>
                <a:lnTo>
                  <a:pt x="54" y="496"/>
                </a:lnTo>
                <a:lnTo>
                  <a:pt x="60" y="498"/>
                </a:lnTo>
                <a:lnTo>
                  <a:pt x="64" y="500"/>
                </a:lnTo>
                <a:lnTo>
                  <a:pt x="66" y="504"/>
                </a:lnTo>
                <a:lnTo>
                  <a:pt x="66" y="508"/>
                </a:lnTo>
                <a:lnTo>
                  <a:pt x="66" y="514"/>
                </a:lnTo>
                <a:lnTo>
                  <a:pt x="62" y="520"/>
                </a:lnTo>
                <a:lnTo>
                  <a:pt x="68" y="524"/>
                </a:lnTo>
                <a:lnTo>
                  <a:pt x="72" y="528"/>
                </a:lnTo>
                <a:lnTo>
                  <a:pt x="74" y="534"/>
                </a:lnTo>
                <a:lnTo>
                  <a:pt x="76" y="540"/>
                </a:lnTo>
                <a:lnTo>
                  <a:pt x="76" y="546"/>
                </a:lnTo>
                <a:lnTo>
                  <a:pt x="96" y="546"/>
                </a:lnTo>
                <a:lnTo>
                  <a:pt x="118" y="544"/>
                </a:lnTo>
                <a:lnTo>
                  <a:pt x="114" y="552"/>
                </a:lnTo>
                <a:lnTo>
                  <a:pt x="112" y="558"/>
                </a:lnTo>
                <a:lnTo>
                  <a:pt x="110" y="566"/>
                </a:lnTo>
                <a:lnTo>
                  <a:pt x="108" y="572"/>
                </a:lnTo>
                <a:lnTo>
                  <a:pt x="114" y="572"/>
                </a:lnTo>
                <a:lnTo>
                  <a:pt x="120" y="572"/>
                </a:lnTo>
                <a:lnTo>
                  <a:pt x="126" y="572"/>
                </a:lnTo>
                <a:lnTo>
                  <a:pt x="122" y="578"/>
                </a:lnTo>
                <a:lnTo>
                  <a:pt x="118" y="584"/>
                </a:lnTo>
                <a:lnTo>
                  <a:pt x="116" y="592"/>
                </a:lnTo>
                <a:lnTo>
                  <a:pt x="122" y="592"/>
                </a:lnTo>
                <a:lnTo>
                  <a:pt x="128" y="592"/>
                </a:lnTo>
                <a:lnTo>
                  <a:pt x="136" y="592"/>
                </a:lnTo>
                <a:lnTo>
                  <a:pt x="134" y="594"/>
                </a:lnTo>
                <a:lnTo>
                  <a:pt x="132" y="598"/>
                </a:lnTo>
                <a:lnTo>
                  <a:pt x="130" y="602"/>
                </a:lnTo>
                <a:lnTo>
                  <a:pt x="128" y="604"/>
                </a:lnTo>
                <a:lnTo>
                  <a:pt x="144" y="606"/>
                </a:lnTo>
                <a:lnTo>
                  <a:pt x="156" y="610"/>
                </a:lnTo>
                <a:lnTo>
                  <a:pt x="164" y="622"/>
                </a:lnTo>
                <a:lnTo>
                  <a:pt x="162" y="620"/>
                </a:lnTo>
                <a:lnTo>
                  <a:pt x="160" y="618"/>
                </a:lnTo>
                <a:lnTo>
                  <a:pt x="164" y="614"/>
                </a:lnTo>
                <a:lnTo>
                  <a:pt x="168" y="614"/>
                </a:lnTo>
                <a:lnTo>
                  <a:pt x="170" y="614"/>
                </a:lnTo>
                <a:lnTo>
                  <a:pt x="172" y="614"/>
                </a:lnTo>
                <a:lnTo>
                  <a:pt x="174" y="618"/>
                </a:lnTo>
                <a:lnTo>
                  <a:pt x="174" y="620"/>
                </a:lnTo>
                <a:lnTo>
                  <a:pt x="176" y="624"/>
                </a:lnTo>
                <a:lnTo>
                  <a:pt x="178" y="628"/>
                </a:lnTo>
                <a:lnTo>
                  <a:pt x="178" y="630"/>
                </a:lnTo>
                <a:lnTo>
                  <a:pt x="180" y="632"/>
                </a:lnTo>
                <a:lnTo>
                  <a:pt x="184" y="634"/>
                </a:lnTo>
                <a:lnTo>
                  <a:pt x="188" y="636"/>
                </a:lnTo>
                <a:lnTo>
                  <a:pt x="190" y="636"/>
                </a:lnTo>
                <a:lnTo>
                  <a:pt x="194" y="638"/>
                </a:lnTo>
                <a:lnTo>
                  <a:pt x="198" y="638"/>
                </a:lnTo>
                <a:lnTo>
                  <a:pt x="200" y="640"/>
                </a:lnTo>
                <a:lnTo>
                  <a:pt x="202" y="644"/>
                </a:lnTo>
                <a:lnTo>
                  <a:pt x="204" y="648"/>
                </a:lnTo>
                <a:lnTo>
                  <a:pt x="206" y="646"/>
                </a:lnTo>
                <a:lnTo>
                  <a:pt x="210" y="646"/>
                </a:lnTo>
                <a:lnTo>
                  <a:pt x="212" y="644"/>
                </a:lnTo>
                <a:lnTo>
                  <a:pt x="216" y="648"/>
                </a:lnTo>
                <a:lnTo>
                  <a:pt x="220" y="654"/>
                </a:lnTo>
                <a:lnTo>
                  <a:pt x="222" y="658"/>
                </a:lnTo>
                <a:lnTo>
                  <a:pt x="224" y="654"/>
                </a:lnTo>
                <a:lnTo>
                  <a:pt x="228" y="650"/>
                </a:lnTo>
                <a:lnTo>
                  <a:pt x="232" y="652"/>
                </a:lnTo>
                <a:lnTo>
                  <a:pt x="234" y="654"/>
                </a:lnTo>
                <a:lnTo>
                  <a:pt x="238" y="656"/>
                </a:lnTo>
                <a:lnTo>
                  <a:pt x="238" y="662"/>
                </a:lnTo>
                <a:lnTo>
                  <a:pt x="240" y="666"/>
                </a:lnTo>
                <a:lnTo>
                  <a:pt x="252" y="662"/>
                </a:lnTo>
                <a:lnTo>
                  <a:pt x="262" y="666"/>
                </a:lnTo>
                <a:lnTo>
                  <a:pt x="270" y="674"/>
                </a:lnTo>
                <a:lnTo>
                  <a:pt x="276" y="686"/>
                </a:lnTo>
                <a:lnTo>
                  <a:pt x="274" y="678"/>
                </a:lnTo>
                <a:lnTo>
                  <a:pt x="276" y="674"/>
                </a:lnTo>
                <a:lnTo>
                  <a:pt x="278" y="670"/>
                </a:lnTo>
                <a:lnTo>
                  <a:pt x="280" y="668"/>
                </a:lnTo>
                <a:lnTo>
                  <a:pt x="284" y="666"/>
                </a:lnTo>
                <a:lnTo>
                  <a:pt x="288" y="668"/>
                </a:lnTo>
                <a:lnTo>
                  <a:pt x="292" y="672"/>
                </a:lnTo>
                <a:lnTo>
                  <a:pt x="296" y="678"/>
                </a:lnTo>
                <a:lnTo>
                  <a:pt x="294" y="674"/>
                </a:lnTo>
                <a:lnTo>
                  <a:pt x="294" y="674"/>
                </a:lnTo>
                <a:lnTo>
                  <a:pt x="296" y="674"/>
                </a:lnTo>
                <a:lnTo>
                  <a:pt x="298" y="674"/>
                </a:lnTo>
                <a:lnTo>
                  <a:pt x="300" y="676"/>
                </a:lnTo>
                <a:lnTo>
                  <a:pt x="302" y="680"/>
                </a:lnTo>
                <a:lnTo>
                  <a:pt x="304" y="682"/>
                </a:lnTo>
                <a:lnTo>
                  <a:pt x="304" y="686"/>
                </a:lnTo>
                <a:lnTo>
                  <a:pt x="310" y="682"/>
                </a:lnTo>
                <a:lnTo>
                  <a:pt x="318" y="680"/>
                </a:lnTo>
                <a:lnTo>
                  <a:pt x="324" y="678"/>
                </a:lnTo>
                <a:lnTo>
                  <a:pt x="326" y="682"/>
                </a:lnTo>
                <a:lnTo>
                  <a:pt x="328" y="684"/>
                </a:lnTo>
                <a:lnTo>
                  <a:pt x="330" y="688"/>
                </a:lnTo>
                <a:lnTo>
                  <a:pt x="330" y="692"/>
                </a:lnTo>
                <a:lnTo>
                  <a:pt x="332" y="686"/>
                </a:lnTo>
                <a:lnTo>
                  <a:pt x="332" y="684"/>
                </a:lnTo>
                <a:lnTo>
                  <a:pt x="334" y="682"/>
                </a:lnTo>
                <a:lnTo>
                  <a:pt x="338" y="684"/>
                </a:lnTo>
                <a:lnTo>
                  <a:pt x="340" y="684"/>
                </a:lnTo>
                <a:lnTo>
                  <a:pt x="344" y="688"/>
                </a:lnTo>
                <a:lnTo>
                  <a:pt x="346" y="690"/>
                </a:lnTo>
                <a:lnTo>
                  <a:pt x="350" y="694"/>
                </a:lnTo>
                <a:lnTo>
                  <a:pt x="352" y="698"/>
                </a:lnTo>
                <a:lnTo>
                  <a:pt x="356" y="702"/>
                </a:lnTo>
                <a:lnTo>
                  <a:pt x="358" y="706"/>
                </a:lnTo>
                <a:lnTo>
                  <a:pt x="360" y="708"/>
                </a:lnTo>
                <a:lnTo>
                  <a:pt x="364" y="700"/>
                </a:lnTo>
                <a:lnTo>
                  <a:pt x="370" y="700"/>
                </a:lnTo>
                <a:lnTo>
                  <a:pt x="378" y="704"/>
                </a:lnTo>
                <a:lnTo>
                  <a:pt x="386" y="712"/>
                </a:lnTo>
                <a:lnTo>
                  <a:pt x="392" y="718"/>
                </a:lnTo>
                <a:lnTo>
                  <a:pt x="386" y="714"/>
                </a:lnTo>
                <a:lnTo>
                  <a:pt x="384" y="710"/>
                </a:lnTo>
                <a:lnTo>
                  <a:pt x="382" y="706"/>
                </a:lnTo>
                <a:lnTo>
                  <a:pt x="382" y="702"/>
                </a:lnTo>
                <a:lnTo>
                  <a:pt x="384" y="696"/>
                </a:lnTo>
                <a:lnTo>
                  <a:pt x="386" y="692"/>
                </a:lnTo>
                <a:lnTo>
                  <a:pt x="390" y="690"/>
                </a:lnTo>
                <a:lnTo>
                  <a:pt x="394" y="686"/>
                </a:lnTo>
                <a:lnTo>
                  <a:pt x="398" y="686"/>
                </a:lnTo>
                <a:lnTo>
                  <a:pt x="404" y="688"/>
                </a:lnTo>
                <a:lnTo>
                  <a:pt x="408" y="690"/>
                </a:lnTo>
                <a:lnTo>
                  <a:pt x="412" y="696"/>
                </a:lnTo>
                <a:lnTo>
                  <a:pt x="414" y="692"/>
                </a:lnTo>
                <a:lnTo>
                  <a:pt x="414" y="690"/>
                </a:lnTo>
                <a:lnTo>
                  <a:pt x="418" y="688"/>
                </a:lnTo>
                <a:lnTo>
                  <a:pt x="420" y="686"/>
                </a:lnTo>
                <a:lnTo>
                  <a:pt x="424" y="686"/>
                </a:lnTo>
                <a:lnTo>
                  <a:pt x="428" y="688"/>
                </a:lnTo>
                <a:lnTo>
                  <a:pt x="432" y="690"/>
                </a:lnTo>
                <a:lnTo>
                  <a:pt x="434" y="694"/>
                </a:lnTo>
                <a:lnTo>
                  <a:pt x="438" y="682"/>
                </a:lnTo>
                <a:lnTo>
                  <a:pt x="450" y="676"/>
                </a:lnTo>
                <a:lnTo>
                  <a:pt x="462" y="674"/>
                </a:lnTo>
                <a:lnTo>
                  <a:pt x="472" y="680"/>
                </a:lnTo>
                <a:lnTo>
                  <a:pt x="482" y="672"/>
                </a:lnTo>
                <a:lnTo>
                  <a:pt x="494" y="666"/>
                </a:lnTo>
                <a:lnTo>
                  <a:pt x="504" y="660"/>
                </a:lnTo>
                <a:lnTo>
                  <a:pt x="506" y="658"/>
                </a:lnTo>
                <a:lnTo>
                  <a:pt x="508" y="656"/>
                </a:lnTo>
                <a:lnTo>
                  <a:pt x="508" y="654"/>
                </a:lnTo>
                <a:lnTo>
                  <a:pt x="510" y="654"/>
                </a:lnTo>
                <a:lnTo>
                  <a:pt x="514" y="652"/>
                </a:lnTo>
                <a:lnTo>
                  <a:pt x="520" y="652"/>
                </a:lnTo>
                <a:lnTo>
                  <a:pt x="524" y="652"/>
                </a:lnTo>
                <a:lnTo>
                  <a:pt x="528" y="654"/>
                </a:lnTo>
                <a:lnTo>
                  <a:pt x="534" y="656"/>
                </a:lnTo>
                <a:lnTo>
                  <a:pt x="540" y="658"/>
                </a:lnTo>
                <a:lnTo>
                  <a:pt x="538" y="654"/>
                </a:lnTo>
                <a:lnTo>
                  <a:pt x="538" y="652"/>
                </a:lnTo>
                <a:lnTo>
                  <a:pt x="538" y="648"/>
                </a:lnTo>
                <a:lnTo>
                  <a:pt x="550" y="648"/>
                </a:lnTo>
                <a:lnTo>
                  <a:pt x="562" y="650"/>
                </a:lnTo>
                <a:lnTo>
                  <a:pt x="558" y="648"/>
                </a:lnTo>
                <a:lnTo>
                  <a:pt x="552" y="646"/>
                </a:lnTo>
                <a:lnTo>
                  <a:pt x="550" y="644"/>
                </a:lnTo>
                <a:lnTo>
                  <a:pt x="546" y="640"/>
                </a:lnTo>
                <a:lnTo>
                  <a:pt x="544" y="634"/>
                </a:lnTo>
                <a:lnTo>
                  <a:pt x="544" y="628"/>
                </a:lnTo>
                <a:lnTo>
                  <a:pt x="546" y="622"/>
                </a:lnTo>
                <a:lnTo>
                  <a:pt x="548" y="616"/>
                </a:lnTo>
                <a:lnTo>
                  <a:pt x="552" y="614"/>
                </a:lnTo>
                <a:lnTo>
                  <a:pt x="558" y="612"/>
                </a:lnTo>
                <a:lnTo>
                  <a:pt x="564" y="612"/>
                </a:lnTo>
                <a:lnTo>
                  <a:pt x="570" y="612"/>
                </a:lnTo>
                <a:lnTo>
                  <a:pt x="576" y="612"/>
                </a:lnTo>
                <a:lnTo>
                  <a:pt x="572" y="608"/>
                </a:lnTo>
                <a:lnTo>
                  <a:pt x="572" y="606"/>
                </a:lnTo>
                <a:lnTo>
                  <a:pt x="570" y="602"/>
                </a:lnTo>
                <a:lnTo>
                  <a:pt x="570" y="598"/>
                </a:lnTo>
                <a:lnTo>
                  <a:pt x="584" y="600"/>
                </a:lnTo>
                <a:lnTo>
                  <a:pt x="592" y="598"/>
                </a:lnTo>
                <a:lnTo>
                  <a:pt x="600" y="594"/>
                </a:lnTo>
                <a:lnTo>
                  <a:pt x="612" y="586"/>
                </a:lnTo>
                <a:lnTo>
                  <a:pt x="614" y="582"/>
                </a:lnTo>
                <a:lnTo>
                  <a:pt x="620" y="580"/>
                </a:lnTo>
                <a:lnTo>
                  <a:pt x="624" y="580"/>
                </a:lnTo>
                <a:lnTo>
                  <a:pt x="626" y="576"/>
                </a:lnTo>
                <a:lnTo>
                  <a:pt x="628" y="572"/>
                </a:lnTo>
                <a:lnTo>
                  <a:pt x="628" y="568"/>
                </a:lnTo>
                <a:lnTo>
                  <a:pt x="628" y="562"/>
                </a:lnTo>
                <a:lnTo>
                  <a:pt x="628" y="558"/>
                </a:lnTo>
                <a:lnTo>
                  <a:pt x="630" y="554"/>
                </a:lnTo>
                <a:lnTo>
                  <a:pt x="626" y="552"/>
                </a:lnTo>
                <a:lnTo>
                  <a:pt x="622" y="548"/>
                </a:lnTo>
                <a:lnTo>
                  <a:pt x="620" y="548"/>
                </a:lnTo>
                <a:lnTo>
                  <a:pt x="630" y="536"/>
                </a:lnTo>
                <a:lnTo>
                  <a:pt x="642" y="532"/>
                </a:lnTo>
                <a:lnTo>
                  <a:pt x="656" y="534"/>
                </a:lnTo>
                <a:lnTo>
                  <a:pt x="656" y="530"/>
                </a:lnTo>
                <a:lnTo>
                  <a:pt x="656" y="524"/>
                </a:lnTo>
                <a:lnTo>
                  <a:pt x="656" y="520"/>
                </a:lnTo>
                <a:lnTo>
                  <a:pt x="658" y="516"/>
                </a:lnTo>
                <a:lnTo>
                  <a:pt x="658" y="512"/>
                </a:lnTo>
                <a:lnTo>
                  <a:pt x="662" y="510"/>
                </a:lnTo>
                <a:lnTo>
                  <a:pt x="666" y="508"/>
                </a:lnTo>
                <a:lnTo>
                  <a:pt x="672" y="508"/>
                </a:lnTo>
                <a:lnTo>
                  <a:pt x="674" y="502"/>
                </a:lnTo>
                <a:lnTo>
                  <a:pt x="676" y="498"/>
                </a:lnTo>
                <a:lnTo>
                  <a:pt x="678" y="494"/>
                </a:lnTo>
                <a:lnTo>
                  <a:pt x="682" y="492"/>
                </a:lnTo>
                <a:lnTo>
                  <a:pt x="684" y="490"/>
                </a:lnTo>
                <a:lnTo>
                  <a:pt x="688" y="490"/>
                </a:lnTo>
                <a:lnTo>
                  <a:pt x="692" y="488"/>
                </a:lnTo>
                <a:lnTo>
                  <a:pt x="696" y="484"/>
                </a:lnTo>
                <a:lnTo>
                  <a:pt x="698" y="482"/>
                </a:lnTo>
                <a:lnTo>
                  <a:pt x="694" y="478"/>
                </a:lnTo>
                <a:lnTo>
                  <a:pt x="690" y="476"/>
                </a:lnTo>
                <a:lnTo>
                  <a:pt x="688" y="472"/>
                </a:lnTo>
                <a:lnTo>
                  <a:pt x="692" y="466"/>
                </a:lnTo>
                <a:lnTo>
                  <a:pt x="700" y="462"/>
                </a:lnTo>
                <a:lnTo>
                  <a:pt x="708" y="458"/>
                </a:lnTo>
                <a:lnTo>
                  <a:pt x="714" y="452"/>
                </a:lnTo>
                <a:lnTo>
                  <a:pt x="704" y="446"/>
                </a:lnTo>
                <a:lnTo>
                  <a:pt x="700" y="436"/>
                </a:lnTo>
                <a:lnTo>
                  <a:pt x="700" y="424"/>
                </a:lnTo>
                <a:lnTo>
                  <a:pt x="708" y="414"/>
                </a:lnTo>
                <a:lnTo>
                  <a:pt x="702" y="412"/>
                </a:lnTo>
                <a:lnTo>
                  <a:pt x="696" y="410"/>
                </a:lnTo>
                <a:lnTo>
                  <a:pt x="692" y="408"/>
                </a:lnTo>
                <a:lnTo>
                  <a:pt x="706" y="402"/>
                </a:lnTo>
                <a:lnTo>
                  <a:pt x="712" y="398"/>
                </a:lnTo>
                <a:lnTo>
                  <a:pt x="714" y="392"/>
                </a:lnTo>
                <a:lnTo>
                  <a:pt x="716" y="382"/>
                </a:lnTo>
                <a:lnTo>
                  <a:pt x="718" y="370"/>
                </a:lnTo>
                <a:lnTo>
                  <a:pt x="724" y="362"/>
                </a:lnTo>
                <a:lnTo>
                  <a:pt x="728" y="356"/>
                </a:lnTo>
                <a:lnTo>
                  <a:pt x="734" y="352"/>
                </a:lnTo>
                <a:lnTo>
                  <a:pt x="736" y="348"/>
                </a:lnTo>
                <a:lnTo>
                  <a:pt x="736" y="342"/>
                </a:lnTo>
                <a:lnTo>
                  <a:pt x="732" y="332"/>
                </a:lnTo>
                <a:lnTo>
                  <a:pt x="736" y="330"/>
                </a:lnTo>
                <a:lnTo>
                  <a:pt x="742" y="328"/>
                </a:lnTo>
                <a:lnTo>
                  <a:pt x="736" y="326"/>
                </a:lnTo>
                <a:lnTo>
                  <a:pt x="730" y="322"/>
                </a:lnTo>
                <a:lnTo>
                  <a:pt x="722" y="320"/>
                </a:lnTo>
                <a:lnTo>
                  <a:pt x="718" y="316"/>
                </a:lnTo>
                <a:lnTo>
                  <a:pt x="714" y="312"/>
                </a:lnTo>
                <a:lnTo>
                  <a:pt x="710" y="306"/>
                </a:lnTo>
                <a:lnTo>
                  <a:pt x="716" y="306"/>
                </a:lnTo>
                <a:lnTo>
                  <a:pt x="720" y="302"/>
                </a:lnTo>
                <a:lnTo>
                  <a:pt x="726" y="302"/>
                </a:lnTo>
                <a:lnTo>
                  <a:pt x="722" y="298"/>
                </a:lnTo>
                <a:lnTo>
                  <a:pt x="718" y="296"/>
                </a:lnTo>
                <a:lnTo>
                  <a:pt x="714" y="294"/>
                </a:lnTo>
                <a:lnTo>
                  <a:pt x="710" y="292"/>
                </a:lnTo>
                <a:lnTo>
                  <a:pt x="706" y="290"/>
                </a:lnTo>
                <a:lnTo>
                  <a:pt x="702" y="286"/>
                </a:lnTo>
                <a:lnTo>
                  <a:pt x="706" y="284"/>
                </a:lnTo>
                <a:lnTo>
                  <a:pt x="708" y="282"/>
                </a:lnTo>
                <a:lnTo>
                  <a:pt x="708" y="276"/>
                </a:lnTo>
                <a:lnTo>
                  <a:pt x="704" y="272"/>
                </a:lnTo>
                <a:lnTo>
                  <a:pt x="700" y="268"/>
                </a:lnTo>
                <a:lnTo>
                  <a:pt x="694" y="268"/>
                </a:lnTo>
                <a:lnTo>
                  <a:pt x="698" y="258"/>
                </a:lnTo>
                <a:lnTo>
                  <a:pt x="704" y="248"/>
                </a:lnTo>
                <a:lnTo>
                  <a:pt x="710" y="238"/>
                </a:lnTo>
                <a:lnTo>
                  <a:pt x="700" y="250"/>
                </a:lnTo>
                <a:lnTo>
                  <a:pt x="694" y="252"/>
                </a:lnTo>
                <a:lnTo>
                  <a:pt x="690" y="250"/>
                </a:lnTo>
                <a:lnTo>
                  <a:pt x="682" y="244"/>
                </a:lnTo>
                <a:lnTo>
                  <a:pt x="672" y="234"/>
                </a:lnTo>
                <a:lnTo>
                  <a:pt x="680" y="222"/>
                </a:lnTo>
                <a:lnTo>
                  <a:pt x="678" y="212"/>
                </a:lnTo>
                <a:lnTo>
                  <a:pt x="672" y="206"/>
                </a:lnTo>
                <a:lnTo>
                  <a:pt x="662" y="202"/>
                </a:lnTo>
                <a:lnTo>
                  <a:pt x="650" y="202"/>
                </a:lnTo>
                <a:lnTo>
                  <a:pt x="654" y="198"/>
                </a:lnTo>
                <a:lnTo>
                  <a:pt x="658" y="196"/>
                </a:lnTo>
                <a:lnTo>
                  <a:pt x="662" y="192"/>
                </a:lnTo>
                <a:lnTo>
                  <a:pt x="664" y="188"/>
                </a:lnTo>
                <a:lnTo>
                  <a:pt x="660" y="184"/>
                </a:lnTo>
                <a:lnTo>
                  <a:pt x="654" y="182"/>
                </a:lnTo>
                <a:lnTo>
                  <a:pt x="650" y="180"/>
                </a:lnTo>
                <a:lnTo>
                  <a:pt x="648" y="184"/>
                </a:lnTo>
                <a:lnTo>
                  <a:pt x="646" y="190"/>
                </a:lnTo>
                <a:lnTo>
                  <a:pt x="644" y="192"/>
                </a:lnTo>
                <a:lnTo>
                  <a:pt x="640" y="196"/>
                </a:lnTo>
                <a:lnTo>
                  <a:pt x="640" y="184"/>
                </a:lnTo>
                <a:lnTo>
                  <a:pt x="640" y="172"/>
                </a:lnTo>
                <a:lnTo>
                  <a:pt x="638" y="162"/>
                </a:lnTo>
                <a:lnTo>
                  <a:pt x="632" y="154"/>
                </a:lnTo>
                <a:lnTo>
                  <a:pt x="622" y="152"/>
                </a:lnTo>
                <a:lnTo>
                  <a:pt x="622" y="146"/>
                </a:lnTo>
                <a:lnTo>
                  <a:pt x="622" y="140"/>
                </a:lnTo>
                <a:lnTo>
                  <a:pt x="622" y="134"/>
                </a:lnTo>
                <a:lnTo>
                  <a:pt x="622" y="128"/>
                </a:lnTo>
                <a:lnTo>
                  <a:pt x="618" y="110"/>
                </a:lnTo>
                <a:lnTo>
                  <a:pt x="614" y="94"/>
                </a:lnTo>
                <a:lnTo>
                  <a:pt x="612" y="98"/>
                </a:lnTo>
                <a:lnTo>
                  <a:pt x="612" y="104"/>
                </a:lnTo>
                <a:lnTo>
                  <a:pt x="610" y="108"/>
                </a:lnTo>
                <a:lnTo>
                  <a:pt x="608" y="114"/>
                </a:lnTo>
                <a:lnTo>
                  <a:pt x="606" y="118"/>
                </a:lnTo>
                <a:lnTo>
                  <a:pt x="602" y="120"/>
                </a:lnTo>
                <a:lnTo>
                  <a:pt x="598" y="122"/>
                </a:lnTo>
                <a:lnTo>
                  <a:pt x="592" y="122"/>
                </a:lnTo>
                <a:lnTo>
                  <a:pt x="592" y="118"/>
                </a:lnTo>
                <a:lnTo>
                  <a:pt x="592" y="114"/>
                </a:lnTo>
                <a:lnTo>
                  <a:pt x="592" y="108"/>
                </a:lnTo>
                <a:lnTo>
                  <a:pt x="590" y="112"/>
                </a:lnTo>
                <a:lnTo>
                  <a:pt x="586" y="114"/>
                </a:lnTo>
                <a:lnTo>
                  <a:pt x="582" y="116"/>
                </a:lnTo>
                <a:lnTo>
                  <a:pt x="574" y="100"/>
                </a:lnTo>
                <a:lnTo>
                  <a:pt x="568" y="80"/>
                </a:lnTo>
                <a:lnTo>
                  <a:pt x="564" y="90"/>
                </a:lnTo>
                <a:lnTo>
                  <a:pt x="558" y="96"/>
                </a:lnTo>
                <a:lnTo>
                  <a:pt x="552" y="104"/>
                </a:lnTo>
                <a:lnTo>
                  <a:pt x="548" y="100"/>
                </a:lnTo>
                <a:lnTo>
                  <a:pt x="544" y="94"/>
                </a:lnTo>
                <a:lnTo>
                  <a:pt x="542" y="90"/>
                </a:lnTo>
                <a:lnTo>
                  <a:pt x="540" y="82"/>
                </a:lnTo>
                <a:lnTo>
                  <a:pt x="540" y="76"/>
                </a:lnTo>
                <a:lnTo>
                  <a:pt x="536" y="80"/>
                </a:lnTo>
                <a:lnTo>
                  <a:pt x="534" y="82"/>
                </a:lnTo>
                <a:lnTo>
                  <a:pt x="530" y="84"/>
                </a:lnTo>
                <a:lnTo>
                  <a:pt x="520" y="52"/>
                </a:lnTo>
                <a:lnTo>
                  <a:pt x="508" y="22"/>
                </a:lnTo>
                <a:lnTo>
                  <a:pt x="504" y="30"/>
                </a:lnTo>
                <a:lnTo>
                  <a:pt x="498" y="40"/>
                </a:lnTo>
                <a:lnTo>
                  <a:pt x="490" y="48"/>
                </a:lnTo>
                <a:lnTo>
                  <a:pt x="482" y="52"/>
                </a:lnTo>
                <a:lnTo>
                  <a:pt x="472" y="50"/>
                </a:lnTo>
                <a:lnTo>
                  <a:pt x="468" y="52"/>
                </a:lnTo>
                <a:lnTo>
                  <a:pt x="464" y="54"/>
                </a:lnTo>
                <a:lnTo>
                  <a:pt x="460" y="58"/>
                </a:lnTo>
                <a:lnTo>
                  <a:pt x="456" y="48"/>
                </a:lnTo>
                <a:lnTo>
                  <a:pt x="450" y="38"/>
                </a:lnTo>
                <a:lnTo>
                  <a:pt x="448" y="30"/>
                </a:lnTo>
                <a:lnTo>
                  <a:pt x="444" y="28"/>
                </a:lnTo>
                <a:lnTo>
                  <a:pt x="440" y="28"/>
                </a:lnTo>
                <a:lnTo>
                  <a:pt x="440" y="36"/>
                </a:lnTo>
                <a:lnTo>
                  <a:pt x="438" y="40"/>
                </a:lnTo>
                <a:lnTo>
                  <a:pt x="436" y="44"/>
                </a:lnTo>
                <a:lnTo>
                  <a:pt x="432" y="46"/>
                </a:lnTo>
                <a:lnTo>
                  <a:pt x="430" y="46"/>
                </a:lnTo>
                <a:lnTo>
                  <a:pt x="424" y="44"/>
                </a:lnTo>
                <a:lnTo>
                  <a:pt x="420" y="40"/>
                </a:lnTo>
                <a:lnTo>
                  <a:pt x="416" y="34"/>
                </a:lnTo>
                <a:lnTo>
                  <a:pt x="412" y="38"/>
                </a:lnTo>
                <a:lnTo>
                  <a:pt x="408" y="40"/>
                </a:lnTo>
                <a:lnTo>
                  <a:pt x="404" y="44"/>
                </a:lnTo>
                <a:lnTo>
                  <a:pt x="386" y="22"/>
                </a:lnTo>
                <a:lnTo>
                  <a:pt x="368" y="0"/>
                </a:lnTo>
                <a:lnTo>
                  <a:pt x="370" y="10"/>
                </a:lnTo>
                <a:lnTo>
                  <a:pt x="372" y="18"/>
                </a:lnTo>
                <a:lnTo>
                  <a:pt x="372" y="28"/>
                </a:lnTo>
                <a:lnTo>
                  <a:pt x="364" y="26"/>
                </a:lnTo>
                <a:lnTo>
                  <a:pt x="360" y="22"/>
                </a:lnTo>
                <a:lnTo>
                  <a:pt x="354" y="16"/>
                </a:lnTo>
                <a:lnTo>
                  <a:pt x="352" y="10"/>
                </a:lnTo>
                <a:lnTo>
                  <a:pt x="350" y="2"/>
                </a:lnTo>
                <a:lnTo>
                  <a:pt x="350" y="6"/>
                </a:lnTo>
                <a:lnTo>
                  <a:pt x="348" y="10"/>
                </a:lnTo>
                <a:lnTo>
                  <a:pt x="348" y="14"/>
                </a:lnTo>
                <a:lnTo>
                  <a:pt x="346" y="20"/>
                </a:lnTo>
                <a:lnTo>
                  <a:pt x="344" y="24"/>
                </a:lnTo>
                <a:lnTo>
                  <a:pt x="342" y="28"/>
                </a:lnTo>
                <a:lnTo>
                  <a:pt x="340" y="32"/>
                </a:lnTo>
                <a:lnTo>
                  <a:pt x="338" y="34"/>
                </a:lnTo>
                <a:lnTo>
                  <a:pt x="334" y="34"/>
                </a:lnTo>
                <a:lnTo>
                  <a:pt x="330" y="32"/>
                </a:lnTo>
                <a:lnTo>
                  <a:pt x="326" y="28"/>
                </a:lnTo>
                <a:lnTo>
                  <a:pt x="326" y="32"/>
                </a:lnTo>
                <a:lnTo>
                  <a:pt x="328" y="38"/>
                </a:lnTo>
                <a:lnTo>
                  <a:pt x="324" y="36"/>
                </a:lnTo>
                <a:lnTo>
                  <a:pt x="320" y="34"/>
                </a:lnTo>
                <a:lnTo>
                  <a:pt x="316" y="32"/>
                </a:lnTo>
                <a:lnTo>
                  <a:pt x="314" y="36"/>
                </a:lnTo>
                <a:lnTo>
                  <a:pt x="314" y="40"/>
                </a:lnTo>
                <a:lnTo>
                  <a:pt x="312" y="44"/>
                </a:lnTo>
                <a:lnTo>
                  <a:pt x="294" y="42"/>
                </a:lnTo>
                <a:lnTo>
                  <a:pt x="278" y="32"/>
                </a:lnTo>
                <a:lnTo>
                  <a:pt x="264" y="18"/>
                </a:lnTo>
                <a:lnTo>
                  <a:pt x="250" y="4"/>
                </a:lnTo>
                <a:lnTo>
                  <a:pt x="260" y="6"/>
                </a:lnTo>
                <a:lnTo>
                  <a:pt x="266" y="14"/>
                </a:lnTo>
                <a:lnTo>
                  <a:pt x="270" y="24"/>
                </a:lnTo>
                <a:lnTo>
                  <a:pt x="274" y="34"/>
                </a:lnTo>
                <a:lnTo>
                  <a:pt x="282" y="40"/>
                </a:lnTo>
                <a:lnTo>
                  <a:pt x="256" y="12"/>
                </a:ln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ko-KR" altLang="en-US"/>
          </a:p>
        </p:txBody>
      </p:sp>
      <p:pic>
        <p:nvPicPr>
          <p:cNvPr id="6" name="Picture 12" descr="영문_좌우_백색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938" y="5589588"/>
            <a:ext cx="158432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64" name="Rectangle 4"/>
          <p:cNvSpPr>
            <a:spLocks noGrp="1" noChangeArrowheads="1"/>
          </p:cNvSpPr>
          <p:nvPr>
            <p:ph type="ctrTitle" sz="quarter"/>
          </p:nvPr>
        </p:nvSpPr>
        <p:spPr bwMode="white">
          <a:xfrm>
            <a:off x="685800" y="2130425"/>
            <a:ext cx="7772400" cy="14700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36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48165" name="Rectangle 5"/>
          <p:cNvSpPr>
            <a:spLocks noGrp="1" noChangeArrowheads="1"/>
          </p:cNvSpPr>
          <p:nvPr>
            <p:ph type="subTitle" sz="quarter" idx="1"/>
          </p:nvPr>
        </p:nvSpPr>
        <p:spPr bwMode="white">
          <a:xfrm>
            <a:off x="1371600" y="3886200"/>
            <a:ext cx="6400800" cy="1066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>
              <a:buFont typeface="Wingdings" pitchFamily="2" charset="2"/>
              <a:buNone/>
              <a:defRPr sz="1800" b="1">
                <a:solidFill>
                  <a:schemeClr val="accent2"/>
                </a:solidFill>
              </a:defRPr>
            </a:lvl1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quarter" idx="10"/>
          </p:nvPr>
        </p:nvSpPr>
        <p:spPr>
          <a:xfrm>
            <a:off x="0" y="6381750"/>
            <a:ext cx="2133600" cy="476250"/>
          </a:xfrm>
        </p:spPr>
        <p:txBody>
          <a:bodyPr/>
          <a:lstStyle>
            <a:lvl1pPr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975475" y="6381750"/>
            <a:ext cx="2133600" cy="476250"/>
          </a:xfrm>
        </p:spPr>
        <p:txBody>
          <a:bodyPr/>
          <a:lstStyle>
            <a:lvl1pPr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34B94B79-1170-4369-AF74-5289F3C0D386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D01C7A-6557-42B7-9FD4-BA8EBCC80EB6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6E11A0-20D6-4C52-8A9E-ACB850CA0D9F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17BC5C-8378-4BEC-9F60-4F362C164CFB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9969CE-1F17-465D-8E09-A11761EDC3B2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4699DA-2591-4BEF-94C7-92BE551D4090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B1FEA6-5E5C-442C-933F-E75F58D3DBB5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02CA5A-42EC-4CA2-A123-214B4ABBC72B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D91BFD-ADE0-4D51-B6D7-1600C65FF4EE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C270E8-A00E-4843-9E35-D4719DBF5C9C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FB391B-2425-4136-B672-0285B44D1AFA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28F3B2-901D-4814-9804-D8D7FCBBD062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C59373-5C00-4819-8953-EA8CB3C9F2E6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82D57C-D684-4FF0-9E28-1CE324FABF56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1BF02D-15EF-4E14-A140-DFF208228CE5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F192F1-A7EE-4669-A2E4-C2861EDC4A56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8857A4-6C24-4D9B-8F18-C67B5F1F857C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EA4028-4D9B-4EDE-B712-524EF13172A0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D96F7D-D9E9-4308-B094-789A1A3D67C3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F26781-FEE3-48F4-8042-A94A08EECB7B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370DDD-5BB2-40C4-96FA-06CC67D01457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879A2A-0FB8-4889-9D39-2153422CE754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144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925" y="6570663"/>
            <a:ext cx="2133600" cy="24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1"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47145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75475" y="6570663"/>
            <a:ext cx="2133600" cy="24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1">
                <a:latin typeface="Arial" pitchFamily="34" charset="0"/>
              </a:defRPr>
            </a:lvl1pPr>
          </a:lstStyle>
          <a:p>
            <a:pPr>
              <a:defRPr/>
            </a:pPr>
            <a:fld id="{3ADEB617-BB40-4276-AD42-35AAC6863E8C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09" r:id="rId2"/>
    <p:sldLayoutId id="2147483910" r:id="rId3"/>
    <p:sldLayoutId id="2147483911" r:id="rId4"/>
    <p:sldLayoutId id="2147483912" r:id="rId5"/>
    <p:sldLayoutId id="2147483913" r:id="rId6"/>
    <p:sldLayoutId id="2147483914" r:id="rId7"/>
    <p:sldLayoutId id="2147483915" r:id="rId8"/>
    <p:sldLayoutId id="2147483916" r:id="rId9"/>
    <p:sldLayoutId id="2147483917" r:id="rId10"/>
    <p:sldLayoutId id="2147483918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2800" b="1" i="1">
          <a:solidFill>
            <a:schemeClr val="bg1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800" b="1" i="1">
          <a:solidFill>
            <a:schemeClr val="bg1"/>
          </a:solidFill>
          <a:latin typeface="Verdana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800" b="1" i="1">
          <a:solidFill>
            <a:schemeClr val="bg1"/>
          </a:solidFill>
          <a:latin typeface="Verdana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800" b="1" i="1">
          <a:solidFill>
            <a:schemeClr val="bg1"/>
          </a:solidFill>
          <a:latin typeface="Verdana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800" b="1" i="1">
          <a:solidFill>
            <a:schemeClr val="bg1"/>
          </a:solidFill>
          <a:latin typeface="Verdana" pitchFamily="34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2800" b="1" i="1">
          <a:solidFill>
            <a:schemeClr val="bg1"/>
          </a:solidFill>
          <a:latin typeface="Verdana" pitchFamily="34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2800" b="1" i="1">
          <a:solidFill>
            <a:schemeClr val="bg1"/>
          </a:solidFill>
          <a:latin typeface="Verdana" pitchFamily="34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2800" b="1" i="1">
          <a:solidFill>
            <a:schemeClr val="bg1"/>
          </a:solidFill>
          <a:latin typeface="Verdana" pitchFamily="34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2800" b="1" i="1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v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4249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latinLnBrk="1">
              <a:defRPr kumimoji="1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249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latinLnBrk="1">
              <a:defRPr kumimoji="1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249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latinLnBrk="1">
              <a:defRPr kumimoji="1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B3318782-A3E8-495F-9EDE-46EB6C18B4B2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9" r:id="rId1"/>
    <p:sldLayoutId id="2147483920" r:id="rId2"/>
    <p:sldLayoutId id="2147483921" r:id="rId3"/>
    <p:sldLayoutId id="2147483922" r:id="rId4"/>
    <p:sldLayoutId id="2147483923" r:id="rId5"/>
    <p:sldLayoutId id="2147483924" r:id="rId6"/>
    <p:sldLayoutId id="2147483925" r:id="rId7"/>
    <p:sldLayoutId id="2147483926" r:id="rId8"/>
    <p:sldLayoutId id="2147483927" r:id="rId9"/>
    <p:sldLayoutId id="2147483928" r:id="rId10"/>
    <p:sldLayoutId id="2147483929" r:id="rId11"/>
  </p:sldLayoutIdLst>
  <p:hf hdr="0" ftr="0" dt="0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7" Type="http://schemas.openxmlformats.org/officeDocument/2006/relationships/image" Target="../media/image27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22.wmf"/><Relationship Id="rId4" Type="http://schemas.openxmlformats.org/officeDocument/2006/relationships/image" Target="../media/image26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wmf"/><Relationship Id="rId4" Type="http://schemas.openxmlformats.org/officeDocument/2006/relationships/image" Target="../media/image30.w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10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1.xml"/><Relationship Id="rId7" Type="http://schemas.openxmlformats.org/officeDocument/2006/relationships/oleObject" Target="../embeddings/oleObject2.bin"/><Relationship Id="rId12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1.bin"/><Relationship Id="rId10" Type="http://schemas.openxmlformats.org/officeDocument/2006/relationships/image" Target="../media/image11.wmf"/><Relationship Id="rId4" Type="http://schemas.openxmlformats.org/officeDocument/2006/relationships/image" Target="../media/image9.wmf"/><Relationship Id="rId9" Type="http://schemas.openxmlformats.org/officeDocument/2006/relationships/oleObject" Target="../embeddings/oleObject4.bin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iki.bnl.gov/qpg/index.php/Sum_rule_approach" TargetMode="Externa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4" Type="http://schemas.openxmlformats.org/officeDocument/2006/relationships/oleObject" Target="../embeddings/oleObject13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16.wmf"/><Relationship Id="rId4" Type="http://schemas.openxmlformats.org/officeDocument/2006/relationships/image" Target="../media/image15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wmf"/><Relationship Id="rId4" Type="http://schemas.openxmlformats.org/officeDocument/2006/relationships/image" Target="../media/image18.w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wmf"/><Relationship Id="rId4" Type="http://schemas.openxmlformats.org/officeDocument/2006/relationships/image" Target="../media/image21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8"/>
          <p:cNvSpPr>
            <a:spLocks noGrp="1" noChangeArrowheads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EC09CBA3-7BF4-4C95-9110-ED93B119E9C7}" type="slidenum">
              <a:rPr lang="ko-KR" altLang="en-US" smtClean="0">
                <a:latin typeface="Arial" charset="0"/>
              </a:rPr>
              <a:pPr/>
              <a:t>1</a:t>
            </a:fld>
            <a:endParaRPr lang="en-US" altLang="ko-KR" smtClean="0">
              <a:latin typeface="Arial" charset="0"/>
            </a:endParaRPr>
          </a:p>
        </p:txBody>
      </p:sp>
      <p:sp>
        <p:nvSpPr>
          <p:cNvPr id="29699" name="Rectangle 4"/>
          <p:cNvSpPr>
            <a:spLocks noChangeArrowheads="1"/>
          </p:cNvSpPr>
          <p:nvPr/>
        </p:nvSpPr>
        <p:spPr bwMode="auto">
          <a:xfrm>
            <a:off x="1398592" y="1052513"/>
            <a:ext cx="6030928" cy="1152525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tIns="118800" bIns="118800" anchor="ctr" anchorCtr="1"/>
          <a:lstStyle/>
          <a:p>
            <a:pPr algn="ctr"/>
            <a:r>
              <a:rPr lang="en-US" altLang="ko-KR" sz="3200" b="1" i="1" dirty="0" err="1" smtClean="0">
                <a:solidFill>
                  <a:schemeClr val="bg1"/>
                </a:solidFill>
                <a:latin typeface="Verdana" pitchFamily="34" charset="0"/>
              </a:rPr>
              <a:t>Dilepton</a:t>
            </a:r>
            <a:r>
              <a:rPr lang="en-US" altLang="ko-KR" sz="3200" b="1" i="1" dirty="0" smtClean="0">
                <a:solidFill>
                  <a:schemeClr val="bg1"/>
                </a:solidFill>
                <a:latin typeface="Verdana" pitchFamily="34" charset="0"/>
              </a:rPr>
              <a:t> production in heavy ion collision</a:t>
            </a:r>
            <a:endParaRPr lang="en-US" altLang="ko-KR" sz="2400" b="1" i="1" baseline="-25000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29700" name="Rectangle 5"/>
          <p:cNvSpPr>
            <a:spLocks noChangeArrowheads="1"/>
          </p:cNvSpPr>
          <p:nvPr/>
        </p:nvSpPr>
        <p:spPr bwMode="auto">
          <a:xfrm>
            <a:off x="1563688" y="2636838"/>
            <a:ext cx="6008687" cy="208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130000"/>
              </a:lnSpc>
              <a:spcBef>
                <a:spcPct val="20000"/>
              </a:spcBef>
              <a:buClr>
                <a:schemeClr val="tx1"/>
              </a:buClr>
              <a:buFont typeface="Wingdings" pitchFamily="2" charset="2"/>
              <a:buNone/>
            </a:pPr>
            <a:r>
              <a:rPr lang="en-US" altLang="ko-KR" sz="2400" b="1" dirty="0">
                <a:solidFill>
                  <a:schemeClr val="bg1"/>
                </a:solidFill>
                <a:latin typeface="Verdana" pitchFamily="34" charset="0"/>
              </a:rPr>
              <a:t>Su Houng Lee</a:t>
            </a:r>
          </a:p>
          <a:p>
            <a:pPr marL="342900" indent="-342900">
              <a:lnSpc>
                <a:spcPct val="130000"/>
              </a:lnSpc>
              <a:spcBef>
                <a:spcPct val="20000"/>
              </a:spcBef>
              <a:buClr>
                <a:schemeClr val="tx1"/>
              </a:buClr>
              <a:buFont typeface="Wingdings" pitchFamily="2" charset="2"/>
              <a:buNone/>
            </a:pPr>
            <a:r>
              <a:rPr lang="en-US" altLang="ko-KR" dirty="0">
                <a:solidFill>
                  <a:schemeClr val="bg1"/>
                </a:solidFill>
                <a:latin typeface="Verdana" pitchFamily="34" charset="0"/>
              </a:rPr>
              <a:t>                             </a:t>
            </a:r>
          </a:p>
          <a:p>
            <a:pPr marL="342900" indent="-342900">
              <a:lnSpc>
                <a:spcPct val="130000"/>
              </a:lnSpc>
              <a:spcBef>
                <a:spcPct val="20000"/>
              </a:spcBef>
              <a:buClr>
                <a:schemeClr val="tx1"/>
              </a:buClr>
              <a:buFont typeface="Wingdings" pitchFamily="2" charset="2"/>
              <a:buNone/>
            </a:pPr>
            <a:endParaRPr lang="en-US" altLang="ko-KR" dirty="0">
              <a:solidFill>
                <a:schemeClr val="bg1"/>
              </a:solidFill>
              <a:latin typeface="Verdana" pitchFamily="34" charset="0"/>
            </a:endParaRPr>
          </a:p>
          <a:p>
            <a:pPr marL="342900" indent="-342900">
              <a:lnSpc>
                <a:spcPct val="130000"/>
              </a:lnSpc>
              <a:spcBef>
                <a:spcPct val="20000"/>
              </a:spcBef>
              <a:buClr>
                <a:schemeClr val="tx1"/>
              </a:buClr>
              <a:buFont typeface="Wingdings" pitchFamily="2" charset="2"/>
              <a:buNone/>
            </a:pPr>
            <a:r>
              <a:rPr lang="en-US" altLang="ko-KR" dirty="0" smtClean="0">
                <a:solidFill>
                  <a:schemeClr val="bg1"/>
                </a:solidFill>
                <a:latin typeface="Verdana" pitchFamily="34" charset="0"/>
              </a:rPr>
              <a:t>Will talk about heavy quark sector</a:t>
            </a:r>
          </a:p>
          <a:p>
            <a:pPr marL="342900" indent="-342900">
              <a:lnSpc>
                <a:spcPct val="130000"/>
              </a:lnSpc>
              <a:spcBef>
                <a:spcPct val="20000"/>
              </a:spcBef>
              <a:buClr>
                <a:schemeClr val="tx1"/>
              </a:buClr>
              <a:buFont typeface="Wingdings" pitchFamily="2" charset="2"/>
              <a:buNone/>
            </a:pPr>
            <a:r>
              <a:rPr lang="en-US" altLang="ko-KR" dirty="0" smtClean="0">
                <a:solidFill>
                  <a:schemeClr val="bg1"/>
                </a:solidFill>
                <a:latin typeface="Verdana" pitchFamily="34" charset="0"/>
              </a:rPr>
              <a:t>Thanks </a:t>
            </a:r>
            <a:r>
              <a:rPr lang="en-US" altLang="ko-KR" dirty="0">
                <a:solidFill>
                  <a:schemeClr val="bg1"/>
                </a:solidFill>
                <a:latin typeface="Verdana" pitchFamily="34" charset="0"/>
              </a:rPr>
              <a:t>to Dr. Kenji </a:t>
            </a:r>
            <a:r>
              <a:rPr lang="en-US" altLang="ko-KR" dirty="0" smtClean="0">
                <a:solidFill>
                  <a:schemeClr val="bg1"/>
                </a:solidFill>
                <a:latin typeface="Verdana" pitchFamily="34" charset="0"/>
              </a:rPr>
              <a:t>Morita(YITP </a:t>
            </a:r>
            <a:r>
              <a:rPr lang="en-US" altLang="ko-KR" dirty="0">
                <a:solidFill>
                  <a:schemeClr val="bg1"/>
                </a:solidFill>
                <a:latin typeface="Verdana" pitchFamily="34" charset="0"/>
              </a:rPr>
              <a:t>), Dr. </a:t>
            </a:r>
            <a:r>
              <a:rPr lang="en-US" altLang="ko-KR" dirty="0" err="1">
                <a:solidFill>
                  <a:schemeClr val="bg1"/>
                </a:solidFill>
                <a:latin typeface="Verdana" pitchFamily="34" charset="0"/>
              </a:rPr>
              <a:t>Taesoo</a:t>
            </a:r>
            <a:r>
              <a:rPr lang="en-US" altLang="ko-KR" dirty="0">
                <a:solidFill>
                  <a:schemeClr val="bg1"/>
                </a:solidFill>
                <a:latin typeface="Verdana" pitchFamily="34" charset="0"/>
              </a:rPr>
              <a:t> </a:t>
            </a:r>
            <a:r>
              <a:rPr lang="en-US" altLang="ko-KR" dirty="0" smtClean="0">
                <a:solidFill>
                  <a:schemeClr val="bg1"/>
                </a:solidFill>
                <a:latin typeface="Verdana" pitchFamily="34" charset="0"/>
              </a:rPr>
              <a:t>Song(Texas A&amp;M) </a:t>
            </a:r>
            <a:r>
              <a:rPr lang="ko-KR" altLang="en-US" dirty="0" smtClean="0">
                <a:solidFill>
                  <a:schemeClr val="bg1"/>
                </a:solidFill>
                <a:latin typeface="Verdana" pitchFamily="34" charset="0"/>
              </a:rPr>
              <a:t> </a:t>
            </a:r>
            <a:endParaRPr lang="en-US" altLang="ko-KR" dirty="0">
              <a:solidFill>
                <a:schemeClr val="bg1"/>
              </a:solidFill>
              <a:latin typeface="Verdana" pitchFamily="34" charset="0"/>
            </a:endParaRPr>
          </a:p>
          <a:p>
            <a:pPr marL="342900" indent="-342900">
              <a:lnSpc>
                <a:spcPct val="130000"/>
              </a:lnSpc>
              <a:spcBef>
                <a:spcPct val="20000"/>
              </a:spcBef>
              <a:buClr>
                <a:schemeClr val="tx1"/>
              </a:buClr>
              <a:buFont typeface="Wingdings" pitchFamily="2" charset="2"/>
              <a:buNone/>
            </a:pPr>
            <a:r>
              <a:rPr lang="en-US" altLang="ko-KR" dirty="0">
                <a:solidFill>
                  <a:schemeClr val="bg1"/>
                </a:solidFill>
                <a:latin typeface="Verdana" pitchFamily="34" charset="0"/>
              </a:rPr>
              <a:t>           </a:t>
            </a:r>
            <a:r>
              <a:rPr lang="en-US" altLang="ko-KR" dirty="0" smtClean="0">
                <a:solidFill>
                  <a:schemeClr val="bg1"/>
                </a:solidFill>
                <a:latin typeface="Verdana" pitchFamily="34" charset="0"/>
              </a:rPr>
              <a:t>Sungtae Cho (</a:t>
            </a:r>
            <a:r>
              <a:rPr lang="en-US" altLang="ko-KR" dirty="0" err="1" smtClean="0">
                <a:solidFill>
                  <a:schemeClr val="bg1"/>
                </a:solidFill>
                <a:latin typeface="Verdana" pitchFamily="34" charset="0"/>
              </a:rPr>
              <a:t>Yonsei</a:t>
            </a:r>
            <a:r>
              <a:rPr lang="en-US" altLang="ko-KR" dirty="0" smtClean="0">
                <a:solidFill>
                  <a:schemeClr val="bg1"/>
                </a:solidFill>
                <a:latin typeface="Verdana" pitchFamily="34" charset="0"/>
              </a:rPr>
              <a:t>) and </a:t>
            </a:r>
            <a:r>
              <a:rPr lang="en-US" altLang="ko-KR" dirty="0">
                <a:solidFill>
                  <a:schemeClr val="bg1"/>
                </a:solidFill>
                <a:latin typeface="Verdana" pitchFamily="34" charset="0"/>
              </a:rPr>
              <a:t>present group members</a:t>
            </a:r>
          </a:p>
          <a:p>
            <a:pPr marL="342900" indent="-342900">
              <a:lnSpc>
                <a:spcPct val="130000"/>
              </a:lnSpc>
              <a:spcBef>
                <a:spcPct val="20000"/>
              </a:spcBef>
              <a:buClr>
                <a:schemeClr val="tx1"/>
              </a:buClr>
              <a:buFont typeface="Wingdings" pitchFamily="2" charset="2"/>
              <a:buNone/>
            </a:pPr>
            <a:r>
              <a:rPr lang="en-US" altLang="ko-KR" dirty="0">
                <a:solidFill>
                  <a:schemeClr val="bg1"/>
                </a:solidFill>
                <a:latin typeface="Verdana" pitchFamily="34" charset="0"/>
              </a:rPr>
              <a:t>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슬라이드 번호 개체 틀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D607E25C-EA63-4148-BD9B-91536A7AD945}" type="slidenum">
              <a:rPr lang="ko-KR" altLang="en-US" smtClean="0">
                <a:latin typeface="Arial" charset="0"/>
              </a:rPr>
              <a:pPr/>
              <a:t>10</a:t>
            </a:fld>
            <a:endParaRPr lang="en-US" altLang="ko-KR" smtClean="0">
              <a:latin typeface="Arial" charset="0"/>
            </a:endParaRPr>
          </a:p>
        </p:txBody>
      </p:sp>
      <p:sp>
        <p:nvSpPr>
          <p:cNvPr id="36869" name="Text Box 7"/>
          <p:cNvSpPr txBox="1">
            <a:spLocks noChangeArrowheads="1"/>
          </p:cNvSpPr>
          <p:nvPr/>
        </p:nvSpPr>
        <p:spPr bwMode="auto">
          <a:xfrm>
            <a:off x="3563938" y="115888"/>
            <a:ext cx="19446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2000" b="1" i="1">
                <a:solidFill>
                  <a:schemeClr val="bg1"/>
                </a:solidFill>
                <a:latin typeface="Verdana" pitchFamily="34" charset="0"/>
              </a:rPr>
              <a:t>Summary</a:t>
            </a:r>
            <a:endParaRPr lang="en-US" altLang="ko-KR" sz="1600" b="1" baseline="-250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36870" name="Text Box 8"/>
          <p:cNvSpPr txBox="1">
            <a:spLocks noChangeArrowheads="1"/>
          </p:cNvSpPr>
          <p:nvPr/>
        </p:nvSpPr>
        <p:spPr bwMode="auto">
          <a:xfrm>
            <a:off x="179389" y="115888"/>
            <a:ext cx="3606794" cy="461665"/>
          </a:xfrm>
          <a:prstGeom prst="rect">
            <a:avLst/>
          </a:prstGeom>
          <a:solidFill>
            <a:srgbClr val="FFFFCC"/>
          </a:solidFill>
          <a:ln w="15875" algn="ctr">
            <a:solidFill>
              <a:schemeClr val="tx2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buSzPct val="80000"/>
            </a:pPr>
            <a:r>
              <a:rPr kumimoji="1" lang="en-US" altLang="ko-KR" sz="2400" dirty="0" smtClean="0">
                <a:latin typeface="Arial" charset="0"/>
              </a:rPr>
              <a:t>Summary of analysis </a:t>
            </a:r>
            <a:endParaRPr kumimoji="1" lang="en-US" altLang="ja-JP" dirty="0">
              <a:latin typeface="Arial" charset="0"/>
            </a:endParaRPr>
          </a:p>
        </p:txBody>
      </p:sp>
      <p:sp>
        <p:nvSpPr>
          <p:cNvPr id="36871" name="Text Box 25"/>
          <p:cNvSpPr txBox="1">
            <a:spLocks noChangeArrowheads="1"/>
          </p:cNvSpPr>
          <p:nvPr/>
        </p:nvSpPr>
        <p:spPr bwMode="auto">
          <a:xfrm>
            <a:off x="323850" y="714356"/>
            <a:ext cx="7561263" cy="2893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latinLnBrk="1">
              <a:lnSpc>
                <a:spcPct val="80000"/>
              </a:lnSpc>
              <a:spcBef>
                <a:spcPct val="50000"/>
              </a:spcBef>
              <a:buClr>
                <a:schemeClr val="tx2"/>
              </a:buClr>
              <a:buFontTx/>
              <a:buChar char="•"/>
            </a:pPr>
            <a:r>
              <a:rPr kumimoji="1" lang="en-US" altLang="ko-KR" sz="1600" dirty="0" smtClean="0">
                <a:latin typeface="Verdana" pitchFamily="34" charset="0"/>
              </a:rPr>
              <a:t>Due to the sudden change of condensate near </a:t>
            </a:r>
            <a:r>
              <a:rPr kumimoji="1" lang="en-US" altLang="ko-KR" sz="1600" dirty="0" err="1" smtClean="0">
                <a:latin typeface="Verdana" pitchFamily="34" charset="0"/>
              </a:rPr>
              <a:t>Tc</a:t>
            </a:r>
            <a:endParaRPr kumimoji="1" lang="en-US" altLang="ko-KR" sz="1600" dirty="0">
              <a:solidFill>
                <a:srgbClr val="FF0000"/>
              </a:solidFill>
              <a:latin typeface="Verdana" pitchFamily="34" charset="0"/>
            </a:endParaRPr>
          </a:p>
        </p:txBody>
      </p:sp>
      <p:grpSp>
        <p:nvGrpSpPr>
          <p:cNvPr id="17" name="Group 27"/>
          <p:cNvGrpSpPr>
            <a:grpSpLocks/>
          </p:cNvGrpSpPr>
          <p:nvPr/>
        </p:nvGrpSpPr>
        <p:grpSpPr bwMode="auto">
          <a:xfrm>
            <a:off x="5435600" y="1174734"/>
            <a:ext cx="3097213" cy="2084387"/>
            <a:chOff x="3424" y="2633"/>
            <a:chExt cx="1951" cy="1313"/>
          </a:xfrm>
        </p:grpSpPr>
        <p:pic>
          <p:nvPicPr>
            <p:cNvPr id="18" name="Picture 1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424" y="2633"/>
              <a:ext cx="1951" cy="1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" name="Text Box 16"/>
            <p:cNvSpPr txBox="1">
              <a:spLocks noChangeArrowheads="1"/>
            </p:cNvSpPr>
            <p:nvPr/>
          </p:nvSpPr>
          <p:spPr bwMode="auto">
            <a:xfrm>
              <a:off x="3826" y="2820"/>
              <a:ext cx="838" cy="24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457200" indent="-457200" latinLnBrk="1">
                <a:lnSpc>
                  <a:spcPct val="105000"/>
                </a:lnSpc>
                <a:spcBef>
                  <a:spcPct val="50000"/>
                </a:spcBef>
              </a:pPr>
              <a:r>
                <a:rPr kumimoji="1" lang="en-US" altLang="ko-KR" sz="1800">
                  <a:solidFill>
                    <a:schemeClr val="tx1"/>
                  </a:solidFill>
                  <a:latin typeface="굴림" pitchFamily="50" charset="-127"/>
                </a:rPr>
                <a:t>&lt;</a:t>
              </a:r>
              <a:r>
                <a:rPr kumimoji="1" lang="en-US" altLang="ko-KR" sz="1800" i="1">
                  <a:solidFill>
                    <a:schemeClr val="tx1"/>
                  </a:solidFill>
                </a:rPr>
                <a:t>a/p</a:t>
              </a:r>
              <a:r>
                <a:rPr kumimoji="1" lang="en-US" altLang="ko-KR" sz="1800">
                  <a:solidFill>
                    <a:schemeClr val="tx1"/>
                  </a:solidFill>
                  <a:latin typeface="Verdana" pitchFamily="34" charset="0"/>
                </a:rPr>
                <a:t> B</a:t>
              </a:r>
              <a:r>
                <a:rPr kumimoji="1" lang="en-US" altLang="ko-KR" sz="1800" baseline="30000">
                  <a:solidFill>
                    <a:schemeClr val="tx1"/>
                  </a:solidFill>
                  <a:latin typeface="Verdana" pitchFamily="34" charset="0"/>
                </a:rPr>
                <a:t>2</a:t>
              </a:r>
              <a:r>
                <a:rPr kumimoji="1" lang="en-US" altLang="ko-KR" sz="1800" baseline="30000">
                  <a:solidFill>
                    <a:schemeClr val="tx1"/>
                  </a:solidFill>
                  <a:latin typeface="굴림" pitchFamily="50" charset="-127"/>
                </a:rPr>
                <a:t> </a:t>
              </a:r>
              <a:r>
                <a:rPr kumimoji="1" lang="en-US" altLang="ko-KR" sz="1800">
                  <a:solidFill>
                    <a:schemeClr val="tx1"/>
                  </a:solidFill>
                  <a:latin typeface="굴림" pitchFamily="50" charset="-127"/>
                </a:rPr>
                <a:t>&gt;</a:t>
              </a:r>
              <a:r>
                <a:rPr kumimoji="1" lang="en-US" altLang="ko-KR" sz="1800" baseline="-25000">
                  <a:solidFill>
                    <a:schemeClr val="tx1"/>
                  </a:solidFill>
                  <a:latin typeface="굴림" pitchFamily="50" charset="-127"/>
                </a:rPr>
                <a:t>T</a:t>
              </a:r>
              <a:endParaRPr kumimoji="1" lang="en-US" altLang="ko-KR" sz="1800">
                <a:solidFill>
                  <a:schemeClr val="tx1"/>
                </a:solidFill>
                <a:latin typeface="Verdana" pitchFamily="34" charset="0"/>
              </a:endParaRPr>
            </a:p>
          </p:txBody>
        </p:sp>
        <p:sp>
          <p:nvSpPr>
            <p:cNvPr id="20" name="Text Box 17"/>
            <p:cNvSpPr txBox="1">
              <a:spLocks noChangeArrowheads="1"/>
            </p:cNvSpPr>
            <p:nvPr/>
          </p:nvSpPr>
          <p:spPr bwMode="auto">
            <a:xfrm>
              <a:off x="3832" y="3248"/>
              <a:ext cx="862" cy="24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457200" indent="-457200" latinLnBrk="1">
                <a:lnSpc>
                  <a:spcPct val="105000"/>
                </a:lnSpc>
                <a:spcBef>
                  <a:spcPct val="50000"/>
                </a:spcBef>
              </a:pPr>
              <a:r>
                <a:rPr kumimoji="1" lang="en-US" altLang="ko-KR" sz="1800">
                  <a:solidFill>
                    <a:srgbClr val="FF0000"/>
                  </a:solidFill>
                  <a:latin typeface="굴림" pitchFamily="50" charset="-127"/>
                </a:rPr>
                <a:t>&lt;</a:t>
              </a:r>
              <a:r>
                <a:rPr kumimoji="1" lang="en-US" altLang="ko-KR" sz="1800" i="1">
                  <a:solidFill>
                    <a:srgbClr val="FF0000"/>
                  </a:solidFill>
                </a:rPr>
                <a:t>a/p</a:t>
              </a:r>
              <a:r>
                <a:rPr kumimoji="1" lang="en-US" altLang="ko-KR" sz="1800">
                  <a:solidFill>
                    <a:srgbClr val="FF0000"/>
                  </a:solidFill>
                  <a:latin typeface="Verdana" pitchFamily="34" charset="0"/>
                </a:rPr>
                <a:t> E</a:t>
              </a:r>
              <a:r>
                <a:rPr kumimoji="1" lang="en-US" altLang="ko-KR" sz="1800" baseline="30000">
                  <a:solidFill>
                    <a:srgbClr val="FF0000"/>
                  </a:solidFill>
                  <a:latin typeface="Verdana" pitchFamily="34" charset="0"/>
                </a:rPr>
                <a:t>2</a:t>
              </a:r>
              <a:r>
                <a:rPr kumimoji="1" lang="en-US" altLang="ko-KR" sz="1800" baseline="30000">
                  <a:solidFill>
                    <a:srgbClr val="FF0000"/>
                  </a:solidFill>
                  <a:latin typeface="굴림" pitchFamily="50" charset="-127"/>
                </a:rPr>
                <a:t> </a:t>
              </a:r>
              <a:r>
                <a:rPr kumimoji="1" lang="en-US" altLang="ko-KR" sz="1800">
                  <a:solidFill>
                    <a:srgbClr val="FF0000"/>
                  </a:solidFill>
                  <a:latin typeface="굴림" pitchFamily="50" charset="-127"/>
                </a:rPr>
                <a:t>&gt;</a:t>
              </a:r>
              <a:r>
                <a:rPr kumimoji="1" lang="en-US" altLang="ko-KR" sz="1800" baseline="-25000">
                  <a:solidFill>
                    <a:srgbClr val="FF0000"/>
                  </a:solidFill>
                  <a:latin typeface="굴림" pitchFamily="50" charset="-127"/>
                </a:rPr>
                <a:t>T</a:t>
              </a:r>
              <a:endParaRPr kumimoji="1" lang="en-US" altLang="ko-KR" sz="1800">
                <a:solidFill>
                  <a:srgbClr val="FF0000"/>
                </a:solidFill>
                <a:latin typeface="Verdana" pitchFamily="34" charset="0"/>
              </a:endParaRPr>
            </a:p>
          </p:txBody>
        </p:sp>
      </p:grpSp>
      <p:grpSp>
        <p:nvGrpSpPr>
          <p:cNvPr id="21" name="Group 26"/>
          <p:cNvGrpSpPr>
            <a:grpSpLocks/>
          </p:cNvGrpSpPr>
          <p:nvPr/>
        </p:nvGrpSpPr>
        <p:grpSpPr bwMode="auto">
          <a:xfrm>
            <a:off x="827088" y="1142984"/>
            <a:ext cx="3132137" cy="2160587"/>
            <a:chOff x="521" y="2613"/>
            <a:chExt cx="1973" cy="1361"/>
          </a:xfrm>
        </p:grpSpPr>
        <p:pic>
          <p:nvPicPr>
            <p:cNvPr id="22" name="Picture 1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21" y="2613"/>
              <a:ext cx="1973" cy="13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" name="Text Box 18"/>
            <p:cNvSpPr txBox="1">
              <a:spLocks noChangeArrowheads="1"/>
            </p:cNvSpPr>
            <p:nvPr/>
          </p:nvSpPr>
          <p:spPr bwMode="auto">
            <a:xfrm>
              <a:off x="1020" y="2761"/>
              <a:ext cx="838" cy="24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457200" indent="-457200" latinLnBrk="1">
                <a:lnSpc>
                  <a:spcPct val="105000"/>
                </a:lnSpc>
                <a:spcBef>
                  <a:spcPct val="50000"/>
                </a:spcBef>
              </a:pPr>
              <a:r>
                <a:rPr kumimoji="1" lang="en-US" altLang="ko-KR" sz="1800" i="1">
                  <a:solidFill>
                    <a:schemeClr val="tx1"/>
                  </a:solidFill>
                  <a:latin typeface="Arial" charset="0"/>
                </a:rPr>
                <a:t>G</a:t>
              </a:r>
              <a:r>
                <a:rPr kumimoji="1" lang="en-US" altLang="ko-KR" sz="1800" baseline="-25000">
                  <a:solidFill>
                    <a:schemeClr val="tx1"/>
                  </a:solidFill>
                  <a:latin typeface="굴림" pitchFamily="50" charset="-127"/>
                </a:rPr>
                <a:t>0</a:t>
              </a:r>
              <a:endParaRPr kumimoji="1" lang="en-US" altLang="ko-KR" sz="1800">
                <a:solidFill>
                  <a:schemeClr val="tx1"/>
                </a:solidFill>
                <a:latin typeface="Verdana" pitchFamily="34" charset="0"/>
              </a:endParaRPr>
            </a:p>
          </p:txBody>
        </p:sp>
        <p:sp>
          <p:nvSpPr>
            <p:cNvPr id="24" name="Text Box 19"/>
            <p:cNvSpPr txBox="1">
              <a:spLocks noChangeArrowheads="1"/>
            </p:cNvSpPr>
            <p:nvPr/>
          </p:nvSpPr>
          <p:spPr bwMode="auto">
            <a:xfrm>
              <a:off x="1247" y="3429"/>
              <a:ext cx="363" cy="24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457200" indent="-457200" latinLnBrk="1">
                <a:lnSpc>
                  <a:spcPct val="105000"/>
                </a:lnSpc>
                <a:spcBef>
                  <a:spcPct val="50000"/>
                </a:spcBef>
              </a:pPr>
              <a:r>
                <a:rPr kumimoji="1" lang="en-US" altLang="ko-KR" sz="1800" i="1">
                  <a:solidFill>
                    <a:srgbClr val="FF0000"/>
                  </a:solidFill>
                  <a:latin typeface="Arial" charset="0"/>
                </a:rPr>
                <a:t>G</a:t>
              </a:r>
              <a:r>
                <a:rPr kumimoji="1" lang="en-US" altLang="ko-KR" sz="1800" baseline="-25000">
                  <a:solidFill>
                    <a:srgbClr val="FF0000"/>
                  </a:solidFill>
                  <a:latin typeface="굴림" pitchFamily="50" charset="-127"/>
                </a:rPr>
                <a:t>2</a:t>
              </a:r>
              <a:endParaRPr kumimoji="1" lang="en-US" altLang="ko-KR" sz="1800">
                <a:solidFill>
                  <a:srgbClr val="FF0000"/>
                </a:solidFill>
                <a:latin typeface="Verdana" pitchFamily="34" charset="0"/>
              </a:endParaRPr>
            </a:p>
          </p:txBody>
        </p:sp>
      </p:grpSp>
      <p:sp>
        <p:nvSpPr>
          <p:cNvPr id="25" name="Text Box 25"/>
          <p:cNvSpPr txBox="1">
            <a:spLocks noChangeArrowheads="1"/>
          </p:cNvSpPr>
          <p:nvPr/>
        </p:nvSpPr>
        <p:spPr bwMode="auto">
          <a:xfrm>
            <a:off x="332227" y="3714752"/>
            <a:ext cx="7561263" cy="2893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latinLnBrk="1">
              <a:lnSpc>
                <a:spcPct val="80000"/>
              </a:lnSpc>
              <a:spcBef>
                <a:spcPct val="50000"/>
              </a:spcBef>
              <a:buClr>
                <a:schemeClr val="tx2"/>
              </a:buClr>
              <a:buFontTx/>
              <a:buChar char="•"/>
            </a:pPr>
            <a:r>
              <a:rPr kumimoji="1" lang="en-US" altLang="ko-KR" sz="1600" dirty="0" smtClean="0">
                <a:latin typeface="Verdana" pitchFamily="34" charset="0"/>
              </a:rPr>
              <a:t>Abrupt changes for mass and width near </a:t>
            </a:r>
            <a:r>
              <a:rPr kumimoji="1" lang="en-US" altLang="ko-KR" sz="1600" dirty="0" err="1" smtClean="0">
                <a:latin typeface="Verdana" pitchFamily="34" charset="0"/>
              </a:rPr>
              <a:t>Tc</a:t>
            </a:r>
            <a:endParaRPr kumimoji="1" lang="en-US" altLang="ko-KR" sz="1600" dirty="0">
              <a:solidFill>
                <a:srgbClr val="FF0000"/>
              </a:solidFill>
              <a:latin typeface="Verdana" pitchFamily="34" charset="0"/>
            </a:endParaRPr>
          </a:p>
        </p:txBody>
      </p:sp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84278" y="4164037"/>
            <a:ext cx="3316284" cy="2328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Rectangle 29"/>
          <p:cNvSpPr>
            <a:spLocks noChangeArrowheads="1"/>
          </p:cNvSpPr>
          <p:nvPr/>
        </p:nvSpPr>
        <p:spPr bwMode="auto">
          <a:xfrm>
            <a:off x="1857356" y="5292908"/>
            <a:ext cx="863600" cy="6477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29" name="Rectangle 30"/>
          <p:cNvSpPr>
            <a:spLocks noChangeArrowheads="1"/>
          </p:cNvSpPr>
          <p:nvPr/>
        </p:nvSpPr>
        <p:spPr bwMode="auto">
          <a:xfrm>
            <a:off x="3071802" y="4380347"/>
            <a:ext cx="1041399" cy="58419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graphicFrame>
        <p:nvGraphicFramePr>
          <p:cNvPr id="30" name="Object 4"/>
          <p:cNvGraphicFramePr>
            <a:graphicFrameLocks noChangeAspect="1"/>
          </p:cNvGraphicFramePr>
          <p:nvPr/>
        </p:nvGraphicFramePr>
        <p:xfrm>
          <a:off x="-32" y="5306291"/>
          <a:ext cx="1357322" cy="397421"/>
        </p:xfrm>
        <a:graphic>
          <a:graphicData uri="http://schemas.openxmlformats.org/presentationml/2006/ole">
            <p:oleObj spid="_x0000_s97281" name="수식" r:id="rId6" imgW="825480" imgH="241200" progId="Equation.3">
              <p:embed/>
            </p:oleObj>
          </a:graphicData>
        </a:graphic>
      </p:graphicFrame>
      <p:sp>
        <p:nvSpPr>
          <p:cNvPr id="31" name="직사각형 30"/>
          <p:cNvSpPr/>
          <p:nvPr/>
        </p:nvSpPr>
        <p:spPr bwMode="auto">
          <a:xfrm>
            <a:off x="142844" y="4735541"/>
            <a:ext cx="1285884" cy="64294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4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Symbol" pitchFamily="18" charset="2"/>
              <a:ea typeface="굴림" pitchFamily="50" charset="-127"/>
            </a:endParaRPr>
          </a:p>
        </p:txBody>
      </p:sp>
      <p:pic>
        <p:nvPicPr>
          <p:cNvPr id="32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57818" y="4071942"/>
            <a:ext cx="3228998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슬라이드 번호 개체 틀 2"/>
          <p:cNvSpPr>
            <a:spLocks noGrp="1"/>
          </p:cNvSpPr>
          <p:nvPr>
            <p:ph type="sldNum" sz="quarter" idx="11"/>
          </p:nvPr>
        </p:nvSpPr>
        <p:spPr>
          <a:xfrm>
            <a:off x="6938994" y="6570663"/>
            <a:ext cx="2133600" cy="242887"/>
          </a:xfrm>
        </p:spPr>
        <p:txBody>
          <a:bodyPr/>
          <a:lstStyle/>
          <a:p>
            <a:fld id="{3375760C-78BC-426A-B252-89CDCBB8771D}" type="slidenum">
              <a:rPr lang="ko-KR" altLang="en-US"/>
              <a:pPr/>
              <a:t>11</a:t>
            </a:fld>
            <a:endParaRPr lang="en-US" altLang="ko-KR" dirty="0"/>
          </a:p>
        </p:txBody>
      </p:sp>
      <p:sp>
        <p:nvSpPr>
          <p:cNvPr id="431106" name="Line 2"/>
          <p:cNvSpPr>
            <a:spLocks noChangeShapeType="1"/>
          </p:cNvSpPr>
          <p:nvPr/>
        </p:nvSpPr>
        <p:spPr bwMode="auto">
          <a:xfrm flipV="1">
            <a:off x="2293915" y="5734050"/>
            <a:ext cx="0" cy="431800"/>
          </a:xfrm>
          <a:prstGeom prst="line">
            <a:avLst/>
          </a:prstGeom>
          <a:noFill/>
          <a:ln w="9525">
            <a:noFill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ko-KR" altLang="en-US"/>
          </a:p>
        </p:txBody>
      </p:sp>
      <p:pic>
        <p:nvPicPr>
          <p:cNvPr id="431121" name="Picture 17"/>
          <p:cNvPicPr>
            <a:picLocks noChangeAspect="1" noChangeArrowheads="1"/>
          </p:cNvPicPr>
          <p:nvPr/>
        </p:nvPicPr>
        <p:blipFill>
          <a:blip r:embed="rId2" cstate="print">
            <a:lum bright="-36000" contrast="48000"/>
          </a:blip>
          <a:srcRect/>
          <a:stretch>
            <a:fillRect/>
          </a:stretch>
        </p:blipFill>
        <p:spPr bwMode="auto">
          <a:xfrm>
            <a:off x="1357290" y="4365625"/>
            <a:ext cx="2584450" cy="180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31123" name="Picture 1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00450" y="3905250"/>
            <a:ext cx="2411412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31120" name="Picture 16"/>
          <p:cNvPicPr>
            <a:picLocks noChangeAspect="1" noChangeArrowheads="1"/>
          </p:cNvPicPr>
          <p:nvPr/>
        </p:nvPicPr>
        <p:blipFill>
          <a:blip r:embed="rId4" cstate="print">
            <a:lum bright="-32000" contrast="50000"/>
          </a:blip>
          <a:srcRect/>
          <a:stretch>
            <a:fillRect/>
          </a:stretch>
        </p:blipFill>
        <p:spPr bwMode="auto">
          <a:xfrm>
            <a:off x="3357554" y="1330328"/>
            <a:ext cx="2930525" cy="200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31122" name="Picture 1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26158" y="827090"/>
            <a:ext cx="2411413" cy="295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31124" name="Text Box 20"/>
          <p:cNvSpPr txBox="1">
            <a:spLocks noChangeArrowheads="1"/>
          </p:cNvSpPr>
          <p:nvPr/>
        </p:nvSpPr>
        <p:spPr bwMode="auto">
          <a:xfrm>
            <a:off x="4292111" y="1042990"/>
            <a:ext cx="172878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1200" dirty="0" err="1">
                <a:latin typeface="+mn-lt"/>
              </a:rPr>
              <a:t>Karsch</a:t>
            </a:r>
            <a:r>
              <a:rPr lang="en-US" altLang="ko-KR" sz="1200" dirty="0">
                <a:latin typeface="+mn-lt"/>
              </a:rPr>
              <a:t> et al.</a:t>
            </a:r>
          </a:p>
        </p:txBody>
      </p:sp>
      <p:grpSp>
        <p:nvGrpSpPr>
          <p:cNvPr id="2" name="Group 26"/>
          <p:cNvGrpSpPr>
            <a:grpSpLocks/>
          </p:cNvGrpSpPr>
          <p:nvPr/>
        </p:nvGrpSpPr>
        <p:grpSpPr bwMode="auto">
          <a:xfrm>
            <a:off x="4238137" y="1446215"/>
            <a:ext cx="722312" cy="1584325"/>
            <a:chOff x="1485" y="872"/>
            <a:chExt cx="455" cy="998"/>
          </a:xfrm>
        </p:grpSpPr>
        <p:sp>
          <p:nvSpPr>
            <p:cNvPr id="431127" name="Text Box 23"/>
            <p:cNvSpPr txBox="1">
              <a:spLocks noChangeArrowheads="1"/>
            </p:cNvSpPr>
            <p:nvPr/>
          </p:nvSpPr>
          <p:spPr bwMode="auto">
            <a:xfrm>
              <a:off x="1485" y="872"/>
              <a:ext cx="455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ko-KR" sz="1000" b="1" dirty="0">
                  <a:solidFill>
                    <a:schemeClr val="accent1"/>
                  </a:solidFill>
                  <a:latin typeface="+mn-lt"/>
                </a:rPr>
                <a:t>0.75T</a:t>
              </a:r>
              <a:r>
                <a:rPr lang="en-US" altLang="ko-KR" sz="1000" b="1" baseline="-25000" dirty="0">
                  <a:solidFill>
                    <a:schemeClr val="accent1"/>
                  </a:solidFill>
                  <a:latin typeface="+mn-lt"/>
                </a:rPr>
                <a:t>c</a:t>
              </a:r>
            </a:p>
          </p:txBody>
        </p:sp>
        <p:sp>
          <p:nvSpPr>
            <p:cNvPr id="431129" name="Line 25"/>
            <p:cNvSpPr>
              <a:spLocks noChangeShapeType="1"/>
            </p:cNvSpPr>
            <p:nvPr/>
          </p:nvSpPr>
          <p:spPr bwMode="auto">
            <a:xfrm>
              <a:off x="1758" y="1008"/>
              <a:ext cx="0" cy="8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</p:grpSp>
      <p:sp>
        <p:nvSpPr>
          <p:cNvPr id="431134" name="Line 30"/>
          <p:cNvSpPr>
            <a:spLocks noChangeShapeType="1"/>
          </p:cNvSpPr>
          <p:nvPr/>
        </p:nvSpPr>
        <p:spPr bwMode="auto">
          <a:xfrm flipH="1">
            <a:off x="8143900" y="950915"/>
            <a:ext cx="504825" cy="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ko-KR" altLang="en-US"/>
          </a:p>
        </p:txBody>
      </p:sp>
      <p:sp>
        <p:nvSpPr>
          <p:cNvPr id="431135" name="Text Box 31"/>
          <p:cNvSpPr txBox="1">
            <a:spLocks noChangeArrowheads="1"/>
          </p:cNvSpPr>
          <p:nvPr/>
        </p:nvSpPr>
        <p:spPr bwMode="auto">
          <a:xfrm>
            <a:off x="8613800" y="827090"/>
            <a:ext cx="63976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1000" b="1" dirty="0">
                <a:solidFill>
                  <a:schemeClr val="accent1"/>
                </a:solidFill>
                <a:latin typeface="+mn-lt"/>
              </a:rPr>
              <a:t>0.9 </a:t>
            </a:r>
            <a:r>
              <a:rPr lang="en-US" altLang="ko-KR" sz="1000" b="1" dirty="0" err="1">
                <a:solidFill>
                  <a:schemeClr val="accent1"/>
                </a:solidFill>
                <a:latin typeface="+mn-lt"/>
              </a:rPr>
              <a:t>T</a:t>
            </a:r>
            <a:r>
              <a:rPr lang="en-US" altLang="ko-KR" sz="1000" b="1" baseline="-25000" dirty="0" err="1">
                <a:solidFill>
                  <a:schemeClr val="accent1"/>
                </a:solidFill>
                <a:latin typeface="+mn-lt"/>
              </a:rPr>
              <a:t>c</a:t>
            </a:r>
            <a:endParaRPr lang="en-US" altLang="ko-KR" sz="1000" b="1" baseline="-25000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431136" name="Text Box 32"/>
          <p:cNvSpPr txBox="1">
            <a:spLocks noChangeArrowheads="1"/>
          </p:cNvSpPr>
          <p:nvPr/>
        </p:nvSpPr>
        <p:spPr bwMode="auto">
          <a:xfrm>
            <a:off x="6657958" y="682628"/>
            <a:ext cx="194468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1200" dirty="0" err="1">
                <a:latin typeface="+mn-lt"/>
              </a:rPr>
              <a:t>K.Morita</a:t>
            </a:r>
            <a:r>
              <a:rPr lang="en-US" altLang="ko-KR" sz="1200" dirty="0">
                <a:latin typeface="+mn-lt"/>
              </a:rPr>
              <a:t>, Y. Song, SHL</a:t>
            </a:r>
          </a:p>
        </p:txBody>
      </p:sp>
      <p:grpSp>
        <p:nvGrpSpPr>
          <p:cNvPr id="3" name="Group 49"/>
          <p:cNvGrpSpPr>
            <a:grpSpLocks/>
          </p:cNvGrpSpPr>
          <p:nvPr/>
        </p:nvGrpSpPr>
        <p:grpSpPr bwMode="auto">
          <a:xfrm>
            <a:off x="8143900" y="1330328"/>
            <a:ext cx="1052512" cy="758825"/>
            <a:chOff x="5057" y="799"/>
            <a:chExt cx="663" cy="478"/>
          </a:xfrm>
        </p:grpSpPr>
        <p:sp>
          <p:nvSpPr>
            <p:cNvPr id="431126" name="Line 22"/>
            <p:cNvSpPr>
              <a:spLocks noChangeShapeType="1"/>
            </p:cNvSpPr>
            <p:nvPr/>
          </p:nvSpPr>
          <p:spPr bwMode="auto">
            <a:xfrm flipH="1">
              <a:off x="5057" y="1207"/>
              <a:ext cx="318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31133" name="Text Box 29"/>
            <p:cNvSpPr txBox="1">
              <a:spLocks noChangeArrowheads="1"/>
            </p:cNvSpPr>
            <p:nvPr/>
          </p:nvSpPr>
          <p:spPr bwMode="auto">
            <a:xfrm>
              <a:off x="5357" y="1123"/>
              <a:ext cx="363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ko-KR" sz="1000" b="1" dirty="0">
                  <a:solidFill>
                    <a:srgbClr val="FF0000"/>
                  </a:solidFill>
                  <a:latin typeface="+mn-lt"/>
                </a:rPr>
                <a:t>1.1T</a:t>
              </a:r>
              <a:r>
                <a:rPr lang="en-US" altLang="ko-KR" sz="1000" b="1" baseline="-25000" dirty="0">
                  <a:solidFill>
                    <a:srgbClr val="FF0000"/>
                  </a:solidFill>
                  <a:latin typeface="+mn-lt"/>
                </a:rPr>
                <a:t>c</a:t>
              </a:r>
            </a:p>
          </p:txBody>
        </p:sp>
        <p:sp>
          <p:nvSpPr>
            <p:cNvPr id="431137" name="Text Box 33"/>
            <p:cNvSpPr txBox="1">
              <a:spLocks noChangeArrowheads="1"/>
            </p:cNvSpPr>
            <p:nvPr/>
          </p:nvSpPr>
          <p:spPr bwMode="auto">
            <a:xfrm>
              <a:off x="5148" y="799"/>
              <a:ext cx="499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ko-KR" sz="1000" dirty="0">
                  <a:latin typeface="+mn-lt"/>
                </a:rPr>
                <a:t>400 </a:t>
              </a:r>
              <a:r>
                <a:rPr lang="en-US" altLang="ko-KR" sz="1000" dirty="0" err="1">
                  <a:latin typeface="+mn-lt"/>
                </a:rPr>
                <a:t>MeV</a:t>
              </a:r>
              <a:endParaRPr lang="en-US" altLang="ko-KR" sz="1000" dirty="0">
                <a:latin typeface="+mn-lt"/>
              </a:endParaRPr>
            </a:p>
          </p:txBody>
        </p:sp>
      </p:grpSp>
      <p:grpSp>
        <p:nvGrpSpPr>
          <p:cNvPr id="4" name="Group 48"/>
          <p:cNvGrpSpPr>
            <a:grpSpLocks/>
          </p:cNvGrpSpPr>
          <p:nvPr/>
        </p:nvGrpSpPr>
        <p:grpSpPr bwMode="auto">
          <a:xfrm>
            <a:off x="4147648" y="2266953"/>
            <a:ext cx="936625" cy="1211262"/>
            <a:chOff x="1428" y="1389"/>
            <a:chExt cx="590" cy="763"/>
          </a:xfrm>
        </p:grpSpPr>
        <p:sp>
          <p:nvSpPr>
            <p:cNvPr id="431131" name="Line 27"/>
            <p:cNvSpPr>
              <a:spLocks noChangeShapeType="1"/>
            </p:cNvSpPr>
            <p:nvPr/>
          </p:nvSpPr>
          <p:spPr bwMode="auto">
            <a:xfrm>
              <a:off x="1598" y="1555"/>
              <a:ext cx="0" cy="31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31132" name="Text Box 28"/>
            <p:cNvSpPr txBox="1">
              <a:spLocks noChangeArrowheads="1"/>
            </p:cNvSpPr>
            <p:nvPr/>
          </p:nvSpPr>
          <p:spPr bwMode="auto">
            <a:xfrm>
              <a:off x="1428" y="1389"/>
              <a:ext cx="363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ko-KR" sz="1000" b="1" dirty="0">
                  <a:solidFill>
                    <a:srgbClr val="FF0000"/>
                  </a:solidFill>
                  <a:latin typeface="+mn-lt"/>
                </a:rPr>
                <a:t>1.1T</a:t>
              </a:r>
              <a:r>
                <a:rPr lang="en-US" altLang="ko-KR" sz="1000" b="1" baseline="-25000" dirty="0">
                  <a:solidFill>
                    <a:srgbClr val="FF0000"/>
                  </a:solidFill>
                  <a:latin typeface="+mn-lt"/>
                </a:rPr>
                <a:t>c</a:t>
              </a:r>
            </a:p>
          </p:txBody>
        </p:sp>
        <p:sp>
          <p:nvSpPr>
            <p:cNvPr id="431138" name="Text Box 34"/>
            <p:cNvSpPr txBox="1">
              <a:spLocks noChangeArrowheads="1"/>
            </p:cNvSpPr>
            <p:nvPr/>
          </p:nvSpPr>
          <p:spPr bwMode="auto">
            <a:xfrm>
              <a:off x="1519" y="1979"/>
              <a:ext cx="499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ko-KR" sz="1200" b="1" dirty="0">
                  <a:latin typeface="+mn-lt"/>
                </a:rPr>
                <a:t>1 </a:t>
              </a:r>
              <a:r>
                <a:rPr lang="en-US" altLang="ko-KR" sz="1200" b="1" dirty="0" err="1">
                  <a:latin typeface="+mn-lt"/>
                </a:rPr>
                <a:t>GeV</a:t>
              </a:r>
              <a:endParaRPr lang="en-US" altLang="ko-KR" sz="1200" b="1" dirty="0">
                <a:latin typeface="+mn-lt"/>
              </a:endParaRPr>
            </a:p>
          </p:txBody>
        </p:sp>
      </p:grpSp>
      <p:sp>
        <p:nvSpPr>
          <p:cNvPr id="431142" name="Line 38"/>
          <p:cNvSpPr>
            <a:spLocks noChangeShapeType="1"/>
          </p:cNvSpPr>
          <p:nvPr/>
        </p:nvSpPr>
        <p:spPr bwMode="auto">
          <a:xfrm flipV="1">
            <a:off x="3335315" y="5876925"/>
            <a:ext cx="0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ko-KR" altLang="en-US"/>
          </a:p>
        </p:txBody>
      </p:sp>
      <p:sp>
        <p:nvSpPr>
          <p:cNvPr id="431143" name="Text Box 39"/>
          <p:cNvSpPr txBox="1">
            <a:spLocks noChangeArrowheads="1"/>
          </p:cNvSpPr>
          <p:nvPr/>
        </p:nvSpPr>
        <p:spPr bwMode="auto">
          <a:xfrm>
            <a:off x="3228952" y="6497638"/>
            <a:ext cx="5762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1000" b="1" dirty="0">
                <a:solidFill>
                  <a:schemeClr val="accent1"/>
                </a:solidFill>
                <a:latin typeface="+mn-lt"/>
              </a:rPr>
              <a:t>0.9T</a:t>
            </a:r>
            <a:r>
              <a:rPr lang="en-US" altLang="ko-KR" sz="1000" b="1" baseline="-25000" dirty="0">
                <a:solidFill>
                  <a:schemeClr val="accent1"/>
                </a:solidFill>
                <a:latin typeface="+mn-lt"/>
              </a:rPr>
              <a:t>c</a:t>
            </a:r>
          </a:p>
        </p:txBody>
      </p:sp>
      <p:sp>
        <p:nvSpPr>
          <p:cNvPr id="431146" name="Line 42"/>
          <p:cNvSpPr>
            <a:spLocks noChangeShapeType="1"/>
          </p:cNvSpPr>
          <p:nvPr/>
        </p:nvSpPr>
        <p:spPr bwMode="auto">
          <a:xfrm flipH="1">
            <a:off x="5734037" y="4057650"/>
            <a:ext cx="504825" cy="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ko-KR" altLang="en-US"/>
          </a:p>
        </p:txBody>
      </p:sp>
      <p:sp>
        <p:nvSpPr>
          <p:cNvPr id="431147" name="Text Box 43"/>
          <p:cNvSpPr txBox="1">
            <a:spLocks noChangeArrowheads="1"/>
          </p:cNvSpPr>
          <p:nvPr/>
        </p:nvSpPr>
        <p:spPr bwMode="auto">
          <a:xfrm>
            <a:off x="6203937" y="3933825"/>
            <a:ext cx="5762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1000" b="1" dirty="0">
                <a:solidFill>
                  <a:schemeClr val="accent1"/>
                </a:solidFill>
              </a:rPr>
              <a:t>0.9 </a:t>
            </a:r>
            <a:r>
              <a:rPr lang="en-US" altLang="ko-KR" sz="1000" b="1" dirty="0" err="1">
                <a:solidFill>
                  <a:schemeClr val="accent1"/>
                </a:solidFill>
                <a:latin typeface="+mn-lt"/>
              </a:rPr>
              <a:t>T</a:t>
            </a:r>
            <a:r>
              <a:rPr lang="en-US" altLang="ko-KR" sz="1000" b="1" baseline="-25000" dirty="0" err="1">
                <a:solidFill>
                  <a:schemeClr val="accent1"/>
                </a:solidFill>
                <a:latin typeface="+mn-lt"/>
              </a:rPr>
              <a:t>c</a:t>
            </a:r>
            <a:endParaRPr lang="en-US" altLang="ko-KR" sz="1000" b="1" baseline="-25000" dirty="0">
              <a:solidFill>
                <a:schemeClr val="accent1"/>
              </a:solidFill>
              <a:latin typeface="+mn-lt"/>
            </a:endParaRPr>
          </a:p>
        </p:txBody>
      </p:sp>
      <p:grpSp>
        <p:nvGrpSpPr>
          <p:cNvPr id="5" name="Group 51"/>
          <p:cNvGrpSpPr>
            <a:grpSpLocks/>
          </p:cNvGrpSpPr>
          <p:nvPr/>
        </p:nvGrpSpPr>
        <p:grpSpPr bwMode="auto">
          <a:xfrm>
            <a:off x="5727690" y="4437063"/>
            <a:ext cx="1127126" cy="758825"/>
            <a:chOff x="4510" y="2795"/>
            <a:chExt cx="710" cy="478"/>
          </a:xfrm>
        </p:grpSpPr>
        <p:sp>
          <p:nvSpPr>
            <p:cNvPr id="431144" name="Line 40"/>
            <p:cNvSpPr>
              <a:spLocks noChangeShapeType="1"/>
            </p:cNvSpPr>
            <p:nvPr/>
          </p:nvSpPr>
          <p:spPr bwMode="auto">
            <a:xfrm flipH="1">
              <a:off x="4510" y="3203"/>
              <a:ext cx="318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31145" name="Text Box 41"/>
            <p:cNvSpPr txBox="1">
              <a:spLocks noChangeArrowheads="1"/>
            </p:cNvSpPr>
            <p:nvPr/>
          </p:nvSpPr>
          <p:spPr bwMode="auto">
            <a:xfrm>
              <a:off x="4810" y="3119"/>
              <a:ext cx="363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ko-KR" sz="1000" b="1" dirty="0">
                  <a:solidFill>
                    <a:srgbClr val="FF0000"/>
                  </a:solidFill>
                  <a:latin typeface="+mn-lt"/>
                </a:rPr>
                <a:t>1.5T</a:t>
              </a:r>
              <a:r>
                <a:rPr lang="en-US" altLang="ko-KR" sz="1000" b="1" baseline="-25000" dirty="0">
                  <a:solidFill>
                    <a:srgbClr val="FF0000"/>
                  </a:solidFill>
                  <a:latin typeface="+mn-lt"/>
                </a:rPr>
                <a:t>c</a:t>
              </a:r>
            </a:p>
          </p:txBody>
        </p:sp>
        <p:sp>
          <p:nvSpPr>
            <p:cNvPr id="431148" name="Text Box 44"/>
            <p:cNvSpPr txBox="1">
              <a:spLocks noChangeArrowheads="1"/>
            </p:cNvSpPr>
            <p:nvPr/>
          </p:nvSpPr>
          <p:spPr bwMode="auto">
            <a:xfrm>
              <a:off x="4601" y="2795"/>
              <a:ext cx="619" cy="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ko-KR" sz="1100" dirty="0">
                  <a:latin typeface="+mn-lt"/>
                </a:rPr>
                <a:t>400 </a:t>
              </a:r>
              <a:r>
                <a:rPr lang="en-US" altLang="ko-KR" sz="1100" dirty="0" err="1">
                  <a:latin typeface="+mn-lt"/>
                </a:rPr>
                <a:t>MeV</a:t>
              </a:r>
              <a:endParaRPr lang="en-US" altLang="ko-KR" sz="1100" dirty="0">
                <a:latin typeface="+mn-lt"/>
              </a:endParaRPr>
            </a:p>
          </p:txBody>
        </p:sp>
      </p:grpSp>
      <p:grpSp>
        <p:nvGrpSpPr>
          <p:cNvPr id="6" name="Group 50"/>
          <p:cNvGrpSpPr>
            <a:grpSpLocks/>
          </p:cNvGrpSpPr>
          <p:nvPr/>
        </p:nvGrpSpPr>
        <p:grpSpPr bwMode="auto">
          <a:xfrm>
            <a:off x="2509815" y="5876921"/>
            <a:ext cx="1014412" cy="793750"/>
            <a:chOff x="1701" y="3702"/>
            <a:chExt cx="639" cy="500"/>
          </a:xfrm>
        </p:grpSpPr>
        <p:sp>
          <p:nvSpPr>
            <p:cNvPr id="431140" name="Text Box 36"/>
            <p:cNvSpPr txBox="1">
              <a:spLocks noChangeArrowheads="1"/>
            </p:cNvSpPr>
            <p:nvPr/>
          </p:nvSpPr>
          <p:spPr bwMode="auto">
            <a:xfrm>
              <a:off x="1927" y="3929"/>
              <a:ext cx="363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ko-KR" sz="1000" b="1" dirty="0">
                  <a:solidFill>
                    <a:srgbClr val="FF0000"/>
                  </a:solidFill>
                  <a:latin typeface="+mn-lt"/>
                </a:rPr>
                <a:t>1.5T</a:t>
              </a:r>
              <a:r>
                <a:rPr lang="en-US" altLang="ko-KR" sz="1000" b="1" baseline="-25000" dirty="0">
                  <a:solidFill>
                    <a:srgbClr val="FF0000"/>
                  </a:solidFill>
                  <a:latin typeface="+mn-lt"/>
                </a:rPr>
                <a:t>c</a:t>
              </a:r>
            </a:p>
          </p:txBody>
        </p:sp>
        <p:sp>
          <p:nvSpPr>
            <p:cNvPr id="431141" name="Line 37"/>
            <p:cNvSpPr>
              <a:spLocks noChangeShapeType="1"/>
            </p:cNvSpPr>
            <p:nvPr/>
          </p:nvSpPr>
          <p:spPr bwMode="auto">
            <a:xfrm flipV="1">
              <a:off x="2127" y="3702"/>
              <a:ext cx="0" cy="22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31149" name="Text Box 45"/>
            <p:cNvSpPr txBox="1">
              <a:spLocks noChangeArrowheads="1"/>
            </p:cNvSpPr>
            <p:nvPr/>
          </p:nvSpPr>
          <p:spPr bwMode="auto">
            <a:xfrm>
              <a:off x="1701" y="4028"/>
              <a:ext cx="639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ko-KR" sz="1200" dirty="0">
                  <a:latin typeface="+mn-lt"/>
                </a:rPr>
                <a:t>400 </a:t>
              </a:r>
              <a:r>
                <a:rPr lang="en-US" altLang="ko-KR" sz="1200" dirty="0" err="1">
                  <a:latin typeface="+mn-lt"/>
                </a:rPr>
                <a:t>MeV</a:t>
              </a:r>
              <a:endParaRPr lang="en-US" altLang="ko-KR" sz="1200" dirty="0">
                <a:latin typeface="+mn-lt"/>
              </a:endParaRPr>
            </a:p>
          </p:txBody>
        </p:sp>
      </p:grpSp>
      <p:sp>
        <p:nvSpPr>
          <p:cNvPr id="431150" name="Text Box 46"/>
          <p:cNvSpPr txBox="1">
            <a:spLocks noChangeArrowheads="1"/>
          </p:cNvSpPr>
          <p:nvPr/>
        </p:nvSpPr>
        <p:spPr bwMode="auto">
          <a:xfrm>
            <a:off x="2078015" y="4090988"/>
            <a:ext cx="172878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1200" dirty="0" err="1">
                <a:latin typeface="+mn-lt"/>
              </a:rPr>
              <a:t>Karsch</a:t>
            </a:r>
            <a:r>
              <a:rPr lang="en-US" altLang="ko-KR" sz="1200" dirty="0">
                <a:latin typeface="+mn-lt"/>
              </a:rPr>
              <a:t> et al.</a:t>
            </a:r>
          </a:p>
        </p:txBody>
      </p:sp>
      <p:sp>
        <p:nvSpPr>
          <p:cNvPr id="431151" name="Text Box 47"/>
          <p:cNvSpPr txBox="1">
            <a:spLocks noChangeArrowheads="1"/>
          </p:cNvSpPr>
          <p:nvPr/>
        </p:nvSpPr>
        <p:spPr bwMode="auto">
          <a:xfrm>
            <a:off x="4243362" y="3768725"/>
            <a:ext cx="194468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1200" dirty="0" err="1">
                <a:latin typeface="+mn-lt"/>
              </a:rPr>
              <a:t>K.Morita</a:t>
            </a:r>
            <a:r>
              <a:rPr lang="en-US" altLang="ko-KR" sz="1200" dirty="0">
                <a:latin typeface="+mn-lt"/>
              </a:rPr>
              <a:t>, Y. Song, SHL</a:t>
            </a:r>
          </a:p>
        </p:txBody>
      </p:sp>
      <p:sp>
        <p:nvSpPr>
          <p:cNvPr id="42" name="Text Box 8"/>
          <p:cNvSpPr txBox="1">
            <a:spLocks noChangeArrowheads="1"/>
          </p:cNvSpPr>
          <p:nvPr/>
        </p:nvSpPr>
        <p:spPr bwMode="auto">
          <a:xfrm>
            <a:off x="179388" y="115888"/>
            <a:ext cx="4535487" cy="461665"/>
          </a:xfrm>
          <a:prstGeom prst="rect">
            <a:avLst/>
          </a:prstGeom>
          <a:solidFill>
            <a:srgbClr val="FFFFCC"/>
          </a:solidFill>
          <a:ln w="15875" algn="ctr">
            <a:solidFill>
              <a:schemeClr val="tx2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buSzPct val="80000"/>
            </a:pPr>
            <a:r>
              <a:rPr kumimoji="1" lang="en-US" altLang="ko-KR" sz="2400" dirty="0" smtClean="0">
                <a:latin typeface="Arial" charset="0"/>
              </a:rPr>
              <a:t>Comparison to other approach</a:t>
            </a:r>
            <a:endParaRPr kumimoji="1" lang="en-US" altLang="ja-JP" dirty="0">
              <a:latin typeface="Arial" charset="0"/>
            </a:endParaRPr>
          </a:p>
        </p:txBody>
      </p:sp>
      <p:pic>
        <p:nvPicPr>
          <p:cNvPr id="112643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406" y="1285860"/>
            <a:ext cx="3143272" cy="216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6" name="Text Box 28"/>
          <p:cNvSpPr txBox="1">
            <a:spLocks noChangeArrowheads="1"/>
          </p:cNvSpPr>
          <p:nvPr/>
        </p:nvSpPr>
        <p:spPr bwMode="auto">
          <a:xfrm>
            <a:off x="857224" y="1428736"/>
            <a:ext cx="57626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1000" b="1" dirty="0" smtClean="0">
                <a:solidFill>
                  <a:srgbClr val="FF0000"/>
                </a:solidFill>
                <a:latin typeface="+mn-lt"/>
              </a:rPr>
              <a:t>T=0</a:t>
            </a:r>
            <a:endParaRPr lang="en-US" altLang="ko-KR" sz="1000" b="1" baseline="-250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7" name="Text Box 23"/>
          <p:cNvSpPr txBox="1">
            <a:spLocks noChangeArrowheads="1"/>
          </p:cNvSpPr>
          <p:nvPr/>
        </p:nvSpPr>
        <p:spPr bwMode="auto">
          <a:xfrm>
            <a:off x="642910" y="2218901"/>
            <a:ext cx="571504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1000" b="1" dirty="0" smtClean="0">
                <a:solidFill>
                  <a:schemeClr val="accent1"/>
                </a:solidFill>
                <a:latin typeface="+mn-lt"/>
              </a:rPr>
              <a:t>1.1T</a:t>
            </a:r>
            <a:r>
              <a:rPr lang="en-US" altLang="ko-KR" sz="1000" b="1" baseline="-25000" dirty="0" smtClean="0">
                <a:solidFill>
                  <a:schemeClr val="accent1"/>
                </a:solidFill>
                <a:latin typeface="+mn-lt"/>
              </a:rPr>
              <a:t>c</a:t>
            </a:r>
            <a:endParaRPr lang="en-US" altLang="ko-KR" sz="1000" b="1" baseline="-25000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48" name="직사각형 47"/>
          <p:cNvSpPr/>
          <p:nvPr/>
        </p:nvSpPr>
        <p:spPr bwMode="auto">
          <a:xfrm>
            <a:off x="142844" y="1000108"/>
            <a:ext cx="3214710" cy="2500330"/>
          </a:xfrm>
          <a:prstGeom prst="rect">
            <a:avLst/>
          </a:prstGeom>
          <a:noFill/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4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Symbol" pitchFamily="18" charset="2"/>
              <a:ea typeface="굴림" pitchFamily="50" charset="-127"/>
            </a:endParaRPr>
          </a:p>
        </p:txBody>
      </p:sp>
      <p:sp>
        <p:nvSpPr>
          <p:cNvPr id="45" name="Rectangle 7"/>
          <p:cNvSpPr>
            <a:spLocks noChangeArrowheads="1"/>
          </p:cNvSpPr>
          <p:nvPr/>
        </p:nvSpPr>
        <p:spPr bwMode="auto">
          <a:xfrm>
            <a:off x="642910" y="857232"/>
            <a:ext cx="2357454" cy="42862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533400" indent="-533400">
              <a:spcBef>
                <a:spcPct val="20000"/>
              </a:spcBef>
              <a:buClr>
                <a:schemeClr val="tx1"/>
              </a:buClr>
            </a:pPr>
            <a:r>
              <a:rPr lang="en-US" altLang="ko-KR" sz="2000" b="1" dirty="0" err="1" smtClean="0">
                <a:latin typeface="Times New Roman" pitchFamily="18" charset="0"/>
              </a:rPr>
              <a:t>Mocsy</a:t>
            </a:r>
            <a:r>
              <a:rPr lang="en-US" altLang="ko-KR" sz="2000" b="1" dirty="0" smtClean="0">
                <a:latin typeface="Times New Roman" pitchFamily="18" charset="0"/>
              </a:rPr>
              <a:t>, </a:t>
            </a:r>
            <a:r>
              <a:rPr lang="en-US" altLang="ko-KR" sz="2000" b="1" dirty="0" err="1" smtClean="0">
                <a:latin typeface="Times New Roman" pitchFamily="18" charset="0"/>
              </a:rPr>
              <a:t>Petreczky</a:t>
            </a:r>
            <a:endParaRPr lang="ko-KR" altLang="en-US" sz="2000" dirty="0">
              <a:latin typeface="Times New Roman" pitchFamily="18" charset="0"/>
              <a:sym typeface="Wingdings" pitchFamily="2" charset="2"/>
            </a:endParaRPr>
          </a:p>
        </p:txBody>
      </p:sp>
      <p:sp>
        <p:nvSpPr>
          <p:cNvPr id="49" name="직사각형 48"/>
          <p:cNvSpPr/>
          <p:nvPr/>
        </p:nvSpPr>
        <p:spPr bwMode="auto">
          <a:xfrm>
            <a:off x="3404928" y="714356"/>
            <a:ext cx="5739072" cy="3000396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4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Symbol" pitchFamily="18" charset="2"/>
              <a:ea typeface="굴림" pitchFamily="50" charset="-127"/>
            </a:endParaRPr>
          </a:p>
        </p:txBody>
      </p:sp>
      <p:sp>
        <p:nvSpPr>
          <p:cNvPr id="431107" name="Rectangle 3"/>
          <p:cNvSpPr>
            <a:spLocks noChangeArrowheads="1"/>
          </p:cNvSpPr>
          <p:nvPr/>
        </p:nvSpPr>
        <p:spPr bwMode="auto">
          <a:xfrm>
            <a:off x="3859187" y="633395"/>
            <a:ext cx="2357454" cy="44924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533400" indent="-533400">
              <a:spcBef>
                <a:spcPct val="20000"/>
              </a:spcBef>
              <a:buClr>
                <a:schemeClr val="tx1"/>
              </a:buClr>
            </a:pPr>
            <a:r>
              <a:rPr lang="en-US" altLang="ko-KR" sz="2000" b="1" dirty="0" smtClean="0">
                <a:latin typeface="Symbol" pitchFamily="18" charset="2"/>
              </a:rPr>
              <a:t>c</a:t>
            </a:r>
            <a:r>
              <a:rPr lang="en-US" altLang="ko-KR" sz="2000" b="1" baseline="-25000" dirty="0" smtClean="0">
                <a:latin typeface="Times New Roman" pitchFamily="18" charset="0"/>
              </a:rPr>
              <a:t>c</a:t>
            </a:r>
            <a:r>
              <a:rPr lang="en-US" altLang="ko-KR" sz="2000" b="1" dirty="0" smtClean="0">
                <a:latin typeface="Times New Roman" pitchFamily="18" charset="0"/>
              </a:rPr>
              <a:t> state from lattice</a:t>
            </a:r>
            <a:endParaRPr lang="en-US" altLang="ko-KR" sz="2000" dirty="0">
              <a:latin typeface="Times New Roman" pitchFamily="18" charset="0"/>
              <a:sym typeface="Wingdings" pitchFamily="2" charset="2"/>
            </a:endParaRPr>
          </a:p>
        </p:txBody>
      </p:sp>
      <p:sp>
        <p:nvSpPr>
          <p:cNvPr id="50" name="직사각형 49"/>
          <p:cNvSpPr/>
          <p:nvPr/>
        </p:nvSpPr>
        <p:spPr bwMode="auto">
          <a:xfrm>
            <a:off x="1214414" y="3809500"/>
            <a:ext cx="5572164" cy="3000396"/>
          </a:xfrm>
          <a:prstGeom prst="rect">
            <a:avLst/>
          </a:prstGeom>
          <a:noFill/>
          <a:ln w="952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4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Symbol" pitchFamily="18" charset="2"/>
              <a:ea typeface="굴림" pitchFamily="50" charset="-127"/>
            </a:endParaRPr>
          </a:p>
        </p:txBody>
      </p:sp>
      <p:sp>
        <p:nvSpPr>
          <p:cNvPr id="431111" name="Rectangle 7"/>
          <p:cNvSpPr>
            <a:spLocks noChangeArrowheads="1"/>
          </p:cNvSpPr>
          <p:nvPr/>
        </p:nvSpPr>
        <p:spPr bwMode="auto">
          <a:xfrm>
            <a:off x="1512848" y="3643314"/>
            <a:ext cx="2357454" cy="42862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rgbClr val="002060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533400" indent="-533400">
              <a:spcBef>
                <a:spcPct val="20000"/>
              </a:spcBef>
              <a:buClr>
                <a:schemeClr val="tx1"/>
              </a:buClr>
            </a:pPr>
            <a:r>
              <a:rPr lang="en-US" altLang="ko-KR" sz="2000" b="1" dirty="0" err="1" smtClean="0">
                <a:latin typeface="Symbol" pitchFamily="18" charset="2"/>
              </a:rPr>
              <a:t>c</a:t>
            </a:r>
            <a:r>
              <a:rPr lang="en-US" altLang="ko-KR" sz="2000" b="1" baseline="-25000" dirty="0" err="1" smtClean="0">
                <a:latin typeface="Times New Roman" pitchFamily="18" charset="0"/>
              </a:rPr>
              <a:t>b</a:t>
            </a:r>
            <a:r>
              <a:rPr lang="en-US" altLang="ko-KR" sz="2000" b="1" dirty="0" smtClean="0">
                <a:latin typeface="Times New Roman" pitchFamily="18" charset="0"/>
              </a:rPr>
              <a:t> state from lattice</a:t>
            </a:r>
            <a:r>
              <a:rPr lang="ko-KR" altLang="en-US" sz="2000" b="1" dirty="0" smtClean="0">
                <a:latin typeface="Times New Roman" pitchFamily="18" charset="0"/>
              </a:rPr>
              <a:t>    </a:t>
            </a:r>
            <a:endParaRPr lang="ko-KR" altLang="en-US" sz="2000" dirty="0">
              <a:latin typeface="Times New Roman" pitchFamily="18" charset="0"/>
              <a:sym typeface="Wingdings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BF26781-FEE3-48F4-8042-A94A08EECB7B}" type="slidenum">
              <a:rPr lang="ko-KR" altLang="en-US" smtClean="0"/>
              <a:pPr>
                <a:defRPr/>
              </a:pPr>
              <a:t>12</a:t>
            </a:fld>
            <a:endParaRPr lang="en-US" altLang="ko-KR"/>
          </a:p>
        </p:txBody>
      </p:sp>
      <p:pic>
        <p:nvPicPr>
          <p:cNvPr id="158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1499568"/>
            <a:ext cx="3503265" cy="4161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179388" y="115888"/>
            <a:ext cx="4535487" cy="461665"/>
          </a:xfrm>
          <a:prstGeom prst="rect">
            <a:avLst/>
          </a:prstGeom>
          <a:solidFill>
            <a:srgbClr val="FFFFCC"/>
          </a:solidFill>
          <a:ln w="15875" algn="ctr">
            <a:solidFill>
              <a:schemeClr val="tx2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buSzPct val="80000"/>
            </a:pPr>
            <a:r>
              <a:rPr kumimoji="1" lang="en-US" altLang="ko-KR" sz="2400" dirty="0" err="1" smtClean="0">
                <a:latin typeface="Arial" charset="0"/>
              </a:rPr>
              <a:t>Gubler</a:t>
            </a:r>
            <a:r>
              <a:rPr kumimoji="1" lang="en-US" altLang="ko-KR" sz="2400" dirty="0" smtClean="0">
                <a:latin typeface="Arial" charset="0"/>
              </a:rPr>
              <a:t>, Morita, Oka (2011)</a:t>
            </a:r>
            <a:endParaRPr kumimoji="1" lang="en-US" altLang="ja-JP" dirty="0">
              <a:latin typeface="Arial" charset="0"/>
            </a:endParaRPr>
          </a:p>
        </p:txBody>
      </p:sp>
      <p:sp>
        <p:nvSpPr>
          <p:cNvPr id="5" name="Text Box 25"/>
          <p:cNvSpPr txBox="1">
            <a:spLocks noChangeArrowheads="1"/>
          </p:cNvSpPr>
          <p:nvPr/>
        </p:nvSpPr>
        <p:spPr bwMode="auto">
          <a:xfrm>
            <a:off x="323850" y="907442"/>
            <a:ext cx="7561263" cy="2893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latinLnBrk="1">
              <a:lnSpc>
                <a:spcPct val="80000"/>
              </a:lnSpc>
              <a:spcBef>
                <a:spcPct val="50000"/>
              </a:spcBef>
              <a:buClr>
                <a:schemeClr val="tx2"/>
              </a:buClr>
              <a:buFontTx/>
              <a:buChar char="•"/>
            </a:pPr>
            <a:r>
              <a:rPr kumimoji="1" lang="en-US" altLang="ko-KR" sz="1600" dirty="0" smtClean="0">
                <a:latin typeface="Verdana" pitchFamily="34" charset="0"/>
              </a:rPr>
              <a:t>QCD OPE + MEM </a:t>
            </a:r>
            <a:endParaRPr kumimoji="1" lang="en-US" altLang="ko-KR" sz="1600" dirty="0">
              <a:solidFill>
                <a:srgbClr val="FF0000"/>
              </a:solidFill>
              <a:latin typeface="Verdana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슬라이드 번호 개체 틀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880938FF-DD23-4F6D-84DB-695F980186BB}" type="slidenum">
              <a:rPr lang="ko-KR" altLang="en-US" smtClean="0">
                <a:latin typeface="Arial" charset="0"/>
              </a:rPr>
              <a:pPr/>
              <a:t>13</a:t>
            </a:fld>
            <a:endParaRPr lang="en-US" altLang="ko-KR" smtClean="0">
              <a:latin typeface="Arial" charset="0"/>
            </a:endParaRPr>
          </a:p>
        </p:txBody>
      </p:sp>
      <p:sp>
        <p:nvSpPr>
          <p:cNvPr id="37892" name="Text Box 2"/>
          <p:cNvSpPr txBox="1">
            <a:spLocks noChangeArrowheads="1"/>
          </p:cNvSpPr>
          <p:nvPr/>
        </p:nvSpPr>
        <p:spPr bwMode="auto">
          <a:xfrm>
            <a:off x="857250" y="1902311"/>
            <a:ext cx="7345363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ko-KR" sz="3200" dirty="0" smtClean="0">
                <a:latin typeface="Verdana" pitchFamily="34" charset="0"/>
              </a:rPr>
              <a:t>R</a:t>
            </a:r>
            <a:r>
              <a:rPr lang="en-US" altLang="ko-KR" sz="3200" baseline="-25000" dirty="0" smtClean="0">
                <a:latin typeface="Verdana" pitchFamily="34" charset="0"/>
              </a:rPr>
              <a:t>AA</a:t>
            </a:r>
            <a:r>
              <a:rPr lang="en-US" altLang="ko-KR" sz="3200" dirty="0" smtClean="0">
                <a:latin typeface="Verdana" pitchFamily="34" charset="0"/>
              </a:rPr>
              <a:t> and v</a:t>
            </a:r>
            <a:r>
              <a:rPr lang="en-US" altLang="ko-KR" sz="3200" baseline="-25000" dirty="0" smtClean="0">
                <a:latin typeface="Verdana" pitchFamily="34" charset="0"/>
              </a:rPr>
              <a:t>2</a:t>
            </a:r>
            <a:r>
              <a:rPr lang="en-US" altLang="ko-KR" sz="3200" dirty="0" smtClean="0">
                <a:latin typeface="Verdana" pitchFamily="34" charset="0"/>
              </a:rPr>
              <a:t> of </a:t>
            </a:r>
            <a:r>
              <a:rPr lang="en-US" altLang="ko-KR" sz="3200" dirty="0" err="1" smtClean="0">
                <a:latin typeface="Verdana" pitchFamily="34" charset="0"/>
              </a:rPr>
              <a:t>Charmonium</a:t>
            </a:r>
            <a:endParaRPr lang="en-US" altLang="ko-KR" sz="3200" dirty="0" smtClean="0">
              <a:latin typeface="Verdana" pitchFamily="34" charset="0"/>
            </a:endParaRPr>
          </a:p>
          <a:p>
            <a:pPr algn="ctr">
              <a:spcBef>
                <a:spcPct val="50000"/>
              </a:spcBef>
            </a:pPr>
            <a:endParaRPr lang="en-US" altLang="ko-KR" sz="2400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r>
              <a:rPr lang="en-US" altLang="ko-KR" sz="1600" dirty="0" smtClean="0">
                <a:latin typeface="+mn-lt"/>
              </a:rPr>
              <a:t>T. Song, W. Park, SHL :   Phys. Rev. C</a:t>
            </a:r>
            <a:r>
              <a:rPr lang="en-US" altLang="ko-KR" sz="1600" dirty="0" smtClean="0">
                <a:latin typeface="+mn-lt"/>
              </a:rPr>
              <a:t> </a:t>
            </a:r>
            <a:r>
              <a:rPr lang="en-US" altLang="ko-KR" sz="1600" b="1" dirty="0" smtClean="0">
                <a:latin typeface="+mn-lt"/>
              </a:rPr>
              <a:t>81, 034914 (2010</a:t>
            </a:r>
            <a:r>
              <a:rPr lang="en-US" altLang="ko-KR" sz="1600" b="1" dirty="0" smtClean="0">
                <a:latin typeface="+mn-lt"/>
              </a:rPr>
              <a:t>)</a:t>
            </a:r>
          </a:p>
          <a:p>
            <a:pPr>
              <a:spcBef>
                <a:spcPct val="50000"/>
              </a:spcBef>
            </a:pPr>
            <a:r>
              <a:rPr lang="en-US" altLang="ko-KR" sz="1600" dirty="0" smtClean="0">
                <a:latin typeface="+mn-lt"/>
              </a:rPr>
              <a:t>T. </a:t>
            </a:r>
            <a:r>
              <a:rPr lang="en-US" altLang="ko-KR" sz="1600" dirty="0" smtClean="0">
                <a:latin typeface="+mn-lt"/>
              </a:rPr>
              <a:t>Song, C. M. Ko, SHL, Jun </a:t>
            </a:r>
            <a:r>
              <a:rPr lang="en-US" altLang="ko-KR" sz="1600" dirty="0" err="1" smtClean="0">
                <a:latin typeface="+mn-lt"/>
              </a:rPr>
              <a:t>Xu</a:t>
            </a:r>
            <a:r>
              <a:rPr lang="en-US" altLang="ko-KR" sz="1600" dirty="0" smtClean="0">
                <a:latin typeface="+mn-lt"/>
              </a:rPr>
              <a:t> : Phys. Rev. C</a:t>
            </a:r>
            <a:r>
              <a:rPr lang="en-US" altLang="ko-KR" sz="1600" dirty="0" smtClean="0">
                <a:latin typeface="+mn-lt"/>
                <a:ea typeface="+mn-ea"/>
              </a:rPr>
              <a:t> </a:t>
            </a:r>
            <a:r>
              <a:rPr lang="en-US" altLang="ko-KR" sz="1600" b="1" dirty="0" smtClean="0">
                <a:latin typeface="+mn-lt"/>
                <a:ea typeface="+mn-ea"/>
              </a:rPr>
              <a:t>83, 014914 (2011</a:t>
            </a:r>
            <a:r>
              <a:rPr lang="en-US" altLang="ko-KR" sz="1600" b="1" dirty="0" smtClean="0">
                <a:latin typeface="+mn-lt"/>
                <a:ea typeface="+mn-ea"/>
              </a:rPr>
              <a:t>)</a:t>
            </a:r>
          </a:p>
          <a:p>
            <a:pPr>
              <a:spcBef>
                <a:spcPct val="50000"/>
              </a:spcBef>
            </a:pPr>
            <a:r>
              <a:rPr lang="en-US" altLang="ko-KR" sz="1600" dirty="0" smtClean="0">
                <a:latin typeface="+mn-lt"/>
              </a:rPr>
              <a:t>T. Song, C. M. Ko, K. Han, SHL: in preparation         </a:t>
            </a:r>
            <a:endParaRPr lang="en-US" altLang="ko-KR" sz="16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슬라이드 번호 개체 틀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3ADB3572-E894-46E1-B28F-8AB7BB591BE2}" type="slidenum">
              <a:rPr lang="ko-KR" altLang="en-US" smtClean="0">
                <a:latin typeface="Arial" charset="0"/>
              </a:rPr>
              <a:pPr/>
              <a:t>14</a:t>
            </a:fld>
            <a:endParaRPr lang="en-US" altLang="ko-KR" smtClean="0">
              <a:latin typeface="Arial" charset="0"/>
            </a:endParaRPr>
          </a:p>
        </p:txBody>
      </p:sp>
      <p:graphicFrame>
        <p:nvGraphicFramePr>
          <p:cNvPr id="6" name="내용 개체 틀 5"/>
          <p:cNvGraphicFramePr>
            <a:graphicFrameLocks noGrp="1"/>
          </p:cNvGraphicFramePr>
          <p:nvPr>
            <p:ph idx="4294967295"/>
          </p:nvPr>
        </p:nvGraphicFramePr>
        <p:xfrm>
          <a:off x="457200" y="1600200"/>
          <a:ext cx="8229600" cy="48291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9942" name="AutoShape 4"/>
          <p:cNvSpPr>
            <a:spLocks/>
          </p:cNvSpPr>
          <p:nvPr/>
        </p:nvSpPr>
        <p:spPr bwMode="auto">
          <a:xfrm>
            <a:off x="2632075" y="1585913"/>
            <a:ext cx="914400" cy="547687"/>
          </a:xfrm>
          <a:prstGeom prst="borderCallout1">
            <a:avLst>
              <a:gd name="adj1" fmla="val 20870"/>
              <a:gd name="adj2" fmla="val -8333"/>
              <a:gd name="adj3" fmla="val 139421"/>
              <a:gd name="adj4" fmla="val -55556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altLang="ko-KR">
                <a:latin typeface="Arial" charset="0"/>
              </a:rPr>
              <a:t>Melting of </a:t>
            </a:r>
            <a:r>
              <a:rPr lang="en-US" altLang="ko-KR"/>
              <a:t>y</a:t>
            </a:r>
            <a:r>
              <a:rPr lang="en-US" altLang="ko-KR">
                <a:latin typeface="Arial" charset="0"/>
              </a:rPr>
              <a:t>’ </a:t>
            </a:r>
            <a:r>
              <a:rPr lang="en-US" altLang="ko-KR"/>
              <a:t>c</a:t>
            </a:r>
            <a:r>
              <a:rPr lang="en-US" altLang="ko-KR">
                <a:latin typeface="Arial" charset="0"/>
              </a:rPr>
              <a:t>c</a:t>
            </a:r>
          </a:p>
        </p:txBody>
      </p:sp>
      <p:sp>
        <p:nvSpPr>
          <p:cNvPr id="39943" name="Text Box 5"/>
          <p:cNvSpPr txBox="1">
            <a:spLocks noChangeArrowheads="1"/>
          </p:cNvSpPr>
          <p:nvPr/>
        </p:nvSpPr>
        <p:spPr bwMode="auto">
          <a:xfrm>
            <a:off x="2700338" y="2708275"/>
            <a:ext cx="1079500" cy="3143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>
                <a:latin typeface="Arial" charset="0"/>
              </a:rPr>
              <a:t>Slope: </a:t>
            </a:r>
            <a:r>
              <a:rPr lang="en-US" altLang="ko-KR"/>
              <a:t>G</a:t>
            </a:r>
            <a:r>
              <a:rPr lang="en-US" altLang="ko-KR" baseline="-25000">
                <a:latin typeface="Arial" charset="0"/>
              </a:rPr>
              <a:t>J/</a:t>
            </a:r>
            <a:r>
              <a:rPr lang="en-US" altLang="ko-KR" baseline="-25000"/>
              <a:t>y</a:t>
            </a:r>
          </a:p>
        </p:txBody>
      </p:sp>
      <p:sp>
        <p:nvSpPr>
          <p:cNvPr id="39944" name="AutoShape 6"/>
          <p:cNvSpPr>
            <a:spLocks/>
          </p:cNvSpPr>
          <p:nvPr/>
        </p:nvSpPr>
        <p:spPr bwMode="auto">
          <a:xfrm>
            <a:off x="5076825" y="2881313"/>
            <a:ext cx="914400" cy="547687"/>
          </a:xfrm>
          <a:prstGeom prst="borderCallout1">
            <a:avLst>
              <a:gd name="adj1" fmla="val 20870"/>
              <a:gd name="adj2" fmla="val -8333"/>
              <a:gd name="adj3" fmla="val 139421"/>
              <a:gd name="adj4" fmla="val -55556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altLang="ko-KR">
                <a:latin typeface="Arial" charset="0"/>
              </a:rPr>
              <a:t>Melting T of J/</a:t>
            </a:r>
            <a:r>
              <a:rPr lang="en-US" altLang="ko-KR"/>
              <a:t>y</a:t>
            </a:r>
            <a:endParaRPr lang="en-US" altLang="ko-KR">
              <a:latin typeface="Arial" charset="0"/>
            </a:endParaRPr>
          </a:p>
        </p:txBody>
      </p:sp>
      <p:sp>
        <p:nvSpPr>
          <p:cNvPr id="39945" name="Text Box 7"/>
          <p:cNvSpPr txBox="1">
            <a:spLocks noChangeArrowheads="1"/>
          </p:cNvSpPr>
          <p:nvPr/>
        </p:nvSpPr>
        <p:spPr bwMode="auto">
          <a:xfrm>
            <a:off x="5003800" y="5157788"/>
            <a:ext cx="1873250" cy="314325"/>
          </a:xfrm>
          <a:prstGeom prst="rect">
            <a:avLst/>
          </a:prstGeom>
          <a:noFill/>
          <a:ln w="9525">
            <a:solidFill>
              <a:srgbClr val="00FF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>
                <a:latin typeface="Arial" charset="0"/>
              </a:rPr>
              <a:t>Height: mass of J/</a:t>
            </a:r>
            <a:r>
              <a:rPr lang="en-US" altLang="ko-KR"/>
              <a:t>y</a:t>
            </a:r>
          </a:p>
        </p:txBody>
      </p:sp>
      <p:graphicFrame>
        <p:nvGraphicFramePr>
          <p:cNvPr id="11" name="Object 3"/>
          <p:cNvGraphicFramePr>
            <a:graphicFrameLocks noChangeAspect="1"/>
          </p:cNvGraphicFramePr>
          <p:nvPr/>
        </p:nvGraphicFramePr>
        <p:xfrm>
          <a:off x="-32" y="0"/>
          <a:ext cx="9144000" cy="620713"/>
        </p:xfrm>
        <a:graphic>
          <a:graphicData uri="http://schemas.openxmlformats.org/presentationml/2006/ole">
            <p:oleObj spid="_x0000_s52225" name="Image" r:id="rId4" imgW="8857143" imgH="2409524" progId="">
              <p:embed/>
            </p:oleObj>
          </a:graphicData>
        </a:graphic>
      </p:graphicFrame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142876" y="115888"/>
            <a:ext cx="885828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en-US" altLang="ko-KR" sz="2000" b="1" i="1" dirty="0" smtClean="0">
                <a:solidFill>
                  <a:schemeClr val="bg1"/>
                </a:solidFill>
                <a:latin typeface="Verdana" pitchFamily="34" charset="0"/>
              </a:rPr>
              <a:t>RAA from RHIC </a:t>
            </a:r>
            <a:r>
              <a:rPr lang="en-US" altLang="ko-KR" b="1" i="1" dirty="0" smtClean="0">
                <a:solidFill>
                  <a:schemeClr val="bg1"/>
                </a:solidFill>
                <a:latin typeface="Verdana" pitchFamily="34" charset="0"/>
              </a:rPr>
              <a:t>(√s=200 </a:t>
            </a:r>
            <a:r>
              <a:rPr lang="en-US" altLang="ko-KR" b="1" i="1" dirty="0" err="1" smtClean="0">
                <a:solidFill>
                  <a:schemeClr val="bg1"/>
                </a:solidFill>
                <a:latin typeface="Verdana" pitchFamily="34" charset="0"/>
              </a:rPr>
              <a:t>GeV</a:t>
            </a:r>
            <a:r>
              <a:rPr lang="en-US" altLang="ko-KR" b="1" i="1" dirty="0" smtClean="0">
                <a:solidFill>
                  <a:schemeClr val="bg1"/>
                </a:solidFill>
                <a:latin typeface="Verdana" pitchFamily="34" charset="0"/>
              </a:rPr>
              <a:t>  y=0 , 2-comp model (Rapp)  Song, Park, Lee 10) </a:t>
            </a:r>
            <a:endParaRPr lang="ko-KR" altLang="en-US" b="1" baseline="-25000" dirty="0">
              <a:solidFill>
                <a:schemeClr val="bg1"/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슬라이드 번호 개체 틀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99711672-C387-4EC7-AC71-4780BA227866}" type="slidenum">
              <a:rPr lang="ko-KR" altLang="en-US" smtClean="0">
                <a:latin typeface="Arial" charset="0"/>
              </a:rPr>
              <a:pPr/>
              <a:t>15</a:t>
            </a:fld>
            <a:endParaRPr lang="en-US" altLang="ko-KR" smtClean="0">
              <a:latin typeface="Arial" charset="0"/>
            </a:endParaRPr>
          </a:p>
        </p:txBody>
      </p:sp>
      <p:pic>
        <p:nvPicPr>
          <p:cNvPr id="4096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8400" y="3429000"/>
            <a:ext cx="4978400" cy="325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5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2863" y="115888"/>
            <a:ext cx="4679950" cy="305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6" name="Text Box 7"/>
          <p:cNvSpPr txBox="1">
            <a:spLocks noChangeArrowheads="1"/>
          </p:cNvSpPr>
          <p:nvPr/>
        </p:nvSpPr>
        <p:spPr bwMode="auto">
          <a:xfrm>
            <a:off x="250825" y="333375"/>
            <a:ext cx="7561263" cy="2873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latinLnBrk="1">
              <a:lnSpc>
                <a:spcPct val="80000"/>
              </a:lnSpc>
              <a:spcBef>
                <a:spcPct val="50000"/>
              </a:spcBef>
              <a:buClr>
                <a:schemeClr val="tx2"/>
              </a:buClr>
              <a:buFontTx/>
              <a:buChar char="•"/>
            </a:pPr>
            <a:r>
              <a:rPr kumimoji="1" lang="en-US" altLang="ko-KR" sz="1600">
                <a:latin typeface="Verdana" pitchFamily="34" charset="0"/>
              </a:rPr>
              <a:t>Effects of width and mass</a:t>
            </a:r>
            <a:endParaRPr kumimoji="1" lang="en-US" altLang="ko-KR" sz="1600">
              <a:solidFill>
                <a:srgbClr val="FF0000"/>
              </a:solidFill>
              <a:latin typeface="Verdana" pitchFamily="34" charset="0"/>
            </a:endParaRPr>
          </a:p>
        </p:txBody>
      </p:sp>
      <p:sp>
        <p:nvSpPr>
          <p:cNvPr id="40967" name="Text Box 8"/>
          <p:cNvSpPr txBox="1">
            <a:spLocks noChangeArrowheads="1"/>
          </p:cNvSpPr>
          <p:nvPr/>
        </p:nvSpPr>
        <p:spPr bwMode="auto">
          <a:xfrm>
            <a:off x="250825" y="3646488"/>
            <a:ext cx="7561263" cy="2873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latinLnBrk="1">
              <a:lnSpc>
                <a:spcPct val="80000"/>
              </a:lnSpc>
              <a:spcBef>
                <a:spcPct val="50000"/>
              </a:spcBef>
              <a:buClr>
                <a:schemeClr val="tx2"/>
              </a:buClr>
              <a:buFontTx/>
              <a:buChar char="•"/>
            </a:pPr>
            <a:r>
              <a:rPr kumimoji="1" lang="en-US" altLang="ko-KR" sz="1600">
                <a:latin typeface="Verdana" pitchFamily="34" charset="0"/>
              </a:rPr>
              <a:t>At LHC</a:t>
            </a:r>
            <a:endParaRPr kumimoji="1" lang="en-US" altLang="ko-KR" sz="1600">
              <a:solidFill>
                <a:srgbClr val="FF0000"/>
              </a:solidFill>
              <a:latin typeface="Verdana" pitchFamily="34" charset="0"/>
            </a:endParaRPr>
          </a:p>
        </p:txBody>
      </p:sp>
      <p:sp>
        <p:nvSpPr>
          <p:cNvPr id="40968" name="Line 9"/>
          <p:cNvSpPr>
            <a:spLocks noChangeShapeType="1"/>
          </p:cNvSpPr>
          <p:nvPr/>
        </p:nvSpPr>
        <p:spPr bwMode="auto">
          <a:xfrm>
            <a:off x="6516688" y="2205038"/>
            <a:ext cx="0" cy="2159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/>
            <a:tailEnd type="none" w="med" len="med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40969" name="Text Box 10"/>
          <p:cNvSpPr txBox="1">
            <a:spLocks noChangeArrowheads="1"/>
          </p:cNvSpPr>
          <p:nvPr/>
        </p:nvSpPr>
        <p:spPr bwMode="auto">
          <a:xfrm>
            <a:off x="6627841" y="2205038"/>
            <a:ext cx="20161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1200" b="1">
                <a:solidFill>
                  <a:schemeClr val="tx1"/>
                </a:solidFill>
                <a:latin typeface="Arial" charset="0"/>
              </a:rPr>
              <a:t>Mass shift by -100 MeV</a:t>
            </a:r>
          </a:p>
        </p:txBody>
      </p:sp>
      <p:sp>
        <p:nvSpPr>
          <p:cNvPr id="40970" name="Text Box 11"/>
          <p:cNvSpPr txBox="1">
            <a:spLocks noChangeArrowheads="1"/>
          </p:cNvSpPr>
          <p:nvPr/>
        </p:nvSpPr>
        <p:spPr bwMode="auto">
          <a:xfrm>
            <a:off x="2051050" y="2205038"/>
            <a:ext cx="19446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1200">
                <a:latin typeface="Comic Sans MS" pitchFamily="66" charset="0"/>
              </a:rPr>
              <a:t>Assumed recombination effect to be the same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슬라이드 번호 개체 틀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3ADB3572-E894-46E1-B28F-8AB7BB591BE2}" type="slidenum">
              <a:rPr lang="ko-KR" altLang="en-US" smtClean="0">
                <a:latin typeface="Arial" charset="0"/>
              </a:rPr>
              <a:pPr/>
              <a:t>16</a:t>
            </a:fld>
            <a:endParaRPr lang="en-US" altLang="ko-KR" smtClean="0">
              <a:latin typeface="Arial" charset="0"/>
            </a:endParaRPr>
          </a:p>
        </p:txBody>
      </p:sp>
      <p:graphicFrame>
        <p:nvGraphicFramePr>
          <p:cNvPr id="11" name="Object 3"/>
          <p:cNvGraphicFramePr>
            <a:graphicFrameLocks noChangeAspect="1"/>
          </p:cNvGraphicFramePr>
          <p:nvPr/>
        </p:nvGraphicFramePr>
        <p:xfrm>
          <a:off x="-32" y="0"/>
          <a:ext cx="9144000" cy="620713"/>
        </p:xfrm>
        <a:graphic>
          <a:graphicData uri="http://schemas.openxmlformats.org/presentationml/2006/ole">
            <p:oleObj spid="_x0000_s159746" name="Image" r:id="rId3" imgW="8857143" imgH="2409524" progId="">
              <p:embed/>
            </p:oleObj>
          </a:graphicData>
        </a:graphic>
      </p:graphicFrame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142876" y="115888"/>
            <a:ext cx="885828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en-US" altLang="ko-KR" sz="2000" b="1" i="1" dirty="0" smtClean="0">
                <a:solidFill>
                  <a:schemeClr val="bg1"/>
                </a:solidFill>
                <a:latin typeface="Verdana" pitchFamily="34" charset="0"/>
              </a:rPr>
              <a:t>V2   T. Song et al.</a:t>
            </a:r>
            <a:endParaRPr lang="ko-KR" altLang="en-US" b="1" baseline="-25000" dirty="0">
              <a:solidFill>
                <a:schemeClr val="bg1"/>
              </a:solidFill>
              <a:latin typeface="Verdana" pitchFamily="34" charset="0"/>
            </a:endParaRPr>
          </a:p>
        </p:txBody>
      </p:sp>
      <p:pic>
        <p:nvPicPr>
          <p:cNvPr id="15974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1340768"/>
            <a:ext cx="3562013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자유형 12"/>
          <p:cNvSpPr/>
          <p:nvPr/>
        </p:nvSpPr>
        <p:spPr bwMode="auto">
          <a:xfrm>
            <a:off x="1455821" y="2069432"/>
            <a:ext cx="2081463" cy="854242"/>
          </a:xfrm>
          <a:custGeom>
            <a:avLst/>
            <a:gdLst>
              <a:gd name="connsiteX0" fmla="*/ 0 w 2081463"/>
              <a:gd name="connsiteY0" fmla="*/ 854242 h 854242"/>
              <a:gd name="connsiteX1" fmla="*/ 1311442 w 2081463"/>
              <a:gd name="connsiteY1" fmla="*/ 493294 h 854242"/>
              <a:gd name="connsiteX2" fmla="*/ 2081463 w 2081463"/>
              <a:gd name="connsiteY2" fmla="*/ 0 h 854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81463" h="854242">
                <a:moveTo>
                  <a:pt x="0" y="854242"/>
                </a:moveTo>
                <a:cubicBezTo>
                  <a:pt x="482265" y="744955"/>
                  <a:pt x="964531" y="635668"/>
                  <a:pt x="1311442" y="493294"/>
                </a:cubicBezTo>
                <a:cubicBezTo>
                  <a:pt x="1658353" y="350920"/>
                  <a:pt x="1869908" y="175460"/>
                  <a:pt x="2081463" y="0"/>
                </a:cubicBez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4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Symbol" pitchFamily="18" charset="2"/>
              <a:ea typeface="굴림" pitchFamily="50" charset="-127"/>
            </a:endParaRPr>
          </a:p>
        </p:txBody>
      </p:sp>
      <p:cxnSp>
        <p:nvCxnSpPr>
          <p:cNvPr id="15" name="직선 화살표 연결선 14"/>
          <p:cNvCxnSpPr/>
          <p:nvPr/>
        </p:nvCxnSpPr>
        <p:spPr bwMode="auto">
          <a:xfrm rot="10800000" flipV="1">
            <a:off x="3563888" y="2060848"/>
            <a:ext cx="1296144" cy="7200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직선 화살표 연결선 16"/>
          <p:cNvCxnSpPr/>
          <p:nvPr/>
        </p:nvCxnSpPr>
        <p:spPr bwMode="auto">
          <a:xfrm rot="10800000">
            <a:off x="2843808" y="3356992"/>
            <a:ext cx="1944216" cy="14401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8" name="TextBox 17"/>
          <p:cNvSpPr txBox="1"/>
          <p:nvPr/>
        </p:nvSpPr>
        <p:spPr>
          <a:xfrm>
            <a:off x="4932040" y="1916832"/>
            <a:ext cx="30243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latin typeface="+mn-lt"/>
              </a:rPr>
              <a:t>Hydro + c</a:t>
            </a:r>
            <a:r>
              <a:rPr lang="en-US" altLang="ko-KR" u="sng" dirty="0" smtClean="0">
                <a:latin typeface="+mn-lt"/>
              </a:rPr>
              <a:t>c</a:t>
            </a:r>
            <a:r>
              <a:rPr lang="en-US" altLang="ko-KR" dirty="0" smtClean="0">
                <a:latin typeface="+mn-lt"/>
              </a:rPr>
              <a:t> conservation</a:t>
            </a:r>
            <a:endParaRPr lang="ko-KR" altLang="en-US" dirty="0">
              <a:latin typeface="+mn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932040" y="3337247"/>
            <a:ext cx="30243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latin typeface="+mn-lt"/>
              </a:rPr>
              <a:t>Thermal + flow </a:t>
            </a:r>
            <a:endParaRPr lang="ko-KR" altLang="en-US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슬라이드 번호 개체 틀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880938FF-DD23-4F6D-84DB-695F980186BB}" type="slidenum">
              <a:rPr lang="ko-KR" altLang="en-US" smtClean="0">
                <a:latin typeface="Arial" charset="0"/>
              </a:rPr>
              <a:pPr/>
              <a:t>17</a:t>
            </a:fld>
            <a:endParaRPr lang="en-US" altLang="ko-KR" smtClean="0">
              <a:latin typeface="Arial" charset="0"/>
            </a:endParaRPr>
          </a:p>
        </p:txBody>
      </p:sp>
      <p:sp>
        <p:nvSpPr>
          <p:cNvPr id="37892" name="Text Box 2"/>
          <p:cNvSpPr txBox="1">
            <a:spLocks noChangeArrowheads="1"/>
          </p:cNvSpPr>
          <p:nvPr/>
        </p:nvSpPr>
        <p:spPr bwMode="auto">
          <a:xfrm>
            <a:off x="857250" y="2052137"/>
            <a:ext cx="7345363" cy="187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ko-KR" sz="3200" dirty="0" smtClean="0">
                <a:latin typeface="Verdana" pitchFamily="34" charset="0"/>
              </a:rPr>
              <a:t>From QM 2011</a:t>
            </a:r>
          </a:p>
          <a:p>
            <a:pPr algn="ctr">
              <a:spcBef>
                <a:spcPct val="50000"/>
              </a:spcBef>
            </a:pPr>
            <a:endParaRPr lang="en-US" altLang="ko-KR" sz="3200" dirty="0" smtClean="0">
              <a:latin typeface="Verdana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en-US" altLang="ko-KR" sz="2400" dirty="0" smtClean="0">
                <a:latin typeface="Verdana" pitchFamily="34" charset="0"/>
              </a:rPr>
              <a:t>No analysis yet !!</a:t>
            </a:r>
            <a:endParaRPr lang="en-US" altLang="ko-KR" sz="24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BF26781-FEE3-48F4-8042-A94A08EECB7B}" type="slidenum">
              <a:rPr lang="ko-KR" altLang="en-US" smtClean="0"/>
              <a:pPr>
                <a:defRPr/>
              </a:pPr>
              <a:t>18</a:t>
            </a:fld>
            <a:endParaRPr lang="en-US" altLang="ko-KR"/>
          </a:p>
        </p:txBody>
      </p:sp>
      <p:pic>
        <p:nvPicPr>
          <p:cNvPr id="1617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2438" y="328613"/>
            <a:ext cx="8239125" cy="620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BF26781-FEE3-48F4-8042-A94A08EECB7B}" type="slidenum">
              <a:rPr lang="ko-KR" altLang="en-US" smtClean="0"/>
              <a:pPr>
                <a:defRPr/>
              </a:pPr>
              <a:t>19</a:t>
            </a:fld>
            <a:endParaRPr lang="en-US" altLang="ko-KR"/>
          </a:p>
        </p:txBody>
      </p:sp>
      <p:pic>
        <p:nvPicPr>
          <p:cNvPr id="1607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7675" y="366713"/>
            <a:ext cx="8248650" cy="612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" name="슬라이드 번호 개체 틀 2"/>
          <p:cNvSpPr>
            <a:spLocks noGrp="1"/>
          </p:cNvSpPr>
          <p:nvPr>
            <p:ph type="sldNum" sz="quarter" idx="11"/>
          </p:nvPr>
        </p:nvSpPr>
        <p:spPr>
          <a:xfrm>
            <a:off x="6938994" y="6570663"/>
            <a:ext cx="2133600" cy="242887"/>
          </a:xfrm>
          <a:noFill/>
        </p:spPr>
        <p:txBody>
          <a:bodyPr/>
          <a:lstStyle/>
          <a:p>
            <a:fld id="{E5244761-B562-4A2D-A12D-4BC7342BE435}" type="slidenum">
              <a:rPr lang="ko-KR" altLang="en-US" smtClean="0">
                <a:latin typeface="Arial" charset="0"/>
              </a:rPr>
              <a:pPr/>
              <a:t>2</a:t>
            </a:fld>
            <a:endParaRPr lang="en-US" altLang="ko-KR" dirty="0" smtClean="0">
              <a:latin typeface="Arial" charset="0"/>
            </a:endParaRPr>
          </a:p>
        </p:txBody>
      </p:sp>
      <p:sp>
        <p:nvSpPr>
          <p:cNvPr id="2059" name="Line 2"/>
          <p:cNvSpPr>
            <a:spLocks noChangeShapeType="1"/>
          </p:cNvSpPr>
          <p:nvPr/>
        </p:nvSpPr>
        <p:spPr bwMode="auto">
          <a:xfrm flipV="1">
            <a:off x="2484438" y="5734050"/>
            <a:ext cx="0" cy="431800"/>
          </a:xfrm>
          <a:prstGeom prst="line">
            <a:avLst/>
          </a:prstGeom>
          <a:noFill/>
          <a:ln w="9525">
            <a:noFill/>
            <a:round/>
            <a:headEnd/>
            <a:tailEnd type="triangle" w="med" len="med"/>
          </a:ln>
        </p:spPr>
        <p:txBody>
          <a:bodyPr/>
          <a:lstStyle/>
          <a:p>
            <a:endParaRPr lang="ko-KR" altLang="en-US"/>
          </a:p>
        </p:txBody>
      </p:sp>
      <p:pic>
        <p:nvPicPr>
          <p:cNvPr id="206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550" y="1192217"/>
            <a:ext cx="6991350" cy="80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62" name="Line 6"/>
          <p:cNvSpPr>
            <a:spLocks noChangeShapeType="1"/>
          </p:cNvSpPr>
          <p:nvPr/>
        </p:nvSpPr>
        <p:spPr bwMode="auto">
          <a:xfrm>
            <a:off x="860425" y="5218113"/>
            <a:ext cx="1223963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2063" name="Line 7"/>
          <p:cNvSpPr>
            <a:spLocks noChangeShapeType="1"/>
          </p:cNvSpPr>
          <p:nvPr/>
        </p:nvSpPr>
        <p:spPr bwMode="auto">
          <a:xfrm flipV="1">
            <a:off x="860425" y="4425950"/>
            <a:ext cx="0" cy="1296988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2064" name="Freeform 8"/>
          <p:cNvSpPr>
            <a:spLocks/>
          </p:cNvSpPr>
          <p:nvPr/>
        </p:nvSpPr>
        <p:spPr bwMode="auto">
          <a:xfrm>
            <a:off x="920750" y="4643438"/>
            <a:ext cx="947738" cy="1008062"/>
          </a:xfrm>
          <a:custGeom>
            <a:avLst/>
            <a:gdLst>
              <a:gd name="T0" fmla="*/ 17640308 w 597"/>
              <a:gd name="T1" fmla="*/ 1600297413 h 635"/>
              <a:gd name="T2" fmla="*/ 246975441 w 597"/>
              <a:gd name="T3" fmla="*/ 1028223242 h 635"/>
              <a:gd name="T4" fmla="*/ 1504533063 w 597"/>
              <a:gd name="T5" fmla="*/ 0 h 635"/>
              <a:gd name="T6" fmla="*/ 0 60000 65536"/>
              <a:gd name="T7" fmla="*/ 0 60000 65536"/>
              <a:gd name="T8" fmla="*/ 0 60000 65536"/>
              <a:gd name="T9" fmla="*/ 0 w 597"/>
              <a:gd name="T10" fmla="*/ 0 h 635"/>
              <a:gd name="T11" fmla="*/ 597 w 597"/>
              <a:gd name="T12" fmla="*/ 635 h 63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97" h="635">
                <a:moveTo>
                  <a:pt x="7" y="635"/>
                </a:moveTo>
                <a:cubicBezTo>
                  <a:pt x="3" y="574"/>
                  <a:pt x="0" y="514"/>
                  <a:pt x="98" y="408"/>
                </a:cubicBezTo>
                <a:cubicBezTo>
                  <a:pt x="196" y="302"/>
                  <a:pt x="396" y="151"/>
                  <a:pt x="597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graphicFrame>
        <p:nvGraphicFramePr>
          <p:cNvPr id="2051" name="Object 9"/>
          <p:cNvGraphicFramePr>
            <a:graphicFrameLocks noChangeAspect="1"/>
          </p:cNvGraphicFramePr>
          <p:nvPr/>
        </p:nvGraphicFramePr>
        <p:xfrm>
          <a:off x="428625" y="5810250"/>
          <a:ext cx="1800225" cy="476250"/>
        </p:xfrm>
        <a:graphic>
          <a:graphicData uri="http://schemas.openxmlformats.org/presentationml/2006/ole">
            <p:oleObj spid="_x0000_s2051" name="Equation" r:id="rId5" imgW="1485720" imgH="393480" progId="Equation.3">
              <p:embed/>
            </p:oleObj>
          </a:graphicData>
        </a:graphic>
      </p:graphicFrame>
      <p:pic>
        <p:nvPicPr>
          <p:cNvPr id="2065" name="Picture 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65475" y="4354513"/>
            <a:ext cx="1433513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052" name="Object 11"/>
          <p:cNvGraphicFramePr>
            <a:graphicFrameLocks noChangeAspect="1"/>
          </p:cNvGraphicFramePr>
          <p:nvPr/>
        </p:nvGraphicFramePr>
        <p:xfrm>
          <a:off x="4627563" y="5710238"/>
          <a:ext cx="769937" cy="276225"/>
        </p:xfrm>
        <a:graphic>
          <a:graphicData uri="http://schemas.openxmlformats.org/presentationml/2006/ole">
            <p:oleObj spid="_x0000_s2052" name="Equation" r:id="rId7" imgW="634680" imgH="228600" progId="Equation.3">
              <p:embed/>
            </p:oleObj>
          </a:graphicData>
        </a:graphic>
      </p:graphicFrame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931863" y="4630738"/>
            <a:ext cx="1152525" cy="1020762"/>
            <a:chOff x="657" y="1525"/>
            <a:chExt cx="726" cy="643"/>
          </a:xfrm>
        </p:grpSpPr>
        <p:sp>
          <p:nvSpPr>
            <p:cNvPr id="2078" name="Freeform 13"/>
            <p:cNvSpPr>
              <a:spLocks/>
            </p:cNvSpPr>
            <p:nvPr/>
          </p:nvSpPr>
          <p:spPr bwMode="auto">
            <a:xfrm>
              <a:off x="657" y="1669"/>
              <a:ext cx="597" cy="499"/>
            </a:xfrm>
            <a:custGeom>
              <a:avLst/>
              <a:gdLst>
                <a:gd name="T0" fmla="*/ 7 w 597"/>
                <a:gd name="T1" fmla="*/ 392 h 635"/>
                <a:gd name="T2" fmla="*/ 98 w 597"/>
                <a:gd name="T3" fmla="*/ 252 h 635"/>
                <a:gd name="T4" fmla="*/ 597 w 597"/>
                <a:gd name="T5" fmla="*/ 0 h 635"/>
                <a:gd name="T6" fmla="*/ 0 60000 65536"/>
                <a:gd name="T7" fmla="*/ 0 60000 65536"/>
                <a:gd name="T8" fmla="*/ 0 60000 65536"/>
                <a:gd name="T9" fmla="*/ 0 w 597"/>
                <a:gd name="T10" fmla="*/ 0 h 635"/>
                <a:gd name="T11" fmla="*/ 597 w 597"/>
                <a:gd name="T12" fmla="*/ 635 h 63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97" h="635">
                  <a:moveTo>
                    <a:pt x="7" y="635"/>
                  </a:moveTo>
                  <a:cubicBezTo>
                    <a:pt x="3" y="574"/>
                    <a:pt x="0" y="514"/>
                    <a:pt x="98" y="408"/>
                  </a:cubicBezTo>
                  <a:cubicBezTo>
                    <a:pt x="196" y="302"/>
                    <a:pt x="396" y="151"/>
                    <a:pt x="597" y="0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079" name="Line 14"/>
            <p:cNvSpPr>
              <a:spLocks noChangeShapeType="1"/>
            </p:cNvSpPr>
            <p:nvPr/>
          </p:nvSpPr>
          <p:spPr bwMode="auto">
            <a:xfrm>
              <a:off x="1383" y="1525"/>
              <a:ext cx="0" cy="13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ko-KR" altLang="en-US"/>
            </a:p>
          </p:txBody>
        </p:sp>
      </p:grpSp>
      <p:graphicFrame>
        <p:nvGraphicFramePr>
          <p:cNvPr id="2053" name="Object 15"/>
          <p:cNvGraphicFramePr>
            <a:graphicFrameLocks noChangeAspect="1"/>
          </p:cNvGraphicFramePr>
          <p:nvPr/>
        </p:nvGraphicFramePr>
        <p:xfrm>
          <a:off x="2214563" y="4630738"/>
          <a:ext cx="661987" cy="214312"/>
        </p:xfrm>
        <a:graphic>
          <a:graphicData uri="http://schemas.openxmlformats.org/presentationml/2006/ole">
            <p:oleObj spid="_x0000_s2053" name="Equation" r:id="rId8" imgW="545760" imgH="177480" progId="Equation.3">
              <p:embed/>
            </p:oleObj>
          </a:graphicData>
        </a:graphic>
      </p:graphicFrame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4244975" y="4649788"/>
            <a:ext cx="287338" cy="773112"/>
            <a:chOff x="2744" y="1537"/>
            <a:chExt cx="181" cy="487"/>
          </a:xfrm>
        </p:grpSpPr>
        <p:sp>
          <p:nvSpPr>
            <p:cNvPr id="2076" name="Line 17"/>
            <p:cNvSpPr>
              <a:spLocks noChangeShapeType="1"/>
            </p:cNvSpPr>
            <p:nvPr/>
          </p:nvSpPr>
          <p:spPr bwMode="auto">
            <a:xfrm rot="300000" flipH="1">
              <a:off x="2744" y="1933"/>
              <a:ext cx="181" cy="91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077" name="Line 18"/>
            <p:cNvSpPr>
              <a:spLocks noChangeShapeType="1"/>
            </p:cNvSpPr>
            <p:nvPr/>
          </p:nvSpPr>
          <p:spPr bwMode="auto">
            <a:xfrm rot="21000000" flipH="1">
              <a:off x="2744" y="1537"/>
              <a:ext cx="181" cy="91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ko-KR" altLang="en-US"/>
            </a:p>
          </p:txBody>
        </p:sp>
      </p:grpSp>
      <p:graphicFrame>
        <p:nvGraphicFramePr>
          <p:cNvPr id="2054" name="Object 19"/>
          <p:cNvGraphicFramePr>
            <a:graphicFrameLocks noChangeAspect="1"/>
          </p:cNvGraphicFramePr>
          <p:nvPr/>
        </p:nvGraphicFramePr>
        <p:xfrm>
          <a:off x="2133600" y="5133975"/>
          <a:ext cx="138113" cy="152400"/>
        </p:xfrm>
        <a:graphic>
          <a:graphicData uri="http://schemas.openxmlformats.org/presentationml/2006/ole">
            <p:oleObj spid="_x0000_s2054" name="Equation" r:id="rId9" imgW="114120" imgH="126720" progId="Equation.3">
              <p:embed/>
            </p:oleObj>
          </a:graphicData>
        </a:graphic>
      </p:graphicFrame>
      <p:pic>
        <p:nvPicPr>
          <p:cNvPr id="2068" name="Picture 2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000750" y="4310063"/>
            <a:ext cx="2498725" cy="2405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055" name="Object 22"/>
          <p:cNvGraphicFramePr>
            <a:graphicFrameLocks noChangeAspect="1"/>
          </p:cNvGraphicFramePr>
          <p:nvPr/>
        </p:nvGraphicFramePr>
        <p:xfrm>
          <a:off x="6213475" y="3929063"/>
          <a:ext cx="2293938" cy="307975"/>
        </p:xfrm>
        <a:graphic>
          <a:graphicData uri="http://schemas.openxmlformats.org/presentationml/2006/ole">
            <p:oleObj spid="_x0000_s2055" name="Equation" r:id="rId11" imgW="1892160" imgH="253800" progId="Equation.3">
              <p:embed/>
            </p:oleObj>
          </a:graphicData>
        </a:graphic>
      </p:graphicFrame>
      <p:graphicFrame>
        <p:nvGraphicFramePr>
          <p:cNvPr id="2056" name="Object 23"/>
          <p:cNvGraphicFramePr>
            <a:graphicFrameLocks noChangeAspect="1"/>
          </p:cNvGraphicFramePr>
          <p:nvPr/>
        </p:nvGraphicFramePr>
        <p:xfrm>
          <a:off x="8037513" y="6369050"/>
          <a:ext cx="520700" cy="274638"/>
        </p:xfrm>
        <a:graphic>
          <a:graphicData uri="http://schemas.openxmlformats.org/presentationml/2006/ole">
            <p:oleObj spid="_x0000_s2056" name="Equation" r:id="rId12" imgW="431640" imgH="228600" progId="Equation.3">
              <p:embed/>
            </p:oleObj>
          </a:graphicData>
        </a:graphic>
      </p:graphicFrame>
      <p:sp>
        <p:nvSpPr>
          <p:cNvPr id="2069" name="Rectangle 24"/>
          <p:cNvSpPr>
            <a:spLocks noChangeArrowheads="1"/>
          </p:cNvSpPr>
          <p:nvPr/>
        </p:nvSpPr>
        <p:spPr bwMode="auto">
          <a:xfrm>
            <a:off x="4100513" y="5464175"/>
            <a:ext cx="503237" cy="2159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cxnSp>
        <p:nvCxnSpPr>
          <p:cNvPr id="2070" name="직선 화살표 연결선 27"/>
          <p:cNvCxnSpPr>
            <a:cxnSpLocks noChangeShapeType="1"/>
          </p:cNvCxnSpPr>
          <p:nvPr/>
        </p:nvCxnSpPr>
        <p:spPr bwMode="auto">
          <a:xfrm>
            <a:off x="3286125" y="3763967"/>
            <a:ext cx="3214688" cy="1588"/>
          </a:xfrm>
          <a:prstGeom prst="straightConnector1">
            <a:avLst/>
          </a:prstGeom>
          <a:noFill/>
          <a:ln w="9525" algn="ctr">
            <a:solidFill>
              <a:schemeClr val="tx2"/>
            </a:solidFill>
            <a:round/>
            <a:headEnd/>
            <a:tailEnd type="arrow" w="med" len="med"/>
          </a:ln>
        </p:spPr>
      </p:cxnSp>
      <p:cxnSp>
        <p:nvCxnSpPr>
          <p:cNvPr id="2071" name="직선 화살표 연결선 28"/>
          <p:cNvCxnSpPr>
            <a:cxnSpLocks noChangeShapeType="1"/>
          </p:cNvCxnSpPr>
          <p:nvPr/>
        </p:nvCxnSpPr>
        <p:spPr bwMode="auto">
          <a:xfrm rot="5400000" flipH="1" flipV="1">
            <a:off x="2637632" y="3124998"/>
            <a:ext cx="1295400" cy="1587"/>
          </a:xfrm>
          <a:prstGeom prst="straightConnector1">
            <a:avLst/>
          </a:prstGeom>
          <a:noFill/>
          <a:ln w="9525" algn="ctr">
            <a:solidFill>
              <a:schemeClr val="tx2"/>
            </a:solidFill>
            <a:round/>
            <a:headEnd/>
            <a:tailEnd type="arrow" w="med" len="med"/>
          </a:ln>
        </p:spPr>
      </p:cxnSp>
      <p:sp>
        <p:nvSpPr>
          <p:cNvPr id="2072" name="자유형 32"/>
          <p:cNvSpPr>
            <a:spLocks noChangeArrowheads="1"/>
          </p:cNvSpPr>
          <p:nvPr/>
        </p:nvSpPr>
        <p:spPr bwMode="auto">
          <a:xfrm>
            <a:off x="3300413" y="2763842"/>
            <a:ext cx="2036762" cy="987425"/>
          </a:xfrm>
          <a:custGeom>
            <a:avLst/>
            <a:gdLst>
              <a:gd name="T0" fmla="*/ 0 w 2037348"/>
              <a:gd name="T1" fmla="*/ 14225 h 1387642"/>
              <a:gd name="T2" fmla="*/ 1094559 w 2037348"/>
              <a:gd name="T3" fmla="*/ 14225 h 1387642"/>
              <a:gd name="T4" fmla="*/ 1695965 w 2037348"/>
              <a:gd name="T5" fmla="*/ 99574 h 1387642"/>
              <a:gd name="T6" fmla="*/ 1984640 w 2037348"/>
              <a:gd name="T7" fmla="*/ 459261 h 1387642"/>
              <a:gd name="T8" fmla="*/ 2008696 w 2037348"/>
              <a:gd name="T9" fmla="*/ 703117 h 1387642"/>
              <a:gd name="T10" fmla="*/ 2008696 w 2037348"/>
              <a:gd name="T11" fmla="*/ 703117 h 138764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037348"/>
              <a:gd name="T19" fmla="*/ 0 h 1387642"/>
              <a:gd name="T20" fmla="*/ 2037348 w 2037348"/>
              <a:gd name="T21" fmla="*/ 1387642 h 138764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037348" h="1387642">
                <a:moveTo>
                  <a:pt x="0" y="28074"/>
                </a:moveTo>
                <a:cubicBezTo>
                  <a:pt x="406066" y="14037"/>
                  <a:pt x="812132" y="0"/>
                  <a:pt x="1094874" y="28074"/>
                </a:cubicBezTo>
                <a:cubicBezTo>
                  <a:pt x="1377616" y="56148"/>
                  <a:pt x="1548063" y="50132"/>
                  <a:pt x="1696453" y="196516"/>
                </a:cubicBezTo>
                <a:cubicBezTo>
                  <a:pt x="1844843" y="342900"/>
                  <a:pt x="1933074" y="707858"/>
                  <a:pt x="1985211" y="906379"/>
                </a:cubicBezTo>
                <a:cubicBezTo>
                  <a:pt x="2037348" y="1104900"/>
                  <a:pt x="2009274" y="1387642"/>
                  <a:pt x="2009274" y="1387642"/>
                </a:cubicBezTo>
              </a:path>
            </a:pathLst>
          </a:custGeom>
          <a:noFill/>
          <a:ln w="9525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35" name="TextBox 34"/>
          <p:cNvSpPr txBox="1"/>
          <p:nvPr/>
        </p:nvSpPr>
        <p:spPr>
          <a:xfrm>
            <a:off x="5072063" y="3835405"/>
            <a:ext cx="642937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dirty="0">
                <a:latin typeface="+mj-lt"/>
              </a:rPr>
              <a:t>T/</a:t>
            </a:r>
            <a:r>
              <a:rPr lang="en-US" altLang="ko-KR" dirty="0" err="1">
                <a:latin typeface="+mj-lt"/>
              </a:rPr>
              <a:t>Tc</a:t>
            </a:r>
            <a:endParaRPr lang="ko-KR" altLang="en-US" dirty="0">
              <a:latin typeface="+mj-lt"/>
            </a:endParaRPr>
          </a:p>
        </p:txBody>
      </p:sp>
      <p:sp>
        <p:nvSpPr>
          <p:cNvPr id="2074" name="TextBox 35"/>
          <p:cNvSpPr txBox="1">
            <a:spLocks noChangeArrowheads="1"/>
          </p:cNvSpPr>
          <p:nvPr/>
        </p:nvSpPr>
        <p:spPr bwMode="auto">
          <a:xfrm>
            <a:off x="3095625" y="2205042"/>
            <a:ext cx="571500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/>
              <a:t> s</a:t>
            </a:r>
            <a:endParaRPr lang="ko-KR" altLang="en-US"/>
          </a:p>
        </p:txBody>
      </p:sp>
      <p:sp>
        <p:nvSpPr>
          <p:cNvPr id="37" name="TextBox 36"/>
          <p:cNvSpPr txBox="1"/>
          <p:nvPr/>
        </p:nvSpPr>
        <p:spPr>
          <a:xfrm>
            <a:off x="785813" y="2478092"/>
            <a:ext cx="2214562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dirty="0" smtClean="0">
                <a:latin typeface="+mj-lt"/>
              </a:rPr>
              <a:t>String Tension:      QCD </a:t>
            </a:r>
            <a:r>
              <a:rPr lang="en-US" altLang="ko-KR" dirty="0">
                <a:latin typeface="+mj-lt"/>
              </a:rPr>
              <a:t>order parameter</a:t>
            </a:r>
            <a:r>
              <a:rPr lang="en-US" altLang="ko-KR" dirty="0"/>
              <a:t> </a:t>
            </a:r>
            <a:endParaRPr lang="ko-KR" altLang="en-US" dirty="0"/>
          </a:p>
        </p:txBody>
      </p:sp>
      <p:sp>
        <p:nvSpPr>
          <p:cNvPr id="33" name="Text Box 3"/>
          <p:cNvSpPr txBox="1">
            <a:spLocks noChangeArrowheads="1"/>
          </p:cNvSpPr>
          <p:nvPr/>
        </p:nvSpPr>
        <p:spPr bwMode="auto">
          <a:xfrm>
            <a:off x="214282" y="214290"/>
            <a:ext cx="7000892" cy="369332"/>
          </a:xfrm>
          <a:prstGeom prst="rect">
            <a:avLst/>
          </a:prstGeom>
          <a:solidFill>
            <a:srgbClr val="FFFFCC"/>
          </a:solidFill>
          <a:ln w="15875" algn="ctr">
            <a:solidFill>
              <a:schemeClr val="tx2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buSzPct val="80000"/>
            </a:pPr>
            <a:r>
              <a:rPr kumimoji="1" lang="en-US" altLang="ko-KR" sz="1800" dirty="0" smtClean="0">
                <a:latin typeface="Arial" charset="0"/>
              </a:rPr>
              <a:t>Early work on J/</a:t>
            </a:r>
            <a:r>
              <a:rPr kumimoji="1" lang="en-US" altLang="ko-KR" sz="1800" dirty="0" smtClean="0"/>
              <a:t>y</a:t>
            </a:r>
            <a:r>
              <a:rPr kumimoji="1" lang="en-US" altLang="ko-KR" sz="1800" dirty="0" smtClean="0">
                <a:latin typeface="Arial" charset="0"/>
              </a:rPr>
              <a:t> at finite T </a:t>
            </a:r>
            <a:r>
              <a:rPr kumimoji="1" lang="en-US" altLang="ko-KR" sz="1600" i="1" dirty="0" smtClean="0">
                <a:latin typeface="Arial" charset="0"/>
              </a:rPr>
              <a:t>(Hashimoto, </a:t>
            </a:r>
            <a:r>
              <a:rPr kumimoji="1" lang="en-US" altLang="ko-KR" sz="1600" i="1" dirty="0" err="1" smtClean="0">
                <a:latin typeface="Arial" charset="0"/>
              </a:rPr>
              <a:t>Miyamura</a:t>
            </a:r>
            <a:r>
              <a:rPr kumimoji="1" lang="en-US" altLang="ko-KR" sz="1600" i="1" dirty="0" smtClean="0">
                <a:latin typeface="Arial" charset="0"/>
              </a:rPr>
              <a:t>, Hirose, </a:t>
            </a:r>
            <a:r>
              <a:rPr kumimoji="1" lang="en-US" altLang="ko-KR" sz="1600" i="1" dirty="0" err="1" smtClean="0">
                <a:latin typeface="Arial" charset="0"/>
              </a:rPr>
              <a:t>Kanki</a:t>
            </a:r>
            <a:r>
              <a:rPr kumimoji="1" lang="en-US" altLang="ko-KR" sz="1600" i="1" dirty="0" smtClean="0">
                <a:latin typeface="Arial" charset="0"/>
              </a:rPr>
              <a:t>) </a:t>
            </a:r>
            <a:endParaRPr kumimoji="1" lang="en-US" altLang="ja-JP" sz="1600" i="1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슬라이드 번호 개체 틀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BF26781-FEE3-48F4-8042-A94A08EECB7B}" type="slidenum">
              <a:rPr lang="ko-KR" altLang="en-US" smtClean="0"/>
              <a:pPr>
                <a:defRPr/>
              </a:pPr>
              <a:t>20</a:t>
            </a:fld>
            <a:endParaRPr lang="en-US" altLang="ko-KR"/>
          </a:p>
        </p:txBody>
      </p:sp>
      <p:pic>
        <p:nvPicPr>
          <p:cNvPr id="158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1963" y="242888"/>
            <a:ext cx="8220075" cy="637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BF26781-FEE3-48F4-8042-A94A08EECB7B}" type="slidenum">
              <a:rPr lang="ko-KR" altLang="en-US" smtClean="0"/>
              <a:pPr>
                <a:defRPr/>
              </a:pPr>
              <a:t>21</a:t>
            </a:fld>
            <a:endParaRPr lang="en-US" altLang="ko-KR"/>
          </a:p>
        </p:txBody>
      </p:sp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179388" y="115888"/>
            <a:ext cx="4535487" cy="461665"/>
          </a:xfrm>
          <a:prstGeom prst="rect">
            <a:avLst/>
          </a:prstGeom>
          <a:solidFill>
            <a:srgbClr val="FFFFCC"/>
          </a:solidFill>
          <a:ln w="15875" algn="ctr">
            <a:solidFill>
              <a:schemeClr val="tx2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buSzPct val="80000"/>
            </a:pPr>
            <a:r>
              <a:rPr kumimoji="1" lang="en-US" altLang="ko-KR" sz="2400" dirty="0" smtClean="0">
                <a:latin typeface="Arial" charset="0"/>
              </a:rPr>
              <a:t>Cornell Potential</a:t>
            </a:r>
            <a:endParaRPr kumimoji="1" lang="en-US" altLang="ja-JP" dirty="0">
              <a:latin typeface="Arial" charset="0"/>
            </a:endParaRPr>
          </a:p>
        </p:txBody>
      </p:sp>
      <p:pic>
        <p:nvPicPr>
          <p:cNvPr id="1607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3429000"/>
            <a:ext cx="6408712" cy="3610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077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692696"/>
            <a:ext cx="7231634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직사각형 7"/>
          <p:cNvSpPr/>
          <p:nvPr/>
        </p:nvSpPr>
        <p:spPr bwMode="auto">
          <a:xfrm>
            <a:off x="323528" y="1772816"/>
            <a:ext cx="5184576" cy="216024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4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Symbol" pitchFamily="18" charset="2"/>
              <a:ea typeface="굴림" pitchFamily="50" charset="-127"/>
            </a:endParaRPr>
          </a:p>
        </p:txBody>
      </p:sp>
      <p:sp>
        <p:nvSpPr>
          <p:cNvPr id="9" name="직사각형 8"/>
          <p:cNvSpPr/>
          <p:nvPr/>
        </p:nvSpPr>
        <p:spPr bwMode="auto">
          <a:xfrm>
            <a:off x="323528" y="4881376"/>
            <a:ext cx="5688632" cy="144016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4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Symbol" pitchFamily="18" charset="2"/>
              <a:ea typeface="굴림" pitchFamily="50" charset="-127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BF26781-FEE3-48F4-8042-A94A08EECB7B}" type="slidenum">
              <a:rPr lang="ko-KR" altLang="en-US" smtClean="0"/>
              <a:pPr>
                <a:defRPr/>
              </a:pPr>
              <a:t>22</a:t>
            </a:fld>
            <a:endParaRPr lang="en-US" altLang="ko-KR"/>
          </a:p>
        </p:txBody>
      </p:sp>
      <p:pic>
        <p:nvPicPr>
          <p:cNvPr id="159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33375"/>
            <a:ext cx="8229600" cy="619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직선 화살표 연결선 4"/>
          <p:cNvCxnSpPr/>
          <p:nvPr/>
        </p:nvCxnSpPr>
        <p:spPr bwMode="auto">
          <a:xfrm rot="10800000" flipV="1">
            <a:off x="5076056" y="3356992"/>
            <a:ext cx="1296144" cy="28803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" name="TextBox 5"/>
          <p:cNvSpPr txBox="1"/>
          <p:nvPr/>
        </p:nvSpPr>
        <p:spPr>
          <a:xfrm>
            <a:off x="6516216" y="3050376"/>
            <a:ext cx="262778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latin typeface="+mn-lt"/>
              </a:rPr>
              <a:t>No regeneration  </a:t>
            </a:r>
          </a:p>
          <a:p>
            <a:r>
              <a:rPr lang="en-US" altLang="ko-KR" dirty="0" smtClean="0">
                <a:latin typeface="+mn-lt"/>
                <a:sym typeface="Wingdings" pitchFamily="2" charset="2"/>
              </a:rPr>
              <a:t> too much  suppression?      </a:t>
            </a:r>
          </a:p>
          <a:p>
            <a:r>
              <a:rPr lang="en-US" altLang="ko-KR" dirty="0" smtClean="0">
                <a:latin typeface="+mn-lt"/>
                <a:sym typeface="Wingdings" pitchFamily="2" charset="2"/>
              </a:rPr>
              <a:t> mass shift</a:t>
            </a:r>
            <a:endParaRPr lang="ko-KR" altLang="en-US" dirty="0">
              <a:latin typeface="+mn-lt"/>
            </a:endParaRPr>
          </a:p>
        </p:txBody>
      </p:sp>
      <p:sp>
        <p:nvSpPr>
          <p:cNvPr id="8" name="직사각형 7"/>
          <p:cNvSpPr/>
          <p:nvPr/>
        </p:nvSpPr>
        <p:spPr bwMode="auto">
          <a:xfrm>
            <a:off x="6444024" y="2996952"/>
            <a:ext cx="2627784" cy="936104"/>
          </a:xfrm>
          <a:prstGeom prst="rect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4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Symbol" pitchFamily="18" charset="2"/>
              <a:ea typeface="굴림" pitchFamily="50" charset="-127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BF26781-FEE3-48F4-8042-A94A08EECB7B}" type="slidenum">
              <a:rPr lang="ko-KR" altLang="en-US" smtClean="0"/>
              <a:pPr>
                <a:defRPr/>
              </a:pPr>
              <a:t>23</a:t>
            </a:fld>
            <a:endParaRPr lang="en-US" altLang="ko-KR"/>
          </a:p>
        </p:txBody>
      </p:sp>
      <p:pic>
        <p:nvPicPr>
          <p:cNvPr id="16281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5" y="290513"/>
            <a:ext cx="8286750" cy="627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슬라이드 번호 개체 틀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3CEB399-1F4A-4065-AE85-86A295BAC29D}" type="slidenum">
              <a:rPr lang="ko-KR" altLang="en-US" smtClean="0">
                <a:latin typeface="Arial" charset="0"/>
              </a:rPr>
              <a:pPr/>
              <a:t>24</a:t>
            </a:fld>
            <a:endParaRPr lang="en-US" altLang="ko-KR" smtClean="0">
              <a:latin typeface="Arial" charset="0"/>
            </a:endParaRPr>
          </a:p>
        </p:txBody>
      </p:sp>
      <p:sp>
        <p:nvSpPr>
          <p:cNvPr id="25605" name="Rectangle 2"/>
          <p:cNvSpPr>
            <a:spLocks noChangeArrowheads="1"/>
          </p:cNvSpPr>
          <p:nvPr/>
        </p:nvSpPr>
        <p:spPr bwMode="auto">
          <a:xfrm>
            <a:off x="323850" y="981075"/>
            <a:ext cx="8351838" cy="4591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33400" indent="-533400">
              <a:spcBef>
                <a:spcPct val="20000"/>
              </a:spcBef>
              <a:buClr>
                <a:schemeClr val="tx2"/>
              </a:buClr>
              <a:buFontTx/>
              <a:buAutoNum type="arabicPeriod"/>
            </a:pPr>
            <a:r>
              <a:rPr lang="en-US" altLang="ko-KR" sz="2400" dirty="0" err="1" smtClean="0">
                <a:latin typeface="Times New Roman" pitchFamily="18" charset="0"/>
              </a:rPr>
              <a:t>Deconfinement</a:t>
            </a:r>
            <a:r>
              <a:rPr lang="en-US" altLang="ko-KR" sz="2400" dirty="0" smtClean="0">
                <a:latin typeface="Times New Roman" pitchFamily="18" charset="0"/>
                <a:sym typeface="Wingdings" pitchFamily="2" charset="2"/>
              </a:rPr>
              <a:t> Potential  </a:t>
            </a:r>
            <a:r>
              <a:rPr lang="en-US" altLang="ko-KR" sz="2400" dirty="0" err="1" smtClean="0">
                <a:latin typeface="Times New Roman" pitchFamily="18" charset="0"/>
                <a:sym typeface="Wingdings" pitchFamily="2" charset="2"/>
              </a:rPr>
              <a:t>Quarkonium</a:t>
            </a:r>
            <a:r>
              <a:rPr lang="en-US" altLang="ko-KR" sz="2400" dirty="0" smtClean="0">
                <a:latin typeface="Times New Roman" pitchFamily="18" charset="0"/>
                <a:sym typeface="Wingdings" pitchFamily="2" charset="2"/>
              </a:rPr>
              <a:t> masses </a:t>
            </a:r>
          </a:p>
          <a:p>
            <a:pPr marL="533400" indent="-533400">
              <a:spcBef>
                <a:spcPct val="20000"/>
              </a:spcBef>
              <a:buClr>
                <a:schemeClr val="tx2"/>
              </a:buClr>
              <a:buFontTx/>
              <a:buAutoNum type="arabicPeriod"/>
            </a:pPr>
            <a:endParaRPr lang="en-US" altLang="ko-KR" sz="2400" dirty="0">
              <a:latin typeface="Times New Roman" pitchFamily="18" charset="0"/>
            </a:endParaRPr>
          </a:p>
          <a:p>
            <a:pPr marL="533400" indent="-533400">
              <a:spcBef>
                <a:spcPct val="20000"/>
              </a:spcBef>
              <a:buClr>
                <a:schemeClr val="tx2"/>
              </a:buClr>
              <a:buFontTx/>
              <a:buAutoNum type="arabicPeriod"/>
            </a:pPr>
            <a:r>
              <a:rPr lang="en-US" altLang="ko-KR" sz="2400" dirty="0" smtClean="0">
                <a:latin typeface="Times New Roman" pitchFamily="18" charset="0"/>
              </a:rPr>
              <a:t>Abrupt changes for </a:t>
            </a:r>
            <a:r>
              <a:rPr lang="en-US" altLang="ko-KR" sz="2400" dirty="0" err="1" smtClean="0">
                <a:latin typeface="Times New Roman" pitchFamily="18" charset="0"/>
              </a:rPr>
              <a:t>quarkonium</a:t>
            </a:r>
            <a:r>
              <a:rPr lang="en-US" altLang="ko-KR" sz="2400" dirty="0" smtClean="0">
                <a:latin typeface="Times New Roman" pitchFamily="18" charset="0"/>
              </a:rPr>
              <a:t> masses </a:t>
            </a:r>
          </a:p>
          <a:p>
            <a:pPr marL="533400" indent="-533400">
              <a:spcBef>
                <a:spcPct val="20000"/>
              </a:spcBef>
              <a:buClr>
                <a:schemeClr val="tx2"/>
              </a:buClr>
              <a:buFontTx/>
              <a:buAutoNum type="arabicPeriod"/>
            </a:pPr>
            <a:endParaRPr lang="en-US" altLang="ko-KR" sz="2400" dirty="0">
              <a:latin typeface="Times New Roman" pitchFamily="18" charset="0"/>
            </a:endParaRPr>
          </a:p>
          <a:p>
            <a:pPr marL="533400" indent="-533400">
              <a:spcBef>
                <a:spcPct val="20000"/>
              </a:spcBef>
              <a:buClr>
                <a:schemeClr val="tx2"/>
              </a:buClr>
              <a:buFontTx/>
              <a:buAutoNum type="arabicPeriod"/>
            </a:pPr>
            <a:r>
              <a:rPr lang="en-US" altLang="ko-KR" sz="2400" dirty="0" smtClean="0">
                <a:latin typeface="Times New Roman" pitchFamily="18" charset="0"/>
              </a:rPr>
              <a:t>Looking forward to </a:t>
            </a:r>
            <a:r>
              <a:rPr lang="en-US" altLang="ko-KR" sz="2400" dirty="0" err="1" smtClean="0">
                <a:latin typeface="Times New Roman" pitchFamily="18" charset="0"/>
              </a:rPr>
              <a:t>Raa</a:t>
            </a:r>
            <a:r>
              <a:rPr lang="en-US" altLang="ko-KR" sz="2400" dirty="0" smtClean="0">
                <a:latin typeface="Times New Roman" pitchFamily="18" charset="0"/>
              </a:rPr>
              <a:t>, v2 </a:t>
            </a:r>
            <a:r>
              <a:rPr lang="en-US" altLang="ko-KR" sz="2400" dirty="0" err="1" smtClean="0">
                <a:latin typeface="Times New Roman" pitchFamily="18" charset="0"/>
              </a:rPr>
              <a:t>charmonium</a:t>
            </a:r>
            <a:r>
              <a:rPr lang="en-US" altLang="ko-KR" sz="2400" dirty="0" smtClean="0">
                <a:latin typeface="Times New Roman" pitchFamily="18" charset="0"/>
              </a:rPr>
              <a:t> </a:t>
            </a:r>
            <a:r>
              <a:rPr lang="en-US" altLang="ko-KR" sz="2400" dirty="0" err="1" smtClean="0">
                <a:latin typeface="Times New Roman" pitchFamily="18" charset="0"/>
              </a:rPr>
              <a:t>bottomonium</a:t>
            </a:r>
            <a:r>
              <a:rPr lang="en-US" altLang="ko-KR" sz="2400" dirty="0" smtClean="0">
                <a:latin typeface="Times New Roman" pitchFamily="18" charset="0"/>
              </a:rPr>
              <a:t> ratio </a:t>
            </a:r>
            <a:r>
              <a:rPr lang="en-US" altLang="ko-KR" sz="2400" dirty="0" smtClean="0">
                <a:latin typeface="Times New Roman" pitchFamily="18" charset="0"/>
              </a:rPr>
              <a:t>and finer mass </a:t>
            </a:r>
            <a:r>
              <a:rPr lang="en-US" altLang="ko-KR" sz="2400" dirty="0" err="1" smtClean="0">
                <a:latin typeface="Times New Roman" pitchFamily="18" charset="0"/>
              </a:rPr>
              <a:t>resultion</a:t>
            </a:r>
            <a:r>
              <a:rPr lang="en-US" altLang="ko-KR" sz="2400" dirty="0" smtClean="0">
                <a:latin typeface="Times New Roman" pitchFamily="18" charset="0"/>
              </a:rPr>
              <a:t> from RHIC and LHC</a:t>
            </a:r>
          </a:p>
          <a:p>
            <a:pPr marL="533400" indent="-533400">
              <a:spcBef>
                <a:spcPct val="20000"/>
              </a:spcBef>
              <a:buClr>
                <a:schemeClr val="tx2"/>
              </a:buClr>
              <a:buFontTx/>
              <a:buAutoNum type="arabicPeriod"/>
            </a:pPr>
            <a:endParaRPr lang="en-US" altLang="ko-KR" sz="2400" dirty="0" smtClean="0">
              <a:latin typeface="Times New Roman" pitchFamily="18" charset="0"/>
            </a:endParaRPr>
          </a:p>
          <a:p>
            <a:pPr marL="533400" indent="-533400">
              <a:spcBef>
                <a:spcPct val="20000"/>
              </a:spcBef>
              <a:buClr>
                <a:schemeClr val="tx2"/>
              </a:buClr>
              <a:buFontTx/>
              <a:buAutoNum type="arabicPeriod"/>
            </a:pPr>
            <a:r>
              <a:rPr lang="en-US" altLang="ko-KR" sz="2400" dirty="0" smtClean="0">
                <a:latin typeface="Times New Roman" pitchFamily="18" charset="0"/>
              </a:rPr>
              <a:t>production inside a nuclear at FAIR and</a:t>
            </a:r>
          </a:p>
          <a:p>
            <a:pPr marL="533400" indent="-533400">
              <a:spcBef>
                <a:spcPct val="20000"/>
              </a:spcBef>
              <a:buClr>
                <a:schemeClr val="tx2"/>
              </a:buClr>
            </a:pPr>
            <a:endParaRPr lang="en-US" altLang="ko-KR" sz="2400" dirty="0" smtClean="0">
              <a:solidFill>
                <a:schemeClr val="accent2"/>
              </a:solidFill>
              <a:latin typeface="Times New Roman" pitchFamily="18" charset="0"/>
            </a:endParaRPr>
          </a:p>
        </p:txBody>
      </p:sp>
      <p:graphicFrame>
        <p:nvGraphicFramePr>
          <p:cNvPr id="25602" name="Object 5"/>
          <p:cNvGraphicFramePr>
            <a:graphicFrameLocks noChangeAspect="1"/>
          </p:cNvGraphicFramePr>
          <p:nvPr/>
        </p:nvGraphicFramePr>
        <p:xfrm>
          <a:off x="0" y="0"/>
          <a:ext cx="9144000" cy="620713"/>
        </p:xfrm>
        <a:graphic>
          <a:graphicData uri="http://schemas.openxmlformats.org/presentationml/2006/ole">
            <p:oleObj spid="_x0000_s155650" name="Image" r:id="rId3" imgW="8857143" imgH="2409524" progId="">
              <p:embed/>
            </p:oleObj>
          </a:graphicData>
        </a:graphic>
      </p:graphicFrame>
      <p:sp>
        <p:nvSpPr>
          <p:cNvPr id="25606" name="Text Box 6"/>
          <p:cNvSpPr txBox="1">
            <a:spLocks noChangeArrowheads="1"/>
          </p:cNvSpPr>
          <p:nvPr/>
        </p:nvSpPr>
        <p:spPr bwMode="auto">
          <a:xfrm>
            <a:off x="3490913" y="115888"/>
            <a:ext cx="200978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2400" b="1" i="1" dirty="0" smtClean="0">
                <a:solidFill>
                  <a:schemeClr val="bg1"/>
                </a:solidFill>
                <a:latin typeface="Verdana" pitchFamily="34" charset="0"/>
              </a:rPr>
              <a:t>Summary</a:t>
            </a:r>
            <a:endParaRPr lang="en-US" altLang="ko-KR" sz="2400" b="1" baseline="-25000" dirty="0">
              <a:solidFill>
                <a:schemeClr val="bg1"/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슬라이드 번호 개체 틀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BF26781-FEE3-48F4-8042-A94A08EECB7B}" type="slidenum">
              <a:rPr lang="ko-KR" altLang="en-US" smtClean="0"/>
              <a:pPr>
                <a:defRPr/>
              </a:pPr>
              <a:t>25</a:t>
            </a:fld>
            <a:endParaRPr lang="en-US" altLang="ko-KR"/>
          </a:p>
        </p:txBody>
      </p:sp>
      <p:pic>
        <p:nvPicPr>
          <p:cNvPr id="4" name="그림 3" descr="IMGP117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0080" y="716760"/>
            <a:ext cx="7020272" cy="5265204"/>
          </a:xfrm>
          <a:prstGeom prst="rect">
            <a:avLst/>
          </a:prstGeom>
          <a:scene3d>
            <a:camera prst="orthographicFront">
              <a:rot lat="0" lon="0" rev="16200000"/>
            </a:camera>
            <a:lightRig rig="threePt" dir="t"/>
          </a:scene3d>
        </p:spPr>
      </p:pic>
      <p:sp>
        <p:nvSpPr>
          <p:cNvPr id="5" name="TextBox 4"/>
          <p:cNvSpPr txBox="1"/>
          <p:nvPr/>
        </p:nvSpPr>
        <p:spPr>
          <a:xfrm>
            <a:off x="755576" y="116632"/>
            <a:ext cx="8352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dirty="0" smtClean="0"/>
              <a:t>심광숙 선생님</a:t>
            </a:r>
            <a:r>
              <a:rPr lang="en-US" altLang="ko-KR" sz="2400" b="1" dirty="0" smtClean="0"/>
              <a:t>,   </a:t>
            </a:r>
            <a:r>
              <a:rPr lang="ko-KR" altLang="en-US" sz="2400" b="1" dirty="0" smtClean="0"/>
              <a:t>더욱 </a:t>
            </a:r>
            <a:r>
              <a:rPr lang="ko-KR" altLang="en-US" sz="2400" b="1" smtClean="0"/>
              <a:t>건강하시고  계속 </a:t>
            </a:r>
            <a:r>
              <a:rPr lang="ko-KR" altLang="en-US" sz="2400" b="1" dirty="0" smtClean="0"/>
              <a:t>뵙기를 바랍니다</a:t>
            </a:r>
            <a:r>
              <a:rPr lang="en-US" altLang="ko-KR" dirty="0" smtClean="0"/>
              <a:t>.    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슬라이드 번호 개체 틀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3CEB399-1F4A-4065-AE85-86A295BAC29D}" type="slidenum">
              <a:rPr lang="ko-KR" altLang="en-US" smtClean="0">
                <a:latin typeface="Arial" charset="0"/>
              </a:rPr>
              <a:pPr/>
              <a:t>26</a:t>
            </a:fld>
            <a:endParaRPr lang="en-US" altLang="ko-KR" smtClean="0">
              <a:latin typeface="Arial" charset="0"/>
            </a:endParaRPr>
          </a:p>
        </p:txBody>
      </p:sp>
      <p:sp>
        <p:nvSpPr>
          <p:cNvPr id="25605" name="Rectangle 2"/>
          <p:cNvSpPr>
            <a:spLocks noChangeArrowheads="1"/>
          </p:cNvSpPr>
          <p:nvPr/>
        </p:nvSpPr>
        <p:spPr bwMode="auto">
          <a:xfrm>
            <a:off x="323850" y="981075"/>
            <a:ext cx="8351838" cy="566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33400" indent="-533400">
              <a:spcBef>
                <a:spcPct val="20000"/>
              </a:spcBef>
              <a:buClr>
                <a:schemeClr val="tx2"/>
              </a:buClr>
              <a:buFontTx/>
              <a:buAutoNum type="arabicPeriod"/>
            </a:pPr>
            <a:r>
              <a:rPr lang="en-US" altLang="ko-KR" sz="2000">
                <a:latin typeface="Times New Roman" pitchFamily="18" charset="0"/>
              </a:rPr>
              <a:t>Finite temperature lattice: Karsch: arXiv:0711.0661, 0711.0656, 0710.0354,  Kaczmarek et al. PRD 70, 074505</a:t>
            </a:r>
          </a:p>
          <a:p>
            <a:pPr marL="533400" indent="-533400">
              <a:spcBef>
                <a:spcPct val="20000"/>
              </a:spcBef>
              <a:buClr>
                <a:schemeClr val="tx2"/>
              </a:buClr>
              <a:buFontTx/>
              <a:buAutoNum type="arabicPeriod"/>
            </a:pPr>
            <a:r>
              <a:rPr lang="en-US" altLang="ko-KR" sz="2000">
                <a:latin typeface="Times New Roman" pitchFamily="18" charset="0"/>
              </a:rPr>
              <a:t>Sum rule method at finite T: </a:t>
            </a:r>
            <a:r>
              <a:rPr lang="en-US" altLang="ko-KR" sz="2000">
                <a:latin typeface="Times New Roman" pitchFamily="18" charset="0"/>
                <a:hlinkClick r:id="rId3"/>
              </a:rPr>
              <a:t>https://wiki.bnl.gov/qpg/index.php/Sum_rule_approach</a:t>
            </a:r>
            <a:endParaRPr lang="en-US" altLang="ko-KR" sz="2000">
              <a:latin typeface="Times New Roman" pitchFamily="18" charset="0"/>
            </a:endParaRPr>
          </a:p>
          <a:p>
            <a:pPr marL="533400" indent="-533400">
              <a:spcBef>
                <a:spcPct val="20000"/>
              </a:spcBef>
              <a:buClr>
                <a:schemeClr val="tx2"/>
              </a:buClr>
              <a:buFontTx/>
              <a:buAutoNum type="arabicPeriod"/>
            </a:pPr>
            <a:r>
              <a:rPr lang="en-US" altLang="ko-KR" sz="2000">
                <a:latin typeface="Times New Roman" pitchFamily="18" charset="0"/>
              </a:rPr>
              <a:t>J/psi formal: Hashimoto et al. PRL 57,2123 (1986), Matsui and Satz, PLB 178, 416 (1986), Asakawa, Hatsuda PRL 92, 012001 (2004),  Morita, Lee, PRL 100,022301, Mocsy, Petreczky, PRL, 99, 211602 (2007)</a:t>
            </a:r>
          </a:p>
          <a:p>
            <a:pPr marL="533400" indent="-533400">
              <a:spcBef>
                <a:spcPct val="20000"/>
              </a:spcBef>
              <a:buClr>
                <a:schemeClr val="tx2"/>
              </a:buClr>
              <a:buFontTx/>
              <a:buAutoNum type="arabicPeriod"/>
            </a:pPr>
            <a:r>
              <a:rPr lang="en-US" altLang="ko-KR" sz="2000">
                <a:latin typeface="Times New Roman" pitchFamily="18" charset="0"/>
              </a:rPr>
              <a:t>J/Psi Phenomenology:  Gazszicki, Gorenstein, PRL 83, 4009 (1999) , PBM , J. Stachel, PLB490, 196 (2000), Andronic et al. arXiv::nucl-th/0611023, Grandchamp and Rapp, NPA 709, 415 (2002), Yan, Zhuang, Xu, PRL,97,232301 (2006),  Song, Park, Lee arXiv: 1002.1884</a:t>
            </a:r>
          </a:p>
          <a:p>
            <a:pPr marL="533400" indent="-533400">
              <a:spcBef>
                <a:spcPct val="20000"/>
              </a:spcBef>
              <a:buClr>
                <a:schemeClr val="tx2"/>
              </a:buClr>
              <a:buFontTx/>
              <a:buAutoNum type="arabicPeriod"/>
            </a:pPr>
            <a:r>
              <a:rPr lang="en-US" altLang="ko-KR" sz="2000">
                <a:latin typeface="Times New Roman" pitchFamily="18" charset="0"/>
              </a:rPr>
              <a:t>J/psi in medium,  Brodsky  et al. PRL 64,1011 (1990) , Lee, nucl-th/0310080, </a:t>
            </a:r>
          </a:p>
          <a:p>
            <a:pPr marL="533400" indent="-533400">
              <a:spcBef>
                <a:spcPct val="20000"/>
              </a:spcBef>
              <a:buClr>
                <a:schemeClr val="tx2"/>
              </a:buClr>
              <a:buFontTx/>
              <a:buAutoNum type="arabicPeriod"/>
            </a:pPr>
            <a:endParaRPr lang="en-US" altLang="ko-KR" sz="1800">
              <a:solidFill>
                <a:schemeClr val="accent2"/>
              </a:solidFill>
              <a:latin typeface="Arial" charset="0"/>
            </a:endParaRPr>
          </a:p>
        </p:txBody>
      </p:sp>
      <p:graphicFrame>
        <p:nvGraphicFramePr>
          <p:cNvPr id="25602" name="Object 5"/>
          <p:cNvGraphicFramePr>
            <a:graphicFrameLocks noChangeAspect="1"/>
          </p:cNvGraphicFramePr>
          <p:nvPr/>
        </p:nvGraphicFramePr>
        <p:xfrm>
          <a:off x="0" y="0"/>
          <a:ext cx="9144000" cy="620713"/>
        </p:xfrm>
        <a:graphic>
          <a:graphicData uri="http://schemas.openxmlformats.org/presentationml/2006/ole">
            <p:oleObj spid="_x0000_s25602" name="Image" r:id="rId4" imgW="8857143" imgH="2409524" progId="">
              <p:embed/>
            </p:oleObj>
          </a:graphicData>
        </a:graphic>
      </p:graphicFrame>
      <p:sp>
        <p:nvSpPr>
          <p:cNvPr id="25606" name="Text Box 6"/>
          <p:cNvSpPr txBox="1">
            <a:spLocks noChangeArrowheads="1"/>
          </p:cNvSpPr>
          <p:nvPr/>
        </p:nvSpPr>
        <p:spPr bwMode="auto">
          <a:xfrm>
            <a:off x="3490913" y="115888"/>
            <a:ext cx="27241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2400" b="1" i="1">
                <a:solidFill>
                  <a:schemeClr val="bg1"/>
                </a:solidFill>
                <a:latin typeface="Verdana" pitchFamily="34" charset="0"/>
              </a:rPr>
              <a:t>References</a:t>
            </a:r>
            <a:endParaRPr lang="en-US" altLang="ko-KR" sz="2400" b="1" baseline="-25000">
              <a:solidFill>
                <a:schemeClr val="bg1"/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슬라이드 번호 개체 틀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DAA52D93-B53D-4F4B-86D2-8196FF558D74}" type="slidenum">
              <a:rPr lang="ko-KR" altLang="en-US" smtClean="0">
                <a:latin typeface="Arial" charset="0"/>
              </a:rPr>
              <a:pPr/>
              <a:t>3</a:t>
            </a:fld>
            <a:endParaRPr lang="en-US" altLang="ko-KR" smtClean="0">
              <a:latin typeface="Arial" charset="0"/>
            </a:endParaRPr>
          </a:p>
        </p:txBody>
      </p:sp>
      <p:sp>
        <p:nvSpPr>
          <p:cNvPr id="32773" name="Text Box 3"/>
          <p:cNvSpPr txBox="1">
            <a:spLocks noChangeArrowheads="1"/>
          </p:cNvSpPr>
          <p:nvPr/>
        </p:nvSpPr>
        <p:spPr bwMode="auto">
          <a:xfrm>
            <a:off x="141288" y="260350"/>
            <a:ext cx="3144828" cy="369332"/>
          </a:xfrm>
          <a:prstGeom prst="rect">
            <a:avLst/>
          </a:prstGeom>
          <a:solidFill>
            <a:srgbClr val="FFFFCC"/>
          </a:solidFill>
          <a:ln w="15875" algn="ctr">
            <a:solidFill>
              <a:schemeClr val="tx2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buSzPct val="80000"/>
            </a:pPr>
            <a:r>
              <a:rPr kumimoji="1" lang="en-US" altLang="ko-KR" sz="1800" dirty="0">
                <a:latin typeface="Arial" charset="0"/>
              </a:rPr>
              <a:t>J/</a:t>
            </a:r>
            <a:r>
              <a:rPr kumimoji="1" lang="en-US" altLang="ko-KR" sz="1800" dirty="0"/>
              <a:t>y</a:t>
            </a:r>
            <a:r>
              <a:rPr kumimoji="1" lang="en-US" altLang="ko-KR" sz="1800" dirty="0">
                <a:latin typeface="Arial" charset="0"/>
              </a:rPr>
              <a:t> </a:t>
            </a:r>
            <a:r>
              <a:rPr kumimoji="1" lang="en-US" altLang="ko-KR" sz="1800" dirty="0" smtClean="0">
                <a:latin typeface="Arial" charset="0"/>
              </a:rPr>
              <a:t>suppression in RHIC</a:t>
            </a:r>
            <a:endParaRPr kumimoji="1" lang="en-US" altLang="ja-JP" sz="1800" dirty="0">
              <a:latin typeface="Arial" charset="0"/>
            </a:endParaRPr>
          </a:p>
        </p:txBody>
      </p:sp>
      <p:sp>
        <p:nvSpPr>
          <p:cNvPr id="32774" name="Text Box 4"/>
          <p:cNvSpPr txBox="1">
            <a:spLocks noChangeArrowheads="1"/>
          </p:cNvSpPr>
          <p:nvPr/>
        </p:nvSpPr>
        <p:spPr bwMode="auto">
          <a:xfrm>
            <a:off x="323850" y="785794"/>
            <a:ext cx="7848600" cy="2873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latinLnBrk="1"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kumimoji="1" lang="en-US" altLang="ko-KR" sz="1600" dirty="0">
                <a:latin typeface="Arial" charset="0"/>
              </a:rPr>
              <a:t>Matsui and </a:t>
            </a:r>
            <a:r>
              <a:rPr kumimoji="1" lang="en-US" altLang="ko-KR" sz="1600" dirty="0" err="1">
                <a:latin typeface="Arial" charset="0"/>
              </a:rPr>
              <a:t>Satz</a:t>
            </a:r>
            <a:r>
              <a:rPr kumimoji="1" lang="en-US" altLang="ko-KR" sz="1600" dirty="0">
                <a:latin typeface="Arial" charset="0"/>
              </a:rPr>
              <a:t>:   J/</a:t>
            </a:r>
            <a:r>
              <a:rPr kumimoji="1" lang="en-US" altLang="ko-KR" sz="1600" dirty="0"/>
              <a:t>y</a:t>
            </a:r>
            <a:r>
              <a:rPr kumimoji="1" lang="en-US" altLang="ko-KR" sz="1600" dirty="0">
                <a:latin typeface="Arial" charset="0"/>
              </a:rPr>
              <a:t> will dissolve at </a:t>
            </a:r>
            <a:r>
              <a:rPr kumimoji="1" lang="en-US" altLang="ko-KR" sz="1600" dirty="0" err="1">
                <a:latin typeface="Arial" charset="0"/>
              </a:rPr>
              <a:t>Tc</a:t>
            </a:r>
            <a:r>
              <a:rPr kumimoji="1" lang="en-US" altLang="ko-KR" sz="1600" dirty="0">
                <a:latin typeface="Arial" charset="0"/>
              </a:rPr>
              <a:t> due to color screening</a:t>
            </a:r>
            <a:endParaRPr kumimoji="1" lang="en-US" altLang="ko-KR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32776" name="Rectangle 6"/>
          <p:cNvSpPr>
            <a:spLocks noChangeArrowheads="1"/>
          </p:cNvSpPr>
          <p:nvPr/>
        </p:nvSpPr>
        <p:spPr bwMode="auto">
          <a:xfrm>
            <a:off x="7812088" y="5229225"/>
            <a:ext cx="936625" cy="6477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grpSp>
        <p:nvGrpSpPr>
          <p:cNvPr id="18" name="그룹 17"/>
          <p:cNvGrpSpPr/>
          <p:nvPr/>
        </p:nvGrpSpPr>
        <p:grpSpPr>
          <a:xfrm>
            <a:off x="142844" y="1630908"/>
            <a:ext cx="8533612" cy="4873484"/>
            <a:chOff x="142844" y="1630908"/>
            <a:chExt cx="8533612" cy="4873484"/>
          </a:xfrm>
        </p:grpSpPr>
        <p:sp>
          <p:nvSpPr>
            <p:cNvPr id="32772" name="Line 2"/>
            <p:cNvSpPr>
              <a:spLocks noChangeShapeType="1"/>
            </p:cNvSpPr>
            <p:nvPr/>
          </p:nvSpPr>
          <p:spPr bwMode="auto">
            <a:xfrm flipV="1">
              <a:off x="2484438" y="5734050"/>
              <a:ext cx="0" cy="431800"/>
            </a:xfrm>
            <a:prstGeom prst="line">
              <a:avLst/>
            </a:prstGeom>
            <a:noFill/>
            <a:ln w="9525">
              <a:noFill/>
              <a:round/>
              <a:headEnd/>
              <a:tailEnd type="triangle" w="med" len="med"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2775" name="Text Box 5"/>
            <p:cNvSpPr txBox="1">
              <a:spLocks noChangeArrowheads="1"/>
            </p:cNvSpPr>
            <p:nvPr/>
          </p:nvSpPr>
          <p:spPr bwMode="auto">
            <a:xfrm>
              <a:off x="323850" y="2324097"/>
              <a:ext cx="8352606" cy="60939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 latinLnBrk="1"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r>
                <a:rPr kumimoji="1" lang="en-US" altLang="ko-KR" sz="1600" dirty="0">
                  <a:latin typeface="Arial" charset="0"/>
                </a:rPr>
                <a:t>Lattice MEM :    </a:t>
              </a:r>
              <a:r>
                <a:rPr kumimoji="1" lang="en-US" altLang="ko-KR" sz="1600" dirty="0" err="1">
                  <a:latin typeface="Arial" charset="0"/>
                </a:rPr>
                <a:t>Asakawa</a:t>
              </a:r>
              <a:r>
                <a:rPr kumimoji="1" lang="en-US" altLang="ko-KR" sz="1600" dirty="0">
                  <a:latin typeface="Arial" charset="0"/>
                </a:rPr>
                <a:t>, Hatsuda, </a:t>
              </a:r>
              <a:r>
                <a:rPr kumimoji="1" lang="en-US" altLang="ko-KR" sz="1600" dirty="0" err="1">
                  <a:latin typeface="Arial" charset="0"/>
                </a:rPr>
                <a:t>Karsch</a:t>
              </a:r>
              <a:r>
                <a:rPr kumimoji="1" lang="en-US" altLang="ko-KR" sz="1600" dirty="0">
                  <a:latin typeface="Arial" charset="0"/>
                </a:rPr>
                <a:t>, </a:t>
              </a:r>
              <a:r>
                <a:rPr kumimoji="1" lang="en-US" altLang="ko-KR" sz="1600" dirty="0" err="1">
                  <a:latin typeface="Arial" charset="0"/>
                </a:rPr>
                <a:t>Petreczky</a:t>
              </a:r>
              <a:r>
                <a:rPr kumimoji="1" lang="en-US" altLang="ko-KR" sz="1600" dirty="0">
                  <a:latin typeface="Arial" charset="0"/>
                </a:rPr>
                <a:t> </a:t>
              </a:r>
              <a:r>
                <a:rPr kumimoji="1" lang="en-US" altLang="ko-KR" sz="1600" dirty="0" smtClean="0">
                  <a:latin typeface="Arial" charset="0"/>
                </a:rPr>
                <a:t>, </a:t>
              </a:r>
              <a:r>
                <a:rPr kumimoji="1" lang="en-US" altLang="ko-KR" sz="1600" dirty="0" err="1" smtClean="0">
                  <a:latin typeface="Arial" charset="0"/>
                </a:rPr>
                <a:t>Bielefield</a:t>
              </a:r>
              <a:r>
                <a:rPr kumimoji="1" lang="en-US" altLang="ko-KR" sz="1600" dirty="0" smtClean="0">
                  <a:latin typeface="Arial" charset="0"/>
                </a:rPr>
                <a:t>, Nonaka</a:t>
              </a:r>
              <a:r>
                <a:rPr kumimoji="1" lang="en-US" altLang="ko-KR" sz="1600" dirty="0" smtClean="0">
                  <a:latin typeface="Arial" charset="0"/>
                </a:rPr>
                <a:t>…. </a:t>
              </a:r>
              <a:endParaRPr kumimoji="1" lang="en-US" altLang="ko-KR" sz="1600" dirty="0">
                <a:latin typeface="Arial" charset="0"/>
              </a:endParaRPr>
            </a:p>
            <a:p>
              <a:pPr marL="457200" indent="-457200" latinLnBrk="1">
                <a:lnSpc>
                  <a:spcPct val="80000"/>
                </a:lnSpc>
                <a:spcBef>
                  <a:spcPct val="50000"/>
                </a:spcBef>
              </a:pPr>
              <a:r>
                <a:rPr kumimoji="1" lang="en-US" altLang="ko-KR" sz="1600" dirty="0">
                  <a:latin typeface="Arial" charset="0"/>
                </a:rPr>
                <a:t>                                J/</a:t>
              </a:r>
              <a:r>
                <a:rPr kumimoji="1" lang="en-US" altLang="ko-KR" sz="1600" dirty="0"/>
                <a:t>y</a:t>
              </a:r>
              <a:r>
                <a:rPr kumimoji="1" lang="en-US" altLang="ko-KR" sz="1600" dirty="0">
                  <a:latin typeface="Arial" charset="0"/>
                </a:rPr>
                <a:t> will survive </a:t>
              </a:r>
              <a:r>
                <a:rPr kumimoji="1" lang="en-US" altLang="ko-KR" sz="1600" dirty="0" err="1">
                  <a:latin typeface="Arial" charset="0"/>
                </a:rPr>
                <a:t>Tc</a:t>
              </a:r>
              <a:r>
                <a:rPr kumimoji="1" lang="en-US" altLang="ko-KR" sz="1600" dirty="0">
                  <a:latin typeface="Arial" charset="0"/>
                </a:rPr>
                <a:t> and dissolve at 2 </a:t>
              </a:r>
              <a:r>
                <a:rPr kumimoji="1" lang="en-US" altLang="ko-KR" sz="1600" dirty="0" err="1">
                  <a:latin typeface="Arial" charset="0"/>
                </a:rPr>
                <a:t>Tc</a:t>
              </a:r>
              <a:r>
                <a:rPr kumimoji="1" lang="en-US" altLang="ko-KR" sz="1600" dirty="0">
                  <a:latin typeface="Arial" charset="0"/>
                </a:rPr>
                <a:t> </a:t>
              </a:r>
              <a:r>
                <a:rPr kumimoji="1" lang="en-US" altLang="ko-KR" sz="1600" dirty="0" smtClean="0">
                  <a:latin typeface="Arial" charset="0"/>
                </a:rPr>
                <a:t> .. Still not settled at QM2011</a:t>
              </a:r>
              <a:endParaRPr kumimoji="1" lang="en-US" altLang="ko-KR" sz="1600" dirty="0">
                <a:latin typeface="Arial" charset="0"/>
              </a:endParaRPr>
            </a:p>
          </p:txBody>
        </p:sp>
        <p:sp>
          <p:nvSpPr>
            <p:cNvPr id="32777" name="Text Box 7"/>
            <p:cNvSpPr txBox="1">
              <a:spLocks noChangeArrowheads="1"/>
            </p:cNvSpPr>
            <p:nvPr/>
          </p:nvSpPr>
          <p:spPr bwMode="auto">
            <a:xfrm>
              <a:off x="323850" y="2996814"/>
              <a:ext cx="7848600" cy="28931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457200" indent="-457200" latinLnBrk="1"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r>
                <a:rPr kumimoji="1" lang="en-US" altLang="ko-KR" sz="1600" dirty="0">
                  <a:latin typeface="Arial" charset="0"/>
                </a:rPr>
                <a:t>Potential models (Wong …) : </a:t>
              </a:r>
              <a:r>
                <a:rPr kumimoji="1" lang="en-US" altLang="ko-KR" sz="1600" dirty="0" smtClean="0">
                  <a:latin typeface="Arial" charset="0"/>
                </a:rPr>
                <a:t>.</a:t>
              </a:r>
              <a:endParaRPr kumimoji="1" lang="en-US" altLang="ko-KR" dirty="0">
                <a:solidFill>
                  <a:srgbClr val="FF0000"/>
                </a:solidFill>
                <a:latin typeface="Arial" charset="0"/>
              </a:endParaRPr>
            </a:p>
          </p:txBody>
        </p:sp>
        <p:sp>
          <p:nvSpPr>
            <p:cNvPr id="32778" name="Text Box 8"/>
            <p:cNvSpPr txBox="1">
              <a:spLocks noChangeArrowheads="1"/>
            </p:cNvSpPr>
            <p:nvPr/>
          </p:nvSpPr>
          <p:spPr bwMode="auto">
            <a:xfrm>
              <a:off x="323850" y="3395666"/>
              <a:ext cx="7848600" cy="60483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457200" indent="-457200" latinLnBrk="1"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r>
                <a:rPr kumimoji="1" lang="en-US" altLang="ko-KR" sz="1600" dirty="0">
                  <a:latin typeface="Arial" charset="0"/>
                </a:rPr>
                <a:t>Refined Potential models with lattice (</a:t>
              </a:r>
              <a:r>
                <a:rPr kumimoji="1" lang="en-US" altLang="ko-KR" sz="1600" dirty="0" err="1">
                  <a:latin typeface="Arial" charset="0"/>
                </a:rPr>
                <a:t>Mocsy</a:t>
              </a:r>
              <a:r>
                <a:rPr kumimoji="1" lang="en-US" altLang="ko-KR" sz="1600" dirty="0">
                  <a:latin typeface="Arial" charset="0"/>
                </a:rPr>
                <a:t>, </a:t>
              </a:r>
              <a:r>
                <a:rPr kumimoji="1" lang="en-US" altLang="ko-KR" sz="1600" dirty="0" err="1">
                  <a:latin typeface="Arial" charset="0"/>
                </a:rPr>
                <a:t>Petreczky</a:t>
              </a:r>
              <a:r>
                <a:rPr kumimoji="1" lang="en-US" altLang="ko-KR" sz="1600" dirty="0">
                  <a:latin typeface="Arial" charset="0"/>
                </a:rPr>
                <a:t>…)</a:t>
              </a:r>
            </a:p>
            <a:p>
              <a:pPr marL="457200" indent="-457200" latinLnBrk="1">
                <a:lnSpc>
                  <a:spcPct val="80000"/>
                </a:lnSpc>
                <a:spcBef>
                  <a:spcPct val="50000"/>
                </a:spcBef>
              </a:pPr>
              <a:r>
                <a:rPr kumimoji="1" lang="en-US" altLang="ko-KR" sz="1600" dirty="0">
                  <a:latin typeface="Arial" charset="0"/>
                </a:rPr>
                <a:t>                              : J/</a:t>
              </a:r>
              <a:r>
                <a:rPr kumimoji="1" lang="en-US" altLang="ko-KR" sz="1600" dirty="0"/>
                <a:t>y </a:t>
              </a:r>
              <a:r>
                <a:rPr kumimoji="1" lang="en-US" altLang="ko-KR" sz="1600" dirty="0">
                  <a:latin typeface="Arial" charset="0"/>
                </a:rPr>
                <a:t>will dissolve slightly above </a:t>
              </a:r>
              <a:r>
                <a:rPr kumimoji="1" lang="en-US" altLang="ko-KR" sz="1600" dirty="0" err="1">
                  <a:latin typeface="Arial" charset="0"/>
                </a:rPr>
                <a:t>Tc</a:t>
              </a:r>
              <a:endParaRPr kumimoji="1" lang="en-US" altLang="ko-KR" dirty="0">
                <a:solidFill>
                  <a:srgbClr val="FF0000"/>
                </a:solidFill>
                <a:latin typeface="Arial" charset="0"/>
              </a:endParaRPr>
            </a:p>
          </p:txBody>
        </p:sp>
        <p:sp>
          <p:nvSpPr>
            <p:cNvPr id="32779" name="Text Box 9"/>
            <p:cNvSpPr txBox="1">
              <a:spLocks noChangeArrowheads="1"/>
            </p:cNvSpPr>
            <p:nvPr/>
          </p:nvSpPr>
          <p:spPr bwMode="auto">
            <a:xfrm>
              <a:off x="323850" y="4824427"/>
              <a:ext cx="7848600" cy="60483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457200" indent="-457200" latinLnBrk="1"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r>
                <a:rPr kumimoji="1" lang="en-US" altLang="ko-KR" sz="1600" dirty="0">
                  <a:latin typeface="Arial" charset="0"/>
                </a:rPr>
                <a:t>Lattice after zero mode subtraction (WHOT-QCD)</a:t>
              </a:r>
            </a:p>
            <a:p>
              <a:pPr marL="457200" indent="-457200" latinLnBrk="1">
                <a:lnSpc>
                  <a:spcPct val="80000"/>
                </a:lnSpc>
                <a:spcBef>
                  <a:spcPct val="50000"/>
                </a:spcBef>
              </a:pPr>
              <a:r>
                <a:rPr kumimoji="1" lang="en-US" altLang="ko-KR" sz="1600" dirty="0">
                  <a:latin typeface="Arial" charset="0"/>
                </a:rPr>
                <a:t>                              : J/</a:t>
              </a:r>
              <a:r>
                <a:rPr kumimoji="1" lang="en-US" altLang="ko-KR" sz="1600" dirty="0"/>
                <a:t>y </a:t>
              </a:r>
              <a:r>
                <a:rPr kumimoji="1" lang="en-US" altLang="ko-KR" sz="1600" dirty="0">
                  <a:latin typeface="Arial" charset="0"/>
                </a:rPr>
                <a:t>wave function hardly changes at 2.3 </a:t>
              </a:r>
              <a:r>
                <a:rPr kumimoji="1" lang="en-US" altLang="ko-KR" sz="1600" dirty="0" err="1">
                  <a:latin typeface="Arial" charset="0"/>
                </a:rPr>
                <a:t>Tc</a:t>
              </a:r>
              <a:endParaRPr kumimoji="1" lang="en-US" altLang="ko-KR" dirty="0">
                <a:solidFill>
                  <a:srgbClr val="FF0000"/>
                </a:solidFill>
                <a:latin typeface="Arial" charset="0"/>
              </a:endParaRPr>
            </a:p>
          </p:txBody>
        </p:sp>
        <p:sp>
          <p:nvSpPr>
            <p:cNvPr id="32780" name="Text Box 10"/>
            <p:cNvSpPr txBox="1">
              <a:spLocks noChangeArrowheads="1"/>
            </p:cNvSpPr>
            <p:nvPr/>
          </p:nvSpPr>
          <p:spPr bwMode="auto">
            <a:xfrm>
              <a:off x="323850" y="5538807"/>
              <a:ext cx="7848600" cy="60939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457200" indent="-457200" latinLnBrk="1"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r>
                <a:rPr kumimoji="1" lang="en-US" altLang="ko-KR" sz="1600" dirty="0" err="1">
                  <a:latin typeface="Arial" charset="0"/>
                </a:rPr>
                <a:t>AdS</a:t>
              </a:r>
              <a:r>
                <a:rPr kumimoji="1" lang="en-US" altLang="ko-KR" sz="1600" dirty="0">
                  <a:latin typeface="Arial" charset="0"/>
                </a:rPr>
                <a:t>/QCD (Kim, Lee, </a:t>
              </a:r>
              <a:r>
                <a:rPr kumimoji="1" lang="en-US" altLang="ko-KR" sz="1600" dirty="0" smtClean="0">
                  <a:latin typeface="Arial" charset="0"/>
                </a:rPr>
                <a:t>Fukushima, </a:t>
              </a:r>
              <a:r>
                <a:rPr kumimoji="1" lang="en-US" altLang="ko-KR" sz="1600" dirty="0" err="1" smtClean="0">
                  <a:latin typeface="Arial" charset="0"/>
                </a:rPr>
                <a:t>Stephanov</a:t>
              </a:r>
              <a:r>
                <a:rPr kumimoji="1" lang="en-US" altLang="ko-KR" sz="1600" dirty="0" smtClean="0">
                  <a:latin typeface="Arial" charset="0"/>
                </a:rPr>
                <a:t>…. </a:t>
              </a:r>
              <a:r>
                <a:rPr kumimoji="1" lang="en-US" altLang="ko-KR" sz="1600" dirty="0">
                  <a:latin typeface="Arial" charset="0"/>
                </a:rPr>
                <a:t>..)  </a:t>
              </a:r>
              <a:endParaRPr kumimoji="1" lang="en-US" altLang="ko-KR" dirty="0">
                <a:solidFill>
                  <a:srgbClr val="FF0000"/>
                </a:solidFill>
                <a:latin typeface="Arial" charset="0"/>
              </a:endParaRPr>
            </a:p>
            <a:p>
              <a:pPr marL="457200" indent="-457200" latinLnBrk="1"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r>
                <a:rPr kumimoji="1" lang="en-US" altLang="ko-KR" sz="1600" dirty="0" smtClean="0">
                  <a:latin typeface="Arial" charset="0"/>
                </a:rPr>
                <a:t>NRQCD:  UK group+ S.Y. Kim </a:t>
              </a:r>
              <a:endParaRPr kumimoji="1" lang="en-US" altLang="ko-KR" sz="1600" dirty="0">
                <a:latin typeface="Arial" charset="0"/>
              </a:endParaRPr>
            </a:p>
          </p:txBody>
        </p:sp>
        <p:sp>
          <p:nvSpPr>
            <p:cNvPr id="32781" name="Text Box 11"/>
            <p:cNvSpPr txBox="1">
              <a:spLocks noChangeArrowheads="1"/>
            </p:cNvSpPr>
            <p:nvPr/>
          </p:nvSpPr>
          <p:spPr bwMode="auto">
            <a:xfrm>
              <a:off x="323850" y="6215082"/>
              <a:ext cx="7848600" cy="28931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457200" indent="-457200" latinLnBrk="1"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r>
                <a:rPr kumimoji="1" lang="en-US" altLang="ko-KR" sz="1600" dirty="0" smtClean="0">
                  <a:latin typeface="Arial" charset="0"/>
                </a:rPr>
                <a:t>QCD sum rule (Morita, Lee)  , QCD sum rule+ MEM (</a:t>
              </a:r>
              <a:r>
                <a:rPr kumimoji="1" lang="en-US" altLang="ko-KR" sz="1600" dirty="0" err="1" smtClean="0">
                  <a:latin typeface="Arial" charset="0"/>
                </a:rPr>
                <a:t>Gluber</a:t>
              </a:r>
              <a:r>
                <a:rPr kumimoji="1" lang="en-US" altLang="ko-KR" sz="1600" dirty="0" smtClean="0">
                  <a:latin typeface="Arial" charset="0"/>
                </a:rPr>
                <a:t>, Oka, Morita)</a:t>
              </a:r>
              <a:endParaRPr kumimoji="1" lang="en-US" altLang="ko-KR" dirty="0">
                <a:solidFill>
                  <a:srgbClr val="FF0000"/>
                </a:solidFill>
                <a:latin typeface="Arial" charset="0"/>
              </a:endParaRPr>
            </a:p>
          </p:txBody>
        </p:sp>
        <p:sp>
          <p:nvSpPr>
            <p:cNvPr id="32783" name="Text Box 8"/>
            <p:cNvSpPr txBox="1">
              <a:spLocks noChangeArrowheads="1"/>
            </p:cNvSpPr>
            <p:nvPr/>
          </p:nvSpPr>
          <p:spPr bwMode="auto">
            <a:xfrm>
              <a:off x="330200" y="4105284"/>
              <a:ext cx="7848600" cy="6096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457200" indent="-457200" latinLnBrk="1"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r>
                <a:rPr kumimoji="1" lang="en-US" altLang="ko-KR" sz="1600" dirty="0" err="1">
                  <a:latin typeface="Arial" charset="0"/>
                </a:rPr>
                <a:t>Perturbative</a:t>
              </a:r>
              <a:r>
                <a:rPr kumimoji="1" lang="en-US" altLang="ko-KR" sz="1600" dirty="0">
                  <a:latin typeface="Arial" charset="0"/>
                </a:rPr>
                <a:t> approaches:  </a:t>
              </a:r>
              <a:r>
                <a:rPr kumimoji="1" lang="en-US" altLang="ko-KR" sz="1600" dirty="0" err="1">
                  <a:latin typeface="Arial" charset="0"/>
                </a:rPr>
                <a:t>Blaizot</a:t>
              </a:r>
              <a:r>
                <a:rPr kumimoji="1" lang="en-US" altLang="ko-KR" sz="1600" dirty="0">
                  <a:latin typeface="Arial" charset="0"/>
                </a:rPr>
                <a:t> et al…  Imaginary potential</a:t>
              </a:r>
            </a:p>
            <a:p>
              <a:pPr marL="457200" indent="-457200" latinLnBrk="1"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r>
                <a:rPr kumimoji="1" lang="en-US" altLang="ko-KR" sz="1600" dirty="0" err="1">
                  <a:latin typeface="Arial" charset="0"/>
                </a:rPr>
                <a:t>pNRQCD</a:t>
              </a:r>
              <a:r>
                <a:rPr kumimoji="1" lang="en-US" altLang="ko-KR" sz="1600" dirty="0">
                  <a:latin typeface="Arial" charset="0"/>
                </a:rPr>
                <a:t>:  N. </a:t>
              </a:r>
              <a:r>
                <a:rPr kumimoji="1" lang="en-US" altLang="ko-KR" sz="1600" dirty="0" err="1">
                  <a:latin typeface="Arial" charset="0"/>
                </a:rPr>
                <a:t>Brambial</a:t>
              </a:r>
              <a:r>
                <a:rPr kumimoji="1" lang="en-US" altLang="ko-KR" sz="1600" dirty="0">
                  <a:latin typeface="Arial" charset="0"/>
                </a:rPr>
                <a:t> et al</a:t>
              </a:r>
              <a:r>
                <a:rPr kumimoji="1" lang="en-US" altLang="ko-KR" sz="1600" dirty="0" smtClean="0">
                  <a:latin typeface="Arial" charset="0"/>
                </a:rPr>
                <a:t>.   </a:t>
              </a:r>
              <a:endParaRPr kumimoji="1" lang="en-US" altLang="ko-KR" dirty="0">
                <a:solidFill>
                  <a:srgbClr val="FF0000"/>
                </a:solidFill>
                <a:latin typeface="Arial" charset="0"/>
              </a:endParaRPr>
            </a:p>
          </p:txBody>
        </p:sp>
        <p:sp>
          <p:nvSpPr>
            <p:cNvPr id="17" name="Text Box 3"/>
            <p:cNvSpPr txBox="1">
              <a:spLocks noChangeArrowheads="1"/>
            </p:cNvSpPr>
            <p:nvPr/>
          </p:nvSpPr>
          <p:spPr bwMode="auto">
            <a:xfrm>
              <a:off x="142844" y="1630908"/>
              <a:ext cx="3144828" cy="369332"/>
            </a:xfrm>
            <a:prstGeom prst="rect">
              <a:avLst/>
            </a:prstGeom>
            <a:solidFill>
              <a:srgbClr val="FFFFCC"/>
            </a:solidFill>
            <a:ln w="15875" algn="ctr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buSzPct val="80000"/>
              </a:pPr>
              <a:r>
                <a:rPr kumimoji="1" lang="en-US" altLang="ko-KR" sz="1800" dirty="0" smtClean="0">
                  <a:latin typeface="Arial" charset="0"/>
                </a:rPr>
                <a:t>Recent works on J/</a:t>
              </a:r>
              <a:r>
                <a:rPr kumimoji="1" lang="en-US" altLang="ko-KR" sz="1800" dirty="0" smtClean="0"/>
                <a:t>y</a:t>
              </a:r>
              <a:r>
                <a:rPr kumimoji="1" lang="en-US" altLang="ko-KR" sz="1800" dirty="0" smtClean="0">
                  <a:latin typeface="Arial" charset="0"/>
                </a:rPr>
                <a:t> in QGP</a:t>
              </a:r>
              <a:endParaRPr kumimoji="1" lang="en-US" altLang="ja-JP" sz="1800" dirty="0">
                <a:latin typeface="Arial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슬라이드 번호 개체 틀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D607E25C-EA63-4148-BD9B-91536A7AD945}" type="slidenum">
              <a:rPr lang="ko-KR" altLang="en-US" smtClean="0">
                <a:latin typeface="Arial" charset="0"/>
              </a:rPr>
              <a:pPr/>
              <a:t>4</a:t>
            </a:fld>
            <a:endParaRPr lang="en-US" altLang="ko-KR" smtClean="0">
              <a:latin typeface="Arial" charset="0"/>
            </a:endParaRPr>
          </a:p>
        </p:txBody>
      </p:sp>
      <p:sp>
        <p:nvSpPr>
          <p:cNvPr id="36868" name="Line 6"/>
          <p:cNvSpPr>
            <a:spLocks noChangeShapeType="1"/>
          </p:cNvSpPr>
          <p:nvPr/>
        </p:nvSpPr>
        <p:spPr bwMode="auto">
          <a:xfrm flipV="1">
            <a:off x="2484438" y="2573108"/>
            <a:ext cx="0" cy="431800"/>
          </a:xfrm>
          <a:prstGeom prst="line">
            <a:avLst/>
          </a:prstGeom>
          <a:noFill/>
          <a:ln w="9525">
            <a:noFill/>
            <a:round/>
            <a:headEnd/>
            <a:tailEnd type="triangle" w="med" len="med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36870" name="Text Box 8"/>
          <p:cNvSpPr txBox="1">
            <a:spLocks noChangeArrowheads="1"/>
          </p:cNvSpPr>
          <p:nvPr/>
        </p:nvSpPr>
        <p:spPr bwMode="auto">
          <a:xfrm>
            <a:off x="179388" y="115888"/>
            <a:ext cx="4824659" cy="461665"/>
          </a:xfrm>
          <a:prstGeom prst="rect">
            <a:avLst/>
          </a:prstGeom>
          <a:solidFill>
            <a:srgbClr val="FFFFCC"/>
          </a:solidFill>
          <a:ln w="15875" algn="ctr">
            <a:solidFill>
              <a:schemeClr val="tx2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buSzPct val="80000"/>
            </a:pPr>
            <a:r>
              <a:rPr kumimoji="1" lang="en-US" altLang="ko-KR" sz="2400" dirty="0" err="1" smtClean="0">
                <a:latin typeface="Arial" charset="0"/>
              </a:rPr>
              <a:t>AdS</a:t>
            </a:r>
            <a:r>
              <a:rPr kumimoji="1" lang="en-US" altLang="ko-KR" sz="2400" dirty="0" smtClean="0">
                <a:latin typeface="Arial" charset="0"/>
              </a:rPr>
              <a:t>/QCD </a:t>
            </a:r>
            <a:r>
              <a:rPr kumimoji="1" lang="en-US" altLang="ko-KR" sz="2000" dirty="0" smtClean="0">
                <a:latin typeface="Arial" charset="0"/>
              </a:rPr>
              <a:t>(</a:t>
            </a:r>
            <a:r>
              <a:rPr kumimoji="1" lang="en-US" altLang="ko-KR" sz="2000" dirty="0" err="1" smtClean="0">
                <a:latin typeface="Arial" charset="0"/>
              </a:rPr>
              <a:t>Y.Kim</a:t>
            </a:r>
            <a:r>
              <a:rPr kumimoji="1" lang="en-US" altLang="ko-KR" sz="2000" dirty="0" smtClean="0">
                <a:latin typeface="Arial" charset="0"/>
              </a:rPr>
              <a:t>, </a:t>
            </a:r>
            <a:r>
              <a:rPr kumimoji="1" lang="en-US" altLang="ko-KR" sz="2000" dirty="0" err="1" smtClean="0">
                <a:latin typeface="Arial" charset="0"/>
              </a:rPr>
              <a:t>J.P.Lee</a:t>
            </a:r>
            <a:r>
              <a:rPr kumimoji="1" lang="en-US" altLang="ko-KR" sz="2000" dirty="0" smtClean="0">
                <a:latin typeface="Arial" charset="0"/>
              </a:rPr>
              <a:t>, </a:t>
            </a:r>
            <a:r>
              <a:rPr kumimoji="1" lang="en-US" altLang="ko-KR" sz="2000" dirty="0" err="1" smtClean="0">
                <a:latin typeface="Arial" charset="0"/>
              </a:rPr>
              <a:t>SHLee</a:t>
            </a:r>
            <a:r>
              <a:rPr kumimoji="1" lang="en-US" altLang="ko-KR" sz="2000" dirty="0" smtClean="0">
                <a:latin typeface="Arial" charset="0"/>
              </a:rPr>
              <a:t> 07)  </a:t>
            </a:r>
            <a:endParaRPr kumimoji="1" lang="en-US" altLang="ja-JP" sz="2000" dirty="0">
              <a:latin typeface="Arial" charset="0"/>
            </a:endParaRPr>
          </a:p>
        </p:txBody>
      </p:sp>
      <p:pic>
        <p:nvPicPr>
          <p:cNvPr id="25" name="Picture 15"/>
          <p:cNvPicPr>
            <a:picLocks noChangeAspect="1" noChangeArrowheads="1"/>
          </p:cNvPicPr>
          <p:nvPr/>
        </p:nvPicPr>
        <p:blipFill>
          <a:blip r:embed="rId2" cstate="print">
            <a:lum bright="-16000" contrast="29000"/>
          </a:blip>
          <a:srcRect/>
          <a:stretch>
            <a:fillRect/>
          </a:stretch>
        </p:blipFill>
        <p:spPr bwMode="auto">
          <a:xfrm>
            <a:off x="2643174" y="1339628"/>
            <a:ext cx="2974614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TextBox 25"/>
          <p:cNvSpPr txBox="1"/>
          <p:nvPr/>
        </p:nvSpPr>
        <p:spPr>
          <a:xfrm>
            <a:off x="5643570" y="1839694"/>
            <a:ext cx="19288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latin typeface="+mn-lt"/>
              </a:rPr>
              <a:t>J</a:t>
            </a:r>
            <a:r>
              <a:rPr lang="en-US" altLang="ko-KR" dirty="0" smtClean="0"/>
              <a:t>/y </a:t>
            </a:r>
            <a:endParaRPr lang="ko-KR" alt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5643570" y="1196752"/>
            <a:ext cx="19288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Y</a:t>
            </a:r>
            <a:r>
              <a:rPr lang="en-US" altLang="ko-KR" dirty="0" smtClean="0">
                <a:latin typeface="+mn-lt"/>
              </a:rPr>
              <a:t>’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cxnSp>
        <p:nvCxnSpPr>
          <p:cNvPr id="29" name="직선 화살표 연결선 28"/>
          <p:cNvCxnSpPr>
            <a:stCxn id="32" idx="3"/>
          </p:cNvCxnSpPr>
          <p:nvPr/>
        </p:nvCxnSpPr>
        <p:spPr bwMode="auto">
          <a:xfrm flipV="1">
            <a:off x="2454734" y="2341348"/>
            <a:ext cx="2045828" cy="59346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2" name="Text Box 38"/>
          <p:cNvSpPr txBox="1">
            <a:spLocks noChangeArrowheads="1"/>
          </p:cNvSpPr>
          <p:nvPr/>
        </p:nvSpPr>
        <p:spPr bwMode="auto">
          <a:xfrm>
            <a:off x="827584" y="2780928"/>
            <a:ext cx="162715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altLang="ko-KR" dirty="0" err="1" smtClean="0">
                <a:solidFill>
                  <a:srgbClr val="FF0000"/>
                </a:solidFill>
                <a:latin typeface="Verdana" pitchFamily="34" charset="0"/>
              </a:rPr>
              <a:t>Deconfinement</a:t>
            </a:r>
            <a:endParaRPr lang="en-US" altLang="ko-KR" dirty="0">
              <a:solidFill>
                <a:srgbClr val="FF0000"/>
              </a:solidFill>
              <a:latin typeface="Verdana" pitchFamily="34" charset="0"/>
            </a:endParaRPr>
          </a:p>
        </p:txBody>
      </p:sp>
      <p:sp>
        <p:nvSpPr>
          <p:cNvPr id="33" name="Text Box 38"/>
          <p:cNvSpPr txBox="1">
            <a:spLocks noChangeArrowheads="1"/>
          </p:cNvSpPr>
          <p:nvPr/>
        </p:nvSpPr>
        <p:spPr bwMode="auto">
          <a:xfrm>
            <a:off x="6088122" y="2349284"/>
            <a:ext cx="219865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altLang="ko-KR" dirty="0" smtClean="0">
                <a:latin typeface="Verdana" pitchFamily="34" charset="0"/>
              </a:rPr>
              <a:t>Thermal effect?</a:t>
            </a:r>
            <a:endParaRPr lang="en-US" altLang="ko-KR" dirty="0">
              <a:latin typeface="Verdana" pitchFamily="34" charset="0"/>
            </a:endParaRPr>
          </a:p>
        </p:txBody>
      </p:sp>
      <p:cxnSp>
        <p:nvCxnSpPr>
          <p:cNvPr id="35" name="직선 화살표 연결선 34"/>
          <p:cNvCxnSpPr/>
          <p:nvPr/>
        </p:nvCxnSpPr>
        <p:spPr bwMode="auto">
          <a:xfrm rot="10800000">
            <a:off x="5214942" y="2196884"/>
            <a:ext cx="714380" cy="28575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8" name="TextBox 17"/>
          <p:cNvSpPr txBox="1"/>
          <p:nvPr/>
        </p:nvSpPr>
        <p:spPr>
          <a:xfrm>
            <a:off x="1787936" y="1820944"/>
            <a:ext cx="1368152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latin typeface="+mn-lt"/>
              </a:rPr>
              <a:t>Mass</a:t>
            </a:r>
            <a:r>
              <a:rPr lang="en-US" altLang="ko-KR" dirty="0" smtClean="0"/>
              <a:t> </a:t>
            </a:r>
            <a:r>
              <a:rPr lang="en-US" altLang="ko-KR" dirty="0" smtClean="0">
                <a:latin typeface="+mn-lt"/>
              </a:rPr>
              <a:t>(</a:t>
            </a:r>
            <a:r>
              <a:rPr lang="en-US" altLang="ko-KR" dirty="0" err="1" smtClean="0">
                <a:latin typeface="+mn-lt"/>
              </a:rPr>
              <a:t>GeV</a:t>
            </a:r>
            <a:r>
              <a:rPr lang="en-US" altLang="ko-KR" dirty="0" smtClean="0">
                <a:latin typeface="+mn-lt"/>
              </a:rPr>
              <a:t>) </a:t>
            </a:r>
            <a:endParaRPr lang="ko-KR" altLang="en-US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슬라이드 번호 개체 틀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47D0C9CD-6EE5-4279-8839-7C0384684F48}" type="slidenum">
              <a:rPr lang="ko-KR" altLang="en-US" smtClean="0">
                <a:latin typeface="Arial" charset="0"/>
              </a:rPr>
              <a:pPr/>
              <a:t>5</a:t>
            </a:fld>
            <a:endParaRPr lang="en-US" altLang="ko-KR" smtClean="0">
              <a:latin typeface="Arial" charset="0"/>
            </a:endParaRPr>
          </a:p>
        </p:txBody>
      </p:sp>
      <p:sp>
        <p:nvSpPr>
          <p:cNvPr id="3087" name="Text Box 44"/>
          <p:cNvSpPr txBox="1">
            <a:spLocks noChangeArrowheads="1"/>
          </p:cNvSpPr>
          <p:nvPr/>
        </p:nvSpPr>
        <p:spPr bwMode="auto">
          <a:xfrm>
            <a:off x="323850" y="855647"/>
            <a:ext cx="8105802" cy="2893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latinLnBrk="1"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kumimoji="1" lang="en-US" altLang="ko-KR" sz="1600" dirty="0" smtClean="0">
                <a:latin typeface="Verdana" pitchFamily="34" charset="0"/>
              </a:rPr>
              <a:t>Lattice result on singlet potential  </a:t>
            </a:r>
            <a:r>
              <a:rPr kumimoji="1" lang="en-US" altLang="ko-KR" sz="1600" dirty="0" smtClean="0">
                <a:solidFill>
                  <a:schemeClr val="accent1"/>
                </a:solidFill>
                <a:latin typeface="Verdana" pitchFamily="34" charset="0"/>
              </a:rPr>
              <a:t> </a:t>
            </a:r>
            <a:r>
              <a:rPr kumimoji="1" lang="en-US" altLang="ko-KR" sz="1600" dirty="0">
                <a:solidFill>
                  <a:schemeClr val="accent1"/>
                </a:solidFill>
                <a:latin typeface="Verdana" pitchFamily="34" charset="0"/>
              </a:rPr>
              <a:t>F(</a:t>
            </a:r>
            <a:r>
              <a:rPr kumimoji="1" lang="en-US" altLang="ko-KR" sz="1600" dirty="0" err="1">
                <a:solidFill>
                  <a:schemeClr val="accent1"/>
                </a:solidFill>
                <a:latin typeface="Verdana" pitchFamily="34" charset="0"/>
              </a:rPr>
              <a:t>T,r</a:t>
            </a:r>
            <a:r>
              <a:rPr kumimoji="1" lang="en-US" altLang="ko-KR" sz="1600" dirty="0">
                <a:solidFill>
                  <a:schemeClr val="accent1"/>
                </a:solidFill>
                <a:latin typeface="Verdana" pitchFamily="34" charset="0"/>
              </a:rPr>
              <a:t>)</a:t>
            </a:r>
            <a:r>
              <a:rPr kumimoji="1" lang="en-US" altLang="ko-KR" sz="1600" dirty="0">
                <a:latin typeface="Verdana" pitchFamily="34" charset="0"/>
              </a:rPr>
              <a:t> =</a:t>
            </a:r>
            <a:r>
              <a:rPr kumimoji="1" lang="en-US" altLang="ko-KR" sz="1600" dirty="0">
                <a:solidFill>
                  <a:srgbClr val="FF0000"/>
                </a:solidFill>
                <a:latin typeface="Verdana" pitchFamily="34" charset="0"/>
              </a:rPr>
              <a:t>V(</a:t>
            </a:r>
            <a:r>
              <a:rPr kumimoji="1" lang="en-US" altLang="ko-KR" sz="1600" dirty="0" err="1">
                <a:solidFill>
                  <a:srgbClr val="FF0000"/>
                </a:solidFill>
                <a:latin typeface="Verdana" pitchFamily="34" charset="0"/>
              </a:rPr>
              <a:t>T,r</a:t>
            </a:r>
            <a:r>
              <a:rPr kumimoji="1" lang="en-US" altLang="ko-KR" sz="1600" dirty="0">
                <a:solidFill>
                  <a:srgbClr val="FF0000"/>
                </a:solidFill>
                <a:latin typeface="Verdana" pitchFamily="34" charset="0"/>
              </a:rPr>
              <a:t>)</a:t>
            </a:r>
            <a:r>
              <a:rPr kumimoji="1" lang="en-US" altLang="ko-KR" sz="1600" dirty="0">
                <a:latin typeface="Verdana" pitchFamily="34" charset="0"/>
              </a:rPr>
              <a:t> -TS(</a:t>
            </a:r>
            <a:r>
              <a:rPr kumimoji="1" lang="en-US" altLang="ko-KR" sz="1600" dirty="0" err="1">
                <a:latin typeface="Verdana" pitchFamily="34" charset="0"/>
              </a:rPr>
              <a:t>T,r</a:t>
            </a:r>
            <a:r>
              <a:rPr kumimoji="1" lang="en-US" altLang="ko-KR" sz="1600" dirty="0">
                <a:latin typeface="Verdana" pitchFamily="34" charset="0"/>
              </a:rPr>
              <a:t>) </a:t>
            </a:r>
            <a:endParaRPr kumimoji="1" lang="en-US" altLang="ko-KR" sz="1600" dirty="0">
              <a:solidFill>
                <a:srgbClr val="FF0000"/>
              </a:solidFill>
              <a:latin typeface="Verdana" pitchFamily="34" charset="0"/>
            </a:endParaRPr>
          </a:p>
        </p:txBody>
      </p:sp>
      <p:sp>
        <p:nvSpPr>
          <p:cNvPr id="3088" name="Text Box 45"/>
          <p:cNvSpPr txBox="1">
            <a:spLocks noChangeArrowheads="1"/>
          </p:cNvSpPr>
          <p:nvPr/>
        </p:nvSpPr>
        <p:spPr bwMode="auto">
          <a:xfrm>
            <a:off x="141288" y="260350"/>
            <a:ext cx="3430580" cy="369332"/>
          </a:xfrm>
          <a:prstGeom prst="rect">
            <a:avLst/>
          </a:prstGeom>
          <a:solidFill>
            <a:srgbClr val="FFFFCC"/>
          </a:solidFill>
          <a:ln w="15875" algn="ctr">
            <a:solidFill>
              <a:schemeClr val="tx2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buSzPct val="80000"/>
            </a:pPr>
            <a:r>
              <a:rPr kumimoji="1" lang="en-US" altLang="ko-KR" sz="1800" dirty="0" smtClean="0">
                <a:latin typeface="Arial" charset="0"/>
              </a:rPr>
              <a:t>J/</a:t>
            </a:r>
            <a:r>
              <a:rPr kumimoji="1" lang="en-US" altLang="ko-KR" sz="1800" dirty="0" smtClean="0"/>
              <a:t>y</a:t>
            </a:r>
            <a:r>
              <a:rPr kumimoji="1" lang="en-US" altLang="ko-KR" sz="1800" dirty="0" smtClean="0">
                <a:latin typeface="Arial" charset="0"/>
              </a:rPr>
              <a:t> from potential models</a:t>
            </a:r>
            <a:endParaRPr kumimoji="1" lang="en-US" altLang="ja-JP" sz="1800" dirty="0">
              <a:latin typeface="Arial" charset="0"/>
            </a:endParaRPr>
          </a:p>
        </p:txBody>
      </p:sp>
      <p:sp>
        <p:nvSpPr>
          <p:cNvPr id="3090" name="Text Box 48"/>
          <p:cNvSpPr txBox="1">
            <a:spLocks noChangeArrowheads="1"/>
          </p:cNvSpPr>
          <p:nvPr/>
        </p:nvSpPr>
        <p:spPr bwMode="auto">
          <a:xfrm>
            <a:off x="827088" y="1828784"/>
            <a:ext cx="31686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>
                <a:latin typeface="Arial" charset="0"/>
              </a:rPr>
              <a:t>Kaczmarek</a:t>
            </a:r>
            <a:r>
              <a:rPr lang="ko-KR" altLang="en-US">
                <a:latin typeface="Arial" charset="0"/>
              </a:rPr>
              <a:t> </a:t>
            </a:r>
            <a:r>
              <a:rPr lang="en-US" altLang="ko-KR">
                <a:latin typeface="Arial" charset="0"/>
              </a:rPr>
              <a:t>, Zantow hep-lat/0510094  </a:t>
            </a:r>
          </a:p>
        </p:txBody>
      </p:sp>
      <p:pic>
        <p:nvPicPr>
          <p:cNvPr id="3091" name="Picture 4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4663" y="1430322"/>
            <a:ext cx="2735262" cy="201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92" name="Text Box 50"/>
          <p:cNvSpPr txBox="1">
            <a:spLocks noChangeArrowheads="1"/>
          </p:cNvSpPr>
          <p:nvPr/>
        </p:nvSpPr>
        <p:spPr bwMode="auto">
          <a:xfrm>
            <a:off x="6910388" y="1836722"/>
            <a:ext cx="18002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>
                <a:solidFill>
                  <a:srgbClr val="FF0000"/>
                </a:solidFill>
                <a:latin typeface="Arial" charset="0"/>
              </a:rPr>
              <a:t>V(T,r)</a:t>
            </a:r>
            <a:r>
              <a:rPr lang="en-US" altLang="ko-KR">
                <a:latin typeface="Arial" charset="0"/>
              </a:rPr>
              <a:t>  at 1.3 Tc</a:t>
            </a:r>
          </a:p>
        </p:txBody>
      </p:sp>
      <p:sp>
        <p:nvSpPr>
          <p:cNvPr id="3093" name="Text Box 51"/>
          <p:cNvSpPr txBox="1">
            <a:spLocks noChangeArrowheads="1"/>
          </p:cNvSpPr>
          <p:nvPr/>
        </p:nvSpPr>
        <p:spPr bwMode="auto">
          <a:xfrm>
            <a:off x="6905625" y="2366947"/>
            <a:ext cx="18002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dirty="0">
                <a:solidFill>
                  <a:schemeClr val="accent1"/>
                </a:solidFill>
                <a:latin typeface="Arial" charset="0"/>
              </a:rPr>
              <a:t>F(</a:t>
            </a:r>
            <a:r>
              <a:rPr lang="en-US" altLang="ko-KR" dirty="0" err="1">
                <a:solidFill>
                  <a:schemeClr val="accent1"/>
                </a:solidFill>
                <a:latin typeface="Arial" charset="0"/>
              </a:rPr>
              <a:t>T,r</a:t>
            </a:r>
            <a:r>
              <a:rPr lang="en-US" altLang="ko-KR" dirty="0">
                <a:solidFill>
                  <a:schemeClr val="accent1"/>
                </a:solidFill>
                <a:latin typeface="Arial" charset="0"/>
              </a:rPr>
              <a:t>)</a:t>
            </a:r>
            <a:r>
              <a:rPr lang="en-US" altLang="ko-KR" dirty="0">
                <a:latin typeface="Arial" charset="0"/>
              </a:rPr>
              <a:t>  at 1.3 </a:t>
            </a:r>
            <a:r>
              <a:rPr lang="en-US" altLang="ko-KR" dirty="0" err="1">
                <a:latin typeface="Arial" charset="0"/>
              </a:rPr>
              <a:t>Tc</a:t>
            </a:r>
            <a:endParaRPr lang="en-US" altLang="ko-KR" dirty="0">
              <a:latin typeface="Arial" charset="0"/>
            </a:endParaRPr>
          </a:p>
        </p:txBody>
      </p:sp>
      <p:sp>
        <p:nvSpPr>
          <p:cNvPr id="3094" name="Text Box 52"/>
          <p:cNvSpPr txBox="1">
            <a:spLocks noChangeArrowheads="1"/>
          </p:cNvSpPr>
          <p:nvPr/>
        </p:nvSpPr>
        <p:spPr bwMode="auto">
          <a:xfrm>
            <a:off x="5940425" y="1214422"/>
            <a:ext cx="18002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>
                <a:latin typeface="Arial" charset="0"/>
              </a:rPr>
              <a:t>V(r)  at T=0</a:t>
            </a:r>
          </a:p>
        </p:txBody>
      </p:sp>
      <p:sp>
        <p:nvSpPr>
          <p:cNvPr id="24" name="Line 2"/>
          <p:cNvSpPr>
            <a:spLocks noChangeShapeType="1"/>
          </p:cNvSpPr>
          <p:nvPr/>
        </p:nvSpPr>
        <p:spPr bwMode="auto">
          <a:xfrm flipV="1">
            <a:off x="2484438" y="5822970"/>
            <a:ext cx="0" cy="431800"/>
          </a:xfrm>
          <a:prstGeom prst="line">
            <a:avLst/>
          </a:prstGeom>
          <a:noFill/>
          <a:ln w="9525">
            <a:noFill/>
            <a:round/>
            <a:headEnd/>
            <a:tailEnd type="triangle" w="med" len="med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25" name="Text Box 14"/>
          <p:cNvSpPr txBox="1">
            <a:spLocks noChangeArrowheads="1"/>
          </p:cNvSpPr>
          <p:nvPr/>
        </p:nvSpPr>
        <p:spPr bwMode="auto">
          <a:xfrm>
            <a:off x="323850" y="4094183"/>
            <a:ext cx="7416800" cy="2873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latinLnBrk="1"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kumimoji="1" lang="en-US" altLang="ko-KR" sz="1600">
                <a:latin typeface="Verdana" pitchFamily="34" charset="0"/>
              </a:rPr>
              <a:t>Quarkonium dissociation temperature for different potentials</a:t>
            </a:r>
            <a:endParaRPr kumimoji="1" lang="en-US" altLang="ko-KR" sz="1600">
              <a:solidFill>
                <a:srgbClr val="FF0000"/>
              </a:solidFill>
              <a:latin typeface="Verdana" pitchFamily="34" charset="0"/>
            </a:endParaRPr>
          </a:p>
        </p:txBody>
      </p:sp>
      <p:pic>
        <p:nvPicPr>
          <p:cNvPr id="26" name="Picture 2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750" y="4525983"/>
            <a:ext cx="621347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Text Box 22"/>
          <p:cNvSpPr txBox="1">
            <a:spLocks noChangeArrowheads="1"/>
          </p:cNvSpPr>
          <p:nvPr/>
        </p:nvSpPr>
        <p:spPr bwMode="auto">
          <a:xfrm>
            <a:off x="6804025" y="4938733"/>
            <a:ext cx="18002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>
                <a:solidFill>
                  <a:srgbClr val="00FF00"/>
                </a:solidFill>
                <a:latin typeface="Arial" charset="0"/>
              </a:rPr>
              <a:t>Using F(T,r)</a:t>
            </a:r>
            <a:r>
              <a:rPr lang="en-US" altLang="ko-KR">
                <a:latin typeface="Arial" charset="0"/>
              </a:rPr>
              <a:t> </a:t>
            </a:r>
          </a:p>
        </p:txBody>
      </p:sp>
      <p:sp>
        <p:nvSpPr>
          <p:cNvPr id="28" name="Text Box 23"/>
          <p:cNvSpPr txBox="1">
            <a:spLocks noChangeArrowheads="1"/>
          </p:cNvSpPr>
          <p:nvPr/>
        </p:nvSpPr>
        <p:spPr bwMode="auto">
          <a:xfrm>
            <a:off x="6810375" y="5389583"/>
            <a:ext cx="18002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>
                <a:solidFill>
                  <a:srgbClr val="FF0000"/>
                </a:solidFill>
                <a:latin typeface="Arial" charset="0"/>
              </a:rPr>
              <a:t>Using V(T,r) </a:t>
            </a:r>
          </a:p>
        </p:txBody>
      </p:sp>
      <p:sp>
        <p:nvSpPr>
          <p:cNvPr id="29" name="Text Box 24"/>
          <p:cNvSpPr txBox="1">
            <a:spLocks noChangeArrowheads="1"/>
          </p:cNvSpPr>
          <p:nvPr/>
        </p:nvSpPr>
        <p:spPr bwMode="auto">
          <a:xfrm>
            <a:off x="6804025" y="5154633"/>
            <a:ext cx="18002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>
                <a:solidFill>
                  <a:schemeClr val="accent1"/>
                </a:solidFill>
                <a:latin typeface="Arial" charset="0"/>
              </a:rPr>
              <a:t>Wong 04</a:t>
            </a:r>
            <a:endParaRPr lang="en-US" altLang="ko-KR">
              <a:latin typeface="Arial" charset="0"/>
            </a:endParaRPr>
          </a:p>
        </p:txBody>
      </p:sp>
      <p:sp>
        <p:nvSpPr>
          <p:cNvPr id="30" name="Text Box 25"/>
          <p:cNvSpPr txBox="1">
            <a:spLocks noChangeArrowheads="1"/>
          </p:cNvSpPr>
          <p:nvPr/>
        </p:nvSpPr>
        <p:spPr bwMode="auto">
          <a:xfrm>
            <a:off x="2341563" y="6021408"/>
            <a:ext cx="39592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1600">
                <a:latin typeface="Arial" charset="0"/>
              </a:rPr>
              <a:t>Another model independent approach ?</a:t>
            </a:r>
            <a:r>
              <a:rPr lang="en-US" altLang="ko-KR">
                <a:latin typeface="Arial" charset="0"/>
              </a:rPr>
              <a:t> </a:t>
            </a:r>
          </a:p>
        </p:txBody>
      </p:sp>
      <p:sp>
        <p:nvSpPr>
          <p:cNvPr id="3083" name="Line 36"/>
          <p:cNvSpPr>
            <a:spLocks noChangeShapeType="1"/>
          </p:cNvSpPr>
          <p:nvPr/>
        </p:nvSpPr>
        <p:spPr bwMode="auto">
          <a:xfrm flipH="1" flipV="1">
            <a:off x="5283203" y="3255966"/>
            <a:ext cx="4763" cy="2413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3084" name="Line 37"/>
          <p:cNvSpPr>
            <a:spLocks noChangeShapeType="1"/>
          </p:cNvSpPr>
          <p:nvPr/>
        </p:nvSpPr>
        <p:spPr bwMode="auto">
          <a:xfrm flipH="1" flipV="1">
            <a:off x="5595941" y="3209928"/>
            <a:ext cx="21590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ko-KR" altLang="en-US"/>
          </a:p>
        </p:txBody>
      </p:sp>
      <p:graphicFrame>
        <p:nvGraphicFramePr>
          <p:cNvPr id="3074" name="Object 38"/>
          <p:cNvGraphicFramePr>
            <a:graphicFrameLocks noChangeAspect="1"/>
          </p:cNvGraphicFramePr>
          <p:nvPr/>
        </p:nvGraphicFramePr>
        <p:xfrm>
          <a:off x="5000628" y="3494091"/>
          <a:ext cx="595313" cy="434975"/>
        </p:xfrm>
        <a:graphic>
          <a:graphicData uri="http://schemas.openxmlformats.org/presentationml/2006/ole">
            <p:oleObj spid="_x0000_s3074" name="Equation" r:id="rId6" imgW="469800" imgH="342720" progId="Equation.3">
              <p:embed/>
            </p:oleObj>
          </a:graphicData>
        </a:graphic>
      </p:graphicFrame>
      <p:graphicFrame>
        <p:nvGraphicFramePr>
          <p:cNvPr id="3075" name="Object 39"/>
          <p:cNvGraphicFramePr>
            <a:graphicFrameLocks noChangeAspect="1"/>
          </p:cNvGraphicFramePr>
          <p:nvPr/>
        </p:nvGraphicFramePr>
        <p:xfrm>
          <a:off x="5824541" y="3417891"/>
          <a:ext cx="530225" cy="452437"/>
        </p:xfrm>
        <a:graphic>
          <a:graphicData uri="http://schemas.openxmlformats.org/presentationml/2006/ole">
            <p:oleObj spid="_x0000_s3075" name="Equation" r:id="rId7" imgW="419040" imgH="355320" progId="Equation.3">
              <p:embed/>
            </p:oleObj>
          </a:graphicData>
        </a:graphic>
      </p:graphicFrame>
      <p:sp>
        <p:nvSpPr>
          <p:cNvPr id="31" name="Text Box 51"/>
          <p:cNvSpPr txBox="1">
            <a:spLocks noChangeArrowheads="1"/>
          </p:cNvSpPr>
          <p:nvPr/>
        </p:nvSpPr>
        <p:spPr bwMode="auto">
          <a:xfrm>
            <a:off x="7058025" y="2981324"/>
            <a:ext cx="18002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dirty="0" smtClean="0">
                <a:solidFill>
                  <a:schemeClr val="accent1"/>
                </a:solidFill>
                <a:latin typeface="Arial" charset="0"/>
              </a:rPr>
              <a:t> </a:t>
            </a:r>
            <a:r>
              <a:rPr lang="en-US" altLang="ko-KR" dirty="0" smtClean="0">
                <a:latin typeface="Arial" charset="0"/>
              </a:rPr>
              <a:t>r [fm] </a:t>
            </a:r>
            <a:endParaRPr lang="en-US" altLang="ko-KR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슬라이드 번호 개체 틀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4BCADB18-BCE5-47A2-81B5-CA672A1FCB7D}" type="slidenum">
              <a:rPr lang="ko-KR" altLang="en-US" smtClean="0">
                <a:latin typeface="Arial" charset="0"/>
              </a:rPr>
              <a:pPr/>
              <a:t>6</a:t>
            </a:fld>
            <a:endParaRPr lang="en-US" altLang="ko-KR" smtClean="0">
              <a:latin typeface="Arial" charset="0"/>
            </a:endParaRPr>
          </a:p>
        </p:txBody>
      </p:sp>
      <p:sp>
        <p:nvSpPr>
          <p:cNvPr id="5125" name="Line 2"/>
          <p:cNvSpPr>
            <a:spLocks noChangeShapeType="1"/>
          </p:cNvSpPr>
          <p:nvPr/>
        </p:nvSpPr>
        <p:spPr bwMode="auto">
          <a:xfrm flipV="1">
            <a:off x="2484438" y="5734050"/>
            <a:ext cx="0" cy="431800"/>
          </a:xfrm>
          <a:prstGeom prst="line">
            <a:avLst/>
          </a:prstGeom>
          <a:noFill/>
          <a:ln w="9525">
            <a:noFill/>
            <a:round/>
            <a:headEnd/>
            <a:tailEnd type="triangle" w="med" len="med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5126" name="Text Box 3"/>
          <p:cNvSpPr txBox="1">
            <a:spLocks noChangeArrowheads="1"/>
          </p:cNvSpPr>
          <p:nvPr/>
        </p:nvSpPr>
        <p:spPr bwMode="auto">
          <a:xfrm>
            <a:off x="323850" y="908050"/>
            <a:ext cx="3816350" cy="2873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latinLnBrk="1"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kumimoji="1" lang="en-US" altLang="ko-KR" sz="1600">
                <a:latin typeface="Verdana" pitchFamily="34" charset="0"/>
              </a:rPr>
              <a:t>Tc region is important in HIC</a:t>
            </a:r>
            <a:r>
              <a:rPr kumimoji="1" lang="en-US" altLang="ko-KR" sz="1600">
                <a:solidFill>
                  <a:srgbClr val="FF0000"/>
                </a:solidFill>
                <a:latin typeface="Verdana" pitchFamily="34" charset="0"/>
              </a:rPr>
              <a:t> </a:t>
            </a:r>
          </a:p>
        </p:txBody>
      </p:sp>
      <p:sp>
        <p:nvSpPr>
          <p:cNvPr id="5128" name="Text Box 9"/>
          <p:cNvSpPr txBox="1">
            <a:spLocks noChangeArrowheads="1"/>
          </p:cNvSpPr>
          <p:nvPr/>
        </p:nvSpPr>
        <p:spPr bwMode="auto">
          <a:xfrm>
            <a:off x="323850" y="2995613"/>
            <a:ext cx="4752975" cy="2873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latinLnBrk="1"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kumimoji="1" lang="en-US" altLang="ko-KR" sz="1600">
                <a:latin typeface="Verdana" pitchFamily="34" charset="0"/>
              </a:rPr>
              <a:t>Large non-perturbative change at Tc</a:t>
            </a:r>
            <a:endParaRPr kumimoji="1" lang="en-US" altLang="ko-KR" sz="1600">
              <a:solidFill>
                <a:srgbClr val="FF0000"/>
              </a:solidFill>
              <a:latin typeface="Verdana" pitchFamily="34" charset="0"/>
            </a:endParaRPr>
          </a:p>
        </p:txBody>
      </p:sp>
      <p:pic>
        <p:nvPicPr>
          <p:cNvPr id="5129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638" y="4902200"/>
            <a:ext cx="2603500" cy="176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30" name="Text Box 14"/>
          <p:cNvSpPr txBox="1">
            <a:spLocks noChangeArrowheads="1"/>
          </p:cNvSpPr>
          <p:nvPr/>
        </p:nvSpPr>
        <p:spPr bwMode="auto">
          <a:xfrm>
            <a:off x="325438" y="4941888"/>
            <a:ext cx="4968875" cy="2873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latinLnBrk="1"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kumimoji="1" lang="en-US" altLang="ko-KR" sz="1600">
                <a:latin typeface="Verdana" pitchFamily="34" charset="0"/>
              </a:rPr>
              <a:t>Resumed perturbation fails </a:t>
            </a:r>
            <a:endParaRPr kumimoji="1" lang="en-US" altLang="ko-KR" sz="1600">
              <a:solidFill>
                <a:srgbClr val="FF0000"/>
              </a:solidFill>
              <a:latin typeface="Verdana" pitchFamily="34" charset="0"/>
            </a:endParaRPr>
          </a:p>
        </p:txBody>
      </p:sp>
      <p:sp>
        <p:nvSpPr>
          <p:cNvPr id="5131" name="Text Box 15"/>
          <p:cNvSpPr txBox="1">
            <a:spLocks noChangeArrowheads="1"/>
          </p:cNvSpPr>
          <p:nvPr/>
        </p:nvSpPr>
        <p:spPr bwMode="auto">
          <a:xfrm>
            <a:off x="1403350" y="6003925"/>
            <a:ext cx="26638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>
                <a:latin typeface="Arial" charset="0"/>
              </a:rPr>
              <a:t>Karsch  hep-lat/0106019</a:t>
            </a:r>
          </a:p>
        </p:txBody>
      </p:sp>
      <p:pic>
        <p:nvPicPr>
          <p:cNvPr id="5132" name="Picture 2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21175" y="836613"/>
            <a:ext cx="2890838" cy="196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33" name="Text Box 21"/>
          <p:cNvSpPr txBox="1">
            <a:spLocks noChangeArrowheads="1"/>
          </p:cNvSpPr>
          <p:nvPr/>
        </p:nvSpPr>
        <p:spPr bwMode="auto">
          <a:xfrm rot="10800000">
            <a:off x="4125913" y="1196975"/>
            <a:ext cx="396875" cy="9302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>
                <a:latin typeface="Verdana" pitchFamily="34" charset="0"/>
              </a:rPr>
              <a:t>T (GeV)</a:t>
            </a:r>
          </a:p>
        </p:txBody>
      </p:sp>
      <p:sp>
        <p:nvSpPr>
          <p:cNvPr id="5134" name="Text Box 7"/>
          <p:cNvSpPr txBox="1">
            <a:spLocks noChangeArrowheads="1"/>
          </p:cNvSpPr>
          <p:nvPr/>
        </p:nvSpPr>
        <p:spPr bwMode="auto">
          <a:xfrm>
            <a:off x="5329238" y="908050"/>
            <a:ext cx="2592387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>
                <a:latin typeface="Arial" charset="0"/>
              </a:rPr>
              <a:t>Au+Au 200 Agev, b=0</a:t>
            </a:r>
          </a:p>
        </p:txBody>
      </p:sp>
      <p:sp>
        <p:nvSpPr>
          <p:cNvPr id="5135" name="Text Box 22"/>
          <p:cNvSpPr txBox="1">
            <a:spLocks noChangeArrowheads="1"/>
          </p:cNvSpPr>
          <p:nvPr/>
        </p:nvSpPr>
        <p:spPr bwMode="auto">
          <a:xfrm>
            <a:off x="7200900" y="2349500"/>
            <a:ext cx="1008063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/>
              <a:t> t </a:t>
            </a:r>
            <a:r>
              <a:rPr lang="en-US" altLang="ko-KR">
                <a:latin typeface="Verdana" pitchFamily="34" charset="0"/>
              </a:rPr>
              <a:t>(fm/c)</a:t>
            </a:r>
            <a:endParaRPr lang="ko-KR" altLang="en-US">
              <a:latin typeface="Verdana" pitchFamily="34" charset="0"/>
            </a:endParaRPr>
          </a:p>
        </p:txBody>
      </p:sp>
      <p:sp>
        <p:nvSpPr>
          <p:cNvPr id="5136" name="Rectangle 23"/>
          <p:cNvSpPr>
            <a:spLocks noChangeArrowheads="1"/>
          </p:cNvSpPr>
          <p:nvPr/>
        </p:nvSpPr>
        <p:spPr bwMode="auto">
          <a:xfrm>
            <a:off x="5292725" y="2636838"/>
            <a:ext cx="1150938" cy="14446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pic>
        <p:nvPicPr>
          <p:cNvPr id="5137" name="Picture 2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94288" y="2894013"/>
            <a:ext cx="2214562" cy="183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38" name="Text Box 25"/>
          <p:cNvSpPr txBox="1">
            <a:spLocks noChangeArrowheads="1"/>
          </p:cNvSpPr>
          <p:nvPr/>
        </p:nvSpPr>
        <p:spPr bwMode="auto">
          <a:xfrm rot="10800000">
            <a:off x="4857750" y="3219450"/>
            <a:ext cx="396875" cy="9302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>
                <a:latin typeface="Verdana" pitchFamily="34" charset="0"/>
              </a:rPr>
              <a:t>(e-3p)/T</a:t>
            </a:r>
            <a:r>
              <a:rPr lang="en-US" altLang="ko-KR" baseline="30000">
                <a:latin typeface="Verdana" pitchFamily="34" charset="0"/>
              </a:rPr>
              <a:t>4</a:t>
            </a:r>
          </a:p>
        </p:txBody>
      </p:sp>
      <p:sp>
        <p:nvSpPr>
          <p:cNvPr id="5139" name="Text Box 26"/>
          <p:cNvSpPr txBox="1">
            <a:spLocks noChangeArrowheads="1"/>
          </p:cNvSpPr>
          <p:nvPr/>
        </p:nvSpPr>
        <p:spPr bwMode="auto">
          <a:xfrm>
            <a:off x="5940425" y="4608513"/>
            <a:ext cx="1008063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>
                <a:latin typeface="Verdana" pitchFamily="34" charset="0"/>
              </a:rPr>
              <a:t>T/T</a:t>
            </a:r>
            <a:r>
              <a:rPr lang="en-US" altLang="ko-KR" baseline="-25000">
                <a:latin typeface="Verdana" pitchFamily="34" charset="0"/>
              </a:rPr>
              <a:t>c</a:t>
            </a:r>
            <a:endParaRPr lang="ko-KR" altLang="en-US" baseline="-25000">
              <a:latin typeface="Verdana" pitchFamily="34" charset="0"/>
            </a:endParaRPr>
          </a:p>
        </p:txBody>
      </p:sp>
      <p:sp>
        <p:nvSpPr>
          <p:cNvPr id="21" name="Text Box 45"/>
          <p:cNvSpPr txBox="1">
            <a:spLocks noChangeArrowheads="1"/>
          </p:cNvSpPr>
          <p:nvPr/>
        </p:nvSpPr>
        <p:spPr bwMode="auto">
          <a:xfrm>
            <a:off x="141288" y="273586"/>
            <a:ext cx="4573588" cy="369332"/>
          </a:xfrm>
          <a:prstGeom prst="rect">
            <a:avLst/>
          </a:prstGeom>
          <a:solidFill>
            <a:srgbClr val="FFFFCC"/>
          </a:solidFill>
          <a:ln w="15875" algn="ctr">
            <a:solidFill>
              <a:schemeClr val="tx2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buSzPct val="80000"/>
            </a:pPr>
            <a:r>
              <a:rPr kumimoji="1" lang="en-US" altLang="ko-KR" sz="1800" dirty="0" smtClean="0">
                <a:latin typeface="Arial" charset="0"/>
              </a:rPr>
              <a:t>Few things to note about </a:t>
            </a:r>
            <a:r>
              <a:rPr kumimoji="1" lang="en-US" altLang="ko-KR" sz="1800" dirty="0" err="1" smtClean="0">
                <a:latin typeface="Arial" charset="0"/>
              </a:rPr>
              <a:t>Tc</a:t>
            </a:r>
            <a:r>
              <a:rPr kumimoji="1" lang="en-US" altLang="ko-KR" sz="1800" dirty="0" smtClean="0">
                <a:latin typeface="Arial" charset="0"/>
              </a:rPr>
              <a:t> region</a:t>
            </a:r>
            <a:endParaRPr kumimoji="1" lang="en-US" altLang="ja-JP" sz="1800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슬라이드 번호 개체 틀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EDD665BD-EBCF-4E7E-92DA-1BF83E463AB4}" type="slidenum">
              <a:rPr lang="ko-KR" altLang="en-US" smtClean="0">
                <a:latin typeface="Arial" charset="0"/>
              </a:rPr>
              <a:pPr/>
              <a:t>7</a:t>
            </a:fld>
            <a:endParaRPr lang="en-US" altLang="ko-KR" smtClean="0">
              <a:latin typeface="Arial" charset="0"/>
            </a:endParaRPr>
          </a:p>
        </p:txBody>
      </p:sp>
      <p:sp>
        <p:nvSpPr>
          <p:cNvPr id="31748" name="Text Box 2"/>
          <p:cNvSpPr txBox="1">
            <a:spLocks noChangeArrowheads="1"/>
          </p:cNvSpPr>
          <p:nvPr/>
        </p:nvSpPr>
        <p:spPr bwMode="auto">
          <a:xfrm>
            <a:off x="755650" y="4762038"/>
            <a:ext cx="7345363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spcBef>
                <a:spcPct val="50000"/>
              </a:spcBef>
            </a:pPr>
            <a:r>
              <a:rPr lang="en-US" altLang="ko-KR" sz="2800" dirty="0" smtClean="0">
                <a:latin typeface="Verdana" pitchFamily="34" charset="0"/>
              </a:rPr>
              <a:t>Gluon field configurations near </a:t>
            </a:r>
            <a:r>
              <a:rPr lang="en-US" altLang="ko-KR" sz="2800" dirty="0" err="1" smtClean="0">
                <a:latin typeface="Verdana" pitchFamily="34" charset="0"/>
              </a:rPr>
              <a:t>Tc</a:t>
            </a:r>
            <a:endParaRPr lang="en-US" altLang="ko-KR" sz="2800" dirty="0">
              <a:latin typeface="Verdana" pitchFamily="34" charset="0"/>
            </a:endParaRPr>
          </a:p>
        </p:txBody>
      </p:sp>
      <p:sp>
        <p:nvSpPr>
          <p:cNvPr id="31749" name="Text Box 5"/>
          <p:cNvSpPr txBox="1">
            <a:spLocks noChangeArrowheads="1"/>
          </p:cNvSpPr>
          <p:nvPr/>
        </p:nvSpPr>
        <p:spPr bwMode="auto">
          <a:xfrm>
            <a:off x="2071670" y="2638430"/>
            <a:ext cx="4968875" cy="143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en-US" altLang="ko-KR" dirty="0" err="1">
                <a:solidFill>
                  <a:srgbClr val="175EA5"/>
                </a:solidFill>
                <a:latin typeface="Arial" charset="0"/>
              </a:rPr>
              <a:t>K.Morita</a:t>
            </a:r>
            <a:r>
              <a:rPr lang="en-US" altLang="ko-KR" dirty="0">
                <a:solidFill>
                  <a:srgbClr val="175EA5"/>
                </a:solidFill>
                <a:latin typeface="Arial" charset="0"/>
              </a:rPr>
              <a:t>, SHL:  PRL 100, 022301 (08)</a:t>
            </a:r>
          </a:p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en-US" altLang="ko-KR" dirty="0" err="1">
                <a:solidFill>
                  <a:srgbClr val="175EA5"/>
                </a:solidFill>
                <a:latin typeface="Arial" charset="0"/>
              </a:rPr>
              <a:t>K.Morita</a:t>
            </a:r>
            <a:r>
              <a:rPr lang="en-US" altLang="ko-KR" dirty="0">
                <a:solidFill>
                  <a:srgbClr val="175EA5"/>
                </a:solidFill>
                <a:latin typeface="Arial" charset="0"/>
              </a:rPr>
              <a:t>, SHL:  PRC 77, 064904 (08) </a:t>
            </a:r>
          </a:p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en-US" altLang="ko-KR" dirty="0">
                <a:solidFill>
                  <a:srgbClr val="175EA5"/>
                </a:solidFill>
                <a:latin typeface="Arial" charset="0"/>
              </a:rPr>
              <a:t>SHL, K. Morita: PRD 79, 011501 (09)</a:t>
            </a:r>
          </a:p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en-US" altLang="ko-KR" dirty="0" err="1">
                <a:solidFill>
                  <a:srgbClr val="175EA5"/>
                </a:solidFill>
                <a:latin typeface="Arial" charset="0"/>
              </a:rPr>
              <a:t>Y.Song</a:t>
            </a:r>
            <a:r>
              <a:rPr lang="en-US" altLang="ko-KR" dirty="0">
                <a:solidFill>
                  <a:srgbClr val="175EA5"/>
                </a:solidFill>
                <a:latin typeface="Arial" charset="0"/>
              </a:rPr>
              <a:t>, SHL, </a:t>
            </a:r>
            <a:r>
              <a:rPr lang="en-US" altLang="ko-KR" dirty="0" err="1">
                <a:solidFill>
                  <a:srgbClr val="175EA5"/>
                </a:solidFill>
                <a:latin typeface="Arial" charset="0"/>
              </a:rPr>
              <a:t>K.Morita</a:t>
            </a:r>
            <a:r>
              <a:rPr lang="en-US" altLang="ko-KR" dirty="0">
                <a:solidFill>
                  <a:srgbClr val="175EA5"/>
                </a:solidFill>
                <a:latin typeface="Arial" charset="0"/>
              </a:rPr>
              <a:t>: PRC 79, 014907 (09)</a:t>
            </a: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908050" y="1142984"/>
            <a:ext cx="7345363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spcBef>
                <a:spcPct val="50000"/>
              </a:spcBef>
            </a:pPr>
            <a:r>
              <a:rPr lang="en-US" altLang="ko-KR" sz="2800" dirty="0" smtClean="0">
                <a:latin typeface="Verdana" pitchFamily="34" charset="0"/>
              </a:rPr>
              <a:t>A non </a:t>
            </a:r>
            <a:r>
              <a:rPr lang="en-US" altLang="ko-KR" sz="2800" dirty="0" err="1" smtClean="0">
                <a:latin typeface="Verdana" pitchFamily="34" charset="0"/>
              </a:rPr>
              <a:t>perturbative</a:t>
            </a:r>
            <a:r>
              <a:rPr lang="en-US" altLang="ko-KR" sz="2800" dirty="0" smtClean="0">
                <a:latin typeface="Verdana" pitchFamily="34" charset="0"/>
              </a:rPr>
              <a:t> method for </a:t>
            </a:r>
            <a:r>
              <a:rPr lang="en-US" altLang="ko-KR" sz="2800" dirty="0" err="1" smtClean="0">
                <a:latin typeface="Verdana" pitchFamily="34" charset="0"/>
              </a:rPr>
              <a:t>quarkonium</a:t>
            </a:r>
            <a:r>
              <a:rPr lang="en-US" altLang="ko-KR" sz="2800" dirty="0" smtClean="0">
                <a:latin typeface="Verdana" pitchFamily="34" charset="0"/>
              </a:rPr>
              <a:t> near </a:t>
            </a:r>
            <a:r>
              <a:rPr lang="en-US" altLang="ko-KR" sz="2800" dirty="0" err="1" smtClean="0">
                <a:latin typeface="Verdana" pitchFamily="34" charset="0"/>
              </a:rPr>
              <a:t>Tc</a:t>
            </a:r>
            <a:endParaRPr lang="en-US" altLang="ko-KR" sz="2800" dirty="0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슬라이드 번호 개체 틀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7E93BA7C-27A7-4D0D-8343-43B1F9FB96FC}" type="slidenum">
              <a:rPr lang="ko-KR" altLang="en-US" smtClean="0">
                <a:latin typeface="Arial" charset="0"/>
              </a:rPr>
              <a:pPr/>
              <a:t>8</a:t>
            </a:fld>
            <a:endParaRPr lang="en-US" altLang="ko-KR" smtClean="0">
              <a:latin typeface="Arial" charset="0"/>
            </a:endParaRPr>
          </a:p>
        </p:txBody>
      </p:sp>
      <p:sp>
        <p:nvSpPr>
          <p:cNvPr id="6149" name="Text Box 2"/>
          <p:cNvSpPr txBox="1">
            <a:spLocks noChangeArrowheads="1"/>
          </p:cNvSpPr>
          <p:nvPr/>
        </p:nvSpPr>
        <p:spPr bwMode="auto">
          <a:xfrm>
            <a:off x="325438" y="2935288"/>
            <a:ext cx="3814762" cy="3159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latinLnBrk="1">
              <a:lnSpc>
                <a:spcPct val="105000"/>
              </a:lnSpc>
              <a:spcBef>
                <a:spcPct val="50000"/>
              </a:spcBef>
            </a:pPr>
            <a:r>
              <a:rPr kumimoji="1" lang="en-US" altLang="ko-KR" i="1">
                <a:latin typeface="Arial" charset="0"/>
              </a:rPr>
              <a:t>Lattice result for purge gauge (Boyd et al 96)</a:t>
            </a:r>
          </a:p>
        </p:txBody>
      </p:sp>
      <p:sp>
        <p:nvSpPr>
          <p:cNvPr id="6150" name="Rectangle 3"/>
          <p:cNvSpPr>
            <a:spLocks noChangeArrowheads="1"/>
          </p:cNvSpPr>
          <p:nvPr/>
        </p:nvSpPr>
        <p:spPr bwMode="auto">
          <a:xfrm>
            <a:off x="1620838" y="5683250"/>
            <a:ext cx="914400" cy="914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pic>
        <p:nvPicPr>
          <p:cNvPr id="6152" name="Picture 6"/>
          <p:cNvPicPr>
            <a:picLocks noChangeAspect="1" noChangeArrowheads="1"/>
          </p:cNvPicPr>
          <p:nvPr/>
        </p:nvPicPr>
        <p:blipFill>
          <a:blip r:embed="rId3" cstate="print">
            <a:lum bright="-44000" contrast="64000"/>
          </a:blip>
          <a:srcRect/>
          <a:stretch>
            <a:fillRect/>
          </a:stretch>
        </p:blipFill>
        <p:spPr bwMode="auto">
          <a:xfrm>
            <a:off x="611188" y="735013"/>
            <a:ext cx="3189287" cy="2189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3" name="Text Box 7"/>
          <p:cNvSpPr txBox="1">
            <a:spLocks noChangeArrowheads="1"/>
          </p:cNvSpPr>
          <p:nvPr/>
        </p:nvSpPr>
        <p:spPr bwMode="auto">
          <a:xfrm>
            <a:off x="1474788" y="1643063"/>
            <a:ext cx="793750" cy="3492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latinLnBrk="1">
              <a:lnSpc>
                <a:spcPct val="105000"/>
              </a:lnSpc>
              <a:spcBef>
                <a:spcPct val="50000"/>
              </a:spcBef>
            </a:pPr>
            <a:r>
              <a:rPr kumimoji="1" lang="en-US" altLang="ko-KR" sz="1600" i="1">
                <a:latin typeface="Verdana" pitchFamily="34" charset="0"/>
              </a:rPr>
              <a:t>p</a:t>
            </a:r>
            <a:r>
              <a:rPr kumimoji="1" lang="en-US" altLang="ko-KR" sz="1600">
                <a:solidFill>
                  <a:schemeClr val="tx1"/>
                </a:solidFill>
                <a:latin typeface="Verdana" pitchFamily="34" charset="0"/>
              </a:rPr>
              <a:t>/T</a:t>
            </a:r>
            <a:r>
              <a:rPr kumimoji="1" lang="en-US" altLang="ko-KR" sz="1600" baseline="30000">
                <a:solidFill>
                  <a:schemeClr val="tx1"/>
                </a:solidFill>
                <a:latin typeface="Verdana" pitchFamily="34" charset="0"/>
              </a:rPr>
              <a:t>4</a:t>
            </a:r>
          </a:p>
        </p:txBody>
      </p:sp>
      <p:sp>
        <p:nvSpPr>
          <p:cNvPr id="6154" name="Text Box 8"/>
          <p:cNvSpPr txBox="1">
            <a:spLocks noChangeArrowheads="1"/>
          </p:cNvSpPr>
          <p:nvPr/>
        </p:nvSpPr>
        <p:spPr bwMode="auto">
          <a:xfrm>
            <a:off x="900113" y="1196975"/>
            <a:ext cx="792162" cy="3492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latinLnBrk="1">
              <a:lnSpc>
                <a:spcPct val="105000"/>
              </a:lnSpc>
              <a:spcBef>
                <a:spcPct val="50000"/>
              </a:spcBef>
            </a:pPr>
            <a:r>
              <a:rPr kumimoji="1" lang="en-US" altLang="ko-KR" sz="1600" i="1"/>
              <a:t>e</a:t>
            </a:r>
            <a:r>
              <a:rPr kumimoji="1" lang="en-US" altLang="ko-KR" sz="1600">
                <a:solidFill>
                  <a:schemeClr val="tx1"/>
                </a:solidFill>
                <a:latin typeface="Verdana" pitchFamily="34" charset="0"/>
              </a:rPr>
              <a:t>/T</a:t>
            </a:r>
            <a:r>
              <a:rPr kumimoji="1" lang="en-US" altLang="ko-KR" sz="1600" baseline="30000">
                <a:solidFill>
                  <a:schemeClr val="tx1"/>
                </a:solidFill>
                <a:latin typeface="Verdana" pitchFamily="34" charset="0"/>
              </a:rPr>
              <a:t>4</a:t>
            </a:r>
          </a:p>
        </p:txBody>
      </p:sp>
      <p:pic>
        <p:nvPicPr>
          <p:cNvPr id="6155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650" y="3933825"/>
            <a:ext cx="2901950" cy="192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6" name="Text Box 10"/>
          <p:cNvSpPr txBox="1">
            <a:spLocks noChangeArrowheads="1"/>
          </p:cNvSpPr>
          <p:nvPr/>
        </p:nvSpPr>
        <p:spPr bwMode="auto">
          <a:xfrm>
            <a:off x="900113" y="5954713"/>
            <a:ext cx="2879725" cy="3159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latinLnBrk="1">
              <a:lnSpc>
                <a:spcPct val="105000"/>
              </a:lnSpc>
              <a:spcBef>
                <a:spcPct val="50000"/>
              </a:spcBef>
            </a:pPr>
            <a:r>
              <a:rPr kumimoji="1" lang="en-US" altLang="ko-KR" i="1">
                <a:latin typeface="Arial" charset="0"/>
              </a:rPr>
              <a:t>Rescaled pressure (Karsch 01)</a:t>
            </a:r>
          </a:p>
        </p:txBody>
      </p:sp>
      <p:pic>
        <p:nvPicPr>
          <p:cNvPr id="6157" name="Picture 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64125" y="4011613"/>
            <a:ext cx="2603500" cy="176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8" name="Text Box 12"/>
          <p:cNvSpPr txBox="1">
            <a:spLocks noChangeArrowheads="1"/>
          </p:cNvSpPr>
          <p:nvPr/>
        </p:nvSpPr>
        <p:spPr bwMode="auto">
          <a:xfrm>
            <a:off x="5219700" y="5937250"/>
            <a:ext cx="26638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i="1">
                <a:latin typeface="Arial" charset="0"/>
              </a:rPr>
              <a:t>Karsch  hep-lat/0106019</a:t>
            </a:r>
          </a:p>
        </p:txBody>
      </p:sp>
      <p:sp>
        <p:nvSpPr>
          <p:cNvPr id="6159" name="Text Box 13"/>
          <p:cNvSpPr txBox="1">
            <a:spLocks noChangeArrowheads="1"/>
          </p:cNvSpPr>
          <p:nvPr/>
        </p:nvSpPr>
        <p:spPr bwMode="auto">
          <a:xfrm>
            <a:off x="4932363" y="1412875"/>
            <a:ext cx="3095625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1800">
                <a:solidFill>
                  <a:srgbClr val="003399"/>
                </a:solidFill>
                <a:latin typeface="Verdana" pitchFamily="34" charset="0"/>
              </a:rPr>
              <a:t>Sudden increase in </a:t>
            </a:r>
            <a:r>
              <a:rPr lang="en-US" altLang="ko-KR" sz="1800">
                <a:solidFill>
                  <a:srgbClr val="003399"/>
                </a:solidFill>
              </a:rPr>
              <a:t>e</a:t>
            </a:r>
          </a:p>
          <a:p>
            <a:pPr>
              <a:spcBef>
                <a:spcPct val="50000"/>
              </a:spcBef>
            </a:pPr>
            <a:r>
              <a:rPr lang="en-US" altLang="ko-KR" sz="1800">
                <a:solidFill>
                  <a:srgbClr val="003399"/>
                </a:solidFill>
                <a:latin typeface="Verdana" pitchFamily="34" charset="0"/>
              </a:rPr>
              <a:t>Slow increase in p</a:t>
            </a:r>
          </a:p>
        </p:txBody>
      </p:sp>
      <p:sp>
        <p:nvSpPr>
          <p:cNvPr id="17" name="Text Box 3"/>
          <p:cNvSpPr txBox="1">
            <a:spLocks noChangeArrowheads="1"/>
          </p:cNvSpPr>
          <p:nvPr/>
        </p:nvSpPr>
        <p:spPr bwMode="auto">
          <a:xfrm>
            <a:off x="214282" y="214290"/>
            <a:ext cx="3430579" cy="369332"/>
          </a:xfrm>
          <a:prstGeom prst="rect">
            <a:avLst/>
          </a:prstGeom>
          <a:solidFill>
            <a:srgbClr val="FFFFCC"/>
          </a:solidFill>
          <a:ln w="15875" algn="ctr">
            <a:solidFill>
              <a:schemeClr val="tx2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buSzPct val="80000"/>
            </a:pPr>
            <a:r>
              <a:rPr kumimoji="1" lang="en-US" altLang="ko-KR" sz="1800" dirty="0" smtClean="0">
                <a:latin typeface="Arial" charset="0"/>
              </a:rPr>
              <a:t> Lattice data on ( e ,p)  </a:t>
            </a:r>
            <a:r>
              <a:rPr kumimoji="1" lang="en-US" altLang="ko-KR" sz="1800" dirty="0">
                <a:latin typeface="Arial" charset="0"/>
              </a:rPr>
              <a:t>near </a:t>
            </a:r>
            <a:r>
              <a:rPr kumimoji="1" lang="en-US" altLang="ko-KR" sz="1800" dirty="0" err="1">
                <a:latin typeface="Arial" charset="0"/>
              </a:rPr>
              <a:t>Tc</a:t>
            </a:r>
            <a:endParaRPr kumimoji="1" lang="en-US" altLang="ja-JP" sz="1800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슬라이드 번호 개체 틀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0ACA6895-94D5-462E-85B5-C774AC87C188}" type="slidenum">
              <a:rPr lang="ko-KR" altLang="en-US" smtClean="0">
                <a:latin typeface="Arial" charset="0"/>
              </a:rPr>
              <a:pPr/>
              <a:t>9</a:t>
            </a:fld>
            <a:endParaRPr lang="en-US" altLang="ko-KR" smtClean="0">
              <a:latin typeface="Arial" charset="0"/>
            </a:endParaRPr>
          </a:p>
        </p:txBody>
      </p:sp>
      <p:pic>
        <p:nvPicPr>
          <p:cNvPr id="2048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808038"/>
            <a:ext cx="3938588" cy="276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8" name="Text Box 5"/>
          <p:cNvSpPr txBox="1">
            <a:spLocks noChangeArrowheads="1"/>
          </p:cNvSpPr>
          <p:nvPr/>
        </p:nvSpPr>
        <p:spPr bwMode="auto">
          <a:xfrm>
            <a:off x="3563938" y="115888"/>
            <a:ext cx="19446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2000" b="1" i="1">
                <a:solidFill>
                  <a:schemeClr val="bg1"/>
                </a:solidFill>
                <a:latin typeface="Verdana" pitchFamily="34" charset="0"/>
              </a:rPr>
              <a:t>Summary</a:t>
            </a:r>
            <a:endParaRPr lang="en-US" altLang="ko-KR" sz="1600" b="1" baseline="-250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20489" name="Line 6"/>
          <p:cNvSpPr>
            <a:spLocks noChangeShapeType="1"/>
          </p:cNvSpPr>
          <p:nvPr/>
        </p:nvSpPr>
        <p:spPr bwMode="auto">
          <a:xfrm flipH="1">
            <a:off x="2843213" y="1771650"/>
            <a:ext cx="2305050" cy="1588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ko-KR" altLang="en-US"/>
          </a:p>
        </p:txBody>
      </p:sp>
      <p:grpSp>
        <p:nvGrpSpPr>
          <p:cNvPr id="20491" name="Group 8"/>
          <p:cNvGrpSpPr>
            <a:grpSpLocks noChangeAspect="1"/>
          </p:cNvGrpSpPr>
          <p:nvPr/>
        </p:nvGrpSpPr>
        <p:grpSpPr bwMode="auto">
          <a:xfrm>
            <a:off x="227013" y="1619250"/>
            <a:ext cx="815975" cy="974725"/>
            <a:chOff x="22" y="1020"/>
            <a:chExt cx="514" cy="614"/>
          </a:xfrm>
        </p:grpSpPr>
        <p:sp>
          <p:nvSpPr>
            <p:cNvPr id="20504" name="AutoShape 9"/>
            <p:cNvSpPr>
              <a:spLocks noChangeAspect="1" noChangeArrowheads="1" noTextEdit="1"/>
            </p:cNvSpPr>
            <p:nvPr/>
          </p:nvSpPr>
          <p:spPr bwMode="auto">
            <a:xfrm>
              <a:off x="22" y="1026"/>
              <a:ext cx="514" cy="59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0505" name="Rectangle 10"/>
            <p:cNvSpPr>
              <a:spLocks noChangeArrowheads="1"/>
            </p:cNvSpPr>
            <p:nvPr/>
          </p:nvSpPr>
          <p:spPr bwMode="auto">
            <a:xfrm>
              <a:off x="45" y="1384"/>
              <a:ext cx="39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600">
                  <a:solidFill>
                    <a:srgbClr val="000000"/>
                  </a:solidFill>
                  <a:latin typeface="Times New Roman" pitchFamily="18" charset="0"/>
                </a:rPr>
                <a:t>GeV</a:t>
              </a:r>
              <a:endParaRPr lang="en-US" altLang="ko-KR"/>
            </a:p>
          </p:txBody>
        </p:sp>
        <p:sp>
          <p:nvSpPr>
            <p:cNvPr id="20506" name="Rectangle 11"/>
            <p:cNvSpPr>
              <a:spLocks noChangeArrowheads="1"/>
            </p:cNvSpPr>
            <p:nvPr/>
          </p:nvSpPr>
          <p:spPr bwMode="auto">
            <a:xfrm>
              <a:off x="389" y="1172"/>
              <a:ext cx="33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1500">
                  <a:solidFill>
                    <a:srgbClr val="000000"/>
                  </a:solidFill>
                  <a:latin typeface="Times New Roman" pitchFamily="18" charset="0"/>
                </a:rPr>
                <a:t>/</a:t>
              </a:r>
              <a:endParaRPr lang="en-US" altLang="ko-KR"/>
            </a:p>
          </p:txBody>
        </p:sp>
        <p:sp>
          <p:nvSpPr>
            <p:cNvPr id="20507" name="Rectangle 12"/>
            <p:cNvSpPr>
              <a:spLocks noChangeArrowheads="1"/>
            </p:cNvSpPr>
            <p:nvPr/>
          </p:nvSpPr>
          <p:spPr bwMode="auto">
            <a:xfrm>
              <a:off x="416" y="1159"/>
              <a:ext cx="82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1500" i="1">
                  <a:solidFill>
                    <a:srgbClr val="000000"/>
                  </a:solidFill>
                </a:rPr>
                <a:t>y</a:t>
              </a:r>
              <a:endParaRPr lang="en-US" altLang="ko-KR"/>
            </a:p>
          </p:txBody>
        </p:sp>
        <p:sp>
          <p:nvSpPr>
            <p:cNvPr id="20508" name="Rectangle 13"/>
            <p:cNvSpPr>
              <a:spLocks noChangeArrowheads="1"/>
            </p:cNvSpPr>
            <p:nvPr/>
          </p:nvSpPr>
          <p:spPr bwMode="auto">
            <a:xfrm>
              <a:off x="320" y="1173"/>
              <a:ext cx="53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1500" i="1">
                  <a:solidFill>
                    <a:srgbClr val="000000"/>
                  </a:solidFill>
                  <a:latin typeface="Times New Roman" pitchFamily="18" charset="0"/>
                </a:rPr>
                <a:t>J</a:t>
              </a:r>
              <a:endParaRPr lang="en-US" altLang="ko-KR"/>
            </a:p>
          </p:txBody>
        </p:sp>
        <p:sp>
          <p:nvSpPr>
            <p:cNvPr id="20509" name="Rectangle 14"/>
            <p:cNvSpPr>
              <a:spLocks noChangeArrowheads="1"/>
            </p:cNvSpPr>
            <p:nvPr/>
          </p:nvSpPr>
          <p:spPr bwMode="auto">
            <a:xfrm>
              <a:off x="152" y="1044"/>
              <a:ext cx="17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600" i="1">
                  <a:solidFill>
                    <a:srgbClr val="000000"/>
                  </a:solidFill>
                  <a:latin typeface="Times New Roman" pitchFamily="18" charset="0"/>
                </a:rPr>
                <a:t>M</a:t>
              </a:r>
              <a:endParaRPr lang="en-US" altLang="ko-KR"/>
            </a:p>
          </p:txBody>
        </p:sp>
        <p:sp>
          <p:nvSpPr>
            <p:cNvPr id="20510" name="Rectangle 15"/>
            <p:cNvSpPr>
              <a:spLocks noChangeArrowheads="1"/>
            </p:cNvSpPr>
            <p:nvPr/>
          </p:nvSpPr>
          <p:spPr bwMode="auto">
            <a:xfrm>
              <a:off x="48" y="1020"/>
              <a:ext cx="127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600">
                  <a:solidFill>
                    <a:srgbClr val="000000"/>
                  </a:solidFill>
                </a:rPr>
                <a:t>D</a:t>
              </a:r>
              <a:endParaRPr lang="en-US" altLang="ko-KR"/>
            </a:p>
          </p:txBody>
        </p:sp>
      </p:grpSp>
      <p:sp>
        <p:nvSpPr>
          <p:cNvPr id="20492" name="Rectangle 16"/>
          <p:cNvSpPr>
            <a:spLocks noChangeArrowheads="1"/>
          </p:cNvSpPr>
          <p:nvPr/>
        </p:nvSpPr>
        <p:spPr bwMode="auto">
          <a:xfrm>
            <a:off x="5167313" y="1566863"/>
            <a:ext cx="3600450" cy="360362"/>
          </a:xfrm>
          <a:prstGeom prst="rect">
            <a:avLst/>
          </a:prstGeom>
          <a:solidFill>
            <a:srgbClr val="CCFFFF">
              <a:alpha val="14902"/>
            </a:srgbClr>
          </a:solidFill>
          <a:ln w="12700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marL="533400" indent="-5334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None/>
            </a:pPr>
            <a:r>
              <a:rPr lang="en-US" altLang="ko-KR">
                <a:latin typeface="Arial" charset="0"/>
              </a:rPr>
              <a:t> </a:t>
            </a:r>
            <a:r>
              <a:rPr lang="en-US" altLang="ko-KR"/>
              <a:t>D</a:t>
            </a:r>
            <a:r>
              <a:rPr lang="en-US" altLang="ko-KR">
                <a:latin typeface="Arial" charset="0"/>
              </a:rPr>
              <a:t>m  from QCD Stark Effect </a:t>
            </a:r>
            <a:endParaRPr lang="en-US" altLang="ko-KR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20494" name="Text Box 19"/>
          <p:cNvSpPr txBox="1">
            <a:spLocks noChangeArrowheads="1"/>
          </p:cNvSpPr>
          <p:nvPr/>
        </p:nvSpPr>
        <p:spPr bwMode="auto">
          <a:xfrm>
            <a:off x="179388" y="115888"/>
            <a:ext cx="7129462" cy="473075"/>
          </a:xfrm>
          <a:prstGeom prst="rect">
            <a:avLst/>
          </a:prstGeom>
          <a:solidFill>
            <a:srgbClr val="FFFFCC"/>
          </a:solidFill>
          <a:ln w="15875" algn="ctr">
            <a:solidFill>
              <a:schemeClr val="tx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SzPct val="80000"/>
            </a:pPr>
            <a:r>
              <a:rPr kumimoji="1" lang="en-US" altLang="ko-KR" sz="2400">
                <a:latin typeface="Arial" charset="0"/>
              </a:rPr>
              <a:t>Mass and width of J/</a:t>
            </a:r>
            <a:r>
              <a:rPr kumimoji="1" lang="en-US" altLang="ko-KR" sz="2400"/>
              <a:t>y</a:t>
            </a:r>
            <a:r>
              <a:rPr kumimoji="1" lang="en-US" altLang="ko-KR" sz="2400">
                <a:latin typeface="Arial" charset="0"/>
              </a:rPr>
              <a:t> near Tc </a:t>
            </a:r>
            <a:r>
              <a:rPr kumimoji="1" lang="en-US" altLang="ko-KR">
                <a:latin typeface="Arial" charset="0"/>
              </a:rPr>
              <a:t>(Morita, Lee 08, M, L &amp; Song 09)</a:t>
            </a:r>
            <a:endParaRPr kumimoji="1" lang="en-US" altLang="ja-JP">
              <a:latin typeface="Arial" charset="0"/>
            </a:endParaRPr>
          </a:p>
        </p:txBody>
      </p:sp>
      <p:sp>
        <p:nvSpPr>
          <p:cNvPr id="20496" name="Rectangle 21"/>
          <p:cNvSpPr>
            <a:spLocks noChangeArrowheads="1"/>
          </p:cNvSpPr>
          <p:nvPr/>
        </p:nvSpPr>
        <p:spPr bwMode="auto">
          <a:xfrm>
            <a:off x="1547813" y="1989138"/>
            <a:ext cx="863600" cy="6477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20497" name="Line 23"/>
          <p:cNvSpPr>
            <a:spLocks noChangeShapeType="1"/>
          </p:cNvSpPr>
          <p:nvPr/>
        </p:nvSpPr>
        <p:spPr bwMode="auto">
          <a:xfrm flipH="1">
            <a:off x="3059113" y="2636838"/>
            <a:ext cx="2089150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ko-KR" altLang="en-US"/>
          </a:p>
        </p:txBody>
      </p:sp>
      <p:grpSp>
        <p:nvGrpSpPr>
          <p:cNvPr id="20498" name="Group 24"/>
          <p:cNvGrpSpPr>
            <a:grpSpLocks/>
          </p:cNvGrpSpPr>
          <p:nvPr/>
        </p:nvGrpSpPr>
        <p:grpSpPr bwMode="auto">
          <a:xfrm>
            <a:off x="2916238" y="1916113"/>
            <a:ext cx="422275" cy="438150"/>
            <a:chOff x="1882" y="2614"/>
            <a:chExt cx="266" cy="276"/>
          </a:xfrm>
        </p:grpSpPr>
        <p:sp>
          <p:nvSpPr>
            <p:cNvPr id="20502" name="AutoShape 25"/>
            <p:cNvSpPr>
              <a:spLocks noChangeArrowheads="1"/>
            </p:cNvSpPr>
            <p:nvPr/>
          </p:nvSpPr>
          <p:spPr bwMode="auto">
            <a:xfrm>
              <a:off x="1882" y="2614"/>
              <a:ext cx="46" cy="272"/>
            </a:xfrm>
            <a:prstGeom prst="upDownArrow">
              <a:avLst>
                <a:gd name="adj1" fmla="val 50000"/>
                <a:gd name="adj2" fmla="val 118261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endParaRPr lang="ko-KR" altLang="en-US"/>
            </a:p>
          </p:txBody>
        </p:sp>
        <p:sp>
          <p:nvSpPr>
            <p:cNvPr id="20503" name="Text Box 26"/>
            <p:cNvSpPr txBox="1">
              <a:spLocks noChangeArrowheads="1"/>
            </p:cNvSpPr>
            <p:nvPr/>
          </p:nvSpPr>
          <p:spPr bwMode="auto">
            <a:xfrm>
              <a:off x="1921" y="2659"/>
              <a:ext cx="22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ko-KR" sz="1800" b="1">
                  <a:solidFill>
                    <a:schemeClr val="tx1"/>
                  </a:solidFill>
                </a:rPr>
                <a:t>G</a:t>
              </a:r>
              <a:endParaRPr lang="en-US" altLang="ko-KR" sz="1800" b="1">
                <a:solidFill>
                  <a:schemeClr val="tx1"/>
                </a:solidFill>
                <a:latin typeface="Arial" charset="0"/>
              </a:endParaRPr>
            </a:p>
          </p:txBody>
        </p:sp>
      </p:grpSp>
      <p:sp>
        <p:nvSpPr>
          <p:cNvPr id="20499" name="Rectangle 27"/>
          <p:cNvSpPr>
            <a:spLocks noChangeArrowheads="1"/>
          </p:cNvSpPr>
          <p:nvPr/>
        </p:nvSpPr>
        <p:spPr bwMode="auto">
          <a:xfrm>
            <a:off x="5148263" y="2420938"/>
            <a:ext cx="3600450" cy="360362"/>
          </a:xfrm>
          <a:prstGeom prst="rect">
            <a:avLst/>
          </a:prstGeom>
          <a:solidFill>
            <a:srgbClr val="CCFFFF">
              <a:alpha val="14902"/>
            </a:srgbClr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marL="533400" indent="-5334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None/>
            </a:pPr>
            <a:r>
              <a:rPr lang="en-US" altLang="ko-KR">
                <a:latin typeface="Arial" charset="0"/>
              </a:rPr>
              <a:t>QCD sum rule limit  with </a:t>
            </a:r>
            <a:r>
              <a:rPr lang="en-US" altLang="ko-KR"/>
              <a:t> DG</a:t>
            </a:r>
            <a:r>
              <a:rPr lang="en-US" altLang="ko-KR">
                <a:latin typeface="Verdana" pitchFamily="34" charset="0"/>
              </a:rPr>
              <a:t> =0</a:t>
            </a:r>
            <a:endParaRPr lang="en-US" altLang="ko-KR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20500" name="Rectangle 28"/>
          <p:cNvSpPr>
            <a:spLocks noChangeArrowheads="1"/>
          </p:cNvSpPr>
          <p:nvPr/>
        </p:nvSpPr>
        <p:spPr bwMode="auto">
          <a:xfrm>
            <a:off x="5167313" y="4581525"/>
            <a:ext cx="3600450" cy="360363"/>
          </a:xfrm>
          <a:prstGeom prst="rect">
            <a:avLst/>
          </a:prstGeom>
          <a:solidFill>
            <a:srgbClr val="CCFFFF">
              <a:alpha val="14902"/>
            </a:srgbClr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marL="533400" indent="-5334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None/>
            </a:pPr>
            <a:r>
              <a:rPr lang="en-US" altLang="ko-KR"/>
              <a:t> G</a:t>
            </a:r>
            <a:r>
              <a:rPr lang="en-US" altLang="ko-KR">
                <a:latin typeface="Verdana" pitchFamily="34" charset="0"/>
              </a:rPr>
              <a:t> =constraint-</a:t>
            </a:r>
            <a:r>
              <a:rPr lang="en-US" altLang="ko-KR"/>
              <a:t>D</a:t>
            </a:r>
            <a:r>
              <a:rPr lang="en-US" altLang="ko-KR">
                <a:latin typeface="Verdana" pitchFamily="34" charset="0"/>
              </a:rPr>
              <a:t>m (Stark effect)</a:t>
            </a:r>
            <a:endParaRPr lang="en-US" altLang="ko-KR">
              <a:solidFill>
                <a:schemeClr val="accent2"/>
              </a:solidFill>
              <a:latin typeface="Arial" charset="0"/>
            </a:endParaRPr>
          </a:p>
        </p:txBody>
      </p:sp>
      <p:pic>
        <p:nvPicPr>
          <p:cNvPr id="32" name="Picture 4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7081" y="3786190"/>
            <a:ext cx="3910013" cy="259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Freeform 47"/>
          <p:cNvSpPr>
            <a:spLocks/>
          </p:cNvSpPr>
          <p:nvPr/>
        </p:nvSpPr>
        <p:spPr bwMode="auto">
          <a:xfrm>
            <a:off x="2959106" y="4656140"/>
            <a:ext cx="1368425" cy="1081087"/>
          </a:xfrm>
          <a:custGeom>
            <a:avLst/>
            <a:gdLst>
              <a:gd name="T0" fmla="*/ 0 w 681"/>
              <a:gd name="T1" fmla="*/ 1081087 h 409"/>
              <a:gd name="T2" fmla="*/ 729425 w 681"/>
              <a:gd name="T3" fmla="*/ 721606 h 409"/>
              <a:gd name="T4" fmla="*/ 1368425 w 681"/>
              <a:gd name="T5" fmla="*/ 0 h 409"/>
              <a:gd name="T6" fmla="*/ 0 60000 65536"/>
              <a:gd name="T7" fmla="*/ 0 60000 65536"/>
              <a:gd name="T8" fmla="*/ 0 60000 65536"/>
              <a:gd name="T9" fmla="*/ 0 w 681"/>
              <a:gd name="T10" fmla="*/ 0 h 409"/>
              <a:gd name="T11" fmla="*/ 681 w 681"/>
              <a:gd name="T12" fmla="*/ 409 h 40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81" h="409">
                <a:moveTo>
                  <a:pt x="0" y="409"/>
                </a:moveTo>
                <a:cubicBezTo>
                  <a:pt x="124" y="375"/>
                  <a:pt x="249" y="341"/>
                  <a:pt x="363" y="273"/>
                </a:cubicBezTo>
                <a:cubicBezTo>
                  <a:pt x="477" y="205"/>
                  <a:pt x="598" y="106"/>
                  <a:pt x="681" y="0"/>
                </a:cubicBezTo>
              </a:path>
            </a:pathLst>
          </a:custGeom>
          <a:noFill/>
          <a:ln w="38100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34" name="Text Box 49"/>
          <p:cNvSpPr txBox="1">
            <a:spLocks noChangeArrowheads="1"/>
          </p:cNvSpPr>
          <p:nvPr/>
        </p:nvSpPr>
        <p:spPr bwMode="auto">
          <a:xfrm>
            <a:off x="3917956" y="5226052"/>
            <a:ext cx="1439862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1200" dirty="0">
                <a:latin typeface="Comic Sans MS" pitchFamily="66" charset="0"/>
              </a:rPr>
              <a:t>Constraints from </a:t>
            </a:r>
            <a:r>
              <a:rPr lang="en-US" altLang="ko-KR" sz="1200" dirty="0" err="1">
                <a:latin typeface="Comic Sans MS" pitchFamily="66" charset="0"/>
              </a:rPr>
              <a:t>Borel</a:t>
            </a:r>
            <a:r>
              <a:rPr lang="en-US" altLang="ko-KR" sz="1200" dirty="0">
                <a:latin typeface="Comic Sans MS" pitchFamily="66" charset="0"/>
              </a:rPr>
              <a:t> sum rule</a:t>
            </a:r>
          </a:p>
        </p:txBody>
      </p:sp>
      <p:sp>
        <p:nvSpPr>
          <p:cNvPr id="20501" name="Line 29"/>
          <p:cNvSpPr>
            <a:spLocks noChangeShapeType="1"/>
          </p:cNvSpPr>
          <p:nvPr/>
        </p:nvSpPr>
        <p:spPr bwMode="auto">
          <a:xfrm flipH="1" flipV="1">
            <a:off x="3851275" y="4724400"/>
            <a:ext cx="1296988" cy="1588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35" name="Freeform 45"/>
          <p:cNvSpPr>
            <a:spLocks/>
          </p:cNvSpPr>
          <p:nvPr/>
        </p:nvSpPr>
        <p:spPr bwMode="auto">
          <a:xfrm>
            <a:off x="2942895" y="4935718"/>
            <a:ext cx="1439863" cy="647700"/>
          </a:xfrm>
          <a:custGeom>
            <a:avLst/>
            <a:gdLst>
              <a:gd name="T0" fmla="*/ 0 w 907"/>
              <a:gd name="T1" fmla="*/ 408 h 408"/>
              <a:gd name="T2" fmla="*/ 181 w 907"/>
              <a:gd name="T3" fmla="*/ 272 h 408"/>
              <a:gd name="T4" fmla="*/ 499 w 907"/>
              <a:gd name="T5" fmla="*/ 136 h 408"/>
              <a:gd name="T6" fmla="*/ 907 w 907"/>
              <a:gd name="T7" fmla="*/ 0 h 408"/>
              <a:gd name="T8" fmla="*/ 0 60000 65536"/>
              <a:gd name="T9" fmla="*/ 0 60000 65536"/>
              <a:gd name="T10" fmla="*/ 0 60000 65536"/>
              <a:gd name="T11" fmla="*/ 0 60000 65536"/>
              <a:gd name="T12" fmla="*/ 0 w 907"/>
              <a:gd name="T13" fmla="*/ 0 h 408"/>
              <a:gd name="T14" fmla="*/ 907 w 907"/>
              <a:gd name="T15" fmla="*/ 408 h 40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07" h="408">
                <a:moveTo>
                  <a:pt x="0" y="408"/>
                </a:moveTo>
                <a:cubicBezTo>
                  <a:pt x="49" y="362"/>
                  <a:pt x="98" y="317"/>
                  <a:pt x="181" y="272"/>
                </a:cubicBezTo>
                <a:cubicBezTo>
                  <a:pt x="264" y="227"/>
                  <a:pt x="378" y="181"/>
                  <a:pt x="499" y="136"/>
                </a:cubicBezTo>
                <a:cubicBezTo>
                  <a:pt x="620" y="91"/>
                  <a:pt x="832" y="23"/>
                  <a:pt x="907" y="0"/>
                </a:cubicBezTo>
              </a:path>
            </a:pathLst>
          </a:custGeom>
          <a:noFill/>
          <a:ln w="2540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36" name="AutoShape 50"/>
          <p:cNvSpPr>
            <a:spLocks/>
          </p:cNvSpPr>
          <p:nvPr/>
        </p:nvSpPr>
        <p:spPr bwMode="auto">
          <a:xfrm>
            <a:off x="4692320" y="3511716"/>
            <a:ext cx="1655763" cy="609600"/>
          </a:xfrm>
          <a:prstGeom prst="borderCallout1">
            <a:avLst>
              <a:gd name="adj1" fmla="val 18750"/>
              <a:gd name="adj2" fmla="val -4602"/>
              <a:gd name="adj3" fmla="val 259251"/>
              <a:gd name="adj4" fmla="val -5029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altLang="ko-KR" dirty="0">
                <a:solidFill>
                  <a:schemeClr val="bg1"/>
                </a:solidFill>
                <a:latin typeface="Arial" charset="0"/>
              </a:rPr>
              <a:t>NLO QCD + confine-model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16TGp_hangul_diagram">
  <a:themeElements>
    <a:clrScheme name="116TGp_hangul_diagram 3">
      <a:dk1>
        <a:srgbClr val="113F71"/>
      </a:dk1>
      <a:lt1>
        <a:srgbClr val="FFFFFF"/>
      </a:lt1>
      <a:dk2>
        <a:srgbClr val="000000"/>
      </a:dk2>
      <a:lt2>
        <a:srgbClr val="C1D1D3"/>
      </a:lt2>
      <a:accent1>
        <a:srgbClr val="1966B3"/>
      </a:accent1>
      <a:accent2>
        <a:srgbClr val="CCCC00"/>
      </a:accent2>
      <a:accent3>
        <a:srgbClr val="FFFFFF"/>
      </a:accent3>
      <a:accent4>
        <a:srgbClr val="0D345F"/>
      </a:accent4>
      <a:accent5>
        <a:srgbClr val="ABB8D6"/>
      </a:accent5>
      <a:accent6>
        <a:srgbClr val="B9B900"/>
      </a:accent6>
      <a:hlink>
        <a:srgbClr val="5AABCC"/>
      </a:hlink>
      <a:folHlink>
        <a:srgbClr val="648B8C"/>
      </a:folHlink>
    </a:clrScheme>
    <a:fontScheme name="116TGp_hangul_diagram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Symbol" pitchFamily="18" charset="2"/>
            <a:ea typeface="굴림" pitchFamily="50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Symbol" pitchFamily="18" charset="2"/>
            <a:ea typeface="굴림" pitchFamily="50" charset="-127"/>
          </a:defRPr>
        </a:defPPr>
      </a:lstStyle>
    </a:lnDef>
  </a:objectDefaults>
  <a:extraClrSchemeLst>
    <a:extraClrScheme>
      <a:clrScheme name="116TGp_hangul_diagram 1">
        <a:dk1>
          <a:srgbClr val="1D528D"/>
        </a:dk1>
        <a:lt1>
          <a:srgbClr val="FFFFFF"/>
        </a:lt1>
        <a:dk2>
          <a:srgbClr val="000000"/>
        </a:dk2>
        <a:lt2>
          <a:srgbClr val="DDDDDD"/>
        </a:lt2>
        <a:accent1>
          <a:srgbClr val="3366CC"/>
        </a:accent1>
        <a:accent2>
          <a:srgbClr val="FFCC00"/>
        </a:accent2>
        <a:accent3>
          <a:srgbClr val="FFFFFF"/>
        </a:accent3>
        <a:accent4>
          <a:srgbClr val="174578"/>
        </a:accent4>
        <a:accent5>
          <a:srgbClr val="ADB8E2"/>
        </a:accent5>
        <a:accent6>
          <a:srgbClr val="E7B900"/>
        </a:accent6>
        <a:hlink>
          <a:srgbClr val="76DFF4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6TGp_hangul_diagram 2">
        <a:dk1>
          <a:srgbClr val="7EA012"/>
        </a:dk1>
        <a:lt1>
          <a:srgbClr val="FFFFFF"/>
        </a:lt1>
        <a:dk2>
          <a:srgbClr val="000000"/>
        </a:dk2>
        <a:lt2>
          <a:srgbClr val="C0C0C0"/>
        </a:lt2>
        <a:accent1>
          <a:srgbClr val="277564"/>
        </a:accent1>
        <a:accent2>
          <a:srgbClr val="B5CD85"/>
        </a:accent2>
        <a:accent3>
          <a:srgbClr val="FFFFFF"/>
        </a:accent3>
        <a:accent4>
          <a:srgbClr val="6B880E"/>
        </a:accent4>
        <a:accent5>
          <a:srgbClr val="ACBDB8"/>
        </a:accent5>
        <a:accent6>
          <a:srgbClr val="A4BA78"/>
        </a:accent6>
        <a:hlink>
          <a:srgbClr val="B29B3A"/>
        </a:hlink>
        <a:folHlink>
          <a:srgbClr val="999C9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6TGp_hangul_diagram 3">
        <a:dk1>
          <a:srgbClr val="113F71"/>
        </a:dk1>
        <a:lt1>
          <a:srgbClr val="FFFFFF"/>
        </a:lt1>
        <a:dk2>
          <a:srgbClr val="000000"/>
        </a:dk2>
        <a:lt2>
          <a:srgbClr val="C1D1D3"/>
        </a:lt2>
        <a:accent1>
          <a:srgbClr val="1966B3"/>
        </a:accent1>
        <a:accent2>
          <a:srgbClr val="CCCC00"/>
        </a:accent2>
        <a:accent3>
          <a:srgbClr val="FFFFFF"/>
        </a:accent3>
        <a:accent4>
          <a:srgbClr val="0D345F"/>
        </a:accent4>
        <a:accent5>
          <a:srgbClr val="ABB8D6"/>
        </a:accent5>
        <a:accent6>
          <a:srgbClr val="B9B900"/>
        </a:accent6>
        <a:hlink>
          <a:srgbClr val="5AABCC"/>
        </a:hlink>
        <a:folHlink>
          <a:srgbClr val="648B8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디자인 사용자 지정">
  <a:themeElements>
    <a:clrScheme name="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디자인 사용자 지정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Symbol" pitchFamily="18" charset="2"/>
            <a:ea typeface="굴림" pitchFamily="50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Symbol" pitchFamily="18" charset="2"/>
            <a:ea typeface="굴림" pitchFamily="50" charset="-127"/>
          </a:defRPr>
        </a:defPPr>
      </a:lstStyle>
    </a:lnDef>
  </a:objectDefaults>
  <a:extraClrSchemeLst>
    <a:extraClrScheme>
      <a:clrScheme name="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맑은 고딕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맑은 고딕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116</Template>
  <TotalTime>32163</TotalTime>
  <Words>1304</Words>
  <Application>Microsoft Office PowerPoint</Application>
  <PresentationFormat>화면 슬라이드 쇼(4:3)</PresentationFormat>
  <Paragraphs>205</Paragraphs>
  <Slides>26</Slides>
  <Notes>5</Notes>
  <HiddenSlides>0</HiddenSlides>
  <MMClips>0</MMClips>
  <ScaleCrop>false</ScaleCrop>
  <HeadingPairs>
    <vt:vector size="8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2</vt:i4>
      </vt:variant>
      <vt:variant>
        <vt:lpstr>포함된 OLE 서버</vt:lpstr>
      </vt:variant>
      <vt:variant>
        <vt:i4>3</vt:i4>
      </vt:variant>
      <vt:variant>
        <vt:lpstr>슬라이드 제목</vt:lpstr>
      </vt:variant>
      <vt:variant>
        <vt:i4>26</vt:i4>
      </vt:variant>
    </vt:vector>
  </HeadingPairs>
  <TitlesOfParts>
    <vt:vector size="39" baseType="lpstr">
      <vt:lpstr>굴림</vt:lpstr>
      <vt:lpstr>Arial</vt:lpstr>
      <vt:lpstr>Verdana</vt:lpstr>
      <vt:lpstr>Wingdings</vt:lpstr>
      <vt:lpstr>Symbol</vt:lpstr>
      <vt:lpstr>Times New Roman</vt:lpstr>
      <vt:lpstr>Comic Sans MS</vt:lpstr>
      <vt:lpstr>맑은 고딕</vt:lpstr>
      <vt:lpstr>116TGp_hangul_diagram</vt:lpstr>
      <vt:lpstr>디자인 사용자 지정</vt:lpstr>
      <vt:lpstr>Image</vt:lpstr>
      <vt:lpstr>Equation</vt:lpstr>
      <vt:lpstr>수식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  <vt:lpstr>슬라이드 15</vt:lpstr>
      <vt:lpstr>슬라이드 16</vt:lpstr>
      <vt:lpstr>슬라이드 17</vt:lpstr>
      <vt:lpstr>슬라이드 18</vt:lpstr>
      <vt:lpstr>슬라이드 19</vt:lpstr>
      <vt:lpstr>슬라이드 20</vt:lpstr>
      <vt:lpstr>슬라이드 21</vt:lpstr>
      <vt:lpstr>슬라이드 22</vt:lpstr>
      <vt:lpstr>슬라이드 23</vt:lpstr>
      <vt:lpstr>슬라이드 24</vt:lpstr>
      <vt:lpstr>슬라이드 25</vt:lpstr>
      <vt:lpstr>슬라이드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 Houng Lee</dc:creator>
  <cp:lastModifiedBy>Su Houng Lee</cp:lastModifiedBy>
  <cp:revision>428</cp:revision>
  <dcterms:created xsi:type="dcterms:W3CDTF">1601-01-01T00:00:00Z</dcterms:created>
  <dcterms:modified xsi:type="dcterms:W3CDTF">2011-06-09T15:23:45Z</dcterms:modified>
</cp:coreProperties>
</file>