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</p:sldMasterIdLst>
  <p:notesMasterIdLst>
    <p:notesMasterId r:id="rId48"/>
  </p:notesMasterIdLst>
  <p:sldIdLst>
    <p:sldId id="269" r:id="rId14"/>
    <p:sldId id="305" r:id="rId15"/>
    <p:sldId id="315" r:id="rId16"/>
    <p:sldId id="323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4" r:id="rId25"/>
    <p:sldId id="326" r:id="rId26"/>
    <p:sldId id="327" r:id="rId27"/>
    <p:sldId id="328" r:id="rId28"/>
    <p:sldId id="325" r:id="rId29"/>
    <p:sldId id="339" r:id="rId30"/>
    <p:sldId id="329" r:id="rId31"/>
    <p:sldId id="330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38" r:id="rId40"/>
    <p:sldId id="331" r:id="rId41"/>
    <p:sldId id="332" r:id="rId42"/>
    <p:sldId id="333" r:id="rId43"/>
    <p:sldId id="334" r:id="rId44"/>
    <p:sldId id="335" r:id="rId45"/>
    <p:sldId id="336" r:id="rId46"/>
    <p:sldId id="337" r:id="rId4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0"/>
        <a:cs typeface="ヒラギノ明朝 ProN W3" charset="0"/>
        <a:sym typeface="American Typewriter" charset="0"/>
      </a:defRPr>
    </a:lvl1pPr>
    <a:lvl2pPr marL="4572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0"/>
        <a:cs typeface="ヒラギノ明朝 ProN W3" charset="0"/>
        <a:sym typeface="American Typewriter" charset="0"/>
      </a:defRPr>
    </a:lvl2pPr>
    <a:lvl3pPr marL="9144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0"/>
        <a:cs typeface="ヒラギノ明朝 ProN W3" charset="0"/>
        <a:sym typeface="American Typewriter" charset="0"/>
      </a:defRPr>
    </a:lvl3pPr>
    <a:lvl4pPr marL="13716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0"/>
        <a:cs typeface="ヒラギノ明朝 ProN W3" charset="0"/>
        <a:sym typeface="American Typewriter" charset="0"/>
      </a:defRPr>
    </a:lvl4pPr>
    <a:lvl5pPr marL="18288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0"/>
        <a:cs typeface="ヒラギノ明朝 ProN W3" charset="0"/>
        <a:sym typeface="American Typewriter" charset="0"/>
      </a:defRPr>
    </a:lvl5pPr>
    <a:lvl6pPr marL="22860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0"/>
        <a:cs typeface="ヒラギノ明朝 ProN W3" charset="0"/>
        <a:sym typeface="American Typewriter" charset="0"/>
      </a:defRPr>
    </a:lvl6pPr>
    <a:lvl7pPr marL="27432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0"/>
        <a:cs typeface="ヒラギノ明朝 ProN W3" charset="0"/>
        <a:sym typeface="American Typewriter" charset="0"/>
      </a:defRPr>
    </a:lvl7pPr>
    <a:lvl8pPr marL="32004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0"/>
        <a:cs typeface="ヒラギノ明朝 ProN W3" charset="0"/>
        <a:sym typeface="American Typewriter" charset="0"/>
      </a:defRPr>
    </a:lvl8pPr>
    <a:lvl9pPr marL="36576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0"/>
        <a:cs typeface="ヒラギノ明朝 ProN W3" charset="0"/>
        <a:sym typeface="American Typewriter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952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E1924-EA1B-3648-BE60-EAE72FEE429F}" type="datetimeFigureOut">
              <a:rPr lang="en-US" smtClean="0"/>
              <a:t>11. 6. 10.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641D5-CC22-F047-9757-E1F6FB43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5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8FFBFC-7885-FF48-B007-13A42D0415F9}" type="slidenum">
              <a:rPr lang="en-US" sz="1100" b="0" baseline="0">
                <a:latin typeface="Times New Roman" charset="0"/>
              </a:rPr>
              <a:pPr eaLnBrk="1" hangingPunct="1"/>
              <a:t>27</a:t>
            </a:fld>
            <a:endParaRPr lang="en-US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F71977-A7F1-7A4E-96BA-F5C6AA83F0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59430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FE47D0-0DE8-4D4B-B5C9-9861D177C8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28829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3D8649-3A5A-2341-B371-3607C85C4A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26111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1C09DE-9260-CF44-9232-6831A114A2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75193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1219F3-30AD-0D40-81F1-EB27A97434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63536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485FBB-B8BA-184E-BA58-63D43DD31E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43897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2527300"/>
            <a:ext cx="254000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1900" y="2527300"/>
            <a:ext cx="254000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BCCB46-49EF-AD4C-BBE7-DDA2EF069E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0262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2A453C-7178-DD44-ABED-50F641407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16358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110DC-A40B-D549-9815-E07EBBCDA3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2639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57F5A2-1260-B041-BB47-674D3D2316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151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E56E72-7C9A-624A-B0A5-7498AB99F8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79298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44B51A-2FD9-5E4D-8F1B-08EDEB19B3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3850" y="2921000"/>
            <a:ext cx="2711450" cy="3817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2921000"/>
            <a:ext cx="7981950" cy="3817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6B885F-184B-6B45-8497-82F025765C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10935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B19D64-16E6-1B4B-B4F2-E317D7E22C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00688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3850" y="152400"/>
            <a:ext cx="2711450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152400"/>
            <a:ext cx="7981950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EDA2B3-A531-4E48-B86C-05FF3EB244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95641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3206E1-04CD-D94B-A907-94AF95A45C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12529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34CC18-DEC5-9C49-B4EB-8B8D97A973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80584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FFACD2-B4DA-ED43-9555-5EF2ECF582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27149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3D300D-6476-EC45-917F-3107F07B7C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41741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5DF823-684C-F34D-8325-B729C0D121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28384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346E59-1467-2A49-ABAB-45726CC25C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18055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D66470-D544-834B-9E10-DB8160BF5F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32450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9F1DB5-F3FE-AD4C-B098-670D60436C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2008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F31AF7-A345-3540-8327-54476F3349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76675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CF320B-526C-8C42-B21B-B9DA690213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00043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1C1C0E-5F55-F74D-AB78-6B28119E49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49713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66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664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67F54BE-D007-A14A-A5AB-BF66A793C6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78645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D80D50-44C8-E14A-AA03-6F501B6560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00010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84D7FF-AB47-184F-BF77-992E5DFCB0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71665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D5809D-8E74-944B-9858-7737168B3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37916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4991100"/>
            <a:ext cx="2749550" cy="307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97250" y="4991100"/>
            <a:ext cx="2749550" cy="307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033B90-DDD9-3248-B128-E0D7A64E1F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42152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3CE520-1C10-9243-A890-5E51D4E689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99310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3E0EA3-6D42-814F-9DBD-B837FA2DAA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00318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A0F84C-3EDE-8E42-B707-E3304895C6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8244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286824-2DCE-D84F-8886-3FCC2E2229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67284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38FABF-906F-5545-AB56-11B0D26CE7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11324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2DC594-16DB-C342-BBD0-3F5C24CF11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23608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5F2AC9-1D89-FF4F-BA6B-6789C2577F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9331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33925" y="1663700"/>
            <a:ext cx="1412875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63700"/>
            <a:ext cx="4086225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DD3915-7238-9145-8981-30FCAB535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8468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E70B0B-57E3-B140-9EC8-4AEC21CF4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8070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56285D-0CE8-9B47-A7B5-46AF92A7AC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90347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DCA181-E089-3E4E-B575-6E30A23F22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72582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A9B7BB-B93C-EA41-93E9-6EC2656526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48585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02A6B-010A-CF4B-B8A4-DCC3FA24F4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18395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A978602-1B36-0942-A3E6-D81EB49250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753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2749BA-8D8B-6E43-9384-5C52FBA08A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06389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15B8BA-275F-EE41-8910-60C2400EB5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92822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B8E610-0CF0-854A-9C4E-A180677A10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07849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4CC64D-CE7F-BD49-A5D3-9CA44DBF71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69425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2DFA20-4CDB-7F47-AC0E-CE92B0E43F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56291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66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664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0A0DC5-1AAB-A548-8233-09E7B2C0A4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3640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2527300"/>
            <a:ext cx="534670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27300"/>
            <a:ext cx="534670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1A0C34-8AC7-6D48-A87F-3AB3926CA8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9627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51765B-54DF-494E-9A43-E7E07ED95E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5562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86D82-F22C-CC4D-9F42-CB34CC4B53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089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0E9C32-D8BA-B244-9751-DAA41EC243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46660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B641FB-5CB1-4340-A460-6D3967B993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6503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4EF2F0-7A22-EF4F-9A0D-0ED16CEB32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1685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378368-1F12-ED48-8063-518F935CE6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739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0EA053-C3E2-C745-ADE6-BD683C7574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6733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3850" y="152400"/>
            <a:ext cx="2711450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152400"/>
            <a:ext cx="7981950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F5DB41-32B4-4641-B7C2-7F87011ADA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13467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0"/>
            <a:ext cx="11054080" cy="8669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41866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9103360"/>
            <a:ext cx="2709333" cy="650240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C7FC4278-0E12-1C48-894A-F249DFAB0620}" type="datetime1">
              <a:rPr lang="ko-KR" altLang="en-US"/>
              <a:pPr>
                <a:defRPr/>
              </a:pPr>
              <a:t>11. 6. 10.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01440" y="9103360"/>
            <a:ext cx="4985173" cy="650240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r>
              <a:rPr lang="en-US"/>
              <a:t>In-Kwon Yoo</a:t>
            </a:r>
            <a:endParaRPr lang="en-US" sz="2000" b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88031-9FBE-A245-B4A7-75EECCAC1F72}" type="slidenum">
              <a:rPr lang="en-US"/>
              <a:pPr>
                <a:defRPr/>
              </a:pPr>
              <a:t>‹#›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8272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DEFCFE-E558-504E-97FD-13AF571BE6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23514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A9E1E3-4F64-C84F-A74C-631D446FCF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02297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E2331F8-F52A-354C-BA9E-4A65DD4F6F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4200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2527300"/>
            <a:ext cx="534670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27300"/>
            <a:ext cx="534670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EB4AE0-7CE6-A441-8F54-171878E2C4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738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2557BE-81D1-8F46-86BA-A26B0D4954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15456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87FC67-A7A2-D34A-9B41-542431D939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5296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C89059-36B4-BC45-AB3C-26E1F806F0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84939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10CA8A-07B0-974A-B0B7-BCAC60FD58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59358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FE47E4-D3ED-9A4D-94B4-1F7D47CEBE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21873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6D41B7-DDD6-174F-BFD8-5AFE608523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87736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2F34DA-932D-C240-9ABF-4F4980A65F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21548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3850" y="152400"/>
            <a:ext cx="2711450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152400"/>
            <a:ext cx="7981950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8DF0F8-A7F0-1C4F-9AA2-79F9F2115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27894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F1E3ED-6866-A047-A5C8-E44FF3AC4C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2089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2638F5-8F1B-154D-845D-707A488AB7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73213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777E83-7EB2-F644-8EB4-8A761E197B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1880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2527300"/>
            <a:ext cx="254000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1900" y="2527300"/>
            <a:ext cx="254000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31564A-4E86-0F42-B4EF-F0189F5F10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20206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9CEB34-6F5E-A04B-822A-CAE826240D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5371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5359400"/>
            <a:ext cx="5346700" cy="137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359400"/>
            <a:ext cx="5346700" cy="137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2B9A2B-F0E3-054C-AB33-8CE1189974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09323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0DF83C-7679-B94D-9D54-77C0E0249C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20297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E85ECD-D6C6-A840-BE41-C48621CA02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12343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DC616F-738B-DF45-980E-2AC06B78A3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5709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1C102D-3292-2045-8942-580B3AB6D2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37642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BDE7B6-2436-714D-BB67-A9247B6428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98068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3850" y="152400"/>
            <a:ext cx="2711450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152400"/>
            <a:ext cx="7981950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D4455A-744D-D540-B5EC-A44213D876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15130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952A59-C86B-4149-A8F6-62D407E0B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96718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4A912B-4B41-004E-876B-68D728B59F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78602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644B0B-6BD1-E346-BFF2-DC23D4299C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77157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527300"/>
            <a:ext cx="200025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25050" y="2527300"/>
            <a:ext cx="200025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432EC6-314C-DB48-A0E7-E3EA8313AC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805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7A9DBD-D014-824F-BD3C-1243CE7147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87211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782D8A-E906-3244-B4BC-6E4D2D8144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31061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5A26B8-F5C0-C145-82FC-2744469916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25888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00F238-DB3A-C047-8CE3-FEBB93F3D8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8222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F785C3-970F-594F-9CCA-89A6E10791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75852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EDA604-7F0F-3D4A-9ACD-FD1EA1E2A1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81990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C0AFEA-62AB-3740-B379-E60C410C2A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11701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3850" y="152400"/>
            <a:ext cx="2711450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152400"/>
            <a:ext cx="7981950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392D74-B922-D144-8359-43A01D44B1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24940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340DE8-491E-534D-B3A7-0195C04023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77773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FF24EB-ABFB-4C40-A950-BF59C6EF43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92272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735CAF-C6EF-8A45-9D35-58BF10C07E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0598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5DB389-FB95-894B-857B-DAE90E7071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77384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16CA96-4EF8-E54B-9897-47A1BBDFBA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98611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96BA54-3BEB-054F-B52C-36E020B15A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69176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250835-711C-E04C-A2B0-1749470DCE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04932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6CDF3F-7E9F-0A41-A2C5-AAD4BF694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04094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388A84-7994-2040-8CEC-486D0916D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8932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16E2E2-D44E-FE4B-9862-75CCD2D316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85859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C233FF-3FFE-7F45-A264-8FFEFD339A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48820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152400"/>
            <a:ext cx="2925762" cy="855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152400"/>
            <a:ext cx="8624888" cy="8559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7D9118-92FD-CE4D-8A6C-22AA83C1A1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38414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93B5EC-9124-4547-8ABA-1F1B972DF5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80062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FC1235-3C31-BE4F-A401-DBEAFB0107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635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A639EA-3AF1-B64C-A4C5-929588C9FC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77899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EE93A6-1D65-644C-9589-6E768FED75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74815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876300"/>
            <a:ext cx="5346700" cy="800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76300"/>
            <a:ext cx="5346700" cy="800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322328-5256-6242-9BAE-2E9112C69B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64741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373D0E-33A3-F847-A234-BD20CC7293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32264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4CD4F0-C37E-9943-99E8-719EE81192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6587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86EA77-6E59-BF4B-9B6E-ECF0548B63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270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F1BFA4-618C-364E-BF9A-8A029C858E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70397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11A884-54C2-8B40-8F58-2D16636979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56544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2A0B96-1251-C14B-A796-8FF8736180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85163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4867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486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A8B0F4-7C2F-0048-A325-811E6FBB53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83778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98721E-D9EC-D748-81F6-55F251ECC7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7534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8B522-447F-2249-8AED-66B9A9724E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73793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8289C83-1D31-2847-9A7D-8AE69DA9C2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05933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7F757B-A70E-4F4C-AFE4-4623D39A99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97752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DEEF33-68A7-0A40-9810-53349D633C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16679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6FA280-22DF-1C43-9989-C95C9DF588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5779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F884CF-9427-2F44-AAC5-C583CBE850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86639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3A8D47-D1A8-2945-8608-CE94950FD9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48034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2FD98D-8D1C-274C-BBF6-A718CDB38F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32063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8B751F-5E41-0C4D-9AAD-C51D74AB77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68354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A0DBA1-8870-1147-8412-6C16285666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97168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D9E6C3-6398-1542-8840-2C336C3B1E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7608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9121E1-B33F-664F-870B-6BA5713DE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04826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B8379E-3D7C-374D-88A5-5ED29F60C0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36067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334468-E314-8C45-A13C-EB52AF2A30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74455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C2D1DF-59A2-9F45-9C88-CFA0109F7D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17736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7EF4E1-55D8-CA46-B0EA-53BA200F7B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76969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FBBB6E-306B-5E4B-90E5-D2FE5074CF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58194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7D3B63-7701-8740-B525-EBCF1F15EC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92072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7304ED-31DB-1F42-AF93-121ACE9E7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7200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A68ED1-2B38-A84C-9401-1BDF9FA64A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8470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698E0E-1AD8-EB43-9C41-C1CCE25735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75774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8353D7-6674-DF41-988D-C3A63131FA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728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2921000"/>
            <a:ext cx="108458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5359400"/>
            <a:ext cx="10845800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4AB7B900-A83F-614C-B3D8-537E43BE985E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4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2527300"/>
            <a:ext cx="52324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  <p:sp>
        <p:nvSpPr>
          <p:cNvPr id="102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51610BFD-3E23-D44A-A650-6FA1C81F220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7508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276350" indent="-4603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784350" indent="-4603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2308225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8336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32908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7480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42052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6624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1126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B6E1D91F-2F31-DE49-82D3-34A8C9A69F1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663700"/>
            <a:ext cx="56515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4991100"/>
            <a:ext cx="56515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  <p:sp>
        <p:nvSpPr>
          <p:cNvPr id="122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AF72505B-2049-7142-BD87-421276C736F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50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50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50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50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50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7480300"/>
            <a:ext cx="10845800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1331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803FC660-3472-5148-B000-D69944085F75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B0D60EBA-A219-3947-BA02-24D94FB721D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701675" y="9080500"/>
            <a:ext cx="1147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>
                <a:solidFill>
                  <a:schemeClr val="tx1"/>
                </a:solidFill>
                <a:ea typeface="ＭＳ Ｐゴシック" charset="0"/>
                <a:cs typeface="American Typewriter" charset="0"/>
              </a:rPr>
              <a:t>Yoo@PNU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10709275" y="9086850"/>
            <a:ext cx="1560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>
                <a:solidFill>
                  <a:schemeClr val="tx1"/>
                </a:solidFill>
                <a:ea typeface="ＭＳ Ｐゴシック" charset="0"/>
                <a:cs typeface="American Typewriter" charset="0"/>
              </a:rPr>
              <a:t>HIM 2011-04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804" r:id="rId12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8524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377950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885950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2411413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9352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33924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8496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43068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7640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DB3DE9AC-FA16-314F-9F20-7A9730DF95B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7508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276350" indent="-4603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784350" indent="-4603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2308225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8336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32908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7480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42052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6624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2527300"/>
            <a:ext cx="52324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51272D07-A64D-0844-AE0B-D953856A6B3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7508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276350" indent="-4603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784350" indent="-4603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2308225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8336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32908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7480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42052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6624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527300"/>
            <a:ext cx="41529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57A9C668-5F41-114E-9D07-E65D3FC5B98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7508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276350" indent="-4603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784350" indent="-4603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2308225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8336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32908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7480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42052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662488" indent="-4587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614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F9EF3ADA-D769-BA44-A103-3B13F5C42D9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9032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428750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936750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2462213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9860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34432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9004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43576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8148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876300"/>
            <a:ext cx="10845800" cy="800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  <p:sp>
        <p:nvSpPr>
          <p:cNvPr id="7170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BBA6ED3A-E2D5-0E4C-A6E5-BEDEE9666839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8524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377950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885950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2411413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9352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33924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8496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43068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7640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E5839DC5-4CD6-6541-BDC2-8E7C318AE675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9032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428750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936750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2462213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9860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34432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9004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43576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8148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2971800"/>
            <a:ext cx="10845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921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11900" y="9080500"/>
            <a:ext cx="384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merican Typewriter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E17D68C4-0689-1C46-BBD5-4E0D2B5048DE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323850" indent="-32385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323850" indent="-32385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323850" indent="-32385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323850" indent="-32385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323850" indent="-32385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781050" indent="-32385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1238250" indent="-32385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1695450" indent="-32385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2152650" indent="-32385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.bnl.gov/bnlweb/facilities/TVdG.html" TargetMode="External"/><Relationship Id="rId5" Type="http://schemas.openxmlformats.org/officeDocument/2006/relationships/hyperlink" Target="http://www.bnl.gov/bnlweb/facilities/LINAC.html" TargetMode="External"/><Relationship Id="rId6" Type="http://schemas.openxmlformats.org/officeDocument/2006/relationships/hyperlink" Target="http://www.bnl.gov/bnlweb/facilities/Booster.html" TargetMode="External"/><Relationship Id="rId7" Type="http://schemas.openxmlformats.org/officeDocument/2006/relationships/hyperlink" Target="http://www.bnl.gov/bnlweb/facilities/AGS.html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841500" y="7175500"/>
            <a:ext cx="9321800" cy="1790700"/>
          </a:xfrm>
          <a:ln/>
        </p:spPr>
        <p:txBody>
          <a:bodyPr/>
          <a:lstStyle/>
          <a:p>
            <a:r>
              <a:rPr lang="en-US" sz="4800">
                <a:latin typeface="Hoefler Text" charset="0"/>
                <a:cs typeface="Hoefler Text" charset="0"/>
                <a:sym typeface="Hoefler Text" charset="0"/>
              </a:rPr>
              <a:t>Solenoidal Tracker At Rhic (STAR) with recent Results</a:t>
            </a:r>
            <a:endParaRPr lang="en-US" sz="4800">
              <a:latin typeface="Hoefler Text" charset="0"/>
              <a:sym typeface="Hoefler Text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417513"/>
            <a:ext cx="8775700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B2758-C952-2F42-BF83-1272F1DA88BC}" type="slidenum">
              <a:rPr lang="en-US"/>
              <a:pPr/>
              <a:t>10</a:t>
            </a:fld>
            <a:endParaRPr lang="en-US"/>
          </a:p>
        </p:txBody>
      </p:sp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Particle ID @ STAR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006600"/>
            <a:ext cx="12053887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CE0B-E24A-2742-BD2C-5F03148B606C}" type="slidenum">
              <a:rPr lang="en-US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6900"/>
            <a:ext cx="11772900" cy="854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10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51B1F-867A-D245-A1AF-81497EAE368F}" type="slidenum">
              <a:rPr lang="en-US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574800"/>
            <a:ext cx="117094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89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920D0-28B8-9441-B8F4-AA6998034D12}" type="slidenum">
              <a:rPr lang="en-US"/>
              <a:pPr/>
              <a:t>13</a:t>
            </a:fld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Monojet ? or Dijet?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9500" y="7010400"/>
            <a:ext cx="10845800" cy="1625600"/>
          </a:xfrm>
          <a:ln/>
        </p:spPr>
        <p:txBody>
          <a:bodyPr/>
          <a:lstStyle/>
          <a:p>
            <a:pPr marL="903288"/>
            <a:r>
              <a:rPr lang="en-US" sz="3400"/>
              <a:t>With </a:t>
            </a:r>
            <a:r>
              <a:rPr lang="en-US" sz="3400">
                <a:solidFill>
                  <a:srgbClr val="FF0000"/>
                </a:solidFill>
              </a:rPr>
              <a:t>increasing the jet energy</a:t>
            </a:r>
            <a:r>
              <a:rPr lang="en-US" sz="3400"/>
              <a:t>, back-to-back peaks in central AuAu collisions are </a:t>
            </a:r>
            <a:r>
              <a:rPr lang="en-US" sz="3400">
                <a:solidFill>
                  <a:srgbClr val="FFFF00"/>
                </a:solidFill>
              </a:rPr>
              <a:t>reappearing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11400"/>
            <a:ext cx="59944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E3D88-0F31-A246-A55F-C875DB74C13B}" type="slidenum">
              <a:rPr lang="en-US"/>
              <a:pPr/>
              <a:t>14</a:t>
            </a:fld>
            <a:endParaRPr lang="en-US"/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System-size dependence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9500" y="7645400"/>
            <a:ext cx="10845800" cy="1117600"/>
          </a:xfrm>
          <a:ln/>
        </p:spPr>
        <p:txBody>
          <a:bodyPr/>
          <a:lstStyle/>
          <a:p>
            <a:pPr marL="903288"/>
            <a:r>
              <a:rPr lang="en-US" sz="3400"/>
              <a:t>With</a:t>
            </a:r>
            <a:r>
              <a:rPr lang="en-US" sz="3400">
                <a:solidFill>
                  <a:srgbClr val="FF0000"/>
                </a:solidFill>
              </a:rPr>
              <a:t> increasing system-size</a:t>
            </a:r>
            <a:r>
              <a:rPr lang="en-US" sz="3400"/>
              <a:t>, back-to-back peaks are </a:t>
            </a:r>
            <a:r>
              <a:rPr lang="en-US" sz="3400">
                <a:solidFill>
                  <a:srgbClr val="FFFF00"/>
                </a:solidFill>
              </a:rPr>
              <a:t>suppressed</a:t>
            </a:r>
            <a:r>
              <a:rPr lang="en-US" sz="3400"/>
              <a:t>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03400"/>
            <a:ext cx="59944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FBB2D-DD40-9D4B-B82A-82E8F8EBA4A4}" type="slidenum">
              <a:rPr lang="en-US"/>
              <a:pPr/>
              <a:t>15</a:t>
            </a:fld>
            <a:endParaRPr lang="en-US"/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3 particle correlations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87538"/>
            <a:ext cx="5384800" cy="738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2501900"/>
            <a:ext cx="6299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458EC-3CCE-0346-AB2A-E07BFF995C1C}" type="slidenum">
              <a:rPr lang="en-US"/>
              <a:pPr/>
              <a:t>16</a:t>
            </a:fld>
            <a:endParaRPr lang="en-US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Mach-like Shock Wave</a:t>
            </a:r>
          </a:p>
        </p:txBody>
      </p:sp>
      <p:pic>
        <p:nvPicPr>
          <p:cNvPr id="317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1" r="10506" b="13454"/>
          <a:stretch>
            <a:fillRect/>
          </a:stretch>
        </p:blipFill>
        <p:spPr bwMode="auto">
          <a:xfrm>
            <a:off x="1812925" y="6403975"/>
            <a:ext cx="34036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7" name="Group 3"/>
          <p:cNvGrpSpPr>
            <a:grpSpLocks/>
          </p:cNvGrpSpPr>
          <p:nvPr/>
        </p:nvGrpSpPr>
        <p:grpSpPr bwMode="auto">
          <a:xfrm flipH="1">
            <a:off x="744538" y="2408238"/>
            <a:ext cx="5257800" cy="3810000"/>
            <a:chOff x="0" y="0"/>
            <a:chExt cx="3311" cy="2400"/>
          </a:xfrm>
        </p:grpSpPr>
        <p:sp>
          <p:nvSpPr>
            <p:cNvPr id="31748" name="Line 4"/>
            <p:cNvSpPr>
              <a:spLocks noChangeShapeType="1"/>
            </p:cNvSpPr>
            <p:nvPr/>
          </p:nvSpPr>
          <p:spPr bwMode="auto">
            <a:xfrm rot="10800000" flipH="1">
              <a:off x="462" y="1461"/>
              <a:ext cx="2849" cy="8"/>
            </a:xfrm>
            <a:prstGeom prst="line">
              <a:avLst/>
            </a:prstGeom>
            <a:noFill/>
            <a:ln w="38100" cap="flat">
              <a:solidFill>
                <a:srgbClr val="FFFF00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49" name="Oval 5"/>
            <p:cNvSpPr>
              <a:spLocks/>
            </p:cNvSpPr>
            <p:nvPr/>
          </p:nvSpPr>
          <p:spPr bwMode="auto">
            <a:xfrm>
              <a:off x="1444" y="538"/>
              <a:ext cx="1754" cy="1862"/>
            </a:xfrm>
            <a:prstGeom prst="ellipse">
              <a:avLst/>
            </a:prstGeom>
            <a:noFill/>
            <a:ln w="2857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77800" dist="406399" dir="5400000" algn="ctr" rotWithShape="0">
                <a:schemeClr val="bg2">
                  <a:alpha val="6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0" name="Oval 6"/>
            <p:cNvSpPr>
              <a:spLocks/>
            </p:cNvSpPr>
            <p:nvPr/>
          </p:nvSpPr>
          <p:spPr bwMode="auto">
            <a:xfrm>
              <a:off x="1233" y="724"/>
              <a:ext cx="1438" cy="1490"/>
            </a:xfrm>
            <a:prstGeom prst="ellipse">
              <a:avLst/>
            </a:prstGeom>
            <a:noFill/>
            <a:ln w="2857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77800" dist="406399" dir="5400000" algn="ctr" rotWithShape="0">
                <a:schemeClr val="bg2">
                  <a:alpha val="6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1" name="Oval 7"/>
            <p:cNvSpPr>
              <a:spLocks/>
            </p:cNvSpPr>
            <p:nvPr/>
          </p:nvSpPr>
          <p:spPr bwMode="auto">
            <a:xfrm>
              <a:off x="1094" y="873"/>
              <a:ext cx="1122" cy="1192"/>
            </a:xfrm>
            <a:prstGeom prst="ellipse">
              <a:avLst/>
            </a:prstGeom>
            <a:noFill/>
            <a:ln w="2857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77800" dist="406399" dir="5400000" algn="ctr" rotWithShape="0">
                <a:schemeClr val="bg2">
                  <a:alpha val="6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2" name="Oval 8"/>
            <p:cNvSpPr>
              <a:spLocks/>
            </p:cNvSpPr>
            <p:nvPr/>
          </p:nvSpPr>
          <p:spPr bwMode="auto">
            <a:xfrm>
              <a:off x="917" y="1022"/>
              <a:ext cx="843" cy="894"/>
            </a:xfrm>
            <a:prstGeom prst="ellipse">
              <a:avLst/>
            </a:prstGeom>
            <a:noFill/>
            <a:ln w="2857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77800" dist="406399" dir="5400000" algn="ctr" rotWithShape="0">
                <a:schemeClr val="bg2">
                  <a:alpha val="6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3" name="Oval 9"/>
            <p:cNvSpPr>
              <a:spLocks/>
            </p:cNvSpPr>
            <p:nvPr/>
          </p:nvSpPr>
          <p:spPr bwMode="auto">
            <a:xfrm>
              <a:off x="778" y="1171"/>
              <a:ext cx="561" cy="596"/>
            </a:xfrm>
            <a:prstGeom prst="ellipse">
              <a:avLst/>
            </a:prstGeom>
            <a:noFill/>
            <a:ln w="2857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77800" dist="406399" dir="5400000" algn="ctr" rotWithShape="0">
                <a:schemeClr val="bg2">
                  <a:alpha val="6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4" name="Oval 10"/>
            <p:cNvSpPr>
              <a:spLocks/>
            </p:cNvSpPr>
            <p:nvPr/>
          </p:nvSpPr>
          <p:spPr bwMode="auto">
            <a:xfrm>
              <a:off x="637" y="1320"/>
              <a:ext cx="316" cy="335"/>
            </a:xfrm>
            <a:prstGeom prst="ellipse">
              <a:avLst/>
            </a:prstGeom>
            <a:noFill/>
            <a:ln w="2857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77800" dist="406399" dir="5400000" algn="ctr" rotWithShape="0">
                <a:schemeClr val="bg2">
                  <a:alpha val="6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5" name="Line 11"/>
            <p:cNvSpPr>
              <a:spLocks noChangeShapeType="1"/>
            </p:cNvSpPr>
            <p:nvPr/>
          </p:nvSpPr>
          <p:spPr bwMode="auto">
            <a:xfrm rot="10800000">
              <a:off x="2213" y="502"/>
              <a:ext cx="638" cy="99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6" name="Rectangle 12"/>
            <p:cNvSpPr>
              <a:spLocks/>
            </p:cNvSpPr>
            <p:nvPr/>
          </p:nvSpPr>
          <p:spPr bwMode="auto">
            <a:xfrm>
              <a:off x="2772" y="1376"/>
              <a:ext cx="154" cy="1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177800" dist="406399" dir="5400000" algn="ctr" rotWithShape="0">
                <a:schemeClr val="bg2">
                  <a:alpha val="67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7" name="Line 13"/>
            <p:cNvSpPr>
              <a:spLocks noChangeShapeType="1"/>
            </p:cNvSpPr>
            <p:nvPr/>
          </p:nvSpPr>
          <p:spPr bwMode="auto">
            <a:xfrm rot="10800000" flipH="1">
              <a:off x="539" y="307"/>
              <a:ext cx="1925" cy="115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8" name="Line 14"/>
            <p:cNvSpPr>
              <a:spLocks noChangeShapeType="1"/>
            </p:cNvSpPr>
            <p:nvPr/>
          </p:nvSpPr>
          <p:spPr bwMode="auto">
            <a:xfrm rot="10800000">
              <a:off x="539" y="538"/>
              <a:ext cx="462" cy="615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9" name="Line 15"/>
            <p:cNvSpPr>
              <a:spLocks noChangeShapeType="1"/>
            </p:cNvSpPr>
            <p:nvPr/>
          </p:nvSpPr>
          <p:spPr bwMode="auto">
            <a:xfrm rot="10800000">
              <a:off x="0" y="1150"/>
              <a:ext cx="993" cy="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77800" dist="406399" dir="5400000" algn="ctr" rotWithShape="0">
                <a:schemeClr val="bg2">
                  <a:alpha val="6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0" name="Freeform 16"/>
            <p:cNvSpPr>
              <a:spLocks/>
            </p:cNvSpPr>
            <p:nvPr/>
          </p:nvSpPr>
          <p:spPr bwMode="auto">
            <a:xfrm>
              <a:off x="308" y="769"/>
              <a:ext cx="385" cy="384"/>
            </a:xfrm>
            <a:custGeom>
              <a:avLst/>
              <a:gdLst>
                <a:gd name="T0" fmla="*/ 21600 w 21600"/>
                <a:gd name="T1" fmla="*/ 0 h 21600"/>
                <a:gd name="T2" fmla="*/ 7830 w 21600"/>
                <a:gd name="T3" fmla="*/ 738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9350" y="1260"/>
                    <a:pt x="11430" y="3780"/>
                    <a:pt x="7830" y="7380"/>
                  </a:cubicBezTo>
                  <a:cubicBezTo>
                    <a:pt x="4230" y="10980"/>
                    <a:pt x="1620" y="18630"/>
                    <a:pt x="0" y="21600"/>
                  </a:cubicBezTo>
                </a:path>
              </a:pathLst>
            </a:custGeom>
            <a:noFill/>
            <a:ln>
              <a:noFill/>
            </a:ln>
            <a:effectLst>
              <a:outerShdw blurRad="177800" dist="406399" dir="5400000" algn="ctr" rotWithShape="0">
                <a:schemeClr val="bg2">
                  <a:alpha val="6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1" name="Line 17"/>
            <p:cNvSpPr>
              <a:spLocks noChangeShapeType="1"/>
            </p:cNvSpPr>
            <p:nvPr/>
          </p:nvSpPr>
          <p:spPr bwMode="auto">
            <a:xfrm rot="10800000">
              <a:off x="847" y="384"/>
              <a:ext cx="462" cy="615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2" name="Line 18"/>
            <p:cNvSpPr>
              <a:spLocks noChangeShapeType="1"/>
            </p:cNvSpPr>
            <p:nvPr/>
          </p:nvSpPr>
          <p:spPr bwMode="auto">
            <a:xfrm rot="10800000">
              <a:off x="1155" y="153"/>
              <a:ext cx="462" cy="616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3" name="Line 19"/>
            <p:cNvSpPr>
              <a:spLocks noChangeShapeType="1"/>
            </p:cNvSpPr>
            <p:nvPr/>
          </p:nvSpPr>
          <p:spPr bwMode="auto">
            <a:xfrm rot="10800000">
              <a:off x="1463" y="0"/>
              <a:ext cx="462" cy="615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1764" name="Group 20"/>
          <p:cNvGrpSpPr>
            <a:grpSpLocks/>
          </p:cNvGrpSpPr>
          <p:nvPr/>
        </p:nvGrpSpPr>
        <p:grpSpPr bwMode="auto">
          <a:xfrm>
            <a:off x="5680075" y="3932238"/>
            <a:ext cx="1639888" cy="2544762"/>
            <a:chOff x="0" y="0"/>
            <a:chExt cx="1033" cy="1602"/>
          </a:xfrm>
        </p:grpSpPr>
        <p:grpSp>
          <p:nvGrpSpPr>
            <p:cNvPr id="31765" name="Group 21"/>
            <p:cNvGrpSpPr>
              <a:grpSpLocks/>
            </p:cNvGrpSpPr>
            <p:nvPr/>
          </p:nvGrpSpPr>
          <p:grpSpPr bwMode="auto">
            <a:xfrm>
              <a:off x="0" y="0"/>
              <a:ext cx="1033" cy="1418"/>
              <a:chOff x="0" y="0"/>
              <a:chExt cx="1033" cy="1418"/>
            </a:xfrm>
          </p:grpSpPr>
          <p:sp>
            <p:nvSpPr>
              <p:cNvPr id="31766" name="Oval 22"/>
              <p:cNvSpPr>
                <a:spLocks/>
              </p:cNvSpPr>
              <p:nvPr/>
            </p:nvSpPr>
            <p:spPr bwMode="auto">
              <a:xfrm>
                <a:off x="0" y="322"/>
                <a:ext cx="1033" cy="990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alpha val="75000"/>
                    </a:srgbClr>
                  </a:gs>
                  <a:gs pos="100000">
                    <a:srgbClr val="FFFF66">
                      <a:alpha val="83000"/>
                    </a:srgb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>
                <a:outerShdw blurRad="177800" dist="406399" dir="5400000" algn="ctr" rotWithShape="0">
                  <a:schemeClr val="bg2">
                    <a:alpha val="67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97350C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7" name="Line 23"/>
              <p:cNvSpPr>
                <a:spLocks noChangeShapeType="1"/>
              </p:cNvSpPr>
              <p:nvPr/>
            </p:nvSpPr>
            <p:spPr bwMode="auto">
              <a:xfrm>
                <a:off x="763" y="1089"/>
                <a:ext cx="194" cy="232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8" name="Line 24"/>
              <p:cNvSpPr>
                <a:spLocks noChangeShapeType="1"/>
              </p:cNvSpPr>
              <p:nvPr/>
            </p:nvSpPr>
            <p:spPr bwMode="auto">
              <a:xfrm>
                <a:off x="763" y="1089"/>
                <a:ext cx="78" cy="193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9" name="Line 25"/>
              <p:cNvSpPr>
                <a:spLocks noChangeShapeType="1"/>
              </p:cNvSpPr>
              <p:nvPr/>
            </p:nvSpPr>
            <p:spPr bwMode="auto">
              <a:xfrm>
                <a:off x="763" y="1089"/>
                <a:ext cx="155" cy="1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0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20" y="0"/>
                <a:ext cx="3" cy="423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1" name="Line 27"/>
              <p:cNvSpPr>
                <a:spLocks noChangeShapeType="1"/>
              </p:cNvSpPr>
              <p:nvPr/>
            </p:nvSpPr>
            <p:spPr bwMode="auto">
              <a:xfrm>
                <a:off x="763" y="1089"/>
                <a:ext cx="155" cy="116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2" name="Line 28"/>
              <p:cNvSpPr>
                <a:spLocks noChangeShapeType="1"/>
              </p:cNvSpPr>
              <p:nvPr/>
            </p:nvSpPr>
            <p:spPr bwMode="auto">
              <a:xfrm rot="10800000">
                <a:off x="459" y="176"/>
                <a:ext cx="39" cy="193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3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539" y="112"/>
                <a:ext cx="48" cy="294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4" name="Rectangle 30"/>
              <p:cNvSpPr>
                <a:spLocks/>
              </p:cNvSpPr>
              <p:nvPr/>
            </p:nvSpPr>
            <p:spPr bwMode="auto">
              <a:xfrm>
                <a:off x="540" y="1234"/>
                <a:ext cx="321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496888" indent="-496888">
                  <a:spcBef>
                    <a:spcPts val="800"/>
                  </a:spcBef>
                </a:pPr>
                <a:r>
                  <a:rPr lang="en-US" sz="1400">
                    <a:solidFill>
                      <a:srgbClr val="0000FF"/>
                    </a:solidFill>
                    <a:latin typeface="Times New Roman Bold" charset="0"/>
                    <a:ea typeface="ＭＳ Ｐゴシック" charset="0"/>
                    <a:cs typeface="Times New Roman Bold" charset="0"/>
                    <a:sym typeface="Times New Roman Bold" charset="0"/>
                  </a:rPr>
                  <a:t>away</a:t>
                </a:r>
              </a:p>
            </p:txBody>
          </p:sp>
          <p:sp>
            <p:nvSpPr>
              <p:cNvPr id="31775" name="Rectangle 31"/>
              <p:cNvSpPr>
                <a:spLocks/>
              </p:cNvSpPr>
              <p:nvPr/>
            </p:nvSpPr>
            <p:spPr bwMode="auto">
              <a:xfrm>
                <a:off x="582" y="18"/>
                <a:ext cx="290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496888" indent="-496888">
                  <a:spcBef>
                    <a:spcPts val="800"/>
                  </a:spcBef>
                </a:pPr>
                <a:r>
                  <a:rPr lang="en-US" sz="1400">
                    <a:solidFill>
                      <a:srgbClr val="FF0000"/>
                    </a:solidFill>
                    <a:latin typeface="Times New Roman Bold" charset="0"/>
                    <a:ea typeface="ＭＳ Ｐゴシック" charset="0"/>
                    <a:cs typeface="Times New Roman Bold" charset="0"/>
                    <a:sym typeface="Times New Roman Bold" charset="0"/>
                  </a:rPr>
                  <a:t>near</a:t>
                </a:r>
              </a:p>
            </p:txBody>
          </p:sp>
          <p:sp>
            <p:nvSpPr>
              <p:cNvPr id="31776" name="Line 32"/>
              <p:cNvSpPr>
                <a:spLocks noChangeShapeType="1"/>
              </p:cNvSpPr>
              <p:nvPr/>
            </p:nvSpPr>
            <p:spPr bwMode="auto">
              <a:xfrm>
                <a:off x="531" y="471"/>
                <a:ext cx="1" cy="81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7" name="Line 33"/>
              <p:cNvSpPr>
                <a:spLocks noChangeShapeType="1"/>
              </p:cNvSpPr>
              <p:nvPr/>
            </p:nvSpPr>
            <p:spPr bwMode="auto">
              <a:xfrm flipH="1">
                <a:off x="68" y="1082"/>
                <a:ext cx="232" cy="193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8" name="Line 34"/>
              <p:cNvSpPr>
                <a:spLocks noChangeShapeType="1"/>
              </p:cNvSpPr>
              <p:nvPr/>
            </p:nvSpPr>
            <p:spPr bwMode="auto">
              <a:xfrm flipH="1">
                <a:off x="145" y="1082"/>
                <a:ext cx="155" cy="77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9" name="Line 35"/>
              <p:cNvSpPr>
                <a:spLocks noChangeShapeType="1"/>
              </p:cNvSpPr>
              <p:nvPr/>
            </p:nvSpPr>
            <p:spPr bwMode="auto">
              <a:xfrm flipH="1">
                <a:off x="145" y="1081"/>
                <a:ext cx="155" cy="1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0" name="Line 36"/>
              <p:cNvSpPr>
                <a:spLocks noChangeShapeType="1"/>
              </p:cNvSpPr>
              <p:nvPr/>
            </p:nvSpPr>
            <p:spPr bwMode="auto">
              <a:xfrm flipH="1">
                <a:off x="184" y="1082"/>
                <a:ext cx="116" cy="193"/>
              </a:xfrm>
              <a:prstGeom prst="line">
                <a:avLst/>
              </a:prstGeom>
              <a:noFill/>
              <a:ln w="9525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1" name="Rectangle 37"/>
              <p:cNvSpPr>
                <a:spLocks/>
              </p:cNvSpPr>
              <p:nvPr/>
            </p:nvSpPr>
            <p:spPr bwMode="auto">
              <a:xfrm>
                <a:off x="252" y="1090"/>
                <a:ext cx="458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CC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Times New Roman Bold Italic" charset="0"/>
                    <a:ea typeface="ＭＳ Ｐゴシック" charset="0"/>
                    <a:cs typeface="Times New Roman Bold Italic" charset="0"/>
                    <a:sym typeface="Times New Roman Bold Italic" charset="0"/>
                  </a:rPr>
                  <a:t>Medium</a:t>
                </a:r>
              </a:p>
            </p:txBody>
          </p:sp>
          <p:grpSp>
            <p:nvGrpSpPr>
              <p:cNvPr id="31782" name="Group 38"/>
              <p:cNvGrpSpPr>
                <a:grpSpLocks/>
              </p:cNvGrpSpPr>
              <p:nvPr/>
            </p:nvGrpSpPr>
            <p:grpSpPr bwMode="auto">
              <a:xfrm rot="-299999">
                <a:off x="183" y="307"/>
                <a:ext cx="688" cy="914"/>
                <a:chOff x="0" y="0"/>
                <a:chExt cx="687" cy="913"/>
              </a:xfrm>
            </p:grpSpPr>
            <p:sp>
              <p:nvSpPr>
                <p:cNvPr id="31783" name="Freeform 39"/>
                <p:cNvSpPr>
                  <a:spLocks/>
                </p:cNvSpPr>
                <p:nvPr/>
              </p:nvSpPr>
              <p:spPr bwMode="auto">
                <a:xfrm rot="8340000">
                  <a:off x="240" y="47"/>
                  <a:ext cx="231" cy="232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cubicBezTo>
                        <a:pt x="11929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177800" dist="406399" dir="5400000" algn="ctr" rotWithShape="0">
                    <a:schemeClr val="bg2">
                      <a:alpha val="67999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1784" name="Freeform 40"/>
                <p:cNvSpPr>
                  <a:spLocks/>
                </p:cNvSpPr>
                <p:nvPr/>
              </p:nvSpPr>
              <p:spPr bwMode="auto">
                <a:xfrm rot="8340000">
                  <a:off x="156" y="279"/>
                  <a:ext cx="386" cy="386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cubicBezTo>
                        <a:pt x="11929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177800" dist="406399" dir="5400000" algn="ctr" rotWithShape="0">
                    <a:schemeClr val="bg2">
                      <a:alpha val="67999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1785" name="Freeform 41"/>
                <p:cNvSpPr>
                  <a:spLocks/>
                </p:cNvSpPr>
                <p:nvPr/>
              </p:nvSpPr>
              <p:spPr bwMode="auto">
                <a:xfrm rot="8340000">
                  <a:off x="106" y="317"/>
                  <a:ext cx="475" cy="502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cubicBezTo>
                        <a:pt x="11929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177800" dist="406399" dir="5400000" algn="ctr" rotWithShape="0">
                    <a:schemeClr val="bg2">
                      <a:alpha val="67999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1786" name="Freeform 42"/>
                <p:cNvSpPr>
                  <a:spLocks/>
                </p:cNvSpPr>
                <p:nvPr/>
              </p:nvSpPr>
              <p:spPr bwMode="auto">
                <a:xfrm rot="8340000">
                  <a:off x="214" y="124"/>
                  <a:ext cx="283" cy="271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cubicBezTo>
                        <a:pt x="11929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177800" dist="406399" dir="5400000" algn="ctr" rotWithShape="0">
                    <a:schemeClr val="bg2">
                      <a:alpha val="67999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1787" name="Freeform 43"/>
                <p:cNvSpPr>
                  <a:spLocks/>
                </p:cNvSpPr>
                <p:nvPr/>
              </p:nvSpPr>
              <p:spPr bwMode="auto">
                <a:xfrm rot="8340000">
                  <a:off x="194" y="202"/>
                  <a:ext cx="348" cy="325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cubicBezTo>
                        <a:pt x="11929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177800" dist="406399" dir="5400000" algn="ctr" rotWithShape="0">
                    <a:schemeClr val="bg2">
                      <a:alpha val="67999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31788" name="Rectangle 44"/>
            <p:cNvSpPr>
              <a:spLocks/>
            </p:cNvSpPr>
            <p:nvPr/>
          </p:nvSpPr>
          <p:spPr bwMode="auto">
            <a:xfrm>
              <a:off x="204" y="1410"/>
              <a:ext cx="6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496888" indent="-496888">
                <a:spcBef>
                  <a:spcPts val="800"/>
                </a:spcBef>
              </a:pPr>
              <a:r>
                <a:rPr lang="en-US" sz="1400">
                  <a:solidFill>
                    <a:schemeClr val="tx1"/>
                  </a:solidFill>
                  <a:latin typeface="Arial Rounded MT Bold" charset="0"/>
                  <a:ea typeface="ＭＳ Ｐゴシック" charset="0"/>
                  <a:cs typeface="Arial Rounded MT Bold" charset="0"/>
                  <a:sym typeface="Arial Rounded MT Bold" charset="0"/>
                </a:rPr>
                <a:t>mach cone</a:t>
              </a:r>
            </a:p>
          </p:txBody>
        </p:sp>
      </p:grpSp>
      <p:sp>
        <p:nvSpPr>
          <p:cNvPr id="31789" name="Rectangle 45"/>
          <p:cNvSpPr>
            <a:spLocks/>
          </p:cNvSpPr>
          <p:nvPr/>
        </p:nvSpPr>
        <p:spPr bwMode="auto">
          <a:xfrm>
            <a:off x="8229600" y="3397250"/>
            <a:ext cx="42799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80000"/>
              </a:lnSpc>
            </a:pPr>
            <a:r>
              <a:rPr lang="en-US" sz="3000">
                <a:solidFill>
                  <a:schemeClr val="tx1"/>
                </a:solidFill>
                <a:ea typeface="ＭＳ Ｐゴシック" charset="0"/>
                <a:cs typeface="American Typewriter" charset="0"/>
              </a:rPr>
              <a:t>A </a:t>
            </a:r>
            <a:r>
              <a:rPr lang="en-US" sz="3000">
                <a:solidFill>
                  <a:srgbClr val="FF0000"/>
                </a:solidFill>
                <a:ea typeface="ＭＳ Ｐゴシック" charset="0"/>
                <a:cs typeface="American Typewriter" charset="0"/>
              </a:rPr>
              <a:t>fast thermalization</a:t>
            </a:r>
            <a:r>
              <a:rPr lang="en-US" sz="3000">
                <a:solidFill>
                  <a:schemeClr val="tx1"/>
                </a:solidFill>
                <a:ea typeface="ＭＳ Ｐゴシック" charset="0"/>
                <a:cs typeface="American Typewriter" charset="0"/>
              </a:rPr>
              <a:t> through dispersing energy into </a:t>
            </a:r>
            <a:r>
              <a:rPr lang="en-US" sz="3000">
                <a:solidFill>
                  <a:srgbClr val="FFFF00"/>
                </a:solidFill>
                <a:ea typeface="ＭＳ Ｐゴシック" charset="0"/>
                <a:cs typeface="American Typewriter" charset="0"/>
              </a:rPr>
              <a:t>collective modes</a:t>
            </a:r>
            <a:r>
              <a:rPr lang="en-US" sz="3000">
                <a:solidFill>
                  <a:schemeClr val="tx1"/>
                </a:solidFill>
                <a:ea typeface="ＭＳ Ｐゴシック" charset="0"/>
                <a:cs typeface="American Typewriter" charset="0"/>
              </a:rPr>
              <a:t> of shock waves.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6824-2DCE-D84F-8886-3FCC2E2229B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34" y="0"/>
            <a:ext cx="13013934" cy="975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929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B4CF6-2CD7-AD49-B65A-8D5306069E71}" type="slidenum">
              <a:rPr lang="en-US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558800"/>
            <a:ext cx="11963400" cy="86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692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84CAA-3C70-7F47-8E15-1F4709414A97}" type="slidenum">
              <a:rPr lang="en-US"/>
              <a:pPr/>
              <a:t>19</a:t>
            </a:fld>
            <a:endParaRPr lang="en-US"/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152400"/>
            <a:ext cx="11645900" cy="2095500"/>
          </a:xfrm>
          <a:ln/>
        </p:spPr>
        <p:txBody>
          <a:bodyPr/>
          <a:lstStyle/>
          <a:p>
            <a:r>
              <a:rPr lang="en-US"/>
              <a:t>Liquid-like Early Universe</a:t>
            </a:r>
          </a:p>
        </p:txBody>
      </p:sp>
      <p:pic>
        <p:nvPicPr>
          <p:cNvPr id="2" name="aniGasLiquid_v3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9992" y="2428528"/>
            <a:ext cx="6941368" cy="5784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D67C7-4CA2-9A4D-8A5B-2DB46DB0C3DC}" type="slidenum">
              <a:rPr lang="en-US"/>
              <a:pPr/>
              <a:t>2</a:t>
            </a:fld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903288"/>
            <a:r>
              <a:rPr lang="en-US" dirty="0"/>
              <a:t>Relativistic Heavy Ion Collision</a:t>
            </a:r>
          </a:p>
          <a:p>
            <a:pPr marL="903288"/>
            <a:r>
              <a:rPr lang="en-US" dirty="0"/>
              <a:t>STAR Experiment at RHIC(</a:t>
            </a:r>
            <a:r>
              <a:rPr lang="en-US" dirty="0" err="1"/>
              <a:t>ollider</a:t>
            </a:r>
            <a:r>
              <a:rPr lang="en-US" dirty="0"/>
              <a:t>) in BNL</a:t>
            </a:r>
          </a:p>
          <a:p>
            <a:pPr marL="903288"/>
            <a:r>
              <a:rPr lang="en-US" dirty="0"/>
              <a:t>Recent </a:t>
            </a:r>
            <a:r>
              <a:rPr lang="en-US" dirty="0" smtClean="0"/>
              <a:t>Highlights (some updates of QM2011)</a:t>
            </a:r>
            <a:endParaRPr lang="en-US" dirty="0"/>
          </a:p>
          <a:p>
            <a:pPr marL="903288"/>
            <a:r>
              <a:rPr lang="en-US" dirty="0"/>
              <a:t>A Large Ion Collider Exp. @ LHC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6824-2DCE-D84F-8886-3FCC2E2229B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4" y="27604"/>
            <a:ext cx="12973516" cy="97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866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6824-2DCE-D84F-8886-3FCC2E2229B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42"/>
            <a:ext cx="13004413" cy="97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98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6824-2DCE-D84F-8886-3FCC2E2229B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22" y="16790"/>
            <a:ext cx="12987942" cy="973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12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6824-2DCE-D84F-8886-3FCC2E2229B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01033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32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6824-2DCE-D84F-8886-3FCC2E2229B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74"/>
            <a:ext cx="13045384" cy="977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70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6824-2DCE-D84F-8886-3FCC2E2229B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010339" cy="975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728" y="4948808"/>
            <a:ext cx="3078212" cy="284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70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86824-2DCE-D84F-8886-3FCC2E2229B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" y="0"/>
            <a:ext cx="1301033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0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" y="1433689"/>
            <a:ext cx="4228818" cy="460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0" descr="11040022_7_BlkB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7341" r="12218" b="14682"/>
          <a:stretch>
            <a:fillRect/>
          </a:stretch>
        </p:blipFill>
        <p:spPr bwMode="auto">
          <a:xfrm>
            <a:off x="6070352" y="1148006"/>
            <a:ext cx="6609328" cy="527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758613" y="7947378"/>
            <a:ext cx="3793067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i="1" baseline="0" dirty="0">
                <a:solidFill>
                  <a:srgbClr val="FFFF00"/>
                </a:solidFill>
              </a:rPr>
              <a:t>Science</a:t>
            </a:r>
            <a:r>
              <a:rPr lang="en-US" sz="2600" baseline="0" dirty="0">
                <a:solidFill>
                  <a:srgbClr val="FFFF00"/>
                </a:solidFill>
              </a:rPr>
              <a:t> 328, 58 (2010) </a:t>
            </a:r>
          </a:p>
          <a:p>
            <a:pPr eaLnBrk="1" hangingPunct="1"/>
            <a:r>
              <a:rPr lang="en-US" sz="2600" baseline="0" dirty="0">
                <a:solidFill>
                  <a:srgbClr val="FFFF00"/>
                </a:solidFill>
              </a:rPr>
              <a:t>  </a:t>
            </a:r>
          </a:p>
        </p:txBody>
      </p:sp>
      <p:grpSp>
        <p:nvGrpSpPr>
          <p:cNvPr id="36869" name="Group 9"/>
          <p:cNvGrpSpPr>
            <a:grpSpLocks/>
          </p:cNvGrpSpPr>
          <p:nvPr/>
        </p:nvGrpSpPr>
        <p:grpSpPr bwMode="auto">
          <a:xfrm>
            <a:off x="6719147" y="6635610"/>
            <a:ext cx="3901440" cy="1300480"/>
            <a:chOff x="-3429000" y="-990600"/>
            <a:chExt cx="2743200" cy="914400"/>
          </a:xfrm>
        </p:grpSpPr>
        <p:sp>
          <p:nvSpPr>
            <p:cNvPr id="36875" name="Rectangle 8"/>
            <p:cNvSpPr>
              <a:spLocks noChangeArrowheads="1"/>
            </p:cNvSpPr>
            <p:nvPr/>
          </p:nvSpPr>
          <p:spPr bwMode="auto">
            <a:xfrm>
              <a:off x="-3429000" y="-990600"/>
              <a:ext cx="2743200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687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76600" y="-838200"/>
              <a:ext cx="24257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8" y="6635610"/>
            <a:ext cx="4167858" cy="130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Box 9"/>
          <p:cNvSpPr txBox="1">
            <a:spLocks noChangeArrowheads="1"/>
          </p:cNvSpPr>
          <p:nvPr/>
        </p:nvSpPr>
        <p:spPr bwMode="auto">
          <a:xfrm>
            <a:off x="3860950" y="8902419"/>
            <a:ext cx="5592216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aseline="0">
                <a:solidFill>
                  <a:srgbClr val="FFFFFF"/>
                </a:solidFill>
              </a:rPr>
              <a:t>Latest STAR results for antinuclei</a:t>
            </a:r>
          </a:p>
        </p:txBody>
      </p:sp>
      <p:sp>
        <p:nvSpPr>
          <p:cNvPr id="36872" name="TextBox 13"/>
          <p:cNvSpPr txBox="1">
            <a:spLocks noChangeArrowheads="1"/>
          </p:cNvSpPr>
          <p:nvPr/>
        </p:nvSpPr>
        <p:spPr bwMode="auto">
          <a:xfrm>
            <a:off x="6583981" y="7967699"/>
            <a:ext cx="3747310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aseline="0">
                <a:solidFill>
                  <a:srgbClr val="FFFF00"/>
                </a:solidFill>
              </a:rPr>
              <a:t>Nature 473, 353 (2011)</a:t>
            </a:r>
          </a:p>
        </p:txBody>
      </p:sp>
      <p:sp>
        <p:nvSpPr>
          <p:cNvPr id="36873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56623" indent="-406394"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625575" indent="-325115"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275804" indent="-325115"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926034" indent="-325115"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83189C-6F7E-E743-A69A-86F0237F3CB6}" type="datetime1">
              <a:rPr lang="ko-KR" altLang="en-US" sz="2000" b="0" baseline="0">
                <a:latin typeface="Times New Roman" charset="0"/>
              </a:rPr>
              <a:pPr eaLnBrk="1" hangingPunct="1"/>
              <a:t>11. 6. 10.</a:t>
            </a:fld>
            <a:endParaRPr lang="en-US" sz="2000" b="0" baseline="0">
              <a:latin typeface="Times New Roman" charset="0"/>
            </a:endParaRPr>
          </a:p>
        </p:txBody>
      </p:sp>
      <p:sp>
        <p:nvSpPr>
          <p:cNvPr id="368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56623" indent="-406394"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625575" indent="-325115"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275804" indent="-325115"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926034" indent="-325115"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576264" indent="-325115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4226494" indent="-325115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876724" indent="-325115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5526954" indent="-325115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4FBF87-AD6E-3246-A8C9-5E9350CF9FD0}" type="slidenum">
              <a:rPr lang="en-US" sz="2000" b="0" baseline="0">
                <a:solidFill>
                  <a:schemeClr val="bg1"/>
                </a:solidFill>
              </a:rPr>
              <a:pPr eaLnBrk="1" hangingPunct="1"/>
              <a:t>27</a:t>
            </a:fld>
            <a:endParaRPr lang="en-US" sz="2000" b="0" baseline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RHIC as Exotic/Antimatter Machine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168909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3D07-F529-F84E-A970-1A4EEBE6D3E7}" type="slidenum">
              <a:rPr lang="en-US"/>
              <a:pPr/>
              <a:t>28</a:t>
            </a:fld>
            <a:endParaRPr lang="en-US"/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Antimatter Hyper Triton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790700"/>
            <a:ext cx="29464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349500"/>
            <a:ext cx="1065688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FF47E-C7B8-344D-9C5B-32936C4BFB29}" type="slidenum">
              <a:rPr lang="en-US"/>
              <a:pPr/>
              <a:t>29</a:t>
            </a:fld>
            <a:endParaRPr lang="en-US"/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Antimatter Helium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2159000"/>
            <a:ext cx="7200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524000"/>
            <a:ext cx="72009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064000"/>
            <a:ext cx="72009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11163-A636-4C4E-ABCC-65AC7706BB8C}" type="slidenum">
              <a:rPr lang="en-US"/>
              <a:pPr/>
              <a:t>3</a:t>
            </a:fld>
            <a:endParaRPr lang="en-US"/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5000"/>
              <a:t>Brookhaven National Lab. (BNL)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4013200"/>
            <a:ext cx="9626600" cy="4711700"/>
          </a:xfrm>
          <a:ln/>
        </p:spPr>
        <p:txBody>
          <a:bodyPr/>
          <a:lstStyle/>
          <a:p>
            <a:pPr marL="342900" indent="0">
              <a:lnSpc>
                <a:spcPct val="190000"/>
              </a:lnSpc>
              <a:buFont typeface="Zapf Dingbats" charset="0"/>
              <a:buChar char="★"/>
            </a:pPr>
            <a:r>
              <a:rPr lang="en-US" sz="2100"/>
              <a:t> Circumference: 3.83 km </a:t>
            </a:r>
          </a:p>
          <a:p>
            <a:pPr marL="342900" indent="0">
              <a:lnSpc>
                <a:spcPct val="190000"/>
              </a:lnSpc>
              <a:buFont typeface="Zapf Dingbats" charset="0"/>
              <a:buChar char="★"/>
            </a:pPr>
            <a:r>
              <a:rPr lang="en-US" sz="2100"/>
              <a:t> First collision: 2000 </a:t>
            </a:r>
          </a:p>
          <a:p>
            <a:pPr marL="342900" indent="0">
              <a:lnSpc>
                <a:spcPct val="190000"/>
              </a:lnSpc>
              <a:buFont typeface="Zapf Dingbats" charset="0"/>
              <a:buChar char="★"/>
            </a:pPr>
            <a:r>
              <a:rPr lang="en-US" sz="2100"/>
              <a:t> 100A GeV Au+Au(2X10</a:t>
            </a:r>
            <a:r>
              <a:rPr lang="en-US" sz="2100" baseline="30000"/>
              <a:t>26</a:t>
            </a:r>
            <a:r>
              <a:rPr lang="en-US" sz="2100"/>
              <a:t>/cm</a:t>
            </a:r>
            <a:r>
              <a:rPr lang="en-US" sz="2100" baseline="30000"/>
              <a:t>2</a:t>
            </a:r>
            <a:r>
              <a:rPr lang="en-US" sz="2100"/>
              <a:t>/s) </a:t>
            </a:r>
          </a:p>
          <a:p>
            <a:pPr marL="342900" indent="0">
              <a:lnSpc>
                <a:spcPct val="190000"/>
              </a:lnSpc>
              <a:buFont typeface="Zapf Dingbats" charset="0"/>
              <a:buChar char="★"/>
            </a:pPr>
            <a:r>
              <a:rPr lang="en-US" sz="2100"/>
              <a:t> 250 GeV p + p (2X10</a:t>
            </a:r>
            <a:r>
              <a:rPr lang="en-US" sz="2100" baseline="30000"/>
              <a:t>32</a:t>
            </a:r>
            <a:r>
              <a:rPr lang="en-US" sz="2100"/>
              <a:t>/cm</a:t>
            </a:r>
            <a:r>
              <a:rPr lang="en-US" sz="2100" baseline="30000"/>
              <a:t>2</a:t>
            </a:r>
            <a:r>
              <a:rPr lang="en-US" sz="2100"/>
              <a:t>/s)</a:t>
            </a:r>
          </a:p>
          <a:p>
            <a:pPr marL="342900" indent="0">
              <a:lnSpc>
                <a:spcPct val="190000"/>
              </a:lnSpc>
              <a:buFont typeface="Zapf Dingbats" charset="0"/>
              <a:buChar char="★"/>
            </a:pPr>
            <a:r>
              <a:rPr lang="en-US" sz="2100"/>
              <a:t> AuAu @ 19.6, 62, 130, 200 AGeV/u</a:t>
            </a:r>
          </a:p>
          <a:p>
            <a:pPr marL="342900" indent="0">
              <a:lnSpc>
                <a:spcPct val="190000"/>
              </a:lnSpc>
              <a:buFont typeface="Zapf Dingbats" charset="0"/>
              <a:buChar char="★"/>
            </a:pPr>
            <a:r>
              <a:rPr lang="en-US" sz="2100"/>
              <a:t> CuCu @ 200 AGeV/u</a:t>
            </a:r>
          </a:p>
          <a:p>
            <a:pPr marL="342900" indent="0">
              <a:lnSpc>
                <a:spcPct val="190000"/>
              </a:lnSpc>
              <a:buFont typeface="Zapf Dingbats" charset="0"/>
              <a:buChar char="★"/>
            </a:pPr>
            <a:r>
              <a:rPr lang="en-US" sz="2100"/>
              <a:t> dAu @ 200 AGeV/u</a:t>
            </a:r>
          </a:p>
          <a:p>
            <a:pPr marL="342900" indent="0">
              <a:lnSpc>
                <a:spcPct val="190000"/>
              </a:lnSpc>
              <a:buFont typeface="Zapf Dingbats" charset="0"/>
              <a:buChar char="★"/>
            </a:pPr>
            <a:r>
              <a:rPr lang="en-US" sz="2100"/>
              <a:t> polarized pp @ 200 AGeV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81175"/>
            <a:ext cx="63246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2411413"/>
            <a:ext cx="610076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7FBB7-8E00-A541-824E-2FA9CD13F043}" type="slidenum">
              <a:rPr lang="en-US"/>
              <a:pPr/>
              <a:t>30</a:t>
            </a:fld>
            <a:endParaRPr lang="en-US"/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 Large Ion Collider Exp. @ LHC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159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854200"/>
            <a:ext cx="2108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A24EB-D622-3B4B-991D-127A39CA4517}" type="slidenum">
              <a:rPr lang="en-US"/>
              <a:pPr/>
              <a:t>31</a:t>
            </a:fld>
            <a:endParaRPr lang="en-US"/>
          </a:p>
        </p:txBody>
      </p:sp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 Large Ion Collider Exp. PbPb@ 2.76TeV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247900"/>
            <a:ext cx="555307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/>
          </p:cNvSpPr>
          <p:nvPr/>
        </p:nvSpPr>
        <p:spPr bwMode="auto">
          <a:xfrm>
            <a:off x="239713" y="2584450"/>
            <a:ext cx="620712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342900" indent="-342900" algn="l">
              <a:lnSpc>
                <a:spcPct val="140000"/>
              </a:lnSpc>
            </a:pPr>
            <a:r>
              <a:rPr lang="en-US" sz="2400" b="1">
                <a:solidFill>
                  <a:srgbClr val="00F500"/>
                </a:solidFill>
                <a:ea typeface="ＭＳ Ｐゴシック" charset="0"/>
                <a:cs typeface="American Typewriter" charset="0"/>
              </a:rPr>
              <a:t>Energy density from dN</a:t>
            </a:r>
            <a:r>
              <a:rPr lang="en-US" sz="2400" b="1" baseline="-6000">
                <a:solidFill>
                  <a:srgbClr val="00F500"/>
                </a:solidFill>
                <a:ea typeface="ＭＳ Ｐゴシック" charset="0"/>
                <a:cs typeface="American Typewriter" charset="0"/>
              </a:rPr>
              <a:t>ch</a:t>
            </a:r>
            <a:r>
              <a:rPr lang="en-US" sz="2400" b="1">
                <a:solidFill>
                  <a:srgbClr val="00F500"/>
                </a:solidFill>
                <a:ea typeface="ＭＳ Ｐゴシック" charset="0"/>
                <a:cs typeface="Times" charset="0"/>
              </a:rPr>
              <a:t>/dη</a:t>
            </a:r>
          </a:p>
          <a:p>
            <a:pPr marL="342900" indent="-342900" algn="l">
              <a:lnSpc>
                <a:spcPct val="140000"/>
              </a:lnSpc>
            </a:pPr>
            <a:r>
              <a:rPr lang="en-US" sz="2400">
                <a:solidFill>
                  <a:srgbClr val="00F500"/>
                </a:solidFill>
                <a:ea typeface="ＭＳ Ｐゴシック" charset="0"/>
                <a:cs typeface="American Typewriter" charset="0"/>
              </a:rPr>
              <a:t>dN</a:t>
            </a:r>
            <a:r>
              <a:rPr lang="en-US" sz="2400" baseline="-6000">
                <a:solidFill>
                  <a:srgbClr val="00F500"/>
                </a:solidFill>
                <a:ea typeface="ＭＳ Ｐゴシック" charset="0"/>
                <a:cs typeface="American Typewriter" charset="0"/>
              </a:rPr>
              <a:t>ch</a:t>
            </a:r>
            <a:r>
              <a:rPr lang="en-US" sz="2400">
                <a:solidFill>
                  <a:srgbClr val="00F500"/>
                </a:solidFill>
                <a:ea typeface="ＭＳ Ｐゴシック" charset="0"/>
                <a:cs typeface="Times" charset="0"/>
              </a:rPr>
              <a:t>/dη = 1599 ± 4 (stat.) ± 80 (syst.) </a:t>
            </a:r>
          </a:p>
          <a:p>
            <a:pPr marL="342900" indent="-342900" algn="l">
              <a:lnSpc>
                <a:spcPct val="140000"/>
              </a:lnSpc>
            </a:pPr>
            <a:r>
              <a:rPr lang="en-US" sz="2400">
                <a:solidFill>
                  <a:srgbClr val="00F500"/>
                </a:solidFill>
                <a:ea typeface="ＭＳ Ｐゴシック" charset="0"/>
                <a:cs typeface="Times" charset="0"/>
              </a:rPr>
              <a:t>constrains / rules out models</a:t>
            </a:r>
          </a:p>
          <a:p>
            <a:pPr marL="342900" indent="-342900" algn="l">
              <a:lnSpc>
                <a:spcPct val="140000"/>
              </a:lnSpc>
            </a:pPr>
            <a:r>
              <a:rPr lang="en-US" sz="2400">
                <a:solidFill>
                  <a:srgbClr val="00F500"/>
                </a:solidFill>
                <a:ea typeface="ＭＳ Ｐゴシック" charset="0"/>
                <a:cs typeface="Times" charset="0"/>
              </a:rPr>
              <a:t>100 times cold nuclear matter density </a:t>
            </a:r>
          </a:p>
          <a:p>
            <a:pPr marL="342900" indent="-342900" algn="l">
              <a:lnSpc>
                <a:spcPct val="140000"/>
              </a:lnSpc>
            </a:pPr>
            <a:r>
              <a:rPr lang="en-US" sz="2400">
                <a:solidFill>
                  <a:srgbClr val="FF571F"/>
                </a:solidFill>
                <a:ea typeface="ＭＳ Ｐゴシック" charset="0"/>
                <a:cs typeface="American Typewriter" charset="0"/>
              </a:rPr>
              <a:t>~3 times the density reached at RHIC </a:t>
            </a:r>
            <a:br>
              <a:rPr lang="en-US" sz="2400">
                <a:solidFill>
                  <a:srgbClr val="FF571F"/>
                </a:solidFill>
                <a:ea typeface="ＭＳ Ｐゴシック" charset="0"/>
                <a:cs typeface="American Typewriter" charset="0"/>
              </a:rPr>
            </a:br>
            <a:r>
              <a:rPr lang="en-US" sz="2400">
                <a:solidFill>
                  <a:srgbClr val="FF571F"/>
                </a:solidFill>
                <a:ea typeface="ＭＳ Ｐゴシック" charset="0"/>
                <a:cs typeface="American Typewriter" charset="0"/>
              </a:rPr>
              <a:t>(ε ≈ 15 GeV/fm</a:t>
            </a:r>
            <a:r>
              <a:rPr lang="en-US" sz="2400" baseline="32000">
                <a:solidFill>
                  <a:srgbClr val="FF571F"/>
                </a:solidFill>
                <a:ea typeface="ＭＳ Ｐゴシック" charset="0"/>
                <a:cs typeface="American Typewriter" charset="0"/>
              </a:rPr>
              <a:t>3</a:t>
            </a:r>
            <a:r>
              <a:rPr lang="en-US" sz="2400">
                <a:solidFill>
                  <a:srgbClr val="FF571F"/>
                </a:solidFill>
                <a:ea typeface="ＭＳ Ｐゴシック" charset="0"/>
                <a:cs typeface="American Typewriter" charset="0"/>
              </a:rPr>
              <a:t>)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6261100"/>
            <a:ext cx="3595688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7747000"/>
            <a:ext cx="10414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6261100"/>
            <a:ext cx="28225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747000"/>
            <a:ext cx="1079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Rectangle 8"/>
          <p:cNvSpPr>
            <a:spLocks/>
          </p:cNvSpPr>
          <p:nvPr/>
        </p:nvSpPr>
        <p:spPr bwMode="auto">
          <a:xfrm>
            <a:off x="6959600" y="6337300"/>
            <a:ext cx="56515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342900" indent="-342900" algn="l">
              <a:lnSpc>
                <a:spcPct val="130000"/>
              </a:lnSpc>
            </a:pPr>
            <a:r>
              <a:rPr lang="en-US" sz="2400" b="1">
                <a:solidFill>
                  <a:srgbClr val="FF7600"/>
                </a:solidFill>
                <a:ea typeface="ＭＳ Ｐゴシック" charset="0"/>
                <a:cs typeface="American Typewriter" charset="0"/>
              </a:rPr>
              <a:t>Volume and lifetime from HBT</a:t>
            </a:r>
          </a:p>
          <a:p>
            <a:pPr marL="342900" indent="-342900" algn="l">
              <a:lnSpc>
                <a:spcPct val="130000"/>
              </a:lnSpc>
            </a:pPr>
            <a:r>
              <a:rPr lang="en-US" sz="2400">
                <a:solidFill>
                  <a:srgbClr val="FF7600"/>
                </a:solidFill>
                <a:ea typeface="ＭＳ Ｐゴシック" charset="0"/>
                <a:cs typeface="American Typewriter" charset="0"/>
              </a:rPr>
              <a:t>    Freeze-out volume     ~ 300 fm</a:t>
            </a:r>
            <a:r>
              <a:rPr lang="en-US" sz="2400" baseline="32000">
                <a:solidFill>
                  <a:srgbClr val="FF7600"/>
                </a:solidFill>
                <a:ea typeface="ＭＳ Ｐゴシック" charset="0"/>
                <a:cs typeface="American Typewriter" charset="0"/>
              </a:rPr>
              <a:t>3</a:t>
            </a:r>
          </a:p>
          <a:p>
            <a:pPr marL="342900" indent="-342900" algn="l">
              <a:lnSpc>
                <a:spcPct val="130000"/>
              </a:lnSpc>
            </a:pPr>
            <a:r>
              <a:rPr lang="en-US" sz="2400" baseline="32000">
                <a:solidFill>
                  <a:srgbClr val="FF7600"/>
                </a:solidFill>
                <a:ea typeface="ＭＳ Ｐゴシック" charset="0"/>
                <a:cs typeface="American Typewriter" charset="0"/>
              </a:rPr>
              <a:t>       </a:t>
            </a:r>
            <a:r>
              <a:rPr lang="en-US" sz="2400">
                <a:solidFill>
                  <a:srgbClr val="17FFC0"/>
                </a:solidFill>
                <a:ea typeface="ＭＳ Ｐゴシック" charset="0"/>
                <a:cs typeface="American Typewriter" charset="0"/>
              </a:rPr>
              <a:t>~  2 times the volume measured at RHIC (AuAu@200 GeV)</a:t>
            </a:r>
            <a:endParaRPr lang="en-US" sz="2400">
              <a:solidFill>
                <a:srgbClr val="FF7600"/>
              </a:solidFill>
              <a:ea typeface="ＭＳ Ｐゴシック" charset="0"/>
              <a:cs typeface="American Typewriter" charset="0"/>
            </a:endParaRPr>
          </a:p>
          <a:p>
            <a:pPr marL="342900" indent="-342900" algn="l">
              <a:lnSpc>
                <a:spcPct val="130000"/>
              </a:lnSpc>
            </a:pPr>
            <a:r>
              <a:rPr lang="en-US" sz="2400">
                <a:solidFill>
                  <a:srgbClr val="FF7600"/>
                </a:solidFill>
                <a:ea typeface="ＭＳ Ｐゴシック" charset="0"/>
                <a:cs typeface="American Typewriter" charset="0"/>
              </a:rPr>
              <a:t>     Lifetime until freeze-out ~ 10 fm/c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D0612-BC7B-814D-8D6E-CB9FD34673F0}" type="slidenum">
              <a:rPr lang="en-US"/>
              <a:pPr/>
              <a:t>32</a:t>
            </a:fld>
            <a:endParaRPr lang="en-US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 Large Ion Collider Exp. PbPb@ 2.76TeV</a:t>
            </a:r>
          </a:p>
        </p:txBody>
      </p:sp>
      <p:sp>
        <p:nvSpPr>
          <p:cNvPr id="39938" name="Rectangle 2"/>
          <p:cNvSpPr>
            <a:spLocks/>
          </p:cNvSpPr>
          <p:nvPr/>
        </p:nvSpPr>
        <p:spPr bwMode="auto">
          <a:xfrm>
            <a:off x="723900" y="3270250"/>
            <a:ext cx="68453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342900" indent="-342900" algn="l">
              <a:lnSpc>
                <a:spcPct val="130000"/>
              </a:lnSpc>
            </a:pPr>
            <a:r>
              <a:rPr lang="en-US" sz="2400">
                <a:solidFill>
                  <a:srgbClr val="00FF00"/>
                </a:solidFill>
                <a:ea typeface="ＭＳ Ｐゴシック" charset="0"/>
                <a:cs typeface="American Typewriter" charset="0"/>
              </a:rPr>
              <a:t>Strong energy loss in hot and dense medium</a:t>
            </a:r>
          </a:p>
          <a:p>
            <a:pPr marL="342900" indent="-342900" algn="l">
              <a:lnSpc>
                <a:spcPct val="130000"/>
              </a:lnSpc>
            </a:pPr>
            <a:r>
              <a:rPr lang="en-US" sz="2400">
                <a:solidFill>
                  <a:srgbClr val="00FF00"/>
                </a:solidFill>
                <a:ea typeface="ＭＳ Ｐゴシック" charset="0"/>
                <a:cs typeface="American Typewriter" charset="0"/>
              </a:rPr>
              <a:t>Quantified by nuclear suppression factor R</a:t>
            </a:r>
            <a:r>
              <a:rPr lang="en-US" sz="2400" baseline="-6000">
                <a:solidFill>
                  <a:srgbClr val="00FF00"/>
                </a:solidFill>
                <a:ea typeface="ＭＳ Ｐゴシック" charset="0"/>
                <a:cs typeface="American Typewriter" charset="0"/>
              </a:rPr>
              <a:t>AA</a:t>
            </a:r>
          </a:p>
          <a:p>
            <a:pPr marL="342900" indent="-342900" algn="l">
              <a:lnSpc>
                <a:spcPct val="130000"/>
              </a:lnSpc>
            </a:pPr>
            <a:r>
              <a:rPr lang="en-US" sz="2400">
                <a:solidFill>
                  <a:srgbClr val="00FF00"/>
                </a:solidFill>
                <a:ea typeface="ＭＳ Ｐゴシック" charset="0"/>
                <a:cs typeface="American Typewriter" charset="0"/>
              </a:rPr>
              <a:t>Maximum suppression  </a:t>
            </a:r>
            <a:r>
              <a:rPr lang="en-US" sz="2400">
                <a:solidFill>
                  <a:srgbClr val="F34600"/>
                </a:solidFill>
                <a:ea typeface="ＭＳ Ｐゴシック" charset="0"/>
                <a:cs typeface="American Typewriter" charset="0"/>
              </a:rPr>
              <a:t>R</a:t>
            </a:r>
            <a:r>
              <a:rPr lang="en-US" sz="2400" baseline="-6000">
                <a:solidFill>
                  <a:srgbClr val="F34600"/>
                </a:solidFill>
                <a:ea typeface="ＭＳ Ｐゴシック" charset="0"/>
                <a:cs typeface="American Typewriter" charset="0"/>
              </a:rPr>
              <a:t>AA</a:t>
            </a:r>
            <a:r>
              <a:rPr lang="en-US" sz="2400">
                <a:solidFill>
                  <a:srgbClr val="F34600"/>
                </a:solidFill>
                <a:ea typeface="ＭＳ Ｐゴシック" charset="0"/>
                <a:cs typeface="American Typewriter" charset="0"/>
              </a:rPr>
              <a:t>  ~ 1.5 – 2 x stronger than  at RHIC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2362200"/>
            <a:ext cx="396398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16600"/>
            <a:ext cx="44069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5829300"/>
            <a:ext cx="43703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7DC5F-C0F6-4F4B-962C-E730106BC265}" type="slidenum">
              <a:rPr lang="en-US"/>
              <a:pPr/>
              <a:t>33</a:t>
            </a:fld>
            <a:endParaRPr lang="en-US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 Large Ion Collider Exp. PbPb@ 2.76TeV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35200"/>
            <a:ext cx="40894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133600"/>
            <a:ext cx="167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235200"/>
            <a:ext cx="42037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133600"/>
            <a:ext cx="2336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5524500"/>
            <a:ext cx="3556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524500"/>
            <a:ext cx="4459288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5522913"/>
            <a:ext cx="29210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EABCB-6440-E643-87B6-B081553BC2D5}" type="slidenum">
              <a:rPr lang="en-US"/>
              <a:pPr/>
              <a:t>34</a:t>
            </a:fld>
            <a:endParaRPr lang="en-US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Thanks!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4700" y="2527300"/>
            <a:ext cx="11442700" cy="6108700"/>
          </a:xfrm>
          <a:ln/>
        </p:spPr>
        <p:txBody>
          <a:bodyPr/>
          <a:lstStyle/>
          <a:p>
            <a:pPr marL="903288"/>
            <a:r>
              <a:rPr lang="en-US" dirty="0" smtClean="0">
                <a:solidFill>
                  <a:srgbClr val="00FF00"/>
                </a:solidFill>
              </a:rPr>
              <a:t>35 Heavy Ion Meetings since 2004-12</a:t>
            </a:r>
          </a:p>
          <a:p>
            <a:pPr marL="903288"/>
            <a:r>
              <a:rPr lang="en-US" dirty="0" smtClean="0">
                <a:solidFill>
                  <a:srgbClr val="FFB142"/>
                </a:solidFill>
              </a:rPr>
              <a:t>290 Talks / </a:t>
            </a:r>
            <a:r>
              <a:rPr lang="en-US" dirty="0" err="1" smtClean="0">
                <a:solidFill>
                  <a:srgbClr val="FFB142"/>
                </a:solidFill>
              </a:rPr>
              <a:t>avrg</a:t>
            </a:r>
            <a:r>
              <a:rPr lang="en-US" dirty="0" smtClean="0">
                <a:solidFill>
                  <a:srgbClr val="FFB142"/>
                </a:solidFill>
              </a:rPr>
              <a:t>. 35 participants</a:t>
            </a:r>
          </a:p>
          <a:p>
            <a:pPr marL="903288"/>
            <a:r>
              <a:rPr lang="en-US" dirty="0" smtClean="0">
                <a:solidFill>
                  <a:srgbClr val="00FFFF"/>
                </a:solidFill>
              </a:rPr>
              <a:t>101 foreign invitees</a:t>
            </a:r>
          </a:p>
          <a:p>
            <a:pPr marL="903288"/>
            <a:r>
              <a:rPr lang="en-US" dirty="0" smtClean="0">
                <a:solidFill>
                  <a:srgbClr val="FFFF00"/>
                </a:solidFill>
              </a:rPr>
              <a:t>Asian Triangle HI Conferences (ATHIC) </a:t>
            </a:r>
          </a:p>
          <a:p>
            <a:pPr marL="903288"/>
            <a:r>
              <a:rPr lang="en-US" u="sng" dirty="0" smtClean="0"/>
              <a:t>GREAT APPRECIATION TO PROF.SHIM</a:t>
            </a:r>
            <a:endParaRPr lang="en-US" u="sng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B94F6-08EE-FF4D-9D3B-7B4126EBA6F0}" type="slidenum">
              <a:rPr lang="en-US"/>
              <a:pPr/>
              <a:t>4</a:t>
            </a:fld>
            <a:endParaRPr lang="en-US"/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5500" dirty="0"/>
              <a:t>Relativistic Heavy Ion Collider</a:t>
            </a:r>
          </a:p>
        </p:txBody>
      </p:sp>
      <p:pic>
        <p:nvPicPr>
          <p:cNvPr id="1945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700213"/>
            <a:ext cx="97409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763713"/>
            <a:ext cx="1943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/>
          </p:cNvSpPr>
          <p:nvPr/>
        </p:nvSpPr>
        <p:spPr bwMode="auto">
          <a:xfrm>
            <a:off x="2593975" y="1801813"/>
            <a:ext cx="246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1850"/>
              </a:spcBef>
            </a:pPr>
            <a:r>
              <a:rPr lang="en-US" sz="3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Since 1947</a:t>
            </a:r>
          </a:p>
        </p:txBody>
      </p:sp>
      <p:sp>
        <p:nvSpPr>
          <p:cNvPr id="19461" name="Rectangle 5"/>
          <p:cNvSpPr>
            <a:spLocks/>
          </p:cNvSpPr>
          <p:nvPr/>
        </p:nvSpPr>
        <p:spPr bwMode="auto">
          <a:xfrm>
            <a:off x="9069388" y="7342188"/>
            <a:ext cx="2032000" cy="12827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496888" indent="-496888">
              <a:spcBef>
                <a:spcPts val="900"/>
              </a:spcBef>
            </a:pPr>
            <a:r>
              <a:rPr lang="en-US" sz="1800" u="sng">
                <a:solidFill>
                  <a:srgbClr val="CCCCFF"/>
                </a:solidFill>
                <a:ea typeface="ＭＳ Ｐゴシック" charset="0"/>
                <a:cs typeface="American Typewriter" charset="0"/>
                <a:hlinkClick r:id="rId4"/>
              </a:rPr>
              <a:t>Tandem Van de Graaff </a:t>
            </a:r>
            <a:endParaRPr lang="en-US" sz="1800">
              <a:solidFill>
                <a:schemeClr val="tx1"/>
              </a:solidFill>
              <a:ea typeface="ＭＳ Ｐゴシック" charset="0"/>
              <a:cs typeface="American Typewriter" charset="0"/>
            </a:endParaRPr>
          </a:p>
          <a:p>
            <a:pPr marL="496888" indent="-496888">
              <a:spcBef>
                <a:spcPts val="900"/>
              </a:spcBef>
            </a:pPr>
            <a:r>
              <a:rPr lang="en-US" sz="1800">
                <a:solidFill>
                  <a:srgbClr val="FFFF00"/>
                </a:solidFill>
                <a:ea typeface="ＭＳ Ｐゴシック" charset="0"/>
                <a:cs typeface="American Typewriter" charset="0"/>
              </a:rPr>
              <a:t>1970, 15MV, Ions, 24m</a:t>
            </a:r>
          </a:p>
        </p:txBody>
      </p:sp>
      <p:sp>
        <p:nvSpPr>
          <p:cNvPr id="19462" name="Rectangle 6"/>
          <p:cNvSpPr>
            <a:spLocks/>
          </p:cNvSpPr>
          <p:nvPr/>
        </p:nvSpPr>
        <p:spPr bwMode="auto">
          <a:xfrm>
            <a:off x="2970213" y="6923088"/>
            <a:ext cx="2540000" cy="1016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496888" indent="-496888">
              <a:spcBef>
                <a:spcPts val="900"/>
              </a:spcBef>
            </a:pPr>
            <a:r>
              <a:rPr lang="en-US" sz="1800">
                <a:solidFill>
                  <a:srgbClr val="FFFF00"/>
                </a:solidFill>
                <a:ea typeface="ＭＳ Ｐゴシック" charset="0"/>
                <a:cs typeface="American Typewriter" charset="0"/>
              </a:rPr>
              <a:t>Tandem-to-Booster line (TTB) </a:t>
            </a:r>
            <a:endParaRPr lang="en-US" sz="1800">
              <a:solidFill>
                <a:schemeClr val="tx1"/>
              </a:solidFill>
              <a:ea typeface="ＭＳ Ｐゴシック" charset="0"/>
              <a:cs typeface="American Typewriter" charset="0"/>
            </a:endParaRPr>
          </a:p>
          <a:p>
            <a:pPr marL="496888" indent="-496888">
              <a:spcBef>
                <a:spcPts val="900"/>
              </a:spcBef>
            </a:pPr>
            <a:r>
              <a:rPr lang="en-US" sz="1800">
                <a:solidFill>
                  <a:srgbClr val="FFFF00"/>
                </a:solidFill>
                <a:ea typeface="ＭＳ Ｐゴシック" charset="0"/>
                <a:cs typeface="American Typewriter" charset="0"/>
              </a:rPr>
              <a:t>1986, 700m, 0.05c</a:t>
            </a:r>
          </a:p>
        </p:txBody>
      </p:sp>
      <p:sp>
        <p:nvSpPr>
          <p:cNvPr id="19463" name="Rectangle 7"/>
          <p:cNvSpPr>
            <a:spLocks/>
          </p:cNvSpPr>
          <p:nvPr/>
        </p:nvSpPr>
        <p:spPr bwMode="auto">
          <a:xfrm>
            <a:off x="773113" y="5322888"/>
            <a:ext cx="2247900" cy="14351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900"/>
              </a:spcBef>
            </a:pPr>
            <a:r>
              <a:rPr lang="en-US" sz="1800" u="sng">
                <a:solidFill>
                  <a:srgbClr val="CCCCFF"/>
                </a:solidFill>
                <a:ea typeface="ＭＳ Ｐゴシック" charset="0"/>
                <a:cs typeface="American Typewriter" charset="0"/>
                <a:hlinkClick r:id="rId5"/>
              </a:rPr>
              <a:t>Linear Accelerator</a:t>
            </a:r>
            <a:r>
              <a:rPr lang="en-US" sz="1800">
                <a:solidFill>
                  <a:srgbClr val="FFFF00"/>
                </a:solidFill>
                <a:ea typeface="ＭＳ Ｐゴシック" charset="0"/>
                <a:cs typeface="American Typewriter" charset="0"/>
              </a:rPr>
              <a:t> (Linac). Protons 200 MeV (300 mA) for pA collisions. Late 1960</a:t>
            </a:r>
            <a:r>
              <a:rPr lang="ja-JP" altLang="en-US" sz="1800">
                <a:solidFill>
                  <a:srgbClr val="FFFF00"/>
                </a:solidFill>
                <a:latin typeface="Arial"/>
                <a:ea typeface="ＭＳ Ｐゴシック" charset="0"/>
                <a:cs typeface="American Typewriter" charset="0"/>
              </a:rPr>
              <a:t>’</a:t>
            </a:r>
            <a:r>
              <a:rPr lang="en-US" sz="1800">
                <a:solidFill>
                  <a:srgbClr val="FFFF00"/>
                </a:solidFill>
                <a:ea typeface="ＭＳ Ｐゴシック" charset="0"/>
                <a:cs typeface="American Typewriter" charset="0"/>
              </a:rPr>
              <a:t>s.  </a:t>
            </a:r>
          </a:p>
        </p:txBody>
      </p:sp>
      <p:sp>
        <p:nvSpPr>
          <p:cNvPr id="19464" name="Rectangle 8"/>
          <p:cNvSpPr>
            <a:spLocks/>
          </p:cNvSpPr>
          <p:nvPr/>
        </p:nvSpPr>
        <p:spPr bwMode="auto">
          <a:xfrm>
            <a:off x="1471613" y="3335338"/>
            <a:ext cx="2247900" cy="18161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900"/>
              </a:spcBef>
            </a:pPr>
            <a:r>
              <a:rPr lang="en-US" sz="1800" u="sng">
                <a:solidFill>
                  <a:srgbClr val="CCCCFF"/>
                </a:solidFill>
                <a:ea typeface="ＭＳ Ｐゴシック" charset="0"/>
                <a:cs typeface="American Typewriter" charset="0"/>
                <a:hlinkClick r:id="rId6"/>
              </a:rPr>
              <a:t>The Booster synchrotron </a:t>
            </a:r>
            <a:endParaRPr lang="en-US" sz="1800">
              <a:solidFill>
                <a:schemeClr val="tx1"/>
              </a:solidFill>
              <a:ea typeface="ＭＳ Ｐゴシック" charset="0"/>
              <a:cs typeface="American Typewriter" charset="0"/>
            </a:endParaRPr>
          </a:p>
          <a:p>
            <a:pPr>
              <a:spcBef>
                <a:spcPts val="900"/>
              </a:spcBef>
            </a:pPr>
            <a:r>
              <a:rPr lang="en-US" sz="1800">
                <a:solidFill>
                  <a:srgbClr val="FFFF00"/>
                </a:solidFill>
                <a:ea typeface="ＭＳ Ｐゴシック" charset="0"/>
                <a:cs typeface="American Typewriter" charset="0"/>
              </a:rPr>
              <a:t>1991 completed. Preacceleration of particles entering  the AGS ring. </a:t>
            </a:r>
          </a:p>
        </p:txBody>
      </p:sp>
      <p:sp>
        <p:nvSpPr>
          <p:cNvPr id="19465" name="Rectangle 9"/>
          <p:cNvSpPr>
            <a:spLocks/>
          </p:cNvSpPr>
          <p:nvPr/>
        </p:nvSpPr>
        <p:spPr bwMode="auto">
          <a:xfrm>
            <a:off x="9445625" y="3640138"/>
            <a:ext cx="2171700" cy="24638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900"/>
              </a:spcBef>
            </a:pPr>
            <a:r>
              <a:rPr lang="en-US" sz="1800" u="sng">
                <a:solidFill>
                  <a:srgbClr val="CCCCFF"/>
                </a:solidFill>
                <a:ea typeface="ＭＳ Ｐゴシック" charset="0"/>
                <a:cs typeface="American Typewriter" charset="0"/>
                <a:hlinkClick r:id="rId7"/>
              </a:rPr>
              <a:t>Alternating Gradient Synchrotron</a:t>
            </a:r>
            <a:r>
              <a:rPr lang="en-US" sz="1800">
                <a:solidFill>
                  <a:srgbClr val="FFFF00"/>
                </a:solidFill>
                <a:ea typeface="ＭＳ Ｐゴシック" charset="0"/>
                <a:cs typeface="American Typewriter" charset="0"/>
              </a:rPr>
              <a:t> (AGS) </a:t>
            </a:r>
            <a:endParaRPr lang="en-US" sz="1800">
              <a:solidFill>
                <a:schemeClr val="tx1"/>
              </a:solidFill>
              <a:ea typeface="ＭＳ Ｐゴシック" charset="0"/>
              <a:cs typeface="American Typewriter" charset="0"/>
            </a:endParaRPr>
          </a:p>
          <a:p>
            <a:pPr>
              <a:spcBef>
                <a:spcPts val="900"/>
              </a:spcBef>
            </a:pPr>
            <a:r>
              <a:rPr lang="en-US" sz="1800">
                <a:solidFill>
                  <a:srgbClr val="FFFF00"/>
                </a:solidFill>
                <a:ea typeface="ＭＳ Ｐゴシック" charset="0"/>
                <a:cs typeface="American Typewriter" charset="0"/>
              </a:rPr>
              <a:t>1960. 0.37c  0.997c 33GeV for protons </a:t>
            </a:r>
            <a:endParaRPr lang="en-US" sz="1800">
              <a:solidFill>
                <a:schemeClr val="tx1"/>
              </a:solidFill>
              <a:ea typeface="ＭＳ Ｐゴシック" charset="0"/>
              <a:cs typeface="American Typewriter" charset="0"/>
            </a:endParaRPr>
          </a:p>
          <a:p>
            <a:pPr>
              <a:spcBef>
                <a:spcPts val="900"/>
              </a:spcBef>
            </a:pPr>
            <a:r>
              <a:rPr lang="en-US" sz="1800">
                <a:solidFill>
                  <a:srgbClr val="FFFF00"/>
                </a:solidFill>
                <a:ea typeface="ＭＳ Ｐゴシック" charset="0"/>
                <a:cs typeface="American Typewriter" charset="0"/>
              </a:rPr>
              <a:t>11GeV for AuAu</a:t>
            </a:r>
          </a:p>
        </p:txBody>
      </p:sp>
      <p:sp>
        <p:nvSpPr>
          <p:cNvPr id="19466" name="Rectangle 10"/>
          <p:cNvSpPr>
            <a:spLocks/>
          </p:cNvSpPr>
          <p:nvPr/>
        </p:nvSpPr>
        <p:spPr bwMode="auto">
          <a:xfrm>
            <a:off x="4397375" y="1930400"/>
            <a:ext cx="2095500" cy="27686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900"/>
              </a:spcBef>
            </a:pPr>
            <a:r>
              <a:rPr lang="en-US" sz="1800">
                <a:solidFill>
                  <a:srgbClr val="FFFF00"/>
                </a:solidFill>
                <a:ea typeface="ＭＳ Ｐゴシック" charset="0"/>
                <a:cs typeface="American Typewriter" charset="0"/>
              </a:rPr>
              <a:t>AGS-To-RHIC (ATR) transfer line. Bunches are directed either left to the clockwise RHIC ring or right to travel counter-clockwise in the second RHIC ring.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 autoUpdateAnimBg="0"/>
      <p:bldP spid="19462" grpId="0" animBg="1" autoUpdateAnimBg="0"/>
      <p:bldP spid="19463" grpId="0" animBg="1" autoUpdateAnimBg="0"/>
      <p:bldP spid="19464" grpId="0" animBg="1" autoUpdateAnimBg="0"/>
      <p:bldP spid="19465" grpId="0" animBg="1" autoUpdateAnimBg="0"/>
      <p:bldP spid="19466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4857F-ACAF-8245-9172-6D0230DB12C6}" type="slidenum">
              <a:rPr lang="en-US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904" y="2212504"/>
            <a:ext cx="9118600" cy="6337300"/>
          </a:xfrm>
          <a:prstGeom prst="rect">
            <a:avLst/>
          </a:prstGeom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1101800" y="628328"/>
            <a:ext cx="10845800" cy="1115516"/>
          </a:xfrm>
          <a:ln/>
        </p:spPr>
        <p:txBody>
          <a:bodyPr/>
          <a:lstStyle/>
          <a:p>
            <a:r>
              <a:rPr lang="en-US" sz="5500" dirty="0" smtClean="0"/>
              <a:t>Detectors @ RHIC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3697751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3D824-5294-7C45-81C8-ECD7FB48482B}" type="slidenum">
              <a:rPr lang="en-US"/>
              <a:pPr/>
              <a:t>6</a:t>
            </a:fld>
            <a:endParaRPr lang="en-US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STAR Detector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2133600"/>
            <a:ext cx="100838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11527-3EF8-B947-8A05-0CF2CA4BD2E9}" type="slidenum">
              <a:rPr lang="en-US"/>
              <a:pPr/>
              <a:t>7</a:t>
            </a:fld>
            <a:endParaRPr lang="en-US"/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6000"/>
              <a:t>AuAu Collisions @ 130 AGeV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120900"/>
            <a:ext cx="92075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9B361-C795-C442-BAAF-357CBBB6B2C7}" type="slidenum">
              <a:rPr lang="en-US"/>
              <a:pPr/>
              <a:t>8</a:t>
            </a:fld>
            <a:endParaRPr lang="en-US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6000"/>
              <a:t>AuAu Collisions @ 130 AGeV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120900"/>
            <a:ext cx="92202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3F6F6-D0F3-F540-A82D-6FC9FD197935}" type="slidenum">
              <a:rPr lang="en-US"/>
              <a:pPr/>
              <a:t>9</a:t>
            </a:fld>
            <a:endParaRPr lang="en-US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6000"/>
              <a:t>AuAu Collisions @ 130 AGeV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133600"/>
            <a:ext cx="92075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제목 및 부제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부제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제목 및 부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제목 및 구분점 - 왼쪽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 - 왼쪽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제목 및 구분점 - 왼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사진 - 수평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사진 - 수평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사진 - 수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사진 - 수직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사진 - 수직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사진 - 수직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사진 - 6장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사진 - 6장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사진 - 6장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제목 및 구분점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6699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B8CAF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제목 및 구분점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제목 및 구분점 - 2열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 - 2열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제목 및 구분점 - 2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제목, 구분점 및 사진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, 구분점 및 사진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제목, 구분점 및 사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제목 및 구분점 - 오른쪽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 - 오른쪽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제목 및 구분점 - 오른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제목 - 상단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- 상단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제목 - 상단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구분점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구분점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구분점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빈 페이지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빈 페이지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빈 페이지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제목 - 중앙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- 중앙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제목 - 중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Pages>0</Pages>
  <Words>569</Words>
  <Characters>0</Characters>
  <Application>Microsoft Macintosh PowerPoint</Application>
  <PresentationFormat>Custom</PresentationFormat>
  <Lines>0</Lines>
  <Paragraphs>110</Paragraphs>
  <Slides>34</Slides>
  <Notes>1</Notes>
  <HiddenSlides>1</HiddenSlides>
  <MMClips>1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제목 및 부제</vt:lpstr>
      <vt:lpstr>제목 및 구분점</vt:lpstr>
      <vt:lpstr>제목 및 구분점 - 2열</vt:lpstr>
      <vt:lpstr>제목, 구분점 및 사진</vt:lpstr>
      <vt:lpstr>제목 및 구분점 - 오른쪽</vt:lpstr>
      <vt:lpstr>제목 - 상단</vt:lpstr>
      <vt:lpstr>구분점</vt:lpstr>
      <vt:lpstr>빈 페이지</vt:lpstr>
      <vt:lpstr>제목 - 중앙</vt:lpstr>
      <vt:lpstr>제목 및 구분점 - 왼쪽</vt:lpstr>
      <vt:lpstr>사진 - 수평</vt:lpstr>
      <vt:lpstr>사진 - 수직</vt:lpstr>
      <vt:lpstr>사진 - 6장</vt:lpstr>
      <vt:lpstr>PowerPoint Presentation</vt:lpstr>
      <vt:lpstr>Outline</vt:lpstr>
      <vt:lpstr>Brookhaven National Lab. (BNL)</vt:lpstr>
      <vt:lpstr>Relativistic Heavy Ion Collider</vt:lpstr>
      <vt:lpstr>Detectors @ RHIC</vt:lpstr>
      <vt:lpstr>STAR Detector</vt:lpstr>
      <vt:lpstr>AuAu Collisions @ 130 AGeV</vt:lpstr>
      <vt:lpstr>AuAu Collisions @ 130 AGeV</vt:lpstr>
      <vt:lpstr>AuAu Collisions @ 130 AGeV</vt:lpstr>
      <vt:lpstr>Particle ID @ STAR</vt:lpstr>
      <vt:lpstr>PowerPoint Presentation</vt:lpstr>
      <vt:lpstr>PowerPoint Presentation</vt:lpstr>
      <vt:lpstr>Monojet ? or Dijet?</vt:lpstr>
      <vt:lpstr>System-size dependence</vt:lpstr>
      <vt:lpstr>3 particle correlations</vt:lpstr>
      <vt:lpstr>Mach-like Shock Wave</vt:lpstr>
      <vt:lpstr>PowerPoint Presentation</vt:lpstr>
      <vt:lpstr>PowerPoint Presentation</vt:lpstr>
      <vt:lpstr>Liquid-like Early Universe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RHIC as Exotic/Antimatter Machine</vt:lpstr>
      <vt:lpstr>Antimatter Hyper Triton</vt:lpstr>
      <vt:lpstr>Antimatter Helium</vt:lpstr>
      <vt:lpstr>A Large Ion Collider Exp. @ LHC</vt:lpstr>
      <vt:lpstr>A Large Ion Collider Exp. PbPb@ 2.76TeV</vt:lpstr>
      <vt:lpstr>A Large Ion Collider Exp. PbPb@ 2.76TeV</vt:lpstr>
      <vt:lpstr>A Large Ion Collider Exp. PbPb@ 2.76TeV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Quark-Gluon-Plasma  NA49 Experiment @SPS.CERN</dc:title>
  <dc:subject/>
  <dc:creator>yoo_E</dc:creator>
  <cp:keywords/>
  <dc:description/>
  <cp:lastModifiedBy>In-Kwon Yoo</cp:lastModifiedBy>
  <cp:revision>8</cp:revision>
  <dcterms:modified xsi:type="dcterms:W3CDTF">2011-06-10T01:18:05Z</dcterms:modified>
</cp:coreProperties>
</file>