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18" r:id="rId1"/>
  </p:sldMasterIdLst>
  <p:notesMasterIdLst>
    <p:notesMasterId r:id="rId28"/>
  </p:notesMasterIdLst>
  <p:handoutMasterIdLst>
    <p:handoutMasterId r:id="rId29"/>
  </p:handoutMasterIdLst>
  <p:sldIdLst>
    <p:sldId id="765" r:id="rId2"/>
    <p:sldId id="734" r:id="rId3"/>
    <p:sldId id="735" r:id="rId4"/>
    <p:sldId id="737" r:id="rId5"/>
    <p:sldId id="738" r:id="rId6"/>
    <p:sldId id="739" r:id="rId7"/>
    <p:sldId id="740" r:id="rId8"/>
    <p:sldId id="763" r:id="rId9"/>
    <p:sldId id="741" r:id="rId10"/>
    <p:sldId id="769" r:id="rId11"/>
    <p:sldId id="761" r:id="rId12"/>
    <p:sldId id="773" r:id="rId13"/>
    <p:sldId id="770" r:id="rId14"/>
    <p:sldId id="745" r:id="rId15"/>
    <p:sldId id="702" r:id="rId16"/>
    <p:sldId id="775" r:id="rId17"/>
    <p:sldId id="748" r:id="rId18"/>
    <p:sldId id="704" r:id="rId19"/>
    <p:sldId id="750" r:id="rId20"/>
    <p:sldId id="707" r:id="rId21"/>
    <p:sldId id="756" r:id="rId22"/>
    <p:sldId id="758" r:id="rId23"/>
    <p:sldId id="759" r:id="rId24"/>
    <p:sldId id="755" r:id="rId25"/>
    <p:sldId id="753" r:id="rId26"/>
    <p:sldId id="751" r:id="rId27"/>
  </p:sldIdLst>
  <p:sldSz cx="9144000" cy="6858000" type="screen4x3"/>
  <p:notesSz cx="6746875" cy="9867900"/>
  <p:defaultTextStyle>
    <a:defPPr>
      <a:defRPr lang="en-US"/>
    </a:defPPr>
    <a:lvl1pPr algn="ctr" rtl="0" eaLnBrk="0" fontAlgn="base" hangingPunct="0">
      <a:lnSpc>
        <a:spcPct val="90000"/>
      </a:lnSpc>
      <a:spcBef>
        <a:spcPct val="30000"/>
      </a:spcBef>
      <a:spcAft>
        <a:spcPct val="0"/>
      </a:spcAft>
      <a:buClr>
        <a:schemeClr val="hlink"/>
      </a:buClr>
      <a:buFont typeface="Wingdings" pitchFamily="2" charset="2"/>
      <a:defRPr kern="1200">
        <a:solidFill>
          <a:srgbClr val="0000FF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30000"/>
      </a:spcBef>
      <a:spcAft>
        <a:spcPct val="0"/>
      </a:spcAft>
      <a:buClr>
        <a:schemeClr val="hlink"/>
      </a:buClr>
      <a:buFont typeface="Wingdings" pitchFamily="2" charset="2"/>
      <a:defRPr kern="1200">
        <a:solidFill>
          <a:srgbClr val="0000FF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30000"/>
      </a:spcBef>
      <a:spcAft>
        <a:spcPct val="0"/>
      </a:spcAft>
      <a:buClr>
        <a:schemeClr val="hlink"/>
      </a:buClr>
      <a:buFont typeface="Wingdings" pitchFamily="2" charset="2"/>
      <a:defRPr kern="1200">
        <a:solidFill>
          <a:srgbClr val="0000FF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30000"/>
      </a:spcBef>
      <a:spcAft>
        <a:spcPct val="0"/>
      </a:spcAft>
      <a:buClr>
        <a:schemeClr val="hlink"/>
      </a:buClr>
      <a:buFont typeface="Wingdings" pitchFamily="2" charset="2"/>
      <a:defRPr kern="1200">
        <a:solidFill>
          <a:srgbClr val="0000FF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30000"/>
      </a:spcBef>
      <a:spcAft>
        <a:spcPct val="0"/>
      </a:spcAft>
      <a:buClr>
        <a:schemeClr val="hlink"/>
      </a:buClr>
      <a:buFont typeface="Wingdings" pitchFamily="2" charset="2"/>
      <a:defRPr kern="1200">
        <a:solidFill>
          <a:srgbClr val="0000FF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00FF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00FF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00FF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00FF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00CC"/>
    <a:srgbClr val="FF00FF"/>
    <a:srgbClr val="00FF99"/>
    <a:srgbClr val="BBF1F7"/>
    <a:srgbClr val="FFFF99"/>
    <a:srgbClr val="CC0066"/>
    <a:srgbClr val="000099"/>
    <a:srgbClr val="FFFF00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7" autoAdjust="0"/>
    <p:restoredTop sz="98189" autoAdjust="0"/>
  </p:normalViewPr>
  <p:slideViewPr>
    <p:cSldViewPr snapToGrid="0">
      <p:cViewPr varScale="1">
        <p:scale>
          <a:sx n="72" d="100"/>
          <a:sy n="72" d="100"/>
        </p:scale>
        <p:origin x="-13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7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>
              <a:buFont typeface="Wingdings" pitchFamily="2" charset="2"/>
              <a:buChar char="l"/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buFont typeface="Wingdings" pitchFamily="2" charset="2"/>
              <a:buChar char="l"/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>
              <a:buFont typeface="Wingdings" pitchFamily="2" charset="2"/>
              <a:buChar char="l"/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372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buFont typeface="Wingdings" pitchFamily="2" charset="2"/>
              <a:buChar char="l"/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DD8814C8-E886-4CA5-90D2-E8958A004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6463" y="739775"/>
            <a:ext cx="4933950" cy="37004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4688" y="4687253"/>
            <a:ext cx="5397500" cy="444055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21668" y="9372792"/>
            <a:ext cx="2923646" cy="493395"/>
          </a:xfrm>
          <a:prstGeom prst="rect">
            <a:avLst/>
          </a:prstGeom>
        </p:spPr>
        <p:txBody>
          <a:bodyPr/>
          <a:lstStyle/>
          <a:p>
            <a:fld id="{016F2076-5589-C346-99BE-0F4F3884C41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6463" y="739775"/>
            <a:ext cx="4933950" cy="37004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4688" y="4687253"/>
            <a:ext cx="5397500" cy="444055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21668" y="9372792"/>
            <a:ext cx="2923646" cy="493395"/>
          </a:xfrm>
          <a:prstGeom prst="rect">
            <a:avLst/>
          </a:prstGeom>
        </p:spPr>
        <p:txBody>
          <a:bodyPr/>
          <a:lstStyle/>
          <a:p>
            <a:fld id="{016F2076-5589-C346-99BE-0F4F3884C41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6463" y="739775"/>
            <a:ext cx="4933950" cy="37004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4688" y="4687253"/>
            <a:ext cx="5397500" cy="444055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21668" y="9372792"/>
            <a:ext cx="2923646" cy="493395"/>
          </a:xfrm>
          <a:prstGeom prst="rect">
            <a:avLst/>
          </a:prstGeom>
        </p:spPr>
        <p:txBody>
          <a:bodyPr/>
          <a:lstStyle/>
          <a:p>
            <a:fld id="{016F2076-5589-C346-99BE-0F4F3884C41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6463" y="739775"/>
            <a:ext cx="4933950" cy="37004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4688" y="4687253"/>
            <a:ext cx="5397500" cy="444055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21668" y="9372792"/>
            <a:ext cx="2923646" cy="493395"/>
          </a:xfrm>
          <a:prstGeom prst="rect">
            <a:avLst/>
          </a:prstGeom>
        </p:spPr>
        <p:txBody>
          <a:bodyPr/>
          <a:lstStyle/>
          <a:p>
            <a:fld id="{016F2076-5589-C346-99BE-0F4F3884C41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6463" y="739775"/>
            <a:ext cx="4933950" cy="37004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4688" y="4687253"/>
            <a:ext cx="5397500" cy="44405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Backup?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21668" y="9372792"/>
            <a:ext cx="2923646" cy="493395"/>
          </a:xfrm>
          <a:prstGeom prst="rect">
            <a:avLst/>
          </a:prstGeom>
        </p:spPr>
        <p:txBody>
          <a:bodyPr/>
          <a:lstStyle/>
          <a:p>
            <a:fld id="{016F2076-5589-C346-99BE-0F4F3884C41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6463" y="739775"/>
            <a:ext cx="4933950" cy="37004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4688" y="4687253"/>
            <a:ext cx="5397500" cy="444055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21668" y="9372792"/>
            <a:ext cx="2923646" cy="493395"/>
          </a:xfrm>
          <a:prstGeom prst="rect">
            <a:avLst/>
          </a:prstGeom>
        </p:spPr>
        <p:txBody>
          <a:bodyPr/>
          <a:lstStyle/>
          <a:p>
            <a:fld id="{016F2076-5589-C346-99BE-0F4F3884C41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6463" y="739775"/>
            <a:ext cx="4933950" cy="37004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4688" y="4687253"/>
            <a:ext cx="5397500" cy="44405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aseline="0" dirty="0" smtClean="0"/>
              <a:t> Lambda/K0 ok?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21668" y="9372792"/>
            <a:ext cx="2923646" cy="493395"/>
          </a:xfrm>
          <a:prstGeom prst="rect">
            <a:avLst/>
          </a:prstGeom>
        </p:spPr>
        <p:txBody>
          <a:bodyPr/>
          <a:lstStyle/>
          <a:p>
            <a:fld id="{016F2076-5589-C346-99BE-0F4F3884C41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6463" y="739775"/>
            <a:ext cx="4933950" cy="37004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4688" y="4687253"/>
            <a:ext cx="5397500" cy="44405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aseline="0" dirty="0" smtClean="0"/>
              <a:t> Lambda/K0 ok?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21668" y="9372792"/>
            <a:ext cx="2923646" cy="493395"/>
          </a:xfrm>
          <a:prstGeom prst="rect">
            <a:avLst/>
          </a:prstGeom>
        </p:spPr>
        <p:txBody>
          <a:bodyPr/>
          <a:lstStyle/>
          <a:p>
            <a:fld id="{016F2076-5589-C346-99BE-0F4F3884C41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868" y="46320"/>
            <a:ext cx="6546664" cy="591573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919191"/>
                </a:solidFill>
              </a:rPr>
              <a:t>QM2011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0" y="0"/>
            <a:ext cx="685800" cy="152400"/>
          </a:xfrm>
          <a:ln/>
        </p:spPr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885B4A02-1AB5-4CF9-A37E-FE983803C0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9213"/>
            <a:ext cx="2286000" cy="6808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9213"/>
            <a:ext cx="6705600" cy="6808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919191"/>
                </a:solidFill>
              </a:rPr>
              <a:t>QM2011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950B0-9585-4A5A-96E4-4B8E1A9F35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761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38912"/>
            <a:ext cx="9144000" cy="319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300" y="0"/>
            <a:ext cx="8177699" cy="761999"/>
          </a:xfr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38912"/>
            <a:ext cx="2133600" cy="365125"/>
          </a:xfrm>
          <a:noFill/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26 May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538912"/>
            <a:ext cx="4876800" cy="365125"/>
          </a:xfrm>
          <a:prstGeom prst="rect">
            <a:avLst/>
          </a:prstGeom>
          <a:noFill/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M. Floris - QM2011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38912"/>
            <a:ext cx="2133600" cy="365125"/>
          </a:xfrm>
          <a:noFill/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DEB64012-6785-C44D-87D2-BE2F7704BD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5" descr="ali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32562" y="-21131"/>
            <a:ext cx="998863" cy="948920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761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300" y="0"/>
            <a:ext cx="8177699" cy="761999"/>
          </a:xfr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38912"/>
            <a:ext cx="2133600" cy="365125"/>
          </a:xfrm>
          <a:noFill/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26 May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538912"/>
            <a:ext cx="4876800" cy="365125"/>
          </a:xfrm>
          <a:prstGeom prst="rect">
            <a:avLst/>
          </a:prstGeom>
          <a:noFill/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M. Floris - QM2011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38912"/>
            <a:ext cx="2133600" cy="365125"/>
          </a:xfrm>
          <a:noFill/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DEB64012-6785-C44D-87D2-BE2F7704BD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5" descr="ali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32562" y="-21131"/>
            <a:ext cx="998863" cy="948920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92150"/>
            <a:ext cx="4495800" cy="616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495800" cy="616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919191"/>
                </a:solidFill>
              </a:rPr>
              <a:t>QM2011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F9E48-E3E7-42DD-A0EE-A2D77EE857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919191"/>
                </a:solidFill>
              </a:rPr>
              <a:t>QM2011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E5B19-0852-44F6-8639-78455BCE2A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919191"/>
                </a:solidFill>
              </a:rPr>
              <a:t>QM2011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82C76-B5B5-4C25-A9EB-FE898A703F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919191"/>
                </a:solidFill>
              </a:rPr>
              <a:t>QM2011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094DB-52B9-4D1F-A63C-1F18D98D76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919191"/>
                </a:solidFill>
              </a:rPr>
              <a:t>QM2011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7FE7C-0BF5-4CC9-BB11-551B9199B6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919191"/>
                </a:solidFill>
              </a:rPr>
              <a:t>QM2011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AC44D-67F5-40D3-A018-083E086D11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919191"/>
                </a:solidFill>
              </a:rPr>
              <a:t>QM2011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63222-CF8C-4595-9D3C-E4315F5400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919191"/>
                </a:solidFill>
              </a:rPr>
              <a:t>QM2011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4C96C-AA13-447B-8258-82F7E54E75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78713" y="6643688"/>
            <a:ext cx="22082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chemeClr val="bg2"/>
                </a:solidFill>
              </a:defRPr>
            </a:lvl1pPr>
          </a:lstStyle>
          <a:p>
            <a:pPr algn="l"/>
            <a:r>
              <a:rPr lang="en-US" smtClean="0">
                <a:solidFill>
                  <a:srgbClr val="919191"/>
                </a:solidFill>
              </a:rPr>
              <a:t>QM2011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92150"/>
            <a:ext cx="91440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Body Text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 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05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465184" y="46320"/>
            <a:ext cx="2366032" cy="59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620549" name="Line 5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buClr>
                <a:srgbClr val="FC0128"/>
              </a:buClr>
              <a:defRPr/>
            </a:pPr>
            <a:endParaRPr lang="en-US" sz="160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304800" y="0"/>
            <a:ext cx="4587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8458200" y="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05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0"/>
            <a:ext cx="685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6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algn="l">
              <a:defRPr/>
            </a:pPr>
            <a:fld id="{065BBED3-0FE7-4934-A9E5-66ED8CFE8550}" type="slidenum">
              <a:rPr lang="en-US" smtClean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1" r:id="rId2"/>
    <p:sldLayoutId id="2147483920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tabLst>
          <a:tab pos="1614488" algn="l"/>
        </a:tabLst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193675" indent="-31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ð"/>
        <a:tabLst>
          <a:tab pos="1614488" algn="l"/>
        </a:tabLst>
        <a:defRPr>
          <a:solidFill>
            <a:schemeClr val="tx1"/>
          </a:solidFill>
          <a:latin typeface="+mn-lt"/>
        </a:defRPr>
      </a:lvl2pPr>
      <a:lvl3pPr marL="384175" indent="5302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µ"/>
        <a:tabLst>
          <a:tab pos="1614488" algn="l"/>
        </a:tabLst>
        <a:defRPr>
          <a:solidFill>
            <a:schemeClr val="tx1"/>
          </a:solidFill>
          <a:latin typeface="+mn-lt"/>
        </a:defRPr>
      </a:lvl3pPr>
      <a:lvl4pPr marL="576263" indent="-15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tabLst>
          <a:tab pos="1614488" algn="l"/>
        </a:tabLst>
        <a:defRPr>
          <a:solidFill>
            <a:schemeClr val="tx1"/>
          </a:solidFill>
          <a:latin typeface="+mn-lt"/>
        </a:defRPr>
      </a:lvl4pPr>
      <a:lvl5pPr marL="766763" indent="106203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5pPr>
      <a:lvl6pPr marL="1223963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6pPr>
      <a:lvl7pPr marL="1681163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7pPr>
      <a:lvl8pPr marL="2138363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8pPr>
      <a:lvl9pPr marL="2595563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6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hyperlink" Target="https://aliceinfo.cern.ch/Figure/sites/aliceinfo.cern.ch.Figure/files/Figures/snelling/2011-May-15-v2_all.gif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hyperlink" Target="https://aliceinfo.cern.ch/Figure/sites/aliceinfo.cern.ch.Figure/files/Figures/mkrzewic/2011-May-17-newfigure3PHENIX1mm.gif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hyperlink" Target="https://aliceinfo.cern.ch/Figure/sites/aliceinfo.cern.ch.Figure/files/Figures/mkrzewic/2011-May-17-triangularity_1020.gif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ALICE Overview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741714"/>
            <a:ext cx="9144000" cy="511628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 algn="ctr">
              <a:buNone/>
            </a:pPr>
            <a:r>
              <a:rPr lang="en-US" altLang="ko-KR" sz="2400" b="1" dirty="0" err="1" smtClean="0"/>
              <a:t>Ju</a:t>
            </a:r>
            <a:r>
              <a:rPr lang="en-US" altLang="ko-KR" sz="2400" b="1" dirty="0" smtClean="0"/>
              <a:t> Hwan Kang (</a:t>
            </a:r>
            <a:r>
              <a:rPr lang="en-US" altLang="ko-KR" sz="2400" b="1" dirty="0" err="1" smtClean="0"/>
              <a:t>Yonsei</a:t>
            </a:r>
            <a:r>
              <a:rPr lang="en-US" altLang="ko-KR" sz="2400" b="1" dirty="0" smtClean="0"/>
              <a:t>)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 algn="ctr">
              <a:buNone/>
            </a:pPr>
            <a:r>
              <a:rPr lang="en-US" altLang="ko-KR" b="1" dirty="0" smtClean="0"/>
              <a:t>Heavy Ion Meeting 2011-06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pPr algn="ctr">
              <a:buNone/>
            </a:pPr>
            <a:r>
              <a:rPr lang="en-US" altLang="ko-KR" sz="2000" b="1" dirty="0" smtClean="0"/>
              <a:t>June 10, 2011</a:t>
            </a:r>
            <a:endParaRPr lang="en-US" altLang="ko-KR" sz="2000" b="1" dirty="0"/>
          </a:p>
          <a:p>
            <a:pPr algn="ctr">
              <a:buNone/>
            </a:pPr>
            <a:r>
              <a:rPr lang="en-US" altLang="ko-KR" sz="2000" b="1" dirty="0" smtClean="0"/>
              <a:t>Korea </a:t>
            </a:r>
            <a:r>
              <a:rPr lang="en-US" altLang="ko-KR" sz="2000" b="1" dirty="0"/>
              <a:t>University, Seoul, Korea</a:t>
            </a:r>
          </a:p>
          <a:p>
            <a:pPr algn="ctr">
              <a:buNone/>
            </a:pPr>
            <a:endParaRPr lang="en-US" altLang="ko-KR" sz="2000" dirty="0"/>
          </a:p>
          <a:p>
            <a:pPr algn="ctr">
              <a:buNone/>
            </a:pPr>
            <a:endParaRPr lang="en-US" altLang="ko-KR" sz="2000" dirty="0" smtClean="0"/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549" y="46320"/>
            <a:ext cx="5397311" cy="591573"/>
          </a:xfrm>
        </p:spPr>
        <p:txBody>
          <a:bodyPr/>
          <a:lstStyle/>
          <a:p>
            <a:r>
              <a:rPr lang="en-US" dirty="0" smtClean="0"/>
              <a:t>'Baryon anomaly':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/K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  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212183" y="6444343"/>
            <a:ext cx="685800" cy="152400"/>
          </a:xfrm>
        </p:spPr>
        <p:txBody>
          <a:bodyPr/>
          <a:lstStyle/>
          <a:p>
            <a:pPr>
              <a:defRPr/>
            </a:pPr>
            <a:fld id="{CE8094DB-52B9-4D1F-A63C-1F18D98D76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07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972"/>
            <a:ext cx="6842274" cy="471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2239108" y="5333864"/>
            <a:ext cx="4982133" cy="1524136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Baryon/Meson ratio still strongly enhanced </a:t>
            </a:r>
          </a:p>
          <a:p>
            <a:pPr algn="l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Font typeface="Wingdings" pitchFamily="2" charset="2"/>
              <a:buNone/>
            </a:pPr>
            <a:r>
              <a:rPr lang="en-US" sz="1600" dirty="0" smtClean="0">
                <a:solidFill>
                  <a:srgbClr val="0066FF"/>
                </a:solidFill>
              </a:rPr>
              <a:t>	x 3 compared to pp at 3 </a:t>
            </a:r>
            <a:r>
              <a:rPr lang="en-US" sz="1600" dirty="0" err="1" smtClean="0">
                <a:solidFill>
                  <a:srgbClr val="0066FF"/>
                </a:solidFill>
              </a:rPr>
              <a:t>GeV</a:t>
            </a:r>
            <a:endParaRPr lang="en-US" sz="1600" dirty="0" smtClean="0">
              <a:solidFill>
                <a:srgbClr val="0066FF"/>
              </a:solidFill>
            </a:endParaRPr>
          </a:p>
          <a:p>
            <a:pPr algn="l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Font typeface="Wingdings" pitchFamily="2" charset="2"/>
              <a:buNone/>
            </a:pPr>
            <a:r>
              <a:rPr lang="en-US" sz="1600" dirty="0" smtClean="0">
                <a:solidFill>
                  <a:srgbClr val="0066FF"/>
                </a:solidFill>
              </a:rPr>
              <a:t>- Enhancement </a:t>
            </a:r>
            <a:r>
              <a:rPr lang="en-US" sz="1600" dirty="0" smtClean="0">
                <a:solidFill>
                  <a:srgbClr val="FF00FF"/>
                </a:solidFill>
              </a:rPr>
              <a:t>slightly larger</a:t>
            </a:r>
            <a:r>
              <a:rPr lang="en-US" sz="1600" dirty="0" smtClean="0">
                <a:solidFill>
                  <a:srgbClr val="0066FF"/>
                </a:solidFill>
              </a:rPr>
              <a:t> than at RHIC 200 </a:t>
            </a:r>
            <a:r>
              <a:rPr lang="en-US" sz="1600" dirty="0" err="1" smtClean="0">
                <a:solidFill>
                  <a:srgbClr val="0066FF"/>
                </a:solidFill>
              </a:rPr>
              <a:t>GeV</a:t>
            </a:r>
            <a:endParaRPr lang="en-US" sz="1600" dirty="0" smtClean="0">
              <a:solidFill>
                <a:srgbClr val="0066FF"/>
              </a:solidFill>
            </a:endParaRPr>
          </a:p>
          <a:p>
            <a:pPr algn="l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Font typeface="Wingdings" pitchFamily="2" charset="2"/>
              <a:buNone/>
            </a:pPr>
            <a:r>
              <a:rPr lang="en-US" sz="1600" dirty="0" smtClean="0">
                <a:solidFill>
                  <a:srgbClr val="0066FF"/>
                </a:solidFill>
              </a:rPr>
              <a:t>- Maximum </a:t>
            </a:r>
            <a:r>
              <a:rPr lang="en-US" sz="1600" dirty="0" smtClean="0">
                <a:solidFill>
                  <a:srgbClr val="FF00FF"/>
                </a:solidFill>
              </a:rPr>
              <a:t>shift very little in </a:t>
            </a:r>
            <a:r>
              <a:rPr lang="en-US" sz="1600" dirty="0" err="1" smtClean="0">
                <a:solidFill>
                  <a:srgbClr val="FF00FF"/>
                </a:solidFill>
              </a:rPr>
              <a:t>p</a:t>
            </a:r>
            <a:r>
              <a:rPr lang="en-US" sz="1600" baseline="-25000" dirty="0" err="1" smtClean="0">
                <a:solidFill>
                  <a:srgbClr val="FF00FF"/>
                </a:solidFill>
              </a:rPr>
              <a:t>T</a:t>
            </a:r>
            <a:r>
              <a:rPr lang="en-US" sz="1600" baseline="-25000" dirty="0" smtClean="0">
                <a:solidFill>
                  <a:srgbClr val="FF00FF"/>
                </a:solidFill>
              </a:rPr>
              <a:t> </a:t>
            </a:r>
            <a:r>
              <a:rPr lang="en-US" sz="1600" dirty="0" smtClean="0">
                <a:solidFill>
                  <a:srgbClr val="0066FF"/>
                </a:solidFill>
              </a:rPr>
              <a:t>compared to RHIC</a:t>
            </a:r>
          </a:p>
          <a:p>
            <a:pPr algn="l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Font typeface="Wingdings" pitchFamily="2" charset="2"/>
              <a:buNone/>
            </a:pPr>
            <a:r>
              <a:rPr lang="en-US" sz="1600" dirty="0" smtClean="0">
                <a:solidFill>
                  <a:srgbClr val="0066FF"/>
                </a:solidFill>
              </a:rPr>
              <a:t>       </a:t>
            </a:r>
            <a:r>
              <a:rPr lang="en-US" sz="1600" b="1" dirty="0" smtClean="0">
                <a:solidFill>
                  <a:srgbClr val="0066FF"/>
                </a:solidFill>
              </a:rPr>
              <a:t>despite large change in underlying spectra !</a:t>
            </a:r>
          </a:p>
        </p:txBody>
      </p:sp>
      <p:grpSp>
        <p:nvGrpSpPr>
          <p:cNvPr id="5" name="Group 44"/>
          <p:cNvGrpSpPr/>
          <p:nvPr/>
        </p:nvGrpSpPr>
        <p:grpSpPr>
          <a:xfrm>
            <a:off x="4732145" y="664864"/>
            <a:ext cx="4411855" cy="3074797"/>
            <a:chOff x="4732145" y="664864"/>
            <a:chExt cx="4411855" cy="3074797"/>
          </a:xfrm>
        </p:grpSpPr>
        <p:grpSp>
          <p:nvGrpSpPr>
            <p:cNvPr id="6" name="Group 28"/>
            <p:cNvGrpSpPr/>
            <p:nvPr/>
          </p:nvGrpSpPr>
          <p:grpSpPr>
            <a:xfrm>
              <a:off x="4732145" y="664864"/>
              <a:ext cx="4411855" cy="3074797"/>
              <a:chOff x="4732145" y="653141"/>
              <a:chExt cx="4411855" cy="3074797"/>
            </a:xfrm>
          </p:grpSpPr>
          <p:grpSp>
            <p:nvGrpSpPr>
              <p:cNvPr id="7" name="Group 15"/>
              <p:cNvGrpSpPr/>
              <p:nvPr/>
            </p:nvGrpSpPr>
            <p:grpSpPr>
              <a:xfrm>
                <a:off x="4732145" y="653141"/>
                <a:ext cx="4411855" cy="3074797"/>
                <a:chOff x="4732145" y="653141"/>
                <a:chExt cx="4411855" cy="3074797"/>
              </a:xfrm>
            </p:grpSpPr>
            <p:pic>
              <p:nvPicPr>
                <p:cNvPr id="200706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732145" y="653141"/>
                  <a:ext cx="4411855" cy="30747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614175" y="2838953"/>
                  <a:ext cx="2169949" cy="342274"/>
                </a:xfrm>
                <a:prstGeom prst="rect">
                  <a:avLst/>
                </a:prstGeom>
                <a:solidFill>
                  <a:srgbClr val="CCFFFF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l"/>
                  <a:r>
                    <a:rPr lang="en-US" sz="1800" dirty="0"/>
                    <a:t> </a:t>
                  </a:r>
                  <a:r>
                    <a:rPr lang="en-US" dirty="0" smtClean="0"/>
                    <a:t>Ratio at Maximum</a:t>
                  </a:r>
                  <a:endParaRPr lang="en-US" sz="1800" dirty="0">
                    <a:latin typeface="Symbol" pitchFamily="18" charset="2"/>
                  </a:endParaRPr>
                </a:p>
              </p:txBody>
            </p:sp>
            <p:cxnSp>
              <p:nvCxnSpPr>
                <p:cNvPr id="15" name="Straight Arrow Connector 14"/>
                <p:cNvCxnSpPr/>
                <p:nvPr/>
              </p:nvCxnSpPr>
              <p:spPr bwMode="auto">
                <a:xfrm rot="5400000" flipH="1" flipV="1">
                  <a:off x="8739554" y="1494693"/>
                  <a:ext cx="398584" cy="11723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grpSp>
            <p:nvGrpSpPr>
              <p:cNvPr id="8" name="Group 27"/>
              <p:cNvGrpSpPr/>
              <p:nvPr/>
            </p:nvGrpSpPr>
            <p:grpSpPr>
              <a:xfrm>
                <a:off x="8170242" y="1758463"/>
                <a:ext cx="748923" cy="1506368"/>
                <a:chOff x="8170242" y="1758463"/>
                <a:chExt cx="748923" cy="1506368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8170242" y="2590800"/>
                  <a:ext cx="748923" cy="6740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RHIC</a:t>
                  </a:r>
                </a:p>
                <a:p>
                  <a:r>
                    <a:rPr lang="en-US" dirty="0" smtClean="0">
                      <a:latin typeface="Symbol" pitchFamily="18" charset="2"/>
                    </a:rPr>
                    <a:t>L</a:t>
                  </a:r>
                  <a:r>
                    <a:rPr lang="en-US" dirty="0" smtClean="0"/>
                    <a:t>/K</a:t>
                  </a:r>
                  <a:r>
                    <a:rPr lang="en-US" baseline="-25000" dirty="0" smtClean="0"/>
                    <a:t>0</a:t>
                  </a:r>
                </a:p>
              </p:txBody>
            </p:sp>
            <p:cxnSp>
              <p:nvCxnSpPr>
                <p:cNvPr id="26" name="Straight Arrow Connector 25"/>
                <p:cNvCxnSpPr/>
                <p:nvPr/>
              </p:nvCxnSpPr>
              <p:spPr bwMode="auto">
                <a:xfrm rot="5400000" flipH="1" flipV="1">
                  <a:off x="8247185" y="2151184"/>
                  <a:ext cx="832339" cy="46897"/>
                </a:xfrm>
                <a:prstGeom prst="straightConnector1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0099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</p:grpSp>
        <p:cxnSp>
          <p:nvCxnSpPr>
            <p:cNvPr id="44" name="Straight Connector 43"/>
            <p:cNvCxnSpPr/>
            <p:nvPr/>
          </p:nvCxnSpPr>
          <p:spPr bwMode="auto">
            <a:xfrm>
              <a:off x="8311662" y="2954215"/>
              <a:ext cx="187569" cy="0"/>
            </a:xfrm>
            <a:prstGeom prst="line">
              <a:avLst/>
            </a:prstGeom>
            <a:noFill/>
            <a:ln w="381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oup 20"/>
          <p:cNvGrpSpPr/>
          <p:nvPr/>
        </p:nvGrpSpPr>
        <p:grpSpPr>
          <a:xfrm>
            <a:off x="2231241" y="1934308"/>
            <a:ext cx="505267" cy="2040609"/>
            <a:chOff x="2231241" y="1934308"/>
            <a:chExt cx="505267" cy="2040609"/>
          </a:xfrm>
        </p:grpSpPr>
        <p:cxnSp>
          <p:nvCxnSpPr>
            <p:cNvPr id="19" name="Straight Arrow Connector 18"/>
            <p:cNvCxnSpPr/>
            <p:nvPr/>
          </p:nvCxnSpPr>
          <p:spPr bwMode="auto">
            <a:xfrm rot="5400000" flipH="1" flipV="1">
              <a:off x="1588477" y="3147646"/>
              <a:ext cx="1652954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2231241" y="1934308"/>
              <a:ext cx="505267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 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0070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-0.12569 -0.0958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00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-4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267" y="46320"/>
            <a:ext cx="6339877" cy="591573"/>
          </a:xfrm>
        </p:spPr>
        <p:txBody>
          <a:bodyPr/>
          <a:lstStyle/>
          <a:p>
            <a:r>
              <a:rPr lang="en-US" dirty="0" smtClean="0"/>
              <a:t>Summary – </a:t>
            </a:r>
            <a:r>
              <a:rPr lang="en-US" sz="2800" dirty="0" smtClean="0"/>
              <a:t>spectra/particle ratio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5989" y="1162414"/>
            <a:ext cx="6984274" cy="482908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ALICE </a:t>
            </a:r>
            <a:r>
              <a:rPr lang="en-US" dirty="0" smtClean="0"/>
              <a:t>has very good capabilities for the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measurement of identified particles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PbPb</a:t>
            </a:r>
            <a:r>
              <a:rPr lang="en-US" dirty="0" smtClean="0">
                <a:solidFill>
                  <a:srgbClr val="FF0000"/>
                </a:solidFill>
              </a:rPr>
              <a:t> Collision</a:t>
            </a:r>
          </a:p>
          <a:p>
            <a:pPr lvl="1"/>
            <a:r>
              <a:rPr lang="en-US" dirty="0" smtClean="0"/>
              <a:t> Spectral shapes show much </a:t>
            </a:r>
            <a:r>
              <a:rPr lang="en-US" dirty="0" smtClean="0">
                <a:solidFill>
                  <a:srgbClr val="FF0000"/>
                </a:solidFill>
              </a:rPr>
              <a:t>stronger radial flow </a:t>
            </a:r>
            <a:r>
              <a:rPr lang="en-US" dirty="0" smtClean="0"/>
              <a:t>than at RHIC</a:t>
            </a:r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en-US" altLang="ko-KR" dirty="0" err="1" smtClean="0">
                <a:solidFill>
                  <a:srgbClr val="FF0000"/>
                </a:solidFill>
              </a:rPr>
              <a:t>p_bar</a:t>
            </a:r>
            <a:r>
              <a:rPr lang="en-US" altLang="ko-KR" dirty="0" smtClean="0">
                <a:solidFill>
                  <a:srgbClr val="FF0000"/>
                </a:solidFill>
              </a:rPr>
              <a:t>/p ≈ 1.0 </a:t>
            </a:r>
            <a:r>
              <a:rPr lang="en-US" altLang="ko-KR" dirty="0" smtClean="0"/>
              <a:t>(the state of zero net baryon number)</a:t>
            </a:r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 p/</a:t>
            </a:r>
            <a:r>
              <a:rPr lang="en-US" altLang="ko-KR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r>
              <a:rPr lang="en-US" altLang="ko-KR" dirty="0" smtClean="0">
                <a:solidFill>
                  <a:srgbClr val="FF0000"/>
                </a:solidFill>
              </a:rPr>
              <a:t> ≈ 0.05 </a:t>
            </a:r>
            <a:r>
              <a:rPr lang="en-US" altLang="ko-KR" dirty="0" smtClean="0"/>
              <a:t>(lower than thermal model predictions with T = 160-170 </a:t>
            </a:r>
            <a:r>
              <a:rPr lang="en-US" altLang="ko-KR" dirty="0" err="1" smtClean="0"/>
              <a:t>MeV</a:t>
            </a:r>
            <a:r>
              <a:rPr lang="en-US" altLang="ko-KR" dirty="0" smtClean="0"/>
              <a:t> )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 Baryon/meson anomaly</a:t>
            </a:r>
            <a:r>
              <a:rPr lang="en-US" dirty="0" smtClean="0"/>
              <a:t>: enhancement slightly higher and pushed to higher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 </a:t>
            </a:r>
            <a:r>
              <a:rPr lang="en-US" dirty="0" smtClean="0"/>
              <a:t>than at RHIC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DEB64012-6785-C44D-87D2-BE2F7704BDC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dirty="0" smtClean="0"/>
              <a:t> Elliptic flow (</a:t>
            </a:r>
            <a:r>
              <a:rPr lang="en-US" altLang="ko-KR" dirty="0" smtClean="0"/>
              <a:t>v</a:t>
            </a:r>
            <a:r>
              <a:rPr lang="en-US" altLang="ko-KR" baseline="-25000" dirty="0" smtClean="0"/>
              <a:t>2</a:t>
            </a:r>
            <a:r>
              <a:rPr lang="en-US" dirty="0" smtClean="0"/>
              <a:t>) and perfect fluid:</a:t>
            </a:r>
          </a:p>
          <a:p>
            <a:pPr lvl="1">
              <a:lnSpc>
                <a:spcPct val="85000"/>
              </a:lnSpc>
              <a:spcBef>
                <a:spcPct val="25000"/>
              </a:spcBef>
              <a:buClr>
                <a:srgbClr val="FC0128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 large </a:t>
            </a:r>
            <a:r>
              <a:rPr lang="en-US" altLang="ko-KR" dirty="0" smtClean="0"/>
              <a:t>v</a:t>
            </a:r>
            <a:r>
              <a:rPr lang="en-US" altLang="ko-KR" baseline="-25000" dirty="0" smtClean="0"/>
              <a:t>2 </a:t>
            </a:r>
            <a:r>
              <a:rPr lang="en-US" altLang="ko-KR" dirty="0" smtClean="0">
                <a:solidFill>
                  <a:srgbClr val="000000"/>
                </a:solidFill>
              </a:rPr>
              <a:t>=&gt; </a:t>
            </a:r>
            <a:r>
              <a:rPr lang="en-US" dirty="0" smtClean="0">
                <a:solidFill>
                  <a:srgbClr val="000000"/>
                </a:solidFill>
              </a:rPr>
              <a:t>strongly interacting "perfect" fluid</a:t>
            </a:r>
          </a:p>
          <a:p>
            <a:pPr lvl="1">
              <a:lnSpc>
                <a:spcPct val="85000"/>
              </a:lnSpc>
              <a:spcBef>
                <a:spcPct val="25000"/>
              </a:spcBef>
              <a:buClr>
                <a:srgbClr val="FC0128"/>
              </a:buClr>
              <a:defRPr/>
            </a:pPr>
            <a:r>
              <a:rPr lang="en-US" dirty="0" smtClean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</a:rPr>
              <a:t>from hydro: </a:t>
            </a:r>
            <a:r>
              <a:rPr lang="en-US" altLang="ko-KR" dirty="0" smtClean="0">
                <a:solidFill>
                  <a:srgbClr val="FF00FF"/>
                </a:solidFill>
              </a:rPr>
              <a:t>large v</a:t>
            </a:r>
            <a:r>
              <a:rPr lang="en-US" altLang="ko-KR" baseline="-25000" dirty="0" smtClean="0">
                <a:solidFill>
                  <a:srgbClr val="FF00FF"/>
                </a:solidFill>
              </a:rPr>
              <a:t>2 </a:t>
            </a:r>
            <a:r>
              <a:rPr lang="en-US" altLang="ko-KR" dirty="0" smtClean="0">
                <a:solidFill>
                  <a:srgbClr val="FF00FF"/>
                </a:solidFill>
              </a:rPr>
              <a:t> =&gt; low </a:t>
            </a:r>
            <a:r>
              <a:rPr lang="en-US" altLang="ko-KR" dirty="0" smtClean="0">
                <a:solidFill>
                  <a:srgbClr val="FF00FF"/>
                </a:solidFill>
                <a:latin typeface="Symbol" pitchFamily="18" charset="2"/>
              </a:rPr>
              <a:t>h </a:t>
            </a:r>
            <a:r>
              <a:rPr lang="en-US" altLang="ko-KR" dirty="0" smtClean="0">
                <a:solidFill>
                  <a:srgbClr val="FF00FF"/>
                </a:solidFill>
              </a:rPr>
              <a:t>=&gt; large </a:t>
            </a:r>
            <a:r>
              <a:rPr lang="el-GR" altLang="ko-KR" dirty="0" smtClean="0">
                <a:solidFill>
                  <a:srgbClr val="FF00FF"/>
                </a:solidFill>
              </a:rPr>
              <a:t>σ</a:t>
            </a:r>
            <a:endParaRPr lang="en-US" dirty="0" smtClean="0">
              <a:solidFill>
                <a:srgbClr val="FF00FF"/>
              </a:solidFill>
              <a:latin typeface="Symbol" pitchFamily="18" charset="2"/>
            </a:endParaRPr>
          </a:p>
          <a:p>
            <a:pPr lvl="1">
              <a:lnSpc>
                <a:spcPct val="85000"/>
              </a:lnSpc>
              <a:spcBef>
                <a:spcPct val="25000"/>
              </a:spcBef>
              <a:buClr>
                <a:srgbClr val="FC0128"/>
              </a:buClr>
              <a:defRPr/>
            </a:pP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smtClean="0">
                <a:solidFill>
                  <a:srgbClr val="FF00FF"/>
                </a:solidFill>
                <a:latin typeface="Symbol" pitchFamily="18" charset="2"/>
              </a:rPr>
              <a:t>h</a:t>
            </a:r>
            <a:r>
              <a:rPr lang="en-US" dirty="0" smtClean="0">
                <a:solidFill>
                  <a:srgbClr val="FF00FF"/>
                </a:solidFill>
              </a:rPr>
              <a:t>/s </a:t>
            </a:r>
            <a:r>
              <a:rPr lang="en-US" b="1" dirty="0" smtClean="0">
                <a:solidFill>
                  <a:srgbClr val="FF00FF"/>
                </a:solidFill>
              </a:rPr>
              <a:t>=</a:t>
            </a:r>
            <a:r>
              <a:rPr lang="en-US" dirty="0" smtClean="0">
                <a:solidFill>
                  <a:srgbClr val="FF00FF"/>
                </a:solidFill>
              </a:rPr>
              <a:t> 1/4</a:t>
            </a:r>
            <a:r>
              <a:rPr lang="en-US" dirty="0" smtClean="0">
                <a:solidFill>
                  <a:srgbClr val="FF00FF"/>
                </a:solidFill>
                <a:latin typeface="Symbol" pitchFamily="18" charset="2"/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 =&gt; conjectured </a:t>
            </a:r>
            <a:r>
              <a:rPr lang="en-US" dirty="0" err="1" smtClean="0">
                <a:solidFill>
                  <a:srgbClr val="000000"/>
                </a:solidFill>
              </a:rPr>
              <a:t>AdS</a:t>
            </a:r>
            <a:r>
              <a:rPr lang="en-US" dirty="0" smtClean="0">
                <a:solidFill>
                  <a:srgbClr val="000000"/>
                </a:solidFill>
              </a:rPr>
              <a:t>/CFT limit</a:t>
            </a:r>
          </a:p>
          <a:p>
            <a:pPr lvl="1">
              <a:lnSpc>
                <a:spcPct val="85000"/>
              </a:lnSpc>
              <a:spcBef>
                <a:spcPct val="25000"/>
              </a:spcBef>
              <a:buClr>
                <a:srgbClr val="FC0128"/>
              </a:buClr>
              <a:defRPr/>
            </a:pPr>
            <a:r>
              <a:rPr lang="en-US" altLang="ko-KR" dirty="0" smtClean="0">
                <a:solidFill>
                  <a:srgbClr val="000000"/>
                </a:solidFill>
              </a:rPr>
              <a:t> current RHIC limit: </a:t>
            </a:r>
            <a:r>
              <a:rPr lang="en-US" altLang="ko-KR" dirty="0" smtClean="0">
                <a:solidFill>
                  <a:srgbClr val="FF00FF"/>
                </a:solidFill>
                <a:latin typeface="Symbol" pitchFamily="18" charset="2"/>
              </a:rPr>
              <a:t>h</a:t>
            </a:r>
            <a:r>
              <a:rPr lang="en-US" altLang="ko-KR" dirty="0" smtClean="0">
                <a:solidFill>
                  <a:srgbClr val="FF00FF"/>
                </a:solidFill>
              </a:rPr>
              <a:t>/s &lt; (2-5) x 1/4</a:t>
            </a:r>
            <a:r>
              <a:rPr lang="en-US" altLang="ko-KR" dirty="0" smtClean="0">
                <a:solidFill>
                  <a:srgbClr val="FF00FF"/>
                </a:solidFill>
                <a:latin typeface="Symbol" pitchFamily="18" charset="2"/>
              </a:rPr>
              <a:t>p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lnSpc>
                <a:spcPct val="85000"/>
              </a:lnSpc>
              <a:spcBef>
                <a:spcPct val="25000"/>
              </a:spcBef>
              <a:buClr>
                <a:srgbClr val="FC0128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 need precision measurement of </a:t>
            </a:r>
            <a:r>
              <a:rPr lang="en-US" altLang="ko-KR" dirty="0" smtClean="0">
                <a:latin typeface="Symbol" pitchFamily="18" charset="2"/>
              </a:rPr>
              <a:t>h/</a:t>
            </a:r>
            <a:r>
              <a:rPr lang="en-US" altLang="ko-KR" dirty="0" smtClean="0">
                <a:solidFill>
                  <a:srgbClr val="000000"/>
                </a:solidFill>
              </a:rPr>
              <a:t>s</a:t>
            </a:r>
            <a:r>
              <a:rPr lang="en-US" b="1" u="sng" dirty="0" smtClean="0">
                <a:solidFill>
                  <a:srgbClr val="FF0000"/>
                </a:solidFill>
              </a:rPr>
              <a:t/>
            </a:r>
            <a:br>
              <a:rPr lang="en-US" b="1" u="sng" dirty="0" smtClean="0">
                <a:solidFill>
                  <a:srgbClr val="FF0000"/>
                </a:solidFill>
              </a:rPr>
            </a:br>
            <a:r>
              <a:rPr lang="en-US" b="1" u="sng" dirty="0" smtClean="0">
                <a:solidFill>
                  <a:srgbClr val="FF0000"/>
                </a:solidFill>
              </a:rPr>
              <a:t/>
            </a:r>
            <a:br>
              <a:rPr lang="en-US" b="1" u="sng" dirty="0" smtClean="0">
                <a:solidFill>
                  <a:srgbClr val="FF0000"/>
                </a:solidFill>
              </a:rPr>
            </a:br>
            <a:r>
              <a:rPr lang="en-US" b="1" u="sng" dirty="0" smtClean="0">
                <a:solidFill>
                  <a:srgbClr val="CC00CC"/>
                </a:solidFill>
              </a:rPr>
              <a:t/>
            </a:r>
            <a:br>
              <a:rPr lang="en-US" b="1" u="sng" dirty="0" smtClean="0">
                <a:solidFill>
                  <a:srgbClr val="CC00CC"/>
                </a:solidFill>
              </a:rPr>
            </a:br>
            <a:r>
              <a:rPr lang="en-US" sz="1600" u="sng" dirty="0" smtClean="0">
                <a:solidFill>
                  <a:srgbClr val="CC00CC"/>
                </a:solidFill>
              </a:rPr>
              <a:t>shear viscosity:</a:t>
            </a:r>
          </a:p>
          <a:p>
            <a:pPr lvl="2" indent="60325">
              <a:lnSpc>
                <a:spcPct val="85000"/>
              </a:lnSpc>
              <a:spcBef>
                <a:spcPct val="25000"/>
              </a:spcBef>
              <a:buClr>
                <a:srgbClr val="00B050"/>
              </a:buClr>
              <a:buNone/>
              <a:defRPr/>
            </a:pPr>
            <a:endParaRPr lang="en-US" b="1" u="sng" dirty="0" smtClean="0">
              <a:solidFill>
                <a:srgbClr val="FF00FF"/>
              </a:solidFill>
            </a:endParaRPr>
          </a:p>
          <a:p>
            <a:pPr lvl="2" indent="60325">
              <a:lnSpc>
                <a:spcPct val="85000"/>
              </a:lnSpc>
              <a:spcBef>
                <a:spcPct val="25000"/>
              </a:spcBef>
              <a:buClr>
                <a:srgbClr val="00B050"/>
              </a:buClr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altLang="ko-KR" dirty="0" smtClean="0"/>
              <a:t>To get precision measurement of </a:t>
            </a:r>
            <a:r>
              <a:rPr lang="en-US" altLang="ko-KR" dirty="0" smtClean="0">
                <a:latin typeface="Symbol" pitchFamily="18" charset="2"/>
              </a:rPr>
              <a:t>h</a:t>
            </a:r>
            <a:r>
              <a:rPr lang="en-US" altLang="ko-KR" dirty="0" smtClean="0"/>
              <a:t>/s </a:t>
            </a:r>
            <a:r>
              <a:rPr lang="en-US" altLang="ko-KR" sz="2000" i="1" dirty="0" smtClean="0">
                <a:solidFill>
                  <a:schemeClr val="tx1"/>
                </a:solidFill>
              </a:rPr>
              <a:t>(parameters in hydro) </a:t>
            </a:r>
            <a:r>
              <a:rPr lang="en-US" altLang="ko-KR" dirty="0" smtClean="0"/>
              <a:t>using flow </a:t>
            </a:r>
            <a:r>
              <a:rPr lang="en-US" altLang="ko-KR" dirty="0" err="1" smtClean="0"/>
              <a:t>v</a:t>
            </a:r>
            <a:r>
              <a:rPr lang="en-US" altLang="ko-KR" baseline="-25000" dirty="0" err="1" smtClean="0"/>
              <a:t>n</a:t>
            </a:r>
            <a:r>
              <a:rPr lang="en-US" altLang="ko-KR" dirty="0" smtClean="0"/>
              <a:t> </a:t>
            </a:r>
            <a:r>
              <a:rPr lang="en-US" altLang="ko-KR" sz="2000" i="1" dirty="0" smtClean="0">
                <a:solidFill>
                  <a:schemeClr val="tx1"/>
                </a:solidFill>
              </a:rPr>
              <a:t>(experimental </a:t>
            </a:r>
            <a:r>
              <a:rPr lang="en-US" altLang="ko-KR" sz="2000" i="1" smtClean="0">
                <a:solidFill>
                  <a:schemeClr val="tx1"/>
                </a:solidFill>
              </a:rPr>
              <a:t>data</a:t>
            </a:r>
            <a:r>
              <a:rPr lang="en-US" altLang="ko-KR" sz="2000" i="1" smtClean="0">
                <a:solidFill>
                  <a:schemeClr val="tx1"/>
                </a:solidFill>
              </a:rPr>
              <a:t>)</a:t>
            </a:r>
            <a:r>
              <a:rPr lang="en-US" altLang="ko-KR" smtClean="0">
                <a:solidFill>
                  <a:srgbClr val="0066FF"/>
                </a:solidFill>
              </a:rPr>
              <a:t>: </a:t>
            </a:r>
            <a:r>
              <a:rPr lang="en-US" dirty="0" smtClean="0"/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en-US" sz="1600" dirty="0" smtClean="0">
              <a:solidFill>
                <a:schemeClr val="tx1"/>
              </a:solidFill>
              <a:latin typeface="Symbol" pitchFamily="18" charset="2"/>
            </a:endParaRPr>
          </a:p>
          <a:p>
            <a:pPr lvl="1">
              <a:lnSpc>
                <a:spcPct val="85000"/>
              </a:lnSpc>
              <a:spcBef>
                <a:spcPct val="25000"/>
              </a:spcBef>
              <a:buClr>
                <a:srgbClr val="FC0128"/>
              </a:buClr>
            </a:pPr>
            <a:r>
              <a:rPr lang="en-US" dirty="0" smtClean="0"/>
              <a:t> fix </a:t>
            </a:r>
            <a:r>
              <a:rPr lang="en-US" b="1" dirty="0" smtClean="0">
                <a:solidFill>
                  <a:srgbClr val="00B050"/>
                </a:solidFill>
              </a:rPr>
              <a:t>initial conditions</a:t>
            </a:r>
            <a:r>
              <a:rPr lang="en-US" dirty="0" smtClean="0"/>
              <a:t> (geometrical shape is model dependent, </a:t>
            </a:r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 err="1" smtClean="0"/>
              <a:t>Glauber</a:t>
            </a:r>
            <a:r>
              <a:rPr lang="en-US" dirty="0" smtClean="0"/>
              <a:t>, CGC)</a:t>
            </a:r>
          </a:p>
          <a:p>
            <a:pPr lvl="1">
              <a:lnSpc>
                <a:spcPct val="85000"/>
              </a:lnSpc>
              <a:spcBef>
                <a:spcPct val="25000"/>
              </a:spcBef>
              <a:buClr>
                <a:srgbClr val="FC0128"/>
              </a:buClr>
            </a:pPr>
            <a:r>
              <a:rPr lang="en-US" dirty="0" smtClean="0"/>
              <a:t> quantify </a:t>
            </a:r>
            <a:r>
              <a:rPr lang="en-US" b="1" dirty="0" smtClean="0">
                <a:solidFill>
                  <a:srgbClr val="00B050"/>
                </a:solidFill>
              </a:rPr>
              <a:t>flow fluctuations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(influence measured v</a:t>
            </a:r>
            <a:r>
              <a:rPr lang="en-US" baseline="-25000" dirty="0" smtClean="0"/>
              <a:t>2</a:t>
            </a:r>
            <a:r>
              <a:rPr lang="en-US" dirty="0" smtClean="0"/>
              <a:t>, depending on method)</a:t>
            </a:r>
          </a:p>
          <a:p>
            <a:pPr lvl="1">
              <a:lnSpc>
                <a:spcPct val="85000"/>
              </a:lnSpc>
              <a:spcBef>
                <a:spcPct val="25000"/>
              </a:spcBef>
              <a:buClr>
                <a:srgbClr val="FC0128"/>
              </a:buClr>
            </a:pPr>
            <a:r>
              <a:rPr lang="en-US" dirty="0" smtClean="0"/>
              <a:t> measure </a:t>
            </a:r>
            <a:r>
              <a:rPr lang="en-US" b="1" dirty="0" smtClean="0">
                <a:solidFill>
                  <a:srgbClr val="00B050"/>
                </a:solidFill>
              </a:rPr>
              <a:t>non-flow correlations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dirty="0" smtClean="0"/>
              <a:t> (</a:t>
            </a:r>
            <a:r>
              <a:rPr lang="en-US" dirty="0" err="1" smtClean="0"/>
              <a:t>eg</a:t>
            </a:r>
            <a:r>
              <a:rPr lang="en-US" dirty="0" smtClean="0"/>
              <a:t> jets)</a:t>
            </a:r>
          </a:p>
          <a:p>
            <a:pPr lvl="1">
              <a:lnSpc>
                <a:spcPct val="85000"/>
              </a:lnSpc>
              <a:spcBef>
                <a:spcPct val="25000"/>
              </a:spcBef>
              <a:buClr>
                <a:srgbClr val="FC0128"/>
              </a:buClr>
            </a:pPr>
            <a:r>
              <a:rPr lang="en-US" b="1" dirty="0" smtClean="0">
                <a:solidFill>
                  <a:srgbClr val="00B050"/>
                </a:solidFill>
              </a:rPr>
              <a:t> improve theory</a:t>
            </a:r>
            <a:r>
              <a:rPr lang="en-US" dirty="0" smtClean="0"/>
              <a:t> precision (3D hydro, '</a:t>
            </a:r>
            <a:r>
              <a:rPr lang="en-US" dirty="0" err="1" smtClean="0"/>
              <a:t>hadronic</a:t>
            </a:r>
            <a:r>
              <a:rPr lang="en-US" dirty="0" smtClean="0"/>
              <a:t> afterburner', ...)</a:t>
            </a:r>
          </a:p>
          <a:p>
            <a:pPr lvl="1">
              <a:lnSpc>
                <a:spcPct val="85000"/>
              </a:lnSpc>
              <a:spcBef>
                <a:spcPct val="25000"/>
              </a:spcBef>
              <a:buClr>
                <a:srgbClr val="FC0128"/>
              </a:buClr>
            </a:pPr>
            <a:r>
              <a:rPr lang="en-US" dirty="0" smtClean="0"/>
              <a:t> .........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6A1EB53-F72D-4858-A39C-F9653F2474F8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28907" y="100926"/>
            <a:ext cx="5237011" cy="480774"/>
          </a:xfrm>
          <a:noFill/>
        </p:spPr>
        <p:txBody>
          <a:bodyPr/>
          <a:lstStyle/>
          <a:p>
            <a:pPr eaLnBrk="1" hangingPunct="1"/>
            <a:r>
              <a:rPr lang="en-US" sz="2800" dirty="0" err="1" smtClean="0"/>
              <a:t>Azimuthal</a:t>
            </a:r>
            <a:r>
              <a:rPr lang="en-US" sz="2800" dirty="0" smtClean="0"/>
              <a:t> Flow: What next ?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803944" y="2739388"/>
          <a:ext cx="1371600" cy="752475"/>
        </p:xfrm>
        <a:graphic>
          <a:graphicData uri="http://schemas.openxmlformats.org/presentationml/2006/ole">
            <p:oleObj spid="_x0000_s244738" name="수식" r:id="rId3" imgW="787320" imgH="431640" progId="Equation.3">
              <p:embed/>
            </p:oleObj>
          </a:graphicData>
        </a:graphic>
      </p:graphicFrame>
      <p:pic>
        <p:nvPicPr>
          <p:cNvPr id="2447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3304" y="854122"/>
            <a:ext cx="3811359" cy="292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8" name="Rectangle 4"/>
          <p:cNvSpPr>
            <a:spLocks noGrp="1" noChangeArrowheads="1"/>
          </p:cNvSpPr>
          <p:nvPr>
            <p:ph type="title"/>
          </p:nvPr>
        </p:nvSpPr>
        <p:spPr>
          <a:xfrm>
            <a:off x="2357511" y="74020"/>
            <a:ext cx="4581382" cy="536173"/>
          </a:xfrm>
        </p:spPr>
        <p:txBody>
          <a:bodyPr/>
          <a:lstStyle/>
          <a:p>
            <a:r>
              <a:rPr lang="en-US" altLang="ja-JP" sz="3200" dirty="0" smtClean="0">
                <a:ea typeface="ＭＳ Ｐゴシック" pitchFamily="34" charset="-128"/>
              </a:rPr>
              <a:t>Experimental methods</a:t>
            </a:r>
            <a:endParaRPr lang="en-US" altLang="ja-JP" sz="3200" dirty="0">
              <a:ea typeface="ＭＳ Ｐゴシック" pitchFamily="34" charset="-128"/>
            </a:endParaRPr>
          </a:p>
        </p:txBody>
      </p:sp>
      <p:pic>
        <p:nvPicPr>
          <p:cNvPr id="2478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0340" y="1761308"/>
            <a:ext cx="5125319" cy="85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78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439" y="2874781"/>
            <a:ext cx="83629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78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480" y="1163410"/>
            <a:ext cx="37433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6785" name="Object 1"/>
          <p:cNvGraphicFramePr>
            <a:graphicFrameLocks noChangeAspect="1"/>
          </p:cNvGraphicFramePr>
          <p:nvPr/>
        </p:nvGraphicFramePr>
        <p:xfrm>
          <a:off x="4686938" y="5470437"/>
          <a:ext cx="2079625" cy="839788"/>
        </p:xfrm>
        <a:graphic>
          <a:graphicData uri="http://schemas.openxmlformats.org/presentationml/2006/ole">
            <p:oleObj spid="_x0000_s246785" name="Equation" r:id="rId6" imgW="1193760" imgH="482400" progId="Equation.3">
              <p:embed/>
            </p:oleObj>
          </a:graphicData>
        </a:graphic>
      </p:graphicFrame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601096" y="821961"/>
            <a:ext cx="2377440" cy="2034448"/>
            <a:chOff x="240" y="672"/>
            <a:chExt cx="2291" cy="2266"/>
          </a:xfrm>
        </p:grpSpPr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644" y="672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endParaRPr lang="ko-KR" altLang="en-US">
                <a:latin typeface="Times New Roman" pitchFamily="18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315" y="2688"/>
              <a:ext cx="116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ko-KR" altLang="en-US">
                <a:latin typeface="Times New Roman" pitchFamily="18" charset="0"/>
              </a:endParaRPr>
            </a:p>
          </p:txBody>
        </p: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240" y="958"/>
              <a:ext cx="2291" cy="1735"/>
              <a:chOff x="349" y="958"/>
              <a:chExt cx="2291" cy="1735"/>
            </a:xfrm>
          </p:grpSpPr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 rot="-10332135">
                <a:off x="2178" y="958"/>
                <a:ext cx="246" cy="234"/>
              </a:xfrm>
              <a:custGeom>
                <a:avLst/>
                <a:gdLst>
                  <a:gd name="T0" fmla="*/ 147 w 720"/>
                  <a:gd name="T1" fmla="*/ 0 h 622"/>
                  <a:gd name="T2" fmla="*/ 60 w 720"/>
                  <a:gd name="T3" fmla="*/ 143 h 622"/>
                  <a:gd name="T4" fmla="*/ 0 w 720"/>
                  <a:gd name="T5" fmla="*/ 143 h 622"/>
                  <a:gd name="T6" fmla="*/ 57 w 720"/>
                  <a:gd name="T7" fmla="*/ 234 h 622"/>
                  <a:gd name="T8" fmla="*/ 216 w 720"/>
                  <a:gd name="T9" fmla="*/ 143 h 622"/>
                  <a:gd name="T10" fmla="*/ 159 w 720"/>
                  <a:gd name="T11" fmla="*/ 144 h 622"/>
                  <a:gd name="T12" fmla="*/ 246 w 720"/>
                  <a:gd name="T13" fmla="*/ 0 h 622"/>
                  <a:gd name="T14" fmla="*/ 147 w 720"/>
                  <a:gd name="T15" fmla="*/ 0 h 6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0"/>
                  <a:gd name="T25" fmla="*/ 0 h 622"/>
                  <a:gd name="T26" fmla="*/ 720 w 720"/>
                  <a:gd name="T27" fmla="*/ 622 h 6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0" h="622">
                    <a:moveTo>
                      <a:pt x="430" y="0"/>
                    </a:moveTo>
                    <a:lnTo>
                      <a:pt x="177" y="379"/>
                    </a:lnTo>
                    <a:lnTo>
                      <a:pt x="0" y="379"/>
                    </a:lnTo>
                    <a:lnTo>
                      <a:pt x="168" y="622"/>
                    </a:lnTo>
                    <a:lnTo>
                      <a:pt x="631" y="379"/>
                    </a:lnTo>
                    <a:lnTo>
                      <a:pt x="465" y="382"/>
                    </a:lnTo>
                    <a:lnTo>
                      <a:pt x="720" y="0"/>
                    </a:lnTo>
                    <a:lnTo>
                      <a:pt x="43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round/>
                <a:headEnd/>
                <a:tailEnd/>
              </a:ln>
              <a:scene3d>
                <a:camera prst="legacyPerspectiveTopRight">
                  <a:rot lat="20099996" lon="21299996" rev="0"/>
                </a:camera>
                <a:lightRig rig="legacyFlat1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ko-KR" altLang="en-US"/>
              </a:p>
            </p:txBody>
          </p:sp>
          <p:sp>
            <p:nvSpPr>
              <p:cNvPr id="13" name="Line 12"/>
              <p:cNvSpPr>
                <a:spLocks noChangeShapeType="1"/>
              </p:cNvSpPr>
              <p:nvPr/>
            </p:nvSpPr>
            <p:spPr bwMode="auto">
              <a:xfrm rot="467865" flipH="1">
                <a:off x="860" y="1040"/>
                <a:ext cx="426" cy="695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 rot="467865" flipH="1">
                <a:off x="1064" y="1068"/>
                <a:ext cx="419" cy="684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 rot="467865">
                <a:off x="1217" y="1300"/>
                <a:ext cx="1403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 rot="467865">
                <a:off x="1087" y="1988"/>
                <a:ext cx="987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7" name="AutoShape 16"/>
              <p:cNvSpPr>
                <a:spLocks noChangeArrowheads="1"/>
              </p:cNvSpPr>
              <p:nvPr/>
            </p:nvSpPr>
            <p:spPr bwMode="auto">
              <a:xfrm rot="467865">
                <a:off x="411" y="1102"/>
                <a:ext cx="2229" cy="1349"/>
              </a:xfrm>
              <a:prstGeom prst="parallelogram">
                <a:avLst>
                  <a:gd name="adj" fmla="val 61305"/>
                </a:avLst>
              </a:prstGeom>
              <a:noFill/>
              <a:ln w="2857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8" name="Line 17"/>
              <p:cNvSpPr>
                <a:spLocks noChangeShapeType="1"/>
              </p:cNvSpPr>
              <p:nvPr/>
            </p:nvSpPr>
            <p:spPr bwMode="auto">
              <a:xfrm rot="467865" flipH="1">
                <a:off x="349" y="2015"/>
                <a:ext cx="179" cy="294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 rot="467865" flipH="1">
                <a:off x="1151" y="1087"/>
                <a:ext cx="518" cy="846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 rot="11267865" flipV="1">
                <a:off x="1049" y="1818"/>
                <a:ext cx="174" cy="541"/>
              </a:xfrm>
              <a:custGeom>
                <a:avLst/>
                <a:gdLst>
                  <a:gd name="T0" fmla="*/ 58 w 252"/>
                  <a:gd name="T1" fmla="*/ 487 h 715"/>
                  <a:gd name="T2" fmla="*/ 17 w 252"/>
                  <a:gd name="T3" fmla="*/ 393 h 715"/>
                  <a:gd name="T4" fmla="*/ 1 w 252"/>
                  <a:gd name="T5" fmla="*/ 266 h 715"/>
                  <a:gd name="T6" fmla="*/ 21 w 252"/>
                  <a:gd name="T7" fmla="*/ 155 h 715"/>
                  <a:gd name="T8" fmla="*/ 69 w 252"/>
                  <a:gd name="T9" fmla="*/ 55 h 715"/>
                  <a:gd name="T10" fmla="*/ 115 w 252"/>
                  <a:gd name="T11" fmla="*/ 3 h 715"/>
                  <a:gd name="T12" fmla="*/ 155 w 252"/>
                  <a:gd name="T13" fmla="*/ 129 h 715"/>
                  <a:gd name="T14" fmla="*/ 172 w 252"/>
                  <a:gd name="T15" fmla="*/ 255 h 715"/>
                  <a:gd name="T16" fmla="*/ 166 w 252"/>
                  <a:gd name="T17" fmla="*/ 389 h 715"/>
                  <a:gd name="T18" fmla="*/ 137 w 252"/>
                  <a:gd name="T19" fmla="*/ 481 h 715"/>
                  <a:gd name="T20" fmla="*/ 98 w 252"/>
                  <a:gd name="T21" fmla="*/ 539 h 715"/>
                  <a:gd name="T22" fmla="*/ 58 w 252"/>
                  <a:gd name="T23" fmla="*/ 487 h 7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2"/>
                  <a:gd name="T37" fmla="*/ 0 h 715"/>
                  <a:gd name="T38" fmla="*/ 252 w 252"/>
                  <a:gd name="T39" fmla="*/ 715 h 7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2" h="715">
                    <a:moveTo>
                      <a:pt x="84" y="643"/>
                    </a:moveTo>
                    <a:cubicBezTo>
                      <a:pt x="64" y="611"/>
                      <a:pt x="38" y="568"/>
                      <a:pt x="24" y="519"/>
                    </a:cubicBezTo>
                    <a:cubicBezTo>
                      <a:pt x="10" y="470"/>
                      <a:pt x="0" y="403"/>
                      <a:pt x="1" y="351"/>
                    </a:cubicBezTo>
                    <a:cubicBezTo>
                      <a:pt x="2" y="299"/>
                      <a:pt x="14" y="251"/>
                      <a:pt x="30" y="205"/>
                    </a:cubicBezTo>
                    <a:cubicBezTo>
                      <a:pt x="46" y="159"/>
                      <a:pt x="77" y="106"/>
                      <a:pt x="100" y="73"/>
                    </a:cubicBezTo>
                    <a:cubicBezTo>
                      <a:pt x="123" y="40"/>
                      <a:pt x="163" y="0"/>
                      <a:pt x="166" y="4"/>
                    </a:cubicBezTo>
                    <a:cubicBezTo>
                      <a:pt x="198" y="57"/>
                      <a:pt x="212" y="120"/>
                      <a:pt x="225" y="171"/>
                    </a:cubicBezTo>
                    <a:cubicBezTo>
                      <a:pt x="239" y="226"/>
                      <a:pt x="246" y="280"/>
                      <a:pt x="249" y="337"/>
                    </a:cubicBezTo>
                    <a:cubicBezTo>
                      <a:pt x="252" y="394"/>
                      <a:pt x="249" y="464"/>
                      <a:pt x="241" y="514"/>
                    </a:cubicBezTo>
                    <a:cubicBezTo>
                      <a:pt x="233" y="564"/>
                      <a:pt x="216" y="603"/>
                      <a:pt x="199" y="636"/>
                    </a:cubicBezTo>
                    <a:cubicBezTo>
                      <a:pt x="182" y="669"/>
                      <a:pt x="142" y="715"/>
                      <a:pt x="142" y="712"/>
                    </a:cubicBezTo>
                    <a:cubicBezTo>
                      <a:pt x="142" y="711"/>
                      <a:pt x="104" y="675"/>
                      <a:pt x="84" y="643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1" name="Line 20"/>
              <p:cNvSpPr>
                <a:spLocks noChangeShapeType="1"/>
              </p:cNvSpPr>
              <p:nvPr/>
            </p:nvSpPr>
            <p:spPr bwMode="auto">
              <a:xfrm rot="467865" flipH="1">
                <a:off x="956" y="1777"/>
                <a:ext cx="382" cy="623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22" name="Group 21"/>
              <p:cNvGrpSpPr>
                <a:grpSpLocks/>
              </p:cNvGrpSpPr>
              <p:nvPr/>
            </p:nvGrpSpPr>
            <p:grpSpPr bwMode="auto">
              <a:xfrm rot="240000">
                <a:off x="1738" y="1051"/>
                <a:ext cx="708" cy="756"/>
                <a:chOff x="3157" y="3025"/>
                <a:chExt cx="1026" cy="999"/>
              </a:xfrm>
            </p:grpSpPr>
            <p:grpSp>
              <p:nvGrpSpPr>
                <p:cNvPr id="95" name="Group 22"/>
                <p:cNvGrpSpPr>
                  <a:grpSpLocks/>
                </p:cNvGrpSpPr>
                <p:nvPr/>
              </p:nvGrpSpPr>
              <p:grpSpPr bwMode="auto">
                <a:xfrm>
                  <a:off x="3157" y="3025"/>
                  <a:ext cx="1026" cy="999"/>
                  <a:chOff x="4130" y="2180"/>
                  <a:chExt cx="1026" cy="999"/>
                </a:xfrm>
              </p:grpSpPr>
              <p:sp>
                <p:nvSpPr>
                  <p:cNvPr id="97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4153" y="2181"/>
                    <a:ext cx="981" cy="98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98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4153" y="2180"/>
                    <a:ext cx="981" cy="981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99" name="Freeform 25"/>
                  <p:cNvSpPr>
                    <a:spLocks/>
                  </p:cNvSpPr>
                  <p:nvPr/>
                </p:nvSpPr>
                <p:spPr bwMode="auto">
                  <a:xfrm>
                    <a:off x="4130" y="2579"/>
                    <a:ext cx="1026" cy="600"/>
                  </a:xfrm>
                  <a:custGeom>
                    <a:avLst/>
                    <a:gdLst>
                      <a:gd name="T0" fmla="*/ 43 w 1026"/>
                      <a:gd name="T1" fmla="*/ 123 h 600"/>
                      <a:gd name="T2" fmla="*/ 120 w 1026"/>
                      <a:gd name="T3" fmla="*/ 181 h 600"/>
                      <a:gd name="T4" fmla="*/ 262 w 1026"/>
                      <a:gd name="T5" fmla="*/ 250 h 600"/>
                      <a:gd name="T6" fmla="*/ 432 w 1026"/>
                      <a:gd name="T7" fmla="*/ 280 h 600"/>
                      <a:gd name="T8" fmla="*/ 634 w 1026"/>
                      <a:gd name="T9" fmla="*/ 259 h 600"/>
                      <a:gd name="T10" fmla="*/ 799 w 1026"/>
                      <a:gd name="T11" fmla="*/ 201 h 600"/>
                      <a:gd name="T12" fmla="*/ 937 w 1026"/>
                      <a:gd name="T13" fmla="*/ 90 h 600"/>
                      <a:gd name="T14" fmla="*/ 1026 w 1026"/>
                      <a:gd name="T15" fmla="*/ 9 h 600"/>
                      <a:gd name="T16" fmla="*/ 1019 w 1026"/>
                      <a:gd name="T17" fmla="*/ 144 h 600"/>
                      <a:gd name="T18" fmla="*/ 992 w 1026"/>
                      <a:gd name="T19" fmla="*/ 267 h 600"/>
                      <a:gd name="T20" fmla="*/ 929 w 1026"/>
                      <a:gd name="T21" fmla="*/ 384 h 600"/>
                      <a:gd name="T22" fmla="*/ 857 w 1026"/>
                      <a:gd name="T23" fmla="*/ 467 h 600"/>
                      <a:gd name="T24" fmla="*/ 749 w 1026"/>
                      <a:gd name="T25" fmla="*/ 542 h 600"/>
                      <a:gd name="T26" fmla="*/ 610 w 1026"/>
                      <a:gd name="T27" fmla="*/ 588 h 600"/>
                      <a:gd name="T28" fmla="*/ 455 w 1026"/>
                      <a:gd name="T29" fmla="*/ 594 h 600"/>
                      <a:gd name="T30" fmla="*/ 310 w 1026"/>
                      <a:gd name="T31" fmla="*/ 553 h 600"/>
                      <a:gd name="T32" fmla="*/ 193 w 1026"/>
                      <a:gd name="T33" fmla="*/ 479 h 600"/>
                      <a:gd name="T34" fmla="*/ 95 w 1026"/>
                      <a:gd name="T35" fmla="*/ 368 h 600"/>
                      <a:gd name="T36" fmla="*/ 36 w 1026"/>
                      <a:gd name="T37" fmla="*/ 237 h 600"/>
                      <a:gd name="T38" fmla="*/ 1 w 1026"/>
                      <a:gd name="T39" fmla="*/ 73 h 600"/>
                      <a:gd name="T40" fmla="*/ 43 w 1026"/>
                      <a:gd name="T41" fmla="*/ 123 h 600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026"/>
                      <a:gd name="T64" fmla="*/ 0 h 600"/>
                      <a:gd name="T65" fmla="*/ 1026 w 1026"/>
                      <a:gd name="T66" fmla="*/ 600 h 600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026" h="600">
                        <a:moveTo>
                          <a:pt x="43" y="123"/>
                        </a:moveTo>
                        <a:cubicBezTo>
                          <a:pt x="61" y="136"/>
                          <a:pt x="84" y="160"/>
                          <a:pt x="120" y="181"/>
                        </a:cubicBezTo>
                        <a:cubicBezTo>
                          <a:pt x="156" y="202"/>
                          <a:pt x="210" y="233"/>
                          <a:pt x="262" y="250"/>
                        </a:cubicBezTo>
                        <a:cubicBezTo>
                          <a:pt x="314" y="267"/>
                          <a:pt x="370" y="279"/>
                          <a:pt x="432" y="280"/>
                        </a:cubicBezTo>
                        <a:cubicBezTo>
                          <a:pt x="494" y="281"/>
                          <a:pt x="573" y="272"/>
                          <a:pt x="634" y="259"/>
                        </a:cubicBezTo>
                        <a:cubicBezTo>
                          <a:pt x="695" y="246"/>
                          <a:pt x="749" y="229"/>
                          <a:pt x="799" y="201"/>
                        </a:cubicBezTo>
                        <a:cubicBezTo>
                          <a:pt x="849" y="173"/>
                          <a:pt x="899" y="122"/>
                          <a:pt x="937" y="90"/>
                        </a:cubicBezTo>
                        <a:cubicBezTo>
                          <a:pt x="975" y="58"/>
                          <a:pt x="1012" y="0"/>
                          <a:pt x="1026" y="9"/>
                        </a:cubicBezTo>
                        <a:cubicBezTo>
                          <a:pt x="1021" y="13"/>
                          <a:pt x="1025" y="101"/>
                          <a:pt x="1019" y="144"/>
                        </a:cubicBezTo>
                        <a:cubicBezTo>
                          <a:pt x="1013" y="187"/>
                          <a:pt x="1007" y="227"/>
                          <a:pt x="992" y="267"/>
                        </a:cubicBezTo>
                        <a:cubicBezTo>
                          <a:pt x="978" y="307"/>
                          <a:pt x="952" y="351"/>
                          <a:pt x="929" y="384"/>
                        </a:cubicBezTo>
                        <a:cubicBezTo>
                          <a:pt x="907" y="417"/>
                          <a:pt x="886" y="440"/>
                          <a:pt x="857" y="467"/>
                        </a:cubicBezTo>
                        <a:cubicBezTo>
                          <a:pt x="827" y="493"/>
                          <a:pt x="790" y="521"/>
                          <a:pt x="749" y="542"/>
                        </a:cubicBezTo>
                        <a:cubicBezTo>
                          <a:pt x="708" y="562"/>
                          <a:pt x="659" y="580"/>
                          <a:pt x="610" y="588"/>
                        </a:cubicBezTo>
                        <a:cubicBezTo>
                          <a:pt x="561" y="596"/>
                          <a:pt x="505" y="600"/>
                          <a:pt x="455" y="594"/>
                        </a:cubicBezTo>
                        <a:cubicBezTo>
                          <a:pt x="404" y="588"/>
                          <a:pt x="353" y="572"/>
                          <a:pt x="310" y="553"/>
                        </a:cubicBezTo>
                        <a:cubicBezTo>
                          <a:pt x="267" y="533"/>
                          <a:pt x="229" y="510"/>
                          <a:pt x="193" y="479"/>
                        </a:cubicBezTo>
                        <a:cubicBezTo>
                          <a:pt x="157" y="448"/>
                          <a:pt x="121" y="408"/>
                          <a:pt x="95" y="368"/>
                        </a:cubicBezTo>
                        <a:cubicBezTo>
                          <a:pt x="69" y="328"/>
                          <a:pt x="52" y="286"/>
                          <a:pt x="36" y="237"/>
                        </a:cubicBezTo>
                        <a:cubicBezTo>
                          <a:pt x="20" y="188"/>
                          <a:pt x="0" y="92"/>
                          <a:pt x="1" y="73"/>
                        </a:cubicBezTo>
                        <a:lnTo>
                          <a:pt x="43" y="123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50195"/>
                    </a:schemeClr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100" name="Freeform 26"/>
                  <p:cNvSpPr>
                    <a:spLocks/>
                  </p:cNvSpPr>
                  <p:nvPr/>
                </p:nvSpPr>
                <p:spPr bwMode="auto">
                  <a:xfrm>
                    <a:off x="4153" y="2604"/>
                    <a:ext cx="979" cy="257"/>
                  </a:xfrm>
                  <a:custGeom>
                    <a:avLst/>
                    <a:gdLst>
                      <a:gd name="T0" fmla="*/ 0 w 979"/>
                      <a:gd name="T1" fmla="*/ 78 h 257"/>
                      <a:gd name="T2" fmla="*/ 101 w 979"/>
                      <a:gd name="T3" fmla="*/ 160 h 257"/>
                      <a:gd name="T4" fmla="*/ 263 w 979"/>
                      <a:gd name="T5" fmla="*/ 232 h 257"/>
                      <a:gd name="T6" fmla="*/ 404 w 979"/>
                      <a:gd name="T7" fmla="*/ 256 h 257"/>
                      <a:gd name="T8" fmla="*/ 608 w 979"/>
                      <a:gd name="T9" fmla="*/ 238 h 257"/>
                      <a:gd name="T10" fmla="*/ 800 w 979"/>
                      <a:gd name="T11" fmla="*/ 160 h 257"/>
                      <a:gd name="T12" fmla="*/ 979 w 979"/>
                      <a:gd name="T13" fmla="*/ 0 h 25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79"/>
                      <a:gd name="T22" fmla="*/ 0 h 257"/>
                      <a:gd name="T23" fmla="*/ 979 w 979"/>
                      <a:gd name="T24" fmla="*/ 257 h 25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79" h="257">
                        <a:moveTo>
                          <a:pt x="0" y="78"/>
                        </a:moveTo>
                        <a:cubicBezTo>
                          <a:pt x="17" y="92"/>
                          <a:pt x="57" y="134"/>
                          <a:pt x="101" y="160"/>
                        </a:cubicBezTo>
                        <a:cubicBezTo>
                          <a:pt x="145" y="186"/>
                          <a:pt x="213" y="216"/>
                          <a:pt x="263" y="232"/>
                        </a:cubicBezTo>
                        <a:cubicBezTo>
                          <a:pt x="313" y="248"/>
                          <a:pt x="347" y="255"/>
                          <a:pt x="404" y="256"/>
                        </a:cubicBezTo>
                        <a:cubicBezTo>
                          <a:pt x="461" y="257"/>
                          <a:pt x="542" y="254"/>
                          <a:pt x="608" y="238"/>
                        </a:cubicBezTo>
                        <a:cubicBezTo>
                          <a:pt x="674" y="222"/>
                          <a:pt x="738" y="200"/>
                          <a:pt x="800" y="160"/>
                        </a:cubicBezTo>
                        <a:cubicBezTo>
                          <a:pt x="862" y="120"/>
                          <a:pt x="942" y="33"/>
                          <a:pt x="979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96" name="Freeform 27"/>
                <p:cNvSpPr>
                  <a:spLocks/>
                </p:cNvSpPr>
                <p:nvPr/>
              </p:nvSpPr>
              <p:spPr bwMode="auto">
                <a:xfrm>
                  <a:off x="3175" y="3162"/>
                  <a:ext cx="252" cy="715"/>
                </a:xfrm>
                <a:custGeom>
                  <a:avLst/>
                  <a:gdLst>
                    <a:gd name="T0" fmla="*/ 84 w 252"/>
                    <a:gd name="T1" fmla="*/ 643 h 715"/>
                    <a:gd name="T2" fmla="*/ 24 w 252"/>
                    <a:gd name="T3" fmla="*/ 519 h 715"/>
                    <a:gd name="T4" fmla="*/ 1 w 252"/>
                    <a:gd name="T5" fmla="*/ 351 h 715"/>
                    <a:gd name="T6" fmla="*/ 30 w 252"/>
                    <a:gd name="T7" fmla="*/ 205 h 715"/>
                    <a:gd name="T8" fmla="*/ 100 w 252"/>
                    <a:gd name="T9" fmla="*/ 73 h 715"/>
                    <a:gd name="T10" fmla="*/ 166 w 252"/>
                    <a:gd name="T11" fmla="*/ 4 h 715"/>
                    <a:gd name="T12" fmla="*/ 225 w 252"/>
                    <a:gd name="T13" fmla="*/ 171 h 715"/>
                    <a:gd name="T14" fmla="*/ 249 w 252"/>
                    <a:gd name="T15" fmla="*/ 337 h 715"/>
                    <a:gd name="T16" fmla="*/ 241 w 252"/>
                    <a:gd name="T17" fmla="*/ 514 h 715"/>
                    <a:gd name="T18" fmla="*/ 199 w 252"/>
                    <a:gd name="T19" fmla="*/ 636 h 715"/>
                    <a:gd name="T20" fmla="*/ 142 w 252"/>
                    <a:gd name="T21" fmla="*/ 712 h 715"/>
                    <a:gd name="T22" fmla="*/ 84 w 252"/>
                    <a:gd name="T23" fmla="*/ 643 h 7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2"/>
                    <a:gd name="T37" fmla="*/ 0 h 715"/>
                    <a:gd name="T38" fmla="*/ 252 w 252"/>
                    <a:gd name="T39" fmla="*/ 715 h 7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2" h="715">
                      <a:moveTo>
                        <a:pt x="84" y="643"/>
                      </a:moveTo>
                      <a:cubicBezTo>
                        <a:pt x="64" y="611"/>
                        <a:pt x="38" y="568"/>
                        <a:pt x="24" y="519"/>
                      </a:cubicBezTo>
                      <a:cubicBezTo>
                        <a:pt x="10" y="470"/>
                        <a:pt x="0" y="403"/>
                        <a:pt x="1" y="351"/>
                      </a:cubicBezTo>
                      <a:cubicBezTo>
                        <a:pt x="2" y="299"/>
                        <a:pt x="14" y="251"/>
                        <a:pt x="30" y="205"/>
                      </a:cubicBezTo>
                      <a:cubicBezTo>
                        <a:pt x="46" y="159"/>
                        <a:pt x="77" y="106"/>
                        <a:pt x="100" y="73"/>
                      </a:cubicBezTo>
                      <a:cubicBezTo>
                        <a:pt x="123" y="40"/>
                        <a:pt x="163" y="0"/>
                        <a:pt x="166" y="4"/>
                      </a:cubicBezTo>
                      <a:cubicBezTo>
                        <a:pt x="198" y="57"/>
                        <a:pt x="212" y="120"/>
                        <a:pt x="225" y="171"/>
                      </a:cubicBezTo>
                      <a:cubicBezTo>
                        <a:pt x="239" y="226"/>
                        <a:pt x="246" y="280"/>
                        <a:pt x="249" y="337"/>
                      </a:cubicBezTo>
                      <a:cubicBezTo>
                        <a:pt x="252" y="394"/>
                        <a:pt x="249" y="464"/>
                        <a:pt x="241" y="514"/>
                      </a:cubicBezTo>
                      <a:cubicBezTo>
                        <a:pt x="233" y="564"/>
                        <a:pt x="216" y="603"/>
                        <a:pt x="199" y="636"/>
                      </a:cubicBezTo>
                      <a:cubicBezTo>
                        <a:pt x="182" y="669"/>
                        <a:pt x="142" y="715"/>
                        <a:pt x="142" y="712"/>
                      </a:cubicBezTo>
                      <a:cubicBezTo>
                        <a:pt x="142" y="711"/>
                        <a:pt x="104" y="675"/>
                        <a:pt x="84" y="64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7150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23" name="Line 28"/>
              <p:cNvSpPr>
                <a:spLocks noChangeShapeType="1"/>
              </p:cNvSpPr>
              <p:nvPr/>
            </p:nvSpPr>
            <p:spPr bwMode="auto">
              <a:xfrm rot="467865">
                <a:off x="1338" y="1110"/>
                <a:ext cx="579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4" name="Line 29"/>
              <p:cNvSpPr>
                <a:spLocks noChangeShapeType="1"/>
              </p:cNvSpPr>
              <p:nvPr/>
            </p:nvSpPr>
            <p:spPr bwMode="auto">
              <a:xfrm rot="467865">
                <a:off x="1528" y="1275"/>
                <a:ext cx="415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5" name="Line 30"/>
              <p:cNvSpPr>
                <a:spLocks noChangeShapeType="1"/>
              </p:cNvSpPr>
              <p:nvPr/>
            </p:nvSpPr>
            <p:spPr bwMode="auto">
              <a:xfrm rot="467865">
                <a:off x="1109" y="1391"/>
                <a:ext cx="823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6" name="Line 31"/>
              <p:cNvSpPr>
                <a:spLocks noChangeShapeType="1"/>
              </p:cNvSpPr>
              <p:nvPr/>
            </p:nvSpPr>
            <p:spPr bwMode="auto">
              <a:xfrm rot="467865" flipH="1">
                <a:off x="1687" y="1375"/>
                <a:ext cx="224" cy="365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7" name="Line 32"/>
              <p:cNvSpPr>
                <a:spLocks noChangeShapeType="1"/>
              </p:cNvSpPr>
              <p:nvPr/>
            </p:nvSpPr>
            <p:spPr bwMode="auto">
              <a:xfrm rot="467865">
                <a:off x="999" y="1563"/>
                <a:ext cx="1406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8" name="Line 33"/>
              <p:cNvSpPr>
                <a:spLocks noChangeShapeType="1"/>
              </p:cNvSpPr>
              <p:nvPr/>
            </p:nvSpPr>
            <p:spPr bwMode="auto">
              <a:xfrm rot="467865" flipH="1">
                <a:off x="1006" y="1087"/>
                <a:ext cx="822" cy="1343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9" name="Line 34"/>
              <p:cNvSpPr>
                <a:spLocks noChangeShapeType="1"/>
              </p:cNvSpPr>
              <p:nvPr/>
            </p:nvSpPr>
            <p:spPr bwMode="auto">
              <a:xfrm rot="467865">
                <a:off x="891" y="1696"/>
                <a:ext cx="1405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30" name="Group 35"/>
              <p:cNvGrpSpPr>
                <a:grpSpLocks/>
              </p:cNvGrpSpPr>
              <p:nvPr/>
            </p:nvGrpSpPr>
            <p:grpSpPr bwMode="auto">
              <a:xfrm rot="240000">
                <a:off x="1296" y="1390"/>
                <a:ext cx="363" cy="749"/>
                <a:chOff x="3811" y="2604"/>
                <a:chExt cx="489" cy="985"/>
              </a:xfrm>
            </p:grpSpPr>
            <p:sp>
              <p:nvSpPr>
                <p:cNvPr id="91" name="Oval 36"/>
                <p:cNvSpPr>
                  <a:spLocks noChangeArrowheads="1"/>
                </p:cNvSpPr>
                <p:nvPr/>
              </p:nvSpPr>
              <p:spPr bwMode="auto">
                <a:xfrm>
                  <a:off x="3811" y="2605"/>
                  <a:ext cx="488" cy="98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92" name="Freeform 37"/>
                <p:cNvSpPr>
                  <a:spLocks/>
                </p:cNvSpPr>
                <p:nvPr/>
              </p:nvSpPr>
              <p:spPr bwMode="auto">
                <a:xfrm>
                  <a:off x="3811" y="3074"/>
                  <a:ext cx="489" cy="515"/>
                </a:xfrm>
                <a:custGeom>
                  <a:avLst/>
                  <a:gdLst>
                    <a:gd name="T0" fmla="*/ 13 w 489"/>
                    <a:gd name="T1" fmla="*/ 46 h 515"/>
                    <a:gd name="T2" fmla="*/ 65 w 489"/>
                    <a:gd name="T3" fmla="*/ 81 h 515"/>
                    <a:gd name="T4" fmla="*/ 121 w 489"/>
                    <a:gd name="T5" fmla="*/ 97 h 515"/>
                    <a:gd name="T6" fmla="*/ 176 w 489"/>
                    <a:gd name="T7" fmla="*/ 112 h 515"/>
                    <a:gd name="T8" fmla="*/ 241 w 489"/>
                    <a:gd name="T9" fmla="*/ 114 h 515"/>
                    <a:gd name="T10" fmla="*/ 313 w 489"/>
                    <a:gd name="T11" fmla="*/ 103 h 515"/>
                    <a:gd name="T12" fmla="*/ 385 w 489"/>
                    <a:gd name="T13" fmla="*/ 78 h 515"/>
                    <a:gd name="T14" fmla="*/ 452 w 489"/>
                    <a:gd name="T15" fmla="*/ 29 h 515"/>
                    <a:gd name="T16" fmla="*/ 485 w 489"/>
                    <a:gd name="T17" fmla="*/ 7 h 515"/>
                    <a:gd name="T18" fmla="*/ 487 w 489"/>
                    <a:gd name="T19" fmla="*/ 70 h 515"/>
                    <a:gd name="T20" fmla="*/ 474 w 489"/>
                    <a:gd name="T21" fmla="*/ 190 h 515"/>
                    <a:gd name="T22" fmla="*/ 444 w 489"/>
                    <a:gd name="T23" fmla="*/ 304 h 515"/>
                    <a:gd name="T24" fmla="*/ 408 w 489"/>
                    <a:gd name="T25" fmla="*/ 385 h 515"/>
                    <a:gd name="T26" fmla="*/ 356 w 489"/>
                    <a:gd name="T27" fmla="*/ 458 h 515"/>
                    <a:gd name="T28" fmla="*/ 289 w 489"/>
                    <a:gd name="T29" fmla="*/ 503 h 515"/>
                    <a:gd name="T30" fmla="*/ 214 w 489"/>
                    <a:gd name="T31" fmla="*/ 509 h 515"/>
                    <a:gd name="T32" fmla="*/ 143 w 489"/>
                    <a:gd name="T33" fmla="*/ 469 h 515"/>
                    <a:gd name="T34" fmla="*/ 87 w 489"/>
                    <a:gd name="T35" fmla="*/ 397 h 515"/>
                    <a:gd name="T36" fmla="*/ 39 w 489"/>
                    <a:gd name="T37" fmla="*/ 289 h 515"/>
                    <a:gd name="T38" fmla="*/ 10 w 489"/>
                    <a:gd name="T39" fmla="*/ 161 h 515"/>
                    <a:gd name="T40" fmla="*/ 0 w 489"/>
                    <a:gd name="T41" fmla="*/ 28 h 515"/>
                    <a:gd name="T42" fmla="*/ 13 w 489"/>
                    <a:gd name="T43" fmla="*/ 46 h 51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89"/>
                    <a:gd name="T67" fmla="*/ 0 h 515"/>
                    <a:gd name="T68" fmla="*/ 489 w 489"/>
                    <a:gd name="T69" fmla="*/ 515 h 51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89" h="515">
                      <a:moveTo>
                        <a:pt x="13" y="46"/>
                      </a:moveTo>
                      <a:cubicBezTo>
                        <a:pt x="24" y="55"/>
                        <a:pt x="47" y="72"/>
                        <a:pt x="65" y="81"/>
                      </a:cubicBezTo>
                      <a:cubicBezTo>
                        <a:pt x="83" y="90"/>
                        <a:pt x="103" y="92"/>
                        <a:pt x="121" y="97"/>
                      </a:cubicBezTo>
                      <a:cubicBezTo>
                        <a:pt x="139" y="102"/>
                        <a:pt x="156" y="109"/>
                        <a:pt x="176" y="112"/>
                      </a:cubicBezTo>
                      <a:cubicBezTo>
                        <a:pt x="196" y="115"/>
                        <a:pt x="218" y="115"/>
                        <a:pt x="241" y="114"/>
                      </a:cubicBezTo>
                      <a:cubicBezTo>
                        <a:pt x="264" y="113"/>
                        <a:pt x="289" y="109"/>
                        <a:pt x="313" y="103"/>
                      </a:cubicBezTo>
                      <a:cubicBezTo>
                        <a:pt x="337" y="97"/>
                        <a:pt x="362" y="90"/>
                        <a:pt x="385" y="78"/>
                      </a:cubicBezTo>
                      <a:cubicBezTo>
                        <a:pt x="408" y="66"/>
                        <a:pt x="435" y="41"/>
                        <a:pt x="452" y="29"/>
                      </a:cubicBezTo>
                      <a:cubicBezTo>
                        <a:pt x="469" y="17"/>
                        <a:pt x="479" y="0"/>
                        <a:pt x="485" y="7"/>
                      </a:cubicBezTo>
                      <a:cubicBezTo>
                        <a:pt x="483" y="11"/>
                        <a:pt x="489" y="40"/>
                        <a:pt x="487" y="70"/>
                      </a:cubicBezTo>
                      <a:cubicBezTo>
                        <a:pt x="485" y="100"/>
                        <a:pt x="481" y="151"/>
                        <a:pt x="474" y="190"/>
                      </a:cubicBezTo>
                      <a:cubicBezTo>
                        <a:pt x="467" y="229"/>
                        <a:pt x="455" y="272"/>
                        <a:pt x="444" y="304"/>
                      </a:cubicBezTo>
                      <a:cubicBezTo>
                        <a:pt x="433" y="336"/>
                        <a:pt x="423" y="359"/>
                        <a:pt x="408" y="385"/>
                      </a:cubicBezTo>
                      <a:cubicBezTo>
                        <a:pt x="394" y="411"/>
                        <a:pt x="376" y="438"/>
                        <a:pt x="356" y="458"/>
                      </a:cubicBezTo>
                      <a:cubicBezTo>
                        <a:pt x="336" y="478"/>
                        <a:pt x="313" y="495"/>
                        <a:pt x="289" y="503"/>
                      </a:cubicBezTo>
                      <a:cubicBezTo>
                        <a:pt x="265" y="511"/>
                        <a:pt x="238" y="515"/>
                        <a:pt x="214" y="509"/>
                      </a:cubicBezTo>
                      <a:cubicBezTo>
                        <a:pt x="189" y="503"/>
                        <a:pt x="164" y="488"/>
                        <a:pt x="143" y="469"/>
                      </a:cubicBezTo>
                      <a:cubicBezTo>
                        <a:pt x="122" y="450"/>
                        <a:pt x="104" y="427"/>
                        <a:pt x="87" y="397"/>
                      </a:cubicBezTo>
                      <a:cubicBezTo>
                        <a:pt x="69" y="367"/>
                        <a:pt x="52" y="328"/>
                        <a:pt x="39" y="289"/>
                      </a:cubicBezTo>
                      <a:cubicBezTo>
                        <a:pt x="27" y="250"/>
                        <a:pt x="17" y="204"/>
                        <a:pt x="10" y="161"/>
                      </a:cubicBezTo>
                      <a:cubicBezTo>
                        <a:pt x="4" y="118"/>
                        <a:pt x="0" y="47"/>
                        <a:pt x="0" y="28"/>
                      </a:cubicBezTo>
                      <a:lnTo>
                        <a:pt x="13" y="46"/>
                      </a:lnTo>
                      <a:close/>
                    </a:path>
                  </a:pathLst>
                </a:custGeom>
                <a:solidFill>
                  <a:schemeClr val="bg1">
                    <a:alpha val="50195"/>
                  </a:schemeClr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93" name="Freeform 38"/>
                <p:cNvSpPr>
                  <a:spLocks/>
                </p:cNvSpPr>
                <p:nvPr/>
              </p:nvSpPr>
              <p:spPr bwMode="auto">
                <a:xfrm>
                  <a:off x="3811" y="3076"/>
                  <a:ext cx="487" cy="110"/>
                </a:xfrm>
                <a:custGeom>
                  <a:avLst/>
                  <a:gdLst>
                    <a:gd name="T0" fmla="*/ 0 w 979"/>
                    <a:gd name="T1" fmla="*/ 33 h 257"/>
                    <a:gd name="T2" fmla="*/ 50 w 979"/>
                    <a:gd name="T3" fmla="*/ 68 h 257"/>
                    <a:gd name="T4" fmla="*/ 131 w 979"/>
                    <a:gd name="T5" fmla="*/ 99 h 257"/>
                    <a:gd name="T6" fmla="*/ 201 w 979"/>
                    <a:gd name="T7" fmla="*/ 110 h 257"/>
                    <a:gd name="T8" fmla="*/ 302 w 979"/>
                    <a:gd name="T9" fmla="*/ 102 h 257"/>
                    <a:gd name="T10" fmla="*/ 398 w 979"/>
                    <a:gd name="T11" fmla="*/ 68 h 257"/>
                    <a:gd name="T12" fmla="*/ 487 w 979"/>
                    <a:gd name="T13" fmla="*/ 0 h 2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79"/>
                    <a:gd name="T22" fmla="*/ 0 h 257"/>
                    <a:gd name="T23" fmla="*/ 979 w 979"/>
                    <a:gd name="T24" fmla="*/ 257 h 2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79" h="257">
                      <a:moveTo>
                        <a:pt x="0" y="78"/>
                      </a:moveTo>
                      <a:cubicBezTo>
                        <a:pt x="17" y="92"/>
                        <a:pt x="57" y="134"/>
                        <a:pt x="101" y="160"/>
                      </a:cubicBezTo>
                      <a:cubicBezTo>
                        <a:pt x="145" y="186"/>
                        <a:pt x="213" y="216"/>
                        <a:pt x="263" y="232"/>
                      </a:cubicBezTo>
                      <a:cubicBezTo>
                        <a:pt x="313" y="248"/>
                        <a:pt x="347" y="255"/>
                        <a:pt x="404" y="256"/>
                      </a:cubicBezTo>
                      <a:cubicBezTo>
                        <a:pt x="461" y="257"/>
                        <a:pt x="542" y="254"/>
                        <a:pt x="608" y="238"/>
                      </a:cubicBezTo>
                      <a:cubicBezTo>
                        <a:pt x="674" y="222"/>
                        <a:pt x="738" y="200"/>
                        <a:pt x="800" y="160"/>
                      </a:cubicBezTo>
                      <a:cubicBezTo>
                        <a:pt x="862" y="120"/>
                        <a:pt x="942" y="33"/>
                        <a:pt x="979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94" name="Oval 39"/>
                <p:cNvSpPr>
                  <a:spLocks noChangeArrowheads="1"/>
                </p:cNvSpPr>
                <p:nvPr/>
              </p:nvSpPr>
              <p:spPr bwMode="auto">
                <a:xfrm>
                  <a:off x="3811" y="2604"/>
                  <a:ext cx="488" cy="981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31" name="Line 40"/>
              <p:cNvSpPr>
                <a:spLocks noChangeShapeType="1"/>
              </p:cNvSpPr>
              <p:nvPr/>
            </p:nvSpPr>
            <p:spPr bwMode="auto">
              <a:xfrm rot="467865" flipH="1">
                <a:off x="1582" y="1491"/>
                <a:ext cx="617" cy="1009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2" name="Line 41"/>
              <p:cNvSpPr>
                <a:spLocks noChangeShapeType="1"/>
              </p:cNvSpPr>
              <p:nvPr/>
            </p:nvSpPr>
            <p:spPr bwMode="auto">
              <a:xfrm rot="467865" flipH="1">
                <a:off x="1382" y="1517"/>
                <a:ext cx="582" cy="95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3" name="Line 42"/>
              <p:cNvSpPr>
                <a:spLocks noChangeShapeType="1"/>
              </p:cNvSpPr>
              <p:nvPr/>
            </p:nvSpPr>
            <p:spPr bwMode="auto">
              <a:xfrm rot="467865">
                <a:off x="1537" y="1878"/>
                <a:ext cx="646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4" name="Line 43"/>
              <p:cNvSpPr>
                <a:spLocks noChangeShapeType="1"/>
              </p:cNvSpPr>
              <p:nvPr/>
            </p:nvSpPr>
            <p:spPr bwMode="auto">
              <a:xfrm rot="467865" flipH="1">
                <a:off x="1153" y="1793"/>
                <a:ext cx="390" cy="637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5" name="Line 44"/>
              <p:cNvSpPr>
                <a:spLocks noChangeShapeType="1"/>
              </p:cNvSpPr>
              <p:nvPr/>
            </p:nvSpPr>
            <p:spPr bwMode="auto">
              <a:xfrm rot="467865" flipH="1">
                <a:off x="1274" y="1798"/>
                <a:ext cx="96" cy="157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6" name="Line 45"/>
              <p:cNvSpPr>
                <a:spLocks noChangeShapeType="1"/>
              </p:cNvSpPr>
              <p:nvPr/>
            </p:nvSpPr>
            <p:spPr bwMode="auto">
              <a:xfrm rot="467865">
                <a:off x="1068" y="1793"/>
                <a:ext cx="328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37" name="Group 46"/>
              <p:cNvGrpSpPr>
                <a:grpSpLocks/>
              </p:cNvGrpSpPr>
              <p:nvPr/>
            </p:nvGrpSpPr>
            <p:grpSpPr bwMode="auto">
              <a:xfrm rot="240000">
                <a:off x="546" y="1690"/>
                <a:ext cx="702" cy="757"/>
                <a:chOff x="3424" y="1488"/>
                <a:chExt cx="776" cy="764"/>
              </a:xfrm>
            </p:grpSpPr>
            <p:sp>
              <p:nvSpPr>
                <p:cNvPr id="85" name="Oval 47"/>
                <p:cNvSpPr>
                  <a:spLocks noChangeArrowheads="1"/>
                </p:cNvSpPr>
                <p:nvPr/>
              </p:nvSpPr>
              <p:spPr bwMode="auto">
                <a:xfrm>
                  <a:off x="3435" y="1489"/>
                  <a:ext cx="749" cy="74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86" name="Oval 48"/>
                <p:cNvSpPr>
                  <a:spLocks noChangeArrowheads="1"/>
                </p:cNvSpPr>
                <p:nvPr/>
              </p:nvSpPr>
              <p:spPr bwMode="auto">
                <a:xfrm>
                  <a:off x="3433" y="1488"/>
                  <a:ext cx="749" cy="74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87" name="Freeform 49"/>
                <p:cNvSpPr>
                  <a:spLocks/>
                </p:cNvSpPr>
                <p:nvPr/>
              </p:nvSpPr>
              <p:spPr bwMode="auto">
                <a:xfrm>
                  <a:off x="3424" y="1799"/>
                  <a:ext cx="776" cy="453"/>
                </a:xfrm>
                <a:custGeom>
                  <a:avLst/>
                  <a:gdLst>
                    <a:gd name="T0" fmla="*/ 17 w 982"/>
                    <a:gd name="T1" fmla="*/ 85 h 568"/>
                    <a:gd name="T2" fmla="*/ 79 w 982"/>
                    <a:gd name="T3" fmla="*/ 132 h 568"/>
                    <a:gd name="T4" fmla="*/ 207 w 982"/>
                    <a:gd name="T5" fmla="*/ 190 h 568"/>
                    <a:gd name="T6" fmla="*/ 318 w 982"/>
                    <a:gd name="T7" fmla="*/ 209 h 568"/>
                    <a:gd name="T8" fmla="*/ 480 w 982"/>
                    <a:gd name="T9" fmla="*/ 195 h 568"/>
                    <a:gd name="T10" fmla="*/ 608 w 982"/>
                    <a:gd name="T11" fmla="*/ 146 h 568"/>
                    <a:gd name="T12" fmla="*/ 717 w 982"/>
                    <a:gd name="T13" fmla="*/ 65 h 568"/>
                    <a:gd name="T14" fmla="*/ 773 w 982"/>
                    <a:gd name="T15" fmla="*/ 6 h 568"/>
                    <a:gd name="T16" fmla="*/ 773 w 982"/>
                    <a:gd name="T17" fmla="*/ 98 h 568"/>
                    <a:gd name="T18" fmla="*/ 752 w 982"/>
                    <a:gd name="T19" fmla="*/ 194 h 568"/>
                    <a:gd name="T20" fmla="*/ 704 w 982"/>
                    <a:gd name="T21" fmla="*/ 285 h 568"/>
                    <a:gd name="T22" fmla="*/ 648 w 982"/>
                    <a:gd name="T23" fmla="*/ 349 h 568"/>
                    <a:gd name="T24" fmla="*/ 565 w 982"/>
                    <a:gd name="T25" fmla="*/ 408 h 568"/>
                    <a:gd name="T26" fmla="*/ 458 w 982"/>
                    <a:gd name="T27" fmla="*/ 443 h 568"/>
                    <a:gd name="T28" fmla="*/ 339 w 982"/>
                    <a:gd name="T29" fmla="*/ 448 h 568"/>
                    <a:gd name="T30" fmla="*/ 228 w 982"/>
                    <a:gd name="T31" fmla="*/ 416 h 568"/>
                    <a:gd name="T32" fmla="*/ 137 w 982"/>
                    <a:gd name="T33" fmla="*/ 359 h 568"/>
                    <a:gd name="T34" fmla="*/ 62 w 982"/>
                    <a:gd name="T35" fmla="*/ 273 h 568"/>
                    <a:gd name="T36" fmla="*/ 17 w 982"/>
                    <a:gd name="T37" fmla="*/ 171 h 568"/>
                    <a:gd name="T38" fmla="*/ 0 w 982"/>
                    <a:gd name="T39" fmla="*/ 65 h 568"/>
                    <a:gd name="T40" fmla="*/ 17 w 982"/>
                    <a:gd name="T41" fmla="*/ 85 h 56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82"/>
                    <a:gd name="T64" fmla="*/ 0 h 568"/>
                    <a:gd name="T65" fmla="*/ 982 w 982"/>
                    <a:gd name="T66" fmla="*/ 568 h 56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82" h="568">
                      <a:moveTo>
                        <a:pt x="22" y="106"/>
                      </a:moveTo>
                      <a:cubicBezTo>
                        <a:pt x="39" y="120"/>
                        <a:pt x="60" y="144"/>
                        <a:pt x="100" y="166"/>
                      </a:cubicBezTo>
                      <a:cubicBezTo>
                        <a:pt x="140" y="188"/>
                        <a:pt x="212" y="222"/>
                        <a:pt x="262" y="238"/>
                      </a:cubicBezTo>
                      <a:cubicBezTo>
                        <a:pt x="312" y="254"/>
                        <a:pt x="346" y="261"/>
                        <a:pt x="403" y="262"/>
                      </a:cubicBezTo>
                      <a:cubicBezTo>
                        <a:pt x="460" y="263"/>
                        <a:pt x="546" y="257"/>
                        <a:pt x="607" y="244"/>
                      </a:cubicBezTo>
                      <a:cubicBezTo>
                        <a:pt x="668" y="231"/>
                        <a:pt x="719" y="210"/>
                        <a:pt x="769" y="183"/>
                      </a:cubicBezTo>
                      <a:cubicBezTo>
                        <a:pt x="819" y="156"/>
                        <a:pt x="872" y="111"/>
                        <a:pt x="907" y="82"/>
                      </a:cubicBezTo>
                      <a:cubicBezTo>
                        <a:pt x="942" y="53"/>
                        <a:pt x="966" y="0"/>
                        <a:pt x="978" y="7"/>
                      </a:cubicBezTo>
                      <a:cubicBezTo>
                        <a:pt x="973" y="11"/>
                        <a:pt x="982" y="84"/>
                        <a:pt x="978" y="123"/>
                      </a:cubicBezTo>
                      <a:cubicBezTo>
                        <a:pt x="974" y="162"/>
                        <a:pt x="966" y="204"/>
                        <a:pt x="952" y="243"/>
                      </a:cubicBezTo>
                      <a:cubicBezTo>
                        <a:pt x="938" y="282"/>
                        <a:pt x="913" y="325"/>
                        <a:pt x="891" y="357"/>
                      </a:cubicBezTo>
                      <a:cubicBezTo>
                        <a:pt x="869" y="389"/>
                        <a:pt x="849" y="412"/>
                        <a:pt x="820" y="438"/>
                      </a:cubicBezTo>
                      <a:cubicBezTo>
                        <a:pt x="791" y="464"/>
                        <a:pt x="755" y="491"/>
                        <a:pt x="715" y="511"/>
                      </a:cubicBezTo>
                      <a:cubicBezTo>
                        <a:pt x="675" y="531"/>
                        <a:pt x="628" y="548"/>
                        <a:pt x="580" y="556"/>
                      </a:cubicBezTo>
                      <a:cubicBezTo>
                        <a:pt x="532" y="564"/>
                        <a:pt x="478" y="568"/>
                        <a:pt x="429" y="562"/>
                      </a:cubicBezTo>
                      <a:cubicBezTo>
                        <a:pt x="380" y="556"/>
                        <a:pt x="330" y="541"/>
                        <a:pt x="288" y="522"/>
                      </a:cubicBezTo>
                      <a:cubicBezTo>
                        <a:pt x="246" y="503"/>
                        <a:pt x="209" y="480"/>
                        <a:pt x="174" y="450"/>
                      </a:cubicBezTo>
                      <a:cubicBezTo>
                        <a:pt x="139" y="420"/>
                        <a:pt x="104" y="381"/>
                        <a:pt x="79" y="342"/>
                      </a:cubicBezTo>
                      <a:cubicBezTo>
                        <a:pt x="54" y="303"/>
                        <a:pt x="34" y="257"/>
                        <a:pt x="21" y="214"/>
                      </a:cubicBezTo>
                      <a:cubicBezTo>
                        <a:pt x="8" y="171"/>
                        <a:pt x="0" y="99"/>
                        <a:pt x="0" y="81"/>
                      </a:cubicBezTo>
                      <a:lnTo>
                        <a:pt x="22" y="106"/>
                      </a:lnTo>
                      <a:close/>
                    </a:path>
                  </a:pathLst>
                </a:custGeom>
                <a:solidFill>
                  <a:schemeClr val="bg1">
                    <a:alpha val="50195"/>
                  </a:schemeClr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88" name="Freeform 50"/>
                <p:cNvSpPr>
                  <a:spLocks/>
                </p:cNvSpPr>
                <p:nvPr/>
              </p:nvSpPr>
              <p:spPr bwMode="auto">
                <a:xfrm rot="10800000" flipV="1">
                  <a:off x="3992" y="1580"/>
                  <a:ext cx="193" cy="546"/>
                </a:xfrm>
                <a:custGeom>
                  <a:avLst/>
                  <a:gdLst>
                    <a:gd name="T0" fmla="*/ 64 w 252"/>
                    <a:gd name="T1" fmla="*/ 491 h 715"/>
                    <a:gd name="T2" fmla="*/ 18 w 252"/>
                    <a:gd name="T3" fmla="*/ 396 h 715"/>
                    <a:gd name="T4" fmla="*/ 1 w 252"/>
                    <a:gd name="T5" fmla="*/ 268 h 715"/>
                    <a:gd name="T6" fmla="*/ 23 w 252"/>
                    <a:gd name="T7" fmla="*/ 157 h 715"/>
                    <a:gd name="T8" fmla="*/ 77 w 252"/>
                    <a:gd name="T9" fmla="*/ 56 h 715"/>
                    <a:gd name="T10" fmla="*/ 127 w 252"/>
                    <a:gd name="T11" fmla="*/ 3 h 715"/>
                    <a:gd name="T12" fmla="*/ 172 w 252"/>
                    <a:gd name="T13" fmla="*/ 131 h 715"/>
                    <a:gd name="T14" fmla="*/ 191 w 252"/>
                    <a:gd name="T15" fmla="*/ 257 h 715"/>
                    <a:gd name="T16" fmla="*/ 185 w 252"/>
                    <a:gd name="T17" fmla="*/ 393 h 715"/>
                    <a:gd name="T18" fmla="*/ 152 w 252"/>
                    <a:gd name="T19" fmla="*/ 486 h 715"/>
                    <a:gd name="T20" fmla="*/ 109 w 252"/>
                    <a:gd name="T21" fmla="*/ 544 h 715"/>
                    <a:gd name="T22" fmla="*/ 64 w 252"/>
                    <a:gd name="T23" fmla="*/ 491 h 7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2"/>
                    <a:gd name="T37" fmla="*/ 0 h 715"/>
                    <a:gd name="T38" fmla="*/ 252 w 252"/>
                    <a:gd name="T39" fmla="*/ 715 h 7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2" h="715">
                      <a:moveTo>
                        <a:pt x="84" y="643"/>
                      </a:moveTo>
                      <a:cubicBezTo>
                        <a:pt x="64" y="611"/>
                        <a:pt x="38" y="568"/>
                        <a:pt x="24" y="519"/>
                      </a:cubicBezTo>
                      <a:cubicBezTo>
                        <a:pt x="10" y="470"/>
                        <a:pt x="0" y="403"/>
                        <a:pt x="1" y="351"/>
                      </a:cubicBezTo>
                      <a:cubicBezTo>
                        <a:pt x="2" y="299"/>
                        <a:pt x="14" y="251"/>
                        <a:pt x="30" y="205"/>
                      </a:cubicBezTo>
                      <a:cubicBezTo>
                        <a:pt x="46" y="159"/>
                        <a:pt x="77" y="106"/>
                        <a:pt x="100" y="73"/>
                      </a:cubicBezTo>
                      <a:cubicBezTo>
                        <a:pt x="123" y="40"/>
                        <a:pt x="163" y="0"/>
                        <a:pt x="166" y="4"/>
                      </a:cubicBezTo>
                      <a:cubicBezTo>
                        <a:pt x="198" y="57"/>
                        <a:pt x="212" y="120"/>
                        <a:pt x="225" y="171"/>
                      </a:cubicBezTo>
                      <a:cubicBezTo>
                        <a:pt x="239" y="226"/>
                        <a:pt x="246" y="280"/>
                        <a:pt x="249" y="337"/>
                      </a:cubicBezTo>
                      <a:cubicBezTo>
                        <a:pt x="252" y="394"/>
                        <a:pt x="249" y="464"/>
                        <a:pt x="241" y="514"/>
                      </a:cubicBezTo>
                      <a:cubicBezTo>
                        <a:pt x="233" y="564"/>
                        <a:pt x="216" y="603"/>
                        <a:pt x="199" y="636"/>
                      </a:cubicBezTo>
                      <a:cubicBezTo>
                        <a:pt x="182" y="669"/>
                        <a:pt x="142" y="715"/>
                        <a:pt x="142" y="712"/>
                      </a:cubicBezTo>
                      <a:cubicBezTo>
                        <a:pt x="142" y="711"/>
                        <a:pt x="104" y="675"/>
                        <a:pt x="84" y="64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8100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89" name="Freeform 51"/>
                <p:cNvSpPr>
                  <a:spLocks/>
                </p:cNvSpPr>
                <p:nvPr/>
              </p:nvSpPr>
              <p:spPr bwMode="auto">
                <a:xfrm>
                  <a:off x="3974" y="1576"/>
                  <a:ext cx="87" cy="556"/>
                </a:xfrm>
                <a:custGeom>
                  <a:avLst/>
                  <a:gdLst>
                    <a:gd name="T0" fmla="*/ 69 w 114"/>
                    <a:gd name="T1" fmla="*/ 474 h 728"/>
                    <a:gd name="T2" fmla="*/ 64 w 114"/>
                    <a:gd name="T3" fmla="*/ 412 h 728"/>
                    <a:gd name="T4" fmla="*/ 60 w 114"/>
                    <a:gd name="T5" fmla="*/ 325 h 728"/>
                    <a:gd name="T6" fmla="*/ 62 w 114"/>
                    <a:gd name="T7" fmla="*/ 222 h 728"/>
                    <a:gd name="T8" fmla="*/ 64 w 114"/>
                    <a:gd name="T9" fmla="*/ 105 h 728"/>
                    <a:gd name="T10" fmla="*/ 66 w 114"/>
                    <a:gd name="T11" fmla="*/ 5 h 728"/>
                    <a:gd name="T12" fmla="*/ 21 w 114"/>
                    <a:gd name="T13" fmla="*/ 132 h 728"/>
                    <a:gd name="T14" fmla="*/ 2 w 114"/>
                    <a:gd name="T15" fmla="*/ 259 h 728"/>
                    <a:gd name="T16" fmla="*/ 8 w 114"/>
                    <a:gd name="T17" fmla="*/ 394 h 728"/>
                    <a:gd name="T18" fmla="*/ 40 w 114"/>
                    <a:gd name="T19" fmla="*/ 491 h 728"/>
                    <a:gd name="T20" fmla="*/ 87 w 114"/>
                    <a:gd name="T21" fmla="*/ 553 h 728"/>
                    <a:gd name="T22" fmla="*/ 69 w 114"/>
                    <a:gd name="T23" fmla="*/ 474 h 72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4"/>
                    <a:gd name="T37" fmla="*/ 0 h 728"/>
                    <a:gd name="T38" fmla="*/ 114 w 114"/>
                    <a:gd name="T39" fmla="*/ 728 h 72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4" h="728">
                      <a:moveTo>
                        <a:pt x="90" y="621"/>
                      </a:moveTo>
                      <a:cubicBezTo>
                        <a:pt x="86" y="592"/>
                        <a:pt x="86" y="572"/>
                        <a:pt x="84" y="540"/>
                      </a:cubicBezTo>
                      <a:cubicBezTo>
                        <a:pt x="82" y="508"/>
                        <a:pt x="78" y="467"/>
                        <a:pt x="78" y="426"/>
                      </a:cubicBezTo>
                      <a:cubicBezTo>
                        <a:pt x="78" y="385"/>
                        <a:pt x="80" y="339"/>
                        <a:pt x="81" y="291"/>
                      </a:cubicBezTo>
                      <a:cubicBezTo>
                        <a:pt x="82" y="243"/>
                        <a:pt x="83" y="185"/>
                        <a:pt x="84" y="138"/>
                      </a:cubicBezTo>
                      <a:cubicBezTo>
                        <a:pt x="85" y="91"/>
                        <a:pt x="95" y="0"/>
                        <a:pt x="86" y="6"/>
                      </a:cubicBezTo>
                      <a:cubicBezTo>
                        <a:pt x="54" y="59"/>
                        <a:pt x="40" y="122"/>
                        <a:pt x="27" y="173"/>
                      </a:cubicBezTo>
                      <a:cubicBezTo>
                        <a:pt x="13" y="228"/>
                        <a:pt x="6" y="282"/>
                        <a:pt x="3" y="339"/>
                      </a:cubicBezTo>
                      <a:cubicBezTo>
                        <a:pt x="0" y="396"/>
                        <a:pt x="3" y="465"/>
                        <a:pt x="11" y="516"/>
                      </a:cubicBezTo>
                      <a:cubicBezTo>
                        <a:pt x="19" y="567"/>
                        <a:pt x="35" y="608"/>
                        <a:pt x="52" y="643"/>
                      </a:cubicBezTo>
                      <a:cubicBezTo>
                        <a:pt x="69" y="678"/>
                        <a:pt x="108" y="728"/>
                        <a:pt x="114" y="724"/>
                      </a:cubicBezTo>
                      <a:cubicBezTo>
                        <a:pt x="114" y="723"/>
                        <a:pt x="95" y="642"/>
                        <a:pt x="90" y="621"/>
                      </a:cubicBezTo>
                      <a:close/>
                    </a:path>
                  </a:pathLst>
                </a:custGeom>
                <a:solidFill>
                  <a:schemeClr val="hlink"/>
                </a:solidFill>
                <a:ln w="38100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90" name="Freeform 52"/>
                <p:cNvSpPr>
                  <a:spLocks/>
                </p:cNvSpPr>
                <p:nvPr/>
              </p:nvSpPr>
              <p:spPr bwMode="auto">
                <a:xfrm>
                  <a:off x="3435" y="1872"/>
                  <a:ext cx="603" cy="136"/>
                </a:xfrm>
                <a:custGeom>
                  <a:avLst/>
                  <a:gdLst>
                    <a:gd name="T0" fmla="*/ 0 w 790"/>
                    <a:gd name="T1" fmla="*/ 0 h 179"/>
                    <a:gd name="T2" fmla="*/ 77 w 790"/>
                    <a:gd name="T3" fmla="*/ 62 h 179"/>
                    <a:gd name="T4" fmla="*/ 201 w 790"/>
                    <a:gd name="T5" fmla="*/ 117 h 179"/>
                    <a:gd name="T6" fmla="*/ 308 w 790"/>
                    <a:gd name="T7" fmla="*/ 135 h 179"/>
                    <a:gd name="T8" fmla="*/ 464 w 790"/>
                    <a:gd name="T9" fmla="*/ 122 h 179"/>
                    <a:gd name="T10" fmla="*/ 545 w 790"/>
                    <a:gd name="T11" fmla="*/ 93 h 179"/>
                    <a:gd name="T12" fmla="*/ 586 w 790"/>
                    <a:gd name="T13" fmla="*/ 46 h 179"/>
                    <a:gd name="T14" fmla="*/ 603 w 790"/>
                    <a:gd name="T15" fmla="*/ 32 h 17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90"/>
                    <a:gd name="T25" fmla="*/ 0 h 179"/>
                    <a:gd name="T26" fmla="*/ 790 w 790"/>
                    <a:gd name="T27" fmla="*/ 179 h 17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90" h="179">
                      <a:moveTo>
                        <a:pt x="0" y="0"/>
                      </a:moveTo>
                      <a:cubicBezTo>
                        <a:pt x="17" y="14"/>
                        <a:pt x="57" y="56"/>
                        <a:pt x="101" y="82"/>
                      </a:cubicBezTo>
                      <a:cubicBezTo>
                        <a:pt x="145" y="108"/>
                        <a:pt x="213" y="138"/>
                        <a:pt x="263" y="154"/>
                      </a:cubicBezTo>
                      <a:cubicBezTo>
                        <a:pt x="313" y="170"/>
                        <a:pt x="347" y="177"/>
                        <a:pt x="404" y="178"/>
                      </a:cubicBezTo>
                      <a:cubicBezTo>
                        <a:pt x="461" y="179"/>
                        <a:pt x="556" y="169"/>
                        <a:pt x="608" y="160"/>
                      </a:cubicBezTo>
                      <a:cubicBezTo>
                        <a:pt x="660" y="151"/>
                        <a:pt x="687" y="140"/>
                        <a:pt x="714" y="123"/>
                      </a:cubicBezTo>
                      <a:cubicBezTo>
                        <a:pt x="741" y="106"/>
                        <a:pt x="755" y="73"/>
                        <a:pt x="768" y="60"/>
                      </a:cubicBezTo>
                      <a:cubicBezTo>
                        <a:pt x="781" y="47"/>
                        <a:pt x="785" y="46"/>
                        <a:pt x="790" y="42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38" name="Line 53"/>
              <p:cNvSpPr>
                <a:spLocks noChangeShapeType="1"/>
              </p:cNvSpPr>
              <p:nvPr/>
            </p:nvSpPr>
            <p:spPr bwMode="auto">
              <a:xfrm rot="467865" flipH="1">
                <a:off x="1119" y="1645"/>
                <a:ext cx="156" cy="253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9" name="Line 54"/>
              <p:cNvSpPr>
                <a:spLocks noChangeShapeType="1"/>
              </p:cNvSpPr>
              <p:nvPr/>
            </p:nvSpPr>
            <p:spPr bwMode="auto">
              <a:xfrm rot="467865">
                <a:off x="1086" y="1981"/>
                <a:ext cx="87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0" name="Freeform 55"/>
              <p:cNvSpPr>
                <a:spLocks/>
              </p:cNvSpPr>
              <p:nvPr/>
            </p:nvSpPr>
            <p:spPr bwMode="auto">
              <a:xfrm rot="467865">
                <a:off x="985" y="2257"/>
                <a:ext cx="874" cy="2"/>
              </a:xfrm>
              <a:custGeom>
                <a:avLst/>
                <a:gdLst>
                  <a:gd name="T0" fmla="*/ 0 w 1266"/>
                  <a:gd name="T1" fmla="*/ 2 h 3"/>
                  <a:gd name="T2" fmla="*/ 874 w 1266"/>
                  <a:gd name="T3" fmla="*/ 0 h 3"/>
                  <a:gd name="T4" fmla="*/ 0 60000 65536"/>
                  <a:gd name="T5" fmla="*/ 0 60000 65536"/>
                  <a:gd name="T6" fmla="*/ 0 w 1266"/>
                  <a:gd name="T7" fmla="*/ 0 h 3"/>
                  <a:gd name="T8" fmla="*/ 1266 w 1266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66" h="3">
                    <a:moveTo>
                      <a:pt x="0" y="3"/>
                    </a:moveTo>
                    <a:lnTo>
                      <a:pt x="1266" y="0"/>
                    </a:ln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1" name="Line 56"/>
              <p:cNvSpPr>
                <a:spLocks noChangeShapeType="1"/>
              </p:cNvSpPr>
              <p:nvPr/>
            </p:nvSpPr>
            <p:spPr bwMode="auto">
              <a:xfrm rot="467865">
                <a:off x="1057" y="2125"/>
                <a:ext cx="92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2" name="Line 57"/>
              <p:cNvSpPr>
                <a:spLocks noChangeShapeType="1"/>
              </p:cNvSpPr>
              <p:nvPr/>
            </p:nvSpPr>
            <p:spPr bwMode="auto">
              <a:xfrm rot="467865" flipH="1">
                <a:off x="946" y="1915"/>
                <a:ext cx="294" cy="481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3" name="Line 58"/>
              <p:cNvSpPr>
                <a:spLocks noChangeShapeType="1"/>
              </p:cNvSpPr>
              <p:nvPr/>
            </p:nvSpPr>
            <p:spPr bwMode="auto">
              <a:xfrm rot="467865" flipH="1">
                <a:off x="736" y="2197"/>
                <a:ext cx="96" cy="15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4" name="Line 59"/>
              <p:cNvSpPr>
                <a:spLocks noChangeShapeType="1"/>
              </p:cNvSpPr>
              <p:nvPr/>
            </p:nvSpPr>
            <p:spPr bwMode="auto">
              <a:xfrm rot="467865" flipH="1">
                <a:off x="545" y="2138"/>
                <a:ext cx="114" cy="18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5" name="Line 60"/>
              <p:cNvSpPr>
                <a:spLocks noChangeShapeType="1"/>
              </p:cNvSpPr>
              <p:nvPr/>
            </p:nvSpPr>
            <p:spPr bwMode="auto">
              <a:xfrm rot="467865">
                <a:off x="350" y="2391"/>
                <a:ext cx="1374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6" name="Freeform 61"/>
              <p:cNvSpPr>
                <a:spLocks/>
              </p:cNvSpPr>
              <p:nvPr/>
            </p:nvSpPr>
            <p:spPr bwMode="auto">
              <a:xfrm rot="467865">
                <a:off x="564" y="2188"/>
                <a:ext cx="246" cy="234"/>
              </a:xfrm>
              <a:custGeom>
                <a:avLst/>
                <a:gdLst>
                  <a:gd name="T0" fmla="*/ 147 w 720"/>
                  <a:gd name="T1" fmla="*/ 0 h 622"/>
                  <a:gd name="T2" fmla="*/ 60 w 720"/>
                  <a:gd name="T3" fmla="*/ 143 h 622"/>
                  <a:gd name="T4" fmla="*/ 0 w 720"/>
                  <a:gd name="T5" fmla="*/ 143 h 622"/>
                  <a:gd name="T6" fmla="*/ 57 w 720"/>
                  <a:gd name="T7" fmla="*/ 234 h 622"/>
                  <a:gd name="T8" fmla="*/ 216 w 720"/>
                  <a:gd name="T9" fmla="*/ 143 h 622"/>
                  <a:gd name="T10" fmla="*/ 159 w 720"/>
                  <a:gd name="T11" fmla="*/ 144 h 622"/>
                  <a:gd name="T12" fmla="*/ 246 w 720"/>
                  <a:gd name="T13" fmla="*/ 0 h 622"/>
                  <a:gd name="T14" fmla="*/ 147 w 720"/>
                  <a:gd name="T15" fmla="*/ 0 h 6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0"/>
                  <a:gd name="T25" fmla="*/ 0 h 622"/>
                  <a:gd name="T26" fmla="*/ 720 w 720"/>
                  <a:gd name="T27" fmla="*/ 622 h 6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0" h="622">
                    <a:moveTo>
                      <a:pt x="430" y="0"/>
                    </a:moveTo>
                    <a:lnTo>
                      <a:pt x="177" y="379"/>
                    </a:lnTo>
                    <a:lnTo>
                      <a:pt x="0" y="379"/>
                    </a:lnTo>
                    <a:lnTo>
                      <a:pt x="168" y="622"/>
                    </a:lnTo>
                    <a:lnTo>
                      <a:pt x="631" y="379"/>
                    </a:lnTo>
                    <a:lnTo>
                      <a:pt x="465" y="382"/>
                    </a:lnTo>
                    <a:lnTo>
                      <a:pt x="720" y="0"/>
                    </a:lnTo>
                    <a:lnTo>
                      <a:pt x="43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round/>
                <a:headEnd/>
                <a:tailEnd/>
              </a:ln>
              <a:scene3d>
                <a:camera prst="legacyPerspectiveTopRight">
                  <a:rot lat="20099996" lon="21299996" rev="0"/>
                </a:camera>
                <a:lightRig rig="legacyFlat1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ko-KR" altLang="en-US"/>
              </a:p>
            </p:txBody>
          </p:sp>
          <p:grpSp>
            <p:nvGrpSpPr>
              <p:cNvPr id="47" name="Group 62"/>
              <p:cNvGrpSpPr>
                <a:grpSpLocks/>
              </p:cNvGrpSpPr>
              <p:nvPr/>
            </p:nvGrpSpPr>
            <p:grpSpPr bwMode="auto">
              <a:xfrm rot="467865">
                <a:off x="1110" y="1518"/>
                <a:ext cx="808" cy="257"/>
                <a:chOff x="4074" y="2980"/>
                <a:chExt cx="1170" cy="341"/>
              </a:xfrm>
            </p:grpSpPr>
            <p:sp>
              <p:nvSpPr>
                <p:cNvPr id="72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4703" y="3046"/>
                  <a:ext cx="71" cy="102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73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4831" y="2980"/>
                  <a:ext cx="183" cy="155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74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4912" y="3148"/>
                  <a:ext cx="287" cy="76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75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4912" y="3268"/>
                  <a:ext cx="332" cy="22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76" name="Line 67"/>
                <p:cNvSpPr>
                  <a:spLocks noChangeShapeType="1"/>
                </p:cNvSpPr>
                <p:nvPr/>
              </p:nvSpPr>
              <p:spPr bwMode="auto">
                <a:xfrm flipH="1" flipV="1">
                  <a:off x="4189" y="3007"/>
                  <a:ext cx="298" cy="124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77" name="Line 68"/>
                <p:cNvSpPr>
                  <a:spLocks noChangeShapeType="1"/>
                </p:cNvSpPr>
                <p:nvPr/>
              </p:nvSpPr>
              <p:spPr bwMode="auto">
                <a:xfrm flipH="1" flipV="1">
                  <a:off x="4096" y="3161"/>
                  <a:ext cx="323" cy="76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78" name="Line 69"/>
                <p:cNvSpPr>
                  <a:spLocks noChangeShapeType="1"/>
                </p:cNvSpPr>
                <p:nvPr/>
              </p:nvSpPr>
              <p:spPr bwMode="auto">
                <a:xfrm flipH="1" flipV="1">
                  <a:off x="4074" y="3316"/>
                  <a:ext cx="287" cy="5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79" name="Line 70"/>
                <p:cNvSpPr>
                  <a:spLocks noChangeShapeType="1"/>
                </p:cNvSpPr>
                <p:nvPr/>
              </p:nvSpPr>
              <p:spPr bwMode="auto">
                <a:xfrm flipH="1" flipV="1">
                  <a:off x="4338" y="3264"/>
                  <a:ext cx="206" cy="22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80" name="Line 71"/>
                <p:cNvSpPr>
                  <a:spLocks noChangeShapeType="1"/>
                </p:cNvSpPr>
                <p:nvPr/>
              </p:nvSpPr>
              <p:spPr bwMode="auto">
                <a:xfrm flipH="1" flipV="1">
                  <a:off x="4361" y="3139"/>
                  <a:ext cx="183" cy="54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81" name="Line 72"/>
                <p:cNvSpPr>
                  <a:spLocks noChangeShapeType="1"/>
                </p:cNvSpPr>
                <p:nvPr/>
              </p:nvSpPr>
              <p:spPr bwMode="auto">
                <a:xfrm flipH="1" flipV="1">
                  <a:off x="4544" y="3069"/>
                  <a:ext cx="68" cy="79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82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4774" y="3131"/>
                  <a:ext cx="125" cy="44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83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4763" y="3237"/>
                  <a:ext cx="206" cy="13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84" name="Line 75"/>
                <p:cNvSpPr>
                  <a:spLocks noChangeShapeType="1"/>
                </p:cNvSpPr>
                <p:nvPr/>
              </p:nvSpPr>
              <p:spPr bwMode="auto">
                <a:xfrm flipH="1" flipV="1">
                  <a:off x="4512" y="3215"/>
                  <a:ext cx="115" cy="35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48" name="Group 76"/>
              <p:cNvGrpSpPr>
                <a:grpSpLocks/>
              </p:cNvGrpSpPr>
              <p:nvPr/>
            </p:nvGrpSpPr>
            <p:grpSpPr bwMode="auto">
              <a:xfrm rot="467865">
                <a:off x="1053" y="1849"/>
                <a:ext cx="770" cy="259"/>
                <a:chOff x="3886" y="3532"/>
                <a:chExt cx="1125" cy="341"/>
              </a:xfrm>
            </p:grpSpPr>
            <p:sp>
              <p:nvSpPr>
                <p:cNvPr id="59" name="Line 7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302" y="3667"/>
                  <a:ext cx="76" cy="134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0" name="Line 7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071" y="3718"/>
                  <a:ext cx="183" cy="155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1" name="Line 7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886" y="3630"/>
                  <a:ext cx="287" cy="76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2" name="Line 80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955" y="3564"/>
                  <a:ext cx="219" cy="15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3" name="Line 81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599" y="3723"/>
                  <a:ext cx="298" cy="124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4" name="Line 82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666" y="3617"/>
                  <a:ext cx="323" cy="76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5" name="Line 83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724" y="3532"/>
                  <a:ext cx="287" cy="5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6" name="Line 84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542" y="3568"/>
                  <a:ext cx="206" cy="22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7" name="Line 85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541" y="3661"/>
                  <a:ext cx="183" cy="54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8" name="Line 86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474" y="3705"/>
                  <a:ext cx="68" cy="79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9" name="Line 8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186" y="3679"/>
                  <a:ext cx="125" cy="44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70" name="Line 8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117" y="3603"/>
                  <a:ext cx="206" cy="13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71" name="Line 89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458" y="3603"/>
                  <a:ext cx="115" cy="35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49" name="Line 90"/>
              <p:cNvSpPr>
                <a:spLocks noChangeShapeType="1"/>
              </p:cNvSpPr>
              <p:nvPr/>
            </p:nvSpPr>
            <p:spPr bwMode="auto">
              <a:xfrm rot="467865">
                <a:off x="466" y="2143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0" name="Line 91"/>
              <p:cNvSpPr>
                <a:spLocks noChangeShapeType="1"/>
              </p:cNvSpPr>
              <p:nvPr/>
            </p:nvSpPr>
            <p:spPr bwMode="auto">
              <a:xfrm rot="467865">
                <a:off x="2332" y="1514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1" name="Line 92"/>
              <p:cNvSpPr>
                <a:spLocks noChangeShapeType="1"/>
              </p:cNvSpPr>
              <p:nvPr/>
            </p:nvSpPr>
            <p:spPr bwMode="auto">
              <a:xfrm rot="467865" flipH="1">
                <a:off x="2437" y="1225"/>
                <a:ext cx="70" cy="116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52" name="Group 93"/>
              <p:cNvGrpSpPr>
                <a:grpSpLocks/>
              </p:cNvGrpSpPr>
              <p:nvPr/>
            </p:nvGrpSpPr>
            <p:grpSpPr bwMode="auto">
              <a:xfrm>
                <a:off x="1520" y="2112"/>
                <a:ext cx="608" cy="581"/>
                <a:chOff x="1520" y="2112"/>
                <a:chExt cx="608" cy="581"/>
              </a:xfrm>
            </p:grpSpPr>
            <p:sp>
              <p:nvSpPr>
                <p:cNvPr id="53" name="Line 94"/>
                <p:cNvSpPr>
                  <a:spLocks noChangeShapeType="1"/>
                </p:cNvSpPr>
                <p:nvPr/>
              </p:nvSpPr>
              <p:spPr bwMode="auto">
                <a:xfrm rot="467865" flipH="1">
                  <a:off x="1722" y="2167"/>
                  <a:ext cx="198" cy="33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4" name="Line 95"/>
                <p:cNvSpPr>
                  <a:spLocks noChangeShapeType="1"/>
                </p:cNvSpPr>
                <p:nvPr/>
              </p:nvSpPr>
              <p:spPr bwMode="auto">
                <a:xfrm rot="467865">
                  <a:off x="1679" y="2497"/>
                  <a:ext cx="336" cy="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5" name="Line 96"/>
                <p:cNvSpPr>
                  <a:spLocks noChangeShapeType="1"/>
                </p:cNvSpPr>
                <p:nvPr/>
              </p:nvSpPr>
              <p:spPr bwMode="auto">
                <a:xfrm rot="16667865" flipH="1">
                  <a:off x="1516" y="2294"/>
                  <a:ext cx="384" cy="1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6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728" y="2496"/>
                  <a:ext cx="192" cy="19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0" hangingPunct="0">
                    <a:lnSpc>
                      <a:spcPct val="90000"/>
                    </a:lnSpc>
                    <a:spcBef>
                      <a:spcPct val="50000"/>
                    </a:spcBef>
                  </a:pPr>
                  <a:r>
                    <a:rPr lang="en-US" altLang="ko-KR" sz="1600" b="1">
                      <a:latin typeface="Helvetica"/>
                    </a:rPr>
                    <a:t>x</a:t>
                  </a:r>
                </a:p>
              </p:txBody>
            </p:sp>
            <p:sp>
              <p:nvSpPr>
                <p:cNvPr id="57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1520" y="2256"/>
                  <a:ext cx="192" cy="19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0" hangingPunct="0">
                    <a:lnSpc>
                      <a:spcPct val="90000"/>
                    </a:lnSpc>
                    <a:spcBef>
                      <a:spcPct val="50000"/>
                    </a:spcBef>
                  </a:pPr>
                  <a:r>
                    <a:rPr lang="en-US" altLang="ko-KR" sz="1600" b="1" dirty="0">
                      <a:latin typeface="Helvetica"/>
                    </a:rPr>
                    <a:t>y</a:t>
                  </a:r>
                </a:p>
              </p:txBody>
            </p:sp>
            <p:sp>
              <p:nvSpPr>
                <p:cNvPr id="58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1936" y="2160"/>
                  <a:ext cx="192" cy="19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0" hangingPunct="0">
                    <a:lnSpc>
                      <a:spcPct val="90000"/>
                    </a:lnSpc>
                    <a:spcBef>
                      <a:spcPct val="50000"/>
                    </a:spcBef>
                  </a:pPr>
                  <a:r>
                    <a:rPr lang="en-US" altLang="ko-KR" sz="1600" b="1">
                      <a:latin typeface="Helvetica"/>
                    </a:rPr>
                    <a:t>z</a:t>
                  </a:r>
                </a:p>
              </p:txBody>
            </p:sp>
          </p:grpSp>
        </p:grpSp>
      </p:grpSp>
      <p:grpSp>
        <p:nvGrpSpPr>
          <p:cNvPr id="101" name="Group 104"/>
          <p:cNvGrpSpPr>
            <a:grpSpLocks/>
          </p:cNvGrpSpPr>
          <p:nvPr/>
        </p:nvGrpSpPr>
        <p:grpSpPr bwMode="auto">
          <a:xfrm>
            <a:off x="7750449" y="1532706"/>
            <a:ext cx="888453" cy="435153"/>
            <a:chOff x="1108" y="3134"/>
            <a:chExt cx="936" cy="516"/>
          </a:xfrm>
        </p:grpSpPr>
        <p:grpSp>
          <p:nvGrpSpPr>
            <p:cNvPr id="102" name="Group 105"/>
            <p:cNvGrpSpPr>
              <a:grpSpLocks/>
            </p:cNvGrpSpPr>
            <p:nvPr/>
          </p:nvGrpSpPr>
          <p:grpSpPr bwMode="auto">
            <a:xfrm>
              <a:off x="1108" y="3134"/>
              <a:ext cx="936" cy="506"/>
              <a:chOff x="1108" y="3134"/>
              <a:chExt cx="936" cy="506"/>
            </a:xfrm>
          </p:grpSpPr>
          <p:sp>
            <p:nvSpPr>
              <p:cNvPr id="104" name="Line 106"/>
              <p:cNvSpPr>
                <a:spLocks noChangeShapeType="1"/>
              </p:cNvSpPr>
              <p:nvPr/>
            </p:nvSpPr>
            <p:spPr bwMode="auto">
              <a:xfrm>
                <a:off x="1108" y="3496"/>
                <a:ext cx="936" cy="14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5" name="Line 107"/>
              <p:cNvSpPr>
                <a:spLocks noChangeShapeType="1"/>
              </p:cNvSpPr>
              <p:nvPr/>
            </p:nvSpPr>
            <p:spPr bwMode="auto">
              <a:xfrm flipV="1">
                <a:off x="1132" y="3134"/>
                <a:ext cx="398" cy="35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6" name="Freeform 108"/>
              <p:cNvSpPr>
                <a:spLocks/>
              </p:cNvSpPr>
              <p:nvPr/>
            </p:nvSpPr>
            <p:spPr bwMode="auto">
              <a:xfrm>
                <a:off x="1228" y="3364"/>
                <a:ext cx="182" cy="180"/>
              </a:xfrm>
              <a:custGeom>
                <a:avLst/>
                <a:gdLst>
                  <a:gd name="T0" fmla="*/ 0 w 182"/>
                  <a:gd name="T1" fmla="*/ 0 h 180"/>
                  <a:gd name="T2" fmla="*/ 92 w 182"/>
                  <a:gd name="T3" fmla="*/ 20 h 180"/>
                  <a:gd name="T4" fmla="*/ 147 w 182"/>
                  <a:gd name="T5" fmla="*/ 54 h 180"/>
                  <a:gd name="T6" fmla="*/ 177 w 182"/>
                  <a:gd name="T7" fmla="*/ 107 h 180"/>
                  <a:gd name="T8" fmla="*/ 180 w 182"/>
                  <a:gd name="T9" fmla="*/ 180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80"/>
                  <a:gd name="T17" fmla="*/ 182 w 182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80">
                    <a:moveTo>
                      <a:pt x="0" y="0"/>
                    </a:moveTo>
                    <a:cubicBezTo>
                      <a:pt x="14" y="3"/>
                      <a:pt x="68" y="11"/>
                      <a:pt x="92" y="20"/>
                    </a:cubicBezTo>
                    <a:cubicBezTo>
                      <a:pt x="116" y="29"/>
                      <a:pt x="133" y="40"/>
                      <a:pt x="147" y="54"/>
                    </a:cubicBezTo>
                    <a:cubicBezTo>
                      <a:pt x="161" y="68"/>
                      <a:pt x="172" y="86"/>
                      <a:pt x="177" y="107"/>
                    </a:cubicBezTo>
                    <a:cubicBezTo>
                      <a:pt x="182" y="128"/>
                      <a:pt x="180" y="165"/>
                      <a:pt x="180" y="18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103" name="Text Box 109"/>
            <p:cNvSpPr txBox="1">
              <a:spLocks noChangeArrowheads="1"/>
            </p:cNvSpPr>
            <p:nvPr/>
          </p:nvSpPr>
          <p:spPr bwMode="auto">
            <a:xfrm>
              <a:off x="1350" y="3245"/>
              <a:ext cx="321" cy="4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dirty="0">
                  <a:solidFill>
                    <a:srgbClr val="FF0000"/>
                  </a:solidFill>
                  <a:latin typeface="Arial Narrow" pitchFamily="34" charset="0"/>
                  <a:sym typeface="Symbol" pitchFamily="18" charset="2"/>
                </a:rPr>
                <a:t></a:t>
              </a:r>
            </a:p>
          </p:txBody>
        </p:sp>
      </p:grpSp>
      <p:graphicFrame>
        <p:nvGraphicFramePr>
          <p:cNvPr id="246786" name="Object 2"/>
          <p:cNvGraphicFramePr>
            <a:graphicFrameLocks noChangeAspect="1"/>
          </p:cNvGraphicFramePr>
          <p:nvPr/>
        </p:nvGraphicFramePr>
        <p:xfrm>
          <a:off x="159659" y="5468485"/>
          <a:ext cx="2182947" cy="1031302"/>
        </p:xfrm>
        <a:graphic>
          <a:graphicData uri="http://schemas.openxmlformats.org/presentationml/2006/ole">
            <p:oleObj spid="_x0000_s246786" name="수식" r:id="rId7" imgW="1422360" imgH="672840" progId="Equation.3">
              <p:embed/>
            </p:oleObj>
          </a:graphicData>
        </a:graphic>
      </p:graphicFrame>
      <p:graphicFrame>
        <p:nvGraphicFramePr>
          <p:cNvPr id="246787" name="Object 3"/>
          <p:cNvGraphicFramePr>
            <a:graphicFrameLocks noChangeAspect="1"/>
          </p:cNvGraphicFramePr>
          <p:nvPr/>
        </p:nvGraphicFramePr>
        <p:xfrm>
          <a:off x="2605089" y="5471115"/>
          <a:ext cx="1836737" cy="927100"/>
        </p:xfrm>
        <a:graphic>
          <a:graphicData uri="http://schemas.openxmlformats.org/presentationml/2006/ole">
            <p:oleObj spid="_x0000_s246787" name="수식" r:id="rId8" imgW="1054080" imgH="533160" progId="Equation.3">
              <p:embed/>
            </p:oleObj>
          </a:graphicData>
        </a:graphic>
      </p:graphicFrame>
      <p:sp>
        <p:nvSpPr>
          <p:cNvPr id="109" name="직사각형 108"/>
          <p:cNvSpPr/>
          <p:nvPr/>
        </p:nvSpPr>
        <p:spPr>
          <a:xfrm>
            <a:off x="6910252" y="5414669"/>
            <a:ext cx="195507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ko-KR" dirty="0" smtClean="0">
                <a:solidFill>
                  <a:srgbClr val="FF0000"/>
                </a:solidFill>
                <a:latin typeface="+mj-ea"/>
                <a:ea typeface="+mj-ea"/>
              </a:rPr>
              <a:t>v</a:t>
            </a:r>
            <a:r>
              <a:rPr lang="en-US" altLang="ko-KR" baseline="-25000" dirty="0" smtClean="0">
                <a:solidFill>
                  <a:srgbClr val="FF0000"/>
                </a:solidFill>
                <a:latin typeface="+mj-ea"/>
                <a:ea typeface="+mj-ea"/>
              </a:rPr>
              <a:t>2</a:t>
            </a:r>
            <a:r>
              <a:rPr lang="en-US" altLang="ko-KR" dirty="0" smtClean="0">
                <a:solidFill>
                  <a:srgbClr val="FF0000"/>
                </a:solidFill>
                <a:latin typeface="+mj-ea"/>
                <a:ea typeface="+mj-ea"/>
              </a:rPr>
              <a:t> {2} and v</a:t>
            </a:r>
            <a:r>
              <a:rPr lang="en-US" altLang="ko-KR" baseline="-25000" dirty="0" smtClean="0">
                <a:solidFill>
                  <a:srgbClr val="FF0000"/>
                </a:solidFill>
                <a:latin typeface="+mj-ea"/>
                <a:ea typeface="+mj-ea"/>
              </a:rPr>
              <a:t>2</a:t>
            </a:r>
            <a:r>
              <a:rPr lang="en-US" altLang="ko-KR" dirty="0" smtClean="0">
                <a:solidFill>
                  <a:srgbClr val="FF0000"/>
                </a:solidFill>
                <a:latin typeface="+mj-ea"/>
                <a:ea typeface="+mj-ea"/>
              </a:rPr>
              <a:t>{4} have different sensitivity to flow fluctuations (</a:t>
            </a:r>
            <a:r>
              <a:rPr lang="el-GR" altLang="ko-KR" dirty="0" smtClean="0">
                <a:solidFill>
                  <a:srgbClr val="FF0000"/>
                </a:solidFill>
                <a:latin typeface="+mj-ea"/>
                <a:ea typeface="+mj-ea"/>
              </a:rPr>
              <a:t>σ</a:t>
            </a:r>
            <a:r>
              <a:rPr lang="en-US" altLang="ko-KR" baseline="-25000" dirty="0" smtClean="0">
                <a:solidFill>
                  <a:srgbClr val="FF0000"/>
                </a:solidFill>
                <a:latin typeface="+mj-ea"/>
                <a:ea typeface="+mj-ea"/>
              </a:rPr>
              <a:t>n</a:t>
            </a:r>
            <a:r>
              <a:rPr lang="en-US" altLang="ko-KR" dirty="0" smtClean="0">
                <a:solidFill>
                  <a:srgbClr val="FF0000"/>
                </a:solidFill>
                <a:latin typeface="+mj-ea"/>
                <a:ea typeface="+mj-ea"/>
              </a:rPr>
              <a:t>) and non-flow (</a:t>
            </a:r>
            <a:r>
              <a:rPr lang="el-GR" altLang="ko-KR" dirty="0" smtClean="0">
                <a:solidFill>
                  <a:srgbClr val="FF0000"/>
                </a:solidFill>
                <a:latin typeface="+mj-ea"/>
                <a:ea typeface="+mj-ea"/>
              </a:rPr>
              <a:t>δ</a:t>
            </a:r>
            <a:r>
              <a:rPr lang="en-US" altLang="ko-KR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endParaRPr lang="ko-KR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597055" y="1872342"/>
            <a:ext cx="546945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ko-KR" sz="1600" dirty="0" smtClean="0">
                <a:solidFill>
                  <a:srgbClr val="FF0000"/>
                </a:solidFill>
              </a:rPr>
              <a:t>Ψ</a:t>
            </a:r>
            <a:r>
              <a:rPr lang="en-US" altLang="ko-KR" sz="1600" baseline="-25000" dirty="0" smtClean="0">
                <a:solidFill>
                  <a:srgbClr val="FF0000"/>
                </a:solidFill>
              </a:rPr>
              <a:t>RP</a:t>
            </a:r>
            <a:endParaRPr lang="ko-KR" altLang="en-US" sz="16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3" name="Picture 3" descr="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288" t="2326" r="2211" b="7364"/>
          <a:stretch>
            <a:fillRect/>
          </a:stretch>
        </p:blipFill>
        <p:spPr bwMode="auto">
          <a:xfrm>
            <a:off x="0" y="633048"/>
            <a:ext cx="4731997" cy="322384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8106" y="46320"/>
            <a:ext cx="3520194" cy="591573"/>
          </a:xfrm>
        </p:spPr>
        <p:txBody>
          <a:bodyPr/>
          <a:lstStyle/>
          <a:p>
            <a:r>
              <a:rPr lang="en-US" dirty="0" smtClean="0"/>
              <a:t>Elliptic Flow 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094DB-52B9-4D1F-A63C-1F18D98D76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09835" y="259875"/>
            <a:ext cx="2615425" cy="342274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/>
            <a:r>
              <a:rPr lang="en-US" sz="1800" dirty="0"/>
              <a:t> </a:t>
            </a:r>
            <a:r>
              <a:rPr lang="en-US" dirty="0" smtClean="0"/>
              <a:t>Non-Flow corrections</a:t>
            </a:r>
            <a:endParaRPr lang="en-US" sz="1800" dirty="0">
              <a:latin typeface="Symbol" pitchFamily="18" charset="2"/>
            </a:endParaRPr>
          </a:p>
        </p:txBody>
      </p:sp>
      <p:grpSp>
        <p:nvGrpSpPr>
          <p:cNvPr id="6" name="Group 51"/>
          <p:cNvGrpSpPr/>
          <p:nvPr/>
        </p:nvGrpSpPr>
        <p:grpSpPr>
          <a:xfrm>
            <a:off x="4406537" y="937846"/>
            <a:ext cx="3725556" cy="377148"/>
            <a:chOff x="4406537" y="937846"/>
            <a:chExt cx="3725556" cy="377148"/>
          </a:xfrm>
        </p:grpSpPr>
        <p:sp>
          <p:nvSpPr>
            <p:cNvPr id="15" name="TextBox 14"/>
            <p:cNvSpPr txBox="1"/>
            <p:nvPr/>
          </p:nvSpPr>
          <p:spPr>
            <a:xfrm>
              <a:off x="4690125" y="937846"/>
              <a:ext cx="3441968" cy="3416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no eta gap between particles</a:t>
              </a:r>
              <a:endParaRPr lang="en-US" dirty="0"/>
            </a:p>
          </p:txBody>
        </p:sp>
        <p:cxnSp>
          <p:nvCxnSpPr>
            <p:cNvPr id="21" name="Straight Arrow Connector 20"/>
            <p:cNvCxnSpPr>
              <a:stCxn id="15" idx="1"/>
            </p:cNvCxnSpPr>
            <p:nvPr/>
          </p:nvCxnSpPr>
          <p:spPr bwMode="auto">
            <a:xfrm rot="10800000" flipV="1">
              <a:off x="4406537" y="1108662"/>
              <a:ext cx="283588" cy="206332"/>
            </a:xfrm>
            <a:prstGeom prst="straightConnector1">
              <a:avLst/>
            </a:prstGeom>
            <a:noFill/>
            <a:ln w="381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" name="Group 52"/>
          <p:cNvGrpSpPr/>
          <p:nvPr/>
        </p:nvGrpSpPr>
        <p:grpSpPr>
          <a:xfrm>
            <a:off x="4380412" y="1468066"/>
            <a:ext cx="4371702" cy="341632"/>
            <a:chOff x="2771102" y="1441940"/>
            <a:chExt cx="4539845" cy="341632"/>
          </a:xfrm>
        </p:grpSpPr>
        <p:sp>
          <p:nvSpPr>
            <p:cNvPr id="16" name="TextBox 15"/>
            <p:cNvSpPr txBox="1"/>
            <p:nvPr/>
          </p:nvSpPr>
          <p:spPr>
            <a:xfrm>
              <a:off x="3096332" y="1441940"/>
              <a:ext cx="4214615" cy="3416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|</a:t>
              </a:r>
              <a:r>
                <a:rPr lang="en-US" dirty="0" smtClean="0">
                  <a:latin typeface="Symbol" pitchFamily="18" charset="2"/>
                </a:rPr>
                <a:t>h</a:t>
              </a:r>
              <a:r>
                <a:rPr lang="en-US" dirty="0" smtClean="0"/>
                <a:t>|&gt;1 to reduce non-flow such as jets</a:t>
              </a:r>
              <a:endParaRPr lang="en-US" dirty="0"/>
            </a:p>
          </p:txBody>
        </p:sp>
        <p:cxnSp>
          <p:nvCxnSpPr>
            <p:cNvPr id="22" name="Straight Arrow Connector 21"/>
            <p:cNvCxnSpPr>
              <a:stCxn id="16" idx="1"/>
            </p:cNvCxnSpPr>
            <p:nvPr/>
          </p:nvCxnSpPr>
          <p:spPr bwMode="auto">
            <a:xfrm rot="10800000" flipV="1">
              <a:off x="2771102" y="1612756"/>
              <a:ext cx="325231" cy="7038"/>
            </a:xfrm>
            <a:prstGeom prst="straightConnector1">
              <a:avLst/>
            </a:prstGeom>
            <a:noFill/>
            <a:ln w="381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8" name="Group 53"/>
          <p:cNvGrpSpPr/>
          <p:nvPr/>
        </p:nvGrpSpPr>
        <p:grpSpPr>
          <a:xfrm>
            <a:off x="4407877" y="1840525"/>
            <a:ext cx="4642977" cy="1096685"/>
            <a:chOff x="4407877" y="1840525"/>
            <a:chExt cx="4642977" cy="1096685"/>
          </a:xfrm>
        </p:grpSpPr>
        <p:sp>
          <p:nvSpPr>
            <p:cNvPr id="17" name="TextBox 16"/>
            <p:cNvSpPr txBox="1"/>
            <p:nvPr/>
          </p:nvSpPr>
          <p:spPr>
            <a:xfrm>
              <a:off x="4674335" y="2004647"/>
              <a:ext cx="4376519" cy="93256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smtClean="0"/>
                <a:t>both v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corrected for remaining non-flow</a:t>
              </a:r>
            </a:p>
            <a:p>
              <a:pPr algn="l"/>
              <a:r>
                <a:rPr lang="en-US" sz="1600" dirty="0" smtClean="0"/>
                <a:t>using </a:t>
              </a:r>
              <a:r>
                <a:rPr lang="en-US" sz="1600" dirty="0" err="1" smtClean="0"/>
                <a:t>Hijing</a:t>
              </a:r>
              <a:r>
                <a:rPr lang="en-US" sz="1600" dirty="0" smtClean="0"/>
                <a:t> or scaled pp</a:t>
              </a:r>
            </a:p>
            <a:p>
              <a:pPr algn="l"/>
              <a:r>
                <a:rPr lang="en-US" sz="1600" dirty="0" smtClean="0">
                  <a:solidFill>
                    <a:srgbClr val="FF0000"/>
                  </a:solidFill>
                </a:rPr>
                <a:t>With this, we can remove most of non-flow (</a:t>
              </a:r>
              <a:r>
                <a:rPr lang="el-GR" sz="1600" dirty="0" smtClean="0">
                  <a:solidFill>
                    <a:srgbClr val="FF0000"/>
                  </a:solidFill>
                </a:rPr>
                <a:t>δ</a:t>
              </a:r>
              <a:r>
                <a:rPr lang="en-US" sz="1600" dirty="0" smtClean="0">
                  <a:solidFill>
                    <a:srgbClr val="FF0000"/>
                  </a:solidFill>
                </a:rPr>
                <a:t>)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Straight Arrow Connector 23"/>
            <p:cNvCxnSpPr>
              <a:stCxn id="17" idx="1"/>
            </p:cNvCxnSpPr>
            <p:nvPr/>
          </p:nvCxnSpPr>
          <p:spPr bwMode="auto">
            <a:xfrm rot="10800000">
              <a:off x="4407877" y="1840525"/>
              <a:ext cx="266458" cy="630404"/>
            </a:xfrm>
            <a:prstGeom prst="straightConnector1">
              <a:avLst/>
            </a:prstGeom>
            <a:noFill/>
            <a:ln w="381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8" name="Group 34"/>
          <p:cNvGrpSpPr/>
          <p:nvPr/>
        </p:nvGrpSpPr>
        <p:grpSpPr>
          <a:xfrm>
            <a:off x="5364481" y="3918857"/>
            <a:ext cx="3779519" cy="2799807"/>
            <a:chOff x="-1" y="3577505"/>
            <a:chExt cx="4603389" cy="3280495"/>
          </a:xfrm>
        </p:grpSpPr>
        <p:pic>
          <p:nvPicPr>
            <p:cNvPr id="19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" y="3845169"/>
              <a:ext cx="4603389" cy="3012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690481" y="3577505"/>
              <a:ext cx="2029273" cy="376786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/>
              <a:r>
                <a:rPr lang="en-US" sz="1600" dirty="0"/>
                <a:t> </a:t>
              </a:r>
              <a:r>
                <a:rPr lang="en-US" sz="1600" dirty="0" smtClean="0"/>
                <a:t>v</a:t>
              </a:r>
              <a:r>
                <a:rPr lang="en-US" sz="1600" baseline="-25000" dirty="0" smtClean="0"/>
                <a:t>2</a:t>
              </a:r>
              <a:r>
                <a:rPr lang="en-US" sz="1600" dirty="0" smtClean="0"/>
                <a:t> Fluctuations</a:t>
              </a:r>
              <a:endParaRPr lang="en-US" sz="1600" dirty="0">
                <a:latin typeface="Symbol" pitchFamily="18" charset="2"/>
              </a:endParaRPr>
            </a:p>
          </p:txBody>
        </p:sp>
      </p:grpSp>
      <p:pic>
        <p:nvPicPr>
          <p:cNvPr id="2314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70962"/>
            <a:ext cx="2843540" cy="188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4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89478" y="4985250"/>
            <a:ext cx="2353081" cy="161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75636" y="4113910"/>
            <a:ext cx="505246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6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Plane of symmetry (</a:t>
            </a:r>
            <a:r>
              <a:rPr lang="el-GR" altLang="ko-KR" sz="16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Ψ</a:t>
            </a:r>
            <a:r>
              <a:rPr lang="en-US" altLang="ko-KR" sz="1600" baseline="-25000" dirty="0" smtClean="0"/>
              <a:t>PP</a:t>
            </a:r>
            <a:r>
              <a:rPr lang="en-US" altLang="ko-KR" sz="16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) fluctuate event-by-event around reaction plane (</a:t>
            </a:r>
            <a:r>
              <a:rPr lang="el-GR" altLang="ko-KR" sz="16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Ψ</a:t>
            </a:r>
            <a:r>
              <a:rPr lang="en-US" altLang="ko-KR" sz="1600" baseline="-25000" dirty="0" smtClean="0"/>
              <a:t>RP</a:t>
            </a:r>
            <a:r>
              <a:rPr lang="en-US" altLang="ko-KR" sz="16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) </a:t>
            </a:r>
            <a:r>
              <a:rPr lang="en-US" altLang="ko-KR" sz="1600" dirty="0" smtClean="0">
                <a:solidFill>
                  <a:srgbClr val="FF0000"/>
                </a:solidFill>
              </a:rPr>
              <a:t>=&gt; flow fluctuation (</a:t>
            </a:r>
            <a:r>
              <a:rPr lang="el-GR" altLang="ko-KR" sz="1600" dirty="0" smtClean="0">
                <a:solidFill>
                  <a:srgbClr val="FF0000"/>
                </a:solidFill>
              </a:rPr>
              <a:t>σ</a:t>
            </a:r>
            <a:r>
              <a:rPr lang="en-US" altLang="ko-KR" sz="1600" baseline="-25000" dirty="0" smtClean="0">
                <a:solidFill>
                  <a:srgbClr val="FF0000"/>
                </a:solidFill>
              </a:rPr>
              <a:t>n</a:t>
            </a:r>
            <a:r>
              <a:rPr lang="en-US" altLang="ko-KR" sz="1600" dirty="0" smtClean="0">
                <a:solidFill>
                  <a:srgbClr val="FF0000"/>
                </a:solidFill>
              </a:rPr>
              <a:t>)</a:t>
            </a:r>
            <a:endParaRPr lang="en-US" altLang="ko-KR" sz="16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Oval 44"/>
          <p:cNvSpPr>
            <a:spLocks noChangeArrowheads="1"/>
          </p:cNvSpPr>
          <p:nvPr/>
        </p:nvSpPr>
        <p:spPr bwMode="auto">
          <a:xfrm>
            <a:off x="2577738" y="6171387"/>
            <a:ext cx="2987040" cy="481302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endParaRPr lang="ko-KR" altLang="en-US"/>
          </a:p>
        </p:txBody>
      </p:sp>
      <p:sp>
        <p:nvSpPr>
          <p:cNvPr id="26" name="Line 45"/>
          <p:cNvSpPr>
            <a:spLocks noChangeShapeType="1"/>
          </p:cNvSpPr>
          <p:nvPr/>
        </p:nvSpPr>
        <p:spPr bwMode="auto">
          <a:xfrm flipV="1">
            <a:off x="5251267" y="5355770"/>
            <a:ext cx="226423" cy="85343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 lIns="92075" tIns="46038" rIns="92075" bIns="46038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299" y="46320"/>
            <a:ext cx="5879816" cy="591573"/>
          </a:xfrm>
        </p:spPr>
        <p:txBody>
          <a:bodyPr/>
          <a:lstStyle/>
          <a:p>
            <a:r>
              <a:rPr lang="en-US" dirty="0" smtClean="0"/>
              <a:t>Higher Order Flow v</a:t>
            </a:r>
            <a:r>
              <a:rPr lang="en-US" baseline="-25000" dirty="0" smtClean="0"/>
              <a:t>3</a:t>
            </a:r>
            <a:r>
              <a:rPr lang="en-US" dirty="0" smtClean="0"/>
              <a:t>,v</a:t>
            </a:r>
            <a:r>
              <a:rPr lang="en-US" baseline="-25000" dirty="0" smtClean="0"/>
              <a:t>4</a:t>
            </a:r>
            <a:r>
              <a:rPr lang="en-US" dirty="0" smtClean="0"/>
              <a:t>,..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094DB-52B9-4D1F-A63C-1F18D98D76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 cstate="print"/>
          <a:srcRect r="4307"/>
          <a:stretch>
            <a:fillRect/>
          </a:stretch>
        </p:blipFill>
        <p:spPr bwMode="auto">
          <a:xfrm>
            <a:off x="0" y="669162"/>
            <a:ext cx="6416793" cy="438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221400" y="1641566"/>
            <a:ext cx="705642" cy="3416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altLang="ko-KR" dirty="0" smtClean="0"/>
              <a:t>{2}</a:t>
            </a:r>
            <a:endParaRPr lang="en-US" baseline="-250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rot="10800000" flipV="1">
            <a:off x="5908431" y="1805354"/>
            <a:ext cx="304800" cy="128954"/>
          </a:xfrm>
          <a:prstGeom prst="straightConnector1">
            <a:avLst/>
          </a:prstGeom>
          <a:noFill/>
          <a:ln w="9525" cap="flat" cmpd="sng" algn="ctr">
            <a:solidFill>
              <a:srgbClr val="000099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5" name="Group 24"/>
          <p:cNvGrpSpPr/>
          <p:nvPr/>
        </p:nvGrpSpPr>
        <p:grpSpPr>
          <a:xfrm>
            <a:off x="3950677" y="2977661"/>
            <a:ext cx="2904146" cy="341632"/>
            <a:chOff x="3950677" y="2977661"/>
            <a:chExt cx="2904146" cy="341632"/>
          </a:xfrm>
        </p:grpSpPr>
        <p:sp>
          <p:nvSpPr>
            <p:cNvPr id="12" name="TextBox 11"/>
            <p:cNvSpPr txBox="1"/>
            <p:nvPr/>
          </p:nvSpPr>
          <p:spPr>
            <a:xfrm>
              <a:off x="4373053" y="2977661"/>
              <a:ext cx="2481770" cy="3416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="1" baseline="-25000" dirty="0" smtClean="0">
                  <a:solidFill>
                    <a:srgbClr val="FF0000"/>
                  </a:solidFill>
                </a:rPr>
                <a:t>3</a:t>
              </a:r>
              <a:r>
                <a:rPr lang="en-US" dirty="0" smtClean="0"/>
                <a:t>{</a:t>
              </a:r>
              <a:r>
                <a:rPr lang="en-US" b="1" dirty="0" smtClean="0"/>
                <a:t>2</a:t>
              </a:r>
              <a:r>
                <a:rPr lang="en-US" dirty="0" smtClean="0"/>
                <a:t>} = &lt;</a:t>
              </a:r>
              <a:r>
                <a:rPr lang="en-US" dirty="0" err="1" smtClean="0"/>
                <a:t>cos</a:t>
              </a:r>
              <a:r>
                <a:rPr lang="en-US" dirty="0" smtClean="0"/>
                <a:t>(</a:t>
              </a:r>
              <a:r>
                <a:rPr lang="en-US" b="1" dirty="0" smtClean="0">
                  <a:solidFill>
                    <a:srgbClr val="FF0000"/>
                  </a:solidFill>
                </a:rPr>
                <a:t>3</a:t>
              </a:r>
              <a:r>
                <a:rPr lang="en-US" dirty="0" smtClean="0"/>
                <a:t>(</a:t>
              </a:r>
              <a:r>
                <a:rPr lang="en-US" dirty="0" smtClean="0">
                  <a:latin typeface="Symbol" pitchFamily="18" charset="2"/>
                </a:rPr>
                <a:t>f</a:t>
              </a:r>
              <a:r>
                <a:rPr lang="en-US" baseline="-25000" dirty="0" smtClean="0"/>
                <a:t>1</a:t>
              </a:r>
              <a:r>
                <a:rPr lang="en-US" dirty="0" smtClean="0"/>
                <a:t>-</a:t>
              </a:r>
              <a:r>
                <a:rPr lang="en-US" dirty="0" smtClean="0">
                  <a:latin typeface="Symbol" pitchFamily="18" charset="2"/>
                </a:rPr>
                <a:t>f</a:t>
              </a:r>
              <a:r>
                <a:rPr lang="en-US" baseline="-25000" dirty="0" smtClean="0"/>
                <a:t>2</a:t>
              </a:r>
              <a:r>
                <a:rPr lang="en-US" dirty="0" smtClean="0"/>
                <a:t>))&gt;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12" idx="1"/>
            </p:cNvCxnSpPr>
            <p:nvPr/>
          </p:nvCxnSpPr>
          <p:spPr bwMode="auto">
            <a:xfrm rot="10800000" flipV="1">
              <a:off x="3950677" y="3148476"/>
              <a:ext cx="422376" cy="98815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1238261" y="5133879"/>
            <a:ext cx="3103414" cy="1524136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V</a:t>
            </a:r>
            <a:r>
              <a:rPr lang="en-US" b="1" baseline="-25000" dirty="0" smtClean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 algn="l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Font typeface="Wingdings" pitchFamily="2" charset="2"/>
              <a:buNone/>
            </a:pPr>
            <a:r>
              <a:rPr lang="en-US" sz="1600" dirty="0" smtClean="0">
                <a:solidFill>
                  <a:srgbClr val="0066FF"/>
                </a:solidFill>
              </a:rPr>
              <a:t>small dependence on centrality</a:t>
            </a:r>
          </a:p>
          <a:p>
            <a:pPr algn="l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0066FF"/>
                </a:solidFill>
              </a:rPr>
              <a:t>v</a:t>
            </a:r>
            <a:r>
              <a:rPr lang="en-US" sz="1600" b="1" baseline="-25000" dirty="0" smtClean="0">
                <a:solidFill>
                  <a:srgbClr val="0066FF"/>
                </a:solidFill>
              </a:rPr>
              <a:t>3</a:t>
            </a:r>
            <a:r>
              <a:rPr lang="en-US" sz="1600" b="1" dirty="0" smtClean="0">
                <a:solidFill>
                  <a:srgbClr val="0066FF"/>
                </a:solidFill>
              </a:rPr>
              <a:t>{4} &gt; 0 =&gt; not non-flow</a:t>
            </a:r>
          </a:p>
          <a:p>
            <a:pPr algn="l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0066FF"/>
                </a:solidFill>
              </a:rPr>
              <a:t>v</a:t>
            </a:r>
            <a:r>
              <a:rPr lang="en-US" sz="1600" b="1" baseline="-25000" dirty="0" smtClean="0">
                <a:solidFill>
                  <a:srgbClr val="0066FF"/>
                </a:solidFill>
              </a:rPr>
              <a:t>3</a:t>
            </a:r>
            <a:r>
              <a:rPr lang="en-US" sz="1600" b="1" dirty="0" smtClean="0">
                <a:solidFill>
                  <a:srgbClr val="0066FF"/>
                </a:solidFill>
              </a:rPr>
              <a:t>{4} &lt; v</a:t>
            </a:r>
            <a:r>
              <a:rPr lang="en-US" sz="1600" b="1" baseline="-25000" dirty="0" smtClean="0">
                <a:solidFill>
                  <a:srgbClr val="0066FF"/>
                </a:solidFill>
              </a:rPr>
              <a:t>3</a:t>
            </a:r>
            <a:r>
              <a:rPr lang="en-US" sz="1600" b="1" dirty="0" smtClean="0">
                <a:solidFill>
                  <a:srgbClr val="0066FF"/>
                </a:solidFill>
              </a:rPr>
              <a:t>{2} =&gt; fluctuations !</a:t>
            </a:r>
          </a:p>
          <a:p>
            <a:pPr algn="l">
              <a:buClr>
                <a:srgbClr val="FC0128"/>
              </a:buClr>
            </a:pPr>
            <a:r>
              <a:rPr lang="en-US" sz="1600" b="1" dirty="0" smtClean="0">
                <a:solidFill>
                  <a:srgbClr val="0066FF"/>
                </a:solidFill>
              </a:rPr>
              <a:t>v</a:t>
            </a:r>
            <a:r>
              <a:rPr lang="en-US" sz="1600" b="1" baseline="-25000" dirty="0" smtClean="0">
                <a:solidFill>
                  <a:srgbClr val="0066FF"/>
                </a:solidFill>
              </a:rPr>
              <a:t>3</a:t>
            </a:r>
            <a:r>
              <a:rPr lang="en-US" sz="1600" b="1" dirty="0" smtClean="0">
                <a:solidFill>
                  <a:srgbClr val="0066FF"/>
                </a:solidFill>
              </a:rPr>
              <a:t>{RP} </a:t>
            </a:r>
            <a:r>
              <a:rPr lang="en-US" sz="1600" dirty="0" smtClean="0"/>
              <a:t>≈</a:t>
            </a:r>
            <a:r>
              <a:rPr lang="en-US" sz="1600" b="1" dirty="0" smtClean="0">
                <a:solidFill>
                  <a:srgbClr val="0066FF"/>
                </a:solidFill>
              </a:rPr>
              <a:t> 0</a:t>
            </a:r>
            <a:endParaRPr lang="en-US" sz="1600" dirty="0" smtClean="0"/>
          </a:p>
        </p:txBody>
      </p:sp>
      <p:grpSp>
        <p:nvGrpSpPr>
          <p:cNvPr id="26" name="Group 25"/>
          <p:cNvGrpSpPr/>
          <p:nvPr/>
        </p:nvGrpSpPr>
        <p:grpSpPr>
          <a:xfrm>
            <a:off x="3821724" y="3423138"/>
            <a:ext cx="3267254" cy="341632"/>
            <a:chOff x="3821724" y="3423138"/>
            <a:chExt cx="3267254" cy="341632"/>
          </a:xfrm>
        </p:grpSpPr>
        <p:sp>
          <p:nvSpPr>
            <p:cNvPr id="14" name="TextBox 13"/>
            <p:cNvSpPr txBox="1"/>
            <p:nvPr/>
          </p:nvSpPr>
          <p:spPr>
            <a:xfrm>
              <a:off x="4443702" y="3423138"/>
              <a:ext cx="2645276" cy="3416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3</a:t>
              </a:r>
              <a:r>
                <a:rPr lang="en-US" dirty="0" smtClean="0"/>
                <a:t>{</a:t>
              </a:r>
              <a:r>
                <a:rPr lang="en-US" b="1" dirty="0" smtClean="0">
                  <a:solidFill>
                    <a:srgbClr val="FF0000"/>
                  </a:solidFill>
                </a:rPr>
                <a:t>4</a:t>
              </a:r>
              <a:r>
                <a:rPr lang="en-US" dirty="0" smtClean="0"/>
                <a:t>}   </a:t>
              </a:r>
              <a:r>
                <a:rPr lang="en-US" sz="1600" dirty="0" smtClean="0">
                  <a:solidFill>
                    <a:schemeClr val="tx1"/>
                  </a:solidFill>
                </a:rPr>
                <a:t>4 particle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cumulant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rot="10800000" flipV="1">
              <a:off x="3821724" y="3470030"/>
              <a:ext cx="597876" cy="140675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7" name="Group 26"/>
          <p:cNvGrpSpPr/>
          <p:nvPr/>
        </p:nvGrpSpPr>
        <p:grpSpPr>
          <a:xfrm>
            <a:off x="3739663" y="3856893"/>
            <a:ext cx="5111997" cy="341632"/>
            <a:chOff x="3739663" y="3856893"/>
            <a:chExt cx="5111997" cy="341632"/>
          </a:xfrm>
        </p:grpSpPr>
        <p:sp>
          <p:nvSpPr>
            <p:cNvPr id="15" name="TextBox 14"/>
            <p:cNvSpPr txBox="1"/>
            <p:nvPr/>
          </p:nvSpPr>
          <p:spPr>
            <a:xfrm>
              <a:off x="4298811" y="3856893"/>
              <a:ext cx="4552849" cy="3416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3</a:t>
              </a:r>
              <a:r>
                <a:rPr lang="en-US" dirty="0" smtClean="0"/>
                <a:t>   relative to reaction &amp; participant planes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 rot="10800000" flipV="1">
              <a:off x="3739663" y="3979153"/>
              <a:ext cx="597876" cy="140675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727176" y="2743199"/>
            <a:ext cx="2481770" cy="1078524"/>
            <a:chOff x="727176" y="2743199"/>
            <a:chExt cx="2481770" cy="1078524"/>
          </a:xfrm>
        </p:grpSpPr>
        <p:sp>
          <p:nvSpPr>
            <p:cNvPr id="17" name="TextBox 16"/>
            <p:cNvSpPr txBox="1"/>
            <p:nvPr/>
          </p:nvSpPr>
          <p:spPr>
            <a:xfrm>
              <a:off x="727176" y="2743199"/>
              <a:ext cx="2481770" cy="3416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="1" baseline="-25000" dirty="0" smtClean="0">
                  <a:solidFill>
                    <a:srgbClr val="FF0000"/>
                  </a:solidFill>
                </a:rPr>
                <a:t>4</a:t>
              </a:r>
              <a:r>
                <a:rPr lang="en-US" dirty="0" smtClean="0"/>
                <a:t>{2} = &lt;</a:t>
              </a:r>
              <a:r>
                <a:rPr lang="en-US" dirty="0" err="1" smtClean="0"/>
                <a:t>cos</a:t>
              </a:r>
              <a:r>
                <a:rPr lang="en-US" dirty="0" smtClean="0"/>
                <a:t>(</a:t>
              </a:r>
              <a:r>
                <a:rPr lang="en-US" b="1" dirty="0" smtClean="0">
                  <a:solidFill>
                    <a:srgbClr val="FF0000"/>
                  </a:solidFill>
                </a:rPr>
                <a:t>4</a:t>
              </a:r>
              <a:r>
                <a:rPr lang="en-US" dirty="0" smtClean="0"/>
                <a:t>(</a:t>
              </a:r>
              <a:r>
                <a:rPr lang="en-US" dirty="0" smtClean="0">
                  <a:latin typeface="Symbol" pitchFamily="18" charset="2"/>
                </a:rPr>
                <a:t>f</a:t>
              </a:r>
              <a:r>
                <a:rPr lang="en-US" baseline="-25000" dirty="0" smtClean="0"/>
                <a:t>1</a:t>
              </a:r>
              <a:r>
                <a:rPr lang="en-US" dirty="0" smtClean="0"/>
                <a:t>-</a:t>
              </a:r>
              <a:r>
                <a:rPr lang="en-US" dirty="0" smtClean="0">
                  <a:latin typeface="Symbol" pitchFamily="18" charset="2"/>
                </a:rPr>
                <a:t>f</a:t>
              </a:r>
              <a:r>
                <a:rPr lang="en-US" baseline="-25000" dirty="0" smtClean="0"/>
                <a:t>2</a:t>
              </a:r>
              <a:r>
                <a:rPr lang="en-US" dirty="0" smtClean="0"/>
                <a:t>))&gt;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rot="16200000" flipH="1">
              <a:off x="1157238" y="3197053"/>
              <a:ext cx="780416" cy="468923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9" name="Straight Arrow Connector 28"/>
          <p:cNvCxnSpPr/>
          <p:nvPr/>
        </p:nvCxnSpPr>
        <p:spPr bwMode="auto">
          <a:xfrm rot="5400000">
            <a:off x="2203939" y="3528646"/>
            <a:ext cx="328246" cy="158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691663" y="870858"/>
            <a:ext cx="1903492" cy="314574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r>
              <a:rPr lang="en-US" sz="1600" dirty="0" smtClean="0"/>
              <a:t>arXiv:1105.3865</a:t>
            </a:r>
          </a:p>
        </p:txBody>
      </p:sp>
      <p:sp>
        <p:nvSpPr>
          <p:cNvPr id="32" name="Line 45"/>
          <p:cNvSpPr>
            <a:spLocks noChangeShapeType="1"/>
          </p:cNvSpPr>
          <p:nvPr/>
        </p:nvSpPr>
        <p:spPr bwMode="auto">
          <a:xfrm flipV="1">
            <a:off x="6827181" y="4225770"/>
            <a:ext cx="283833" cy="135760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 lIns="92075" tIns="46038" rIns="92075" bIns="46038">
            <a:spAutoFit/>
          </a:bodyPr>
          <a:lstStyle/>
          <a:p>
            <a:endParaRPr lang="ko-KR" altLang="en-US"/>
          </a:p>
        </p:txBody>
      </p:sp>
      <p:sp>
        <p:nvSpPr>
          <p:cNvPr id="33" name="Line 45"/>
          <p:cNvSpPr>
            <a:spLocks noChangeShapeType="1"/>
          </p:cNvSpPr>
          <p:nvPr/>
        </p:nvSpPr>
        <p:spPr bwMode="auto">
          <a:xfrm flipH="1">
            <a:off x="2360023" y="5823751"/>
            <a:ext cx="2611471" cy="63800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 lIns="92075" tIns="46038" rIns="92075" bIns="46038">
            <a:spAutoFit/>
          </a:bodyPr>
          <a:lstStyle/>
          <a:p>
            <a:endParaRPr lang="ko-KR" altLang="en-US"/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4906218" y="5609072"/>
            <a:ext cx="3935941" cy="757773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>
              <a:buClr>
                <a:srgbClr val="FC0128"/>
              </a:buClr>
            </a:pPr>
            <a:r>
              <a:rPr lang="en-US" altLang="ko-KR" sz="1600" dirty="0" smtClean="0">
                <a:solidFill>
                  <a:srgbClr val="FF0000"/>
                </a:solidFill>
              </a:rPr>
              <a:t>there should be no “intrinsic” triangular flow, </a:t>
            </a:r>
            <a:r>
              <a:rPr lang="en-US" altLang="ko-KR" sz="1600" dirty="0" smtClean="0">
                <a:solidFill>
                  <a:srgbClr val="0066FF"/>
                </a:solidFill>
              </a:rPr>
              <a:t>unlike the elliptic flow due to the almond shape of overlapping region</a:t>
            </a:r>
            <a:endParaRPr lang="ko-KR" altLang="en-US" sz="1600" dirty="0" smtClean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DEB64012-6785-C44D-87D2-BE2F7704BDC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1404531" y="46320"/>
            <a:ext cx="6487353" cy="591573"/>
          </a:xfrm>
        </p:spPr>
        <p:txBody>
          <a:bodyPr/>
          <a:lstStyle/>
          <a:p>
            <a:r>
              <a:rPr lang="en-US" altLang="ko-KR" dirty="0" smtClean="0"/>
              <a:t>Triangular flow (v</a:t>
            </a:r>
            <a:r>
              <a:rPr lang="en-US" altLang="ko-KR" baseline="-25000" dirty="0" smtClean="0"/>
              <a:t>3</a:t>
            </a:r>
            <a:r>
              <a:rPr lang="en-US" altLang="ko-KR" dirty="0" smtClean="0"/>
              <a:t>) – models</a:t>
            </a:r>
            <a:endParaRPr lang="ko-KR" altLang="en-US" dirty="0"/>
          </a:p>
        </p:txBody>
      </p:sp>
      <p:pic>
        <p:nvPicPr>
          <p:cNvPr id="287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9144000" cy="5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140847" y="2769995"/>
            <a:ext cx="1762021" cy="2585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v</a:t>
            </a:r>
            <a:r>
              <a:rPr lang="en-US" altLang="ko-KR" sz="1200" b="1" baseline="-25000" dirty="0" smtClean="0">
                <a:solidFill>
                  <a:srgbClr val="FF0000"/>
                </a:solidFill>
              </a:rPr>
              <a:t>3</a:t>
            </a:r>
            <a:r>
              <a:rPr lang="en-US" altLang="ko-KR" sz="1200" dirty="0" smtClean="0"/>
              <a:t>{</a:t>
            </a:r>
            <a:r>
              <a:rPr lang="en-US" altLang="ko-KR" sz="1200" b="1" dirty="0" smtClean="0"/>
              <a:t>2</a:t>
            </a:r>
            <a:r>
              <a:rPr lang="en-US" altLang="ko-KR" sz="1200" dirty="0" smtClean="0"/>
              <a:t>} = &lt;</a:t>
            </a:r>
            <a:r>
              <a:rPr lang="en-US" altLang="ko-KR" sz="1200" dirty="0" err="1" smtClean="0"/>
              <a:t>cos</a:t>
            </a:r>
            <a:r>
              <a:rPr lang="en-US" altLang="ko-KR" sz="1200" dirty="0" smtClean="0"/>
              <a:t>(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3</a:t>
            </a:r>
            <a:r>
              <a:rPr lang="en-US" altLang="ko-KR" sz="1200" dirty="0" smtClean="0"/>
              <a:t>(</a:t>
            </a:r>
            <a:r>
              <a:rPr lang="en-US" altLang="ko-KR" sz="1200" dirty="0" smtClean="0">
                <a:latin typeface="Symbol" pitchFamily="18" charset="2"/>
              </a:rPr>
              <a:t>f</a:t>
            </a:r>
            <a:r>
              <a:rPr lang="en-US" altLang="ko-KR" sz="1200" baseline="-25000" dirty="0" smtClean="0"/>
              <a:t>1</a:t>
            </a:r>
            <a:r>
              <a:rPr lang="en-US" altLang="ko-KR" sz="1200" dirty="0" smtClean="0"/>
              <a:t>-</a:t>
            </a:r>
            <a:r>
              <a:rPr lang="en-US" altLang="ko-KR" sz="1200" dirty="0" smtClean="0">
                <a:latin typeface="Symbol" pitchFamily="18" charset="2"/>
              </a:rPr>
              <a:t>f</a:t>
            </a:r>
            <a:r>
              <a:rPr lang="en-US" altLang="ko-KR" sz="1200" baseline="-25000" dirty="0" smtClean="0"/>
              <a:t>2</a:t>
            </a:r>
            <a:r>
              <a:rPr lang="en-US" altLang="ko-KR" sz="1200" dirty="0" smtClean="0"/>
              <a:t>))&gt;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grpSp>
        <p:nvGrpSpPr>
          <p:cNvPr id="9" name="Group 27"/>
          <p:cNvGrpSpPr/>
          <p:nvPr/>
        </p:nvGrpSpPr>
        <p:grpSpPr>
          <a:xfrm>
            <a:off x="4502720" y="2177142"/>
            <a:ext cx="1967205" cy="1027612"/>
            <a:chOff x="801577" y="2124890"/>
            <a:chExt cx="1967205" cy="1027612"/>
          </a:xfrm>
        </p:grpSpPr>
        <p:sp>
          <p:nvSpPr>
            <p:cNvPr id="10" name="TextBox 9"/>
            <p:cNvSpPr txBox="1"/>
            <p:nvPr/>
          </p:nvSpPr>
          <p:spPr>
            <a:xfrm>
              <a:off x="801577" y="2124890"/>
              <a:ext cx="1967205" cy="2585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v</a:t>
              </a:r>
              <a:r>
                <a:rPr lang="en-US" altLang="ko-KR" sz="1200" baseline="-25000" dirty="0" smtClean="0">
                  <a:solidFill>
                    <a:srgbClr val="FF0000"/>
                  </a:solidFill>
                </a:rPr>
                <a:t>3</a:t>
              </a:r>
              <a:r>
                <a:rPr lang="en-US" altLang="ko-KR" sz="1200" dirty="0" smtClean="0"/>
                <a:t>{</a:t>
              </a:r>
              <a:r>
                <a:rPr lang="en-US" altLang="ko-KR" sz="1200" b="1" dirty="0" smtClean="0">
                  <a:solidFill>
                    <a:srgbClr val="FF0000"/>
                  </a:solidFill>
                </a:rPr>
                <a:t>4</a:t>
              </a:r>
              <a:r>
                <a:rPr lang="en-US" altLang="ko-KR" sz="1200" dirty="0" smtClean="0"/>
                <a:t>}  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4 particle </a:t>
              </a:r>
              <a:r>
                <a:rPr lang="en-US" altLang="ko-KR" sz="1200" dirty="0" err="1" smtClean="0">
                  <a:solidFill>
                    <a:schemeClr val="tx1"/>
                  </a:solidFill>
                </a:rPr>
                <a:t>cumulant</a:t>
              </a:r>
              <a:r>
                <a:rPr lang="en-US" altLang="ko-KR" sz="1200" dirty="0" smtClean="0"/>
                <a:t> </a:t>
              </a:r>
            </a:p>
          </p:txBody>
        </p:sp>
        <p:cxnSp>
          <p:nvCxnSpPr>
            <p:cNvPr id="11" name="Straight Arrow Connector 22"/>
            <p:cNvCxnSpPr/>
            <p:nvPr/>
          </p:nvCxnSpPr>
          <p:spPr bwMode="auto">
            <a:xfrm rot="16200000" flipH="1">
              <a:off x="1023257" y="2695302"/>
              <a:ext cx="775062" cy="139337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5" name="Straight Arrow Connector 21"/>
          <p:cNvCxnSpPr>
            <a:stCxn id="8" idx="1"/>
          </p:cNvCxnSpPr>
          <p:nvPr/>
        </p:nvCxnSpPr>
        <p:spPr bwMode="auto">
          <a:xfrm rot="10800000" flipV="1">
            <a:off x="6914607" y="2899261"/>
            <a:ext cx="226241" cy="940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879448" y="3943979"/>
            <a:ext cx="3092513" cy="2585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v</a:t>
            </a:r>
            <a:r>
              <a:rPr lang="en-US" sz="1200" baseline="-25000" dirty="0" smtClean="0">
                <a:solidFill>
                  <a:srgbClr val="FF0000"/>
                </a:solidFill>
              </a:rPr>
              <a:t>3</a:t>
            </a:r>
            <a:r>
              <a:rPr lang="en-US" sz="1200" dirty="0" smtClean="0"/>
              <a:t>  relative to reaction &amp; participant planes</a:t>
            </a:r>
            <a:endParaRPr lang="en-US" sz="1200" dirty="0"/>
          </a:p>
        </p:txBody>
      </p:sp>
      <p:cxnSp>
        <p:nvCxnSpPr>
          <p:cNvPr id="24" name="Straight Arrow Connector 21"/>
          <p:cNvCxnSpPr/>
          <p:nvPr/>
        </p:nvCxnSpPr>
        <p:spPr bwMode="auto">
          <a:xfrm rot="5400000" flipH="1" flipV="1">
            <a:off x="6522721" y="3675018"/>
            <a:ext cx="444138" cy="13063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870858" y="6122328"/>
            <a:ext cx="6322422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600" dirty="0" smtClean="0">
                <a:solidFill>
                  <a:srgbClr val="0066FF"/>
                </a:solidFill>
              </a:rPr>
              <a:t>V</a:t>
            </a:r>
            <a:r>
              <a:rPr lang="en-US" altLang="ko-KR" sz="1600" baseline="-25000" dirty="0" smtClean="0">
                <a:solidFill>
                  <a:srgbClr val="0066FF"/>
                </a:solidFill>
              </a:rPr>
              <a:t>3</a:t>
            </a:r>
            <a:r>
              <a:rPr lang="en-US" altLang="ko-KR" sz="1600" dirty="0" smtClean="0">
                <a:solidFill>
                  <a:srgbClr val="0066FF"/>
                </a:solidFill>
              </a:rPr>
              <a:t> measurements are consistent with </a:t>
            </a:r>
            <a:r>
              <a:rPr lang="en-US" altLang="ko-KR" sz="1600" dirty="0" smtClean="0">
                <a:solidFill>
                  <a:srgbClr val="FF0000"/>
                </a:solidFill>
              </a:rPr>
              <a:t>initial eccentricity fluctuation</a:t>
            </a:r>
          </a:p>
          <a:p>
            <a:pPr algn="l"/>
            <a:r>
              <a:rPr lang="en-US" altLang="ko-KR" sz="1600" dirty="0" smtClean="0">
                <a:solidFill>
                  <a:srgbClr val="0066FF"/>
                </a:solidFill>
              </a:rPr>
              <a:t>and similar to predictions for </a:t>
            </a:r>
            <a:r>
              <a:rPr lang="en-US" altLang="ko-KR" sz="1600" dirty="0" smtClean="0">
                <a:solidFill>
                  <a:srgbClr val="FF0000"/>
                </a:solidFill>
              </a:rPr>
              <a:t>MC </a:t>
            </a:r>
            <a:r>
              <a:rPr lang="en-US" altLang="ko-KR" sz="1600" dirty="0" err="1" smtClean="0">
                <a:solidFill>
                  <a:srgbClr val="FF0000"/>
                </a:solidFill>
              </a:rPr>
              <a:t>Glauber</a:t>
            </a:r>
            <a:r>
              <a:rPr lang="en-US" altLang="ko-KR" sz="1600" dirty="0" smtClean="0">
                <a:solidFill>
                  <a:srgbClr val="FF0000"/>
                </a:solidFill>
              </a:rPr>
              <a:t> with </a:t>
            </a:r>
            <a:r>
              <a:rPr lang="el-GR" altLang="ko-KR" sz="1600" dirty="0" smtClean="0">
                <a:solidFill>
                  <a:srgbClr val="FF0000"/>
                </a:solidFill>
              </a:rPr>
              <a:t>η</a:t>
            </a:r>
            <a:r>
              <a:rPr lang="en-US" altLang="ko-KR" sz="1600" dirty="0" smtClean="0">
                <a:solidFill>
                  <a:srgbClr val="FF0000"/>
                </a:solidFill>
              </a:rPr>
              <a:t>=0.08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pic>
        <p:nvPicPr>
          <p:cNvPr id="31" name="Picture 19"/>
          <p:cNvPicPr>
            <a:picLocks noChangeAspect="1" noChangeArrowheads="1"/>
          </p:cNvPicPr>
          <p:nvPr/>
        </p:nvPicPr>
        <p:blipFill>
          <a:blip r:embed="rId4" cstate="print"/>
          <a:srcRect r="12285"/>
          <a:stretch>
            <a:fillRect/>
          </a:stretch>
        </p:blipFill>
        <p:spPr bwMode="auto">
          <a:xfrm>
            <a:off x="7406092" y="5863092"/>
            <a:ext cx="1215393" cy="99490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510" y="46320"/>
            <a:ext cx="5655394" cy="591573"/>
          </a:xfrm>
        </p:spPr>
        <p:txBody>
          <a:bodyPr/>
          <a:lstStyle/>
          <a:p>
            <a:r>
              <a:rPr lang="en-US" dirty="0" smtClean="0"/>
              <a:t>Elliptic Flow v</a:t>
            </a:r>
            <a:r>
              <a:rPr lang="en-US" baseline="-25000" dirty="0" smtClean="0"/>
              <a:t>2 </a:t>
            </a:r>
            <a:r>
              <a:rPr lang="en-US" sz="2800" dirty="0" smtClean="0"/>
              <a:t>–</a:t>
            </a:r>
            <a:r>
              <a:rPr lang="en-US" altLang="ko-KR" sz="2800" dirty="0" smtClean="0"/>
              <a:t> PID and p</a:t>
            </a:r>
            <a:r>
              <a:rPr lang="en-US" altLang="ko-KR" sz="2800" baseline="-25000" dirty="0" smtClean="0"/>
              <a:t>t</a:t>
            </a:r>
            <a:endParaRPr lang="en-US" sz="2800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094DB-52B9-4D1F-A63C-1F18D98D76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3222170" y="5506885"/>
            <a:ext cx="4550926" cy="93320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PID flow:</a:t>
            </a:r>
          </a:p>
          <a:p>
            <a:pPr algn="l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FontTx/>
              <a:buChar char="-"/>
            </a:pPr>
            <a:r>
              <a:rPr lang="en-US" sz="1600" dirty="0" smtClean="0">
                <a:solidFill>
                  <a:srgbClr val="FF00FF"/>
                </a:solidFill>
                <a:latin typeface="Symbol" pitchFamily="18" charset="2"/>
              </a:rPr>
              <a:t>p</a:t>
            </a:r>
            <a:r>
              <a:rPr lang="en-US" sz="1600" dirty="0" smtClean="0">
                <a:solidFill>
                  <a:srgbClr val="FF00FF"/>
                </a:solidFill>
              </a:rPr>
              <a:t> and p are 'pushed'</a:t>
            </a:r>
            <a:r>
              <a:rPr lang="en-US" sz="1600" dirty="0" smtClean="0">
                <a:solidFill>
                  <a:srgbClr val="0066FF"/>
                </a:solidFill>
              </a:rPr>
              <a:t> further compared to RHIC</a:t>
            </a:r>
          </a:p>
          <a:p>
            <a:pPr algn="l">
              <a:buClr>
                <a:srgbClr val="FC0128"/>
              </a:buClr>
              <a:buFontTx/>
              <a:buChar char="-"/>
            </a:pPr>
            <a:r>
              <a:rPr lang="en-US" sz="1600" dirty="0" smtClean="0">
                <a:solidFill>
                  <a:srgbClr val="0066FF"/>
                </a:solidFill>
              </a:rPr>
              <a:t> </a:t>
            </a:r>
            <a:r>
              <a:rPr lang="en-US" altLang="ko-KR" sz="1600" dirty="0" smtClean="0">
                <a:solidFill>
                  <a:srgbClr val="FF0000"/>
                </a:solidFill>
              </a:rPr>
              <a:t>v</a:t>
            </a:r>
            <a:r>
              <a:rPr lang="en-US" altLang="ko-KR" sz="160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ko-KR" sz="1600" dirty="0" smtClean="0">
                <a:solidFill>
                  <a:srgbClr val="FF0000"/>
                </a:solidFill>
              </a:rPr>
              <a:t> shows mass splitting expected from hydro</a:t>
            </a:r>
          </a:p>
        </p:txBody>
      </p:sp>
      <p:grpSp>
        <p:nvGrpSpPr>
          <p:cNvPr id="9" name="Group 50"/>
          <p:cNvGrpSpPr/>
          <p:nvPr/>
        </p:nvGrpSpPr>
        <p:grpSpPr>
          <a:xfrm>
            <a:off x="2447107" y="773346"/>
            <a:ext cx="5982789" cy="4486631"/>
            <a:chOff x="4127863" y="239889"/>
            <a:chExt cx="5016137" cy="3911282"/>
          </a:xfrm>
        </p:grpSpPr>
        <p:grpSp>
          <p:nvGrpSpPr>
            <p:cNvPr id="10" name="Group 49"/>
            <p:cNvGrpSpPr/>
            <p:nvPr/>
          </p:nvGrpSpPr>
          <p:grpSpPr>
            <a:xfrm>
              <a:off x="4127863" y="239889"/>
              <a:ext cx="5016137" cy="3911282"/>
              <a:chOff x="4127863" y="239889"/>
              <a:chExt cx="5016137" cy="3911282"/>
            </a:xfrm>
          </p:grpSpPr>
          <p:grpSp>
            <p:nvGrpSpPr>
              <p:cNvPr id="11" name="Group 31"/>
              <p:cNvGrpSpPr/>
              <p:nvPr/>
            </p:nvGrpSpPr>
            <p:grpSpPr>
              <a:xfrm>
                <a:off x="4127863" y="239889"/>
                <a:ext cx="5016137" cy="3911282"/>
                <a:chOff x="4127863" y="239889"/>
                <a:chExt cx="5016137" cy="3911282"/>
              </a:xfrm>
            </p:grpSpPr>
            <p:pic>
              <p:nvPicPr>
                <p:cNvPr id="199687" name="Picture 7" descr="0">
                  <a:hlinkClick r:id="rId2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3573" t="1183" r="3127" b="7113"/>
                <a:stretch>
                  <a:fillRect/>
                </a:stretch>
              </p:blipFill>
              <p:spPr bwMode="auto">
                <a:xfrm>
                  <a:off x="4127863" y="636358"/>
                  <a:ext cx="5016137" cy="3514813"/>
                </a:xfrm>
                <a:prstGeom prst="rect">
                  <a:avLst/>
                </a:prstGeom>
                <a:noFill/>
              </p:spPr>
            </p:pic>
            <p:sp>
              <p:nvSpPr>
                <p:cNvPr id="2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185082" y="239889"/>
                  <a:ext cx="1173487" cy="342274"/>
                </a:xfrm>
                <a:prstGeom prst="rect">
                  <a:avLst/>
                </a:prstGeom>
                <a:solidFill>
                  <a:srgbClr val="CCFFFF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l"/>
                  <a:r>
                    <a:rPr lang="en-US" sz="1800" dirty="0"/>
                    <a:t> </a:t>
                  </a:r>
                  <a:r>
                    <a:rPr lang="en-US" dirty="0" smtClean="0">
                      <a:latin typeface="Symbol" pitchFamily="18" charset="2"/>
                    </a:rPr>
                    <a:t>p</a:t>
                  </a:r>
                  <a:r>
                    <a:rPr lang="en-US" dirty="0" smtClean="0"/>
                    <a:t>/K/p v</a:t>
                  </a:r>
                  <a:r>
                    <a:rPr lang="en-US" baseline="-25000" dirty="0" smtClean="0"/>
                    <a:t>2</a:t>
                  </a:r>
                  <a:endParaRPr lang="en-US" sz="1800" baseline="-25000" dirty="0">
                    <a:latin typeface="Symbol" pitchFamily="18" charset="2"/>
                  </a:endParaRPr>
                </a:p>
              </p:txBody>
            </p:sp>
          </p:grpSp>
          <p:grpSp>
            <p:nvGrpSpPr>
              <p:cNvPr id="12" name="Group 48"/>
              <p:cNvGrpSpPr/>
              <p:nvPr/>
            </p:nvGrpSpPr>
            <p:grpSpPr>
              <a:xfrm>
                <a:off x="7785920" y="1797709"/>
                <a:ext cx="1201839" cy="715482"/>
                <a:chOff x="7785920" y="1797709"/>
                <a:chExt cx="1201839" cy="715482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8238836" y="2171559"/>
                  <a:ext cx="748923" cy="341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RHIC</a:t>
                  </a:r>
                </a:p>
              </p:txBody>
            </p:sp>
            <p:cxnSp>
              <p:nvCxnSpPr>
                <p:cNvPr id="45" name="Straight Arrow Connector 44"/>
                <p:cNvCxnSpPr/>
                <p:nvPr/>
              </p:nvCxnSpPr>
              <p:spPr bwMode="auto">
                <a:xfrm rot="10800000">
                  <a:off x="7785920" y="1797709"/>
                  <a:ext cx="450781" cy="373851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000099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48" name="Straight Arrow Connector 47"/>
                <p:cNvCxnSpPr>
                  <a:stCxn id="43" idx="1"/>
                </p:cNvCxnSpPr>
                <p:nvPr/>
              </p:nvCxnSpPr>
              <p:spPr bwMode="auto">
                <a:xfrm rot="10800000">
                  <a:off x="7887886" y="2030883"/>
                  <a:ext cx="350950" cy="31149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</p:grpSp>
        <p:cxnSp>
          <p:nvCxnSpPr>
            <p:cNvPr id="40" name="Straight Arrow Connector 39"/>
            <p:cNvCxnSpPr/>
            <p:nvPr/>
          </p:nvCxnSpPr>
          <p:spPr bwMode="auto">
            <a:xfrm>
              <a:off x="7506785" y="2332220"/>
              <a:ext cx="457200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 rot="10800000">
              <a:off x="6569141" y="1992253"/>
              <a:ext cx="351693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9" name="Group 57"/>
          <p:cNvGrpSpPr/>
          <p:nvPr/>
        </p:nvGrpSpPr>
        <p:grpSpPr>
          <a:xfrm>
            <a:off x="5190311" y="3108962"/>
            <a:ext cx="2712860" cy="978796"/>
            <a:chOff x="7114907" y="2055225"/>
            <a:chExt cx="2712860" cy="978796"/>
          </a:xfrm>
        </p:grpSpPr>
        <p:sp>
          <p:nvSpPr>
            <p:cNvPr id="39" name="TextBox 38"/>
            <p:cNvSpPr txBox="1"/>
            <p:nvPr/>
          </p:nvSpPr>
          <p:spPr>
            <a:xfrm>
              <a:off x="8048113" y="2720089"/>
              <a:ext cx="1779654" cy="3139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FF"/>
                  </a:solidFill>
                </a:rPr>
                <a:t>Hydro predictions</a:t>
              </a:r>
              <a:endParaRPr lang="en-US" sz="1600" baseline="-25000" dirty="0">
                <a:solidFill>
                  <a:srgbClr val="FF00FF"/>
                </a:solidFill>
              </a:endParaRPr>
            </a:p>
          </p:txBody>
        </p:sp>
        <p:cxnSp>
          <p:nvCxnSpPr>
            <p:cNvPr id="44" name="Straight Arrow Connector 43"/>
            <p:cNvCxnSpPr>
              <a:stCxn id="39" idx="1"/>
            </p:cNvCxnSpPr>
            <p:nvPr/>
          </p:nvCxnSpPr>
          <p:spPr bwMode="auto">
            <a:xfrm rot="10800000">
              <a:off x="7298121" y="2860767"/>
              <a:ext cx="749993" cy="16289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>
              <a:stCxn id="39" idx="1"/>
            </p:cNvCxnSpPr>
            <p:nvPr/>
          </p:nvCxnSpPr>
          <p:spPr bwMode="auto">
            <a:xfrm rot="10800000">
              <a:off x="7114907" y="2055225"/>
              <a:ext cx="933207" cy="821831"/>
            </a:xfrm>
            <a:prstGeom prst="straightConnector1">
              <a:avLst/>
            </a:prstGeom>
            <a:noFill/>
            <a:ln w="127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2" name="Group 100"/>
          <p:cNvGrpSpPr>
            <a:grpSpLocks/>
          </p:cNvGrpSpPr>
          <p:nvPr/>
        </p:nvGrpSpPr>
        <p:grpSpPr bwMode="auto">
          <a:xfrm>
            <a:off x="339634" y="3651840"/>
            <a:ext cx="1889760" cy="1155290"/>
            <a:chOff x="435" y="2308"/>
            <a:chExt cx="2354" cy="1394"/>
          </a:xfrm>
        </p:grpSpPr>
        <p:sp>
          <p:nvSpPr>
            <p:cNvPr id="23" name="Line 101"/>
            <p:cNvSpPr>
              <a:spLocks noChangeShapeType="1"/>
            </p:cNvSpPr>
            <p:nvPr/>
          </p:nvSpPr>
          <p:spPr bwMode="auto">
            <a:xfrm rot="543536">
              <a:off x="994" y="2940"/>
              <a:ext cx="1442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4" name="Line 102"/>
            <p:cNvSpPr>
              <a:spLocks noChangeShapeType="1"/>
            </p:cNvSpPr>
            <p:nvPr/>
          </p:nvSpPr>
          <p:spPr bwMode="auto">
            <a:xfrm rot="543536" flipH="1">
              <a:off x="1935" y="2505"/>
              <a:ext cx="633" cy="943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" name="Line 103"/>
            <p:cNvSpPr>
              <a:spLocks noChangeShapeType="1"/>
            </p:cNvSpPr>
            <p:nvPr/>
          </p:nvSpPr>
          <p:spPr bwMode="auto">
            <a:xfrm rot="543536" flipH="1">
              <a:off x="1757" y="2450"/>
              <a:ext cx="633" cy="943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6" name="Line 104"/>
            <p:cNvSpPr>
              <a:spLocks noChangeShapeType="1"/>
            </p:cNvSpPr>
            <p:nvPr/>
          </p:nvSpPr>
          <p:spPr bwMode="auto">
            <a:xfrm rot="543536" flipH="1">
              <a:off x="1545" y="2417"/>
              <a:ext cx="633" cy="943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" name="Line 105"/>
            <p:cNvSpPr>
              <a:spLocks noChangeShapeType="1"/>
            </p:cNvSpPr>
            <p:nvPr/>
          </p:nvSpPr>
          <p:spPr bwMode="auto">
            <a:xfrm rot="543536">
              <a:off x="1803" y="2744"/>
              <a:ext cx="84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" name="Line 106"/>
            <p:cNvSpPr>
              <a:spLocks noChangeShapeType="1"/>
            </p:cNvSpPr>
            <p:nvPr/>
          </p:nvSpPr>
          <p:spPr bwMode="auto">
            <a:xfrm rot="543536">
              <a:off x="772" y="3137"/>
              <a:ext cx="893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" name="Line 107"/>
            <p:cNvSpPr>
              <a:spLocks noChangeShapeType="1"/>
            </p:cNvSpPr>
            <p:nvPr/>
          </p:nvSpPr>
          <p:spPr bwMode="auto">
            <a:xfrm rot="543536" flipH="1">
              <a:off x="1496" y="2777"/>
              <a:ext cx="597" cy="88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" name="Line 108"/>
            <p:cNvSpPr>
              <a:spLocks noChangeShapeType="1"/>
            </p:cNvSpPr>
            <p:nvPr/>
          </p:nvSpPr>
          <p:spPr bwMode="auto">
            <a:xfrm rot="543536" flipH="1">
              <a:off x="966" y="2308"/>
              <a:ext cx="438" cy="649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3" name="Line 109"/>
            <p:cNvSpPr>
              <a:spLocks noChangeShapeType="1"/>
            </p:cNvSpPr>
            <p:nvPr/>
          </p:nvSpPr>
          <p:spPr bwMode="auto">
            <a:xfrm rot="543536" flipH="1">
              <a:off x="1176" y="2341"/>
              <a:ext cx="429" cy="639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4" name="Line 110"/>
            <p:cNvSpPr>
              <a:spLocks noChangeShapeType="1"/>
            </p:cNvSpPr>
            <p:nvPr/>
          </p:nvSpPr>
          <p:spPr bwMode="auto">
            <a:xfrm rot="543536">
              <a:off x="1332" y="2580"/>
              <a:ext cx="1440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5" name="AutoShape 111"/>
            <p:cNvSpPr>
              <a:spLocks noChangeArrowheads="1"/>
            </p:cNvSpPr>
            <p:nvPr/>
          </p:nvSpPr>
          <p:spPr bwMode="auto">
            <a:xfrm rot="543536">
              <a:off x="502" y="2383"/>
              <a:ext cx="2287" cy="1261"/>
            </a:xfrm>
            <a:prstGeom prst="parallelogram">
              <a:avLst>
                <a:gd name="adj" fmla="val 67289"/>
              </a:avLst>
            </a:prstGeom>
            <a:noFill/>
            <a:ln w="2857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6" name="Line 112"/>
            <p:cNvSpPr>
              <a:spLocks noChangeShapeType="1"/>
            </p:cNvSpPr>
            <p:nvPr/>
          </p:nvSpPr>
          <p:spPr bwMode="auto">
            <a:xfrm rot="543536" flipH="1">
              <a:off x="437" y="3200"/>
              <a:ext cx="183" cy="27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7" name="Line 113"/>
            <p:cNvSpPr>
              <a:spLocks noChangeShapeType="1"/>
            </p:cNvSpPr>
            <p:nvPr/>
          </p:nvSpPr>
          <p:spPr bwMode="auto">
            <a:xfrm rot="543536" flipH="1">
              <a:off x="1263" y="2364"/>
              <a:ext cx="532" cy="79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8" name="Line 114"/>
            <p:cNvSpPr>
              <a:spLocks noChangeShapeType="1"/>
            </p:cNvSpPr>
            <p:nvPr/>
          </p:nvSpPr>
          <p:spPr bwMode="auto">
            <a:xfrm rot="543536" flipH="1">
              <a:off x="1060" y="3002"/>
              <a:ext cx="392" cy="58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2" name="Line 115"/>
            <p:cNvSpPr>
              <a:spLocks noChangeShapeType="1"/>
            </p:cNvSpPr>
            <p:nvPr/>
          </p:nvSpPr>
          <p:spPr bwMode="auto">
            <a:xfrm rot="543536">
              <a:off x="1459" y="2392"/>
              <a:ext cx="593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6" name="Line 116"/>
            <p:cNvSpPr>
              <a:spLocks noChangeShapeType="1"/>
            </p:cNvSpPr>
            <p:nvPr/>
          </p:nvSpPr>
          <p:spPr bwMode="auto">
            <a:xfrm rot="543536">
              <a:off x="1651" y="2550"/>
              <a:ext cx="426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9" name="Line 117"/>
            <p:cNvSpPr>
              <a:spLocks noChangeShapeType="1"/>
            </p:cNvSpPr>
            <p:nvPr/>
          </p:nvSpPr>
          <p:spPr bwMode="auto">
            <a:xfrm rot="543536">
              <a:off x="1221" y="2652"/>
              <a:ext cx="84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" name="Line 118"/>
            <p:cNvSpPr>
              <a:spLocks noChangeShapeType="1"/>
            </p:cNvSpPr>
            <p:nvPr/>
          </p:nvSpPr>
          <p:spPr bwMode="auto">
            <a:xfrm rot="543536" flipH="1">
              <a:off x="1812" y="2646"/>
              <a:ext cx="230" cy="34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" name="Line 119"/>
            <p:cNvSpPr>
              <a:spLocks noChangeShapeType="1"/>
            </p:cNvSpPr>
            <p:nvPr/>
          </p:nvSpPr>
          <p:spPr bwMode="auto">
            <a:xfrm rot="543536">
              <a:off x="1106" y="2820"/>
              <a:ext cx="1442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2" name="Line 120"/>
            <p:cNvSpPr>
              <a:spLocks noChangeShapeType="1"/>
            </p:cNvSpPr>
            <p:nvPr/>
          </p:nvSpPr>
          <p:spPr bwMode="auto">
            <a:xfrm rot="543536" flipH="1">
              <a:off x="1112" y="2365"/>
              <a:ext cx="843" cy="125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3" name="Line 121"/>
            <p:cNvSpPr>
              <a:spLocks noChangeShapeType="1"/>
            </p:cNvSpPr>
            <p:nvPr/>
          </p:nvSpPr>
          <p:spPr bwMode="auto">
            <a:xfrm rot="543536" flipH="1">
              <a:off x="1700" y="2759"/>
              <a:ext cx="633" cy="943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4" name="Line 122"/>
            <p:cNvSpPr>
              <a:spLocks noChangeShapeType="1"/>
            </p:cNvSpPr>
            <p:nvPr/>
          </p:nvSpPr>
          <p:spPr bwMode="auto">
            <a:xfrm rot="543536" flipH="1">
              <a:off x="1386" y="3027"/>
              <a:ext cx="98" cy="14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5" name="Line 123"/>
            <p:cNvSpPr>
              <a:spLocks noChangeShapeType="1"/>
            </p:cNvSpPr>
            <p:nvPr/>
          </p:nvSpPr>
          <p:spPr bwMode="auto">
            <a:xfrm rot="543536">
              <a:off x="1176" y="3018"/>
              <a:ext cx="337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6" name="Line 124"/>
            <p:cNvSpPr>
              <a:spLocks noChangeShapeType="1"/>
            </p:cNvSpPr>
            <p:nvPr/>
          </p:nvSpPr>
          <p:spPr bwMode="auto">
            <a:xfrm rot="543536" flipH="1">
              <a:off x="1229" y="2878"/>
              <a:ext cx="159" cy="23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7" name="Line 125"/>
            <p:cNvSpPr>
              <a:spLocks noChangeShapeType="1"/>
            </p:cNvSpPr>
            <p:nvPr/>
          </p:nvSpPr>
          <p:spPr bwMode="auto">
            <a:xfrm rot="543536">
              <a:off x="1193" y="3204"/>
              <a:ext cx="893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8" name="Freeform 126"/>
            <p:cNvSpPr>
              <a:spLocks/>
            </p:cNvSpPr>
            <p:nvPr/>
          </p:nvSpPr>
          <p:spPr bwMode="auto">
            <a:xfrm rot="543536">
              <a:off x="776" y="3433"/>
              <a:ext cx="1211" cy="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266" y="0"/>
                </a:cxn>
              </a:cxnLst>
              <a:rect l="0" t="0" r="r" b="b"/>
              <a:pathLst>
                <a:path w="1266" h="3">
                  <a:moveTo>
                    <a:pt x="0" y="3"/>
                  </a:moveTo>
                  <a:lnTo>
                    <a:pt x="1266" y="0"/>
                  </a:lnTo>
                </a:path>
              </a:pathLst>
            </a:custGeom>
            <a:noFill/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9" name="Line 127"/>
            <p:cNvSpPr>
              <a:spLocks noChangeShapeType="1"/>
            </p:cNvSpPr>
            <p:nvPr/>
          </p:nvSpPr>
          <p:spPr bwMode="auto">
            <a:xfrm rot="543536">
              <a:off x="1161" y="3340"/>
              <a:ext cx="945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0" name="Line 128"/>
            <p:cNvSpPr>
              <a:spLocks noChangeShapeType="1"/>
            </p:cNvSpPr>
            <p:nvPr/>
          </p:nvSpPr>
          <p:spPr bwMode="auto">
            <a:xfrm rot="543536" flipH="1">
              <a:off x="832" y="3382"/>
              <a:ext cx="99" cy="14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1" name="Line 129"/>
            <p:cNvSpPr>
              <a:spLocks noChangeShapeType="1"/>
            </p:cNvSpPr>
            <p:nvPr/>
          </p:nvSpPr>
          <p:spPr bwMode="auto">
            <a:xfrm rot="543536" flipH="1">
              <a:off x="635" y="3317"/>
              <a:ext cx="118" cy="17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2" name="Line 130"/>
            <p:cNvSpPr>
              <a:spLocks noChangeShapeType="1"/>
            </p:cNvSpPr>
            <p:nvPr/>
          </p:nvSpPr>
          <p:spPr bwMode="auto">
            <a:xfrm rot="543536">
              <a:off x="435" y="3571"/>
              <a:ext cx="1410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3" name="Line 131"/>
            <p:cNvSpPr>
              <a:spLocks noChangeShapeType="1"/>
            </p:cNvSpPr>
            <p:nvPr/>
          </p:nvSpPr>
          <p:spPr bwMode="auto">
            <a:xfrm rot="543536">
              <a:off x="556" y="3324"/>
              <a:ext cx="23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4" name="Line 132"/>
            <p:cNvSpPr>
              <a:spLocks noChangeShapeType="1"/>
            </p:cNvSpPr>
            <p:nvPr/>
          </p:nvSpPr>
          <p:spPr bwMode="auto">
            <a:xfrm rot="543536">
              <a:off x="2473" y="2798"/>
              <a:ext cx="176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5" name="Line 133"/>
            <p:cNvSpPr>
              <a:spLocks noChangeShapeType="1"/>
            </p:cNvSpPr>
            <p:nvPr/>
          </p:nvSpPr>
          <p:spPr bwMode="auto">
            <a:xfrm rot="543536" flipH="1">
              <a:off x="2582" y="2529"/>
              <a:ext cx="72" cy="109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6" name="Oval 134"/>
            <p:cNvSpPr>
              <a:spLocks noChangeAspect="1" noChangeArrowheads="1"/>
            </p:cNvSpPr>
            <p:nvPr/>
          </p:nvSpPr>
          <p:spPr bwMode="auto">
            <a:xfrm rot="571988">
              <a:off x="1065" y="2614"/>
              <a:ext cx="1225" cy="606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7" name="Line 135"/>
            <p:cNvSpPr>
              <a:spLocks noChangeShapeType="1"/>
            </p:cNvSpPr>
            <p:nvPr/>
          </p:nvSpPr>
          <p:spPr bwMode="auto">
            <a:xfrm rot="543536" flipH="1">
              <a:off x="1261" y="3022"/>
              <a:ext cx="400" cy="59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8" name="Line 136"/>
            <p:cNvSpPr>
              <a:spLocks noChangeShapeType="1"/>
            </p:cNvSpPr>
            <p:nvPr/>
          </p:nvSpPr>
          <p:spPr bwMode="auto">
            <a:xfrm rot="543536">
              <a:off x="668" y="3261"/>
              <a:ext cx="945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" name="Arc 137"/>
            <p:cNvSpPr>
              <a:spLocks/>
            </p:cNvSpPr>
            <p:nvPr/>
          </p:nvSpPr>
          <p:spPr bwMode="auto">
            <a:xfrm rot="11371988">
              <a:off x="1085" y="2615"/>
              <a:ext cx="1218" cy="392"/>
            </a:xfrm>
            <a:custGeom>
              <a:avLst/>
              <a:gdLst>
                <a:gd name="G0" fmla="+- 14686 0 0"/>
                <a:gd name="G1" fmla="+- 21600 0 0"/>
                <a:gd name="G2" fmla="+- 21600 0 0"/>
                <a:gd name="T0" fmla="*/ 0 w 29645"/>
                <a:gd name="T1" fmla="*/ 5761 h 21600"/>
                <a:gd name="T2" fmla="*/ 29645 w 29645"/>
                <a:gd name="T3" fmla="*/ 6018 h 21600"/>
                <a:gd name="T4" fmla="*/ 14686 w 2964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645" h="21600" fill="none" extrusionOk="0">
                  <a:moveTo>
                    <a:pt x="-1" y="5760"/>
                  </a:moveTo>
                  <a:cubicBezTo>
                    <a:pt x="3993" y="2057"/>
                    <a:pt x="9239" y="-1"/>
                    <a:pt x="14686" y="0"/>
                  </a:cubicBezTo>
                  <a:cubicBezTo>
                    <a:pt x="20262" y="0"/>
                    <a:pt x="25622" y="2156"/>
                    <a:pt x="29644" y="6018"/>
                  </a:cubicBezTo>
                </a:path>
                <a:path w="29645" h="21600" stroke="0" extrusionOk="0">
                  <a:moveTo>
                    <a:pt x="-1" y="5760"/>
                  </a:moveTo>
                  <a:cubicBezTo>
                    <a:pt x="3993" y="2057"/>
                    <a:pt x="9239" y="-1"/>
                    <a:pt x="14686" y="0"/>
                  </a:cubicBezTo>
                  <a:cubicBezTo>
                    <a:pt x="20262" y="0"/>
                    <a:pt x="25622" y="2156"/>
                    <a:pt x="29644" y="6018"/>
                  </a:cubicBezTo>
                  <a:lnTo>
                    <a:pt x="14686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0" name="Freeform 138"/>
            <p:cNvSpPr>
              <a:spLocks/>
            </p:cNvSpPr>
            <p:nvPr/>
          </p:nvSpPr>
          <p:spPr bwMode="auto">
            <a:xfrm>
              <a:off x="1072" y="2795"/>
              <a:ext cx="1212" cy="438"/>
            </a:xfrm>
            <a:custGeom>
              <a:avLst/>
              <a:gdLst/>
              <a:ahLst/>
              <a:cxnLst>
                <a:cxn ang="0">
                  <a:pos x="58" y="184"/>
                </a:cxn>
                <a:cxn ang="0">
                  <a:pos x="108" y="234"/>
                </a:cxn>
                <a:cxn ang="0">
                  <a:pos x="163" y="276"/>
                </a:cxn>
                <a:cxn ang="0">
                  <a:pos x="244" y="322"/>
                </a:cxn>
                <a:cxn ang="0">
                  <a:pos x="334" y="361"/>
                </a:cxn>
                <a:cxn ang="0">
                  <a:pos x="394" y="382"/>
                </a:cxn>
                <a:cxn ang="0">
                  <a:pos x="471" y="405"/>
                </a:cxn>
                <a:cxn ang="0">
                  <a:pos x="526" y="414"/>
                </a:cxn>
                <a:cxn ang="0">
                  <a:pos x="579" y="424"/>
                </a:cxn>
                <a:cxn ang="0">
                  <a:pos x="658" y="433"/>
                </a:cxn>
                <a:cxn ang="0">
                  <a:pos x="730" y="436"/>
                </a:cxn>
                <a:cxn ang="0">
                  <a:pos x="792" y="436"/>
                </a:cxn>
                <a:cxn ang="0">
                  <a:pos x="871" y="430"/>
                </a:cxn>
                <a:cxn ang="0">
                  <a:pos x="940" y="418"/>
                </a:cxn>
                <a:cxn ang="0">
                  <a:pos x="1008" y="400"/>
                </a:cxn>
                <a:cxn ang="0">
                  <a:pos x="1090" y="367"/>
                </a:cxn>
                <a:cxn ang="0">
                  <a:pos x="1167" y="312"/>
                </a:cxn>
                <a:cxn ang="0">
                  <a:pos x="1195" y="271"/>
                </a:cxn>
                <a:cxn ang="0">
                  <a:pos x="1205" y="251"/>
                </a:cxn>
                <a:cxn ang="0">
                  <a:pos x="1212" y="207"/>
                </a:cxn>
                <a:cxn ang="0">
                  <a:pos x="1143" y="219"/>
                </a:cxn>
                <a:cxn ang="0">
                  <a:pos x="1107" y="225"/>
                </a:cxn>
                <a:cxn ang="0">
                  <a:pos x="1027" y="232"/>
                </a:cxn>
                <a:cxn ang="0">
                  <a:pos x="940" y="238"/>
                </a:cxn>
                <a:cxn ang="0">
                  <a:pos x="861" y="237"/>
                </a:cxn>
                <a:cxn ang="0">
                  <a:pos x="777" y="234"/>
                </a:cxn>
                <a:cxn ang="0">
                  <a:pos x="675" y="222"/>
                </a:cxn>
                <a:cxn ang="0">
                  <a:pos x="615" y="214"/>
                </a:cxn>
                <a:cxn ang="0">
                  <a:pos x="541" y="199"/>
                </a:cxn>
                <a:cxn ang="0">
                  <a:pos x="460" y="183"/>
                </a:cxn>
                <a:cxn ang="0">
                  <a:pos x="387" y="165"/>
                </a:cxn>
                <a:cxn ang="0">
                  <a:pos x="316" y="142"/>
                </a:cxn>
                <a:cxn ang="0">
                  <a:pos x="252" y="121"/>
                </a:cxn>
                <a:cxn ang="0">
                  <a:pos x="203" y="101"/>
                </a:cxn>
                <a:cxn ang="0">
                  <a:pos x="169" y="87"/>
                </a:cxn>
                <a:cxn ang="0">
                  <a:pos x="123" y="64"/>
                </a:cxn>
                <a:cxn ang="0">
                  <a:pos x="70" y="36"/>
                </a:cxn>
                <a:cxn ang="0">
                  <a:pos x="29" y="15"/>
                </a:cxn>
                <a:cxn ang="0">
                  <a:pos x="7" y="1"/>
                </a:cxn>
                <a:cxn ang="0">
                  <a:pos x="0" y="45"/>
                </a:cxn>
                <a:cxn ang="0">
                  <a:pos x="10" y="106"/>
                </a:cxn>
                <a:cxn ang="0">
                  <a:pos x="57" y="183"/>
                </a:cxn>
              </a:cxnLst>
              <a:rect l="0" t="0" r="r" b="b"/>
              <a:pathLst>
                <a:path w="1212" h="438">
                  <a:moveTo>
                    <a:pt x="58" y="184"/>
                  </a:moveTo>
                  <a:cubicBezTo>
                    <a:pt x="69" y="195"/>
                    <a:pt x="60" y="192"/>
                    <a:pt x="108" y="234"/>
                  </a:cubicBezTo>
                  <a:cubicBezTo>
                    <a:pt x="157" y="271"/>
                    <a:pt x="130" y="252"/>
                    <a:pt x="163" y="276"/>
                  </a:cubicBezTo>
                  <a:cubicBezTo>
                    <a:pt x="200" y="299"/>
                    <a:pt x="211" y="307"/>
                    <a:pt x="244" y="322"/>
                  </a:cubicBezTo>
                  <a:cubicBezTo>
                    <a:pt x="276" y="337"/>
                    <a:pt x="318" y="355"/>
                    <a:pt x="334" y="361"/>
                  </a:cubicBezTo>
                  <a:cubicBezTo>
                    <a:pt x="354" y="369"/>
                    <a:pt x="374" y="375"/>
                    <a:pt x="394" y="382"/>
                  </a:cubicBezTo>
                  <a:cubicBezTo>
                    <a:pt x="415" y="390"/>
                    <a:pt x="445" y="396"/>
                    <a:pt x="471" y="405"/>
                  </a:cubicBezTo>
                  <a:cubicBezTo>
                    <a:pt x="516" y="411"/>
                    <a:pt x="505" y="411"/>
                    <a:pt x="526" y="414"/>
                  </a:cubicBezTo>
                  <a:cubicBezTo>
                    <a:pt x="555" y="420"/>
                    <a:pt x="559" y="421"/>
                    <a:pt x="579" y="424"/>
                  </a:cubicBezTo>
                  <a:cubicBezTo>
                    <a:pt x="615" y="429"/>
                    <a:pt x="637" y="433"/>
                    <a:pt x="658" y="433"/>
                  </a:cubicBezTo>
                  <a:cubicBezTo>
                    <a:pt x="697" y="438"/>
                    <a:pt x="717" y="435"/>
                    <a:pt x="730" y="436"/>
                  </a:cubicBezTo>
                  <a:cubicBezTo>
                    <a:pt x="774" y="436"/>
                    <a:pt x="763" y="438"/>
                    <a:pt x="792" y="436"/>
                  </a:cubicBezTo>
                  <a:cubicBezTo>
                    <a:pt x="828" y="435"/>
                    <a:pt x="849" y="433"/>
                    <a:pt x="871" y="430"/>
                  </a:cubicBezTo>
                  <a:cubicBezTo>
                    <a:pt x="934" y="420"/>
                    <a:pt x="915" y="424"/>
                    <a:pt x="940" y="418"/>
                  </a:cubicBezTo>
                  <a:cubicBezTo>
                    <a:pt x="987" y="406"/>
                    <a:pt x="985" y="408"/>
                    <a:pt x="1008" y="400"/>
                  </a:cubicBezTo>
                  <a:cubicBezTo>
                    <a:pt x="1054" y="385"/>
                    <a:pt x="1068" y="381"/>
                    <a:pt x="1090" y="367"/>
                  </a:cubicBezTo>
                  <a:cubicBezTo>
                    <a:pt x="1137" y="334"/>
                    <a:pt x="1142" y="336"/>
                    <a:pt x="1167" y="312"/>
                  </a:cubicBezTo>
                  <a:cubicBezTo>
                    <a:pt x="1191" y="281"/>
                    <a:pt x="1183" y="292"/>
                    <a:pt x="1195" y="271"/>
                  </a:cubicBezTo>
                  <a:cubicBezTo>
                    <a:pt x="1210" y="237"/>
                    <a:pt x="1201" y="259"/>
                    <a:pt x="1205" y="251"/>
                  </a:cubicBezTo>
                  <a:cubicBezTo>
                    <a:pt x="1206" y="236"/>
                    <a:pt x="1209" y="237"/>
                    <a:pt x="1212" y="207"/>
                  </a:cubicBezTo>
                  <a:cubicBezTo>
                    <a:pt x="1176" y="213"/>
                    <a:pt x="1163" y="217"/>
                    <a:pt x="1143" y="219"/>
                  </a:cubicBezTo>
                  <a:cubicBezTo>
                    <a:pt x="1134" y="222"/>
                    <a:pt x="1107" y="225"/>
                    <a:pt x="1107" y="225"/>
                  </a:cubicBezTo>
                  <a:cubicBezTo>
                    <a:pt x="1068" y="232"/>
                    <a:pt x="1054" y="231"/>
                    <a:pt x="1027" y="232"/>
                  </a:cubicBezTo>
                  <a:cubicBezTo>
                    <a:pt x="994" y="235"/>
                    <a:pt x="962" y="238"/>
                    <a:pt x="940" y="238"/>
                  </a:cubicBezTo>
                  <a:cubicBezTo>
                    <a:pt x="907" y="237"/>
                    <a:pt x="891" y="235"/>
                    <a:pt x="861" y="237"/>
                  </a:cubicBezTo>
                  <a:cubicBezTo>
                    <a:pt x="818" y="236"/>
                    <a:pt x="814" y="234"/>
                    <a:pt x="777" y="234"/>
                  </a:cubicBezTo>
                  <a:cubicBezTo>
                    <a:pt x="738" y="229"/>
                    <a:pt x="723" y="230"/>
                    <a:pt x="675" y="222"/>
                  </a:cubicBezTo>
                  <a:cubicBezTo>
                    <a:pt x="654" y="219"/>
                    <a:pt x="634" y="217"/>
                    <a:pt x="615" y="214"/>
                  </a:cubicBezTo>
                  <a:cubicBezTo>
                    <a:pt x="593" y="210"/>
                    <a:pt x="567" y="204"/>
                    <a:pt x="541" y="199"/>
                  </a:cubicBezTo>
                  <a:cubicBezTo>
                    <a:pt x="511" y="194"/>
                    <a:pt x="494" y="191"/>
                    <a:pt x="460" y="183"/>
                  </a:cubicBezTo>
                  <a:cubicBezTo>
                    <a:pt x="424" y="176"/>
                    <a:pt x="424" y="172"/>
                    <a:pt x="387" y="165"/>
                  </a:cubicBezTo>
                  <a:cubicBezTo>
                    <a:pt x="358" y="157"/>
                    <a:pt x="338" y="149"/>
                    <a:pt x="316" y="142"/>
                  </a:cubicBezTo>
                  <a:cubicBezTo>
                    <a:pt x="306" y="138"/>
                    <a:pt x="262" y="122"/>
                    <a:pt x="252" y="121"/>
                  </a:cubicBezTo>
                  <a:cubicBezTo>
                    <a:pt x="233" y="114"/>
                    <a:pt x="219" y="107"/>
                    <a:pt x="203" y="101"/>
                  </a:cubicBezTo>
                  <a:cubicBezTo>
                    <a:pt x="187" y="95"/>
                    <a:pt x="185" y="92"/>
                    <a:pt x="169" y="87"/>
                  </a:cubicBezTo>
                  <a:cubicBezTo>
                    <a:pt x="154" y="81"/>
                    <a:pt x="138" y="73"/>
                    <a:pt x="123" y="64"/>
                  </a:cubicBezTo>
                  <a:cubicBezTo>
                    <a:pt x="106" y="55"/>
                    <a:pt x="86" y="46"/>
                    <a:pt x="70" y="36"/>
                  </a:cubicBezTo>
                  <a:cubicBezTo>
                    <a:pt x="59" y="29"/>
                    <a:pt x="40" y="21"/>
                    <a:pt x="29" y="15"/>
                  </a:cubicBezTo>
                  <a:cubicBezTo>
                    <a:pt x="27" y="14"/>
                    <a:pt x="6" y="0"/>
                    <a:pt x="7" y="1"/>
                  </a:cubicBezTo>
                  <a:cubicBezTo>
                    <a:pt x="5" y="12"/>
                    <a:pt x="1" y="15"/>
                    <a:pt x="0" y="45"/>
                  </a:cubicBezTo>
                  <a:cubicBezTo>
                    <a:pt x="0" y="73"/>
                    <a:pt x="1" y="77"/>
                    <a:pt x="10" y="106"/>
                  </a:cubicBezTo>
                  <a:cubicBezTo>
                    <a:pt x="27" y="139"/>
                    <a:pt x="40" y="163"/>
                    <a:pt x="57" y="183"/>
                  </a:cubicBezTo>
                </a:path>
              </a:pathLst>
            </a:custGeom>
            <a:solidFill>
              <a:schemeClr val="bg1">
                <a:alpha val="50000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" name="Line 139"/>
            <p:cNvSpPr>
              <a:spLocks noChangeAspect="1" noChangeShapeType="1"/>
            </p:cNvSpPr>
            <p:nvPr/>
          </p:nvSpPr>
          <p:spPr bwMode="auto">
            <a:xfrm rot="543536" flipH="1">
              <a:off x="1173" y="2954"/>
              <a:ext cx="331" cy="49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2" name="Line 140"/>
            <p:cNvSpPr>
              <a:spLocks noChangeAspect="1" noChangeShapeType="1"/>
            </p:cNvSpPr>
            <p:nvPr/>
          </p:nvSpPr>
          <p:spPr bwMode="auto">
            <a:xfrm rot="543536" flipH="1">
              <a:off x="892" y="2895"/>
              <a:ext cx="428" cy="639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3" name="Line 141"/>
            <p:cNvSpPr>
              <a:spLocks noChangeAspect="1" noChangeShapeType="1"/>
            </p:cNvSpPr>
            <p:nvPr/>
          </p:nvSpPr>
          <p:spPr bwMode="auto">
            <a:xfrm rot="543536" flipH="1">
              <a:off x="701" y="2823"/>
              <a:ext cx="449" cy="669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4" name="Line 142"/>
            <p:cNvSpPr>
              <a:spLocks noChangeShapeType="1"/>
            </p:cNvSpPr>
            <p:nvPr/>
          </p:nvSpPr>
          <p:spPr bwMode="auto">
            <a:xfrm rot="543536" flipH="1">
              <a:off x="1298" y="2982"/>
              <a:ext cx="400" cy="59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5" name="Line 143"/>
            <p:cNvSpPr>
              <a:spLocks noChangeShapeType="1"/>
            </p:cNvSpPr>
            <p:nvPr/>
          </p:nvSpPr>
          <p:spPr bwMode="auto">
            <a:xfrm rot="543536" flipH="1">
              <a:off x="1525" y="2998"/>
              <a:ext cx="400" cy="59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6" name="Line 144"/>
            <p:cNvSpPr>
              <a:spLocks noChangeShapeType="1"/>
            </p:cNvSpPr>
            <p:nvPr/>
          </p:nvSpPr>
          <p:spPr bwMode="auto">
            <a:xfrm rot="543536">
              <a:off x="1655" y="3120"/>
              <a:ext cx="663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7" name="Line 145"/>
            <p:cNvSpPr>
              <a:spLocks noChangeShapeType="1"/>
            </p:cNvSpPr>
            <p:nvPr/>
          </p:nvSpPr>
          <p:spPr bwMode="auto">
            <a:xfrm rot="543536">
              <a:off x="884" y="3025"/>
              <a:ext cx="1012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8" name="Line 146"/>
            <p:cNvSpPr>
              <a:spLocks noChangeAspect="1" noChangeShapeType="1"/>
            </p:cNvSpPr>
            <p:nvPr/>
          </p:nvSpPr>
          <p:spPr bwMode="auto">
            <a:xfrm rot="543536">
              <a:off x="992" y="2842"/>
              <a:ext cx="204" cy="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9" name="Line 147"/>
            <p:cNvSpPr>
              <a:spLocks noChangeAspect="1" noChangeShapeType="1"/>
            </p:cNvSpPr>
            <p:nvPr/>
          </p:nvSpPr>
          <p:spPr bwMode="auto">
            <a:xfrm rot="543536">
              <a:off x="2205" y="3036"/>
              <a:ext cx="227" cy="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0" name="Line 148"/>
            <p:cNvSpPr>
              <a:spLocks noChangeAspect="1" noChangeShapeType="1"/>
            </p:cNvSpPr>
            <p:nvPr/>
          </p:nvSpPr>
          <p:spPr bwMode="auto">
            <a:xfrm rot="543536" flipH="1">
              <a:off x="1701" y="2976"/>
              <a:ext cx="462" cy="68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1" name="Line 149"/>
            <p:cNvSpPr>
              <a:spLocks noChangeShapeType="1"/>
            </p:cNvSpPr>
            <p:nvPr/>
          </p:nvSpPr>
          <p:spPr bwMode="auto">
            <a:xfrm rot="543536">
              <a:off x="1194" y="3213"/>
              <a:ext cx="1012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82" name="Group 150"/>
            <p:cNvGrpSpPr>
              <a:grpSpLocks/>
            </p:cNvGrpSpPr>
            <p:nvPr/>
          </p:nvGrpSpPr>
          <p:grpSpPr bwMode="auto">
            <a:xfrm>
              <a:off x="1973" y="2659"/>
              <a:ext cx="512" cy="317"/>
              <a:chOff x="2059" y="1117"/>
              <a:chExt cx="512" cy="317"/>
            </a:xfrm>
          </p:grpSpPr>
          <p:sp>
            <p:nvSpPr>
              <p:cNvPr id="106" name="Line 151"/>
              <p:cNvSpPr>
                <a:spLocks noChangeShapeType="1"/>
              </p:cNvSpPr>
              <p:nvPr/>
            </p:nvSpPr>
            <p:spPr bwMode="auto">
              <a:xfrm rot="543536" flipV="1">
                <a:off x="2059" y="1180"/>
                <a:ext cx="50" cy="73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7" name="Line 152"/>
              <p:cNvSpPr>
                <a:spLocks noChangeShapeType="1"/>
              </p:cNvSpPr>
              <p:nvPr/>
            </p:nvSpPr>
            <p:spPr bwMode="auto">
              <a:xfrm rot="543536" flipV="1">
                <a:off x="2200" y="1117"/>
                <a:ext cx="130" cy="10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8" name="Line 153"/>
              <p:cNvSpPr>
                <a:spLocks noChangeShapeType="1"/>
              </p:cNvSpPr>
              <p:nvPr/>
            </p:nvSpPr>
            <p:spPr bwMode="auto">
              <a:xfrm rot="543536" flipV="1">
                <a:off x="2268" y="1265"/>
                <a:ext cx="204" cy="53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9" name="Line 154"/>
              <p:cNvSpPr>
                <a:spLocks noChangeShapeType="1"/>
              </p:cNvSpPr>
              <p:nvPr/>
            </p:nvSpPr>
            <p:spPr bwMode="auto">
              <a:xfrm rot="543536" flipV="1">
                <a:off x="2336" y="1419"/>
                <a:ext cx="235" cy="15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10" name="Line 155"/>
              <p:cNvSpPr>
                <a:spLocks noChangeShapeType="1"/>
              </p:cNvSpPr>
              <p:nvPr/>
            </p:nvSpPr>
            <p:spPr bwMode="auto">
              <a:xfrm rot="543536" flipV="1">
                <a:off x="2112" y="1267"/>
                <a:ext cx="88" cy="31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11" name="Line 156"/>
              <p:cNvSpPr>
                <a:spLocks noChangeShapeType="1"/>
              </p:cNvSpPr>
              <p:nvPr/>
            </p:nvSpPr>
            <p:spPr bwMode="auto">
              <a:xfrm rot="543536" flipV="1">
                <a:off x="2099" y="1380"/>
                <a:ext cx="146" cy="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83" name="Group 157"/>
            <p:cNvGrpSpPr>
              <a:grpSpLocks/>
            </p:cNvGrpSpPr>
            <p:nvPr/>
          </p:nvGrpSpPr>
          <p:grpSpPr bwMode="auto">
            <a:xfrm>
              <a:off x="925" y="2557"/>
              <a:ext cx="594" cy="238"/>
              <a:chOff x="1020" y="1015"/>
              <a:chExt cx="594" cy="238"/>
            </a:xfrm>
          </p:grpSpPr>
          <p:sp>
            <p:nvSpPr>
              <p:cNvPr id="99" name="Line 158"/>
              <p:cNvSpPr>
                <a:spLocks noChangeShapeType="1"/>
              </p:cNvSpPr>
              <p:nvPr/>
            </p:nvSpPr>
            <p:spPr bwMode="auto">
              <a:xfrm rot="543536" flipH="1" flipV="1">
                <a:off x="1202" y="1026"/>
                <a:ext cx="211" cy="88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0" name="Line 159"/>
              <p:cNvSpPr>
                <a:spLocks noChangeShapeType="1"/>
              </p:cNvSpPr>
              <p:nvPr/>
            </p:nvSpPr>
            <p:spPr bwMode="auto">
              <a:xfrm rot="543536" flipH="1" flipV="1">
                <a:off x="1066" y="1108"/>
                <a:ext cx="229" cy="54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1" name="Line 160"/>
              <p:cNvSpPr>
                <a:spLocks noChangeShapeType="1"/>
              </p:cNvSpPr>
              <p:nvPr/>
            </p:nvSpPr>
            <p:spPr bwMode="auto">
              <a:xfrm rot="543536" flipH="1" flipV="1">
                <a:off x="1020" y="1207"/>
                <a:ext cx="204" cy="4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2" name="Line 161"/>
              <p:cNvSpPr>
                <a:spLocks noChangeShapeType="1"/>
              </p:cNvSpPr>
              <p:nvPr/>
            </p:nvSpPr>
            <p:spPr bwMode="auto">
              <a:xfrm rot="543536" flipH="1" flipV="1">
                <a:off x="1282" y="1238"/>
                <a:ext cx="146" cy="15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3" name="Line 162"/>
              <p:cNvSpPr>
                <a:spLocks noChangeShapeType="1"/>
              </p:cNvSpPr>
              <p:nvPr/>
            </p:nvSpPr>
            <p:spPr bwMode="auto">
              <a:xfrm rot="543536" flipH="1" flipV="1">
                <a:off x="1428" y="1071"/>
                <a:ext cx="129" cy="38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4" name="Line 163"/>
              <p:cNvSpPr>
                <a:spLocks noChangeShapeType="1"/>
              </p:cNvSpPr>
              <p:nvPr/>
            </p:nvSpPr>
            <p:spPr bwMode="auto">
              <a:xfrm rot="543536" flipH="1" flipV="1">
                <a:off x="1565" y="1015"/>
                <a:ext cx="49" cy="56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5" name="Line 164"/>
              <p:cNvSpPr>
                <a:spLocks noChangeShapeType="1"/>
              </p:cNvSpPr>
              <p:nvPr/>
            </p:nvSpPr>
            <p:spPr bwMode="auto">
              <a:xfrm rot="543536" flipH="1" flipV="1">
                <a:off x="1428" y="1182"/>
                <a:ext cx="82" cy="25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84" name="Group 165"/>
            <p:cNvGrpSpPr>
              <a:grpSpLocks/>
            </p:cNvGrpSpPr>
            <p:nvPr/>
          </p:nvGrpSpPr>
          <p:grpSpPr bwMode="auto">
            <a:xfrm>
              <a:off x="975" y="2882"/>
              <a:ext cx="298" cy="276"/>
              <a:chOff x="1047" y="1344"/>
              <a:chExt cx="298" cy="276"/>
            </a:xfrm>
          </p:grpSpPr>
          <p:sp>
            <p:nvSpPr>
              <p:cNvPr id="93" name="Line 166"/>
              <p:cNvSpPr>
                <a:spLocks noChangeShapeType="1"/>
              </p:cNvSpPr>
              <p:nvPr/>
            </p:nvSpPr>
            <p:spPr bwMode="auto">
              <a:xfrm rot="11343536" flipV="1">
                <a:off x="1292" y="1525"/>
                <a:ext cx="53" cy="95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4" name="Line 167"/>
              <p:cNvSpPr>
                <a:spLocks noChangeShapeType="1"/>
              </p:cNvSpPr>
              <p:nvPr/>
            </p:nvSpPr>
            <p:spPr bwMode="auto">
              <a:xfrm rot="11343536" flipV="1">
                <a:off x="1163" y="1480"/>
                <a:ext cx="129" cy="11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5" name="Line 168"/>
              <p:cNvSpPr>
                <a:spLocks noChangeShapeType="1"/>
              </p:cNvSpPr>
              <p:nvPr/>
            </p:nvSpPr>
            <p:spPr bwMode="auto">
              <a:xfrm rot="11343536" flipV="1">
                <a:off x="1066" y="1427"/>
                <a:ext cx="203" cy="53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6" name="Line 169"/>
              <p:cNvSpPr>
                <a:spLocks noChangeShapeType="1"/>
              </p:cNvSpPr>
              <p:nvPr/>
            </p:nvSpPr>
            <p:spPr bwMode="auto">
              <a:xfrm rot="11343536" flipV="1">
                <a:off x="1047" y="1344"/>
                <a:ext cx="155" cy="11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7" name="Line 170"/>
              <p:cNvSpPr>
                <a:spLocks noChangeShapeType="1"/>
              </p:cNvSpPr>
              <p:nvPr/>
            </p:nvSpPr>
            <p:spPr bwMode="auto">
              <a:xfrm rot="11343536" flipV="1">
                <a:off x="1249" y="1450"/>
                <a:ext cx="89" cy="3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8" name="Line 171"/>
              <p:cNvSpPr>
                <a:spLocks noChangeShapeType="1"/>
              </p:cNvSpPr>
              <p:nvPr/>
            </p:nvSpPr>
            <p:spPr bwMode="auto">
              <a:xfrm rot="11343536" flipV="1">
                <a:off x="1156" y="1389"/>
                <a:ext cx="146" cy="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85" name="Group 172"/>
            <p:cNvGrpSpPr>
              <a:grpSpLocks/>
            </p:cNvGrpSpPr>
            <p:nvPr/>
          </p:nvGrpSpPr>
          <p:grpSpPr bwMode="auto">
            <a:xfrm>
              <a:off x="1880" y="3100"/>
              <a:ext cx="501" cy="194"/>
              <a:chOff x="2016" y="1510"/>
              <a:chExt cx="501" cy="194"/>
            </a:xfrm>
          </p:grpSpPr>
          <p:sp>
            <p:nvSpPr>
              <p:cNvPr id="86" name="Line 173"/>
              <p:cNvSpPr>
                <a:spLocks noChangeShapeType="1"/>
              </p:cNvSpPr>
              <p:nvPr/>
            </p:nvSpPr>
            <p:spPr bwMode="auto">
              <a:xfrm rot="11343536" flipH="1" flipV="1">
                <a:off x="2079" y="1616"/>
                <a:ext cx="211" cy="88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7" name="Line 174"/>
              <p:cNvSpPr>
                <a:spLocks noChangeShapeType="1"/>
              </p:cNvSpPr>
              <p:nvPr/>
            </p:nvSpPr>
            <p:spPr bwMode="auto">
              <a:xfrm rot="11343536" flipH="1" flipV="1">
                <a:off x="2197" y="1570"/>
                <a:ext cx="229" cy="54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8" name="Line 175"/>
              <p:cNvSpPr>
                <a:spLocks noChangeShapeType="1"/>
              </p:cNvSpPr>
              <p:nvPr/>
            </p:nvSpPr>
            <p:spPr bwMode="auto">
              <a:xfrm rot="11343536" flipH="1" flipV="1">
                <a:off x="2314" y="1525"/>
                <a:ext cx="203" cy="4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9" name="Line 176"/>
              <p:cNvSpPr>
                <a:spLocks noChangeShapeType="1"/>
              </p:cNvSpPr>
              <p:nvPr/>
            </p:nvSpPr>
            <p:spPr bwMode="auto">
              <a:xfrm rot="11343536" flipH="1" flipV="1">
                <a:off x="2143" y="1510"/>
                <a:ext cx="147" cy="15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0" name="Line 177"/>
              <p:cNvSpPr>
                <a:spLocks noChangeShapeType="1"/>
              </p:cNvSpPr>
              <p:nvPr/>
            </p:nvSpPr>
            <p:spPr bwMode="auto">
              <a:xfrm rot="11343536" flipH="1" flipV="1">
                <a:off x="2070" y="1570"/>
                <a:ext cx="130" cy="38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1" name="Line 178"/>
              <p:cNvSpPr>
                <a:spLocks noChangeShapeType="1"/>
              </p:cNvSpPr>
              <p:nvPr/>
            </p:nvSpPr>
            <p:spPr bwMode="auto">
              <a:xfrm rot="11343536" flipH="1" flipV="1">
                <a:off x="2016" y="1616"/>
                <a:ext cx="48" cy="57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2" name="Line 179"/>
              <p:cNvSpPr>
                <a:spLocks noChangeShapeType="1"/>
              </p:cNvSpPr>
              <p:nvPr/>
            </p:nvSpPr>
            <p:spPr bwMode="auto">
              <a:xfrm rot="11343536" flipH="1" flipV="1">
                <a:off x="2064" y="1525"/>
                <a:ext cx="82" cy="25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112" name="Group 5"/>
          <p:cNvGrpSpPr>
            <a:grpSpLocks/>
          </p:cNvGrpSpPr>
          <p:nvPr/>
        </p:nvGrpSpPr>
        <p:grpSpPr bwMode="auto">
          <a:xfrm rot="543536">
            <a:off x="433159" y="1827561"/>
            <a:ext cx="1895249" cy="1218169"/>
            <a:chOff x="185" y="981"/>
            <a:chExt cx="2287" cy="1563"/>
          </a:xfrm>
        </p:grpSpPr>
        <p:sp>
          <p:nvSpPr>
            <p:cNvPr id="113" name="Freeform 6"/>
            <p:cNvSpPr>
              <a:spLocks/>
            </p:cNvSpPr>
            <p:nvPr/>
          </p:nvSpPr>
          <p:spPr bwMode="auto">
            <a:xfrm rot="10800000">
              <a:off x="1893" y="981"/>
              <a:ext cx="253" cy="219"/>
            </a:xfrm>
            <a:custGeom>
              <a:avLst/>
              <a:gdLst/>
              <a:ahLst/>
              <a:cxnLst>
                <a:cxn ang="0">
                  <a:pos x="430" y="0"/>
                </a:cxn>
                <a:cxn ang="0">
                  <a:pos x="177" y="379"/>
                </a:cxn>
                <a:cxn ang="0">
                  <a:pos x="0" y="379"/>
                </a:cxn>
                <a:cxn ang="0">
                  <a:pos x="168" y="622"/>
                </a:cxn>
                <a:cxn ang="0">
                  <a:pos x="631" y="379"/>
                </a:cxn>
                <a:cxn ang="0">
                  <a:pos x="465" y="382"/>
                </a:cxn>
                <a:cxn ang="0">
                  <a:pos x="720" y="0"/>
                </a:cxn>
                <a:cxn ang="0">
                  <a:pos x="430" y="0"/>
                </a:cxn>
              </a:cxnLst>
              <a:rect l="0" t="0" r="r" b="b"/>
              <a:pathLst>
                <a:path w="720" h="622">
                  <a:moveTo>
                    <a:pt x="430" y="0"/>
                  </a:moveTo>
                  <a:lnTo>
                    <a:pt x="177" y="379"/>
                  </a:lnTo>
                  <a:lnTo>
                    <a:pt x="0" y="379"/>
                  </a:lnTo>
                  <a:lnTo>
                    <a:pt x="168" y="622"/>
                  </a:lnTo>
                  <a:lnTo>
                    <a:pt x="631" y="379"/>
                  </a:lnTo>
                  <a:lnTo>
                    <a:pt x="465" y="382"/>
                  </a:lnTo>
                  <a:lnTo>
                    <a:pt x="720" y="0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prstDash val="solid"/>
              <a:round/>
              <a:headEnd/>
              <a:tailEnd/>
            </a:ln>
            <a:effectLst/>
            <a:scene3d>
              <a:camera prst="legacyPerspectiveTopRight">
                <a:rot lat="20099999" lon="21299999" rev="0"/>
              </a:camera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/>
            </a:p>
          </p:txBody>
        </p:sp>
        <p:sp>
          <p:nvSpPr>
            <p:cNvPr id="114" name="Line 7"/>
            <p:cNvSpPr>
              <a:spLocks noChangeShapeType="1"/>
            </p:cNvSpPr>
            <p:nvPr/>
          </p:nvSpPr>
          <p:spPr bwMode="auto">
            <a:xfrm flipH="1">
              <a:off x="595" y="1211"/>
              <a:ext cx="438" cy="649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5" name="Line 8"/>
            <p:cNvSpPr>
              <a:spLocks noChangeShapeType="1"/>
            </p:cNvSpPr>
            <p:nvPr/>
          </p:nvSpPr>
          <p:spPr bwMode="auto">
            <a:xfrm flipH="1">
              <a:off x="807" y="1211"/>
              <a:ext cx="429" cy="639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6" name="Line 9"/>
            <p:cNvSpPr>
              <a:spLocks noChangeShapeType="1"/>
            </p:cNvSpPr>
            <p:nvPr/>
          </p:nvSpPr>
          <p:spPr bwMode="auto">
            <a:xfrm>
              <a:off x="942" y="1347"/>
              <a:ext cx="1440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7" name="Line 10"/>
            <p:cNvSpPr>
              <a:spLocks noChangeShapeType="1"/>
            </p:cNvSpPr>
            <p:nvPr/>
          </p:nvSpPr>
          <p:spPr bwMode="auto">
            <a:xfrm>
              <a:off x="908" y="2027"/>
              <a:ext cx="1012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8" name="AutoShape 11"/>
            <p:cNvSpPr>
              <a:spLocks noChangeArrowheads="1"/>
            </p:cNvSpPr>
            <p:nvPr/>
          </p:nvSpPr>
          <p:spPr bwMode="auto">
            <a:xfrm>
              <a:off x="185" y="1208"/>
              <a:ext cx="2287" cy="1261"/>
            </a:xfrm>
            <a:prstGeom prst="parallelogram">
              <a:avLst>
                <a:gd name="adj" fmla="val 67289"/>
              </a:avLst>
            </a:prstGeom>
            <a:noFill/>
            <a:ln w="2857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9" name="Line 12"/>
            <p:cNvSpPr>
              <a:spLocks noChangeShapeType="1"/>
            </p:cNvSpPr>
            <p:nvPr/>
          </p:nvSpPr>
          <p:spPr bwMode="auto">
            <a:xfrm flipH="1">
              <a:off x="185" y="2197"/>
              <a:ext cx="183" cy="27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0" name="Line 13"/>
            <p:cNvSpPr>
              <a:spLocks noChangeShapeType="1"/>
            </p:cNvSpPr>
            <p:nvPr/>
          </p:nvSpPr>
          <p:spPr bwMode="auto">
            <a:xfrm flipH="1">
              <a:off x="908" y="1211"/>
              <a:ext cx="532" cy="79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1" name="Freeform 14"/>
            <p:cNvSpPr>
              <a:spLocks/>
            </p:cNvSpPr>
            <p:nvPr/>
          </p:nvSpPr>
          <p:spPr bwMode="auto">
            <a:xfrm rot="10800000" flipV="1">
              <a:off x="887" y="1924"/>
              <a:ext cx="178" cy="506"/>
            </a:xfrm>
            <a:custGeom>
              <a:avLst/>
              <a:gdLst/>
              <a:ahLst/>
              <a:cxnLst>
                <a:cxn ang="0">
                  <a:pos x="84" y="643"/>
                </a:cxn>
                <a:cxn ang="0">
                  <a:pos x="24" y="519"/>
                </a:cxn>
                <a:cxn ang="0">
                  <a:pos x="1" y="351"/>
                </a:cxn>
                <a:cxn ang="0">
                  <a:pos x="30" y="205"/>
                </a:cxn>
                <a:cxn ang="0">
                  <a:pos x="100" y="73"/>
                </a:cxn>
                <a:cxn ang="0">
                  <a:pos x="166" y="4"/>
                </a:cxn>
                <a:cxn ang="0">
                  <a:pos x="225" y="171"/>
                </a:cxn>
                <a:cxn ang="0">
                  <a:pos x="249" y="337"/>
                </a:cxn>
                <a:cxn ang="0">
                  <a:pos x="241" y="514"/>
                </a:cxn>
                <a:cxn ang="0">
                  <a:pos x="199" y="636"/>
                </a:cxn>
                <a:cxn ang="0">
                  <a:pos x="142" y="712"/>
                </a:cxn>
                <a:cxn ang="0">
                  <a:pos x="84" y="643"/>
                </a:cxn>
              </a:cxnLst>
              <a:rect l="0" t="0" r="r" b="b"/>
              <a:pathLst>
                <a:path w="252" h="715">
                  <a:moveTo>
                    <a:pt x="84" y="643"/>
                  </a:moveTo>
                  <a:cubicBezTo>
                    <a:pt x="64" y="611"/>
                    <a:pt x="38" y="568"/>
                    <a:pt x="24" y="519"/>
                  </a:cubicBezTo>
                  <a:cubicBezTo>
                    <a:pt x="10" y="470"/>
                    <a:pt x="0" y="403"/>
                    <a:pt x="1" y="351"/>
                  </a:cubicBezTo>
                  <a:cubicBezTo>
                    <a:pt x="2" y="299"/>
                    <a:pt x="14" y="251"/>
                    <a:pt x="30" y="205"/>
                  </a:cubicBezTo>
                  <a:cubicBezTo>
                    <a:pt x="46" y="159"/>
                    <a:pt x="77" y="106"/>
                    <a:pt x="100" y="73"/>
                  </a:cubicBezTo>
                  <a:cubicBezTo>
                    <a:pt x="123" y="40"/>
                    <a:pt x="163" y="0"/>
                    <a:pt x="166" y="4"/>
                  </a:cubicBezTo>
                  <a:cubicBezTo>
                    <a:pt x="198" y="57"/>
                    <a:pt x="212" y="120"/>
                    <a:pt x="225" y="171"/>
                  </a:cubicBezTo>
                  <a:cubicBezTo>
                    <a:pt x="239" y="226"/>
                    <a:pt x="246" y="280"/>
                    <a:pt x="249" y="337"/>
                  </a:cubicBezTo>
                  <a:cubicBezTo>
                    <a:pt x="252" y="394"/>
                    <a:pt x="249" y="464"/>
                    <a:pt x="241" y="514"/>
                  </a:cubicBezTo>
                  <a:cubicBezTo>
                    <a:pt x="233" y="564"/>
                    <a:pt x="216" y="603"/>
                    <a:pt x="199" y="636"/>
                  </a:cubicBezTo>
                  <a:cubicBezTo>
                    <a:pt x="182" y="669"/>
                    <a:pt x="142" y="715"/>
                    <a:pt x="142" y="712"/>
                  </a:cubicBezTo>
                  <a:cubicBezTo>
                    <a:pt x="142" y="711"/>
                    <a:pt x="104" y="675"/>
                    <a:pt x="84" y="643"/>
                  </a:cubicBezTo>
                  <a:close/>
                </a:path>
              </a:pathLst>
            </a:custGeom>
            <a:solidFill>
              <a:schemeClr val="bg1"/>
            </a:solidFill>
            <a:ln w="381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2" name="Line 15"/>
            <p:cNvSpPr>
              <a:spLocks noChangeShapeType="1"/>
            </p:cNvSpPr>
            <p:nvPr/>
          </p:nvSpPr>
          <p:spPr bwMode="auto">
            <a:xfrm flipH="1">
              <a:off x="792" y="1885"/>
              <a:ext cx="392" cy="58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123" name="Group 16"/>
            <p:cNvGrpSpPr>
              <a:grpSpLocks/>
            </p:cNvGrpSpPr>
            <p:nvPr/>
          </p:nvGrpSpPr>
          <p:grpSpPr bwMode="auto">
            <a:xfrm>
              <a:off x="1493" y="1091"/>
              <a:ext cx="726" cy="707"/>
              <a:chOff x="4551" y="901"/>
              <a:chExt cx="784" cy="763"/>
            </a:xfrm>
          </p:grpSpPr>
          <p:grpSp>
            <p:nvGrpSpPr>
              <p:cNvPr id="189" name="Group 17"/>
              <p:cNvGrpSpPr>
                <a:grpSpLocks/>
              </p:cNvGrpSpPr>
              <p:nvPr/>
            </p:nvGrpSpPr>
            <p:grpSpPr bwMode="auto">
              <a:xfrm>
                <a:off x="4551" y="901"/>
                <a:ext cx="784" cy="763"/>
                <a:chOff x="4551" y="901"/>
                <a:chExt cx="784" cy="763"/>
              </a:xfrm>
            </p:grpSpPr>
            <p:sp>
              <p:nvSpPr>
                <p:cNvPr id="191" name="Oval 18"/>
                <p:cNvSpPr>
                  <a:spLocks noChangeArrowheads="1"/>
                </p:cNvSpPr>
                <p:nvPr/>
              </p:nvSpPr>
              <p:spPr bwMode="auto">
                <a:xfrm>
                  <a:off x="4569" y="902"/>
                  <a:ext cx="749" cy="74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92" name="Oval 19"/>
                <p:cNvSpPr>
                  <a:spLocks noChangeArrowheads="1"/>
                </p:cNvSpPr>
                <p:nvPr/>
              </p:nvSpPr>
              <p:spPr bwMode="auto">
                <a:xfrm>
                  <a:off x="4569" y="901"/>
                  <a:ext cx="749" cy="74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93" name="Freeform 20"/>
                <p:cNvSpPr>
                  <a:spLocks/>
                </p:cNvSpPr>
                <p:nvPr/>
              </p:nvSpPr>
              <p:spPr bwMode="auto">
                <a:xfrm>
                  <a:off x="4551" y="1206"/>
                  <a:ext cx="784" cy="458"/>
                </a:xfrm>
                <a:custGeom>
                  <a:avLst/>
                  <a:gdLst/>
                  <a:ahLst/>
                  <a:cxnLst>
                    <a:cxn ang="0">
                      <a:pos x="43" y="123"/>
                    </a:cxn>
                    <a:cxn ang="0">
                      <a:pos x="120" y="181"/>
                    </a:cxn>
                    <a:cxn ang="0">
                      <a:pos x="262" y="250"/>
                    </a:cxn>
                    <a:cxn ang="0">
                      <a:pos x="432" y="280"/>
                    </a:cxn>
                    <a:cxn ang="0">
                      <a:pos x="634" y="259"/>
                    </a:cxn>
                    <a:cxn ang="0">
                      <a:pos x="799" y="201"/>
                    </a:cxn>
                    <a:cxn ang="0">
                      <a:pos x="937" y="90"/>
                    </a:cxn>
                    <a:cxn ang="0">
                      <a:pos x="1026" y="9"/>
                    </a:cxn>
                    <a:cxn ang="0">
                      <a:pos x="1019" y="144"/>
                    </a:cxn>
                    <a:cxn ang="0">
                      <a:pos x="992" y="267"/>
                    </a:cxn>
                    <a:cxn ang="0">
                      <a:pos x="929" y="384"/>
                    </a:cxn>
                    <a:cxn ang="0">
                      <a:pos x="857" y="467"/>
                    </a:cxn>
                    <a:cxn ang="0">
                      <a:pos x="749" y="542"/>
                    </a:cxn>
                    <a:cxn ang="0">
                      <a:pos x="610" y="588"/>
                    </a:cxn>
                    <a:cxn ang="0">
                      <a:pos x="455" y="594"/>
                    </a:cxn>
                    <a:cxn ang="0">
                      <a:pos x="310" y="553"/>
                    </a:cxn>
                    <a:cxn ang="0">
                      <a:pos x="193" y="479"/>
                    </a:cxn>
                    <a:cxn ang="0">
                      <a:pos x="95" y="368"/>
                    </a:cxn>
                    <a:cxn ang="0">
                      <a:pos x="36" y="237"/>
                    </a:cxn>
                    <a:cxn ang="0">
                      <a:pos x="1" y="73"/>
                    </a:cxn>
                    <a:cxn ang="0">
                      <a:pos x="43" y="123"/>
                    </a:cxn>
                  </a:cxnLst>
                  <a:rect l="0" t="0" r="r" b="b"/>
                  <a:pathLst>
                    <a:path w="1026" h="600">
                      <a:moveTo>
                        <a:pt x="43" y="123"/>
                      </a:moveTo>
                      <a:cubicBezTo>
                        <a:pt x="61" y="136"/>
                        <a:pt x="84" y="160"/>
                        <a:pt x="120" y="181"/>
                      </a:cubicBezTo>
                      <a:cubicBezTo>
                        <a:pt x="156" y="202"/>
                        <a:pt x="210" y="233"/>
                        <a:pt x="262" y="250"/>
                      </a:cubicBezTo>
                      <a:cubicBezTo>
                        <a:pt x="314" y="267"/>
                        <a:pt x="370" y="279"/>
                        <a:pt x="432" y="280"/>
                      </a:cubicBezTo>
                      <a:cubicBezTo>
                        <a:pt x="494" y="281"/>
                        <a:pt x="573" y="272"/>
                        <a:pt x="634" y="259"/>
                      </a:cubicBezTo>
                      <a:cubicBezTo>
                        <a:pt x="695" y="246"/>
                        <a:pt x="749" y="229"/>
                        <a:pt x="799" y="201"/>
                      </a:cubicBezTo>
                      <a:cubicBezTo>
                        <a:pt x="849" y="173"/>
                        <a:pt x="899" y="122"/>
                        <a:pt x="937" y="90"/>
                      </a:cubicBezTo>
                      <a:cubicBezTo>
                        <a:pt x="975" y="58"/>
                        <a:pt x="1012" y="0"/>
                        <a:pt x="1026" y="9"/>
                      </a:cubicBezTo>
                      <a:cubicBezTo>
                        <a:pt x="1021" y="13"/>
                        <a:pt x="1025" y="101"/>
                        <a:pt x="1019" y="144"/>
                      </a:cubicBezTo>
                      <a:cubicBezTo>
                        <a:pt x="1013" y="187"/>
                        <a:pt x="1007" y="227"/>
                        <a:pt x="992" y="267"/>
                      </a:cubicBezTo>
                      <a:cubicBezTo>
                        <a:pt x="978" y="307"/>
                        <a:pt x="952" y="351"/>
                        <a:pt x="929" y="384"/>
                      </a:cubicBezTo>
                      <a:cubicBezTo>
                        <a:pt x="907" y="417"/>
                        <a:pt x="886" y="440"/>
                        <a:pt x="857" y="467"/>
                      </a:cubicBezTo>
                      <a:cubicBezTo>
                        <a:pt x="827" y="493"/>
                        <a:pt x="790" y="521"/>
                        <a:pt x="749" y="542"/>
                      </a:cubicBezTo>
                      <a:cubicBezTo>
                        <a:pt x="708" y="562"/>
                        <a:pt x="659" y="580"/>
                        <a:pt x="610" y="588"/>
                      </a:cubicBezTo>
                      <a:cubicBezTo>
                        <a:pt x="561" y="596"/>
                        <a:pt x="505" y="600"/>
                        <a:pt x="455" y="594"/>
                      </a:cubicBezTo>
                      <a:cubicBezTo>
                        <a:pt x="404" y="588"/>
                        <a:pt x="353" y="572"/>
                        <a:pt x="310" y="553"/>
                      </a:cubicBezTo>
                      <a:cubicBezTo>
                        <a:pt x="267" y="533"/>
                        <a:pt x="229" y="510"/>
                        <a:pt x="193" y="479"/>
                      </a:cubicBezTo>
                      <a:cubicBezTo>
                        <a:pt x="157" y="448"/>
                        <a:pt x="121" y="408"/>
                        <a:pt x="95" y="368"/>
                      </a:cubicBezTo>
                      <a:cubicBezTo>
                        <a:pt x="69" y="328"/>
                        <a:pt x="52" y="286"/>
                        <a:pt x="36" y="237"/>
                      </a:cubicBezTo>
                      <a:cubicBezTo>
                        <a:pt x="20" y="188"/>
                        <a:pt x="0" y="92"/>
                        <a:pt x="1" y="73"/>
                      </a:cubicBezTo>
                      <a:lnTo>
                        <a:pt x="43" y="123"/>
                      </a:lnTo>
                      <a:close/>
                    </a:path>
                  </a:pathLst>
                </a:custGeom>
                <a:solidFill>
                  <a:schemeClr val="bg1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94" name="Freeform 21"/>
                <p:cNvSpPr>
                  <a:spLocks/>
                </p:cNvSpPr>
                <p:nvPr/>
              </p:nvSpPr>
              <p:spPr bwMode="auto">
                <a:xfrm>
                  <a:off x="4569" y="1225"/>
                  <a:ext cx="748" cy="196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101" y="160"/>
                    </a:cxn>
                    <a:cxn ang="0">
                      <a:pos x="263" y="232"/>
                    </a:cxn>
                    <a:cxn ang="0">
                      <a:pos x="404" y="256"/>
                    </a:cxn>
                    <a:cxn ang="0">
                      <a:pos x="608" y="238"/>
                    </a:cxn>
                    <a:cxn ang="0">
                      <a:pos x="800" y="160"/>
                    </a:cxn>
                    <a:cxn ang="0">
                      <a:pos x="979" y="0"/>
                    </a:cxn>
                  </a:cxnLst>
                  <a:rect l="0" t="0" r="r" b="b"/>
                  <a:pathLst>
                    <a:path w="979" h="257">
                      <a:moveTo>
                        <a:pt x="0" y="78"/>
                      </a:moveTo>
                      <a:cubicBezTo>
                        <a:pt x="17" y="92"/>
                        <a:pt x="57" y="134"/>
                        <a:pt x="101" y="160"/>
                      </a:cubicBezTo>
                      <a:cubicBezTo>
                        <a:pt x="145" y="186"/>
                        <a:pt x="213" y="216"/>
                        <a:pt x="263" y="232"/>
                      </a:cubicBezTo>
                      <a:cubicBezTo>
                        <a:pt x="313" y="248"/>
                        <a:pt x="347" y="255"/>
                        <a:pt x="404" y="256"/>
                      </a:cubicBezTo>
                      <a:cubicBezTo>
                        <a:pt x="461" y="257"/>
                        <a:pt x="542" y="254"/>
                        <a:pt x="608" y="238"/>
                      </a:cubicBezTo>
                      <a:cubicBezTo>
                        <a:pt x="674" y="222"/>
                        <a:pt x="738" y="200"/>
                        <a:pt x="800" y="160"/>
                      </a:cubicBezTo>
                      <a:cubicBezTo>
                        <a:pt x="862" y="120"/>
                        <a:pt x="942" y="33"/>
                        <a:pt x="979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190" name="Freeform 22"/>
              <p:cNvSpPr>
                <a:spLocks/>
              </p:cNvSpPr>
              <p:nvPr/>
            </p:nvSpPr>
            <p:spPr bwMode="auto">
              <a:xfrm>
                <a:off x="4565" y="1006"/>
                <a:ext cx="192" cy="546"/>
              </a:xfrm>
              <a:custGeom>
                <a:avLst/>
                <a:gdLst/>
                <a:ahLst/>
                <a:cxnLst>
                  <a:cxn ang="0">
                    <a:pos x="84" y="643"/>
                  </a:cxn>
                  <a:cxn ang="0">
                    <a:pos x="24" y="519"/>
                  </a:cxn>
                  <a:cxn ang="0">
                    <a:pos x="1" y="351"/>
                  </a:cxn>
                  <a:cxn ang="0">
                    <a:pos x="30" y="205"/>
                  </a:cxn>
                  <a:cxn ang="0">
                    <a:pos x="100" y="73"/>
                  </a:cxn>
                  <a:cxn ang="0">
                    <a:pos x="166" y="4"/>
                  </a:cxn>
                  <a:cxn ang="0">
                    <a:pos x="225" y="171"/>
                  </a:cxn>
                  <a:cxn ang="0">
                    <a:pos x="249" y="337"/>
                  </a:cxn>
                  <a:cxn ang="0">
                    <a:pos x="241" y="514"/>
                  </a:cxn>
                  <a:cxn ang="0">
                    <a:pos x="199" y="636"/>
                  </a:cxn>
                  <a:cxn ang="0">
                    <a:pos x="142" y="712"/>
                  </a:cxn>
                  <a:cxn ang="0">
                    <a:pos x="84" y="643"/>
                  </a:cxn>
                </a:cxnLst>
                <a:rect l="0" t="0" r="r" b="b"/>
                <a:pathLst>
                  <a:path w="252" h="715">
                    <a:moveTo>
                      <a:pt x="84" y="643"/>
                    </a:moveTo>
                    <a:cubicBezTo>
                      <a:pt x="64" y="611"/>
                      <a:pt x="38" y="568"/>
                      <a:pt x="24" y="519"/>
                    </a:cubicBezTo>
                    <a:cubicBezTo>
                      <a:pt x="10" y="470"/>
                      <a:pt x="0" y="403"/>
                      <a:pt x="1" y="351"/>
                    </a:cubicBezTo>
                    <a:cubicBezTo>
                      <a:pt x="2" y="299"/>
                      <a:pt x="14" y="251"/>
                      <a:pt x="30" y="205"/>
                    </a:cubicBezTo>
                    <a:cubicBezTo>
                      <a:pt x="46" y="159"/>
                      <a:pt x="77" y="106"/>
                      <a:pt x="100" y="73"/>
                    </a:cubicBezTo>
                    <a:cubicBezTo>
                      <a:pt x="123" y="40"/>
                      <a:pt x="163" y="0"/>
                      <a:pt x="166" y="4"/>
                    </a:cubicBezTo>
                    <a:cubicBezTo>
                      <a:pt x="198" y="57"/>
                      <a:pt x="212" y="120"/>
                      <a:pt x="225" y="171"/>
                    </a:cubicBezTo>
                    <a:cubicBezTo>
                      <a:pt x="239" y="226"/>
                      <a:pt x="246" y="280"/>
                      <a:pt x="249" y="337"/>
                    </a:cubicBezTo>
                    <a:cubicBezTo>
                      <a:pt x="252" y="394"/>
                      <a:pt x="249" y="464"/>
                      <a:pt x="241" y="514"/>
                    </a:cubicBezTo>
                    <a:cubicBezTo>
                      <a:pt x="233" y="564"/>
                      <a:pt x="216" y="603"/>
                      <a:pt x="199" y="636"/>
                    </a:cubicBezTo>
                    <a:cubicBezTo>
                      <a:pt x="182" y="669"/>
                      <a:pt x="142" y="715"/>
                      <a:pt x="142" y="712"/>
                    </a:cubicBezTo>
                    <a:cubicBezTo>
                      <a:pt x="142" y="711"/>
                      <a:pt x="104" y="675"/>
                      <a:pt x="84" y="64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124" name="Line 23"/>
            <p:cNvSpPr>
              <a:spLocks noChangeShapeType="1"/>
            </p:cNvSpPr>
            <p:nvPr/>
          </p:nvSpPr>
          <p:spPr bwMode="auto">
            <a:xfrm>
              <a:off x="1043" y="1208"/>
              <a:ext cx="593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5" name="Line 24"/>
            <p:cNvSpPr>
              <a:spLocks noChangeShapeType="1"/>
            </p:cNvSpPr>
            <p:nvPr/>
          </p:nvSpPr>
          <p:spPr bwMode="auto">
            <a:xfrm>
              <a:off x="1259" y="1347"/>
              <a:ext cx="426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6" name="Line 25"/>
            <p:cNvSpPr>
              <a:spLocks noChangeShapeType="1"/>
            </p:cNvSpPr>
            <p:nvPr/>
          </p:nvSpPr>
          <p:spPr bwMode="auto">
            <a:xfrm>
              <a:off x="848" y="1482"/>
              <a:ext cx="84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7" name="Line 26"/>
            <p:cNvSpPr>
              <a:spLocks noChangeShapeType="1"/>
            </p:cNvSpPr>
            <p:nvPr/>
          </p:nvSpPr>
          <p:spPr bwMode="auto">
            <a:xfrm flipH="1">
              <a:off x="1461" y="1430"/>
              <a:ext cx="230" cy="34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8" name="Line 27"/>
            <p:cNvSpPr>
              <a:spLocks noChangeShapeType="1"/>
            </p:cNvSpPr>
            <p:nvPr/>
          </p:nvSpPr>
          <p:spPr bwMode="auto">
            <a:xfrm>
              <a:off x="757" y="1619"/>
              <a:ext cx="1442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9" name="Line 28"/>
            <p:cNvSpPr>
              <a:spLocks noChangeShapeType="1"/>
            </p:cNvSpPr>
            <p:nvPr/>
          </p:nvSpPr>
          <p:spPr bwMode="auto">
            <a:xfrm flipH="1">
              <a:off x="794" y="1208"/>
              <a:ext cx="843" cy="125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0" name="Line 29"/>
            <p:cNvSpPr>
              <a:spLocks noChangeShapeType="1"/>
            </p:cNvSpPr>
            <p:nvPr/>
          </p:nvSpPr>
          <p:spPr bwMode="auto">
            <a:xfrm>
              <a:off x="665" y="1755"/>
              <a:ext cx="1442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131" name="Group 30"/>
            <p:cNvGrpSpPr>
              <a:grpSpLocks/>
            </p:cNvGrpSpPr>
            <p:nvPr/>
          </p:nvGrpSpPr>
          <p:grpSpPr bwMode="auto">
            <a:xfrm>
              <a:off x="1118" y="1486"/>
              <a:ext cx="346" cy="698"/>
              <a:chOff x="4146" y="1327"/>
              <a:chExt cx="374" cy="753"/>
            </a:xfrm>
          </p:grpSpPr>
          <p:sp>
            <p:nvSpPr>
              <p:cNvPr id="185" name="Oval 31"/>
              <p:cNvSpPr>
                <a:spLocks noChangeArrowheads="1"/>
              </p:cNvSpPr>
              <p:nvPr/>
            </p:nvSpPr>
            <p:spPr bwMode="auto">
              <a:xfrm>
                <a:off x="4146" y="1328"/>
                <a:ext cx="373" cy="750"/>
              </a:xfrm>
              <a:prstGeom prst="ellipse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86" name="Freeform 32"/>
              <p:cNvSpPr>
                <a:spLocks/>
              </p:cNvSpPr>
              <p:nvPr/>
            </p:nvSpPr>
            <p:spPr bwMode="auto">
              <a:xfrm>
                <a:off x="4146" y="1686"/>
                <a:ext cx="374" cy="394"/>
              </a:xfrm>
              <a:custGeom>
                <a:avLst/>
                <a:gdLst/>
                <a:ahLst/>
                <a:cxnLst>
                  <a:cxn ang="0">
                    <a:pos x="13" y="46"/>
                  </a:cxn>
                  <a:cxn ang="0">
                    <a:pos x="65" y="81"/>
                  </a:cxn>
                  <a:cxn ang="0">
                    <a:pos x="121" y="97"/>
                  </a:cxn>
                  <a:cxn ang="0">
                    <a:pos x="176" y="112"/>
                  </a:cxn>
                  <a:cxn ang="0">
                    <a:pos x="241" y="114"/>
                  </a:cxn>
                  <a:cxn ang="0">
                    <a:pos x="313" y="103"/>
                  </a:cxn>
                  <a:cxn ang="0">
                    <a:pos x="385" y="78"/>
                  </a:cxn>
                  <a:cxn ang="0">
                    <a:pos x="452" y="29"/>
                  </a:cxn>
                  <a:cxn ang="0">
                    <a:pos x="485" y="7"/>
                  </a:cxn>
                  <a:cxn ang="0">
                    <a:pos x="487" y="70"/>
                  </a:cxn>
                  <a:cxn ang="0">
                    <a:pos x="474" y="190"/>
                  </a:cxn>
                  <a:cxn ang="0">
                    <a:pos x="444" y="304"/>
                  </a:cxn>
                  <a:cxn ang="0">
                    <a:pos x="408" y="385"/>
                  </a:cxn>
                  <a:cxn ang="0">
                    <a:pos x="356" y="458"/>
                  </a:cxn>
                  <a:cxn ang="0">
                    <a:pos x="289" y="503"/>
                  </a:cxn>
                  <a:cxn ang="0">
                    <a:pos x="214" y="509"/>
                  </a:cxn>
                  <a:cxn ang="0">
                    <a:pos x="143" y="469"/>
                  </a:cxn>
                  <a:cxn ang="0">
                    <a:pos x="87" y="397"/>
                  </a:cxn>
                  <a:cxn ang="0">
                    <a:pos x="39" y="289"/>
                  </a:cxn>
                  <a:cxn ang="0">
                    <a:pos x="10" y="161"/>
                  </a:cxn>
                  <a:cxn ang="0">
                    <a:pos x="0" y="28"/>
                  </a:cxn>
                  <a:cxn ang="0">
                    <a:pos x="13" y="46"/>
                  </a:cxn>
                </a:cxnLst>
                <a:rect l="0" t="0" r="r" b="b"/>
                <a:pathLst>
                  <a:path w="489" h="515">
                    <a:moveTo>
                      <a:pt x="13" y="46"/>
                    </a:moveTo>
                    <a:cubicBezTo>
                      <a:pt x="24" y="55"/>
                      <a:pt x="47" y="72"/>
                      <a:pt x="65" y="81"/>
                    </a:cubicBezTo>
                    <a:cubicBezTo>
                      <a:pt x="83" y="90"/>
                      <a:pt x="103" y="92"/>
                      <a:pt x="121" y="97"/>
                    </a:cubicBezTo>
                    <a:cubicBezTo>
                      <a:pt x="139" y="102"/>
                      <a:pt x="156" y="109"/>
                      <a:pt x="176" y="112"/>
                    </a:cubicBezTo>
                    <a:cubicBezTo>
                      <a:pt x="196" y="115"/>
                      <a:pt x="218" y="115"/>
                      <a:pt x="241" y="114"/>
                    </a:cubicBezTo>
                    <a:cubicBezTo>
                      <a:pt x="264" y="113"/>
                      <a:pt x="289" y="109"/>
                      <a:pt x="313" y="103"/>
                    </a:cubicBezTo>
                    <a:cubicBezTo>
                      <a:pt x="337" y="97"/>
                      <a:pt x="362" y="90"/>
                      <a:pt x="385" y="78"/>
                    </a:cubicBezTo>
                    <a:cubicBezTo>
                      <a:pt x="408" y="66"/>
                      <a:pt x="435" y="41"/>
                      <a:pt x="452" y="29"/>
                    </a:cubicBezTo>
                    <a:cubicBezTo>
                      <a:pt x="469" y="17"/>
                      <a:pt x="479" y="0"/>
                      <a:pt x="485" y="7"/>
                    </a:cubicBezTo>
                    <a:cubicBezTo>
                      <a:pt x="483" y="11"/>
                      <a:pt x="489" y="40"/>
                      <a:pt x="487" y="70"/>
                    </a:cubicBezTo>
                    <a:cubicBezTo>
                      <a:pt x="485" y="100"/>
                      <a:pt x="481" y="151"/>
                      <a:pt x="474" y="190"/>
                    </a:cubicBezTo>
                    <a:cubicBezTo>
                      <a:pt x="467" y="229"/>
                      <a:pt x="455" y="272"/>
                      <a:pt x="444" y="304"/>
                    </a:cubicBezTo>
                    <a:cubicBezTo>
                      <a:pt x="433" y="336"/>
                      <a:pt x="423" y="359"/>
                      <a:pt x="408" y="385"/>
                    </a:cubicBezTo>
                    <a:cubicBezTo>
                      <a:pt x="394" y="411"/>
                      <a:pt x="376" y="438"/>
                      <a:pt x="356" y="458"/>
                    </a:cubicBezTo>
                    <a:cubicBezTo>
                      <a:pt x="336" y="478"/>
                      <a:pt x="313" y="495"/>
                      <a:pt x="289" y="503"/>
                    </a:cubicBezTo>
                    <a:cubicBezTo>
                      <a:pt x="265" y="511"/>
                      <a:pt x="238" y="515"/>
                      <a:pt x="214" y="509"/>
                    </a:cubicBezTo>
                    <a:cubicBezTo>
                      <a:pt x="189" y="503"/>
                      <a:pt x="164" y="488"/>
                      <a:pt x="143" y="469"/>
                    </a:cubicBezTo>
                    <a:cubicBezTo>
                      <a:pt x="122" y="450"/>
                      <a:pt x="104" y="427"/>
                      <a:pt x="87" y="397"/>
                    </a:cubicBezTo>
                    <a:cubicBezTo>
                      <a:pt x="69" y="367"/>
                      <a:pt x="52" y="328"/>
                      <a:pt x="39" y="289"/>
                    </a:cubicBezTo>
                    <a:cubicBezTo>
                      <a:pt x="27" y="250"/>
                      <a:pt x="17" y="204"/>
                      <a:pt x="10" y="161"/>
                    </a:cubicBezTo>
                    <a:cubicBezTo>
                      <a:pt x="4" y="118"/>
                      <a:pt x="0" y="47"/>
                      <a:pt x="0" y="28"/>
                    </a:cubicBezTo>
                    <a:lnTo>
                      <a:pt x="13" y="46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87" name="Freeform 33"/>
              <p:cNvSpPr>
                <a:spLocks/>
              </p:cNvSpPr>
              <p:nvPr/>
            </p:nvSpPr>
            <p:spPr bwMode="auto">
              <a:xfrm>
                <a:off x="4146" y="1688"/>
                <a:ext cx="372" cy="84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101" y="160"/>
                  </a:cxn>
                  <a:cxn ang="0">
                    <a:pos x="263" y="232"/>
                  </a:cxn>
                  <a:cxn ang="0">
                    <a:pos x="404" y="256"/>
                  </a:cxn>
                  <a:cxn ang="0">
                    <a:pos x="608" y="238"/>
                  </a:cxn>
                  <a:cxn ang="0">
                    <a:pos x="800" y="160"/>
                  </a:cxn>
                  <a:cxn ang="0">
                    <a:pos x="979" y="0"/>
                  </a:cxn>
                </a:cxnLst>
                <a:rect l="0" t="0" r="r" b="b"/>
                <a:pathLst>
                  <a:path w="979" h="257">
                    <a:moveTo>
                      <a:pt x="0" y="78"/>
                    </a:moveTo>
                    <a:cubicBezTo>
                      <a:pt x="17" y="92"/>
                      <a:pt x="57" y="134"/>
                      <a:pt x="101" y="160"/>
                    </a:cubicBezTo>
                    <a:cubicBezTo>
                      <a:pt x="145" y="186"/>
                      <a:pt x="213" y="216"/>
                      <a:pt x="263" y="232"/>
                    </a:cubicBezTo>
                    <a:cubicBezTo>
                      <a:pt x="313" y="248"/>
                      <a:pt x="347" y="255"/>
                      <a:pt x="404" y="256"/>
                    </a:cubicBezTo>
                    <a:cubicBezTo>
                      <a:pt x="461" y="257"/>
                      <a:pt x="542" y="254"/>
                      <a:pt x="608" y="238"/>
                    </a:cubicBezTo>
                    <a:cubicBezTo>
                      <a:pt x="674" y="222"/>
                      <a:pt x="738" y="200"/>
                      <a:pt x="800" y="160"/>
                    </a:cubicBezTo>
                    <a:cubicBezTo>
                      <a:pt x="862" y="120"/>
                      <a:pt x="942" y="33"/>
                      <a:pt x="979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88" name="Oval 34"/>
              <p:cNvSpPr>
                <a:spLocks noChangeArrowheads="1"/>
              </p:cNvSpPr>
              <p:nvPr/>
            </p:nvSpPr>
            <p:spPr bwMode="auto">
              <a:xfrm>
                <a:off x="4146" y="1327"/>
                <a:ext cx="373" cy="75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132" name="Line 35"/>
            <p:cNvSpPr>
              <a:spLocks noChangeShapeType="1"/>
            </p:cNvSpPr>
            <p:nvPr/>
          </p:nvSpPr>
          <p:spPr bwMode="auto">
            <a:xfrm flipH="1">
              <a:off x="1413" y="1523"/>
              <a:ext cx="633" cy="943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3" name="Line 36"/>
            <p:cNvSpPr>
              <a:spLocks noChangeShapeType="1"/>
            </p:cNvSpPr>
            <p:nvPr/>
          </p:nvSpPr>
          <p:spPr bwMode="auto">
            <a:xfrm flipH="1">
              <a:off x="1210" y="1576"/>
              <a:ext cx="597" cy="88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4" name="Line 37"/>
            <p:cNvSpPr>
              <a:spLocks noChangeShapeType="1"/>
            </p:cNvSpPr>
            <p:nvPr/>
          </p:nvSpPr>
          <p:spPr bwMode="auto">
            <a:xfrm>
              <a:off x="1351" y="1890"/>
              <a:ext cx="663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5" name="Line 38"/>
            <p:cNvSpPr>
              <a:spLocks noChangeShapeType="1"/>
            </p:cNvSpPr>
            <p:nvPr/>
          </p:nvSpPr>
          <p:spPr bwMode="auto">
            <a:xfrm flipH="1">
              <a:off x="995" y="1873"/>
              <a:ext cx="400" cy="59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6" name="Line 39"/>
            <p:cNvSpPr>
              <a:spLocks noChangeShapeType="1"/>
            </p:cNvSpPr>
            <p:nvPr/>
          </p:nvSpPr>
          <p:spPr bwMode="auto">
            <a:xfrm flipH="1">
              <a:off x="1086" y="1884"/>
              <a:ext cx="98" cy="14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7" name="Line 40"/>
            <p:cNvSpPr>
              <a:spLocks noChangeShapeType="1"/>
            </p:cNvSpPr>
            <p:nvPr/>
          </p:nvSpPr>
          <p:spPr bwMode="auto">
            <a:xfrm>
              <a:off x="864" y="1891"/>
              <a:ext cx="337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138" name="Group 41"/>
            <p:cNvGrpSpPr>
              <a:grpSpLocks/>
            </p:cNvGrpSpPr>
            <p:nvPr/>
          </p:nvGrpSpPr>
          <p:grpSpPr bwMode="auto">
            <a:xfrm>
              <a:off x="361" y="1834"/>
              <a:ext cx="719" cy="708"/>
              <a:chOff x="3329" y="1703"/>
              <a:chExt cx="776" cy="764"/>
            </a:xfrm>
          </p:grpSpPr>
          <p:sp>
            <p:nvSpPr>
              <p:cNvPr id="179" name="Oval 42"/>
              <p:cNvSpPr>
                <a:spLocks noChangeArrowheads="1"/>
              </p:cNvSpPr>
              <p:nvPr/>
            </p:nvSpPr>
            <p:spPr bwMode="auto">
              <a:xfrm>
                <a:off x="3340" y="1704"/>
                <a:ext cx="749" cy="749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80" name="Oval 43"/>
              <p:cNvSpPr>
                <a:spLocks noChangeArrowheads="1"/>
              </p:cNvSpPr>
              <p:nvPr/>
            </p:nvSpPr>
            <p:spPr bwMode="auto">
              <a:xfrm>
                <a:off x="3338" y="1703"/>
                <a:ext cx="749" cy="749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81" name="Freeform 44"/>
              <p:cNvSpPr>
                <a:spLocks/>
              </p:cNvSpPr>
              <p:nvPr/>
            </p:nvSpPr>
            <p:spPr bwMode="auto">
              <a:xfrm>
                <a:off x="3329" y="2014"/>
                <a:ext cx="776" cy="453"/>
              </a:xfrm>
              <a:custGeom>
                <a:avLst/>
                <a:gdLst/>
                <a:ahLst/>
                <a:cxnLst>
                  <a:cxn ang="0">
                    <a:pos x="22" y="106"/>
                  </a:cxn>
                  <a:cxn ang="0">
                    <a:pos x="100" y="166"/>
                  </a:cxn>
                  <a:cxn ang="0">
                    <a:pos x="262" y="238"/>
                  </a:cxn>
                  <a:cxn ang="0">
                    <a:pos x="403" y="262"/>
                  </a:cxn>
                  <a:cxn ang="0">
                    <a:pos x="607" y="244"/>
                  </a:cxn>
                  <a:cxn ang="0">
                    <a:pos x="769" y="183"/>
                  </a:cxn>
                  <a:cxn ang="0">
                    <a:pos x="907" y="82"/>
                  </a:cxn>
                  <a:cxn ang="0">
                    <a:pos x="978" y="7"/>
                  </a:cxn>
                  <a:cxn ang="0">
                    <a:pos x="978" y="123"/>
                  </a:cxn>
                  <a:cxn ang="0">
                    <a:pos x="952" y="243"/>
                  </a:cxn>
                  <a:cxn ang="0">
                    <a:pos x="891" y="357"/>
                  </a:cxn>
                  <a:cxn ang="0">
                    <a:pos x="820" y="438"/>
                  </a:cxn>
                  <a:cxn ang="0">
                    <a:pos x="715" y="511"/>
                  </a:cxn>
                  <a:cxn ang="0">
                    <a:pos x="580" y="556"/>
                  </a:cxn>
                  <a:cxn ang="0">
                    <a:pos x="429" y="562"/>
                  </a:cxn>
                  <a:cxn ang="0">
                    <a:pos x="288" y="522"/>
                  </a:cxn>
                  <a:cxn ang="0">
                    <a:pos x="174" y="450"/>
                  </a:cxn>
                  <a:cxn ang="0">
                    <a:pos x="79" y="342"/>
                  </a:cxn>
                  <a:cxn ang="0">
                    <a:pos x="21" y="214"/>
                  </a:cxn>
                  <a:cxn ang="0">
                    <a:pos x="0" y="81"/>
                  </a:cxn>
                  <a:cxn ang="0">
                    <a:pos x="22" y="106"/>
                  </a:cxn>
                </a:cxnLst>
                <a:rect l="0" t="0" r="r" b="b"/>
                <a:pathLst>
                  <a:path w="982" h="568">
                    <a:moveTo>
                      <a:pt x="22" y="106"/>
                    </a:moveTo>
                    <a:cubicBezTo>
                      <a:pt x="39" y="120"/>
                      <a:pt x="60" y="144"/>
                      <a:pt x="100" y="166"/>
                    </a:cubicBezTo>
                    <a:cubicBezTo>
                      <a:pt x="140" y="188"/>
                      <a:pt x="212" y="222"/>
                      <a:pt x="262" y="238"/>
                    </a:cubicBezTo>
                    <a:cubicBezTo>
                      <a:pt x="312" y="254"/>
                      <a:pt x="346" y="261"/>
                      <a:pt x="403" y="262"/>
                    </a:cubicBezTo>
                    <a:cubicBezTo>
                      <a:pt x="460" y="263"/>
                      <a:pt x="546" y="257"/>
                      <a:pt x="607" y="244"/>
                    </a:cubicBezTo>
                    <a:cubicBezTo>
                      <a:pt x="668" y="231"/>
                      <a:pt x="719" y="210"/>
                      <a:pt x="769" y="183"/>
                    </a:cubicBezTo>
                    <a:cubicBezTo>
                      <a:pt x="819" y="156"/>
                      <a:pt x="872" y="111"/>
                      <a:pt x="907" y="82"/>
                    </a:cubicBezTo>
                    <a:cubicBezTo>
                      <a:pt x="942" y="53"/>
                      <a:pt x="966" y="0"/>
                      <a:pt x="978" y="7"/>
                    </a:cubicBezTo>
                    <a:cubicBezTo>
                      <a:pt x="973" y="11"/>
                      <a:pt x="982" y="84"/>
                      <a:pt x="978" y="123"/>
                    </a:cubicBezTo>
                    <a:cubicBezTo>
                      <a:pt x="974" y="162"/>
                      <a:pt x="966" y="204"/>
                      <a:pt x="952" y="243"/>
                    </a:cubicBezTo>
                    <a:cubicBezTo>
                      <a:pt x="938" y="282"/>
                      <a:pt x="913" y="325"/>
                      <a:pt x="891" y="357"/>
                    </a:cubicBezTo>
                    <a:cubicBezTo>
                      <a:pt x="869" y="389"/>
                      <a:pt x="849" y="412"/>
                      <a:pt x="820" y="438"/>
                    </a:cubicBezTo>
                    <a:cubicBezTo>
                      <a:pt x="791" y="464"/>
                      <a:pt x="755" y="491"/>
                      <a:pt x="715" y="511"/>
                    </a:cubicBezTo>
                    <a:cubicBezTo>
                      <a:pt x="675" y="531"/>
                      <a:pt x="628" y="548"/>
                      <a:pt x="580" y="556"/>
                    </a:cubicBezTo>
                    <a:cubicBezTo>
                      <a:pt x="532" y="564"/>
                      <a:pt x="478" y="568"/>
                      <a:pt x="429" y="562"/>
                    </a:cubicBezTo>
                    <a:cubicBezTo>
                      <a:pt x="380" y="556"/>
                      <a:pt x="330" y="541"/>
                      <a:pt x="288" y="522"/>
                    </a:cubicBezTo>
                    <a:cubicBezTo>
                      <a:pt x="246" y="503"/>
                      <a:pt x="209" y="480"/>
                      <a:pt x="174" y="450"/>
                    </a:cubicBezTo>
                    <a:cubicBezTo>
                      <a:pt x="139" y="420"/>
                      <a:pt x="104" y="381"/>
                      <a:pt x="79" y="342"/>
                    </a:cubicBezTo>
                    <a:cubicBezTo>
                      <a:pt x="54" y="303"/>
                      <a:pt x="34" y="257"/>
                      <a:pt x="21" y="214"/>
                    </a:cubicBezTo>
                    <a:cubicBezTo>
                      <a:pt x="8" y="171"/>
                      <a:pt x="0" y="99"/>
                      <a:pt x="0" y="81"/>
                    </a:cubicBezTo>
                    <a:lnTo>
                      <a:pt x="22" y="106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82" name="Freeform 45"/>
              <p:cNvSpPr>
                <a:spLocks/>
              </p:cNvSpPr>
              <p:nvPr/>
            </p:nvSpPr>
            <p:spPr bwMode="auto">
              <a:xfrm rot="10800000" flipV="1">
                <a:off x="3897" y="1795"/>
                <a:ext cx="193" cy="546"/>
              </a:xfrm>
              <a:custGeom>
                <a:avLst/>
                <a:gdLst/>
                <a:ahLst/>
                <a:cxnLst>
                  <a:cxn ang="0">
                    <a:pos x="84" y="643"/>
                  </a:cxn>
                  <a:cxn ang="0">
                    <a:pos x="24" y="519"/>
                  </a:cxn>
                  <a:cxn ang="0">
                    <a:pos x="1" y="351"/>
                  </a:cxn>
                  <a:cxn ang="0">
                    <a:pos x="30" y="205"/>
                  </a:cxn>
                  <a:cxn ang="0">
                    <a:pos x="100" y="73"/>
                  </a:cxn>
                  <a:cxn ang="0">
                    <a:pos x="166" y="4"/>
                  </a:cxn>
                  <a:cxn ang="0">
                    <a:pos x="225" y="171"/>
                  </a:cxn>
                  <a:cxn ang="0">
                    <a:pos x="249" y="337"/>
                  </a:cxn>
                  <a:cxn ang="0">
                    <a:pos x="241" y="514"/>
                  </a:cxn>
                  <a:cxn ang="0">
                    <a:pos x="199" y="636"/>
                  </a:cxn>
                  <a:cxn ang="0">
                    <a:pos x="142" y="712"/>
                  </a:cxn>
                  <a:cxn ang="0">
                    <a:pos x="84" y="643"/>
                  </a:cxn>
                </a:cxnLst>
                <a:rect l="0" t="0" r="r" b="b"/>
                <a:pathLst>
                  <a:path w="252" h="715">
                    <a:moveTo>
                      <a:pt x="84" y="643"/>
                    </a:moveTo>
                    <a:cubicBezTo>
                      <a:pt x="64" y="611"/>
                      <a:pt x="38" y="568"/>
                      <a:pt x="24" y="519"/>
                    </a:cubicBezTo>
                    <a:cubicBezTo>
                      <a:pt x="10" y="470"/>
                      <a:pt x="0" y="403"/>
                      <a:pt x="1" y="351"/>
                    </a:cubicBezTo>
                    <a:cubicBezTo>
                      <a:pt x="2" y="299"/>
                      <a:pt x="14" y="251"/>
                      <a:pt x="30" y="205"/>
                    </a:cubicBezTo>
                    <a:cubicBezTo>
                      <a:pt x="46" y="159"/>
                      <a:pt x="77" y="106"/>
                      <a:pt x="100" y="73"/>
                    </a:cubicBezTo>
                    <a:cubicBezTo>
                      <a:pt x="123" y="40"/>
                      <a:pt x="163" y="0"/>
                      <a:pt x="166" y="4"/>
                    </a:cubicBezTo>
                    <a:cubicBezTo>
                      <a:pt x="198" y="57"/>
                      <a:pt x="212" y="120"/>
                      <a:pt x="225" y="171"/>
                    </a:cubicBezTo>
                    <a:cubicBezTo>
                      <a:pt x="239" y="226"/>
                      <a:pt x="246" y="280"/>
                      <a:pt x="249" y="337"/>
                    </a:cubicBezTo>
                    <a:cubicBezTo>
                      <a:pt x="252" y="394"/>
                      <a:pt x="249" y="464"/>
                      <a:pt x="241" y="514"/>
                    </a:cubicBezTo>
                    <a:cubicBezTo>
                      <a:pt x="233" y="564"/>
                      <a:pt x="216" y="603"/>
                      <a:pt x="199" y="636"/>
                    </a:cubicBezTo>
                    <a:cubicBezTo>
                      <a:pt x="182" y="669"/>
                      <a:pt x="142" y="715"/>
                      <a:pt x="142" y="712"/>
                    </a:cubicBezTo>
                    <a:cubicBezTo>
                      <a:pt x="142" y="711"/>
                      <a:pt x="104" y="675"/>
                      <a:pt x="84" y="643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83" name="Freeform 46"/>
              <p:cNvSpPr>
                <a:spLocks/>
              </p:cNvSpPr>
              <p:nvPr/>
            </p:nvSpPr>
            <p:spPr bwMode="auto">
              <a:xfrm>
                <a:off x="3879" y="1791"/>
                <a:ext cx="87" cy="556"/>
              </a:xfrm>
              <a:custGeom>
                <a:avLst/>
                <a:gdLst/>
                <a:ahLst/>
                <a:cxnLst>
                  <a:cxn ang="0">
                    <a:pos x="90" y="621"/>
                  </a:cxn>
                  <a:cxn ang="0">
                    <a:pos x="84" y="540"/>
                  </a:cxn>
                  <a:cxn ang="0">
                    <a:pos x="78" y="426"/>
                  </a:cxn>
                  <a:cxn ang="0">
                    <a:pos x="81" y="291"/>
                  </a:cxn>
                  <a:cxn ang="0">
                    <a:pos x="84" y="138"/>
                  </a:cxn>
                  <a:cxn ang="0">
                    <a:pos x="86" y="6"/>
                  </a:cxn>
                  <a:cxn ang="0">
                    <a:pos x="27" y="173"/>
                  </a:cxn>
                  <a:cxn ang="0">
                    <a:pos x="3" y="339"/>
                  </a:cxn>
                  <a:cxn ang="0">
                    <a:pos x="11" y="516"/>
                  </a:cxn>
                  <a:cxn ang="0">
                    <a:pos x="52" y="643"/>
                  </a:cxn>
                  <a:cxn ang="0">
                    <a:pos x="114" y="724"/>
                  </a:cxn>
                  <a:cxn ang="0">
                    <a:pos x="90" y="621"/>
                  </a:cxn>
                </a:cxnLst>
                <a:rect l="0" t="0" r="r" b="b"/>
                <a:pathLst>
                  <a:path w="114" h="728">
                    <a:moveTo>
                      <a:pt x="90" y="621"/>
                    </a:moveTo>
                    <a:cubicBezTo>
                      <a:pt x="86" y="592"/>
                      <a:pt x="86" y="572"/>
                      <a:pt x="84" y="540"/>
                    </a:cubicBezTo>
                    <a:cubicBezTo>
                      <a:pt x="82" y="508"/>
                      <a:pt x="78" y="467"/>
                      <a:pt x="78" y="426"/>
                    </a:cubicBezTo>
                    <a:cubicBezTo>
                      <a:pt x="78" y="385"/>
                      <a:pt x="80" y="339"/>
                      <a:pt x="81" y="291"/>
                    </a:cubicBezTo>
                    <a:cubicBezTo>
                      <a:pt x="82" y="243"/>
                      <a:pt x="83" y="185"/>
                      <a:pt x="84" y="138"/>
                    </a:cubicBezTo>
                    <a:cubicBezTo>
                      <a:pt x="85" y="91"/>
                      <a:pt x="95" y="0"/>
                      <a:pt x="86" y="6"/>
                    </a:cubicBezTo>
                    <a:cubicBezTo>
                      <a:pt x="54" y="59"/>
                      <a:pt x="40" y="122"/>
                      <a:pt x="27" y="173"/>
                    </a:cubicBezTo>
                    <a:cubicBezTo>
                      <a:pt x="13" y="228"/>
                      <a:pt x="6" y="282"/>
                      <a:pt x="3" y="339"/>
                    </a:cubicBezTo>
                    <a:cubicBezTo>
                      <a:pt x="0" y="396"/>
                      <a:pt x="3" y="465"/>
                      <a:pt x="11" y="516"/>
                    </a:cubicBezTo>
                    <a:cubicBezTo>
                      <a:pt x="19" y="567"/>
                      <a:pt x="35" y="608"/>
                      <a:pt x="52" y="643"/>
                    </a:cubicBezTo>
                    <a:cubicBezTo>
                      <a:pt x="69" y="678"/>
                      <a:pt x="108" y="728"/>
                      <a:pt x="114" y="724"/>
                    </a:cubicBezTo>
                    <a:cubicBezTo>
                      <a:pt x="114" y="723"/>
                      <a:pt x="95" y="642"/>
                      <a:pt x="90" y="621"/>
                    </a:cubicBezTo>
                    <a:close/>
                  </a:path>
                </a:pathLst>
              </a:custGeom>
              <a:solidFill>
                <a:schemeClr val="hlink"/>
              </a:solidFill>
              <a:ln w="3810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84" name="Freeform 47"/>
              <p:cNvSpPr>
                <a:spLocks/>
              </p:cNvSpPr>
              <p:nvPr/>
            </p:nvSpPr>
            <p:spPr bwMode="auto">
              <a:xfrm>
                <a:off x="3340" y="2087"/>
                <a:ext cx="603" cy="1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" y="82"/>
                  </a:cxn>
                  <a:cxn ang="0">
                    <a:pos x="263" y="154"/>
                  </a:cxn>
                  <a:cxn ang="0">
                    <a:pos x="404" y="178"/>
                  </a:cxn>
                  <a:cxn ang="0">
                    <a:pos x="608" y="160"/>
                  </a:cxn>
                  <a:cxn ang="0">
                    <a:pos x="714" y="123"/>
                  </a:cxn>
                  <a:cxn ang="0">
                    <a:pos x="768" y="60"/>
                  </a:cxn>
                  <a:cxn ang="0">
                    <a:pos x="790" y="42"/>
                  </a:cxn>
                </a:cxnLst>
                <a:rect l="0" t="0" r="r" b="b"/>
                <a:pathLst>
                  <a:path w="790" h="179">
                    <a:moveTo>
                      <a:pt x="0" y="0"/>
                    </a:moveTo>
                    <a:cubicBezTo>
                      <a:pt x="17" y="14"/>
                      <a:pt x="57" y="56"/>
                      <a:pt x="101" y="82"/>
                    </a:cubicBezTo>
                    <a:cubicBezTo>
                      <a:pt x="145" y="108"/>
                      <a:pt x="213" y="138"/>
                      <a:pt x="263" y="154"/>
                    </a:cubicBezTo>
                    <a:cubicBezTo>
                      <a:pt x="313" y="170"/>
                      <a:pt x="347" y="177"/>
                      <a:pt x="404" y="178"/>
                    </a:cubicBezTo>
                    <a:cubicBezTo>
                      <a:pt x="461" y="179"/>
                      <a:pt x="556" y="169"/>
                      <a:pt x="608" y="160"/>
                    </a:cubicBezTo>
                    <a:cubicBezTo>
                      <a:pt x="660" y="151"/>
                      <a:pt x="687" y="140"/>
                      <a:pt x="714" y="123"/>
                    </a:cubicBezTo>
                    <a:cubicBezTo>
                      <a:pt x="741" y="106"/>
                      <a:pt x="755" y="73"/>
                      <a:pt x="768" y="60"/>
                    </a:cubicBezTo>
                    <a:cubicBezTo>
                      <a:pt x="781" y="47"/>
                      <a:pt x="785" y="46"/>
                      <a:pt x="790" y="42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139" name="Line 48"/>
            <p:cNvSpPr>
              <a:spLocks noChangeShapeType="1"/>
            </p:cNvSpPr>
            <p:nvPr/>
          </p:nvSpPr>
          <p:spPr bwMode="auto">
            <a:xfrm flipH="1">
              <a:off x="914" y="1757"/>
              <a:ext cx="159" cy="23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0" name="Line 49"/>
            <p:cNvSpPr>
              <a:spLocks noChangeShapeType="1"/>
            </p:cNvSpPr>
            <p:nvPr/>
          </p:nvSpPr>
          <p:spPr bwMode="auto">
            <a:xfrm>
              <a:off x="907" y="2028"/>
              <a:ext cx="893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1" name="Freeform 50"/>
            <p:cNvSpPr>
              <a:spLocks/>
            </p:cNvSpPr>
            <p:nvPr/>
          </p:nvSpPr>
          <p:spPr bwMode="auto">
            <a:xfrm>
              <a:off x="842" y="2297"/>
              <a:ext cx="896" cy="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266" y="0"/>
                </a:cxn>
              </a:cxnLst>
              <a:rect l="0" t="0" r="r" b="b"/>
              <a:pathLst>
                <a:path w="1266" h="3">
                  <a:moveTo>
                    <a:pt x="0" y="3"/>
                  </a:moveTo>
                  <a:lnTo>
                    <a:pt x="1266" y="0"/>
                  </a:lnTo>
                </a:path>
              </a:pathLst>
            </a:custGeom>
            <a:noFill/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2" name="Line 51"/>
            <p:cNvSpPr>
              <a:spLocks noChangeShapeType="1"/>
            </p:cNvSpPr>
            <p:nvPr/>
          </p:nvSpPr>
          <p:spPr bwMode="auto">
            <a:xfrm>
              <a:off x="896" y="2163"/>
              <a:ext cx="945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3" name="Line 52"/>
            <p:cNvSpPr>
              <a:spLocks noChangeShapeType="1"/>
            </p:cNvSpPr>
            <p:nvPr/>
          </p:nvSpPr>
          <p:spPr bwMode="auto">
            <a:xfrm flipH="1">
              <a:off x="791" y="2020"/>
              <a:ext cx="301" cy="449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4" name="Line 53"/>
            <p:cNvSpPr>
              <a:spLocks noChangeShapeType="1"/>
            </p:cNvSpPr>
            <p:nvPr/>
          </p:nvSpPr>
          <p:spPr bwMode="auto">
            <a:xfrm flipH="1">
              <a:off x="595" y="2322"/>
              <a:ext cx="99" cy="14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5" name="Line 54"/>
            <p:cNvSpPr>
              <a:spLocks noChangeShapeType="1"/>
            </p:cNvSpPr>
            <p:nvPr/>
          </p:nvSpPr>
          <p:spPr bwMode="auto">
            <a:xfrm flipH="1">
              <a:off x="394" y="2289"/>
              <a:ext cx="117" cy="17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" name="Line 55"/>
            <p:cNvSpPr>
              <a:spLocks noChangeShapeType="1"/>
            </p:cNvSpPr>
            <p:nvPr/>
          </p:nvSpPr>
          <p:spPr bwMode="auto">
            <a:xfrm>
              <a:off x="213" y="2469"/>
              <a:ext cx="1410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7" name="Freeform 56"/>
            <p:cNvSpPr>
              <a:spLocks/>
            </p:cNvSpPr>
            <p:nvPr/>
          </p:nvSpPr>
          <p:spPr bwMode="auto">
            <a:xfrm>
              <a:off x="423" y="2326"/>
              <a:ext cx="253" cy="218"/>
            </a:xfrm>
            <a:custGeom>
              <a:avLst/>
              <a:gdLst/>
              <a:ahLst/>
              <a:cxnLst>
                <a:cxn ang="0">
                  <a:pos x="430" y="0"/>
                </a:cxn>
                <a:cxn ang="0">
                  <a:pos x="177" y="379"/>
                </a:cxn>
                <a:cxn ang="0">
                  <a:pos x="0" y="379"/>
                </a:cxn>
                <a:cxn ang="0">
                  <a:pos x="168" y="622"/>
                </a:cxn>
                <a:cxn ang="0">
                  <a:pos x="631" y="379"/>
                </a:cxn>
                <a:cxn ang="0">
                  <a:pos x="465" y="382"/>
                </a:cxn>
                <a:cxn ang="0">
                  <a:pos x="720" y="0"/>
                </a:cxn>
                <a:cxn ang="0">
                  <a:pos x="430" y="0"/>
                </a:cxn>
              </a:cxnLst>
              <a:rect l="0" t="0" r="r" b="b"/>
              <a:pathLst>
                <a:path w="720" h="622">
                  <a:moveTo>
                    <a:pt x="430" y="0"/>
                  </a:moveTo>
                  <a:lnTo>
                    <a:pt x="177" y="379"/>
                  </a:lnTo>
                  <a:lnTo>
                    <a:pt x="0" y="379"/>
                  </a:lnTo>
                  <a:lnTo>
                    <a:pt x="168" y="622"/>
                  </a:lnTo>
                  <a:lnTo>
                    <a:pt x="631" y="379"/>
                  </a:lnTo>
                  <a:lnTo>
                    <a:pt x="465" y="382"/>
                  </a:lnTo>
                  <a:lnTo>
                    <a:pt x="720" y="0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prstDash val="solid"/>
              <a:round/>
              <a:headEnd/>
              <a:tailEnd/>
            </a:ln>
            <a:effectLst/>
            <a:scene3d>
              <a:camera prst="legacyPerspectiveTopRight">
                <a:rot lat="20099999" lon="21299999" rev="0"/>
              </a:camera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/>
            </a:p>
          </p:txBody>
        </p:sp>
        <p:grpSp>
          <p:nvGrpSpPr>
            <p:cNvPr id="148" name="Group 57"/>
            <p:cNvGrpSpPr>
              <a:grpSpLocks/>
            </p:cNvGrpSpPr>
            <p:nvPr/>
          </p:nvGrpSpPr>
          <p:grpSpPr bwMode="auto">
            <a:xfrm>
              <a:off x="875" y="1597"/>
              <a:ext cx="827" cy="239"/>
              <a:chOff x="3894" y="1459"/>
              <a:chExt cx="895" cy="260"/>
            </a:xfrm>
          </p:grpSpPr>
          <p:sp>
            <p:nvSpPr>
              <p:cNvPr id="166" name="Line 58"/>
              <p:cNvSpPr>
                <a:spLocks noChangeShapeType="1"/>
              </p:cNvSpPr>
              <p:nvPr/>
            </p:nvSpPr>
            <p:spPr bwMode="auto">
              <a:xfrm flipV="1">
                <a:off x="4375" y="1509"/>
                <a:ext cx="54" cy="78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67" name="Line 59"/>
              <p:cNvSpPr>
                <a:spLocks noChangeShapeType="1"/>
              </p:cNvSpPr>
              <p:nvPr/>
            </p:nvSpPr>
            <p:spPr bwMode="auto">
              <a:xfrm flipV="1">
                <a:off x="4473" y="1459"/>
                <a:ext cx="140" cy="118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68" name="Line 60"/>
              <p:cNvSpPr>
                <a:spLocks noChangeShapeType="1"/>
              </p:cNvSpPr>
              <p:nvPr/>
            </p:nvSpPr>
            <p:spPr bwMode="auto">
              <a:xfrm flipV="1">
                <a:off x="4535" y="1587"/>
                <a:ext cx="220" cy="58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69" name="Line 61"/>
              <p:cNvSpPr>
                <a:spLocks noChangeShapeType="1"/>
              </p:cNvSpPr>
              <p:nvPr/>
            </p:nvSpPr>
            <p:spPr bwMode="auto">
              <a:xfrm flipV="1">
                <a:off x="4535" y="1679"/>
                <a:ext cx="254" cy="16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70" name="Line 62"/>
              <p:cNvSpPr>
                <a:spLocks noChangeShapeType="1"/>
              </p:cNvSpPr>
              <p:nvPr/>
            </p:nvSpPr>
            <p:spPr bwMode="auto">
              <a:xfrm flipH="1" flipV="1">
                <a:off x="3982" y="1480"/>
                <a:ext cx="228" cy="94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71" name="Line 63"/>
              <p:cNvSpPr>
                <a:spLocks noChangeShapeType="1"/>
              </p:cNvSpPr>
              <p:nvPr/>
            </p:nvSpPr>
            <p:spPr bwMode="auto">
              <a:xfrm flipH="1" flipV="1">
                <a:off x="3911" y="1597"/>
                <a:ext cx="247" cy="58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72" name="Line 64"/>
              <p:cNvSpPr>
                <a:spLocks noChangeShapeType="1"/>
              </p:cNvSpPr>
              <p:nvPr/>
            </p:nvSpPr>
            <p:spPr bwMode="auto">
              <a:xfrm flipH="1" flipV="1">
                <a:off x="3894" y="1715"/>
                <a:ext cx="220" cy="4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73" name="Line 65"/>
              <p:cNvSpPr>
                <a:spLocks noChangeShapeType="1"/>
              </p:cNvSpPr>
              <p:nvPr/>
            </p:nvSpPr>
            <p:spPr bwMode="auto">
              <a:xfrm flipH="1" flipV="1">
                <a:off x="4096" y="1676"/>
                <a:ext cx="158" cy="16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74" name="Line 66"/>
              <p:cNvSpPr>
                <a:spLocks noChangeShapeType="1"/>
              </p:cNvSpPr>
              <p:nvPr/>
            </p:nvSpPr>
            <p:spPr bwMode="auto">
              <a:xfrm flipH="1" flipV="1">
                <a:off x="4114" y="1580"/>
                <a:ext cx="140" cy="41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75" name="Line 67"/>
              <p:cNvSpPr>
                <a:spLocks noChangeShapeType="1"/>
              </p:cNvSpPr>
              <p:nvPr/>
            </p:nvSpPr>
            <p:spPr bwMode="auto">
              <a:xfrm flipH="1" flipV="1">
                <a:off x="4254" y="1527"/>
                <a:ext cx="52" cy="6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76" name="Line 68"/>
              <p:cNvSpPr>
                <a:spLocks noChangeShapeType="1"/>
              </p:cNvSpPr>
              <p:nvPr/>
            </p:nvSpPr>
            <p:spPr bwMode="auto">
              <a:xfrm flipV="1">
                <a:off x="4429" y="1574"/>
                <a:ext cx="96" cy="34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77" name="Line 69"/>
              <p:cNvSpPr>
                <a:spLocks noChangeShapeType="1"/>
              </p:cNvSpPr>
              <p:nvPr/>
            </p:nvSpPr>
            <p:spPr bwMode="auto">
              <a:xfrm flipV="1">
                <a:off x="4421" y="1655"/>
                <a:ext cx="158" cy="1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78" name="Line 70"/>
              <p:cNvSpPr>
                <a:spLocks noChangeShapeType="1"/>
              </p:cNvSpPr>
              <p:nvPr/>
            </p:nvSpPr>
            <p:spPr bwMode="auto">
              <a:xfrm flipH="1" flipV="1">
                <a:off x="4229" y="1638"/>
                <a:ext cx="88" cy="27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149" name="Group 71"/>
            <p:cNvGrpSpPr>
              <a:grpSpLocks/>
            </p:cNvGrpSpPr>
            <p:nvPr/>
          </p:nvGrpSpPr>
          <p:grpSpPr bwMode="auto">
            <a:xfrm>
              <a:off x="916" y="1918"/>
              <a:ext cx="801" cy="242"/>
              <a:chOff x="3909" y="1793"/>
              <a:chExt cx="860" cy="261"/>
            </a:xfrm>
          </p:grpSpPr>
          <p:sp>
            <p:nvSpPr>
              <p:cNvPr id="153" name="Line 72"/>
              <p:cNvSpPr>
                <a:spLocks noChangeShapeType="1"/>
              </p:cNvSpPr>
              <p:nvPr/>
            </p:nvSpPr>
            <p:spPr bwMode="auto">
              <a:xfrm rot="10800000" flipV="1">
                <a:off x="4227" y="1896"/>
                <a:ext cx="58" cy="103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54" name="Line 73"/>
              <p:cNvSpPr>
                <a:spLocks noChangeShapeType="1"/>
              </p:cNvSpPr>
              <p:nvPr/>
            </p:nvSpPr>
            <p:spPr bwMode="auto">
              <a:xfrm rot="10800000" flipV="1">
                <a:off x="4050" y="1935"/>
                <a:ext cx="140" cy="11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55" name="Line 74"/>
              <p:cNvSpPr>
                <a:spLocks noChangeShapeType="1"/>
              </p:cNvSpPr>
              <p:nvPr/>
            </p:nvSpPr>
            <p:spPr bwMode="auto">
              <a:xfrm rot="10800000" flipV="1">
                <a:off x="3909" y="1868"/>
                <a:ext cx="219" cy="58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56" name="Line 75"/>
              <p:cNvSpPr>
                <a:spLocks noChangeShapeType="1"/>
              </p:cNvSpPr>
              <p:nvPr/>
            </p:nvSpPr>
            <p:spPr bwMode="auto">
              <a:xfrm rot="10800000" flipV="1">
                <a:off x="3962" y="1817"/>
                <a:ext cx="167" cy="12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57" name="Line 76"/>
              <p:cNvSpPr>
                <a:spLocks noChangeShapeType="1"/>
              </p:cNvSpPr>
              <p:nvPr/>
            </p:nvSpPr>
            <p:spPr bwMode="auto">
              <a:xfrm rot="10800000" flipH="1" flipV="1">
                <a:off x="4454" y="1939"/>
                <a:ext cx="228" cy="95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58" name="Line 77"/>
              <p:cNvSpPr>
                <a:spLocks noChangeShapeType="1"/>
              </p:cNvSpPr>
              <p:nvPr/>
            </p:nvSpPr>
            <p:spPr bwMode="auto">
              <a:xfrm rot="10800000" flipH="1" flipV="1">
                <a:off x="4505" y="1858"/>
                <a:ext cx="247" cy="58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59" name="Line 78"/>
              <p:cNvSpPr>
                <a:spLocks noChangeShapeType="1"/>
              </p:cNvSpPr>
              <p:nvPr/>
            </p:nvSpPr>
            <p:spPr bwMode="auto">
              <a:xfrm rot="10800000" flipH="1" flipV="1">
                <a:off x="4550" y="1793"/>
                <a:ext cx="219" cy="4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60" name="Line 79"/>
              <p:cNvSpPr>
                <a:spLocks noChangeShapeType="1"/>
              </p:cNvSpPr>
              <p:nvPr/>
            </p:nvSpPr>
            <p:spPr bwMode="auto">
              <a:xfrm rot="10800000" flipH="1" flipV="1">
                <a:off x="4410" y="1821"/>
                <a:ext cx="158" cy="16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61" name="Line 80"/>
              <p:cNvSpPr>
                <a:spLocks noChangeShapeType="1"/>
              </p:cNvSpPr>
              <p:nvPr/>
            </p:nvSpPr>
            <p:spPr bwMode="auto">
              <a:xfrm rot="10800000" flipH="1" flipV="1">
                <a:off x="4410" y="1892"/>
                <a:ext cx="140" cy="41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62" name="Line 81"/>
              <p:cNvSpPr>
                <a:spLocks noChangeShapeType="1"/>
              </p:cNvSpPr>
              <p:nvPr/>
            </p:nvSpPr>
            <p:spPr bwMode="auto">
              <a:xfrm rot="10800000" flipH="1" flipV="1">
                <a:off x="4358" y="1925"/>
                <a:ext cx="52" cy="61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63" name="Line 82"/>
              <p:cNvSpPr>
                <a:spLocks noChangeShapeType="1"/>
              </p:cNvSpPr>
              <p:nvPr/>
            </p:nvSpPr>
            <p:spPr bwMode="auto">
              <a:xfrm rot="10800000" flipV="1">
                <a:off x="4138" y="1906"/>
                <a:ext cx="96" cy="33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64" name="Line 83"/>
              <p:cNvSpPr>
                <a:spLocks noChangeShapeType="1"/>
              </p:cNvSpPr>
              <p:nvPr/>
            </p:nvSpPr>
            <p:spPr bwMode="auto">
              <a:xfrm rot="10800000" flipV="1">
                <a:off x="4086" y="1847"/>
                <a:ext cx="157" cy="1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65" name="Line 84"/>
              <p:cNvSpPr>
                <a:spLocks noChangeShapeType="1"/>
              </p:cNvSpPr>
              <p:nvPr/>
            </p:nvSpPr>
            <p:spPr bwMode="auto">
              <a:xfrm rot="10800000" flipH="1" flipV="1">
                <a:off x="4346" y="1847"/>
                <a:ext cx="88" cy="27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150" name="Line 85"/>
            <p:cNvSpPr>
              <a:spLocks noChangeShapeType="1"/>
            </p:cNvSpPr>
            <p:nvPr/>
          </p:nvSpPr>
          <p:spPr bwMode="auto">
            <a:xfrm>
              <a:off x="301" y="2299"/>
              <a:ext cx="23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1" name="Line 86"/>
            <p:cNvSpPr>
              <a:spLocks noChangeShapeType="1"/>
            </p:cNvSpPr>
            <p:nvPr/>
          </p:nvSpPr>
          <p:spPr bwMode="auto">
            <a:xfrm>
              <a:off x="2111" y="1482"/>
              <a:ext cx="176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2" name="Line 87"/>
            <p:cNvSpPr>
              <a:spLocks noChangeShapeType="1"/>
            </p:cNvSpPr>
            <p:nvPr/>
          </p:nvSpPr>
          <p:spPr bwMode="auto">
            <a:xfrm flipH="1">
              <a:off x="2186" y="1207"/>
              <a:ext cx="72" cy="109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95" name="AutoShape 96"/>
          <p:cNvSpPr>
            <a:spLocks noChangeArrowheads="1"/>
          </p:cNvSpPr>
          <p:nvPr/>
        </p:nvSpPr>
        <p:spPr bwMode="auto">
          <a:xfrm>
            <a:off x="1175251" y="3183392"/>
            <a:ext cx="366168" cy="430666"/>
          </a:xfrm>
          <a:prstGeom prst="downArrow">
            <a:avLst>
              <a:gd name="adj1" fmla="val 39213"/>
              <a:gd name="adj2" fmla="val 408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8303" y="46320"/>
            <a:ext cx="6299802" cy="591573"/>
          </a:xfrm>
        </p:spPr>
        <p:txBody>
          <a:bodyPr/>
          <a:lstStyle/>
          <a:p>
            <a:r>
              <a:rPr lang="en-US" dirty="0" smtClean="0"/>
              <a:t>Triangular Flow </a:t>
            </a:r>
            <a:r>
              <a:rPr lang="en-US" altLang="ko-KR" dirty="0" smtClean="0"/>
              <a:t>v</a:t>
            </a:r>
            <a:r>
              <a:rPr lang="en-US" altLang="ko-KR" baseline="-25000" dirty="0" smtClean="0"/>
              <a:t>3 </a:t>
            </a:r>
            <a:r>
              <a:rPr lang="en-US" altLang="ko-KR" sz="2800" dirty="0" smtClean="0"/>
              <a:t>– PID and p</a:t>
            </a:r>
            <a:r>
              <a:rPr lang="en-US" altLang="ko-KR" sz="2800" baseline="-25000" dirty="0" smtClean="0"/>
              <a:t>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094DB-52B9-4D1F-A63C-1F18D98D76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95586" name="Picture 2" descr="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659" t="2035" r="3157" b="5895"/>
          <a:stretch>
            <a:fillRect/>
          </a:stretch>
        </p:blipFill>
        <p:spPr bwMode="auto">
          <a:xfrm>
            <a:off x="0" y="1324708"/>
            <a:ext cx="4478216" cy="3845170"/>
          </a:xfrm>
          <a:prstGeom prst="rect">
            <a:avLst/>
          </a:prstGeom>
          <a:noFill/>
        </p:spPr>
      </p:pic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4588747" y="5247414"/>
            <a:ext cx="4555253" cy="610040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v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1600" b="1" dirty="0" smtClean="0">
                <a:solidFill>
                  <a:srgbClr val="FF0000"/>
                </a:solidFill>
              </a:rPr>
              <a:t> shows mass splitting expected from hydro</a:t>
            </a:r>
          </a:p>
          <a:p>
            <a:pPr algn="l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Font typeface="Wingdings" pitchFamily="2" charset="2"/>
              <a:buNone/>
            </a:pPr>
            <a:r>
              <a:rPr lang="en-US" sz="1600" dirty="0" smtClean="0">
                <a:solidFill>
                  <a:srgbClr val="0066FF"/>
                </a:solidFill>
              </a:rPr>
              <a:t>(shows different sensitivity to </a:t>
            </a:r>
            <a:r>
              <a:rPr lang="en-US" sz="1600" dirty="0" smtClean="0">
                <a:solidFill>
                  <a:srgbClr val="0066FF"/>
                </a:solidFill>
                <a:latin typeface="Symbol" pitchFamily="18" charset="2"/>
              </a:rPr>
              <a:t>h</a:t>
            </a:r>
            <a:r>
              <a:rPr lang="en-US" sz="1600" dirty="0" smtClean="0">
                <a:solidFill>
                  <a:srgbClr val="0066FF"/>
                </a:solidFill>
              </a:rPr>
              <a:t>/s than v</a:t>
            </a:r>
            <a:r>
              <a:rPr lang="en-US" sz="1600" baseline="-25000" dirty="0" smtClean="0">
                <a:solidFill>
                  <a:srgbClr val="0066FF"/>
                </a:solidFill>
              </a:rPr>
              <a:t>2</a:t>
            </a:r>
            <a:r>
              <a:rPr lang="en-US" sz="1600" dirty="0" smtClean="0">
                <a:solidFill>
                  <a:srgbClr val="0066FF"/>
                </a:solidFill>
              </a:rPr>
              <a:t>)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616605" y="857751"/>
            <a:ext cx="1630687" cy="369974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/>
            <a:r>
              <a:rPr lang="en-US" sz="2000" dirty="0"/>
              <a:t> </a:t>
            </a:r>
            <a:r>
              <a:rPr lang="en-US" sz="2000" dirty="0" smtClean="0"/>
              <a:t>v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for 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dirty="0" smtClean="0"/>
              <a:t>/K/p</a:t>
            </a:r>
            <a:endParaRPr lang="en-US" sz="2000" baseline="-2500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3532" y="3048000"/>
            <a:ext cx="32573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p</a:t>
            </a:r>
            <a:endParaRPr lang="en-US" sz="2000" baseline="-25000" dirty="0">
              <a:latin typeface="Symbol" pitchFamily="18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90545" y="3786553"/>
            <a:ext cx="32733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1383323" y="3352800"/>
            <a:ext cx="445477" cy="35169"/>
          </a:xfrm>
          <a:prstGeom prst="straightConnector1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22" idx="1"/>
          </p:cNvCxnSpPr>
          <p:nvPr/>
        </p:nvCxnSpPr>
        <p:spPr bwMode="auto">
          <a:xfrm rot="10800000" flipV="1">
            <a:off x="1910863" y="3971219"/>
            <a:ext cx="479683" cy="17875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8" name="Group 37"/>
          <p:cNvGrpSpPr/>
          <p:nvPr/>
        </p:nvGrpSpPr>
        <p:grpSpPr>
          <a:xfrm>
            <a:off x="4637292" y="869474"/>
            <a:ext cx="4513120" cy="4220004"/>
            <a:chOff x="4637292" y="869474"/>
            <a:chExt cx="4513120" cy="4220004"/>
          </a:xfrm>
        </p:grpSpPr>
        <p:grpSp>
          <p:nvGrpSpPr>
            <p:cNvPr id="34" name="Group 33"/>
            <p:cNvGrpSpPr/>
            <p:nvPr/>
          </p:nvGrpSpPr>
          <p:grpSpPr>
            <a:xfrm>
              <a:off x="4637292" y="869474"/>
              <a:ext cx="4513120" cy="4183172"/>
              <a:chOff x="4637292" y="869474"/>
              <a:chExt cx="4513120" cy="4183172"/>
            </a:xfrm>
          </p:grpSpPr>
          <p:pic>
            <p:nvPicPr>
              <p:cNvPr id="198658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2645"/>
              <a:stretch>
                <a:fillRect/>
              </a:stretch>
            </p:blipFill>
            <p:spPr bwMode="auto">
              <a:xfrm>
                <a:off x="4637292" y="1301260"/>
                <a:ext cx="4506708" cy="3751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Text Box 5"/>
              <p:cNvSpPr txBox="1">
                <a:spLocks noChangeArrowheads="1"/>
              </p:cNvSpPr>
              <p:nvPr/>
            </p:nvSpPr>
            <p:spPr bwMode="auto">
              <a:xfrm>
                <a:off x="6001035" y="869474"/>
                <a:ext cx="2287181" cy="369974"/>
              </a:xfrm>
              <a:prstGeom prst="rect">
                <a:avLst/>
              </a:prstGeom>
              <a:solidFill>
                <a:srgbClr val="CCFF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algn="l"/>
                <a:r>
                  <a:rPr lang="en-US" sz="2000" dirty="0"/>
                  <a:t> </a:t>
                </a:r>
                <a:r>
                  <a:rPr lang="en-US" sz="2000" dirty="0" smtClean="0"/>
                  <a:t>v</a:t>
                </a:r>
                <a:r>
                  <a:rPr lang="en-US" sz="2000" baseline="-25000" dirty="0" smtClean="0"/>
                  <a:t>3</a:t>
                </a:r>
                <a:r>
                  <a:rPr lang="en-US" sz="2000" dirty="0" smtClean="0"/>
                  <a:t> v</a:t>
                </a:r>
                <a:r>
                  <a:rPr lang="en-US" sz="2000" baseline="-25000" dirty="0" smtClean="0"/>
                  <a:t>4</a:t>
                </a:r>
                <a:r>
                  <a:rPr lang="en-US" sz="2000" dirty="0" smtClean="0"/>
                  <a:t> v</a:t>
                </a:r>
                <a:r>
                  <a:rPr lang="en-US" sz="2000" baseline="-25000" dirty="0" smtClean="0"/>
                  <a:t>5</a:t>
                </a:r>
                <a:r>
                  <a:rPr lang="en-US" sz="2000" dirty="0" smtClean="0"/>
                  <a:t> versus </a:t>
                </a:r>
                <a:r>
                  <a:rPr lang="en-US" sz="2000" dirty="0" err="1" smtClean="0"/>
                  <a:t>p</a:t>
                </a:r>
                <a:r>
                  <a:rPr lang="en-US" sz="2000" baseline="-25000" dirty="0" err="1" smtClean="0"/>
                  <a:t>T</a:t>
                </a:r>
                <a:endParaRPr lang="en-US" sz="2000" baseline="-25000" dirty="0">
                  <a:latin typeface="+mn-lt"/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7900294" y="2216331"/>
                <a:ext cx="1250118" cy="2040809"/>
                <a:chOff x="7900294" y="2216331"/>
                <a:chExt cx="1250118" cy="2040809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8254330" y="2216331"/>
                  <a:ext cx="397866" cy="341632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v</a:t>
                  </a:r>
                  <a:r>
                    <a:rPr lang="en-US" b="1" baseline="-25000" dirty="0" smtClean="0"/>
                    <a:t>2</a:t>
                  </a:r>
                  <a:endParaRPr lang="en-US" b="1" baseline="-25000" dirty="0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7900294" y="3188677"/>
                  <a:ext cx="397866" cy="341632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v</a:t>
                  </a:r>
                  <a:r>
                    <a:rPr lang="en-US" b="1" baseline="-25000" dirty="0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3</a:t>
                  </a:r>
                  <a:endParaRPr lang="en-US" b="1" baseline="-250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8752546" y="3446584"/>
                  <a:ext cx="397866" cy="341632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0000"/>
                      </a:solidFill>
                    </a:rPr>
                    <a:t>v</a:t>
                  </a:r>
                  <a:r>
                    <a:rPr lang="en-US" b="1" baseline="-25000" dirty="0" smtClean="0">
                      <a:solidFill>
                        <a:srgbClr val="FF0000"/>
                      </a:solidFill>
                    </a:rPr>
                    <a:t>4</a:t>
                  </a:r>
                  <a:endParaRPr lang="en-US" b="1" baseline="-250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7923740" y="3915508"/>
                  <a:ext cx="397866" cy="341632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tx1"/>
                      </a:solidFill>
                    </a:rPr>
                    <a:t>v</a:t>
                  </a:r>
                  <a:r>
                    <a:rPr lang="en-US" b="1" baseline="-25000" dirty="0" smtClean="0">
                      <a:solidFill>
                        <a:schemeClr val="tx1"/>
                      </a:solidFill>
                    </a:rPr>
                    <a:t>5</a:t>
                  </a:r>
                  <a:endParaRPr lang="en-US" b="1" baseline="-25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5" name="TextBox 34"/>
            <p:cNvSpPr txBox="1"/>
            <p:nvPr/>
          </p:nvSpPr>
          <p:spPr>
            <a:xfrm>
              <a:off x="5324333" y="4747846"/>
              <a:ext cx="2595582" cy="3416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Hydro calculation for v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 rot="5400000" flipH="1" flipV="1">
              <a:off x="6641123" y="3780692"/>
              <a:ext cx="1324708" cy="539262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9" name="Group 48"/>
          <p:cNvGrpSpPr/>
          <p:nvPr/>
        </p:nvGrpSpPr>
        <p:grpSpPr>
          <a:xfrm>
            <a:off x="7268308" y="3282462"/>
            <a:ext cx="1875692" cy="1184030"/>
            <a:chOff x="7268308" y="3282462"/>
            <a:chExt cx="1875692" cy="1184030"/>
          </a:xfrm>
        </p:grpSpPr>
        <p:grpSp>
          <p:nvGrpSpPr>
            <p:cNvPr id="43" name="Group 42"/>
            <p:cNvGrpSpPr/>
            <p:nvPr/>
          </p:nvGrpSpPr>
          <p:grpSpPr>
            <a:xfrm>
              <a:off x="7901354" y="3282462"/>
              <a:ext cx="1242646" cy="1184030"/>
              <a:chOff x="7901354" y="3282462"/>
              <a:chExt cx="1242646" cy="1184030"/>
            </a:xfrm>
          </p:grpSpPr>
          <p:sp>
            <p:nvSpPr>
              <p:cNvPr id="36" name="Oval 35"/>
              <p:cNvSpPr/>
              <p:nvPr/>
            </p:nvSpPr>
            <p:spPr bwMode="auto">
              <a:xfrm>
                <a:off x="8698523" y="3282462"/>
                <a:ext cx="445477" cy="750276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2075" tIns="46038" rIns="92075" bIns="46038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hlink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>
                <a:off x="7901354" y="3716216"/>
                <a:ext cx="445477" cy="750276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2075" tIns="46038" rIns="92075" bIns="46038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hlink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endParaRPr>
              </a:p>
            </p:txBody>
          </p:sp>
        </p:grpSp>
        <p:cxnSp>
          <p:nvCxnSpPr>
            <p:cNvPr id="45" name="Straight Arrow Connector 44"/>
            <p:cNvCxnSpPr>
              <a:stCxn id="42" idx="2"/>
            </p:cNvCxnSpPr>
            <p:nvPr/>
          </p:nvCxnSpPr>
          <p:spPr bwMode="auto">
            <a:xfrm rot="10800000">
              <a:off x="7268308" y="3974124"/>
              <a:ext cx="633046" cy="117231"/>
            </a:xfrm>
            <a:prstGeom prst="straightConnector1">
              <a:avLst/>
            </a:prstGeom>
            <a:noFill/>
            <a:ln w="127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>
              <a:stCxn id="36" idx="1"/>
            </p:cNvCxnSpPr>
            <p:nvPr/>
          </p:nvCxnSpPr>
          <p:spPr bwMode="auto">
            <a:xfrm rot="16200000" flipH="1" flipV="1">
              <a:off x="8223372" y="3117211"/>
              <a:ext cx="265264" cy="815516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2798148" y="3423138"/>
            <a:ext cx="35618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K</a:t>
            </a:r>
            <a:endParaRPr lang="en-US" sz="2000" baseline="-25000" dirty="0">
              <a:solidFill>
                <a:srgbClr val="002060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 rot="10800000" flipV="1">
            <a:off x="1735016" y="3575538"/>
            <a:ext cx="1008185" cy="152400"/>
          </a:xfrm>
          <a:prstGeom prst="straightConnector1">
            <a:avLst/>
          </a:prstGeom>
          <a:noFill/>
          <a:ln w="12700" cap="flat" cmpd="sng" algn="ctr">
            <a:solidFill>
              <a:srgbClr val="0000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2" name="Text Box 21"/>
          <p:cNvSpPr txBox="1">
            <a:spLocks noChangeArrowheads="1"/>
          </p:cNvSpPr>
          <p:nvPr/>
        </p:nvSpPr>
        <p:spPr bwMode="auto">
          <a:xfrm>
            <a:off x="4588748" y="6052958"/>
            <a:ext cx="4076281" cy="757773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0066FF"/>
                </a:solidFill>
              </a:rPr>
              <a:t>also possible to have initial eccentricity fluctuations for </a:t>
            </a:r>
            <a:r>
              <a:rPr lang="en-US" sz="1600" b="1" dirty="0" smtClean="0">
                <a:solidFill>
                  <a:srgbClr val="FF0000"/>
                </a:solidFill>
              </a:rPr>
              <a:t>square flow v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1600" b="1" dirty="0" smtClean="0">
                <a:solidFill>
                  <a:srgbClr val="FF0000"/>
                </a:solidFill>
              </a:rPr>
              <a:t> and pentagonal flow v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5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pic>
        <p:nvPicPr>
          <p:cNvPr id="28262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774" y="4815308"/>
            <a:ext cx="2034055" cy="204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직사각형 92"/>
          <p:cNvSpPr/>
          <p:nvPr/>
        </p:nvSpPr>
        <p:spPr>
          <a:xfrm>
            <a:off x="2573382" y="5431861"/>
            <a:ext cx="1937657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ko-KR" sz="1400" dirty="0" smtClean="0"/>
              <a:t>energy momentum tensor components for 1 event with b=8fm </a:t>
            </a:r>
            <a:r>
              <a:rPr lang="en-US" altLang="ko-KR" sz="1100" dirty="0" smtClean="0">
                <a:solidFill>
                  <a:schemeClr val="tx1"/>
                </a:solidFill>
              </a:rPr>
              <a:t>(</a:t>
            </a:r>
            <a:r>
              <a:rPr lang="en-US" altLang="ko-KR" sz="1100" dirty="0" smtClean="0">
                <a:solidFill>
                  <a:srgbClr val="FF0000"/>
                </a:solidFill>
              </a:rPr>
              <a:t>MC </a:t>
            </a:r>
            <a:r>
              <a:rPr lang="en-US" altLang="ko-KR" sz="1100" dirty="0" err="1" smtClean="0">
                <a:solidFill>
                  <a:srgbClr val="FF0000"/>
                </a:solidFill>
              </a:rPr>
              <a:t>Glauber</a:t>
            </a:r>
            <a:r>
              <a:rPr lang="en-US" altLang="ko-KR" sz="1100" dirty="0" smtClean="0">
                <a:solidFill>
                  <a:srgbClr val="FF0000"/>
                </a:solidFill>
              </a:rPr>
              <a:t> </a:t>
            </a:r>
            <a:r>
              <a:rPr lang="en-US" altLang="ko-KR" sz="1100" dirty="0" smtClean="0">
                <a:solidFill>
                  <a:schemeClr val="tx1"/>
                </a:solidFill>
              </a:rPr>
              <a:t>by G. Qin, H. Peterson, S. Bass. and B. Muller)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2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2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094DB-52B9-4D1F-A63C-1F18D98D76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166947" y="1369857"/>
            <a:ext cx="70887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ko-KR" sz="2000" dirty="0" smtClean="0">
                <a:solidFill>
                  <a:schemeClr val="tx1"/>
                </a:solidFill>
              </a:rPr>
              <a:t>•</a:t>
            </a:r>
            <a:r>
              <a:rPr lang="en-US" altLang="ko-KR" sz="2000" dirty="0" smtClean="0"/>
              <a:t> </a:t>
            </a:r>
            <a:r>
              <a:rPr lang="en-US" altLang="ko-KR" sz="2000" dirty="0" smtClean="0">
                <a:solidFill>
                  <a:srgbClr val="FF0000"/>
                </a:solidFill>
              </a:rPr>
              <a:t>Stronger flow than at RHIC</a:t>
            </a:r>
            <a:r>
              <a:rPr lang="en-US" altLang="ko-KR" sz="2000" dirty="0" smtClean="0">
                <a:solidFill>
                  <a:schemeClr val="tx1"/>
                </a:solidFill>
              </a:rPr>
              <a:t> which is expected for almost perfect fluid behavior</a:t>
            </a:r>
          </a:p>
          <a:p>
            <a:pPr algn="l"/>
            <a:endParaRPr lang="en-US" altLang="ko-KR" sz="2000" dirty="0" smtClean="0">
              <a:solidFill>
                <a:schemeClr val="tx1"/>
              </a:solidFill>
            </a:endParaRPr>
          </a:p>
          <a:p>
            <a:pPr algn="l"/>
            <a:r>
              <a:rPr lang="en-US" altLang="ko-KR" sz="2000" dirty="0" smtClean="0">
                <a:solidFill>
                  <a:schemeClr val="tx1"/>
                </a:solidFill>
              </a:rPr>
              <a:t>• First </a:t>
            </a:r>
            <a:r>
              <a:rPr lang="en-US" altLang="ko-KR" sz="2000" dirty="0" smtClean="0">
                <a:solidFill>
                  <a:srgbClr val="FF0000"/>
                </a:solidFill>
              </a:rPr>
              <a:t>measurements of v3, v4 and v5</a:t>
            </a:r>
            <a:r>
              <a:rPr lang="en-US" altLang="ko-KR" sz="2000" dirty="0" smtClean="0">
                <a:solidFill>
                  <a:schemeClr val="tx1"/>
                </a:solidFill>
              </a:rPr>
              <a:t>, and have shown that these flow coefficients behave as expected from </a:t>
            </a:r>
            <a:r>
              <a:rPr lang="en-US" altLang="ko-KR" sz="2000" dirty="0" smtClean="0">
                <a:solidFill>
                  <a:srgbClr val="FF0000"/>
                </a:solidFill>
              </a:rPr>
              <a:t>fluctuations of the initial spatial eccentricity</a:t>
            </a:r>
          </a:p>
          <a:p>
            <a:pPr algn="l"/>
            <a:endParaRPr lang="en-US" altLang="ko-KR" sz="2000" dirty="0" smtClean="0">
              <a:solidFill>
                <a:srgbClr val="FF0000"/>
              </a:solidFill>
            </a:endParaRPr>
          </a:p>
          <a:p>
            <a:pPr algn="l"/>
            <a:r>
              <a:rPr lang="en-US" altLang="ko-KR" sz="2000" dirty="0" smtClean="0">
                <a:solidFill>
                  <a:schemeClr val="tx1"/>
                </a:solidFill>
              </a:rPr>
              <a:t>• New strong experimental </a:t>
            </a:r>
            <a:r>
              <a:rPr lang="en-US" altLang="ko-KR" sz="2000" dirty="0" smtClean="0">
                <a:solidFill>
                  <a:srgbClr val="FF0000"/>
                </a:solidFill>
              </a:rPr>
              <a:t>constraints on η/s and initial conditions</a:t>
            </a:r>
          </a:p>
          <a:p>
            <a:pPr algn="l"/>
            <a:endParaRPr lang="en-US" altLang="ko-KR" sz="2000" dirty="0" smtClean="0">
              <a:solidFill>
                <a:srgbClr val="FF0000"/>
              </a:solidFill>
            </a:endParaRPr>
          </a:p>
          <a:p>
            <a:pPr algn="l"/>
            <a:r>
              <a:rPr lang="en-US" altLang="ko-KR" sz="2000" dirty="0" smtClean="0">
                <a:solidFill>
                  <a:schemeClr val="tx1"/>
                </a:solidFill>
              </a:rPr>
              <a:t>• </a:t>
            </a:r>
            <a:r>
              <a:rPr lang="en-US" altLang="ko-KR" sz="2000" dirty="0" smtClean="0">
                <a:solidFill>
                  <a:srgbClr val="FF0000"/>
                </a:solidFill>
              </a:rPr>
              <a:t>Flow coefficients at lower p</a:t>
            </a:r>
            <a:r>
              <a:rPr lang="en-US" altLang="ko-KR" sz="2000" baseline="-25000" dirty="0" smtClean="0">
                <a:solidFill>
                  <a:srgbClr val="FF0000"/>
                </a:solidFill>
              </a:rPr>
              <a:t>t</a:t>
            </a:r>
            <a:r>
              <a:rPr lang="en-US" altLang="ko-KR" sz="2000" dirty="0" smtClean="0">
                <a:solidFill>
                  <a:srgbClr val="FF0000"/>
                </a:solidFill>
              </a:rPr>
              <a:t> showing mass splitting </a:t>
            </a:r>
            <a:r>
              <a:rPr lang="en-US" altLang="ko-KR" sz="2000" dirty="0" smtClean="0">
                <a:solidFill>
                  <a:schemeClr val="tx1"/>
                </a:solidFill>
              </a:rPr>
              <a:t>are in agreement with expectations from </a:t>
            </a:r>
            <a:r>
              <a:rPr lang="en-US" altLang="ko-KR" sz="2000" dirty="0" smtClean="0">
                <a:solidFill>
                  <a:srgbClr val="FF0000"/>
                </a:solidFill>
              </a:rPr>
              <a:t>viscous hydrodynamic calculations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88107" y="46320"/>
            <a:ext cx="3520194" cy="591573"/>
          </a:xfrm>
        </p:spPr>
        <p:txBody>
          <a:bodyPr/>
          <a:lstStyle/>
          <a:p>
            <a:r>
              <a:rPr lang="en-US" dirty="0" smtClean="0"/>
              <a:t>Summary – </a:t>
            </a:r>
            <a:r>
              <a:rPr lang="en-US" sz="2800" dirty="0" smtClean="0"/>
              <a:t>flow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662" y="46320"/>
            <a:ext cx="5931111" cy="591573"/>
          </a:xfrm>
        </p:spPr>
        <p:txBody>
          <a:bodyPr/>
          <a:lstStyle/>
          <a:p>
            <a:r>
              <a:rPr lang="en-US" altLang="ko-KR" b="0" dirty="0" smtClean="0">
                <a:latin typeface="Arial" pitchFamily="34" charset="0"/>
              </a:rPr>
              <a:t>2.76 </a:t>
            </a:r>
            <a:r>
              <a:rPr lang="en-US" altLang="ko-KR" b="0" dirty="0" err="1" smtClean="0">
                <a:latin typeface="Arial" pitchFamily="34" charset="0"/>
              </a:rPr>
              <a:t>TeV</a:t>
            </a:r>
            <a:r>
              <a:rPr lang="en-US" altLang="ko-KR" b="0" dirty="0" smtClean="0">
                <a:latin typeface="Arial" pitchFamily="34" charset="0"/>
              </a:rPr>
              <a:t>/N </a:t>
            </a:r>
            <a:r>
              <a:rPr lang="en-US" altLang="ko-KR" dirty="0" err="1" smtClean="0"/>
              <a:t>Pb-Pb</a:t>
            </a:r>
            <a:r>
              <a:rPr lang="en-US" altLang="ko-KR" dirty="0" smtClean="0"/>
              <a:t> Results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229600" y="6531429"/>
            <a:ext cx="685800" cy="152400"/>
          </a:xfrm>
        </p:spPr>
        <p:txBody>
          <a:bodyPr/>
          <a:lstStyle/>
          <a:p>
            <a:pPr>
              <a:defRPr/>
            </a:pPr>
            <a:fld id="{CE8094DB-52B9-4D1F-A63C-1F18D98D76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132115" y="1553121"/>
            <a:ext cx="7141028" cy="3776523"/>
          </a:xfrm>
          <a:prstGeom prst="rect">
            <a:avLst/>
          </a:prstGeom>
          <a:solidFill>
            <a:schemeClr val="bg1">
              <a:alpha val="8196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1" hangingPunct="1">
              <a:tabLst>
                <a:tab pos="1614488" algn="l"/>
              </a:tabLst>
              <a:defRPr/>
            </a:pPr>
            <a:r>
              <a:rPr lang="en-US" sz="2800" b="1" kern="0" dirty="0" smtClean="0">
                <a:latin typeface="+mn-lt"/>
              </a:rPr>
              <a:t>Most are extracted from ALICE talks presented at QM2011 </a:t>
            </a:r>
            <a:r>
              <a:rPr lang="en-US" altLang="ko-KR" sz="2800" dirty="0" smtClean="0"/>
              <a:t>(23-28 May 2011, Annecy)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93675" marR="0" lvl="1" indent="-317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ð"/>
              <a:tabLst>
                <a:tab pos="1614488" algn="l"/>
              </a:tabLst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Spectra &amp; Particle Ratios</a:t>
            </a:r>
          </a:p>
          <a:p>
            <a:pPr marL="193675" marR="0" lvl="1" indent="-317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ð"/>
              <a:tabLst>
                <a:tab pos="1614488" algn="l"/>
              </a:tabLst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 Flow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&amp; Correlations &amp; Fluctuations</a:t>
            </a:r>
          </a:p>
          <a:p>
            <a:pPr marL="193675" marR="0" lvl="1" indent="-317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ð"/>
              <a:tabLst>
                <a:tab pos="1614488" algn="l"/>
              </a:tabLst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 R</a:t>
            </a:r>
            <a:r>
              <a:rPr kumimoji="0" lang="en-US" sz="2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AA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 of inclusive particles</a:t>
            </a:r>
          </a:p>
          <a:p>
            <a:pPr marL="193675" marR="0" lvl="1" indent="-317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ð"/>
              <a:tabLst>
                <a:tab pos="1614488" algn="l"/>
              </a:tabLst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Heavy open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Flavour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93675" marR="0" lvl="1" indent="-317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ð"/>
              <a:tabLst>
                <a:tab pos="1614488" algn="l"/>
              </a:tabLst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J/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</a:rPr>
              <a:t>Y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046" y="46320"/>
            <a:ext cx="7436331" cy="591573"/>
          </a:xfrm>
        </p:spPr>
        <p:txBody>
          <a:bodyPr/>
          <a:lstStyle/>
          <a:p>
            <a:r>
              <a:rPr lang="en-US" dirty="0" smtClean="0"/>
              <a:t>Charged Particle R</a:t>
            </a:r>
            <a:r>
              <a:rPr lang="en-US" baseline="-25000" dirty="0" smtClean="0"/>
              <a:t>AA: </a:t>
            </a:r>
            <a:r>
              <a:rPr lang="en-US" dirty="0" smtClean="0"/>
              <a:t>Ingredients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094DB-52B9-4D1F-A63C-1F18D98D76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0" y="5931718"/>
            <a:ext cx="5947141" cy="342274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Font typeface="Wingdings" pitchFamily="2" charset="2"/>
              <a:buNone/>
            </a:pPr>
            <a:r>
              <a:rPr lang="en-US" dirty="0" smtClean="0"/>
              <a:t>Measured reference, </a:t>
            </a:r>
            <a:r>
              <a:rPr lang="en-US" sz="1600" dirty="0" smtClean="0"/>
              <a:t>still needs extrapolation for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&gt; 30 </a:t>
            </a:r>
            <a:r>
              <a:rPr lang="en-US" sz="1600" dirty="0" err="1" smtClean="0"/>
              <a:t>GeV</a:t>
            </a:r>
            <a:endParaRPr lang="en-US" sz="1600" dirty="0" smtClean="0"/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1997"/>
            <a:ext cx="3958489" cy="50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226205" y="888649"/>
            <a:ext cx="1583795" cy="342274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/>
            <a:r>
              <a:rPr lang="en-US" sz="1800" dirty="0"/>
              <a:t> </a:t>
            </a:r>
            <a:r>
              <a:rPr lang="en-US" dirty="0" smtClean="0"/>
              <a:t>pp spectrum</a:t>
            </a:r>
            <a:endParaRPr lang="en-US" sz="1800" dirty="0">
              <a:latin typeface="Symbol" pitchFamily="18" charset="2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431323" y="574431"/>
            <a:ext cx="4712677" cy="5155487"/>
            <a:chOff x="4431323" y="574431"/>
            <a:chExt cx="4712677" cy="5155487"/>
          </a:xfrm>
        </p:grpSpPr>
        <p:grpSp>
          <p:nvGrpSpPr>
            <p:cNvPr id="19" name="Group 18"/>
            <p:cNvGrpSpPr/>
            <p:nvPr/>
          </p:nvGrpSpPr>
          <p:grpSpPr>
            <a:xfrm>
              <a:off x="4431323" y="574431"/>
              <a:ext cx="4712677" cy="5155487"/>
              <a:chOff x="4431323" y="574431"/>
              <a:chExt cx="4712677" cy="5155487"/>
            </a:xfrm>
          </p:grpSpPr>
          <p:pic>
            <p:nvPicPr>
              <p:cNvPr id="13" name="Picture 8" descr="pt_PbPb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959" b="2025"/>
              <a:stretch>
                <a:fillRect/>
              </a:stretch>
            </p:blipFill>
            <p:spPr bwMode="auto">
              <a:xfrm>
                <a:off x="4431323" y="574431"/>
                <a:ext cx="4712677" cy="5155487"/>
              </a:xfrm>
              <a:prstGeom prst="rect">
                <a:avLst/>
              </a:prstGeom>
              <a:noFill/>
            </p:spPr>
          </p:pic>
          <p:sp>
            <p:nvSpPr>
              <p:cNvPr id="18" name="Text Box 5"/>
              <p:cNvSpPr txBox="1">
                <a:spLocks noChangeArrowheads="1"/>
              </p:cNvSpPr>
              <p:nvPr/>
            </p:nvSpPr>
            <p:spPr bwMode="auto">
              <a:xfrm>
                <a:off x="6727868" y="1310680"/>
                <a:ext cx="974194" cy="342274"/>
              </a:xfrm>
              <a:prstGeom prst="rect">
                <a:avLst/>
              </a:prstGeom>
              <a:solidFill>
                <a:srgbClr val="CCFF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algn="l"/>
                <a:r>
                  <a:rPr lang="en-US" sz="1800" dirty="0"/>
                  <a:t> </a:t>
                </a:r>
                <a:r>
                  <a:rPr lang="en-US" dirty="0" err="1" smtClean="0"/>
                  <a:t>Pb-Pb</a:t>
                </a:r>
                <a:endParaRPr lang="en-US" sz="1800" dirty="0">
                  <a:latin typeface="Symbol" pitchFamily="18" charset="2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6538672" y="3387969"/>
              <a:ext cx="1479892" cy="1513940"/>
              <a:chOff x="6538672" y="3387969"/>
              <a:chExt cx="1479892" cy="1513940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6538672" y="4560277"/>
                <a:ext cx="1479892" cy="3416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pp reference</a:t>
                </a:r>
                <a:endParaRPr lang="en-US" baseline="-250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 bwMode="auto">
              <a:xfrm rot="5400000" flipH="1" flipV="1">
                <a:off x="6453554" y="3862754"/>
                <a:ext cx="1160585" cy="211016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99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28" name="Group 27"/>
          <p:cNvGrpSpPr/>
          <p:nvPr/>
        </p:nvGrpSpPr>
        <p:grpSpPr>
          <a:xfrm>
            <a:off x="2178212" y="3247292"/>
            <a:ext cx="1103700" cy="658155"/>
            <a:chOff x="2178212" y="3247292"/>
            <a:chExt cx="1103700" cy="658155"/>
          </a:xfrm>
        </p:grpSpPr>
        <p:sp>
          <p:nvSpPr>
            <p:cNvPr id="25" name="TextBox 24"/>
            <p:cNvSpPr txBox="1"/>
            <p:nvPr/>
          </p:nvSpPr>
          <p:spPr>
            <a:xfrm>
              <a:off x="2178212" y="3563815"/>
              <a:ext cx="1103700" cy="3416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2.76 </a:t>
              </a:r>
              <a:r>
                <a:rPr lang="en-US" dirty="0" err="1" smtClean="0">
                  <a:solidFill>
                    <a:srgbClr val="002060"/>
                  </a:solidFill>
                </a:rPr>
                <a:t>TeV</a:t>
              </a:r>
              <a:endParaRPr lang="en-US" baseline="-25000" dirty="0">
                <a:solidFill>
                  <a:srgbClr val="002060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 rot="5400000" flipH="1" flipV="1">
              <a:off x="2866293" y="3253154"/>
              <a:ext cx="316523" cy="304800"/>
            </a:xfrm>
            <a:prstGeom prst="straightConnector1">
              <a:avLst/>
            </a:prstGeom>
            <a:noFill/>
            <a:ln w="127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5"/>
          <p:cNvSpPr>
            <a:spLocks noGrp="1"/>
          </p:cNvSpPr>
          <p:nvPr>
            <p:ph type="sldNum" sz="quarter" idx="4294967295"/>
          </p:nvPr>
        </p:nvSpPr>
        <p:spPr>
          <a:xfrm>
            <a:off x="6902450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10AF8F1B-34DD-4E43-8DA3-9DA7619042DB}" type="slidenum">
              <a:rPr lang="de-DE" altLang="ko-KR"/>
              <a:pPr/>
              <a:t>21</a:t>
            </a:fld>
            <a:endParaRPr lang="de-DE" altLang="ko-KR"/>
          </a:p>
        </p:txBody>
      </p:sp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ko-KR" dirty="0">
                <a:ea typeface="굴림" charset="-127"/>
              </a:rPr>
              <a:t>	charged particle </a:t>
            </a:r>
            <a:r>
              <a:rPr lang="de-DE" altLang="ko-KR" i="1" dirty="0">
                <a:ea typeface="굴림" charset="-127"/>
              </a:rPr>
              <a:t>R</a:t>
            </a:r>
            <a:r>
              <a:rPr lang="de-DE" altLang="ko-KR" i="1" baseline="-25000" dirty="0">
                <a:ea typeface="굴림" charset="-127"/>
              </a:rPr>
              <a:t>AA</a:t>
            </a:r>
            <a:endParaRPr lang="de-DE" altLang="ko-KR" i="1" dirty="0">
              <a:ea typeface="굴림" charset="-127"/>
            </a:endParaRPr>
          </a:p>
        </p:txBody>
      </p:sp>
      <p:sp>
        <p:nvSpPr>
          <p:cNvPr id="597002" name="Text Box 10"/>
          <p:cNvSpPr txBox="1">
            <a:spLocks noChangeArrowheads="1"/>
          </p:cNvSpPr>
          <p:nvPr/>
        </p:nvSpPr>
        <p:spPr bwMode="auto">
          <a:xfrm>
            <a:off x="6419880" y="2480401"/>
            <a:ext cx="2724120" cy="33354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>
              <a:buFontTx/>
              <a:buChar char="•"/>
            </a:pPr>
            <a:r>
              <a:rPr lang="de-DE" altLang="ko-KR" sz="1800" dirty="0">
                <a:ea typeface="굴림" charset="-127"/>
              </a:rPr>
              <a:t> pronounced centrality</a:t>
            </a:r>
          </a:p>
          <a:p>
            <a:pPr algn="l"/>
            <a:r>
              <a:rPr lang="de-DE" altLang="ko-KR" sz="1800" dirty="0">
                <a:ea typeface="굴림" charset="-127"/>
              </a:rPr>
              <a:t>  dependence below </a:t>
            </a:r>
          </a:p>
          <a:p>
            <a:pPr algn="l"/>
            <a:r>
              <a:rPr lang="de-DE" altLang="ko-KR" sz="1800" dirty="0">
                <a:ea typeface="굴림" charset="-127"/>
              </a:rPr>
              <a:t>  </a:t>
            </a:r>
            <a:r>
              <a:rPr lang="de-DE" altLang="ko-KR" sz="1800" i="1" dirty="0">
                <a:ea typeface="굴림" charset="-127"/>
              </a:rPr>
              <a:t>p</a:t>
            </a:r>
            <a:r>
              <a:rPr lang="de-DE" altLang="ko-KR" sz="1800" i="1" baseline="-25000" dirty="0">
                <a:ea typeface="굴림" charset="-127"/>
              </a:rPr>
              <a:t>T</a:t>
            </a:r>
            <a:r>
              <a:rPr lang="de-DE" altLang="ko-KR" sz="1800" i="1" dirty="0">
                <a:ea typeface="굴림" charset="-127"/>
              </a:rPr>
              <a:t> =</a:t>
            </a:r>
            <a:r>
              <a:rPr lang="de-DE" altLang="ko-KR" sz="1800" dirty="0">
                <a:ea typeface="굴림" charset="-127"/>
              </a:rPr>
              <a:t> 50 </a:t>
            </a:r>
            <a:r>
              <a:rPr lang="de-DE" altLang="ko-KR" sz="1800" dirty="0" smtClean="0">
                <a:ea typeface="굴림" charset="-127"/>
              </a:rPr>
              <a:t>GeV/c</a:t>
            </a:r>
            <a:endParaRPr lang="de-DE" altLang="ko-KR" sz="1800" dirty="0">
              <a:ea typeface="굴림" charset="-127"/>
            </a:endParaRPr>
          </a:p>
          <a:p>
            <a:pPr algn="l">
              <a:buFontTx/>
              <a:buChar char="•"/>
            </a:pPr>
            <a:r>
              <a:rPr lang="de-DE" altLang="ko-KR" sz="1800" dirty="0">
                <a:ea typeface="굴림" charset="-127"/>
              </a:rPr>
              <a:t> minimum at </a:t>
            </a:r>
          </a:p>
          <a:p>
            <a:pPr algn="l"/>
            <a:r>
              <a:rPr lang="en-US" sz="1800" i="1" dirty="0">
                <a:cs typeface="Arial" charset="0"/>
              </a:rPr>
              <a:t>  </a:t>
            </a:r>
            <a:r>
              <a:rPr lang="en-US" sz="1800" i="1" dirty="0" err="1">
                <a:cs typeface="Arial" charset="0"/>
              </a:rPr>
              <a:t>p</a:t>
            </a:r>
            <a:r>
              <a:rPr lang="en-US" sz="1800" i="1" baseline="-25000" dirty="0" err="1">
                <a:cs typeface="Arial" charset="0"/>
              </a:rPr>
              <a:t>T</a:t>
            </a:r>
            <a:r>
              <a:rPr lang="en-US" sz="1800" i="1" dirty="0">
                <a:cs typeface="Arial" charset="0"/>
              </a:rPr>
              <a:t> ≈</a:t>
            </a:r>
            <a:r>
              <a:rPr lang="en-US" sz="1800" dirty="0">
                <a:cs typeface="Arial" charset="0"/>
              </a:rPr>
              <a:t> 6-7 </a:t>
            </a:r>
            <a:r>
              <a:rPr lang="en-US" sz="1800" dirty="0" err="1" smtClean="0">
                <a:cs typeface="Arial" charset="0"/>
              </a:rPr>
              <a:t>GeV</a:t>
            </a:r>
            <a:r>
              <a:rPr lang="en-US" sz="1800" dirty="0" smtClean="0">
                <a:cs typeface="Arial" charset="0"/>
              </a:rPr>
              <a:t>/c</a:t>
            </a:r>
            <a:endParaRPr lang="en-US" sz="1800" dirty="0">
              <a:cs typeface="Arial" charset="0"/>
            </a:endParaRPr>
          </a:p>
          <a:p>
            <a:pPr algn="l">
              <a:buFontTx/>
              <a:buChar char="•"/>
            </a:pPr>
            <a:r>
              <a:rPr lang="en-US" sz="1800" dirty="0">
                <a:cs typeface="Arial" charset="0"/>
              </a:rPr>
              <a:t> strong rise in</a:t>
            </a:r>
          </a:p>
          <a:p>
            <a:pPr algn="l"/>
            <a:r>
              <a:rPr lang="en-US" sz="1800" dirty="0">
                <a:cs typeface="Arial" charset="0"/>
              </a:rPr>
              <a:t>  6 &lt; </a:t>
            </a:r>
            <a:r>
              <a:rPr lang="en-US" sz="1800" i="1" dirty="0" err="1">
                <a:cs typeface="Arial" charset="0"/>
              </a:rPr>
              <a:t>p</a:t>
            </a:r>
            <a:r>
              <a:rPr lang="en-US" sz="1800" i="1" baseline="-25000" dirty="0" err="1">
                <a:cs typeface="Arial" charset="0"/>
              </a:rPr>
              <a:t>T</a:t>
            </a:r>
            <a:r>
              <a:rPr lang="en-US" sz="1800" i="1" dirty="0">
                <a:cs typeface="Arial" charset="0"/>
              </a:rPr>
              <a:t> &lt;</a:t>
            </a:r>
            <a:r>
              <a:rPr lang="en-US" sz="1800" dirty="0">
                <a:cs typeface="Arial" charset="0"/>
              </a:rPr>
              <a:t> 50 </a:t>
            </a:r>
            <a:r>
              <a:rPr lang="en-US" sz="1800" dirty="0" err="1" smtClean="0">
                <a:cs typeface="Arial" charset="0"/>
              </a:rPr>
              <a:t>GeV</a:t>
            </a:r>
            <a:r>
              <a:rPr lang="en-US" sz="1800" dirty="0" smtClean="0">
                <a:cs typeface="Arial" charset="0"/>
              </a:rPr>
              <a:t>/c</a:t>
            </a:r>
            <a:endParaRPr lang="en-US" sz="1800" dirty="0">
              <a:cs typeface="Arial" charset="0"/>
            </a:endParaRPr>
          </a:p>
          <a:p>
            <a:pPr algn="l">
              <a:buFontTx/>
              <a:buChar char="•"/>
            </a:pPr>
            <a:r>
              <a:rPr lang="en-US" sz="1800" dirty="0">
                <a:cs typeface="Arial" charset="0"/>
              </a:rPr>
              <a:t> no significant centrality </a:t>
            </a:r>
          </a:p>
          <a:p>
            <a:pPr algn="l"/>
            <a:r>
              <a:rPr lang="en-US" sz="1800" dirty="0">
                <a:cs typeface="Arial" charset="0"/>
              </a:rPr>
              <a:t>  and </a:t>
            </a:r>
            <a:r>
              <a:rPr lang="en-US" sz="1800" i="1" dirty="0" err="1">
                <a:cs typeface="Arial" charset="0"/>
              </a:rPr>
              <a:t>p</a:t>
            </a:r>
            <a:r>
              <a:rPr lang="en-US" sz="1800" i="1" baseline="-25000" dirty="0" err="1">
                <a:cs typeface="Arial" charset="0"/>
              </a:rPr>
              <a:t>T</a:t>
            </a:r>
            <a:r>
              <a:rPr lang="en-US" sz="1800" dirty="0">
                <a:cs typeface="Arial" charset="0"/>
              </a:rPr>
              <a:t> dependence </a:t>
            </a:r>
          </a:p>
          <a:p>
            <a:pPr algn="l"/>
            <a:r>
              <a:rPr lang="en-US" sz="1800" dirty="0">
                <a:cs typeface="Arial" charset="0"/>
              </a:rPr>
              <a:t>  at </a:t>
            </a:r>
            <a:r>
              <a:rPr lang="en-US" sz="1800" i="1" dirty="0" err="1">
                <a:cs typeface="Arial" charset="0"/>
              </a:rPr>
              <a:t>p</a:t>
            </a:r>
            <a:r>
              <a:rPr lang="en-US" sz="1800" i="1" baseline="-25000" dirty="0" err="1">
                <a:cs typeface="Arial" charset="0"/>
              </a:rPr>
              <a:t>T</a:t>
            </a:r>
            <a:r>
              <a:rPr lang="en-US" sz="1800" i="1" dirty="0">
                <a:cs typeface="Arial" charset="0"/>
              </a:rPr>
              <a:t> </a:t>
            </a:r>
            <a:r>
              <a:rPr lang="en-US" sz="1800" dirty="0">
                <a:cs typeface="Arial" charset="0"/>
              </a:rPr>
              <a:t>&gt; 50 </a:t>
            </a:r>
            <a:r>
              <a:rPr lang="en-US" sz="1800" dirty="0" err="1">
                <a:cs typeface="Arial" charset="0"/>
              </a:rPr>
              <a:t>GeV</a:t>
            </a:r>
            <a:r>
              <a:rPr lang="en-US" sz="1800" dirty="0">
                <a:cs typeface="Arial" charset="0"/>
              </a:rPr>
              <a:t>/c</a:t>
            </a:r>
          </a:p>
        </p:txBody>
      </p:sp>
      <p:pic>
        <p:nvPicPr>
          <p:cNvPr id="597010" name="Picture 18" descr="raa_3cent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501775"/>
            <a:ext cx="6121400" cy="4591050"/>
          </a:xfrm>
          <a:prstGeom prst="rect">
            <a:avLst/>
          </a:prstGeom>
          <a:noFill/>
        </p:spPr>
      </p:pic>
      <p:graphicFrame>
        <p:nvGraphicFramePr>
          <p:cNvPr id="238593" name="Object 1"/>
          <p:cNvGraphicFramePr>
            <a:graphicFrameLocks noChangeAspect="1"/>
          </p:cNvGraphicFramePr>
          <p:nvPr/>
        </p:nvGraphicFramePr>
        <p:xfrm>
          <a:off x="6210165" y="850765"/>
          <a:ext cx="2765551" cy="1178332"/>
        </p:xfrm>
        <a:graphic>
          <a:graphicData uri="http://schemas.openxmlformats.org/presentationml/2006/ole">
            <p:oleObj spid="_x0000_s238593" name="Formel" r:id="rId4" imgW="1726920" imgH="736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5"/>
          <p:cNvSpPr>
            <a:spLocks noGrp="1"/>
          </p:cNvSpPr>
          <p:nvPr>
            <p:ph type="sldNum" sz="quarter" idx="4294967295"/>
          </p:nvPr>
        </p:nvSpPr>
        <p:spPr>
          <a:xfrm>
            <a:off x="6902450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895DC086-ACA7-4F07-8027-736208FB8280}" type="slidenum">
              <a:rPr lang="de-DE" altLang="ko-KR"/>
              <a:pPr/>
              <a:t>22</a:t>
            </a:fld>
            <a:endParaRPr lang="de-DE" altLang="ko-KR"/>
          </a:p>
        </p:txBody>
      </p:sp>
      <p:pic>
        <p:nvPicPr>
          <p:cNvPr id="633865" name="Picture 9" descr="2011-May-22-raa_dndeta"/>
          <p:cNvPicPr>
            <a:picLocks noChangeAspect="1" noChangeArrowheads="1"/>
          </p:cNvPicPr>
          <p:nvPr/>
        </p:nvPicPr>
        <p:blipFill>
          <a:blip r:embed="rId2" cstate="print"/>
          <a:srcRect b="4846"/>
          <a:stretch>
            <a:fillRect/>
          </a:stretch>
        </p:blipFill>
        <p:spPr bwMode="auto">
          <a:xfrm>
            <a:off x="0" y="1052513"/>
            <a:ext cx="5905500" cy="4948237"/>
          </a:xfrm>
          <a:prstGeom prst="rect">
            <a:avLst/>
          </a:prstGeom>
          <a:noFill/>
        </p:spPr>
      </p:pic>
      <p:sp>
        <p:nvSpPr>
          <p:cNvPr id="633860" name="Text Box 4"/>
          <p:cNvSpPr txBox="1">
            <a:spLocks noChangeArrowheads="1"/>
          </p:cNvSpPr>
          <p:nvPr/>
        </p:nvSpPr>
        <p:spPr bwMode="auto">
          <a:xfrm>
            <a:off x="6227763" y="4606925"/>
            <a:ext cx="2690971" cy="16734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de-DE" altLang="ko-KR" sz="1800" b="1" dirty="0">
                <a:ea typeface="굴림" charset="-127"/>
              </a:rPr>
              <a:t>low </a:t>
            </a:r>
            <a:r>
              <a:rPr lang="de-DE" altLang="ko-KR" sz="1800" b="1" i="1" dirty="0">
                <a:ea typeface="굴림" charset="-127"/>
              </a:rPr>
              <a:t>p</a:t>
            </a:r>
            <a:r>
              <a:rPr lang="de-DE" altLang="ko-KR" sz="1800" b="1" i="1" baseline="-25000" dirty="0">
                <a:ea typeface="굴림" charset="-127"/>
              </a:rPr>
              <a:t>T</a:t>
            </a:r>
            <a:r>
              <a:rPr lang="de-DE" altLang="ko-KR" sz="1800" b="1" dirty="0">
                <a:ea typeface="굴림" charset="-127"/>
              </a:rPr>
              <a:t>:</a:t>
            </a:r>
            <a:r>
              <a:rPr lang="de-DE" altLang="ko-KR" sz="1800" dirty="0">
                <a:ea typeface="굴림" charset="-127"/>
              </a:rPr>
              <a:t> </a:t>
            </a:r>
          </a:p>
          <a:p>
            <a:pPr algn="l">
              <a:buFontTx/>
              <a:buChar char="•"/>
            </a:pPr>
            <a:r>
              <a:rPr lang="de-DE" altLang="ko-KR" sz="1800" dirty="0">
                <a:ea typeface="굴림" charset="-127"/>
              </a:rPr>
              <a:t> approximate scaling</a:t>
            </a:r>
          </a:p>
          <a:p>
            <a:pPr algn="l"/>
            <a:r>
              <a:rPr lang="de-DE" altLang="ko-KR" sz="1800" dirty="0">
                <a:ea typeface="굴림" charset="-127"/>
              </a:rPr>
              <a:t>  with multiplicity density,</a:t>
            </a:r>
          </a:p>
          <a:p>
            <a:pPr algn="l">
              <a:buFontTx/>
              <a:buChar char="•"/>
            </a:pPr>
            <a:r>
              <a:rPr lang="de-DE" altLang="ko-KR" sz="1800" dirty="0">
                <a:ea typeface="굴림" charset="-127"/>
              </a:rPr>
              <a:t> </a:t>
            </a:r>
            <a:r>
              <a:rPr lang="de-DE" altLang="ko-KR" sz="1800" dirty="0">
                <a:solidFill>
                  <a:schemeClr val="tx1"/>
                </a:solidFill>
                <a:ea typeface="굴림" charset="-127"/>
              </a:rPr>
              <a:t>matching also RHIC </a:t>
            </a:r>
          </a:p>
          <a:p>
            <a:pPr algn="l"/>
            <a:r>
              <a:rPr lang="de-DE" altLang="ko-KR" sz="1800" dirty="0">
                <a:solidFill>
                  <a:schemeClr val="tx1"/>
                </a:solidFill>
                <a:ea typeface="굴림" charset="-127"/>
              </a:rPr>
              <a:t>  results</a:t>
            </a:r>
          </a:p>
        </p:txBody>
      </p:sp>
      <p:sp>
        <p:nvSpPr>
          <p:cNvPr id="633861" name="Line 5"/>
          <p:cNvSpPr>
            <a:spLocks noChangeShapeType="1"/>
          </p:cNvSpPr>
          <p:nvPr/>
        </p:nvSpPr>
        <p:spPr bwMode="auto">
          <a:xfrm flipH="1" flipV="1">
            <a:off x="5076825" y="2565400"/>
            <a:ext cx="1079500" cy="50323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ko-KR" altLang="en-US"/>
          </a:p>
        </p:txBody>
      </p:sp>
      <p:sp>
        <p:nvSpPr>
          <p:cNvPr id="633862" name="Text Box 6"/>
          <p:cNvSpPr txBox="1">
            <a:spLocks noChangeArrowheads="1"/>
          </p:cNvSpPr>
          <p:nvPr/>
        </p:nvSpPr>
        <p:spPr bwMode="auto">
          <a:xfrm>
            <a:off x="6300788" y="2924175"/>
            <a:ext cx="2643970" cy="13410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de-DE" altLang="ko-KR" sz="1800" b="1" dirty="0">
                <a:ea typeface="굴림" charset="-127"/>
              </a:rPr>
              <a:t>high </a:t>
            </a:r>
            <a:r>
              <a:rPr lang="de-DE" altLang="ko-KR" sz="1800" b="1" i="1" dirty="0">
                <a:ea typeface="굴림" charset="-127"/>
              </a:rPr>
              <a:t>p</a:t>
            </a:r>
            <a:r>
              <a:rPr lang="de-DE" altLang="ko-KR" sz="1800" b="1" i="1" baseline="-25000" dirty="0">
                <a:ea typeface="굴림" charset="-127"/>
              </a:rPr>
              <a:t>T</a:t>
            </a:r>
            <a:r>
              <a:rPr lang="de-DE" altLang="ko-KR" sz="1800" b="1" dirty="0">
                <a:ea typeface="굴림" charset="-127"/>
              </a:rPr>
              <a:t>:</a:t>
            </a:r>
          </a:p>
          <a:p>
            <a:pPr algn="l">
              <a:buFontTx/>
              <a:buChar char="•"/>
            </a:pPr>
            <a:r>
              <a:rPr lang="de-DE" altLang="ko-KR" sz="1800" dirty="0">
                <a:ea typeface="굴림" charset="-127"/>
              </a:rPr>
              <a:t> weak suppression,</a:t>
            </a:r>
          </a:p>
          <a:p>
            <a:pPr algn="l"/>
            <a:r>
              <a:rPr lang="de-DE" altLang="ko-KR" sz="1800" dirty="0">
                <a:ea typeface="굴림" charset="-127"/>
              </a:rPr>
              <a:t>  no significant centrality</a:t>
            </a:r>
          </a:p>
          <a:p>
            <a:pPr algn="l"/>
            <a:r>
              <a:rPr lang="de-DE" altLang="ko-KR" sz="1800" dirty="0">
                <a:ea typeface="굴림" charset="-127"/>
              </a:rPr>
              <a:t>  </a:t>
            </a:r>
            <a:r>
              <a:rPr lang="de-DE" altLang="ko-KR" sz="1800" dirty="0" smtClean="0">
                <a:ea typeface="굴림" charset="-127"/>
              </a:rPr>
              <a:t>dependence</a:t>
            </a:r>
            <a:endParaRPr lang="de-DE" altLang="ko-KR" sz="1800" dirty="0">
              <a:ea typeface="굴림" charset="-127"/>
            </a:endParaRPr>
          </a:p>
        </p:txBody>
      </p:sp>
      <p:sp>
        <p:nvSpPr>
          <p:cNvPr id="633870" name="Line 14"/>
          <p:cNvSpPr>
            <a:spLocks noChangeShapeType="1"/>
          </p:cNvSpPr>
          <p:nvPr/>
        </p:nvSpPr>
        <p:spPr bwMode="auto">
          <a:xfrm flipH="1" flipV="1">
            <a:off x="4932363" y="4437063"/>
            <a:ext cx="1152525" cy="28733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ko-KR" alt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600624" y="46320"/>
            <a:ext cx="8095165" cy="591573"/>
          </a:xfrm>
        </p:spPr>
        <p:txBody>
          <a:bodyPr/>
          <a:lstStyle/>
          <a:p>
            <a:r>
              <a:rPr lang="de-DE" altLang="ko-KR" dirty="0" smtClean="0">
                <a:ea typeface="굴림" charset="-127"/>
              </a:rPr>
              <a:t>charged </a:t>
            </a:r>
            <a:r>
              <a:rPr lang="de-DE" altLang="ko-KR" dirty="0">
                <a:ea typeface="굴림" charset="-127"/>
              </a:rPr>
              <a:t>particle </a:t>
            </a:r>
            <a:r>
              <a:rPr lang="de-DE" altLang="ko-KR" i="1" dirty="0" smtClean="0">
                <a:ea typeface="굴림" charset="-127"/>
              </a:rPr>
              <a:t>R</a:t>
            </a:r>
            <a:r>
              <a:rPr lang="de-DE" altLang="ko-KR" i="1" baseline="-25000" dirty="0" smtClean="0">
                <a:ea typeface="굴림" charset="-127"/>
              </a:rPr>
              <a:t>AA</a:t>
            </a:r>
            <a:r>
              <a:rPr lang="de-DE" altLang="ko-KR" sz="2400" dirty="0" smtClean="0">
                <a:ea typeface="굴림" charset="-127"/>
              </a:rPr>
              <a:t>- centrality dependence</a:t>
            </a:r>
            <a:endParaRPr lang="de-DE" altLang="ko-KR" sz="2400" i="1" dirty="0"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>
            <p:ph type="sldNum" sz="quarter" idx="4294967295"/>
          </p:nvPr>
        </p:nvSpPr>
        <p:spPr>
          <a:xfrm>
            <a:off x="6902450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92F2501D-8251-4ADB-9106-04A567C02943}" type="slidenum">
              <a:rPr lang="de-DE" altLang="ko-KR"/>
              <a:pPr/>
              <a:t>23</a:t>
            </a:fld>
            <a:endParaRPr lang="de-DE" altLang="ko-KR"/>
          </a:p>
        </p:txBody>
      </p:sp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ko-KR" dirty="0">
                <a:ea typeface="굴림" charset="-127"/>
              </a:rPr>
              <a:t>	charged particle </a:t>
            </a:r>
            <a:r>
              <a:rPr lang="de-DE" altLang="ko-KR" i="1" dirty="0">
                <a:ea typeface="굴림" charset="-127"/>
              </a:rPr>
              <a:t>R</a:t>
            </a:r>
            <a:r>
              <a:rPr lang="de-DE" altLang="ko-KR" i="1" baseline="-25000" dirty="0">
                <a:ea typeface="굴림" charset="-127"/>
              </a:rPr>
              <a:t>AA</a:t>
            </a:r>
            <a:r>
              <a:rPr lang="de-DE" altLang="ko-KR" dirty="0">
                <a:ea typeface="굴림" charset="-127"/>
              </a:rPr>
              <a:t> - models</a:t>
            </a:r>
            <a:endParaRPr lang="de-DE" altLang="ko-KR" i="1" dirty="0">
              <a:ea typeface="굴림" charset="-127"/>
            </a:endParaRPr>
          </a:p>
        </p:txBody>
      </p:sp>
      <p:sp>
        <p:nvSpPr>
          <p:cNvPr id="605189" name="Text Box 5"/>
          <p:cNvSpPr txBox="1">
            <a:spLocks noChangeArrowheads="1"/>
          </p:cNvSpPr>
          <p:nvPr/>
        </p:nvSpPr>
        <p:spPr bwMode="auto">
          <a:xfrm>
            <a:off x="5814419" y="3994150"/>
            <a:ext cx="3165075" cy="20058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>
              <a:buFontTx/>
              <a:buChar char="•"/>
            </a:pPr>
            <a:r>
              <a:rPr lang="de-DE" altLang="ko-KR" sz="1800" dirty="0">
                <a:solidFill>
                  <a:srgbClr val="CC0000"/>
                </a:solidFill>
                <a:ea typeface="굴림" charset="-127"/>
              </a:rPr>
              <a:t> pronounced </a:t>
            </a:r>
            <a:r>
              <a:rPr lang="de-DE" altLang="ko-KR" sz="1800" i="1" dirty="0">
                <a:solidFill>
                  <a:srgbClr val="CC0000"/>
                </a:solidFill>
                <a:ea typeface="굴림" charset="-127"/>
              </a:rPr>
              <a:t>p</a:t>
            </a:r>
            <a:r>
              <a:rPr lang="de-DE" altLang="ko-KR" sz="1800" i="1" baseline="-25000" dirty="0">
                <a:solidFill>
                  <a:srgbClr val="CC0000"/>
                </a:solidFill>
                <a:ea typeface="굴림" charset="-127"/>
              </a:rPr>
              <a:t>T</a:t>
            </a:r>
            <a:r>
              <a:rPr lang="de-DE" altLang="ko-KR" sz="1800" dirty="0">
                <a:solidFill>
                  <a:srgbClr val="CC0000"/>
                </a:solidFill>
                <a:ea typeface="굴림" charset="-127"/>
              </a:rPr>
              <a:t> dependence</a:t>
            </a:r>
          </a:p>
          <a:p>
            <a:pPr algn="l"/>
            <a:r>
              <a:rPr lang="de-DE" altLang="ko-KR" sz="1800" dirty="0">
                <a:solidFill>
                  <a:srgbClr val="CC0000"/>
                </a:solidFill>
                <a:ea typeface="굴림" charset="-127"/>
              </a:rPr>
              <a:t>  of </a:t>
            </a:r>
            <a:r>
              <a:rPr lang="de-DE" altLang="ko-KR" sz="1800" i="1" dirty="0">
                <a:solidFill>
                  <a:srgbClr val="CC0000"/>
                </a:solidFill>
                <a:ea typeface="굴림" charset="-127"/>
              </a:rPr>
              <a:t>R</a:t>
            </a:r>
            <a:r>
              <a:rPr lang="de-DE" altLang="ko-KR" sz="1800" i="1" baseline="-25000" dirty="0">
                <a:solidFill>
                  <a:srgbClr val="CC0000"/>
                </a:solidFill>
                <a:ea typeface="굴림" charset="-127"/>
              </a:rPr>
              <a:t>AA </a:t>
            </a:r>
            <a:r>
              <a:rPr lang="de-DE" altLang="ko-KR" sz="1800" dirty="0">
                <a:solidFill>
                  <a:srgbClr val="CC0000"/>
                </a:solidFill>
                <a:ea typeface="굴림" charset="-127"/>
              </a:rPr>
              <a:t>at LHC</a:t>
            </a:r>
            <a:endParaRPr lang="de-DE" altLang="ko-KR" sz="1800" i="1" dirty="0">
              <a:solidFill>
                <a:srgbClr val="CC0000"/>
              </a:solidFill>
              <a:ea typeface="굴림" charset="-127"/>
            </a:endParaRPr>
          </a:p>
          <a:p>
            <a:pPr>
              <a:buFontTx/>
              <a:buChar char="•"/>
            </a:pPr>
            <a:endParaRPr lang="de-DE" altLang="ko-KR" sz="1800" dirty="0">
              <a:solidFill>
                <a:srgbClr val="CC0000"/>
              </a:solidFill>
              <a:ea typeface="굴림" charset="-127"/>
            </a:endParaRPr>
          </a:p>
          <a:p>
            <a:pPr algn="l">
              <a:buFont typeface="Wingdings" pitchFamily="2" charset="2"/>
              <a:buChar char="à"/>
            </a:pPr>
            <a:r>
              <a:rPr lang="de-DE" altLang="ko-KR" sz="1800" dirty="0">
                <a:ea typeface="굴림" charset="-127"/>
                <a:sym typeface="Wingdings" pitchFamily="2" charset="2"/>
              </a:rPr>
              <a:t> sensitivity to details of the </a:t>
            </a:r>
          </a:p>
          <a:p>
            <a:pPr algn="l">
              <a:buFont typeface="Wingdings" pitchFamily="2" charset="2"/>
              <a:buNone/>
            </a:pPr>
            <a:r>
              <a:rPr lang="de-DE" altLang="ko-KR" sz="1800" dirty="0">
                <a:ea typeface="굴림" charset="-127"/>
              </a:rPr>
              <a:t>    energy loss distribution</a:t>
            </a:r>
          </a:p>
          <a:p>
            <a:pPr>
              <a:buFontTx/>
              <a:buChar char="•"/>
            </a:pPr>
            <a:endParaRPr lang="de-DE" altLang="ko-KR" sz="1800" dirty="0">
              <a:ea typeface="굴림" charset="-127"/>
            </a:endParaRPr>
          </a:p>
        </p:txBody>
      </p:sp>
      <p:pic>
        <p:nvPicPr>
          <p:cNvPr id="605190" name="Picture 6" descr="RAA_central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2325" y="1052513"/>
            <a:ext cx="3241675" cy="2311400"/>
          </a:xfrm>
          <a:prstGeom prst="rect">
            <a:avLst/>
          </a:prstGeom>
          <a:noFill/>
        </p:spPr>
      </p:pic>
      <p:pic>
        <p:nvPicPr>
          <p:cNvPr id="605191" name="Picture 7" descr="raa_mode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506538"/>
            <a:ext cx="5795963" cy="4443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>
            <p:ph type="sldNum" sz="quarter" idx="4294967295"/>
          </p:nvPr>
        </p:nvSpPr>
        <p:spPr>
          <a:xfrm>
            <a:off x="6902450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88BD029F-E8CC-4EDE-B712-471195EA52FA}" type="slidenum">
              <a:rPr lang="de-DE" altLang="ko-KR"/>
              <a:pPr/>
              <a:t>24</a:t>
            </a:fld>
            <a:endParaRPr lang="de-DE" altLang="ko-KR"/>
          </a:p>
        </p:txBody>
      </p:sp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ko-KR">
                <a:ea typeface="굴림" charset="-127"/>
              </a:rPr>
              <a:t>	charged pion </a:t>
            </a:r>
            <a:r>
              <a:rPr lang="de-DE" altLang="ko-KR" i="1">
                <a:ea typeface="굴림" charset="-127"/>
              </a:rPr>
              <a:t>R</a:t>
            </a:r>
            <a:r>
              <a:rPr lang="de-DE" altLang="ko-KR" i="1" baseline="-25000">
                <a:ea typeface="굴림" charset="-127"/>
              </a:rPr>
              <a:t>AA</a:t>
            </a:r>
            <a:endParaRPr lang="de-DE" altLang="ko-KR" i="1">
              <a:ea typeface="굴림" charset="-127"/>
            </a:endParaRPr>
          </a:p>
        </p:txBody>
      </p:sp>
      <p:sp>
        <p:nvSpPr>
          <p:cNvPr id="602118" name="Text Box 6"/>
          <p:cNvSpPr txBox="1">
            <a:spLocks noChangeArrowheads="1"/>
          </p:cNvSpPr>
          <p:nvPr/>
        </p:nvSpPr>
        <p:spPr bwMode="auto">
          <a:xfrm>
            <a:off x="736600" y="5583238"/>
            <a:ext cx="1809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ko-KR" altLang="ko-KR"/>
          </a:p>
        </p:txBody>
      </p:sp>
      <p:sp>
        <p:nvSpPr>
          <p:cNvPr id="602119" name="Text Box 7"/>
          <p:cNvSpPr txBox="1">
            <a:spLocks noChangeArrowheads="1"/>
          </p:cNvSpPr>
          <p:nvPr/>
        </p:nvSpPr>
        <p:spPr bwMode="auto">
          <a:xfrm>
            <a:off x="684213" y="4941888"/>
            <a:ext cx="5672043" cy="13410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>
              <a:buFontTx/>
              <a:buChar char="•"/>
            </a:pPr>
            <a:r>
              <a:rPr lang="de-DE" altLang="ko-KR" sz="1800" dirty="0">
                <a:ea typeface="굴림" charset="-127"/>
                <a:cs typeface="Arial" charset="0"/>
              </a:rPr>
              <a:t> agrees with charged particle </a:t>
            </a:r>
            <a:r>
              <a:rPr lang="de-DE" altLang="ko-KR" sz="1800" i="1" dirty="0">
                <a:ea typeface="굴림" charset="-127"/>
                <a:cs typeface="Arial" charset="0"/>
              </a:rPr>
              <a:t>R</a:t>
            </a:r>
            <a:r>
              <a:rPr lang="de-DE" altLang="ko-KR" sz="1800" i="1" baseline="-25000" dirty="0">
                <a:ea typeface="굴림" charset="-127"/>
                <a:cs typeface="Arial" charset="0"/>
              </a:rPr>
              <a:t>AA</a:t>
            </a:r>
            <a:r>
              <a:rPr lang="de-DE" altLang="ko-KR" sz="1800" dirty="0">
                <a:ea typeface="굴림" charset="-127"/>
                <a:cs typeface="Arial" charset="0"/>
              </a:rPr>
              <a:t> </a:t>
            </a:r>
          </a:p>
          <a:p>
            <a:pPr lvl="1" algn="l"/>
            <a:r>
              <a:rPr lang="de-DE" altLang="ko-KR" sz="1800" dirty="0">
                <a:ea typeface="굴림" charset="-127"/>
                <a:cs typeface="Arial" charset="0"/>
              </a:rPr>
              <a:t> - in peripheral events </a:t>
            </a:r>
          </a:p>
          <a:p>
            <a:pPr lvl="1" algn="l"/>
            <a:r>
              <a:rPr lang="de-DE" altLang="ko-KR" sz="1800" dirty="0">
                <a:ea typeface="굴림" charset="-127"/>
                <a:cs typeface="Arial" charset="0"/>
              </a:rPr>
              <a:t> - for </a:t>
            </a:r>
            <a:r>
              <a:rPr lang="de-DE" altLang="ko-KR" sz="1800" i="1" dirty="0">
                <a:ea typeface="굴림" charset="-127"/>
                <a:cs typeface="Arial" charset="0"/>
              </a:rPr>
              <a:t>p</a:t>
            </a:r>
            <a:r>
              <a:rPr lang="de-DE" altLang="ko-KR" sz="1800" i="1" baseline="-25000" dirty="0">
                <a:ea typeface="굴림" charset="-127"/>
                <a:cs typeface="Arial" charset="0"/>
              </a:rPr>
              <a:t>T</a:t>
            </a:r>
            <a:r>
              <a:rPr lang="de-DE" altLang="ko-KR" sz="1800" i="1" dirty="0">
                <a:ea typeface="굴림" charset="-127"/>
                <a:cs typeface="Arial" charset="0"/>
              </a:rPr>
              <a:t> &gt;</a:t>
            </a:r>
            <a:r>
              <a:rPr lang="de-DE" altLang="ko-KR" sz="1800" dirty="0">
                <a:ea typeface="굴림" charset="-127"/>
                <a:cs typeface="Arial" charset="0"/>
              </a:rPr>
              <a:t> 6 GeV/c</a:t>
            </a:r>
          </a:p>
          <a:p>
            <a:pPr algn="l">
              <a:buFontTx/>
              <a:buChar char="•"/>
            </a:pPr>
            <a:r>
              <a:rPr lang="de-DE" altLang="ko-KR" sz="1800" dirty="0">
                <a:ea typeface="굴림" charset="-127"/>
                <a:cs typeface="Arial" charset="0"/>
              </a:rPr>
              <a:t> is smaller than charged particle </a:t>
            </a:r>
            <a:r>
              <a:rPr lang="de-DE" altLang="ko-KR" sz="1800" i="1" dirty="0">
                <a:ea typeface="굴림" charset="-127"/>
                <a:cs typeface="Arial" charset="0"/>
              </a:rPr>
              <a:t>R</a:t>
            </a:r>
            <a:r>
              <a:rPr lang="de-DE" altLang="ko-KR" sz="1800" i="1" baseline="-25000" dirty="0">
                <a:ea typeface="굴림" charset="-127"/>
                <a:cs typeface="Arial" charset="0"/>
              </a:rPr>
              <a:t>AA</a:t>
            </a:r>
            <a:r>
              <a:rPr lang="de-DE" altLang="ko-KR" sz="1800" dirty="0">
                <a:ea typeface="굴림" charset="-127"/>
                <a:cs typeface="Arial" charset="0"/>
              </a:rPr>
              <a:t> for </a:t>
            </a:r>
            <a:r>
              <a:rPr lang="de-DE" altLang="ko-KR" sz="1800" i="1" dirty="0">
                <a:ea typeface="굴림" charset="-127"/>
                <a:cs typeface="Arial" charset="0"/>
              </a:rPr>
              <a:t>p</a:t>
            </a:r>
            <a:r>
              <a:rPr lang="de-DE" altLang="ko-KR" sz="1800" i="1" baseline="-25000" dirty="0">
                <a:ea typeface="굴림" charset="-127"/>
                <a:cs typeface="Arial" charset="0"/>
              </a:rPr>
              <a:t>T</a:t>
            </a:r>
            <a:r>
              <a:rPr lang="de-DE" altLang="ko-KR" sz="1800" i="1" dirty="0">
                <a:ea typeface="굴림" charset="-127"/>
                <a:cs typeface="Arial" charset="0"/>
              </a:rPr>
              <a:t> &lt;</a:t>
            </a:r>
            <a:r>
              <a:rPr lang="de-DE" altLang="ko-KR" sz="1800" dirty="0">
                <a:ea typeface="굴림" charset="-127"/>
                <a:cs typeface="Arial" charset="0"/>
              </a:rPr>
              <a:t> 6 GeV/c</a:t>
            </a:r>
          </a:p>
        </p:txBody>
      </p:sp>
      <p:pic>
        <p:nvPicPr>
          <p:cNvPr id="602121" name="Picture 9" descr="Peter_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81075"/>
            <a:ext cx="8351838" cy="3963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>
            <p:ph type="sldNum" sz="quarter" idx="4294967295"/>
          </p:nvPr>
        </p:nvSpPr>
        <p:spPr>
          <a:xfrm>
            <a:off x="6902450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606FB5E8-2C81-4349-BEF3-7263C3C2DE10}" type="slidenum">
              <a:rPr lang="de-DE" altLang="ko-KR"/>
              <a:pPr/>
              <a:t>25</a:t>
            </a:fld>
            <a:endParaRPr lang="de-DE" altLang="ko-KR" dirty="0"/>
          </a:p>
        </p:txBody>
      </p:sp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ko-KR">
                <a:ea typeface="굴림" charset="-127"/>
              </a:rPr>
              <a:t>	</a:t>
            </a:r>
            <a:r>
              <a:rPr lang="el-GR">
                <a:cs typeface="Arial" charset="0"/>
              </a:rPr>
              <a:t>Λ</a:t>
            </a:r>
            <a:r>
              <a:rPr lang="de-DE" altLang="ko-KR">
                <a:ea typeface="굴림" charset="-127"/>
                <a:cs typeface="Arial" charset="0"/>
              </a:rPr>
              <a:t> and K</a:t>
            </a:r>
            <a:r>
              <a:rPr lang="de-DE" altLang="ko-KR" baseline="30000">
                <a:ea typeface="굴림" charset="-127"/>
                <a:cs typeface="Arial" charset="0"/>
              </a:rPr>
              <a:t>0</a:t>
            </a:r>
            <a:r>
              <a:rPr lang="de-DE" altLang="ko-KR" baseline="-25000">
                <a:ea typeface="굴림" charset="-127"/>
                <a:cs typeface="Arial" charset="0"/>
              </a:rPr>
              <a:t>s </a:t>
            </a:r>
            <a:r>
              <a:rPr lang="de-DE" altLang="ko-KR">
                <a:ea typeface="굴림" charset="-127"/>
                <a:cs typeface="Arial" charset="0"/>
              </a:rPr>
              <a:t>-</a:t>
            </a:r>
            <a:r>
              <a:rPr lang="de-DE" altLang="ko-KR" baseline="-25000">
                <a:ea typeface="굴림" charset="-127"/>
                <a:cs typeface="Arial" charset="0"/>
              </a:rPr>
              <a:t> </a:t>
            </a:r>
            <a:r>
              <a:rPr lang="de-DE" altLang="ko-KR" i="1">
                <a:ea typeface="굴림" charset="-127"/>
                <a:cs typeface="Arial" charset="0"/>
              </a:rPr>
              <a:t>R</a:t>
            </a:r>
            <a:r>
              <a:rPr lang="de-DE" altLang="ko-KR" i="1" baseline="-25000">
                <a:ea typeface="굴림" charset="-127"/>
                <a:cs typeface="Arial" charset="0"/>
              </a:rPr>
              <a:t>CP</a:t>
            </a:r>
            <a:r>
              <a:rPr lang="de-DE" altLang="ko-KR">
                <a:ea typeface="굴림" charset="-127"/>
                <a:cs typeface="Arial" charset="0"/>
              </a:rPr>
              <a:t> </a:t>
            </a:r>
            <a:endParaRPr lang="el-GR">
              <a:cs typeface="Arial" charset="0"/>
            </a:endParaRPr>
          </a:p>
        </p:txBody>
      </p:sp>
      <p:sp>
        <p:nvSpPr>
          <p:cNvPr id="628743" name="Text Box 7"/>
          <p:cNvSpPr txBox="1">
            <a:spLocks noChangeArrowheads="1"/>
          </p:cNvSpPr>
          <p:nvPr/>
        </p:nvSpPr>
        <p:spPr bwMode="auto">
          <a:xfrm>
            <a:off x="5435600" y="1125538"/>
            <a:ext cx="3705286" cy="46649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>
              <a:buFontTx/>
              <a:buChar char="•"/>
            </a:pPr>
            <a:r>
              <a:rPr lang="de-DE" altLang="ko-KR" sz="1800" dirty="0">
                <a:ea typeface="굴림" charset="-127"/>
              </a:rPr>
              <a:t> K</a:t>
            </a:r>
            <a:r>
              <a:rPr lang="de-DE" altLang="ko-KR" sz="1800" baseline="30000" dirty="0">
                <a:ea typeface="굴림" charset="-127"/>
              </a:rPr>
              <a:t>0</a:t>
            </a:r>
            <a:r>
              <a:rPr lang="de-DE" altLang="ko-KR" sz="1800" baseline="-25000" dirty="0">
                <a:ea typeface="굴림" charset="-127"/>
              </a:rPr>
              <a:t>s</a:t>
            </a:r>
            <a:r>
              <a:rPr lang="de-DE" altLang="ko-KR" sz="1800" dirty="0">
                <a:ea typeface="굴림" charset="-127"/>
              </a:rPr>
              <a:t> - </a:t>
            </a:r>
            <a:r>
              <a:rPr lang="de-DE" altLang="ko-KR" sz="1800" i="1" dirty="0">
                <a:ea typeface="굴림" charset="-127"/>
              </a:rPr>
              <a:t>R</a:t>
            </a:r>
            <a:r>
              <a:rPr lang="de-DE" altLang="ko-KR" sz="1800" i="1" baseline="-25000" dirty="0">
                <a:ea typeface="굴림" charset="-127"/>
              </a:rPr>
              <a:t>AA</a:t>
            </a:r>
            <a:r>
              <a:rPr lang="de-DE" altLang="ko-KR" sz="1800" dirty="0">
                <a:ea typeface="굴림" charset="-127"/>
              </a:rPr>
              <a:t> very similar to that of </a:t>
            </a:r>
          </a:p>
          <a:p>
            <a:pPr algn="l"/>
            <a:r>
              <a:rPr lang="de-DE" altLang="ko-KR" sz="1800" dirty="0">
                <a:ea typeface="굴림" charset="-127"/>
              </a:rPr>
              <a:t>  charged particles: </a:t>
            </a:r>
          </a:p>
          <a:p>
            <a:pPr algn="l"/>
            <a:r>
              <a:rPr lang="de-DE" altLang="ko-KR" sz="1800" dirty="0">
                <a:ea typeface="굴림" charset="-127"/>
              </a:rPr>
              <a:t>  </a:t>
            </a:r>
            <a:r>
              <a:rPr lang="de-DE" altLang="ko-KR" sz="1800" dirty="0">
                <a:solidFill>
                  <a:srgbClr val="FF0000"/>
                </a:solidFill>
                <a:ea typeface="굴림" charset="-127"/>
              </a:rPr>
              <a:t>strong suppression of </a:t>
            </a:r>
            <a:r>
              <a:rPr lang="de-DE" altLang="ko-KR" sz="1800" dirty="0">
                <a:solidFill>
                  <a:srgbClr val="FF0000"/>
                </a:solidFill>
                <a:ea typeface="굴림" charset="-127"/>
                <a:cs typeface="Arial" charset="0"/>
              </a:rPr>
              <a:t>K</a:t>
            </a:r>
            <a:r>
              <a:rPr lang="de-DE" altLang="ko-KR" sz="1800" baseline="30000" dirty="0">
                <a:solidFill>
                  <a:srgbClr val="FF0000"/>
                </a:solidFill>
                <a:ea typeface="굴림" charset="-127"/>
                <a:cs typeface="Arial" charset="0"/>
              </a:rPr>
              <a:t>0</a:t>
            </a:r>
            <a:r>
              <a:rPr lang="de-DE" altLang="ko-KR" sz="1800" baseline="-25000" dirty="0">
                <a:solidFill>
                  <a:srgbClr val="FF0000"/>
                </a:solidFill>
                <a:ea typeface="굴림" charset="-127"/>
                <a:cs typeface="Arial" charset="0"/>
              </a:rPr>
              <a:t>s </a:t>
            </a:r>
            <a:r>
              <a:rPr lang="de-DE" altLang="ko-KR" sz="1800" dirty="0">
                <a:solidFill>
                  <a:srgbClr val="FF0000"/>
                </a:solidFill>
                <a:ea typeface="굴림" charset="-127"/>
              </a:rPr>
              <a:t>at </a:t>
            </a:r>
          </a:p>
          <a:p>
            <a:pPr algn="l"/>
            <a:r>
              <a:rPr lang="de-DE" altLang="ko-KR" sz="1800" dirty="0">
                <a:solidFill>
                  <a:srgbClr val="FF0000"/>
                </a:solidFill>
                <a:ea typeface="굴림" charset="-127"/>
              </a:rPr>
              <a:t>  high </a:t>
            </a:r>
            <a:r>
              <a:rPr lang="de-DE" altLang="ko-KR" sz="1800" i="1" dirty="0">
                <a:solidFill>
                  <a:srgbClr val="FF0000"/>
                </a:solidFill>
                <a:ea typeface="굴림" charset="-127"/>
              </a:rPr>
              <a:t>p</a:t>
            </a:r>
            <a:r>
              <a:rPr lang="de-DE" altLang="ko-KR" sz="1800" i="1" baseline="-25000" dirty="0">
                <a:solidFill>
                  <a:srgbClr val="FF0000"/>
                </a:solidFill>
                <a:ea typeface="굴림" charset="-127"/>
              </a:rPr>
              <a:t>T</a:t>
            </a:r>
            <a:endParaRPr lang="de-DE" altLang="ko-KR" sz="1800" i="1" dirty="0">
              <a:solidFill>
                <a:srgbClr val="FF0000"/>
              </a:solidFill>
              <a:ea typeface="굴림" charset="-127"/>
            </a:endParaRPr>
          </a:p>
          <a:p>
            <a:pPr algn="l">
              <a:buFontTx/>
              <a:buChar char="•"/>
            </a:pPr>
            <a:endParaRPr lang="de-DE" altLang="ko-KR" sz="1800" dirty="0">
              <a:solidFill>
                <a:srgbClr val="FF0000"/>
              </a:solidFill>
              <a:ea typeface="굴림" charset="-127"/>
            </a:endParaRPr>
          </a:p>
          <a:p>
            <a:pPr algn="l">
              <a:buFontTx/>
              <a:buChar char="•"/>
            </a:pPr>
            <a:r>
              <a:rPr lang="de-DE" altLang="ko-KR" sz="1800" dirty="0">
                <a:ea typeface="굴림" charset="-127"/>
                <a:cs typeface="Arial" charset="0"/>
              </a:rPr>
              <a:t> </a:t>
            </a:r>
            <a:r>
              <a:rPr lang="el-GR" sz="1800" dirty="0">
                <a:cs typeface="Arial" charset="0"/>
              </a:rPr>
              <a:t>Λ</a:t>
            </a:r>
            <a:r>
              <a:rPr lang="de-DE" altLang="ko-KR" sz="1800" dirty="0">
                <a:ea typeface="굴림" charset="-127"/>
                <a:cs typeface="Arial" charset="0"/>
              </a:rPr>
              <a:t> - </a:t>
            </a:r>
            <a:r>
              <a:rPr lang="de-DE" altLang="ko-KR" sz="1800" i="1" dirty="0">
                <a:ea typeface="굴림" charset="-127"/>
                <a:cs typeface="Arial" charset="0"/>
              </a:rPr>
              <a:t>R</a:t>
            </a:r>
            <a:r>
              <a:rPr lang="de-DE" altLang="ko-KR" sz="1800" i="1" baseline="-25000" dirty="0">
                <a:ea typeface="굴림" charset="-127"/>
                <a:cs typeface="Arial" charset="0"/>
              </a:rPr>
              <a:t>AA</a:t>
            </a:r>
            <a:r>
              <a:rPr lang="de-DE" altLang="ko-KR" sz="1800" dirty="0">
                <a:ea typeface="굴림" charset="-127"/>
                <a:cs typeface="Arial" charset="0"/>
              </a:rPr>
              <a:t> significantly larger than </a:t>
            </a:r>
          </a:p>
          <a:p>
            <a:pPr algn="l"/>
            <a:r>
              <a:rPr lang="de-DE" altLang="ko-KR" sz="1800" dirty="0">
                <a:ea typeface="굴림" charset="-127"/>
                <a:cs typeface="Arial" charset="0"/>
              </a:rPr>
              <a:t>  charged at intermediate </a:t>
            </a:r>
            <a:r>
              <a:rPr lang="de-DE" altLang="ko-KR" sz="1800" i="1" dirty="0">
                <a:ea typeface="굴림" charset="-127"/>
                <a:cs typeface="Arial" charset="0"/>
              </a:rPr>
              <a:t>p</a:t>
            </a:r>
            <a:r>
              <a:rPr lang="de-DE" altLang="ko-KR" sz="1800" i="1" baseline="-25000" dirty="0">
                <a:ea typeface="굴림" charset="-127"/>
                <a:cs typeface="Arial" charset="0"/>
              </a:rPr>
              <a:t>T</a:t>
            </a:r>
            <a:r>
              <a:rPr lang="de-DE" altLang="ko-KR" sz="1800" dirty="0">
                <a:ea typeface="굴림" charset="-127"/>
                <a:cs typeface="Arial" charset="0"/>
              </a:rPr>
              <a:t>:</a:t>
            </a:r>
          </a:p>
          <a:p>
            <a:pPr algn="l"/>
            <a:r>
              <a:rPr lang="de-DE" altLang="ko-KR" sz="1800" dirty="0">
                <a:ea typeface="굴림" charset="-127"/>
                <a:cs typeface="Arial" charset="0"/>
              </a:rPr>
              <a:t>  </a:t>
            </a:r>
            <a:r>
              <a:rPr lang="de-DE" altLang="ko-KR" sz="1800" dirty="0">
                <a:solidFill>
                  <a:srgbClr val="FF0000"/>
                </a:solidFill>
                <a:ea typeface="굴림" charset="-127"/>
                <a:cs typeface="Arial" charset="0"/>
              </a:rPr>
              <a:t>enhanced hyperon production </a:t>
            </a:r>
          </a:p>
          <a:p>
            <a:pPr algn="l"/>
            <a:r>
              <a:rPr lang="de-DE" altLang="ko-KR" sz="1800" dirty="0">
                <a:solidFill>
                  <a:srgbClr val="FF0000"/>
                </a:solidFill>
                <a:ea typeface="굴림" charset="-127"/>
                <a:cs typeface="Arial" charset="0"/>
              </a:rPr>
              <a:t>  counteracting suppression</a:t>
            </a:r>
          </a:p>
          <a:p>
            <a:pPr algn="l">
              <a:buFontTx/>
              <a:buChar char="•"/>
            </a:pPr>
            <a:endParaRPr lang="de-DE" altLang="ko-KR" sz="1800" dirty="0">
              <a:solidFill>
                <a:srgbClr val="FF0000"/>
              </a:solidFill>
              <a:ea typeface="굴림" charset="-127"/>
              <a:cs typeface="Arial" charset="0"/>
            </a:endParaRPr>
          </a:p>
          <a:p>
            <a:pPr algn="l">
              <a:buFontTx/>
              <a:buChar char="•"/>
            </a:pPr>
            <a:r>
              <a:rPr lang="de-DE" altLang="ko-KR" sz="1800" dirty="0">
                <a:ea typeface="굴림" charset="-127"/>
                <a:cs typeface="Arial" charset="0"/>
              </a:rPr>
              <a:t> for </a:t>
            </a:r>
            <a:r>
              <a:rPr lang="de-DE" altLang="ko-KR" sz="1800" i="1" dirty="0">
                <a:ea typeface="굴림" charset="-127"/>
                <a:cs typeface="Arial" charset="0"/>
              </a:rPr>
              <a:t>p</a:t>
            </a:r>
            <a:r>
              <a:rPr lang="de-DE" altLang="ko-KR" sz="1800" i="1" baseline="-25000" dirty="0">
                <a:ea typeface="굴림" charset="-127"/>
                <a:cs typeface="Arial" charset="0"/>
              </a:rPr>
              <a:t>T</a:t>
            </a:r>
            <a:r>
              <a:rPr lang="de-DE" altLang="ko-KR" sz="1800" i="1" dirty="0">
                <a:ea typeface="굴림" charset="-127"/>
                <a:cs typeface="Arial" charset="0"/>
              </a:rPr>
              <a:t> &gt;</a:t>
            </a:r>
            <a:r>
              <a:rPr lang="de-DE" altLang="ko-KR" sz="1800" dirty="0">
                <a:ea typeface="굴림" charset="-127"/>
                <a:cs typeface="Arial" charset="0"/>
              </a:rPr>
              <a:t> 8 GeV/c, </a:t>
            </a:r>
            <a:r>
              <a:rPr lang="el-GR" sz="1800" dirty="0">
                <a:cs typeface="Arial" charset="0"/>
              </a:rPr>
              <a:t>Λ</a:t>
            </a:r>
            <a:r>
              <a:rPr lang="de-DE" altLang="ko-KR" sz="1800" dirty="0">
                <a:ea typeface="굴림" charset="-127"/>
                <a:cs typeface="Arial" charset="0"/>
              </a:rPr>
              <a:t> and K</a:t>
            </a:r>
            <a:r>
              <a:rPr lang="de-DE" altLang="ko-KR" sz="1800" baseline="30000" dirty="0">
                <a:ea typeface="굴림" charset="-127"/>
                <a:cs typeface="Arial" charset="0"/>
              </a:rPr>
              <a:t>0</a:t>
            </a:r>
            <a:r>
              <a:rPr lang="de-DE" altLang="ko-KR" sz="1800" baseline="-25000" dirty="0">
                <a:ea typeface="굴림" charset="-127"/>
                <a:cs typeface="Arial" charset="0"/>
              </a:rPr>
              <a:t>s</a:t>
            </a:r>
            <a:r>
              <a:rPr lang="de-DE" altLang="ko-KR" sz="1800" dirty="0">
                <a:ea typeface="굴림" charset="-127"/>
                <a:cs typeface="Arial" charset="0"/>
              </a:rPr>
              <a:t> - </a:t>
            </a:r>
            <a:r>
              <a:rPr lang="de-DE" altLang="ko-KR" sz="1800" i="1" dirty="0">
                <a:ea typeface="굴림" charset="-127"/>
                <a:cs typeface="Arial" charset="0"/>
              </a:rPr>
              <a:t>R</a:t>
            </a:r>
            <a:r>
              <a:rPr lang="de-DE" altLang="ko-KR" sz="1800" i="1" baseline="-25000" dirty="0">
                <a:ea typeface="굴림" charset="-127"/>
                <a:cs typeface="Arial" charset="0"/>
              </a:rPr>
              <a:t>AA</a:t>
            </a:r>
            <a:r>
              <a:rPr lang="de-DE" altLang="ko-KR" sz="1800" dirty="0">
                <a:ea typeface="굴림" charset="-127"/>
                <a:cs typeface="Arial" charset="0"/>
              </a:rPr>
              <a:t> </a:t>
            </a:r>
          </a:p>
          <a:p>
            <a:pPr algn="l"/>
            <a:r>
              <a:rPr lang="de-DE" altLang="ko-KR" sz="1800" dirty="0">
                <a:ea typeface="굴림" charset="-127"/>
                <a:cs typeface="Arial" charset="0"/>
              </a:rPr>
              <a:t>  similar to charged particle </a:t>
            </a:r>
            <a:r>
              <a:rPr lang="de-DE" altLang="ko-KR" sz="1800" i="1" dirty="0">
                <a:ea typeface="굴림" charset="-127"/>
                <a:cs typeface="Arial" charset="0"/>
              </a:rPr>
              <a:t>R</a:t>
            </a:r>
            <a:r>
              <a:rPr lang="de-DE" altLang="ko-KR" sz="1800" i="1" baseline="-25000" dirty="0">
                <a:ea typeface="굴림" charset="-127"/>
                <a:cs typeface="Arial" charset="0"/>
              </a:rPr>
              <a:t>AA</a:t>
            </a:r>
            <a:r>
              <a:rPr lang="de-DE" altLang="ko-KR" sz="1800" dirty="0">
                <a:ea typeface="굴림" charset="-127"/>
                <a:cs typeface="Arial" charset="0"/>
              </a:rPr>
              <a:t>:</a:t>
            </a:r>
          </a:p>
          <a:p>
            <a:pPr algn="l"/>
            <a:r>
              <a:rPr lang="de-DE" altLang="ko-KR" sz="1800" dirty="0">
                <a:ea typeface="굴림" charset="-127"/>
                <a:cs typeface="Arial" charset="0"/>
              </a:rPr>
              <a:t>  </a:t>
            </a:r>
            <a:r>
              <a:rPr lang="de-DE" altLang="ko-KR" sz="1800" dirty="0">
                <a:solidFill>
                  <a:srgbClr val="FF0000"/>
                </a:solidFill>
                <a:ea typeface="굴림" charset="-127"/>
                <a:cs typeface="Arial" charset="0"/>
              </a:rPr>
              <a:t>strong high-</a:t>
            </a:r>
            <a:r>
              <a:rPr lang="de-DE" altLang="ko-KR" sz="1800" i="1" dirty="0">
                <a:solidFill>
                  <a:srgbClr val="FF0000"/>
                </a:solidFill>
                <a:ea typeface="굴림" charset="-127"/>
                <a:cs typeface="Arial" charset="0"/>
              </a:rPr>
              <a:t>p</a:t>
            </a:r>
            <a:r>
              <a:rPr lang="de-DE" altLang="ko-KR" sz="1800" i="1" baseline="-25000" dirty="0">
                <a:solidFill>
                  <a:srgbClr val="FF0000"/>
                </a:solidFill>
                <a:ea typeface="굴림" charset="-127"/>
                <a:cs typeface="Arial" charset="0"/>
              </a:rPr>
              <a:t>T</a:t>
            </a:r>
            <a:r>
              <a:rPr lang="de-DE" altLang="ko-KR" sz="1800" dirty="0">
                <a:solidFill>
                  <a:srgbClr val="FF0000"/>
                </a:solidFill>
                <a:ea typeface="굴림" charset="-127"/>
                <a:cs typeface="Arial" charset="0"/>
              </a:rPr>
              <a:t> suppression also </a:t>
            </a:r>
          </a:p>
          <a:p>
            <a:pPr algn="l"/>
            <a:r>
              <a:rPr lang="de-DE" altLang="ko-KR" sz="1800" dirty="0">
                <a:solidFill>
                  <a:srgbClr val="FF0000"/>
                </a:solidFill>
                <a:ea typeface="굴림" charset="-127"/>
                <a:cs typeface="Arial" charset="0"/>
              </a:rPr>
              <a:t>  of </a:t>
            </a:r>
            <a:r>
              <a:rPr lang="el-GR" sz="1800" dirty="0">
                <a:solidFill>
                  <a:srgbClr val="FF0000"/>
                </a:solidFill>
                <a:cs typeface="Arial" charset="0"/>
              </a:rPr>
              <a:t>Λ</a:t>
            </a:r>
          </a:p>
        </p:txBody>
      </p:sp>
      <p:pic>
        <p:nvPicPr>
          <p:cNvPr id="628744" name="Picture 8" descr="RCP_k0_kch_charged_lamb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052513"/>
            <a:ext cx="5311775" cy="436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4294967295"/>
          </p:nvPr>
        </p:nvSpPr>
        <p:spPr>
          <a:xfrm>
            <a:off x="6902450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205DC58C-722A-49A9-A666-D7F7EAB4683D}" type="slidenum">
              <a:rPr lang="de-DE" altLang="ko-KR"/>
              <a:pPr/>
              <a:t>26</a:t>
            </a:fld>
            <a:endParaRPr lang="de-DE" altLang="ko-KR"/>
          </a:p>
        </p:txBody>
      </p:sp>
      <p:sp>
        <p:nvSpPr>
          <p:cNvPr id="630787" name="Text Box 3"/>
          <p:cNvSpPr txBox="1">
            <a:spLocks noChangeArrowheads="1"/>
          </p:cNvSpPr>
          <p:nvPr/>
        </p:nvSpPr>
        <p:spPr bwMode="auto">
          <a:xfrm>
            <a:off x="240731" y="998448"/>
            <a:ext cx="8414781" cy="51728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>
              <a:buFontTx/>
              <a:buChar char="•"/>
            </a:pPr>
            <a:r>
              <a:rPr lang="de-DE" altLang="ko-KR" sz="2000" dirty="0">
                <a:solidFill>
                  <a:schemeClr val="tx1"/>
                </a:solidFill>
                <a:ea typeface="굴림" charset="-127"/>
              </a:rPr>
              <a:t> </a:t>
            </a:r>
            <a:r>
              <a:rPr lang="de-DE" altLang="ko-KR" sz="2000" dirty="0" smtClean="0">
                <a:solidFill>
                  <a:schemeClr val="tx1"/>
                </a:solidFill>
                <a:ea typeface="굴림" charset="-127"/>
              </a:rPr>
              <a:t>Charged </a:t>
            </a:r>
            <a:r>
              <a:rPr lang="de-DE" altLang="ko-KR" sz="2000" dirty="0">
                <a:solidFill>
                  <a:schemeClr val="tx1"/>
                </a:solidFill>
                <a:ea typeface="굴림" charset="-127"/>
              </a:rPr>
              <a:t>particle p</a:t>
            </a:r>
            <a:r>
              <a:rPr lang="de-DE" altLang="ko-KR" sz="2000" baseline="-25000" dirty="0">
                <a:solidFill>
                  <a:schemeClr val="tx1"/>
                </a:solidFill>
                <a:ea typeface="굴림" charset="-127"/>
              </a:rPr>
              <a:t>T</a:t>
            </a:r>
            <a:r>
              <a:rPr lang="de-DE" altLang="ko-KR" sz="2000" dirty="0">
                <a:solidFill>
                  <a:schemeClr val="tx1"/>
                </a:solidFill>
                <a:ea typeface="굴림" charset="-127"/>
              </a:rPr>
              <a:t> spectra in Pb-Pb at </a:t>
            </a:r>
            <a:r>
              <a:rPr lang="de-DE" altLang="ko-KR" sz="2000" dirty="0">
                <a:solidFill>
                  <a:schemeClr val="tx1"/>
                </a:solidFill>
                <a:ea typeface="굴림" charset="-127"/>
                <a:cs typeface="Arial" charset="0"/>
              </a:rPr>
              <a:t>√s</a:t>
            </a:r>
            <a:r>
              <a:rPr lang="de-DE" altLang="ko-KR" sz="2000" baseline="-25000" dirty="0">
                <a:solidFill>
                  <a:schemeClr val="tx1"/>
                </a:solidFill>
                <a:ea typeface="굴림" charset="-127"/>
                <a:cs typeface="Arial" charset="0"/>
              </a:rPr>
              <a:t>NN </a:t>
            </a:r>
            <a:r>
              <a:rPr lang="de-DE" altLang="ko-KR" sz="2000" dirty="0">
                <a:solidFill>
                  <a:schemeClr val="tx1"/>
                </a:solidFill>
                <a:ea typeface="굴림" charset="-127"/>
                <a:cs typeface="Arial" charset="0"/>
              </a:rPr>
              <a:t>= 2.76 TeV measured </a:t>
            </a:r>
          </a:p>
          <a:p>
            <a:pPr algn="l"/>
            <a:r>
              <a:rPr lang="de-DE" altLang="ko-KR" sz="2000" dirty="0">
                <a:solidFill>
                  <a:schemeClr val="tx1"/>
                </a:solidFill>
                <a:ea typeface="굴림" charset="-127"/>
                <a:cs typeface="Arial" charset="0"/>
              </a:rPr>
              <a:t>  with ALICE at the </a:t>
            </a:r>
            <a:r>
              <a:rPr lang="de-DE" altLang="ko-KR" sz="2000" dirty="0" smtClean="0">
                <a:solidFill>
                  <a:schemeClr val="tx1"/>
                </a:solidFill>
                <a:ea typeface="굴림" charset="-127"/>
                <a:cs typeface="Arial" charset="0"/>
              </a:rPr>
              <a:t>LHC</a:t>
            </a:r>
          </a:p>
          <a:p>
            <a:pPr algn="l"/>
            <a:r>
              <a:rPr lang="de-DE" altLang="ko-KR" sz="2000" dirty="0" smtClean="0">
                <a:solidFill>
                  <a:schemeClr val="tx1"/>
                </a:solidFill>
                <a:ea typeface="굴림" charset="-127"/>
                <a:cs typeface="Arial" charset="0"/>
              </a:rPr>
              <a:t> </a:t>
            </a:r>
            <a:endParaRPr lang="de-DE" altLang="ko-KR" sz="2000" i="1" dirty="0" smtClean="0">
              <a:solidFill>
                <a:srgbClr val="CC0000"/>
              </a:solidFill>
              <a:ea typeface="굴림" charset="-127"/>
            </a:endParaRPr>
          </a:p>
          <a:p>
            <a:pPr algn="l">
              <a:buFontTx/>
              <a:buChar char="•"/>
            </a:pPr>
            <a:r>
              <a:rPr lang="de-DE" altLang="ko-KR" sz="2000" dirty="0" smtClean="0">
                <a:solidFill>
                  <a:schemeClr val="tx1"/>
                </a:solidFill>
                <a:ea typeface="굴림" charset="-127"/>
                <a:cs typeface="Arial" charset="0"/>
              </a:rPr>
              <a:t> P</a:t>
            </a:r>
            <a:r>
              <a:rPr lang="de-DE" altLang="ko-KR" sz="2000" dirty="0" smtClean="0">
                <a:solidFill>
                  <a:schemeClr val="tx1"/>
                </a:solidFill>
                <a:ea typeface="굴림" charset="-127"/>
              </a:rPr>
              <a:t>ronounced</a:t>
            </a:r>
            <a:r>
              <a:rPr lang="de-DE" altLang="ko-KR" sz="2000" dirty="0" smtClean="0">
                <a:solidFill>
                  <a:srgbClr val="CC0000"/>
                </a:solidFill>
                <a:ea typeface="굴림" charset="-127"/>
              </a:rPr>
              <a:t> </a:t>
            </a:r>
            <a:r>
              <a:rPr lang="de-DE" altLang="ko-KR" sz="2000" i="1" dirty="0" smtClean="0">
                <a:solidFill>
                  <a:srgbClr val="CC0000"/>
                </a:solidFill>
                <a:ea typeface="굴림" charset="-127"/>
              </a:rPr>
              <a:t>p</a:t>
            </a:r>
            <a:r>
              <a:rPr lang="de-DE" altLang="ko-KR" sz="2000" i="1" baseline="-25000" dirty="0" smtClean="0">
                <a:solidFill>
                  <a:srgbClr val="CC0000"/>
                </a:solidFill>
                <a:ea typeface="굴림" charset="-127"/>
              </a:rPr>
              <a:t>T</a:t>
            </a:r>
            <a:r>
              <a:rPr lang="de-DE" altLang="ko-KR" sz="2000" dirty="0" smtClean="0">
                <a:solidFill>
                  <a:srgbClr val="CC0000"/>
                </a:solidFill>
                <a:ea typeface="굴림" charset="-127"/>
              </a:rPr>
              <a:t> dependence of </a:t>
            </a:r>
            <a:r>
              <a:rPr lang="de-DE" altLang="ko-KR" sz="2000" i="1" dirty="0" smtClean="0">
                <a:solidFill>
                  <a:srgbClr val="CC0000"/>
                </a:solidFill>
                <a:ea typeface="굴림" charset="-127"/>
              </a:rPr>
              <a:t>R</a:t>
            </a:r>
            <a:r>
              <a:rPr lang="de-DE" altLang="ko-KR" sz="2000" i="1" baseline="-25000" dirty="0" smtClean="0">
                <a:solidFill>
                  <a:srgbClr val="CC0000"/>
                </a:solidFill>
                <a:ea typeface="굴림" charset="-127"/>
              </a:rPr>
              <a:t>AA </a:t>
            </a:r>
            <a:r>
              <a:rPr lang="de-DE" altLang="ko-KR" sz="2000" dirty="0" smtClean="0">
                <a:solidFill>
                  <a:srgbClr val="CC0000"/>
                </a:solidFill>
                <a:ea typeface="굴림" charset="-127"/>
              </a:rPr>
              <a:t>at LHC</a:t>
            </a:r>
            <a:endParaRPr lang="de-DE" altLang="ko-KR" sz="2000" dirty="0" smtClean="0">
              <a:solidFill>
                <a:schemeClr val="tx1"/>
              </a:solidFill>
              <a:ea typeface="굴림" charset="-127"/>
              <a:cs typeface="Arial" charset="0"/>
            </a:endParaRPr>
          </a:p>
          <a:p>
            <a:pPr algn="l">
              <a:buFontTx/>
              <a:buChar char="•"/>
            </a:pPr>
            <a:endParaRPr lang="de-DE" altLang="ko-KR" sz="2000" dirty="0">
              <a:solidFill>
                <a:schemeClr val="tx1"/>
              </a:solidFill>
              <a:ea typeface="굴림" charset="-127"/>
              <a:cs typeface="Arial" charset="0"/>
            </a:endParaRPr>
          </a:p>
          <a:p>
            <a:pPr algn="l">
              <a:buFontTx/>
              <a:buChar char="•"/>
            </a:pPr>
            <a:r>
              <a:rPr lang="de-DE" altLang="ko-KR" sz="2000" dirty="0">
                <a:solidFill>
                  <a:schemeClr val="tx1"/>
                </a:solidFill>
                <a:ea typeface="굴림" charset="-127"/>
                <a:cs typeface="Arial" charset="0"/>
              </a:rPr>
              <a:t> </a:t>
            </a:r>
            <a:r>
              <a:rPr lang="de-DE" altLang="ko-KR" sz="2000" dirty="0" smtClean="0">
                <a:solidFill>
                  <a:schemeClr val="tx1"/>
                </a:solidFill>
                <a:ea typeface="굴림" charset="-127"/>
                <a:cs typeface="Arial" charset="0"/>
              </a:rPr>
              <a:t>Comparison </a:t>
            </a:r>
            <a:r>
              <a:rPr lang="de-DE" altLang="ko-KR" sz="2000" dirty="0">
                <a:solidFill>
                  <a:schemeClr val="tx1"/>
                </a:solidFill>
                <a:ea typeface="굴림" charset="-127"/>
                <a:cs typeface="Arial" charset="0"/>
              </a:rPr>
              <a:t>to RHIC data suggests that </a:t>
            </a:r>
            <a:r>
              <a:rPr lang="de-DE" altLang="ko-KR" sz="2000" dirty="0">
                <a:solidFill>
                  <a:srgbClr val="FF0000"/>
                </a:solidFill>
                <a:ea typeface="굴림" charset="-127"/>
                <a:cs typeface="Arial" charset="0"/>
              </a:rPr>
              <a:t>suppression scales with the</a:t>
            </a:r>
          </a:p>
          <a:p>
            <a:pPr algn="l"/>
            <a:r>
              <a:rPr lang="de-DE" altLang="ko-KR" sz="2000" dirty="0">
                <a:solidFill>
                  <a:srgbClr val="FF0000"/>
                </a:solidFill>
                <a:ea typeface="굴림" charset="-127"/>
                <a:cs typeface="Arial" charset="0"/>
              </a:rPr>
              <a:t>  charged particle </a:t>
            </a:r>
            <a:r>
              <a:rPr lang="de-DE" altLang="ko-KR" sz="2000" dirty="0" smtClean="0">
                <a:solidFill>
                  <a:srgbClr val="FF0000"/>
                </a:solidFill>
                <a:ea typeface="굴림" charset="-127"/>
                <a:cs typeface="Arial" charset="0"/>
              </a:rPr>
              <a:t>density for a given p</a:t>
            </a:r>
            <a:r>
              <a:rPr lang="de-DE" altLang="ko-KR" sz="2000" baseline="-25000" dirty="0" smtClean="0">
                <a:solidFill>
                  <a:srgbClr val="FF0000"/>
                </a:solidFill>
                <a:ea typeface="굴림" charset="-127"/>
                <a:cs typeface="Arial" charset="0"/>
              </a:rPr>
              <a:t>T </a:t>
            </a:r>
            <a:r>
              <a:rPr lang="de-DE" altLang="ko-KR" sz="2000" dirty="0" smtClean="0">
                <a:solidFill>
                  <a:srgbClr val="FF0000"/>
                </a:solidFill>
                <a:ea typeface="굴림" charset="-127"/>
                <a:cs typeface="Arial" charset="0"/>
              </a:rPr>
              <a:t>window</a:t>
            </a:r>
            <a:endParaRPr lang="de-DE" altLang="ko-KR" sz="2000" dirty="0">
              <a:solidFill>
                <a:srgbClr val="FF0000"/>
              </a:solidFill>
              <a:ea typeface="굴림" charset="-127"/>
              <a:cs typeface="Arial" charset="0"/>
            </a:endParaRPr>
          </a:p>
          <a:p>
            <a:pPr algn="l"/>
            <a:endParaRPr lang="de-DE" altLang="ko-KR" sz="2000" dirty="0">
              <a:solidFill>
                <a:schemeClr val="tx1"/>
              </a:solidFill>
              <a:ea typeface="굴림" charset="-127"/>
              <a:cs typeface="Arial" charset="0"/>
            </a:endParaRPr>
          </a:p>
          <a:p>
            <a:pPr algn="l">
              <a:buFontTx/>
              <a:buChar char="•"/>
            </a:pPr>
            <a:r>
              <a:rPr lang="de-DE" altLang="ko-KR" sz="2000" dirty="0">
                <a:solidFill>
                  <a:schemeClr val="tx1"/>
                </a:solidFill>
                <a:ea typeface="굴림" charset="-127"/>
                <a:cs typeface="Arial" charset="0"/>
              </a:rPr>
              <a:t> </a:t>
            </a:r>
            <a:r>
              <a:rPr lang="de-DE" altLang="ko-KR" sz="2000" dirty="0" smtClean="0">
                <a:solidFill>
                  <a:srgbClr val="FF0000"/>
                </a:solidFill>
                <a:ea typeface="굴림" charset="-127"/>
                <a:cs typeface="Arial" charset="0"/>
              </a:rPr>
              <a:t>At </a:t>
            </a:r>
            <a:r>
              <a:rPr lang="de-DE" altLang="ko-KR" sz="2000" dirty="0">
                <a:solidFill>
                  <a:srgbClr val="FF0000"/>
                </a:solidFill>
                <a:ea typeface="굴림" charset="-127"/>
                <a:cs typeface="Arial" charset="0"/>
              </a:rPr>
              <a:t>p</a:t>
            </a:r>
            <a:r>
              <a:rPr lang="de-DE" altLang="ko-KR" sz="2000" baseline="-25000" dirty="0">
                <a:solidFill>
                  <a:srgbClr val="FF0000"/>
                </a:solidFill>
                <a:ea typeface="굴림" charset="-127"/>
                <a:cs typeface="Arial" charset="0"/>
              </a:rPr>
              <a:t>T</a:t>
            </a:r>
            <a:r>
              <a:rPr lang="de-DE" altLang="ko-KR" sz="2000" dirty="0">
                <a:solidFill>
                  <a:srgbClr val="FF0000"/>
                </a:solidFill>
                <a:ea typeface="굴림" charset="-127"/>
                <a:cs typeface="Arial" charset="0"/>
              </a:rPr>
              <a:t> &gt; 50 GeV/c, no strong centrality dependence </a:t>
            </a:r>
            <a:r>
              <a:rPr lang="de-DE" altLang="ko-KR" sz="2000" dirty="0">
                <a:solidFill>
                  <a:schemeClr val="tx1"/>
                </a:solidFill>
                <a:ea typeface="굴림" charset="-127"/>
                <a:cs typeface="Arial" charset="0"/>
              </a:rPr>
              <a:t>of charged particle </a:t>
            </a:r>
          </a:p>
          <a:p>
            <a:pPr algn="l"/>
            <a:r>
              <a:rPr lang="de-DE" altLang="ko-KR" sz="2000" dirty="0">
                <a:solidFill>
                  <a:schemeClr val="tx1"/>
                </a:solidFill>
                <a:ea typeface="굴림" charset="-127"/>
                <a:cs typeface="Arial" charset="0"/>
              </a:rPr>
              <a:t>  production is observed</a:t>
            </a:r>
          </a:p>
          <a:p>
            <a:pPr algn="l"/>
            <a:endParaRPr lang="de-DE" altLang="ko-KR" sz="2000" dirty="0">
              <a:solidFill>
                <a:schemeClr val="tx1"/>
              </a:solidFill>
              <a:ea typeface="굴림" charset="-127"/>
              <a:cs typeface="Arial" charset="0"/>
            </a:endParaRPr>
          </a:p>
          <a:p>
            <a:pPr algn="l">
              <a:buFontTx/>
              <a:buChar char="•"/>
            </a:pPr>
            <a:r>
              <a:rPr lang="de-DE" altLang="ko-KR" sz="2000" dirty="0">
                <a:solidFill>
                  <a:schemeClr val="tx1"/>
                </a:solidFill>
                <a:ea typeface="굴림" charset="-127"/>
                <a:cs typeface="Arial" charset="0"/>
              </a:rPr>
              <a:t> </a:t>
            </a:r>
            <a:r>
              <a:rPr lang="de-DE" altLang="ko-KR" sz="2000" dirty="0" smtClean="0">
                <a:solidFill>
                  <a:schemeClr val="tx1"/>
                </a:solidFill>
                <a:ea typeface="굴림" charset="-127"/>
                <a:cs typeface="Arial" charset="0"/>
              </a:rPr>
              <a:t>Results </a:t>
            </a:r>
            <a:r>
              <a:rPr lang="de-DE" altLang="ko-KR" sz="2000" dirty="0">
                <a:solidFill>
                  <a:schemeClr val="tx1"/>
                </a:solidFill>
                <a:ea typeface="굴림" charset="-127"/>
                <a:cs typeface="Arial" charset="0"/>
              </a:rPr>
              <a:t>on identified particles will allow to disentangle the interplay</a:t>
            </a:r>
          </a:p>
          <a:p>
            <a:pPr algn="l"/>
            <a:r>
              <a:rPr lang="de-DE" altLang="ko-KR" sz="2000" dirty="0">
                <a:solidFill>
                  <a:schemeClr val="tx1"/>
                </a:solidFill>
                <a:ea typeface="굴림" charset="-127"/>
                <a:cs typeface="Arial" charset="0"/>
              </a:rPr>
              <a:t>  between quark and gluon energy loss, and </a:t>
            </a:r>
            <a:r>
              <a:rPr lang="de-DE" altLang="ko-KR" sz="2000" dirty="0">
                <a:solidFill>
                  <a:srgbClr val="FF0000"/>
                </a:solidFill>
                <a:ea typeface="굴림" charset="-127"/>
                <a:cs typeface="Arial" charset="0"/>
              </a:rPr>
              <a:t>recombination mechanisms </a:t>
            </a:r>
          </a:p>
          <a:p>
            <a:pPr algn="l"/>
            <a:r>
              <a:rPr lang="de-DE" altLang="ko-KR" sz="2000" dirty="0">
                <a:solidFill>
                  <a:srgbClr val="FF0000"/>
                </a:solidFill>
                <a:ea typeface="굴림" charset="-127"/>
                <a:cs typeface="Arial" charset="0"/>
              </a:rPr>
              <a:t>  at intermediate p</a:t>
            </a:r>
            <a:r>
              <a:rPr lang="de-DE" altLang="ko-KR" sz="2000" baseline="-25000" dirty="0">
                <a:solidFill>
                  <a:srgbClr val="FF0000"/>
                </a:solidFill>
                <a:ea typeface="굴림" charset="-127"/>
                <a:cs typeface="Arial" charset="0"/>
              </a:rPr>
              <a:t>T</a:t>
            </a:r>
            <a:endParaRPr lang="de-DE" altLang="ko-KR" sz="2000" dirty="0">
              <a:solidFill>
                <a:srgbClr val="FF0000"/>
              </a:solidFill>
              <a:ea typeface="굴림" charset="-127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44820" y="46320"/>
            <a:ext cx="3606757" cy="591573"/>
          </a:xfrm>
        </p:spPr>
        <p:txBody>
          <a:bodyPr/>
          <a:lstStyle/>
          <a:p>
            <a:r>
              <a:rPr lang="en-US" dirty="0" smtClean="0"/>
              <a:t>Summary – </a:t>
            </a:r>
            <a:r>
              <a:rPr lang="en-US" altLang="ko-KR" sz="2800" dirty="0" smtClean="0"/>
              <a:t> R</a:t>
            </a:r>
            <a:r>
              <a:rPr lang="en-US" altLang="ko-KR" sz="2800" baseline="-25000" dirty="0" smtClean="0"/>
              <a:t>AA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PID in ALICE</a:t>
            </a:r>
            <a:endParaRPr lang="en-US" dirty="0"/>
          </a:p>
        </p:txBody>
      </p:sp>
      <p:pic>
        <p:nvPicPr>
          <p:cNvPr id="4" name="Picture 4" descr="alice_technical_paper_ALICE-couleur-OK06_cut_named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7787" y="3297916"/>
            <a:ext cx="4429262" cy="320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437928" y="761999"/>
            <a:ext cx="3683409" cy="2345897"/>
            <a:chOff x="3734" y="0"/>
            <a:chExt cx="2026" cy="1495"/>
          </a:xfrm>
        </p:grpSpPr>
        <p:pic>
          <p:nvPicPr>
            <p:cNvPr id="7" name="Picture 9" descr="ALIce_SETUP_final_cf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819" y="131"/>
              <a:ext cx="1941" cy="1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0" descr="ALIce_SETUP_final_cf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419" y="787"/>
              <a:ext cx="337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ALIce_SETUP_final_cf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3734" y="0"/>
              <a:ext cx="1486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Oval 9"/>
          <p:cNvSpPr/>
          <p:nvPr/>
        </p:nvSpPr>
        <p:spPr>
          <a:xfrm>
            <a:off x="6332667" y="4590128"/>
            <a:ext cx="599751" cy="52923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11429657">
            <a:off x="6984255" y="2487403"/>
            <a:ext cx="299876" cy="2205145"/>
          </a:xfrm>
          <a:custGeom>
            <a:avLst/>
            <a:gdLst>
              <a:gd name="connsiteX0" fmla="*/ 682069 w 858466"/>
              <a:gd name="connsiteY0" fmla="*/ 0 h 2752021"/>
              <a:gd name="connsiteX1" fmla="*/ 29399 w 858466"/>
              <a:gd name="connsiteY1" fmla="*/ 1234881 h 2752021"/>
              <a:gd name="connsiteX2" fmla="*/ 858466 w 858466"/>
              <a:gd name="connsiteY2" fmla="*/ 2752021 h 275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8466" h="2752021">
                <a:moveTo>
                  <a:pt x="682069" y="0"/>
                </a:moveTo>
                <a:cubicBezTo>
                  <a:pt x="341034" y="388105"/>
                  <a:pt x="0" y="776211"/>
                  <a:pt x="29399" y="1234881"/>
                </a:cubicBezTo>
                <a:cubicBezTo>
                  <a:pt x="58798" y="1693551"/>
                  <a:pt x="858466" y="2752021"/>
                  <a:pt x="858466" y="2752021"/>
                </a:cubicBezTo>
              </a:path>
            </a:pathLst>
          </a:custGeom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26"/>
          <p:cNvGrpSpPr/>
          <p:nvPr/>
        </p:nvGrpSpPr>
        <p:grpSpPr>
          <a:xfrm>
            <a:off x="131831" y="984057"/>
            <a:ext cx="5460633" cy="1053671"/>
            <a:chOff x="131831" y="1249469"/>
            <a:chExt cx="5460633" cy="1053671"/>
          </a:xfrm>
        </p:grpSpPr>
        <p:sp>
          <p:nvSpPr>
            <p:cNvPr id="11" name="TextBox 10"/>
            <p:cNvSpPr txBox="1"/>
            <p:nvPr/>
          </p:nvSpPr>
          <p:spPr>
            <a:xfrm>
              <a:off x="131831" y="1249469"/>
              <a:ext cx="4185761" cy="90486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l"/>
              <a:r>
                <a:rPr lang="en-US" sz="1600" dirty="0" smtClean="0"/>
                <a:t>Inner tracking system</a:t>
              </a:r>
            </a:p>
            <a:p>
              <a:pPr marL="92075" indent="-92075" algn="l">
                <a:buFont typeface="Arial"/>
                <a:buChar char="•"/>
              </a:pPr>
              <a:r>
                <a:rPr lang="en-US" sz="1600" dirty="0" smtClean="0"/>
                <a:t>Low </a:t>
              </a:r>
              <a:r>
                <a:rPr lang="en-US" sz="1600" dirty="0" err="1" smtClean="0"/>
                <a:t>p</a:t>
              </a:r>
              <a:r>
                <a:rPr lang="en-US" sz="1600" baseline="-25000" dirty="0" err="1" smtClean="0"/>
                <a:t>T</a:t>
              </a:r>
              <a:r>
                <a:rPr lang="en-US" sz="1600" dirty="0" smtClean="0"/>
                <a:t> standalone tracker</a:t>
              </a:r>
            </a:p>
            <a:p>
              <a:pPr marL="92075" indent="-92075" algn="l">
                <a:buFont typeface="Arial"/>
                <a:buChar char="•"/>
              </a:pPr>
              <a:r>
                <a:rPr lang="en-US" sz="1600" dirty="0" smtClean="0"/>
                <a:t>PID: </a:t>
              </a:r>
              <a:r>
                <a:rPr lang="en-US" sz="1600" dirty="0" err="1" smtClean="0"/>
                <a:t>dE/dx</a:t>
              </a:r>
              <a:r>
                <a:rPr lang="en-US" sz="1600" dirty="0" smtClean="0"/>
                <a:t> in the silicon (up to 4 samples)</a:t>
              </a:r>
              <a:endParaRPr lang="en-US" sz="1600" dirty="0"/>
            </a:p>
          </p:txBody>
        </p:sp>
        <p:cxnSp>
          <p:nvCxnSpPr>
            <p:cNvPr id="14" name="Straight Arrow Connector 13"/>
            <p:cNvCxnSpPr>
              <a:stCxn id="11" idx="3"/>
              <a:endCxn id="7" idx="1"/>
            </p:cNvCxnSpPr>
            <p:nvPr/>
          </p:nvCxnSpPr>
          <p:spPr>
            <a:xfrm>
              <a:off x="4317592" y="1701901"/>
              <a:ext cx="1274872" cy="60123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31831" y="4157414"/>
            <a:ext cx="4185761" cy="9048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Topological ID + Invariant Mass</a:t>
            </a:r>
          </a:p>
          <a:p>
            <a:pPr marL="92075" indent="-92075" algn="l">
              <a:buFont typeface="Arial"/>
              <a:buChar char="•"/>
            </a:pPr>
            <a:r>
              <a:rPr lang="en-US" sz="1600" dirty="0" smtClean="0"/>
              <a:t>Resonances, Cascades, V0s, Kinks</a:t>
            </a:r>
          </a:p>
          <a:p>
            <a:pPr marL="92075" indent="-92075" algn="l">
              <a:buFont typeface="Arial"/>
              <a:buChar char="•"/>
            </a:pPr>
            <a:r>
              <a:rPr lang="en-US" sz="1600" dirty="0" smtClean="0"/>
              <a:t>PID: indirect cuts to improve S/B</a:t>
            </a:r>
            <a:endParaRPr lang="en-US" sz="1600" dirty="0"/>
          </a:p>
        </p:txBody>
      </p:sp>
      <p:grpSp>
        <p:nvGrpSpPr>
          <p:cNvPr id="6" name="Group 27"/>
          <p:cNvGrpSpPr/>
          <p:nvPr/>
        </p:nvGrpSpPr>
        <p:grpSpPr>
          <a:xfrm>
            <a:off x="131831" y="2027757"/>
            <a:ext cx="6500712" cy="2562371"/>
            <a:chOff x="131831" y="2293169"/>
            <a:chExt cx="6500712" cy="2562371"/>
          </a:xfrm>
        </p:grpSpPr>
        <p:sp>
          <p:nvSpPr>
            <p:cNvPr id="15" name="TextBox 14"/>
            <p:cNvSpPr txBox="1"/>
            <p:nvPr/>
          </p:nvSpPr>
          <p:spPr>
            <a:xfrm>
              <a:off x="131831" y="2293169"/>
              <a:ext cx="4185761" cy="90486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l"/>
              <a:r>
                <a:rPr lang="en-US" sz="1600" dirty="0" smtClean="0"/>
                <a:t>TPC</a:t>
              </a:r>
            </a:p>
            <a:p>
              <a:pPr marL="92075" indent="-92075" algn="l">
                <a:buFont typeface="Arial"/>
                <a:buChar char="•"/>
              </a:pPr>
              <a:r>
                <a:rPr lang="en-US" sz="1600" dirty="0" smtClean="0"/>
                <a:t>Standalone and global (+ITS) tracks</a:t>
              </a:r>
            </a:p>
            <a:p>
              <a:pPr marL="92075" indent="-92075" algn="l">
                <a:buFont typeface="Arial"/>
                <a:buChar char="•"/>
              </a:pPr>
              <a:r>
                <a:rPr lang="en-US" sz="1600" dirty="0" smtClean="0"/>
                <a:t>PID: </a:t>
              </a:r>
              <a:r>
                <a:rPr lang="en-US" sz="1600" dirty="0" err="1" smtClean="0"/>
                <a:t>dE/dx</a:t>
              </a:r>
              <a:r>
                <a:rPr lang="en-US" sz="1600" dirty="0" smtClean="0"/>
                <a:t> in the gas (up to 159 samples)</a:t>
              </a:r>
              <a:endParaRPr lang="en-US" sz="1600" dirty="0"/>
            </a:p>
          </p:txBody>
        </p:sp>
        <p:cxnSp>
          <p:nvCxnSpPr>
            <p:cNvPr id="22" name="Straight Arrow Connector 21"/>
            <p:cNvCxnSpPr>
              <a:stCxn id="15" idx="3"/>
              <a:endCxn id="10" idx="0"/>
            </p:cNvCxnSpPr>
            <p:nvPr/>
          </p:nvCxnSpPr>
          <p:spPr>
            <a:xfrm>
              <a:off x="4317592" y="2745601"/>
              <a:ext cx="2314951" cy="210993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28"/>
          <p:cNvGrpSpPr/>
          <p:nvPr/>
        </p:nvGrpSpPr>
        <p:grpSpPr>
          <a:xfrm>
            <a:off x="131831" y="3092430"/>
            <a:ext cx="6200836" cy="2026933"/>
            <a:chOff x="131831" y="3092430"/>
            <a:chExt cx="6200836" cy="2026933"/>
          </a:xfrm>
        </p:grpSpPr>
        <p:sp>
          <p:nvSpPr>
            <p:cNvPr id="17" name="TextBox 16"/>
            <p:cNvSpPr txBox="1"/>
            <p:nvPr/>
          </p:nvSpPr>
          <p:spPr>
            <a:xfrm>
              <a:off x="131831" y="3092430"/>
              <a:ext cx="4185761" cy="9417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l"/>
              <a:r>
                <a:rPr lang="en-US" sz="1600" dirty="0" smtClean="0"/>
                <a:t>Time of Flight</a:t>
              </a:r>
            </a:p>
            <a:p>
              <a:pPr marL="92075" indent="-92075" algn="l">
                <a:buFont typeface="Arial"/>
                <a:buChar char="•"/>
              </a:pPr>
              <a:r>
                <a:rPr lang="en-US" sz="1600" dirty="0" smtClean="0"/>
                <a:t>Matching of tracks extrapolated from TPC</a:t>
              </a:r>
            </a:p>
            <a:p>
              <a:pPr marL="92075" indent="-92075" algn="l">
                <a:buFont typeface="Arial"/>
                <a:buChar char="•"/>
              </a:pPr>
              <a:r>
                <a:rPr lang="en-US" sz="1600" dirty="0" smtClean="0"/>
                <a:t>PID: TOF, </a:t>
              </a:r>
              <a:r>
                <a:rPr lang="en-US" sz="1600" dirty="0" err="1" smtClean="0">
                  <a:latin typeface="Symbol" charset="2"/>
                  <a:cs typeface="Symbol" charset="2"/>
                </a:rPr>
                <a:t>s</a:t>
              </a:r>
              <a:r>
                <a:rPr lang="en-US" sz="1600" baseline="-25000" dirty="0" err="1" smtClean="0">
                  <a:latin typeface="Calibri"/>
                  <a:cs typeface="Calibri"/>
                </a:rPr>
                <a:t>TOT</a:t>
              </a:r>
              <a:r>
                <a:rPr lang="en-US" sz="1600" dirty="0" smtClean="0"/>
                <a:t> ~ 85ps(</a:t>
              </a:r>
              <a:r>
                <a:rPr lang="en-US" sz="1600" dirty="0" err="1" smtClean="0"/>
                <a:t>PbPb</a:t>
              </a:r>
              <a:r>
                <a:rPr lang="en-US" sz="1600" dirty="0" smtClean="0"/>
                <a:t>) – 120</a:t>
              </a:r>
              <a:r>
                <a:rPr lang="en-US" dirty="0" smtClean="0"/>
                <a:t>ps(pp) </a:t>
              </a:r>
              <a:endParaRPr lang="en-US" dirty="0"/>
            </a:p>
          </p:txBody>
        </p:sp>
        <p:cxnSp>
          <p:nvCxnSpPr>
            <p:cNvPr id="25" name="Straight Arrow Connector 24"/>
            <p:cNvCxnSpPr>
              <a:stCxn id="17" idx="3"/>
            </p:cNvCxnSpPr>
            <p:nvPr/>
          </p:nvCxnSpPr>
          <p:spPr>
            <a:xfrm>
              <a:off x="4317592" y="3563328"/>
              <a:ext cx="2015075" cy="155603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4012-6785-C44D-87D2-BE2F7704BDC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1" name="Picture 4" descr="ConversionPi0Candidat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9744" y="5077097"/>
            <a:ext cx="2590446" cy="178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직사각형 12"/>
          <p:cNvSpPr>
            <a:spLocks noChangeArrowheads="1"/>
          </p:cNvSpPr>
          <p:nvPr/>
        </p:nvSpPr>
        <p:spPr bwMode="auto">
          <a:xfrm>
            <a:off x="2643656" y="5586548"/>
            <a:ext cx="19479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ko-KR" sz="1600" dirty="0" smtClean="0">
                <a:latin typeface="+mn-ea"/>
              </a:rPr>
              <a:t>π</a:t>
            </a:r>
            <a:r>
              <a:rPr lang="en-US" altLang="ko-KR" sz="1600" baseline="30000" dirty="0" smtClean="0">
                <a:latin typeface="+mn-ea"/>
              </a:rPr>
              <a:t>0</a:t>
            </a:r>
            <a:r>
              <a:rPr lang="en-US" altLang="ko-KR" sz="1600" dirty="0" smtClean="0">
                <a:latin typeface="+mn-ea"/>
              </a:rPr>
              <a:t>-</a:t>
            </a:r>
            <a:r>
              <a:rPr lang="en-US" altLang="ko-KR" sz="1600" dirty="0">
                <a:latin typeface="+mn-ea"/>
              </a:rPr>
              <a:t>&gt; </a:t>
            </a:r>
            <a:r>
              <a:rPr lang="en-US" altLang="ko-KR" sz="1600" dirty="0">
                <a:latin typeface="+mn-ea"/>
                <a:sym typeface="Symbol" pitchFamily="18" charset="2"/>
              </a:rPr>
              <a:t></a:t>
            </a:r>
            <a:r>
              <a:rPr lang="en-US" altLang="ko-KR" sz="1600" dirty="0">
                <a:latin typeface="+mn-ea"/>
              </a:rPr>
              <a:t>+</a:t>
            </a:r>
            <a:r>
              <a:rPr lang="en-US" altLang="ko-KR" sz="1600" dirty="0">
                <a:latin typeface="+mn-ea"/>
                <a:sym typeface="Symbol" pitchFamily="18" charset="2"/>
              </a:rPr>
              <a:t></a:t>
            </a:r>
            <a:r>
              <a:rPr lang="en-US" altLang="ko-KR" sz="1600" dirty="0">
                <a:latin typeface="+mn-ea"/>
              </a:rPr>
              <a:t> -&gt; </a:t>
            </a:r>
            <a:r>
              <a:rPr lang="en-US" altLang="ko-KR" sz="1600" dirty="0" err="1" smtClean="0">
                <a:latin typeface="+mn-ea"/>
              </a:rPr>
              <a:t>e</a:t>
            </a:r>
            <a:r>
              <a:rPr lang="en-US" altLang="ko-KR" sz="1600" baseline="30000" dirty="0" err="1" smtClean="0">
                <a:latin typeface="+mn-ea"/>
              </a:rPr>
              <a:t>+</a:t>
            </a:r>
            <a:r>
              <a:rPr lang="en-US" altLang="ko-KR" sz="1600" dirty="0" err="1" smtClean="0">
                <a:latin typeface="+mn-ea"/>
              </a:rPr>
              <a:t>e</a:t>
            </a:r>
            <a:r>
              <a:rPr lang="en-US" altLang="ko-KR" sz="1600" baseline="30000" dirty="0" err="1" smtClean="0">
                <a:latin typeface="+mn-ea"/>
              </a:rPr>
              <a:t>-</a:t>
            </a:r>
            <a:r>
              <a:rPr lang="en-US" altLang="ko-KR" sz="1600" dirty="0" err="1" smtClean="0">
                <a:latin typeface="+mn-ea"/>
              </a:rPr>
              <a:t>e</a:t>
            </a:r>
            <a:r>
              <a:rPr lang="en-US" altLang="ko-KR" sz="1600" baseline="30000" dirty="0" err="1" smtClean="0">
                <a:latin typeface="+mn-ea"/>
              </a:rPr>
              <a:t>+</a:t>
            </a:r>
            <a:r>
              <a:rPr lang="en-US" altLang="ko-KR" sz="1600" dirty="0" err="1" smtClean="0">
                <a:latin typeface="+mn-ea"/>
              </a:rPr>
              <a:t>e</a:t>
            </a:r>
            <a:r>
              <a:rPr lang="en-US" altLang="ko-KR" sz="1600" baseline="30000" dirty="0" smtClean="0">
                <a:latin typeface="+mn-ea"/>
              </a:rPr>
              <a:t>-</a:t>
            </a:r>
          </a:p>
          <a:p>
            <a:r>
              <a:rPr lang="en-US" altLang="ko-KR" baseline="30000" dirty="0" smtClean="0">
                <a:latin typeface="+mn-ea"/>
              </a:rPr>
              <a:t>similarly K0, </a:t>
            </a:r>
            <a:r>
              <a:rPr lang="el-GR" altLang="ko-KR" baseline="30000" dirty="0" smtClean="0">
                <a:latin typeface="+mn-ea"/>
              </a:rPr>
              <a:t>Λ</a:t>
            </a:r>
            <a:r>
              <a:rPr lang="en-US" altLang="ko-KR" baseline="30000" dirty="0" smtClean="0">
                <a:latin typeface="+mn-ea"/>
              </a:rPr>
              <a:t>, </a:t>
            </a:r>
            <a:r>
              <a:rPr lang="el-GR" altLang="ko-KR" baseline="30000" dirty="0" smtClean="0">
                <a:latin typeface="+mn-ea"/>
              </a:rPr>
              <a:t>Ξ</a:t>
            </a:r>
            <a:r>
              <a:rPr lang="en-US" altLang="ko-KR" baseline="30000" dirty="0" smtClean="0">
                <a:latin typeface="+mn-ea"/>
              </a:rPr>
              <a:t>, </a:t>
            </a:r>
            <a:r>
              <a:rPr lang="el-GR" altLang="ko-KR" baseline="30000" dirty="0" smtClean="0">
                <a:latin typeface="+mn-ea"/>
              </a:rPr>
              <a:t>Ω</a:t>
            </a:r>
            <a:r>
              <a:rPr lang="en-US" altLang="ko-KR" baseline="30000" dirty="0" smtClean="0">
                <a:latin typeface="+mn-ea"/>
              </a:rPr>
              <a:t>,...</a:t>
            </a:r>
            <a:endParaRPr lang="ko-KR" altLang="en-US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7589" y="3517488"/>
            <a:ext cx="4696411" cy="334051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ymbol" charset="2"/>
                <a:cs typeface="Symbol" charset="2"/>
              </a:rPr>
              <a:t>p</a:t>
            </a:r>
            <a:r>
              <a:rPr lang="en-US" dirty="0" err="1" smtClean="0"/>
              <a:t>/K/p</a:t>
            </a:r>
            <a:r>
              <a:rPr lang="en-US" dirty="0" smtClean="0"/>
              <a:t> Spectra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rcRect t="8448" b="5659"/>
          <a:stretch>
            <a:fillRect/>
          </a:stretch>
        </p:blipFill>
        <p:spPr>
          <a:xfrm>
            <a:off x="0" y="865489"/>
            <a:ext cx="4696411" cy="28692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rcRect t="8448" b="5659"/>
          <a:stretch>
            <a:fillRect/>
          </a:stretch>
        </p:blipFill>
        <p:spPr>
          <a:xfrm>
            <a:off x="4447588" y="865489"/>
            <a:ext cx="4696411" cy="2869259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4012-6785-C44D-87D2-BE2F7704BDC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6754" y="3605592"/>
            <a:ext cx="5519069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Combined analysis </a:t>
            </a:r>
            <a:r>
              <a:rPr lang="en-US" sz="1600" dirty="0" smtClean="0"/>
              <a:t>in</a:t>
            </a:r>
          </a:p>
          <a:p>
            <a:pPr marL="182563" indent="-182563" algn="l">
              <a:buFont typeface="Arial"/>
              <a:buChar char="•"/>
            </a:pPr>
            <a:r>
              <a:rPr lang="en-US" sz="1600" dirty="0" smtClean="0"/>
              <a:t>Inner Tracking System</a:t>
            </a:r>
          </a:p>
          <a:p>
            <a:pPr marL="182563" indent="-182563" algn="l">
              <a:buFont typeface="Arial"/>
              <a:buChar char="•"/>
            </a:pPr>
            <a:r>
              <a:rPr lang="en-US" sz="1600" dirty="0" smtClean="0"/>
              <a:t>Time Projection Chamber</a:t>
            </a:r>
          </a:p>
          <a:p>
            <a:pPr marL="182563" indent="-182563" algn="l">
              <a:buFont typeface="Arial"/>
              <a:buChar char="•"/>
            </a:pPr>
            <a:r>
              <a:rPr lang="en-US" sz="1600" dirty="0" smtClean="0"/>
              <a:t>TOF</a:t>
            </a:r>
          </a:p>
          <a:p>
            <a:pPr algn="l"/>
            <a:r>
              <a:rPr lang="en-US" sz="1600" dirty="0" err="1" smtClean="0">
                <a:solidFill>
                  <a:srgbClr val="FF0000"/>
                </a:solidFill>
              </a:rPr>
              <a:t>p</a:t>
            </a:r>
            <a:r>
              <a:rPr lang="en-US" sz="1600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1600" dirty="0" smtClean="0">
                <a:solidFill>
                  <a:srgbClr val="FF0000"/>
                </a:solidFill>
              </a:rPr>
              <a:t> Range:</a:t>
            </a:r>
          </a:p>
          <a:p>
            <a:pPr algn="l"/>
            <a:r>
              <a:rPr lang="en-US" sz="1600" dirty="0" smtClean="0"/>
              <a:t>0.1 – 3 </a:t>
            </a:r>
            <a:r>
              <a:rPr lang="en-US" sz="1600" dirty="0" err="1" smtClean="0"/>
              <a:t>GeV/c</a:t>
            </a:r>
            <a:r>
              <a:rPr lang="en-US" sz="1600" dirty="0" smtClean="0"/>
              <a:t> (</a:t>
            </a:r>
            <a:r>
              <a:rPr lang="en-US" sz="1600" dirty="0" err="1" smtClean="0">
                <a:latin typeface="Symbol" charset="2"/>
                <a:cs typeface="Symbol" charset="2"/>
              </a:rPr>
              <a:t>p</a:t>
            </a:r>
            <a:r>
              <a:rPr lang="en-US" sz="1600" dirty="0" smtClean="0">
                <a:latin typeface="Calibri"/>
                <a:cs typeface="Calibri"/>
              </a:rPr>
              <a:t>)</a:t>
            </a:r>
          </a:p>
          <a:p>
            <a:pPr algn="l"/>
            <a:r>
              <a:rPr lang="en-US" sz="1600" dirty="0" smtClean="0"/>
              <a:t>0.2 – 2 </a:t>
            </a:r>
            <a:r>
              <a:rPr lang="en-US" sz="1600" dirty="0" err="1" smtClean="0"/>
              <a:t>GeV/c</a:t>
            </a:r>
            <a:r>
              <a:rPr lang="en-US" sz="1600" dirty="0" smtClean="0"/>
              <a:t> (</a:t>
            </a:r>
            <a:r>
              <a:rPr lang="en-US" sz="1600" dirty="0" smtClean="0">
                <a:latin typeface="Calibri"/>
                <a:cs typeface="Calibri"/>
              </a:rPr>
              <a:t>K)</a:t>
            </a:r>
          </a:p>
          <a:p>
            <a:pPr algn="l"/>
            <a:r>
              <a:rPr lang="en-US" sz="1600" dirty="0" smtClean="0"/>
              <a:t>0.3 – 3 </a:t>
            </a:r>
            <a:r>
              <a:rPr lang="en-US" sz="1600" dirty="0" err="1" smtClean="0"/>
              <a:t>GeV/c</a:t>
            </a:r>
            <a:r>
              <a:rPr lang="en-US" sz="1600" dirty="0" smtClean="0"/>
              <a:t> (</a:t>
            </a:r>
            <a:r>
              <a:rPr lang="en-US" sz="1600" dirty="0" err="1" smtClean="0"/>
              <a:t>p</a:t>
            </a:r>
            <a:r>
              <a:rPr lang="en-US" sz="1600" dirty="0" smtClean="0"/>
              <a:t>)</a:t>
            </a:r>
          </a:p>
          <a:p>
            <a:pPr algn="l"/>
            <a:r>
              <a:rPr lang="en-US" sz="1600" dirty="0" smtClean="0">
                <a:solidFill>
                  <a:srgbClr val="FF0000"/>
                </a:solidFill>
                <a:latin typeface="Calibri"/>
                <a:cs typeface="Calibri"/>
              </a:rPr>
              <a:t>Blast wave fits to individual particles</a:t>
            </a:r>
          </a:p>
          <a:p>
            <a:pPr algn="l"/>
            <a:r>
              <a:rPr lang="en-US" sz="1600" dirty="0" smtClean="0">
                <a:solidFill>
                  <a:srgbClr val="FF0000"/>
                </a:solidFill>
                <a:latin typeface="Calibri"/>
                <a:cs typeface="Calibri"/>
              </a:rPr>
              <a:t>to extract yields</a:t>
            </a:r>
            <a:endParaRPr lang="en-US" sz="16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rhic_only_no_tof_p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434" y="1183967"/>
            <a:ext cx="3751667" cy="3600000"/>
          </a:xfrm>
          <a:prstGeom prst="rect">
            <a:avLst/>
          </a:prstGeom>
        </p:spPr>
      </p:pic>
      <p:pic>
        <p:nvPicPr>
          <p:cNvPr id="13" name="Picture 12" descr="rhic_only_ne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5750" y="1183967"/>
            <a:ext cx="3751667" cy="36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Comparison to RHIC (0-5% Central)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4012-6785-C44D-87D2-BE2F7704BDC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5" name="Picture 14" descr="rhic_only_wtof_po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434" y="1183967"/>
            <a:ext cx="3751667" cy="3600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582327" y="3241791"/>
            <a:ext cx="1137372" cy="891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entral_neg_nosta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15750" y="1183967"/>
            <a:ext cx="3751667" cy="3600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345891" y="3241791"/>
            <a:ext cx="1137372" cy="891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entral_pos_nostar_wtof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434" y="1183967"/>
            <a:ext cx="3751667" cy="3600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70512" y="5578950"/>
            <a:ext cx="7119177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dirty="0" smtClean="0">
                <a:solidFill>
                  <a:srgbClr val="FF0000"/>
                </a:solidFill>
              </a:rPr>
              <a:t>At LHC</a:t>
            </a:r>
            <a:r>
              <a:rPr lang="en-US" dirty="0" smtClean="0">
                <a:solidFill>
                  <a:prstClr val="black"/>
                </a:solidFill>
              </a:rPr>
              <a:t>: ALICE spectra are </a:t>
            </a:r>
            <a:r>
              <a:rPr lang="en-US" dirty="0" smtClean="0">
                <a:solidFill>
                  <a:srgbClr val="FF0000"/>
                </a:solidFill>
              </a:rPr>
              <a:t>feed-down corrected</a:t>
            </a:r>
          </a:p>
          <a:p>
            <a:pPr marL="182563" lvl="0" indent="-182563" algn="l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Harder spectra, flatter </a:t>
            </a:r>
            <a:r>
              <a:rPr lang="en-US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 at low pt</a:t>
            </a:r>
          </a:p>
          <a:p>
            <a:pPr marL="182563" lvl="0" indent="-182563" algn="l">
              <a:buClr>
                <a:prstClr val="black"/>
              </a:buCl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Strong push </a:t>
            </a:r>
            <a:r>
              <a:rPr lang="en-US" dirty="0" smtClean="0">
                <a:solidFill>
                  <a:prstClr val="black"/>
                </a:solidFill>
              </a:rPr>
              <a:t>on the </a:t>
            </a:r>
            <a:r>
              <a:rPr lang="en-US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 due to radial flow?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79571" y="5886756"/>
            <a:ext cx="3064429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i="1" dirty="0" smtClean="0"/>
              <a:t>STAR, PRC 79 , 034909 (2009)</a:t>
            </a:r>
          </a:p>
          <a:p>
            <a:pPr algn="r"/>
            <a:r>
              <a:rPr lang="en-US" sz="1600" b="1" i="1" dirty="0" smtClean="0"/>
              <a:t>PHENIX, PRC69, 03409 (2004)</a:t>
            </a:r>
            <a:endParaRPr lang="en-US" sz="1600" b="1" i="1" dirty="0"/>
          </a:p>
        </p:txBody>
      </p:sp>
      <p:pic>
        <p:nvPicPr>
          <p:cNvPr id="23" name="Picture 22" descr="central_pos_whydr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9052" y="1183967"/>
            <a:ext cx="3751049" cy="3600000"/>
          </a:xfrm>
          <a:prstGeom prst="rect">
            <a:avLst/>
          </a:prstGeom>
        </p:spPr>
      </p:pic>
      <p:pic>
        <p:nvPicPr>
          <p:cNvPr id="24" name="Picture 23" descr="central_neg_whydr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16368" y="1171915"/>
            <a:ext cx="3751049" cy="3600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52556" y="923469"/>
            <a:ext cx="1023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positive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479575" y="923469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negative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70512" y="4599920"/>
            <a:ext cx="7119177" cy="104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At RHIC</a:t>
            </a:r>
            <a:r>
              <a:rPr lang="en-US" dirty="0" smtClean="0"/>
              <a:t>: STAR proton data generally not feed-down corrected. </a:t>
            </a:r>
          </a:p>
          <a:p>
            <a:pPr algn="l"/>
            <a:r>
              <a:rPr lang="en-US" dirty="0" smtClean="0"/>
              <a:t>Large feed down correction </a:t>
            </a:r>
          </a:p>
          <a:p>
            <a:r>
              <a:rPr lang="en-US" sz="2000" dirty="0" smtClean="0">
                <a:sym typeface="Wingdings"/>
              </a:rPr>
              <a:t>	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Consistent picture with feed-down corrected </a:t>
            </a:r>
            <a:r>
              <a:rPr lang="en-US" sz="2000" dirty="0" smtClean="0"/>
              <a:t>spectra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30018" y="5593299"/>
            <a:ext cx="292657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i="1" dirty="0" smtClean="0"/>
              <a:t>STAR, PRL97, 152301 (2006)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83050" y="1881051"/>
            <a:ext cx="2363146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solidFill>
                  <a:srgbClr val="CC00CC"/>
                </a:solidFill>
              </a:rPr>
              <a:t>fitting spectra &amp; v2 simultaneously</a:t>
            </a:r>
            <a:endParaRPr lang="ko-KR" altLang="en-US" sz="1100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4012-6785-C44D-87D2-BE2F7704BDC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34782" y="543347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2454" y="4513352"/>
            <a:ext cx="398262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increases linearly with mass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372" y="4895676"/>
            <a:ext cx="587651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Higher than at RHIC (harder spectra, </a:t>
            </a:r>
            <a:r>
              <a:rPr lang="en-US" dirty="0" smtClean="0">
                <a:solidFill>
                  <a:srgbClr val="FF0000"/>
                </a:solidFill>
              </a:rPr>
              <a:t>more radial flow?</a:t>
            </a:r>
            <a:r>
              <a:rPr lang="en-US" dirty="0" smtClean="0"/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2510" y="5312982"/>
            <a:ext cx="499581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the same </a:t>
            </a:r>
            <a:r>
              <a:rPr lang="en-US" dirty="0" err="1" smtClean="0"/>
              <a:t>dN</a:t>
            </a:r>
            <a:r>
              <a:rPr lang="en-US" dirty="0" smtClean="0"/>
              <a:t>/d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>
                <a:latin typeface="Calibri"/>
                <a:cs typeface="Calibri"/>
              </a:rPr>
              <a:t> higher mean </a:t>
            </a:r>
            <a:r>
              <a:rPr lang="en-US" dirty="0" err="1" smtClean="0">
                <a:latin typeface="Calibri"/>
                <a:cs typeface="Calibri"/>
              </a:rPr>
              <a:t>p</a:t>
            </a:r>
            <a:r>
              <a:rPr lang="en-US" baseline="-25000" dirty="0" err="1" smtClean="0">
                <a:latin typeface="Calibri"/>
                <a:cs typeface="Calibri"/>
              </a:rPr>
              <a:t>T</a:t>
            </a:r>
            <a:r>
              <a:rPr lang="en-US" dirty="0" smtClean="0">
                <a:latin typeface="Calibri"/>
                <a:cs typeface="Calibri"/>
              </a:rPr>
              <a:t> than at RHIC</a:t>
            </a:r>
            <a:endParaRPr lang="en-US" baseline="-25000" dirty="0" smtClean="0">
              <a:latin typeface="Symbol" charset="2"/>
              <a:cs typeface="Symbol" charset="2"/>
            </a:endParaRPr>
          </a:p>
        </p:txBody>
      </p:sp>
      <p:pic>
        <p:nvPicPr>
          <p:cNvPr id="17" name="Picture 16" descr="mean_pt_ali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47" y="1053597"/>
            <a:ext cx="4680000" cy="31575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2516" y="1048898"/>
            <a:ext cx="4680000" cy="3166988"/>
          </a:xfrm>
          <a:prstGeom prst="rect">
            <a:avLst/>
          </a:prstGeom>
        </p:spPr>
      </p:pic>
      <p:pic>
        <p:nvPicPr>
          <p:cNvPr id="21" name="Picture 20" descr="meanpt_wrhi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847" y="1058296"/>
            <a:ext cx="4680000" cy="3157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ntour_PbP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0" y="3549232"/>
            <a:ext cx="4486181" cy="280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Blast wave fits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4012-6785-C44D-87D2-BE2F7704BDC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89322" y="3681938"/>
            <a:ext cx="4954678" cy="328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Blast wave fits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FF0000"/>
                </a:solidFill>
              </a:rPr>
              <a:t> radial flow ~ 10% higher than at RHIC</a:t>
            </a:r>
          </a:p>
          <a:p>
            <a:pPr algn="l"/>
            <a:r>
              <a:rPr lang="en-US" dirty="0" smtClean="0"/>
              <a:t>Fit Range: </a:t>
            </a:r>
          </a:p>
          <a:p>
            <a:pPr marL="169863" indent="-169863" algn="l">
              <a:buFont typeface="Arial"/>
              <a:buChar char="•"/>
            </a:pPr>
            <a:r>
              <a:rPr lang="en-US" dirty="0" err="1" smtClean="0"/>
              <a:t>pions</a:t>
            </a:r>
            <a:r>
              <a:rPr lang="en-US" dirty="0" smtClean="0"/>
              <a:t> 		0.3 – 1 </a:t>
            </a:r>
            <a:r>
              <a:rPr lang="en-US" dirty="0" err="1" smtClean="0"/>
              <a:t>GeV</a:t>
            </a:r>
            <a:endParaRPr lang="en-US" dirty="0" smtClean="0"/>
          </a:p>
          <a:p>
            <a:pPr marL="169863" indent="-169863" algn="l">
              <a:buFont typeface="Arial"/>
              <a:buChar char="•"/>
            </a:pPr>
            <a:r>
              <a:rPr lang="en-US" dirty="0" err="1" smtClean="0"/>
              <a:t>kaons</a:t>
            </a:r>
            <a:r>
              <a:rPr lang="en-US" dirty="0" smtClean="0"/>
              <a:t>		0.2 – 1.5 </a:t>
            </a:r>
            <a:r>
              <a:rPr lang="en-US" dirty="0" err="1" smtClean="0"/>
              <a:t>GeV</a:t>
            </a:r>
            <a:endParaRPr lang="en-US" dirty="0" smtClean="0"/>
          </a:p>
          <a:p>
            <a:pPr marL="169863" indent="-169863" algn="l">
              <a:buFont typeface="Arial"/>
              <a:buChar char="•"/>
            </a:pPr>
            <a:r>
              <a:rPr lang="en-US" dirty="0" smtClean="0"/>
              <a:t>protons 	0.3 – 3 </a:t>
            </a:r>
            <a:r>
              <a:rPr lang="en-US" dirty="0" err="1" smtClean="0"/>
              <a:t>GeV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T depends on the </a:t>
            </a:r>
            <a:r>
              <a:rPr lang="en-US" dirty="0" err="1" smtClean="0"/>
              <a:t>pions</a:t>
            </a:r>
            <a:r>
              <a:rPr lang="en-US" dirty="0" smtClean="0"/>
              <a:t> and fit-range </a:t>
            </a:r>
          </a:p>
          <a:p>
            <a:pPr algn="l"/>
            <a:r>
              <a:rPr lang="en-US" dirty="0" smtClean="0"/>
              <a:t>(effect of resonances to be investigated)</a:t>
            </a:r>
          </a:p>
          <a:p>
            <a:endParaRPr lang="en-US" sz="2000" dirty="0" smtClean="0"/>
          </a:p>
        </p:txBody>
      </p:sp>
      <p:pic>
        <p:nvPicPr>
          <p:cNvPr id="16" name="Picture 15" descr="spectra-fi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7298" y="906988"/>
            <a:ext cx="9144000" cy="277495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036382" y="761999"/>
            <a:ext cx="2107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Calibri"/>
                <a:cs typeface="Calibri"/>
              </a:rPr>
              <a:t>PRC48, 2462 (1993).</a:t>
            </a:r>
            <a:endParaRPr lang="en-US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" y="3545568"/>
            <a:ext cx="4535352" cy="30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yields ratios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2305" y="4635091"/>
            <a:ext cx="446169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All +/- ratios are compatible with 1 </a:t>
            </a:r>
            <a:r>
              <a:rPr lang="en-US" dirty="0" smtClean="0"/>
              <a:t>at all centralities,  as expected at LHC energies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4012-6785-C44D-87D2-BE2F7704BDC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79571" y="6190084"/>
            <a:ext cx="3064429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i="1" dirty="0" smtClean="0"/>
              <a:t>STAR, PRC 79 , 034909 (2009)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" y="794545"/>
            <a:ext cx="4535352" cy="306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50379" y="780957"/>
            <a:ext cx="4535352" cy="306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5012" y="3001726"/>
            <a:ext cx="66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p</a:t>
            </a:r>
            <a:r>
              <a:rPr lang="en-US" baseline="30000" dirty="0" err="1" smtClean="0"/>
              <a:t>+</a:t>
            </a:r>
            <a:r>
              <a:rPr lang="en-US" dirty="0" err="1" smtClean="0"/>
              <a:t>/</a:t>
            </a:r>
            <a:r>
              <a:rPr lang="en-US" dirty="0" err="1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455012" y="5820752"/>
            <a:ext cx="637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dirty="0" smtClean="0"/>
              <a:t>/K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5118705" y="3001726"/>
            <a:ext cx="51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p/p</a:t>
            </a:r>
            <a:endParaRPr lang="en-US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5137661" y="29069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–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cKaPiWithPP.png"/>
          <p:cNvPicPr>
            <a:picLocks noChangeAspect="1"/>
          </p:cNvPicPr>
          <p:nvPr/>
        </p:nvPicPr>
        <p:blipFill>
          <a:blip r:embed="rId3" cstate="print"/>
          <a:srcRect t="7571"/>
          <a:stretch>
            <a:fillRect/>
          </a:stretch>
        </p:blipFill>
        <p:spPr>
          <a:xfrm>
            <a:off x="4833121" y="761999"/>
            <a:ext cx="4291200" cy="2701385"/>
          </a:xfrm>
          <a:prstGeom prst="rect">
            <a:avLst/>
          </a:prstGeom>
        </p:spPr>
      </p:pic>
      <p:pic>
        <p:nvPicPr>
          <p:cNvPr id="26" name="Picture 25" descr="cPrPiWithPP.png"/>
          <p:cNvPicPr>
            <a:picLocks noChangeAspect="1"/>
          </p:cNvPicPr>
          <p:nvPr/>
        </p:nvPicPr>
        <p:blipFill>
          <a:blip r:embed="rId4" cstate="print"/>
          <a:srcRect t="5854"/>
          <a:stretch>
            <a:fillRect/>
          </a:stretch>
        </p:blipFill>
        <p:spPr>
          <a:xfrm>
            <a:off x="360499" y="783418"/>
            <a:ext cx="4291200" cy="267996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98390" y="4541996"/>
            <a:ext cx="701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p/</a:t>
            </a:r>
            <a:r>
              <a:rPr lang="en-US" sz="2400" dirty="0" err="1" smtClean="0">
                <a:latin typeface="Symbol" charset="2"/>
                <a:cs typeface="Symbol" charset="2"/>
              </a:rPr>
              <a:t>p</a:t>
            </a:r>
            <a:r>
              <a:rPr lang="en-US" sz="2400" dirty="0" smtClean="0"/>
              <a:t> and K/</a:t>
            </a:r>
            <a:r>
              <a:rPr lang="en-US" sz="2400" dirty="0" err="1" smtClean="0">
                <a:latin typeface="Symbol" charset="2"/>
                <a:cs typeface="Symbol" charset="2"/>
              </a:rPr>
              <a:t>p</a:t>
            </a:r>
            <a:r>
              <a:rPr lang="en-US" sz="2400" dirty="0" smtClean="0"/>
              <a:t> ratios are </a:t>
            </a:r>
            <a:r>
              <a:rPr lang="en-US" sz="2400" dirty="0" smtClean="0">
                <a:solidFill>
                  <a:srgbClr val="FF0000"/>
                </a:solidFill>
              </a:rPr>
              <a:t>very similar </a:t>
            </a:r>
            <a:r>
              <a:rPr lang="en-US" sz="2400" dirty="0" smtClean="0"/>
              <a:t>at RHIC energies</a:t>
            </a:r>
            <a:endParaRPr lang="en-US" sz="2400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641926" y="4240981"/>
          <a:ext cx="76199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527"/>
                <a:gridCol w="2964473"/>
                <a:gridCol w="990757"/>
                <a:gridCol w="28192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p/</a:t>
                      </a:r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 baseline="30000" dirty="0" smtClean="0"/>
                        <a:t>+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0.0454+-0.0036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0.090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p/</a:t>
                      </a:r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 baseline="30000" dirty="0" smtClean="0"/>
                        <a:t>-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0.0458+-0.0036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0.091+0.009-0.007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K/</a:t>
                      </a:r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 baseline="30000" dirty="0" smtClean="0"/>
                        <a:t>+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0.156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+- 0.012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0.180+0.001-0.001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K/</a:t>
                      </a:r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 baseline="30000" dirty="0" smtClean="0"/>
                        <a:t>-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+- 0.012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0.179+0.001-0.001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Integrated ratios </a:t>
            </a:r>
            <a:r>
              <a:rPr lang="en-US" sz="3600" dirty="0" err="1" smtClean="0"/>
              <a:t>vs</a:t>
            </a:r>
            <a:r>
              <a:rPr lang="en-US" sz="3600" dirty="0" smtClean="0"/>
              <a:t> Centrality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789410" y="1694044"/>
            <a:ext cx="2550506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STAR (Not feed-down corrected)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0546" y="3463383"/>
            <a:ext cx="3724096" cy="2585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ALICE, BRAHMS, PHENIX (feed-down corrected)</a:t>
            </a:r>
            <a:endParaRPr lang="en-US" sz="12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881343" y="1912883"/>
            <a:ext cx="436461" cy="2249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931972" y="2767843"/>
            <a:ext cx="949371" cy="6955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02927" y="1634625"/>
            <a:ext cx="568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p/</a:t>
            </a:r>
            <a:r>
              <a:rPr lang="en-US" dirty="0" err="1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>
                <a:latin typeface="Calibri"/>
                <a:cs typeface="Calibri"/>
              </a:rPr>
              <a:t>-</a:t>
            </a:r>
            <a:endParaRPr lang="en-US" baseline="30000" dirty="0"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57300" y="1922359"/>
            <a:ext cx="609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30000" dirty="0" smtClean="0"/>
              <a:t>-</a:t>
            </a:r>
            <a:r>
              <a:rPr lang="en-US" dirty="0" smtClean="0"/>
              <a:t>/</a:t>
            </a:r>
            <a:r>
              <a:rPr lang="en-US" dirty="0" err="1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25" name="TextBox 24"/>
          <p:cNvSpPr txBox="1"/>
          <p:nvPr/>
        </p:nvSpPr>
        <p:spPr>
          <a:xfrm>
            <a:off x="6231023" y="3401275"/>
            <a:ext cx="2912977" cy="803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i="1" dirty="0" smtClean="0"/>
              <a:t>STAR, PRC 79 , 034909 (2009)</a:t>
            </a:r>
          </a:p>
          <a:p>
            <a:pPr algn="r"/>
            <a:r>
              <a:rPr lang="en-US" sz="1400" b="1" i="1" dirty="0" smtClean="0"/>
              <a:t>PHENIX, PRC69, 03409 (2004)</a:t>
            </a:r>
          </a:p>
          <a:p>
            <a:pPr algn="r"/>
            <a:r>
              <a:rPr lang="en-US" sz="1400" b="1" i="1" dirty="0" smtClean="0"/>
              <a:t>BRAHMS, PRC72, 014908 (2005)</a:t>
            </a:r>
            <a:endParaRPr lang="en-US" sz="1400" b="1" i="1" dirty="0"/>
          </a:p>
        </p:txBody>
      </p:sp>
      <p:sp>
        <p:nvSpPr>
          <p:cNvPr id="31" name="Rectangle 30"/>
          <p:cNvSpPr/>
          <p:nvPr/>
        </p:nvSpPr>
        <p:spPr>
          <a:xfrm>
            <a:off x="348649" y="6169580"/>
            <a:ext cx="4316695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(1) A. </a:t>
            </a:r>
            <a:r>
              <a:rPr lang="en-US" sz="1400" b="1" i="1" dirty="0" err="1" smtClean="0"/>
              <a:t>Andronic</a:t>
            </a:r>
            <a:r>
              <a:rPr lang="en-US" sz="1400" b="1" i="1" dirty="0" smtClean="0"/>
              <a:t> et al, </a:t>
            </a:r>
            <a:r>
              <a:rPr lang="en-US" sz="1400" b="1" i="1" dirty="0" err="1" smtClean="0"/>
              <a:t>Nucl</a:t>
            </a:r>
            <a:r>
              <a:rPr lang="en-US" sz="1400" b="1" i="1" dirty="0" smtClean="0"/>
              <a:t>. Phys. A772 167 (2006)</a:t>
            </a:r>
            <a:endParaRPr lang="en-US" sz="1400" b="1" dirty="0"/>
          </a:p>
        </p:txBody>
      </p:sp>
      <p:sp>
        <p:nvSpPr>
          <p:cNvPr id="32" name="Rectangle 31"/>
          <p:cNvSpPr/>
          <p:nvPr/>
        </p:nvSpPr>
        <p:spPr>
          <a:xfrm>
            <a:off x="5088240" y="6169580"/>
            <a:ext cx="3844321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(2) </a:t>
            </a:r>
            <a:r>
              <a:rPr lang="en-US" sz="1400" b="1" i="1" dirty="0" smtClean="0"/>
              <a:t>J. </a:t>
            </a:r>
            <a:r>
              <a:rPr lang="en-US" sz="1400" b="1" i="1" dirty="0" err="1" smtClean="0"/>
              <a:t>Cleymans</a:t>
            </a:r>
            <a:r>
              <a:rPr lang="en-US" sz="1400" b="1" i="1" dirty="0" smtClean="0"/>
              <a:t> et al, PRC74, 034903 (2006)</a:t>
            </a:r>
            <a:endParaRPr lang="en-US" sz="1400" b="1" i="1" dirty="0"/>
          </a:p>
        </p:txBody>
      </p:sp>
      <p:sp>
        <p:nvSpPr>
          <p:cNvPr id="35" name="Rectangle 34"/>
          <p:cNvSpPr/>
          <p:nvPr/>
        </p:nvSpPr>
        <p:spPr>
          <a:xfrm>
            <a:off x="1109128" y="6488668"/>
            <a:ext cx="2199128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T = 164 </a:t>
            </a:r>
            <a:r>
              <a:rPr lang="en-US" sz="1400" dirty="0" err="1" smtClean="0"/>
              <a:t>MeV</a:t>
            </a:r>
            <a:r>
              <a:rPr lang="en-US" sz="1400" dirty="0" smtClean="0"/>
              <a:t>, </a:t>
            </a:r>
            <a:r>
              <a:rPr lang="en-US" sz="1400" dirty="0" err="1" smtClean="0">
                <a:latin typeface="Symbol" charset="2"/>
                <a:cs typeface="Symbol" charset="2"/>
              </a:rPr>
              <a:t>m</a:t>
            </a:r>
            <a:r>
              <a:rPr lang="en-US" sz="1400" baseline="-25000" dirty="0" err="1" smtClean="0"/>
              <a:t>B</a:t>
            </a:r>
            <a:r>
              <a:rPr lang="en-US" sz="1400" dirty="0" smtClean="0"/>
              <a:t> = 1 </a:t>
            </a:r>
            <a:r>
              <a:rPr lang="en-US" sz="1400" dirty="0" err="1" smtClean="0"/>
              <a:t>MeV</a:t>
            </a:r>
            <a:endParaRPr lang="en-US" sz="1400" dirty="0"/>
          </a:p>
        </p:txBody>
      </p:sp>
      <p:sp>
        <p:nvSpPr>
          <p:cNvPr id="36" name="Rectangle 35"/>
          <p:cNvSpPr/>
          <p:nvPr/>
        </p:nvSpPr>
        <p:spPr>
          <a:xfrm>
            <a:off x="5518676" y="6488668"/>
            <a:ext cx="2983445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T = (170±5) </a:t>
            </a:r>
            <a:r>
              <a:rPr lang="en-US" sz="1400" dirty="0" err="1" smtClean="0"/>
              <a:t>MeV</a:t>
            </a:r>
            <a:r>
              <a:rPr lang="en-US" sz="1400" dirty="0" smtClean="0"/>
              <a:t> and μ</a:t>
            </a:r>
            <a:r>
              <a:rPr lang="en-US" sz="1400" baseline="-25000" dirty="0" smtClean="0"/>
              <a:t>B</a:t>
            </a:r>
            <a:r>
              <a:rPr lang="en-US" sz="1400" dirty="0" smtClean="0"/>
              <a:t> =1+4 </a:t>
            </a:r>
            <a:r>
              <a:rPr lang="en-US" sz="1400" dirty="0" err="1" smtClean="0"/>
              <a:t>MeV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3706313" y="154355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–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795598" y="2133600"/>
            <a:ext cx="3433660" cy="208891"/>
          </a:xfrm>
          <a:prstGeom prst="rect">
            <a:avLst/>
          </a:prstGeom>
          <a:solidFill>
            <a:schemeClr val="tx2">
              <a:lumMod val="50000"/>
              <a:alpha val="2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260587" y="1066800"/>
            <a:ext cx="3433660" cy="188665"/>
          </a:xfrm>
          <a:prstGeom prst="rect">
            <a:avLst/>
          </a:prstGeom>
          <a:solidFill>
            <a:schemeClr val="tx2">
              <a:lumMod val="50000"/>
              <a:alpha val="2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608195" y="3842863"/>
            <a:ext cx="2762296" cy="3416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Predictions for the LHC</a:t>
            </a:r>
            <a:endParaRPr lang="en-US" b="1" i="1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15867" y="3710609"/>
            <a:ext cx="229940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600" dirty="0" smtClean="0">
                <a:solidFill>
                  <a:srgbClr val="FF0000"/>
                </a:solidFill>
              </a:rPr>
              <a:t>p/</a:t>
            </a:r>
            <a:r>
              <a:rPr lang="en-US" altLang="ko-KR" sz="16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p:</a:t>
            </a:r>
            <a:r>
              <a:rPr lang="en-US" altLang="ko-KR" sz="1600" dirty="0" smtClean="0">
                <a:solidFill>
                  <a:srgbClr val="FF0000"/>
                </a:solidFill>
              </a:rPr>
              <a:t> lower</a:t>
            </a:r>
            <a:r>
              <a:rPr lang="ko-KR" altLang="en-US" sz="1600" dirty="0" smtClean="0">
                <a:solidFill>
                  <a:srgbClr val="FF0000"/>
                </a:solidFill>
              </a:rPr>
              <a:t> </a:t>
            </a:r>
            <a:r>
              <a:rPr lang="en-US" altLang="ko-KR" sz="1600" dirty="0" smtClean="0">
                <a:solidFill>
                  <a:srgbClr val="FF0000"/>
                </a:solidFill>
              </a:rPr>
              <a:t>than thermal model predictions 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5" grpId="0"/>
      <p:bldP spid="36" grpId="0"/>
      <p:bldP spid="55" grpId="0" animBg="1"/>
      <p:bldP spid="56" grpId="0" animBg="1"/>
      <p:bldP spid="59" grpId="0" animBg="1"/>
      <p:bldP spid="27" grpId="0"/>
    </p:bldLst>
  </p:timing>
</p:sld>
</file>

<file path=ppt/theme/theme1.xml><?xml version="1.0" encoding="utf-8"?>
<a:theme xmlns:a="http://schemas.openxmlformats.org/drawingml/2006/main" name="Paper Presentation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aper Presentation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defRPr>
        </a:defPPr>
      </a:lstStyle>
    </a:spDef>
    <a:lnDef>
      <a:spPr bwMode="auto">
        <a:noFill/>
        <a:ln w="12700" cap="flat" cmpd="sng" algn="ctr">
          <a:solidFill>
            <a:srgbClr val="000099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</a:objectDefaults>
  <a:extraClrSchemeLst>
    <a:extraClrScheme>
      <a:clrScheme name="Paper Presentation 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er Presentation 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3916</TotalTime>
  <Words>1407</Words>
  <Application>Microsoft Office PowerPoint</Application>
  <PresentationFormat>화면 슬라이드 쇼(4:3)</PresentationFormat>
  <Paragraphs>314</Paragraphs>
  <Slides>26</Slides>
  <Notes>8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3</vt:i4>
      </vt:variant>
      <vt:variant>
        <vt:lpstr>슬라이드 제목</vt:lpstr>
      </vt:variant>
      <vt:variant>
        <vt:i4>26</vt:i4>
      </vt:variant>
    </vt:vector>
  </HeadingPairs>
  <TitlesOfParts>
    <vt:vector size="30" baseType="lpstr">
      <vt:lpstr>Paper Presentation 1</vt:lpstr>
      <vt:lpstr>수식</vt:lpstr>
      <vt:lpstr>Equation</vt:lpstr>
      <vt:lpstr>Formel</vt:lpstr>
      <vt:lpstr>ALICE Overview</vt:lpstr>
      <vt:lpstr>2.76 TeV/N Pb-Pb Results</vt:lpstr>
      <vt:lpstr>PID in ALICE</vt:lpstr>
      <vt:lpstr>p/K/p Spectra</vt:lpstr>
      <vt:lpstr>Comparison to RHIC (0-5% Central)</vt:lpstr>
      <vt:lpstr>Mean pT</vt:lpstr>
      <vt:lpstr>Blast wave fits</vt:lpstr>
      <vt:lpstr>Integrated yields ratios</vt:lpstr>
      <vt:lpstr>Integrated ratios vs Centrality</vt:lpstr>
      <vt:lpstr>'Baryon anomaly': L/K0  </vt:lpstr>
      <vt:lpstr>Summary – spectra/particle ratio</vt:lpstr>
      <vt:lpstr>Azimuthal Flow: What next ?</vt:lpstr>
      <vt:lpstr>Experimental methods</vt:lpstr>
      <vt:lpstr>Elliptic Flow v2</vt:lpstr>
      <vt:lpstr>Higher Order Flow v3,v4,..</vt:lpstr>
      <vt:lpstr>Triangular flow (v3) – models</vt:lpstr>
      <vt:lpstr>Elliptic Flow v2 – PID and pt</vt:lpstr>
      <vt:lpstr>Triangular Flow v3 – PID and pt</vt:lpstr>
      <vt:lpstr>Summary – flow</vt:lpstr>
      <vt:lpstr>Charged Particle RAA: Ingredients</vt:lpstr>
      <vt:lpstr> charged particle RAA</vt:lpstr>
      <vt:lpstr>charged particle RAA- centrality dependence</vt:lpstr>
      <vt:lpstr> charged particle RAA - models</vt:lpstr>
      <vt:lpstr> charged pion RAA</vt:lpstr>
      <vt:lpstr> Λ and K0s - RCP </vt:lpstr>
      <vt:lpstr>Summary –  RAA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ALICE@LHC   A Large Ion Collider Experiment</dc:title>
  <dc:creator>sks</dc:creator>
  <cp:lastModifiedBy>HP</cp:lastModifiedBy>
  <cp:revision>373</cp:revision>
  <cp:lastPrinted>2002-06-25T19:50:27Z</cp:lastPrinted>
  <dcterms:created xsi:type="dcterms:W3CDTF">2011-05-18T20:06:42Z</dcterms:created>
  <dcterms:modified xsi:type="dcterms:W3CDTF">2011-06-09T20:09:06Z</dcterms:modified>
</cp:coreProperties>
</file>