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337" r:id="rId3"/>
    <p:sldId id="333" r:id="rId4"/>
    <p:sldId id="334" r:id="rId5"/>
    <p:sldId id="335" r:id="rId6"/>
    <p:sldId id="336" r:id="rId7"/>
    <p:sldId id="338" r:id="rId8"/>
    <p:sldId id="257" r:id="rId9"/>
    <p:sldId id="339" r:id="rId10"/>
    <p:sldId id="340" r:id="rId11"/>
    <p:sldId id="341" r:id="rId12"/>
    <p:sldId id="342" r:id="rId13"/>
    <p:sldId id="346" r:id="rId14"/>
    <p:sldId id="344" r:id="rId15"/>
    <p:sldId id="304" r:id="rId16"/>
    <p:sldId id="298" r:id="rId17"/>
    <p:sldId id="348" r:id="rId18"/>
    <p:sldId id="349" r:id="rId19"/>
    <p:sldId id="286" r:id="rId20"/>
    <p:sldId id="350" r:id="rId21"/>
    <p:sldId id="351" r:id="rId22"/>
    <p:sldId id="271" r:id="rId23"/>
    <p:sldId id="294" r:id="rId24"/>
    <p:sldId id="354" r:id="rId25"/>
    <p:sldId id="331" r:id="rId26"/>
    <p:sldId id="347" r:id="rId27"/>
    <p:sldId id="352" r:id="rId28"/>
    <p:sldId id="353" r:id="rId29"/>
  </p:sldIdLst>
  <p:sldSz cx="9144000" cy="6858000" type="screen4x3"/>
  <p:notesSz cx="6858000" cy="9144000"/>
  <p:embeddedFontLst>
    <p:embeddedFont>
      <p:font typeface="Verdana" pitchFamily="34" charset="0"/>
      <p:regular r:id="rId31"/>
      <p:bold r:id="rId32"/>
      <p:italic r:id="rId33"/>
      <p:boldItalic r:id="rId34"/>
    </p:embeddedFont>
    <p:embeddedFont>
      <p:font typeface="맑은 고딕" pitchFamily="50" charset="-127"/>
      <p:regular r:id="rId35"/>
      <p:bold r:id="rId36"/>
    </p:embeddedFont>
    <p:embeddedFont>
      <p:font typeface="Comic Sans MS" pitchFamily="66" charset="0"/>
      <p:regular r:id="rId37"/>
      <p:bold r:id="rId38"/>
    </p:embeddedFont>
    <p:embeddedFont>
      <p:font typeface="HY나무M" pitchFamily="18" charset="-127"/>
      <p:regular r:id="rId39"/>
    </p:embeddedFont>
    <p:embeddedFont>
      <p:font typeface="HY헤드라인M" pitchFamily="18" charset="-127"/>
      <p:regular r:id="rId4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6600"/>
    <a:srgbClr val="B5CE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30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1.png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9AE88-6047-4512-B5CD-C15E45C41877}" type="datetimeFigureOut">
              <a:rPr lang="ko-KR" altLang="en-US" smtClean="0"/>
              <a:pPr/>
              <a:t>2011-04-15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CF354-AC2B-490C-8C73-420731BBDD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CF354-AC2B-490C-8C73-420731BBDDE2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3E3C-3146-4674-8AAD-867E48845855}" type="datetime1">
              <a:rPr lang="ko-KR" altLang="en-US" smtClean="0"/>
              <a:pPr/>
              <a:t>2011-04-15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796118" y="6356350"/>
            <a:ext cx="2133600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B8203-58E7-41E8-8B0B-0A860B0DA16C}" type="datetime1">
              <a:rPr lang="ko-KR" altLang="en-US" smtClean="0"/>
              <a:pPr/>
              <a:t>2011-04-15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85918" y="2214554"/>
            <a:ext cx="5594174" cy="3429024"/>
          </a:xfrm>
          <a:prstGeom prst="rect">
            <a:avLst/>
          </a:prstGeom>
          <a:solidFill>
            <a:schemeClr val="tx2">
              <a:lumMod val="75000"/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Verdana" pitchFamily="34" charset="0"/>
              </a:rPr>
              <a:t>Su Houng </a:t>
            </a:r>
            <a:r>
              <a:rPr lang="en-US" altLang="ko-KR" sz="2000" b="1" dirty="0" smtClean="0">
                <a:solidFill>
                  <a:schemeClr val="bg1"/>
                </a:solidFill>
                <a:latin typeface="Verdana" pitchFamily="34" charset="0"/>
              </a:rPr>
              <a:t>Lee</a:t>
            </a:r>
            <a:endParaRPr lang="en-US" altLang="ko-KR" sz="20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dirty="0">
                <a:solidFill>
                  <a:schemeClr val="bg1"/>
                </a:solidFill>
                <a:latin typeface="Verdana" pitchFamily="34" charset="0"/>
              </a:rPr>
              <a:t>           </a:t>
            </a:r>
            <a:endParaRPr lang="en-US" altLang="ko-KR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Verdana" pitchFamily="34" charset="0"/>
              </a:rPr>
              <a:t>  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Verdana" pitchFamily="34" charset="0"/>
              </a:rPr>
              <a:t>   </a:t>
            </a:r>
            <a:endParaRPr lang="en-US" altLang="ko-KR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 smtClean="0">
                <a:solidFill>
                  <a:schemeClr val="bg1"/>
                </a:solidFill>
                <a:latin typeface="Verdana" pitchFamily="34" charset="0"/>
              </a:rPr>
              <a:t>  1. </a:t>
            </a:r>
            <a:r>
              <a:rPr lang="en-US" altLang="ko-KR" sz="1600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altLang="ko-KR" sz="1600" dirty="0" smtClean="0">
                <a:solidFill>
                  <a:schemeClr val="bg1"/>
                </a:solidFill>
                <a:latin typeface="Verdana" pitchFamily="34" charset="0"/>
              </a:rPr>
              <a:t> from pp at ALICE and H </a:t>
            </a:r>
            <a:r>
              <a:rPr lang="en-US" altLang="ko-KR" sz="1600" dirty="0" err="1" smtClean="0">
                <a:solidFill>
                  <a:schemeClr val="bg1"/>
                </a:solidFill>
                <a:latin typeface="Verdana" pitchFamily="34" charset="0"/>
              </a:rPr>
              <a:t>dibaryon</a:t>
            </a:r>
            <a:endParaRPr lang="en-US" altLang="ko-KR" sz="16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 smtClean="0">
                <a:solidFill>
                  <a:schemeClr val="bg1"/>
                </a:solidFill>
                <a:latin typeface="Verdana" pitchFamily="34" charset="0"/>
              </a:rPr>
              <a:t>  2. Exotics from HIC</a:t>
            </a:r>
            <a:endParaRPr lang="en-US" altLang="ko-KR" sz="16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 smtClean="0">
                <a:solidFill>
                  <a:schemeClr val="bg1"/>
                </a:solidFill>
                <a:latin typeface="Verdana" pitchFamily="34" charset="0"/>
              </a:rPr>
              <a:t>  3. Crypto-exotics from HIC</a:t>
            </a:r>
            <a:endParaRPr lang="en-US" altLang="ko-KR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4213" y="417502"/>
            <a:ext cx="7634287" cy="15113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tIns="118800" bIns="118800" anchor="ctr" anchorCtr="1"/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Times New Roman" pitchFamily="18" charset="0"/>
              </a:rPr>
              <a:t>Few ideas on </a:t>
            </a:r>
            <a:r>
              <a:rPr lang="en-US" altLang="ko-KR" sz="3600" b="1" dirty="0" err="1" smtClean="0">
                <a:solidFill>
                  <a:schemeClr val="bg1"/>
                </a:solidFill>
                <a:latin typeface="Times New Roman" pitchFamily="18" charset="0"/>
              </a:rPr>
              <a:t>Hadronic</a:t>
            </a:r>
            <a:r>
              <a:rPr lang="en-US" altLang="ko-KR" sz="3600" b="1" dirty="0" smtClean="0">
                <a:solidFill>
                  <a:schemeClr val="bg1"/>
                </a:solidFill>
                <a:latin typeface="Times New Roman" pitchFamily="18" charset="0"/>
              </a:rPr>
              <a:t> Physics at RHIC/LHC</a:t>
            </a:r>
            <a:endParaRPr lang="en-US" altLang="ko-KR" sz="3600" b="1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" name="Picture 20" descr="영문_좌우_백색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928934"/>
            <a:ext cx="1714512" cy="479425"/>
          </a:xfrm>
          <a:prstGeom prst="rect">
            <a:avLst/>
          </a:prstGeom>
          <a:noFill/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585789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Acknowledgement: S. Cho, C.M. Ko, S. Yasui + </a:t>
            </a:r>
            <a:r>
              <a:rPr lang="en-US" altLang="ko-KR" dirty="0" err="1" smtClean="0"/>
              <a:t>ExHIC</a:t>
            </a:r>
            <a:r>
              <a:rPr lang="en-US" altLang="ko-KR" dirty="0" smtClean="0"/>
              <a:t> collaboration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120834" name="Image" r:id="rId3" imgW="8857143" imgH="2409524" progId="">
              <p:embed/>
            </p:oleObj>
          </a:graphicData>
        </a:graphic>
      </p:graphicFrame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23850" y="115888"/>
            <a:ext cx="8462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rPr>
              <a:t>Multiquark</a:t>
            </a:r>
            <a:r>
              <a:rPr kumimoji="0" lang="en-US" altLang="ko-KR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rPr>
              <a:t> configuration</a:t>
            </a:r>
            <a:r>
              <a:rPr kumimoji="0" lang="en-US" altLang="ko-KR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rPr>
              <a:t>:     </a:t>
            </a:r>
            <a:endParaRPr kumimoji="0" lang="ko-KR" altLang="en-US" sz="1600" b="1" i="0" u="none" strike="noStrike" kern="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179388" y="765175"/>
            <a:ext cx="5976937" cy="28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en-US" altLang="ko-KR" sz="1600">
                <a:latin typeface="Verdana" pitchFamily="34" charset="0"/>
              </a:rPr>
              <a:t> Diquark attracation vs quark-antiquark </a:t>
            </a:r>
            <a:endParaRPr kumimoji="1" lang="en-US" altLang="ko-KR" sz="1600">
              <a:solidFill>
                <a:srgbClr val="FF0000"/>
              </a:solidFill>
              <a:latin typeface="Verdana" pitchFamily="34" charset="0"/>
            </a:endParaRPr>
          </a:p>
        </p:txBody>
      </p:sp>
      <p:graphicFrame>
        <p:nvGraphicFramePr>
          <p:cNvPr id="22" name="Object 28"/>
          <p:cNvGraphicFramePr>
            <a:graphicFrameLocks noChangeAspect="1"/>
          </p:cNvGraphicFramePr>
          <p:nvPr/>
        </p:nvGraphicFramePr>
        <p:xfrm>
          <a:off x="1285852" y="2112958"/>
          <a:ext cx="2098675" cy="744538"/>
        </p:xfrm>
        <a:graphic>
          <a:graphicData uri="http://schemas.openxmlformats.org/presentationml/2006/ole">
            <p:oleObj spid="_x0000_s120835" name="수식" r:id="rId4" imgW="1218960" imgH="431640" progId="Equation.3">
              <p:embed/>
            </p:oleObj>
          </a:graphicData>
        </a:graphic>
      </p:graphicFrame>
      <p:sp>
        <p:nvSpPr>
          <p:cNvPr id="23" name="Oval 31"/>
          <p:cNvSpPr>
            <a:spLocks noChangeArrowheads="1"/>
          </p:cNvSpPr>
          <p:nvPr/>
        </p:nvSpPr>
        <p:spPr bwMode="auto">
          <a:xfrm>
            <a:off x="5294313" y="2062163"/>
            <a:ext cx="287337" cy="287337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457200" marR="0" lvl="0" indent="-457200" algn="ctr" defTabSz="914400" eaLnBrk="1" fontAlgn="auto" latinLnBrk="1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0" cap="none" spc="0" normalizeH="0" baseline="0" noProof="0">
                <a:ln>
                  <a:noFill/>
                </a:ln>
                <a:solidFill>
                  <a:srgbClr val="113F71"/>
                </a:solidFill>
                <a:effectLst/>
                <a:uLnTx/>
                <a:uFillTx/>
                <a:latin typeface="Comic Sans MS" pitchFamily="66" charset="0"/>
              </a:rPr>
              <a:t>q</a:t>
            </a:r>
            <a:r>
              <a:rPr kumimoji="1" lang="en-US" altLang="ko-KR" sz="2000" b="0" i="0" u="none" strike="noStrike" kern="0" cap="none" spc="0" normalizeH="0" baseline="-25000" noProof="0">
                <a:ln>
                  <a:noFill/>
                </a:ln>
                <a:solidFill>
                  <a:srgbClr val="113F71"/>
                </a:solidFill>
                <a:effectLst/>
                <a:uLnTx/>
                <a:uFillTx/>
                <a:latin typeface="Comic Sans MS" pitchFamily="66" charset="0"/>
              </a:rPr>
              <a:t>3</a:t>
            </a:r>
          </a:p>
        </p:txBody>
      </p:sp>
      <p:sp>
        <p:nvSpPr>
          <p:cNvPr id="24" name="Oval 32"/>
          <p:cNvSpPr>
            <a:spLocks noChangeArrowheads="1"/>
          </p:cNvSpPr>
          <p:nvPr/>
        </p:nvSpPr>
        <p:spPr bwMode="auto">
          <a:xfrm>
            <a:off x="3862388" y="2062163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457200" marR="0" lvl="0" indent="-457200" algn="ctr" defTabSz="914400" eaLnBrk="1" fontAlgn="auto" latinLnBrk="1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q</a:t>
            </a:r>
            <a:r>
              <a:rPr kumimoji="1" lang="en-US" altLang="ko-KR" sz="20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1</a:t>
            </a:r>
          </a:p>
        </p:txBody>
      </p:sp>
      <p:sp>
        <p:nvSpPr>
          <p:cNvPr id="25" name="Oval 33"/>
          <p:cNvSpPr>
            <a:spLocks noChangeArrowheads="1"/>
          </p:cNvSpPr>
          <p:nvPr/>
        </p:nvSpPr>
        <p:spPr bwMode="auto">
          <a:xfrm>
            <a:off x="3862388" y="2709863"/>
            <a:ext cx="287337" cy="287337"/>
          </a:xfrm>
          <a:prstGeom prst="ellipse">
            <a:avLst/>
          </a:prstGeom>
          <a:solidFill>
            <a:srgbClr val="1966B3"/>
          </a:solidFill>
          <a:ln w="9525">
            <a:solidFill>
              <a:srgbClr val="1966B3"/>
            </a:solidFill>
            <a:round/>
            <a:headEnd/>
            <a:tailEnd/>
          </a:ln>
        </p:spPr>
        <p:txBody>
          <a:bodyPr wrap="none" anchor="ctr"/>
          <a:lstStyle/>
          <a:p>
            <a:pPr marL="457200" marR="0" lvl="0" indent="-457200" algn="ctr" defTabSz="914400" eaLnBrk="1" fontAlgn="auto" latinLnBrk="1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q</a:t>
            </a:r>
            <a:r>
              <a:rPr kumimoji="1" lang="en-US" altLang="ko-KR" sz="20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2</a:t>
            </a:r>
          </a:p>
        </p:txBody>
      </p:sp>
      <p:sp>
        <p:nvSpPr>
          <p:cNvPr id="26" name="AutoShape 36"/>
          <p:cNvSpPr>
            <a:spLocks noChangeArrowheads="1"/>
          </p:cNvSpPr>
          <p:nvPr/>
        </p:nvSpPr>
        <p:spPr bwMode="auto">
          <a:xfrm>
            <a:off x="4005263" y="2422525"/>
            <a:ext cx="71437" cy="215900"/>
          </a:xfrm>
          <a:prstGeom prst="upDownArrow">
            <a:avLst>
              <a:gd name="adj1" fmla="val 50000"/>
              <a:gd name="adj2" fmla="val 60445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>
            <a:off x="4365625" y="2206625"/>
            <a:ext cx="719138" cy="0"/>
          </a:xfrm>
          <a:prstGeom prst="line">
            <a:avLst/>
          </a:prstGeom>
          <a:noFill/>
          <a:ln w="9525">
            <a:solidFill>
              <a:srgbClr val="113F7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Oval 29"/>
          <p:cNvSpPr>
            <a:spLocks noChangeArrowheads="1"/>
          </p:cNvSpPr>
          <p:nvPr/>
        </p:nvSpPr>
        <p:spPr bwMode="auto">
          <a:xfrm>
            <a:off x="3500438" y="1919288"/>
            <a:ext cx="1008062" cy="1223962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179388" y="3848100"/>
            <a:ext cx="6678612" cy="28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en-US" altLang="ko-KR" sz="1600">
                <a:latin typeface="Verdana" pitchFamily="34" charset="0"/>
              </a:rPr>
              <a:t> diquark picture:  Yasui, Ko, Liu, Lee,..  (EJP08,EJP09)</a:t>
            </a:r>
            <a:endParaRPr kumimoji="1" lang="en-US" altLang="ko-KR" sz="1600">
              <a:solidFill>
                <a:srgbClr val="FF0000"/>
              </a:solidFill>
              <a:latin typeface="Verdana" pitchFamily="34" charset="0"/>
            </a:endParaRPr>
          </a:p>
        </p:txBody>
      </p:sp>
      <p:graphicFrame>
        <p:nvGraphicFramePr>
          <p:cNvPr id="30" name="Group 3"/>
          <p:cNvGraphicFramePr>
            <a:graphicFrameLocks noGrp="1"/>
          </p:cNvGraphicFramePr>
          <p:nvPr/>
        </p:nvGraphicFramePr>
        <p:xfrm>
          <a:off x="334963" y="4708525"/>
          <a:ext cx="5986462" cy="1149352"/>
        </p:xfrm>
        <a:graphic>
          <a:graphicData uri="http://schemas.openxmlformats.org/drawingml/2006/table">
            <a:tbl>
              <a:tblPr/>
              <a:tblGrid>
                <a:gridCol w="1497012"/>
                <a:gridCol w="1500188"/>
                <a:gridCol w="1493837"/>
                <a:gridCol w="1495425"/>
              </a:tblGrid>
              <a:tr h="28733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Type of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diquark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 and its q-q binding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S=C=0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(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ud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) 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  <a:sym typeface="Wingdings" pitchFamily="2" charset="2"/>
                        </a:rPr>
                        <a:t> A 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S=-1, m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=5/3m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(us) 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  <a:sym typeface="Wingdings" pitchFamily="2" charset="2"/>
                        </a:rPr>
                        <a:t> 3/5 A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(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ds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)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  <a:sym typeface="Wingdings" pitchFamily="2" charset="2"/>
                        </a:rPr>
                        <a:t> 3/5 A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C=1,  m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=5m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(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uc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) 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  <a:sym typeface="Wingdings" pitchFamily="2" charset="2"/>
                        </a:rPr>
                        <a:t>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 1/5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(dc)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  <a:sym typeface="Wingdings" pitchFamily="2" charset="2"/>
                        </a:rPr>
                        <a:t> 1/5 A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(sc)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  <a:sym typeface="Wingdings" pitchFamily="2" charset="2"/>
                        </a:rPr>
                        <a:t> 3/25 A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Object 26"/>
          <p:cNvGraphicFramePr>
            <a:graphicFrameLocks noChangeAspect="1"/>
          </p:cNvGraphicFramePr>
          <p:nvPr/>
        </p:nvGraphicFramePr>
        <p:xfrm>
          <a:off x="6600825" y="4965700"/>
          <a:ext cx="1931988" cy="603250"/>
        </p:xfrm>
        <a:graphic>
          <a:graphicData uri="http://schemas.openxmlformats.org/presentationml/2006/ole">
            <p:oleObj spid="_x0000_s120836" name="Equation" r:id="rId5" imgW="1384200" imgH="431640" progId="Equation.3">
              <p:embed/>
            </p:oleObj>
          </a:graphicData>
        </a:graphic>
      </p:graphicFrame>
      <p:graphicFrame>
        <p:nvGraphicFramePr>
          <p:cNvPr id="32" name="Object 27"/>
          <p:cNvGraphicFramePr>
            <a:graphicFrameLocks noChangeAspect="1"/>
          </p:cNvGraphicFramePr>
          <p:nvPr/>
        </p:nvGraphicFramePr>
        <p:xfrm>
          <a:off x="3605213" y="1184275"/>
          <a:ext cx="2141537" cy="744538"/>
        </p:xfrm>
        <a:graphic>
          <a:graphicData uri="http://schemas.openxmlformats.org/presentationml/2006/ole">
            <p:oleObj spid="_x0000_s120837" name="수식" r:id="rId6" imgW="1244520" imgH="431640" progId="Equation.3">
              <p:embed/>
            </p:oleObj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/>
        </p:nvGraphicFramePr>
        <p:xfrm>
          <a:off x="7000875" y="1857375"/>
          <a:ext cx="1290638" cy="373063"/>
        </p:xfrm>
        <a:graphic>
          <a:graphicData uri="http://schemas.openxmlformats.org/presentationml/2006/ole">
            <p:oleObj spid="_x0000_s120838" name="수식" r:id="rId7" imgW="749160" imgH="215640" progId="Equation.3">
              <p:embed/>
            </p:oleObj>
          </a:graphicData>
        </a:graphic>
      </p:graphicFrame>
      <p:graphicFrame>
        <p:nvGraphicFramePr>
          <p:cNvPr id="34" name="Object 43"/>
          <p:cNvGraphicFramePr>
            <a:graphicFrameLocks noChangeAspect="1"/>
          </p:cNvGraphicFramePr>
          <p:nvPr/>
        </p:nvGraphicFramePr>
        <p:xfrm>
          <a:off x="6162675" y="2473325"/>
          <a:ext cx="2124075" cy="395288"/>
        </p:xfrm>
        <a:graphic>
          <a:graphicData uri="http://schemas.openxmlformats.org/presentationml/2006/ole">
            <p:oleObj spid="_x0000_s120839" name="수식" r:id="rId8" imgW="12315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3" name="Oval 225"/>
          <p:cNvSpPr>
            <a:spLocks noChangeArrowheads="1"/>
          </p:cNvSpPr>
          <p:nvPr/>
        </p:nvSpPr>
        <p:spPr bwMode="auto">
          <a:xfrm>
            <a:off x="2170113" y="4602180"/>
            <a:ext cx="792162" cy="576262"/>
          </a:xfrm>
          <a:prstGeom prst="ellipse">
            <a:avLst/>
          </a:prstGeom>
          <a:solidFill>
            <a:srgbClr val="00B050"/>
          </a:solidFill>
          <a:ln w="25400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j-lt"/>
              <a:ea typeface="굴림" pitchFamily="50" charset="-127"/>
            </a:endParaRPr>
          </a:p>
        </p:txBody>
      </p:sp>
      <p:sp>
        <p:nvSpPr>
          <p:cNvPr id="4" name="Oval 108"/>
          <p:cNvSpPr>
            <a:spLocks noChangeArrowheads="1"/>
          </p:cNvSpPr>
          <p:nvPr/>
        </p:nvSpPr>
        <p:spPr bwMode="auto">
          <a:xfrm>
            <a:off x="2120900" y="2068502"/>
            <a:ext cx="792163" cy="576263"/>
          </a:xfrm>
          <a:prstGeom prst="ellipse">
            <a:avLst/>
          </a:prstGeom>
          <a:solidFill>
            <a:srgbClr val="00B050"/>
          </a:solidFill>
          <a:ln w="25400">
            <a:noFill/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" name="Rectangle 98"/>
          <p:cNvSpPr>
            <a:spLocks noChangeArrowheads="1"/>
          </p:cNvSpPr>
          <p:nvPr/>
        </p:nvSpPr>
        <p:spPr bwMode="auto">
          <a:xfrm>
            <a:off x="561975" y="214290"/>
            <a:ext cx="5089525" cy="484188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dirty="0" smtClean="0">
                <a:latin typeface="Comic Sans MS" pitchFamily="66" charset="0"/>
              </a:rPr>
              <a:t>Exotics 1:  Tetra-quark </a:t>
            </a:r>
            <a:r>
              <a:rPr lang="en-US" altLang="ko-KR" sz="2000" dirty="0">
                <a:latin typeface="Comic Sans MS" pitchFamily="66" charset="0"/>
              </a:rPr>
              <a:t>- configurations</a:t>
            </a:r>
            <a:endParaRPr lang="en-US" altLang="ko-KR" sz="2000" baseline="30000" dirty="0">
              <a:latin typeface="Comic Sans MS" pitchFamily="66" charset="0"/>
            </a:endParaRPr>
          </a:p>
        </p:txBody>
      </p:sp>
      <p:sp>
        <p:nvSpPr>
          <p:cNvPr id="6" name="Oval 101"/>
          <p:cNvSpPr>
            <a:spLocks noChangeArrowheads="1"/>
          </p:cNvSpPr>
          <p:nvPr/>
        </p:nvSpPr>
        <p:spPr bwMode="auto">
          <a:xfrm>
            <a:off x="1184275" y="2212965"/>
            <a:ext cx="287338" cy="303212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j-lt"/>
                <a:ea typeface="굴림" pitchFamily="50" charset="-127"/>
              </a:rPr>
              <a:t>u</a:t>
            </a:r>
          </a:p>
        </p:txBody>
      </p:sp>
      <p:sp>
        <p:nvSpPr>
          <p:cNvPr id="7" name="Oval 102"/>
          <p:cNvSpPr>
            <a:spLocks noChangeArrowheads="1"/>
          </p:cNvSpPr>
          <p:nvPr/>
        </p:nvSpPr>
        <p:spPr bwMode="auto">
          <a:xfrm>
            <a:off x="1555750" y="2212965"/>
            <a:ext cx="276225" cy="26511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000" b="1">
                <a:latin typeface="Verdana" pitchFamily="34" charset="0"/>
              </a:rPr>
              <a:t>d</a:t>
            </a:r>
          </a:p>
        </p:txBody>
      </p:sp>
      <p:sp>
        <p:nvSpPr>
          <p:cNvPr id="8" name="Oval 105"/>
          <p:cNvSpPr>
            <a:spLocks noChangeArrowheads="1"/>
          </p:cNvSpPr>
          <p:nvPr/>
        </p:nvSpPr>
        <p:spPr bwMode="auto">
          <a:xfrm>
            <a:off x="2193925" y="2212965"/>
            <a:ext cx="284163" cy="303212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00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j-lt"/>
                <a:ea typeface="굴림" pitchFamily="50" charset="-127"/>
              </a:rPr>
              <a:t>d</a:t>
            </a:r>
            <a:endParaRPr lang="en-US" altLang="ko-KR" sz="1000" b="1" dirty="0">
              <a:ea typeface="굴림" pitchFamily="50" charset="-127"/>
            </a:endParaRPr>
          </a:p>
        </p:txBody>
      </p:sp>
      <p:sp>
        <p:nvSpPr>
          <p:cNvPr id="9" name="Oval 106"/>
          <p:cNvSpPr>
            <a:spLocks noChangeArrowheads="1"/>
          </p:cNvSpPr>
          <p:nvPr/>
        </p:nvSpPr>
        <p:spPr bwMode="auto">
          <a:xfrm>
            <a:off x="2565400" y="2212965"/>
            <a:ext cx="273050" cy="290512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000" b="1">
                <a:latin typeface="Verdana" pitchFamily="34" charset="0"/>
              </a:rPr>
              <a:t>u</a:t>
            </a:r>
          </a:p>
        </p:txBody>
      </p:sp>
      <p:sp>
        <p:nvSpPr>
          <p:cNvPr id="10" name="Oval 107"/>
          <p:cNvSpPr>
            <a:spLocks noChangeArrowheads="1"/>
          </p:cNvSpPr>
          <p:nvPr/>
        </p:nvSpPr>
        <p:spPr bwMode="auto">
          <a:xfrm>
            <a:off x="1111250" y="2068502"/>
            <a:ext cx="792163" cy="576263"/>
          </a:xfrm>
          <a:prstGeom prst="ellipse">
            <a:avLst/>
          </a:prstGeom>
          <a:noFill/>
          <a:ln w="25400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Oval 109"/>
          <p:cNvSpPr>
            <a:spLocks noChangeArrowheads="1"/>
          </p:cNvSpPr>
          <p:nvPr/>
        </p:nvSpPr>
        <p:spPr bwMode="auto">
          <a:xfrm>
            <a:off x="4352925" y="2212965"/>
            <a:ext cx="287338" cy="303212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j-lt"/>
                <a:ea typeface="굴림" pitchFamily="50" charset="-127"/>
              </a:rPr>
              <a:t>u</a:t>
            </a:r>
            <a:endParaRPr lang="en-US" altLang="ko-KR" sz="1000" b="1" dirty="0">
              <a:ea typeface="굴림" pitchFamily="50" charset="-127"/>
            </a:endParaRPr>
          </a:p>
        </p:txBody>
      </p:sp>
      <p:sp>
        <p:nvSpPr>
          <p:cNvPr id="12" name="Oval 110"/>
          <p:cNvSpPr>
            <a:spLocks noChangeArrowheads="1"/>
          </p:cNvSpPr>
          <p:nvPr/>
        </p:nvSpPr>
        <p:spPr bwMode="auto">
          <a:xfrm>
            <a:off x="5629275" y="2232015"/>
            <a:ext cx="276225" cy="26511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000" b="1">
                <a:latin typeface="Verdana" pitchFamily="34" charset="0"/>
              </a:rPr>
              <a:t>d</a:t>
            </a:r>
          </a:p>
        </p:txBody>
      </p:sp>
      <p:sp>
        <p:nvSpPr>
          <p:cNvPr id="13" name="Oval 111"/>
          <p:cNvSpPr>
            <a:spLocks noChangeArrowheads="1"/>
          </p:cNvSpPr>
          <p:nvPr/>
        </p:nvSpPr>
        <p:spPr bwMode="auto">
          <a:xfrm>
            <a:off x="4711700" y="2211377"/>
            <a:ext cx="284163" cy="303213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00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j-lt"/>
                <a:ea typeface="굴림" pitchFamily="50" charset="-127"/>
              </a:rPr>
              <a:t>d</a:t>
            </a:r>
          </a:p>
        </p:txBody>
      </p:sp>
      <p:sp>
        <p:nvSpPr>
          <p:cNvPr id="14" name="Oval 112"/>
          <p:cNvSpPr>
            <a:spLocks noChangeArrowheads="1"/>
          </p:cNvSpPr>
          <p:nvPr/>
        </p:nvSpPr>
        <p:spPr bwMode="auto">
          <a:xfrm>
            <a:off x="5948363" y="2212965"/>
            <a:ext cx="273050" cy="290512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000" b="1">
                <a:latin typeface="Verdana" pitchFamily="34" charset="0"/>
              </a:rPr>
              <a:t>u</a:t>
            </a:r>
          </a:p>
        </p:txBody>
      </p:sp>
      <p:sp>
        <p:nvSpPr>
          <p:cNvPr id="15" name="Oval 113"/>
          <p:cNvSpPr>
            <a:spLocks noChangeArrowheads="1"/>
          </p:cNvSpPr>
          <p:nvPr/>
        </p:nvSpPr>
        <p:spPr bwMode="auto">
          <a:xfrm>
            <a:off x="4279900" y="2068502"/>
            <a:ext cx="792163" cy="5762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Oval 114"/>
          <p:cNvSpPr>
            <a:spLocks noChangeArrowheads="1"/>
          </p:cNvSpPr>
          <p:nvPr/>
        </p:nvSpPr>
        <p:spPr bwMode="auto">
          <a:xfrm>
            <a:off x="5503863" y="2068502"/>
            <a:ext cx="792162" cy="5762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" name="Text Box 135"/>
          <p:cNvSpPr txBox="1">
            <a:spLocks noChangeArrowheads="1"/>
          </p:cNvSpPr>
          <p:nvPr/>
        </p:nvSpPr>
        <p:spPr bwMode="auto">
          <a:xfrm>
            <a:off x="3416300" y="213994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Arial" charset="0"/>
                <a:sym typeface="Wingdings" pitchFamily="2" charset="2"/>
              </a:rPr>
              <a:t></a:t>
            </a:r>
            <a:endParaRPr lang="en-US" altLang="ko-KR" sz="2000" baseline="30000">
              <a:latin typeface="Arial" charset="0"/>
            </a:endParaRPr>
          </a:p>
        </p:txBody>
      </p:sp>
      <p:sp>
        <p:nvSpPr>
          <p:cNvPr id="18" name="Text Box 136"/>
          <p:cNvSpPr txBox="1">
            <a:spLocks noChangeArrowheads="1"/>
          </p:cNvSpPr>
          <p:nvPr/>
        </p:nvSpPr>
        <p:spPr bwMode="auto">
          <a:xfrm>
            <a:off x="604838" y="2139940"/>
            <a:ext cx="468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Arial" charset="0"/>
                <a:sym typeface="Wingdings" pitchFamily="2" charset="2"/>
              </a:rPr>
              <a:t>0</a:t>
            </a:r>
            <a:r>
              <a:rPr lang="en-US" altLang="ko-KR" sz="2000" baseline="30000">
                <a:latin typeface="Arial" charset="0"/>
                <a:sym typeface="Wingdings" pitchFamily="2" charset="2"/>
              </a:rPr>
              <a:t>+</a:t>
            </a:r>
            <a:endParaRPr lang="en-US" altLang="ko-KR" sz="2000" baseline="30000">
              <a:latin typeface="Arial" charset="0"/>
            </a:endParaRP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6937375" y="2928938"/>
          <a:ext cx="1312863" cy="571500"/>
        </p:xfrm>
        <a:graphic>
          <a:graphicData uri="http://schemas.openxmlformats.org/presentationml/2006/ole">
            <p:oleObj spid="_x0000_s121858" name="수식" r:id="rId3" imgW="939600" imgH="406080" progId="Equation.3">
              <p:embed/>
            </p:oleObj>
          </a:graphicData>
        </a:graphic>
      </p:graphicFrame>
      <p:sp>
        <p:nvSpPr>
          <p:cNvPr id="20" name="AutoShape 157"/>
          <p:cNvSpPr>
            <a:spLocks noChangeArrowheads="1"/>
          </p:cNvSpPr>
          <p:nvPr/>
        </p:nvSpPr>
        <p:spPr bwMode="auto">
          <a:xfrm>
            <a:off x="1039813" y="2000240"/>
            <a:ext cx="1944687" cy="720725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" name="Text Box 158"/>
          <p:cNvSpPr txBox="1">
            <a:spLocks noChangeArrowheads="1"/>
          </p:cNvSpPr>
          <p:nvPr/>
        </p:nvSpPr>
        <p:spPr bwMode="auto">
          <a:xfrm>
            <a:off x="3933825" y="2154227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Arial" charset="0"/>
                <a:sym typeface="Wingdings" pitchFamily="2" charset="2"/>
              </a:rPr>
              <a:t>0</a:t>
            </a:r>
            <a:r>
              <a:rPr lang="en-US" altLang="ko-KR" sz="2000" baseline="30000">
                <a:latin typeface="Arial" charset="0"/>
                <a:sym typeface="Wingdings" pitchFamily="2" charset="2"/>
              </a:rPr>
              <a:t>-</a:t>
            </a:r>
            <a:endParaRPr lang="en-US" altLang="ko-KR" sz="2000" baseline="30000">
              <a:latin typeface="Arial" charset="0"/>
            </a:endParaRPr>
          </a:p>
        </p:txBody>
      </p:sp>
      <p:sp>
        <p:nvSpPr>
          <p:cNvPr id="22" name="Text Box 159"/>
          <p:cNvSpPr txBox="1">
            <a:spLocks noChangeArrowheads="1"/>
          </p:cNvSpPr>
          <p:nvPr/>
        </p:nvSpPr>
        <p:spPr bwMode="auto">
          <a:xfrm>
            <a:off x="5178425" y="2155815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Arial" charset="0"/>
                <a:sym typeface="Wingdings" pitchFamily="2" charset="2"/>
              </a:rPr>
              <a:t>0</a:t>
            </a:r>
            <a:r>
              <a:rPr lang="en-US" altLang="ko-KR" sz="2000" baseline="30000">
                <a:latin typeface="Arial" charset="0"/>
                <a:sym typeface="Wingdings" pitchFamily="2" charset="2"/>
              </a:rPr>
              <a:t>-</a:t>
            </a:r>
            <a:endParaRPr lang="en-US" altLang="ko-KR" sz="2000" baseline="30000">
              <a:latin typeface="Arial" charset="0"/>
            </a:endParaRPr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/>
        </p:nvGraphicFramePr>
        <p:xfrm>
          <a:off x="544513" y="2792416"/>
          <a:ext cx="2232025" cy="603250"/>
        </p:xfrm>
        <a:graphic>
          <a:graphicData uri="http://schemas.openxmlformats.org/presentationml/2006/ole">
            <p:oleObj spid="_x0000_s121859" name="수식" r:id="rId4" imgW="1600200" imgH="431640" progId="Equation.3">
              <p:embed/>
            </p:oleObj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3643306" y="2792416"/>
          <a:ext cx="2355850" cy="603250"/>
        </p:xfrm>
        <a:graphic>
          <a:graphicData uri="http://schemas.openxmlformats.org/presentationml/2006/ole">
            <p:oleObj spid="_x0000_s121860" name="수식" r:id="rId5" imgW="1688760" imgH="431640" progId="Equation.3">
              <p:embed/>
            </p:oleObj>
          </a:graphicData>
        </a:graphic>
      </p:graphicFrame>
      <p:sp>
        <p:nvSpPr>
          <p:cNvPr id="26" name="Oval 220"/>
          <p:cNvSpPr>
            <a:spLocks noChangeArrowheads="1"/>
          </p:cNvSpPr>
          <p:nvPr/>
        </p:nvSpPr>
        <p:spPr bwMode="auto">
          <a:xfrm>
            <a:off x="1233488" y="4746642"/>
            <a:ext cx="287337" cy="303213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j-lt"/>
                <a:ea typeface="굴림" pitchFamily="50" charset="-127"/>
              </a:rPr>
              <a:t>u</a:t>
            </a:r>
          </a:p>
        </p:txBody>
      </p:sp>
      <p:sp>
        <p:nvSpPr>
          <p:cNvPr id="27" name="Oval 221"/>
          <p:cNvSpPr>
            <a:spLocks noChangeArrowheads="1"/>
          </p:cNvSpPr>
          <p:nvPr/>
        </p:nvSpPr>
        <p:spPr bwMode="auto">
          <a:xfrm>
            <a:off x="1604963" y="4746642"/>
            <a:ext cx="276225" cy="303213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j-lt"/>
                <a:ea typeface="굴림" pitchFamily="50" charset="-127"/>
              </a:rPr>
              <a:t>d</a:t>
            </a:r>
          </a:p>
        </p:txBody>
      </p:sp>
      <p:sp>
        <p:nvSpPr>
          <p:cNvPr id="28" name="Oval 222"/>
          <p:cNvSpPr>
            <a:spLocks noChangeArrowheads="1"/>
          </p:cNvSpPr>
          <p:nvPr/>
        </p:nvSpPr>
        <p:spPr bwMode="auto">
          <a:xfrm>
            <a:off x="2243138" y="4746642"/>
            <a:ext cx="284162" cy="303213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00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j-lt"/>
                <a:ea typeface="굴림" pitchFamily="50" charset="-127"/>
              </a:rPr>
              <a:t>c</a:t>
            </a:r>
          </a:p>
        </p:txBody>
      </p:sp>
      <p:sp>
        <p:nvSpPr>
          <p:cNvPr id="29" name="Oval 223"/>
          <p:cNvSpPr>
            <a:spLocks noChangeArrowheads="1"/>
          </p:cNvSpPr>
          <p:nvPr/>
        </p:nvSpPr>
        <p:spPr bwMode="auto">
          <a:xfrm>
            <a:off x="2614613" y="4746642"/>
            <a:ext cx="273050" cy="303213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j-lt"/>
                <a:ea typeface="굴림" pitchFamily="50" charset="-127"/>
              </a:rPr>
              <a:t>b</a:t>
            </a:r>
          </a:p>
        </p:txBody>
      </p:sp>
      <p:sp>
        <p:nvSpPr>
          <p:cNvPr id="30" name="Oval 224"/>
          <p:cNvSpPr>
            <a:spLocks noChangeArrowheads="1"/>
          </p:cNvSpPr>
          <p:nvPr/>
        </p:nvSpPr>
        <p:spPr bwMode="auto">
          <a:xfrm>
            <a:off x="1160463" y="4602180"/>
            <a:ext cx="792162" cy="576262"/>
          </a:xfrm>
          <a:prstGeom prst="ellipse">
            <a:avLst/>
          </a:prstGeom>
          <a:noFill/>
          <a:ln w="25400">
            <a:solidFill>
              <a:srgbClr val="00B05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j-lt"/>
              <a:ea typeface="굴림" pitchFamily="50" charset="-127"/>
            </a:endParaRPr>
          </a:p>
        </p:txBody>
      </p:sp>
      <p:sp>
        <p:nvSpPr>
          <p:cNvPr id="31" name="Oval 226"/>
          <p:cNvSpPr>
            <a:spLocks noChangeArrowheads="1"/>
          </p:cNvSpPr>
          <p:nvPr/>
        </p:nvSpPr>
        <p:spPr bwMode="auto">
          <a:xfrm>
            <a:off x="4402138" y="4746642"/>
            <a:ext cx="287337" cy="303213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j-lt"/>
                <a:ea typeface="굴림" pitchFamily="50" charset="-127"/>
              </a:rPr>
              <a:t>u</a:t>
            </a:r>
          </a:p>
        </p:txBody>
      </p:sp>
      <p:sp>
        <p:nvSpPr>
          <p:cNvPr id="32" name="Oval 227"/>
          <p:cNvSpPr>
            <a:spLocks noChangeArrowheads="1"/>
          </p:cNvSpPr>
          <p:nvPr/>
        </p:nvSpPr>
        <p:spPr bwMode="auto">
          <a:xfrm>
            <a:off x="5678488" y="4765692"/>
            <a:ext cx="276225" cy="303213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j-lt"/>
                <a:ea typeface="굴림" pitchFamily="50" charset="-127"/>
              </a:rPr>
              <a:t>d</a:t>
            </a:r>
          </a:p>
        </p:txBody>
      </p:sp>
      <p:sp>
        <p:nvSpPr>
          <p:cNvPr id="33" name="Oval 228"/>
          <p:cNvSpPr>
            <a:spLocks noChangeArrowheads="1"/>
          </p:cNvSpPr>
          <p:nvPr/>
        </p:nvSpPr>
        <p:spPr bwMode="auto">
          <a:xfrm>
            <a:off x="4760913" y="4745055"/>
            <a:ext cx="284162" cy="303212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00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j-lt"/>
                <a:ea typeface="굴림" pitchFamily="50" charset="-127"/>
              </a:rPr>
              <a:t>c</a:t>
            </a:r>
          </a:p>
        </p:txBody>
      </p:sp>
      <p:sp>
        <p:nvSpPr>
          <p:cNvPr id="34" name="Oval 229"/>
          <p:cNvSpPr>
            <a:spLocks noChangeArrowheads="1"/>
          </p:cNvSpPr>
          <p:nvPr/>
        </p:nvSpPr>
        <p:spPr bwMode="auto">
          <a:xfrm>
            <a:off x="5997575" y="4746642"/>
            <a:ext cx="273050" cy="303213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j-lt"/>
                <a:ea typeface="굴림" pitchFamily="50" charset="-127"/>
              </a:rPr>
              <a:t>b</a:t>
            </a:r>
          </a:p>
        </p:txBody>
      </p:sp>
      <p:sp>
        <p:nvSpPr>
          <p:cNvPr id="35" name="Oval 230"/>
          <p:cNvSpPr>
            <a:spLocks noChangeArrowheads="1"/>
          </p:cNvSpPr>
          <p:nvPr/>
        </p:nvSpPr>
        <p:spPr bwMode="auto">
          <a:xfrm>
            <a:off x="4329113" y="4602180"/>
            <a:ext cx="792162" cy="5762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j-lt"/>
              <a:ea typeface="굴림" pitchFamily="50" charset="-127"/>
            </a:endParaRPr>
          </a:p>
        </p:txBody>
      </p:sp>
      <p:sp>
        <p:nvSpPr>
          <p:cNvPr id="36" name="Oval 231"/>
          <p:cNvSpPr>
            <a:spLocks noChangeArrowheads="1"/>
          </p:cNvSpPr>
          <p:nvPr/>
        </p:nvSpPr>
        <p:spPr bwMode="auto">
          <a:xfrm>
            <a:off x="5553075" y="4602180"/>
            <a:ext cx="792163" cy="5762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j-lt"/>
              <a:ea typeface="굴림" pitchFamily="50" charset="-127"/>
            </a:endParaRPr>
          </a:p>
        </p:txBody>
      </p:sp>
      <p:sp>
        <p:nvSpPr>
          <p:cNvPr id="37" name="Text Box 236"/>
          <p:cNvSpPr txBox="1">
            <a:spLocks noChangeArrowheads="1"/>
          </p:cNvSpPr>
          <p:nvPr/>
        </p:nvSpPr>
        <p:spPr bwMode="auto">
          <a:xfrm>
            <a:off x="3465513" y="4673617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000">
                <a:latin typeface="+mj-lt"/>
                <a:ea typeface="굴림" pitchFamily="50" charset="-127"/>
                <a:sym typeface="Wingdings" pitchFamily="2" charset="2"/>
              </a:rPr>
              <a:t></a:t>
            </a:r>
            <a:endParaRPr lang="en-US" altLang="ko-KR" sz="2000" baseline="30000">
              <a:latin typeface="+mj-lt"/>
              <a:ea typeface="굴림" pitchFamily="50" charset="-127"/>
            </a:endParaRPr>
          </a:p>
        </p:txBody>
      </p:sp>
      <p:sp>
        <p:nvSpPr>
          <p:cNvPr id="38" name="Text Box 237"/>
          <p:cNvSpPr txBox="1">
            <a:spLocks noChangeArrowheads="1"/>
          </p:cNvSpPr>
          <p:nvPr/>
        </p:nvSpPr>
        <p:spPr bwMode="auto">
          <a:xfrm>
            <a:off x="571500" y="4672030"/>
            <a:ext cx="550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000" dirty="0">
                <a:latin typeface="+mj-lt"/>
                <a:ea typeface="굴림" pitchFamily="50" charset="-127"/>
                <a:sym typeface="Wingdings" pitchFamily="2" charset="2"/>
              </a:rPr>
              <a:t>0</a:t>
            </a:r>
            <a:r>
              <a:rPr lang="en-US" altLang="ko-KR" sz="2000" baseline="30000" dirty="0">
                <a:latin typeface="+mj-lt"/>
                <a:ea typeface="굴림" pitchFamily="50" charset="-127"/>
                <a:sym typeface="Wingdings" pitchFamily="2" charset="2"/>
              </a:rPr>
              <a:t>+</a:t>
            </a:r>
            <a:endParaRPr lang="en-US" altLang="ko-KR" sz="2000" baseline="30000" dirty="0">
              <a:latin typeface="+mj-lt"/>
              <a:ea typeface="굴림" pitchFamily="50" charset="-127"/>
            </a:endParaRPr>
          </a:p>
        </p:txBody>
      </p:sp>
      <p:graphicFrame>
        <p:nvGraphicFramePr>
          <p:cNvPr id="39" name="Object 5"/>
          <p:cNvGraphicFramePr>
            <a:graphicFrameLocks noChangeAspect="1"/>
          </p:cNvGraphicFramePr>
          <p:nvPr/>
        </p:nvGraphicFramePr>
        <p:xfrm>
          <a:off x="6969125" y="4732355"/>
          <a:ext cx="1347788" cy="608012"/>
        </p:xfrm>
        <a:graphic>
          <a:graphicData uri="http://schemas.openxmlformats.org/presentationml/2006/ole">
            <p:oleObj spid="_x0000_s121861" name="Equation" r:id="rId6" imgW="965160" imgH="431640" progId="Equation.3">
              <p:embed/>
            </p:oleObj>
          </a:graphicData>
        </a:graphic>
      </p:graphicFrame>
      <p:sp>
        <p:nvSpPr>
          <p:cNvPr id="40" name="AutoShape 239"/>
          <p:cNvSpPr>
            <a:spLocks noChangeArrowheads="1"/>
          </p:cNvSpPr>
          <p:nvPr/>
        </p:nvSpPr>
        <p:spPr bwMode="auto">
          <a:xfrm>
            <a:off x="1089025" y="4533917"/>
            <a:ext cx="1944688" cy="720725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j-lt"/>
              <a:ea typeface="굴림" pitchFamily="50" charset="-127"/>
            </a:endParaRPr>
          </a:p>
        </p:txBody>
      </p:sp>
      <p:sp>
        <p:nvSpPr>
          <p:cNvPr id="41" name="Text Box 240"/>
          <p:cNvSpPr txBox="1">
            <a:spLocks noChangeArrowheads="1"/>
          </p:cNvSpPr>
          <p:nvPr/>
        </p:nvSpPr>
        <p:spPr bwMode="auto">
          <a:xfrm>
            <a:off x="3983038" y="4687905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000">
                <a:latin typeface="+mj-lt"/>
                <a:ea typeface="굴림" pitchFamily="50" charset="-127"/>
                <a:sym typeface="Wingdings" pitchFamily="2" charset="2"/>
              </a:rPr>
              <a:t>0</a:t>
            </a:r>
            <a:r>
              <a:rPr lang="en-US" altLang="ko-KR" sz="2000" baseline="30000">
                <a:latin typeface="+mj-lt"/>
                <a:ea typeface="굴림" pitchFamily="50" charset="-127"/>
                <a:sym typeface="Wingdings" pitchFamily="2" charset="2"/>
              </a:rPr>
              <a:t>-</a:t>
            </a:r>
            <a:endParaRPr lang="en-US" altLang="ko-KR" sz="2000" baseline="30000">
              <a:latin typeface="+mj-lt"/>
              <a:ea typeface="굴림" pitchFamily="50" charset="-127"/>
            </a:endParaRPr>
          </a:p>
        </p:txBody>
      </p:sp>
      <p:sp>
        <p:nvSpPr>
          <p:cNvPr id="42" name="Text Box 241"/>
          <p:cNvSpPr txBox="1">
            <a:spLocks noChangeArrowheads="1"/>
          </p:cNvSpPr>
          <p:nvPr/>
        </p:nvSpPr>
        <p:spPr bwMode="auto">
          <a:xfrm>
            <a:off x="5227638" y="4689492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000">
                <a:latin typeface="+mj-lt"/>
                <a:ea typeface="굴림" pitchFamily="50" charset="-127"/>
                <a:sym typeface="Wingdings" pitchFamily="2" charset="2"/>
              </a:rPr>
              <a:t>0</a:t>
            </a:r>
            <a:r>
              <a:rPr lang="en-US" altLang="ko-KR" sz="2000" baseline="30000">
                <a:latin typeface="+mj-lt"/>
                <a:ea typeface="굴림" pitchFamily="50" charset="-127"/>
                <a:sym typeface="Wingdings" pitchFamily="2" charset="2"/>
              </a:rPr>
              <a:t>-</a:t>
            </a:r>
            <a:endParaRPr lang="en-US" altLang="ko-KR" sz="2000" baseline="30000">
              <a:latin typeface="+mj-lt"/>
              <a:ea typeface="굴림" pitchFamily="50" charset="-127"/>
            </a:endParaRPr>
          </a:p>
        </p:txBody>
      </p:sp>
      <p:graphicFrame>
        <p:nvGraphicFramePr>
          <p:cNvPr id="43" name="Object 6"/>
          <p:cNvGraphicFramePr>
            <a:graphicFrameLocks noChangeAspect="1"/>
          </p:cNvGraphicFramePr>
          <p:nvPr/>
        </p:nvGraphicFramePr>
        <p:xfrm>
          <a:off x="1073150" y="5326080"/>
          <a:ext cx="1754188" cy="603250"/>
        </p:xfrm>
        <a:graphic>
          <a:graphicData uri="http://schemas.openxmlformats.org/presentationml/2006/ole">
            <p:oleObj spid="_x0000_s121862" name="Equation" r:id="rId7" imgW="1257120" imgH="431640" progId="Equation.3">
              <p:embed/>
            </p:oleObj>
          </a:graphicData>
        </a:graphic>
      </p:graphicFrame>
      <p:graphicFrame>
        <p:nvGraphicFramePr>
          <p:cNvPr id="44" name="Object 7"/>
          <p:cNvGraphicFramePr>
            <a:graphicFrameLocks noChangeAspect="1"/>
          </p:cNvGraphicFramePr>
          <p:nvPr/>
        </p:nvGraphicFramePr>
        <p:xfrm>
          <a:off x="4262438" y="5227655"/>
          <a:ext cx="1965325" cy="603250"/>
        </p:xfrm>
        <a:graphic>
          <a:graphicData uri="http://schemas.openxmlformats.org/presentationml/2006/ole">
            <p:oleObj spid="_x0000_s121863" name="Equation" r:id="rId8" imgW="1409400" imgH="431640" progId="Equation.3">
              <p:embed/>
            </p:oleObj>
          </a:graphicData>
        </a:graphic>
      </p:graphicFrame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214282" y="1000108"/>
            <a:ext cx="6000792" cy="289310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contourClr>
              <a:schemeClr val="accent6">
                <a:lumMod val="50000"/>
              </a:schemeClr>
            </a:contourClr>
          </a:sp3d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kumimoji="1" lang="en-US" altLang="ko-KR" sz="1600" dirty="0" smtClean="0">
                <a:latin typeface="Verdana" pitchFamily="34" charset="0"/>
              </a:rPr>
              <a:t>2- light quark 2-light </a:t>
            </a:r>
            <a:r>
              <a:rPr kumimoji="1" lang="en-US" altLang="ko-KR" sz="1600" dirty="0" err="1" smtClean="0">
                <a:latin typeface="Verdana" pitchFamily="34" charset="0"/>
              </a:rPr>
              <a:t>anitquark</a:t>
            </a:r>
            <a:r>
              <a:rPr kumimoji="1" lang="en-US" altLang="ko-KR" sz="1600" dirty="0" smtClean="0">
                <a:latin typeface="Verdana" pitchFamily="34" charset="0"/>
              </a:rPr>
              <a:t>  configuration</a:t>
            </a:r>
            <a:endParaRPr kumimoji="1" lang="en-US" altLang="ko-KR" sz="1600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1472" y="157161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Scalar - </a:t>
            </a:r>
            <a:r>
              <a:rPr lang="en-US" altLang="ko-KR" dirty="0" err="1" smtClean="0"/>
              <a:t>Tetraquark</a:t>
            </a:r>
            <a:endParaRPr lang="ko-KR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857620" y="157161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dirty="0" smtClean="0">
                <a:latin typeface="Symbol" pitchFamily="18" charset="2"/>
              </a:rPr>
              <a:t>p</a:t>
            </a:r>
            <a:r>
              <a:rPr lang="en-US" altLang="ko-KR" dirty="0" smtClean="0"/>
              <a:t>  Meson   </a:t>
            </a:r>
            <a:r>
              <a:rPr lang="en-US" altLang="ko-KR" dirty="0" smtClean="0">
                <a:latin typeface="Symbol" pitchFamily="18" charset="2"/>
              </a:rPr>
              <a:t>p</a:t>
            </a:r>
            <a:r>
              <a:rPr lang="en-US" altLang="ko-KR" dirty="0" smtClean="0"/>
              <a:t> Meson </a:t>
            </a:r>
            <a:endParaRPr lang="ko-KR" altLang="en-US" dirty="0"/>
          </a:p>
        </p:txBody>
      </p:sp>
      <p:sp>
        <p:nvSpPr>
          <p:cNvPr id="48" name="Text Box 28"/>
          <p:cNvSpPr txBox="1">
            <a:spLocks noChangeArrowheads="1"/>
          </p:cNvSpPr>
          <p:nvPr/>
        </p:nvSpPr>
        <p:spPr bwMode="auto">
          <a:xfrm>
            <a:off x="214282" y="3854070"/>
            <a:ext cx="6000792" cy="289310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contourClr>
              <a:schemeClr val="accent6">
                <a:lumMod val="50000"/>
              </a:schemeClr>
            </a:contourClr>
          </a:sp3d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kumimoji="1" lang="en-US" altLang="ko-KR" sz="1600" dirty="0" smtClean="0">
                <a:latin typeface="Verdana" pitchFamily="34" charset="0"/>
              </a:rPr>
              <a:t>2- light quark </a:t>
            </a:r>
            <a:r>
              <a:rPr kumimoji="1" lang="en-US" altLang="ko-KR" sz="1600" b="1" dirty="0" smtClean="0">
                <a:latin typeface="Verdana" pitchFamily="34" charset="0"/>
              </a:rPr>
              <a:t>2-heavy</a:t>
            </a:r>
            <a:r>
              <a:rPr kumimoji="1" lang="en-US" altLang="ko-KR" sz="1600" dirty="0" smtClean="0">
                <a:latin typeface="Verdana" pitchFamily="34" charset="0"/>
              </a:rPr>
              <a:t> </a:t>
            </a:r>
            <a:r>
              <a:rPr kumimoji="1" lang="en-US" altLang="ko-KR" sz="1600" dirty="0" err="1" smtClean="0">
                <a:latin typeface="Verdana" pitchFamily="34" charset="0"/>
              </a:rPr>
              <a:t>anitquark</a:t>
            </a:r>
            <a:r>
              <a:rPr kumimoji="1" lang="en-US" altLang="ko-KR" sz="1600" dirty="0" smtClean="0">
                <a:latin typeface="Verdana" pitchFamily="34" charset="0"/>
              </a:rPr>
              <a:t>  configuration</a:t>
            </a:r>
            <a:endParaRPr kumimoji="1" lang="en-US" altLang="ko-KR" sz="1600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2181237" y="6100724"/>
            <a:ext cx="41767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2000" kern="0" dirty="0" smtClean="0">
                <a:solidFill>
                  <a:srgbClr val="000000"/>
                </a:solidFill>
                <a:latin typeface="+mj-lt"/>
                <a:ea typeface="굴림" pitchFamily="50" charset="-127"/>
              </a:rPr>
              <a:t>T</a:t>
            </a:r>
            <a:r>
              <a:rPr kumimoji="1" lang="en-US" altLang="ko-KR" sz="2000" kern="0" baseline="-25000" dirty="0" smtClean="0">
                <a:solidFill>
                  <a:srgbClr val="000000"/>
                </a:solidFill>
                <a:latin typeface="+mj-lt"/>
                <a:ea typeface="굴림" pitchFamily="50" charset="-127"/>
              </a:rPr>
              <a:t>cb</a:t>
            </a:r>
            <a:r>
              <a:rPr kumimoji="1" lang="en-US" altLang="ko-KR" sz="2000" kern="0" baseline="30000" dirty="0" smtClean="0">
                <a:solidFill>
                  <a:srgbClr val="000000"/>
                </a:solidFill>
                <a:latin typeface="+mj-lt"/>
                <a:ea typeface="굴림" pitchFamily="50" charset="-127"/>
              </a:rPr>
              <a:t>0</a:t>
            </a:r>
            <a:r>
              <a:rPr kumimoji="1" lang="en-US" altLang="ko-KR" sz="2000" kern="0" dirty="0" smtClean="0">
                <a:solidFill>
                  <a:srgbClr val="000000"/>
                </a:solidFill>
                <a:latin typeface="+mj-lt"/>
                <a:ea typeface="굴림" pitchFamily="50" charset="-127"/>
              </a:rPr>
              <a:t>/D  &gt; O(10 </a:t>
            </a:r>
            <a:r>
              <a:rPr kumimoji="1" lang="en-US" altLang="ko-KR" sz="2000" kern="0" baseline="30000" dirty="0" smtClean="0">
                <a:solidFill>
                  <a:srgbClr val="000000"/>
                </a:solidFill>
                <a:latin typeface="+mj-lt"/>
                <a:ea typeface="굴림" pitchFamily="50" charset="-127"/>
              </a:rPr>
              <a:t>-5</a:t>
            </a:r>
            <a:r>
              <a:rPr kumimoji="1" lang="en-US" altLang="ko-KR" sz="2000" kern="0" dirty="0" smtClean="0">
                <a:solidFill>
                  <a:srgbClr val="000000"/>
                </a:solidFill>
                <a:latin typeface="+mj-lt"/>
                <a:ea typeface="굴림" pitchFamily="50" charset="-127"/>
              </a:rPr>
              <a:t> ) at    </a:t>
            </a:r>
            <a:r>
              <a:rPr kumimoji="1" lang="en-US" altLang="ko-KR" sz="2000" kern="0" dirty="0">
                <a:solidFill>
                  <a:srgbClr val="000000"/>
                </a:solidFill>
                <a:latin typeface="+mj-lt"/>
                <a:ea typeface="굴림" pitchFamily="50" charset="-127"/>
              </a:rPr>
              <a:t>LHC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3" name="Oval 59"/>
          <p:cNvSpPr>
            <a:spLocks noChangeArrowheads="1"/>
          </p:cNvSpPr>
          <p:nvPr/>
        </p:nvSpPr>
        <p:spPr bwMode="auto">
          <a:xfrm>
            <a:off x="2655864" y="1438653"/>
            <a:ext cx="792162" cy="576263"/>
          </a:xfrm>
          <a:prstGeom prst="ellipse">
            <a:avLst/>
          </a:prstGeom>
          <a:solidFill>
            <a:srgbClr val="00B050"/>
          </a:solidFill>
          <a:ln w="25400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j-lt"/>
              <a:ea typeface="굴림" pitchFamily="50" charset="-127"/>
            </a:endParaRPr>
          </a:p>
        </p:txBody>
      </p:sp>
      <p:sp>
        <p:nvSpPr>
          <p:cNvPr id="6" name="Text Box 51"/>
          <p:cNvSpPr txBox="1">
            <a:spLocks noChangeArrowheads="1"/>
          </p:cNvSpPr>
          <p:nvPr/>
        </p:nvSpPr>
        <p:spPr bwMode="auto">
          <a:xfrm>
            <a:off x="1142976" y="1549778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000">
                <a:latin typeface="+mj-lt"/>
                <a:ea typeface="굴림" pitchFamily="50" charset="-127"/>
                <a:sym typeface="Wingdings" pitchFamily="2" charset="2"/>
              </a:rPr>
              <a:t>1</a:t>
            </a:r>
            <a:r>
              <a:rPr lang="en-US" altLang="ko-KR" sz="2000" baseline="30000">
                <a:latin typeface="+mj-lt"/>
                <a:ea typeface="굴림" pitchFamily="50" charset="-127"/>
                <a:sym typeface="Wingdings" pitchFamily="2" charset="2"/>
              </a:rPr>
              <a:t>+</a:t>
            </a:r>
            <a:endParaRPr lang="en-US" altLang="ko-KR" sz="2000" baseline="30000">
              <a:latin typeface="+mj-lt"/>
              <a:ea typeface="굴림" pitchFamily="50" charset="-127"/>
            </a:endParaRPr>
          </a:p>
        </p:txBody>
      </p:sp>
      <p:sp>
        <p:nvSpPr>
          <p:cNvPr id="7" name="Oval 54"/>
          <p:cNvSpPr>
            <a:spLocks noChangeArrowheads="1"/>
          </p:cNvSpPr>
          <p:nvPr/>
        </p:nvSpPr>
        <p:spPr bwMode="auto">
          <a:xfrm>
            <a:off x="1719239" y="1583116"/>
            <a:ext cx="287337" cy="303212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j-lt"/>
                <a:ea typeface="굴림" pitchFamily="50" charset="-127"/>
              </a:rPr>
              <a:t>u</a:t>
            </a:r>
          </a:p>
        </p:txBody>
      </p:sp>
      <p:sp>
        <p:nvSpPr>
          <p:cNvPr id="8" name="Oval 55"/>
          <p:cNvSpPr>
            <a:spLocks noChangeArrowheads="1"/>
          </p:cNvSpPr>
          <p:nvPr/>
        </p:nvSpPr>
        <p:spPr bwMode="auto">
          <a:xfrm>
            <a:off x="2090714" y="1583116"/>
            <a:ext cx="276225" cy="30321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j-lt"/>
                <a:ea typeface="굴림" pitchFamily="50" charset="-127"/>
              </a:rPr>
              <a:t>d</a:t>
            </a:r>
          </a:p>
        </p:txBody>
      </p:sp>
      <p:sp>
        <p:nvSpPr>
          <p:cNvPr id="9" name="Oval 56"/>
          <p:cNvSpPr>
            <a:spLocks noChangeArrowheads="1"/>
          </p:cNvSpPr>
          <p:nvPr/>
        </p:nvSpPr>
        <p:spPr bwMode="auto">
          <a:xfrm>
            <a:off x="2728889" y="1583116"/>
            <a:ext cx="284162" cy="303212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00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j-lt"/>
                <a:ea typeface="굴림" pitchFamily="50" charset="-127"/>
              </a:rPr>
              <a:t>c</a:t>
            </a:r>
          </a:p>
        </p:txBody>
      </p:sp>
      <p:sp>
        <p:nvSpPr>
          <p:cNvPr id="10" name="Oval 57"/>
          <p:cNvSpPr>
            <a:spLocks noChangeArrowheads="1"/>
          </p:cNvSpPr>
          <p:nvPr/>
        </p:nvSpPr>
        <p:spPr bwMode="auto">
          <a:xfrm>
            <a:off x="3100364" y="1583116"/>
            <a:ext cx="273050" cy="303212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j-lt"/>
                <a:ea typeface="굴림" pitchFamily="50" charset="-127"/>
              </a:rPr>
              <a:t>c</a:t>
            </a:r>
          </a:p>
        </p:txBody>
      </p:sp>
      <p:sp>
        <p:nvSpPr>
          <p:cNvPr id="11" name="Oval 58"/>
          <p:cNvSpPr>
            <a:spLocks noChangeArrowheads="1"/>
          </p:cNvSpPr>
          <p:nvPr/>
        </p:nvSpPr>
        <p:spPr bwMode="auto">
          <a:xfrm>
            <a:off x="1646214" y="1438653"/>
            <a:ext cx="792162" cy="576263"/>
          </a:xfrm>
          <a:prstGeom prst="ellipse">
            <a:avLst/>
          </a:prstGeom>
          <a:noFill/>
          <a:ln w="25400">
            <a:solidFill>
              <a:srgbClr val="00B05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j-lt"/>
              <a:ea typeface="굴림" pitchFamily="50" charset="-127"/>
            </a:endParaRPr>
          </a:p>
        </p:txBody>
      </p:sp>
      <p:sp>
        <p:nvSpPr>
          <p:cNvPr id="12" name="Oval 60"/>
          <p:cNvSpPr>
            <a:spLocks noChangeArrowheads="1"/>
          </p:cNvSpPr>
          <p:nvPr/>
        </p:nvSpPr>
        <p:spPr bwMode="auto">
          <a:xfrm>
            <a:off x="4887889" y="1583116"/>
            <a:ext cx="287337" cy="303212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j-lt"/>
                <a:ea typeface="굴림" pitchFamily="50" charset="-127"/>
              </a:rPr>
              <a:t>u</a:t>
            </a:r>
          </a:p>
        </p:txBody>
      </p:sp>
      <p:sp>
        <p:nvSpPr>
          <p:cNvPr id="13" name="Oval 61"/>
          <p:cNvSpPr>
            <a:spLocks noChangeArrowheads="1"/>
          </p:cNvSpPr>
          <p:nvPr/>
        </p:nvSpPr>
        <p:spPr bwMode="auto">
          <a:xfrm>
            <a:off x="6164239" y="1602166"/>
            <a:ext cx="276225" cy="30321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j-lt"/>
                <a:ea typeface="굴림" pitchFamily="50" charset="-127"/>
              </a:rPr>
              <a:t>d</a:t>
            </a:r>
          </a:p>
        </p:txBody>
      </p:sp>
      <p:sp>
        <p:nvSpPr>
          <p:cNvPr id="14" name="Oval 62"/>
          <p:cNvSpPr>
            <a:spLocks noChangeArrowheads="1"/>
          </p:cNvSpPr>
          <p:nvPr/>
        </p:nvSpPr>
        <p:spPr bwMode="auto">
          <a:xfrm>
            <a:off x="5246664" y="1581528"/>
            <a:ext cx="284162" cy="303213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00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j-lt"/>
                <a:ea typeface="굴림" pitchFamily="50" charset="-127"/>
              </a:rPr>
              <a:t>c</a:t>
            </a:r>
          </a:p>
        </p:txBody>
      </p:sp>
      <p:sp>
        <p:nvSpPr>
          <p:cNvPr id="15" name="Oval 63"/>
          <p:cNvSpPr>
            <a:spLocks noChangeArrowheads="1"/>
          </p:cNvSpPr>
          <p:nvPr/>
        </p:nvSpPr>
        <p:spPr bwMode="auto">
          <a:xfrm>
            <a:off x="6483326" y="1583116"/>
            <a:ext cx="273050" cy="303212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j-lt"/>
                <a:ea typeface="굴림" pitchFamily="50" charset="-127"/>
              </a:rPr>
              <a:t>c</a:t>
            </a:r>
          </a:p>
        </p:txBody>
      </p:sp>
      <p:sp>
        <p:nvSpPr>
          <p:cNvPr id="16" name="Oval 64"/>
          <p:cNvSpPr>
            <a:spLocks noChangeArrowheads="1"/>
          </p:cNvSpPr>
          <p:nvPr/>
        </p:nvSpPr>
        <p:spPr bwMode="auto">
          <a:xfrm>
            <a:off x="4814864" y="1438653"/>
            <a:ext cx="792162" cy="5762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j-lt"/>
              <a:ea typeface="굴림" pitchFamily="50" charset="-127"/>
            </a:endParaRPr>
          </a:p>
        </p:txBody>
      </p:sp>
      <p:sp>
        <p:nvSpPr>
          <p:cNvPr id="17" name="Oval 65"/>
          <p:cNvSpPr>
            <a:spLocks noChangeArrowheads="1"/>
          </p:cNvSpPr>
          <p:nvPr/>
        </p:nvSpPr>
        <p:spPr bwMode="auto">
          <a:xfrm>
            <a:off x="6038826" y="1438653"/>
            <a:ext cx="792163" cy="5762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j-lt"/>
              <a:ea typeface="굴림" pitchFamily="50" charset="-127"/>
            </a:endParaRPr>
          </a:p>
        </p:txBody>
      </p:sp>
      <p:sp>
        <p:nvSpPr>
          <p:cNvPr id="18" name="Text Box 66"/>
          <p:cNvSpPr txBox="1">
            <a:spLocks noChangeArrowheads="1"/>
          </p:cNvSpPr>
          <p:nvPr/>
        </p:nvSpPr>
        <p:spPr bwMode="auto">
          <a:xfrm>
            <a:off x="3951264" y="1510091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000">
                <a:latin typeface="+mj-lt"/>
                <a:ea typeface="굴림" pitchFamily="50" charset="-127"/>
                <a:sym typeface="Wingdings" pitchFamily="2" charset="2"/>
              </a:rPr>
              <a:t></a:t>
            </a:r>
            <a:endParaRPr lang="en-US" altLang="ko-KR" sz="2000" baseline="30000">
              <a:latin typeface="+mj-lt"/>
              <a:ea typeface="굴림" pitchFamily="50" charset="-127"/>
            </a:endParaRPr>
          </a:p>
        </p:txBody>
      </p:sp>
      <p:sp>
        <p:nvSpPr>
          <p:cNvPr id="19" name="AutoShape 67"/>
          <p:cNvSpPr>
            <a:spLocks noChangeArrowheads="1"/>
          </p:cNvSpPr>
          <p:nvPr/>
        </p:nvSpPr>
        <p:spPr bwMode="auto">
          <a:xfrm>
            <a:off x="1574776" y="1370391"/>
            <a:ext cx="1944688" cy="720725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j-lt"/>
              <a:ea typeface="굴림" pitchFamily="50" charset="-127"/>
            </a:endParaRPr>
          </a:p>
        </p:txBody>
      </p:sp>
      <p:sp>
        <p:nvSpPr>
          <p:cNvPr id="20" name="Text Box 68"/>
          <p:cNvSpPr txBox="1">
            <a:spLocks noChangeArrowheads="1"/>
          </p:cNvSpPr>
          <p:nvPr/>
        </p:nvSpPr>
        <p:spPr bwMode="auto">
          <a:xfrm>
            <a:off x="4468789" y="1524378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000">
                <a:latin typeface="+mj-lt"/>
                <a:ea typeface="굴림" pitchFamily="50" charset="-127"/>
                <a:sym typeface="Wingdings" pitchFamily="2" charset="2"/>
              </a:rPr>
              <a:t>0</a:t>
            </a:r>
            <a:r>
              <a:rPr lang="en-US" altLang="ko-KR" sz="2000" baseline="30000">
                <a:latin typeface="+mj-lt"/>
                <a:ea typeface="굴림" pitchFamily="50" charset="-127"/>
                <a:sym typeface="Wingdings" pitchFamily="2" charset="2"/>
              </a:rPr>
              <a:t>-</a:t>
            </a:r>
            <a:endParaRPr lang="en-US" altLang="ko-KR" sz="2000" baseline="30000">
              <a:latin typeface="+mj-lt"/>
              <a:ea typeface="굴림" pitchFamily="50" charset="-127"/>
            </a:endParaRPr>
          </a:p>
        </p:txBody>
      </p:sp>
      <p:sp>
        <p:nvSpPr>
          <p:cNvPr id="21" name="Text Box 69"/>
          <p:cNvSpPr txBox="1">
            <a:spLocks noChangeArrowheads="1"/>
          </p:cNvSpPr>
          <p:nvPr/>
        </p:nvSpPr>
        <p:spPr bwMode="auto">
          <a:xfrm>
            <a:off x="5713389" y="1525966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000">
                <a:latin typeface="+mj-lt"/>
                <a:ea typeface="굴림" pitchFamily="50" charset="-127"/>
                <a:sym typeface="Wingdings" pitchFamily="2" charset="2"/>
              </a:rPr>
              <a:t>1</a:t>
            </a:r>
            <a:r>
              <a:rPr lang="en-US" altLang="ko-KR" sz="2000" baseline="30000">
                <a:latin typeface="+mj-lt"/>
                <a:ea typeface="굴림" pitchFamily="50" charset="-127"/>
                <a:sym typeface="Wingdings" pitchFamily="2" charset="2"/>
              </a:rPr>
              <a:t>-</a:t>
            </a:r>
            <a:endParaRPr lang="en-US" altLang="ko-KR" sz="2000" baseline="30000">
              <a:latin typeface="+mj-lt"/>
              <a:ea typeface="굴림" pitchFamily="50" charset="-127"/>
            </a:endParaRPr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1689076" y="2114928"/>
          <a:ext cx="1541463" cy="603250"/>
        </p:xfrm>
        <a:graphic>
          <a:graphicData uri="http://schemas.openxmlformats.org/presentationml/2006/ole">
            <p:oleObj spid="_x0000_s122884" name="Equation" r:id="rId3" imgW="1104840" imgH="431640" progId="Equation.3">
              <p:embed/>
            </p:oleObj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4743426" y="2105403"/>
          <a:ext cx="1965325" cy="603250"/>
        </p:xfrm>
        <a:graphic>
          <a:graphicData uri="http://schemas.openxmlformats.org/presentationml/2006/ole">
            <p:oleObj spid="_x0000_s122885" name="Equation" r:id="rId4" imgW="1409400" imgH="431640" progId="Equation.3">
              <p:embed/>
            </p:oleObj>
          </a:graphicData>
        </a:graphic>
      </p:graphicFrame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2214546" y="3932624"/>
            <a:ext cx="41767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2000" kern="0" dirty="0" err="1">
                <a:solidFill>
                  <a:srgbClr val="000000"/>
                </a:solidFill>
                <a:latin typeface="+mj-lt"/>
                <a:ea typeface="굴림" pitchFamily="50" charset="-127"/>
              </a:rPr>
              <a:t>T</a:t>
            </a:r>
            <a:r>
              <a:rPr kumimoji="1" lang="en-US" altLang="ko-KR" sz="2000" kern="0" baseline="-25000" dirty="0" err="1">
                <a:solidFill>
                  <a:srgbClr val="000000"/>
                </a:solidFill>
                <a:latin typeface="+mj-lt"/>
                <a:ea typeface="굴림" pitchFamily="50" charset="-127"/>
              </a:rPr>
              <a:t>cc</a:t>
            </a:r>
            <a:r>
              <a:rPr kumimoji="1" lang="en-US" altLang="ko-KR" sz="2000" kern="0" dirty="0">
                <a:solidFill>
                  <a:srgbClr val="000000"/>
                </a:solidFill>
                <a:latin typeface="+mj-lt"/>
                <a:ea typeface="굴림" pitchFamily="50" charset="-127"/>
              </a:rPr>
              <a:t>/D </a:t>
            </a:r>
            <a:r>
              <a:rPr kumimoji="1" lang="en-US" altLang="ko-KR" sz="2000" kern="0" dirty="0" smtClean="0">
                <a:solidFill>
                  <a:srgbClr val="000000"/>
                </a:solidFill>
                <a:latin typeface="+mj-lt"/>
                <a:ea typeface="굴림" pitchFamily="50" charset="-127"/>
              </a:rPr>
              <a:t> &gt;  O(10 </a:t>
            </a:r>
            <a:r>
              <a:rPr kumimoji="1" lang="en-US" altLang="ko-KR" sz="2000" kern="0" baseline="30000" dirty="0">
                <a:solidFill>
                  <a:srgbClr val="000000"/>
                </a:solidFill>
                <a:latin typeface="+mj-lt"/>
                <a:ea typeface="굴림" pitchFamily="50" charset="-127"/>
              </a:rPr>
              <a:t>-4</a:t>
            </a:r>
            <a:r>
              <a:rPr kumimoji="1" lang="en-US" altLang="ko-KR" sz="2000" kern="0" dirty="0">
                <a:solidFill>
                  <a:srgbClr val="000000"/>
                </a:solidFill>
                <a:latin typeface="+mj-lt"/>
                <a:ea typeface="굴림" pitchFamily="50" charset="-127"/>
              </a:rPr>
              <a:t> </a:t>
            </a:r>
            <a:r>
              <a:rPr kumimoji="1" lang="en-US" altLang="ko-KR" sz="2000" kern="0" dirty="0" smtClean="0">
                <a:solidFill>
                  <a:srgbClr val="000000"/>
                </a:solidFill>
                <a:latin typeface="+mj-lt"/>
                <a:ea typeface="굴림" pitchFamily="50" charset="-127"/>
              </a:rPr>
              <a:t>)   at  </a:t>
            </a:r>
            <a:r>
              <a:rPr kumimoji="1" lang="en-US" altLang="ko-KR" sz="2000" kern="0" dirty="0">
                <a:solidFill>
                  <a:srgbClr val="000000"/>
                </a:solidFill>
                <a:latin typeface="+mj-lt"/>
                <a:ea typeface="굴림" pitchFamily="50" charset="-127"/>
              </a:rPr>
              <a:t>LHC</a:t>
            </a:r>
          </a:p>
        </p:txBody>
      </p:sp>
      <p:graphicFrame>
        <p:nvGraphicFramePr>
          <p:cNvPr id="122886" name="Object 5"/>
          <p:cNvGraphicFramePr>
            <a:graphicFrameLocks noChangeAspect="1"/>
          </p:cNvGraphicFramePr>
          <p:nvPr/>
        </p:nvGraphicFramePr>
        <p:xfrm>
          <a:off x="7331055" y="2003798"/>
          <a:ext cx="1277938" cy="608012"/>
        </p:xfrm>
        <a:graphic>
          <a:graphicData uri="http://schemas.openxmlformats.org/presentationml/2006/ole">
            <p:oleObj spid="_x0000_s122886" name="수식" r:id="rId5" imgW="914400" imgH="431640" progId="Equation.3">
              <p:embed/>
            </p:oleObj>
          </a:graphicData>
        </a:graphic>
      </p:graphicFrame>
      <p:graphicFrame>
        <p:nvGraphicFramePr>
          <p:cNvPr id="122887" name="Object 2"/>
          <p:cNvGraphicFramePr>
            <a:graphicFrameLocks noChangeAspect="1"/>
          </p:cNvGraphicFramePr>
          <p:nvPr/>
        </p:nvGraphicFramePr>
        <p:xfrm>
          <a:off x="571472" y="3218244"/>
          <a:ext cx="4129087" cy="431800"/>
        </p:xfrm>
        <a:graphic>
          <a:graphicData uri="http://schemas.openxmlformats.org/presentationml/2006/ole">
            <p:oleObj spid="_x0000_s122887" name="수식" r:id="rId6" imgW="2323800" imgH="241200" progId="Equation.3">
              <p:embed/>
            </p:oleObj>
          </a:graphicData>
        </a:graphic>
      </p:graphicFrame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214282" y="357166"/>
            <a:ext cx="6357982" cy="28931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contourClr>
              <a:schemeClr val="accent6">
                <a:lumMod val="50000"/>
              </a:schemeClr>
            </a:contourClr>
          </a:sp3d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kumimoji="1" lang="en-US" altLang="ko-KR" sz="1600" dirty="0" smtClean="0">
                <a:latin typeface="Verdana" pitchFamily="34" charset="0"/>
              </a:rPr>
              <a:t>Axial meson </a:t>
            </a:r>
            <a:r>
              <a:rPr kumimoji="1" lang="en-US" altLang="ko-KR" sz="1600" dirty="0" err="1" smtClean="0">
                <a:latin typeface="Verdana" pitchFamily="34" charset="0"/>
              </a:rPr>
              <a:t>Tcc</a:t>
            </a:r>
            <a:r>
              <a:rPr kumimoji="1" lang="en-US" altLang="ko-KR" sz="1600" dirty="0" smtClean="0">
                <a:latin typeface="Verdana" pitchFamily="34" charset="0"/>
              </a:rPr>
              <a:t>  2- light quark </a:t>
            </a:r>
            <a:r>
              <a:rPr kumimoji="1" lang="en-US" altLang="ko-KR" sz="1600" b="1" dirty="0" smtClean="0">
                <a:latin typeface="Verdana" pitchFamily="34" charset="0"/>
              </a:rPr>
              <a:t>2-heavy</a:t>
            </a:r>
            <a:r>
              <a:rPr kumimoji="1" lang="en-US" altLang="ko-KR" sz="1600" dirty="0" smtClean="0">
                <a:latin typeface="Verdana" pitchFamily="34" charset="0"/>
              </a:rPr>
              <a:t> </a:t>
            </a:r>
            <a:r>
              <a:rPr kumimoji="1" lang="en-US" altLang="ko-KR" sz="1600" dirty="0" err="1" smtClean="0">
                <a:latin typeface="Verdana" pitchFamily="34" charset="0"/>
              </a:rPr>
              <a:t>anitquark</a:t>
            </a:r>
            <a:endParaRPr kumimoji="1" lang="en-US" altLang="ko-KR" sz="1600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14313" y="5214950"/>
            <a:ext cx="8215339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en-US" altLang="ko-KR" sz="1600" dirty="0">
                <a:latin typeface="Verdana" pitchFamily="34" charset="0"/>
              </a:rPr>
              <a:t> Vertex detector: </a:t>
            </a:r>
            <a:r>
              <a:rPr kumimoji="1" lang="en-US" altLang="ko-KR" sz="1600" dirty="0" smtClean="0">
                <a:latin typeface="Verdana" pitchFamily="34" charset="0"/>
              </a:rPr>
              <a:t>FAIR  10</a:t>
            </a:r>
            <a:r>
              <a:rPr kumimoji="1" lang="en-US" altLang="ko-KR" sz="1600" baseline="30000" dirty="0" smtClean="0">
                <a:latin typeface="Verdana" pitchFamily="34" charset="0"/>
              </a:rPr>
              <a:t>4</a:t>
            </a:r>
            <a:r>
              <a:rPr kumimoji="1" lang="en-US" altLang="ko-KR" sz="1600" dirty="0" smtClean="0">
                <a:latin typeface="Verdana" pitchFamily="34" charset="0"/>
              </a:rPr>
              <a:t> D</a:t>
            </a:r>
            <a:r>
              <a:rPr kumimoji="1" lang="en-US" altLang="ko-KR" sz="1600" baseline="30000" dirty="0" smtClean="0">
                <a:latin typeface="Verdana" pitchFamily="34" charset="0"/>
              </a:rPr>
              <a:t>0</a:t>
            </a:r>
            <a:r>
              <a:rPr kumimoji="1" lang="en-US" altLang="ko-KR" sz="1600" dirty="0" smtClean="0">
                <a:latin typeface="Verdana" pitchFamily="34" charset="0"/>
              </a:rPr>
              <a:t> /month,    LHC 10</a:t>
            </a:r>
            <a:r>
              <a:rPr kumimoji="1" lang="en-US" altLang="ko-KR" sz="1600" baseline="30000" dirty="0" smtClean="0">
                <a:latin typeface="Verdana" pitchFamily="34" charset="0"/>
              </a:rPr>
              <a:t>5</a:t>
            </a:r>
            <a:r>
              <a:rPr kumimoji="1" lang="en-US" altLang="ko-KR" sz="1600" dirty="0" smtClean="0">
                <a:latin typeface="Verdana" pitchFamily="34" charset="0"/>
              </a:rPr>
              <a:t> D</a:t>
            </a:r>
            <a:r>
              <a:rPr kumimoji="1" lang="en-US" altLang="ko-KR" sz="1600" baseline="30000" dirty="0" smtClean="0">
                <a:latin typeface="Verdana" pitchFamily="34" charset="0"/>
              </a:rPr>
              <a:t>0</a:t>
            </a:r>
            <a:r>
              <a:rPr kumimoji="1" lang="en-US" altLang="ko-KR" sz="1600" dirty="0" smtClean="0">
                <a:latin typeface="Verdana" pitchFamily="34" charset="0"/>
              </a:rPr>
              <a:t>/month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323850" y="188913"/>
            <a:ext cx="2462200" cy="48418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dirty="0" smtClean="0">
                <a:latin typeface="Comic Sans MS" pitchFamily="66" charset="0"/>
              </a:rPr>
              <a:t>Why  Di-</a:t>
            </a:r>
            <a:r>
              <a:rPr lang="en-US" altLang="ko-KR" sz="2000" dirty="0" err="1" smtClean="0">
                <a:latin typeface="Comic Sans MS" pitchFamily="66" charset="0"/>
              </a:rPr>
              <a:t>bayron</a:t>
            </a:r>
            <a:r>
              <a:rPr lang="en-US" altLang="ko-KR" sz="2000" dirty="0" smtClean="0">
                <a:latin typeface="Comic Sans MS" pitchFamily="66" charset="0"/>
              </a:rPr>
              <a:t> </a:t>
            </a:r>
            <a:endParaRPr lang="en-US" altLang="ko-KR" sz="2000" baseline="30000" dirty="0">
              <a:latin typeface="Comic Sans MS" pitchFamily="66" charset="0"/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1116013" y="2108200"/>
            <a:ext cx="287337" cy="303213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rPr>
              <a:t>u</a:t>
            </a:r>
          </a:p>
        </p:txBody>
      </p:sp>
      <p:sp>
        <p:nvSpPr>
          <p:cNvPr id="39" name="Oval 27"/>
          <p:cNvSpPr>
            <a:spLocks noChangeArrowheads="1"/>
          </p:cNvSpPr>
          <p:nvPr/>
        </p:nvSpPr>
        <p:spPr bwMode="auto">
          <a:xfrm>
            <a:off x="1487488" y="2108200"/>
            <a:ext cx="276225" cy="265113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000" b="1">
                <a:latin typeface="Verdana" pitchFamily="34" charset="0"/>
              </a:rPr>
              <a:t>d</a:t>
            </a:r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1042988" y="1963738"/>
            <a:ext cx="792162" cy="576262"/>
          </a:xfrm>
          <a:prstGeom prst="ellipse">
            <a:avLst/>
          </a:prstGeom>
          <a:noFill/>
          <a:ln w="25400">
            <a:solidFill>
              <a:srgbClr val="339966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3389313" y="2108200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Arial" charset="0"/>
                <a:sym typeface="Wingdings" pitchFamily="2" charset="2"/>
              </a:rPr>
              <a:t>       </a:t>
            </a:r>
            <a:endParaRPr lang="en-US" altLang="ko-KR" sz="2000" baseline="30000">
              <a:latin typeface="Arial" charset="0"/>
            </a:endParaRP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250825" y="2252663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Arial" charset="0"/>
                <a:sym typeface="Wingdings" pitchFamily="2" charset="2"/>
              </a:rPr>
              <a:t>0</a:t>
            </a:r>
            <a:r>
              <a:rPr lang="en-US" altLang="ko-KR" sz="2000" baseline="30000">
                <a:latin typeface="Arial" charset="0"/>
                <a:sym typeface="Wingdings" pitchFamily="2" charset="2"/>
              </a:rPr>
              <a:t>+</a:t>
            </a:r>
            <a:endParaRPr lang="en-US" altLang="ko-KR" sz="2000" baseline="30000">
              <a:latin typeface="Arial" charset="0"/>
            </a:endParaRPr>
          </a:p>
        </p:txBody>
      </p:sp>
      <p:graphicFrame>
        <p:nvGraphicFramePr>
          <p:cNvPr id="43" name="Object 2"/>
          <p:cNvGraphicFramePr>
            <a:graphicFrameLocks noChangeAspect="1"/>
          </p:cNvGraphicFramePr>
          <p:nvPr/>
        </p:nvGraphicFramePr>
        <p:xfrm>
          <a:off x="404818" y="4500563"/>
          <a:ext cx="4953000" cy="284162"/>
        </p:xfrm>
        <a:graphic>
          <a:graphicData uri="http://schemas.openxmlformats.org/presentationml/2006/ole">
            <p:oleObj spid="_x0000_s125954" name="수식" r:id="rId3" imgW="3416040" imgH="203040" progId="Equation.3">
              <p:embed/>
            </p:oleObj>
          </a:graphicData>
        </a:graphic>
      </p:graphicFrame>
      <p:sp>
        <p:nvSpPr>
          <p:cNvPr id="44" name="Oval 36"/>
          <p:cNvSpPr>
            <a:spLocks noChangeArrowheads="1"/>
          </p:cNvSpPr>
          <p:nvPr/>
        </p:nvSpPr>
        <p:spPr bwMode="auto">
          <a:xfrm>
            <a:off x="2197100" y="2108200"/>
            <a:ext cx="287338" cy="303213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rPr>
              <a:t>u</a:t>
            </a:r>
          </a:p>
        </p:txBody>
      </p:sp>
      <p:sp>
        <p:nvSpPr>
          <p:cNvPr id="45" name="Oval 37"/>
          <p:cNvSpPr>
            <a:spLocks noChangeArrowheads="1"/>
          </p:cNvSpPr>
          <p:nvPr/>
        </p:nvSpPr>
        <p:spPr bwMode="auto">
          <a:xfrm>
            <a:off x="2568575" y="2108200"/>
            <a:ext cx="276225" cy="265113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000" b="1">
                <a:latin typeface="Verdana" pitchFamily="34" charset="0"/>
              </a:rPr>
              <a:t>s</a:t>
            </a:r>
          </a:p>
        </p:txBody>
      </p:sp>
      <p:sp>
        <p:nvSpPr>
          <p:cNvPr id="46" name="Oval 38"/>
          <p:cNvSpPr>
            <a:spLocks noChangeArrowheads="1"/>
          </p:cNvSpPr>
          <p:nvPr/>
        </p:nvSpPr>
        <p:spPr bwMode="auto">
          <a:xfrm>
            <a:off x="2124075" y="1963738"/>
            <a:ext cx="792163" cy="576262"/>
          </a:xfrm>
          <a:prstGeom prst="ellipse">
            <a:avLst/>
          </a:prstGeom>
          <a:noFill/>
          <a:ln w="25400">
            <a:solidFill>
              <a:srgbClr val="113F7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Oval 41"/>
          <p:cNvSpPr>
            <a:spLocks noChangeArrowheads="1"/>
          </p:cNvSpPr>
          <p:nvPr/>
        </p:nvSpPr>
        <p:spPr bwMode="auto">
          <a:xfrm>
            <a:off x="4500563" y="1820863"/>
            <a:ext cx="1008062" cy="1081087"/>
          </a:xfrm>
          <a:prstGeom prst="ellipse">
            <a:avLst/>
          </a:prstGeom>
          <a:noFill/>
          <a:ln w="12700">
            <a:solidFill>
              <a:srgbClr val="113F7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1357313" y="4997450"/>
            <a:ext cx="4356100" cy="7239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ko-KR">
                <a:latin typeface="Arial" charset="0"/>
                <a:sym typeface="Wingdings" pitchFamily="2" charset="2"/>
              </a:rPr>
              <a:t>H di-baryon</a:t>
            </a:r>
            <a:r>
              <a:rPr lang="en-US" altLang="ko-KR" sz="2000">
                <a:latin typeface="Arial" charset="0"/>
                <a:sym typeface="Wingdings" pitchFamily="2" charset="2"/>
              </a:rPr>
              <a:t> </a:t>
            </a:r>
            <a:r>
              <a:rPr lang="en-US" altLang="ko-KR">
                <a:latin typeface="Arial" charset="0"/>
                <a:sym typeface="Wingdings" pitchFamily="2" charset="2"/>
              </a:rPr>
              <a:t>  could be bound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en-US" altLang="ko-KR">
                <a:latin typeface="Arial" charset="0"/>
                <a:sym typeface="Wingdings" pitchFamily="2" charset="2"/>
              </a:rPr>
              <a:t> unfortunately not found in so far</a:t>
            </a:r>
            <a:endParaRPr lang="en-US" altLang="ko-KR">
              <a:latin typeface="Arial" charset="0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692275" y="2828925"/>
            <a:ext cx="287338" cy="303213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rPr>
              <a:t>d</a:t>
            </a: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2063750" y="2828925"/>
            <a:ext cx="276225" cy="265113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000" b="1">
                <a:latin typeface="Verdana" pitchFamily="34" charset="0"/>
              </a:rPr>
              <a:t>s</a:t>
            </a: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1619250" y="2684463"/>
            <a:ext cx="792163" cy="57626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871538" y="1579563"/>
            <a:ext cx="2232025" cy="1871662"/>
          </a:xfrm>
          <a:prstGeom prst="ellipse">
            <a:avLst/>
          </a:prstGeom>
          <a:noFill/>
          <a:ln w="9525">
            <a:solidFill>
              <a:srgbClr val="113F7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4673600" y="2046288"/>
            <a:ext cx="287338" cy="303212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rPr>
              <a:t>u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5045075" y="2046288"/>
            <a:ext cx="276225" cy="26511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000" b="1">
                <a:latin typeface="Verdana" pitchFamily="34" charset="0"/>
              </a:rPr>
              <a:t>d</a:t>
            </a: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4600575" y="1901825"/>
            <a:ext cx="792163" cy="576263"/>
          </a:xfrm>
          <a:prstGeom prst="ellipse">
            <a:avLst/>
          </a:prstGeom>
          <a:noFill/>
          <a:ln w="25400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860925" y="2540000"/>
            <a:ext cx="287338" cy="303213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rPr>
              <a:t>s</a:t>
            </a:r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5940425" y="1820863"/>
            <a:ext cx="1008063" cy="1081087"/>
          </a:xfrm>
          <a:prstGeom prst="ellipse">
            <a:avLst/>
          </a:prstGeom>
          <a:noFill/>
          <a:ln w="12700">
            <a:solidFill>
              <a:srgbClr val="113F7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6113463" y="2046288"/>
            <a:ext cx="287337" cy="303212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rPr>
              <a:t>u</a:t>
            </a: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6484938" y="2046288"/>
            <a:ext cx="276225" cy="26511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000" b="1">
                <a:latin typeface="Verdana" pitchFamily="34" charset="0"/>
              </a:rPr>
              <a:t>d</a:t>
            </a: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6040438" y="1901825"/>
            <a:ext cx="792162" cy="576263"/>
          </a:xfrm>
          <a:prstGeom prst="ellipse">
            <a:avLst/>
          </a:prstGeom>
          <a:noFill/>
          <a:ln w="25400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6300788" y="2540000"/>
            <a:ext cx="287337" cy="303213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rPr>
              <a:t>s</a:t>
            </a:r>
          </a:p>
        </p:txBody>
      </p:sp>
      <p:sp>
        <p:nvSpPr>
          <p:cNvPr id="62" name="Text Box 64"/>
          <p:cNvSpPr txBox="1">
            <a:spLocks noChangeArrowheads="1"/>
          </p:cNvSpPr>
          <p:nvPr/>
        </p:nvSpPr>
        <p:spPr bwMode="auto">
          <a:xfrm>
            <a:off x="1258888" y="1484313"/>
            <a:ext cx="1368425" cy="346075"/>
          </a:xfrm>
          <a:prstGeom prst="rect">
            <a:avLst/>
          </a:prstGeom>
          <a:solidFill>
            <a:srgbClr val="FFFFFF"/>
          </a:solidFill>
          <a:ln w="9525">
            <a:solidFill>
              <a:srgbClr val="113F7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H di-baryon</a:t>
            </a:r>
          </a:p>
        </p:txBody>
      </p:sp>
      <p:graphicFrame>
        <p:nvGraphicFramePr>
          <p:cNvPr id="69" name="Object 3"/>
          <p:cNvGraphicFramePr>
            <a:graphicFrameLocks noChangeAspect="1"/>
          </p:cNvGraphicFramePr>
          <p:nvPr/>
        </p:nvGraphicFramePr>
        <p:xfrm>
          <a:off x="395288" y="3573463"/>
          <a:ext cx="2019300" cy="603250"/>
        </p:xfrm>
        <a:graphic>
          <a:graphicData uri="http://schemas.openxmlformats.org/presentationml/2006/ole">
            <p:oleObj spid="_x0000_s125955" name="Equation" r:id="rId4" imgW="1447560" imgH="431640" progId="Equation.3">
              <p:embed/>
            </p:oleObj>
          </a:graphicData>
        </a:graphic>
      </p:graphicFrame>
      <p:graphicFrame>
        <p:nvGraphicFramePr>
          <p:cNvPr id="70" name="Object 4"/>
          <p:cNvGraphicFramePr>
            <a:graphicFrameLocks noChangeAspect="1"/>
          </p:cNvGraphicFramePr>
          <p:nvPr/>
        </p:nvGraphicFramePr>
        <p:xfrm>
          <a:off x="4764088" y="2997200"/>
          <a:ext cx="1679575" cy="603250"/>
        </p:xfrm>
        <a:graphic>
          <a:graphicData uri="http://schemas.openxmlformats.org/presentationml/2006/ole">
            <p:oleObj spid="_x0000_s125956" name="Equation" r:id="rId5" imgW="12063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323851" y="182563"/>
            <a:ext cx="4176712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dirty="0" smtClean="0">
                <a:latin typeface="Comic Sans MS" pitchFamily="66" charset="0"/>
              </a:rPr>
              <a:t>A new Di-baryon :  </a:t>
            </a:r>
            <a:r>
              <a:rPr lang="en-US" altLang="ko-KR" sz="2000" dirty="0" err="1" smtClean="0">
                <a:latin typeface="Comic Sans MS" pitchFamily="66" charset="0"/>
              </a:rPr>
              <a:t>Hc</a:t>
            </a:r>
            <a:endParaRPr lang="en-US" altLang="ko-KR" sz="2000" baseline="30000" dirty="0">
              <a:latin typeface="Comic Sans MS" pitchFamily="66" charset="0"/>
            </a:endParaRPr>
          </a:p>
        </p:txBody>
      </p:sp>
      <p:sp>
        <p:nvSpPr>
          <p:cNvPr id="4" name="Oval 26"/>
          <p:cNvSpPr>
            <a:spLocks noChangeArrowheads="1"/>
          </p:cNvSpPr>
          <p:nvPr/>
        </p:nvSpPr>
        <p:spPr bwMode="auto">
          <a:xfrm>
            <a:off x="1116013" y="1912938"/>
            <a:ext cx="287337" cy="303212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n-lt"/>
                <a:ea typeface="굴림" pitchFamily="50" charset="-127"/>
              </a:rPr>
              <a:t>u</a:t>
            </a:r>
          </a:p>
        </p:txBody>
      </p:sp>
      <p:sp>
        <p:nvSpPr>
          <p:cNvPr id="5" name="Oval 27"/>
          <p:cNvSpPr>
            <a:spLocks noChangeArrowheads="1"/>
          </p:cNvSpPr>
          <p:nvPr/>
        </p:nvSpPr>
        <p:spPr bwMode="auto">
          <a:xfrm>
            <a:off x="1487488" y="1912938"/>
            <a:ext cx="276225" cy="30321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n-lt"/>
                <a:ea typeface="굴림" pitchFamily="50" charset="-127"/>
              </a:rPr>
              <a:t>d</a:t>
            </a:r>
          </a:p>
        </p:txBody>
      </p:sp>
      <p:sp>
        <p:nvSpPr>
          <p:cNvPr id="6" name="Oval 28"/>
          <p:cNvSpPr>
            <a:spLocks noChangeArrowheads="1"/>
          </p:cNvSpPr>
          <p:nvPr/>
        </p:nvSpPr>
        <p:spPr bwMode="auto">
          <a:xfrm>
            <a:off x="1042988" y="1765300"/>
            <a:ext cx="792162" cy="582613"/>
          </a:xfrm>
          <a:prstGeom prst="ellipse">
            <a:avLst/>
          </a:prstGeom>
          <a:noFill/>
          <a:ln w="25400">
            <a:solidFill>
              <a:srgbClr val="00B05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n-lt"/>
              <a:ea typeface="굴림" pitchFamily="50" charset="-127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389313" y="1911350"/>
            <a:ext cx="6778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000">
                <a:latin typeface="+mn-lt"/>
                <a:ea typeface="굴림" pitchFamily="50" charset="-127"/>
                <a:sym typeface="Wingdings" pitchFamily="2" charset="2"/>
              </a:rPr>
              <a:t>       </a:t>
            </a:r>
            <a:endParaRPr lang="en-US" altLang="ko-KR" sz="2000" baseline="30000">
              <a:latin typeface="+mn-lt"/>
              <a:ea typeface="굴림" pitchFamily="50" charset="-127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250825" y="1839913"/>
            <a:ext cx="720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Arial" charset="0"/>
                <a:sym typeface="Wingdings" pitchFamily="2" charset="2"/>
              </a:rPr>
              <a:t>0</a:t>
            </a:r>
            <a:r>
              <a:rPr lang="en-US" altLang="ko-KR" sz="2000" baseline="30000">
                <a:latin typeface="Arial" charset="0"/>
                <a:sym typeface="Wingdings" pitchFamily="2" charset="2"/>
              </a:rPr>
              <a:t>+</a:t>
            </a:r>
            <a:endParaRPr lang="en-US" altLang="ko-KR" sz="2000" baseline="30000">
              <a:latin typeface="Arial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7578725" y="2781300"/>
          <a:ext cx="1363663" cy="576262"/>
        </p:xfrm>
        <a:graphic>
          <a:graphicData uri="http://schemas.openxmlformats.org/presentationml/2006/ole">
            <p:oleObj spid="_x0000_s123906" name="수식" r:id="rId3" imgW="977760" imgH="406080" progId="Equation.3">
              <p:embed/>
            </p:oleObj>
          </a:graphicData>
        </a:graphic>
      </p:graphicFrame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2197100" y="1912938"/>
            <a:ext cx="287338" cy="303212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n-lt"/>
                <a:ea typeface="굴림" pitchFamily="50" charset="-127"/>
              </a:rPr>
              <a:t>u</a:t>
            </a:r>
          </a:p>
        </p:txBody>
      </p:sp>
      <p:sp>
        <p:nvSpPr>
          <p:cNvPr id="11" name="Oval 35"/>
          <p:cNvSpPr>
            <a:spLocks noChangeArrowheads="1"/>
          </p:cNvSpPr>
          <p:nvPr/>
        </p:nvSpPr>
        <p:spPr bwMode="auto">
          <a:xfrm>
            <a:off x="2568575" y="1912938"/>
            <a:ext cx="276225" cy="30321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n-lt"/>
                <a:ea typeface="굴림" pitchFamily="50" charset="-127"/>
              </a:rPr>
              <a:t>s</a:t>
            </a:r>
          </a:p>
        </p:txBody>
      </p:sp>
      <p:sp>
        <p:nvSpPr>
          <p:cNvPr id="12" name="Oval 36"/>
          <p:cNvSpPr>
            <a:spLocks noChangeArrowheads="1"/>
          </p:cNvSpPr>
          <p:nvPr/>
        </p:nvSpPr>
        <p:spPr bwMode="auto">
          <a:xfrm>
            <a:off x="2124075" y="1765300"/>
            <a:ext cx="792163" cy="582613"/>
          </a:xfrm>
          <a:prstGeom prst="ellipse">
            <a:avLst/>
          </a:prstGeom>
          <a:noFill/>
          <a:ln w="25400">
            <a:solidFill>
              <a:srgbClr val="003399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n-lt"/>
              <a:ea typeface="굴림" pitchFamily="50" charset="-127"/>
            </a:endParaRPr>
          </a:p>
        </p:txBody>
      </p:sp>
      <p:sp>
        <p:nvSpPr>
          <p:cNvPr id="13" name="Oval 37"/>
          <p:cNvSpPr>
            <a:spLocks noChangeArrowheads="1"/>
          </p:cNvSpPr>
          <p:nvPr/>
        </p:nvSpPr>
        <p:spPr bwMode="auto">
          <a:xfrm>
            <a:off x="4500563" y="1616075"/>
            <a:ext cx="1008062" cy="10937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n-lt"/>
              <a:ea typeface="굴림" pitchFamily="50" charset="-127"/>
            </a:endParaRPr>
          </a:p>
        </p:txBody>
      </p:sp>
      <p:sp>
        <p:nvSpPr>
          <p:cNvPr id="15" name="Oval 40"/>
          <p:cNvSpPr>
            <a:spLocks noChangeArrowheads="1"/>
          </p:cNvSpPr>
          <p:nvPr/>
        </p:nvSpPr>
        <p:spPr bwMode="auto">
          <a:xfrm>
            <a:off x="1692275" y="2633663"/>
            <a:ext cx="287338" cy="303212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n-lt"/>
                <a:ea typeface="굴림" pitchFamily="50" charset="-127"/>
              </a:rPr>
              <a:t>u</a:t>
            </a:r>
          </a:p>
        </p:txBody>
      </p:sp>
      <p:sp>
        <p:nvSpPr>
          <p:cNvPr id="16" name="Oval 41"/>
          <p:cNvSpPr>
            <a:spLocks noChangeArrowheads="1"/>
          </p:cNvSpPr>
          <p:nvPr/>
        </p:nvSpPr>
        <p:spPr bwMode="auto">
          <a:xfrm>
            <a:off x="2063750" y="2633663"/>
            <a:ext cx="276225" cy="303212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n-lt"/>
                <a:ea typeface="굴림" pitchFamily="50" charset="-127"/>
              </a:rPr>
              <a:t>c</a:t>
            </a:r>
          </a:p>
        </p:txBody>
      </p:sp>
      <p:sp>
        <p:nvSpPr>
          <p:cNvPr id="17" name="Oval 42"/>
          <p:cNvSpPr>
            <a:spLocks noChangeArrowheads="1"/>
          </p:cNvSpPr>
          <p:nvPr/>
        </p:nvSpPr>
        <p:spPr bwMode="auto">
          <a:xfrm>
            <a:off x="1619250" y="2486025"/>
            <a:ext cx="792163" cy="582613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n-lt"/>
              <a:ea typeface="굴림" pitchFamily="50" charset="-127"/>
            </a:endParaRPr>
          </a:p>
        </p:txBody>
      </p:sp>
      <p:sp>
        <p:nvSpPr>
          <p:cNvPr id="18" name="Oval 43"/>
          <p:cNvSpPr>
            <a:spLocks noChangeArrowheads="1"/>
          </p:cNvSpPr>
          <p:nvPr/>
        </p:nvSpPr>
        <p:spPr bwMode="auto">
          <a:xfrm>
            <a:off x="871538" y="1365250"/>
            <a:ext cx="2232025" cy="1893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" name="Oval 44"/>
          <p:cNvSpPr>
            <a:spLocks noChangeArrowheads="1"/>
          </p:cNvSpPr>
          <p:nvPr/>
        </p:nvSpPr>
        <p:spPr bwMode="auto">
          <a:xfrm>
            <a:off x="4673600" y="1851025"/>
            <a:ext cx="287338" cy="303213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n-lt"/>
                <a:ea typeface="굴림" pitchFamily="50" charset="-127"/>
              </a:rPr>
              <a:t>u</a:t>
            </a:r>
          </a:p>
        </p:txBody>
      </p:sp>
      <p:sp>
        <p:nvSpPr>
          <p:cNvPr id="20" name="Oval 45"/>
          <p:cNvSpPr>
            <a:spLocks noChangeArrowheads="1"/>
          </p:cNvSpPr>
          <p:nvPr/>
        </p:nvSpPr>
        <p:spPr bwMode="auto">
          <a:xfrm>
            <a:off x="5045075" y="1851025"/>
            <a:ext cx="276225" cy="303213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n-lt"/>
                <a:ea typeface="굴림" pitchFamily="50" charset="-127"/>
              </a:rPr>
              <a:t>d</a:t>
            </a:r>
          </a:p>
        </p:txBody>
      </p:sp>
      <p:sp>
        <p:nvSpPr>
          <p:cNvPr id="21" name="Oval 46"/>
          <p:cNvSpPr>
            <a:spLocks noChangeArrowheads="1"/>
          </p:cNvSpPr>
          <p:nvPr/>
        </p:nvSpPr>
        <p:spPr bwMode="auto">
          <a:xfrm>
            <a:off x="4600575" y="1703388"/>
            <a:ext cx="792163" cy="582612"/>
          </a:xfrm>
          <a:prstGeom prst="ellipse">
            <a:avLst/>
          </a:prstGeom>
          <a:noFill/>
          <a:ln w="25400">
            <a:solidFill>
              <a:srgbClr val="00B05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n-lt"/>
              <a:ea typeface="굴림" pitchFamily="50" charset="-127"/>
            </a:endParaRPr>
          </a:p>
        </p:txBody>
      </p:sp>
      <p:sp>
        <p:nvSpPr>
          <p:cNvPr id="22" name="Oval 47"/>
          <p:cNvSpPr>
            <a:spLocks noChangeArrowheads="1"/>
          </p:cNvSpPr>
          <p:nvPr/>
        </p:nvSpPr>
        <p:spPr bwMode="auto">
          <a:xfrm>
            <a:off x="4860925" y="2344738"/>
            <a:ext cx="287338" cy="303212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n-lt"/>
                <a:ea typeface="굴림" pitchFamily="50" charset="-127"/>
              </a:rPr>
              <a:t>u</a:t>
            </a:r>
          </a:p>
        </p:txBody>
      </p:sp>
      <p:sp>
        <p:nvSpPr>
          <p:cNvPr id="23" name="Oval 48"/>
          <p:cNvSpPr>
            <a:spLocks noChangeArrowheads="1"/>
          </p:cNvSpPr>
          <p:nvPr/>
        </p:nvSpPr>
        <p:spPr bwMode="auto">
          <a:xfrm>
            <a:off x="5940425" y="1616075"/>
            <a:ext cx="1008063" cy="10937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n-lt"/>
              <a:ea typeface="굴림" pitchFamily="50" charset="-127"/>
            </a:endParaRPr>
          </a:p>
        </p:txBody>
      </p:sp>
      <p:sp>
        <p:nvSpPr>
          <p:cNvPr id="24" name="Oval 49"/>
          <p:cNvSpPr>
            <a:spLocks noChangeArrowheads="1"/>
          </p:cNvSpPr>
          <p:nvPr/>
        </p:nvSpPr>
        <p:spPr bwMode="auto">
          <a:xfrm>
            <a:off x="6113463" y="1851025"/>
            <a:ext cx="287337" cy="303213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n-lt"/>
                <a:ea typeface="굴림" pitchFamily="50" charset="-127"/>
              </a:rPr>
              <a:t>u</a:t>
            </a:r>
          </a:p>
        </p:txBody>
      </p:sp>
      <p:sp>
        <p:nvSpPr>
          <p:cNvPr id="25" name="Oval 50"/>
          <p:cNvSpPr>
            <a:spLocks noChangeArrowheads="1"/>
          </p:cNvSpPr>
          <p:nvPr/>
        </p:nvSpPr>
        <p:spPr bwMode="auto">
          <a:xfrm>
            <a:off x="6300788" y="2344738"/>
            <a:ext cx="276225" cy="30321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n-lt"/>
                <a:ea typeface="굴림" pitchFamily="50" charset="-127"/>
              </a:rPr>
              <a:t>c</a:t>
            </a:r>
          </a:p>
        </p:txBody>
      </p:sp>
      <p:sp>
        <p:nvSpPr>
          <p:cNvPr id="26" name="Oval 51"/>
          <p:cNvSpPr>
            <a:spLocks noChangeArrowheads="1"/>
          </p:cNvSpPr>
          <p:nvPr/>
        </p:nvSpPr>
        <p:spPr bwMode="auto">
          <a:xfrm>
            <a:off x="6040438" y="1703388"/>
            <a:ext cx="792162" cy="58261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n-lt"/>
              <a:ea typeface="굴림" pitchFamily="50" charset="-127"/>
            </a:endParaRPr>
          </a:p>
        </p:txBody>
      </p:sp>
      <p:sp>
        <p:nvSpPr>
          <p:cNvPr id="27" name="Oval 52"/>
          <p:cNvSpPr>
            <a:spLocks noChangeArrowheads="1"/>
          </p:cNvSpPr>
          <p:nvPr/>
        </p:nvSpPr>
        <p:spPr bwMode="auto">
          <a:xfrm>
            <a:off x="6443663" y="1841500"/>
            <a:ext cx="287337" cy="303213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n-lt"/>
                <a:ea typeface="굴림" pitchFamily="50" charset="-127"/>
              </a:rPr>
              <a:t>s</a:t>
            </a:r>
          </a:p>
        </p:txBody>
      </p:sp>
      <p:sp>
        <p:nvSpPr>
          <p:cNvPr id="28" name="Text Box 56"/>
          <p:cNvSpPr txBox="1">
            <a:spLocks noChangeArrowheads="1"/>
          </p:cNvSpPr>
          <p:nvPr/>
        </p:nvSpPr>
        <p:spPr bwMode="auto">
          <a:xfrm>
            <a:off x="1260475" y="1263650"/>
            <a:ext cx="1439863" cy="350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>
                <a:latin typeface="Arial" charset="0"/>
              </a:rPr>
              <a:t>H</a:t>
            </a:r>
            <a:r>
              <a:rPr lang="en-US" altLang="ko-KR" sz="1600" baseline="-25000">
                <a:latin typeface="Arial" charset="0"/>
              </a:rPr>
              <a:t>c</a:t>
            </a:r>
            <a:r>
              <a:rPr lang="en-US" altLang="ko-KR" sz="1600">
                <a:latin typeface="Arial" charset="0"/>
              </a:rPr>
              <a:t> di-baryon</a:t>
            </a:r>
          </a:p>
        </p:txBody>
      </p: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4830763" y="131603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>
                <a:latin typeface="Arial" charset="0"/>
              </a:rPr>
              <a:t>P</a:t>
            </a:r>
            <a:endParaRPr lang="en-US" altLang="ko-KR" sz="1600" b="1"/>
          </a:p>
        </p:txBody>
      </p:sp>
      <p:sp>
        <p:nvSpPr>
          <p:cNvPr id="30" name="Text Box 58"/>
          <p:cNvSpPr txBox="1">
            <a:spLocks noChangeArrowheads="1"/>
          </p:cNvSpPr>
          <p:nvPr/>
        </p:nvSpPr>
        <p:spPr bwMode="auto">
          <a:xfrm>
            <a:off x="6299200" y="1316038"/>
            <a:ext cx="9366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 dirty="0" err="1">
                <a:latin typeface="Symbol" pitchFamily="18" charset="2"/>
              </a:rPr>
              <a:t>X</a:t>
            </a:r>
            <a:r>
              <a:rPr lang="en-US" altLang="ko-KR" sz="1600" b="1" baseline="-25000" dirty="0" err="1">
                <a:latin typeface="Arial" charset="0"/>
              </a:rPr>
              <a:t>c</a:t>
            </a:r>
            <a:endParaRPr lang="en-US" altLang="ko-KR" sz="1600" b="1" baseline="-25000" dirty="0">
              <a:latin typeface="Arial" charset="0"/>
            </a:endParaRPr>
          </a:p>
        </p:txBody>
      </p:sp>
      <p:graphicFrame>
        <p:nvGraphicFramePr>
          <p:cNvPr id="31" name="Object 3"/>
          <p:cNvGraphicFramePr>
            <a:graphicFrameLocks noChangeAspect="1"/>
          </p:cNvGraphicFramePr>
          <p:nvPr/>
        </p:nvGraphicFramePr>
        <p:xfrm>
          <a:off x="468313" y="3349625"/>
          <a:ext cx="3170237" cy="611188"/>
        </p:xfrm>
        <a:graphic>
          <a:graphicData uri="http://schemas.openxmlformats.org/presentationml/2006/ole">
            <p:oleObj spid="_x0000_s123907" name="수식" r:id="rId4" imgW="2273040" imgH="431640" progId="Equation.3">
              <p:embed/>
            </p:oleObj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/>
        </p:nvGraphicFramePr>
        <p:xfrm>
          <a:off x="4513263" y="2773363"/>
          <a:ext cx="2370137" cy="611187"/>
        </p:xfrm>
        <a:graphic>
          <a:graphicData uri="http://schemas.openxmlformats.org/presentationml/2006/ole">
            <p:oleObj spid="_x0000_s123908" name="수식" r:id="rId5" imgW="1701720" imgH="431640" progId="Equation.3">
              <p:embed/>
            </p:oleObj>
          </a:graphicData>
        </a:graphic>
      </p:graphicFrame>
      <p:graphicFrame>
        <p:nvGraphicFramePr>
          <p:cNvPr id="33" name="Object 5"/>
          <p:cNvGraphicFramePr>
            <a:graphicFrameLocks noChangeAspect="1"/>
          </p:cNvGraphicFramePr>
          <p:nvPr/>
        </p:nvGraphicFramePr>
        <p:xfrm>
          <a:off x="928662" y="4286256"/>
          <a:ext cx="4695825" cy="874712"/>
        </p:xfrm>
        <a:graphic>
          <a:graphicData uri="http://schemas.openxmlformats.org/presentationml/2006/ole">
            <p:oleObj spid="_x0000_s123909" name="수식" r:id="rId6" imgW="2641320" imgH="482400" progId="Equation.3">
              <p:embed/>
            </p:oleObj>
          </a:graphicData>
        </a:graphic>
      </p:graphicFrame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857224" y="5214950"/>
            <a:ext cx="4572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2000" kern="0" dirty="0" err="1" smtClean="0">
                <a:solidFill>
                  <a:srgbClr val="000000"/>
                </a:solidFill>
                <a:latin typeface="+mj-lt"/>
                <a:ea typeface="굴림" pitchFamily="50" charset="-127"/>
              </a:rPr>
              <a:t>H</a:t>
            </a:r>
            <a:r>
              <a:rPr kumimoji="1" lang="en-US" altLang="ko-KR" sz="2000" kern="0" baseline="-25000" dirty="0" err="1" smtClean="0">
                <a:solidFill>
                  <a:srgbClr val="000000"/>
                </a:solidFill>
                <a:latin typeface="+mj-lt"/>
                <a:ea typeface="굴림" pitchFamily="50" charset="-127"/>
              </a:rPr>
              <a:t>c</a:t>
            </a:r>
            <a:r>
              <a:rPr kumimoji="1" lang="en-US" altLang="ko-KR" sz="2000" kern="0" dirty="0" smtClean="0">
                <a:solidFill>
                  <a:srgbClr val="000000"/>
                </a:solidFill>
                <a:latin typeface="+mj-lt"/>
                <a:ea typeface="굴림" pitchFamily="50" charset="-127"/>
              </a:rPr>
              <a:t>/D  &gt;  O(10 </a:t>
            </a:r>
            <a:r>
              <a:rPr kumimoji="1" lang="en-US" altLang="ko-KR" sz="2000" kern="0" baseline="30000" dirty="0" smtClean="0">
                <a:solidFill>
                  <a:srgbClr val="000000"/>
                </a:solidFill>
                <a:latin typeface="+mj-lt"/>
                <a:ea typeface="굴림" pitchFamily="50" charset="-127"/>
              </a:rPr>
              <a:t>-3</a:t>
            </a:r>
            <a:r>
              <a:rPr kumimoji="1" lang="en-US" altLang="ko-KR" sz="2000" kern="0" dirty="0" smtClean="0">
                <a:solidFill>
                  <a:srgbClr val="000000"/>
                </a:solidFill>
                <a:latin typeface="+mj-lt"/>
                <a:ea typeface="굴림" pitchFamily="50" charset="-127"/>
              </a:rPr>
              <a:t> )  at  </a:t>
            </a:r>
            <a:r>
              <a:rPr kumimoji="1" lang="en-US" altLang="ko-KR" sz="2000" kern="0" dirty="0">
                <a:solidFill>
                  <a:srgbClr val="000000"/>
                </a:solidFill>
                <a:latin typeface="+mj-lt"/>
                <a:ea typeface="굴림" pitchFamily="50" charset="-127"/>
              </a:rPr>
              <a:t>LHC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214313" y="6034312"/>
            <a:ext cx="8215339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en-US" altLang="ko-KR" sz="1600" dirty="0">
                <a:latin typeface="Verdana" pitchFamily="34" charset="0"/>
              </a:rPr>
              <a:t> Vertex detector: </a:t>
            </a:r>
            <a:r>
              <a:rPr kumimoji="1" lang="en-US" altLang="ko-KR" sz="1600" dirty="0" smtClean="0">
                <a:latin typeface="Verdana" pitchFamily="34" charset="0"/>
              </a:rPr>
              <a:t>FAIR  10</a:t>
            </a:r>
            <a:r>
              <a:rPr kumimoji="1" lang="en-US" altLang="ko-KR" sz="1600" baseline="30000" dirty="0" smtClean="0">
                <a:latin typeface="Verdana" pitchFamily="34" charset="0"/>
              </a:rPr>
              <a:t>4</a:t>
            </a:r>
            <a:r>
              <a:rPr kumimoji="1" lang="en-US" altLang="ko-KR" sz="1600" dirty="0" smtClean="0">
                <a:latin typeface="Verdana" pitchFamily="34" charset="0"/>
              </a:rPr>
              <a:t> D</a:t>
            </a:r>
            <a:r>
              <a:rPr kumimoji="1" lang="en-US" altLang="ko-KR" sz="1600" baseline="30000" dirty="0" smtClean="0">
                <a:latin typeface="Verdana" pitchFamily="34" charset="0"/>
              </a:rPr>
              <a:t>0</a:t>
            </a:r>
            <a:r>
              <a:rPr kumimoji="1" lang="en-US" altLang="ko-KR" sz="1600" dirty="0" smtClean="0">
                <a:latin typeface="Verdana" pitchFamily="34" charset="0"/>
              </a:rPr>
              <a:t> /month,    LHC 10</a:t>
            </a:r>
            <a:r>
              <a:rPr kumimoji="1" lang="en-US" altLang="ko-KR" sz="1600" baseline="30000" dirty="0" smtClean="0">
                <a:latin typeface="Verdana" pitchFamily="34" charset="0"/>
              </a:rPr>
              <a:t>5</a:t>
            </a:r>
            <a:r>
              <a:rPr kumimoji="1" lang="en-US" altLang="ko-KR" sz="1600" dirty="0" smtClean="0">
                <a:latin typeface="Verdana" pitchFamily="34" charset="0"/>
              </a:rPr>
              <a:t> D</a:t>
            </a:r>
            <a:r>
              <a:rPr kumimoji="1" lang="en-US" altLang="ko-KR" sz="1600" baseline="30000" dirty="0" smtClean="0">
                <a:latin typeface="Verdana" pitchFamily="34" charset="0"/>
              </a:rPr>
              <a:t>0</a:t>
            </a:r>
            <a:r>
              <a:rPr kumimoji="1" lang="en-US" altLang="ko-KR" sz="1600" dirty="0" smtClean="0">
                <a:latin typeface="Verdana" pitchFamily="34" charset="0"/>
              </a:rPr>
              <a:t>/month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62125" y="1844675"/>
            <a:ext cx="523875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rPr>
              <a:t>Crypto Exotics from HIC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13F71"/>
                </a:solidFill>
                <a:effectLst/>
                <a:uLnTx/>
                <a:uFillTx/>
                <a:latin typeface="Verdana" pitchFamily="34" charset="0"/>
              </a:rPr>
              <a:t>(</a:t>
            </a:r>
            <a:r>
              <a:rPr lang="en-US" altLang="ko-KR" kern="0" dirty="0" err="1" smtClean="0">
                <a:solidFill>
                  <a:srgbClr val="113F71"/>
                </a:solidFill>
                <a:latin typeface="Verdana" pitchFamily="34" charset="0"/>
              </a:rPr>
              <a:t>Multiquark</a:t>
            </a:r>
            <a:r>
              <a:rPr lang="en-US" altLang="ko-KR" kern="0" dirty="0" smtClean="0">
                <a:solidFill>
                  <a:srgbClr val="113F71"/>
                </a:solidFill>
                <a:latin typeface="Verdana" pitchFamily="34" charset="0"/>
              </a:rPr>
              <a:t> configurations</a:t>
            </a: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13F71"/>
                </a:solidFill>
                <a:effectLst/>
                <a:uLnTx/>
                <a:uFillTx/>
                <a:latin typeface="Verdana" pitchFamily="34" charset="0"/>
              </a:rPr>
              <a:t> )</a:t>
            </a: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srgbClr val="113F71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51075" y="4046538"/>
            <a:ext cx="4662488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sz="1400" dirty="0" smtClean="0">
                <a:solidFill>
                  <a:srgbClr val="175EA5"/>
                </a:solidFill>
                <a:latin typeface="Arial" charset="0"/>
              </a:rPr>
              <a:t>S</a:t>
            </a:r>
            <a:r>
              <a:rPr lang="en-US" altLang="ko-KR" sz="1400" dirty="0" smtClean="0">
                <a:solidFill>
                  <a:srgbClr val="175EA5"/>
                </a:solidFill>
                <a:latin typeface="Arial" charset="0"/>
              </a:rPr>
              <a:t>. </a:t>
            </a:r>
            <a:r>
              <a:rPr lang="en-US" altLang="ko-KR" sz="1400" dirty="0" smtClean="0">
                <a:solidFill>
                  <a:srgbClr val="175EA5"/>
                </a:solidFill>
                <a:latin typeface="Arial" charset="0"/>
              </a:rPr>
              <a:t>Cho </a:t>
            </a:r>
            <a:r>
              <a:rPr lang="en-US" altLang="ko-KR" sz="1400" dirty="0" smtClean="0">
                <a:solidFill>
                  <a:srgbClr val="175EA5"/>
                </a:solidFill>
                <a:latin typeface="Arial" charset="0"/>
              </a:rPr>
              <a:t>(</a:t>
            </a:r>
            <a:r>
              <a:rPr lang="en-US" altLang="ko-KR" sz="1400" dirty="0" err="1" smtClean="0">
                <a:solidFill>
                  <a:srgbClr val="175EA5"/>
                </a:solidFill>
                <a:latin typeface="Arial" charset="0"/>
              </a:rPr>
              <a:t>ExHIC</a:t>
            </a:r>
            <a:r>
              <a:rPr lang="en-US" altLang="ko-KR" sz="1400" dirty="0" smtClean="0">
                <a:solidFill>
                  <a:srgbClr val="175EA5"/>
                </a:solidFill>
                <a:latin typeface="Arial" charset="0"/>
              </a:rPr>
              <a:t> collaboration)</a:t>
            </a:r>
            <a:r>
              <a:rPr lang="en-US" altLang="ko-KR" sz="1400" dirty="0" smtClean="0">
                <a:solidFill>
                  <a:srgbClr val="175EA5"/>
                </a:solidFill>
                <a:latin typeface="Arial" charset="0"/>
              </a:rPr>
              <a:t>               </a:t>
            </a:r>
            <a:r>
              <a:rPr lang="en-US" altLang="ko-KR" sz="1400" dirty="0" smtClean="0">
                <a:solidFill>
                  <a:srgbClr val="175EA5"/>
                </a:solidFill>
                <a:latin typeface="Arial" charset="0"/>
              </a:rPr>
              <a:t>arXiv:1011.0852</a:t>
            </a:r>
            <a:endParaRPr lang="en-US" altLang="ko-KR" sz="1400" dirty="0">
              <a:solidFill>
                <a:srgbClr val="175EA5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표 22"/>
          <p:cNvGraphicFramePr>
            <a:graphicFrameLocks noGrp="1"/>
          </p:cNvGraphicFramePr>
          <p:nvPr/>
        </p:nvGraphicFramePr>
        <p:xfrm>
          <a:off x="1524000" y="1397001"/>
          <a:ext cx="6096000" cy="4437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59051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Normal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 meson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>
                          <a:solidFill>
                            <a:schemeClr val="tx1"/>
                          </a:solidFill>
                        </a:rPr>
                        <a:t>Tetraquark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Molecule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8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Geometrical configuration</a:t>
                      </a:r>
                      <a:endParaRPr lang="ko-KR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197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baseline="0" dirty="0" smtClean="0"/>
                        <a:t>Flavor quantum number</a:t>
                      </a:r>
                      <a:endParaRPr lang="ko-KR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altLang="ko-KR" baseline="0" dirty="0" err="1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altLang="ko-KR" u="sng" baseline="0" dirty="0" err="1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ko-KR" altLang="en-US" u="sng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baseline="0" dirty="0" err="1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altLang="ko-KR" u="sng" baseline="0" dirty="0" err="1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altLang="ko-KR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ko-KR" altLang="en-US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baseline="0" dirty="0" err="1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altLang="ko-KR" u="sng" baseline="0" dirty="0" err="1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altLang="ko-KR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ko-KR" altLang="en-US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AutoShape 41"/>
          <p:cNvSpPr>
            <a:spLocks noChangeArrowheads="1"/>
          </p:cNvSpPr>
          <p:nvPr/>
        </p:nvSpPr>
        <p:spPr bwMode="auto">
          <a:xfrm>
            <a:off x="4891096" y="2852739"/>
            <a:ext cx="89535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" name="AutoShape 41"/>
          <p:cNvSpPr>
            <a:spLocks noChangeArrowheads="1"/>
          </p:cNvSpPr>
          <p:nvPr/>
        </p:nvSpPr>
        <p:spPr bwMode="auto">
          <a:xfrm>
            <a:off x="3390898" y="2928934"/>
            <a:ext cx="89535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5" name="Oval 39"/>
          <p:cNvSpPr>
            <a:spLocks noChangeArrowheads="1"/>
          </p:cNvSpPr>
          <p:nvPr/>
        </p:nvSpPr>
        <p:spPr bwMode="auto">
          <a:xfrm>
            <a:off x="4968883" y="2884489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6" name="Oval 40"/>
          <p:cNvSpPr>
            <a:spLocks noChangeArrowheads="1"/>
          </p:cNvSpPr>
          <p:nvPr/>
        </p:nvSpPr>
        <p:spPr bwMode="auto">
          <a:xfrm>
            <a:off x="5356358" y="2884489"/>
            <a:ext cx="287338" cy="2873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5368956" y="3208343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9" name="Oval 25"/>
          <p:cNvSpPr>
            <a:spLocks noChangeArrowheads="1"/>
          </p:cNvSpPr>
          <p:nvPr/>
        </p:nvSpPr>
        <p:spPr bwMode="auto">
          <a:xfrm>
            <a:off x="4998305" y="3220218"/>
            <a:ext cx="287338" cy="287338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Oval 39"/>
          <p:cNvSpPr>
            <a:spLocks noChangeArrowheads="1"/>
          </p:cNvSpPr>
          <p:nvPr/>
        </p:nvSpPr>
        <p:spPr bwMode="auto">
          <a:xfrm>
            <a:off x="3504310" y="3031934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14" name="Oval 25"/>
          <p:cNvSpPr>
            <a:spLocks noChangeArrowheads="1"/>
          </p:cNvSpPr>
          <p:nvPr/>
        </p:nvSpPr>
        <p:spPr bwMode="auto">
          <a:xfrm>
            <a:off x="3867214" y="3262374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AutoShape 41"/>
          <p:cNvSpPr>
            <a:spLocks noChangeArrowheads="1"/>
          </p:cNvSpPr>
          <p:nvPr/>
        </p:nvSpPr>
        <p:spPr bwMode="auto">
          <a:xfrm>
            <a:off x="6319668" y="2214554"/>
            <a:ext cx="89535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Oval 39"/>
          <p:cNvSpPr>
            <a:spLocks noChangeArrowheads="1"/>
          </p:cNvSpPr>
          <p:nvPr/>
        </p:nvSpPr>
        <p:spPr bwMode="auto">
          <a:xfrm>
            <a:off x="6433080" y="2317554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17" name="Oval 25"/>
          <p:cNvSpPr>
            <a:spLocks noChangeArrowheads="1"/>
          </p:cNvSpPr>
          <p:nvPr/>
        </p:nvSpPr>
        <p:spPr bwMode="auto">
          <a:xfrm>
            <a:off x="6795984" y="2547994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latin typeface="Comic Sans MS" pitchFamily="66" charset="0"/>
              </a:rPr>
              <a:t>u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AutoShape 41"/>
          <p:cNvSpPr>
            <a:spLocks noChangeArrowheads="1"/>
          </p:cNvSpPr>
          <p:nvPr/>
        </p:nvSpPr>
        <p:spPr bwMode="auto">
          <a:xfrm>
            <a:off x="6319856" y="3709995"/>
            <a:ext cx="89535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" name="Oval 39"/>
          <p:cNvSpPr>
            <a:spLocks noChangeArrowheads="1"/>
          </p:cNvSpPr>
          <p:nvPr/>
        </p:nvSpPr>
        <p:spPr bwMode="auto">
          <a:xfrm>
            <a:off x="6433268" y="3812995"/>
            <a:ext cx="287338" cy="2873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0" name="Oval 25"/>
          <p:cNvSpPr>
            <a:spLocks noChangeArrowheads="1"/>
          </p:cNvSpPr>
          <p:nvPr/>
        </p:nvSpPr>
        <p:spPr bwMode="auto">
          <a:xfrm>
            <a:off x="6796172" y="4043435"/>
            <a:ext cx="287338" cy="287338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22" name="직선 연결선 21"/>
          <p:cNvCxnSpPr>
            <a:stCxn id="15" idx="2"/>
            <a:endCxn id="18" idx="0"/>
          </p:cNvCxnSpPr>
          <p:nvPr/>
        </p:nvCxnSpPr>
        <p:spPr>
          <a:xfrm rot="16200000" flipH="1">
            <a:off x="6379285" y="3321749"/>
            <a:ext cx="776304" cy="188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500034" y="285728"/>
            <a:ext cx="5286412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dirty="0" smtClean="0">
                <a:latin typeface="Comic Sans MS" pitchFamily="66" charset="0"/>
              </a:rPr>
              <a:t>Normal meson, </a:t>
            </a:r>
            <a:r>
              <a:rPr lang="en-US" altLang="ko-KR" sz="2000" dirty="0" err="1" smtClean="0">
                <a:latin typeface="Comic Sans MS" pitchFamily="66" charset="0"/>
              </a:rPr>
              <a:t>Tetraquark</a:t>
            </a:r>
            <a:r>
              <a:rPr lang="en-US" altLang="ko-KR" sz="2000" dirty="0" smtClean="0">
                <a:latin typeface="Comic Sans MS" pitchFamily="66" charset="0"/>
              </a:rPr>
              <a:t> and Molecule</a:t>
            </a:r>
            <a:endParaRPr lang="en-US" altLang="ko-KR" sz="2000" baseline="30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00166" y="1214422"/>
            <a:ext cx="23574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Freezeout</a:t>
            </a:r>
            <a:r>
              <a:rPr lang="en-US" altLang="ko-KR" dirty="0" smtClean="0"/>
              <a:t> points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0272" y="142852"/>
            <a:ext cx="441787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98" y="3571876"/>
            <a:ext cx="72580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06721" y="3202544"/>
            <a:ext cx="2500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Normal </a:t>
            </a:r>
            <a:r>
              <a:rPr lang="en-US" altLang="ko-KR" dirty="0" err="1" smtClean="0"/>
              <a:t>hadron</a:t>
            </a:r>
            <a:r>
              <a:rPr lang="en-US" altLang="ko-KR" dirty="0" smtClean="0"/>
              <a:t> yields</a:t>
            </a:r>
            <a:endParaRPr lang="ko-KR" altLang="en-US" dirty="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323851" y="182563"/>
            <a:ext cx="2247885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dirty="0" smtClean="0">
                <a:latin typeface="Comic Sans MS" pitchFamily="66" charset="0"/>
              </a:rPr>
              <a:t>Statistical Model</a:t>
            </a:r>
            <a:endParaRPr lang="en-US" altLang="ko-KR" sz="2000" baseline="30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84213" y="2636838"/>
            <a:ext cx="2952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1400" kern="0" dirty="0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Suppression of p-wave resonance (Muller and </a:t>
            </a:r>
            <a:r>
              <a:rPr kumimoji="1" lang="en-US" altLang="ko-KR" sz="1400" kern="0" dirty="0" err="1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Kadana</a:t>
            </a:r>
            <a:r>
              <a:rPr kumimoji="1" lang="en-US" altLang="ko-KR" sz="1400" kern="0" dirty="0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 </a:t>
            </a:r>
            <a:r>
              <a:rPr kumimoji="1" lang="en-US" altLang="ko-KR" sz="1400" kern="0" dirty="0" err="1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En’yo</a:t>
            </a:r>
            <a:r>
              <a:rPr kumimoji="1" lang="en-US" altLang="ko-KR" sz="1400" kern="0" dirty="0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708400" y="2636838"/>
          <a:ext cx="3529013" cy="617537"/>
        </p:xfrm>
        <a:graphic>
          <a:graphicData uri="http://schemas.openxmlformats.org/presentationml/2006/ole">
            <p:oleObj spid="_x0000_s132098" name="Microsoft Equation 3.0" r:id="rId3" imgW="2463480" imgH="431640" progId="Equation.3">
              <p:embed/>
            </p:oleObj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750" y="836613"/>
            <a:ext cx="7272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1800" kern="0">
                <a:solidFill>
                  <a:srgbClr val="FF0000"/>
                </a:solidFill>
                <a:latin typeface="Arial" charset="0"/>
                <a:ea typeface="굴림" pitchFamily="50" charset="-127"/>
              </a:rPr>
              <a:t>Coalescence model = Statistical model + overlap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938" y="1341438"/>
            <a:ext cx="66103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4076700"/>
            <a:ext cx="22098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4076700"/>
            <a:ext cx="2519363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4076700"/>
            <a:ext cx="230505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563938" y="3644900"/>
            <a:ext cx="2592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1400" kern="0" dirty="0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Quark number scaling of v2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27088" y="3644900"/>
            <a:ext cx="2592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kern="0" dirty="0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 </a:t>
            </a:r>
            <a:r>
              <a:rPr kumimoji="1" lang="en-US" altLang="ko-KR" sz="1600" kern="0" dirty="0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P</a:t>
            </a:r>
            <a:r>
              <a:rPr kumimoji="1" lang="en-US" altLang="ko-KR" sz="1600" kern="0" baseline="-25000" dirty="0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T</a:t>
            </a:r>
            <a:r>
              <a:rPr kumimoji="1" lang="en-US" altLang="ko-KR" sz="1600" kern="0" dirty="0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 dependence of ratio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092950" y="3644900"/>
            <a:ext cx="719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1400" kern="0" dirty="0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 v4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23875" y="2565400"/>
            <a:ext cx="7200900" cy="792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  <a:ea typeface="굴림" pitchFamily="50" charset="-127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39750" y="3573463"/>
            <a:ext cx="2663825" cy="2447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  <a:ea typeface="굴림" pitchFamily="50" charset="-127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355975" y="3573463"/>
            <a:ext cx="2663825" cy="2447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  <a:ea typeface="굴림" pitchFamily="50" charset="-127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219825" y="3573463"/>
            <a:ext cx="2663825" cy="2447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  <a:ea typeface="굴림" pitchFamily="50" charset="-127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411413" y="5734050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1000" kern="0">
                <a:solidFill>
                  <a:srgbClr val="000000"/>
                </a:solidFill>
                <a:ea typeface="굴림" pitchFamily="50" charset="-127"/>
              </a:rPr>
              <a:t>Ko et al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292725" y="5734050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1000" kern="0">
                <a:solidFill>
                  <a:srgbClr val="000000"/>
                </a:solidFill>
                <a:ea typeface="굴림" pitchFamily="50" charset="-127"/>
              </a:rPr>
              <a:t>Ko et al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8172450" y="5734050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1000" kern="0">
                <a:solidFill>
                  <a:srgbClr val="000000"/>
                </a:solidFill>
                <a:ea typeface="굴림" pitchFamily="50" charset="-127"/>
              </a:rPr>
              <a:t>Ko et al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50825" y="207963"/>
            <a:ext cx="4249738" cy="48418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kern="0">
                <a:solidFill>
                  <a:srgbClr val="000000"/>
                </a:solidFill>
                <a:latin typeface="Comic Sans MS" pitchFamily="66" charset="0"/>
                <a:ea typeface="굴림" pitchFamily="50" charset="-127"/>
              </a:rPr>
              <a:t>Success of Coalescence model</a:t>
            </a:r>
            <a:endParaRPr kumimoji="1" lang="en-US" altLang="ko-KR" sz="2000" kern="0" baseline="30000">
              <a:solidFill>
                <a:srgbClr val="000000"/>
              </a:solidFill>
              <a:latin typeface="Comic Sans MS" pitchFamily="66" charset="0"/>
              <a:ea typeface="굴림" pitchFamily="50" charset="-127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252601" y="194438"/>
            <a:ext cx="6176975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dirty="0" smtClean="0">
                <a:latin typeface="Comic Sans MS" pitchFamily="66" charset="0"/>
              </a:rPr>
              <a:t>Coalescence model : for things with structures</a:t>
            </a:r>
            <a:endParaRPr lang="en-US" altLang="ko-KR" sz="2000" baseline="30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214290"/>
            <a:ext cx="87534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48130" name="Image" r:id="rId4" imgW="8857143" imgH="2409524" progId="">
              <p:embed/>
            </p:oleObj>
          </a:graphicData>
        </a:graphic>
      </p:graphicFrame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50825" y="115888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Production of </a:t>
            </a:r>
            <a:r>
              <a:rPr lang="en-US" altLang="ko-KR" sz="2000" b="1" i="1" dirty="0" err="1" smtClean="0">
                <a:solidFill>
                  <a:schemeClr val="bg1"/>
                </a:solidFill>
                <a:latin typeface="Verdana" pitchFamily="34" charset="0"/>
              </a:rPr>
              <a:t>multiquark</a:t>
            </a: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 states from HIC arXiv:1011.0852</a:t>
            </a:r>
            <a:endParaRPr lang="en-US" altLang="ko-KR" sz="20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3857628"/>
            <a:ext cx="7929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 smtClean="0"/>
              <a:t>Determine Coalescence parameter to yields of normal hadrons at RHIC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 smtClean="0"/>
              <a:t>Using the coalescence model, calculate the yields of </a:t>
            </a:r>
            <a:r>
              <a:rPr lang="en-US" altLang="ko-KR" dirty="0" err="1" smtClean="0"/>
              <a:t>multiquark</a:t>
            </a:r>
            <a:r>
              <a:rPr lang="en-US" altLang="ko-KR" dirty="0" smtClean="0"/>
              <a:t> candidates assuming they are </a:t>
            </a:r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</a:rPr>
              <a:t>normal </a:t>
            </a:r>
            <a:r>
              <a:rPr lang="en-US" altLang="ko-KR" b="1" dirty="0" err="1" smtClean="0">
                <a:solidFill>
                  <a:schemeClr val="tx2">
                    <a:lumMod val="75000"/>
                  </a:schemeClr>
                </a:solidFill>
              </a:rPr>
              <a:t>hadron</a:t>
            </a:r>
            <a:r>
              <a:rPr lang="en-US" altLang="ko-KR" b="1" dirty="0" smtClean="0"/>
              <a:t>, </a:t>
            </a:r>
            <a:r>
              <a:rPr lang="en-US" altLang="ko-KR" b="1" dirty="0" err="1" smtClean="0">
                <a:solidFill>
                  <a:srgbClr val="FF0000"/>
                </a:solidFill>
              </a:rPr>
              <a:t>multiquark</a:t>
            </a:r>
            <a:r>
              <a:rPr lang="en-US" altLang="ko-KR" b="1" dirty="0" smtClean="0"/>
              <a:t>, </a:t>
            </a:r>
            <a:r>
              <a:rPr lang="en-US" altLang="ko-KR" b="1" dirty="0" smtClean="0">
                <a:solidFill>
                  <a:srgbClr val="7030A0"/>
                </a:solidFill>
              </a:rPr>
              <a:t>molecule</a:t>
            </a:r>
            <a:r>
              <a:rPr lang="en-US" altLang="ko-KR" b="1" dirty="0" smtClean="0"/>
              <a:t> 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762125" y="1844675"/>
            <a:ext cx="52387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Symbol"/>
              <a:buChar char="L"/>
            </a:pPr>
            <a:r>
              <a:rPr lang="en-US" altLang="ko-KR" sz="2400" dirty="0" smtClean="0">
                <a:latin typeface="Verdana" pitchFamily="34" charset="0"/>
              </a:rPr>
              <a:t>  from p-p ALICE and the </a:t>
            </a:r>
          </a:p>
          <a:p>
            <a:pPr algn="ctr">
              <a:spcBef>
                <a:spcPct val="50000"/>
              </a:spcBef>
            </a:pPr>
            <a:r>
              <a:rPr lang="en-US" altLang="ko-KR" sz="2400" dirty="0" smtClean="0">
                <a:latin typeface="Verdana" pitchFamily="34" charset="0"/>
              </a:rPr>
              <a:t>H </a:t>
            </a:r>
            <a:r>
              <a:rPr lang="en-US" altLang="ko-KR" sz="2400" dirty="0" err="1" smtClean="0">
                <a:latin typeface="Verdana" pitchFamily="34" charset="0"/>
              </a:rPr>
              <a:t>dibaryon</a:t>
            </a:r>
            <a:endParaRPr lang="en-US" altLang="ko-KR" sz="2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2857300" y="761856"/>
            <a:ext cx="2560081" cy="428628"/>
            <a:chOff x="2857300" y="761856"/>
            <a:chExt cx="2560081" cy="428628"/>
          </a:xfrm>
        </p:grpSpPr>
        <p:sp>
          <p:nvSpPr>
            <p:cNvPr id="10" name="타원 9"/>
            <p:cNvSpPr/>
            <p:nvPr/>
          </p:nvSpPr>
          <p:spPr>
            <a:xfrm>
              <a:off x="2857300" y="761856"/>
              <a:ext cx="142876" cy="4286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45679" y="773919"/>
              <a:ext cx="20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 smtClean="0"/>
                <a:t>Fachini</a:t>
              </a:r>
              <a:r>
                <a:rPr lang="en-US" altLang="ko-KR" dirty="0" smtClean="0"/>
                <a:t> [STAR]</a:t>
              </a:r>
              <a:endParaRPr lang="ko-KR" altLang="en-US" dirty="0"/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pic>
        <p:nvPicPr>
          <p:cNvPr id="3" name="그림 2" descr="MQHadron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908"/>
            <a:ext cx="9144000" cy="6464184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>
            <a:off x="3476680" y="5536515"/>
            <a:ext cx="214314" cy="1428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 flipV="1">
            <a:off x="3500430" y="5417389"/>
            <a:ext cx="214314" cy="11912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00892" y="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S. Cho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85918" y="1428736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0.2 x Stat</a:t>
            </a:r>
            <a:endParaRPr lang="ko-KR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785918" y="785794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5</a:t>
            </a:r>
            <a:r>
              <a:rPr lang="en-US" altLang="ko-KR" sz="1400" dirty="0" smtClean="0"/>
              <a:t> x Stat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185863"/>
            <a:ext cx="64389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2227339" y="373045"/>
            <a:ext cx="4678365" cy="484187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Expectations at RHIC and LHC</a:t>
            </a:r>
            <a:endParaRPr kumimoji="1" lang="en-US" altLang="ko-KR" sz="2000" baseline="30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2195513" y="1412875"/>
            <a:ext cx="4679950" cy="4608513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7461250" y="2381250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7896225" y="2381250"/>
            <a:ext cx="287338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7383463" y="2349500"/>
            <a:ext cx="895350" cy="719138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4425950" y="2854325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3489325" y="1917700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5435600" y="1989138"/>
            <a:ext cx="287338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857884" y="4929198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713288" y="2349500"/>
            <a:ext cx="287337" cy="287338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3992563" y="2493963"/>
            <a:ext cx="287337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641850" y="3430588"/>
            <a:ext cx="287338" cy="287337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3959225" y="3214688"/>
            <a:ext cx="287338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4643438" y="4005263"/>
            <a:ext cx="287337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3276600" y="2420938"/>
            <a:ext cx="287338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3776663" y="4222750"/>
            <a:ext cx="287337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5364163" y="2492375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3287713" y="3965575"/>
            <a:ext cx="287337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4356100" y="4652963"/>
            <a:ext cx="287338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3419475" y="3357563"/>
            <a:ext cx="287338" cy="287337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3992563" y="3717925"/>
            <a:ext cx="287337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5715008" y="4500570"/>
            <a:ext cx="287337" cy="287337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24" name="Oval 25"/>
          <p:cNvSpPr>
            <a:spLocks noChangeArrowheads="1"/>
          </p:cNvSpPr>
          <p:nvPr/>
        </p:nvSpPr>
        <p:spPr bwMode="auto">
          <a:xfrm>
            <a:off x="4572000" y="5051425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25" name="Oval 26"/>
          <p:cNvSpPr>
            <a:spLocks noChangeArrowheads="1"/>
          </p:cNvSpPr>
          <p:nvPr/>
        </p:nvSpPr>
        <p:spPr bwMode="auto">
          <a:xfrm>
            <a:off x="5580063" y="3357563"/>
            <a:ext cx="287337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5794375" y="2133600"/>
            <a:ext cx="129857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5699125" y="2636838"/>
            <a:ext cx="1465263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0" name="Oval 31"/>
          <p:cNvSpPr>
            <a:spLocks noChangeArrowheads="1"/>
          </p:cNvSpPr>
          <p:nvPr/>
        </p:nvSpPr>
        <p:spPr bwMode="auto">
          <a:xfrm>
            <a:off x="5500694" y="3786190"/>
            <a:ext cx="287338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5426075" y="4318000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34" name="Oval 35"/>
          <p:cNvSpPr>
            <a:spLocks noChangeArrowheads="1"/>
          </p:cNvSpPr>
          <p:nvPr/>
        </p:nvSpPr>
        <p:spPr bwMode="auto">
          <a:xfrm>
            <a:off x="3260726" y="4368800"/>
            <a:ext cx="287338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35" name="Oval 36"/>
          <p:cNvSpPr>
            <a:spLocks noChangeArrowheads="1"/>
          </p:cNvSpPr>
          <p:nvPr/>
        </p:nvSpPr>
        <p:spPr bwMode="auto">
          <a:xfrm>
            <a:off x="2714612" y="3786190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37" name="Oval 38"/>
          <p:cNvSpPr>
            <a:spLocks noChangeArrowheads="1"/>
          </p:cNvSpPr>
          <p:nvPr/>
        </p:nvSpPr>
        <p:spPr bwMode="auto">
          <a:xfrm>
            <a:off x="5291138" y="2924175"/>
            <a:ext cx="287337" cy="287338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38" name="Oval 39"/>
          <p:cNvSpPr>
            <a:spLocks noChangeArrowheads="1"/>
          </p:cNvSpPr>
          <p:nvPr/>
        </p:nvSpPr>
        <p:spPr bwMode="auto">
          <a:xfrm>
            <a:off x="7458075" y="3748088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39" name="Oval 40"/>
          <p:cNvSpPr>
            <a:spLocks noChangeArrowheads="1"/>
          </p:cNvSpPr>
          <p:nvPr/>
        </p:nvSpPr>
        <p:spPr bwMode="auto">
          <a:xfrm>
            <a:off x="7845550" y="3748088"/>
            <a:ext cx="287338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40" name="AutoShape 41"/>
          <p:cNvSpPr>
            <a:spLocks noChangeArrowheads="1"/>
          </p:cNvSpPr>
          <p:nvPr/>
        </p:nvSpPr>
        <p:spPr bwMode="auto">
          <a:xfrm>
            <a:off x="7380288" y="3716338"/>
            <a:ext cx="895350" cy="719137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 flipV="1">
            <a:off x="6227763" y="4214818"/>
            <a:ext cx="1130319" cy="22224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43" name="Text Box 44"/>
          <p:cNvSpPr txBox="1">
            <a:spLocks noChangeArrowheads="1"/>
          </p:cNvSpPr>
          <p:nvPr/>
        </p:nvSpPr>
        <p:spPr bwMode="auto">
          <a:xfrm>
            <a:off x="571472" y="5572140"/>
            <a:ext cx="1857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200" dirty="0" err="1" smtClean="0">
                <a:solidFill>
                  <a:schemeClr val="tx1"/>
                </a:solidFill>
              </a:rPr>
              <a:t>Pentaquark</a:t>
            </a:r>
            <a:r>
              <a:rPr kumimoji="1" lang="en-US" altLang="ko-KR" sz="1200" dirty="0" smtClean="0">
                <a:solidFill>
                  <a:schemeClr val="tx1"/>
                </a:solidFill>
              </a:rPr>
              <a:t> </a:t>
            </a:r>
            <a:r>
              <a:rPr kumimoji="1" lang="en-US" altLang="ko-KR" sz="1200" dirty="0" smtClean="0"/>
              <a:t>pr</a:t>
            </a:r>
            <a:r>
              <a:rPr kumimoji="1" lang="en-US" altLang="ko-KR" sz="1200" dirty="0" smtClean="0">
                <a:solidFill>
                  <a:schemeClr val="tx1"/>
                </a:solidFill>
              </a:rPr>
              <a:t>oduction </a:t>
            </a:r>
            <a:r>
              <a:rPr kumimoji="1" lang="en-US" altLang="ko-KR" sz="1200" dirty="0">
                <a:solidFill>
                  <a:schemeClr val="tx1"/>
                </a:solidFill>
              </a:rPr>
              <a:t>through </a:t>
            </a:r>
            <a:r>
              <a:rPr kumimoji="1" lang="en-US" altLang="ko-KR" sz="1200" dirty="0" smtClean="0">
                <a:solidFill>
                  <a:schemeClr val="tx1"/>
                </a:solidFill>
              </a:rPr>
              <a:t>5-body </a:t>
            </a:r>
            <a:r>
              <a:rPr kumimoji="1" lang="en-US" altLang="ko-KR" sz="1200" dirty="0">
                <a:solidFill>
                  <a:schemeClr val="tx1"/>
                </a:solidFill>
              </a:rPr>
              <a:t>coalescence </a:t>
            </a:r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7072330" y="4660900"/>
            <a:ext cx="18208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200" dirty="0" err="1" smtClean="0">
                <a:solidFill>
                  <a:schemeClr val="tx1"/>
                </a:solidFill>
              </a:rPr>
              <a:t>Tetraquark</a:t>
            </a:r>
            <a:r>
              <a:rPr kumimoji="1" lang="en-US" altLang="ko-KR" sz="1200" dirty="0" smtClean="0">
                <a:solidFill>
                  <a:schemeClr val="tx1"/>
                </a:solidFill>
              </a:rPr>
              <a:t> production </a:t>
            </a:r>
            <a:r>
              <a:rPr kumimoji="1" lang="en-US" altLang="ko-KR" sz="1200" dirty="0">
                <a:solidFill>
                  <a:schemeClr val="tx1"/>
                </a:solidFill>
              </a:rPr>
              <a:t>through </a:t>
            </a:r>
            <a:r>
              <a:rPr kumimoji="1" lang="en-US" altLang="ko-KR" sz="1200" dirty="0" smtClean="0">
                <a:solidFill>
                  <a:schemeClr val="tx1"/>
                </a:solidFill>
              </a:rPr>
              <a:t>4-body </a:t>
            </a:r>
            <a:r>
              <a:rPr kumimoji="1" lang="en-US" altLang="ko-KR" sz="1200" dirty="0">
                <a:solidFill>
                  <a:schemeClr val="tx1"/>
                </a:solidFill>
              </a:rPr>
              <a:t>coalescence </a:t>
            </a:r>
          </a:p>
        </p:txBody>
      </p:sp>
      <p:sp>
        <p:nvSpPr>
          <p:cNvPr id="45" name="Oval 46"/>
          <p:cNvSpPr>
            <a:spLocks noChangeArrowheads="1"/>
          </p:cNvSpPr>
          <p:nvPr/>
        </p:nvSpPr>
        <p:spPr bwMode="auto">
          <a:xfrm>
            <a:off x="5143504" y="3429000"/>
            <a:ext cx="287337" cy="287337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46" name="Oval 47"/>
          <p:cNvSpPr>
            <a:spLocks noChangeArrowheads="1"/>
          </p:cNvSpPr>
          <p:nvPr/>
        </p:nvSpPr>
        <p:spPr bwMode="auto">
          <a:xfrm>
            <a:off x="7669213" y="2708275"/>
            <a:ext cx="287337" cy="287338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 flipV="1">
            <a:off x="5651500" y="2781300"/>
            <a:ext cx="14414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49" name="Line 50"/>
          <p:cNvSpPr>
            <a:spLocks noChangeShapeType="1"/>
          </p:cNvSpPr>
          <p:nvPr/>
        </p:nvSpPr>
        <p:spPr bwMode="auto">
          <a:xfrm flipV="1">
            <a:off x="5940425" y="3929065"/>
            <a:ext cx="1346219" cy="7619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0" name="AutoShape 51"/>
          <p:cNvSpPr>
            <a:spLocks noChangeArrowheads="1"/>
          </p:cNvSpPr>
          <p:nvPr/>
        </p:nvSpPr>
        <p:spPr bwMode="auto">
          <a:xfrm>
            <a:off x="971550" y="1341438"/>
            <a:ext cx="431800" cy="719137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" name="Oval 52"/>
          <p:cNvSpPr>
            <a:spLocks noChangeArrowheads="1"/>
          </p:cNvSpPr>
          <p:nvPr/>
        </p:nvSpPr>
        <p:spPr bwMode="auto">
          <a:xfrm>
            <a:off x="1042988" y="1711325"/>
            <a:ext cx="287337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52" name="Oval 53"/>
          <p:cNvSpPr>
            <a:spLocks noChangeArrowheads="1"/>
          </p:cNvSpPr>
          <p:nvPr/>
        </p:nvSpPr>
        <p:spPr bwMode="auto">
          <a:xfrm>
            <a:off x="1042988" y="1379538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56" name="Text Box 57"/>
          <p:cNvSpPr txBox="1">
            <a:spLocks noChangeArrowheads="1"/>
          </p:cNvSpPr>
          <p:nvPr/>
        </p:nvSpPr>
        <p:spPr bwMode="auto">
          <a:xfrm>
            <a:off x="468313" y="2212975"/>
            <a:ext cx="1584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200">
                <a:solidFill>
                  <a:schemeClr val="tx1"/>
                </a:solidFill>
              </a:rPr>
              <a:t>D meson production through 2-body coalescence </a:t>
            </a:r>
          </a:p>
        </p:txBody>
      </p:sp>
      <p:sp>
        <p:nvSpPr>
          <p:cNvPr id="58" name="Line 59"/>
          <p:cNvSpPr>
            <a:spLocks noChangeShapeType="1"/>
          </p:cNvSpPr>
          <p:nvPr/>
        </p:nvSpPr>
        <p:spPr bwMode="auto">
          <a:xfrm flipH="1" flipV="1">
            <a:off x="1692275" y="1628775"/>
            <a:ext cx="17272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 flipH="1" flipV="1">
            <a:off x="1692275" y="1844675"/>
            <a:ext cx="15113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61" name="Oval 62"/>
          <p:cNvSpPr>
            <a:spLocks noChangeArrowheads="1"/>
          </p:cNvSpPr>
          <p:nvPr/>
        </p:nvSpPr>
        <p:spPr bwMode="auto">
          <a:xfrm>
            <a:off x="2786050" y="4286256"/>
            <a:ext cx="287338" cy="287337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7" name="Oval 11"/>
          <p:cNvSpPr>
            <a:spLocks noChangeArrowheads="1"/>
          </p:cNvSpPr>
          <p:nvPr/>
        </p:nvSpPr>
        <p:spPr bwMode="auto">
          <a:xfrm>
            <a:off x="7858148" y="4071942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60" name="Oval 25"/>
          <p:cNvSpPr>
            <a:spLocks noChangeArrowheads="1"/>
          </p:cNvSpPr>
          <p:nvPr/>
        </p:nvSpPr>
        <p:spPr bwMode="auto">
          <a:xfrm>
            <a:off x="7487497" y="4083817"/>
            <a:ext cx="287338" cy="287338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2" name="Line 43"/>
          <p:cNvSpPr>
            <a:spLocks noChangeShapeType="1"/>
          </p:cNvSpPr>
          <p:nvPr/>
        </p:nvSpPr>
        <p:spPr bwMode="auto">
          <a:xfrm flipV="1">
            <a:off x="6215074" y="4429132"/>
            <a:ext cx="1143008" cy="50165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63" name="Line 43"/>
          <p:cNvSpPr>
            <a:spLocks noChangeShapeType="1"/>
          </p:cNvSpPr>
          <p:nvPr/>
        </p:nvSpPr>
        <p:spPr bwMode="auto">
          <a:xfrm flipV="1">
            <a:off x="6000760" y="4000504"/>
            <a:ext cx="1357322" cy="28575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64" name="Oval 5"/>
          <p:cNvSpPr>
            <a:spLocks noChangeArrowheads="1"/>
          </p:cNvSpPr>
          <p:nvPr/>
        </p:nvSpPr>
        <p:spPr bwMode="auto">
          <a:xfrm>
            <a:off x="1357290" y="4714884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65" name="Oval 6"/>
          <p:cNvSpPr>
            <a:spLocks noChangeArrowheads="1"/>
          </p:cNvSpPr>
          <p:nvPr/>
        </p:nvSpPr>
        <p:spPr bwMode="auto">
          <a:xfrm>
            <a:off x="1357290" y="5000636"/>
            <a:ext cx="287338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66" name="AutoShape 7"/>
          <p:cNvSpPr>
            <a:spLocks noChangeArrowheads="1"/>
          </p:cNvSpPr>
          <p:nvPr/>
        </p:nvSpPr>
        <p:spPr bwMode="auto">
          <a:xfrm>
            <a:off x="1000100" y="4638688"/>
            <a:ext cx="895350" cy="719138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7" name="Oval 47"/>
          <p:cNvSpPr>
            <a:spLocks noChangeArrowheads="1"/>
          </p:cNvSpPr>
          <p:nvPr/>
        </p:nvSpPr>
        <p:spPr bwMode="auto">
          <a:xfrm>
            <a:off x="1069953" y="4713298"/>
            <a:ext cx="287337" cy="287338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68" name="Oval 22"/>
          <p:cNvSpPr>
            <a:spLocks noChangeArrowheads="1"/>
          </p:cNvSpPr>
          <p:nvPr/>
        </p:nvSpPr>
        <p:spPr bwMode="auto">
          <a:xfrm>
            <a:off x="1071538" y="5000636"/>
            <a:ext cx="287338" cy="287337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69" name="Oval 18"/>
          <p:cNvSpPr>
            <a:spLocks noChangeArrowheads="1"/>
          </p:cNvSpPr>
          <p:nvPr/>
        </p:nvSpPr>
        <p:spPr bwMode="auto">
          <a:xfrm>
            <a:off x="3571868" y="2857496"/>
            <a:ext cx="287337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70" name="Oval 18"/>
          <p:cNvSpPr>
            <a:spLocks noChangeArrowheads="1"/>
          </p:cNvSpPr>
          <p:nvPr/>
        </p:nvSpPr>
        <p:spPr bwMode="auto">
          <a:xfrm>
            <a:off x="1607417" y="4834198"/>
            <a:ext cx="287337" cy="287338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71" name="Line 59"/>
          <p:cNvSpPr>
            <a:spLocks noChangeShapeType="1"/>
          </p:cNvSpPr>
          <p:nvPr/>
        </p:nvSpPr>
        <p:spPr bwMode="auto">
          <a:xfrm flipH="1">
            <a:off x="1643042" y="3289297"/>
            <a:ext cx="869944" cy="12112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2" name="Line 60"/>
          <p:cNvSpPr>
            <a:spLocks noChangeShapeType="1"/>
          </p:cNvSpPr>
          <p:nvPr/>
        </p:nvSpPr>
        <p:spPr bwMode="auto">
          <a:xfrm flipH="1">
            <a:off x="1785918" y="4071942"/>
            <a:ext cx="928694" cy="5000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3" name="Oval 22"/>
          <p:cNvSpPr>
            <a:spLocks noChangeArrowheads="1"/>
          </p:cNvSpPr>
          <p:nvPr/>
        </p:nvSpPr>
        <p:spPr bwMode="auto">
          <a:xfrm>
            <a:off x="2500298" y="3071810"/>
            <a:ext cx="287338" cy="287337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bg1"/>
                </a:solidFill>
                <a:latin typeface="Comic Sans MS" pitchFamily="66" charset="0"/>
              </a:rPr>
              <a:t>c</a:t>
            </a:r>
            <a:endParaRPr kumimoji="1" lang="en-US" altLang="ko-K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4" name="Oval 22"/>
          <p:cNvSpPr>
            <a:spLocks noChangeArrowheads="1"/>
          </p:cNvSpPr>
          <p:nvPr/>
        </p:nvSpPr>
        <p:spPr bwMode="auto">
          <a:xfrm>
            <a:off x="3357554" y="5214950"/>
            <a:ext cx="287338" cy="287337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75" name="Line 59"/>
          <p:cNvSpPr>
            <a:spLocks noChangeShapeType="1"/>
          </p:cNvSpPr>
          <p:nvPr/>
        </p:nvSpPr>
        <p:spPr bwMode="auto">
          <a:xfrm flipH="1" flipV="1">
            <a:off x="1928794" y="5357826"/>
            <a:ext cx="1357322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6" name="Line 60"/>
          <p:cNvSpPr>
            <a:spLocks noChangeShapeType="1"/>
          </p:cNvSpPr>
          <p:nvPr/>
        </p:nvSpPr>
        <p:spPr bwMode="auto">
          <a:xfrm flipH="1">
            <a:off x="1857356" y="4714884"/>
            <a:ext cx="1428760" cy="5000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7" name="Line 60"/>
          <p:cNvSpPr>
            <a:spLocks noChangeShapeType="1"/>
          </p:cNvSpPr>
          <p:nvPr/>
        </p:nvSpPr>
        <p:spPr bwMode="auto">
          <a:xfrm flipH="1">
            <a:off x="2000232" y="4500570"/>
            <a:ext cx="714380" cy="357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8" name="Text Box 30"/>
          <p:cNvSpPr txBox="1">
            <a:spLocks noChangeArrowheads="1"/>
          </p:cNvSpPr>
          <p:nvPr/>
        </p:nvSpPr>
        <p:spPr bwMode="auto">
          <a:xfrm>
            <a:off x="428596" y="242808"/>
            <a:ext cx="567532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dirty="0" smtClean="0">
                <a:latin typeface="Verdana" pitchFamily="34" charset="0"/>
              </a:rPr>
              <a:t>Suppression of multi-quark states in HIC</a:t>
            </a:r>
            <a:endParaRPr lang="ko-KR" altLang="en-US" sz="20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3850" y="1497002"/>
            <a:ext cx="8351838" cy="78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altLang="ko-KR" sz="2000" dirty="0" smtClean="0">
                <a:latin typeface="Times New Roman" pitchFamily="18" charset="0"/>
              </a:rPr>
              <a:t>One can search for H </a:t>
            </a:r>
            <a:r>
              <a:rPr lang="en-US" altLang="ko-KR" sz="2000" dirty="0" err="1" smtClean="0">
                <a:latin typeface="Times New Roman" pitchFamily="18" charset="0"/>
              </a:rPr>
              <a:t>dibaryon</a:t>
            </a:r>
            <a:r>
              <a:rPr lang="en-US" altLang="ko-KR" sz="2000" dirty="0" smtClean="0">
                <a:latin typeface="Times New Roman" pitchFamily="18" charset="0"/>
              </a:rPr>
              <a:t> from pp at LHC in ALICE and later from </a:t>
            </a:r>
            <a:r>
              <a:rPr lang="en-US" altLang="ko-KR" sz="2000" dirty="0" err="1" smtClean="0">
                <a:latin typeface="Times New Roman" pitchFamily="18" charset="0"/>
              </a:rPr>
              <a:t>Pb</a:t>
            </a:r>
            <a:r>
              <a:rPr lang="en-US" altLang="ko-KR" sz="2000" dirty="0" smtClean="0">
                <a:latin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</a:rPr>
              <a:t>Pb</a:t>
            </a:r>
            <a:r>
              <a:rPr lang="en-US" altLang="ko-KR" sz="2000" dirty="0" smtClean="0">
                <a:latin typeface="Times New Roman" pitchFamily="18" charset="0"/>
              </a:rPr>
              <a:t> collisions</a:t>
            </a:r>
            <a:r>
              <a:rPr lang="en-US" altLang="ko-KR" sz="2000" dirty="0" smtClean="0">
                <a:latin typeface="Times New Roman" pitchFamily="18" charset="0"/>
                <a:sym typeface="Wingdings" pitchFamily="2" charset="2"/>
              </a:rPr>
              <a:t>  end the 30 year old search.</a:t>
            </a:r>
            <a:endParaRPr lang="en-US" altLang="ko-KR" sz="180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23850" y="2495548"/>
            <a:ext cx="8351838" cy="114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AutoNum type="arabicPeriod" startAt="2"/>
            </a:pPr>
            <a:r>
              <a:rPr lang="en-US" altLang="ko-KR" sz="2000" dirty="0" smtClean="0">
                <a:latin typeface="Times New Roman" pitchFamily="18" charset="0"/>
              </a:rPr>
              <a:t>One could also search for exotic </a:t>
            </a:r>
            <a:r>
              <a:rPr lang="en-US" altLang="ko-KR" sz="2000" dirty="0" err="1" smtClean="0">
                <a:latin typeface="Times New Roman" pitchFamily="18" charset="0"/>
              </a:rPr>
              <a:t>multiquark</a:t>
            </a:r>
            <a:r>
              <a:rPr lang="en-US" altLang="ko-KR" sz="2000" dirty="0" smtClean="0">
                <a:latin typeface="Times New Roman" pitchFamily="18" charset="0"/>
              </a:rPr>
              <a:t> states: </a:t>
            </a:r>
            <a:r>
              <a:rPr lang="en-US" altLang="ko-KR" sz="2000" dirty="0" err="1" smtClean="0">
                <a:latin typeface="Times New Roman" pitchFamily="18" charset="0"/>
              </a:rPr>
              <a:t>Tcc</a:t>
            </a:r>
            <a:r>
              <a:rPr lang="en-US" altLang="ko-KR" sz="2000" dirty="0" smtClean="0">
                <a:latin typeface="Times New Roman" pitchFamily="18" charset="0"/>
              </a:rPr>
              <a:t>, </a:t>
            </a:r>
            <a:r>
              <a:rPr lang="en-US" altLang="ko-KR" sz="2000" dirty="0" err="1" smtClean="0">
                <a:latin typeface="Times New Roman" pitchFamily="18" charset="0"/>
              </a:rPr>
              <a:t>Hc</a:t>
            </a:r>
            <a:r>
              <a:rPr lang="en-US" altLang="ko-KR" sz="2000" dirty="0" smtClean="0">
                <a:latin typeface="Times New Roman" pitchFamily="18" charset="0"/>
              </a:rPr>
              <a:t>,  </a:t>
            </a:r>
            <a:r>
              <a:rPr lang="en-US" altLang="ko-KR" sz="2000" dirty="0" smtClean="0">
                <a:latin typeface="Symbol" pitchFamily="18" charset="2"/>
              </a:rPr>
              <a:t>Q</a:t>
            </a:r>
            <a:r>
              <a:rPr lang="en-US" altLang="ko-KR" sz="2000" dirty="0" smtClean="0">
                <a:latin typeface="Times New Roman" pitchFamily="18" charset="0"/>
              </a:rPr>
              <a:t>c  </a:t>
            </a:r>
          </a:p>
          <a:p>
            <a:pPr marL="533400" indent="-533400">
              <a:spcBef>
                <a:spcPct val="20000"/>
              </a:spcBef>
              <a:buClr>
                <a:schemeClr val="tx2"/>
              </a:buClr>
            </a:pPr>
            <a:r>
              <a:rPr lang="en-US" altLang="ko-KR" sz="2000" dirty="0" smtClean="0">
                <a:latin typeface="Times New Roman" pitchFamily="18" charset="0"/>
              </a:rPr>
              <a:t>       </a:t>
            </a:r>
            <a:r>
              <a:rPr lang="en-US" altLang="ko-KR" sz="2000" dirty="0" smtClean="0">
                <a:latin typeface="Times New Roman" pitchFamily="18" charset="0"/>
                <a:sym typeface="Wingdings" pitchFamily="2" charset="2"/>
              </a:rPr>
              <a:t>   First step towards dense matter and phase diagram of QCD </a:t>
            </a:r>
          </a:p>
          <a:p>
            <a:pPr marL="533400" indent="-533400">
              <a:spcBef>
                <a:spcPct val="20000"/>
              </a:spcBef>
              <a:buClr>
                <a:schemeClr val="tx2"/>
              </a:buClr>
            </a:pPr>
            <a:r>
              <a:rPr lang="en-US" altLang="ko-KR" sz="2000" dirty="0" smtClean="0">
                <a:latin typeface="Times New Roman" pitchFamily="18" charset="0"/>
                <a:sym typeface="Wingdings" pitchFamily="2" charset="2"/>
              </a:rPr>
              <a:t>       </a:t>
            </a:r>
            <a:endParaRPr lang="en-US" altLang="ko-KR" sz="1600" b="1" baseline="30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68694" y="142852"/>
            <a:ext cx="2232000" cy="64912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txBody>
          <a:bodyPr/>
          <a:lstStyle/>
          <a:p>
            <a:pPr marL="0" marR="0" lvl="0" indent="0" algn="ctr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+mj-cs"/>
              </a:rPr>
              <a:t>Summary</a:t>
            </a:r>
            <a:endParaRPr kumimoji="0" lang="ko-KR" altLang="en-US" sz="32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HY헤드라인M" pitchFamily="18" charset="-127"/>
              <a:cs typeface="+mj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3566" y="3714752"/>
            <a:ext cx="835183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altLang="ko-KR" sz="2000" dirty="0" smtClean="0">
                <a:latin typeface="Times New Roman" pitchFamily="18" charset="0"/>
              </a:rPr>
              <a:t>3.     By measuring yields for crypto- exotic states one can identify </a:t>
            </a:r>
            <a:r>
              <a:rPr lang="en-US" altLang="ko-KR" sz="2000" dirty="0" err="1" smtClean="0">
                <a:latin typeface="Times New Roman" pitchFamily="18" charset="0"/>
              </a:rPr>
              <a:t>multiquark</a:t>
            </a:r>
            <a:r>
              <a:rPr lang="en-US" altLang="ko-KR" sz="2000" dirty="0" smtClean="0">
                <a:latin typeface="Times New Roman" pitchFamily="18" charset="0"/>
              </a:rPr>
              <a:t> configuration </a:t>
            </a:r>
          </a:p>
          <a:p>
            <a:pPr marL="533400" indent="-533400">
              <a:spcBef>
                <a:spcPct val="20000"/>
              </a:spcBef>
              <a:buClr>
                <a:schemeClr val="tx2"/>
              </a:buClr>
            </a:pPr>
            <a:r>
              <a:rPr lang="en-US" altLang="ko-KR" sz="2000" dirty="0" smtClean="0">
                <a:latin typeface="Times New Roman" pitchFamily="18" charset="0"/>
              </a:rPr>
              <a:t>       </a:t>
            </a:r>
            <a:r>
              <a:rPr lang="en-US" altLang="ko-KR" sz="2000" dirty="0" smtClean="0">
                <a:latin typeface="Times New Roman" pitchFamily="18" charset="0"/>
                <a:sym typeface="Wingdings" pitchFamily="2" charset="2"/>
              </a:rPr>
              <a:t>  finally identify </a:t>
            </a:r>
            <a:r>
              <a:rPr lang="en-US" altLang="ko-KR" sz="2000" dirty="0" err="1" smtClean="0">
                <a:latin typeface="Times New Roman" pitchFamily="18" charset="0"/>
                <a:sym typeface="Wingdings" pitchFamily="2" charset="2"/>
              </a:rPr>
              <a:t>multiquark</a:t>
            </a:r>
            <a:r>
              <a:rPr lang="en-US" altLang="ko-KR" sz="2000" dirty="0" smtClean="0">
                <a:latin typeface="Times New Roman" pitchFamily="18" charset="0"/>
                <a:sym typeface="Wingdings" pitchFamily="2" charset="2"/>
              </a:rPr>
              <a:t> configuration </a:t>
            </a:r>
            <a:endParaRPr lang="en-US" altLang="ko-KR" sz="1600" b="1" baseline="30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28860" y="1928802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/>
              <a:t>Back up slides</a:t>
            </a:r>
            <a:endParaRPr lang="ko-KR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grpSp>
        <p:nvGrpSpPr>
          <p:cNvPr id="6" name="그룹 7"/>
          <p:cNvGrpSpPr/>
          <p:nvPr/>
        </p:nvGrpSpPr>
        <p:grpSpPr>
          <a:xfrm>
            <a:off x="285720" y="3786190"/>
            <a:ext cx="2603500" cy="1766887"/>
            <a:chOff x="5254648" y="4786322"/>
            <a:chExt cx="2603500" cy="1766887"/>
          </a:xfrm>
        </p:grpSpPr>
        <p:pic>
          <p:nvPicPr>
            <p:cNvPr id="3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54648" y="4786322"/>
              <a:ext cx="2603500" cy="1766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직사각형 3"/>
            <p:cNvSpPr/>
            <p:nvPr/>
          </p:nvSpPr>
          <p:spPr>
            <a:xfrm>
              <a:off x="5754714" y="4894336"/>
              <a:ext cx="388922" cy="1440000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6469094" y="4905766"/>
              <a:ext cx="388922" cy="1440000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786190"/>
            <a:ext cx="25050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8825" y="2057400"/>
            <a:ext cx="3305175" cy="480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" name="직사각형 9"/>
          <p:cNvSpPr/>
          <p:nvPr/>
        </p:nvSpPr>
        <p:spPr>
          <a:xfrm>
            <a:off x="5429256" y="2000240"/>
            <a:ext cx="3714744" cy="1500198"/>
          </a:xfrm>
          <a:prstGeom prst="rect">
            <a:avLst/>
          </a:prstGeom>
          <a:solidFill>
            <a:srgbClr val="B5C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9" name="Group 51"/>
          <p:cNvGraphicFramePr>
            <a:graphicFrameLocks noGrp="1"/>
          </p:cNvGraphicFramePr>
          <p:nvPr/>
        </p:nvGraphicFramePr>
        <p:xfrm>
          <a:off x="857224" y="857232"/>
          <a:ext cx="7667625" cy="2377441"/>
        </p:xfrm>
        <a:graphic>
          <a:graphicData uri="http://schemas.openxmlformats.org/drawingml/2006/table">
            <a:tbl>
              <a:tblPr/>
              <a:tblGrid>
                <a:gridCol w="2035175"/>
                <a:gridCol w="1223962"/>
                <a:gridCol w="1439863"/>
                <a:gridCol w="1943100"/>
                <a:gridCol w="1025525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Collision 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√</a:t>
                      </a:r>
                      <a:r>
                        <a:rPr kumimoji="0" lang="en-US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s</a:t>
                      </a:r>
                      <a:r>
                        <a:rPr kumimoji="0" lang="en-US" altLang="ko-KR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NN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(</a:t>
                      </a:r>
                      <a:r>
                        <a:rPr kumimoji="0" lang="en-US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TeV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L</a:t>
                      </a:r>
                      <a:r>
                        <a:rPr kumimoji="0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0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(cm</a:t>
                      </a:r>
                      <a:r>
                        <a:rPr kumimoji="0" lang="en-US" altLang="ko-KR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-2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s</a:t>
                      </a:r>
                      <a:r>
                        <a:rPr kumimoji="0" lang="en-US" altLang="ko-KR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-1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Run time (s/year)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Symbol" pitchFamily="18" charset="2"/>
                          <a:ea typeface="굴림" pitchFamily="50" charset="-127"/>
                        </a:rPr>
                        <a:t>s</a:t>
                      </a:r>
                      <a:r>
                        <a:rPr kumimoji="0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geom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 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pp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14.0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10</a:t>
                      </a:r>
                      <a:r>
                        <a:rPr kumimoji="0" lang="en-US" altLang="ko-K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34 </a:t>
                      </a: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10</a:t>
                      </a:r>
                      <a:r>
                        <a:rPr kumimoji="0" lang="en-US" altLang="ko-K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PbPb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10</a:t>
                      </a:r>
                      <a:r>
                        <a:rPr kumimoji="0" lang="en-US" altLang="ko-K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27</a:t>
                      </a:r>
                      <a:endParaRPr kumimoji="0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Comic Sans MS" pitchFamily="66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10</a:t>
                      </a:r>
                      <a:r>
                        <a:rPr kumimoji="0" lang="en-US" altLang="ko-K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6</a:t>
                      </a: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 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7.7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pPb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8.8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10</a:t>
                      </a:r>
                      <a:r>
                        <a:rPr kumimoji="0" lang="en-US" altLang="ko-K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10</a:t>
                      </a:r>
                      <a:r>
                        <a:rPr kumimoji="0" lang="en-US" altLang="ko-K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ArAr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Comic Sans MS" pitchFamily="66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6.3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10</a:t>
                      </a:r>
                      <a:r>
                        <a:rPr kumimoji="0" lang="en-US" altLang="ko-KR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10</a:t>
                      </a:r>
                      <a:r>
                        <a:rPr kumimoji="0" lang="en-US" altLang="ko-K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Comic Sans MS" pitchFamily="66" charset="0"/>
                          <a:ea typeface="굴림" pitchFamily="50" charset="-127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50825" y="207963"/>
            <a:ext cx="4035423" cy="484187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Running conditions at LHC</a:t>
            </a:r>
            <a:endParaRPr kumimoji="1" lang="en-US" altLang="ko-KR" sz="2000" baseline="30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3929058" y="2143116"/>
            <a:ext cx="36004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tx1"/>
                </a:solidFill>
                <a:latin typeface="Verdana" pitchFamily="34" charset="0"/>
                <a:ea typeface="HY헤드라인M" pitchFamily="18" charset="-127"/>
              </a:rPr>
              <a:t>Belle:</a:t>
            </a:r>
            <a:r>
              <a:rPr kumimoji="1" lang="en-US" altLang="ko-KR" sz="2000" dirty="0">
                <a:solidFill>
                  <a:schemeClr val="tx1"/>
                </a:solidFill>
                <a:latin typeface="Arial" charset="0"/>
              </a:rPr>
              <a:t> PRL 98, 082001 (07)    </a:t>
            </a:r>
          </a:p>
          <a:p>
            <a:pPr latinLnBrk="1"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tx1"/>
                </a:solidFill>
                <a:latin typeface="Arial" charset="0"/>
              </a:rPr>
              <a:t>    e+ e- </a:t>
            </a:r>
            <a:r>
              <a:rPr kumimoji="1" lang="en-US" altLang="ko-KR" sz="2000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 J/</a:t>
            </a:r>
            <a:r>
              <a:rPr kumimoji="1" lang="en-US" altLang="ko-KR" sz="2000" dirty="0">
                <a:solidFill>
                  <a:schemeClr val="tx1"/>
                </a:solidFill>
                <a:sym typeface="Wingdings" pitchFamily="2" charset="2"/>
              </a:rPr>
              <a:t>y</a:t>
            </a:r>
            <a:r>
              <a:rPr kumimoji="1" lang="en-US" altLang="ko-KR" sz="2000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 + X(3904) </a:t>
            </a:r>
          </a:p>
          <a:p>
            <a:pPr latinLnBrk="1"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                                </a:t>
            </a:r>
            <a:r>
              <a:rPr kumimoji="1" lang="en-US" altLang="ko-KR" sz="2000" u="heavy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D</a:t>
            </a:r>
            <a:r>
              <a:rPr kumimoji="1" lang="en-US" altLang="ko-KR" sz="2000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 </a:t>
            </a:r>
            <a:r>
              <a:rPr kumimoji="1" lang="en-US" altLang="ko-KR" sz="2000" dirty="0" err="1">
                <a:solidFill>
                  <a:schemeClr val="tx1"/>
                </a:solidFill>
                <a:latin typeface="Arial" charset="0"/>
                <a:sym typeface="Wingdings" pitchFamily="2" charset="2"/>
              </a:rPr>
              <a:t>D</a:t>
            </a:r>
            <a:r>
              <a:rPr kumimoji="1" lang="en-US" altLang="ko-KR" sz="2000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*</a:t>
            </a:r>
            <a:endParaRPr kumimoji="1" lang="en-US" altLang="ko-KR" sz="2000" baseline="30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395288" y="5348288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2400">
                <a:solidFill>
                  <a:schemeClr val="tx1"/>
                </a:solidFill>
                <a:latin typeface="Arial" charset="0"/>
              </a:rPr>
              <a:t>e+</a:t>
            </a:r>
          </a:p>
        </p:txBody>
      </p:sp>
      <p:sp>
        <p:nvSpPr>
          <p:cNvPr id="57" name="Line 6"/>
          <p:cNvSpPr>
            <a:spLocks noChangeShapeType="1"/>
          </p:cNvSpPr>
          <p:nvPr/>
        </p:nvSpPr>
        <p:spPr bwMode="auto">
          <a:xfrm flipV="1">
            <a:off x="900113" y="4598988"/>
            <a:ext cx="763587" cy="8921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>
            <a:off x="827088" y="3589338"/>
            <a:ext cx="865187" cy="1038225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466725" y="333375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2400">
                <a:solidFill>
                  <a:schemeClr val="tx1"/>
                </a:solidFill>
                <a:latin typeface="Comic Sans MS" pitchFamily="66" charset="0"/>
              </a:rPr>
              <a:t>e</a:t>
            </a:r>
          </a:p>
        </p:txBody>
      </p:sp>
      <p:sp>
        <p:nvSpPr>
          <p:cNvPr id="60" name="Line 11"/>
          <p:cNvSpPr>
            <a:spLocks noChangeShapeType="1"/>
          </p:cNvSpPr>
          <p:nvPr/>
        </p:nvSpPr>
        <p:spPr bwMode="auto">
          <a:xfrm flipV="1">
            <a:off x="2157413" y="3714752"/>
            <a:ext cx="1343017" cy="86994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" name="Line 13"/>
          <p:cNvSpPr>
            <a:spLocks noChangeShapeType="1"/>
          </p:cNvSpPr>
          <p:nvPr/>
        </p:nvSpPr>
        <p:spPr bwMode="auto">
          <a:xfrm>
            <a:off x="2152650" y="4618038"/>
            <a:ext cx="1347780" cy="7397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2195513" y="414338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>
                <a:solidFill>
                  <a:schemeClr val="tx1"/>
                </a:solidFill>
                <a:latin typeface="Arial" charset="0"/>
              </a:rPr>
              <a:t>c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195513" y="4838712"/>
            <a:ext cx="431800" cy="304800"/>
            <a:chOff x="1519" y="2807"/>
            <a:chExt cx="272" cy="192"/>
          </a:xfrm>
        </p:grpSpPr>
        <p:sp>
          <p:nvSpPr>
            <p:cNvPr id="64" name="Text Box 21"/>
            <p:cNvSpPr txBox="1">
              <a:spLocks noChangeArrowheads="1"/>
            </p:cNvSpPr>
            <p:nvPr/>
          </p:nvSpPr>
          <p:spPr bwMode="auto">
            <a:xfrm>
              <a:off x="1519" y="2807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altLang="ko-KR" dirty="0">
                  <a:solidFill>
                    <a:schemeClr val="tx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65" name="Line 22"/>
            <p:cNvSpPr>
              <a:spLocks noChangeShapeType="1"/>
            </p:cNvSpPr>
            <p:nvPr/>
          </p:nvSpPr>
          <p:spPr bwMode="auto">
            <a:xfrm>
              <a:off x="1583" y="2852"/>
              <a:ext cx="4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66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546748"/>
            <a:ext cx="43926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 Box 25"/>
          <p:cNvSpPr txBox="1">
            <a:spLocks noChangeArrowheads="1"/>
          </p:cNvSpPr>
          <p:nvPr/>
        </p:nvSpPr>
        <p:spPr bwMode="auto">
          <a:xfrm>
            <a:off x="1787504" y="6338910"/>
            <a:ext cx="273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dirty="0">
                <a:latin typeface="Arial" charset="0"/>
              </a:rPr>
              <a:t>SHL, S </a:t>
            </a:r>
            <a:r>
              <a:rPr lang="en-US" altLang="ko-KR" sz="1400" dirty="0" err="1">
                <a:latin typeface="Arial" charset="0"/>
              </a:rPr>
              <a:t>Yasui</a:t>
            </a:r>
            <a:r>
              <a:rPr lang="en-US" altLang="ko-KR" sz="1400" dirty="0">
                <a:latin typeface="Arial" charset="0"/>
              </a:rPr>
              <a:t>, W Liu, C Ko (08)</a:t>
            </a:r>
          </a:p>
        </p:txBody>
      </p:sp>
      <p:sp>
        <p:nvSpPr>
          <p:cNvPr id="68" name="Rectangle 26"/>
          <p:cNvSpPr>
            <a:spLocks noChangeArrowheads="1"/>
          </p:cNvSpPr>
          <p:nvPr/>
        </p:nvSpPr>
        <p:spPr bwMode="auto">
          <a:xfrm>
            <a:off x="323850" y="2203450"/>
            <a:ext cx="3095625" cy="504825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1"/>
            <a:r>
              <a:rPr kumimoji="1" lang="en-US" altLang="ko-KR" sz="2000">
                <a:latin typeface="Comic Sans MS" pitchFamily="66" charset="0"/>
              </a:rPr>
              <a:t>Can</a:t>
            </a:r>
            <a:r>
              <a:rPr kumimoji="1" lang="ko-KR" altLang="en-US" sz="2000">
                <a:latin typeface="Comic Sans MS" pitchFamily="66" charset="0"/>
              </a:rPr>
              <a:t> </a:t>
            </a:r>
            <a:r>
              <a:rPr kumimoji="1" lang="en-US" altLang="ko-KR" sz="2000">
                <a:latin typeface="Comic Sans MS" pitchFamily="66" charset="0"/>
              </a:rPr>
              <a:t>look for  1</a:t>
            </a:r>
            <a:r>
              <a:rPr kumimoji="1" lang="en-US" altLang="ko-KR" sz="2000" baseline="30000">
                <a:latin typeface="Comic Sans MS" pitchFamily="66" charset="0"/>
              </a:rPr>
              <a:t>+ </a:t>
            </a:r>
            <a:r>
              <a:rPr kumimoji="1" lang="en-US" altLang="ko-KR" sz="2000">
                <a:latin typeface="Comic Sans MS" pitchFamily="66" charset="0"/>
              </a:rPr>
              <a:t>(Tcc)</a:t>
            </a:r>
          </a:p>
        </p:txBody>
      </p:sp>
      <p:sp>
        <p:nvSpPr>
          <p:cNvPr id="69" name="Text Box 27"/>
          <p:cNvSpPr txBox="1">
            <a:spLocks noChangeArrowheads="1"/>
          </p:cNvSpPr>
          <p:nvPr/>
        </p:nvSpPr>
        <p:spPr bwMode="auto">
          <a:xfrm>
            <a:off x="395288" y="188913"/>
            <a:ext cx="8353425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altLang="ko-KR" sz="1600" b="1" dirty="0">
                <a:latin typeface="Verdana" pitchFamily="34" charset="0"/>
              </a:rPr>
              <a:t>Previous works on </a:t>
            </a:r>
            <a:r>
              <a:rPr lang="en-US" altLang="ko-KR" sz="1600" b="1" dirty="0" err="1" smtClean="0">
                <a:latin typeface="Verdana" pitchFamily="34" charset="0"/>
              </a:rPr>
              <a:t>Tcc</a:t>
            </a:r>
            <a:r>
              <a:rPr lang="en-US" altLang="ko-KR" sz="1600" b="1" dirty="0" smtClean="0">
                <a:latin typeface="Verdana" pitchFamily="34" charset="0"/>
              </a:rPr>
              <a:t> :  </a:t>
            </a:r>
            <a:endParaRPr lang="en-US" altLang="ko-KR" sz="1600" b="1" dirty="0">
              <a:latin typeface="Verdana" pitchFamily="34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altLang="ko-KR" sz="1400" dirty="0">
                <a:latin typeface="Verdana" pitchFamily="34" charset="0"/>
              </a:rPr>
              <a:t>Z. </a:t>
            </a:r>
            <a:r>
              <a:rPr lang="en-US" altLang="ko-KR" sz="1400" dirty="0" err="1">
                <a:latin typeface="Verdana" pitchFamily="34" charset="0"/>
              </a:rPr>
              <a:t>Zouzou</a:t>
            </a:r>
            <a:r>
              <a:rPr lang="en-US" altLang="ko-KR" sz="1400" dirty="0">
                <a:latin typeface="Verdana" pitchFamily="34" charset="0"/>
              </a:rPr>
              <a:t>, B. </a:t>
            </a:r>
            <a:r>
              <a:rPr lang="en-US" altLang="ko-KR" sz="1400" dirty="0" err="1">
                <a:latin typeface="Verdana" pitchFamily="34" charset="0"/>
              </a:rPr>
              <a:t>Silverstre-Brac</a:t>
            </a:r>
            <a:r>
              <a:rPr lang="en-US" altLang="ko-KR" sz="1400" dirty="0">
                <a:latin typeface="Verdana" pitchFamily="34" charset="0"/>
              </a:rPr>
              <a:t>, C. </a:t>
            </a:r>
            <a:r>
              <a:rPr lang="en-US" altLang="ko-KR" sz="1400" dirty="0" err="1">
                <a:latin typeface="Verdana" pitchFamily="34" charset="0"/>
              </a:rPr>
              <a:t>Gilgnooux</a:t>
            </a:r>
            <a:r>
              <a:rPr lang="en-US" altLang="ko-KR" sz="1400" dirty="0">
                <a:latin typeface="Verdana" pitchFamily="34" charset="0"/>
              </a:rPr>
              <a:t>, J Richard (86), D. </a:t>
            </a:r>
            <a:r>
              <a:rPr lang="en-US" altLang="ko-KR" sz="1400" dirty="0" err="1">
                <a:latin typeface="Verdana" pitchFamily="34" charset="0"/>
              </a:rPr>
              <a:t>Janc</a:t>
            </a:r>
            <a:r>
              <a:rPr lang="en-US" altLang="ko-KR" sz="1400" dirty="0">
                <a:latin typeface="Verdana" pitchFamily="34" charset="0"/>
              </a:rPr>
              <a:t>, M. Rosina (04),  Y. Cui, S. L. Zhu (07)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ko-KR" sz="1400" dirty="0">
                <a:latin typeface="Verdana" pitchFamily="34" charset="0"/>
              </a:rPr>
              <a:t>QCD sum rules: F Navarra, M</a:t>
            </a:r>
            <a:r>
              <a:rPr lang="en-US" altLang="ko-KR" sz="1400" dirty="0" smtClean="0">
                <a:latin typeface="Verdana" pitchFamily="34" charset="0"/>
              </a:rPr>
              <a:t>. Nielsen</a:t>
            </a:r>
            <a:r>
              <a:rPr lang="en-US" altLang="ko-KR" sz="1400" dirty="0">
                <a:latin typeface="Verdana" pitchFamily="34" charset="0"/>
              </a:rPr>
              <a:t>, </a:t>
            </a:r>
            <a:r>
              <a:rPr lang="en-US" altLang="ko-KR" sz="1400" dirty="0" err="1" smtClean="0">
                <a:latin typeface="Verdana" pitchFamily="34" charset="0"/>
              </a:rPr>
              <a:t>SHLee</a:t>
            </a:r>
            <a:r>
              <a:rPr lang="en-US" altLang="ko-KR" sz="1400" dirty="0">
                <a:latin typeface="Verdana" pitchFamily="34" charset="0"/>
              </a:rPr>
              <a:t>, PLB 649, 166 (2007)  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ko-KR" sz="1400" dirty="0">
                <a:latin typeface="Verdana" pitchFamily="34" charset="0"/>
              </a:rPr>
              <a:t>simple </a:t>
            </a:r>
            <a:r>
              <a:rPr lang="en-US" altLang="ko-KR" sz="1400" dirty="0" err="1">
                <a:latin typeface="Verdana" pitchFamily="34" charset="0"/>
              </a:rPr>
              <a:t>diquark</a:t>
            </a:r>
            <a:r>
              <a:rPr lang="en-US" altLang="ko-KR" sz="1400" dirty="0">
                <a:latin typeface="Verdana" pitchFamily="34" charset="0"/>
              </a:rPr>
              <a:t>:  SHL, S. </a:t>
            </a:r>
            <a:r>
              <a:rPr lang="en-US" altLang="ko-KR" sz="1400" dirty="0" err="1">
                <a:latin typeface="Verdana" pitchFamily="34" charset="0"/>
              </a:rPr>
              <a:t>Yasui</a:t>
            </a:r>
            <a:r>
              <a:rPr lang="en-US" altLang="ko-KR" sz="1400" dirty="0">
                <a:latin typeface="Verdana" pitchFamily="34" charset="0"/>
              </a:rPr>
              <a:t>, </a:t>
            </a:r>
            <a:r>
              <a:rPr lang="en-US" altLang="ko-KR" sz="1400" dirty="0" err="1">
                <a:latin typeface="Verdana" pitchFamily="34" charset="0"/>
              </a:rPr>
              <a:t>W.Liu</a:t>
            </a:r>
            <a:r>
              <a:rPr lang="en-US" altLang="ko-KR" sz="1400" dirty="0">
                <a:latin typeface="Verdana" pitchFamily="34" charset="0"/>
              </a:rPr>
              <a:t>, C Ko EPJ C54, 259 (2008), SHL, S. </a:t>
            </a:r>
            <a:r>
              <a:rPr lang="en-US" altLang="ko-KR" sz="1400" dirty="0" err="1">
                <a:latin typeface="Verdana" pitchFamily="34" charset="0"/>
              </a:rPr>
              <a:t>Yasui</a:t>
            </a:r>
            <a:r>
              <a:rPr lang="en-US" altLang="ko-KR" sz="1400" dirty="0">
                <a:latin typeface="Verdana" pitchFamily="34" charset="0"/>
              </a:rPr>
              <a:t>: EPJ C (09)  </a:t>
            </a:r>
          </a:p>
        </p:txBody>
      </p:sp>
      <p:sp>
        <p:nvSpPr>
          <p:cNvPr id="70" name="Freeform 28"/>
          <p:cNvSpPr>
            <a:spLocks/>
          </p:cNvSpPr>
          <p:nvPr/>
        </p:nvSpPr>
        <p:spPr bwMode="auto">
          <a:xfrm rot="5400000">
            <a:off x="1822450" y="4368800"/>
            <a:ext cx="153988" cy="477838"/>
          </a:xfrm>
          <a:custGeom>
            <a:avLst/>
            <a:gdLst>
              <a:gd name="T0" fmla="*/ 2147483647 w 159"/>
              <a:gd name="T1" fmla="*/ 2147483647 h 507"/>
              <a:gd name="T2" fmla="*/ 2147483647 w 159"/>
              <a:gd name="T3" fmla="*/ 2147483647 h 507"/>
              <a:gd name="T4" fmla="*/ 2147483647 w 159"/>
              <a:gd name="T5" fmla="*/ 2147483647 h 507"/>
              <a:gd name="T6" fmla="*/ 0 w 159"/>
              <a:gd name="T7" fmla="*/ 2147483647 h 507"/>
              <a:gd name="T8" fmla="*/ 2147483647 w 159"/>
              <a:gd name="T9" fmla="*/ 2147483647 h 507"/>
              <a:gd name="T10" fmla="*/ 2147483647 w 159"/>
              <a:gd name="T11" fmla="*/ 2147483647 h 507"/>
              <a:gd name="T12" fmla="*/ 0 w 159"/>
              <a:gd name="T13" fmla="*/ 2147483647 h 507"/>
              <a:gd name="T14" fmla="*/ 2147483647 w 159"/>
              <a:gd name="T15" fmla="*/ 2147483647 h 507"/>
              <a:gd name="T16" fmla="*/ 2147483647 w 159"/>
              <a:gd name="T17" fmla="*/ 2147483647 h 507"/>
              <a:gd name="T18" fmla="*/ 0 w 159"/>
              <a:gd name="T19" fmla="*/ 2147483647 h 507"/>
              <a:gd name="T20" fmla="*/ 2147483647 w 159"/>
              <a:gd name="T21" fmla="*/ 0 h 507"/>
              <a:gd name="T22" fmla="*/ 2147483647 w 159"/>
              <a:gd name="T23" fmla="*/ 2147483647 h 507"/>
              <a:gd name="T24" fmla="*/ 2147483647 w 159"/>
              <a:gd name="T25" fmla="*/ 0 h 5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9"/>
              <a:gd name="T40" fmla="*/ 0 h 507"/>
              <a:gd name="T41" fmla="*/ 159 w 159"/>
              <a:gd name="T42" fmla="*/ 507 h 5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" name="Freeform 29"/>
          <p:cNvSpPr>
            <a:spLocks/>
          </p:cNvSpPr>
          <p:nvPr/>
        </p:nvSpPr>
        <p:spPr bwMode="auto">
          <a:xfrm rot="1200000">
            <a:off x="2648808" y="4510874"/>
            <a:ext cx="153988" cy="477837"/>
          </a:xfrm>
          <a:custGeom>
            <a:avLst/>
            <a:gdLst>
              <a:gd name="T0" fmla="*/ 2147483647 w 159"/>
              <a:gd name="T1" fmla="*/ 2147483647 h 507"/>
              <a:gd name="T2" fmla="*/ 2147483647 w 159"/>
              <a:gd name="T3" fmla="*/ 2147483647 h 507"/>
              <a:gd name="T4" fmla="*/ 2147483647 w 159"/>
              <a:gd name="T5" fmla="*/ 2147483647 h 507"/>
              <a:gd name="T6" fmla="*/ 0 w 159"/>
              <a:gd name="T7" fmla="*/ 2147483647 h 507"/>
              <a:gd name="T8" fmla="*/ 2147483647 w 159"/>
              <a:gd name="T9" fmla="*/ 2147483647 h 507"/>
              <a:gd name="T10" fmla="*/ 2147483647 w 159"/>
              <a:gd name="T11" fmla="*/ 2147483647 h 507"/>
              <a:gd name="T12" fmla="*/ 0 w 159"/>
              <a:gd name="T13" fmla="*/ 2147483647 h 507"/>
              <a:gd name="T14" fmla="*/ 2147483647 w 159"/>
              <a:gd name="T15" fmla="*/ 2147483647 h 507"/>
              <a:gd name="T16" fmla="*/ 2147483647 w 159"/>
              <a:gd name="T17" fmla="*/ 2147483647 h 507"/>
              <a:gd name="T18" fmla="*/ 0 w 159"/>
              <a:gd name="T19" fmla="*/ 2147483647 h 507"/>
              <a:gd name="T20" fmla="*/ 2147483647 w 159"/>
              <a:gd name="T21" fmla="*/ 0 h 507"/>
              <a:gd name="T22" fmla="*/ 2147483647 w 159"/>
              <a:gd name="T23" fmla="*/ 2147483647 h 507"/>
              <a:gd name="T24" fmla="*/ 2147483647 w 159"/>
              <a:gd name="T25" fmla="*/ 0 h 5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9"/>
              <a:gd name="T40" fmla="*/ 0 h 507"/>
              <a:gd name="T41" fmla="*/ 159 w 159"/>
              <a:gd name="T42" fmla="*/ 507 h 5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scene3d>
            <a:camera prst="orthographicFront">
              <a:rot lat="0" lon="0" rev="19799999"/>
            </a:camera>
            <a:lightRig rig="threePt" dir="t"/>
          </a:scene3d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2" name="Line 16"/>
          <p:cNvSpPr>
            <a:spLocks noChangeShapeType="1"/>
          </p:cNvSpPr>
          <p:nvPr/>
        </p:nvSpPr>
        <p:spPr bwMode="auto">
          <a:xfrm>
            <a:off x="2939404" y="4572009"/>
            <a:ext cx="561026" cy="7143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3" name="Line 17"/>
          <p:cNvSpPr>
            <a:spLocks noChangeShapeType="1"/>
          </p:cNvSpPr>
          <p:nvPr/>
        </p:nvSpPr>
        <p:spPr bwMode="auto">
          <a:xfrm flipV="1">
            <a:off x="2928926" y="4000503"/>
            <a:ext cx="571504" cy="57150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009888" y="4071942"/>
            <a:ext cx="431800" cy="304800"/>
            <a:chOff x="1519" y="2807"/>
            <a:chExt cx="272" cy="192"/>
          </a:xfrm>
        </p:grpSpPr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1519" y="2807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altLang="ko-KR" dirty="0">
                  <a:solidFill>
                    <a:schemeClr val="tx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76" name="Line 33"/>
            <p:cNvSpPr>
              <a:spLocks noChangeShapeType="1"/>
            </p:cNvSpPr>
            <p:nvPr/>
          </p:nvSpPr>
          <p:spPr bwMode="auto">
            <a:xfrm>
              <a:off x="1583" y="2852"/>
              <a:ext cx="4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77" name="Text Box 34"/>
          <p:cNvSpPr txBox="1">
            <a:spLocks noChangeArrowheads="1"/>
          </p:cNvSpPr>
          <p:nvPr/>
        </p:nvSpPr>
        <p:spPr bwMode="auto">
          <a:xfrm>
            <a:off x="2950138" y="452324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>
                <a:solidFill>
                  <a:schemeClr val="tx1"/>
                </a:solidFill>
                <a:latin typeface="Arial" charset="0"/>
              </a:rPr>
              <a:t>c</a:t>
            </a:r>
          </a:p>
        </p:txBody>
      </p:sp>
      <p:pic>
        <p:nvPicPr>
          <p:cNvPr id="7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643314"/>
            <a:ext cx="3309946" cy="18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3643307" y="3429001"/>
            <a:ext cx="1285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2400" dirty="0" smtClean="0">
                <a:solidFill>
                  <a:schemeClr val="tx1"/>
                </a:solidFill>
                <a:latin typeface="Arial" charset="0"/>
              </a:rPr>
              <a:t>X</a:t>
            </a:r>
            <a:r>
              <a:rPr kumimoji="1" lang="en-US" altLang="ko-KR" sz="2400" baseline="-250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kumimoji="1" lang="en-US" altLang="ko-KR" sz="2400" dirty="0">
                <a:solidFill>
                  <a:schemeClr val="tx1"/>
                </a:solidFill>
                <a:latin typeface="Arial" charset="0"/>
              </a:rPr>
              <a:t>(</a:t>
            </a:r>
            <a:r>
              <a:rPr kumimoji="1" lang="en-US" altLang="ko-KR" sz="2400" dirty="0" smtClean="0">
                <a:solidFill>
                  <a:schemeClr val="tx1"/>
                </a:solidFill>
                <a:latin typeface="Arial" charset="0"/>
              </a:rPr>
              <a:t>3904) </a:t>
            </a:r>
            <a:endParaRPr kumimoji="1" lang="en-US" altLang="ko-KR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3571868" y="3429000"/>
            <a:ext cx="16557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2400" dirty="0" err="1">
                <a:solidFill>
                  <a:schemeClr val="tx1"/>
                </a:solidFill>
                <a:latin typeface="Arial" charset="0"/>
              </a:rPr>
              <a:t>T</a:t>
            </a:r>
            <a:r>
              <a:rPr kumimoji="1" lang="en-US" altLang="ko-KR" sz="2400" baseline="-25000" dirty="0" err="1">
                <a:solidFill>
                  <a:schemeClr val="tx1"/>
                </a:solidFill>
                <a:latin typeface="Arial" charset="0"/>
              </a:rPr>
              <a:t>cc</a:t>
            </a:r>
            <a:r>
              <a:rPr kumimoji="1" lang="en-US" altLang="ko-KR" sz="2400" baseline="-25000" dirty="0">
                <a:solidFill>
                  <a:schemeClr val="tx1"/>
                </a:solidFill>
                <a:latin typeface="Arial" charset="0"/>
              </a:rPr>
              <a:t>  </a:t>
            </a:r>
            <a:r>
              <a:rPr kumimoji="1" lang="en-US" altLang="ko-KR" sz="2400" dirty="0">
                <a:solidFill>
                  <a:schemeClr val="tx1"/>
                </a:solidFill>
                <a:latin typeface="Arial" charset="0"/>
              </a:rPr>
              <a:t>(3800)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40518E-6 L -0.00243 0.09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05273E-6 L 2.77778E-6 -0.073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323850" y="5383213"/>
            <a:ext cx="41767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2000" kern="0" dirty="0" err="1">
                <a:solidFill>
                  <a:srgbClr val="000000"/>
                </a:solidFill>
                <a:latin typeface="+mj-lt"/>
                <a:ea typeface="굴림" pitchFamily="50" charset="-127"/>
              </a:rPr>
              <a:t>T</a:t>
            </a:r>
            <a:r>
              <a:rPr kumimoji="1" lang="en-US" altLang="ko-KR" sz="2000" kern="0" baseline="-25000" dirty="0" err="1">
                <a:solidFill>
                  <a:srgbClr val="000000"/>
                </a:solidFill>
                <a:latin typeface="+mj-lt"/>
                <a:ea typeface="굴림" pitchFamily="50" charset="-127"/>
              </a:rPr>
              <a:t>cc</a:t>
            </a:r>
            <a:r>
              <a:rPr kumimoji="1" lang="en-US" altLang="ko-KR" sz="2000" kern="0" dirty="0">
                <a:solidFill>
                  <a:srgbClr val="000000"/>
                </a:solidFill>
                <a:latin typeface="+mj-lt"/>
                <a:ea typeface="굴림" pitchFamily="50" charset="-127"/>
              </a:rPr>
              <a:t>/D  &gt; 0.34 x 10 </a:t>
            </a:r>
            <a:r>
              <a:rPr kumimoji="1" lang="en-US" altLang="ko-KR" sz="2000" kern="0" baseline="30000" dirty="0">
                <a:solidFill>
                  <a:srgbClr val="000000"/>
                </a:solidFill>
                <a:latin typeface="+mj-lt"/>
                <a:ea typeface="굴림" pitchFamily="50" charset="-127"/>
              </a:rPr>
              <a:t>-4</a:t>
            </a:r>
            <a:r>
              <a:rPr kumimoji="1" lang="en-US" altLang="ko-KR" sz="2000" kern="0" dirty="0">
                <a:solidFill>
                  <a:srgbClr val="000000"/>
                </a:solidFill>
                <a:latin typeface="+mj-lt"/>
                <a:ea typeface="굴림" pitchFamily="50" charset="-127"/>
              </a:rPr>
              <a:t>    RHIC</a:t>
            </a:r>
          </a:p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2000" kern="0" dirty="0">
                <a:solidFill>
                  <a:srgbClr val="000000"/>
                </a:solidFill>
                <a:latin typeface="+mj-lt"/>
                <a:ea typeface="굴림" pitchFamily="50" charset="-127"/>
              </a:rPr>
              <a:t>         &gt; 0.8 x   10 </a:t>
            </a:r>
            <a:r>
              <a:rPr kumimoji="1" lang="en-US" altLang="ko-KR" sz="2000" kern="0" baseline="30000" dirty="0">
                <a:solidFill>
                  <a:srgbClr val="000000"/>
                </a:solidFill>
                <a:latin typeface="+mj-lt"/>
                <a:ea typeface="굴림" pitchFamily="50" charset="-127"/>
              </a:rPr>
              <a:t>-4</a:t>
            </a:r>
            <a:r>
              <a:rPr kumimoji="1" lang="en-US" altLang="ko-KR" sz="2000" kern="0" dirty="0">
                <a:solidFill>
                  <a:srgbClr val="000000"/>
                </a:solidFill>
                <a:latin typeface="+mj-lt"/>
                <a:ea typeface="굴림" pitchFamily="50" charset="-127"/>
              </a:rPr>
              <a:t>    LHC</a:t>
            </a:r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395288" y="3429000"/>
            <a:ext cx="37449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2000" kern="0" dirty="0" err="1">
                <a:solidFill>
                  <a:srgbClr val="000000"/>
                </a:solidFill>
                <a:ea typeface="굴림" pitchFamily="50" charset="-127"/>
              </a:rPr>
              <a:t>H</a:t>
            </a:r>
            <a:r>
              <a:rPr kumimoji="1" lang="en-US" altLang="ko-KR" sz="2000" kern="0" baseline="-25000" dirty="0" err="1">
                <a:solidFill>
                  <a:srgbClr val="000000"/>
                </a:solidFill>
                <a:latin typeface="+mj-lt"/>
                <a:ea typeface="굴림" pitchFamily="50" charset="-127"/>
              </a:rPr>
              <a:t>c</a:t>
            </a:r>
            <a:r>
              <a:rPr kumimoji="1" lang="en-US" altLang="ko-KR" sz="2000" kern="0" dirty="0">
                <a:solidFill>
                  <a:srgbClr val="000000"/>
                </a:solidFill>
                <a:latin typeface="+mj-lt"/>
                <a:ea typeface="굴림" pitchFamily="50" charset="-127"/>
              </a:rPr>
              <a:t>/D  &gt; 0.8   x 10 </a:t>
            </a:r>
            <a:r>
              <a:rPr kumimoji="1" lang="en-US" altLang="ko-KR" sz="2000" kern="0" baseline="30000" dirty="0">
                <a:solidFill>
                  <a:srgbClr val="000000"/>
                </a:solidFill>
                <a:latin typeface="+mj-lt"/>
                <a:ea typeface="굴림" pitchFamily="50" charset="-127"/>
              </a:rPr>
              <a:t>-4</a:t>
            </a:r>
            <a:r>
              <a:rPr kumimoji="1" lang="en-US" altLang="ko-KR" sz="2000" kern="0" dirty="0">
                <a:solidFill>
                  <a:srgbClr val="000000"/>
                </a:solidFill>
                <a:latin typeface="+mj-lt"/>
                <a:ea typeface="굴림" pitchFamily="50" charset="-127"/>
              </a:rPr>
              <a:t>    </a:t>
            </a:r>
          </a:p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2000" kern="0" dirty="0" err="1">
                <a:solidFill>
                  <a:srgbClr val="000000"/>
                </a:solidFill>
                <a:latin typeface="+mj-lt"/>
                <a:ea typeface="굴림" pitchFamily="50" charset="-127"/>
              </a:rPr>
              <a:t>H</a:t>
            </a:r>
            <a:r>
              <a:rPr kumimoji="1" lang="en-US" altLang="ko-KR" sz="2000" kern="0" baseline="-25000" dirty="0" err="1">
                <a:solidFill>
                  <a:srgbClr val="000000"/>
                </a:solidFill>
                <a:latin typeface="+mj-lt"/>
                <a:ea typeface="굴림" pitchFamily="50" charset="-127"/>
              </a:rPr>
              <a:t>c</a:t>
            </a:r>
            <a:r>
              <a:rPr kumimoji="1" lang="en-US" altLang="ko-KR" sz="2000" kern="0" dirty="0">
                <a:solidFill>
                  <a:srgbClr val="000000"/>
                </a:solidFill>
                <a:latin typeface="+mj-lt"/>
                <a:ea typeface="굴림" pitchFamily="50" charset="-127"/>
              </a:rPr>
              <a:t>/D</a:t>
            </a:r>
            <a:r>
              <a:rPr kumimoji="1" lang="en-US" altLang="ko-KR" sz="2000" kern="0" baseline="-25000" dirty="0">
                <a:solidFill>
                  <a:srgbClr val="000000"/>
                </a:solidFill>
                <a:latin typeface="+mj-lt"/>
                <a:ea typeface="굴림" pitchFamily="50" charset="-127"/>
              </a:rPr>
              <a:t>s</a:t>
            </a:r>
            <a:r>
              <a:rPr kumimoji="1" lang="ko-KR" altLang="en-US" sz="2000" kern="0" dirty="0">
                <a:solidFill>
                  <a:srgbClr val="000000"/>
                </a:solidFill>
                <a:latin typeface="+mj-lt"/>
                <a:ea typeface="굴림" pitchFamily="50" charset="-127"/>
              </a:rPr>
              <a:t> </a:t>
            </a:r>
            <a:r>
              <a:rPr kumimoji="1" lang="en-US" altLang="ko-KR" sz="2000" kern="0" dirty="0">
                <a:solidFill>
                  <a:srgbClr val="000000"/>
                </a:solidFill>
                <a:latin typeface="+mj-lt"/>
                <a:ea typeface="굴림" pitchFamily="50" charset="-127"/>
              </a:rPr>
              <a:t>&gt; 0.25  x   10 </a:t>
            </a:r>
            <a:r>
              <a:rPr kumimoji="1" lang="en-US" altLang="ko-KR" sz="2000" kern="0" baseline="30000" dirty="0">
                <a:solidFill>
                  <a:srgbClr val="000000"/>
                </a:solidFill>
                <a:latin typeface="+mj-lt"/>
                <a:ea typeface="굴림" pitchFamily="50" charset="-127"/>
              </a:rPr>
              <a:t>-3</a:t>
            </a:r>
            <a:r>
              <a:rPr kumimoji="1" lang="en-US" altLang="ko-KR" sz="2000" kern="0" dirty="0">
                <a:solidFill>
                  <a:srgbClr val="000000"/>
                </a:solidFill>
                <a:latin typeface="+mj-lt"/>
                <a:ea typeface="굴림" pitchFamily="50" charset="-127"/>
              </a:rPr>
              <a:t> 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124325" y="3429000"/>
          <a:ext cx="4695825" cy="863600"/>
        </p:xfrm>
        <a:graphic>
          <a:graphicData uri="http://schemas.openxmlformats.org/presentationml/2006/ole">
            <p:oleObj spid="_x0000_s134146" name="Equation" r:id="rId3" imgW="2641320" imgH="482400" progId="Equation.3">
              <p:embed/>
            </p:oleObj>
          </a:graphicData>
        </a:graphic>
      </p:graphicFrame>
      <p:pic>
        <p:nvPicPr>
          <p:cNvPr id="6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5913" y="5373688"/>
            <a:ext cx="49466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250825" y="188913"/>
            <a:ext cx="5834063" cy="48418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kern="0">
                <a:solidFill>
                  <a:srgbClr val="000000"/>
                </a:solidFill>
                <a:latin typeface="Comic Sans MS" pitchFamily="66" charset="0"/>
                <a:ea typeface="굴림" pitchFamily="50" charset="-127"/>
              </a:rPr>
              <a:t>Production ratios for predicted Multiquarks</a:t>
            </a:r>
            <a:endParaRPr kumimoji="1" lang="en-US" altLang="ko-KR" sz="2000" kern="0" baseline="30000">
              <a:solidFill>
                <a:srgbClr val="000000"/>
              </a:solidFill>
              <a:latin typeface="Comic Sans MS" pitchFamily="66" charset="0"/>
              <a:ea typeface="굴림" pitchFamily="50" charset="-127"/>
            </a:endParaRPr>
          </a:p>
        </p:txBody>
      </p:sp>
      <p:pic>
        <p:nvPicPr>
          <p:cNvPr id="8" name="Picture 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5288" y="1052513"/>
            <a:ext cx="4687887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8"/>
          <p:cNvSpPr txBox="1">
            <a:spLocks noChangeArrowheads="1"/>
          </p:cNvSpPr>
          <p:nvPr/>
        </p:nvSpPr>
        <p:spPr bwMode="auto">
          <a:xfrm>
            <a:off x="468313" y="1412875"/>
            <a:ext cx="37449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2000" kern="0" dirty="0">
                <a:solidFill>
                  <a:srgbClr val="000000"/>
                </a:solidFill>
                <a:latin typeface="Symbol" pitchFamily="18" charset="2"/>
                <a:ea typeface="굴림" pitchFamily="50" charset="-127"/>
              </a:rPr>
              <a:t>Q</a:t>
            </a:r>
            <a:r>
              <a:rPr kumimoji="1" lang="en-US" altLang="ko-KR" sz="2000" kern="0" baseline="-25000" dirty="0">
                <a:solidFill>
                  <a:srgbClr val="000000"/>
                </a:solidFill>
                <a:latin typeface="+mj-lt"/>
                <a:ea typeface="굴림" pitchFamily="50" charset="-127"/>
              </a:rPr>
              <a:t>c</a:t>
            </a:r>
            <a:r>
              <a:rPr kumimoji="1" lang="en-US" altLang="ko-KR" sz="2000" kern="0" dirty="0">
                <a:solidFill>
                  <a:srgbClr val="000000"/>
                </a:solidFill>
                <a:ea typeface="굴림" pitchFamily="50" charset="-127"/>
              </a:rPr>
              <a:t>/</a:t>
            </a:r>
            <a:r>
              <a:rPr kumimoji="1" lang="en-US" altLang="ko-KR" sz="2000" kern="0" dirty="0">
                <a:solidFill>
                  <a:srgbClr val="000000"/>
                </a:solidFill>
                <a:latin typeface="+mj-lt"/>
                <a:ea typeface="굴림" pitchFamily="50" charset="-127"/>
              </a:rPr>
              <a:t>D</a:t>
            </a:r>
            <a:r>
              <a:rPr kumimoji="1" lang="en-US" altLang="ko-KR" sz="2000" kern="0" dirty="0">
                <a:solidFill>
                  <a:srgbClr val="000000"/>
                </a:solidFill>
                <a:ea typeface="굴림" pitchFamily="50" charset="-127"/>
              </a:rPr>
              <a:t>  &gt; 0.74   </a:t>
            </a:r>
            <a:r>
              <a:rPr kumimoji="1" lang="en-US" altLang="ko-KR" sz="2000" kern="0" dirty="0">
                <a:solidFill>
                  <a:srgbClr val="000000"/>
                </a:solidFill>
                <a:latin typeface="+mj-lt"/>
                <a:ea typeface="굴림" pitchFamily="50" charset="-127"/>
              </a:rPr>
              <a:t>x</a:t>
            </a:r>
            <a:r>
              <a:rPr kumimoji="1" lang="en-US" altLang="ko-KR" sz="2000" kern="0" dirty="0">
                <a:solidFill>
                  <a:srgbClr val="000000"/>
                </a:solidFill>
                <a:ea typeface="굴림" pitchFamily="50" charset="-127"/>
              </a:rPr>
              <a:t> 10 </a:t>
            </a:r>
            <a:r>
              <a:rPr kumimoji="1" lang="en-US" altLang="ko-KR" sz="2000" kern="0" baseline="30000" dirty="0">
                <a:solidFill>
                  <a:srgbClr val="000000"/>
                </a:solidFill>
                <a:ea typeface="굴림" pitchFamily="50" charset="-127"/>
              </a:rPr>
              <a:t>-4</a:t>
            </a:r>
            <a:r>
              <a:rPr kumimoji="1" lang="en-US" altLang="ko-KR" sz="2000" kern="0" dirty="0">
                <a:solidFill>
                  <a:srgbClr val="000000"/>
                </a:solidFill>
                <a:ea typeface="굴림" pitchFamily="50" charset="-127"/>
              </a:rPr>
              <a:t>    </a:t>
            </a:r>
          </a:p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2000" kern="0" dirty="0">
                <a:solidFill>
                  <a:srgbClr val="000000"/>
                </a:solidFill>
                <a:latin typeface="Symbol" pitchFamily="18" charset="2"/>
                <a:ea typeface="굴림" pitchFamily="50" charset="-127"/>
              </a:rPr>
              <a:t>Q</a:t>
            </a:r>
            <a:r>
              <a:rPr kumimoji="1" lang="en-US" altLang="ko-KR" sz="2000" kern="0" baseline="-25000" dirty="0">
                <a:solidFill>
                  <a:srgbClr val="000000"/>
                </a:solidFill>
                <a:latin typeface="+mj-lt"/>
                <a:ea typeface="굴림" pitchFamily="50" charset="-127"/>
              </a:rPr>
              <a:t>c</a:t>
            </a:r>
            <a:r>
              <a:rPr kumimoji="1" lang="en-US" altLang="ko-KR" sz="2000" kern="0" dirty="0">
                <a:solidFill>
                  <a:srgbClr val="000000"/>
                </a:solidFill>
                <a:ea typeface="굴림" pitchFamily="50" charset="-127"/>
              </a:rPr>
              <a:t>/</a:t>
            </a:r>
            <a:r>
              <a:rPr kumimoji="1" lang="en-US" altLang="ko-KR" sz="2000" kern="0" dirty="0">
                <a:solidFill>
                  <a:srgbClr val="000000"/>
                </a:solidFill>
                <a:latin typeface="+mj-lt"/>
                <a:ea typeface="굴림" pitchFamily="50" charset="-127"/>
              </a:rPr>
              <a:t>D</a:t>
            </a:r>
            <a:r>
              <a:rPr kumimoji="1" lang="en-US" altLang="ko-KR" sz="2000" kern="0" baseline="-25000" dirty="0">
                <a:solidFill>
                  <a:srgbClr val="000000"/>
                </a:solidFill>
                <a:latin typeface="+mj-lt"/>
                <a:ea typeface="굴림" pitchFamily="50" charset="-127"/>
              </a:rPr>
              <a:t>s</a:t>
            </a:r>
            <a:r>
              <a:rPr kumimoji="1" lang="ko-KR" altLang="en-US" sz="2000" kern="0" dirty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kumimoji="1" lang="en-US" altLang="ko-KR" sz="2000" kern="0" dirty="0">
                <a:solidFill>
                  <a:srgbClr val="000000"/>
                </a:solidFill>
                <a:ea typeface="굴림" pitchFamily="50" charset="-127"/>
              </a:rPr>
              <a:t>&gt; 0.23  </a:t>
            </a:r>
            <a:r>
              <a:rPr kumimoji="1" lang="en-US" altLang="ko-KR" sz="2000" kern="0" dirty="0">
                <a:solidFill>
                  <a:srgbClr val="000000"/>
                </a:solidFill>
                <a:latin typeface="+mj-lt"/>
                <a:ea typeface="굴림" pitchFamily="50" charset="-127"/>
              </a:rPr>
              <a:t>x</a:t>
            </a:r>
            <a:r>
              <a:rPr kumimoji="1" lang="en-US" altLang="ko-KR" sz="2000" kern="0" dirty="0">
                <a:solidFill>
                  <a:srgbClr val="000000"/>
                </a:solidFill>
                <a:ea typeface="굴림" pitchFamily="50" charset="-127"/>
              </a:rPr>
              <a:t>   10 </a:t>
            </a:r>
            <a:r>
              <a:rPr kumimoji="1" lang="en-US" altLang="ko-KR" sz="2000" kern="0" baseline="30000" dirty="0">
                <a:solidFill>
                  <a:srgbClr val="000000"/>
                </a:solidFill>
                <a:ea typeface="굴림" pitchFamily="50" charset="-127"/>
              </a:rPr>
              <a:t>-3</a:t>
            </a:r>
            <a:r>
              <a:rPr kumimoji="1" lang="en-US" altLang="ko-KR" sz="2000" kern="0" dirty="0">
                <a:solidFill>
                  <a:srgbClr val="000000"/>
                </a:solidFill>
                <a:ea typeface="굴림" pitchFamily="50" charset="-127"/>
              </a:rPr>
              <a:t>   </a:t>
            </a:r>
          </a:p>
        </p:txBody>
      </p:sp>
      <p:sp>
        <p:nvSpPr>
          <p:cNvPr id="10" name="Text Box 69"/>
          <p:cNvSpPr txBox="1">
            <a:spLocks noChangeArrowheads="1"/>
          </p:cNvSpPr>
          <p:nvPr/>
        </p:nvSpPr>
        <p:spPr bwMode="auto">
          <a:xfrm>
            <a:off x="179388" y="909638"/>
            <a:ext cx="7416800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en-US" altLang="ko-KR" sz="1600" dirty="0">
                <a:latin typeface="Verdana" pitchFamily="34" charset="0"/>
              </a:rPr>
              <a:t> </a:t>
            </a:r>
            <a:r>
              <a:rPr kumimoji="1" lang="en-US" altLang="ko-KR" sz="1600" dirty="0">
                <a:latin typeface="Symbol" pitchFamily="18" charset="2"/>
              </a:rPr>
              <a:t>Q</a:t>
            </a:r>
            <a:r>
              <a:rPr kumimoji="1" lang="en-US" altLang="ko-KR" sz="1600" baseline="-25000" dirty="0">
                <a:latin typeface="Verdana" pitchFamily="34" charset="0"/>
              </a:rPr>
              <a:t>c</a:t>
            </a:r>
            <a:r>
              <a:rPr kumimoji="1" lang="en-US" altLang="ko-KR" sz="1600" dirty="0">
                <a:latin typeface="Verdana" pitchFamily="34" charset="0"/>
              </a:rPr>
              <a:t> production at RHIC and LHC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1" name="Text Box 70"/>
          <p:cNvSpPr txBox="1">
            <a:spLocks noChangeArrowheads="1"/>
          </p:cNvSpPr>
          <p:nvPr/>
        </p:nvSpPr>
        <p:spPr bwMode="auto">
          <a:xfrm>
            <a:off x="179388" y="2997200"/>
            <a:ext cx="7416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fontAlgn="auto" latinLnBrk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1" lang="en-US" altLang="ko-KR" sz="1600" kern="0">
                <a:solidFill>
                  <a:srgbClr val="FF0000"/>
                </a:solidFill>
                <a:latin typeface="Verdana" pitchFamily="34" charset="0"/>
                <a:ea typeface="굴림" pitchFamily="50" charset="-127"/>
              </a:rPr>
              <a:t> H</a:t>
            </a:r>
            <a:r>
              <a:rPr kumimoji="1" lang="en-US" altLang="ko-KR" sz="1600" kern="0" baseline="-25000">
                <a:solidFill>
                  <a:srgbClr val="FF0000"/>
                </a:solidFill>
                <a:latin typeface="Verdana" pitchFamily="34" charset="0"/>
                <a:ea typeface="굴림" pitchFamily="50" charset="-127"/>
              </a:rPr>
              <a:t>c</a:t>
            </a:r>
            <a:r>
              <a:rPr kumimoji="1" lang="en-US" altLang="ko-KR" sz="1600" kern="0">
                <a:solidFill>
                  <a:srgbClr val="FF0000"/>
                </a:solidFill>
                <a:latin typeface="Verdana" pitchFamily="34" charset="0"/>
                <a:ea typeface="굴림" pitchFamily="50" charset="-127"/>
              </a:rPr>
              <a:t> production at RHIC and LHC</a:t>
            </a:r>
          </a:p>
        </p:txBody>
      </p: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179388" y="4870450"/>
            <a:ext cx="7416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fontAlgn="auto" latinLnBrk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1" lang="en-US" altLang="ko-KR" sz="1600" kern="0">
                <a:solidFill>
                  <a:srgbClr val="3366CC"/>
                </a:solidFill>
                <a:latin typeface="Verdana" pitchFamily="34" charset="0"/>
                <a:ea typeface="굴림" pitchFamily="50" charset="-127"/>
              </a:rPr>
              <a:t> T</a:t>
            </a:r>
            <a:r>
              <a:rPr kumimoji="1" lang="en-US" altLang="ko-KR" sz="1600" kern="0" baseline="-25000">
                <a:solidFill>
                  <a:srgbClr val="3366CC"/>
                </a:solidFill>
                <a:latin typeface="Verdana" pitchFamily="34" charset="0"/>
                <a:ea typeface="굴림" pitchFamily="50" charset="-127"/>
              </a:rPr>
              <a:t>cc</a:t>
            </a:r>
            <a:r>
              <a:rPr kumimoji="1" lang="en-US" altLang="ko-KR" sz="1600" kern="0">
                <a:solidFill>
                  <a:srgbClr val="3366CC"/>
                </a:solidFill>
                <a:latin typeface="Verdana" pitchFamily="34" charset="0"/>
                <a:ea typeface="굴림" pitchFamily="50" charset="-127"/>
              </a:rPr>
              <a:t> production</a:t>
            </a:r>
            <a:r>
              <a:rPr kumimoji="1" lang="en-US" altLang="ko-KR" sz="1600" kern="0">
                <a:solidFill>
                  <a:sysClr val="windowText" lastClr="000000"/>
                </a:solidFill>
                <a:latin typeface="Verdana" pitchFamily="34" charset="0"/>
                <a:ea typeface="굴림" pitchFamily="50" charset="-127"/>
              </a:rPr>
              <a:t> </a:t>
            </a:r>
            <a:endParaRPr kumimoji="1" lang="en-US" altLang="ko-KR" sz="1600" kern="0">
              <a:solidFill>
                <a:srgbClr val="FF0000"/>
              </a:solidFill>
              <a:latin typeface="Verdana" pitchFamily="34" charset="0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6771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25" y="2362200"/>
            <a:ext cx="38766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14678" y="4243336"/>
            <a:ext cx="128588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/>
              <a:t>N</a:t>
            </a:r>
            <a:r>
              <a:rPr lang="en-US" altLang="ko-KR" sz="2000" baseline="30000" dirty="0" err="1" smtClean="0"/>
              <a:t>coal</a:t>
            </a:r>
            <a:r>
              <a:rPr lang="en-US" altLang="ko-KR" sz="2000" dirty="0" smtClean="0"/>
              <a:t>/</a:t>
            </a:r>
            <a:r>
              <a:rPr lang="en-US" altLang="ko-KR" sz="2000" dirty="0" err="1" smtClean="0"/>
              <a:t>N</a:t>
            </a:r>
            <a:r>
              <a:rPr lang="en-US" altLang="ko-KR" sz="2000" baseline="30000" dirty="0" err="1" smtClean="0"/>
              <a:t>stat</a:t>
            </a:r>
            <a:endParaRPr lang="ko-KR" altLang="en-US" sz="2000" baseline="30000" dirty="0"/>
          </a:p>
        </p:txBody>
      </p:sp>
      <p:grpSp>
        <p:nvGrpSpPr>
          <p:cNvPr id="3" name="그룹 7"/>
          <p:cNvGrpSpPr/>
          <p:nvPr/>
        </p:nvGrpSpPr>
        <p:grpSpPr>
          <a:xfrm>
            <a:off x="2428860" y="2928934"/>
            <a:ext cx="3286148" cy="1500198"/>
            <a:chOff x="2428860" y="2928934"/>
            <a:chExt cx="3286148" cy="1500198"/>
          </a:xfrm>
        </p:grpSpPr>
        <p:sp>
          <p:nvSpPr>
            <p:cNvPr id="6" name="순서도: 가산 접합 5"/>
            <p:cNvSpPr/>
            <p:nvPr/>
          </p:nvSpPr>
          <p:spPr>
            <a:xfrm>
              <a:off x="5643570" y="4214818"/>
              <a:ext cx="71438" cy="214314"/>
            </a:xfrm>
            <a:prstGeom prst="flowChartSummingJunct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설명선 2 6"/>
            <p:cNvSpPr/>
            <p:nvPr/>
          </p:nvSpPr>
          <p:spPr>
            <a:xfrm flipH="1">
              <a:off x="2428860" y="2928934"/>
              <a:ext cx="1571636" cy="785818"/>
            </a:xfrm>
            <a:prstGeom prst="borderCallout2">
              <a:avLst>
                <a:gd name="adj1" fmla="val 65597"/>
                <a:gd name="adj2" fmla="val -2792"/>
                <a:gd name="adj3" fmla="val 85891"/>
                <a:gd name="adj4" fmla="val -82741"/>
                <a:gd name="adj5" fmla="val 151467"/>
                <a:gd name="adj6" fmla="val -9863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Recent data from RHIC</a:t>
              </a:r>
              <a:endParaRPr lang="ko-KR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470719"/>
            <a:ext cx="8501090" cy="638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"/>
            <a:ext cx="4372003" cy="83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2658" y="2928934"/>
            <a:ext cx="1676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2071670" y="0"/>
            <a:ext cx="4357718" cy="857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66103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825503" y="71414"/>
            <a:ext cx="696120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smtClean="0">
                <a:latin typeface="Verdana" pitchFamily="34" charset="0"/>
              </a:rPr>
              <a:t> </a:t>
            </a:r>
            <a:r>
              <a:rPr lang="en-US" altLang="ko-KR" sz="2000" b="1" dirty="0" smtClean="0">
                <a:latin typeface="Symbol" pitchFamily="18" charset="2"/>
              </a:rPr>
              <a:t>L </a:t>
            </a:r>
            <a:r>
              <a:rPr lang="en-US" altLang="ko-KR" sz="2000" b="1" dirty="0" err="1" smtClean="0">
                <a:latin typeface="Symbol" pitchFamily="18" charset="2"/>
              </a:rPr>
              <a:t>L</a:t>
            </a:r>
            <a:r>
              <a:rPr lang="en-US" altLang="ko-KR" sz="2000" b="1" dirty="0" smtClean="0">
                <a:latin typeface="Symbol" pitchFamily="18" charset="2"/>
              </a:rPr>
              <a:t> </a:t>
            </a:r>
            <a:r>
              <a:rPr lang="en-US" altLang="ko-KR" sz="2000" b="1" dirty="0" smtClean="0">
                <a:latin typeface="Verdana" pitchFamily="34" charset="0"/>
              </a:rPr>
              <a:t>measurement at KEK (</a:t>
            </a:r>
            <a:r>
              <a:rPr lang="ko-KR" altLang="en-US" sz="2000" b="1" dirty="0" smtClean="0">
                <a:latin typeface="Verdana" pitchFamily="34" charset="0"/>
              </a:rPr>
              <a:t>안정근 </a:t>
            </a:r>
            <a:r>
              <a:rPr lang="en-US" altLang="ko-KR" sz="2000" b="1" dirty="0" smtClean="0">
                <a:latin typeface="Verdana" pitchFamily="34" charset="0"/>
              </a:rPr>
              <a:t>E224, E522)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5643570" y="5143512"/>
            <a:ext cx="2571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428596" y="5143512"/>
            <a:ext cx="5214974" cy="8617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smtClean="0">
                <a:latin typeface="Verdana" pitchFamily="34" charset="0"/>
              </a:rPr>
              <a:t> </a:t>
            </a:r>
            <a:r>
              <a:rPr lang="en-US" altLang="ko-KR" sz="2000" b="1" dirty="0" smtClean="0">
                <a:latin typeface="Verdana" pitchFamily="34" charset="0"/>
                <a:sym typeface="Wingdings" pitchFamily="2" charset="2"/>
              </a:rPr>
              <a:t></a:t>
            </a:r>
            <a:r>
              <a:rPr lang="en-US" altLang="ko-KR" sz="2000" b="1" dirty="0" smtClean="0">
                <a:latin typeface="Verdana" pitchFamily="34" charset="0"/>
              </a:rPr>
              <a:t>  </a:t>
            </a:r>
            <a:r>
              <a:rPr lang="en-US" altLang="ko-KR" sz="2000" dirty="0" smtClean="0">
                <a:latin typeface="Verdana" pitchFamily="34" charset="0"/>
              </a:rPr>
              <a:t>A continued search for H-</a:t>
            </a:r>
            <a:r>
              <a:rPr lang="en-US" altLang="ko-KR" sz="2000" dirty="0" err="1" smtClean="0">
                <a:latin typeface="Verdana" pitchFamily="34" charset="0"/>
              </a:rPr>
              <a:t>dibaryon</a:t>
            </a:r>
            <a:endParaRPr lang="en-US" altLang="ko-KR" sz="2000" dirty="0" smtClean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ko-KR" sz="2000" dirty="0" smtClean="0">
                <a:latin typeface="Verdana" pitchFamily="34" charset="0"/>
              </a:rPr>
              <a:t>       (K. Imai …)   </a:t>
            </a:r>
            <a:endParaRPr lang="ko-KR" altLang="en-US" sz="20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323850" y="188913"/>
            <a:ext cx="3533770" cy="48418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dirty="0" smtClean="0">
                <a:latin typeface="Comic Sans MS" pitchFamily="66" charset="0"/>
              </a:rPr>
              <a:t>H –</a:t>
            </a:r>
            <a:r>
              <a:rPr lang="en-US" altLang="ko-KR" sz="2000" dirty="0" err="1" smtClean="0">
                <a:latin typeface="Comic Sans MS" pitchFamily="66" charset="0"/>
              </a:rPr>
              <a:t>dibaryon</a:t>
            </a:r>
            <a:r>
              <a:rPr lang="en-US" altLang="ko-KR" sz="2000" dirty="0" smtClean="0">
                <a:latin typeface="Comic Sans MS" pitchFamily="66" charset="0"/>
              </a:rPr>
              <a:t>  </a:t>
            </a:r>
            <a:r>
              <a:rPr lang="en-US" altLang="ko-KR" sz="2000" dirty="0" smtClean="0">
                <a:latin typeface="Comic Sans MS" pitchFamily="66" charset="0"/>
              </a:rPr>
              <a:t>Jaffe 77</a:t>
            </a:r>
            <a:endParaRPr lang="en-US" altLang="ko-KR" sz="2000" baseline="30000" dirty="0">
              <a:latin typeface="Comic Sans MS" pitchFamily="66" charset="0"/>
            </a:endParaRPr>
          </a:p>
        </p:txBody>
      </p:sp>
      <p:sp>
        <p:nvSpPr>
          <p:cNvPr id="4" name="Oval 26"/>
          <p:cNvSpPr>
            <a:spLocks noChangeArrowheads="1"/>
          </p:cNvSpPr>
          <p:nvPr/>
        </p:nvSpPr>
        <p:spPr bwMode="auto">
          <a:xfrm>
            <a:off x="1116013" y="2108200"/>
            <a:ext cx="287337" cy="303213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rPr>
              <a:t>u</a:t>
            </a:r>
          </a:p>
        </p:txBody>
      </p:sp>
      <p:sp>
        <p:nvSpPr>
          <p:cNvPr id="5" name="Oval 27"/>
          <p:cNvSpPr>
            <a:spLocks noChangeArrowheads="1"/>
          </p:cNvSpPr>
          <p:nvPr/>
        </p:nvSpPr>
        <p:spPr bwMode="auto">
          <a:xfrm>
            <a:off x="1487488" y="2108200"/>
            <a:ext cx="276225" cy="265113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000" b="1">
                <a:latin typeface="Verdana" pitchFamily="34" charset="0"/>
              </a:rPr>
              <a:t>d</a:t>
            </a:r>
          </a:p>
        </p:txBody>
      </p:sp>
      <p:sp>
        <p:nvSpPr>
          <p:cNvPr id="6" name="Oval 28"/>
          <p:cNvSpPr>
            <a:spLocks noChangeArrowheads="1"/>
          </p:cNvSpPr>
          <p:nvPr/>
        </p:nvSpPr>
        <p:spPr bwMode="auto">
          <a:xfrm>
            <a:off x="1042988" y="1963738"/>
            <a:ext cx="792162" cy="576262"/>
          </a:xfrm>
          <a:prstGeom prst="ellipse">
            <a:avLst/>
          </a:prstGeom>
          <a:noFill/>
          <a:ln w="25400">
            <a:solidFill>
              <a:srgbClr val="339966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389313" y="2108200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Arial" charset="0"/>
                <a:sym typeface="Wingdings" pitchFamily="2" charset="2"/>
              </a:rPr>
              <a:t>       </a:t>
            </a:r>
            <a:endParaRPr lang="en-US" altLang="ko-KR" sz="2000" baseline="30000">
              <a:latin typeface="Arial" charset="0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250825" y="2252663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latin typeface="Arial" charset="0"/>
                <a:sym typeface="Wingdings" pitchFamily="2" charset="2"/>
              </a:rPr>
              <a:t>0</a:t>
            </a:r>
            <a:r>
              <a:rPr lang="en-US" altLang="ko-KR" sz="2000" baseline="30000">
                <a:latin typeface="Arial" charset="0"/>
                <a:sym typeface="Wingdings" pitchFamily="2" charset="2"/>
              </a:rPr>
              <a:t>+</a:t>
            </a:r>
            <a:endParaRPr lang="en-US" altLang="ko-KR" sz="2000" baseline="30000">
              <a:latin typeface="Arial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04818" y="4500563"/>
          <a:ext cx="4953000" cy="284162"/>
        </p:xfrm>
        <a:graphic>
          <a:graphicData uri="http://schemas.openxmlformats.org/presentationml/2006/ole">
            <p:oleObj spid="_x0000_s100354" name="수식" r:id="rId3" imgW="3416040" imgH="203040" progId="Equation.3">
              <p:embed/>
            </p:oleObj>
          </a:graphicData>
        </a:graphic>
      </p:graphicFrame>
      <p:sp>
        <p:nvSpPr>
          <p:cNvPr id="10" name="Oval 36"/>
          <p:cNvSpPr>
            <a:spLocks noChangeArrowheads="1"/>
          </p:cNvSpPr>
          <p:nvPr/>
        </p:nvSpPr>
        <p:spPr bwMode="auto">
          <a:xfrm>
            <a:off x="2197100" y="2108200"/>
            <a:ext cx="287338" cy="303213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rPr>
              <a:t>u</a:t>
            </a:r>
          </a:p>
        </p:txBody>
      </p:sp>
      <p:sp>
        <p:nvSpPr>
          <p:cNvPr id="11" name="Oval 37"/>
          <p:cNvSpPr>
            <a:spLocks noChangeArrowheads="1"/>
          </p:cNvSpPr>
          <p:nvPr/>
        </p:nvSpPr>
        <p:spPr bwMode="auto">
          <a:xfrm>
            <a:off x="2568575" y="2108200"/>
            <a:ext cx="276225" cy="265113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000" b="1">
                <a:latin typeface="Verdana" pitchFamily="34" charset="0"/>
              </a:rPr>
              <a:t>s</a:t>
            </a:r>
          </a:p>
        </p:txBody>
      </p:sp>
      <p:sp>
        <p:nvSpPr>
          <p:cNvPr id="12" name="Oval 38"/>
          <p:cNvSpPr>
            <a:spLocks noChangeArrowheads="1"/>
          </p:cNvSpPr>
          <p:nvPr/>
        </p:nvSpPr>
        <p:spPr bwMode="auto">
          <a:xfrm>
            <a:off x="2124075" y="1963738"/>
            <a:ext cx="792163" cy="576262"/>
          </a:xfrm>
          <a:prstGeom prst="ellipse">
            <a:avLst/>
          </a:prstGeom>
          <a:noFill/>
          <a:ln w="25400">
            <a:solidFill>
              <a:srgbClr val="113F7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val 41"/>
          <p:cNvSpPr>
            <a:spLocks noChangeArrowheads="1"/>
          </p:cNvSpPr>
          <p:nvPr/>
        </p:nvSpPr>
        <p:spPr bwMode="auto">
          <a:xfrm>
            <a:off x="4500563" y="1820863"/>
            <a:ext cx="1008062" cy="1081087"/>
          </a:xfrm>
          <a:prstGeom prst="ellipse">
            <a:avLst/>
          </a:prstGeom>
          <a:noFill/>
          <a:ln w="12700">
            <a:solidFill>
              <a:srgbClr val="113F7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auto">
          <a:xfrm>
            <a:off x="1274188" y="5033075"/>
            <a:ext cx="4356100" cy="96949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altLang="ko-KR" dirty="0">
                <a:latin typeface="Arial" charset="0"/>
                <a:sym typeface="Wingdings" pitchFamily="2" charset="2"/>
              </a:rPr>
              <a:t>H </a:t>
            </a:r>
            <a:r>
              <a:rPr lang="en-US" altLang="ko-KR" dirty="0" err="1">
                <a:latin typeface="Arial" charset="0"/>
                <a:sym typeface="Wingdings" pitchFamily="2" charset="2"/>
              </a:rPr>
              <a:t>di</a:t>
            </a:r>
            <a:r>
              <a:rPr lang="en-US" altLang="ko-KR" dirty="0">
                <a:latin typeface="Arial" charset="0"/>
                <a:sym typeface="Wingdings" pitchFamily="2" charset="2"/>
              </a:rPr>
              <a:t>-baryon</a:t>
            </a:r>
            <a:r>
              <a:rPr lang="en-US" altLang="ko-KR" sz="2000" dirty="0">
                <a:latin typeface="Arial" charset="0"/>
                <a:sym typeface="Wingdings" pitchFamily="2" charset="2"/>
              </a:rPr>
              <a:t> </a:t>
            </a:r>
            <a:r>
              <a:rPr lang="en-US" altLang="ko-KR" dirty="0">
                <a:latin typeface="Arial" charset="0"/>
                <a:sym typeface="Wingdings" pitchFamily="2" charset="2"/>
              </a:rPr>
              <a:t>  could be bound</a:t>
            </a:r>
          </a:p>
          <a:p>
            <a:pPr>
              <a:spcBef>
                <a:spcPct val="50000"/>
              </a:spcBef>
              <a:spcAft>
                <a:spcPts val="1200"/>
              </a:spcAft>
              <a:buFont typeface="Wingdings" pitchFamily="2" charset="2"/>
              <a:buChar char="à"/>
            </a:pPr>
            <a:r>
              <a:rPr lang="en-US" altLang="ko-KR" dirty="0">
                <a:latin typeface="Arial" charset="0"/>
                <a:sym typeface="Wingdings" pitchFamily="2" charset="2"/>
              </a:rPr>
              <a:t> unfortunately not found in so far</a:t>
            </a:r>
            <a:endParaRPr lang="en-US" altLang="ko-KR" dirty="0">
              <a:latin typeface="Arial" charset="0"/>
            </a:endParaRPr>
          </a:p>
        </p:txBody>
      </p:sp>
      <p:sp>
        <p:nvSpPr>
          <p:cNvPr id="15" name="Oval 48"/>
          <p:cNvSpPr>
            <a:spLocks noChangeArrowheads="1"/>
          </p:cNvSpPr>
          <p:nvPr/>
        </p:nvSpPr>
        <p:spPr bwMode="auto">
          <a:xfrm>
            <a:off x="1692275" y="2828925"/>
            <a:ext cx="287338" cy="303213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rPr>
              <a:t>d</a:t>
            </a:r>
          </a:p>
        </p:txBody>
      </p:sp>
      <p:sp>
        <p:nvSpPr>
          <p:cNvPr id="16" name="Oval 49"/>
          <p:cNvSpPr>
            <a:spLocks noChangeArrowheads="1"/>
          </p:cNvSpPr>
          <p:nvPr/>
        </p:nvSpPr>
        <p:spPr bwMode="auto">
          <a:xfrm>
            <a:off x="2063750" y="2828925"/>
            <a:ext cx="276225" cy="265113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000" b="1">
                <a:latin typeface="Verdana" pitchFamily="34" charset="0"/>
              </a:rPr>
              <a:t>s</a:t>
            </a:r>
          </a:p>
        </p:txBody>
      </p:sp>
      <p:sp>
        <p:nvSpPr>
          <p:cNvPr id="17" name="Oval 50"/>
          <p:cNvSpPr>
            <a:spLocks noChangeArrowheads="1"/>
          </p:cNvSpPr>
          <p:nvPr/>
        </p:nvSpPr>
        <p:spPr bwMode="auto">
          <a:xfrm>
            <a:off x="1619250" y="2684463"/>
            <a:ext cx="792163" cy="57626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val 51"/>
          <p:cNvSpPr>
            <a:spLocks noChangeArrowheads="1"/>
          </p:cNvSpPr>
          <p:nvPr/>
        </p:nvSpPr>
        <p:spPr bwMode="auto">
          <a:xfrm>
            <a:off x="871538" y="1579563"/>
            <a:ext cx="2232025" cy="1871662"/>
          </a:xfrm>
          <a:prstGeom prst="ellipse">
            <a:avLst/>
          </a:prstGeom>
          <a:noFill/>
          <a:ln w="9525">
            <a:solidFill>
              <a:srgbClr val="113F7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val 52"/>
          <p:cNvSpPr>
            <a:spLocks noChangeArrowheads="1"/>
          </p:cNvSpPr>
          <p:nvPr/>
        </p:nvSpPr>
        <p:spPr bwMode="auto">
          <a:xfrm>
            <a:off x="4673600" y="2046288"/>
            <a:ext cx="287338" cy="303212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rPr>
              <a:t>u</a:t>
            </a:r>
          </a:p>
        </p:txBody>
      </p:sp>
      <p:sp>
        <p:nvSpPr>
          <p:cNvPr id="20" name="Oval 53"/>
          <p:cNvSpPr>
            <a:spLocks noChangeArrowheads="1"/>
          </p:cNvSpPr>
          <p:nvPr/>
        </p:nvSpPr>
        <p:spPr bwMode="auto">
          <a:xfrm>
            <a:off x="5045075" y="2046288"/>
            <a:ext cx="276225" cy="26511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000" b="1">
                <a:latin typeface="Verdana" pitchFamily="34" charset="0"/>
              </a:rPr>
              <a:t>d</a:t>
            </a:r>
          </a:p>
        </p:txBody>
      </p:sp>
      <p:sp>
        <p:nvSpPr>
          <p:cNvPr id="21" name="Oval 54"/>
          <p:cNvSpPr>
            <a:spLocks noChangeArrowheads="1"/>
          </p:cNvSpPr>
          <p:nvPr/>
        </p:nvSpPr>
        <p:spPr bwMode="auto">
          <a:xfrm>
            <a:off x="4600575" y="1901825"/>
            <a:ext cx="792163" cy="576263"/>
          </a:xfrm>
          <a:prstGeom prst="ellipse">
            <a:avLst/>
          </a:prstGeom>
          <a:noFill/>
          <a:ln w="25400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val 55"/>
          <p:cNvSpPr>
            <a:spLocks noChangeArrowheads="1"/>
          </p:cNvSpPr>
          <p:nvPr/>
        </p:nvSpPr>
        <p:spPr bwMode="auto">
          <a:xfrm>
            <a:off x="4860925" y="2540000"/>
            <a:ext cx="287338" cy="303213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rPr>
              <a:t>s</a:t>
            </a:r>
          </a:p>
        </p:txBody>
      </p:sp>
      <p:sp>
        <p:nvSpPr>
          <p:cNvPr id="23" name="Oval 56"/>
          <p:cNvSpPr>
            <a:spLocks noChangeArrowheads="1"/>
          </p:cNvSpPr>
          <p:nvPr/>
        </p:nvSpPr>
        <p:spPr bwMode="auto">
          <a:xfrm>
            <a:off x="5940425" y="1820863"/>
            <a:ext cx="1008063" cy="1081087"/>
          </a:xfrm>
          <a:prstGeom prst="ellipse">
            <a:avLst/>
          </a:prstGeom>
          <a:noFill/>
          <a:ln w="12700">
            <a:solidFill>
              <a:srgbClr val="113F7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val 57"/>
          <p:cNvSpPr>
            <a:spLocks noChangeArrowheads="1"/>
          </p:cNvSpPr>
          <p:nvPr/>
        </p:nvSpPr>
        <p:spPr bwMode="auto">
          <a:xfrm>
            <a:off x="6113463" y="2046288"/>
            <a:ext cx="287337" cy="303212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rPr>
              <a:t>u</a:t>
            </a:r>
          </a:p>
        </p:txBody>
      </p:sp>
      <p:sp>
        <p:nvSpPr>
          <p:cNvPr id="25" name="Oval 58"/>
          <p:cNvSpPr>
            <a:spLocks noChangeArrowheads="1"/>
          </p:cNvSpPr>
          <p:nvPr/>
        </p:nvSpPr>
        <p:spPr bwMode="auto">
          <a:xfrm>
            <a:off x="6484938" y="2046288"/>
            <a:ext cx="276225" cy="26511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000" b="1">
                <a:latin typeface="Verdana" pitchFamily="34" charset="0"/>
              </a:rPr>
              <a:t>d</a:t>
            </a:r>
          </a:p>
        </p:txBody>
      </p:sp>
      <p:sp>
        <p:nvSpPr>
          <p:cNvPr id="26" name="Oval 59"/>
          <p:cNvSpPr>
            <a:spLocks noChangeArrowheads="1"/>
          </p:cNvSpPr>
          <p:nvPr/>
        </p:nvSpPr>
        <p:spPr bwMode="auto">
          <a:xfrm>
            <a:off x="6040438" y="1901825"/>
            <a:ext cx="792162" cy="576263"/>
          </a:xfrm>
          <a:prstGeom prst="ellipse">
            <a:avLst/>
          </a:prstGeom>
          <a:noFill/>
          <a:ln w="25400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Oval 60"/>
          <p:cNvSpPr>
            <a:spLocks noChangeArrowheads="1"/>
          </p:cNvSpPr>
          <p:nvPr/>
        </p:nvSpPr>
        <p:spPr bwMode="auto">
          <a:xfrm>
            <a:off x="6300788" y="2540000"/>
            <a:ext cx="287337" cy="303213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rPr>
              <a:t>s</a:t>
            </a:r>
          </a:p>
        </p:txBody>
      </p:sp>
      <p:sp>
        <p:nvSpPr>
          <p:cNvPr id="28" name="Text Box 64"/>
          <p:cNvSpPr txBox="1">
            <a:spLocks noChangeArrowheads="1"/>
          </p:cNvSpPr>
          <p:nvPr/>
        </p:nvSpPr>
        <p:spPr bwMode="auto">
          <a:xfrm>
            <a:off x="1258888" y="1484313"/>
            <a:ext cx="1368425" cy="346075"/>
          </a:xfrm>
          <a:prstGeom prst="rect">
            <a:avLst/>
          </a:prstGeom>
          <a:solidFill>
            <a:srgbClr val="FFFFFF"/>
          </a:solidFill>
          <a:ln w="9525">
            <a:solidFill>
              <a:srgbClr val="113F7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H di-baryon</a:t>
            </a:r>
          </a:p>
        </p:txBody>
      </p:sp>
      <p:grpSp>
        <p:nvGrpSpPr>
          <p:cNvPr id="29" name="Group 72"/>
          <p:cNvGrpSpPr>
            <a:grpSpLocks/>
          </p:cNvGrpSpPr>
          <p:nvPr/>
        </p:nvGrpSpPr>
        <p:grpSpPr bwMode="auto">
          <a:xfrm>
            <a:off x="2928971" y="2571750"/>
            <a:ext cx="6084888" cy="1624013"/>
            <a:chOff x="1461" y="1953"/>
            <a:chExt cx="3833" cy="1023"/>
          </a:xfrm>
        </p:grpSpPr>
        <p:sp>
          <p:nvSpPr>
            <p:cNvPr id="30" name="Text Box 67"/>
            <p:cNvSpPr txBox="1">
              <a:spLocks noChangeArrowheads="1"/>
            </p:cNvSpPr>
            <p:nvPr/>
          </p:nvSpPr>
          <p:spPr bwMode="auto">
            <a:xfrm>
              <a:off x="1610" y="2726"/>
              <a:ext cx="4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CFL</a:t>
              </a:r>
              <a:endParaRPr kumimoji="0" lang="ko-KR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2" name="Text Box 69"/>
            <p:cNvSpPr txBox="1">
              <a:spLocks noChangeArrowheads="1"/>
            </p:cNvSpPr>
            <p:nvPr/>
          </p:nvSpPr>
          <p:spPr bwMode="auto">
            <a:xfrm>
              <a:off x="4251" y="2160"/>
              <a:ext cx="10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2SC Phase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3" name="Line 70"/>
            <p:cNvSpPr>
              <a:spLocks noChangeShapeType="1"/>
            </p:cNvSpPr>
            <p:nvPr/>
          </p:nvSpPr>
          <p:spPr bwMode="auto">
            <a:xfrm flipH="1" flipV="1">
              <a:off x="1461" y="2313"/>
              <a:ext cx="285" cy="3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Line 71"/>
            <p:cNvSpPr>
              <a:spLocks noChangeShapeType="1"/>
            </p:cNvSpPr>
            <p:nvPr/>
          </p:nvSpPr>
          <p:spPr bwMode="auto">
            <a:xfrm flipH="1" flipV="1">
              <a:off x="4071" y="1953"/>
              <a:ext cx="270" cy="2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Text Box 68"/>
            <p:cNvSpPr txBox="1">
              <a:spLocks noChangeArrowheads="1"/>
            </p:cNvSpPr>
            <p:nvPr/>
          </p:nvSpPr>
          <p:spPr bwMode="auto">
            <a:xfrm>
              <a:off x="2001" y="2726"/>
              <a:ext cx="28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Phase of color superconductivity ?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aphicFrame>
        <p:nvGraphicFramePr>
          <p:cNvPr id="35" name="Object 3"/>
          <p:cNvGraphicFramePr>
            <a:graphicFrameLocks noChangeAspect="1"/>
          </p:cNvGraphicFramePr>
          <p:nvPr/>
        </p:nvGraphicFramePr>
        <p:xfrm>
          <a:off x="236538" y="3573463"/>
          <a:ext cx="2852737" cy="603250"/>
        </p:xfrm>
        <a:graphic>
          <a:graphicData uri="http://schemas.openxmlformats.org/presentationml/2006/ole">
            <p:oleObj spid="_x0000_s100355" name="수식" r:id="rId4" imgW="2044440" imgH="431640" progId="Equation.3">
              <p:embed/>
            </p:oleObj>
          </a:graphicData>
        </a:graphic>
      </p:graphicFrame>
      <p:graphicFrame>
        <p:nvGraphicFramePr>
          <p:cNvPr id="36" name="Object 4"/>
          <p:cNvGraphicFramePr>
            <a:graphicFrameLocks noChangeAspect="1"/>
          </p:cNvGraphicFramePr>
          <p:nvPr/>
        </p:nvGraphicFramePr>
        <p:xfrm>
          <a:off x="4143372" y="2997200"/>
          <a:ext cx="2352675" cy="603250"/>
        </p:xfrm>
        <a:graphic>
          <a:graphicData uri="http://schemas.openxmlformats.org/presentationml/2006/ole">
            <p:oleObj spid="_x0000_s100356" name="수식" r:id="rId5" imgW="16887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직사각형 38"/>
          <p:cNvSpPr/>
          <p:nvPr/>
        </p:nvSpPr>
        <p:spPr>
          <a:xfrm>
            <a:off x="4786314" y="4000504"/>
            <a:ext cx="3929090" cy="24288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500034" y="4000504"/>
            <a:ext cx="3929090" cy="24288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323850" y="188913"/>
            <a:ext cx="8034364" cy="48418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dirty="0" smtClean="0">
                <a:latin typeface="Comic Sans MS" pitchFamily="66" charset="0"/>
              </a:rPr>
              <a:t>Expectations for H  and  </a:t>
            </a:r>
            <a:r>
              <a:rPr lang="en-US" altLang="ko-KR" sz="2000" dirty="0" smtClean="0">
                <a:latin typeface="Symbol" pitchFamily="18" charset="2"/>
              </a:rPr>
              <a:t>LL</a:t>
            </a:r>
            <a:r>
              <a:rPr lang="en-US" altLang="ko-KR" sz="2000" dirty="0" smtClean="0">
                <a:latin typeface="Comic Sans MS" pitchFamily="66" charset="0"/>
              </a:rPr>
              <a:t> production in </a:t>
            </a:r>
            <a:r>
              <a:rPr lang="en-US" altLang="ko-KR" sz="2000" dirty="0" err="1" smtClean="0">
                <a:latin typeface="Comic Sans MS" pitchFamily="66" charset="0"/>
              </a:rPr>
              <a:t>Pb</a:t>
            </a:r>
            <a:r>
              <a:rPr lang="en-US" altLang="ko-KR" sz="2000" dirty="0" smtClean="0">
                <a:latin typeface="Comic Sans MS" pitchFamily="66" charset="0"/>
              </a:rPr>
              <a:t> </a:t>
            </a:r>
            <a:r>
              <a:rPr lang="en-US" altLang="ko-KR" sz="2000" dirty="0" err="1" smtClean="0">
                <a:latin typeface="Comic Sans MS" pitchFamily="66" charset="0"/>
              </a:rPr>
              <a:t>Pb</a:t>
            </a:r>
            <a:r>
              <a:rPr lang="en-US" altLang="ko-KR" sz="2000" dirty="0" smtClean="0">
                <a:latin typeface="Comic Sans MS" pitchFamily="66" charset="0"/>
              </a:rPr>
              <a:t> collision at  LHC</a:t>
            </a:r>
            <a:endParaRPr lang="en-US" altLang="ko-KR" sz="2000" baseline="30000" dirty="0">
              <a:latin typeface="Comic Sans MS" pitchFamily="66" charset="0"/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29813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오른쪽 화살표 4"/>
          <p:cNvSpPr/>
          <p:nvPr/>
        </p:nvSpPr>
        <p:spPr>
          <a:xfrm>
            <a:off x="3714744" y="1571612"/>
            <a:ext cx="2643206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N</a:t>
            </a:r>
            <a:r>
              <a:rPr lang="en-US" altLang="ko-KR" baseline="-25000" dirty="0" err="1" smtClean="0"/>
              <a:t>part</a:t>
            </a:r>
            <a:r>
              <a:rPr lang="en-US" altLang="ko-KR" dirty="0" smtClean="0"/>
              <a:t>  </a:t>
            </a:r>
            <a:r>
              <a:rPr lang="en-US" altLang="ko-KR" dirty="0" err="1" smtClean="0"/>
              <a:t>Pb+Pb</a:t>
            </a:r>
            <a:r>
              <a:rPr lang="en-US" altLang="ko-KR" dirty="0" smtClean="0"/>
              <a:t>: X 100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0826" y="198809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More than </a:t>
            </a:r>
          </a:p>
          <a:p>
            <a:r>
              <a:rPr lang="en-US" altLang="ko-KR" dirty="0" smtClean="0"/>
              <a:t>100  H </a:t>
            </a:r>
            <a:r>
              <a:rPr lang="en-US" altLang="ko-KR" dirty="0" err="1" smtClean="0"/>
              <a:t>dibaryon</a:t>
            </a:r>
            <a:endParaRPr lang="ko-KR" altLang="en-US" dirty="0"/>
          </a:p>
        </p:txBody>
      </p:sp>
      <p:sp>
        <p:nvSpPr>
          <p:cNvPr id="9" name="오른쪽 화살표 8"/>
          <p:cNvSpPr/>
          <p:nvPr/>
        </p:nvSpPr>
        <p:spPr>
          <a:xfrm>
            <a:off x="3714744" y="2500306"/>
            <a:ext cx="2714644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Stat : H/ </a:t>
            </a:r>
            <a:r>
              <a:rPr lang="en-US" altLang="ko-KR" dirty="0" smtClean="0">
                <a:latin typeface="Symbol" pitchFamily="18" charset="2"/>
              </a:rPr>
              <a:t>L</a:t>
            </a:r>
            <a:r>
              <a:rPr lang="en-US" altLang="ko-KR" dirty="0" smtClean="0"/>
              <a:t> = 10 </a:t>
            </a:r>
            <a:r>
              <a:rPr lang="en-US" altLang="ko-KR" baseline="30000" dirty="0" smtClean="0"/>
              <a:t>-2</a:t>
            </a:r>
            <a:endParaRPr lang="ko-KR" altLang="en-US" baseline="30000" dirty="0"/>
          </a:p>
        </p:txBody>
      </p:sp>
      <p:cxnSp>
        <p:nvCxnSpPr>
          <p:cNvPr id="11" name="직선 연결선 10"/>
          <p:cNvCxnSpPr/>
          <p:nvPr/>
        </p:nvCxnSpPr>
        <p:spPr>
          <a:xfrm flipV="1">
            <a:off x="1071538" y="5048324"/>
            <a:ext cx="1071570" cy="4286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2214546" y="5048324"/>
            <a:ext cx="1143008" cy="357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rot="10800000">
            <a:off x="1428728" y="4476820"/>
            <a:ext cx="714380" cy="5715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rot="5400000" flipH="1" flipV="1">
            <a:off x="1786012" y="4536289"/>
            <a:ext cx="857256" cy="714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flipV="1">
            <a:off x="3357554" y="4762572"/>
            <a:ext cx="642942" cy="5715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rot="16200000" flipH="1">
            <a:off x="3250397" y="5512671"/>
            <a:ext cx="642942" cy="4286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43042" y="514351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H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500166" y="428625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p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14546" y="400050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dirty="0" smtClean="0">
                <a:latin typeface="Symbol" pitchFamily="18" charset="2"/>
              </a:rPr>
              <a:t>p</a:t>
            </a:r>
            <a:endParaRPr lang="ko-KR" altLang="en-US" dirty="0">
              <a:latin typeface="Symbol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00298" y="484561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Symbol" pitchFamily="18" charset="2"/>
              </a:rPr>
              <a:t>L</a:t>
            </a:r>
            <a:endParaRPr lang="ko-KR" altLang="en-US" dirty="0">
              <a:latin typeface="Symbol" pitchFamily="18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29058" y="443865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p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643306" y="542926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dirty="0" smtClean="0">
                <a:latin typeface="Symbol" pitchFamily="18" charset="2"/>
              </a:rPr>
              <a:t>p</a:t>
            </a:r>
            <a:endParaRPr lang="ko-KR" altLang="en-US" dirty="0">
              <a:latin typeface="Symbol" pitchFamily="18" charset="2"/>
            </a:endParaRPr>
          </a:p>
        </p:txBody>
      </p:sp>
      <p:cxnSp>
        <p:nvCxnSpPr>
          <p:cNvPr id="30" name="직선 화살표 연결선 29"/>
          <p:cNvCxnSpPr/>
          <p:nvPr/>
        </p:nvCxnSpPr>
        <p:spPr>
          <a:xfrm flipV="1">
            <a:off x="6500826" y="4848236"/>
            <a:ext cx="1143008" cy="500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>
            <a:off x="6500826" y="5348302"/>
            <a:ext cx="1143008" cy="357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572396" y="447890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Symbol" pitchFamily="18" charset="2"/>
              </a:rPr>
              <a:t>L</a:t>
            </a:r>
            <a:endParaRPr lang="ko-KR" altLang="en-US" dirty="0">
              <a:latin typeface="Symbol" pitchFamily="18" charset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43834" y="584575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Symbol" pitchFamily="18" charset="2"/>
              </a:rPr>
              <a:t>L</a:t>
            </a:r>
            <a:endParaRPr lang="ko-KR" altLang="en-US" dirty="0">
              <a:latin typeface="Symbol" pitchFamily="18" charset="2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785786" y="5143512"/>
            <a:ext cx="357190" cy="7858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6215074" y="4991112"/>
            <a:ext cx="357190" cy="7239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1179521" y="3786190"/>
            <a:ext cx="2249471" cy="2893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en-US" altLang="ko-KR" sz="1600" dirty="0">
                <a:latin typeface="Verdana" pitchFamily="34" charset="0"/>
              </a:rPr>
              <a:t> </a:t>
            </a:r>
            <a:r>
              <a:rPr kumimoji="1" lang="en-US" altLang="ko-KR" sz="1600" dirty="0" smtClean="0">
                <a:latin typeface="Verdana" pitchFamily="34" charset="0"/>
              </a:rPr>
              <a:t>If  </a:t>
            </a:r>
            <a:r>
              <a:rPr kumimoji="1" lang="en-US" altLang="ko-KR" sz="1600" dirty="0" err="1" smtClean="0">
                <a:latin typeface="Verdana" pitchFamily="34" charset="0"/>
              </a:rPr>
              <a:t>m</a:t>
            </a:r>
            <a:r>
              <a:rPr kumimoji="1" lang="en-US" altLang="ko-KR" sz="1600" baseline="-25000" dirty="0" err="1" smtClean="0">
                <a:latin typeface="Verdana" pitchFamily="34" charset="0"/>
              </a:rPr>
              <a:t>H</a:t>
            </a:r>
            <a:r>
              <a:rPr kumimoji="1" lang="en-US" altLang="ko-KR" sz="1600" dirty="0" smtClean="0">
                <a:latin typeface="Verdana" pitchFamily="34" charset="0"/>
              </a:rPr>
              <a:t> &lt; 2 m </a:t>
            </a:r>
            <a:r>
              <a:rPr kumimoji="1" lang="en-US" altLang="ko-KR" sz="1600" baseline="-25000" dirty="0" smtClean="0">
                <a:latin typeface="Symbol" pitchFamily="18" charset="2"/>
              </a:rPr>
              <a:t>L</a:t>
            </a:r>
            <a:endParaRPr kumimoji="1" lang="en-US" altLang="ko-KR" sz="1600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5537238" y="3786190"/>
            <a:ext cx="2320910" cy="2893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en-US" altLang="ko-KR" sz="1600" dirty="0">
                <a:latin typeface="Verdana" pitchFamily="34" charset="0"/>
              </a:rPr>
              <a:t> </a:t>
            </a:r>
            <a:r>
              <a:rPr kumimoji="1" lang="en-US" altLang="ko-KR" sz="1600" dirty="0" smtClean="0">
                <a:latin typeface="Verdana" pitchFamily="34" charset="0"/>
              </a:rPr>
              <a:t>If  </a:t>
            </a:r>
            <a:r>
              <a:rPr kumimoji="1" lang="en-US" altLang="ko-KR" sz="1600" dirty="0" err="1" smtClean="0">
                <a:latin typeface="Verdana" pitchFamily="34" charset="0"/>
              </a:rPr>
              <a:t>m</a:t>
            </a:r>
            <a:r>
              <a:rPr kumimoji="1" lang="en-US" altLang="ko-KR" sz="1600" baseline="-25000" dirty="0" err="1" smtClean="0">
                <a:latin typeface="Verdana" pitchFamily="34" charset="0"/>
              </a:rPr>
              <a:t>H</a:t>
            </a:r>
            <a:r>
              <a:rPr kumimoji="1" lang="en-US" altLang="ko-KR" sz="1600" dirty="0" smtClean="0">
                <a:latin typeface="Verdana" pitchFamily="34" charset="0"/>
              </a:rPr>
              <a:t> &gt; 2 m </a:t>
            </a:r>
            <a:r>
              <a:rPr kumimoji="1" lang="en-US" altLang="ko-KR" sz="1600" baseline="-25000" dirty="0" smtClean="0">
                <a:latin typeface="Symbol" pitchFamily="18" charset="2"/>
              </a:rPr>
              <a:t>L</a:t>
            </a:r>
            <a:endParaRPr kumimoji="1" lang="en-US" altLang="ko-KR" sz="1600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5984" y="4211429"/>
            <a:ext cx="4500594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Can be the first observation of real exotic and solution to a 30 year quest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762125" y="1844675"/>
            <a:ext cx="5238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dirty="0" smtClean="0">
                <a:latin typeface="Verdana" pitchFamily="34" charset="0"/>
              </a:rPr>
              <a:t>Exotics from HIC</a:t>
            </a:r>
            <a:endParaRPr lang="en-US" altLang="ko-KR" sz="2400" dirty="0">
              <a:latin typeface="Verdana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51075" y="4046538"/>
            <a:ext cx="4662488" cy="10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sz="1400" dirty="0">
                <a:solidFill>
                  <a:srgbClr val="175EA5"/>
                </a:solidFill>
                <a:latin typeface="Arial" charset="0"/>
              </a:rPr>
              <a:t>SHL, S. Yasui  :                               EPJC 64  283 (09)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sz="1400" dirty="0">
                <a:solidFill>
                  <a:srgbClr val="175EA5"/>
                </a:solidFill>
                <a:latin typeface="Arial" charset="0"/>
              </a:rPr>
              <a:t>SHL, S. Yasui,  W. Liu, </a:t>
            </a:r>
            <a:r>
              <a:rPr lang="en-US" altLang="ko-KR" sz="1400" dirty="0" err="1">
                <a:solidFill>
                  <a:srgbClr val="175EA5"/>
                </a:solidFill>
                <a:latin typeface="Arial" charset="0"/>
              </a:rPr>
              <a:t>CM.Ko</a:t>
            </a:r>
            <a:r>
              <a:rPr lang="en-US" altLang="ko-KR" sz="1400" dirty="0">
                <a:solidFill>
                  <a:srgbClr val="175EA5"/>
                </a:solidFill>
                <a:latin typeface="Arial" charset="0"/>
              </a:rPr>
              <a:t> :      EPJC 54 259 (08</a:t>
            </a:r>
            <a:r>
              <a:rPr lang="en-US" altLang="ko-KR" sz="1400" dirty="0" smtClean="0">
                <a:solidFill>
                  <a:srgbClr val="175EA5"/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sz="1400" dirty="0" smtClean="0">
                <a:solidFill>
                  <a:srgbClr val="175EA5"/>
                </a:solidFill>
                <a:latin typeface="Arial" charset="0"/>
              </a:rPr>
              <a:t>S</a:t>
            </a:r>
            <a:r>
              <a:rPr lang="en-US" altLang="ko-KR" sz="1400" dirty="0" smtClean="0">
                <a:solidFill>
                  <a:srgbClr val="175EA5"/>
                </a:solidFill>
                <a:latin typeface="Arial" charset="0"/>
              </a:rPr>
              <a:t>. </a:t>
            </a:r>
            <a:r>
              <a:rPr lang="en-US" altLang="ko-KR" sz="1400" dirty="0" smtClean="0">
                <a:solidFill>
                  <a:srgbClr val="175EA5"/>
                </a:solidFill>
                <a:latin typeface="Arial" charset="0"/>
              </a:rPr>
              <a:t>Cho et al.                                     arXiv:1011.0852</a:t>
            </a:r>
            <a:endParaRPr lang="en-US" altLang="ko-KR" sz="1400" dirty="0">
              <a:solidFill>
                <a:srgbClr val="175EA5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8313" y="1052513"/>
            <a:ext cx="8208962" cy="216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" y="1125538"/>
            <a:ext cx="25908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348038" y="1196975"/>
            <a:ext cx="53276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600" b="1" dirty="0">
                <a:solidFill>
                  <a:schemeClr val="tx2"/>
                </a:solidFill>
                <a:latin typeface="Comic Sans MS" pitchFamily="66" charset="0"/>
              </a:rPr>
              <a:t>Babar: </a:t>
            </a:r>
            <a:r>
              <a:rPr kumimoji="1" lang="en-US" altLang="ko-KR" sz="1600" dirty="0">
                <a:solidFill>
                  <a:schemeClr val="tx2"/>
                </a:solidFill>
                <a:latin typeface="Comic Sans MS" pitchFamily="66" charset="0"/>
              </a:rPr>
              <a:t>D</a:t>
            </a:r>
            <a:r>
              <a:rPr kumimoji="1" lang="en-US" altLang="ko-KR" sz="1600" baseline="-25000" dirty="0">
                <a:solidFill>
                  <a:schemeClr val="tx2"/>
                </a:solidFill>
                <a:latin typeface="Comic Sans MS" pitchFamily="66" charset="0"/>
              </a:rPr>
              <a:t>SJ</a:t>
            </a:r>
            <a:r>
              <a:rPr kumimoji="1" lang="en-US" altLang="ko-KR" sz="1600" dirty="0">
                <a:solidFill>
                  <a:schemeClr val="tx2"/>
                </a:solidFill>
                <a:latin typeface="Comic Sans MS" pitchFamily="66" charset="0"/>
              </a:rPr>
              <a:t>(2317) 0+</a:t>
            </a:r>
          </a:p>
          <a:p>
            <a:pPr latinLnBrk="1">
              <a:spcBef>
                <a:spcPct val="50000"/>
              </a:spcBef>
            </a:pPr>
            <a:r>
              <a:rPr kumimoji="1" lang="en-US" altLang="ko-KR" sz="1600" dirty="0">
                <a:solidFill>
                  <a:schemeClr val="tx2"/>
                </a:solidFill>
                <a:latin typeface="Comic Sans MS" pitchFamily="66" charset="0"/>
              </a:rPr>
              <a:t>             Puzzle in Constituent Quark Model(2400)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635375" y="1844675"/>
            <a:ext cx="46085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latinLnBrk="1">
              <a:spcBef>
                <a:spcPct val="50000"/>
              </a:spcBef>
              <a:buFontTx/>
              <a:buAutoNum type="arabicPeriod"/>
            </a:pPr>
            <a:r>
              <a:rPr kumimoji="1" lang="en-US" altLang="ko-KR">
                <a:solidFill>
                  <a:schemeClr val="tx1"/>
                </a:solidFill>
                <a:latin typeface="Arial" charset="0"/>
              </a:rPr>
              <a:t>D0 K+ (2358)  threshold effect</a:t>
            </a:r>
          </a:p>
          <a:p>
            <a:pPr marL="457200" indent="-457200" latinLnBrk="1">
              <a:spcBef>
                <a:spcPct val="50000"/>
              </a:spcBef>
              <a:buFontTx/>
              <a:buAutoNum type="arabicPeriod"/>
            </a:pPr>
            <a:r>
              <a:rPr kumimoji="1" lang="en-US" altLang="ko-KR">
                <a:solidFill>
                  <a:schemeClr val="tx1"/>
                </a:solidFill>
                <a:latin typeface="Arial" charset="0"/>
              </a:rPr>
              <a:t>Chiral partner of (0</a:t>
            </a:r>
            <a:r>
              <a:rPr kumimoji="1" lang="en-US" altLang="ko-KR" baseline="30000">
                <a:solidFill>
                  <a:schemeClr val="tx1"/>
                </a:solidFill>
                <a:latin typeface="Arial" charset="0"/>
              </a:rPr>
              <a:t>-</a:t>
            </a:r>
            <a:r>
              <a:rPr kumimoji="1" lang="en-US" altLang="ko-KR">
                <a:solidFill>
                  <a:schemeClr val="tx1"/>
                </a:solidFill>
                <a:latin typeface="Arial" charset="0"/>
              </a:rPr>
              <a:t> 1</a:t>
            </a:r>
            <a:r>
              <a:rPr kumimoji="1" lang="en-US" altLang="ko-KR" baseline="30000">
                <a:solidFill>
                  <a:schemeClr val="tx1"/>
                </a:solidFill>
                <a:latin typeface="Arial" charset="0"/>
              </a:rPr>
              <a:t>-</a:t>
            </a:r>
            <a:r>
              <a:rPr kumimoji="1" lang="en-US" altLang="ko-KR">
                <a:solidFill>
                  <a:schemeClr val="tx1"/>
                </a:solidFill>
                <a:latin typeface="Arial" charset="0"/>
              </a:rPr>
              <a:t>) </a:t>
            </a:r>
          </a:p>
          <a:p>
            <a:pPr marL="457200" indent="-457200" latinLnBrk="1">
              <a:spcBef>
                <a:spcPct val="50000"/>
              </a:spcBef>
              <a:buFontTx/>
              <a:buAutoNum type="arabicPeriod"/>
            </a:pPr>
            <a:r>
              <a:rPr kumimoji="1" lang="en-US" altLang="ko-KR">
                <a:solidFill>
                  <a:schemeClr val="tx1"/>
                </a:solidFill>
                <a:latin typeface="Arial" charset="0"/>
              </a:rPr>
              <a:t>Tetraquark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700" y="3357563"/>
            <a:ext cx="35067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38163" y="4868863"/>
            <a:ext cx="482600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600" b="1" dirty="0">
                <a:solidFill>
                  <a:schemeClr val="tx2"/>
                </a:solidFill>
                <a:latin typeface="Comic Sans MS" pitchFamily="66" charset="0"/>
              </a:rPr>
              <a:t>X(3872) ,  Y(4260), </a:t>
            </a:r>
          </a:p>
          <a:p>
            <a:pPr latinLnBrk="1">
              <a:spcBef>
                <a:spcPct val="50000"/>
              </a:spcBef>
            </a:pPr>
            <a:r>
              <a:rPr kumimoji="1" lang="en-US" altLang="ko-KR" sz="1600" b="1" dirty="0">
                <a:solidFill>
                  <a:schemeClr val="tx2"/>
                </a:solidFill>
                <a:latin typeface="Comic Sans MS" pitchFamily="66" charset="0"/>
              </a:rPr>
              <a:t>Z(4430)  </a:t>
            </a:r>
            <a:r>
              <a:rPr kumimoji="1" lang="en-US" altLang="ko-KR" sz="1600" b="1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kumimoji="1" lang="en-US" altLang="ko-KR" sz="1600" b="1" dirty="0" err="1">
                <a:solidFill>
                  <a:schemeClr val="tx2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kumimoji="1" lang="en-US" altLang="ko-KR" sz="1600" b="1" dirty="0" err="1">
                <a:solidFill>
                  <a:schemeClr val="tx2"/>
                </a:solidFill>
                <a:latin typeface="+mj-lt"/>
                <a:sym typeface="Wingdings" pitchFamily="2" charset="2"/>
              </a:rPr>
              <a:t>’</a:t>
            </a:r>
            <a:r>
              <a:rPr kumimoji="1" lang="en-US" altLang="ko-KR" sz="1600" b="1" dirty="0" err="1">
                <a:solidFill>
                  <a:schemeClr val="tx2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kumimoji="1" lang="en-US" altLang="ko-KR" sz="1600" b="1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kumimoji="1" lang="ko-KR" altLang="en-US" sz="16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  <a:p>
            <a:pPr latinLnBrk="1">
              <a:spcBef>
                <a:spcPct val="50000"/>
              </a:spcBef>
            </a:pPr>
            <a:r>
              <a:rPr kumimoji="1" lang="en-US" altLang="ko-KR" sz="1600" b="1" dirty="0">
                <a:solidFill>
                  <a:schemeClr val="tx2"/>
                </a:solidFill>
                <a:latin typeface="Comic Sans MS" pitchFamily="66" charset="0"/>
              </a:rPr>
              <a:t>Z(4051),Z(4248)</a:t>
            </a:r>
            <a:r>
              <a:rPr kumimoji="1" lang="en-US" altLang="ko-KR" sz="1600" b="1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kumimoji="1" lang="en-US" altLang="ko-KR" sz="1600" b="1" dirty="0">
                <a:solidFill>
                  <a:schemeClr val="tx2"/>
                </a:solidFill>
                <a:latin typeface="Symbol" pitchFamily="18" charset="2"/>
                <a:sym typeface="Wingdings" pitchFamily="2" charset="2"/>
              </a:rPr>
              <a:t> </a:t>
            </a:r>
            <a:r>
              <a:rPr kumimoji="1" lang="en-US" altLang="ko-KR" sz="1600" b="1" dirty="0">
                <a:solidFill>
                  <a:schemeClr val="tx2"/>
                </a:solidFill>
                <a:latin typeface="Symbol" pitchFamily="18" charset="2"/>
              </a:rPr>
              <a:t>c</a:t>
            </a:r>
            <a:r>
              <a:rPr kumimoji="1" lang="en-US" altLang="ko-KR" sz="1600" b="1" baseline="-25000" dirty="0">
                <a:solidFill>
                  <a:schemeClr val="tx2"/>
                </a:solidFill>
              </a:rPr>
              <a:t>c1</a:t>
            </a:r>
            <a:r>
              <a:rPr kumimoji="1" lang="en-US" altLang="ko-KR" sz="1600" b="1" dirty="0">
                <a:solidFill>
                  <a:schemeClr val="tx2"/>
                </a:solidFill>
                <a:latin typeface="Symbol" pitchFamily="18" charset="2"/>
              </a:rPr>
              <a:t>p </a:t>
            </a:r>
            <a:endParaRPr kumimoji="1" lang="en-US" altLang="ko-KR" dirty="0">
              <a:solidFill>
                <a:schemeClr val="tx2"/>
              </a:solidFill>
              <a:latin typeface="Symbol" pitchFamily="18" charset="2"/>
            </a:endParaRPr>
          </a:p>
          <a:p>
            <a:pPr latinLnBrk="1">
              <a:spcBef>
                <a:spcPct val="50000"/>
              </a:spcBef>
            </a:pPr>
            <a:r>
              <a:rPr kumimoji="1" lang="en-US" altLang="ko-KR" sz="1600" b="1" dirty="0">
                <a:solidFill>
                  <a:schemeClr val="tx2"/>
                </a:solidFill>
                <a:latin typeface="Comic Sans MS" pitchFamily="66" charset="0"/>
              </a:rPr>
              <a:t>Must contain c</a:t>
            </a:r>
            <a:r>
              <a:rPr kumimoji="1" lang="en-US" altLang="ko-KR" sz="1600" b="1" u="sng" dirty="0">
                <a:solidFill>
                  <a:schemeClr val="tx2"/>
                </a:solidFill>
                <a:latin typeface="Comic Sans MS" pitchFamily="66" charset="0"/>
              </a:rPr>
              <a:t>c</a:t>
            </a:r>
            <a:r>
              <a:rPr kumimoji="1" lang="en-US" altLang="ko-KR" sz="1600" b="1" dirty="0">
                <a:solidFill>
                  <a:schemeClr val="tx2"/>
                </a:solidFill>
                <a:latin typeface="Comic Sans MS" pitchFamily="66" charset="0"/>
              </a:rPr>
              <a:t>  ?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286248" y="3573463"/>
            <a:ext cx="136525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dirty="0">
                <a:latin typeface="Arial" charset="0"/>
              </a:rPr>
              <a:t>M</a:t>
            </a:r>
            <a:r>
              <a:rPr kumimoji="1" lang="en-US" altLang="ko-KR" dirty="0" smtClean="0">
                <a:solidFill>
                  <a:schemeClr val="tx1"/>
                </a:solidFill>
                <a:latin typeface="Arial" charset="0"/>
              </a:rPr>
              <a:t>olecule </a:t>
            </a:r>
            <a:r>
              <a:rPr kumimoji="1" lang="en-US" altLang="ko-KR" dirty="0">
                <a:solidFill>
                  <a:schemeClr val="tx1"/>
                </a:solidFill>
                <a:latin typeface="Arial" charset="0"/>
              </a:rPr>
              <a:t>?             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466725" y="3357563"/>
            <a:ext cx="8208963" cy="29511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5121" name="Image" r:id="rId5" imgW="8857143" imgH="2409524" progId="">
              <p:embed/>
            </p:oleObj>
          </a:graphicData>
        </a:graphic>
      </p:graphicFrame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50825" y="115888"/>
            <a:ext cx="856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>
                <a:solidFill>
                  <a:schemeClr val="bg1"/>
                </a:solidFill>
                <a:latin typeface="Verdana" pitchFamily="34" charset="0"/>
              </a:rPr>
              <a:t>Recent Highlights in Hadron Physics – Heavy quark sector</a:t>
            </a:r>
          </a:p>
        </p:txBody>
      </p:sp>
      <p:graphicFrame>
        <p:nvGraphicFramePr>
          <p:cNvPr id="18" name="Group 12"/>
          <p:cNvGraphicFramePr>
            <a:graphicFrameLocks noGrp="1"/>
          </p:cNvGraphicFramePr>
          <p:nvPr/>
        </p:nvGraphicFramePr>
        <p:xfrm>
          <a:off x="5651500" y="3644900"/>
          <a:ext cx="2808288" cy="487680"/>
        </p:xfrm>
        <a:graphic>
          <a:graphicData uri="http://schemas.openxmlformats.org/drawingml/2006/table">
            <a:tbl>
              <a:tblPr/>
              <a:tblGrid>
                <a:gridCol w="936625"/>
                <a:gridCol w="935038"/>
                <a:gridCol w="9366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D0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D*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D1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1864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pitchFamily="50" charset="-127"/>
                        </a:rPr>
                        <a:t>2420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4941888" y="4286250"/>
          <a:ext cx="354806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17"/>
                <a:gridCol w="887017"/>
                <a:gridCol w="887017"/>
                <a:gridCol w="887017"/>
              </a:tblGrid>
              <a:tr h="26590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D0+</a:t>
                      </a:r>
                      <a:r>
                        <a:rPr lang="en-US" altLang="ko-KR" sz="1200" b="0" u="sng" dirty="0" smtClean="0">
                          <a:solidFill>
                            <a:schemeClr val="tx2"/>
                          </a:solidFill>
                          <a:latin typeface="+mj-lt"/>
                        </a:rPr>
                        <a:t>D</a:t>
                      </a:r>
                      <a:r>
                        <a:rPr lang="en-US" altLang="ko-KR" sz="1200" b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*</a:t>
                      </a:r>
                      <a:endParaRPr lang="ko-KR" altLang="en-US" sz="12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D*+</a:t>
                      </a:r>
                      <a:r>
                        <a:rPr lang="en-US" altLang="ko-KR" sz="1200" b="0" u="sng" dirty="0" smtClean="0">
                          <a:solidFill>
                            <a:schemeClr val="tx2"/>
                          </a:solidFill>
                          <a:latin typeface="+mj-lt"/>
                        </a:rPr>
                        <a:t>D</a:t>
                      </a:r>
                      <a:r>
                        <a:rPr lang="en-US" altLang="ko-KR" sz="1200" b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*</a:t>
                      </a:r>
                      <a:endParaRPr lang="ko-KR" altLang="en-US" sz="12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D+</a:t>
                      </a:r>
                      <a:r>
                        <a:rPr lang="en-US" altLang="ko-KR" sz="1200" b="0" u="sng" dirty="0" smtClean="0">
                          <a:solidFill>
                            <a:schemeClr val="tx2"/>
                          </a:solidFill>
                          <a:latin typeface="+mj-lt"/>
                        </a:rPr>
                        <a:t>D1</a:t>
                      </a:r>
                      <a:endParaRPr lang="ko-KR" altLang="en-US" sz="1200" b="0" u="sng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D1+</a:t>
                      </a:r>
                      <a:r>
                        <a:rPr lang="en-US" altLang="ko-KR" sz="1200" b="0" u="sng" dirty="0" smtClean="0">
                          <a:solidFill>
                            <a:schemeClr val="tx2"/>
                          </a:solidFill>
                          <a:latin typeface="+mj-lt"/>
                        </a:rPr>
                        <a:t>D*</a:t>
                      </a:r>
                      <a:endParaRPr lang="ko-KR" altLang="en-US" sz="1200" b="0" u="sng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90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3871</a:t>
                      </a:r>
                      <a:endParaRPr lang="ko-KR" altLang="en-US" sz="12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4014</a:t>
                      </a:r>
                      <a:endParaRPr lang="ko-KR" altLang="en-US" sz="12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4284</a:t>
                      </a:r>
                      <a:endParaRPr lang="ko-KR" altLang="en-US" sz="12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4427</a:t>
                      </a:r>
                      <a:endParaRPr lang="ko-KR" altLang="en-US" sz="12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278318" y="5357826"/>
            <a:ext cx="136525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dirty="0" err="1" smtClean="0">
                <a:latin typeface="Arial" charset="0"/>
              </a:rPr>
              <a:t>Tetraquark</a:t>
            </a:r>
            <a:r>
              <a:rPr kumimoji="1" lang="en-US" altLang="ko-K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kumimoji="1" lang="en-US" altLang="ko-KR" dirty="0">
                <a:solidFill>
                  <a:schemeClr val="tx1"/>
                </a:solidFill>
                <a:latin typeface="Arial" charset="0"/>
              </a:rPr>
              <a:t>?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pic>
        <p:nvPicPr>
          <p:cNvPr id="21" name="Picture 2" descr="Exotics"/>
          <p:cNvPicPr>
            <a:picLocks noChangeAspect="1" noChangeArrowheads="1"/>
          </p:cNvPicPr>
          <p:nvPr/>
        </p:nvPicPr>
        <p:blipFill>
          <a:blip r:embed="rId3">
            <a:lum bright="-20000" contrast="38000"/>
          </a:blip>
          <a:srcRect/>
          <a:stretch>
            <a:fillRect/>
          </a:stretch>
        </p:blipFill>
        <p:spPr bwMode="auto">
          <a:xfrm>
            <a:off x="971550" y="1222375"/>
            <a:ext cx="321627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55650" y="1052513"/>
            <a:ext cx="3529013" cy="2520950"/>
          </a:xfrm>
          <a:prstGeom prst="rect">
            <a:avLst/>
          </a:prstGeom>
          <a:noFill/>
          <a:ln w="12700">
            <a:solidFill>
              <a:srgbClr val="CC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900113" y="692150"/>
            <a:ext cx="2909887" cy="431800"/>
          </a:xfrm>
          <a:prstGeom prst="rect">
            <a:avLst/>
          </a:prstGeom>
          <a:solidFill>
            <a:srgbClr val="CCCC00"/>
          </a:solidFill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Scalar tetraquark (Jaffe 76)</a:t>
            </a: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>
            <a:lum bright="-20000" contrast="30000"/>
          </a:blip>
          <a:srcRect/>
          <a:stretch>
            <a:fillRect/>
          </a:stretch>
        </p:blipFill>
        <p:spPr bwMode="auto">
          <a:xfrm>
            <a:off x="1000125" y="4449763"/>
            <a:ext cx="2571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071563" y="3752850"/>
            <a:ext cx="2592387" cy="474663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Search for H dibaryon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755650" y="3743325"/>
            <a:ext cx="3240088" cy="2592388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5">
            <a:lum bright="-20000" contrast="30000"/>
          </a:blip>
          <a:srcRect/>
          <a:stretch>
            <a:fillRect/>
          </a:stretch>
        </p:blipFill>
        <p:spPr bwMode="auto">
          <a:xfrm>
            <a:off x="5480050" y="3816350"/>
            <a:ext cx="24765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5292725" y="3749675"/>
            <a:ext cx="3024188" cy="4889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Search for </a:t>
            </a:r>
            <a:r>
              <a:rPr kumimoji="1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</a:rPr>
              <a:t>Q</a:t>
            </a:r>
            <a:r>
              <a:rPr kumimoji="1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+ </a:t>
            </a:r>
            <a:r>
              <a:rPr kumimoji="1" lang="en-US" altLang="ko-K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pentaquark</a:t>
            </a:r>
            <a:endParaRPr kumimoji="1" lang="en-US" altLang="ko-K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4932363" y="3744913"/>
            <a:ext cx="3700462" cy="28797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0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119810" name="Image" r:id="rId6" imgW="8857143" imgH="2409524" progId="">
              <p:embed/>
            </p:oleObj>
          </a:graphicData>
        </a:graphic>
      </p:graphicFrame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250825" y="115888"/>
            <a:ext cx="864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rPr>
              <a:t>Previous Work on Multiquark hadrons - Light quark sector</a:t>
            </a: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4932363" y="1052513"/>
            <a:ext cx="3887787" cy="1944687"/>
          </a:xfrm>
          <a:prstGeom prst="rect">
            <a:avLst/>
          </a:prstGeom>
          <a:noFill/>
          <a:ln w="12700">
            <a:solidFill>
              <a:srgbClr val="5AAB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5214942" y="711184"/>
            <a:ext cx="3214710" cy="431800"/>
          </a:xfrm>
          <a:prstGeom prst="rect">
            <a:avLst/>
          </a:prstGeom>
          <a:solidFill>
            <a:srgbClr val="5AABCC"/>
          </a:solidFill>
          <a:ln w="9525">
            <a:solidFill>
              <a:srgbClr val="5AAB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1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</a:rPr>
              <a:t>L</a:t>
            </a:r>
            <a:r>
              <a:rPr kumimoji="1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(1405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)  (</a:t>
            </a:r>
            <a:r>
              <a:rPr kumimoji="1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Weise, </a:t>
            </a:r>
            <a:r>
              <a:rPr kumimoji="1" lang="en-US" altLang="ko-K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Oset</a:t>
            </a:r>
            <a:r>
              <a:rPr kumimoji="1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, </a:t>
            </a:r>
            <a:r>
              <a:rPr kumimoji="1" lang="en-US" altLang="ko-K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Jido</a:t>
            </a:r>
            <a:r>
              <a:rPr kumimoji="1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, Sekihara..)</a:t>
            </a:r>
          </a:p>
        </p:txBody>
      </p:sp>
      <p:sp>
        <p:nvSpPr>
          <p:cNvPr id="34" name="타원 20"/>
          <p:cNvSpPr>
            <a:spLocks noChangeArrowheads="1"/>
          </p:cNvSpPr>
          <p:nvPr/>
        </p:nvSpPr>
        <p:spPr bwMode="auto">
          <a:xfrm>
            <a:off x="5643563" y="1857375"/>
            <a:ext cx="571500" cy="571500"/>
          </a:xfrm>
          <a:prstGeom prst="ellipse">
            <a:avLst/>
          </a:prstGeom>
          <a:solidFill>
            <a:srgbClr val="C1D1D3"/>
          </a:solidFill>
          <a:ln w="9525" algn="ctr">
            <a:solidFill>
              <a:srgbClr val="113F7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나무M" pitchFamily="18" charset="-127"/>
                <a:ea typeface="HY나무M" pitchFamily="18" charset="-127"/>
              </a:rPr>
              <a:t>N</a:t>
            </a: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35" name="타원 34"/>
          <p:cNvSpPr/>
          <p:nvPr/>
        </p:nvSpPr>
        <p:spPr bwMode="auto">
          <a:xfrm>
            <a:off x="6269038" y="1927225"/>
            <a:ext cx="428625" cy="4286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113F7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1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나무M" pitchFamily="18" charset="-127"/>
                <a:ea typeface="HY나무M" pitchFamily="18" charset="-127"/>
              </a:rPr>
              <a:t>K</a:t>
            </a:r>
            <a:endParaRPr kumimoji="0" lang="ko-KR" altLang="en-US" sz="161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36" name="타원 22"/>
          <p:cNvSpPr>
            <a:spLocks noChangeArrowheads="1"/>
          </p:cNvSpPr>
          <p:nvPr/>
        </p:nvSpPr>
        <p:spPr bwMode="auto">
          <a:xfrm>
            <a:off x="7161213" y="1857375"/>
            <a:ext cx="571500" cy="571500"/>
          </a:xfrm>
          <a:prstGeom prst="ellipse">
            <a:avLst/>
          </a:prstGeom>
          <a:solidFill>
            <a:srgbClr val="C1D1D3"/>
          </a:solidFill>
          <a:ln w="9525" algn="ctr">
            <a:solidFill>
              <a:srgbClr val="113F7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  <a:ea typeface="HY나무M" pitchFamily="18" charset="-127"/>
              </a:rPr>
              <a:t>S</a:t>
            </a: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ymbol" pitchFamily="18" charset="2"/>
              <a:ea typeface="HY나무M" pitchFamily="18" charset="-127"/>
            </a:endParaRPr>
          </a:p>
        </p:txBody>
      </p:sp>
      <p:sp>
        <p:nvSpPr>
          <p:cNvPr id="37" name="타원 36"/>
          <p:cNvSpPr/>
          <p:nvPr/>
        </p:nvSpPr>
        <p:spPr bwMode="auto">
          <a:xfrm>
            <a:off x="7786688" y="1927225"/>
            <a:ext cx="428625" cy="4286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113F7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1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HY나무M" pitchFamily="18" charset="-127"/>
              </a:rPr>
              <a:t>p</a:t>
            </a:r>
            <a:endParaRPr kumimoji="0" lang="ko-KR" altLang="en-US" sz="161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ymbol" pitchFamily="18" charset="2"/>
              <a:ea typeface="HY나무M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26238" y="1941513"/>
            <a:ext cx="3571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rPr>
              <a:t>+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1643042" y="1714488"/>
            <a:ext cx="528641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Crypto-exotic : difficult to prove</a:t>
            </a:r>
            <a:endParaRPr lang="ko-KR" alt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1643042" y="4786322"/>
            <a:ext cx="5286412" cy="642942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Exotic : Not found so far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3910</TotalTime>
  <Words>1228</Words>
  <Application>Microsoft Office PowerPoint</Application>
  <PresentationFormat>화면 슬라이드 쇼(4:3)</PresentationFormat>
  <Paragraphs>374</Paragraphs>
  <Slides>28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4</vt:i4>
      </vt:variant>
      <vt:variant>
        <vt:lpstr>슬라이드 제목</vt:lpstr>
      </vt:variant>
      <vt:variant>
        <vt:i4>28</vt:i4>
      </vt:variant>
    </vt:vector>
  </HeadingPairs>
  <TitlesOfParts>
    <vt:vector size="43" baseType="lpstr">
      <vt:lpstr>굴림</vt:lpstr>
      <vt:lpstr>Arial</vt:lpstr>
      <vt:lpstr>Verdana</vt:lpstr>
      <vt:lpstr>맑은 고딕</vt:lpstr>
      <vt:lpstr>Symbol</vt:lpstr>
      <vt:lpstr>Wingdings</vt:lpstr>
      <vt:lpstr>Times New Roman</vt:lpstr>
      <vt:lpstr>Comic Sans MS</vt:lpstr>
      <vt:lpstr>HY나무M</vt:lpstr>
      <vt:lpstr>HY헤드라인M</vt:lpstr>
      <vt:lpstr>Office 테마</vt:lpstr>
      <vt:lpstr>수식</vt:lpstr>
      <vt:lpstr>Microsoft Equation 3.0</vt:lpstr>
      <vt:lpstr>Image</vt:lpstr>
      <vt:lpstr>Equation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Su Houng Lee</cp:lastModifiedBy>
  <cp:revision>375</cp:revision>
  <dcterms:created xsi:type="dcterms:W3CDTF">2006-10-05T04:04:58Z</dcterms:created>
  <dcterms:modified xsi:type="dcterms:W3CDTF">2011-04-14T22:29:39Z</dcterms:modified>
</cp:coreProperties>
</file>