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avi" ContentType="video/unknown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Microsoft_Equation1.bin" ContentType="application/vnd.openxmlformats-officedocument.oleObject"/>
  <Override PartName="/ppt/embeddings/oleObject1.bin" ContentType="application/vnd.openxmlformats-officedocument.oleObject"/>
  <Override PartName="/ppt/embeddings/Microsoft_Equation2.bin" ContentType="application/vnd.openxmlformats-officedocument.oleObject"/>
  <Override PartName="/ppt/embeddings/oleObject2.bin" ContentType="application/vnd.openxmlformats-officedocument.oleObject"/>
  <Override PartName="/ppt/embeddings/Microsoft_Equation3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Microsoft_Equation4.bin" ContentType="application/vnd.openxmlformats-officedocument.oleObject"/>
  <Override PartName="/ppt/embeddings/Microsoft_Equation5.bin" ContentType="application/vnd.openxmlformats-officedocument.oleObject"/>
  <Override PartName="/ppt/embeddings/Microsoft_Equation6.bin" ContentType="application/vnd.openxmlformats-officedocument.oleObject"/>
  <Override PartName="/ppt/embeddings/Microsoft_Equation7.bin" ContentType="application/vnd.openxmlformats-officedocument.oleObject"/>
  <Override PartName="/ppt/embeddings/Microsoft_Equation8.bin" ContentType="application/vnd.openxmlformats-officedocument.oleObject"/>
  <Override PartName="/ppt/embeddings/Microsoft_Equation9.bin" ContentType="application/vnd.openxmlformats-officedocument.oleObject"/>
  <Override PartName="/ppt/embeddings/Microsoft_Equation10.bin" ContentType="application/vnd.openxmlformats-officedocument.oleObject"/>
  <Override PartName="/ppt/embeddings/Microsoft_Equation11.bin" ContentType="application/vnd.openxmlformats-officedocument.oleObject"/>
  <Override PartName="/ppt/embeddings/Microsoft_Equation12.bin" ContentType="application/vnd.openxmlformats-officedocument.oleObject"/>
  <Override PartName="/ppt/embeddings/Microsoft_Equation13.bin" ContentType="application/vnd.openxmlformats-officedocument.oleObject"/>
  <Override PartName="/ppt/embeddings/Microsoft_Equation14.bin" ContentType="application/vnd.openxmlformats-officedocument.oleObject"/>
  <Override PartName="/ppt/embeddings/Microsoft_Equation15.bin" ContentType="application/vnd.openxmlformats-officedocument.oleObject"/>
  <Override PartName="/ppt/embeddings/Microsoft_Equation16.bin" ContentType="application/vnd.openxmlformats-officedocument.oleObject"/>
  <Override PartName="/ppt/embeddings/Microsoft_Equation17.bin" ContentType="application/vnd.openxmlformats-officedocument.oleObject"/>
  <Override PartName="/ppt/embeddings/Microsoft_Equation18.bin" ContentType="application/vnd.openxmlformats-officedocument.oleObject"/>
  <Override PartName="/ppt/embeddings/Microsoft_Equation19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Microsoft_Equation20.bin" ContentType="application/vnd.openxmlformats-officedocument.oleObject"/>
  <Override PartName="/ppt/embeddings/oleObject12.bin" ContentType="application/vnd.openxmlformats-officedocument.oleObject"/>
  <Override PartName="/ppt/embeddings/Microsoft_Equation21.bin" ContentType="application/vnd.openxmlformats-officedocument.oleObject"/>
  <Override PartName="/ppt/embeddings/Microsoft_Equation2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Microsoft_Equation23.bin" ContentType="application/vnd.openxmlformats-officedocument.oleObject"/>
  <Override PartName="/ppt/embeddings/Microsoft_Equation24.bin" ContentType="application/vnd.openxmlformats-officedocument.oleObject"/>
  <Override PartName="/ppt/embeddings/Microsoft_Equation25.bin" ContentType="application/vnd.openxmlformats-officedocument.oleObject"/>
  <Override PartName="/ppt/embeddings/Microsoft_Equation26.bin" ContentType="application/vnd.openxmlformats-officedocument.oleObject"/>
  <Override PartName="/ppt/embeddings/Microsoft_Equation27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Microsoft_Equation28.bin" ContentType="application/vnd.openxmlformats-officedocument.oleObject"/>
  <Override PartName="/ppt/embeddings/Microsoft_Equation29.bin" ContentType="application/vnd.openxmlformats-officedocument.oleObject"/>
  <Override PartName="/ppt/embeddings/Microsoft_Equation30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6" r:id="rId1"/>
  </p:sldMasterIdLst>
  <p:notesMasterIdLst>
    <p:notesMasterId r:id="rId39"/>
  </p:notesMasterIdLst>
  <p:sldIdLst>
    <p:sldId id="256" r:id="rId2"/>
    <p:sldId id="394" r:id="rId3"/>
    <p:sldId id="397" r:id="rId4"/>
    <p:sldId id="400" r:id="rId5"/>
    <p:sldId id="399" r:id="rId6"/>
    <p:sldId id="401" r:id="rId7"/>
    <p:sldId id="395" r:id="rId8"/>
    <p:sldId id="402" r:id="rId9"/>
    <p:sldId id="403" r:id="rId10"/>
    <p:sldId id="398" r:id="rId11"/>
    <p:sldId id="404" r:id="rId12"/>
    <p:sldId id="405" r:id="rId13"/>
    <p:sldId id="406" r:id="rId14"/>
    <p:sldId id="407" r:id="rId15"/>
    <p:sldId id="408" r:id="rId16"/>
    <p:sldId id="409" r:id="rId17"/>
    <p:sldId id="410" r:id="rId18"/>
    <p:sldId id="411" r:id="rId19"/>
    <p:sldId id="412" r:id="rId20"/>
    <p:sldId id="414" r:id="rId21"/>
    <p:sldId id="415" r:id="rId22"/>
    <p:sldId id="413" r:id="rId23"/>
    <p:sldId id="416" r:id="rId24"/>
    <p:sldId id="417" r:id="rId25"/>
    <p:sldId id="418" r:id="rId26"/>
    <p:sldId id="419" r:id="rId27"/>
    <p:sldId id="420" r:id="rId28"/>
    <p:sldId id="421" r:id="rId29"/>
    <p:sldId id="422" r:id="rId30"/>
    <p:sldId id="396" r:id="rId31"/>
    <p:sldId id="423" r:id="rId32"/>
    <p:sldId id="424" r:id="rId33"/>
    <p:sldId id="426" r:id="rId34"/>
    <p:sldId id="425" r:id="rId35"/>
    <p:sldId id="427" r:id="rId36"/>
    <p:sldId id="428" r:id="rId37"/>
    <p:sldId id="429" r:id="rId38"/>
  </p:sldIdLst>
  <p:sldSz cx="9144000" cy="6858000" type="screen4x3"/>
  <p:notesSz cx="7099300" cy="1023461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6" autoAdjust="0"/>
    <p:restoredTop sz="94737" autoAdjust="0"/>
  </p:normalViewPr>
  <p:slideViewPr>
    <p:cSldViewPr>
      <p:cViewPr varScale="1">
        <p:scale>
          <a:sx n="110" d="100"/>
          <a:sy n="110" d="100"/>
        </p:scale>
        <p:origin x="-70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2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Relationship Id="rId2" Type="http://schemas.openxmlformats.org/officeDocument/2006/relationships/image" Target="../media/image9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Relationship Id="rId2" Type="http://schemas.openxmlformats.org/officeDocument/2006/relationships/image" Target="../media/image3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Relationship Id="rId2" Type="http://schemas.openxmlformats.org/officeDocument/2006/relationships/image" Target="../media/image39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Relationship Id="rId2" Type="http://schemas.openxmlformats.org/officeDocument/2006/relationships/image" Target="../media/image44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4" Type="http://schemas.openxmlformats.org/officeDocument/2006/relationships/image" Target="../media/image58.wmf"/><Relationship Id="rId5" Type="http://schemas.openxmlformats.org/officeDocument/2006/relationships/image" Target="../media/image59.emf"/><Relationship Id="rId6" Type="http://schemas.openxmlformats.org/officeDocument/2006/relationships/image" Target="../media/image60.emf"/><Relationship Id="rId7" Type="http://schemas.openxmlformats.org/officeDocument/2006/relationships/image" Target="../media/image61.emf"/><Relationship Id="rId8" Type="http://schemas.openxmlformats.org/officeDocument/2006/relationships/image" Target="../media/image9.wmf"/><Relationship Id="rId1" Type="http://schemas.openxmlformats.org/officeDocument/2006/relationships/image" Target="../media/image55.wmf"/><Relationship Id="rId2" Type="http://schemas.openxmlformats.org/officeDocument/2006/relationships/image" Target="../media/image56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Relationship Id="rId2" Type="http://schemas.openxmlformats.org/officeDocument/2006/relationships/image" Target="../media/image63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4" Type="http://schemas.openxmlformats.org/officeDocument/2006/relationships/image" Target="../media/image67.emf"/><Relationship Id="rId1" Type="http://schemas.openxmlformats.org/officeDocument/2006/relationships/image" Target="../media/image64.emf"/><Relationship Id="rId2" Type="http://schemas.openxmlformats.org/officeDocument/2006/relationships/image" Target="../media/image65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wmf"/><Relationship Id="rId2" Type="http://schemas.openxmlformats.org/officeDocument/2006/relationships/image" Target="../media/image73.emf"/><Relationship Id="rId3" Type="http://schemas.openxmlformats.org/officeDocument/2006/relationships/image" Target="../media/image7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Relationship Id="rId2" Type="http://schemas.openxmlformats.org/officeDocument/2006/relationships/image" Target="../media/image11.wmf"/><Relationship Id="rId3" Type="http://schemas.openxmlformats.org/officeDocument/2006/relationships/image" Target="../media/image1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Relationship Id="rId2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Relationship Id="rId2" Type="http://schemas.openxmlformats.org/officeDocument/2006/relationships/image" Target="../media/image2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Relationship Id="rId2" Type="http://schemas.openxmlformats.org/officeDocument/2006/relationships/image" Target="../media/image2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4" Type="http://schemas.openxmlformats.org/officeDocument/2006/relationships/image" Target="../media/image32.emf"/><Relationship Id="rId1" Type="http://schemas.openxmlformats.org/officeDocument/2006/relationships/image" Target="../media/image29.emf"/><Relationship Id="rId2" Type="http://schemas.openxmlformats.org/officeDocument/2006/relationships/image" Target="../media/image3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Relationship Id="rId2" Type="http://schemas.openxmlformats.org/officeDocument/2006/relationships/image" Target="../media/image3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28C3879-E611-483E-9E78-E53E619FDF90}" type="datetimeFigureOut">
              <a:rPr lang="ko-KR" altLang="en-US" smtClean="0"/>
              <a:pPr/>
              <a:t>11. 2. 26.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572A8CBD-7914-4B21-ACBD-C82BF306F86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56094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2A8CBD-7914-4B21-ACBD-C82BF306F86E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1465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gi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gi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gi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슬라이드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0100" y="3571876"/>
            <a:ext cx="7000924" cy="1071570"/>
          </a:xfrm>
          <a:noFill/>
        </p:spPr>
        <p:txBody>
          <a:bodyPr/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dirty="0" smtClean="0"/>
              <a:t>2/27/2011-3/1/2011</a:t>
            </a:r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357158" y="1643050"/>
            <a:ext cx="8215370" cy="1571636"/>
          </a:xfrm>
        </p:spPr>
        <p:txBody>
          <a:bodyPr anchor="b"/>
          <a:lstStyle>
            <a:lvl1pPr algn="ctr">
              <a:defRPr b="0">
                <a:solidFill>
                  <a:schemeClr val="bg1"/>
                </a:solidFill>
                <a:effectLst>
                  <a:glow rad="101600">
                    <a:schemeClr val="tx2"/>
                  </a:glow>
                </a:effectLst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  <p:grpSp>
        <p:nvGrpSpPr>
          <p:cNvPr id="2" name="Group 13"/>
          <p:cNvGrpSpPr/>
          <p:nvPr/>
        </p:nvGrpSpPr>
        <p:grpSpPr>
          <a:xfrm>
            <a:off x="-256" y="3286124"/>
            <a:ext cx="9144000" cy="150516"/>
            <a:chOff x="-256" y="3286124"/>
            <a:chExt cx="9144000" cy="150516"/>
          </a:xfrm>
        </p:grpSpPr>
        <p:sp>
          <p:nvSpPr>
            <p:cNvPr id="16" name="Rectangle 15"/>
            <p:cNvSpPr/>
            <p:nvPr userDrawn="1"/>
          </p:nvSpPr>
          <p:spPr>
            <a:xfrm>
              <a:off x="-256" y="3286124"/>
              <a:ext cx="9144000" cy="150400"/>
            </a:xfrm>
            <a:prstGeom prst="rect">
              <a:avLst/>
            </a:prstGeom>
            <a:solidFill>
              <a:schemeClr val="tx2">
                <a:shade val="50000"/>
              </a:schemeClr>
            </a:solidFill>
            <a:ln w="28575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n>
                  <a:noFill/>
                </a:ln>
              </a:endParaRPr>
            </a:p>
          </p:txBody>
        </p:sp>
        <p:grpSp>
          <p:nvGrpSpPr>
            <p:cNvPr id="7" name="Group 12"/>
            <p:cNvGrpSpPr/>
            <p:nvPr/>
          </p:nvGrpSpPr>
          <p:grpSpPr>
            <a:xfrm>
              <a:off x="5214942" y="3286124"/>
              <a:ext cx="3285830" cy="150516"/>
              <a:chOff x="5214942" y="3286124"/>
              <a:chExt cx="3285830" cy="150516"/>
            </a:xfrm>
          </p:grpSpPr>
          <p:sp>
            <p:nvSpPr>
              <p:cNvPr id="18" name="Rectangle 17"/>
              <p:cNvSpPr/>
              <p:nvPr userDrawn="1"/>
            </p:nvSpPr>
            <p:spPr>
              <a:xfrm>
                <a:off x="6310006" y="3286182"/>
                <a:ext cx="1095383" cy="150458"/>
              </a:xfrm>
              <a:prstGeom prst="rect">
                <a:avLst/>
              </a:prstGeom>
              <a:solidFill>
                <a:schemeClr val="accent2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Rectangle 18"/>
              <p:cNvSpPr/>
              <p:nvPr userDrawn="1"/>
            </p:nvSpPr>
            <p:spPr>
              <a:xfrm>
                <a:off x="7405389" y="3286182"/>
                <a:ext cx="1095383" cy="150458"/>
              </a:xfrm>
              <a:prstGeom prst="rect">
                <a:avLst/>
              </a:prstGeom>
              <a:solidFill>
                <a:schemeClr val="accent3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" name="Rectangle 19"/>
              <p:cNvSpPr/>
              <p:nvPr userDrawn="1"/>
            </p:nvSpPr>
            <p:spPr>
              <a:xfrm>
                <a:off x="5214942" y="3286124"/>
                <a:ext cx="1095383" cy="150458"/>
              </a:xfrm>
              <a:prstGeom prst="rect">
                <a:avLst/>
              </a:prstGeom>
              <a:solidFill>
                <a:schemeClr val="accent1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218" y="71414"/>
            <a:ext cx="8160978" cy="1214446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0034" y="1500174"/>
            <a:ext cx="8186766" cy="4625991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altLang="ko-KR" dirty="0" smtClean="0"/>
              <a:t>2/27/2011-3/1/2011</a:t>
            </a:r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  <p:grpSp>
        <p:nvGrpSpPr>
          <p:cNvPr id="7" name="Group 12"/>
          <p:cNvGrpSpPr/>
          <p:nvPr/>
        </p:nvGrpSpPr>
        <p:grpSpPr>
          <a:xfrm>
            <a:off x="0" y="1357298"/>
            <a:ext cx="9144000" cy="60580"/>
            <a:chOff x="0" y="1142984"/>
            <a:chExt cx="9144000" cy="60580"/>
          </a:xfrm>
        </p:grpSpPr>
        <p:sp>
          <p:nvSpPr>
            <p:cNvPr id="8" name="Rectangle 7"/>
            <p:cNvSpPr/>
            <p:nvPr userDrawn="1"/>
          </p:nvSpPr>
          <p:spPr>
            <a:xfrm flipH="1">
              <a:off x="0" y="1142984"/>
              <a:ext cx="9144000" cy="60560"/>
            </a:xfrm>
            <a:prstGeom prst="rect">
              <a:avLst/>
            </a:prstGeom>
            <a:solidFill>
              <a:schemeClr val="tx2">
                <a:shade val="50000"/>
              </a:schemeClr>
            </a:solidFill>
            <a:ln w="28575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9" name="Group 8"/>
            <p:cNvGrpSpPr/>
            <p:nvPr/>
          </p:nvGrpSpPr>
          <p:grpSpPr>
            <a:xfrm flipH="1">
              <a:off x="571472" y="1142984"/>
              <a:ext cx="3000396" cy="60580"/>
              <a:chOff x="5429256" y="1214422"/>
              <a:chExt cx="3643338" cy="71438"/>
            </a:xfrm>
          </p:grpSpPr>
          <p:sp>
            <p:nvSpPr>
              <p:cNvPr id="10" name="Rectangle 9"/>
              <p:cNvSpPr/>
              <p:nvPr userDrawn="1"/>
            </p:nvSpPr>
            <p:spPr>
              <a:xfrm>
                <a:off x="6643702" y="1214422"/>
                <a:ext cx="1214446" cy="71438"/>
              </a:xfrm>
              <a:prstGeom prst="rect">
                <a:avLst/>
              </a:prstGeom>
              <a:solidFill>
                <a:schemeClr val="accent2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" name="Rectangle 10"/>
              <p:cNvSpPr/>
              <p:nvPr userDrawn="1"/>
            </p:nvSpPr>
            <p:spPr>
              <a:xfrm>
                <a:off x="7858148" y="1214422"/>
                <a:ext cx="1214446" cy="71438"/>
              </a:xfrm>
              <a:prstGeom prst="rect">
                <a:avLst/>
              </a:prstGeom>
              <a:solidFill>
                <a:schemeClr val="accent3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" name="Rectangle 11"/>
              <p:cNvSpPr/>
              <p:nvPr userDrawn="1"/>
            </p:nvSpPr>
            <p:spPr>
              <a:xfrm>
                <a:off x="5429256" y="1214422"/>
                <a:ext cx="1214446" cy="71438"/>
              </a:xfrm>
              <a:prstGeom prst="rect">
                <a:avLst/>
              </a:prstGeom>
              <a:solidFill>
                <a:schemeClr val="accent1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5206" y="274639"/>
            <a:ext cx="1471594" cy="5851525"/>
          </a:xfrm>
        </p:spPr>
        <p:txBody>
          <a:bodyPr vert="eaVert" anchor="b"/>
          <a:lstStyle>
            <a:lvl1pPr algn="l"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86568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altLang="ko-KR" dirty="0" smtClean="0"/>
              <a:t>2/27/2011-3/1/2011</a:t>
            </a:r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  <p:grpSp>
        <p:nvGrpSpPr>
          <p:cNvPr id="7" name="Group 6"/>
          <p:cNvGrpSpPr/>
          <p:nvPr/>
        </p:nvGrpSpPr>
        <p:grpSpPr>
          <a:xfrm rot="16200000">
            <a:off x="3740830" y="3395761"/>
            <a:ext cx="6865200" cy="59324"/>
            <a:chOff x="0" y="1214422"/>
            <a:chExt cx="9144000" cy="71438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1214422"/>
              <a:ext cx="9144000" cy="71414"/>
            </a:xfrm>
            <a:prstGeom prst="rect">
              <a:avLst/>
            </a:prstGeom>
            <a:solidFill>
              <a:schemeClr val="tx2">
                <a:shade val="50000"/>
              </a:schemeClr>
            </a:solidFill>
            <a:ln w="28575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5857884" y="1214422"/>
              <a:ext cx="3000396" cy="71438"/>
              <a:chOff x="5429256" y="1214422"/>
              <a:chExt cx="3643338" cy="71438"/>
            </a:xfrm>
          </p:grpSpPr>
          <p:sp>
            <p:nvSpPr>
              <p:cNvPr id="10" name="Rectangle 9"/>
              <p:cNvSpPr/>
              <p:nvPr userDrawn="1"/>
            </p:nvSpPr>
            <p:spPr>
              <a:xfrm>
                <a:off x="6643702" y="1214422"/>
                <a:ext cx="1214446" cy="71438"/>
              </a:xfrm>
              <a:prstGeom prst="rect">
                <a:avLst/>
              </a:prstGeom>
              <a:solidFill>
                <a:schemeClr val="accent2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" name="Rectangle 10"/>
              <p:cNvSpPr/>
              <p:nvPr userDrawn="1"/>
            </p:nvSpPr>
            <p:spPr>
              <a:xfrm>
                <a:off x="7858148" y="1214422"/>
                <a:ext cx="1214446" cy="71438"/>
              </a:xfrm>
              <a:prstGeom prst="rect">
                <a:avLst/>
              </a:prstGeom>
              <a:solidFill>
                <a:schemeClr val="accent3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" name="Rectangle 11"/>
              <p:cNvSpPr/>
              <p:nvPr userDrawn="1"/>
            </p:nvSpPr>
            <p:spPr>
              <a:xfrm>
                <a:off x="5429256" y="1214422"/>
                <a:ext cx="1214446" cy="71438"/>
              </a:xfrm>
              <a:prstGeom prst="rect">
                <a:avLst/>
              </a:prstGeom>
              <a:solidFill>
                <a:schemeClr val="accent1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71414"/>
            <a:ext cx="8249540" cy="621282"/>
          </a:xfrm>
        </p:spPr>
        <p:txBody>
          <a:bodyPr anchor="ctr">
            <a:normAutofit/>
          </a:bodyPr>
          <a:lstStyle>
            <a:lvl1pPr>
              <a:defRPr sz="3200"/>
            </a:lvl1pPr>
          </a:lstStyle>
          <a:p>
            <a:r>
              <a:rPr lang="en-US" altLang="ko-KR" dirty="0" smtClean="0"/>
              <a:t>Click to edit</a:t>
            </a:r>
            <a:r>
              <a:rPr lang="ko-KR" altLang="en-US" dirty="0" smtClean="0"/>
              <a:t> </a:t>
            </a:r>
            <a:r>
              <a:rPr lang="en-US" altLang="ko-KR" dirty="0" smtClean="0"/>
              <a:t>Master title style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80728"/>
            <a:ext cx="8712967" cy="52565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53342" y="6492875"/>
            <a:ext cx="1490658" cy="365125"/>
          </a:xfrm>
        </p:spPr>
        <p:txBody>
          <a:bodyPr/>
          <a:lstStyle>
            <a:lvl1pPr marL="0" marR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altLang="ko-KR" dirty="0" smtClean="0"/>
              <a:t>2/27/2011-3/1/2011</a:t>
            </a:r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02466" y="6492873"/>
            <a:ext cx="2895600" cy="365125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14500" y="6519928"/>
            <a:ext cx="1571636" cy="365125"/>
          </a:xfrm>
        </p:spPr>
        <p:txBody>
          <a:bodyPr/>
          <a:lstStyle/>
          <a:p>
            <a:r>
              <a:rPr lang="en-US" altLang="ko-KR" dirty="0" smtClean="0"/>
              <a:t>P. </a:t>
            </a:r>
            <a:fld id="{4BEDD84E-25D4-4983-8AA1-2863C96F08D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grpSp>
        <p:nvGrpSpPr>
          <p:cNvPr id="7" name="Group 12"/>
          <p:cNvGrpSpPr/>
          <p:nvPr/>
        </p:nvGrpSpPr>
        <p:grpSpPr>
          <a:xfrm rot="10800000">
            <a:off x="35496" y="764704"/>
            <a:ext cx="9144000" cy="72877"/>
            <a:chOff x="-64" y="4357694"/>
            <a:chExt cx="9144000" cy="124636"/>
          </a:xfrm>
        </p:grpSpPr>
        <p:sp>
          <p:nvSpPr>
            <p:cNvPr id="14" name="Rectangle 13"/>
            <p:cNvSpPr/>
            <p:nvPr userDrawn="1"/>
          </p:nvSpPr>
          <p:spPr>
            <a:xfrm rot="10800000">
              <a:off x="-64" y="4357790"/>
              <a:ext cx="9144000" cy="124540"/>
            </a:xfrm>
            <a:prstGeom prst="rect">
              <a:avLst/>
            </a:prstGeom>
            <a:solidFill>
              <a:schemeClr val="tx2">
                <a:shade val="50000"/>
              </a:schemeClr>
            </a:solidFill>
            <a:ln w="28575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n>
                  <a:noFill/>
                </a:ln>
              </a:endParaRPr>
            </a:p>
          </p:txBody>
        </p:sp>
        <p:grpSp>
          <p:nvGrpSpPr>
            <p:cNvPr id="8" name="Group 14"/>
            <p:cNvGrpSpPr/>
            <p:nvPr/>
          </p:nvGrpSpPr>
          <p:grpSpPr>
            <a:xfrm rot="10800000">
              <a:off x="642908" y="4357694"/>
              <a:ext cx="3286149" cy="124588"/>
              <a:chOff x="5429256" y="1214422"/>
              <a:chExt cx="3643338" cy="71438"/>
            </a:xfrm>
          </p:grpSpPr>
          <p:sp>
            <p:nvSpPr>
              <p:cNvPr id="16" name="Rectangle 15"/>
              <p:cNvSpPr/>
              <p:nvPr userDrawn="1"/>
            </p:nvSpPr>
            <p:spPr>
              <a:xfrm>
                <a:off x="6643702" y="1214422"/>
                <a:ext cx="1214446" cy="71438"/>
              </a:xfrm>
              <a:prstGeom prst="rect">
                <a:avLst/>
              </a:prstGeom>
              <a:solidFill>
                <a:schemeClr val="accent2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" name="Rectangle 16"/>
              <p:cNvSpPr/>
              <p:nvPr userDrawn="1"/>
            </p:nvSpPr>
            <p:spPr>
              <a:xfrm>
                <a:off x="7858148" y="1214422"/>
                <a:ext cx="1214446" cy="71438"/>
              </a:xfrm>
              <a:prstGeom prst="rect">
                <a:avLst/>
              </a:prstGeom>
              <a:solidFill>
                <a:schemeClr val="accent3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" name="Rectangle 17"/>
              <p:cNvSpPr/>
              <p:nvPr userDrawn="1"/>
            </p:nvSpPr>
            <p:spPr>
              <a:xfrm>
                <a:off x="5429256" y="1214422"/>
                <a:ext cx="1214446" cy="71438"/>
              </a:xfrm>
              <a:prstGeom prst="rect">
                <a:avLst/>
              </a:prstGeom>
              <a:solidFill>
                <a:schemeClr val="accent1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pic>
        <p:nvPicPr>
          <p:cNvPr id="15" name="Picture 4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559488"/>
            <a:ext cx="1331641" cy="287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4500570"/>
            <a:ext cx="792324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910" y="3357562"/>
            <a:ext cx="4857784" cy="835026"/>
          </a:xfrm>
        </p:spPr>
        <p:txBody>
          <a:bodyPr anchor="b">
            <a:noAutofit/>
          </a:bodyPr>
          <a:lstStyle>
            <a:lvl1pPr marL="0" indent="0">
              <a:buNone/>
              <a:defRPr sz="4000">
                <a:solidFill>
                  <a:schemeClr val="tx1"/>
                </a:solidFill>
                <a:latin typeface="Gill Sans MT Condensed" pitchFamily="34" charset="0"/>
              </a:defRPr>
            </a:lvl1pPr>
            <a:lvl2pPr marL="457200" indent="0">
              <a:buNone/>
              <a:defRPr sz="4000">
                <a:solidFill>
                  <a:schemeClr val="tx1">
                    <a:tint val="95000"/>
                  </a:schemeClr>
                </a:solidFill>
                <a:latin typeface="Gill Sans MT Condensed" pitchFamily="34" charset="0"/>
              </a:defRPr>
            </a:lvl2pPr>
            <a:lvl3pPr marL="914400" indent="0">
              <a:buNone/>
              <a:defRPr sz="4000">
                <a:solidFill>
                  <a:schemeClr val="tx1">
                    <a:tint val="95000"/>
                  </a:schemeClr>
                </a:solidFill>
                <a:latin typeface="Gill Sans MT Condensed" pitchFamily="34" charset="0"/>
              </a:defRPr>
            </a:lvl3pPr>
            <a:lvl4pPr marL="1371600" indent="0">
              <a:buNone/>
              <a:defRPr sz="4000">
                <a:solidFill>
                  <a:schemeClr val="tx1">
                    <a:tint val="95000"/>
                  </a:schemeClr>
                </a:solidFill>
                <a:latin typeface="Gill Sans MT Condensed" pitchFamily="34" charset="0"/>
              </a:defRPr>
            </a:lvl4pPr>
            <a:lvl5pPr marL="1828800" indent="0">
              <a:buNone/>
              <a:defRPr sz="4000">
                <a:solidFill>
                  <a:schemeClr val="tx1">
                    <a:tint val="95000"/>
                  </a:schemeClr>
                </a:solidFill>
                <a:latin typeface="Gill Sans MT Condensed" pitchFamily="34" charset="0"/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46814" y="6492875"/>
            <a:ext cx="1490658" cy="365125"/>
          </a:xfrm>
        </p:spPr>
        <p:txBody>
          <a:bodyPr/>
          <a:lstStyle>
            <a:lvl1pPr marL="0" marR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altLang="ko-KR" dirty="0" smtClean="0"/>
              <a:t>2/27/2011-3/1/2011</a:t>
            </a:r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9832" y="6518274"/>
            <a:ext cx="2895600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14500" y="6492875"/>
            <a:ext cx="1571636" cy="365125"/>
          </a:xfr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  <p:grpSp>
        <p:nvGrpSpPr>
          <p:cNvPr id="7" name="Group 12"/>
          <p:cNvGrpSpPr/>
          <p:nvPr/>
        </p:nvGrpSpPr>
        <p:grpSpPr>
          <a:xfrm rot="10800000" flipH="1">
            <a:off x="-128" y="4214818"/>
            <a:ext cx="9144000" cy="150516"/>
            <a:chOff x="-64" y="4357694"/>
            <a:chExt cx="9144000" cy="124636"/>
          </a:xfrm>
        </p:grpSpPr>
        <p:sp>
          <p:nvSpPr>
            <p:cNvPr id="15" name="Rectangle 14"/>
            <p:cNvSpPr/>
            <p:nvPr userDrawn="1"/>
          </p:nvSpPr>
          <p:spPr>
            <a:xfrm rot="10800000">
              <a:off x="-64" y="4357790"/>
              <a:ext cx="9144000" cy="124540"/>
            </a:xfrm>
            <a:prstGeom prst="rect">
              <a:avLst/>
            </a:prstGeom>
            <a:solidFill>
              <a:schemeClr val="tx2">
                <a:shade val="50000"/>
              </a:schemeClr>
            </a:solidFill>
            <a:ln w="28575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n>
                  <a:noFill/>
                </a:ln>
              </a:endParaRPr>
            </a:p>
          </p:txBody>
        </p:sp>
        <p:grpSp>
          <p:nvGrpSpPr>
            <p:cNvPr id="8" name="Group 15"/>
            <p:cNvGrpSpPr/>
            <p:nvPr/>
          </p:nvGrpSpPr>
          <p:grpSpPr>
            <a:xfrm rot="10800000">
              <a:off x="642908" y="4357694"/>
              <a:ext cx="3286149" cy="124588"/>
              <a:chOff x="5429256" y="1214422"/>
              <a:chExt cx="3643338" cy="71438"/>
            </a:xfrm>
          </p:grpSpPr>
          <p:sp>
            <p:nvSpPr>
              <p:cNvPr id="17" name="Rectangle 16"/>
              <p:cNvSpPr/>
              <p:nvPr userDrawn="1"/>
            </p:nvSpPr>
            <p:spPr>
              <a:xfrm>
                <a:off x="6643702" y="1214422"/>
                <a:ext cx="1214446" cy="71438"/>
              </a:xfrm>
              <a:prstGeom prst="rect">
                <a:avLst/>
              </a:prstGeom>
              <a:solidFill>
                <a:schemeClr val="accent2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" name="Rectangle 17"/>
              <p:cNvSpPr/>
              <p:nvPr userDrawn="1"/>
            </p:nvSpPr>
            <p:spPr>
              <a:xfrm>
                <a:off x="7858148" y="1214422"/>
                <a:ext cx="1214446" cy="71438"/>
              </a:xfrm>
              <a:prstGeom prst="rect">
                <a:avLst/>
              </a:prstGeom>
              <a:solidFill>
                <a:schemeClr val="accent3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Rectangle 18"/>
              <p:cNvSpPr/>
              <p:nvPr userDrawn="1"/>
            </p:nvSpPr>
            <p:spPr>
              <a:xfrm>
                <a:off x="5429256" y="1214422"/>
                <a:ext cx="1214446" cy="71438"/>
              </a:xfrm>
              <a:prstGeom prst="rect">
                <a:avLst/>
              </a:prstGeom>
              <a:solidFill>
                <a:schemeClr val="accent1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pic>
        <p:nvPicPr>
          <p:cNvPr id="14" name="Picture 4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514703"/>
            <a:ext cx="1539133" cy="332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003842" cy="76643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268760"/>
            <a:ext cx="4330832" cy="48245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3656" y="1268760"/>
            <a:ext cx="4330832" cy="48245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3342" y="6492875"/>
            <a:ext cx="1490658" cy="365125"/>
          </a:xfrm>
        </p:spPr>
        <p:txBody>
          <a:bodyPr/>
          <a:lstStyle/>
          <a:p>
            <a:r>
              <a:rPr lang="en-US" altLang="ko-KR" dirty="0" smtClean="0"/>
              <a:t>2/27/2011-3/1/2011</a:t>
            </a:r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987824" y="6492875"/>
            <a:ext cx="2895600" cy="365125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699940" y="6492875"/>
            <a:ext cx="1571636" cy="365125"/>
          </a:xfr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  <p:grpSp>
        <p:nvGrpSpPr>
          <p:cNvPr id="8" name="Group 7"/>
          <p:cNvGrpSpPr/>
          <p:nvPr/>
        </p:nvGrpSpPr>
        <p:grpSpPr>
          <a:xfrm rot="10800000">
            <a:off x="7011" y="1052736"/>
            <a:ext cx="9144000" cy="72877"/>
            <a:chOff x="-64" y="4357694"/>
            <a:chExt cx="9144000" cy="124636"/>
          </a:xfrm>
        </p:grpSpPr>
        <p:sp>
          <p:nvSpPr>
            <p:cNvPr id="9" name="Rectangle 8"/>
            <p:cNvSpPr/>
            <p:nvPr userDrawn="1"/>
          </p:nvSpPr>
          <p:spPr>
            <a:xfrm rot="10800000">
              <a:off x="-64" y="4357790"/>
              <a:ext cx="9144000" cy="124540"/>
            </a:xfrm>
            <a:prstGeom prst="rect">
              <a:avLst/>
            </a:prstGeom>
            <a:solidFill>
              <a:schemeClr val="tx2">
                <a:shade val="50000"/>
              </a:schemeClr>
            </a:solidFill>
            <a:ln w="28575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n>
                  <a:noFill/>
                </a:ln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 rot="10800000">
              <a:off x="642908" y="4357694"/>
              <a:ext cx="3286149" cy="124588"/>
              <a:chOff x="5429256" y="1214422"/>
              <a:chExt cx="3643338" cy="71438"/>
            </a:xfrm>
          </p:grpSpPr>
          <p:sp>
            <p:nvSpPr>
              <p:cNvPr id="11" name="Rectangle 10"/>
              <p:cNvSpPr/>
              <p:nvPr userDrawn="1"/>
            </p:nvSpPr>
            <p:spPr>
              <a:xfrm>
                <a:off x="6643702" y="1214422"/>
                <a:ext cx="1214446" cy="71438"/>
              </a:xfrm>
              <a:prstGeom prst="rect">
                <a:avLst/>
              </a:prstGeom>
              <a:solidFill>
                <a:schemeClr val="accent2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" name="Rectangle 11"/>
              <p:cNvSpPr/>
              <p:nvPr userDrawn="1"/>
            </p:nvSpPr>
            <p:spPr>
              <a:xfrm>
                <a:off x="7858148" y="1214422"/>
                <a:ext cx="1214446" cy="71438"/>
              </a:xfrm>
              <a:prstGeom prst="rect">
                <a:avLst/>
              </a:prstGeom>
              <a:solidFill>
                <a:schemeClr val="accent3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" name="Rectangle 12"/>
              <p:cNvSpPr/>
              <p:nvPr userDrawn="1"/>
            </p:nvSpPr>
            <p:spPr>
              <a:xfrm>
                <a:off x="5429256" y="1214422"/>
                <a:ext cx="1214446" cy="71438"/>
              </a:xfrm>
              <a:prstGeom prst="rect">
                <a:avLst/>
              </a:prstGeom>
              <a:solidFill>
                <a:schemeClr val="accent1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pic>
        <p:nvPicPr>
          <p:cNvPr id="14" name="Picture 2" descr="C:\Users\hadronpc3\Documents\Documents\발표자료\경북대-Logo\banner_01.g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43675"/>
            <a:ext cx="1714500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 rot="10800000">
            <a:off x="32" y="1285861"/>
            <a:ext cx="9144000" cy="72877"/>
            <a:chOff x="-64" y="4357694"/>
            <a:chExt cx="9144000" cy="124636"/>
          </a:xfrm>
        </p:grpSpPr>
        <p:sp>
          <p:nvSpPr>
            <p:cNvPr id="11" name="Rectangle 10"/>
            <p:cNvSpPr/>
            <p:nvPr userDrawn="1"/>
          </p:nvSpPr>
          <p:spPr>
            <a:xfrm rot="10800000">
              <a:off x="-64" y="4357790"/>
              <a:ext cx="9144000" cy="124540"/>
            </a:xfrm>
            <a:prstGeom prst="rect">
              <a:avLst/>
            </a:prstGeom>
            <a:solidFill>
              <a:schemeClr val="tx2">
                <a:shade val="50000"/>
              </a:schemeClr>
            </a:solidFill>
            <a:ln w="28575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n>
                  <a:noFill/>
                </a:ln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 rot="10800000">
              <a:off x="642908" y="4357694"/>
              <a:ext cx="3286149" cy="124588"/>
              <a:chOff x="5429256" y="1214422"/>
              <a:chExt cx="3643338" cy="71438"/>
            </a:xfrm>
          </p:grpSpPr>
          <p:sp>
            <p:nvSpPr>
              <p:cNvPr id="13" name="Rectangle 12"/>
              <p:cNvSpPr/>
              <p:nvPr userDrawn="1"/>
            </p:nvSpPr>
            <p:spPr>
              <a:xfrm>
                <a:off x="6643702" y="1214422"/>
                <a:ext cx="1214446" cy="71438"/>
              </a:xfrm>
              <a:prstGeom prst="rect">
                <a:avLst/>
              </a:prstGeom>
              <a:solidFill>
                <a:schemeClr val="accent2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" name="Rectangle 13"/>
              <p:cNvSpPr/>
              <p:nvPr userDrawn="1"/>
            </p:nvSpPr>
            <p:spPr>
              <a:xfrm>
                <a:off x="7858148" y="1214422"/>
                <a:ext cx="1214446" cy="71438"/>
              </a:xfrm>
              <a:prstGeom prst="rect">
                <a:avLst/>
              </a:prstGeom>
              <a:solidFill>
                <a:schemeClr val="accent3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" name="Rectangle 14"/>
              <p:cNvSpPr/>
              <p:nvPr userDrawn="1"/>
            </p:nvSpPr>
            <p:spPr>
              <a:xfrm>
                <a:off x="5429256" y="1214422"/>
                <a:ext cx="1214446" cy="71438"/>
              </a:xfrm>
              <a:prstGeom prst="rect">
                <a:avLst/>
              </a:prstGeom>
              <a:solidFill>
                <a:schemeClr val="accent1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218" y="214290"/>
            <a:ext cx="8160978" cy="1000132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28736"/>
            <a:ext cx="4042800" cy="639762"/>
          </a:xfrm>
        </p:spPr>
        <p:txBody>
          <a:bodyPr anchor="b"/>
          <a:lstStyle>
            <a:lvl1pPr marL="0" indent="0">
              <a:buFontTx/>
              <a:buNone/>
              <a:defRPr sz="2400" b="1"/>
            </a:lvl1pPr>
            <a:lvl2pPr marL="457200" indent="0">
              <a:buFontTx/>
              <a:buNone/>
              <a:defRPr sz="2000" b="1"/>
            </a:lvl2pPr>
            <a:lvl3pPr marL="914400" indent="0">
              <a:buFontTx/>
              <a:buNone/>
              <a:defRPr sz="1800" b="1"/>
            </a:lvl3pPr>
            <a:lvl4pPr marL="1371600" indent="0">
              <a:buFontTx/>
              <a:buNone/>
              <a:defRPr sz="1600" b="1"/>
            </a:lvl4pPr>
            <a:lvl5pPr marL="1828800" indent="0">
              <a:buFontTx/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2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3438" y="142873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2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653342" y="6511462"/>
            <a:ext cx="1490658" cy="365125"/>
          </a:xfrm>
        </p:spPr>
        <p:txBody>
          <a:bodyPr/>
          <a:lstStyle>
            <a:lvl1pPr marL="0" marR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altLang="ko-KR" dirty="0" smtClean="0"/>
              <a:t>2/27/2011-3/1/2011</a:t>
            </a:r>
            <a:endParaRPr lang="ko-KR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987824" y="6492875"/>
            <a:ext cx="2895600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34799" y="6492875"/>
            <a:ext cx="1571636" cy="365125"/>
          </a:xfr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16" name="Picture 2" descr="C:\Users\hadronpc3\Documents\Documents\발표자료\경북대-Logo\banner_01.g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43675"/>
            <a:ext cx="1714500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218" y="142852"/>
            <a:ext cx="8160978" cy="1143008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altLang="ko-KR" dirty="0" smtClean="0"/>
              <a:t>2/27/2011-3/1/2011</a:t>
            </a:r>
            <a:endParaRPr lang="ko-KR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  <p:grpSp>
        <p:nvGrpSpPr>
          <p:cNvPr id="6" name="Group 11"/>
          <p:cNvGrpSpPr/>
          <p:nvPr/>
        </p:nvGrpSpPr>
        <p:grpSpPr>
          <a:xfrm>
            <a:off x="32" y="1355859"/>
            <a:ext cx="9144000" cy="72877"/>
            <a:chOff x="32" y="1142985"/>
            <a:chExt cx="9144000" cy="72877"/>
          </a:xfrm>
        </p:grpSpPr>
        <p:sp>
          <p:nvSpPr>
            <p:cNvPr id="7" name="Rectangle 6"/>
            <p:cNvSpPr/>
            <p:nvPr/>
          </p:nvSpPr>
          <p:spPr>
            <a:xfrm flipH="1">
              <a:off x="32" y="1142985"/>
              <a:ext cx="9144000" cy="72821"/>
            </a:xfrm>
            <a:prstGeom prst="rect">
              <a:avLst/>
            </a:prstGeom>
            <a:solidFill>
              <a:schemeClr val="tx2">
                <a:shade val="50000"/>
              </a:schemeClr>
            </a:solidFill>
            <a:ln w="28575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n>
                  <a:noFill/>
                </a:ln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 flipH="1">
              <a:off x="571472" y="1143013"/>
              <a:ext cx="3286149" cy="72849"/>
              <a:chOff x="5429256" y="1214422"/>
              <a:chExt cx="3643338" cy="71438"/>
            </a:xfrm>
          </p:grpSpPr>
          <p:sp>
            <p:nvSpPr>
              <p:cNvPr id="9" name="Rectangle 8"/>
              <p:cNvSpPr/>
              <p:nvPr userDrawn="1"/>
            </p:nvSpPr>
            <p:spPr>
              <a:xfrm>
                <a:off x="6643702" y="1214422"/>
                <a:ext cx="1214446" cy="71438"/>
              </a:xfrm>
              <a:prstGeom prst="rect">
                <a:avLst/>
              </a:prstGeom>
              <a:solidFill>
                <a:schemeClr val="accent2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" name="Rectangle 9"/>
              <p:cNvSpPr/>
              <p:nvPr userDrawn="1"/>
            </p:nvSpPr>
            <p:spPr>
              <a:xfrm>
                <a:off x="7858148" y="1214422"/>
                <a:ext cx="1214446" cy="71438"/>
              </a:xfrm>
              <a:prstGeom prst="rect">
                <a:avLst/>
              </a:prstGeom>
              <a:solidFill>
                <a:schemeClr val="accent3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" name="Rectangle 10"/>
              <p:cNvSpPr/>
              <p:nvPr userDrawn="1"/>
            </p:nvSpPr>
            <p:spPr>
              <a:xfrm>
                <a:off x="5429256" y="1214422"/>
                <a:ext cx="1214446" cy="71438"/>
              </a:xfrm>
              <a:prstGeom prst="rect">
                <a:avLst/>
              </a:prstGeom>
              <a:solidFill>
                <a:schemeClr val="accent1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653342" y="6492875"/>
            <a:ext cx="1490658" cy="365125"/>
          </a:xfrm>
        </p:spPr>
        <p:txBody>
          <a:bodyPr/>
          <a:lstStyle>
            <a:lvl1pPr marL="0" marR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altLang="ko-KR" dirty="0" smtClean="0"/>
              <a:t>2/27/2011-3/1/2011</a:t>
            </a:r>
            <a:endParaRPr lang="ko-KR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962284" y="6492875"/>
            <a:ext cx="2895600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14500" y="6492873"/>
            <a:ext cx="1571636" cy="365125"/>
          </a:xfr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9144000" cy="142876"/>
            <a:chOff x="0" y="1214422"/>
            <a:chExt cx="9144000" cy="71438"/>
          </a:xfrm>
        </p:grpSpPr>
        <p:sp>
          <p:nvSpPr>
            <p:cNvPr id="6" name="Rectangle 5"/>
            <p:cNvSpPr/>
            <p:nvPr userDrawn="1"/>
          </p:nvSpPr>
          <p:spPr>
            <a:xfrm>
              <a:off x="0" y="1214422"/>
              <a:ext cx="9144000" cy="71414"/>
            </a:xfrm>
            <a:prstGeom prst="rect">
              <a:avLst/>
            </a:prstGeom>
            <a:solidFill>
              <a:schemeClr val="tx2">
                <a:shade val="50000"/>
              </a:schemeClr>
            </a:solidFill>
            <a:ln w="28575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5857884" y="1214422"/>
              <a:ext cx="3000396" cy="71438"/>
              <a:chOff x="5429256" y="1214422"/>
              <a:chExt cx="3643338" cy="71438"/>
            </a:xfrm>
          </p:grpSpPr>
          <p:sp>
            <p:nvSpPr>
              <p:cNvPr id="8" name="Rectangle 7"/>
              <p:cNvSpPr/>
              <p:nvPr userDrawn="1"/>
            </p:nvSpPr>
            <p:spPr>
              <a:xfrm>
                <a:off x="6643702" y="1214422"/>
                <a:ext cx="1214446" cy="71438"/>
              </a:xfrm>
              <a:prstGeom prst="rect">
                <a:avLst/>
              </a:prstGeom>
              <a:solidFill>
                <a:schemeClr val="accent2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" name="Rectangle 8"/>
              <p:cNvSpPr/>
              <p:nvPr userDrawn="1"/>
            </p:nvSpPr>
            <p:spPr>
              <a:xfrm>
                <a:off x="7858148" y="1214422"/>
                <a:ext cx="1214446" cy="71438"/>
              </a:xfrm>
              <a:prstGeom prst="rect">
                <a:avLst/>
              </a:prstGeom>
              <a:solidFill>
                <a:schemeClr val="accent3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" name="Rectangle 9"/>
              <p:cNvSpPr/>
              <p:nvPr userDrawn="1"/>
            </p:nvSpPr>
            <p:spPr>
              <a:xfrm>
                <a:off x="5429256" y="1214422"/>
                <a:ext cx="1214446" cy="71438"/>
              </a:xfrm>
              <a:prstGeom prst="rect">
                <a:avLst/>
              </a:prstGeom>
              <a:solidFill>
                <a:schemeClr val="accent1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pic>
        <p:nvPicPr>
          <p:cNvPr id="11" name="Picture 2" descr="C:\Users\hadronpc3\Documents\Documents\발표자료\경북대-Logo\banner_01.g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43675"/>
            <a:ext cx="1714500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58204" cy="869934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61160"/>
            <a:ext cx="5111750" cy="4765005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357299"/>
            <a:ext cx="3008313" cy="476886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altLang="ko-KR" dirty="0" smtClean="0"/>
              <a:t>2/27/2011-3/1/2011</a:t>
            </a:r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  <p:grpSp>
        <p:nvGrpSpPr>
          <p:cNvPr id="8" name="Group 13"/>
          <p:cNvGrpSpPr/>
          <p:nvPr/>
        </p:nvGrpSpPr>
        <p:grpSpPr>
          <a:xfrm>
            <a:off x="32" y="1142985"/>
            <a:ext cx="9144000" cy="72877"/>
            <a:chOff x="32" y="1142985"/>
            <a:chExt cx="9144000" cy="72877"/>
          </a:xfrm>
        </p:grpSpPr>
        <p:sp>
          <p:nvSpPr>
            <p:cNvPr id="9" name="Rectangle 8"/>
            <p:cNvSpPr/>
            <p:nvPr userDrawn="1"/>
          </p:nvSpPr>
          <p:spPr>
            <a:xfrm flipH="1">
              <a:off x="32" y="1142985"/>
              <a:ext cx="9144000" cy="72821"/>
            </a:xfrm>
            <a:prstGeom prst="rect">
              <a:avLst/>
            </a:prstGeom>
            <a:solidFill>
              <a:schemeClr val="tx2">
                <a:shade val="50000"/>
              </a:schemeClr>
            </a:solidFill>
            <a:ln w="28575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n>
                  <a:noFill/>
                </a:ln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 flipH="1">
              <a:off x="571472" y="1143013"/>
              <a:ext cx="3286149" cy="72849"/>
              <a:chOff x="5429256" y="1214422"/>
              <a:chExt cx="3643338" cy="71438"/>
            </a:xfrm>
          </p:grpSpPr>
          <p:sp>
            <p:nvSpPr>
              <p:cNvPr id="11" name="Rectangle 10"/>
              <p:cNvSpPr/>
              <p:nvPr userDrawn="1"/>
            </p:nvSpPr>
            <p:spPr>
              <a:xfrm>
                <a:off x="6643702" y="1214422"/>
                <a:ext cx="1214446" cy="71438"/>
              </a:xfrm>
              <a:prstGeom prst="rect">
                <a:avLst/>
              </a:prstGeom>
              <a:solidFill>
                <a:schemeClr val="accent2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" name="Rectangle 11"/>
              <p:cNvSpPr/>
              <p:nvPr userDrawn="1"/>
            </p:nvSpPr>
            <p:spPr>
              <a:xfrm>
                <a:off x="7858148" y="1214422"/>
                <a:ext cx="1214446" cy="71438"/>
              </a:xfrm>
              <a:prstGeom prst="rect">
                <a:avLst/>
              </a:prstGeom>
              <a:solidFill>
                <a:schemeClr val="accent3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" name="Rectangle 12"/>
              <p:cNvSpPr/>
              <p:nvPr userDrawn="1"/>
            </p:nvSpPr>
            <p:spPr>
              <a:xfrm>
                <a:off x="5429256" y="1214422"/>
                <a:ext cx="1214446" cy="71438"/>
              </a:xfrm>
              <a:prstGeom prst="rect">
                <a:avLst/>
              </a:prstGeom>
              <a:solidFill>
                <a:schemeClr val="accent1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solidFill>
            <a:schemeClr val="accent1">
              <a:shade val="75000"/>
            </a:schemeClr>
          </a:solidFill>
          <a:ln w="12700" cap="sq" cmpd="sng" algn="ctr">
            <a:noFill/>
            <a:prstDash val="solid"/>
          </a:ln>
          <a:scene3d>
            <a:camera prst="perspectiveFront" fov="0">
              <a:rot lat="0" lon="0" rev="0"/>
            </a:camera>
            <a:lightRig rig="contrasting" dir="b"/>
          </a:scene3d>
          <a:sp3d contourW="12700" prstMaterial="softEdge">
            <a:bevelT prst="cross"/>
            <a:contourClr>
              <a:schemeClr val="bg1"/>
            </a:contourClr>
          </a:sp3d>
        </p:spPr>
        <p:style>
          <a:lnRef idx="1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altLang="ko-KR" dirty="0" smtClean="0"/>
              <a:t>2/27/2011-3/1/2011</a:t>
            </a:r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 useBgFill="1"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noFill/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dirty="0"/>
          </a:p>
        </p:txBody>
      </p:sp>
      <p:grpSp>
        <p:nvGrpSpPr>
          <p:cNvPr id="8" name="Group 7"/>
          <p:cNvGrpSpPr/>
          <p:nvPr/>
        </p:nvGrpSpPr>
        <p:grpSpPr>
          <a:xfrm>
            <a:off x="0" y="0"/>
            <a:ext cx="9144000" cy="142876"/>
            <a:chOff x="0" y="1214422"/>
            <a:chExt cx="9144000" cy="71438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1214422"/>
              <a:ext cx="9144000" cy="71414"/>
            </a:xfrm>
            <a:prstGeom prst="rect">
              <a:avLst/>
            </a:prstGeom>
            <a:solidFill>
              <a:schemeClr val="tx2">
                <a:shade val="50000"/>
              </a:schemeClr>
            </a:solidFill>
            <a:ln w="28575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5857884" y="1214422"/>
              <a:ext cx="3000396" cy="71438"/>
              <a:chOff x="5429256" y="1214422"/>
              <a:chExt cx="3643338" cy="71438"/>
            </a:xfrm>
          </p:grpSpPr>
          <p:sp>
            <p:nvSpPr>
              <p:cNvPr id="11" name="Rectangle 10"/>
              <p:cNvSpPr/>
              <p:nvPr userDrawn="1"/>
            </p:nvSpPr>
            <p:spPr>
              <a:xfrm>
                <a:off x="6643702" y="1214422"/>
                <a:ext cx="1214446" cy="71438"/>
              </a:xfrm>
              <a:prstGeom prst="rect">
                <a:avLst/>
              </a:prstGeom>
              <a:solidFill>
                <a:schemeClr val="accent2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" name="Rectangle 11"/>
              <p:cNvSpPr/>
              <p:nvPr userDrawn="1"/>
            </p:nvSpPr>
            <p:spPr>
              <a:xfrm>
                <a:off x="7858148" y="1214422"/>
                <a:ext cx="1214446" cy="71438"/>
              </a:xfrm>
              <a:prstGeom prst="rect">
                <a:avLst/>
              </a:prstGeom>
              <a:solidFill>
                <a:schemeClr val="accent3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" name="Rectangle 12"/>
              <p:cNvSpPr/>
              <p:nvPr userDrawn="1"/>
            </p:nvSpPr>
            <p:spPr>
              <a:xfrm>
                <a:off x="5429256" y="1214422"/>
                <a:ext cx="1214446" cy="71438"/>
              </a:xfrm>
              <a:prstGeom prst="rect">
                <a:avLst/>
              </a:prstGeom>
              <a:solidFill>
                <a:schemeClr val="accent1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-6826" y="0"/>
            <a:ext cx="9144000" cy="6286520"/>
          </a:xfrm>
          <a:prstGeom prst="rect">
            <a:avLst/>
          </a:prstGeom>
          <a:gradFill flip="none" rotWithShape="1">
            <a:gsLst>
              <a:gs pos="1000">
                <a:schemeClr val="bg2">
                  <a:alpha val="0"/>
                </a:schemeClr>
              </a:gs>
              <a:gs pos="100000">
                <a:schemeClr val="bg1">
                  <a:alpha val="92000"/>
                </a:schemeClr>
              </a:gs>
            </a:gsLst>
            <a:lin ang="16200000" scaled="1"/>
            <a:tileRect/>
          </a:gradFill>
          <a:ln w="285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7218" y="142852"/>
            <a:ext cx="8160978" cy="1214446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lang="ko-KR" altLang="en-US" dirty="0" smtClean="0"/>
              <a:t>Click to edit Master text styles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034" y="1500174"/>
            <a:ext cx="8186766" cy="4625991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15206" y="6357960"/>
            <a:ext cx="1490658" cy="365125"/>
          </a:xfrm>
          <a:prstGeom prst="rect">
            <a:avLst/>
          </a:prstGeom>
        </p:spPr>
        <p:txBody>
          <a:bodyPr vert="horz" rtlCol="0" anchor="ctr"/>
          <a:lstStyle>
            <a:lvl1pPr marL="0" marR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altLang="ko-KR" dirty="0" smtClean="0"/>
              <a:t>Jan. 2011</a:t>
            </a:r>
            <a:endParaRPr lang="ko-KR" alt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28926" y="6357958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0034" y="6357960"/>
            <a:ext cx="1571636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/>
  <p:txStyles>
    <p:titleStyle>
      <a:lvl1pPr algn="l" rtl="0" eaLnBrk="1" latinLnBrk="1" hangingPunct="1">
        <a:spcBef>
          <a:spcPct val="0"/>
        </a:spcBef>
        <a:buNone/>
        <a:defRPr sz="4400" b="0" i="0" kern="1200" spc="50" baseline="0">
          <a:ln w="6350">
            <a:noFill/>
          </a:ln>
          <a:solidFill>
            <a:schemeClr val="bg1"/>
          </a:solidFill>
          <a:effectLst>
            <a:glow rad="101600">
              <a:schemeClr val="tx2"/>
            </a:glow>
          </a:effectLst>
          <a:latin typeface="Gill Sans MT"/>
          <a:ea typeface="맑은 고딕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rtl="0" eaLnBrk="1" latinLnBrk="1" hangingPunct="1">
        <a:spcBef>
          <a:spcPct val="20000"/>
        </a:spcBef>
        <a:buClr>
          <a:schemeClr val="tx2"/>
        </a:buClr>
        <a:buSzPct val="68000"/>
        <a:buFont typeface="Wingdings 2"/>
        <a:buChar char=""/>
        <a:defRPr sz="3200" kern="1200" baseline="0">
          <a:solidFill>
            <a:schemeClr val="tx1"/>
          </a:solidFill>
          <a:latin typeface="Gill Sans MT"/>
          <a:ea typeface="맑은 고딕"/>
          <a:cs typeface="Gill Sans MT"/>
        </a:defRPr>
      </a:lvl1pPr>
      <a:lvl2pPr marL="742950" indent="-285750" algn="l" rtl="0" eaLnBrk="1" latinLnBrk="1" hangingPunct="1">
        <a:spcBef>
          <a:spcPct val="20000"/>
        </a:spcBef>
        <a:buClr>
          <a:schemeClr val="accent4"/>
        </a:buClr>
        <a:buSzPct val="60000"/>
        <a:buFont typeface="Wingdings 2"/>
        <a:buChar char=""/>
        <a:defRPr sz="2800" kern="1200" baseline="0">
          <a:solidFill>
            <a:schemeClr val="tx1"/>
          </a:solidFill>
          <a:latin typeface="Gill Sans MT"/>
          <a:ea typeface="맑은 고딕"/>
          <a:cs typeface="Gill Sans MT"/>
        </a:defRPr>
      </a:lvl2pPr>
      <a:lvl3pPr marL="1143000" indent="-228600" algn="l" rtl="0" eaLnBrk="1" latinLnBrk="1" hangingPunct="1">
        <a:spcBef>
          <a:spcPct val="20000"/>
        </a:spcBef>
        <a:buClr>
          <a:schemeClr val="accent5"/>
        </a:buClr>
        <a:buSzPct val="57000"/>
        <a:buFont typeface="Wingdings 2"/>
        <a:buChar char="¦"/>
        <a:defRPr sz="2600" kern="1200" baseline="0">
          <a:solidFill>
            <a:schemeClr val="tx1"/>
          </a:solidFill>
          <a:latin typeface="Gill Sans MT"/>
          <a:ea typeface="맑은 고딕"/>
          <a:cs typeface="Gill Sans MT"/>
        </a:defRPr>
      </a:lvl3pPr>
      <a:lvl4pPr marL="1600200" indent="-228600" algn="l" rtl="0" eaLnBrk="1" latinLnBrk="1" hangingPunct="1">
        <a:spcBef>
          <a:spcPct val="20000"/>
        </a:spcBef>
        <a:buClr>
          <a:schemeClr val="accent3"/>
        </a:buClr>
        <a:buSzPct val="53000"/>
        <a:buFont typeface="Wingdings 2"/>
        <a:buChar char="¢"/>
        <a:defRPr sz="2400" kern="1200" baseline="0">
          <a:solidFill>
            <a:schemeClr val="tx1"/>
          </a:solidFill>
          <a:latin typeface="Gill Sans MT"/>
          <a:ea typeface="맑은 고딕"/>
          <a:cs typeface="Gill Sans MT"/>
        </a:defRPr>
      </a:lvl4pPr>
      <a:lvl5pPr marL="2057400" indent="-228600" algn="l" rtl="0" eaLnBrk="1" latinLnBrk="1" hangingPunct="1">
        <a:spcBef>
          <a:spcPct val="20000"/>
        </a:spcBef>
        <a:buClr>
          <a:schemeClr val="accent6"/>
        </a:buClr>
        <a:buSzPct val="50000"/>
        <a:buFont typeface="Wingdings 2"/>
        <a:buChar char="¥"/>
        <a:defRPr sz="2200" kern="1200" baseline="0">
          <a:solidFill>
            <a:schemeClr val="tx1"/>
          </a:solidFill>
          <a:latin typeface="Gill Sans MT"/>
          <a:ea typeface="맑은 고딕"/>
          <a:cs typeface="Gill Sans MT"/>
        </a:defRPr>
      </a:lvl5pPr>
      <a:lvl6pPr marL="2514600" indent="-228600" algn="l" rtl="0" eaLnBrk="1" latinLnBrk="1" hangingPunct="1">
        <a:spcBef>
          <a:spcPct val="20000"/>
        </a:spcBef>
        <a:buClr>
          <a:schemeClr val="accent2">
            <a:tint val="40000"/>
          </a:schemeClr>
        </a:buClr>
        <a:buSzPct val="47000"/>
        <a:buFont typeface="Wingdings 2"/>
        <a:buChar char="¤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SzPct val="43000"/>
        <a:buFont typeface="Wingdings 2"/>
        <a:buChar char="¦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1" hangingPunct="1">
        <a:spcBef>
          <a:spcPct val="20000"/>
        </a:spcBef>
        <a:buClr>
          <a:schemeClr val="accent3"/>
        </a:buClr>
        <a:buSzPct val="40000"/>
        <a:buFont typeface="Wingdings 2"/>
        <a:buChar char="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1" hangingPunct="1">
        <a:spcBef>
          <a:spcPct val="20000"/>
        </a:spcBef>
        <a:buClr>
          <a:schemeClr val="bg2">
            <a:tint val="60000"/>
          </a:schemeClr>
        </a:buClr>
        <a:buSzPct val="40000"/>
        <a:buFont typeface="Wingdings 2"/>
        <a:buChar char="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19.wmf"/><Relationship Id="rId5" Type="http://schemas.openxmlformats.org/officeDocument/2006/relationships/oleObject" Target="../embeddings/oleObject4.bin"/><Relationship Id="rId6" Type="http://schemas.openxmlformats.org/officeDocument/2006/relationships/image" Target="../media/image11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4.bin"/><Relationship Id="rId4" Type="http://schemas.openxmlformats.org/officeDocument/2006/relationships/image" Target="../media/image20.emf"/><Relationship Id="rId5" Type="http://schemas.openxmlformats.org/officeDocument/2006/relationships/oleObject" Target="../embeddings/Microsoft_Equation5.bin"/><Relationship Id="rId6" Type="http://schemas.openxmlformats.org/officeDocument/2006/relationships/image" Target="../media/image21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oleObject" Target="../embeddings/Microsoft_Equation6.bin"/><Relationship Id="rId5" Type="http://schemas.openxmlformats.org/officeDocument/2006/relationships/image" Target="../media/image22.emf"/><Relationship Id="rId6" Type="http://schemas.openxmlformats.org/officeDocument/2006/relationships/oleObject" Target="../embeddings/Microsoft_Equation7.bin"/><Relationship Id="rId7" Type="http://schemas.openxmlformats.org/officeDocument/2006/relationships/image" Target="../media/image23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8.bin"/><Relationship Id="rId4" Type="http://schemas.openxmlformats.org/officeDocument/2006/relationships/image" Target="../media/image25.emf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9.bin"/><Relationship Id="rId4" Type="http://schemas.openxmlformats.org/officeDocument/2006/relationships/image" Target="../media/image28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0.bin"/><Relationship Id="rId4" Type="http://schemas.openxmlformats.org/officeDocument/2006/relationships/image" Target="../media/image29.emf"/><Relationship Id="rId5" Type="http://schemas.openxmlformats.org/officeDocument/2006/relationships/oleObject" Target="../embeddings/Microsoft_Equation11.bin"/><Relationship Id="rId6" Type="http://schemas.openxmlformats.org/officeDocument/2006/relationships/image" Target="../media/image30.emf"/><Relationship Id="rId7" Type="http://schemas.openxmlformats.org/officeDocument/2006/relationships/oleObject" Target="../embeddings/Microsoft_Equation12.bin"/><Relationship Id="rId8" Type="http://schemas.openxmlformats.org/officeDocument/2006/relationships/image" Target="../media/image31.emf"/><Relationship Id="rId9" Type="http://schemas.openxmlformats.org/officeDocument/2006/relationships/oleObject" Target="../embeddings/Microsoft_Equation13.bin"/><Relationship Id="rId10" Type="http://schemas.openxmlformats.org/officeDocument/2006/relationships/image" Target="../media/image32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4.bin"/><Relationship Id="rId4" Type="http://schemas.openxmlformats.org/officeDocument/2006/relationships/image" Target="../media/image33.emf"/><Relationship Id="rId5" Type="http://schemas.openxmlformats.org/officeDocument/2006/relationships/oleObject" Target="../embeddings/Microsoft_Equation15.bin"/><Relationship Id="rId6" Type="http://schemas.openxmlformats.org/officeDocument/2006/relationships/image" Target="../media/image34.emf"/><Relationship Id="rId7" Type="http://schemas.openxmlformats.org/officeDocument/2006/relationships/image" Target="../media/image35.png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oleObject" Target="../embeddings/Microsoft_Equation16.bin"/><Relationship Id="rId5" Type="http://schemas.openxmlformats.org/officeDocument/2006/relationships/image" Target="../media/image36.emf"/><Relationship Id="rId6" Type="http://schemas.openxmlformats.org/officeDocument/2006/relationships/oleObject" Target="../embeddings/Microsoft_Equation17.bin"/><Relationship Id="rId7" Type="http://schemas.openxmlformats.org/officeDocument/2006/relationships/image" Target="../media/image37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8.bin"/><Relationship Id="rId4" Type="http://schemas.openxmlformats.org/officeDocument/2006/relationships/image" Target="../media/image29.emf"/><Relationship Id="rId5" Type="http://schemas.openxmlformats.org/officeDocument/2006/relationships/image" Target="../media/image40.png"/><Relationship Id="rId6" Type="http://schemas.openxmlformats.org/officeDocument/2006/relationships/image" Target="../media/image41.png"/><Relationship Id="rId7" Type="http://schemas.openxmlformats.org/officeDocument/2006/relationships/oleObject" Target="../embeddings/Microsoft_Equation19.bin"/><Relationship Id="rId8" Type="http://schemas.openxmlformats.org/officeDocument/2006/relationships/image" Target="../media/image39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oleObject" Target="../embeddings/oleObject5.bin"/><Relationship Id="rId5" Type="http://schemas.openxmlformats.org/officeDocument/2006/relationships/image" Target="../media/image43.wmf"/><Relationship Id="rId6" Type="http://schemas.openxmlformats.org/officeDocument/2006/relationships/oleObject" Target="../embeddings/oleObject6.bin"/><Relationship Id="rId7" Type="http://schemas.openxmlformats.org/officeDocument/2006/relationships/image" Target="../media/image44.w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oleObject" Target="../embeddings/oleObject7.bin"/><Relationship Id="rId5" Type="http://schemas.openxmlformats.org/officeDocument/2006/relationships/image" Target="../media/image46.w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Relationship Id="rId3" Type="http://schemas.openxmlformats.org/officeDocument/2006/relationships/image" Target="../media/image4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Relationship Id="rId3" Type="http://schemas.openxmlformats.org/officeDocument/2006/relationships/image" Target="../media/image5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Relationship Id="rId3" Type="http://schemas.openxmlformats.org/officeDocument/2006/relationships/image" Target="../media/image5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Microsoft_Equation20.bin"/><Relationship Id="rId12" Type="http://schemas.openxmlformats.org/officeDocument/2006/relationships/image" Target="../media/image59.emf"/><Relationship Id="rId13" Type="http://schemas.openxmlformats.org/officeDocument/2006/relationships/oleObject" Target="../embeddings/oleObject12.bin"/><Relationship Id="rId14" Type="http://schemas.openxmlformats.org/officeDocument/2006/relationships/oleObject" Target="../embeddings/Microsoft_Equation21.bin"/><Relationship Id="rId15" Type="http://schemas.openxmlformats.org/officeDocument/2006/relationships/image" Target="../media/image60.emf"/><Relationship Id="rId16" Type="http://schemas.openxmlformats.org/officeDocument/2006/relationships/oleObject" Target="../embeddings/Microsoft_Equation22.bin"/><Relationship Id="rId17" Type="http://schemas.openxmlformats.org/officeDocument/2006/relationships/image" Target="../media/image61.emf"/><Relationship Id="rId18" Type="http://schemas.openxmlformats.org/officeDocument/2006/relationships/oleObject" Target="../embeddings/oleObject13.bin"/><Relationship Id="rId19" Type="http://schemas.openxmlformats.org/officeDocument/2006/relationships/image" Target="../media/image9.w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8.bin"/><Relationship Id="rId4" Type="http://schemas.openxmlformats.org/officeDocument/2006/relationships/image" Target="../media/image55.wmf"/><Relationship Id="rId5" Type="http://schemas.openxmlformats.org/officeDocument/2006/relationships/oleObject" Target="../embeddings/oleObject9.bin"/><Relationship Id="rId6" Type="http://schemas.openxmlformats.org/officeDocument/2006/relationships/image" Target="../media/image56.wmf"/><Relationship Id="rId7" Type="http://schemas.openxmlformats.org/officeDocument/2006/relationships/oleObject" Target="../embeddings/oleObject10.bin"/><Relationship Id="rId8" Type="http://schemas.openxmlformats.org/officeDocument/2006/relationships/image" Target="../media/image57.wmf"/><Relationship Id="rId9" Type="http://schemas.openxmlformats.org/officeDocument/2006/relationships/oleObject" Target="../embeddings/oleObject11.bin"/><Relationship Id="rId10" Type="http://schemas.openxmlformats.org/officeDocument/2006/relationships/image" Target="../media/image58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4" Type="http://schemas.openxmlformats.org/officeDocument/2006/relationships/image" Target="../media/image62.wmf"/><Relationship Id="rId5" Type="http://schemas.openxmlformats.org/officeDocument/2006/relationships/oleObject" Target="../embeddings/Microsoft_Equation23.bin"/><Relationship Id="rId6" Type="http://schemas.openxmlformats.org/officeDocument/2006/relationships/image" Target="../media/image63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24.bin"/><Relationship Id="rId4" Type="http://schemas.openxmlformats.org/officeDocument/2006/relationships/image" Target="../media/image64.emf"/><Relationship Id="rId5" Type="http://schemas.openxmlformats.org/officeDocument/2006/relationships/oleObject" Target="../embeddings/Microsoft_Equation25.bin"/><Relationship Id="rId6" Type="http://schemas.openxmlformats.org/officeDocument/2006/relationships/image" Target="../media/image65.emf"/><Relationship Id="rId7" Type="http://schemas.openxmlformats.org/officeDocument/2006/relationships/oleObject" Target="../embeddings/Microsoft_Equation26.bin"/><Relationship Id="rId8" Type="http://schemas.openxmlformats.org/officeDocument/2006/relationships/image" Target="../media/image66.emf"/><Relationship Id="rId9" Type="http://schemas.openxmlformats.org/officeDocument/2006/relationships/oleObject" Target="../embeddings/Microsoft_Equation27.bin"/><Relationship Id="rId10" Type="http://schemas.openxmlformats.org/officeDocument/2006/relationships/image" Target="../media/image67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4" Type="http://schemas.openxmlformats.org/officeDocument/2006/relationships/image" Target="../media/image68.w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4" Type="http://schemas.openxmlformats.org/officeDocument/2006/relationships/image" Target="../media/image69.wmf"/><Relationship Id="rId5" Type="http://schemas.openxmlformats.org/officeDocument/2006/relationships/image" Target="../media/image70.png"/><Relationship Id="rId6" Type="http://schemas.openxmlformats.org/officeDocument/2006/relationships/image" Target="../media/image71.png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4" Type="http://schemas.openxmlformats.org/officeDocument/2006/relationships/image" Target="../media/image72.wmf"/><Relationship Id="rId5" Type="http://schemas.openxmlformats.org/officeDocument/2006/relationships/image" Target="../media/image75.png"/><Relationship Id="rId6" Type="http://schemas.openxmlformats.org/officeDocument/2006/relationships/oleObject" Target="../embeddings/Microsoft_Equation28.bin"/><Relationship Id="rId7" Type="http://schemas.openxmlformats.org/officeDocument/2006/relationships/image" Target="../media/image73.emf"/><Relationship Id="rId8" Type="http://schemas.openxmlformats.org/officeDocument/2006/relationships/oleObject" Target="../embeddings/Microsoft_Equation29.bin"/><Relationship Id="rId9" Type="http://schemas.openxmlformats.org/officeDocument/2006/relationships/image" Target="../media/image74.emf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4" Type="http://schemas.openxmlformats.org/officeDocument/2006/relationships/image" Target="../media/image78.png"/><Relationship Id="rId5" Type="http://schemas.openxmlformats.org/officeDocument/2006/relationships/oleObject" Target="../embeddings/Microsoft_Equation30.bin"/><Relationship Id="rId6" Type="http://schemas.openxmlformats.org/officeDocument/2006/relationships/image" Target="../media/image76.emf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6.png"/><Relationship Id="rId1" Type="http://schemas.microsoft.com/office/2007/relationships/media" Target="../media/media1.avi"/><Relationship Id="rId2" Type="http://schemas.openxmlformats.org/officeDocument/2006/relationships/video" Target="../media/media1.avi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.bin"/><Relationship Id="rId4" Type="http://schemas.openxmlformats.org/officeDocument/2006/relationships/image" Target="../media/image8.emf"/><Relationship Id="rId5" Type="http://schemas.openxmlformats.org/officeDocument/2006/relationships/oleObject" Target="../embeddings/oleObject1.bin"/><Relationship Id="rId6" Type="http://schemas.openxmlformats.org/officeDocument/2006/relationships/image" Target="../media/image9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2.bin"/><Relationship Id="rId4" Type="http://schemas.openxmlformats.org/officeDocument/2006/relationships/image" Target="../media/image10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11.wmf"/><Relationship Id="rId7" Type="http://schemas.openxmlformats.org/officeDocument/2006/relationships/oleObject" Target="../embeddings/Microsoft_Equation3.bin"/><Relationship Id="rId8" Type="http://schemas.openxmlformats.org/officeDocument/2006/relationships/image" Target="../media/image12.emf"/><Relationship Id="rId9" Type="http://schemas.openxmlformats.org/officeDocument/2006/relationships/image" Target="../media/image13.jpeg"/><Relationship Id="rId10" Type="http://schemas.openxmlformats.org/officeDocument/2006/relationships/image" Target="../media/image14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990600" y="3810000"/>
            <a:ext cx="7000924" cy="1441300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Yongseok Oh</a:t>
            </a:r>
          </a:p>
          <a:p>
            <a:r>
              <a:rPr lang="en-US" altLang="ko-KR" dirty="0" smtClean="0"/>
              <a:t>Kyungpook National University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67469" y="5877272"/>
            <a:ext cx="6768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 smtClean="0"/>
              <a:t>Heavy Ion Meeting 2011-02, </a:t>
            </a:r>
            <a:r>
              <a:rPr lang="en-US" altLang="ko-KR" sz="2000" dirty="0" err="1" smtClean="0"/>
              <a:t>Muju</a:t>
            </a:r>
            <a:r>
              <a:rPr lang="en-US" altLang="ko-KR" sz="2000" dirty="0" smtClean="0"/>
              <a:t> Resort</a:t>
            </a:r>
          </a:p>
          <a:p>
            <a:pPr algn="ctr"/>
            <a:r>
              <a:rPr lang="en-US" altLang="ko-KR" sz="2000" dirty="0" smtClean="0"/>
              <a:t>Feb. 27-Mar. 1, 2011</a:t>
            </a:r>
            <a:endParaRPr lang="ko-KR" altLang="en-US" sz="20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2400" y="1143000"/>
            <a:ext cx="8839200" cy="2071686"/>
          </a:xfrm>
        </p:spPr>
        <p:txBody>
          <a:bodyPr>
            <a:normAutofit/>
          </a:bodyPr>
          <a:lstStyle/>
          <a:p>
            <a:r>
              <a:rPr lang="en-US" dirty="0" err="1" smtClean="0">
                <a:ln w="6350">
                  <a:solidFill>
                    <a:srgbClr val="3366FF"/>
                  </a:solidFill>
                </a:ln>
              </a:rPr>
              <a:t>Hadronic</a:t>
            </a:r>
            <a:r>
              <a:rPr lang="en-US" dirty="0" smtClean="0">
                <a:ln w="6350">
                  <a:solidFill>
                    <a:srgbClr val="3366FF"/>
                  </a:solidFill>
                </a:ln>
              </a:rPr>
              <a:t> </a:t>
            </a:r>
            <a:r>
              <a:rPr lang="en-US" dirty="0" err="1" smtClean="0">
                <a:ln w="6350">
                  <a:solidFill>
                    <a:srgbClr val="3366FF"/>
                  </a:solidFill>
                </a:ln>
              </a:rPr>
              <a:t>rescattering</a:t>
            </a:r>
            <a:r>
              <a:rPr lang="en-US" dirty="0" smtClean="0">
                <a:ln w="6350">
                  <a:solidFill>
                    <a:srgbClr val="3366FF"/>
                  </a:solidFill>
                </a:ln>
              </a:rPr>
              <a:t> in elliptic flow &amp; Heavy quarks at RHIC</a:t>
            </a:r>
            <a:endParaRPr lang="en-US" dirty="0">
              <a:ln w="6350">
                <a:solidFill>
                  <a:srgbClr val="3366FF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659532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</a:t>
            </a:r>
            <a:r>
              <a:rPr lang="en-US" dirty="0" smtClean="0"/>
              <a:t>lliptic 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</a:t>
            </a:r>
            <a:r>
              <a:rPr lang="en-US" dirty="0" smtClean="0"/>
              <a:t>egative elliptic flow at small </a:t>
            </a:r>
            <a:r>
              <a:rPr lang="en-US" dirty="0" err="1" smtClean="0"/>
              <a:t>pT</a:t>
            </a:r>
            <a:r>
              <a:rPr lang="en-US" dirty="0" smtClean="0"/>
              <a:t> for heavy particles?  </a:t>
            </a:r>
            <a:endParaRPr lang="en-US" baseline="-25000" dirty="0" smtClean="0"/>
          </a:p>
          <a:p>
            <a:pPr lvl="1"/>
            <a:r>
              <a:rPr lang="en-US" dirty="0" smtClean="0"/>
              <a:t>deuteron (~1.9 </a:t>
            </a:r>
            <a:r>
              <a:rPr lang="en-US" dirty="0" err="1" smtClean="0"/>
              <a:t>GeV</a:t>
            </a:r>
            <a:r>
              <a:rPr lang="en-US" dirty="0" smtClean="0"/>
              <a:t>)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altLang="ko-KR" dirty="0"/>
              <a:t>J/</a:t>
            </a:r>
            <a:r>
              <a:rPr lang="en-US" altLang="ko-KR" dirty="0">
                <a:latin typeface="Symbol" pitchFamily="18" charset="2"/>
              </a:rPr>
              <a:t>y</a:t>
            </a:r>
            <a:r>
              <a:rPr lang="en-US" altLang="ko-KR" dirty="0"/>
              <a:t> (~3 </a:t>
            </a:r>
            <a:r>
              <a:rPr lang="en-US" altLang="ko-KR" dirty="0" err="1"/>
              <a:t>GeV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2/27/2011-3/1/2011</a:t>
            </a:r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P. </a:t>
            </a:r>
            <a:fld id="{4BEDD84E-25D4-4983-8AA1-2863C96F08D9}" type="slidenum">
              <a:rPr lang="ko-KR" altLang="en-US" smtClean="0"/>
              <a:pPr/>
              <a:t>10</a:t>
            </a:fld>
            <a:endParaRPr lang="ko-KR" altLang="en-US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3944294"/>
            <a:ext cx="3514725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484784"/>
            <a:ext cx="3214710" cy="2497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타원 6"/>
          <p:cNvSpPr/>
          <p:nvPr/>
        </p:nvSpPr>
        <p:spPr>
          <a:xfrm>
            <a:off x="4283968" y="2780928"/>
            <a:ext cx="1571636" cy="857256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Elliptic flow (scaling)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80728"/>
            <a:ext cx="8712967" cy="5400600"/>
          </a:xfrm>
        </p:spPr>
        <p:txBody>
          <a:bodyPr>
            <a:normAutofit fontScale="92500" lnSpcReduction="10000"/>
          </a:bodyPr>
          <a:lstStyle/>
          <a:p>
            <a:r>
              <a:rPr lang="en-US" altLang="ko-KR" dirty="0"/>
              <a:t>Coalescence </a:t>
            </a:r>
            <a:r>
              <a:rPr lang="en-US" altLang="ko-KR" dirty="0" smtClean="0"/>
              <a:t>model</a:t>
            </a:r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r>
              <a:rPr lang="en-US" altLang="ko-KR" dirty="0" smtClean="0"/>
              <a:t> </a:t>
            </a:r>
            <a:r>
              <a:rPr lang="en-US" altLang="ko-KR" dirty="0"/>
              <a:t>For J/</a:t>
            </a:r>
            <a:r>
              <a:rPr lang="en-US" altLang="ko-KR" dirty="0">
                <a:latin typeface="Symbol" pitchFamily="18" charset="2"/>
              </a:rPr>
              <a:t>y</a:t>
            </a:r>
          </a:p>
          <a:p>
            <a:pPr lvl="1"/>
            <a:r>
              <a:rPr lang="en-US" altLang="ko-KR" dirty="0"/>
              <a:t>charm quark + charm anti-quark</a:t>
            </a:r>
          </a:p>
          <a:p>
            <a:pPr lvl="1"/>
            <a:r>
              <a:rPr lang="en-US" altLang="ko-KR" dirty="0"/>
              <a:t>v</a:t>
            </a:r>
            <a:r>
              <a:rPr lang="en-US" altLang="ko-KR" baseline="-25000" dirty="0"/>
              <a:t>2</a:t>
            </a:r>
            <a:r>
              <a:rPr lang="en-US" altLang="ko-KR" dirty="0"/>
              <a:t> of the charm quark: negative at small </a:t>
            </a:r>
            <a:r>
              <a:rPr lang="en-US" altLang="ko-KR" dirty="0" err="1"/>
              <a:t>p</a:t>
            </a:r>
            <a:r>
              <a:rPr lang="en-US" altLang="ko-KR" baseline="-25000" dirty="0" err="1"/>
              <a:t>T</a:t>
            </a:r>
            <a:r>
              <a:rPr lang="en-US" altLang="ko-KR" dirty="0"/>
              <a:t>?</a:t>
            </a:r>
          </a:p>
          <a:p>
            <a:r>
              <a:rPr lang="en-US" altLang="ko-KR" dirty="0"/>
              <a:t>For deuteron</a:t>
            </a:r>
          </a:p>
          <a:p>
            <a:pPr lvl="1"/>
            <a:r>
              <a:rPr lang="en-US" altLang="ko-KR" dirty="0"/>
              <a:t>proton + neutron</a:t>
            </a:r>
          </a:p>
          <a:p>
            <a:pPr lvl="1"/>
            <a:r>
              <a:rPr lang="en-US" altLang="ko-KR" dirty="0"/>
              <a:t>v</a:t>
            </a:r>
            <a:r>
              <a:rPr lang="en-US" altLang="ko-KR" baseline="-25000" dirty="0"/>
              <a:t>2</a:t>
            </a:r>
            <a:r>
              <a:rPr lang="en-US" altLang="ko-KR" dirty="0"/>
              <a:t> of the nucleon: positive (by experiments)</a:t>
            </a:r>
          </a:p>
          <a:p>
            <a:r>
              <a:rPr lang="en-US" altLang="ko-KR" dirty="0"/>
              <a:t>Intriguing questions on the mechanism of particle production and their </a:t>
            </a:r>
            <a:r>
              <a:rPr lang="en-US" altLang="ko-KR" dirty="0" smtClean="0"/>
              <a:t>interactions</a:t>
            </a:r>
          </a:p>
          <a:p>
            <a:endParaRPr lang="en-US" altLang="ko-KR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2/27/2011-3/1/2011</a:t>
            </a:r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dirty="0" smtClean="0"/>
              <a:t>P. </a:t>
            </a:r>
            <a:fld id="{4BEDD84E-25D4-4983-8AA1-2863C96F08D9}" type="slidenum">
              <a:rPr lang="ko-KR" altLang="en-US" smtClean="0"/>
              <a:pPr/>
              <a:t>11</a:t>
            </a:fld>
            <a:endParaRPr lang="ko-KR" altLang="en-US" dirty="0"/>
          </a:p>
        </p:txBody>
      </p:sp>
      <p:graphicFrame>
        <p:nvGraphicFramePr>
          <p:cNvPr id="6" name="개체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3036233"/>
              </p:ext>
            </p:extLst>
          </p:nvPr>
        </p:nvGraphicFramePr>
        <p:xfrm>
          <a:off x="827584" y="1340768"/>
          <a:ext cx="4522016" cy="19288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3" name="Equation" r:id="rId3" imgW="2679480" imgH="1143000" progId="Equation.3">
                  <p:embed/>
                </p:oleObj>
              </mc:Choice>
              <mc:Fallback>
                <p:oleObj name="Equation" r:id="rId3" imgW="2679480" imgH="1143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1340768"/>
                        <a:ext cx="4522016" cy="192882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개체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6020218"/>
              </p:ext>
            </p:extLst>
          </p:nvPr>
        </p:nvGraphicFramePr>
        <p:xfrm>
          <a:off x="4932040" y="2636912"/>
          <a:ext cx="3348194" cy="7159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4" name="Equation" r:id="rId5" imgW="2019240" imgH="431640" progId="Equation.3">
                  <p:embed/>
                </p:oleObj>
              </mc:Choice>
              <mc:Fallback>
                <p:oleObj name="Equation" r:id="rId5" imgW="20192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040" y="2636912"/>
                        <a:ext cx="3348194" cy="7159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7642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Deuteron elliptic 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oalescence model (the simplest version)</a:t>
            </a:r>
          </a:p>
          <a:p>
            <a:pPr lvl="1"/>
            <a:r>
              <a:rPr lang="en-US" altLang="ko-KR" dirty="0"/>
              <a:t>The deuteron yield in momentum space is proportional to the </a:t>
            </a:r>
            <a:br>
              <a:rPr lang="en-US" altLang="ko-KR" dirty="0"/>
            </a:br>
            <a:r>
              <a:rPr lang="en-US" altLang="ko-KR" dirty="0" smtClean="0"/>
              <a:t>product </a:t>
            </a:r>
            <a:r>
              <a:rPr lang="en-US" altLang="ko-KR" dirty="0"/>
              <a:t>of the proton and neutron densities at half the momentum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of </a:t>
            </a:r>
            <a:r>
              <a:rPr lang="en-US" altLang="ko-KR" dirty="0"/>
              <a:t>produced </a:t>
            </a:r>
            <a:r>
              <a:rPr lang="en-US" altLang="ko-KR" dirty="0" smtClean="0"/>
              <a:t>deuteron</a:t>
            </a:r>
          </a:p>
          <a:p>
            <a:pPr lvl="1"/>
            <a:endParaRPr lang="en-US" altLang="ko-KR" dirty="0"/>
          </a:p>
          <a:p>
            <a:pPr marL="457200" lvl="1" indent="0">
              <a:buNone/>
            </a:pPr>
            <a:endParaRPr lang="en-US" altLang="ko-KR" dirty="0"/>
          </a:p>
          <a:p>
            <a:pPr lvl="1"/>
            <a:r>
              <a:rPr lang="en-US" altLang="ko-KR" dirty="0" smtClean="0"/>
              <a:t>T</a:t>
            </a:r>
            <a:r>
              <a:rPr lang="en-US" altLang="ko-KR" dirty="0" smtClean="0"/>
              <a:t>he </a:t>
            </a:r>
            <a:r>
              <a:rPr lang="en-US" altLang="ko-KR" dirty="0"/>
              <a:t>deuteron elliptic flow would satisfy exactly the nucleon number scaling and thus the quark number scaling as well. </a:t>
            </a:r>
          </a:p>
          <a:p>
            <a:pPr lvl="1"/>
            <a:endParaRPr lang="en-US" altLang="ko-KR" dirty="0"/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2/27/2011-3/1/2011</a:t>
            </a:r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P. </a:t>
            </a:r>
            <a:fld id="{4BEDD84E-25D4-4983-8AA1-2863C96F08D9}" type="slidenum">
              <a:rPr lang="ko-KR" altLang="en-US" smtClean="0"/>
              <a:pPr/>
              <a:t>12</a:t>
            </a:fld>
            <a:endParaRPr lang="ko-KR" alt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8608954"/>
              </p:ext>
            </p:extLst>
          </p:nvPr>
        </p:nvGraphicFramePr>
        <p:xfrm>
          <a:off x="3707904" y="2204864"/>
          <a:ext cx="2752725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6" name="Equation" r:id="rId3" imgW="1651000" imgH="431800" progId="Equation.3">
                  <p:embed/>
                </p:oleObj>
              </mc:Choice>
              <mc:Fallback>
                <p:oleObj name="Equation" r:id="rId3" imgW="16510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07904" y="2204864"/>
                        <a:ext cx="2752725" cy="720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2881596"/>
              </p:ext>
            </p:extLst>
          </p:nvPr>
        </p:nvGraphicFramePr>
        <p:xfrm>
          <a:off x="1043608" y="4005064"/>
          <a:ext cx="6686358" cy="20882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7" name="Equation" r:id="rId5" imgW="4229100" imgH="1320800" progId="Equation.3">
                  <p:embed/>
                </p:oleObj>
              </mc:Choice>
              <mc:Fallback>
                <p:oleObj name="Equation" r:id="rId5" imgW="4229100" imgH="1320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43608" y="4005064"/>
                        <a:ext cx="6686358" cy="20882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52064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</a:t>
            </a:r>
            <a:r>
              <a:rPr lang="en-US" dirty="0" smtClean="0"/>
              <a:t>lliptic flow: blast-wave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</a:t>
            </a:r>
            <a:r>
              <a:rPr lang="en-US" dirty="0" smtClean="0"/>
              <a:t>last-wave model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In cylindrical coordinates</a:t>
            </a:r>
          </a:p>
          <a:p>
            <a:pPr lvl="1"/>
            <a:r>
              <a:rPr lang="en-US" dirty="0" smtClean="0"/>
              <a:t>T</a:t>
            </a:r>
            <a:r>
              <a:rPr lang="en-US" dirty="0" smtClean="0"/>
              <a:t>ransverse flow velocity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2/27/2011-3/1/2011</a:t>
            </a:r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P. </a:t>
            </a:r>
            <a:fld id="{4BEDD84E-25D4-4983-8AA1-2863C96F08D9}" type="slidenum">
              <a:rPr lang="ko-KR" altLang="en-US" smtClean="0"/>
              <a:pPr/>
              <a:t>13</a:t>
            </a:fld>
            <a:endParaRPr lang="ko-KR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776" y="1484784"/>
            <a:ext cx="6474172" cy="643332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3963058"/>
              </p:ext>
            </p:extLst>
          </p:nvPr>
        </p:nvGraphicFramePr>
        <p:xfrm>
          <a:off x="827584" y="2348880"/>
          <a:ext cx="7370763" cy="2598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2" name="Equation" r:id="rId4" imgW="4610100" imgH="1625600" progId="Equation.3">
                  <p:embed/>
                </p:oleObj>
              </mc:Choice>
              <mc:Fallback>
                <p:oleObj name="Equation" r:id="rId4" imgW="4610100" imgH="1625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27584" y="2348880"/>
                        <a:ext cx="7370763" cy="2598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5935196"/>
              </p:ext>
            </p:extLst>
          </p:nvPr>
        </p:nvGraphicFramePr>
        <p:xfrm>
          <a:off x="4159250" y="5464175"/>
          <a:ext cx="1481138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3" name="Equation" r:id="rId6" imgW="927100" imgH="279400" progId="Equation.3">
                  <p:embed/>
                </p:oleObj>
              </mc:Choice>
              <mc:Fallback>
                <p:oleObj name="Equation" r:id="rId6" imgW="9271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159250" y="5464175"/>
                        <a:ext cx="1481138" cy="446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77733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</a:t>
            </a:r>
            <a:r>
              <a:rPr lang="en-US" dirty="0" smtClean="0"/>
              <a:t>est of a simple blast-wave model</a:t>
            </a:r>
          </a:p>
          <a:p>
            <a:pPr lvl="1"/>
            <a:r>
              <a:rPr lang="en-US" dirty="0" smtClean="0"/>
              <a:t>T</a:t>
            </a:r>
            <a:r>
              <a:rPr lang="en-US" dirty="0" smtClean="0"/>
              <a:t>ransverse flow velocity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2/27/2011-3/1/2011</a:t>
            </a:r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P. </a:t>
            </a:r>
            <a:fld id="{4BEDD84E-25D4-4983-8AA1-2863C96F08D9}" type="slidenum">
              <a:rPr lang="ko-KR" altLang="en-US" smtClean="0"/>
              <a:pPr/>
              <a:t>14</a:t>
            </a:fld>
            <a:endParaRPr lang="ko-KR" alt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8151291"/>
              </p:ext>
            </p:extLst>
          </p:nvPr>
        </p:nvGraphicFramePr>
        <p:xfrm>
          <a:off x="681062" y="1916113"/>
          <a:ext cx="6699250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2" name="Equation" r:id="rId3" imgW="4127500" imgH="241300" progId="Equation.3">
                  <p:embed/>
                </p:oleObj>
              </mc:Choice>
              <mc:Fallback>
                <p:oleObj name="Equation" r:id="rId3" imgW="41275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1062" y="1916113"/>
                        <a:ext cx="6699250" cy="392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pi-k-fi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284984"/>
            <a:ext cx="3801496" cy="2895724"/>
          </a:xfrm>
          <a:prstGeom prst="rect">
            <a:avLst/>
          </a:prstGeom>
        </p:spPr>
      </p:pic>
      <p:pic>
        <p:nvPicPr>
          <p:cNvPr id="9" name="Picture 8" descr="p-d-fit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262" y="3284983"/>
            <a:ext cx="3801495" cy="2895723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3275856" y="2492896"/>
            <a:ext cx="2448272" cy="64807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F</a:t>
            </a:r>
            <a:r>
              <a:rPr lang="en-US" altLang="ko-KR" dirty="0" smtClean="0"/>
              <a:t>itted results</a:t>
            </a:r>
            <a:endParaRPr lang="ko-KR" altLang="en-US" dirty="0"/>
          </a:p>
        </p:txBody>
      </p:sp>
      <p:sp>
        <p:nvSpPr>
          <p:cNvPr id="11" name="AutoShape 26"/>
          <p:cNvSpPr>
            <a:spLocks noChangeArrowheads="1"/>
          </p:cNvSpPr>
          <p:nvPr/>
        </p:nvSpPr>
        <p:spPr bwMode="auto">
          <a:xfrm>
            <a:off x="971600" y="6093296"/>
            <a:ext cx="2664296" cy="408623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19050">
            <a:noFill/>
            <a:round/>
            <a:headEnd/>
            <a:tailEnd type="none" w="lg" len="lg"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en-US" altLang="ko-KR" dirty="0" smtClean="0">
                <a:cs typeface="Times New Roman" pitchFamily="18" charset="0"/>
              </a:rPr>
              <a:t>F</a:t>
            </a:r>
            <a:r>
              <a:rPr lang="en-US" altLang="ko-KR" dirty="0" smtClean="0">
                <a:cs typeface="Times New Roman" pitchFamily="18" charset="0"/>
              </a:rPr>
              <a:t>itted for mesons</a:t>
            </a:r>
            <a:endParaRPr lang="en-US" altLang="ko-KR" dirty="0">
              <a:cs typeface="Times New Roman" pitchFamily="18" charset="0"/>
            </a:endParaRPr>
          </a:p>
        </p:txBody>
      </p:sp>
      <p:sp>
        <p:nvSpPr>
          <p:cNvPr id="12" name="AutoShape 26"/>
          <p:cNvSpPr>
            <a:spLocks noChangeArrowheads="1"/>
          </p:cNvSpPr>
          <p:nvPr/>
        </p:nvSpPr>
        <p:spPr bwMode="auto">
          <a:xfrm>
            <a:off x="5508104" y="6021288"/>
            <a:ext cx="2664296" cy="408623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19050">
            <a:noFill/>
            <a:round/>
            <a:headEnd/>
            <a:tailEnd type="none" w="lg" len="lg"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en-US" altLang="ko-KR" dirty="0" smtClean="0">
                <a:cs typeface="Times New Roman" pitchFamily="18" charset="0"/>
              </a:rPr>
              <a:t>F</a:t>
            </a:r>
            <a:r>
              <a:rPr lang="en-US" altLang="ko-KR" dirty="0" smtClean="0">
                <a:cs typeface="Times New Roman" pitchFamily="18" charset="0"/>
              </a:rPr>
              <a:t>itted for baryons</a:t>
            </a:r>
            <a:endParaRPr lang="en-US" altLang="ko-KR" dirty="0"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339752" y="3212976"/>
            <a:ext cx="4608512" cy="57606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Requires different parameter sets!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637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</a:t>
            </a:r>
            <a:r>
              <a:rPr lang="en-US" dirty="0" smtClean="0"/>
              <a:t>odified coalescence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Take into account the momentum spread of the deuteron </a:t>
            </a:r>
            <a:br>
              <a:rPr lang="en-US" altLang="ko-KR" dirty="0"/>
            </a:br>
            <a:r>
              <a:rPr lang="en-US" altLang="ko-KR" dirty="0" smtClean="0"/>
              <a:t>wave function</a:t>
            </a:r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pPr>
              <a:buFont typeface="Wingdings 2" charset="2"/>
              <a:buChar char=""/>
            </a:pPr>
            <a:r>
              <a:rPr lang="en-US" altLang="ko-KR" dirty="0" smtClean="0"/>
              <a:t>G</a:t>
            </a:r>
            <a:r>
              <a:rPr lang="en-US" altLang="ko-KR" dirty="0" smtClean="0"/>
              <a:t>ives small deviation from the exact quark number scaling</a:t>
            </a:r>
          </a:p>
          <a:p>
            <a:pPr>
              <a:buFont typeface="Wingdings 2" charset="2"/>
              <a:buChar char=""/>
            </a:pPr>
            <a:r>
              <a:rPr lang="en-US" altLang="ko-KR" dirty="0" smtClean="0"/>
              <a:t>D</a:t>
            </a:r>
            <a:r>
              <a:rPr lang="en-US" altLang="ko-KR" dirty="0" smtClean="0"/>
              <a:t>oes not satisfy energy conservation.</a:t>
            </a:r>
          </a:p>
          <a:p>
            <a:pPr lvl="1">
              <a:buFont typeface="Wingdings 2" charset="2"/>
              <a:buChar char=""/>
            </a:pPr>
            <a:r>
              <a:rPr lang="en-US" altLang="ko-KR" dirty="0" smtClean="0"/>
              <a:t>E</a:t>
            </a:r>
            <a:r>
              <a:rPr lang="en-US" altLang="ko-KR" dirty="0" smtClean="0"/>
              <a:t>ffects of energy conservation?</a:t>
            </a:r>
            <a:endParaRPr lang="en-US" altLang="ko-KR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2/27/2011-3/1/2011</a:t>
            </a:r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P. </a:t>
            </a:r>
            <a:fld id="{4BEDD84E-25D4-4983-8AA1-2863C96F08D9}" type="slidenum">
              <a:rPr lang="ko-KR" altLang="en-US" smtClean="0"/>
              <a:pPr/>
              <a:t>15</a:t>
            </a:fld>
            <a:endParaRPr lang="ko-KR" alt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1226794"/>
              </p:ext>
            </p:extLst>
          </p:nvPr>
        </p:nvGraphicFramePr>
        <p:xfrm>
          <a:off x="611560" y="1844824"/>
          <a:ext cx="6665913" cy="1392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6" name="Equation" r:id="rId3" imgW="4572000" imgH="952500" progId="Equation.3">
                  <p:embed/>
                </p:oleObj>
              </mc:Choice>
              <mc:Fallback>
                <p:oleObj name="Equation" r:id="rId3" imgW="4572000" imgH="952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1560" y="1844824"/>
                        <a:ext cx="6665913" cy="1392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6660232" y="2636912"/>
            <a:ext cx="2232248" cy="64807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Hulthen</a:t>
            </a:r>
            <a:r>
              <a:rPr lang="en-US" dirty="0" smtClean="0"/>
              <a:t> WF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26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</a:t>
            </a:r>
            <a:r>
              <a:rPr lang="en-US" dirty="0" smtClean="0"/>
              <a:t>ynamical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</a:t>
            </a:r>
            <a:r>
              <a:rPr lang="en-US" dirty="0" smtClean="0"/>
              <a:t>se dynamical processes for deuteron production</a:t>
            </a:r>
          </a:p>
          <a:p>
            <a:pPr lvl="1"/>
            <a:r>
              <a:rPr lang="en-US" dirty="0" smtClean="0"/>
              <a:t>D</a:t>
            </a:r>
            <a:r>
              <a:rPr lang="en-US" dirty="0" smtClean="0"/>
              <a:t>ominant deuteron production reaction: two-body scattering</a:t>
            </a:r>
          </a:p>
          <a:p>
            <a:pPr lvl="1"/>
            <a:r>
              <a:rPr lang="en-US" dirty="0" smtClean="0"/>
              <a:t>O</a:t>
            </a:r>
            <a:r>
              <a:rPr lang="en-US" dirty="0" smtClean="0"/>
              <a:t>nly the rate can be calculated.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3-body reactions can be added such as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2/27/2011-3/1/2011</a:t>
            </a:r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P. </a:t>
            </a:r>
            <a:fld id="{4BEDD84E-25D4-4983-8AA1-2863C96F08D9}" type="slidenum">
              <a:rPr lang="ko-KR" altLang="en-US" smtClean="0"/>
              <a:pPr/>
              <a:t>16</a:t>
            </a:fld>
            <a:endParaRPr lang="ko-KR" alt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6201138"/>
              </p:ext>
            </p:extLst>
          </p:nvPr>
        </p:nvGraphicFramePr>
        <p:xfrm>
          <a:off x="7452320" y="1484784"/>
          <a:ext cx="1132575" cy="3049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2" name="Equation" r:id="rId3" imgW="660400" imgH="177800" progId="Equation.3">
                  <p:embed/>
                </p:oleObj>
              </mc:Choice>
              <mc:Fallback>
                <p:oleObj name="Equation" r:id="rId3" imgW="6604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452320" y="1484784"/>
                        <a:ext cx="1132575" cy="3049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938853"/>
              </p:ext>
            </p:extLst>
          </p:nvPr>
        </p:nvGraphicFramePr>
        <p:xfrm>
          <a:off x="539552" y="2348880"/>
          <a:ext cx="7662862" cy="1141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3" name="Equation" r:id="rId5" imgW="4775200" imgH="711200" progId="Equation.3">
                  <p:embed/>
                </p:oleObj>
              </mc:Choice>
              <mc:Fallback>
                <p:oleObj name="Equation" r:id="rId5" imgW="4775200" imgH="71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9552" y="2348880"/>
                        <a:ext cx="7662862" cy="1141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683568" y="3861048"/>
            <a:ext cx="3312368" cy="100811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</a:t>
            </a:r>
            <a:r>
              <a:rPr lang="en-US" dirty="0" smtClean="0"/>
              <a:t>o a priori restriction such as</a:t>
            </a:r>
          </a:p>
          <a:p>
            <a:pPr algn="ctr"/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431256"/>
              </p:ext>
            </p:extLst>
          </p:nvPr>
        </p:nvGraphicFramePr>
        <p:xfrm>
          <a:off x="1835696" y="4437112"/>
          <a:ext cx="1124380" cy="323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4" name="Equation" r:id="rId7" imgW="749300" imgH="215900" progId="Equation.3">
                  <p:embed/>
                </p:oleObj>
              </mc:Choice>
              <mc:Fallback>
                <p:oleObj name="Equation" r:id="rId7" imgW="749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835696" y="4437112"/>
                        <a:ext cx="1124380" cy="323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5076056" y="3861048"/>
            <a:ext cx="3456384" cy="100811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Energy is conserved as </a:t>
            </a:r>
            <a:br>
              <a:rPr lang="en-US" dirty="0" smtClean="0"/>
            </a:br>
            <a:r>
              <a:rPr lang="en-US" dirty="0" smtClean="0"/>
              <a:t>well as momentum</a:t>
            </a:r>
            <a:endParaRPr lang="en-US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7193263"/>
              </p:ext>
            </p:extLst>
          </p:nvPr>
        </p:nvGraphicFramePr>
        <p:xfrm>
          <a:off x="5148064" y="5130136"/>
          <a:ext cx="3201702" cy="3049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5" name="Equation" r:id="rId9" imgW="1866900" imgH="177800" progId="Equation.3">
                  <p:embed/>
                </p:oleObj>
              </mc:Choice>
              <mc:Fallback>
                <p:oleObj name="Equation" r:id="rId9" imgW="18669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148064" y="5130136"/>
                        <a:ext cx="3201702" cy="3049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40810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</a:t>
            </a:r>
            <a:r>
              <a:rPr lang="en-US" dirty="0" smtClean="0"/>
              <a:t>ynamical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</a:t>
            </a:r>
            <a:r>
              <a:rPr lang="en-US" dirty="0" smtClean="0"/>
              <a:t>nputs (</a:t>
            </a:r>
            <a:r>
              <a:rPr lang="en-US" dirty="0" smtClean="0"/>
              <a:t>N</a:t>
            </a:r>
            <a:r>
              <a:rPr lang="en-US" dirty="0" smtClean="0"/>
              <a:t>ucleon spectrum)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2/27/2011-3/1/2011</a:t>
            </a:r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P. </a:t>
            </a:r>
            <a:fld id="{4BEDD84E-25D4-4983-8AA1-2863C96F08D9}" type="slidenum">
              <a:rPr lang="ko-KR" altLang="en-US" smtClean="0"/>
              <a:pPr/>
              <a:t>17</a:t>
            </a:fld>
            <a:endParaRPr lang="ko-KR" alt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9183473"/>
              </p:ext>
            </p:extLst>
          </p:nvPr>
        </p:nvGraphicFramePr>
        <p:xfrm>
          <a:off x="4427984" y="980728"/>
          <a:ext cx="4335639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6" name="Equation" r:id="rId3" imgW="2641600" imgH="482600" progId="Equation.3">
                  <p:embed/>
                </p:oleObj>
              </mc:Choice>
              <mc:Fallback>
                <p:oleObj name="Equation" r:id="rId3" imgW="26416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27984" y="980728"/>
                        <a:ext cx="4335639" cy="792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090158"/>
              </p:ext>
            </p:extLst>
          </p:nvPr>
        </p:nvGraphicFramePr>
        <p:xfrm>
          <a:off x="3347864" y="1844824"/>
          <a:ext cx="5479633" cy="86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7" name="Equation" r:id="rId5" imgW="3302000" imgH="520700" progId="Equation.3">
                  <p:embed/>
                </p:oleObj>
              </mc:Choice>
              <mc:Fallback>
                <p:oleObj name="Equation" r:id="rId5" imgW="3302000" imgH="520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47864" y="1844824"/>
                        <a:ext cx="5479633" cy="8640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4" descr="Fig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520" y="2732096"/>
            <a:ext cx="4824536" cy="372199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3395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Dynamical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</a:t>
            </a:r>
            <a:r>
              <a:rPr lang="en-US" dirty="0" smtClean="0"/>
              <a:t>nputs (pion)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2/27/2011-3/1/2011</a:t>
            </a:r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P. </a:t>
            </a:r>
            <a:fld id="{4BEDD84E-25D4-4983-8AA1-2863C96F08D9}" type="slidenum">
              <a:rPr lang="ko-KR" altLang="en-US" smtClean="0"/>
              <a:pPr/>
              <a:t>18</a:t>
            </a:fld>
            <a:endParaRPr lang="ko-KR" altLang="en-US" dirty="0"/>
          </a:p>
        </p:txBody>
      </p:sp>
      <p:pic>
        <p:nvPicPr>
          <p:cNvPr id="7" name="Picture 4" descr="Fig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852936"/>
            <a:ext cx="4582579" cy="353556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026312"/>
              </p:ext>
            </p:extLst>
          </p:nvPr>
        </p:nvGraphicFramePr>
        <p:xfrm>
          <a:off x="4799013" y="960438"/>
          <a:ext cx="4022725" cy="1122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6" name="Equation" r:id="rId4" imgW="2451100" imgH="685800" progId="Equation.3">
                  <p:embed/>
                </p:oleObj>
              </mc:Choice>
              <mc:Fallback>
                <p:oleObj name="Equation" r:id="rId4" imgW="2451100" imgH="685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99013" y="960438"/>
                        <a:ext cx="4022725" cy="1122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0701585"/>
              </p:ext>
            </p:extLst>
          </p:nvPr>
        </p:nvGraphicFramePr>
        <p:xfrm>
          <a:off x="3368675" y="2133600"/>
          <a:ext cx="5437188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7" name="Equation" r:id="rId6" imgW="3276600" imgH="520700" progId="Equation.3">
                  <p:embed/>
                </p:oleObj>
              </mc:Choice>
              <mc:Fallback>
                <p:oleObj name="Equation" r:id="rId6" imgW="3276600" imgH="520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368675" y="2133600"/>
                        <a:ext cx="5437188" cy="86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0016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Dynamical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</a:t>
            </a:r>
            <a:r>
              <a:rPr lang="en-US" dirty="0" smtClean="0"/>
              <a:t>nput for the production amplitude of 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2/27/2011-3/1/2011</a:t>
            </a:r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P. </a:t>
            </a:r>
            <a:fld id="{4BEDD84E-25D4-4983-8AA1-2863C96F08D9}" type="slidenum">
              <a:rPr lang="ko-KR" altLang="en-US" smtClean="0"/>
              <a:pPr/>
              <a:t>19</a:t>
            </a:fld>
            <a:endParaRPr lang="ko-KR" alt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5416691"/>
              </p:ext>
            </p:extLst>
          </p:nvPr>
        </p:nvGraphicFramePr>
        <p:xfrm>
          <a:off x="5386621" y="1052736"/>
          <a:ext cx="1257798" cy="33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1" name="Equation" r:id="rId3" imgW="660400" imgH="177800" progId="Equation.3">
                  <p:embed/>
                </p:oleObj>
              </mc:Choice>
              <mc:Fallback>
                <p:oleObj name="Equation" r:id="rId3" imgW="6604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86621" y="1052736"/>
                        <a:ext cx="1257798" cy="338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557338"/>
            <a:ext cx="3059113" cy="2249487"/>
          </a:xfrm>
          <a:prstGeom prst="rect">
            <a:avLst/>
          </a:prstGeo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3" descr="Fig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24"/>
          <a:stretch>
            <a:fillRect/>
          </a:stretch>
        </p:blipFill>
        <p:spPr>
          <a:xfrm>
            <a:off x="0" y="3857625"/>
            <a:ext cx="3235325" cy="30003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4555112"/>
              </p:ext>
            </p:extLst>
          </p:nvPr>
        </p:nvGraphicFramePr>
        <p:xfrm>
          <a:off x="3203847" y="1844824"/>
          <a:ext cx="5741438" cy="18722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2" name="Equation" r:id="rId7" imgW="3505200" imgH="1143000" progId="Equation.3">
                  <p:embed/>
                </p:oleObj>
              </mc:Choice>
              <mc:Fallback>
                <p:oleObj name="Equation" r:id="rId7" imgW="3505200" imgH="1143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203847" y="1844824"/>
                        <a:ext cx="5741438" cy="18722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urved Left Arrow 11"/>
          <p:cNvSpPr/>
          <p:nvPr/>
        </p:nvSpPr>
        <p:spPr>
          <a:xfrm rot="2271239">
            <a:off x="3470510" y="3677382"/>
            <a:ext cx="576064" cy="1686222"/>
          </a:xfrm>
          <a:prstGeom prst="curved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283968" y="4509120"/>
            <a:ext cx="3456384" cy="100811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r>
              <a:rPr lang="en-US" dirty="0" smtClean="0"/>
              <a:t>djusted to fit the data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60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80728"/>
            <a:ext cx="8712967" cy="2736304"/>
          </a:xfrm>
        </p:spPr>
        <p:txBody>
          <a:bodyPr>
            <a:normAutofit/>
          </a:bodyPr>
          <a:lstStyle/>
          <a:p>
            <a:r>
              <a:rPr lang="en-US" dirty="0" smtClean="0"/>
              <a:t>Introduction</a:t>
            </a:r>
          </a:p>
          <a:p>
            <a:r>
              <a:rPr lang="en-US" dirty="0" err="1" smtClean="0"/>
              <a:t>Hadronic</a:t>
            </a:r>
            <a:r>
              <a:rPr lang="en-US" dirty="0" smtClean="0"/>
              <a:t> </a:t>
            </a:r>
            <a:r>
              <a:rPr lang="en-US" dirty="0" err="1" smtClean="0"/>
              <a:t>rescattering</a:t>
            </a:r>
            <a:r>
              <a:rPr lang="en-US" dirty="0" smtClean="0"/>
              <a:t> in elliptic flow</a:t>
            </a:r>
          </a:p>
          <a:p>
            <a:pPr marL="971550" lvl="1" indent="-457200">
              <a:buFont typeface="Wingdings" charset="2"/>
              <a:buChar char="u"/>
            </a:pPr>
            <a:r>
              <a:rPr lang="en-US" sz="2600" dirty="0" smtClean="0"/>
              <a:t>Deuteron </a:t>
            </a:r>
            <a:r>
              <a:rPr lang="en-US" sz="2600" dirty="0" smtClean="0"/>
              <a:t>elliptic flow</a:t>
            </a:r>
          </a:p>
          <a:p>
            <a:pPr marL="1257300" lvl="2" indent="-342900">
              <a:buFontTx/>
              <a:buChar char="-"/>
            </a:pPr>
            <a:r>
              <a:rPr lang="en-US" sz="2400" dirty="0" smtClean="0"/>
              <a:t>Coalescence mode</a:t>
            </a:r>
          </a:p>
          <a:p>
            <a:pPr marL="1257300" lvl="2" indent="-342900">
              <a:buFontTx/>
              <a:buChar char="-"/>
            </a:pPr>
            <a:r>
              <a:rPr lang="en-US" sz="2400" dirty="0" smtClean="0"/>
              <a:t>Dynamical model</a:t>
            </a:r>
          </a:p>
          <a:p>
            <a:pPr marL="1257300" lvl="2" indent="-342900">
              <a:buFontTx/>
              <a:buChar char="-"/>
            </a:pPr>
            <a:r>
              <a:rPr lang="en-US" sz="2400" dirty="0" smtClean="0"/>
              <a:t>Transport model</a:t>
            </a:r>
          </a:p>
          <a:p>
            <a:pPr marL="457200">
              <a:buNone/>
            </a:pPr>
            <a:endParaRPr lang="en-US" sz="3600" dirty="0" smtClean="0"/>
          </a:p>
          <a:p>
            <a:pPr marL="1714500" lvl="3" indent="-342900">
              <a:buFontTx/>
              <a:buChar char="-"/>
            </a:pP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2/27/2011-3/1/2011</a:t>
            </a:r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P. </a:t>
            </a:r>
            <a:fld id="{4BEDD84E-25D4-4983-8AA1-2863C96F08D9}" type="slidenum">
              <a:rPr lang="ko-KR" altLang="en-US" smtClean="0"/>
              <a:pPr/>
              <a:t>2</a:t>
            </a:fld>
            <a:endParaRPr lang="ko-KR" alt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3810000"/>
            <a:ext cx="8712967" cy="2143472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68000"/>
              <a:buFont typeface="Wingdings 2"/>
              <a:buChar char="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/>
                <a:ea typeface="맑은 고딕"/>
                <a:cs typeface="Gill Sans MT"/>
              </a:rPr>
              <a:t>Heavy quarks in RHIC</a:t>
            </a:r>
          </a:p>
          <a:p>
            <a:pPr marL="971550" marR="0" lvl="1" indent="-4572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4"/>
              </a:buClr>
              <a:buSzPct val="60000"/>
              <a:buFont typeface="Wingdings" charset="2"/>
              <a:buChar char="u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/>
                <a:ea typeface="맑은 고딕"/>
                <a:cs typeface="Gill Sans MT"/>
              </a:rPr>
              <a:t>Baryon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/>
                <a:ea typeface="맑은 고딕"/>
                <a:cs typeface="Gill Sans MT"/>
              </a:rPr>
              <a:t>to meson ratio</a:t>
            </a:r>
          </a:p>
          <a:p>
            <a:pPr marL="971550" marR="0" lvl="1" indent="-4572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4"/>
              </a:buClr>
              <a:buSzPct val="60000"/>
              <a:buFont typeface="Wingdings" charset="2"/>
              <a:buChar char="u"/>
              <a:tabLst/>
              <a:defRPr/>
            </a:pPr>
            <a:r>
              <a:rPr lang="en-US" sz="2600" noProof="0" dirty="0" smtClean="0">
                <a:latin typeface="Gill Sans MT"/>
                <a:ea typeface="맑은 고딕"/>
                <a:cs typeface="Gill Sans MT"/>
              </a:rPr>
              <a:t>Nuclear modification factor of non-photonic electrons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ill Sans MT"/>
              <a:ea typeface="맑은 고딕"/>
              <a:cs typeface="Gill Sans MT"/>
            </a:endParaRPr>
          </a:p>
          <a:p>
            <a:pPr marL="4572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68000"/>
              <a:buFont typeface="Wingdings 2"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ill Sans MT"/>
              <a:ea typeface="맑은 고딕"/>
              <a:cs typeface="Gill Sans MT"/>
            </a:endParaRPr>
          </a:p>
          <a:p>
            <a:pPr marL="1714500" marR="0" lvl="3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53000"/>
              <a:buFontTx/>
              <a:buChar char="-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ill Sans MT"/>
              <a:ea typeface="맑은 고딕"/>
              <a:cs typeface="Gill Sans M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Dynamical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</a:t>
            </a:r>
            <a:r>
              <a:rPr lang="en-US" dirty="0" smtClean="0"/>
              <a:t>esults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2/27/2011-3/1/2011</a:t>
            </a:r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P. </a:t>
            </a:r>
            <a:fld id="{4BEDD84E-25D4-4983-8AA1-2863C96F08D9}" type="slidenum">
              <a:rPr lang="ko-KR" altLang="en-US" smtClean="0"/>
              <a:pPr/>
              <a:t>20</a:t>
            </a:fld>
            <a:endParaRPr lang="ko-KR" altLang="en-US" dirty="0"/>
          </a:p>
        </p:txBody>
      </p:sp>
      <p:pic>
        <p:nvPicPr>
          <p:cNvPr id="6" name="Picture 4" descr="Fig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536" y="1700808"/>
            <a:ext cx="6054625" cy="467116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" name="Line 7"/>
          <p:cNvSpPr>
            <a:spLocks noChangeShapeType="1"/>
          </p:cNvSpPr>
          <p:nvPr/>
        </p:nvSpPr>
        <p:spPr bwMode="auto">
          <a:xfrm flipH="1" flipV="1">
            <a:off x="4644007" y="4869160"/>
            <a:ext cx="2376264" cy="288032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7164288" y="4815130"/>
            <a:ext cx="1440160" cy="69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57200" indent="-457200" algn="ctr">
              <a:buFontTx/>
              <a:buNone/>
            </a:pPr>
            <a:r>
              <a:rPr lang="en-US" altLang="ko-KR"/>
              <a:t>Negative</a:t>
            </a:r>
          </a:p>
          <a:p>
            <a:pPr marL="457200" indent="-457200" algn="ctr">
              <a:buFontTx/>
              <a:buNone/>
            </a:pPr>
            <a:r>
              <a:rPr lang="en-US" altLang="ko-KR"/>
              <a:t>v</a:t>
            </a:r>
            <a:r>
              <a:rPr lang="en-US" altLang="ko-KR" baseline="-25000"/>
              <a:t>2</a:t>
            </a: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5786446" y="1421075"/>
            <a:ext cx="3071834" cy="29751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457200" indent="-457200" algn="ctr">
              <a:lnSpc>
                <a:spcPct val="80000"/>
              </a:lnSpc>
              <a:spcBef>
                <a:spcPct val="20000"/>
              </a:spcBef>
            </a:pPr>
            <a:r>
              <a:rPr lang="en-US" altLang="ko-KR" sz="1600" dirty="0" smtClean="0">
                <a:solidFill>
                  <a:srgbClr val="00B050"/>
                </a:solidFill>
              </a:rPr>
              <a:t>Oh </a:t>
            </a:r>
            <a:r>
              <a:rPr lang="en-US" altLang="ko-KR" sz="1600" dirty="0" smtClean="0">
                <a:solidFill>
                  <a:srgbClr val="00B050"/>
                </a:solidFill>
              </a:rPr>
              <a:t>and </a:t>
            </a:r>
            <a:r>
              <a:rPr lang="en-US" altLang="ko-KR" sz="1600" dirty="0" err="1" smtClean="0">
                <a:solidFill>
                  <a:srgbClr val="00B050"/>
                </a:solidFill>
              </a:rPr>
              <a:t>Ko</a:t>
            </a:r>
            <a:r>
              <a:rPr lang="en-US" altLang="ko-KR" sz="1600" dirty="0" smtClean="0">
                <a:solidFill>
                  <a:srgbClr val="00B050"/>
                </a:solidFill>
              </a:rPr>
              <a:t>, </a:t>
            </a:r>
            <a:r>
              <a:rPr lang="en-US" altLang="ko-KR" sz="1600" b="1" dirty="0" smtClean="0">
                <a:solidFill>
                  <a:srgbClr val="00B050"/>
                </a:solidFill>
              </a:rPr>
              <a:t>PRC76</a:t>
            </a:r>
            <a:r>
              <a:rPr lang="en-US" altLang="ko-KR" sz="1600" dirty="0" smtClean="0">
                <a:solidFill>
                  <a:srgbClr val="00B050"/>
                </a:solidFill>
              </a:rPr>
              <a:t> </a:t>
            </a:r>
            <a:endParaRPr lang="en-US" altLang="ko-KR" sz="1600" dirty="0">
              <a:solidFill>
                <a:srgbClr val="008000"/>
              </a:solidFill>
              <a:latin typeface="Times New Roman" pitchFamily="18" charset="0"/>
              <a:ea typeface="MD아롱체" pitchFamily="18" charset="-127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4792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Dynamical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</a:t>
            </a:r>
            <a:r>
              <a:rPr lang="en-US" dirty="0" smtClean="0"/>
              <a:t>esults</a:t>
            </a:r>
          </a:p>
          <a:p>
            <a:pPr lvl="1"/>
            <a:r>
              <a:rPr lang="en-US" altLang="ko-KR" dirty="0"/>
              <a:t>Deuteron spectrum</a:t>
            </a:r>
          </a:p>
          <a:p>
            <a:pPr lvl="2"/>
            <a:r>
              <a:rPr lang="en-US" altLang="ko-KR" dirty="0"/>
              <a:t>Radial flow effect is not fully taken into account</a:t>
            </a:r>
          </a:p>
          <a:p>
            <a:pPr lvl="1"/>
            <a:r>
              <a:rPr lang="en-US" altLang="ko-KR" dirty="0"/>
              <a:t>Deuteron elliptic flow</a:t>
            </a:r>
          </a:p>
          <a:p>
            <a:pPr lvl="2"/>
            <a:r>
              <a:rPr lang="en-US" altLang="ko-KR" dirty="0"/>
              <a:t>Consistent with the PHENIX data</a:t>
            </a:r>
          </a:p>
          <a:p>
            <a:pPr lvl="2"/>
            <a:r>
              <a:rPr lang="en-US" altLang="ko-KR" dirty="0"/>
              <a:t>Cannot explain the negative v</a:t>
            </a:r>
            <a:r>
              <a:rPr lang="en-US" altLang="ko-KR" baseline="-25000" dirty="0"/>
              <a:t>2</a:t>
            </a:r>
            <a:r>
              <a:rPr lang="en-US" altLang="ko-KR" dirty="0"/>
              <a:t> of preliminary STAR data</a:t>
            </a:r>
          </a:p>
          <a:p>
            <a:pPr lvl="2"/>
            <a:r>
              <a:rPr lang="en-US" altLang="ko-KR" dirty="0"/>
              <a:t>Support coalescence model at medium </a:t>
            </a:r>
            <a:r>
              <a:rPr lang="en-US" altLang="ko-KR" dirty="0" err="1"/>
              <a:t>p</a:t>
            </a:r>
            <a:r>
              <a:rPr lang="en-US" altLang="ko-KR" baseline="-25000" dirty="0" err="1"/>
              <a:t>T</a:t>
            </a:r>
            <a:endParaRPr lang="en-US" altLang="ko-KR" baseline="-25000" dirty="0"/>
          </a:p>
          <a:p>
            <a:pPr lvl="2"/>
            <a:r>
              <a:rPr lang="en-US" altLang="ko-KR" dirty="0"/>
              <a:t>Momentum conservation has more important role in this region.</a:t>
            </a:r>
          </a:p>
          <a:p>
            <a:pPr lvl="2"/>
            <a:r>
              <a:rPr lang="en-US" altLang="ko-KR" dirty="0"/>
              <a:t>Holds also for low momentum region?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2/27/2011-3/1/2011</a:t>
            </a:r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P. </a:t>
            </a:r>
            <a:fld id="{4BEDD84E-25D4-4983-8AA1-2863C96F08D9}" type="slidenum">
              <a:rPr lang="ko-KR" altLang="en-US" smtClean="0"/>
              <a:pPr/>
              <a:t>21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1317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Dynamical model </a:t>
            </a:r>
            <a:r>
              <a:rPr lang="en-US" dirty="0" err="1"/>
              <a:t>vs</a:t>
            </a:r>
            <a:r>
              <a:rPr lang="en-US" dirty="0"/>
              <a:t> Coalescence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</a:t>
            </a:r>
            <a:r>
              <a:rPr lang="en-US" dirty="0" smtClean="0"/>
              <a:t>n coalescence model,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d</a:t>
            </a:r>
            <a:r>
              <a:rPr lang="en-US" dirty="0" smtClean="0"/>
              <a:t>/2=p</a:t>
            </a:r>
            <a:r>
              <a:rPr lang="en-US" baseline="-25000" dirty="0" smtClean="0"/>
              <a:t>1</a:t>
            </a:r>
            <a:r>
              <a:rPr lang="en-US" dirty="0" smtClean="0"/>
              <a:t>=p</a:t>
            </a:r>
            <a:r>
              <a:rPr lang="en-US" baseline="-25000" dirty="0" smtClean="0"/>
              <a:t>2</a:t>
            </a:r>
            <a:endParaRPr lang="en-US" dirty="0"/>
          </a:p>
          <a:p>
            <a:r>
              <a:rPr lang="en-US" dirty="0" smtClean="0"/>
              <a:t>I</a:t>
            </a:r>
            <a:r>
              <a:rPr lang="en-US" dirty="0" smtClean="0"/>
              <a:t>n dynamical model, energy-momentum conservation</a:t>
            </a:r>
            <a:br>
              <a:rPr lang="en-US" dirty="0" smtClean="0"/>
            </a:br>
            <a:r>
              <a:rPr lang="en-US" dirty="0" smtClean="0"/>
              <a:t>determines the physical region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2/27/2011-3/1/2011</a:t>
            </a:r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P. </a:t>
            </a:r>
            <a:fld id="{4BEDD84E-25D4-4983-8AA1-2863C96F08D9}" type="slidenum">
              <a:rPr lang="ko-KR" altLang="en-US" smtClean="0"/>
              <a:pPr/>
              <a:t>22</a:t>
            </a:fld>
            <a:endParaRPr lang="ko-KR" altLang="en-US" dirty="0"/>
          </a:p>
        </p:txBody>
      </p:sp>
      <p:pic>
        <p:nvPicPr>
          <p:cNvPr id="6" name="Picture 4" descr="k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528" y="2348880"/>
            <a:ext cx="5184775" cy="39989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graphicFrame>
        <p:nvGraphicFramePr>
          <p:cNvPr id="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428094"/>
              </p:ext>
            </p:extLst>
          </p:nvPr>
        </p:nvGraphicFramePr>
        <p:xfrm>
          <a:off x="6300466" y="3074367"/>
          <a:ext cx="2089150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9" name="Equation" r:id="rId4" imgW="1002960" imgH="241200" progId="Equation.DSMT4">
                  <p:embed/>
                </p:oleObj>
              </mc:Choice>
              <mc:Fallback>
                <p:oleObj name="Equation" r:id="rId4" imgW="10029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466" y="3074367"/>
                        <a:ext cx="2089150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AutoShape 9"/>
          <p:cNvSpPr>
            <a:spLocks noChangeArrowheads="1"/>
          </p:cNvSpPr>
          <p:nvPr/>
        </p:nvSpPr>
        <p:spPr bwMode="auto">
          <a:xfrm>
            <a:off x="5363841" y="3218830"/>
            <a:ext cx="647700" cy="144462"/>
          </a:xfrm>
          <a:prstGeom prst="leftArrow">
            <a:avLst>
              <a:gd name="adj1" fmla="val 50000"/>
              <a:gd name="adj2" fmla="val 11208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>
            <a:off x="5363841" y="5019055"/>
            <a:ext cx="647700" cy="144462"/>
          </a:xfrm>
          <a:prstGeom prst="leftArrow">
            <a:avLst>
              <a:gd name="adj1" fmla="val 50000"/>
              <a:gd name="adj2" fmla="val 11208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3833473"/>
              </p:ext>
            </p:extLst>
          </p:nvPr>
        </p:nvGraphicFramePr>
        <p:xfrm>
          <a:off x="6371903" y="4690442"/>
          <a:ext cx="2087563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0" name="Equation" r:id="rId6" imgW="1015920" imgH="241200" progId="Equation.DSMT4">
                  <p:embed/>
                </p:oleObj>
              </mc:Choice>
              <mc:Fallback>
                <p:oleObj name="Equation" r:id="rId6" imgW="10159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1903" y="4690442"/>
                        <a:ext cx="2087563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Oval 14"/>
          <p:cNvSpPr>
            <a:spLocks noChangeArrowheads="1"/>
          </p:cNvSpPr>
          <p:nvPr/>
        </p:nvSpPr>
        <p:spPr bwMode="auto">
          <a:xfrm>
            <a:off x="2915916" y="4010992"/>
            <a:ext cx="142875" cy="142875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Oval 15"/>
          <p:cNvSpPr>
            <a:spLocks noChangeArrowheads="1"/>
          </p:cNvSpPr>
          <p:nvPr/>
        </p:nvSpPr>
        <p:spPr bwMode="auto">
          <a:xfrm>
            <a:off x="899791" y="5595317"/>
            <a:ext cx="142875" cy="142875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Oval 16"/>
          <p:cNvSpPr>
            <a:spLocks noChangeArrowheads="1"/>
          </p:cNvSpPr>
          <p:nvPr/>
        </p:nvSpPr>
        <p:spPr bwMode="auto">
          <a:xfrm>
            <a:off x="899791" y="4010992"/>
            <a:ext cx="142875" cy="142875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3635053" y="4874592"/>
            <a:ext cx="142875" cy="142875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3851920" y="5013176"/>
            <a:ext cx="2016224" cy="792088"/>
          </a:xfrm>
          <a:prstGeom prst="straightConnector1">
            <a:avLst/>
          </a:prstGeom>
          <a:ln w="38100" cmpd="sng"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5940152" y="5661248"/>
            <a:ext cx="3096344" cy="7200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r>
              <a:rPr lang="en-US" dirty="0" smtClean="0"/>
              <a:t>llowed by the coalescence</a:t>
            </a:r>
          </a:p>
          <a:p>
            <a:pPr algn="ctr"/>
            <a:r>
              <a:rPr lang="en-US" dirty="0" smtClean="0"/>
              <a:t>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7585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</a:t>
            </a:r>
            <a:r>
              <a:rPr lang="en-US" dirty="0" smtClean="0"/>
              <a:t>ynamical model </a:t>
            </a:r>
            <a:r>
              <a:rPr lang="en-US" dirty="0" err="1" smtClean="0"/>
              <a:t>vs</a:t>
            </a:r>
            <a:r>
              <a:rPr lang="en-US" dirty="0" smtClean="0"/>
              <a:t> Coalescence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At low </a:t>
            </a:r>
            <a:r>
              <a:rPr lang="en-US" altLang="ko-KR" dirty="0" err="1"/>
              <a:t>p</a:t>
            </a:r>
            <a:r>
              <a:rPr lang="en-US" altLang="ko-KR" baseline="-25000" dirty="0" err="1"/>
              <a:t>T</a:t>
            </a:r>
            <a:r>
              <a:rPr lang="en-US" altLang="ko-KR" dirty="0"/>
              <a:t> region</a:t>
            </a:r>
          </a:p>
          <a:p>
            <a:pPr lvl="1"/>
            <a:r>
              <a:rPr lang="en-US" altLang="ko-KR" dirty="0"/>
              <a:t>The momenta chosen by the coalescence model is not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physically </a:t>
            </a:r>
            <a:r>
              <a:rPr lang="en-US" altLang="ko-KR" dirty="0"/>
              <a:t>allowed region.</a:t>
            </a:r>
          </a:p>
          <a:p>
            <a:pPr lvl="1"/>
            <a:r>
              <a:rPr lang="en-US" altLang="ko-KR" dirty="0"/>
              <a:t>So, the similarities between the dynamical model and coalescence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model </a:t>
            </a:r>
            <a:r>
              <a:rPr lang="en-US" altLang="ko-KR" dirty="0"/>
              <a:t>are accidental,</a:t>
            </a:r>
          </a:p>
          <a:p>
            <a:pPr lvl="2"/>
            <a:r>
              <a:rPr lang="en-US" altLang="ko-KR" dirty="0"/>
              <a:t>If v</a:t>
            </a:r>
            <a:r>
              <a:rPr lang="en-US" altLang="ko-KR" baseline="-25000" dirty="0"/>
              <a:t>2</a:t>
            </a:r>
            <a:r>
              <a:rPr lang="en-US" altLang="ko-KR" dirty="0"/>
              <a:t> of the nucleon at low </a:t>
            </a:r>
            <a:r>
              <a:rPr lang="en-US" altLang="ko-KR" dirty="0" err="1"/>
              <a:t>p</a:t>
            </a:r>
            <a:r>
              <a:rPr lang="en-US" altLang="ko-KR" baseline="-25000" dirty="0" err="1"/>
              <a:t>T</a:t>
            </a:r>
            <a:r>
              <a:rPr lang="en-US" altLang="ko-KR" dirty="0"/>
              <a:t> is negative</a:t>
            </a:r>
          </a:p>
          <a:p>
            <a:pPr lvl="3"/>
            <a:r>
              <a:rPr lang="en-US" altLang="ko-KR" dirty="0"/>
              <a:t>Coalescence model gives negative deuteron v</a:t>
            </a:r>
            <a:r>
              <a:rPr lang="en-US" altLang="ko-KR" baseline="-25000" dirty="0"/>
              <a:t>2</a:t>
            </a:r>
          </a:p>
          <a:p>
            <a:pPr lvl="3"/>
            <a:r>
              <a:rPr lang="en-US" altLang="ko-KR" dirty="0"/>
              <a:t>Dynamical model gives positive deuteron v</a:t>
            </a:r>
            <a:r>
              <a:rPr lang="en-US" altLang="ko-KR" baseline="-25000" dirty="0"/>
              <a:t>2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2/27/2011-3/1/2011</a:t>
            </a:r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P. </a:t>
            </a:r>
            <a:fld id="{4BEDD84E-25D4-4983-8AA1-2863C96F08D9}" type="slidenum">
              <a:rPr lang="ko-KR" altLang="en-US" smtClean="0"/>
              <a:pPr/>
              <a:t>23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71948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</a:t>
            </a:r>
            <a:r>
              <a:rPr lang="en-US" dirty="0" smtClean="0"/>
              <a:t>ransport model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2/27/2011-3/1/2011</a:t>
            </a:r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P. </a:t>
            </a:r>
            <a:fld id="{4BEDD84E-25D4-4983-8AA1-2863C96F08D9}" type="slidenum">
              <a:rPr lang="ko-KR" altLang="en-US" smtClean="0"/>
              <a:pPr/>
              <a:t>24</a:t>
            </a:fld>
            <a:endParaRPr lang="ko-KR" altLang="en-US" dirty="0"/>
          </a:p>
        </p:txBody>
      </p:sp>
      <p:pic>
        <p:nvPicPr>
          <p:cNvPr id="6" name="내용 개체 틀 6" descr="URQM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1071546"/>
            <a:ext cx="3286148" cy="2187487"/>
          </a:xfrm>
          <a:prstGeom prst="rect">
            <a:avLst/>
          </a:prstGeom>
        </p:spPr>
      </p:pic>
      <p:cxnSp>
        <p:nvCxnSpPr>
          <p:cNvPr id="7" name="직선 화살표 연결선 4"/>
          <p:cNvCxnSpPr/>
          <p:nvPr/>
        </p:nvCxnSpPr>
        <p:spPr>
          <a:xfrm rot="5400000" flipH="1" flipV="1">
            <a:off x="1285851" y="3214686"/>
            <a:ext cx="928694" cy="7143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1438" y="3714752"/>
            <a:ext cx="41433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Assume that initial hadrons formed by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the </a:t>
            </a:r>
            <a:r>
              <a:rPr lang="en-US" altLang="ko-KR" dirty="0" smtClean="0"/>
              <a:t>QGP are thermalized. </a:t>
            </a:r>
            <a:br>
              <a:rPr lang="en-US" altLang="ko-KR" dirty="0" smtClean="0"/>
            </a:br>
            <a:r>
              <a:rPr lang="en-US" altLang="ko-KR" dirty="0" smtClean="0"/>
              <a:t>(blast-wave model)</a:t>
            </a:r>
          </a:p>
          <a:p>
            <a:r>
              <a:rPr lang="en-US" altLang="ko-KR" dirty="0" smtClean="0"/>
              <a:t>⇒ </a:t>
            </a:r>
          </a:p>
          <a:p>
            <a:r>
              <a:rPr lang="en-US" altLang="ko-KR" dirty="0" smtClean="0"/>
              <a:t>and, then, hadronic rescattering</a:t>
            </a:r>
            <a:endParaRPr lang="ko-KR" altLang="en-US" dirty="0"/>
          </a:p>
        </p:txBody>
      </p:sp>
      <p:sp>
        <p:nvSpPr>
          <p:cNvPr id="9" name="타원 6"/>
          <p:cNvSpPr/>
          <p:nvPr/>
        </p:nvSpPr>
        <p:spPr>
          <a:xfrm>
            <a:off x="1071537" y="1714488"/>
            <a:ext cx="1500198" cy="92869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aphicFrame>
        <p:nvGraphicFramePr>
          <p:cNvPr id="10" name="내용 개체 틀 7"/>
          <p:cNvGraphicFramePr>
            <a:graphicFrameLocks noChangeAspect="1"/>
          </p:cNvGraphicFramePr>
          <p:nvPr/>
        </p:nvGraphicFramePr>
        <p:xfrm>
          <a:off x="3535303" y="1071546"/>
          <a:ext cx="5537291" cy="22145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3" name="Equation" r:id="rId4" imgW="3682800" imgH="1473120" progId="Equation.3">
                  <p:embed/>
                </p:oleObj>
              </mc:Choice>
              <mc:Fallback>
                <p:oleObj name="Equation" r:id="rId4" imgW="3682800" imgH="1473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5303" y="1071546"/>
                        <a:ext cx="5537291" cy="221457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위쪽 화살표 8"/>
          <p:cNvSpPr/>
          <p:nvPr/>
        </p:nvSpPr>
        <p:spPr>
          <a:xfrm rot="18658204">
            <a:off x="4568715" y="3593659"/>
            <a:ext cx="285752" cy="50006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4857752" y="4214818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Initial state</a:t>
            </a:r>
            <a:endParaRPr lang="ko-KR" altLang="en-US" dirty="0"/>
          </a:p>
        </p:txBody>
      </p:sp>
      <p:sp>
        <p:nvSpPr>
          <p:cNvPr id="13" name="위쪽 화살표 10"/>
          <p:cNvSpPr/>
          <p:nvPr/>
        </p:nvSpPr>
        <p:spPr>
          <a:xfrm rot="7675501">
            <a:off x="5857177" y="4659794"/>
            <a:ext cx="285752" cy="50006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모서리가 둥근 직사각형 11"/>
          <p:cNvSpPr/>
          <p:nvPr/>
        </p:nvSpPr>
        <p:spPr>
          <a:xfrm>
            <a:off x="4929190" y="5214950"/>
            <a:ext cx="3643338" cy="714380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Hadron </a:t>
            </a:r>
            <a:r>
              <a:rPr lang="en-US" altLang="ko-KR" dirty="0" err="1" smtClean="0"/>
              <a:t>rescatterings</a:t>
            </a:r>
            <a:r>
              <a:rPr lang="en-US" altLang="ko-KR" dirty="0" smtClean="0"/>
              <a:t>/collective </a:t>
            </a:r>
            <a:r>
              <a:rPr lang="en-US" altLang="ko-KR" dirty="0"/>
              <a:t/>
            </a:r>
            <a:br>
              <a:rPr lang="en-US" altLang="ko-KR" dirty="0"/>
            </a:br>
            <a:r>
              <a:rPr lang="en-US" altLang="ko-KR" dirty="0" smtClean="0"/>
              <a:t>expansion </a:t>
            </a:r>
            <a:r>
              <a:rPr lang="en-US" altLang="ko-KR" dirty="0" smtClean="0"/>
              <a:t>via ART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105183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</a:t>
            </a:r>
            <a:r>
              <a:rPr lang="en-US" dirty="0" smtClean="0"/>
              <a:t>ransport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Transport model ART (A Relativistic Transport model)</a:t>
            </a:r>
          </a:p>
          <a:p>
            <a:pPr lvl="1"/>
            <a:r>
              <a:rPr lang="en-US" altLang="ko-KR" dirty="0"/>
              <a:t>includes </a:t>
            </a:r>
            <a:br>
              <a:rPr lang="en-US" altLang="ko-KR" dirty="0"/>
            </a:br>
            <a:r>
              <a:rPr lang="en-US" altLang="ko-KR" dirty="0"/>
              <a:t>mesons (</a:t>
            </a:r>
            <a:r>
              <a:rPr lang="en-US" altLang="ko-KR" dirty="0">
                <a:latin typeface="Symbol" pitchFamily="18" charset="2"/>
              </a:rPr>
              <a:t>p</a:t>
            </a:r>
            <a:r>
              <a:rPr lang="en-US" altLang="ko-KR" dirty="0"/>
              <a:t>, </a:t>
            </a:r>
            <a:r>
              <a:rPr lang="en-US" altLang="ko-KR" dirty="0">
                <a:latin typeface="Symbol" pitchFamily="18" charset="2"/>
              </a:rPr>
              <a:t>r</a:t>
            </a:r>
            <a:r>
              <a:rPr lang="en-US" altLang="ko-KR" dirty="0"/>
              <a:t>, </a:t>
            </a:r>
            <a:r>
              <a:rPr lang="en-US" altLang="ko-KR" dirty="0">
                <a:latin typeface="Symbol" pitchFamily="18" charset="2"/>
              </a:rPr>
              <a:t>w</a:t>
            </a:r>
            <a:r>
              <a:rPr lang="en-US" altLang="ko-KR" dirty="0"/>
              <a:t>, </a:t>
            </a:r>
            <a:r>
              <a:rPr lang="en-US" altLang="ko-KR" dirty="0">
                <a:latin typeface="Symbol" pitchFamily="18" charset="2"/>
              </a:rPr>
              <a:t>h</a:t>
            </a:r>
            <a:r>
              <a:rPr lang="en-US" altLang="ko-KR" dirty="0"/>
              <a:t>, K, K*, </a:t>
            </a:r>
            <a:r>
              <a:rPr lang="en-US" altLang="ko-KR" dirty="0">
                <a:latin typeface="Symbol" pitchFamily="18" charset="2"/>
              </a:rPr>
              <a:t>f</a:t>
            </a:r>
            <a:r>
              <a:rPr lang="en-US" altLang="ko-KR" dirty="0"/>
              <a:t>)</a:t>
            </a:r>
            <a:br>
              <a:rPr lang="en-US" altLang="ko-KR" dirty="0"/>
            </a:br>
            <a:r>
              <a:rPr lang="en-US" altLang="ko-KR" dirty="0"/>
              <a:t>and baryons (N, </a:t>
            </a:r>
            <a:r>
              <a:rPr lang="en-US" altLang="ko-KR" dirty="0">
                <a:latin typeface="Symbol" pitchFamily="18" charset="2"/>
              </a:rPr>
              <a:t>D</a:t>
            </a:r>
            <a:r>
              <a:rPr lang="en-US" altLang="ko-KR" dirty="0"/>
              <a:t>, </a:t>
            </a:r>
            <a:r>
              <a:rPr lang="en-US" altLang="ko-KR" dirty="0">
                <a:latin typeface="Symbol" pitchFamily="18" charset="2"/>
              </a:rPr>
              <a:t>L</a:t>
            </a:r>
            <a:r>
              <a:rPr lang="en-US" altLang="ko-KR" dirty="0"/>
              <a:t>, </a:t>
            </a:r>
            <a:r>
              <a:rPr lang="en-US" altLang="ko-KR" dirty="0">
                <a:latin typeface="Symbol" pitchFamily="18" charset="2"/>
              </a:rPr>
              <a:t>S</a:t>
            </a:r>
            <a:r>
              <a:rPr lang="en-US" altLang="ko-KR" dirty="0"/>
              <a:t> and their anti-particles)</a:t>
            </a:r>
          </a:p>
          <a:p>
            <a:pPr lvl="1"/>
            <a:r>
              <a:rPr lang="en-US" altLang="ko-KR" dirty="0"/>
              <a:t>In this work, we include the interactions with the deuteron</a:t>
            </a:r>
            <a:endParaRPr lang="ko-KR" alt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2/27/2011-3/1/2011</a:t>
            </a:r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P. </a:t>
            </a:r>
            <a:fld id="{4BEDD84E-25D4-4983-8AA1-2863C96F08D9}" type="slidenum">
              <a:rPr lang="ko-KR" altLang="en-US" smtClean="0"/>
              <a:pPr/>
              <a:t>25</a:t>
            </a:fld>
            <a:endParaRPr lang="ko-KR" alt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3143248"/>
            <a:ext cx="4056280" cy="2862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3214686"/>
            <a:ext cx="3786214" cy="2773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314710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Transport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</a:t>
            </a:r>
            <a:r>
              <a:rPr lang="en-US" dirty="0" smtClean="0"/>
              <a:t>nputs </a:t>
            </a:r>
          </a:p>
          <a:p>
            <a:pPr lvl="1"/>
            <a:r>
              <a:rPr lang="en-US" altLang="ko-KR" dirty="0"/>
              <a:t>The parameters for the initial state are determined</a:t>
            </a:r>
            <a:br>
              <a:rPr lang="en-US" altLang="ko-KR" dirty="0"/>
            </a:br>
            <a:r>
              <a:rPr lang="en-US" altLang="ko-KR" dirty="0"/>
              <a:t>to reproduce the measured pion/nucleon data</a:t>
            </a:r>
            <a:endParaRPr lang="ko-KR" alt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2/27/2011-3/1/2011</a:t>
            </a:r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P. </a:t>
            </a:r>
            <a:fld id="{4BEDD84E-25D4-4983-8AA1-2863C96F08D9}" type="slidenum">
              <a:rPr lang="ko-KR" altLang="en-US" smtClean="0"/>
              <a:pPr/>
              <a:t>26</a:t>
            </a:fld>
            <a:endParaRPr lang="ko-KR" altLang="en-US" dirty="0"/>
          </a:p>
        </p:txBody>
      </p:sp>
      <p:sp>
        <p:nvSpPr>
          <p:cNvPr id="6" name="직사각형 3"/>
          <p:cNvSpPr/>
          <p:nvPr/>
        </p:nvSpPr>
        <p:spPr>
          <a:xfrm>
            <a:off x="5252750" y="5777334"/>
            <a:ext cx="3000396" cy="7143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Large rescattering effects in the elliptic flow</a:t>
            </a:r>
            <a:endParaRPr lang="ko-KR" alt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276872"/>
            <a:ext cx="3500462" cy="363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304" y="2276872"/>
            <a:ext cx="4647657" cy="341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63964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Transport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</a:t>
            </a:r>
            <a:r>
              <a:rPr lang="en-US" dirty="0" smtClean="0"/>
              <a:t>utput </a:t>
            </a:r>
          </a:p>
          <a:p>
            <a:pPr lvl="1"/>
            <a:r>
              <a:rPr lang="en-US" altLang="ko-KR" dirty="0"/>
              <a:t>Deuteron spectrum </a:t>
            </a:r>
            <a:r>
              <a:rPr lang="en-US" altLang="ko-KR" dirty="0" err="1"/>
              <a:t>p</a:t>
            </a:r>
            <a:r>
              <a:rPr lang="en-US" altLang="ko-KR" baseline="-25000" dirty="0" err="1"/>
              <a:t>T</a:t>
            </a:r>
            <a:r>
              <a:rPr lang="en-US" altLang="ko-KR" baseline="-25000" dirty="0"/>
              <a:t> </a:t>
            </a:r>
            <a:r>
              <a:rPr lang="en-US" altLang="ko-KR" dirty="0"/>
              <a:t>spectrum and elliptic </a:t>
            </a:r>
            <a:r>
              <a:rPr lang="en-US" altLang="ko-KR" dirty="0" smtClean="0"/>
              <a:t>flow</a:t>
            </a:r>
            <a:endParaRPr lang="ko-KR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2/27/2011-3/1/2011</a:t>
            </a:r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P. </a:t>
            </a:r>
            <a:fld id="{4BEDD84E-25D4-4983-8AA1-2863C96F08D9}" type="slidenum">
              <a:rPr lang="ko-KR" altLang="en-US" smtClean="0"/>
              <a:pPr/>
              <a:t>27</a:t>
            </a:fld>
            <a:endParaRPr lang="ko-KR" altLang="en-US" dirty="0"/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7000892" y="1000108"/>
            <a:ext cx="1857388" cy="2893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457200" indent="-457200" algn="ctr">
              <a:lnSpc>
                <a:spcPct val="80000"/>
              </a:lnSpc>
              <a:spcBef>
                <a:spcPct val="20000"/>
              </a:spcBef>
            </a:pPr>
            <a:r>
              <a:rPr lang="en-US" altLang="ko-KR" sz="1600" dirty="0" smtClean="0">
                <a:solidFill>
                  <a:srgbClr val="00B050"/>
                </a:solidFill>
              </a:rPr>
              <a:t>Oh et al., </a:t>
            </a:r>
            <a:r>
              <a:rPr lang="en-US" altLang="ko-KR" sz="1600" b="1" dirty="0" smtClean="0">
                <a:solidFill>
                  <a:srgbClr val="00B050"/>
                </a:solidFill>
              </a:rPr>
              <a:t>PRC80</a:t>
            </a:r>
            <a:endParaRPr lang="en-US" altLang="ko-KR" sz="1600" dirty="0">
              <a:solidFill>
                <a:srgbClr val="008000"/>
              </a:solidFill>
              <a:latin typeface="Times New Roman" pitchFamily="18" charset="0"/>
              <a:ea typeface="MD아롱체" pitchFamily="18" charset="-127"/>
              <a:cs typeface="Times New Roman" pitchFamily="18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194" y="2420888"/>
            <a:ext cx="3748638" cy="3888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852936"/>
            <a:ext cx="3906931" cy="3433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42771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Transport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2/27/2011-3/1/2011</a:t>
            </a:r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P. </a:t>
            </a:r>
            <a:fld id="{4BEDD84E-25D4-4983-8AA1-2863C96F08D9}" type="slidenum">
              <a:rPr lang="ko-KR" altLang="en-US" smtClean="0"/>
              <a:pPr/>
              <a:t>28</a:t>
            </a:fld>
            <a:endParaRPr lang="ko-KR" alt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052736"/>
            <a:ext cx="5306708" cy="3805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직사각형 6"/>
          <p:cNvSpPr/>
          <p:nvPr/>
        </p:nvSpPr>
        <p:spPr>
          <a:xfrm>
            <a:off x="285720" y="5072074"/>
            <a:ext cx="3429024" cy="10001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Deviation from the scaling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behavior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74510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Outlook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2/27/2011-3/1/2011</a:t>
            </a:r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P. </a:t>
            </a:r>
            <a:fld id="{4BEDD84E-25D4-4983-8AA1-2863C96F08D9}" type="slidenum">
              <a:rPr lang="ko-KR" altLang="en-US" smtClean="0"/>
              <a:pPr/>
              <a:t>29</a:t>
            </a:fld>
            <a:endParaRPr lang="ko-KR" altLang="en-US" dirty="0"/>
          </a:p>
        </p:txBody>
      </p:sp>
      <p:pic>
        <p:nvPicPr>
          <p:cNvPr id="6" name="그림 3" descr="sequence-heavy-ion.jpg"/>
          <p:cNvPicPr>
            <a:picLocks noChangeAspect="1"/>
          </p:cNvPicPr>
          <p:nvPr/>
        </p:nvPicPr>
        <p:blipFill>
          <a:blip r:embed="rId2" cstate="print"/>
          <a:srcRect r="70238"/>
          <a:stretch>
            <a:fillRect/>
          </a:stretch>
        </p:blipFill>
        <p:spPr>
          <a:xfrm>
            <a:off x="214282" y="1214422"/>
            <a:ext cx="1785950" cy="1500198"/>
          </a:xfrm>
          <a:prstGeom prst="rect">
            <a:avLst/>
          </a:prstGeom>
        </p:spPr>
      </p:pic>
      <p:sp>
        <p:nvSpPr>
          <p:cNvPr id="7" name="직사각형 4"/>
          <p:cNvSpPr/>
          <p:nvPr/>
        </p:nvSpPr>
        <p:spPr>
          <a:xfrm>
            <a:off x="2214546" y="2928934"/>
            <a:ext cx="857256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QGP</a:t>
            </a:r>
            <a:endParaRPr lang="ko-KR" altLang="en-US" dirty="0"/>
          </a:p>
        </p:txBody>
      </p:sp>
      <p:pic>
        <p:nvPicPr>
          <p:cNvPr id="8" name="그림 5" descr="sequence-heavy-ion.jpg"/>
          <p:cNvPicPr>
            <a:picLocks noChangeAspect="1"/>
          </p:cNvPicPr>
          <p:nvPr/>
        </p:nvPicPr>
        <p:blipFill>
          <a:blip r:embed="rId2" cstate="print"/>
          <a:srcRect l="33334" r="53571"/>
          <a:stretch>
            <a:fillRect/>
          </a:stretch>
        </p:blipFill>
        <p:spPr>
          <a:xfrm>
            <a:off x="2285984" y="1214422"/>
            <a:ext cx="785818" cy="1500198"/>
          </a:xfrm>
          <a:prstGeom prst="rect">
            <a:avLst/>
          </a:prstGeom>
        </p:spPr>
      </p:pic>
      <p:pic>
        <p:nvPicPr>
          <p:cNvPr id="9" name="그림 6" descr="sequence-heavy-ion.jpg"/>
          <p:cNvPicPr>
            <a:picLocks noChangeAspect="1"/>
          </p:cNvPicPr>
          <p:nvPr/>
        </p:nvPicPr>
        <p:blipFill>
          <a:blip r:embed="rId2" cstate="print"/>
          <a:srcRect l="73810"/>
          <a:stretch>
            <a:fillRect/>
          </a:stretch>
        </p:blipFill>
        <p:spPr>
          <a:xfrm>
            <a:off x="6572264" y="1214422"/>
            <a:ext cx="1571636" cy="1500198"/>
          </a:xfrm>
          <a:prstGeom prst="rect">
            <a:avLst/>
          </a:prstGeom>
        </p:spPr>
      </p:pic>
      <p:pic>
        <p:nvPicPr>
          <p:cNvPr id="10" name="그림 7" descr="sequence-heavy-ion.jpg"/>
          <p:cNvPicPr>
            <a:picLocks noChangeAspect="1"/>
          </p:cNvPicPr>
          <p:nvPr/>
        </p:nvPicPr>
        <p:blipFill>
          <a:blip r:embed="rId2" cstate="print"/>
          <a:srcRect l="51190" r="29762"/>
          <a:stretch>
            <a:fillRect/>
          </a:stretch>
        </p:blipFill>
        <p:spPr>
          <a:xfrm>
            <a:off x="4357686" y="1214422"/>
            <a:ext cx="1143008" cy="1500198"/>
          </a:xfrm>
          <a:prstGeom prst="rect">
            <a:avLst/>
          </a:prstGeom>
        </p:spPr>
      </p:pic>
      <p:sp>
        <p:nvSpPr>
          <p:cNvPr id="11" name="직사각형 8"/>
          <p:cNvSpPr/>
          <p:nvPr/>
        </p:nvSpPr>
        <p:spPr>
          <a:xfrm>
            <a:off x="4311648" y="2928934"/>
            <a:ext cx="1340472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Expansion</a:t>
            </a:r>
            <a:endParaRPr lang="ko-KR" altLang="en-US" dirty="0"/>
          </a:p>
        </p:txBody>
      </p:sp>
      <p:sp>
        <p:nvSpPr>
          <p:cNvPr id="12" name="직사각형 9"/>
          <p:cNvSpPr/>
          <p:nvPr/>
        </p:nvSpPr>
        <p:spPr>
          <a:xfrm>
            <a:off x="6643702" y="2890834"/>
            <a:ext cx="1428760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Freeze-out</a:t>
            </a:r>
            <a:endParaRPr lang="ko-KR" altLang="en-US" dirty="0"/>
          </a:p>
        </p:txBody>
      </p:sp>
      <p:sp>
        <p:nvSpPr>
          <p:cNvPr id="13" name="갈매기형 수장 10"/>
          <p:cNvSpPr/>
          <p:nvPr/>
        </p:nvSpPr>
        <p:spPr>
          <a:xfrm>
            <a:off x="3357554" y="1857364"/>
            <a:ext cx="214314" cy="35719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4" name="갈매기형 수장 11"/>
          <p:cNvSpPr/>
          <p:nvPr/>
        </p:nvSpPr>
        <p:spPr>
          <a:xfrm>
            <a:off x="3571868" y="1857364"/>
            <a:ext cx="214314" cy="35719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5" name="갈매기형 수장 12"/>
          <p:cNvSpPr/>
          <p:nvPr/>
        </p:nvSpPr>
        <p:spPr>
          <a:xfrm>
            <a:off x="3786182" y="1857364"/>
            <a:ext cx="214314" cy="35719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6" name="갈매기형 수장 13"/>
          <p:cNvSpPr/>
          <p:nvPr/>
        </p:nvSpPr>
        <p:spPr>
          <a:xfrm>
            <a:off x="5715008" y="1857364"/>
            <a:ext cx="214314" cy="35719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7" name="갈매기형 수장 14"/>
          <p:cNvSpPr/>
          <p:nvPr/>
        </p:nvSpPr>
        <p:spPr>
          <a:xfrm>
            <a:off x="5929322" y="1857364"/>
            <a:ext cx="214314" cy="35719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8" name="갈매기형 수장 15"/>
          <p:cNvSpPr/>
          <p:nvPr/>
        </p:nvSpPr>
        <p:spPr>
          <a:xfrm>
            <a:off x="6143636" y="1857364"/>
            <a:ext cx="214314" cy="35719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cxnSp>
        <p:nvCxnSpPr>
          <p:cNvPr id="19" name="직선 화살표 연결선 16"/>
          <p:cNvCxnSpPr/>
          <p:nvPr/>
        </p:nvCxnSpPr>
        <p:spPr>
          <a:xfrm rot="5400000" flipH="1" flipV="1">
            <a:off x="3069421" y="2964653"/>
            <a:ext cx="1214446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화살표 연결선 17"/>
          <p:cNvCxnSpPr/>
          <p:nvPr/>
        </p:nvCxnSpPr>
        <p:spPr>
          <a:xfrm rot="5400000" flipH="1" flipV="1">
            <a:off x="5392743" y="2963859"/>
            <a:ext cx="1214446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643174" y="3643314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/>
              <a:t>Hadronization</a:t>
            </a:r>
            <a:endParaRPr lang="ko-KR" alt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000628" y="3643314"/>
            <a:ext cx="2235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/>
              <a:t>Hadron rescattering</a:t>
            </a:r>
            <a:endParaRPr lang="ko-KR" altLang="en-US" dirty="0"/>
          </a:p>
        </p:txBody>
      </p:sp>
      <p:sp>
        <p:nvSpPr>
          <p:cNvPr id="23" name="해 20"/>
          <p:cNvSpPr/>
          <p:nvPr/>
        </p:nvSpPr>
        <p:spPr>
          <a:xfrm>
            <a:off x="8286776" y="1638288"/>
            <a:ext cx="714348" cy="642942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24" name="직선 화살표 연결선 21"/>
          <p:cNvCxnSpPr/>
          <p:nvPr/>
        </p:nvCxnSpPr>
        <p:spPr>
          <a:xfrm rot="5400000" flipH="1" flipV="1">
            <a:off x="8035949" y="2963859"/>
            <a:ext cx="1214446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429520" y="3643314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/>
              <a:t>Measurements</a:t>
            </a:r>
            <a:endParaRPr lang="ko-KR" altLang="en-US" dirty="0"/>
          </a:p>
        </p:txBody>
      </p:sp>
      <p:sp>
        <p:nvSpPr>
          <p:cNvPr id="26" name="직사각형 23"/>
          <p:cNvSpPr/>
          <p:nvPr/>
        </p:nvSpPr>
        <p:spPr>
          <a:xfrm>
            <a:off x="2786050" y="4786322"/>
            <a:ext cx="2571768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ko-KR" dirty="0" smtClean="0"/>
              <a:t>Modify Quark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recombination</a:t>
            </a:r>
            <a:endParaRPr lang="en-US" altLang="ko-KR" dirty="0" smtClean="0"/>
          </a:p>
        </p:txBody>
      </p:sp>
      <p:sp>
        <p:nvSpPr>
          <p:cNvPr id="27" name="아래쪽 화살표 24"/>
          <p:cNvSpPr/>
          <p:nvPr/>
        </p:nvSpPr>
        <p:spPr>
          <a:xfrm>
            <a:off x="3571868" y="4143380"/>
            <a:ext cx="214314" cy="500066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8" name="아래쪽 화살표 25"/>
          <p:cNvSpPr/>
          <p:nvPr/>
        </p:nvSpPr>
        <p:spPr>
          <a:xfrm>
            <a:off x="6072198" y="4429132"/>
            <a:ext cx="214314" cy="500066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9" name="직사각형 26"/>
          <p:cNvSpPr/>
          <p:nvPr/>
        </p:nvSpPr>
        <p:spPr>
          <a:xfrm>
            <a:off x="5643570" y="5143512"/>
            <a:ext cx="328614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ko-KR" dirty="0" smtClean="0"/>
              <a:t>Modify hadronic rescattering</a:t>
            </a:r>
            <a:endParaRPr lang="ko-KR" altLang="en-US" dirty="0"/>
          </a:p>
        </p:txBody>
      </p:sp>
      <p:sp>
        <p:nvSpPr>
          <p:cNvPr id="30" name="직사각형 27"/>
          <p:cNvSpPr/>
          <p:nvPr/>
        </p:nvSpPr>
        <p:spPr>
          <a:xfrm>
            <a:off x="2285984" y="5786454"/>
            <a:ext cx="6000792" cy="4286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Use improved hadron models: structure &amp; interactions</a:t>
            </a:r>
            <a:endParaRPr lang="ko-KR" altLang="en-US" dirty="0"/>
          </a:p>
        </p:txBody>
      </p:sp>
      <p:sp>
        <p:nvSpPr>
          <p:cNvPr id="31" name="직사각형 28"/>
          <p:cNvSpPr/>
          <p:nvPr/>
        </p:nvSpPr>
        <p:spPr>
          <a:xfrm>
            <a:off x="142844" y="4286256"/>
            <a:ext cx="2286016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ko-KR" dirty="0" smtClean="0"/>
              <a:t>For more complete</a:t>
            </a:r>
            <a:br>
              <a:rPr lang="en-US" altLang="ko-KR" dirty="0" smtClean="0"/>
            </a:br>
            <a:r>
              <a:rPr lang="en-US" altLang="ko-KR" dirty="0" smtClean="0"/>
              <a:t>simulation of RHIC</a:t>
            </a:r>
          </a:p>
        </p:txBody>
      </p:sp>
    </p:spTree>
    <p:extLst>
      <p:ext uri="{BB962C8B-B14F-4D97-AF65-F5344CB8AC3E}">
        <p14:creationId xmlns:p14="http://schemas.microsoft.com/office/powerpoint/2010/main" val="4140430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Introduction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Relativistic heavy ion collision</a:t>
            </a:r>
          </a:p>
          <a:p>
            <a:pPr lvl="1"/>
            <a:r>
              <a:rPr lang="en-US" dirty="0" smtClean="0"/>
              <a:t>QGP: a new state of matter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err="1" smtClean="0"/>
              <a:t>sQGP</a:t>
            </a:r>
            <a:r>
              <a:rPr lang="en-US" dirty="0" smtClean="0"/>
              <a:t> (strongly interacting QGP</a:t>
            </a:r>
            <a:r>
              <a:rPr lang="en-US" dirty="0" smtClean="0"/>
              <a:t>)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2/27/2011-3/1/2011</a:t>
            </a:r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3</a:t>
            </a:fld>
            <a:endParaRPr lang="ko-KR" alt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1821521"/>
            <a:ext cx="5134864" cy="1955857"/>
          </a:xfrm>
          <a:prstGeom prst="rect">
            <a:avLst/>
          </a:prstGeom>
        </p:spPr>
      </p:pic>
      <p:cxnSp>
        <p:nvCxnSpPr>
          <p:cNvPr id="11" name="Straight Connector 10"/>
          <p:cNvCxnSpPr>
            <a:cxnSpLocks/>
          </p:cNvCxnSpPr>
          <p:nvPr/>
        </p:nvCxnSpPr>
        <p:spPr>
          <a:xfrm>
            <a:off x="6324600" y="3657601"/>
            <a:ext cx="2284560" cy="1586"/>
          </a:xfrm>
          <a:prstGeom prst="line">
            <a:avLst/>
          </a:prstGeom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Heavy quarks in </a:t>
            </a:r>
            <a:r>
              <a:rPr lang="en-US" dirty="0" err="1" smtClean="0"/>
              <a:t>rhic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2/27/2011-3/1/2011</a:t>
            </a:r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P. </a:t>
            </a:r>
            <a:fld id="{4BEDD84E-25D4-4983-8AA1-2863C96F08D9}" type="slidenum">
              <a:rPr lang="ko-KR" altLang="en-US" smtClean="0"/>
              <a:pPr/>
              <a:t>30</a:t>
            </a:fld>
            <a:endParaRPr lang="ko-KR" altLang="en-US" dirty="0"/>
          </a:p>
        </p:txBody>
      </p:sp>
    </p:spTree>
  </p:cSld>
  <p:clrMapOvr>
    <a:masterClrMapping/>
  </p:clrMapOvr>
  <mc:AlternateContent xmlns:mc="http://schemas.openxmlformats.org/markup-compatibility/2006" xmlns:mp="http://schemas.microsoft.com/office/mac/powerpoint/2008/main">
    <mc:Choice Requires="mp">
      <p:transition xmlns:p14="http://schemas.microsoft.com/office/powerpoint/2010/main" spd="slow">
        <p14:prism/>
      </p:transition>
    </mc:Choice>
    <mc:Fallback xmlns="" xmlns:mv="urn:schemas-microsoft-com:mac:vml">
      <p:transition spd="slow">
        <p:cover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</a:t>
            </a:r>
            <a:r>
              <a:rPr lang="en-US" dirty="0" smtClean="0"/>
              <a:t>adron models @ RHIC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2/27/2011-3/1/2011</a:t>
            </a:r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P. </a:t>
            </a:r>
            <a:fld id="{4BEDD84E-25D4-4983-8AA1-2863C96F08D9}" type="slidenum">
              <a:rPr lang="ko-KR" altLang="en-US" smtClean="0"/>
              <a:pPr/>
              <a:t>31</a:t>
            </a:fld>
            <a:endParaRPr lang="ko-KR" altLang="en-US" dirty="0"/>
          </a:p>
        </p:txBody>
      </p:sp>
      <p:sp>
        <p:nvSpPr>
          <p:cNvPr id="6" name="Oval 15"/>
          <p:cNvSpPr>
            <a:spLocks noChangeArrowheads="1"/>
          </p:cNvSpPr>
          <p:nvPr/>
        </p:nvSpPr>
        <p:spPr bwMode="auto">
          <a:xfrm>
            <a:off x="1403350" y="1555750"/>
            <a:ext cx="1223963" cy="11525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7" name="Oval 16"/>
          <p:cNvSpPr>
            <a:spLocks noChangeArrowheads="1"/>
          </p:cNvSpPr>
          <p:nvPr/>
        </p:nvSpPr>
        <p:spPr bwMode="auto">
          <a:xfrm>
            <a:off x="1908175" y="1844675"/>
            <a:ext cx="144463" cy="144463"/>
          </a:xfrm>
          <a:prstGeom prst="ellipse">
            <a:avLst/>
          </a:prstGeom>
          <a:solidFill>
            <a:srgbClr val="FF3300"/>
          </a:solidFill>
          <a:ln w="19050">
            <a:noFill/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8" name="Oval 17"/>
          <p:cNvSpPr>
            <a:spLocks noChangeArrowheads="1"/>
          </p:cNvSpPr>
          <p:nvPr/>
        </p:nvSpPr>
        <p:spPr bwMode="auto">
          <a:xfrm>
            <a:off x="2268538" y="2132013"/>
            <a:ext cx="144462" cy="144462"/>
          </a:xfrm>
          <a:prstGeom prst="ellipse">
            <a:avLst/>
          </a:prstGeom>
          <a:solidFill>
            <a:srgbClr val="00FF00"/>
          </a:solidFill>
          <a:ln w="19050">
            <a:noFill/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9" name="Oval 18"/>
          <p:cNvSpPr>
            <a:spLocks noChangeArrowheads="1"/>
          </p:cNvSpPr>
          <p:nvPr/>
        </p:nvSpPr>
        <p:spPr bwMode="auto">
          <a:xfrm>
            <a:off x="1692275" y="2205038"/>
            <a:ext cx="144463" cy="144462"/>
          </a:xfrm>
          <a:prstGeom prst="ellipse">
            <a:avLst/>
          </a:prstGeom>
          <a:solidFill>
            <a:srgbClr val="3366FF"/>
          </a:solidFill>
          <a:ln w="19050">
            <a:noFill/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10" name="Oval 19"/>
          <p:cNvSpPr>
            <a:spLocks noChangeArrowheads="1"/>
          </p:cNvSpPr>
          <p:nvPr/>
        </p:nvSpPr>
        <p:spPr bwMode="auto">
          <a:xfrm>
            <a:off x="3419475" y="1555750"/>
            <a:ext cx="1223963" cy="11525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11" name="Oval 20"/>
          <p:cNvSpPr>
            <a:spLocks noChangeArrowheads="1"/>
          </p:cNvSpPr>
          <p:nvPr/>
        </p:nvSpPr>
        <p:spPr bwMode="auto">
          <a:xfrm>
            <a:off x="4211638" y="1989138"/>
            <a:ext cx="144462" cy="144462"/>
          </a:xfrm>
          <a:prstGeom prst="ellipse">
            <a:avLst/>
          </a:prstGeom>
          <a:solidFill>
            <a:srgbClr val="FF3300"/>
          </a:solidFill>
          <a:ln w="19050">
            <a:noFill/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12" name="Oval 21"/>
          <p:cNvSpPr>
            <a:spLocks noChangeArrowheads="1"/>
          </p:cNvSpPr>
          <p:nvPr/>
        </p:nvSpPr>
        <p:spPr bwMode="auto">
          <a:xfrm>
            <a:off x="4284663" y="2132013"/>
            <a:ext cx="144462" cy="144462"/>
          </a:xfrm>
          <a:prstGeom prst="ellipse">
            <a:avLst/>
          </a:prstGeom>
          <a:solidFill>
            <a:srgbClr val="00FF00"/>
          </a:solidFill>
          <a:ln w="19050">
            <a:noFill/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13" name="Oval 22"/>
          <p:cNvSpPr>
            <a:spLocks noChangeArrowheads="1"/>
          </p:cNvSpPr>
          <p:nvPr/>
        </p:nvSpPr>
        <p:spPr bwMode="auto">
          <a:xfrm>
            <a:off x="3708400" y="1989138"/>
            <a:ext cx="144463" cy="144462"/>
          </a:xfrm>
          <a:prstGeom prst="ellipse">
            <a:avLst/>
          </a:prstGeom>
          <a:solidFill>
            <a:srgbClr val="3366FF"/>
          </a:solidFill>
          <a:ln w="19050">
            <a:noFill/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14" name="Oval 24"/>
          <p:cNvSpPr>
            <a:spLocks noChangeArrowheads="1"/>
          </p:cNvSpPr>
          <p:nvPr/>
        </p:nvSpPr>
        <p:spPr bwMode="auto">
          <a:xfrm rot="20446160">
            <a:off x="4186238" y="1916113"/>
            <a:ext cx="288925" cy="4318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15" name="AutoShape 25"/>
          <p:cNvSpPr>
            <a:spLocks noChangeArrowheads="1"/>
          </p:cNvSpPr>
          <p:nvPr/>
        </p:nvSpPr>
        <p:spPr bwMode="auto">
          <a:xfrm>
            <a:off x="500034" y="2776220"/>
            <a:ext cx="2428892" cy="408623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19050">
            <a:noFill/>
            <a:round/>
            <a:headEnd/>
            <a:tailEnd type="none" w="lg" len="lg"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en-US" altLang="ko-KR" dirty="0" smtClean="0">
                <a:cs typeface="Times New Roman" pitchFamily="18" charset="0"/>
              </a:rPr>
              <a:t>Three-quark model</a:t>
            </a:r>
            <a:endParaRPr lang="en-US" altLang="ko-KR" dirty="0">
              <a:cs typeface="Times New Roman" pitchFamily="18" charset="0"/>
            </a:endParaRPr>
          </a:p>
        </p:txBody>
      </p:sp>
      <p:sp>
        <p:nvSpPr>
          <p:cNvPr id="16" name="AutoShape 26"/>
          <p:cNvSpPr>
            <a:spLocks noChangeArrowheads="1"/>
          </p:cNvSpPr>
          <p:nvPr/>
        </p:nvSpPr>
        <p:spPr bwMode="auto">
          <a:xfrm>
            <a:off x="3214678" y="2776220"/>
            <a:ext cx="1874847" cy="408623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19050">
            <a:noFill/>
            <a:round/>
            <a:headEnd/>
            <a:tailEnd type="none" w="lg" len="lg"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en-US" altLang="ko-KR" dirty="0">
                <a:cs typeface="Times New Roman" pitchFamily="18" charset="0"/>
              </a:rPr>
              <a:t>Diquark model</a:t>
            </a:r>
          </a:p>
        </p:txBody>
      </p:sp>
      <p:graphicFrame>
        <p:nvGraphicFramePr>
          <p:cNvPr id="17" name="개체 15"/>
          <p:cNvGraphicFramePr>
            <a:graphicFrameLocks noChangeAspect="1"/>
          </p:cNvGraphicFramePr>
          <p:nvPr/>
        </p:nvGraphicFramePr>
        <p:xfrm>
          <a:off x="214282" y="1571612"/>
          <a:ext cx="1057781" cy="334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8" name="Equation" r:id="rId3" imgW="761760" imgH="241200" progId="Equation.3">
                  <p:embed/>
                </p:oleObj>
              </mc:Choice>
              <mc:Fallback>
                <p:oleObj name="Equation" r:id="rId3" imgW="7617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282" y="1571612"/>
                        <a:ext cx="1057781" cy="3349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642910" y="981075"/>
            <a:ext cx="4649815" cy="385763"/>
          </a:xfrm>
          <a:prstGeom prst="rect">
            <a:avLst/>
          </a:prstGeom>
          <a:ln>
            <a:headEnd/>
            <a:tailEnd type="none" w="lg" len="lg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b"/>
          <a:lstStyle/>
          <a:p>
            <a:pPr algn="ctr"/>
            <a:r>
              <a:rPr lang="en-US" altLang="ko-KR" dirty="0">
                <a:cs typeface="Times New Roman" pitchFamily="18" charset="0"/>
              </a:rPr>
              <a:t>Test of diquark model for baryons at RHIC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00034" y="3429000"/>
            <a:ext cx="764386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The most attractive </a:t>
            </a:r>
            <a:r>
              <a:rPr lang="en-US" altLang="ko-KR" dirty="0" err="1" smtClean="0"/>
              <a:t>diquark</a:t>
            </a:r>
            <a:r>
              <a:rPr lang="en-US" altLang="ko-KR" dirty="0" smtClean="0"/>
              <a:t> channel: scalar </a:t>
            </a:r>
            <a:r>
              <a:rPr lang="en-US" altLang="ko-KR" dirty="0" err="1" smtClean="0"/>
              <a:t>diqaurk</a:t>
            </a:r>
            <a:endParaRPr lang="en-US" altLang="ko-KR" dirty="0" smtClean="0"/>
          </a:p>
          <a:p>
            <a:r>
              <a:rPr lang="en-US" altLang="ko-KR" dirty="0" smtClean="0"/>
              <a:t>How to distinguish </a:t>
            </a:r>
            <a:r>
              <a:rPr lang="en-US" altLang="ko-KR" dirty="0" err="1" smtClean="0"/>
              <a:t>diquark</a:t>
            </a:r>
            <a:r>
              <a:rPr lang="en-US" altLang="ko-KR" dirty="0" smtClean="0"/>
              <a:t> model from the three-quark model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    : </a:t>
            </a:r>
            <a:r>
              <a:rPr lang="en-US" altLang="ko-KR" dirty="0" err="1" smtClean="0"/>
              <a:t>diquark</a:t>
            </a:r>
            <a:r>
              <a:rPr lang="en-US" altLang="ko-KR" dirty="0" smtClean="0"/>
              <a:t> + heavy-quark or three-quark</a:t>
            </a:r>
          </a:p>
          <a:p>
            <a:r>
              <a:rPr lang="en-US" altLang="ko-KR" dirty="0" smtClean="0"/>
              <a:t>    : three-quark</a:t>
            </a:r>
          </a:p>
          <a:p>
            <a:r>
              <a:rPr lang="en-US" altLang="ko-KR" dirty="0" smtClean="0"/>
              <a:t> </a:t>
            </a:r>
            <a:br>
              <a:rPr lang="en-US" altLang="ko-KR" dirty="0" smtClean="0"/>
            </a:br>
            <a:r>
              <a:rPr lang="en-US" altLang="ko-KR" dirty="0" smtClean="0"/>
              <a:t> </a:t>
            </a:r>
            <a:r>
              <a:rPr lang="en-US" altLang="ko-KR" dirty="0" smtClean="0">
                <a:latin typeface="Wingdings 3" pitchFamily="18" charset="2"/>
                <a:sym typeface="Wingdings" pitchFamily="2" charset="2"/>
              </a:rPr>
              <a:t>c</a:t>
            </a:r>
            <a:r>
              <a:rPr lang="en-US" altLang="ko-KR" dirty="0" smtClean="0"/>
              <a:t>  use the production of     and     in relativistic heavy ion collisions</a:t>
            </a:r>
            <a:endParaRPr lang="ko-KR" altLang="en-US" dirty="0"/>
          </a:p>
        </p:txBody>
      </p:sp>
      <p:graphicFrame>
        <p:nvGraphicFramePr>
          <p:cNvPr id="20" name="개체 19"/>
          <p:cNvGraphicFramePr>
            <a:graphicFrameLocks noChangeAspect="1"/>
          </p:cNvGraphicFramePr>
          <p:nvPr/>
        </p:nvGraphicFramePr>
        <p:xfrm>
          <a:off x="6000760" y="3423750"/>
          <a:ext cx="296864" cy="4338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9" name="Equation" r:id="rId5" imgW="164880" imgH="241200" progId="Equation.3">
                  <p:embed/>
                </p:oleObj>
              </mc:Choice>
              <mc:Fallback>
                <p:oleObj name="Equation" r:id="rId5" imgW="1648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0760" y="3423750"/>
                        <a:ext cx="296864" cy="43387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개체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9707589"/>
              </p:ext>
            </p:extLst>
          </p:nvPr>
        </p:nvGraphicFramePr>
        <p:xfrm>
          <a:off x="548994" y="4265567"/>
          <a:ext cx="315914" cy="3554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0" name="Equation" r:id="rId7" imgW="203040" imgH="228600" progId="Equation.3">
                  <p:embed/>
                </p:oleObj>
              </mc:Choice>
              <mc:Fallback>
                <p:oleObj name="Equation" r:id="rId7" imgW="2030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994" y="4265567"/>
                        <a:ext cx="315914" cy="35540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656816"/>
              </p:ext>
            </p:extLst>
          </p:nvPr>
        </p:nvGraphicFramePr>
        <p:xfrm>
          <a:off x="547308" y="4539884"/>
          <a:ext cx="295275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1" name="Equation" r:id="rId9" imgW="190440" imgH="228600" progId="Equation.3">
                  <p:embed/>
                </p:oleObj>
              </mc:Choice>
              <mc:Fallback>
                <p:oleObj name="Equation" r:id="rId9" imgW="1904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308" y="4539884"/>
                        <a:ext cx="295275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7060305"/>
              </p:ext>
            </p:extLst>
          </p:nvPr>
        </p:nvGraphicFramePr>
        <p:xfrm>
          <a:off x="3154110" y="5116764"/>
          <a:ext cx="315912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2" name="Equation" r:id="rId11" imgW="203200" imgH="215900" progId="Equation.3">
                  <p:embed/>
                </p:oleObj>
              </mc:Choice>
              <mc:Fallback>
                <p:oleObj name="Equation" r:id="rId11" imgW="2032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4110" y="5116764"/>
                        <a:ext cx="315912" cy="3238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0922658"/>
              </p:ext>
            </p:extLst>
          </p:nvPr>
        </p:nvGraphicFramePr>
        <p:xfrm>
          <a:off x="3851920" y="5073664"/>
          <a:ext cx="295275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3" name="Equation" r:id="rId13" imgW="190440" imgH="228600" progId="Equation.3">
                  <p:embed/>
                </p:oleObj>
              </mc:Choice>
              <mc:Fallback>
                <p:oleObj name="Equation" r:id="rId13" imgW="1904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920" y="5073664"/>
                        <a:ext cx="295275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10"/>
          <p:cNvSpPr>
            <a:spLocks noChangeArrowheads="1"/>
          </p:cNvSpPr>
          <p:nvPr/>
        </p:nvSpPr>
        <p:spPr bwMode="auto">
          <a:xfrm>
            <a:off x="5796136" y="1042821"/>
            <a:ext cx="3096344" cy="5437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457200" indent="-457200">
              <a:lnSpc>
                <a:spcPct val="80000"/>
              </a:lnSpc>
              <a:spcBef>
                <a:spcPct val="20000"/>
              </a:spcBef>
            </a:pPr>
            <a:r>
              <a:rPr lang="en-US" altLang="ko-KR" sz="1600" dirty="0" smtClean="0">
                <a:solidFill>
                  <a:srgbClr val="00B050"/>
                </a:solidFill>
              </a:rPr>
              <a:t>S.H. Lee </a:t>
            </a:r>
            <a:r>
              <a:rPr lang="en-US" altLang="ko-KR" sz="1600" dirty="0" smtClean="0">
                <a:solidFill>
                  <a:srgbClr val="00B050"/>
                </a:solidFill>
              </a:rPr>
              <a:t>et al., </a:t>
            </a:r>
            <a:r>
              <a:rPr lang="en-US" altLang="ko-KR" sz="1600" dirty="0" smtClean="0">
                <a:solidFill>
                  <a:srgbClr val="00B050"/>
                </a:solidFill>
              </a:rPr>
              <a:t>PRL100</a:t>
            </a:r>
            <a:r>
              <a:rPr lang="en-US" altLang="ko-KR" sz="1600" b="1" dirty="0" smtClean="0">
                <a:solidFill>
                  <a:srgbClr val="00B050"/>
                </a:solidFill>
              </a:rPr>
              <a:t> </a:t>
            </a:r>
            <a:r>
              <a:rPr lang="en-US" altLang="ko-KR" sz="1600" dirty="0" smtClean="0">
                <a:solidFill>
                  <a:srgbClr val="00B050"/>
                </a:solidFill>
              </a:rPr>
              <a:t>(2008)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</a:pPr>
            <a:r>
              <a:rPr lang="en-US" altLang="ko-KR" sz="1600" dirty="0" err="1" smtClean="0">
                <a:solidFill>
                  <a:srgbClr val="00B050"/>
                </a:solidFill>
                <a:ea typeface="MD아롱체" pitchFamily="18" charset="-127"/>
                <a:cs typeface="Times New Roman" pitchFamily="18" charset="0"/>
              </a:rPr>
              <a:t>Sateesh</a:t>
            </a:r>
            <a:r>
              <a:rPr lang="en-US" altLang="ko-KR" sz="1600" dirty="0" smtClean="0">
                <a:solidFill>
                  <a:srgbClr val="00B050"/>
                </a:solidFill>
                <a:ea typeface="MD아롱체" pitchFamily="18" charset="-127"/>
                <a:cs typeface="Times New Roman" pitchFamily="18" charset="0"/>
              </a:rPr>
              <a:t>, PRD45 (1992)</a:t>
            </a:r>
            <a:endParaRPr lang="en-US" altLang="ko-KR" sz="1600" dirty="0">
              <a:solidFill>
                <a:srgbClr val="008000"/>
              </a:solidFill>
              <a:ea typeface="MD아롱체" pitchFamily="18" charset="-127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187624" y="5661248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ratio will be enhanced by a factor of 4-8:  </a:t>
            </a:r>
            <a:r>
              <a:rPr lang="en-US" altLang="ko-KR" dirty="0">
                <a:solidFill>
                  <a:srgbClr val="00B050"/>
                </a:solidFill>
              </a:rPr>
              <a:t>S.H. Lee et al., PRL100</a:t>
            </a:r>
            <a:r>
              <a:rPr lang="en-US" altLang="ko-KR" b="1" dirty="0">
                <a:solidFill>
                  <a:srgbClr val="00B050"/>
                </a:solidFill>
              </a:rPr>
              <a:t> </a:t>
            </a:r>
            <a:r>
              <a:rPr lang="en-US" altLang="ko-KR" dirty="0">
                <a:solidFill>
                  <a:srgbClr val="00B050"/>
                </a:solidFill>
              </a:rPr>
              <a:t>(2008)</a:t>
            </a:r>
          </a:p>
          <a:p>
            <a:endParaRPr lang="en-US" dirty="0"/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487757"/>
              </p:ext>
            </p:extLst>
          </p:nvPr>
        </p:nvGraphicFramePr>
        <p:xfrm>
          <a:off x="442268" y="5661248"/>
          <a:ext cx="817364" cy="4086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4" name="Equation" r:id="rId14" imgW="482600" imgH="241300" progId="Equation.3">
                  <p:embed/>
                </p:oleObj>
              </mc:Choice>
              <mc:Fallback>
                <p:oleObj name="Equation" r:id="rId14" imgW="4826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42268" y="5661248"/>
                        <a:ext cx="817364" cy="4086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6871838"/>
              </p:ext>
            </p:extLst>
          </p:nvPr>
        </p:nvGraphicFramePr>
        <p:xfrm>
          <a:off x="455107" y="6042025"/>
          <a:ext cx="750887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5" name="Equation" r:id="rId16" imgW="444500" imgH="215900" progId="Equation.3">
                  <p:embed/>
                </p:oleObj>
              </mc:Choice>
              <mc:Fallback>
                <p:oleObj name="Equation" r:id="rId16" imgW="4445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55107" y="6042025"/>
                        <a:ext cx="750887" cy="365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1176385" y="6000553"/>
            <a:ext cx="763284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80000"/>
              </a:lnSpc>
              <a:spcBef>
                <a:spcPct val="20000"/>
              </a:spcBef>
            </a:pPr>
            <a:r>
              <a:rPr lang="en-US" dirty="0" smtClean="0"/>
              <a:t> ratio will be enhanced by a factor of 80:  </a:t>
            </a:r>
            <a:r>
              <a:rPr lang="en-US" altLang="ko-KR" dirty="0" err="1">
                <a:solidFill>
                  <a:srgbClr val="00B050"/>
                </a:solidFill>
                <a:ea typeface="MD아롱체" pitchFamily="18" charset="-127"/>
                <a:cs typeface="Times New Roman" pitchFamily="18" charset="0"/>
              </a:rPr>
              <a:t>Sateesh</a:t>
            </a:r>
            <a:r>
              <a:rPr lang="en-US" altLang="ko-KR" dirty="0">
                <a:solidFill>
                  <a:srgbClr val="00B050"/>
                </a:solidFill>
                <a:ea typeface="MD아롱체" pitchFamily="18" charset="-127"/>
                <a:cs typeface="Times New Roman" pitchFamily="18" charset="0"/>
              </a:rPr>
              <a:t>, PRD45 (1992)</a:t>
            </a:r>
            <a:endParaRPr lang="en-US" altLang="ko-KR" dirty="0">
              <a:solidFill>
                <a:srgbClr val="008000"/>
              </a:solidFill>
              <a:ea typeface="MD아롱체" pitchFamily="18" charset="-127"/>
              <a:cs typeface="Times New Roman" pitchFamily="18" charset="0"/>
            </a:endParaRPr>
          </a:p>
          <a:p>
            <a:endParaRPr lang="en-US" dirty="0"/>
          </a:p>
        </p:txBody>
      </p:sp>
      <p:graphicFrame>
        <p:nvGraphicFramePr>
          <p:cNvPr id="30" name="개체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8595536"/>
              </p:ext>
            </p:extLst>
          </p:nvPr>
        </p:nvGraphicFramePr>
        <p:xfrm>
          <a:off x="5724128" y="2636912"/>
          <a:ext cx="3214710" cy="4271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6" name="Equation" r:id="rId18" imgW="1815840" imgH="241200" progId="Equation.3">
                  <p:embed/>
                </p:oleObj>
              </mc:Choice>
              <mc:Fallback>
                <p:oleObj name="Equation" r:id="rId18" imgW="18158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128" y="2636912"/>
                        <a:ext cx="3214710" cy="42712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5796136" y="220486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err="1" smtClean="0">
                <a:solidFill>
                  <a:srgbClr val="00B050"/>
                </a:solidFill>
                <a:ea typeface="MD아롱체" pitchFamily="18" charset="-127"/>
                <a:cs typeface="Times New Roman" pitchFamily="18" charset="0"/>
              </a:rPr>
              <a:t>Wilczek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5508104" y="2204864"/>
            <a:ext cx="3528392" cy="1008112"/>
          </a:xfrm>
          <a:prstGeom prst="rect">
            <a:avLst/>
          </a:prstGeom>
          <a:noFill/>
          <a:ln>
            <a:solidFill>
              <a:srgbClr val="3366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5983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pp</a:t>
            </a:r>
            <a:r>
              <a:rPr lang="en-US" altLang="ko-KR" dirty="0" smtClean="0"/>
              <a:t> &amp; AA collisions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PYTHIA model (</a:t>
            </a:r>
            <a:r>
              <a:rPr lang="en-US" altLang="ko-KR" dirty="0" err="1"/>
              <a:t>pp</a:t>
            </a:r>
            <a:r>
              <a:rPr lang="en-US" altLang="ko-KR" dirty="0"/>
              <a:t>)</a:t>
            </a:r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Thermal model (AA)</a:t>
            </a:r>
          </a:p>
          <a:p>
            <a:endParaRPr lang="ko-KR" alt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2/27/2011-3/1/2011</a:t>
            </a:r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P. </a:t>
            </a:r>
            <a:fld id="{4BEDD84E-25D4-4983-8AA1-2863C96F08D9}" type="slidenum">
              <a:rPr lang="ko-KR" altLang="en-US" smtClean="0"/>
              <a:pPr/>
              <a:t>32</a:t>
            </a:fld>
            <a:endParaRPr lang="ko-KR" altLang="en-US" dirty="0"/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5929322" y="1071546"/>
            <a:ext cx="2589216" cy="486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457200" indent="-457200" algn="r">
              <a:lnSpc>
                <a:spcPct val="80000"/>
              </a:lnSpc>
              <a:spcBef>
                <a:spcPct val="20000"/>
              </a:spcBef>
            </a:pPr>
            <a:r>
              <a:rPr lang="en-US" altLang="ko-KR" sz="1600" dirty="0" smtClean="0">
                <a:solidFill>
                  <a:srgbClr val="00B050"/>
                </a:solidFill>
              </a:rPr>
              <a:t>Oh et al., </a:t>
            </a:r>
            <a:r>
              <a:rPr lang="en-US" altLang="ko-KR" sz="1600" b="1" dirty="0" smtClean="0">
                <a:solidFill>
                  <a:srgbClr val="00B050"/>
                </a:solidFill>
              </a:rPr>
              <a:t>PRC79</a:t>
            </a:r>
            <a:r>
              <a:rPr lang="en-US" altLang="ko-KR" sz="1600" dirty="0" smtClean="0">
                <a:solidFill>
                  <a:srgbClr val="00B050"/>
                </a:solidFill>
              </a:rPr>
              <a:t>, 044905</a:t>
            </a:r>
            <a:br>
              <a:rPr lang="en-US" altLang="ko-KR" sz="1600" dirty="0" smtClean="0">
                <a:solidFill>
                  <a:srgbClr val="00B050"/>
                </a:solidFill>
              </a:rPr>
            </a:br>
            <a:r>
              <a:rPr lang="en-US" altLang="ko-KR" sz="1600" dirty="0" smtClean="0">
                <a:solidFill>
                  <a:srgbClr val="00B050"/>
                </a:solidFill>
              </a:rPr>
              <a:t>    067902</a:t>
            </a:r>
            <a:endParaRPr lang="en-US" altLang="ko-KR" sz="1600" dirty="0">
              <a:solidFill>
                <a:srgbClr val="008000"/>
              </a:solidFill>
              <a:latin typeface="Times New Roman" pitchFamily="18" charset="0"/>
              <a:ea typeface="MD아롱체" pitchFamily="18" charset="-127"/>
              <a:cs typeface="Times New Roman" pitchFamily="18" charset="0"/>
            </a:endParaRPr>
          </a:p>
        </p:txBody>
      </p:sp>
      <p:graphicFrame>
        <p:nvGraphicFramePr>
          <p:cNvPr id="7" name="개체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3141342"/>
              </p:ext>
            </p:extLst>
          </p:nvPr>
        </p:nvGraphicFramePr>
        <p:xfrm>
          <a:off x="755576" y="1556792"/>
          <a:ext cx="4908550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3" name="Equation" r:id="rId3" imgW="3174840" imgH="507960" progId="Equation.3">
                  <p:embed/>
                </p:oleObj>
              </mc:Choice>
              <mc:Fallback>
                <p:oleObj name="Equation" r:id="rId3" imgW="317484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1556792"/>
                        <a:ext cx="4908550" cy="785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위쪽 화살표 4"/>
          <p:cNvSpPr/>
          <p:nvPr/>
        </p:nvSpPr>
        <p:spPr>
          <a:xfrm>
            <a:off x="1544244" y="2495176"/>
            <a:ext cx="428628" cy="35776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5"/>
          <p:cNvSpPr/>
          <p:nvPr/>
        </p:nvSpPr>
        <p:spPr>
          <a:xfrm>
            <a:off x="1115616" y="3068960"/>
            <a:ext cx="4143404" cy="6429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Mostly due to D* decay: D*</a:t>
            </a:r>
            <a:r>
              <a:rPr lang="en-US" altLang="ko-KR" baseline="30000" dirty="0" smtClean="0"/>
              <a:t>0</a:t>
            </a:r>
            <a:r>
              <a:rPr lang="en-US" altLang="ko-KR" dirty="0" smtClean="0"/>
              <a:t> </a:t>
            </a:r>
            <a:r>
              <a:rPr lang="en-US" altLang="ko-KR" dirty="0" smtClean="0">
                <a:latin typeface="Wingdings 3" pitchFamily="18" charset="2"/>
              </a:rPr>
              <a:t>g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D</a:t>
            </a:r>
            <a:r>
              <a:rPr lang="en-US" altLang="ko-KR" baseline="30000" dirty="0" err="1" smtClean="0">
                <a:latin typeface="Symbol" pitchFamily="18" charset="2"/>
              </a:rPr>
              <a:t>+</a:t>
            </a:r>
            <a:r>
              <a:rPr lang="en-US" altLang="ko-KR" dirty="0" err="1" smtClean="0">
                <a:latin typeface="Symbol" pitchFamily="18" charset="2"/>
              </a:rPr>
              <a:t>p</a:t>
            </a:r>
            <a:r>
              <a:rPr lang="en-US" altLang="ko-KR" baseline="30000" dirty="0" smtClean="0">
                <a:latin typeface="Symbol" pitchFamily="18" charset="2"/>
              </a:rPr>
              <a:t>-</a:t>
            </a:r>
            <a:r>
              <a:rPr lang="en-US" altLang="ko-KR" dirty="0" smtClean="0"/>
              <a:t> is prohibited by energy conservation</a:t>
            </a:r>
            <a:endParaRPr lang="ko-KR" altLang="en-US" dirty="0"/>
          </a:p>
        </p:txBody>
      </p:sp>
      <p:graphicFrame>
        <p:nvGraphicFramePr>
          <p:cNvPr id="10" name="개체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7219890"/>
              </p:ext>
            </p:extLst>
          </p:nvPr>
        </p:nvGraphicFramePr>
        <p:xfrm>
          <a:off x="846138" y="4806950"/>
          <a:ext cx="6588125" cy="1052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4" name="Equation" r:id="rId5" imgW="4216400" imgH="673100" progId="Equation.3">
                  <p:embed/>
                </p:oleObj>
              </mc:Choice>
              <mc:Fallback>
                <p:oleObj name="Equation" r:id="rId5" imgW="4216400" imgH="673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6138" y="4806950"/>
                        <a:ext cx="6588125" cy="1052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54490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</a:t>
            </a:r>
            <a:r>
              <a:rPr lang="en-US" dirty="0" smtClean="0"/>
              <a:t>hermal model (AA)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</a:t>
            </a:r>
            <a:r>
              <a:rPr lang="en-US" dirty="0" smtClean="0"/>
              <a:t>ole of resonance decays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2/27/2011-3/1/2011</a:t>
            </a:r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P. </a:t>
            </a:r>
            <a:fld id="{4BEDD84E-25D4-4983-8AA1-2863C96F08D9}" type="slidenum">
              <a:rPr lang="ko-KR" altLang="en-US" smtClean="0"/>
              <a:pPr/>
              <a:t>33</a:t>
            </a:fld>
            <a:endParaRPr lang="ko-KR" alt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4232784"/>
              </p:ext>
            </p:extLst>
          </p:nvPr>
        </p:nvGraphicFramePr>
        <p:xfrm>
          <a:off x="611560" y="1556792"/>
          <a:ext cx="2936875" cy="706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4" name="Equation" r:id="rId3" imgW="1689100" imgH="406400" progId="Equation.3">
                  <p:embed/>
                </p:oleObj>
              </mc:Choice>
              <mc:Fallback>
                <p:oleObj name="Equation" r:id="rId3" imgW="16891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1560" y="1556792"/>
                        <a:ext cx="2936875" cy="706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4803205"/>
              </p:ext>
            </p:extLst>
          </p:nvPr>
        </p:nvGraphicFramePr>
        <p:xfrm>
          <a:off x="395536" y="2276872"/>
          <a:ext cx="3421062" cy="191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5" name="Equation" r:id="rId5" imgW="1930400" imgH="1079500" progId="Equation.3">
                  <p:embed/>
                </p:oleObj>
              </mc:Choice>
              <mc:Fallback>
                <p:oleObj name="Equation" r:id="rId5" imgW="1930400" imgH="1079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5536" y="2276872"/>
                        <a:ext cx="3421062" cy="1914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0204199"/>
              </p:ext>
            </p:extLst>
          </p:nvPr>
        </p:nvGraphicFramePr>
        <p:xfrm>
          <a:off x="4142335" y="2060848"/>
          <a:ext cx="4894161" cy="6859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6" name="Equation" r:id="rId7" imgW="3352800" imgH="469900" progId="Equation.3">
                  <p:embed/>
                </p:oleObj>
              </mc:Choice>
              <mc:Fallback>
                <p:oleObj name="Equation" r:id="rId7" imgW="33528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142335" y="2060848"/>
                        <a:ext cx="4894161" cy="6859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Arrow Connector 9"/>
          <p:cNvCxnSpPr/>
          <p:nvPr/>
        </p:nvCxnSpPr>
        <p:spPr>
          <a:xfrm flipH="1">
            <a:off x="3779912" y="2924944"/>
            <a:ext cx="432048" cy="720080"/>
          </a:xfrm>
          <a:prstGeom prst="straightConnector1">
            <a:avLst/>
          </a:prstGeom>
          <a:ln w="57150" cmpd="sng"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3995936" y="1916832"/>
            <a:ext cx="5040560" cy="1008112"/>
          </a:xfrm>
          <a:prstGeom prst="roundRect">
            <a:avLst/>
          </a:prstGeom>
          <a:noFill/>
          <a:ln w="38100" cmpd="sng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6299482"/>
              </p:ext>
            </p:extLst>
          </p:nvPr>
        </p:nvGraphicFramePr>
        <p:xfrm>
          <a:off x="467544" y="4293096"/>
          <a:ext cx="4665662" cy="209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7" name="Equation" r:id="rId9" imgW="3086100" imgH="1384300" progId="Equation.3">
                  <p:embed/>
                </p:oleObj>
              </mc:Choice>
              <mc:Fallback>
                <p:oleObj name="Equation" r:id="rId9" imgW="3086100" imgH="1384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67544" y="4293096"/>
                        <a:ext cx="4665662" cy="2090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ounded Rectangle 12"/>
          <p:cNvSpPr/>
          <p:nvPr/>
        </p:nvSpPr>
        <p:spPr>
          <a:xfrm>
            <a:off x="5652120" y="4437112"/>
            <a:ext cx="2952328" cy="172819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r>
              <a:rPr lang="en-US" dirty="0" smtClean="0"/>
              <a:t>f. In bottom sector,</a:t>
            </a:r>
            <a:br>
              <a:rPr lang="en-US" dirty="0" smtClean="0"/>
            </a:br>
            <a:r>
              <a:rPr lang="en-US" dirty="0" smtClean="0"/>
              <a:t>the B* meson cannot </a:t>
            </a:r>
            <a:br>
              <a:rPr lang="en-US" dirty="0" smtClean="0"/>
            </a:br>
            <a:r>
              <a:rPr lang="en-US" dirty="0" smtClean="0"/>
              <a:t>decay into the B meson.</a:t>
            </a:r>
          </a:p>
        </p:txBody>
      </p:sp>
    </p:spTree>
    <p:extLst>
      <p:ext uri="{BB962C8B-B14F-4D97-AF65-F5344CB8AC3E}">
        <p14:creationId xmlns:p14="http://schemas.microsoft.com/office/powerpoint/2010/main" val="169097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Coalescence model (AA)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Coalescence model</a:t>
            </a:r>
          </a:p>
          <a:p>
            <a:pPr lvl="1"/>
            <a:r>
              <a:rPr lang="en-US" altLang="ko-KR" dirty="0"/>
              <a:t>Production of a particle is proportional to the overlap integral of the </a:t>
            </a:r>
            <a:br>
              <a:rPr lang="en-US" altLang="ko-KR" dirty="0"/>
            </a:br>
            <a:r>
              <a:rPr lang="en-US" altLang="ko-KR" dirty="0" smtClean="0"/>
              <a:t>wave </a:t>
            </a:r>
            <a:r>
              <a:rPr lang="en-US" altLang="ko-KR" dirty="0"/>
              <a:t>functions of the constituents</a:t>
            </a:r>
            <a:br>
              <a:rPr lang="en-US" altLang="ko-KR" dirty="0"/>
            </a:br>
            <a:r>
              <a:rPr lang="en-US" altLang="ko-KR" dirty="0"/>
              <a:t>(parameters: fitted by the </a:t>
            </a:r>
            <a:r>
              <a:rPr lang="en-US" altLang="ko-KR" dirty="0" err="1"/>
              <a:t>rms</a:t>
            </a:r>
            <a:r>
              <a:rPr lang="en-US" altLang="ko-KR" dirty="0"/>
              <a:t> radii of the particles)</a:t>
            </a:r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r>
              <a:rPr lang="en-US" altLang="ko-KR" dirty="0"/>
              <a:t>Thermal distributions for light quarks and </a:t>
            </a:r>
            <a:r>
              <a:rPr lang="en-US" altLang="ko-KR" dirty="0" err="1"/>
              <a:t>diquarks</a:t>
            </a:r>
            <a:endParaRPr lang="en-US" altLang="ko-KR" dirty="0"/>
          </a:p>
          <a:p>
            <a:pPr lvl="1"/>
            <a:r>
              <a:rPr lang="en-US" altLang="ko-KR" dirty="0"/>
              <a:t>Heavy quark distributions: from </a:t>
            </a:r>
            <a:r>
              <a:rPr lang="en-US" altLang="ko-KR" dirty="0" err="1"/>
              <a:t>pQCD</a:t>
            </a:r>
            <a:endParaRPr lang="en-US" altLang="ko-KR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2/27/2011-3/1/2011</a:t>
            </a:r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P. </a:t>
            </a:r>
            <a:fld id="{4BEDD84E-25D4-4983-8AA1-2863C96F08D9}" type="slidenum">
              <a:rPr lang="ko-KR" altLang="en-US" smtClean="0"/>
              <a:pPr/>
              <a:t>34</a:t>
            </a:fld>
            <a:endParaRPr lang="ko-KR" altLang="en-US" dirty="0"/>
          </a:p>
        </p:txBody>
      </p:sp>
      <p:graphicFrame>
        <p:nvGraphicFramePr>
          <p:cNvPr id="6" name="개체 3"/>
          <p:cNvGraphicFramePr>
            <a:graphicFrameLocks noChangeAspect="1"/>
          </p:cNvGraphicFramePr>
          <p:nvPr/>
        </p:nvGraphicFramePr>
        <p:xfrm>
          <a:off x="785786" y="2571744"/>
          <a:ext cx="7523162" cy="222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2" name="Equation" r:id="rId3" imgW="4457520" imgH="1320480" progId="Equation.3">
                  <p:embed/>
                </p:oleObj>
              </mc:Choice>
              <mc:Fallback>
                <p:oleObj name="Equation" r:id="rId3" imgW="4457520" imgH="1320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786" y="2571744"/>
                        <a:ext cx="7523162" cy="2228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0330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Results: Coalescence model (AA)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Results</a:t>
            </a:r>
            <a:endParaRPr lang="en-US" altLang="ko-K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2/27/2011-3/1/2011</a:t>
            </a:r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P. </a:t>
            </a:r>
            <a:fld id="{4BEDD84E-25D4-4983-8AA1-2863C96F08D9}" type="slidenum">
              <a:rPr lang="ko-KR" altLang="en-US" smtClean="0"/>
              <a:pPr/>
              <a:t>35</a:t>
            </a:fld>
            <a:endParaRPr lang="ko-KR" altLang="en-US" dirty="0"/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0315319"/>
              </p:ext>
            </p:extLst>
          </p:nvPr>
        </p:nvGraphicFramePr>
        <p:xfrm>
          <a:off x="1547664" y="1340768"/>
          <a:ext cx="3278188" cy="13987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8" name="Equation" r:id="rId3" imgW="2120760" imgH="939600" progId="Equation.3">
                  <p:embed/>
                </p:oleObj>
              </mc:Choice>
              <mc:Fallback>
                <p:oleObj name="Equation" r:id="rId3" imgW="2120760" imgH="939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1340768"/>
                        <a:ext cx="3278188" cy="139879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오른쪽으로 구부러진 화살표 5"/>
          <p:cNvSpPr/>
          <p:nvPr/>
        </p:nvSpPr>
        <p:spPr>
          <a:xfrm>
            <a:off x="1119036" y="1644190"/>
            <a:ext cx="285752" cy="78581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1780" y="1715628"/>
            <a:ext cx="928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/>
              <a:t>~1.6 </a:t>
            </a:r>
            <a:endParaRPr lang="en-US" altLang="ko-KR" dirty="0" smtClean="0"/>
          </a:p>
          <a:p>
            <a:pPr algn="ctr"/>
            <a:r>
              <a:rPr lang="en-US" altLang="ko-KR" dirty="0" smtClean="0"/>
              <a:t>times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052116" y="1484784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Three-quark model</a:t>
            </a: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052116" y="2204864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err="1" smtClean="0"/>
              <a:t>diquark</a:t>
            </a:r>
            <a:r>
              <a:rPr lang="en-US" altLang="ko-KR" dirty="0" smtClean="0"/>
              <a:t> model</a:t>
            </a:r>
            <a:endParaRPr lang="ko-KR" altLang="en-US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3019246"/>
            <a:ext cx="4292274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14282" y="2714620"/>
            <a:ext cx="2845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rgbClr val="00B0F0"/>
                </a:solidFill>
              </a:rPr>
              <a:t>Meson/baryon ratio</a:t>
            </a:r>
            <a:endParaRPr lang="ko-KR" altLang="en-US" baseline="-25000" dirty="0">
              <a:solidFill>
                <a:srgbClr val="00B0F0"/>
              </a:solidFill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80707" y="3000372"/>
            <a:ext cx="4306095" cy="3224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ounded Rectangle 13"/>
          <p:cNvSpPr/>
          <p:nvPr/>
        </p:nvSpPr>
        <p:spPr>
          <a:xfrm>
            <a:off x="5076056" y="692696"/>
            <a:ext cx="3816424" cy="72008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</a:t>
            </a:r>
            <a:r>
              <a:rPr lang="en-US" dirty="0" smtClean="0"/>
              <a:t>arger than the thermal model </a:t>
            </a:r>
            <a:br>
              <a:rPr lang="en-US" dirty="0" smtClean="0"/>
            </a:br>
            <a:r>
              <a:rPr lang="en-US" dirty="0" smtClean="0"/>
              <a:t>predictions</a:t>
            </a:r>
          </a:p>
        </p:txBody>
      </p:sp>
    </p:spTree>
    <p:extLst>
      <p:ext uri="{BB962C8B-B14F-4D97-AF65-F5344CB8AC3E}">
        <p14:creationId xmlns:p14="http://schemas.microsoft.com/office/powerpoint/2010/main" val="4174210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Nuclear modification factor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Non-photonic electron R</a:t>
            </a:r>
            <a:r>
              <a:rPr lang="en-US" altLang="ko-KR" baseline="-25000" dirty="0"/>
              <a:t>AA</a:t>
            </a:r>
            <a:endParaRPr lang="ko-KR" altLang="en-US" baseline="-25000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2/27/2011-3/1/2011</a:t>
            </a:r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P. </a:t>
            </a:r>
            <a:fld id="{4BEDD84E-25D4-4983-8AA1-2863C96F08D9}" type="slidenum">
              <a:rPr lang="ko-KR" altLang="en-US" smtClean="0"/>
              <a:pPr/>
              <a:t>36</a:t>
            </a:fld>
            <a:endParaRPr lang="ko-KR" altLang="en-US" dirty="0"/>
          </a:p>
        </p:txBody>
      </p:sp>
      <p:graphicFrame>
        <p:nvGraphicFramePr>
          <p:cNvPr id="7" name="개체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2459834"/>
              </p:ext>
            </p:extLst>
          </p:nvPr>
        </p:nvGraphicFramePr>
        <p:xfrm>
          <a:off x="539552" y="1700808"/>
          <a:ext cx="2283075" cy="7810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7" name="Equation" r:id="rId3" imgW="1447560" imgH="495000" progId="Equation.3">
                  <p:embed/>
                </p:oleObj>
              </mc:Choice>
              <mc:Fallback>
                <p:oleObj name="Equation" r:id="rId3" imgW="1447560" imgH="49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1700808"/>
                        <a:ext cx="2283075" cy="7810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1227" y="1484784"/>
            <a:ext cx="5787503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6868460"/>
              </p:ext>
            </p:extLst>
          </p:nvPr>
        </p:nvGraphicFramePr>
        <p:xfrm>
          <a:off x="4644007" y="5517232"/>
          <a:ext cx="3960441" cy="9425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8" name="Equation" r:id="rId6" imgW="2616200" imgH="622300" progId="Equation.3">
                  <p:embed/>
                </p:oleObj>
              </mc:Choice>
              <mc:Fallback>
                <p:oleObj name="Equation" r:id="rId6" imgW="2616200" imgH="622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644007" y="5517232"/>
                        <a:ext cx="3960441" cy="9425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ounded Rectangle 10"/>
          <p:cNvSpPr/>
          <p:nvPr/>
        </p:nvSpPr>
        <p:spPr>
          <a:xfrm>
            <a:off x="4283968" y="5301208"/>
            <a:ext cx="4392488" cy="1224136"/>
          </a:xfrm>
          <a:prstGeom prst="roundRect">
            <a:avLst/>
          </a:prstGeom>
          <a:noFill/>
          <a:ln w="38100" cmpd="sng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1178680"/>
              </p:ext>
            </p:extLst>
          </p:nvPr>
        </p:nvGraphicFramePr>
        <p:xfrm>
          <a:off x="323528" y="3717032"/>
          <a:ext cx="6320476" cy="1368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9" name="Equation" r:id="rId8" imgW="4165600" imgH="901700" progId="Equation.3">
                  <p:embed/>
                </p:oleObj>
              </mc:Choice>
              <mc:Fallback>
                <p:oleObj name="Equation" r:id="rId8" imgW="4165600" imgH="901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23528" y="3717032"/>
                        <a:ext cx="6320476" cy="13681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Left-Right Arrow 12"/>
          <p:cNvSpPr/>
          <p:nvPr/>
        </p:nvSpPr>
        <p:spPr>
          <a:xfrm>
            <a:off x="323528" y="4797152"/>
            <a:ext cx="504056" cy="216024"/>
          </a:xfrm>
          <a:prstGeom prst="leftRightArrow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107504" y="3573016"/>
            <a:ext cx="6552728" cy="1512168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34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Nuclear modification factor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Non-photonic electron R</a:t>
            </a:r>
            <a:r>
              <a:rPr lang="en-US" altLang="ko-KR" baseline="-25000" dirty="0"/>
              <a:t>AA</a:t>
            </a:r>
            <a:endParaRPr lang="ko-KR" altLang="en-US" baseline="-25000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2/27/2011-3/1/2011</a:t>
            </a:r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P. </a:t>
            </a:r>
            <a:fld id="{4BEDD84E-25D4-4983-8AA1-2863C96F08D9}" type="slidenum">
              <a:rPr lang="ko-KR" altLang="en-US" smtClean="0"/>
              <a:pPr/>
              <a:t>37</a:t>
            </a:fld>
            <a:endParaRPr lang="ko-KR" alt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628800"/>
            <a:ext cx="3800478" cy="2952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1628800"/>
            <a:ext cx="34671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ounded Rectangle 9"/>
          <p:cNvSpPr/>
          <p:nvPr/>
        </p:nvSpPr>
        <p:spPr>
          <a:xfrm>
            <a:off x="395536" y="4941168"/>
            <a:ext cx="7416824" cy="1224136"/>
          </a:xfrm>
          <a:prstGeom prst="roundRect">
            <a:avLst/>
          </a:prstGeom>
          <a:noFill/>
          <a:ln w="38100" cmpd="sng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4112034"/>
              </p:ext>
            </p:extLst>
          </p:nvPr>
        </p:nvGraphicFramePr>
        <p:xfrm>
          <a:off x="539552" y="5013176"/>
          <a:ext cx="7156451" cy="954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7" name="Equation" r:id="rId5" imgW="4660900" imgH="622300" progId="Equation.3">
                  <p:embed/>
                </p:oleObj>
              </mc:Choice>
              <mc:Fallback>
                <p:oleObj name="Equation" r:id="rId5" imgW="4660900" imgH="622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9552" y="5013176"/>
                        <a:ext cx="7156451" cy="954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7988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</a:t>
            </a:r>
            <a:r>
              <a:rPr lang="en-US" dirty="0" smtClean="0"/>
              <a:t>elativistic Heavy Ion Collisions</a:t>
            </a:r>
            <a:endParaRPr lang="en-US" dirty="0"/>
          </a:p>
        </p:txBody>
      </p:sp>
      <p:pic>
        <p:nvPicPr>
          <p:cNvPr id="6" name="au200au-rhic.avi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03313" y="981075"/>
            <a:ext cx="7008812" cy="525621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2/27/2011-3/1/2011</a:t>
            </a:r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P. </a:t>
            </a:r>
            <a:fld id="{4BEDD84E-25D4-4983-8AA1-2863C96F08D9}" type="slidenum">
              <a:rPr lang="ko-KR" altLang="en-US" smtClean="0"/>
              <a:pPr/>
              <a:t>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04162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RHIC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2/27/2011-3/1/2011</a:t>
            </a:r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P. </a:t>
            </a:r>
            <a:fld id="{4BEDD84E-25D4-4983-8AA1-2863C96F08D9}" type="slidenum">
              <a:rPr lang="ko-KR" altLang="en-US" smtClean="0"/>
              <a:pPr/>
              <a:t>5</a:t>
            </a:fld>
            <a:endParaRPr lang="ko-KR" altLang="en-US" dirty="0"/>
          </a:p>
        </p:txBody>
      </p:sp>
      <p:sp>
        <p:nvSpPr>
          <p:cNvPr id="6" name="모서리가 둥근 직사각형 3"/>
          <p:cNvSpPr/>
          <p:nvPr/>
        </p:nvSpPr>
        <p:spPr>
          <a:xfrm>
            <a:off x="500034" y="4357694"/>
            <a:ext cx="7858180" cy="192882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l"/>
            </a:pPr>
            <a:r>
              <a:rPr lang="en-US" altLang="ko-KR" dirty="0" smtClean="0"/>
              <a:t> Test of hadron models</a:t>
            </a:r>
          </a:p>
          <a:p>
            <a:pPr lvl="1">
              <a:buFontTx/>
              <a:buChar char="-"/>
            </a:pPr>
            <a:r>
              <a:rPr lang="en-US" altLang="ko-KR" dirty="0" smtClean="0"/>
              <a:t> Large multiplicity</a:t>
            </a:r>
          </a:p>
          <a:p>
            <a:pPr lvl="1">
              <a:buFontTx/>
              <a:buChar char="-"/>
            </a:pPr>
            <a:r>
              <a:rPr lang="en-US" altLang="ko-KR" dirty="0" smtClean="0"/>
              <a:t> Find the physical quantities that are sensitive to hadron models</a:t>
            </a:r>
          </a:p>
          <a:p>
            <a:pPr lvl="1">
              <a:buFontTx/>
              <a:buChar char="-"/>
            </a:pPr>
            <a:endParaRPr lang="en-US" altLang="ko-KR" dirty="0" smtClean="0"/>
          </a:p>
          <a:p>
            <a:pPr>
              <a:buFont typeface="Wingdings" pitchFamily="2" charset="2"/>
              <a:buChar char="l"/>
            </a:pPr>
            <a:r>
              <a:rPr lang="en-US" altLang="ko-KR" dirty="0" smtClean="0"/>
              <a:t> QGP signals</a:t>
            </a:r>
          </a:p>
          <a:p>
            <a:pPr lvl="1"/>
            <a:r>
              <a:rPr lang="en-US" altLang="ko-KR" dirty="0" smtClean="0"/>
              <a:t>- Hadron </a:t>
            </a:r>
            <a:r>
              <a:rPr lang="en-US" altLang="ko-KR" dirty="0" err="1" smtClean="0"/>
              <a:t>rescattering</a:t>
            </a:r>
            <a:r>
              <a:rPr lang="en-US" altLang="ko-KR" dirty="0" smtClean="0"/>
              <a:t> </a:t>
            </a:r>
            <a:r>
              <a:rPr lang="en-US" altLang="ko-KR" dirty="0" smtClean="0"/>
              <a:t>effects</a:t>
            </a:r>
            <a:endParaRPr lang="ko-KR" altLang="en-US" sz="1600" b="1" dirty="0">
              <a:solidFill>
                <a:srgbClr val="00B050"/>
              </a:solidFill>
            </a:endParaRPr>
          </a:p>
        </p:txBody>
      </p:sp>
      <p:pic>
        <p:nvPicPr>
          <p:cNvPr id="7" name="그림 4" descr="sequence-heavy-ion.jpg"/>
          <p:cNvPicPr>
            <a:picLocks noChangeAspect="1"/>
          </p:cNvPicPr>
          <p:nvPr/>
        </p:nvPicPr>
        <p:blipFill>
          <a:blip r:embed="rId2" cstate="print"/>
          <a:srcRect r="70238"/>
          <a:stretch>
            <a:fillRect/>
          </a:stretch>
        </p:blipFill>
        <p:spPr>
          <a:xfrm>
            <a:off x="214282" y="1214422"/>
            <a:ext cx="1785950" cy="1500198"/>
          </a:xfrm>
          <a:prstGeom prst="rect">
            <a:avLst/>
          </a:prstGeom>
        </p:spPr>
      </p:pic>
      <p:sp>
        <p:nvSpPr>
          <p:cNvPr id="8" name="직사각형 5"/>
          <p:cNvSpPr/>
          <p:nvPr/>
        </p:nvSpPr>
        <p:spPr>
          <a:xfrm>
            <a:off x="2214546" y="2928934"/>
            <a:ext cx="857256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QGP</a:t>
            </a:r>
            <a:endParaRPr lang="ko-KR" altLang="en-US" dirty="0"/>
          </a:p>
        </p:txBody>
      </p:sp>
      <p:pic>
        <p:nvPicPr>
          <p:cNvPr id="9" name="그림 6" descr="sequence-heavy-ion.jpg"/>
          <p:cNvPicPr>
            <a:picLocks noChangeAspect="1"/>
          </p:cNvPicPr>
          <p:nvPr/>
        </p:nvPicPr>
        <p:blipFill>
          <a:blip r:embed="rId2" cstate="print"/>
          <a:srcRect l="33334" r="53571"/>
          <a:stretch>
            <a:fillRect/>
          </a:stretch>
        </p:blipFill>
        <p:spPr>
          <a:xfrm>
            <a:off x="2285984" y="1214422"/>
            <a:ext cx="785818" cy="1500198"/>
          </a:xfrm>
          <a:prstGeom prst="rect">
            <a:avLst/>
          </a:prstGeom>
        </p:spPr>
      </p:pic>
      <p:pic>
        <p:nvPicPr>
          <p:cNvPr id="10" name="그림 7" descr="sequence-heavy-ion.jpg"/>
          <p:cNvPicPr>
            <a:picLocks noChangeAspect="1"/>
          </p:cNvPicPr>
          <p:nvPr/>
        </p:nvPicPr>
        <p:blipFill>
          <a:blip r:embed="rId2" cstate="print"/>
          <a:srcRect l="73810"/>
          <a:stretch>
            <a:fillRect/>
          </a:stretch>
        </p:blipFill>
        <p:spPr>
          <a:xfrm>
            <a:off x="6572264" y="1214422"/>
            <a:ext cx="1571636" cy="1500198"/>
          </a:xfrm>
          <a:prstGeom prst="rect">
            <a:avLst/>
          </a:prstGeom>
        </p:spPr>
      </p:pic>
      <p:pic>
        <p:nvPicPr>
          <p:cNvPr id="11" name="그림 8" descr="sequence-heavy-ion.jpg"/>
          <p:cNvPicPr>
            <a:picLocks noChangeAspect="1"/>
          </p:cNvPicPr>
          <p:nvPr/>
        </p:nvPicPr>
        <p:blipFill>
          <a:blip r:embed="rId2" cstate="print"/>
          <a:srcRect l="51190" r="29762"/>
          <a:stretch>
            <a:fillRect/>
          </a:stretch>
        </p:blipFill>
        <p:spPr>
          <a:xfrm>
            <a:off x="4357686" y="1214422"/>
            <a:ext cx="1143008" cy="1500198"/>
          </a:xfrm>
          <a:prstGeom prst="rect">
            <a:avLst/>
          </a:prstGeom>
        </p:spPr>
      </p:pic>
      <p:sp>
        <p:nvSpPr>
          <p:cNvPr id="12" name="직사각형 9"/>
          <p:cNvSpPr/>
          <p:nvPr/>
        </p:nvSpPr>
        <p:spPr>
          <a:xfrm>
            <a:off x="4311648" y="2928934"/>
            <a:ext cx="1340472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Expansion</a:t>
            </a:r>
            <a:endParaRPr lang="ko-KR" altLang="en-US" dirty="0"/>
          </a:p>
        </p:txBody>
      </p:sp>
      <p:sp>
        <p:nvSpPr>
          <p:cNvPr id="13" name="직사각형 10"/>
          <p:cNvSpPr/>
          <p:nvPr/>
        </p:nvSpPr>
        <p:spPr>
          <a:xfrm>
            <a:off x="6643702" y="2890834"/>
            <a:ext cx="1428760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Freeze-out</a:t>
            </a:r>
            <a:endParaRPr lang="ko-KR" altLang="en-US" dirty="0"/>
          </a:p>
        </p:txBody>
      </p:sp>
      <p:sp>
        <p:nvSpPr>
          <p:cNvPr id="14" name="갈매기형 수장 11"/>
          <p:cNvSpPr/>
          <p:nvPr/>
        </p:nvSpPr>
        <p:spPr>
          <a:xfrm>
            <a:off x="3357554" y="1857364"/>
            <a:ext cx="214314" cy="35719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5" name="갈매기형 수장 12"/>
          <p:cNvSpPr/>
          <p:nvPr/>
        </p:nvSpPr>
        <p:spPr>
          <a:xfrm>
            <a:off x="3571868" y="1857364"/>
            <a:ext cx="214314" cy="35719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6" name="갈매기형 수장 13"/>
          <p:cNvSpPr/>
          <p:nvPr/>
        </p:nvSpPr>
        <p:spPr>
          <a:xfrm>
            <a:off x="3786182" y="1857364"/>
            <a:ext cx="214314" cy="35719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7" name="갈매기형 수장 14"/>
          <p:cNvSpPr/>
          <p:nvPr/>
        </p:nvSpPr>
        <p:spPr>
          <a:xfrm>
            <a:off x="5715008" y="1857364"/>
            <a:ext cx="214314" cy="35719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8" name="갈매기형 수장 15"/>
          <p:cNvSpPr/>
          <p:nvPr/>
        </p:nvSpPr>
        <p:spPr>
          <a:xfrm>
            <a:off x="5929322" y="1857364"/>
            <a:ext cx="214314" cy="35719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9" name="갈매기형 수장 16"/>
          <p:cNvSpPr/>
          <p:nvPr/>
        </p:nvSpPr>
        <p:spPr>
          <a:xfrm>
            <a:off x="6143636" y="1857364"/>
            <a:ext cx="214314" cy="35719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cxnSp>
        <p:nvCxnSpPr>
          <p:cNvPr id="20" name="직선 화살표 연결선 17"/>
          <p:cNvCxnSpPr/>
          <p:nvPr/>
        </p:nvCxnSpPr>
        <p:spPr>
          <a:xfrm rot="5400000" flipH="1" flipV="1">
            <a:off x="3069421" y="2964653"/>
            <a:ext cx="1214446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화살표 연결선 18"/>
          <p:cNvCxnSpPr/>
          <p:nvPr/>
        </p:nvCxnSpPr>
        <p:spPr>
          <a:xfrm rot="5400000" flipH="1" flipV="1">
            <a:off x="5392743" y="2963859"/>
            <a:ext cx="1214446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643174" y="3643314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/>
              <a:t>Hadronization</a:t>
            </a:r>
            <a:endParaRPr lang="ko-KR" alt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000628" y="3643314"/>
            <a:ext cx="2235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/>
              <a:t>Hadron rescattering</a:t>
            </a:r>
            <a:endParaRPr lang="ko-KR" altLang="en-US" dirty="0"/>
          </a:p>
        </p:txBody>
      </p:sp>
      <p:sp>
        <p:nvSpPr>
          <p:cNvPr id="24" name="해 21"/>
          <p:cNvSpPr/>
          <p:nvPr/>
        </p:nvSpPr>
        <p:spPr>
          <a:xfrm>
            <a:off x="8286776" y="1638288"/>
            <a:ext cx="714348" cy="642942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25" name="직선 화살표 연결선 22"/>
          <p:cNvCxnSpPr/>
          <p:nvPr/>
        </p:nvCxnSpPr>
        <p:spPr>
          <a:xfrm rot="5400000" flipH="1" flipV="1">
            <a:off x="8035949" y="2963859"/>
            <a:ext cx="1214446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929554" y="3643314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/>
              <a:t>detector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7896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sQGP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q"/>
            </a:pPr>
            <a:r>
              <a:rPr lang="en-US" altLang="ko-KR" dirty="0"/>
              <a:t>Observed state in relativistic heavy ion collisions @ RHIC</a:t>
            </a:r>
          </a:p>
          <a:p>
            <a:pPr lvl="1"/>
            <a:r>
              <a:rPr lang="en-US" altLang="ko-KR" dirty="0"/>
              <a:t>Perfect fluid behavior (hydrodynamics)</a:t>
            </a:r>
          </a:p>
          <a:p>
            <a:pPr lvl="1"/>
            <a:r>
              <a:rPr lang="en-US" altLang="ko-KR" dirty="0"/>
              <a:t>Strong collective behavior (large elliptic flow)</a:t>
            </a:r>
          </a:p>
          <a:p>
            <a:pPr lvl="2">
              <a:buFont typeface="Wingdings"/>
              <a:buChar char="à"/>
            </a:pPr>
            <a:r>
              <a:rPr lang="en-US" altLang="ko-KR" dirty="0">
                <a:sym typeface="Wingdings" pitchFamily="2" charset="2"/>
              </a:rPr>
              <a:t>Strong coupling nature of Quark-Gluon </a:t>
            </a:r>
            <a:r>
              <a:rPr lang="en-US" altLang="ko-KR" dirty="0" smtClean="0">
                <a:sym typeface="Wingdings" pitchFamily="2" charset="2"/>
              </a:rPr>
              <a:t>Plasma</a:t>
            </a:r>
          </a:p>
          <a:p>
            <a:pPr>
              <a:buFont typeface="Wingdings" charset="2"/>
              <a:buChar char="q"/>
            </a:pPr>
            <a:r>
              <a:rPr lang="en-US" altLang="ko-KR" dirty="0" smtClean="0">
                <a:sym typeface="Wingdings" pitchFamily="2" charset="2"/>
              </a:rPr>
              <a:t>N</a:t>
            </a:r>
            <a:r>
              <a:rPr lang="en-US" altLang="ko-KR" dirty="0" smtClean="0">
                <a:sym typeface="Wingdings" pitchFamily="2" charset="2"/>
              </a:rPr>
              <a:t>ew lattice results</a:t>
            </a:r>
          </a:p>
          <a:p>
            <a:pPr lvl="1">
              <a:buFont typeface="Wingdings" charset="2"/>
              <a:buChar char="q"/>
            </a:pPr>
            <a:r>
              <a:rPr lang="en-US" altLang="ko-KR" dirty="0" smtClean="0">
                <a:sym typeface="Wingdings" pitchFamily="2" charset="2"/>
              </a:rPr>
              <a:t>     bound state could survive at T &gt; </a:t>
            </a:r>
            <a:r>
              <a:rPr lang="en-US" altLang="ko-KR" dirty="0" err="1" smtClean="0">
                <a:sym typeface="Wingdings" pitchFamily="2" charset="2"/>
              </a:rPr>
              <a:t>Tc</a:t>
            </a:r>
            <a:endParaRPr lang="en-US" altLang="ko-KR" dirty="0" smtClean="0">
              <a:sym typeface="Wingdings" pitchFamily="2" charset="2"/>
            </a:endParaRPr>
          </a:p>
          <a:p>
            <a:pPr lvl="1">
              <a:buFont typeface="Wingdings" charset="2"/>
              <a:buChar char="q"/>
            </a:pPr>
            <a:r>
              <a:rPr lang="en-US" altLang="ko-KR" dirty="0" smtClean="0">
                <a:sym typeface="Wingdings" pitchFamily="2" charset="2"/>
              </a:rPr>
              <a:t>E</a:t>
            </a:r>
            <a:r>
              <a:rPr lang="en-US" altLang="ko-KR" dirty="0" smtClean="0">
                <a:sym typeface="Wingdings" pitchFamily="2" charset="2"/>
              </a:rPr>
              <a:t>ven at T &gt; </a:t>
            </a:r>
            <a:r>
              <a:rPr lang="en-US" altLang="ko-KR" dirty="0" err="1" smtClean="0">
                <a:sym typeface="Wingdings" pitchFamily="2" charset="2"/>
              </a:rPr>
              <a:t>Tc</a:t>
            </a:r>
            <a:r>
              <a:rPr lang="en-US" altLang="ko-KR" dirty="0" smtClean="0">
                <a:sym typeface="Wingdings" pitchFamily="2" charset="2"/>
              </a:rPr>
              <a:t>, the interaction is still strong</a:t>
            </a:r>
          </a:p>
          <a:p>
            <a:pPr lvl="2">
              <a:buFont typeface="Wingdings 3" charset="0"/>
              <a:buChar char="g"/>
            </a:pPr>
            <a:r>
              <a:rPr lang="en-US" altLang="ko-KR" dirty="0" smtClean="0">
                <a:latin typeface="+mn-lt"/>
                <a:cs typeface="Wingdings 3" charset="2"/>
                <a:sym typeface="Wingdings" pitchFamily="2" charset="2"/>
              </a:rPr>
              <a:t>P</a:t>
            </a:r>
            <a:r>
              <a:rPr lang="en-US" altLang="ko-KR" dirty="0" smtClean="0">
                <a:latin typeface="+mn-lt"/>
                <a:cs typeface="Wingdings 3" charset="2"/>
                <a:sym typeface="Wingdings" pitchFamily="2" charset="2"/>
              </a:rPr>
              <a:t>ossible existence of quasi bound states of quarks and gluons</a:t>
            </a:r>
            <a:br>
              <a:rPr lang="en-US" altLang="ko-KR" dirty="0" smtClean="0">
                <a:latin typeface="+mn-lt"/>
                <a:cs typeface="Wingdings 3" charset="2"/>
                <a:sym typeface="Wingdings" pitchFamily="2" charset="2"/>
              </a:rPr>
            </a:br>
            <a:r>
              <a:rPr lang="en-US" altLang="ko-KR" dirty="0" smtClean="0">
                <a:latin typeface="+mn-lt"/>
                <a:cs typeface="Wingdings 3" charset="2"/>
                <a:sym typeface="Wingdings" pitchFamily="2" charset="2"/>
              </a:rPr>
              <a:t>      such as </a:t>
            </a:r>
            <a:r>
              <a:rPr lang="en-US" altLang="ko-KR" dirty="0" err="1" smtClean="0">
                <a:latin typeface="+mn-lt"/>
                <a:cs typeface="Wingdings 3" charset="2"/>
                <a:sym typeface="Wingdings" pitchFamily="2" charset="2"/>
              </a:rPr>
              <a:t>qq</a:t>
            </a:r>
            <a:r>
              <a:rPr lang="en-US" altLang="ko-KR" dirty="0" smtClean="0">
                <a:latin typeface="+mn-lt"/>
                <a:cs typeface="Wingdings 3" charset="2"/>
                <a:sym typeface="Wingdings" pitchFamily="2" charset="2"/>
              </a:rPr>
              <a:t>, </a:t>
            </a:r>
            <a:r>
              <a:rPr lang="en-US" altLang="ko-KR" dirty="0" err="1" smtClean="0">
                <a:latin typeface="+mn-lt"/>
                <a:cs typeface="Wingdings 3" charset="2"/>
                <a:sym typeface="Wingdings" pitchFamily="2" charset="2"/>
              </a:rPr>
              <a:t>gq</a:t>
            </a:r>
            <a:r>
              <a:rPr lang="en-US" altLang="ko-KR" dirty="0" smtClean="0">
                <a:latin typeface="+mn-lt"/>
                <a:cs typeface="Wingdings 3" charset="2"/>
                <a:sym typeface="Wingdings" pitchFamily="2" charset="2"/>
              </a:rPr>
              <a:t>, </a:t>
            </a:r>
            <a:r>
              <a:rPr lang="en-US" altLang="ko-KR" dirty="0" err="1" smtClean="0">
                <a:latin typeface="+mn-lt"/>
                <a:cs typeface="Wingdings 3" charset="2"/>
                <a:sym typeface="Wingdings" pitchFamily="2" charset="2"/>
              </a:rPr>
              <a:t>gg</a:t>
            </a:r>
            <a:endParaRPr lang="en-US" altLang="ko-KR" dirty="0">
              <a:latin typeface="Wingdings 3" charset="2"/>
              <a:cs typeface="Wingdings 3" charset="2"/>
              <a:sym typeface="Wingdings" pitchFamily="2" charset="2"/>
            </a:endParaRPr>
          </a:p>
          <a:p>
            <a:pPr lvl="1">
              <a:buFont typeface="Wingdings" charset="2"/>
              <a:buChar char="q"/>
            </a:pPr>
            <a:r>
              <a:rPr lang="en-US" dirty="0" err="1" smtClean="0">
                <a:sym typeface="Wingdings" pitchFamily="2" charset="2"/>
              </a:rPr>
              <a:t>D</a:t>
            </a:r>
            <a:r>
              <a:rPr lang="en-US" dirty="0" err="1" smtClean="0">
                <a:sym typeface="Wingdings" pitchFamily="2" charset="2"/>
              </a:rPr>
              <a:t>iquarks</a:t>
            </a:r>
            <a:r>
              <a:rPr lang="en-US" dirty="0" smtClean="0">
                <a:sym typeface="Wingdings" pitchFamily="2" charset="2"/>
              </a:rPr>
              <a:t> in hadron physics</a:t>
            </a:r>
          </a:p>
          <a:p>
            <a:pPr lvl="2">
              <a:buFont typeface="Wingdings" charset="2"/>
              <a:buChar char="q"/>
            </a:pPr>
            <a:r>
              <a:rPr lang="en-US" dirty="0" smtClean="0">
                <a:sym typeface="Wingdings" pitchFamily="2" charset="2"/>
              </a:rPr>
              <a:t>E</a:t>
            </a:r>
            <a:r>
              <a:rPr lang="en-US" dirty="0" smtClean="0">
                <a:sym typeface="Wingdings" pitchFamily="2" charset="2"/>
              </a:rPr>
              <a:t>xistence of a </a:t>
            </a:r>
            <a:r>
              <a:rPr lang="en-US" dirty="0" err="1" smtClean="0">
                <a:sym typeface="Wingdings" pitchFamily="2" charset="2"/>
              </a:rPr>
              <a:t>diquark</a:t>
            </a:r>
            <a:r>
              <a:rPr lang="en-US" dirty="0" smtClean="0">
                <a:sym typeface="Wingdings" pitchFamily="2" charset="2"/>
              </a:rPr>
              <a:t> in baryons?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2/27/2011-3/1/2011</a:t>
            </a:r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P. </a:t>
            </a:r>
            <a:fld id="{4BEDD84E-25D4-4983-8AA1-2863C96F08D9}" type="slidenum">
              <a:rPr lang="ko-KR" altLang="en-US" smtClean="0"/>
              <a:pPr/>
              <a:t>6</a:t>
            </a:fld>
            <a:endParaRPr lang="ko-KR" alt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0025345"/>
              </p:ext>
            </p:extLst>
          </p:nvPr>
        </p:nvGraphicFramePr>
        <p:xfrm>
          <a:off x="1066086" y="2981962"/>
          <a:ext cx="317624" cy="2580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Equation" r:id="rId3" imgW="203200" imgH="165100" progId="Equation.3">
                  <p:embed/>
                </p:oleObj>
              </mc:Choice>
              <mc:Fallback>
                <p:oleObj name="Equation" r:id="rId3" imgW="2032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66086" y="2981962"/>
                        <a:ext cx="317624" cy="2580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개체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2657173"/>
              </p:ext>
            </p:extLst>
          </p:nvPr>
        </p:nvGraphicFramePr>
        <p:xfrm>
          <a:off x="1259632" y="5229200"/>
          <a:ext cx="3214710" cy="4271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Equation" r:id="rId5" imgW="1815840" imgH="241200" progId="Equation.3">
                  <p:embed/>
                </p:oleObj>
              </mc:Choice>
              <mc:Fallback>
                <p:oleObj name="Equation" r:id="rId5" imgW="18158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5229200"/>
                        <a:ext cx="3214710" cy="42712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283968" y="4005064"/>
            <a:ext cx="2664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err="1">
                <a:solidFill>
                  <a:srgbClr val="00B050"/>
                </a:solidFill>
                <a:latin typeface="Gill Sans MT"/>
                <a:cs typeface="Gill Sans MT"/>
                <a:sym typeface="Wingdings" pitchFamily="2" charset="2"/>
              </a:rPr>
              <a:t>Shuryak</a:t>
            </a:r>
            <a:r>
              <a:rPr lang="en-US" altLang="ko-KR" sz="1600" dirty="0">
                <a:solidFill>
                  <a:srgbClr val="00B050"/>
                </a:solidFill>
                <a:latin typeface="Gill Sans MT"/>
                <a:cs typeface="Gill Sans MT"/>
                <a:sym typeface="Wingdings" pitchFamily="2" charset="2"/>
              </a:rPr>
              <a:t> and </a:t>
            </a:r>
            <a:r>
              <a:rPr lang="en-US" altLang="ko-KR" sz="1600" dirty="0" err="1">
                <a:solidFill>
                  <a:srgbClr val="00B050"/>
                </a:solidFill>
                <a:latin typeface="Gill Sans MT"/>
                <a:cs typeface="Gill Sans MT"/>
                <a:sym typeface="Wingdings" pitchFamily="2" charset="2"/>
              </a:rPr>
              <a:t>Zahed</a:t>
            </a:r>
            <a:r>
              <a:rPr lang="en-US" altLang="ko-KR" sz="1600" dirty="0">
                <a:solidFill>
                  <a:srgbClr val="00B050"/>
                </a:solidFill>
                <a:latin typeface="Gill Sans MT"/>
                <a:cs typeface="Gill Sans MT"/>
                <a:sym typeface="Wingdings" pitchFamily="2" charset="2"/>
              </a:rPr>
              <a:t>, PRC 70</a:t>
            </a:r>
            <a:endParaRPr lang="en-US" sz="1600" dirty="0">
              <a:latin typeface="Gill Sans MT"/>
              <a:cs typeface="Gill Sans M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39952" y="5445224"/>
            <a:ext cx="4680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>
              <a:buNone/>
            </a:pPr>
            <a:r>
              <a:rPr lang="en-US" altLang="ko-KR" sz="1600" dirty="0">
                <a:solidFill>
                  <a:srgbClr val="00B050"/>
                </a:solidFill>
                <a:latin typeface="Gill Sans MT"/>
                <a:cs typeface="Gill Sans MT"/>
                <a:sym typeface="Wingdings" pitchFamily="2" charset="2"/>
              </a:rPr>
              <a:t>Lichtenberg, </a:t>
            </a:r>
            <a:r>
              <a:rPr lang="en-US" altLang="ko-KR" sz="1600" dirty="0" smtClean="0">
                <a:solidFill>
                  <a:srgbClr val="00B050"/>
                </a:solidFill>
                <a:latin typeface="Gill Sans MT"/>
                <a:cs typeface="Gill Sans MT"/>
                <a:sym typeface="Wingdings" pitchFamily="2" charset="2"/>
              </a:rPr>
              <a:t> </a:t>
            </a:r>
            <a:r>
              <a:rPr lang="en-US" altLang="ko-KR" sz="1600" dirty="0" err="1" smtClean="0">
                <a:solidFill>
                  <a:srgbClr val="00B050"/>
                </a:solidFill>
                <a:latin typeface="Gill Sans MT"/>
                <a:cs typeface="Gill Sans MT"/>
                <a:sym typeface="Wingdings" pitchFamily="2" charset="2"/>
              </a:rPr>
              <a:t>Anselmino</a:t>
            </a:r>
            <a:r>
              <a:rPr lang="en-US" altLang="ko-KR" sz="1600" dirty="0">
                <a:solidFill>
                  <a:srgbClr val="00B050"/>
                </a:solidFill>
                <a:latin typeface="Gill Sans MT"/>
                <a:cs typeface="Gill Sans MT"/>
                <a:sym typeface="Wingdings" pitchFamily="2" charset="2"/>
              </a:rPr>
              <a:t>, </a:t>
            </a:r>
            <a:r>
              <a:rPr lang="en-US" altLang="ko-KR" sz="1600" dirty="0" err="1">
                <a:solidFill>
                  <a:srgbClr val="00B050"/>
                </a:solidFill>
                <a:latin typeface="Gill Sans MT"/>
                <a:cs typeface="Gill Sans MT"/>
                <a:sym typeface="Wingdings" pitchFamily="2" charset="2"/>
              </a:rPr>
              <a:t>Wilczek</a:t>
            </a:r>
            <a:r>
              <a:rPr lang="en-US" altLang="ko-KR" sz="1600" dirty="0">
                <a:solidFill>
                  <a:srgbClr val="00B050"/>
                </a:solidFill>
                <a:latin typeface="Gill Sans MT"/>
                <a:cs typeface="Gill Sans MT"/>
                <a:sym typeface="Wingdings" pitchFamily="2" charset="2"/>
              </a:rPr>
              <a:t> &amp; others</a:t>
            </a:r>
            <a:endParaRPr lang="en-US" altLang="ko-KR" sz="1600" dirty="0">
              <a:latin typeface="Gill Sans MT"/>
              <a:cs typeface="Gill Sans MT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111315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Hadron </a:t>
            </a:r>
            <a:r>
              <a:rPr lang="en-US" dirty="0" err="1" smtClean="0"/>
              <a:t>rescattering</a:t>
            </a:r>
            <a:r>
              <a:rPr lang="en-US" dirty="0" smtClean="0"/>
              <a:t> in elliptic flow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2/27/2011-3/1/2011</a:t>
            </a:r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P. </a:t>
            </a:r>
            <a:fld id="{4BEDD84E-25D4-4983-8AA1-2863C96F08D9}" type="slidenum">
              <a:rPr lang="ko-KR" altLang="en-US" smtClean="0"/>
              <a:pPr/>
              <a:t>7</a:t>
            </a:fld>
            <a:endParaRPr lang="ko-KR" altLang="en-US" dirty="0"/>
          </a:p>
        </p:txBody>
      </p:sp>
    </p:spTree>
  </p:cSld>
  <p:clrMapOvr>
    <a:masterClrMapping/>
  </p:clrMapOvr>
  <mc:AlternateContent xmlns:mc="http://schemas.openxmlformats.org/markup-compatibility/2006" xmlns:mp="http://schemas.microsoft.com/office/mac/powerpoint/2008/main">
    <mc:Choice Requires="mp">
      <p:transition xmlns:p14="http://schemas.microsoft.com/office/powerpoint/2010/main" spd="slow">
        <p14:prism/>
      </p:transition>
    </mc:Choice>
    <mc:Fallback xmlns="" xmlns:mv="urn:schemas-microsoft-com:mac:vml">
      <p:transition spd="slow">
        <p:cover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</a:t>
            </a:r>
            <a:r>
              <a:rPr lang="en-US" dirty="0" smtClean="0"/>
              <a:t>lliptic 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Elliptic </a:t>
            </a:r>
            <a:r>
              <a:rPr lang="en-US" altLang="ko-KR" dirty="0" smtClean="0"/>
              <a:t>flow     : a </a:t>
            </a:r>
            <a:r>
              <a:rPr lang="en-US" altLang="ko-KR" dirty="0"/>
              <a:t>measure of the strength of the second Fourier </a:t>
            </a:r>
            <a:br>
              <a:rPr lang="en-US" altLang="ko-KR" dirty="0"/>
            </a:br>
            <a:r>
              <a:rPr lang="en-US" altLang="ko-KR" dirty="0" smtClean="0"/>
              <a:t>coefficient </a:t>
            </a:r>
            <a:r>
              <a:rPr lang="en-US" altLang="ko-KR" dirty="0"/>
              <a:t>in the azimuthal angle distribution of particle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transverse </a:t>
            </a:r>
            <a:r>
              <a:rPr lang="en-US" altLang="ko-KR" dirty="0"/>
              <a:t>momentum relative to the reaction </a:t>
            </a:r>
            <a:r>
              <a:rPr lang="en-US" altLang="ko-KR" dirty="0" smtClean="0"/>
              <a:t>plane</a:t>
            </a:r>
          </a:p>
          <a:p>
            <a:pPr marL="457200" lvl="1" indent="0">
              <a:buNone/>
            </a:pPr>
            <a:r>
              <a:rPr lang="en-US" altLang="ko-KR" dirty="0" smtClean="0">
                <a:latin typeface="Wingdings 3" charset="2"/>
                <a:cs typeface="Wingdings 3" charset="2"/>
              </a:rPr>
              <a:t>a</a:t>
            </a:r>
            <a:r>
              <a:rPr lang="en-US" altLang="ko-KR" dirty="0" smtClean="0"/>
              <a:t> azimuthal anisotropy of the momentum distribution of particles</a:t>
            </a:r>
            <a:r>
              <a:rPr lang="en-US" altLang="ko-KR" dirty="0"/>
              <a:t/>
            </a:r>
            <a:br>
              <a:rPr lang="en-US" altLang="ko-KR" dirty="0"/>
            </a:br>
            <a:endParaRPr lang="en-US" altLang="ko-KR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2/27/2011-3/1/2011</a:t>
            </a:r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P. </a:t>
            </a:r>
            <a:fld id="{4BEDD84E-25D4-4983-8AA1-2863C96F08D9}" type="slidenum">
              <a:rPr lang="ko-KR" altLang="en-US" smtClean="0"/>
              <a:pPr/>
              <a:t>8</a:t>
            </a:fld>
            <a:endParaRPr lang="ko-KR" altLang="en-US" dirty="0"/>
          </a:p>
        </p:txBody>
      </p:sp>
      <p:graphicFrame>
        <p:nvGraphicFramePr>
          <p:cNvPr id="6" name="개체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7319545"/>
              </p:ext>
            </p:extLst>
          </p:nvPr>
        </p:nvGraphicFramePr>
        <p:xfrm>
          <a:off x="2123728" y="974694"/>
          <a:ext cx="360040" cy="4447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1" name="Equation" r:id="rId3" imgW="165100" imgH="203200" progId="Equation.3">
                  <p:embed/>
                </p:oleObj>
              </mc:Choice>
              <mc:Fallback>
                <p:oleObj name="Equation" r:id="rId3" imgW="1651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974694"/>
                        <a:ext cx="360040" cy="44475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개체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3327700"/>
              </p:ext>
            </p:extLst>
          </p:nvPr>
        </p:nvGraphicFramePr>
        <p:xfrm>
          <a:off x="1043608" y="2708920"/>
          <a:ext cx="3348194" cy="7159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2" name="Equation" r:id="rId5" imgW="2019240" imgH="431640" progId="Equation.3">
                  <p:embed/>
                </p:oleObj>
              </mc:Choice>
              <mc:Fallback>
                <p:oleObj name="Equation" r:id="rId5" imgW="20192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2708920"/>
                        <a:ext cx="3348194" cy="7159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7568886"/>
              </p:ext>
            </p:extLst>
          </p:nvPr>
        </p:nvGraphicFramePr>
        <p:xfrm>
          <a:off x="5004048" y="2708920"/>
          <a:ext cx="2822217" cy="830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3" name="Equation" r:id="rId7" imgW="1727200" imgH="508000" progId="Equation.3">
                  <p:embed/>
                </p:oleObj>
              </mc:Choice>
              <mc:Fallback>
                <p:oleObj name="Equation" r:id="rId7" imgW="1727200" imgH="508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004048" y="2708920"/>
                        <a:ext cx="2822217" cy="8300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8" descr="elliptic_flow_80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>
          <a:xfrm>
            <a:off x="395536" y="3645024"/>
            <a:ext cx="3071834" cy="2192497"/>
          </a:xfrm>
          <a:prstGeom prst="rect">
            <a:avLst/>
          </a:prstGeom>
          <a:noFill/>
          <a:ln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19872" y="3645024"/>
            <a:ext cx="2160240" cy="1742383"/>
          </a:xfrm>
          <a:prstGeom prst="rect">
            <a:avLst/>
          </a:prstGeom>
        </p:spPr>
      </p:pic>
      <p:sp>
        <p:nvSpPr>
          <p:cNvPr id="12" name="모서리가 둥근 직사각형 5"/>
          <p:cNvSpPr/>
          <p:nvPr/>
        </p:nvSpPr>
        <p:spPr>
          <a:xfrm>
            <a:off x="5220072" y="5157192"/>
            <a:ext cx="3643338" cy="128588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Elliptic Flow v</a:t>
            </a:r>
            <a:r>
              <a:rPr lang="en-US" altLang="ko-KR" baseline="-25000" dirty="0" smtClean="0"/>
              <a:t>2</a:t>
            </a:r>
            <a:r>
              <a:rPr lang="en-US" altLang="ko-KR" dirty="0" smtClean="0"/>
              <a:t>: momentum </a:t>
            </a:r>
            <a:endParaRPr lang="en-US" altLang="ko-KR" dirty="0" smtClean="0"/>
          </a:p>
          <a:p>
            <a:pPr algn="ctr"/>
            <a:r>
              <a:rPr lang="en-US" altLang="ko-KR" dirty="0" smtClean="0"/>
              <a:t>anisotropy</a:t>
            </a:r>
            <a:endParaRPr lang="en-US" altLang="ko-KR" dirty="0" smtClean="0"/>
          </a:p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⇒ </a:t>
            </a:r>
            <a:r>
              <a:rPr lang="en-US" altLang="ko-KR" dirty="0" smtClean="0"/>
              <a:t>RHIC data show large </a:t>
            </a:r>
            <a:endParaRPr lang="en-US" altLang="ko-KR" dirty="0" smtClean="0"/>
          </a:p>
          <a:p>
            <a:pPr algn="ctr"/>
            <a:r>
              <a:rPr lang="en-US" altLang="ko-KR" dirty="0" smtClean="0"/>
              <a:t>momentum </a:t>
            </a:r>
            <a:r>
              <a:rPr lang="en-US" altLang="ko-KR" dirty="0" smtClean="0"/>
              <a:t>anisotropy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13851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lliptic flow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2/27/2011-3/1/2011</a:t>
            </a:r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P. </a:t>
            </a:r>
            <a:fld id="{4BEDD84E-25D4-4983-8AA1-2863C96F08D9}" type="slidenum">
              <a:rPr lang="ko-KR" altLang="en-US" smtClean="0"/>
              <a:pPr/>
              <a:t>9</a:t>
            </a:fld>
            <a:endParaRPr lang="ko-KR" alt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information on the properties of the hot dense matter formed </a:t>
            </a:r>
            <a:br>
              <a:rPr lang="en-US" altLang="ko-KR" dirty="0"/>
            </a:br>
            <a:r>
              <a:rPr lang="en-US" altLang="ko-KR" dirty="0" smtClean="0"/>
              <a:t>during </a:t>
            </a:r>
            <a:r>
              <a:rPr lang="en-US" altLang="ko-KR" dirty="0"/>
              <a:t>the initial stage of RHIC</a:t>
            </a:r>
          </a:p>
          <a:p>
            <a:pPr lvl="1"/>
            <a:r>
              <a:rPr lang="en-US" altLang="ko-KR" dirty="0"/>
              <a:t>Mass ordering: v</a:t>
            </a:r>
            <a:r>
              <a:rPr lang="en-US" altLang="ko-KR" baseline="-25000" dirty="0"/>
              <a:t>2</a:t>
            </a:r>
            <a:r>
              <a:rPr lang="en-US" altLang="ko-KR" dirty="0"/>
              <a:t> decreases with increasing hadron mass</a:t>
            </a:r>
          </a:p>
          <a:p>
            <a:pPr lvl="1"/>
            <a:r>
              <a:rPr lang="en-US" altLang="ko-KR" dirty="0"/>
              <a:t>Constituent quark number scaling</a:t>
            </a:r>
          </a:p>
          <a:p>
            <a:endParaRPr lang="en-US" dirty="0"/>
          </a:p>
        </p:txBody>
      </p:sp>
      <p:pic>
        <p:nvPicPr>
          <p:cNvPr id="9" name="Picture 8" descr="v2_pt"/>
          <p:cNvPicPr>
            <a:picLocks noChangeAspect="1" noChangeArrowheads="1"/>
          </p:cNvPicPr>
          <p:nvPr/>
        </p:nvPicPr>
        <p:blipFill>
          <a:blip r:embed="rId2" cstate="print"/>
          <a:srcRect l="359" t="9280" r="9290" b="2904"/>
          <a:stretch>
            <a:fillRect/>
          </a:stretch>
        </p:blipFill>
        <p:spPr>
          <a:xfrm>
            <a:off x="107504" y="3429000"/>
            <a:ext cx="3923928" cy="2943373"/>
          </a:xfrm>
          <a:prstGeom prst="rect">
            <a:avLst/>
          </a:prstGeom>
          <a:noFill/>
          <a:ln/>
        </p:spPr>
      </p:pic>
      <p:sp>
        <p:nvSpPr>
          <p:cNvPr id="10" name="직사각형 9"/>
          <p:cNvSpPr/>
          <p:nvPr/>
        </p:nvSpPr>
        <p:spPr>
          <a:xfrm>
            <a:off x="611560" y="2708920"/>
            <a:ext cx="2448272" cy="64807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Mass ordering</a:t>
            </a:r>
          </a:p>
          <a:p>
            <a:pPr algn="ctr"/>
            <a:r>
              <a:rPr lang="en-US" altLang="ko-KR" dirty="0" smtClean="0"/>
              <a:t>(hydrodynamics)</a:t>
            </a:r>
            <a:endParaRPr lang="ko-KR" altLang="en-US" dirty="0"/>
          </a:p>
        </p:txBody>
      </p:sp>
      <p:pic>
        <p:nvPicPr>
          <p:cNvPr id="11" name="Picture 11" descr="scaled_v2_ket_fisher"/>
          <p:cNvPicPr>
            <a:picLocks noChangeAspect="1" noChangeArrowheads="1"/>
          </p:cNvPicPr>
          <p:nvPr/>
        </p:nvPicPr>
        <p:blipFill>
          <a:blip r:embed="rId3" cstate="print"/>
          <a:srcRect l="1790" t="7012" r="5370"/>
          <a:stretch>
            <a:fillRect/>
          </a:stretch>
        </p:blipFill>
        <p:spPr>
          <a:xfrm>
            <a:off x="4961682" y="3068960"/>
            <a:ext cx="3842714" cy="2969244"/>
          </a:xfrm>
          <a:prstGeom prst="rect">
            <a:avLst/>
          </a:prstGeom>
          <a:noFill/>
          <a:ln/>
        </p:spPr>
      </p:pic>
      <p:sp>
        <p:nvSpPr>
          <p:cNvPr id="12" name="직사각형 8"/>
          <p:cNvSpPr/>
          <p:nvPr/>
        </p:nvSpPr>
        <p:spPr>
          <a:xfrm>
            <a:off x="6012160" y="2276872"/>
            <a:ext cx="2714644" cy="64294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Quark number scaling</a:t>
            </a:r>
          </a:p>
          <a:p>
            <a:pPr algn="ctr"/>
            <a:r>
              <a:rPr lang="en-US" altLang="ko-KR" dirty="0" smtClean="0"/>
              <a:t>(quark recombination)</a:t>
            </a:r>
            <a:endParaRPr lang="ko-KR" altLang="en-US" dirty="0"/>
          </a:p>
        </p:txBody>
      </p:sp>
      <p:sp>
        <p:nvSpPr>
          <p:cNvPr id="13" name="AutoShape 26"/>
          <p:cNvSpPr>
            <a:spLocks noChangeArrowheads="1"/>
          </p:cNvSpPr>
          <p:nvPr/>
        </p:nvSpPr>
        <p:spPr bwMode="auto">
          <a:xfrm>
            <a:off x="6804248" y="6021288"/>
            <a:ext cx="2090871" cy="408623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19050">
            <a:noFill/>
            <a:round/>
            <a:headEnd/>
            <a:tailEnd type="none" w="lg" len="lg"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en-US" altLang="ko-KR" dirty="0" smtClean="0">
                <a:cs typeface="Times New Roman" pitchFamily="18" charset="0"/>
              </a:rPr>
              <a:t>E</a:t>
            </a:r>
            <a:r>
              <a:rPr lang="en-US" altLang="ko-KR" baseline="-25000" dirty="0" smtClean="0">
                <a:cs typeface="Times New Roman" pitchFamily="18" charset="0"/>
              </a:rPr>
              <a:t>KT</a:t>
            </a:r>
            <a:r>
              <a:rPr lang="en-US" altLang="ko-KR" dirty="0" smtClean="0">
                <a:cs typeface="Times New Roman" pitchFamily="18" charset="0"/>
              </a:rPr>
              <a:t> or </a:t>
            </a:r>
            <a:r>
              <a:rPr lang="en-US" altLang="ko-KR" dirty="0" err="1" smtClean="0">
                <a:cs typeface="Times New Roman" pitchFamily="18" charset="0"/>
              </a:rPr>
              <a:t>p</a:t>
            </a:r>
            <a:r>
              <a:rPr lang="en-US" altLang="ko-KR" baseline="-25000" dirty="0" err="1" smtClean="0">
                <a:cs typeface="Times New Roman" pitchFamily="18" charset="0"/>
              </a:rPr>
              <a:t>T</a:t>
            </a:r>
            <a:r>
              <a:rPr lang="en-US" altLang="ko-KR" dirty="0" smtClean="0">
                <a:cs typeface="Times New Roman" pitchFamily="18" charset="0"/>
              </a:rPr>
              <a:t> scaling</a:t>
            </a:r>
            <a:endParaRPr lang="en-US" altLang="ko-KR" dirty="0">
              <a:cs typeface="Times New Roman" pitchFamily="18" charset="0"/>
            </a:endParaRPr>
          </a:p>
        </p:txBody>
      </p:sp>
      <p:sp>
        <p:nvSpPr>
          <p:cNvPr id="14" name="AutoShape 26"/>
          <p:cNvSpPr>
            <a:spLocks noChangeArrowheads="1"/>
          </p:cNvSpPr>
          <p:nvPr/>
        </p:nvSpPr>
        <p:spPr bwMode="auto">
          <a:xfrm>
            <a:off x="2843808" y="6124804"/>
            <a:ext cx="1874847" cy="715089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19050">
            <a:noFill/>
            <a:round/>
            <a:headEnd/>
            <a:tailEnd type="none" w="lg" len="lg"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en-US" altLang="ko-KR" dirty="0" smtClean="0">
                <a:cs typeface="Times New Roman" pitchFamily="18" charset="0"/>
              </a:rPr>
              <a:t>Negative </a:t>
            </a:r>
            <a:r>
              <a:rPr lang="en-US" altLang="ko-KR" dirty="0" smtClean="0"/>
              <a:t>v</a:t>
            </a:r>
            <a:r>
              <a:rPr lang="en-US" altLang="ko-KR" baseline="-25000" dirty="0" smtClean="0"/>
              <a:t>2 </a:t>
            </a:r>
            <a:r>
              <a:rPr lang="en-US" altLang="ko-KR" dirty="0" smtClean="0"/>
              <a:t>for</a:t>
            </a:r>
            <a:br>
              <a:rPr lang="en-US" altLang="ko-KR" dirty="0" smtClean="0"/>
            </a:br>
            <a:r>
              <a:rPr lang="en-US" altLang="ko-KR" dirty="0" smtClean="0"/>
              <a:t>heavy mass</a:t>
            </a:r>
            <a:r>
              <a:rPr lang="en-US" altLang="ko-KR" dirty="0" smtClean="0"/>
              <a:t>?</a:t>
            </a:r>
            <a:r>
              <a:rPr lang="en-US" altLang="ko-KR" dirty="0" smtClean="0">
                <a:cs typeface="Times New Roman" pitchFamily="18" charset="0"/>
              </a:rPr>
              <a:t> </a:t>
            </a:r>
            <a:endParaRPr lang="en-US" altLang="ko-KR" dirty="0">
              <a:cs typeface="Times New Roman" pitchFamily="18" charset="0"/>
            </a:endParaRPr>
          </a:p>
        </p:txBody>
      </p:sp>
      <p:sp>
        <p:nvSpPr>
          <p:cNvPr id="15" name="AutoShape 26"/>
          <p:cNvSpPr>
            <a:spLocks noChangeArrowheads="1"/>
          </p:cNvSpPr>
          <p:nvPr/>
        </p:nvSpPr>
        <p:spPr bwMode="auto">
          <a:xfrm>
            <a:off x="6516216" y="4725144"/>
            <a:ext cx="2090871" cy="715089"/>
          </a:xfrm>
          <a:prstGeom prst="roundRect">
            <a:avLst>
              <a:gd name="adj" fmla="val 16667"/>
            </a:avLst>
          </a:prstGeom>
          <a:noFill/>
          <a:ln>
            <a:headEnd/>
            <a:tailEnd type="none" w="lg" len="lg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en-US" altLang="ko-KR" dirty="0" smtClean="0">
                <a:cs typeface="Times New Roman" pitchFamily="18" charset="0"/>
              </a:rPr>
              <a:t>Fisher-Tippet </a:t>
            </a:r>
            <a:br>
              <a:rPr lang="en-US" altLang="ko-KR" dirty="0" smtClean="0">
                <a:cs typeface="Times New Roman" pitchFamily="18" charset="0"/>
              </a:rPr>
            </a:br>
            <a:r>
              <a:rPr lang="en-US" altLang="ko-KR" dirty="0" smtClean="0">
                <a:cs typeface="Times New Roman" pitchFamily="18" charset="0"/>
              </a:rPr>
              <a:t>(</a:t>
            </a:r>
            <a:r>
              <a:rPr lang="en-US" altLang="ko-KR" dirty="0" err="1" smtClean="0">
                <a:cs typeface="Times New Roman" pitchFamily="18" charset="0"/>
              </a:rPr>
              <a:t>Gumbel</a:t>
            </a:r>
            <a:r>
              <a:rPr lang="en-US" altLang="ko-KR" dirty="0" smtClean="0">
                <a:cs typeface="Times New Roman" pitchFamily="18" charset="0"/>
              </a:rPr>
              <a:t>) distr.</a:t>
            </a:r>
            <a:endParaRPr lang="en-US" altLang="ko-KR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590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untain">
  <a:themeElements>
    <a:clrScheme name="고구려 벽화">
      <a:dk1>
        <a:sysClr val="windowText" lastClr="000000"/>
      </a:dk1>
      <a:lt1>
        <a:sysClr val="window" lastClr="FFFFFF"/>
      </a:lt1>
      <a:dk2>
        <a:srgbClr val="433021"/>
      </a:dk2>
      <a:lt2>
        <a:srgbClr val="E8D8CA"/>
      </a:lt2>
      <a:accent1>
        <a:srgbClr val="E49458"/>
      </a:accent1>
      <a:accent2>
        <a:srgbClr val="74AD8D"/>
      </a:accent2>
      <a:accent3>
        <a:srgbClr val="D4AC30"/>
      </a:accent3>
      <a:accent4>
        <a:srgbClr val="7BA5BE"/>
      </a:accent4>
      <a:accent5>
        <a:srgbClr val="E4A098"/>
      </a:accent5>
      <a:accent6>
        <a:srgbClr val="70B4B7"/>
      </a:accent6>
      <a:hlink>
        <a:srgbClr val="008685"/>
      </a:hlink>
      <a:folHlink>
        <a:srgbClr val="EA5A23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도시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95000"/>
                <a:satMod val="100000"/>
              </a:schemeClr>
            </a:gs>
            <a:gs pos="100000">
              <a:schemeClr val="phClr">
                <a:tint val="10000"/>
                <a:satMod val="300000"/>
              </a:schemeClr>
            </a:gs>
          </a:gsLst>
          <a:lin ang="13000000" scaled="0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75000"/>
                <a:hueMod val="100000"/>
                <a:satMod val="100000"/>
              </a:schemeClr>
              <a:schemeClr val="phClr">
                <a:tint val="55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TC010219414[[fn=산 테마]]</Template>
  <TotalTime>6071</TotalTime>
  <Words>1438</Words>
  <Application>Microsoft Macintosh PowerPoint</Application>
  <PresentationFormat>On-screen Show (4:3)</PresentationFormat>
  <Paragraphs>339</Paragraphs>
  <Slides>37</Slides>
  <Notes>1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Mountain</vt:lpstr>
      <vt:lpstr>Microsoft Equation</vt:lpstr>
      <vt:lpstr>Equation</vt:lpstr>
      <vt:lpstr>MathType 5.0 Equation</vt:lpstr>
      <vt:lpstr>Hadronic rescattering in elliptic flow &amp; Heavy quarks at RHIC</vt:lpstr>
      <vt:lpstr>Contents </vt:lpstr>
      <vt:lpstr>1. Introduction </vt:lpstr>
      <vt:lpstr>Relativistic Heavy Ion Collisions</vt:lpstr>
      <vt:lpstr>RHIC</vt:lpstr>
      <vt:lpstr>sQGP</vt:lpstr>
      <vt:lpstr>Hadron rescattering in elliptic flow</vt:lpstr>
      <vt:lpstr>Elliptic Flow</vt:lpstr>
      <vt:lpstr>Elliptic flow</vt:lpstr>
      <vt:lpstr>Elliptic flow</vt:lpstr>
      <vt:lpstr>Elliptic flow (scaling)</vt:lpstr>
      <vt:lpstr>2. Deuteron elliptic flow</vt:lpstr>
      <vt:lpstr>Elliptic flow: blast-wave model</vt:lpstr>
      <vt:lpstr>PowerPoint Presentation</vt:lpstr>
      <vt:lpstr>Modified coalescence model</vt:lpstr>
      <vt:lpstr>Dynamical model</vt:lpstr>
      <vt:lpstr>Dynamical model</vt:lpstr>
      <vt:lpstr>Dynamical model</vt:lpstr>
      <vt:lpstr>Dynamical model</vt:lpstr>
      <vt:lpstr>Dynamical model</vt:lpstr>
      <vt:lpstr>Dynamical model</vt:lpstr>
      <vt:lpstr>Dynamical model vs Coalescence model</vt:lpstr>
      <vt:lpstr>Dynamical model vs Coalescence model</vt:lpstr>
      <vt:lpstr>Transport model</vt:lpstr>
      <vt:lpstr>Transport model</vt:lpstr>
      <vt:lpstr>Transport model</vt:lpstr>
      <vt:lpstr>Transport model</vt:lpstr>
      <vt:lpstr>Transport model</vt:lpstr>
      <vt:lpstr>Outlook</vt:lpstr>
      <vt:lpstr>Heavy quarks in rhic</vt:lpstr>
      <vt:lpstr>Hadron models @ RHIC</vt:lpstr>
      <vt:lpstr>pp &amp; AA collisions</vt:lpstr>
      <vt:lpstr>Thermal model (AA)</vt:lpstr>
      <vt:lpstr>Coalescence model (AA)</vt:lpstr>
      <vt:lpstr>Results: Coalescence model (AA)</vt:lpstr>
      <vt:lpstr>Nuclear modification factor</vt:lpstr>
      <vt:lpstr>Nuclear modification factor</vt:lpstr>
    </vt:vector>
  </TitlesOfParts>
  <Company>R&amp;D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Microsoft Corporation</dc:creator>
  <cp:lastModifiedBy>Yongseok Oh</cp:lastModifiedBy>
  <cp:revision>209</cp:revision>
  <cp:lastPrinted>2010-10-14T23:27:42Z</cp:lastPrinted>
  <dcterms:created xsi:type="dcterms:W3CDTF">2011-02-25T12:01:26Z</dcterms:created>
  <dcterms:modified xsi:type="dcterms:W3CDTF">2011-02-26T12:15:01Z</dcterms:modified>
</cp:coreProperties>
</file>