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75" r:id="rId4"/>
    <p:sldId id="267" r:id="rId5"/>
    <p:sldId id="279" r:id="rId6"/>
    <p:sldId id="268" r:id="rId7"/>
    <p:sldId id="269" r:id="rId8"/>
    <p:sldId id="270" r:id="rId9"/>
    <p:sldId id="281" r:id="rId10"/>
    <p:sldId id="282" r:id="rId11"/>
    <p:sldId id="274" r:id="rId12"/>
    <p:sldId id="283" r:id="rId13"/>
    <p:sldId id="272" r:id="rId14"/>
    <p:sldId id="271" r:id="rId15"/>
    <p:sldId id="294" r:id="rId16"/>
    <p:sldId id="295" r:id="rId17"/>
    <p:sldId id="276" r:id="rId18"/>
    <p:sldId id="293" r:id="rId19"/>
    <p:sldId id="261" r:id="rId20"/>
    <p:sldId id="285" r:id="rId21"/>
    <p:sldId id="284" r:id="rId22"/>
    <p:sldId id="287" r:id="rId23"/>
    <p:sldId id="277" r:id="rId24"/>
    <p:sldId id="278" r:id="rId25"/>
    <p:sldId id="262" r:id="rId26"/>
    <p:sldId id="288" r:id="rId27"/>
    <p:sldId id="286" r:id="rId28"/>
    <p:sldId id="291" r:id="rId29"/>
    <p:sldId id="292" r:id="rId30"/>
    <p:sldId id="290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013F-7962-4E02-B6D4-B2A9EDC08F6B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D85B-575D-4F46-BDF3-35C86A7C3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Here is about silicon pad sensor </a:t>
            </a:r>
          </a:p>
          <a:p>
            <a:r>
              <a:rPr lang="en-US" altLang="ko-KR" baseline="0" dirty="0" smtClean="0"/>
              <a:t>The left picture is a side view schematic of pad sensor, and the right picture is a wafer have a sensor for one micro-module.</a:t>
            </a:r>
          </a:p>
          <a:p>
            <a:r>
              <a:rPr lang="en-US" altLang="ko-KR" baseline="0" dirty="0" smtClean="0"/>
              <a:t>Basically, pad sensor is a PN junction diode under reverse bias.</a:t>
            </a:r>
          </a:p>
          <a:p>
            <a:r>
              <a:rPr lang="en-US" altLang="ko-KR" baseline="0" dirty="0" smtClean="0"/>
              <a:t>As this side view, this part is n type wafer and this part is p type pattern. </a:t>
            </a:r>
          </a:p>
          <a:p>
            <a:r>
              <a:rPr lang="en-US" altLang="ko-KR" baseline="0" dirty="0" smtClean="0"/>
              <a:t>So, there will be more electron carriers.</a:t>
            </a:r>
          </a:p>
          <a:p>
            <a:r>
              <a:rPr lang="en-US" altLang="ko-KR" baseline="0" dirty="0" smtClean="0"/>
              <a:t>To give reverse bias, ground will be given here and minis voltage will be given here.</a:t>
            </a:r>
          </a:p>
          <a:p>
            <a:r>
              <a:rPr lang="en-US" altLang="ko-KR" baseline="0" dirty="0" smtClean="0"/>
              <a:t>In one </a:t>
            </a:r>
            <a:r>
              <a:rPr lang="en-US" altLang="ko-KR" baseline="0" dirty="0" err="1" smtClean="0"/>
              <a:t>micromodule</a:t>
            </a:r>
            <a:r>
              <a:rPr lang="en-US" altLang="ko-KR" baseline="0" dirty="0" smtClean="0"/>
              <a:t> sensor there are sixteen square pads. </a:t>
            </a:r>
          </a:p>
          <a:p>
            <a:r>
              <a:rPr lang="en-US" altLang="ko-KR" baseline="0" dirty="0" smtClean="0"/>
              <a:t>Each pads are separated from each other.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5B9DE1-C2DA-416F-AB63-E8B470608E5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E8E9C-2E42-44FF-B007-8AFDDBF75D7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BE75-E28A-4BBC-8D5E-EA440CBB69FD}" type="datetimeFigureOut">
              <a:rPr lang="ko-KR" altLang="en-US" smtClean="0"/>
              <a:pPr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6F2A-4110-44A6-9848-C4A9119DF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Forward photon measurement and generic detector R&amp;D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Y. Kwon</a:t>
            </a:r>
          </a:p>
          <a:p>
            <a:r>
              <a:rPr lang="en-US" altLang="ko-KR" dirty="0" smtClean="0"/>
              <a:t>Yonsei Univ.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ChangeArrowheads="1"/>
          </p:cNvSpPr>
          <p:nvPr/>
        </p:nvSpPr>
        <p:spPr bwMode="auto">
          <a:xfrm>
            <a:off x="406648" y="1317625"/>
            <a:ext cx="5080000" cy="3651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36867" name="Picture 2" descr="C:\Documents and Settings\Stefan Bathe\My Documents\PHENIX\MyTalks\WWND2009BigSkyMontana\material\papers\PPG086_src\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73313"/>
            <a:ext cx="51752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8"/>
          <p:cNvSpPr>
            <a:spLocks noChangeArrowheads="1"/>
          </p:cNvSpPr>
          <p:nvPr/>
        </p:nvSpPr>
        <p:spPr bwMode="auto">
          <a:xfrm flipH="1">
            <a:off x="916236" y="2735263"/>
            <a:ext cx="260350" cy="2763837"/>
          </a:xfrm>
          <a:prstGeom prst="rect">
            <a:avLst/>
          </a:prstGeom>
          <a:solidFill>
            <a:srgbClr val="3366FF">
              <a:alpha val="29019"/>
            </a:srgbClr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ko-KR">
              <a:solidFill>
                <a:srgbClr val="FFFFFF"/>
              </a:solidFill>
              <a:latin typeface="Tw Cen MT" pitchFamily="34" charset="0"/>
              <a:ea typeface="ＭＳ Ｐゴシック" pitchFamily="34" charset="-128"/>
            </a:endParaRPr>
          </a:p>
        </p:txBody>
      </p:sp>
      <p:sp>
        <p:nvSpPr>
          <p:cNvPr id="36869" name="Rectangle 18"/>
          <p:cNvSpPr>
            <a:spLocks noChangeArrowheads="1"/>
          </p:cNvSpPr>
          <p:nvPr/>
        </p:nvSpPr>
        <p:spPr bwMode="auto">
          <a:xfrm flipH="1">
            <a:off x="1648073" y="2735263"/>
            <a:ext cx="2014538" cy="2763837"/>
          </a:xfrm>
          <a:prstGeom prst="rect">
            <a:avLst/>
          </a:prstGeom>
          <a:solidFill>
            <a:srgbClr val="FF6600">
              <a:alpha val="21960"/>
            </a:srgbClr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ko-KR">
              <a:solidFill>
                <a:srgbClr val="FFFFFF"/>
              </a:solidFill>
              <a:latin typeface="Tw Cen MT" pitchFamily="34" charset="0"/>
              <a:ea typeface="ＭＳ Ｐゴシック" pitchFamily="34" charset="-128"/>
            </a:endParaRPr>
          </a:p>
        </p:txBody>
      </p:sp>
      <p:sp>
        <p:nvSpPr>
          <p:cNvPr id="1255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Extraction of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</a:t>
            </a:r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125543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584825" y="1844824"/>
            <a:ext cx="3370263" cy="44910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ko-KR" sz="2400" dirty="0" smtClean="0">
                <a:ea typeface="굴림" pitchFamily="50" charset="-127"/>
              </a:rPr>
              <a:t>Interpret deviation from hadronic cocktail (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sym typeface="Symbol" pitchFamily="18" charset="2"/>
              </a:rPr>
              <a:t></a:t>
            </a:r>
            <a:r>
              <a:rPr lang="en-US" altLang="ko-KR" sz="2400" dirty="0" smtClean="0">
                <a:ea typeface="굴림" pitchFamily="50" charset="-127"/>
              </a:rPr>
              <a:t>, 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sym typeface="Symbol" pitchFamily="18" charset="2"/>
              </a:rPr>
              <a:t></a:t>
            </a:r>
            <a:r>
              <a:rPr lang="en-US" altLang="ko-KR" sz="2400" dirty="0" smtClean="0">
                <a:ea typeface="굴림" pitchFamily="50" charset="-127"/>
              </a:rPr>
              <a:t>, 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sym typeface="Symbol" pitchFamily="18" charset="2"/>
              </a:rPr>
              <a:t></a:t>
            </a:r>
            <a:r>
              <a:rPr lang="en-US" altLang="ko-KR" sz="2400" dirty="0" smtClean="0">
                <a:ea typeface="굴림" pitchFamily="50" charset="-127"/>
              </a:rPr>
              <a:t>, 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sym typeface="Symbol" pitchFamily="18" charset="2"/>
              </a:rPr>
              <a:t></a:t>
            </a:r>
            <a:r>
              <a:rPr lang="en-US" altLang="ko-KR" sz="2400" dirty="0" smtClean="0">
                <a:ea typeface="굴림" pitchFamily="50" charset="-127"/>
              </a:rPr>
              <a:t>’, 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sym typeface="Symbol" pitchFamily="18" charset="2"/>
              </a:rPr>
              <a:t></a:t>
            </a:r>
            <a:r>
              <a:rPr lang="en-US" altLang="ko-KR" sz="2400" dirty="0" smtClean="0">
                <a:ea typeface="굴림" pitchFamily="50" charset="-127"/>
              </a:rPr>
              <a:t>) as signal from virtual direct photons</a:t>
            </a:r>
            <a:br>
              <a:rPr lang="en-US" altLang="ko-KR" sz="2400" dirty="0" smtClean="0">
                <a:ea typeface="굴림" pitchFamily="50" charset="-127"/>
              </a:rPr>
            </a:br>
            <a:endParaRPr lang="en-US" altLang="ko-KR" sz="2400" dirty="0" smtClean="0">
              <a:ea typeface="굴림" pitchFamily="50" charset="-127"/>
            </a:endParaRPr>
          </a:p>
          <a:p>
            <a:pPr>
              <a:defRPr/>
            </a:pPr>
            <a:r>
              <a:rPr lang="en-US" altLang="ko-KR" sz="2400" dirty="0" smtClean="0">
                <a:ea typeface="굴림" pitchFamily="50" charset="-127"/>
              </a:rPr>
              <a:t>Extract fraction </a:t>
            </a:r>
            <a:r>
              <a:rPr lang="en-US" altLang="ko-KR" sz="2400" i="1" dirty="0" smtClean="0">
                <a:ea typeface="굴림" pitchFamily="50" charset="-127"/>
              </a:rPr>
              <a:t>r</a:t>
            </a:r>
            <a:r>
              <a:rPr lang="en-US" altLang="ko-KR" sz="2400" dirty="0" smtClean="0">
                <a:ea typeface="굴림" pitchFamily="50" charset="-127"/>
              </a:rPr>
              <a:t> with two-component fit</a:t>
            </a:r>
            <a:br>
              <a:rPr lang="en-US" altLang="ko-KR" sz="2400" dirty="0" smtClean="0">
                <a:ea typeface="굴림" pitchFamily="50" charset="-127"/>
              </a:rPr>
            </a:br>
            <a:r>
              <a:rPr lang="en-US" altLang="ko-KR" sz="2400" dirty="0" smtClean="0">
                <a:ea typeface="굴림" pitchFamily="50" charset="-127"/>
              </a:rPr>
              <a:t/>
            </a:r>
            <a:br>
              <a:rPr lang="en-US" altLang="ko-KR" sz="2400" dirty="0" smtClean="0">
                <a:ea typeface="굴림" pitchFamily="50" charset="-127"/>
              </a:rPr>
            </a:br>
            <a:r>
              <a:rPr lang="en-US" altLang="ko-KR" sz="2400" dirty="0" smtClean="0">
                <a:ea typeface="굴림" pitchFamily="50" charset="-127"/>
              </a:rPr>
              <a:t/>
            </a:r>
            <a:br>
              <a:rPr lang="en-US" altLang="ko-KR" sz="2400" dirty="0" smtClean="0">
                <a:ea typeface="굴림" pitchFamily="50" charset="-127"/>
              </a:rPr>
            </a:br>
            <a:endParaRPr lang="en-US" altLang="ko-KR" sz="2400" dirty="0" smtClean="0">
              <a:ea typeface="굴림" pitchFamily="50" charset="-127"/>
            </a:endParaRPr>
          </a:p>
          <a:p>
            <a:pPr>
              <a:defRPr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defRPr/>
            </a:pPr>
            <a:r>
              <a:rPr lang="en-US" altLang="ko-KR" sz="2400" dirty="0" smtClean="0">
                <a:ea typeface="굴림" pitchFamily="50" charset="-127"/>
              </a:rPr>
              <a:t>Fit </a:t>
            </a:r>
            <a:r>
              <a:rPr lang="en-US" altLang="ko-KR" sz="2400" dirty="0" smtClean="0">
                <a:ea typeface="굴림" pitchFamily="50" charset="-127"/>
              </a:rPr>
              <a:t>yields good 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sym typeface="Symbol" pitchFamily="18" charset="2"/>
              </a:rPr>
              <a:t></a:t>
            </a:r>
            <a:r>
              <a:rPr lang="en-US" altLang="ko-KR" sz="2400" baseline="30000" dirty="0" smtClean="0">
                <a:ea typeface="굴림" pitchFamily="50" charset="-127"/>
              </a:rPr>
              <a:t>2</a:t>
            </a:r>
            <a:r>
              <a:rPr lang="en-US" altLang="ko-KR" sz="2400" dirty="0" smtClean="0">
                <a:ea typeface="굴림" pitchFamily="50" charset="-127"/>
              </a:rPr>
              <a:t>/NDF (13.8 / 10)</a:t>
            </a:r>
            <a:br>
              <a:rPr lang="en-US" altLang="ko-KR" sz="2400" dirty="0" smtClean="0">
                <a:ea typeface="굴림" pitchFamily="50" charset="-127"/>
              </a:rPr>
            </a:br>
            <a:endParaRPr lang="en-US" altLang="ko-KR" sz="2400" dirty="0" smtClean="0">
              <a:ea typeface="굴림" pitchFamily="50" charset="-127"/>
            </a:endParaRPr>
          </a:p>
        </p:txBody>
      </p:sp>
      <p:pic>
        <p:nvPicPr>
          <p:cNvPr id="36872" name="Picture 13" descr="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73" y="1389063"/>
            <a:ext cx="49752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5"/>
          <p:cNvSpPr txBox="1">
            <a:spLocks noChangeArrowheads="1"/>
          </p:cNvSpPr>
          <p:nvPr/>
        </p:nvSpPr>
        <p:spPr bwMode="auto">
          <a:xfrm>
            <a:off x="2705348" y="1733550"/>
            <a:ext cx="2408238" cy="64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ko-KR" sz="1600">
                <a:solidFill>
                  <a:srgbClr val="333333"/>
                </a:solidFill>
                <a:ea typeface="굴림" charset="-127"/>
              </a:rPr>
              <a:t>Separately normalized </a:t>
            </a:r>
            <a:br>
              <a:rPr lang="en-US" altLang="ko-KR" sz="1600">
                <a:solidFill>
                  <a:srgbClr val="333333"/>
                </a:solidFill>
                <a:ea typeface="굴림" charset="-127"/>
              </a:rPr>
            </a:br>
            <a:r>
              <a:rPr lang="en-US" altLang="ko-KR" sz="1600">
                <a:solidFill>
                  <a:srgbClr val="333333"/>
                </a:solidFill>
                <a:ea typeface="굴림" charset="-127"/>
              </a:rPr>
              <a:t>to data at </a:t>
            </a:r>
            <a:r>
              <a:rPr lang="en-US" altLang="ko-KR" sz="1600" i="1">
                <a:solidFill>
                  <a:srgbClr val="333333"/>
                </a:solidFill>
                <a:ea typeface="굴림" charset="-127"/>
              </a:rPr>
              <a:t>m</a:t>
            </a:r>
            <a:r>
              <a:rPr lang="en-US" altLang="ko-KR" sz="1600" baseline="-25000">
                <a:solidFill>
                  <a:srgbClr val="333333"/>
                </a:solidFill>
                <a:ea typeface="굴림" charset="-127"/>
              </a:rPr>
              <a:t>ee</a:t>
            </a:r>
            <a:r>
              <a:rPr lang="en-US" altLang="ko-KR" sz="1600">
                <a:solidFill>
                  <a:srgbClr val="333333"/>
                </a:solidFill>
                <a:ea typeface="굴림" charset="-127"/>
              </a:rPr>
              <a:t> &lt; 30 MeV</a:t>
            </a:r>
            <a:endParaRPr lang="en-US" altLang="ko-KR">
              <a:ea typeface="굴림" charset="-127"/>
            </a:endParaRPr>
          </a:p>
        </p:txBody>
      </p:sp>
      <p:sp>
        <p:nvSpPr>
          <p:cNvPr id="36874" name="Line 16"/>
          <p:cNvSpPr>
            <a:spLocks noChangeShapeType="1"/>
          </p:cNvSpPr>
          <p:nvPr/>
        </p:nvSpPr>
        <p:spPr bwMode="auto">
          <a:xfrm flipH="1" flipV="1">
            <a:off x="3054598" y="1631950"/>
            <a:ext cx="247650" cy="1809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36875" name="Line 17"/>
          <p:cNvSpPr>
            <a:spLocks noChangeShapeType="1"/>
          </p:cNvSpPr>
          <p:nvPr/>
        </p:nvSpPr>
        <p:spPr bwMode="auto">
          <a:xfrm flipV="1">
            <a:off x="4043611" y="1609725"/>
            <a:ext cx="301625" cy="203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36876" name="Freeform 18"/>
          <p:cNvSpPr>
            <a:spLocks/>
          </p:cNvSpPr>
          <p:nvPr/>
        </p:nvSpPr>
        <p:spPr bwMode="auto">
          <a:xfrm>
            <a:off x="1063873" y="2298700"/>
            <a:ext cx="2560638" cy="452438"/>
          </a:xfrm>
          <a:custGeom>
            <a:avLst/>
            <a:gdLst>
              <a:gd name="T0" fmla="*/ 2147483647 w 1613"/>
              <a:gd name="T1" fmla="*/ 0 h 285"/>
              <a:gd name="T2" fmla="*/ 2147483647 w 1613"/>
              <a:gd name="T3" fmla="*/ 307459370 h 285"/>
              <a:gd name="T4" fmla="*/ 1827114672 w 1613"/>
              <a:gd name="T5" fmla="*/ 375504428 h 285"/>
              <a:gd name="T6" fmla="*/ 357862248 w 1613"/>
              <a:gd name="T7" fmla="*/ 393144740 h 285"/>
              <a:gd name="T8" fmla="*/ 0 w 1613"/>
              <a:gd name="T9" fmla="*/ 718246010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3"/>
              <a:gd name="T16" fmla="*/ 0 h 285"/>
              <a:gd name="T17" fmla="*/ 1613 w 1613"/>
              <a:gd name="T18" fmla="*/ 285 h 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3" h="285">
                <a:moveTo>
                  <a:pt x="1613" y="0"/>
                </a:moveTo>
                <a:cubicBezTo>
                  <a:pt x="1588" y="20"/>
                  <a:pt x="1612" y="97"/>
                  <a:pt x="1464" y="122"/>
                </a:cubicBezTo>
                <a:cubicBezTo>
                  <a:pt x="1316" y="147"/>
                  <a:pt x="945" y="143"/>
                  <a:pt x="725" y="149"/>
                </a:cubicBezTo>
                <a:cubicBezTo>
                  <a:pt x="505" y="155"/>
                  <a:pt x="263" y="133"/>
                  <a:pt x="142" y="156"/>
                </a:cubicBezTo>
                <a:cubicBezTo>
                  <a:pt x="21" y="179"/>
                  <a:pt x="30" y="258"/>
                  <a:pt x="0" y="285"/>
                </a:cubicBezTo>
              </a:path>
            </a:pathLst>
          </a:custGeom>
          <a:noFill/>
          <a:ln w="34925" cap="flat" cmpd="sng">
            <a:solidFill>
              <a:srgbClr val="33333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36877" name="Text Box 19"/>
          <p:cNvSpPr txBox="1">
            <a:spLocks noChangeArrowheads="1"/>
          </p:cNvSpPr>
          <p:nvPr/>
        </p:nvSpPr>
        <p:spPr bwMode="auto">
          <a:xfrm>
            <a:off x="940048" y="5834063"/>
            <a:ext cx="3001963" cy="398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ko-KR" sz="1600">
                <a:solidFill>
                  <a:srgbClr val="333333"/>
                </a:solidFill>
                <a:ea typeface="굴림" charset="-127"/>
              </a:rPr>
              <a:t>Fit range: 80 &lt; </a:t>
            </a:r>
            <a:r>
              <a:rPr lang="en-US" altLang="ko-KR" sz="1600" i="1">
                <a:solidFill>
                  <a:srgbClr val="333333"/>
                </a:solidFill>
                <a:ea typeface="굴림" charset="-127"/>
              </a:rPr>
              <a:t>m</a:t>
            </a:r>
            <a:r>
              <a:rPr lang="en-US" altLang="ko-KR" sz="1600" baseline="-25000">
                <a:solidFill>
                  <a:srgbClr val="333333"/>
                </a:solidFill>
                <a:ea typeface="굴림" charset="-127"/>
              </a:rPr>
              <a:t>ee</a:t>
            </a:r>
            <a:r>
              <a:rPr lang="en-US" altLang="ko-KR" sz="1600">
                <a:solidFill>
                  <a:srgbClr val="333333"/>
                </a:solidFill>
                <a:ea typeface="굴림" charset="-127"/>
              </a:rPr>
              <a:t> &lt; 300 MeV</a:t>
            </a:r>
            <a:endParaRPr lang="en-US" altLang="ko-KR">
              <a:ea typeface="굴림" charset="-127"/>
            </a:endParaRPr>
          </a:p>
        </p:txBody>
      </p:sp>
      <p:sp>
        <p:nvSpPr>
          <p:cNvPr id="36878" name="Line 20"/>
          <p:cNvSpPr>
            <a:spLocks noChangeShapeType="1"/>
          </p:cNvSpPr>
          <p:nvPr/>
        </p:nvSpPr>
        <p:spPr bwMode="auto">
          <a:xfrm flipV="1">
            <a:off x="1967161" y="5345113"/>
            <a:ext cx="249237" cy="549275"/>
          </a:xfrm>
          <a:prstGeom prst="line">
            <a:avLst/>
          </a:prstGeom>
          <a:noFill/>
          <a:ln w="34925">
            <a:solidFill>
              <a:srgbClr val="333333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pic>
        <p:nvPicPr>
          <p:cNvPr id="36879" name="Picture 21" descr="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75" y="4124722"/>
            <a:ext cx="2730500" cy="7318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4022" y="4221088"/>
          <a:ext cx="8426450" cy="889000"/>
        </p:xfrm>
        <a:graphic>
          <a:graphicData uri="http://schemas.openxmlformats.org/presentationml/2006/ole">
            <p:oleObj spid="_x0000_s27650" name="수식" r:id="rId3" imgW="4572000" imgH="48240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11188" y="1700808"/>
          <a:ext cx="8005762" cy="889000"/>
        </p:xfrm>
        <a:graphic>
          <a:graphicData uri="http://schemas.openxmlformats.org/presentationml/2006/ole">
            <p:oleObj spid="_x0000_s27651" name="수식" r:id="rId4" imgW="4343400" imgH="48240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018678" y="5131768"/>
          <a:ext cx="7297738" cy="1490662"/>
        </p:xfrm>
        <a:graphic>
          <a:graphicData uri="http://schemas.openxmlformats.org/presentationml/2006/ole">
            <p:oleObj spid="_x0000_s27652" name="수식" r:id="rId5" imgW="3860640" imgH="787320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259632" y="2564904"/>
          <a:ext cx="6818313" cy="1490662"/>
        </p:xfrm>
        <a:graphic>
          <a:graphicData uri="http://schemas.openxmlformats.org/presentationml/2006/ole">
            <p:oleObj spid="_x0000_s27653" name="수식" r:id="rId6" imgW="3606480" imgH="787320" progId="Equation.3">
              <p:embed/>
            </p:oleObj>
          </a:graphicData>
        </a:graphic>
      </p:graphicFrame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ym typeface="Symbol"/>
              </a:rPr>
              <a:t> </a:t>
            </a:r>
            <a:r>
              <a:rPr lang="en-US" altLang="ko-KR" dirty="0" smtClean="0">
                <a:sym typeface="Symbol"/>
              </a:rPr>
              <a:t>Production </a:t>
            </a:r>
            <a:r>
              <a:rPr lang="en-US" altLang="ko-KR" dirty="0" err="1" smtClean="0">
                <a:sym typeface="Symbol"/>
              </a:rPr>
              <a:t>vs</a:t>
            </a:r>
            <a:r>
              <a:rPr lang="en-US" altLang="ko-KR" dirty="0" smtClean="0">
                <a:sym typeface="Symbol"/>
              </a:rPr>
              <a:t> * production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Universality (DIS)</a:t>
            </a:r>
            <a:endParaRPr lang="ko-KR" altLang="en-US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684213" y="1511176"/>
          <a:ext cx="4608512" cy="1701800"/>
        </p:xfrm>
        <a:graphic>
          <a:graphicData uri="http://schemas.openxmlformats.org/presentationml/2006/ole">
            <p:oleObj spid="_x0000_s28674" name="수식" r:id="rId3" imgW="2616120" imgH="96516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95275" y="3130845"/>
          <a:ext cx="6324997" cy="874219"/>
        </p:xfrm>
        <a:graphic>
          <a:graphicData uri="http://schemas.openxmlformats.org/presentationml/2006/ole">
            <p:oleObj spid="_x0000_s28675" name="수식" r:id="rId4" imgW="3492360" imgH="48240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31775" y="4243288"/>
          <a:ext cx="8612188" cy="1778000"/>
        </p:xfrm>
        <a:graphic>
          <a:graphicData uri="http://schemas.openxmlformats.org/presentationml/2006/ole">
            <p:oleObj spid="_x0000_s28676" name="수식" r:id="rId5" imgW="467352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58" y="2455888"/>
            <a:ext cx="299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Dipole cross section</a:t>
            </a:r>
            <a:endParaRPr lang="ko-KR" altLang="en-US" sz="24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483768" y="2996952"/>
          <a:ext cx="4398963" cy="827088"/>
        </p:xfrm>
        <a:graphic>
          <a:graphicData uri="http://schemas.openxmlformats.org/presentationml/2006/ole">
            <p:oleObj spid="_x0000_s25602" name="수식" r:id="rId3" imgW="2298600" imgH="43164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484784"/>
            <a:ext cx="8195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Phenomenological models for the dipole cross sections…</a:t>
            </a:r>
          </a:p>
          <a:p>
            <a:r>
              <a:rPr lang="en-US" altLang="ko-KR" sz="2400" dirty="0" smtClean="0"/>
              <a:t>		 (baseline JIMWLK equations)</a:t>
            </a:r>
            <a:endParaRPr lang="ko-KR" altLang="en-US" sz="240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Issues…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131121" y="2483604"/>
            <a:ext cx="4905375" cy="3537684"/>
            <a:chOff x="1835696" y="404664"/>
            <a:chExt cx="4905375" cy="3537684"/>
          </a:xfrm>
        </p:grpSpPr>
        <p:sp>
          <p:nvSpPr>
            <p:cNvPr id="2" name="TextBox 1"/>
            <p:cNvSpPr txBox="1"/>
            <p:nvPr/>
          </p:nvSpPr>
          <p:spPr>
            <a:xfrm>
              <a:off x="2090905" y="3573016"/>
              <a:ext cx="464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J. </a:t>
              </a:r>
              <a:r>
                <a:rPr lang="en-US" altLang="ko-KR" dirty="0" err="1" smtClean="0"/>
                <a:t>Jalilian</a:t>
              </a:r>
              <a:r>
                <a:rPr lang="en-US" altLang="ko-KR" dirty="0" smtClean="0"/>
                <a:t>-Marian, NPA753 (2005) p307-315</a:t>
              </a:r>
              <a:endParaRPr lang="ko-KR" altLang="en-US" dirty="0"/>
            </a:p>
          </p:txBody>
        </p: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404664"/>
              <a:ext cx="4905375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49" y="1124744"/>
            <a:ext cx="3674495" cy="47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107504" y="3779596"/>
          <a:ext cx="955053" cy="297476"/>
        </p:xfrm>
        <a:graphic>
          <a:graphicData uri="http://schemas.openxmlformats.org/presentationml/2006/ole">
            <p:oleObj spid="_x0000_s24580" name="수식" r:id="rId5" imgW="774360" imgH="241200" progId="Equation.3">
              <p:embed/>
            </p:oleObj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3115072" y="2852936"/>
          <a:ext cx="304800" cy="228600"/>
        </p:xfrm>
        <a:graphic>
          <a:graphicData uri="http://schemas.openxmlformats.org/presentationml/2006/ole">
            <p:oleObj spid="_x0000_s24581" name="수식" r:id="rId6" imgW="304560" imgH="2286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131840" y="5360640"/>
          <a:ext cx="304800" cy="228600"/>
        </p:xfrm>
        <a:graphic>
          <a:graphicData uri="http://schemas.openxmlformats.org/presentationml/2006/ole">
            <p:oleObj spid="_x0000_s24582" name="수식" r:id="rId7" imgW="304560" imgH="22860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07504" y="1259930"/>
          <a:ext cx="955675" cy="296862"/>
        </p:xfrm>
        <a:graphic>
          <a:graphicData uri="http://schemas.openxmlformats.org/presentationml/2006/ole">
            <p:oleObj spid="_x0000_s24583" name="수식" r:id="rId8" imgW="774360" imgH="241200" progId="Equation.3">
              <p:embed/>
            </p:oleObj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1673678" y="764704"/>
          <a:ext cx="1242138" cy="360040"/>
        </p:xfrm>
        <a:graphic>
          <a:graphicData uri="http://schemas.openxmlformats.org/presentationml/2006/ole">
            <p:oleObj spid="_x0000_s24584" name="수식" r:id="rId9" imgW="876240" imgH="253800" progId="Equation.3">
              <p:embed/>
            </p:oleObj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4057909" y="2780928"/>
          <a:ext cx="514091" cy="402332"/>
        </p:xfrm>
        <a:graphic>
          <a:graphicData uri="http://schemas.openxmlformats.org/presentationml/2006/ole">
            <p:oleObj spid="_x0000_s24585" name="수식" r:id="rId10" imgW="291960" imgH="2286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56176" y="21955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RHIC</a:t>
            </a:r>
            <a:endParaRPr lang="ko-KR" altLang="en-US" dirty="0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5364088" y="836712"/>
          <a:ext cx="1993354" cy="1200151"/>
        </p:xfrm>
        <a:graphic>
          <a:graphicData uri="http://schemas.openxmlformats.org/presentationml/2006/ole">
            <p:oleObj spid="_x0000_s24586" name="수식" r:id="rId11" imgW="143496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Forward </a:t>
            </a:r>
            <a:r>
              <a:rPr lang="en-US" altLang="ko-KR" dirty="0" smtClean="0">
                <a:sym typeface="Symbol"/>
              </a:rPr>
              <a:t> production at RHIC/LHC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Extension of </a:t>
            </a:r>
            <a:r>
              <a:rPr lang="en-US" altLang="ko-KR" dirty="0" err="1" smtClean="0"/>
              <a:t>pQCD</a:t>
            </a:r>
            <a:r>
              <a:rPr lang="en-US" altLang="ko-KR" dirty="0" smtClean="0"/>
              <a:t> possible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Extreme higher twist(large Q</a:t>
            </a:r>
            <a:r>
              <a:rPr lang="en-US" altLang="ko-KR" baseline="-25000" dirty="0" smtClean="0"/>
              <a:t>s</a:t>
            </a:r>
            <a:r>
              <a:rPr lang="en-US" altLang="ko-KR" dirty="0" smtClean="0"/>
              <a:t>) and CGC.</a:t>
            </a:r>
          </a:p>
          <a:p>
            <a:pPr lvl="1"/>
            <a:r>
              <a:rPr lang="en-US" altLang="ko-KR" dirty="0" smtClean="0"/>
              <a:t>Universality in dipole cross section (DIS &amp; Forward </a:t>
            </a:r>
            <a:r>
              <a:rPr lang="en-US" altLang="ko-KR" dirty="0" smtClean="0">
                <a:sym typeface="Symbol"/>
              </a:rPr>
              <a:t> production)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dirty="0" smtClean="0"/>
              <a:t>Dipole cross </a:t>
            </a:r>
            <a:r>
              <a:rPr lang="en-US" altLang="ko-KR" dirty="0" smtClean="0"/>
              <a:t>section is not </a:t>
            </a:r>
            <a:r>
              <a:rPr lang="en-US" altLang="ko-KR" dirty="0" smtClean="0"/>
              <a:t>yet calculated from baseline </a:t>
            </a:r>
            <a:r>
              <a:rPr lang="en-US" altLang="ko-KR" dirty="0" smtClean="0"/>
              <a:t>JIMWLK equation, but models for it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Generic detector R&amp;D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381000" y="1752600"/>
            <a:ext cx="7778750" cy="1743075"/>
            <a:chOff x="1066800" y="1843088"/>
            <a:chExt cx="7779004" cy="1742777"/>
          </a:xfrm>
        </p:grpSpPr>
        <p:pic>
          <p:nvPicPr>
            <p:cNvPr id="501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43088"/>
              <a:ext cx="7779004" cy="12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1" name="TextBox 7"/>
            <p:cNvSpPr txBox="1">
              <a:spLocks noChangeArrowheads="1"/>
            </p:cNvSpPr>
            <p:nvPr/>
          </p:nvSpPr>
          <p:spPr bwMode="auto">
            <a:xfrm>
              <a:off x="1066800" y="3124200"/>
              <a:ext cx="306365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6 inch fabrication line</a:t>
              </a:r>
              <a:endParaRPr lang="ko-KR" altLang="en-US"/>
            </a:p>
          </p:txBody>
        </p:sp>
      </p:grpSp>
      <p:pic>
        <p:nvPicPr>
          <p:cNvPr id="50179" name="_x119289776" descr="EMB0000124c1d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763" y="1098550"/>
            <a:ext cx="5380037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2FE270A-1EAB-4ED9-A7E4-D230ACB9FF11}" type="slidenum">
              <a:rPr lang="en-US" altLang="ko-KR"/>
              <a:pPr>
                <a:defRPr/>
              </a:pPr>
              <a:t>17</a:t>
            </a:fld>
            <a:r>
              <a:rPr lang="en-US" altLang="ko-KR"/>
              <a:t>/32</a:t>
            </a:r>
          </a:p>
        </p:txBody>
      </p:sp>
      <p:sp>
        <p:nvSpPr>
          <p:cNvPr id="15" name="제목 14"/>
          <p:cNvSpPr>
            <a:spLocks noGrp="1"/>
          </p:cNvSpPr>
          <p:nvPr>
            <p:ph type="title" idx="4294967295"/>
          </p:nvPr>
        </p:nvSpPr>
        <p:spPr>
          <a:xfrm>
            <a:off x="-1260648" y="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한국의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잠재역량</a:t>
            </a:r>
            <a:endParaRPr lang="ko-KR" altLang="en-US" dirty="0"/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381000" y="3957638"/>
            <a:ext cx="3243263" cy="2062162"/>
            <a:chOff x="5602541" y="3352800"/>
            <a:chExt cx="3243263" cy="2061865"/>
          </a:xfrm>
        </p:grpSpPr>
        <p:pic>
          <p:nvPicPr>
            <p:cNvPr id="5018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41" y="3352800"/>
              <a:ext cx="324326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9" name="TextBox 6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3063659" cy="4616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8 inch fabrication line</a:t>
              </a:r>
              <a:endParaRPr lang="ko-KR" altLang="en-US"/>
            </a:p>
          </p:txBody>
        </p:sp>
      </p:grp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4" name="TextBox 14"/>
          <p:cNvSpPr txBox="1">
            <a:spLocks noChangeArrowheads="1"/>
          </p:cNvSpPr>
          <p:nvPr/>
        </p:nvSpPr>
        <p:spPr bwMode="auto">
          <a:xfrm>
            <a:off x="6332538" y="228600"/>
            <a:ext cx="27352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R&amp;D environment</a:t>
            </a:r>
            <a:endParaRPr lang="ko-KR" altLang="en-US"/>
          </a:p>
        </p:txBody>
      </p:sp>
      <p:grpSp>
        <p:nvGrpSpPr>
          <p:cNvPr id="4" name="그룹 16"/>
          <p:cNvGrpSpPr>
            <a:grpSpLocks/>
          </p:cNvGrpSpPr>
          <p:nvPr/>
        </p:nvGrpSpPr>
        <p:grpSpPr bwMode="auto">
          <a:xfrm>
            <a:off x="5434013" y="838200"/>
            <a:ext cx="3405187" cy="3357563"/>
            <a:chOff x="5434012" y="838200"/>
            <a:chExt cx="3405188" cy="3357265"/>
          </a:xfrm>
        </p:grpSpPr>
        <p:pic>
          <p:nvPicPr>
            <p:cNvPr id="5018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4012" y="838200"/>
              <a:ext cx="3405188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7" name="TextBox 15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222528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300 cm</a:t>
              </a:r>
              <a:r>
                <a:rPr lang="en-US" altLang="ko-KR" baseline="30000"/>
                <a:t>2</a:t>
              </a:r>
              <a:r>
                <a:rPr lang="en-US" altLang="ko-KR"/>
                <a:t> ~ $ 500</a:t>
              </a: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FOCAL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ko-KR" sz="3600" dirty="0" smtClean="0">
                <a:latin typeface="Corbel" pitchFamily="34" charset="0"/>
              </a:rPr>
              <a:t>A compact </a:t>
            </a:r>
            <a:r>
              <a:rPr lang="en-US" altLang="ko-KR" sz="3600" dirty="0" smtClean="0">
                <a:latin typeface="Corbel" pitchFamily="34" charset="0"/>
              </a:rPr>
              <a:t>sampling electromagnetic calorimeter</a:t>
            </a:r>
          </a:p>
          <a:p>
            <a:pPr lvl="1"/>
            <a:r>
              <a:rPr lang="en-US" altLang="ko-KR" dirty="0" smtClean="0">
                <a:latin typeface="Corbel" pitchFamily="34" charset="0"/>
              </a:rPr>
              <a:t>deals with large particle flux </a:t>
            </a:r>
            <a:r>
              <a:rPr lang="en-US" altLang="ko-KR" dirty="0" smtClean="0">
                <a:latin typeface="Corbel" pitchFamily="34" charset="0"/>
              </a:rPr>
              <a:t>at forward</a:t>
            </a:r>
          </a:p>
          <a:p>
            <a:pPr lvl="1"/>
            <a:r>
              <a:rPr lang="en-US" altLang="ko-KR" dirty="0" smtClean="0">
                <a:latin typeface="Corbel" pitchFamily="34" charset="0"/>
              </a:rPr>
              <a:t>observes part of the energy </a:t>
            </a:r>
            <a:r>
              <a:rPr lang="en-US" altLang="ko-KR" dirty="0" smtClean="0">
                <a:latin typeface="Corbel" pitchFamily="34" charset="0"/>
              </a:rPr>
              <a:t>deposited by </a:t>
            </a:r>
            <a:r>
              <a:rPr lang="en-US" altLang="ko-KR" dirty="0" smtClean="0">
                <a:latin typeface="Corbel" pitchFamily="34" charset="0"/>
              </a:rPr>
              <a:t>particle for the optimized </a:t>
            </a:r>
            <a:r>
              <a:rPr lang="en-US" altLang="ko-KR" dirty="0" smtClean="0">
                <a:latin typeface="Corbel" pitchFamily="34" charset="0"/>
              </a:rPr>
              <a:t>shower</a:t>
            </a:r>
          </a:p>
          <a:p>
            <a:pPr lvl="1"/>
            <a:r>
              <a:rPr lang="en-US" altLang="ko-KR" sz="2800" dirty="0" smtClean="0">
                <a:latin typeface="Corbel" pitchFamily="34" charset="0"/>
              </a:rPr>
              <a:t>measures  </a:t>
            </a:r>
            <a:r>
              <a:rPr lang="en-US" altLang="ko-KR" sz="2800" dirty="0" smtClean="0">
                <a:latin typeface="Corbel" pitchFamily="34" charset="0"/>
              </a:rPr>
              <a:t>key </a:t>
            </a:r>
            <a:r>
              <a:rPr lang="en-US" altLang="ko-KR" sz="2800" dirty="0" smtClean="0">
                <a:latin typeface="Corbel" pitchFamily="34" charset="0"/>
              </a:rPr>
              <a:t>particles,</a:t>
            </a:r>
            <a:r>
              <a:rPr lang="en-US" altLang="ko-KR" dirty="0" smtClean="0">
                <a:latin typeface="Corbel" pitchFamily="34" charset="0"/>
              </a:rPr>
              <a:t> </a:t>
            </a:r>
            <a:r>
              <a:rPr lang="en-US" altLang="ko-KR" sz="2800" dirty="0" smtClean="0">
                <a:latin typeface="Corbel" pitchFamily="34" charset="0"/>
              </a:rPr>
              <a:t>e</a:t>
            </a:r>
            <a:r>
              <a:rPr lang="en-US" altLang="ko-KR" sz="2800" dirty="0" smtClean="0">
                <a:latin typeface="Corbel" pitchFamily="34" charset="0"/>
              </a:rPr>
              <a:t>, </a:t>
            </a:r>
            <a:r>
              <a:rPr lang="en-US" altLang="ko-KR" sz="2800" dirty="0" smtClean="0">
                <a:latin typeface="Corbel" pitchFamily="34" charset="0"/>
                <a:sym typeface="Symbol"/>
              </a:rPr>
              <a:t> and </a:t>
            </a:r>
            <a:r>
              <a:rPr lang="en-US" altLang="ko-KR" sz="2800" baseline="30000" dirty="0" smtClean="0">
                <a:latin typeface="Corbel" pitchFamily="34" charset="0"/>
                <a:sym typeface="Symbol"/>
              </a:rPr>
              <a:t>0</a:t>
            </a:r>
            <a:r>
              <a:rPr lang="en-US" altLang="ko-KR" dirty="0" smtClean="0">
                <a:latin typeface="Corbel" pitchFamily="34" charset="0"/>
                <a:sym typeface="Symbol"/>
              </a:rPr>
              <a:t>, </a:t>
            </a:r>
            <a:r>
              <a:rPr lang="en-US" altLang="ko-KR" sz="2800" dirty="0" smtClean="0">
                <a:latin typeface="Corbel" pitchFamily="34" charset="0"/>
                <a:sym typeface="Symbol"/>
              </a:rPr>
              <a:t>within </a:t>
            </a:r>
            <a:r>
              <a:rPr lang="en-US" altLang="ko-KR" sz="2800" dirty="0" smtClean="0">
                <a:latin typeface="Corbel" pitchFamily="34" charset="0"/>
                <a:sym typeface="Symbol"/>
              </a:rPr>
              <a:t>small </a:t>
            </a:r>
            <a:r>
              <a:rPr lang="en-US" altLang="ko-KR" sz="2800" dirty="0" smtClean="0">
                <a:latin typeface="Corbel" pitchFamily="34" charset="0"/>
                <a:sym typeface="Symbol"/>
              </a:rPr>
              <a:t>space</a:t>
            </a:r>
          </a:p>
          <a:p>
            <a:pPr lvl="1"/>
            <a:r>
              <a:rPr lang="en-US" altLang="ko-KR" dirty="0" smtClean="0">
                <a:latin typeface="Corbel" pitchFamily="34" charset="0"/>
              </a:rPr>
              <a:t>measures energy.</a:t>
            </a:r>
            <a:endParaRPr lang="en-US" altLang="ko-KR" sz="2800" dirty="0" smtClean="0">
              <a:latin typeface="Corbel" pitchFamily="34" charset="0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 </a:t>
            </a:r>
            <a:r>
              <a:rPr lang="en-US" altLang="ko-KR" dirty="0" smtClean="0"/>
              <a:t>c</a:t>
            </a:r>
            <a:r>
              <a:rPr lang="en-US" altLang="ko-KR" dirty="0" smtClean="0"/>
              <a:t>ompact </a:t>
            </a:r>
            <a:r>
              <a:rPr lang="en-US" altLang="ko-KR" dirty="0" err="1" smtClean="0"/>
              <a:t>EMCal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en-US" altLang="ko-KR" dirty="0" smtClean="0"/>
              <a:t>Si/W sandwich calorimeter</a:t>
            </a:r>
            <a:endParaRPr lang="ko-KR" alt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123495648" descr="EMB00001c00ab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896544" cy="37500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1222" y="1700808"/>
            <a:ext cx="3032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50 (GeV) electron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1843" y="3816099"/>
            <a:ext cx="380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1 Moliere radius(~1.5cm)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94928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20 radiation length (4mm W~1 X</a:t>
            </a:r>
            <a:r>
              <a:rPr lang="en-US" altLang="ko-KR" sz="2400" baseline="-25000" dirty="0" smtClean="0"/>
              <a:t>0</a:t>
            </a:r>
            <a:r>
              <a:rPr lang="en-US" altLang="ko-KR" sz="2400" dirty="0" smtClean="0"/>
              <a:t>)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>
                <a:sym typeface="Symbol"/>
              </a:rPr>
              <a:t>CGC-related -physics at forward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Related to RHIC &amp; LHC </a:t>
            </a:r>
          </a:p>
          <a:p>
            <a:pPr lvl="1"/>
            <a:r>
              <a:rPr lang="en-US" altLang="ko-KR" dirty="0" smtClean="0"/>
              <a:t>Calculable from the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principle.</a:t>
            </a:r>
          </a:p>
          <a:p>
            <a:pPr lvl="1"/>
            <a:r>
              <a:rPr lang="en-US" altLang="ko-KR" dirty="0" smtClean="0"/>
              <a:t>To be addressed 5-10 years down the road.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Relevant generic detector R&amp;D</a:t>
            </a:r>
          </a:p>
          <a:p>
            <a:pPr lvl="1"/>
            <a:r>
              <a:rPr lang="en-US" altLang="ko-KR" dirty="0" smtClean="0"/>
              <a:t>Si/W sandwich calorimeter</a:t>
            </a:r>
          </a:p>
          <a:p>
            <a:pPr lvl="1"/>
            <a:r>
              <a:rPr lang="en-US" altLang="ko-KR" dirty="0" smtClean="0"/>
              <a:t>SiPM (Silicon photomultiplier) </a:t>
            </a:r>
          </a:p>
          <a:p>
            <a:pPr lvl="1"/>
            <a:r>
              <a:rPr lang="ko-KR" altLang="en-US" dirty="0" smtClean="0"/>
              <a:t>무엇보다 한국이 우수한 잠재력을 갖춘 영역에서 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Silicon pad sensor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043890" cy="2036764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Basically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PN junction diode in</a:t>
            </a:r>
            <a:r>
              <a:rPr lang="en-US" altLang="ko-KR" b="0" dirty="0" smtClean="0"/>
              <a:t>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reverse bias mode.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b="0" dirty="0" smtClean="0"/>
              <a:t>N-type substrate and p-type pattern for high energy application =&gt;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electrons are carriers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16 square(1.5cm</a:t>
            </a:r>
            <a:r>
              <a:rPr lang="en-US" altLang="ko-KR" dirty="0" smtClean="0">
                <a:latin typeface="Levenim MT"/>
                <a:cs typeface="Levenim MT"/>
              </a:rPr>
              <a:t>×1.5cm)</a:t>
            </a:r>
            <a:r>
              <a:rPr lang="en-US" altLang="ko-KR" dirty="0" smtClean="0"/>
              <a:t> pads in one micro-module</a:t>
            </a:r>
            <a:endParaRPr lang="en-US" altLang="ko-KR" dirty="0" smtClean="0">
              <a:latin typeface="Levenim MT"/>
              <a:cs typeface="Levenim MT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Yonsei Nuclear Physics Lab.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16" name="그림 15" descr="C:\Documents and Settings\emily\바탕 화면\db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231606"/>
            <a:ext cx="3096000" cy="276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개체 3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 l="-517" t="-781" r="-311" b="-267"/>
          <a:stretch>
            <a:fillRect/>
          </a:stretch>
        </p:blipFill>
        <p:spPr bwMode="auto">
          <a:xfrm>
            <a:off x="1071538" y="3234475"/>
            <a:ext cx="3043516" cy="262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위쪽 화살표 11"/>
          <p:cNvSpPr/>
          <p:nvPr/>
        </p:nvSpPr>
        <p:spPr>
          <a:xfrm>
            <a:off x="1643042" y="5853588"/>
            <a:ext cx="1928826" cy="218618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ground</a:t>
            </a:r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1928794" y="3424696"/>
            <a:ext cx="1285884" cy="218618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-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9041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0" y="1928802"/>
            <a:ext cx="4064000" cy="3048000"/>
          </a:xfrm>
          <a:prstGeom prst="rect">
            <a:avLst/>
          </a:prstGeom>
        </p:spPr>
      </p:pic>
      <p:pic>
        <p:nvPicPr>
          <p:cNvPr id="7" name="그림 6" descr="P09041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857364"/>
            <a:ext cx="3460760" cy="3214710"/>
          </a:xfrm>
          <a:prstGeom prst="rect">
            <a:avLst/>
          </a:prstGeom>
        </p:spPr>
      </p:pic>
      <p:pic>
        <p:nvPicPr>
          <p:cNvPr id="8" name="그림 7" descr="P090410004.jpg"/>
          <p:cNvPicPr>
            <a:picLocks noChangeAspect="1"/>
          </p:cNvPicPr>
          <p:nvPr/>
        </p:nvPicPr>
        <p:blipFill>
          <a:blip r:embed="rId5" cstate="print"/>
          <a:srcRect l="37695" t="33594" r="35938" b="42969"/>
          <a:stretch>
            <a:fillRect/>
          </a:stretch>
        </p:blipFill>
        <p:spPr>
          <a:xfrm>
            <a:off x="2285984" y="523854"/>
            <a:ext cx="928693" cy="619129"/>
          </a:xfrm>
          <a:prstGeom prst="rect">
            <a:avLst/>
          </a:prstGeom>
        </p:spPr>
      </p:pic>
      <p:pic>
        <p:nvPicPr>
          <p:cNvPr id="9" name="그림 8" descr="P09041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278446" y="1865298"/>
            <a:ext cx="4064000" cy="3048000"/>
          </a:xfrm>
          <a:prstGeom prst="rect">
            <a:avLst/>
          </a:prstGeom>
        </p:spPr>
      </p:pic>
      <p:pic>
        <p:nvPicPr>
          <p:cNvPr id="10" name="그림 9" descr="D:\kps2009\완성인두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290"/>
            <a:ext cx="1471613" cy="14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463 L -0.00295 0.36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-2.22222E-6 L -0.48628 -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2592 L -0.25 0.3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36157 L -0.25 0.361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Preamp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42955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9322" y="2500306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FF00"/>
                </a:solidFill>
              </a:rPr>
              <a:t>Injected signal</a:t>
            </a:r>
            <a:endParaRPr lang="ko-KR" altLang="en-US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200024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F0"/>
                </a:solidFill>
              </a:rPr>
              <a:t>Output signal</a:t>
            </a:r>
          </a:p>
        </p:txBody>
      </p:sp>
      <p:cxnSp>
        <p:nvCxnSpPr>
          <p:cNvPr id="14" name="직선 화살표 연결선 13"/>
          <p:cNvCxnSpPr/>
          <p:nvPr/>
        </p:nvCxnSpPr>
        <p:spPr>
          <a:xfrm rot="5400000">
            <a:off x="1178695" y="4321975"/>
            <a:ext cx="2071702" cy="1588"/>
          </a:xfrm>
          <a:prstGeom prst="straightConnector1">
            <a:avLst/>
          </a:prstGeom>
          <a:ln w="317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3500430" y="3071810"/>
            <a:ext cx="3357586" cy="150019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3929058" y="5715016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857620" y="507207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4500562" y="5857892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그림 4" descr="EMB00001348a1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5191125" cy="474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1205" name="_x119128000" descr="EMB0000124c1d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1138"/>
            <a:ext cx="3325813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6386513" y="228600"/>
            <a:ext cx="25288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Cosmic muon test</a:t>
            </a:r>
            <a:endParaRPr lang="ko-KR" altLang="en-US"/>
          </a:p>
        </p:txBody>
      </p:sp>
      <p:pic>
        <p:nvPicPr>
          <p:cNvPr id="51208" name="그림 6" descr="C:\Documents and Settings\jhbhom.Y-5A722660F7114\바탕 화면\제목 없음.bmp"/>
          <p:cNvPicPr>
            <a:picLocks noChangeAspect="1" noChangeArrowheads="1"/>
          </p:cNvPicPr>
          <p:nvPr/>
        </p:nvPicPr>
        <p:blipFill>
          <a:blip r:embed="rId4" cstate="print"/>
          <a:srcRect l="25331" r="28545"/>
          <a:stretch>
            <a:fillRect/>
          </a:stretch>
        </p:blipFill>
        <p:spPr bwMode="auto">
          <a:xfrm>
            <a:off x="257175" y="2667000"/>
            <a:ext cx="1800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슬라이드 번호 개체 틀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34146E-6644-4E28-9108-49027E4CD382}" type="slidenum">
              <a:rPr lang="en-US" altLang="ko-KR"/>
              <a:pPr>
                <a:defRPr/>
              </a:pPr>
              <a:t>24</a:t>
            </a:fld>
            <a:r>
              <a:rPr lang="en-US" altLang="ko-KR"/>
              <a:t>/32</a:t>
            </a:r>
          </a:p>
        </p:txBody>
      </p:sp>
      <p:pic>
        <p:nvPicPr>
          <p:cNvPr id="52227" name="내용 개체 틀 3" descr="DSC_0178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52400"/>
            <a:ext cx="680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plot0"/>
          <p:cNvPicPr>
            <a:picLocks noChangeAspect="1" noChangeArrowheads="1"/>
          </p:cNvPicPr>
          <p:nvPr/>
        </p:nvPicPr>
        <p:blipFill>
          <a:blip r:embed="rId3" cstate="print"/>
          <a:srcRect t="-5026" b="5026"/>
          <a:stretch>
            <a:fillRect/>
          </a:stretch>
        </p:blipFill>
        <p:spPr bwMode="auto">
          <a:xfrm>
            <a:off x="381000" y="3635375"/>
            <a:ext cx="86106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바닥글 개체 틀 1"/>
          <p:cNvSpPr txBox="1">
            <a:spLocks/>
          </p:cNvSpPr>
          <p:nvPr/>
        </p:nvSpPr>
        <p:spPr bwMode="auto">
          <a:xfrm>
            <a:off x="32004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800">
                <a:solidFill>
                  <a:schemeClr val="tx1"/>
                </a:solidFill>
              </a:rPr>
              <a:t>KPS, Fall 2010</a:t>
            </a: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4572000" y="76200"/>
            <a:ext cx="44561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“A” Si/W  calorimeter prototype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High sensitivity photon sensor (SiPM)</a:t>
            </a:r>
            <a:endParaRPr lang="ko-KR" altLang="en-US" dirty="0"/>
          </a:p>
        </p:txBody>
      </p:sp>
      <p:pic>
        <p:nvPicPr>
          <p:cNvPr id="5" name="그림 4" descr="사진101210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4608512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57123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~ 10</a:t>
            </a:r>
            <a:r>
              <a:rPr lang="en-US" altLang="ko-KR" sz="2800" baseline="30000" dirty="0" smtClean="0"/>
              <a:t>5</a:t>
            </a:r>
            <a:r>
              <a:rPr lang="en-US" altLang="ko-KR" sz="2800" dirty="0" smtClean="0"/>
              <a:t>-10</a:t>
            </a:r>
            <a:r>
              <a:rPr lang="en-US" altLang="ko-KR" sz="2800" baseline="30000" dirty="0" smtClean="0"/>
              <a:t>6</a:t>
            </a:r>
            <a:r>
              <a:rPr lang="en-US" altLang="ko-KR" sz="2800" dirty="0" smtClean="0"/>
              <a:t> electrons for a photon in visible range   </a:t>
            </a:r>
          </a:p>
          <a:p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구조와 동작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35575"/>
            <a:ext cx="5400600" cy="477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3635896" y="1969676"/>
            <a:ext cx="1991251" cy="902424"/>
            <a:chOff x="3635896" y="1969676"/>
            <a:chExt cx="1991251" cy="902424"/>
          </a:xfrm>
        </p:grpSpPr>
        <p:sp>
          <p:nvSpPr>
            <p:cNvPr id="4" name="TextBox 3"/>
            <p:cNvSpPr txBox="1"/>
            <p:nvPr/>
          </p:nvSpPr>
          <p:spPr>
            <a:xfrm>
              <a:off x="3635896" y="2348880"/>
              <a:ext cx="198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2060"/>
                  </a:solidFill>
                </a:rPr>
                <a:t>- - - - - - -</a:t>
              </a:r>
              <a:endParaRPr lang="ko-KR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5896" y="1969676"/>
              <a:ext cx="1991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2060"/>
                  </a:solidFill>
                </a:rPr>
                <a:t>+++++++</a:t>
              </a:r>
              <a:endParaRPr lang="ko-KR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851920" y="2276872"/>
            <a:ext cx="1441748" cy="288826"/>
            <a:chOff x="393948" y="2420888"/>
            <a:chExt cx="1441748" cy="288826"/>
          </a:xfrm>
        </p:grpSpPr>
        <p:cxnSp>
          <p:nvCxnSpPr>
            <p:cNvPr id="7" name="직선 화살표 연결선 6"/>
            <p:cNvCxnSpPr/>
            <p:nvPr/>
          </p:nvCxnSpPr>
          <p:spPr>
            <a:xfrm rot="5400000" flipH="1" flipV="1">
              <a:off x="827584" y="2564904"/>
              <a:ext cx="2880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 rot="5400000" flipH="1" flipV="1">
              <a:off x="1114822" y="2564110"/>
              <a:ext cx="2880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rot="5400000" flipH="1" flipV="1">
              <a:off x="1402854" y="2564110"/>
              <a:ext cx="2880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 rot="5400000" flipH="1" flipV="1">
              <a:off x="540346" y="2564110"/>
              <a:ext cx="2880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rot="5400000" flipH="1" flipV="1">
              <a:off x="250726" y="2564110"/>
              <a:ext cx="2880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 rot="5400000" flipH="1" flipV="1">
              <a:off x="1690886" y="2564110"/>
              <a:ext cx="2880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6372200" y="1052736"/>
            <a:ext cx="750526" cy="2736304"/>
            <a:chOff x="6372200" y="1052736"/>
            <a:chExt cx="750526" cy="2736304"/>
          </a:xfrm>
        </p:grpSpPr>
        <p:grpSp>
          <p:nvGrpSpPr>
            <p:cNvPr id="26" name="그룹 25"/>
            <p:cNvGrpSpPr/>
            <p:nvPr/>
          </p:nvGrpSpPr>
          <p:grpSpPr>
            <a:xfrm>
              <a:off x="6588224" y="3356992"/>
              <a:ext cx="296416" cy="432048"/>
              <a:chOff x="6588224" y="3356992"/>
              <a:chExt cx="296416" cy="432048"/>
            </a:xfrm>
          </p:grpSpPr>
          <p:cxnSp>
            <p:nvCxnSpPr>
              <p:cNvPr id="17" name="직선 연결선 16"/>
              <p:cNvCxnSpPr/>
              <p:nvPr/>
            </p:nvCxnSpPr>
            <p:spPr>
              <a:xfrm rot="5400000">
                <a:off x="6588224" y="3501008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6588224" y="3645024"/>
                <a:ext cx="2964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6660232" y="37170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6696000" y="3789040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/>
            <p:cNvGrpSpPr/>
            <p:nvPr/>
          </p:nvGrpSpPr>
          <p:grpSpPr>
            <a:xfrm>
              <a:off x="6372200" y="1052736"/>
              <a:ext cx="750526" cy="720080"/>
              <a:chOff x="6372200" y="1052736"/>
              <a:chExt cx="750526" cy="720080"/>
            </a:xfrm>
          </p:grpSpPr>
          <p:cxnSp>
            <p:nvCxnSpPr>
              <p:cNvPr id="16" name="직선 연결선 15"/>
              <p:cNvCxnSpPr/>
              <p:nvPr/>
            </p:nvCxnSpPr>
            <p:spPr>
              <a:xfrm rot="5400000">
                <a:off x="6588224" y="16288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372200" y="1052736"/>
                <a:ext cx="750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 err="1" smtClean="0"/>
                  <a:t>V</a:t>
                </a:r>
                <a:r>
                  <a:rPr lang="en-US" altLang="ko-KR" sz="2400" baseline="-25000" dirty="0" err="1" smtClean="0"/>
                  <a:t>bias</a:t>
                </a:r>
                <a:endParaRPr lang="ko-KR" altLang="en-US" sz="2400" baseline="-25000" dirty="0"/>
              </a:p>
            </p:txBody>
          </p:sp>
        </p:grpSp>
      </p:grpSp>
      <p:graphicFrame>
        <p:nvGraphicFramePr>
          <p:cNvPr id="30" name="개체 29"/>
          <p:cNvGraphicFramePr>
            <a:graphicFrameLocks noChangeAspect="1"/>
          </p:cNvGraphicFramePr>
          <p:nvPr/>
        </p:nvGraphicFramePr>
        <p:xfrm>
          <a:off x="3275856" y="4437112"/>
          <a:ext cx="3188899" cy="844922"/>
        </p:xfrm>
        <a:graphic>
          <a:graphicData uri="http://schemas.openxmlformats.org/presentationml/2006/ole">
            <p:oleObj spid="_x0000_s39938" name="수식" r:id="rId4" imgW="1485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Noise signal</a:t>
            </a:r>
            <a:endParaRPr lang="ko-KR" altLang="en-US" dirty="0"/>
          </a:p>
        </p:txBody>
      </p:sp>
      <p:pic>
        <p:nvPicPr>
          <p:cNvPr id="1026" name="Picture 2" descr="C:\Users\youngil\Desktop\work\Research\Electronics\Analog\ETRI\SiPM_test\scope_shot\2010-11-24 01.47.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864" y="1628775"/>
            <a:ext cx="3240088" cy="2430463"/>
          </a:xfrm>
          <a:prstGeom prst="rect">
            <a:avLst/>
          </a:prstGeom>
          <a:noFill/>
        </p:spPr>
      </p:pic>
      <p:pic>
        <p:nvPicPr>
          <p:cNvPr id="4" name="Picture 2" descr="C:\Users\youngil\Desktop\work\Research\Electronics\Analog\ETRI\SiPM_test\scope_shot\2010-11-24 01.46.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309" y="1602727"/>
            <a:ext cx="3203115" cy="2402337"/>
          </a:xfrm>
          <a:prstGeom prst="rect">
            <a:avLst/>
          </a:prstGeom>
          <a:noFill/>
        </p:spPr>
      </p:pic>
      <p:pic>
        <p:nvPicPr>
          <p:cNvPr id="5" name="Picture 2" descr="C:\Users\youngil\Desktop\work\Research\Electronics\Analog\ETRI\SiPM_test\scope_shot\2010-11-24 01.44.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4174667"/>
            <a:ext cx="3240360" cy="2430270"/>
          </a:xfrm>
          <a:prstGeom prst="rect">
            <a:avLst/>
          </a:prstGeom>
          <a:noFill/>
        </p:spPr>
      </p:pic>
      <p:pic>
        <p:nvPicPr>
          <p:cNvPr id="6" name="Picture 2" descr="C:\Users\youngil\Desktop\work\Research\Electronics\Analog\ETRI\SiPM_test\scope_shot\2010-11-24 01.47.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3932" y="4148022"/>
            <a:ext cx="3184492" cy="242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24.5 (V) : Under breakdown </a:t>
            </a:r>
            <a:endParaRPr lang="ko-KR" altLang="en-US" dirty="0"/>
          </a:p>
        </p:txBody>
      </p:sp>
      <p:pic>
        <p:nvPicPr>
          <p:cNvPr id="5" name="내용 개체 틀 4" descr="WithoutLoghtOnDarkSignal24_5b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6525"/>
            <a:ext cx="4038600" cy="3193312"/>
          </a:xfrm>
        </p:spPr>
      </p:pic>
      <p:pic>
        <p:nvPicPr>
          <p:cNvPr id="6" name="내용 개체 틀 5" descr="WithoutLoghtOnDarkSignal24_5c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6525"/>
            <a:ext cx="4038600" cy="3193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25.5 (V) : Breakdown </a:t>
            </a:r>
            <a:endParaRPr lang="ko-KR" altLang="en-US" dirty="0"/>
          </a:p>
        </p:txBody>
      </p:sp>
      <p:pic>
        <p:nvPicPr>
          <p:cNvPr id="5" name="내용 개체 틀 4" descr="WithoutLoghtOnDarkSignal25_5b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6525"/>
            <a:ext cx="4038600" cy="3193312"/>
          </a:xfrm>
        </p:spPr>
      </p:pic>
      <p:pic>
        <p:nvPicPr>
          <p:cNvPr id="6" name="내용 개체 틀 5" descr="WithoutLoghtOnDarkSignal25_5c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6525"/>
            <a:ext cx="4038600" cy="3193312"/>
          </a:xfrm>
        </p:spPr>
      </p:pic>
      <p:cxnSp>
        <p:nvCxnSpPr>
          <p:cNvPr id="7" name="직선 연결선 6"/>
          <p:cNvCxnSpPr/>
          <p:nvPr/>
        </p:nvCxnSpPr>
        <p:spPr>
          <a:xfrm rot="16200000" flipH="1">
            <a:off x="4355976" y="3789041"/>
            <a:ext cx="252028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2852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~18 (mV)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CGC-related</a:t>
            </a:r>
            <a:r>
              <a:rPr lang="en-US" altLang="ko-KR" dirty="0" smtClean="0">
                <a:sym typeface="Symbol"/>
              </a:rPr>
              <a:t> -physics at forward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Application domain</a:t>
            </a:r>
          </a:p>
          <a:p>
            <a:pPr lvl="1"/>
            <a:r>
              <a:rPr lang="en-US" altLang="ko-KR" dirty="0" smtClean="0"/>
              <a:t>Perturbative QCD : </a:t>
            </a:r>
            <a:r>
              <a:rPr lang="en-US" altLang="ko-KR" dirty="0" smtClean="0">
                <a:sym typeface="Symbol"/>
              </a:rPr>
              <a:t></a:t>
            </a:r>
            <a:r>
              <a:rPr lang="en-US" altLang="ko-KR" baseline="-25000" dirty="0" smtClean="0">
                <a:sym typeface="Symbol"/>
              </a:rPr>
              <a:t>QCD</a:t>
            </a:r>
            <a:r>
              <a:rPr lang="en-US" altLang="ko-KR" dirty="0" smtClean="0">
                <a:sym typeface="Symbol"/>
              </a:rPr>
              <a:t> &lt;&lt; p</a:t>
            </a:r>
            <a:r>
              <a:rPr lang="en-US" altLang="ko-KR" baseline="-25000" dirty="0" smtClean="0">
                <a:sym typeface="Symbol"/>
              </a:rPr>
              <a:t>T</a:t>
            </a:r>
            <a:r>
              <a:rPr lang="en-US" altLang="ko-KR" dirty="0" smtClean="0">
                <a:sym typeface="Symbol"/>
              </a:rPr>
              <a:t>,  p</a:t>
            </a:r>
            <a:r>
              <a:rPr lang="en-US" altLang="ko-KR" baseline="-25000" dirty="0" smtClean="0">
                <a:sym typeface="Symbol"/>
              </a:rPr>
              <a:t>T</a:t>
            </a:r>
            <a:r>
              <a:rPr lang="en-US" altLang="ko-KR" dirty="0" smtClean="0">
                <a:sym typeface="Symbol"/>
              </a:rPr>
              <a:t> ~ Q</a:t>
            </a:r>
            <a:r>
              <a:rPr lang="en-US" altLang="ko-KR" baseline="-25000" dirty="0" smtClean="0">
                <a:sym typeface="Symbol"/>
              </a:rPr>
              <a:t>s</a:t>
            </a:r>
            <a:r>
              <a:rPr lang="en-US" altLang="ko-KR" dirty="0" smtClean="0">
                <a:sym typeface="Symbol"/>
              </a:rPr>
              <a:t>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High parton density at small x : bigger effect at forward/backward</a:t>
            </a:r>
          </a:p>
          <a:p>
            <a:r>
              <a:rPr lang="en-US" altLang="ko-KR" dirty="0" smtClean="0"/>
              <a:t>Parton kinematics</a:t>
            </a:r>
          </a:p>
          <a:p>
            <a:pPr lvl="1"/>
            <a:r>
              <a:rPr lang="en-US" altLang="ko-KR" dirty="0" smtClean="0"/>
              <a:t>Projectile : large x (~valence quarks)</a:t>
            </a:r>
          </a:p>
          <a:p>
            <a:pPr lvl="1"/>
            <a:r>
              <a:rPr lang="en-US" altLang="ko-KR" dirty="0" smtClean="0"/>
              <a:t>Target     : Small x (~gluons </a:t>
            </a:r>
            <a:r>
              <a:rPr lang="en-US" altLang="ko-KR" dirty="0" smtClean="0">
                <a:sym typeface="Wingdings" pitchFamily="2" charset="2"/>
              </a:rPr>
              <a:t> CGC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Study based on Jamal </a:t>
            </a:r>
            <a:r>
              <a:rPr lang="en-US" altLang="ko-KR" dirty="0" err="1" smtClean="0"/>
              <a:t>Jalilian</a:t>
            </a:r>
            <a:r>
              <a:rPr lang="en-US" altLang="ko-KR" dirty="0" smtClean="0"/>
              <a:t>-Marian’s work (PRD66(2002)014021, PRD66(2002)094014, </a:t>
            </a:r>
          </a:p>
          <a:p>
            <a:pPr>
              <a:buNone/>
            </a:pPr>
            <a:r>
              <a:rPr lang="en-US" altLang="ko-KR" dirty="0" smtClean="0"/>
              <a:t>	PRD67(2003)074019, NPA753(2005)307)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27.0 (V) : Over breakdown </a:t>
            </a:r>
            <a:endParaRPr lang="ko-KR" altLang="en-US" dirty="0"/>
          </a:p>
        </p:txBody>
      </p:sp>
      <p:pic>
        <p:nvPicPr>
          <p:cNvPr id="5" name="내용 개체 틀 4" descr="WithoutLoghtOnDarkSignal27_0b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6525"/>
            <a:ext cx="4038600" cy="3193312"/>
          </a:xfrm>
        </p:spPr>
      </p:pic>
      <p:pic>
        <p:nvPicPr>
          <p:cNvPr id="6" name="내용 개체 틀 5" descr="WithoutLoghtOnDarkSignal27_0c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6525"/>
            <a:ext cx="4038600" cy="3193312"/>
          </a:xfrm>
        </p:spPr>
      </p:pic>
      <p:grpSp>
        <p:nvGrpSpPr>
          <p:cNvPr id="3" name="그룹 6"/>
          <p:cNvGrpSpPr/>
          <p:nvPr/>
        </p:nvGrpSpPr>
        <p:grpSpPr>
          <a:xfrm>
            <a:off x="6937704" y="3563724"/>
            <a:ext cx="1306704" cy="657364"/>
            <a:chOff x="6660232" y="3923764"/>
            <a:chExt cx="1306704" cy="657364"/>
          </a:xfrm>
        </p:grpSpPr>
        <p:sp>
          <p:nvSpPr>
            <p:cNvPr id="8" name="TextBox 7"/>
            <p:cNvSpPr txBox="1"/>
            <p:nvPr/>
          </p:nvSpPr>
          <p:spPr>
            <a:xfrm>
              <a:off x="6660232" y="3923764"/>
              <a:ext cx="1306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Cross talk?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rot="5400000">
              <a:off x="6696236" y="4401108"/>
              <a:ext cx="288032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직선 화살표 연결선 10"/>
          <p:cNvCxnSpPr/>
          <p:nvPr/>
        </p:nvCxnSpPr>
        <p:spPr>
          <a:xfrm rot="16200000" flipH="1">
            <a:off x="7380312" y="4149081"/>
            <a:ext cx="72008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6200000" flipH="1">
            <a:off x="4788024" y="3789041"/>
            <a:ext cx="252028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2852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~31 (mV)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Baseline prediction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Forward hadron suppression 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/>
              <a:t>Jet quenching?</a:t>
            </a:r>
          </a:p>
          <a:p>
            <a:pPr lvl="1"/>
            <a:r>
              <a:rPr lang="en-US" altLang="ko-KR" dirty="0" smtClean="0"/>
              <a:t>Parton coalescence model?</a:t>
            </a:r>
          </a:p>
          <a:p>
            <a:pPr lvl="1"/>
            <a:endParaRPr lang="ko-KR" alt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24336"/>
            <a:ext cx="888253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  <a:solidFill>
            <a:schemeClr val="bg1">
              <a:alpha val="50980"/>
            </a:schemeClr>
          </a:solidFill>
        </p:spPr>
        <p:txBody>
          <a:bodyPr/>
          <a:lstStyle/>
          <a:p>
            <a:pPr eaLnBrk="1" hangingPunct="1"/>
            <a:r>
              <a:rPr lang="en-US" altLang="ko-KR" dirty="0" smtClean="0">
                <a:latin typeface="Times New Roman" pitchFamily="18" charset="0"/>
                <a:ea typeface="굴림" charset="-127"/>
                <a:sym typeface="Symbol" pitchFamily="18" charset="2"/>
              </a:rPr>
              <a:t>Direct  production in p+p</a:t>
            </a:r>
            <a:endParaRPr lang="en-US" altLang="ko-KR" dirty="0" smtClean="0">
              <a:ea typeface="굴림" charset="-127"/>
              <a:sym typeface="Symbol" pitchFamily="18" charset="2"/>
            </a:endParaRPr>
          </a:p>
          <a:p>
            <a:pPr lvl="2" eaLnBrk="1" hangingPunct="1">
              <a:buFontTx/>
              <a:buNone/>
            </a:pPr>
            <a:r>
              <a:rPr lang="en-US" altLang="ko-KR" sz="3200" dirty="0" smtClean="0">
                <a:latin typeface="Times New Roman" pitchFamily="18" charset="0"/>
                <a:ea typeface="굴림" charset="-127"/>
                <a:sym typeface="Wingdings" pitchFamily="2" charset="2"/>
              </a:rPr>
              <a:t> </a:t>
            </a:r>
            <a:r>
              <a:rPr lang="en-US" altLang="ko-KR" sz="3200" u="sng" dirty="0" smtClean="0">
                <a:latin typeface="Times New Roman" pitchFamily="18" charset="0"/>
                <a:ea typeface="굴림" charset="-127"/>
                <a:sym typeface="Wingdings" pitchFamily="2" charset="2"/>
              </a:rPr>
              <a:t>One of the best known QCD process…</a:t>
            </a:r>
          </a:p>
          <a:p>
            <a:pPr eaLnBrk="1" hangingPunct="1"/>
            <a:endParaRPr lang="en-US" altLang="ko-KR" dirty="0" smtClean="0"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990600" y="4953000"/>
            <a:ext cx="6778625" cy="1476375"/>
            <a:chOff x="990600" y="4953000"/>
            <a:chExt cx="6689650" cy="1395413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4953000"/>
              <a:ext cx="1752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2971800" y="5029200"/>
              <a:ext cx="4708450" cy="1134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dirty="0">
                  <a:latin typeface="Times New Roman" pitchFamily="18" charset="0"/>
                  <a:ea typeface="굴림" charset="-127"/>
                </a:rPr>
                <a:t>Hard photon : Higher order </a:t>
              </a:r>
              <a:r>
                <a:rPr lang="en-US" altLang="ko-KR" sz="2400" dirty="0" err="1">
                  <a:latin typeface="Times New Roman" pitchFamily="18" charset="0"/>
                  <a:ea typeface="굴림" charset="-127"/>
                </a:rPr>
                <a:t>pQCD</a:t>
              </a:r>
              <a:endParaRPr lang="en-US" altLang="ko-KR" sz="2400" dirty="0">
                <a:latin typeface="Times New Roman" pitchFamily="18" charset="0"/>
                <a:ea typeface="굴림" charset="-127"/>
              </a:endParaRPr>
            </a:p>
            <a:p>
              <a:r>
                <a:rPr lang="en-US" altLang="ko-KR" sz="2400" dirty="0">
                  <a:latin typeface="Times New Roman" pitchFamily="18" charset="0"/>
                  <a:ea typeface="굴림" charset="-127"/>
                </a:rPr>
                <a:t>Soft photon : Initial/final radiation, </a:t>
              </a:r>
            </a:p>
            <a:p>
              <a:r>
                <a:rPr lang="en-US" altLang="ko-KR" sz="2400" dirty="0">
                  <a:latin typeface="Times New Roman" pitchFamily="18" charset="0"/>
                  <a:ea typeface="굴림" charset="-127"/>
                </a:rPr>
                <a:t>	          Fragmentation function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90600" y="2971800"/>
            <a:ext cx="7243763" cy="1397000"/>
            <a:chOff x="624" y="2016"/>
            <a:chExt cx="4563" cy="88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24" y="2016"/>
              <a:ext cx="2256" cy="859"/>
              <a:chOff x="624" y="2016"/>
              <a:chExt cx="2256" cy="859"/>
            </a:xfrm>
          </p:grpSpPr>
          <p:pic>
            <p:nvPicPr>
              <p:cNvPr id="2868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2016"/>
                <a:ext cx="1104" cy="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2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76" y="2016"/>
                <a:ext cx="1104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3062" y="2378"/>
              <a:ext cx="21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à"/>
              </a:pPr>
              <a:r>
                <a:rPr lang="en-US" altLang="ko-KR" sz="2400">
                  <a:ea typeface="굴림" charset="-127"/>
                  <a:sym typeface="Wingdings" pitchFamily="2" charset="2"/>
                </a:rPr>
                <a:t> </a:t>
              </a:r>
              <a:r>
                <a:rPr lang="en-US" altLang="ko-KR" sz="2400">
                  <a:latin typeface="Times New Roman" pitchFamily="18" charset="0"/>
                  <a:ea typeface="굴림" charset="-127"/>
                  <a:sym typeface="Wingdings" pitchFamily="2" charset="2"/>
                </a:rPr>
                <a:t>Leading order diagram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ko-KR" sz="2400">
                  <a:latin typeface="Times New Roman" pitchFamily="18" charset="0"/>
                  <a:ea typeface="굴림" charset="-127"/>
                </a:rPr>
                <a:t>   in perturbation theory</a:t>
              </a:r>
            </a:p>
          </p:txBody>
        </p:sp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335838" y="2773363"/>
            <a:ext cx="1427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Really?</a:t>
            </a:r>
          </a:p>
        </p:txBody>
      </p:sp>
      <p:sp>
        <p:nvSpPr>
          <p:cNvPr id="28678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b="0" smtClean="0">
                <a:effectLst/>
                <a:latin typeface="Times New Roman" pitchFamily="18" charset="0"/>
                <a:ea typeface="굴림" charset="-127"/>
                <a:cs typeface="Times New Roman" pitchFamily="18" charset="0"/>
              </a:rPr>
              <a:t>Motivation : </a:t>
            </a:r>
            <a:r>
              <a:rPr lang="en-US" altLang="ko-KR" sz="3600" smtClean="0">
                <a:effectLst/>
                <a:latin typeface="Times New Roman" pitchFamily="18" charset="0"/>
                <a:ea typeface="굴림" charset="-127"/>
                <a:cs typeface="Times New Roman" pitchFamily="18" charset="0"/>
              </a:rPr>
              <a:t>D</a:t>
            </a:r>
            <a:r>
              <a:rPr lang="en-US" altLang="ko-KR" sz="3600" b="0" smtClean="0">
                <a:effectLst/>
                <a:latin typeface="Times New Roman" pitchFamily="18" charset="0"/>
                <a:ea typeface="굴림" charset="-127"/>
                <a:cs typeface="Times New Roman" pitchFamily="18" charset="0"/>
              </a:rPr>
              <a:t>irect </a:t>
            </a:r>
            <a:r>
              <a:rPr lang="en-US" altLang="ko-KR" sz="3600" b="0" smtClean="0">
                <a:effectLst/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 production</a:t>
            </a:r>
            <a:endParaRPr lang="ko-KR" altLang="en-US" sz="3600" b="0" smtClean="0">
              <a:effectLst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12790" y="1485131"/>
            <a:ext cx="6751498" cy="801033"/>
            <a:chOff x="903288" y="981075"/>
            <a:chExt cx="6751498" cy="801033"/>
          </a:xfrm>
        </p:grpSpPr>
        <p:graphicFrame>
          <p:nvGraphicFramePr>
            <p:cNvPr id="2" name="개체 1"/>
            <p:cNvGraphicFramePr>
              <a:graphicFrameLocks noChangeAspect="1"/>
            </p:cNvGraphicFramePr>
            <p:nvPr/>
          </p:nvGraphicFramePr>
          <p:xfrm>
            <a:off x="903288" y="981075"/>
            <a:ext cx="3378200" cy="395288"/>
          </p:xfrm>
          <a:graphic>
            <a:graphicData uri="http://schemas.openxmlformats.org/presentationml/2006/ole">
              <p:oleObj spid="_x0000_s21506" name="수식" r:id="rId3" imgW="1841400" imgH="215640" progId="Equation.3">
                <p:embed/>
              </p:oleObj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619672" y="1412776"/>
              <a:ext cx="6035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 : Background field, Color Glass Condensate at small x</a:t>
              </a:r>
              <a:endParaRPr lang="ko-KR" altLang="en-US" dirty="0"/>
            </a:p>
          </p:txBody>
        </p:sp>
      </p:grp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395536" y="2420888"/>
          <a:ext cx="5904656" cy="576064"/>
        </p:xfrm>
        <a:graphic>
          <a:graphicData uri="http://schemas.openxmlformats.org/presentationml/2006/ole">
            <p:oleObj spid="_x0000_s21507" name="수식" r:id="rId4" imgW="3124080" imgH="30456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44599" y="5589240"/>
          <a:ext cx="6143625" cy="481013"/>
        </p:xfrm>
        <a:graphic>
          <a:graphicData uri="http://schemas.openxmlformats.org/presentationml/2006/ole">
            <p:oleObj spid="_x0000_s21511" name="수식" r:id="rId5" imgW="3251160" imgH="253800" progId="Equation.3">
              <p:embed/>
            </p:oleObj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385628" y="3068960"/>
            <a:ext cx="8434844" cy="2385705"/>
            <a:chOff x="625118" y="2915652"/>
            <a:chExt cx="8434844" cy="2385705"/>
          </a:xfrm>
        </p:grpSpPr>
        <p:sp>
          <p:nvSpPr>
            <p:cNvPr id="6" name="TextBox 5"/>
            <p:cNvSpPr txBox="1"/>
            <p:nvPr/>
          </p:nvSpPr>
          <p:spPr>
            <a:xfrm>
              <a:off x="625118" y="2915652"/>
              <a:ext cx="3011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Using reduction formalism,</a:t>
              </a:r>
              <a:endParaRPr lang="ko-KR" altLang="en-US" dirty="0"/>
            </a:p>
          </p:txBody>
        </p:sp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661134" y="3380482"/>
            <a:ext cx="6359525" cy="1920875"/>
          </p:xfrm>
          <a:graphic>
            <a:graphicData uri="http://schemas.openxmlformats.org/presentationml/2006/ole">
              <p:oleObj spid="_x0000_s21509" name="수식" r:id="rId6" imgW="3365280" imgH="1015920" progId="Equation.3">
                <p:embed/>
              </p:oleObj>
            </a:graphicData>
          </a:graphic>
        </p:graphicFrame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6588224" y="4797152"/>
            <a:ext cx="2471738" cy="455612"/>
          </p:xfrm>
          <a:graphic>
            <a:graphicData uri="http://schemas.openxmlformats.org/presentationml/2006/ole">
              <p:oleObj spid="_x0000_s21512" name="수식" r:id="rId7" imgW="1307880" imgH="241200" progId="Equation.3">
                <p:embed/>
              </p:oleObj>
            </a:graphicData>
          </a:graphic>
        </p:graphicFrame>
      </p:grpSp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Baseline approach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41338" y="908720"/>
          <a:ext cx="6264275" cy="1516063"/>
        </p:xfrm>
        <a:graphic>
          <a:graphicData uri="http://schemas.openxmlformats.org/presentationml/2006/ole">
            <p:oleObj spid="_x0000_s22530" name="수식" r:id="rId3" imgW="3314520" imgH="79992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5304" y="4061371"/>
            <a:ext cx="6781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coordinate space and in the “singular” gauge.</a:t>
            </a:r>
          </a:p>
          <a:p>
            <a:r>
              <a:rPr lang="en-US" altLang="ko-KR" dirty="0" smtClean="0"/>
              <a:t>L. </a:t>
            </a:r>
            <a:r>
              <a:rPr lang="en-US" altLang="ko-KR" dirty="0" err="1" smtClean="0"/>
              <a:t>McLerran</a:t>
            </a:r>
            <a:r>
              <a:rPr lang="en-US" altLang="ko-KR" dirty="0" smtClean="0"/>
              <a:t> and R. </a:t>
            </a:r>
            <a:r>
              <a:rPr lang="en-US" altLang="ko-KR" dirty="0" err="1" smtClean="0"/>
              <a:t>Venugopalan</a:t>
            </a:r>
            <a:r>
              <a:rPr lang="en-US" altLang="ko-KR" dirty="0" smtClean="0"/>
              <a:t>, Phys. Rev. D59, 094002(1999)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341291"/>
            <a:ext cx="564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U(</a:t>
            </a:r>
            <a:r>
              <a:rPr lang="en-US" altLang="ko-KR" dirty="0" err="1" smtClean="0"/>
              <a:t>z</a:t>
            </a:r>
            <a:r>
              <a:rPr lang="en-US" altLang="ko-KR" baseline="-25000" dirty="0" err="1" smtClean="0"/>
              <a:t>T</a:t>
            </a:r>
            <a:r>
              <a:rPr lang="en-US" altLang="ko-KR" dirty="0" smtClean="0"/>
              <a:t>) : a unitary matrix containing the interactions </a:t>
            </a:r>
          </a:p>
          <a:p>
            <a:r>
              <a:rPr lang="en-US" altLang="ko-KR" dirty="0" smtClean="0"/>
              <a:t>between the quark and CGC.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403648" y="2411661"/>
          <a:ext cx="3508453" cy="857622"/>
        </p:xfrm>
        <a:graphic>
          <a:graphicData uri="http://schemas.openxmlformats.org/presentationml/2006/ole">
            <p:oleObj spid="_x0000_s22531" name="수식" r:id="rId4" imgW="17143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87375" y="425401"/>
          <a:ext cx="8088313" cy="1995487"/>
        </p:xfrm>
        <a:graphic>
          <a:graphicData uri="http://schemas.openxmlformats.org/presentationml/2006/ole">
            <p:oleObj spid="_x0000_s23554" name="수식" r:id="rId3" imgW="4279680" imgH="1054080" progId="Equation.3">
              <p:embed/>
            </p:oleObj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611560" y="2611438"/>
          <a:ext cx="8005763" cy="889000"/>
        </p:xfrm>
        <a:graphic>
          <a:graphicData uri="http://schemas.openxmlformats.org/presentationml/2006/ole">
            <p:oleObj spid="_x0000_s23555" name="수식" r:id="rId4" imgW="4343400" imgH="482400" progId="Equation.3">
              <p:embed/>
            </p:oleObj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3556" name="수식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*(e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pair) measurement</a:t>
            </a:r>
            <a:endParaRPr lang="en-US" dirty="0"/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125538"/>
            <a:ext cx="8643937" cy="2270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Motivation:</a:t>
            </a:r>
            <a:br>
              <a:rPr lang="en-US" sz="2400" dirty="0"/>
            </a:br>
            <a:r>
              <a:rPr lang="en-US" sz="2400" dirty="0" smtClean="0"/>
              <a:t>Low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: large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baseline="30000" dirty="0" smtClean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,  background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Internal conversion</a:t>
            </a:r>
          </a:p>
          <a:p>
            <a:pPr marL="819150" lvl="1">
              <a:defRPr/>
            </a:pPr>
            <a:r>
              <a:rPr lang="en-US" dirty="0"/>
              <a:t>Any source of real photons also emits virtual photons </a:t>
            </a:r>
          </a:p>
          <a:p>
            <a:pPr marL="819150" lvl="1">
              <a:defRPr/>
            </a:pPr>
            <a:r>
              <a:rPr lang="en-US" dirty="0"/>
              <a:t>Well known example: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85750" y="4138613"/>
            <a:ext cx="81184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Aft>
                <a:spcPct val="15000"/>
              </a:spcAft>
              <a:buSzPct val="85000"/>
              <a:buFont typeface="Wingdings 2" pitchFamily="18" charset="2"/>
              <a:buChar char="®"/>
            </a:pPr>
            <a:r>
              <a:rPr lang="en-US" altLang="ko-KR" sz="2400" dirty="0">
                <a:ea typeface="굴림" charset="-127"/>
              </a:rPr>
              <a:t>Rate and </a:t>
            </a:r>
            <a:r>
              <a:rPr lang="en-US" altLang="ko-KR" sz="2400" i="1" dirty="0" err="1">
                <a:ea typeface="굴림" charset="-127"/>
              </a:rPr>
              <a:t>m</a:t>
            </a:r>
            <a:r>
              <a:rPr lang="en-US" altLang="ko-KR" sz="2400" baseline="-25000" dirty="0" err="1">
                <a:ea typeface="굴림" charset="-127"/>
              </a:rPr>
              <a:t>ee</a:t>
            </a:r>
            <a:r>
              <a:rPr lang="en-US" altLang="ko-KR" sz="2400" dirty="0">
                <a:ea typeface="굴림" charset="-127"/>
              </a:rPr>
              <a:t> distribution calculable in QED (Kroll-Wada formula)</a:t>
            </a:r>
          </a:p>
          <a:p>
            <a:pPr marL="342900" indent="-342900">
              <a:buFont typeface="Wingdings 2" pitchFamily="18" charset="2"/>
              <a:buChar char="¡"/>
            </a:pPr>
            <a:r>
              <a:rPr lang="en-US" altLang="ko-KR" sz="2400" dirty="0">
                <a:ea typeface="굴림" charset="-127"/>
              </a:rPr>
              <a:t>Hadron decays: </a:t>
            </a:r>
            <a:r>
              <a:rPr lang="en-US" altLang="ko-KR" sz="2400" i="1" dirty="0" err="1">
                <a:ea typeface="굴림" charset="-127"/>
              </a:rPr>
              <a:t>m</a:t>
            </a:r>
            <a:r>
              <a:rPr lang="en-US" altLang="ko-KR" sz="2400" baseline="-25000" dirty="0" err="1">
                <a:ea typeface="굴림" charset="-127"/>
              </a:rPr>
              <a:t>ee</a:t>
            </a:r>
            <a:r>
              <a:rPr lang="en-US" altLang="ko-KR" sz="2400" dirty="0">
                <a:ea typeface="굴림" charset="-127"/>
              </a:rPr>
              <a:t>&lt; </a:t>
            </a:r>
            <a:r>
              <a:rPr lang="en-US" altLang="ko-KR" sz="2400" i="1" dirty="0" err="1">
                <a:ea typeface="굴림" charset="-127"/>
              </a:rPr>
              <a:t>M</a:t>
            </a:r>
            <a:r>
              <a:rPr lang="en-US" altLang="ko-KR" sz="2400" baseline="-25000" dirty="0" err="1">
                <a:ea typeface="굴림" charset="-127"/>
              </a:rPr>
              <a:t>hadron</a:t>
            </a:r>
            <a:endParaRPr lang="en-US" altLang="ko-KR" sz="2400" dirty="0">
              <a:ea typeface="굴림" charset="-127"/>
            </a:endParaRPr>
          </a:p>
          <a:p>
            <a:pPr marL="342900" indent="-342900">
              <a:buFont typeface="Wingdings 2" pitchFamily="18" charset="2"/>
              <a:buChar char="¡"/>
            </a:pPr>
            <a:r>
              <a:rPr lang="en-US" altLang="ko-KR" sz="2400" dirty="0">
                <a:ea typeface="굴림" charset="-127"/>
              </a:rPr>
              <a:t>Essentially not such limit for point-like </a:t>
            </a:r>
            <a:r>
              <a:rPr lang="en-US" altLang="ko-KR" sz="2400" dirty="0" smtClean="0">
                <a:ea typeface="굴림" charset="-127"/>
              </a:rPr>
              <a:t>source.</a:t>
            </a:r>
            <a:endParaRPr lang="en-US" altLang="ko-KR" sz="2400" dirty="0">
              <a:ea typeface="굴림" charset="-127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429125" y="3200400"/>
            <a:ext cx="2833688" cy="871538"/>
            <a:chOff x="2191" y="1814"/>
            <a:chExt cx="1785" cy="549"/>
          </a:xfrm>
        </p:grpSpPr>
        <p:pic>
          <p:nvPicPr>
            <p:cNvPr id="3482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0" y="1822"/>
              <a:ext cx="1756" cy="54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</p:pic>
        <p:sp>
          <p:nvSpPr>
            <p:cNvPr id="34827" name="TextBox 15"/>
            <p:cNvSpPr txBox="1">
              <a:spLocks noChangeArrowheads="1"/>
            </p:cNvSpPr>
            <p:nvPr/>
          </p:nvSpPr>
          <p:spPr bwMode="auto">
            <a:xfrm>
              <a:off x="2191" y="1814"/>
              <a:ext cx="7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ko-KR" sz="1200">
                  <a:latin typeface="Symbol" pitchFamily="18" charset="2"/>
                  <a:ea typeface="ＭＳ Ｐゴシック" pitchFamily="34" charset="-128"/>
                  <a:sym typeface="Symbol" pitchFamily="18" charset="2"/>
                </a:rPr>
                <a:t></a:t>
              </a:r>
              <a:r>
                <a:rPr lang="it-IT" altLang="ko-KR" sz="1200" baseline="30000">
                  <a:latin typeface="Tw Cen MT" pitchFamily="34" charset="0"/>
                  <a:ea typeface="ＭＳ Ｐゴシック" pitchFamily="34" charset="-128"/>
                </a:rPr>
                <a:t>0</a:t>
              </a:r>
              <a:r>
                <a:rPr lang="it-IT" altLang="ko-KR" sz="1200">
                  <a:latin typeface="Tw Cen MT" pitchFamily="34" charset="0"/>
                  <a:ea typeface="ＭＳ Ｐゴシック" pitchFamily="34" charset="-128"/>
                </a:rPr>
                <a:t> Dalitz decay</a:t>
              </a:r>
            </a:p>
          </p:txBody>
        </p:sp>
      </p:grpSp>
      <p:sp>
        <p:nvSpPr>
          <p:cNvPr id="34822" name="Text Box 27"/>
          <p:cNvSpPr txBox="1">
            <a:spLocks noChangeArrowheads="1"/>
          </p:cNvSpPr>
          <p:nvPr/>
        </p:nvSpPr>
        <p:spPr bwMode="auto">
          <a:xfrm>
            <a:off x="357188" y="5800725"/>
            <a:ext cx="5862637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Improve signal-to-background ratio by</a:t>
            </a:r>
            <a:br>
              <a:rPr lang="en-US" altLang="ko-KR" sz="2400">
                <a:solidFill>
                  <a:srgbClr val="FF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measuring e</a:t>
            </a:r>
            <a:r>
              <a:rPr lang="en-US" altLang="ko-KR" sz="2400" baseline="3000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400" baseline="3000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 pairs with </a:t>
            </a:r>
            <a:r>
              <a:rPr lang="en-US" altLang="ko-KR" sz="2400" i="1">
                <a:solidFill>
                  <a:srgbClr val="FF0000"/>
                </a:solidFill>
                <a:ea typeface="굴림" charset="-127"/>
              </a:rPr>
              <a:t>m</a:t>
            </a:r>
            <a:r>
              <a:rPr lang="en-US" altLang="ko-KR" sz="2400" baseline="-25000">
                <a:solidFill>
                  <a:srgbClr val="FF0000"/>
                </a:solidFill>
                <a:ea typeface="굴림" charset="-127"/>
              </a:rPr>
              <a:t>ee</a:t>
            </a: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 &gt;  </a:t>
            </a:r>
            <a:r>
              <a:rPr lang="en-US" altLang="ja-JP" sz="2400">
                <a:solidFill>
                  <a:srgbClr val="FF0000"/>
                </a:solidFill>
                <a:ea typeface="ＭＳ Ｐゴシック" pitchFamily="34" charset="-128"/>
              </a:rPr>
              <a:t>~ </a:t>
            </a:r>
            <a:r>
              <a:rPr lang="en-US" altLang="ja-JP" sz="2400" i="1">
                <a:solidFill>
                  <a:srgbClr val="FF0000"/>
                </a:solidFill>
                <a:ea typeface="ＭＳ Ｐゴシック" pitchFamily="34" charset="-128"/>
              </a:rPr>
              <a:t>M</a:t>
            </a:r>
            <a:r>
              <a:rPr lang="en-US" altLang="ja-JP" sz="2400" baseline="-25000">
                <a:solidFill>
                  <a:srgbClr val="FF0000"/>
                </a:solidFill>
                <a:ea typeface="ＭＳ Ｐゴシック" pitchFamily="34" charset="-128"/>
              </a:rPr>
              <a:t>pion</a:t>
            </a:r>
            <a:r>
              <a:rPr lang="en-US" altLang="ko-KR">
                <a:ea typeface="굴림" charset="-127"/>
              </a:rPr>
              <a:t> 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155309" y="4676775"/>
            <a:ext cx="1881187" cy="1409700"/>
            <a:chOff x="4399" y="2899"/>
            <a:chExt cx="1185" cy="888"/>
          </a:xfrm>
        </p:grpSpPr>
        <p:pic>
          <p:nvPicPr>
            <p:cNvPr id="3482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3" y="2906"/>
              <a:ext cx="1171" cy="88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</p:pic>
        <p:sp>
          <p:nvSpPr>
            <p:cNvPr id="34825" name="Text Box 29"/>
            <p:cNvSpPr txBox="1">
              <a:spLocks noChangeArrowheads="1"/>
            </p:cNvSpPr>
            <p:nvPr/>
          </p:nvSpPr>
          <p:spPr bwMode="auto">
            <a:xfrm>
              <a:off x="4399" y="2899"/>
              <a:ext cx="676" cy="2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ko-KR" sz="1600">
                  <a:solidFill>
                    <a:srgbClr val="333333"/>
                  </a:solidFill>
                  <a:ea typeface="굴림" charset="-127"/>
                </a:rPr>
                <a:t>Compton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708</Words>
  <Application>Microsoft Office PowerPoint</Application>
  <PresentationFormat>화면 슬라이드 쇼(4:3)</PresentationFormat>
  <Paragraphs>129</Paragraphs>
  <Slides>30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Office 테마</vt:lpstr>
      <vt:lpstr>수식</vt:lpstr>
      <vt:lpstr>Microsoft Equation 3.0</vt:lpstr>
      <vt:lpstr>Forward photon measurement and generic detector R&amp;D</vt:lpstr>
      <vt:lpstr>Contents</vt:lpstr>
      <vt:lpstr>CGC-related -physics at forward  </vt:lpstr>
      <vt:lpstr>Baseline prediction</vt:lpstr>
      <vt:lpstr>Motivation : Direct  production</vt:lpstr>
      <vt:lpstr>Baseline approach</vt:lpstr>
      <vt:lpstr>슬라이드 7</vt:lpstr>
      <vt:lpstr>슬라이드 8</vt:lpstr>
      <vt:lpstr>*(e+e- pair) measurement</vt:lpstr>
      <vt:lpstr>Extraction of  signal</vt:lpstr>
      <vt:lpstr> Production vs * production</vt:lpstr>
      <vt:lpstr>Universality (DIS)</vt:lpstr>
      <vt:lpstr>Issues…</vt:lpstr>
      <vt:lpstr>슬라이드 14</vt:lpstr>
      <vt:lpstr>Summary</vt:lpstr>
      <vt:lpstr>Generic detector R&amp;D</vt:lpstr>
      <vt:lpstr>한국의 잠재역량</vt:lpstr>
      <vt:lpstr>FOCAL</vt:lpstr>
      <vt:lpstr>A compact EMCal,  Si/W sandwich calorimeter</vt:lpstr>
      <vt:lpstr>Silicon pad sensor</vt:lpstr>
      <vt:lpstr>슬라이드 21</vt:lpstr>
      <vt:lpstr>Preamp</vt:lpstr>
      <vt:lpstr>슬라이드 23</vt:lpstr>
      <vt:lpstr>슬라이드 24</vt:lpstr>
      <vt:lpstr>High sensitivity photon sensor (SiPM)</vt:lpstr>
      <vt:lpstr>구조와 동작</vt:lpstr>
      <vt:lpstr>Noise signal</vt:lpstr>
      <vt:lpstr>24.5 (V) : Under breakdown </vt:lpstr>
      <vt:lpstr>25.5 (V) : Breakdown </vt:lpstr>
      <vt:lpstr>27.0 (V) : Over breakdown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Youngil Kwon</dc:creator>
  <cp:lastModifiedBy>Youngil Kwon</cp:lastModifiedBy>
  <cp:revision>130</cp:revision>
  <dcterms:created xsi:type="dcterms:W3CDTF">2010-12-08T04:32:26Z</dcterms:created>
  <dcterms:modified xsi:type="dcterms:W3CDTF">2010-12-10T22:39:45Z</dcterms:modified>
</cp:coreProperties>
</file>