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6"/>
  </p:notesMasterIdLst>
  <p:sldIdLst>
    <p:sldId id="256" r:id="rId2"/>
    <p:sldId id="272" r:id="rId3"/>
    <p:sldId id="316" r:id="rId4"/>
    <p:sldId id="313" r:id="rId5"/>
    <p:sldId id="331" r:id="rId6"/>
    <p:sldId id="328" r:id="rId7"/>
    <p:sldId id="314" r:id="rId8"/>
    <p:sldId id="317" r:id="rId9"/>
    <p:sldId id="329" r:id="rId10"/>
    <p:sldId id="332" r:id="rId11"/>
    <p:sldId id="333" r:id="rId12"/>
    <p:sldId id="327" r:id="rId13"/>
    <p:sldId id="315" r:id="rId14"/>
    <p:sldId id="326" r:id="rId15"/>
    <p:sldId id="318" r:id="rId16"/>
    <p:sldId id="319" r:id="rId17"/>
    <p:sldId id="320" r:id="rId18"/>
    <p:sldId id="321" r:id="rId19"/>
    <p:sldId id="322" r:id="rId20"/>
    <p:sldId id="323" r:id="rId21"/>
    <p:sldId id="324" r:id="rId22"/>
    <p:sldId id="325" r:id="rId23"/>
    <p:sldId id="330" r:id="rId24"/>
    <p:sldId id="279" r:id="rId2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보통 스타일 4 - 강조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D7AC3CCA-C797-4891-BE02-D94E43425B78}" styleName="보통 스타일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814649-6CD6-4696-AE03-C548781400E7}" type="datetimeFigureOut">
              <a:rPr lang="ko-KR" altLang="en-US" smtClean="0"/>
              <a:t>2010-12-09</a:t>
            </a:fld>
            <a:endParaRPr lang="ko-KR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C6C7F9-3AE9-484E-A52F-C6AEE3EE53A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61279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6C7F9-3AE9-484E-A52F-C6AEE3EE53A4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63939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E2FA5-3065-4E64-B73E-61D496938FC2}" type="datetime1">
              <a:rPr lang="ko-KR" altLang="en-US" smtClean="0"/>
              <a:t>2010-12-09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Informal Seminal 2010-10-07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07B8E-B954-4539-9F74-1DB7343D83C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F327E-C7F2-4760-B959-B3AEB1DEEB00}" type="datetime1">
              <a:rPr lang="ko-KR" altLang="en-US" smtClean="0"/>
              <a:t>2010-12-09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Informal Seminal 2010-10-07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07B8E-B954-4539-9F74-1DB7343D83C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B072D-2F39-4468-AF84-357B1B4E9CC7}" type="datetime1">
              <a:rPr lang="ko-KR" altLang="en-US" smtClean="0"/>
              <a:t>2010-12-09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Informal Seminal 2010-10-07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07B8E-B954-4539-9F74-1DB7343D83C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4F4A9-E1AA-4304-9BE3-4BD8C70F7315}" type="datetime1">
              <a:rPr lang="ko-KR" altLang="en-US" smtClean="0"/>
              <a:t>2010-12-09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Informal Seminal 2010-10-07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07B8E-B954-4539-9F74-1DB7343D83C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31EBF-3FB8-4184-B1B2-5A69B4ACECD3}" type="datetime1">
              <a:rPr lang="ko-KR" altLang="en-US" smtClean="0"/>
              <a:t>2010-12-09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Informal Seminal 2010-10-07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07B8E-B954-4539-9F74-1DB7343D83C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728BB-8A5E-4360-993C-B949B5FD5161}" type="datetime1">
              <a:rPr lang="ko-KR" altLang="en-US" smtClean="0"/>
              <a:t>2010-12-09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Informal Seminal 2010-10-07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07B8E-B954-4539-9F74-1DB7343D83C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88AD0-4DF1-4AFD-8E0E-B72D20B715FD}" type="datetime1">
              <a:rPr lang="ko-KR" altLang="en-US" smtClean="0"/>
              <a:t>2010-12-09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Informal Seminal 2010-10-07</a:t>
            </a:r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07B8E-B954-4539-9F74-1DB7343D83C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C7A86-1C2E-4FE0-B445-3CCF611F5885}" type="datetime1">
              <a:rPr lang="ko-KR" altLang="en-US" smtClean="0"/>
              <a:t>2010-12-09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Informal Seminal 2010-10-07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07B8E-B954-4539-9F74-1DB7343D83C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03A84-4460-4398-AFB7-B4E01DA6CBEC}" type="datetime1">
              <a:rPr lang="ko-KR" altLang="en-US" smtClean="0"/>
              <a:t>2010-12-09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Informal Seminal 2010-10-07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07B8E-B954-4539-9F74-1DB7343D83C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AA640-6963-4597-ABB2-F7EB0390B60C}" type="datetime1">
              <a:rPr lang="ko-KR" altLang="en-US" smtClean="0"/>
              <a:t>2010-12-09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Informal Seminal 2010-10-07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07B8E-B954-4539-9F74-1DB7343D83C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AC962-7D8E-42DB-8AB9-B2F66B01B18E}" type="datetime1">
              <a:rPr lang="ko-KR" altLang="en-US" smtClean="0"/>
              <a:t>2010-12-09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Informal Seminal 2010-10-07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07B8E-B954-4539-9F74-1DB7343D83C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F2EC2-1932-4936-99E4-247F3B34DABF}" type="datetime1">
              <a:rPr lang="ko-KR" altLang="en-US" smtClean="0"/>
              <a:t>2010-12-09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ko-KR" smtClean="0"/>
              <a:t>Informal Seminal 2010-10-07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007B8E-B954-4539-9F74-1DB7343D83C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3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7.jpeg"/><Relationship Id="rId7" Type="http://schemas.openxmlformats.org/officeDocument/2006/relationships/image" Target="../media/image4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7.jpeg"/><Relationship Id="rId7" Type="http://schemas.openxmlformats.org/officeDocument/2006/relationships/image" Target="../media/image5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5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6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7.jpeg"/><Relationship Id="rId7" Type="http://schemas.openxmlformats.org/officeDocument/2006/relationships/image" Target="../media/image6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7.jpeg"/><Relationship Id="rId7" Type="http://schemas.openxmlformats.org/officeDocument/2006/relationships/image" Target="../media/image7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7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7.jpeg"/><Relationship Id="rId7" Type="http://schemas.openxmlformats.org/officeDocument/2006/relationships/image" Target="../media/image1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image" Target="../media/image21.wmf"/><Relationship Id="rId3" Type="http://schemas.openxmlformats.org/officeDocument/2006/relationships/image" Target="../media/image6.jpeg"/><Relationship Id="rId7" Type="http://schemas.openxmlformats.org/officeDocument/2006/relationships/image" Target="../media/image18.wmf"/><Relationship Id="rId12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20.wmf"/><Relationship Id="rId5" Type="http://schemas.openxmlformats.org/officeDocument/2006/relationships/image" Target="../media/image23.jpeg"/><Relationship Id="rId15" Type="http://schemas.openxmlformats.org/officeDocument/2006/relationships/image" Target="../media/image22.wmf"/><Relationship Id="rId10" Type="http://schemas.openxmlformats.org/officeDocument/2006/relationships/oleObject" Target="../embeddings/oleObject3.bin"/><Relationship Id="rId4" Type="http://schemas.openxmlformats.org/officeDocument/2006/relationships/image" Target="../media/image7.jpeg"/><Relationship Id="rId9" Type="http://schemas.openxmlformats.org/officeDocument/2006/relationships/image" Target="../media/image19.wmf"/><Relationship Id="rId14" Type="http://schemas.openxmlformats.org/officeDocument/2006/relationships/oleObject" Target="../embeddings/oleObject5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7.jpeg"/><Relationship Id="rId7" Type="http://schemas.openxmlformats.org/officeDocument/2006/relationships/image" Target="../media/image2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7.jpeg"/><Relationship Id="rId7" Type="http://schemas.openxmlformats.org/officeDocument/2006/relationships/image" Target="../media/image3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421196" y="163678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ko-KR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Quark Number Susceptibility</a:t>
            </a:r>
            <a:br>
              <a:rPr lang="en-US" altLang="ko-KR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en-US" altLang="ko-KR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in Deformed </a:t>
            </a:r>
            <a:r>
              <a:rPr lang="en-US" altLang="ko-KR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AdS</a:t>
            </a:r>
            <a:endParaRPr lang="ko-KR" altLang="en-US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971600" y="3530519"/>
            <a:ext cx="7128792" cy="785818"/>
          </a:xfrm>
        </p:spPr>
        <p:txBody>
          <a:bodyPr>
            <a:normAutofit/>
          </a:bodyPr>
          <a:lstStyle/>
          <a:p>
            <a:r>
              <a:rPr lang="en-US" altLang="ko-KR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Kyung-</a:t>
            </a:r>
            <a:r>
              <a:rPr lang="en-US" altLang="ko-KR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il</a:t>
            </a:r>
            <a:r>
              <a:rPr lang="en-US" altLang="ko-KR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Kim</a:t>
            </a:r>
            <a:endParaRPr lang="ko-KR" altLang="en-US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07286" y="4709381"/>
            <a:ext cx="4857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December 10~11, 2010, Heavy Ion Meeting </a:t>
            </a:r>
            <a:endParaRPr lang="ko-KR" altLang="en-US" dirty="0"/>
          </a:p>
        </p:txBody>
      </p:sp>
      <p:pic>
        <p:nvPicPr>
          <p:cNvPr id="5" name="그림 4" descr="라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2762080"/>
            <a:ext cx="8280920" cy="145990"/>
          </a:xfrm>
          <a:prstGeom prst="rect">
            <a:avLst/>
          </a:prstGeom>
        </p:spPr>
      </p:pic>
      <p:pic>
        <p:nvPicPr>
          <p:cNvPr id="6" name="그림 5" descr="라인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58077" y="4148226"/>
            <a:ext cx="4355839" cy="76792"/>
          </a:xfrm>
          <a:prstGeom prst="rect">
            <a:avLst/>
          </a:prstGeom>
        </p:spPr>
      </p:pic>
      <p:pic>
        <p:nvPicPr>
          <p:cNvPr id="7" name="그림 6" descr="라인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59732" y="5070577"/>
            <a:ext cx="4752528" cy="837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469704"/>
            <a:ext cx="1369320" cy="1369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라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142984"/>
            <a:ext cx="8104204" cy="1428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2910" y="642918"/>
            <a:ext cx="47911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 smtClean="0"/>
              <a:t>Hydrodynamics in </a:t>
            </a:r>
            <a:r>
              <a:rPr lang="en-US" altLang="ko-KR" sz="2800" dirty="0" err="1" smtClean="0"/>
              <a:t>AdS</a:t>
            </a:r>
            <a:r>
              <a:rPr lang="en-US" altLang="ko-KR" sz="2800" dirty="0" smtClean="0"/>
              <a:t>/QCD</a:t>
            </a:r>
            <a:endParaRPr lang="ko-KR" alt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8172400" y="6165304"/>
            <a:ext cx="6527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10</a:t>
            </a:r>
            <a:r>
              <a:rPr lang="en-US" altLang="ko-KR" sz="1400" dirty="0" smtClean="0"/>
              <a:t>/24</a:t>
            </a:r>
            <a:endParaRPr lang="ko-KR" altLang="en-US" sz="1400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22" y="6055404"/>
            <a:ext cx="417677" cy="417677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972845" y="6165304"/>
            <a:ext cx="31983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2010 Dec. 10~11 Heavy Ion Meeting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55631"/>
            <a:ext cx="3256012" cy="655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57360" y="1331476"/>
            <a:ext cx="3332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chemeClr val="tx2"/>
                </a:solidFill>
              </a:rPr>
              <a:t>&lt;The Fourier decomposition&gt;</a:t>
            </a:r>
            <a:endParaRPr lang="ko-KR" altLang="en-US" dirty="0">
              <a:solidFill>
                <a:schemeClr val="tx2"/>
              </a:solidFill>
            </a:endParaRP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4082" y="2473340"/>
            <a:ext cx="1533530" cy="400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59632" y="2454343"/>
            <a:ext cx="1395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We choose,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01879" y="3028310"/>
            <a:ext cx="2824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dimensionless quantities,</a:t>
            </a:r>
            <a:endParaRPr lang="ko-KR" altLang="en-US" dirty="0"/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6200" y="3028310"/>
            <a:ext cx="2501255" cy="541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847" y="3711836"/>
            <a:ext cx="4390387" cy="2305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71600" y="3933056"/>
            <a:ext cx="3324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solidFill>
                  <a:schemeClr val="accent2"/>
                </a:solidFill>
              </a:rPr>
              <a:t>The </a:t>
            </a:r>
            <a:r>
              <a:rPr lang="en-US" altLang="ko-KR" b="1" dirty="0" err="1" smtClean="0">
                <a:solidFill>
                  <a:schemeClr val="accent2"/>
                </a:solidFill>
              </a:rPr>
              <a:t>e.o.m</a:t>
            </a:r>
            <a:r>
              <a:rPr lang="en-US" altLang="ko-KR" b="1" dirty="0" smtClean="0">
                <a:solidFill>
                  <a:schemeClr val="accent2"/>
                </a:solidFill>
              </a:rPr>
              <a:t> can be written as,</a:t>
            </a:r>
            <a:endParaRPr lang="ko-KR" altLang="en-US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39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라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142984"/>
            <a:ext cx="8104204" cy="1428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2910" y="642918"/>
            <a:ext cx="47911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 smtClean="0"/>
              <a:t>Hydrodynamics in </a:t>
            </a:r>
            <a:r>
              <a:rPr lang="en-US" altLang="ko-KR" sz="2800" dirty="0" err="1" smtClean="0"/>
              <a:t>AdS</a:t>
            </a:r>
            <a:r>
              <a:rPr lang="en-US" altLang="ko-KR" sz="2800" dirty="0" smtClean="0"/>
              <a:t>/QCD</a:t>
            </a:r>
            <a:endParaRPr lang="ko-KR" alt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8172400" y="6165304"/>
            <a:ext cx="6527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11/24</a:t>
            </a:r>
            <a:endParaRPr lang="ko-KR" altLang="en-US" sz="1400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22" y="6055404"/>
            <a:ext cx="417677" cy="417677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972845" y="6165304"/>
            <a:ext cx="31983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2010 Dec. 10~11 Heavy Ion Meeting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121" y="1825728"/>
            <a:ext cx="3765447" cy="727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79845" y="1425203"/>
            <a:ext cx="3767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The equation for time component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47613" y="2553220"/>
            <a:ext cx="1675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We substitute,</a:t>
            </a:r>
            <a:endParaRPr lang="ko-KR" altLang="en-US" dirty="0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534" y="2589726"/>
            <a:ext cx="1944216" cy="285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040614"/>
            <a:ext cx="1667817" cy="368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51787" y="2996952"/>
            <a:ext cx="5132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then, we obtain with incoming-wave condition,</a:t>
            </a:r>
            <a:endParaRPr lang="ko-KR" altLang="en-US" dirty="0"/>
          </a:p>
        </p:txBody>
      </p:sp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728" y="4005064"/>
            <a:ext cx="7499350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55576" y="3501008"/>
            <a:ext cx="2416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The equation for F(u)</a:t>
            </a:r>
            <a:endParaRPr lang="ko-KR" altLang="en-US" dirty="0"/>
          </a:p>
        </p:txBody>
      </p:sp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901672"/>
            <a:ext cx="5781080" cy="428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ight Arrow 8"/>
          <p:cNvSpPr/>
          <p:nvPr/>
        </p:nvSpPr>
        <p:spPr>
          <a:xfrm>
            <a:off x="1251787" y="5013176"/>
            <a:ext cx="433619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9539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라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142984"/>
            <a:ext cx="8104204" cy="1428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2910" y="642918"/>
            <a:ext cx="36702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 smtClean="0"/>
              <a:t>Deformed </a:t>
            </a:r>
            <a:r>
              <a:rPr lang="en-US" altLang="ko-KR" sz="2800" dirty="0" err="1" smtClean="0"/>
              <a:t>AdS</a:t>
            </a:r>
            <a:r>
              <a:rPr lang="en-US" altLang="ko-KR" sz="2800" dirty="0" smtClean="0"/>
              <a:t> Space</a:t>
            </a:r>
            <a:endParaRPr lang="ko-KR" alt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8172400" y="6165304"/>
            <a:ext cx="6527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12</a:t>
            </a:r>
            <a:r>
              <a:rPr lang="en-US" altLang="ko-KR" sz="1400" dirty="0" smtClean="0"/>
              <a:t>/24</a:t>
            </a:r>
            <a:endParaRPr lang="ko-KR" altLang="en-US" sz="1400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22" y="6055404"/>
            <a:ext cx="417677" cy="417677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972845" y="6165304"/>
            <a:ext cx="31983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2010 Dec. 10~11 Heavy Ion Meeting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57360" y="1340768"/>
            <a:ext cx="42232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>
                <a:solidFill>
                  <a:srgbClr val="FF0000"/>
                </a:solidFill>
              </a:rPr>
              <a:t>Ref. </a:t>
            </a:r>
            <a:r>
              <a:rPr lang="en-US" altLang="ko-KR" sz="1400" dirty="0" err="1" smtClean="0">
                <a:solidFill>
                  <a:srgbClr val="FF0000"/>
                </a:solidFill>
              </a:rPr>
              <a:t>Y.Kim</a:t>
            </a:r>
            <a:r>
              <a:rPr lang="en-US" altLang="ko-KR" sz="1400" dirty="0" smtClean="0">
                <a:solidFill>
                  <a:srgbClr val="FF0000"/>
                </a:solidFill>
              </a:rPr>
              <a:t>, </a:t>
            </a:r>
            <a:r>
              <a:rPr lang="en-US" altLang="ko-KR" sz="1400" dirty="0" err="1" smtClean="0">
                <a:solidFill>
                  <a:srgbClr val="FF0000"/>
                </a:solidFill>
              </a:rPr>
              <a:t>T.Misumi</a:t>
            </a:r>
            <a:r>
              <a:rPr lang="en-US" altLang="ko-KR" sz="1400" dirty="0" smtClean="0">
                <a:solidFill>
                  <a:srgbClr val="FF0000"/>
                </a:solidFill>
              </a:rPr>
              <a:t>, and </a:t>
            </a:r>
            <a:r>
              <a:rPr lang="en-US" altLang="ko-KR" sz="1400" dirty="0" err="1" smtClean="0">
                <a:solidFill>
                  <a:srgbClr val="FF0000"/>
                </a:solidFill>
              </a:rPr>
              <a:t>I.j.Shin</a:t>
            </a:r>
            <a:r>
              <a:rPr lang="en-US" altLang="ko-KR" sz="1400" dirty="0" smtClean="0">
                <a:solidFill>
                  <a:srgbClr val="FF0000"/>
                </a:solidFill>
              </a:rPr>
              <a:t> [</a:t>
            </a:r>
            <a:r>
              <a:rPr lang="en-US" altLang="ko-KR" sz="1400" dirty="0" err="1" smtClean="0">
                <a:solidFill>
                  <a:srgbClr val="FF0000"/>
                </a:solidFill>
              </a:rPr>
              <a:t>arxiv</a:t>
            </a:r>
            <a:r>
              <a:rPr lang="en-US" altLang="ko-KR" sz="1400" dirty="0" smtClean="0">
                <a:solidFill>
                  <a:srgbClr val="FF0000"/>
                </a:solidFill>
              </a:rPr>
              <a:t> 0911.3205]</a:t>
            </a:r>
            <a:endParaRPr lang="ko-KR" altLang="en-US" sz="1400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101498"/>
            <a:ext cx="550545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42910" y="1732166"/>
            <a:ext cx="2920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solidFill>
                  <a:schemeClr val="tx2"/>
                </a:solidFill>
              </a:rPr>
              <a:t>5D action for scalar field</a:t>
            </a:r>
            <a:endParaRPr lang="ko-KR" altLang="en-US" b="1" dirty="0">
              <a:solidFill>
                <a:schemeClr val="tx2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619" y="3299190"/>
            <a:ext cx="396240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906" y="3773380"/>
            <a:ext cx="31432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Left Brace 5"/>
          <p:cNvSpPr/>
          <p:nvPr/>
        </p:nvSpPr>
        <p:spPr>
          <a:xfrm>
            <a:off x="971600" y="3381048"/>
            <a:ext cx="323056" cy="67074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794394" y="2849791"/>
            <a:ext cx="2618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chemeClr val="tx2"/>
                </a:solidFill>
              </a:rPr>
              <a:t>Scalar field solution for</a:t>
            </a:r>
            <a:endParaRPr lang="ko-KR" altLang="en-US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41242" y="3241335"/>
            <a:ext cx="1657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Thermal </a:t>
            </a:r>
            <a:r>
              <a:rPr lang="en-US" altLang="ko-KR" dirty="0" err="1" smtClean="0"/>
              <a:t>AdS</a:t>
            </a:r>
            <a:r>
              <a:rPr lang="en-US" altLang="ko-KR" dirty="0" smtClean="0"/>
              <a:t> :</a:t>
            </a:r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385837" y="3727898"/>
            <a:ext cx="160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 smtClean="0"/>
              <a:t>AdS</a:t>
            </a:r>
            <a:r>
              <a:rPr lang="en-US" altLang="ko-KR" dirty="0" smtClean="0"/>
              <a:t> BH       :</a:t>
            </a:r>
            <a:endParaRPr lang="ko-KR" altLang="en-US" dirty="0"/>
          </a:p>
        </p:txBody>
      </p:sp>
      <p:sp>
        <p:nvSpPr>
          <p:cNvPr id="10" name="Down Arrow 9"/>
          <p:cNvSpPr/>
          <p:nvPr/>
        </p:nvSpPr>
        <p:spPr>
          <a:xfrm>
            <a:off x="1763688" y="4097230"/>
            <a:ext cx="288032" cy="1958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1545433" y="4437112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ko-KR" dirty="0" smtClean="0">
                <a:solidFill>
                  <a:schemeClr val="accent2"/>
                </a:solidFill>
              </a:rPr>
              <a:t>σ</a:t>
            </a:r>
            <a:r>
              <a:rPr lang="en-US" altLang="ko-KR" dirty="0" smtClean="0">
                <a:solidFill>
                  <a:schemeClr val="accent2"/>
                </a:solidFill>
              </a:rPr>
              <a:t>=0 is assumed in </a:t>
            </a:r>
            <a:r>
              <a:rPr lang="en-US" altLang="ko-KR" dirty="0" err="1" smtClean="0">
                <a:solidFill>
                  <a:schemeClr val="accent2"/>
                </a:solidFill>
              </a:rPr>
              <a:t>AdS</a:t>
            </a:r>
            <a:r>
              <a:rPr lang="en-US" altLang="ko-KR" dirty="0" smtClean="0">
                <a:solidFill>
                  <a:schemeClr val="accent2"/>
                </a:solidFill>
              </a:rPr>
              <a:t> BH since this background corresponds to high temperature </a:t>
            </a:r>
            <a:r>
              <a:rPr lang="en-US" altLang="ko-KR" dirty="0" err="1" smtClean="0">
                <a:solidFill>
                  <a:schemeClr val="accent2"/>
                </a:solidFill>
              </a:rPr>
              <a:t>deconfined</a:t>
            </a:r>
            <a:r>
              <a:rPr lang="en-US" altLang="ko-KR" dirty="0" smtClean="0">
                <a:solidFill>
                  <a:schemeClr val="accent2"/>
                </a:solidFill>
              </a:rPr>
              <a:t> phase.</a:t>
            </a:r>
            <a:endParaRPr lang="ko-KR" alt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67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라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142984"/>
            <a:ext cx="8104204" cy="1428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2910" y="642918"/>
            <a:ext cx="36702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 smtClean="0"/>
              <a:t>Deformed </a:t>
            </a:r>
            <a:r>
              <a:rPr lang="en-US" altLang="ko-KR" sz="2800" dirty="0" err="1" smtClean="0"/>
              <a:t>AdS</a:t>
            </a:r>
            <a:r>
              <a:rPr lang="en-US" altLang="ko-KR" sz="2800" dirty="0" smtClean="0"/>
              <a:t> Space</a:t>
            </a:r>
            <a:endParaRPr lang="ko-KR" alt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8172400" y="6165304"/>
            <a:ext cx="6527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13/24</a:t>
            </a:r>
            <a:endParaRPr lang="ko-KR" altLang="en-US" sz="1400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22" y="6055404"/>
            <a:ext cx="417677" cy="417677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972845" y="6165304"/>
            <a:ext cx="31983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2010 Dec. 10~11 Heavy Ion Meeting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204864"/>
            <a:ext cx="4680520" cy="389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187863"/>
            <a:ext cx="4634460" cy="721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531" y="2726146"/>
            <a:ext cx="1584176" cy="289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32539" y="1300118"/>
            <a:ext cx="38818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u="sng" dirty="0" smtClean="0">
                <a:solidFill>
                  <a:schemeClr val="tx2"/>
                </a:solidFill>
              </a:rPr>
              <a:t>The deformed </a:t>
            </a:r>
            <a:r>
              <a:rPr lang="en-US" altLang="ko-KR" sz="2000" b="1" u="sng" dirty="0" err="1" smtClean="0">
                <a:solidFill>
                  <a:schemeClr val="tx2"/>
                </a:solidFill>
              </a:rPr>
              <a:t>AdS</a:t>
            </a:r>
            <a:r>
              <a:rPr lang="en-US" altLang="ko-KR" sz="2000" b="1" u="sng" dirty="0" smtClean="0">
                <a:solidFill>
                  <a:schemeClr val="tx2"/>
                </a:solidFill>
              </a:rPr>
              <a:t> Black Hole</a:t>
            </a:r>
            <a:endParaRPr lang="ko-KR" altLang="en-US" sz="2000" b="1" u="sng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9295" y="1763524"/>
            <a:ext cx="3036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chemeClr val="accent2"/>
                </a:solidFill>
              </a:rPr>
              <a:t>&lt;The back-reacted metric&gt;</a:t>
            </a:r>
            <a:endParaRPr lang="ko-KR" altLang="en-US" dirty="0">
              <a:solidFill>
                <a:schemeClr val="accent2"/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594202"/>
            <a:ext cx="2142972" cy="593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71600" y="2686154"/>
            <a:ext cx="864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where,</a:t>
            </a:r>
            <a:endParaRPr lang="ko-KR" altLang="en-US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493965"/>
            <a:ext cx="2666453" cy="735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71599" y="3964414"/>
            <a:ext cx="4763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chemeClr val="tx2"/>
                </a:solidFill>
              </a:rPr>
              <a:t>&lt;The Hawking temperature for black-hole&gt;</a:t>
            </a:r>
            <a:endParaRPr lang="ko-KR" altLang="en-US" dirty="0">
              <a:solidFill>
                <a:schemeClr val="tx2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1162129" y="4713777"/>
            <a:ext cx="288122" cy="2956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305" y="5301208"/>
            <a:ext cx="4077114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393351" y="5440578"/>
            <a:ext cx="864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where,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8851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라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142984"/>
            <a:ext cx="8104204" cy="1428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2910" y="642918"/>
            <a:ext cx="36702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 smtClean="0"/>
              <a:t>Deformed </a:t>
            </a:r>
            <a:r>
              <a:rPr lang="en-US" altLang="ko-KR" sz="2800" dirty="0" err="1" smtClean="0"/>
              <a:t>AdS</a:t>
            </a:r>
            <a:r>
              <a:rPr lang="en-US" altLang="ko-KR" sz="2800" dirty="0" smtClean="0"/>
              <a:t> Space</a:t>
            </a:r>
            <a:endParaRPr lang="ko-KR" alt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8172400" y="6165304"/>
            <a:ext cx="6527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14</a:t>
            </a:r>
            <a:r>
              <a:rPr lang="en-US" altLang="ko-KR" sz="1400" dirty="0" smtClean="0"/>
              <a:t>/24</a:t>
            </a:r>
            <a:endParaRPr lang="ko-KR" altLang="en-US" sz="1400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22" y="6055404"/>
            <a:ext cx="417677" cy="417677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972845" y="6165304"/>
            <a:ext cx="31983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2010 Dec. 10~11 Heavy Ion Meeting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780026"/>
            <a:ext cx="4829175" cy="255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42910" y="1340768"/>
            <a:ext cx="559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solidFill>
                  <a:schemeClr val="tx2"/>
                </a:solidFill>
              </a:rPr>
              <a:t>&lt;Change of critical temperature by quark mass&gt;</a:t>
            </a:r>
            <a:endParaRPr lang="ko-KR" altLang="en-US" b="1" dirty="0">
              <a:solidFill>
                <a:schemeClr val="tx2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1182248" y="4556990"/>
            <a:ext cx="216024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541782" y="4473986"/>
            <a:ext cx="67687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i="1" dirty="0" smtClean="0"/>
              <a:t>If we consider only the effect of back-reacted quark mass, the change</a:t>
            </a:r>
            <a:r>
              <a:rPr lang="ko-KR" altLang="en-US" i="1" dirty="0" smtClean="0"/>
              <a:t> </a:t>
            </a:r>
            <a:r>
              <a:rPr lang="en-US" altLang="ko-KR" i="1" dirty="0" smtClean="0"/>
              <a:t>of critical temperature is small.</a:t>
            </a:r>
          </a:p>
          <a:p>
            <a:r>
              <a:rPr lang="en-US" altLang="ko-KR" i="1" dirty="0" smtClean="0"/>
              <a:t>(Here the change of scale is not considered.)</a:t>
            </a:r>
          </a:p>
        </p:txBody>
      </p:sp>
    </p:spTree>
    <p:extLst>
      <p:ext uri="{BB962C8B-B14F-4D97-AF65-F5344CB8AC3E}">
        <p14:creationId xmlns:p14="http://schemas.microsoft.com/office/powerpoint/2010/main" val="2537942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라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142984"/>
            <a:ext cx="8104204" cy="1428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2910" y="642918"/>
            <a:ext cx="36702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 smtClean="0"/>
              <a:t>Deformed </a:t>
            </a:r>
            <a:r>
              <a:rPr lang="en-US" altLang="ko-KR" sz="2800" dirty="0" err="1" smtClean="0"/>
              <a:t>AdS</a:t>
            </a:r>
            <a:r>
              <a:rPr lang="en-US" altLang="ko-KR" sz="2800" dirty="0" smtClean="0"/>
              <a:t> Space</a:t>
            </a:r>
            <a:endParaRPr lang="ko-KR" alt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8172400" y="6165304"/>
            <a:ext cx="6527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15</a:t>
            </a:r>
            <a:r>
              <a:rPr lang="en-US" altLang="ko-KR" sz="1400" dirty="0" smtClean="0"/>
              <a:t>/24</a:t>
            </a:r>
            <a:endParaRPr lang="ko-KR" altLang="en-US" sz="1400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22" y="6055404"/>
            <a:ext cx="417677" cy="417677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972845" y="6165304"/>
            <a:ext cx="31983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2010 Dec. 10~11 Heavy Ion Meeting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826539"/>
            <a:ext cx="125730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38000" y="1372126"/>
            <a:ext cx="40262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 smtClean="0">
                <a:solidFill>
                  <a:schemeClr val="tx2"/>
                </a:solidFill>
              </a:rPr>
              <a:t>&lt; A dimensionless coordinate&gt;</a:t>
            </a:r>
            <a:endParaRPr lang="ko-KR" altLang="en-US" sz="2000" b="1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51115" y="1859664"/>
            <a:ext cx="4149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: u=1 is horizon and u=0 is boundary.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71600" y="2348880"/>
            <a:ext cx="2608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i="1" dirty="0" smtClean="0">
                <a:solidFill>
                  <a:schemeClr val="accent2"/>
                </a:solidFill>
              </a:rPr>
              <a:t>The metric rewritten as</a:t>
            </a:r>
            <a:endParaRPr lang="ko-KR" altLang="en-US" i="1" dirty="0">
              <a:solidFill>
                <a:schemeClr val="accent2"/>
              </a:solidFill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088" y="2733675"/>
            <a:ext cx="4508024" cy="620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544" y="3553208"/>
            <a:ext cx="2539702" cy="514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221088"/>
            <a:ext cx="4273251" cy="584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87444" y="3539296"/>
            <a:ext cx="864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where,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154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라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142984"/>
            <a:ext cx="8104204" cy="1428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2910" y="642918"/>
            <a:ext cx="48814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 smtClean="0"/>
              <a:t>Quark Number Susceptibility</a:t>
            </a:r>
            <a:endParaRPr lang="ko-KR" alt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8172400" y="6165304"/>
            <a:ext cx="6527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16</a:t>
            </a:r>
            <a:r>
              <a:rPr lang="en-US" altLang="ko-KR" sz="1400" dirty="0" smtClean="0"/>
              <a:t>/24</a:t>
            </a:r>
            <a:endParaRPr lang="ko-KR" altLang="en-US" sz="1400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22" y="6055404"/>
            <a:ext cx="417677" cy="417677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972845" y="6165304"/>
            <a:ext cx="31983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2010 Dec. 10~11 Heavy Ion Meeting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99" y="1808866"/>
            <a:ext cx="3273753" cy="71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42910" y="1444134"/>
            <a:ext cx="4342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solidFill>
                  <a:schemeClr val="tx2"/>
                </a:solidFill>
              </a:rPr>
              <a:t>&lt;The 5D action for U(1) gauge field&gt;</a:t>
            </a:r>
            <a:endParaRPr lang="ko-KR" altLang="en-US" b="1" dirty="0">
              <a:solidFill>
                <a:schemeClr val="tx2"/>
              </a:solidFill>
            </a:endParaRPr>
          </a:p>
        </p:txBody>
      </p:sp>
      <p:cxnSp>
        <p:nvCxnSpPr>
          <p:cNvPr id="6" name="Elbow Connector 5"/>
          <p:cNvCxnSpPr/>
          <p:nvPr/>
        </p:nvCxnSpPr>
        <p:spPr>
          <a:xfrm>
            <a:off x="1829012" y="2528528"/>
            <a:ext cx="366724" cy="162204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267744" y="2536843"/>
            <a:ext cx="25106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5D gauge coupling constant</a:t>
            </a:r>
            <a:endParaRPr lang="ko-KR" altLang="en-US" sz="1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006772"/>
            <a:ext cx="10668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764781" y="1984031"/>
            <a:ext cx="2162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with gauge choice,</a:t>
            </a:r>
            <a:endParaRPr lang="ko-KR" alt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3" y="3225353"/>
            <a:ext cx="4086225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98496" y="2964771"/>
            <a:ext cx="3009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The </a:t>
            </a:r>
            <a:r>
              <a:rPr lang="en-US" altLang="ko-KR" dirty="0"/>
              <a:t>F</a:t>
            </a:r>
            <a:r>
              <a:rPr lang="en-US" altLang="ko-KR" dirty="0" smtClean="0"/>
              <a:t>ourier decomposition</a:t>
            </a:r>
            <a:endParaRPr lang="ko-KR" altLang="en-US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496" y="4470462"/>
            <a:ext cx="5505450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72242" y="4067780"/>
            <a:ext cx="3799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chemeClr val="accent2"/>
                </a:solidFill>
              </a:rPr>
              <a:t>&lt;The equation of motion for </a:t>
            </a:r>
            <a:r>
              <a:rPr lang="en-US" altLang="ko-KR" dirty="0" err="1" smtClean="0">
                <a:solidFill>
                  <a:schemeClr val="accent2"/>
                </a:solidFill>
              </a:rPr>
              <a:t>A_t</a:t>
            </a:r>
            <a:r>
              <a:rPr lang="en-US" altLang="ko-KR" dirty="0" smtClean="0">
                <a:solidFill>
                  <a:schemeClr val="accent2"/>
                </a:solidFill>
              </a:rPr>
              <a:t>&gt;</a:t>
            </a:r>
            <a:endParaRPr lang="ko-KR" alt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93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라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142984"/>
            <a:ext cx="8104204" cy="1428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2910" y="642918"/>
            <a:ext cx="48814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 smtClean="0"/>
              <a:t>Quark Number Susceptibility</a:t>
            </a:r>
            <a:endParaRPr lang="ko-KR" alt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8172400" y="6165304"/>
            <a:ext cx="6527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17/24</a:t>
            </a:r>
            <a:endParaRPr lang="ko-KR" altLang="en-US" sz="1400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22" y="6055404"/>
            <a:ext cx="417677" cy="417677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972845" y="6165304"/>
            <a:ext cx="31983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2010 Dec. 10~11 Heavy Ion Meeting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360" y="2995950"/>
            <a:ext cx="2295525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847" y="4940069"/>
            <a:ext cx="210502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445" y="4940069"/>
            <a:ext cx="12763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320" y="1741457"/>
            <a:ext cx="6857008" cy="1265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60" y="1372126"/>
            <a:ext cx="5210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&lt;The equation of motion for time component&gt;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93000" y="3140968"/>
            <a:ext cx="1597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We </a:t>
            </a:r>
            <a:r>
              <a:rPr lang="en-US" altLang="ko-KR" dirty="0" err="1" smtClean="0"/>
              <a:t>substitue</a:t>
            </a:r>
            <a:r>
              <a:rPr lang="en-US" altLang="ko-KR" dirty="0" smtClean="0"/>
              <a:t>,</a:t>
            </a:r>
            <a:endParaRPr lang="ko-KR" altLang="en-US" dirty="0"/>
          </a:p>
        </p:txBody>
      </p:sp>
      <p:sp>
        <p:nvSpPr>
          <p:cNvPr id="6" name="Right Arrow 5"/>
          <p:cNvSpPr/>
          <p:nvPr/>
        </p:nvSpPr>
        <p:spPr>
          <a:xfrm>
            <a:off x="1689313" y="3796563"/>
            <a:ext cx="36004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250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573016"/>
            <a:ext cx="5184576" cy="735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66869" y="4396462"/>
            <a:ext cx="1604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A solution as,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0593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라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142984"/>
            <a:ext cx="8104204" cy="1428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2910" y="642918"/>
            <a:ext cx="48814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 smtClean="0"/>
              <a:t>Quark Number Susceptibility</a:t>
            </a:r>
            <a:endParaRPr lang="ko-KR" alt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8172400" y="6165304"/>
            <a:ext cx="6527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18/24</a:t>
            </a:r>
            <a:endParaRPr lang="ko-KR" altLang="en-US" sz="1400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22" y="6055404"/>
            <a:ext cx="417677" cy="417677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972845" y="6165304"/>
            <a:ext cx="31983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2010 Dec. 10~11 Heavy Ion Meeting</a:t>
            </a: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149080"/>
            <a:ext cx="111442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904" y="4620632"/>
            <a:ext cx="7658100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30" y="1804814"/>
            <a:ext cx="48577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523" y="2343919"/>
            <a:ext cx="20478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356" y="2924944"/>
            <a:ext cx="4019550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3534" y="1396134"/>
            <a:ext cx="4217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The small parameter expansion of F(u)</a:t>
            </a:r>
            <a:endParaRPr lang="ko-KR" altLang="en-US" dirty="0"/>
          </a:p>
        </p:txBody>
      </p:sp>
      <p:sp>
        <p:nvSpPr>
          <p:cNvPr id="5" name="Right Arrow 4"/>
          <p:cNvSpPr/>
          <p:nvPr/>
        </p:nvSpPr>
        <p:spPr>
          <a:xfrm>
            <a:off x="971600" y="2852936"/>
            <a:ext cx="431923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814566" y="3685416"/>
            <a:ext cx="4121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The solution is obtained as following,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0593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라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142984"/>
            <a:ext cx="8104204" cy="1428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2910" y="642918"/>
            <a:ext cx="48814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 smtClean="0"/>
              <a:t>Quark Number Susceptibility</a:t>
            </a:r>
            <a:endParaRPr lang="ko-KR" alt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8172400" y="6165304"/>
            <a:ext cx="6527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19</a:t>
            </a:r>
            <a:r>
              <a:rPr lang="en-US" altLang="ko-KR" sz="1400" dirty="0" smtClean="0"/>
              <a:t>/24</a:t>
            </a:r>
            <a:endParaRPr lang="ko-KR" altLang="en-US" sz="1400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22" y="6055404"/>
            <a:ext cx="417677" cy="417677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972845" y="6165304"/>
            <a:ext cx="31983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2010 Dec. 10~11 Heavy Ion Meeting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725142"/>
            <a:ext cx="3024336" cy="111768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10100"/>
            <a:ext cx="4261842" cy="1449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48892" y="1340768"/>
            <a:ext cx="2295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solidFill>
                  <a:schemeClr val="tx2"/>
                </a:solidFill>
              </a:rPr>
              <a:t>The solution of </a:t>
            </a:r>
            <a:r>
              <a:rPr lang="en-US" altLang="ko-KR" b="1" dirty="0" err="1" smtClean="0">
                <a:solidFill>
                  <a:schemeClr val="tx2"/>
                </a:solidFill>
              </a:rPr>
              <a:t>A_t</a:t>
            </a:r>
            <a:endParaRPr lang="ko-KR" altLang="en-US" b="1" dirty="0">
              <a:solidFill>
                <a:schemeClr val="tx2"/>
              </a:solidFill>
            </a:endParaRP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645024"/>
            <a:ext cx="5068769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25721" y="3275692"/>
            <a:ext cx="5920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i="1" dirty="0" smtClean="0">
                <a:solidFill>
                  <a:schemeClr val="accent2"/>
                </a:solidFill>
              </a:rPr>
              <a:t>&lt;The quark susceptibility from the on-shell action&gt;</a:t>
            </a:r>
            <a:endParaRPr lang="ko-KR" altLang="en-US" b="1" i="1" dirty="0">
              <a:solidFill>
                <a:schemeClr val="accent2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1763688" y="5085184"/>
            <a:ext cx="504056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0593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라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142984"/>
            <a:ext cx="8104204" cy="1428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2910" y="500042"/>
            <a:ext cx="20515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dirty="0" smtClean="0"/>
              <a:t>Contents</a:t>
            </a:r>
            <a:endParaRPr lang="ko-KR" altLang="en-US" sz="3600" dirty="0"/>
          </a:p>
        </p:txBody>
      </p:sp>
      <p:sp>
        <p:nvSpPr>
          <p:cNvPr id="8" name="내용 개체 틀 7"/>
          <p:cNvSpPr>
            <a:spLocks noGrp="1"/>
          </p:cNvSpPr>
          <p:nvPr>
            <p:ph idx="1"/>
          </p:nvPr>
        </p:nvSpPr>
        <p:spPr>
          <a:xfrm>
            <a:off x="428596" y="1428736"/>
            <a:ext cx="8229600" cy="478634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u"/>
            </a:pPr>
            <a:r>
              <a:rPr lang="en-US" altLang="ko-KR" sz="2400" dirty="0" smtClean="0"/>
              <a:t>Introduction</a:t>
            </a:r>
          </a:p>
          <a:p>
            <a:pPr lvl="1">
              <a:buFont typeface="Wingdings" pitchFamily="2" charset="2"/>
              <a:buChar char="v"/>
            </a:pPr>
            <a:r>
              <a:rPr lang="en-US" altLang="ko-KR" sz="2000" dirty="0" smtClean="0"/>
              <a:t>Quark number susceptibility</a:t>
            </a:r>
          </a:p>
          <a:p>
            <a:pPr lvl="1">
              <a:buFont typeface="Wingdings" pitchFamily="2" charset="2"/>
              <a:buChar char="v"/>
            </a:pPr>
            <a:r>
              <a:rPr lang="en-US" altLang="ko-KR" sz="2000" dirty="0" err="1"/>
              <a:t>AdS</a:t>
            </a:r>
            <a:r>
              <a:rPr lang="en-US" altLang="ko-KR" sz="2000" dirty="0"/>
              <a:t>/QCD at finite </a:t>
            </a:r>
            <a:r>
              <a:rPr lang="en-US" altLang="ko-KR" sz="2000" dirty="0" smtClean="0"/>
              <a:t>temperature</a:t>
            </a:r>
            <a:endParaRPr lang="en-US" altLang="ko-KR" sz="2000" dirty="0" smtClean="0"/>
          </a:p>
          <a:p>
            <a:pPr lvl="1">
              <a:buFont typeface="Wingdings" pitchFamily="2" charset="2"/>
              <a:buChar char="v"/>
            </a:pPr>
            <a:r>
              <a:rPr lang="en-US" altLang="ko-KR" sz="2000" dirty="0" smtClean="0"/>
              <a:t>Hydrodynamics</a:t>
            </a:r>
            <a:endParaRPr lang="en-US" altLang="ko-KR" sz="2000" dirty="0" smtClean="0"/>
          </a:p>
          <a:p>
            <a:endParaRPr lang="en-US" altLang="ko-KR" sz="2400" dirty="0" smtClean="0"/>
          </a:p>
          <a:p>
            <a:pPr>
              <a:buFont typeface="Wingdings" pitchFamily="2" charset="2"/>
              <a:buChar char="u"/>
            </a:pPr>
            <a:r>
              <a:rPr lang="en-US" altLang="ko-KR" sz="2400" dirty="0" err="1" smtClean="0"/>
              <a:t>AdS</a:t>
            </a:r>
            <a:r>
              <a:rPr lang="en-US" altLang="ko-KR" sz="2400" dirty="0" smtClean="0"/>
              <a:t>/CFT approaches to hydrodynamics</a:t>
            </a:r>
          </a:p>
          <a:p>
            <a:pPr lvl="1">
              <a:buFont typeface="Wingdings" pitchFamily="2" charset="2"/>
              <a:buChar char="v"/>
            </a:pPr>
            <a:r>
              <a:rPr lang="en-US" altLang="ko-KR" sz="2000" dirty="0" smtClean="0"/>
              <a:t>Deformed </a:t>
            </a:r>
            <a:r>
              <a:rPr lang="en-US" altLang="ko-KR" sz="2000" dirty="0" err="1" smtClean="0"/>
              <a:t>AdS</a:t>
            </a:r>
            <a:r>
              <a:rPr lang="en-US" altLang="ko-KR" sz="2000" dirty="0" smtClean="0"/>
              <a:t> space</a:t>
            </a:r>
          </a:p>
          <a:p>
            <a:pPr lvl="1">
              <a:buFont typeface="Wingdings" pitchFamily="2" charset="2"/>
              <a:buChar char="v"/>
            </a:pPr>
            <a:r>
              <a:rPr lang="en-US" altLang="ko-KR" sz="2000" dirty="0" smtClean="0"/>
              <a:t>Quark number susceptibility in </a:t>
            </a:r>
            <a:r>
              <a:rPr lang="en-US" altLang="ko-KR" sz="2000" dirty="0" err="1" smtClean="0"/>
              <a:t>AdS</a:t>
            </a:r>
            <a:r>
              <a:rPr lang="en-US" altLang="ko-KR" sz="2000" dirty="0" smtClean="0"/>
              <a:t>/QCD</a:t>
            </a:r>
          </a:p>
          <a:p>
            <a:pPr lvl="1">
              <a:buFont typeface="Wingdings" pitchFamily="2" charset="2"/>
              <a:buChar char="v"/>
            </a:pPr>
            <a:endParaRPr lang="en-US" altLang="ko-KR" sz="2400" dirty="0" smtClean="0"/>
          </a:p>
          <a:p>
            <a:pPr>
              <a:buFont typeface="Wingdings" pitchFamily="2" charset="2"/>
              <a:buChar char="u"/>
            </a:pPr>
            <a:r>
              <a:rPr lang="en-US" altLang="ko-KR" sz="2400" dirty="0" smtClean="0"/>
              <a:t>Summary and Outlook</a:t>
            </a:r>
          </a:p>
          <a:p>
            <a:pPr lvl="1"/>
            <a:endParaRPr lang="en-US" altLang="ko-KR" sz="24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8172400" y="6165304"/>
            <a:ext cx="5533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2/24</a:t>
            </a:r>
            <a:endParaRPr lang="ko-KR" altLang="en-US" sz="1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22" y="6055404"/>
            <a:ext cx="417677" cy="41767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72845" y="6165304"/>
            <a:ext cx="31983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2010 Dec. 10~11 Heavy Ion Meeting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라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142984"/>
            <a:ext cx="8104204" cy="1428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2910" y="642918"/>
            <a:ext cx="48814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 smtClean="0"/>
              <a:t>Quark Number Susceptibility</a:t>
            </a:r>
            <a:endParaRPr lang="ko-KR" alt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8172400" y="6165304"/>
            <a:ext cx="6527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20/24</a:t>
            </a:r>
            <a:endParaRPr lang="ko-KR" altLang="en-US" sz="1400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22" y="6055404"/>
            <a:ext cx="417677" cy="417677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972845" y="6165304"/>
            <a:ext cx="31983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2010 Dec. 10~11 Heavy Ion Meeting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240" y="2306370"/>
            <a:ext cx="1735704" cy="380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42910" y="1368125"/>
            <a:ext cx="31941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u="sng" dirty="0" smtClean="0">
                <a:solidFill>
                  <a:schemeClr val="tx2"/>
                </a:solidFill>
              </a:rPr>
              <a:t>Thermodynamic analysis</a:t>
            </a:r>
            <a:endParaRPr lang="ko-KR" altLang="en-US" sz="2000" b="1" u="sng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6667" y="1844824"/>
            <a:ext cx="2588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chemeClr val="tx2"/>
                </a:solidFill>
              </a:rPr>
              <a:t>&lt;The grand potential&gt;</a:t>
            </a:r>
            <a:endParaRPr lang="ko-KR" altLang="en-US" dirty="0">
              <a:solidFill>
                <a:schemeClr val="tx2"/>
              </a:solidFill>
            </a:endParaRPr>
          </a:p>
        </p:txBody>
      </p:sp>
      <p:sp>
        <p:nvSpPr>
          <p:cNvPr id="6" name="Curved Up Arrow 5"/>
          <p:cNvSpPr/>
          <p:nvPr/>
        </p:nvSpPr>
        <p:spPr>
          <a:xfrm rot="928815">
            <a:off x="2241412" y="2780613"/>
            <a:ext cx="1098537" cy="160025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03848" y="2522071"/>
            <a:ext cx="56886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/>
              <a:t>The 5D bulk action on-shell action in Euclidean </a:t>
            </a:r>
            <a:r>
              <a:rPr lang="en-US" altLang="ko-KR" sz="1600" dirty="0" err="1" smtClean="0"/>
              <a:t>spacetime</a:t>
            </a:r>
            <a:endParaRPr lang="ko-KR" altLang="en-US" sz="1600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0516" y="3058211"/>
            <a:ext cx="2127377" cy="511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15694" y="3164186"/>
            <a:ext cx="4776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Solution of time-component of gauge field,</a:t>
            </a:r>
            <a:endParaRPr lang="ko-KR" alt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553" y="3569859"/>
            <a:ext cx="5486404" cy="874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759" y="4922822"/>
            <a:ext cx="4810125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971600" y="4581128"/>
            <a:ext cx="4201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when chemical potential is defined as,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0593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라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142984"/>
            <a:ext cx="8104204" cy="1428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2910" y="642918"/>
            <a:ext cx="48814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 smtClean="0"/>
              <a:t>Quark Number Susceptibility</a:t>
            </a:r>
            <a:endParaRPr lang="ko-KR" alt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8172400" y="6165304"/>
            <a:ext cx="6527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21/24</a:t>
            </a:r>
            <a:endParaRPr lang="ko-KR" altLang="en-US" sz="1400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22" y="6055404"/>
            <a:ext cx="417677" cy="417677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972845" y="6165304"/>
            <a:ext cx="31983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2010 Dec. 10~11 Heavy Ion Meeting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725142"/>
            <a:ext cx="3024336" cy="111768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ight Arrow 7"/>
          <p:cNvSpPr/>
          <p:nvPr/>
        </p:nvSpPr>
        <p:spPr>
          <a:xfrm>
            <a:off x="1763688" y="5085184"/>
            <a:ext cx="504056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721291" y="1412776"/>
            <a:ext cx="2711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solidFill>
                  <a:schemeClr val="tx2"/>
                </a:solidFill>
              </a:rPr>
              <a:t>&lt;The grand potential&gt;</a:t>
            </a:r>
            <a:endParaRPr lang="ko-KR" altLang="en-US" b="1" dirty="0">
              <a:solidFill>
                <a:schemeClr val="tx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1291" y="3235987"/>
            <a:ext cx="4091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solidFill>
                  <a:schemeClr val="tx2"/>
                </a:solidFill>
              </a:rPr>
              <a:t>&lt;The quark number susceptibility&gt;</a:t>
            </a:r>
            <a:endParaRPr lang="ko-KR" altLang="en-US" b="1" dirty="0">
              <a:solidFill>
                <a:schemeClr val="tx2"/>
              </a:solidFill>
            </a:endParaRPr>
          </a:p>
        </p:txBody>
      </p:sp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5" y="1844824"/>
            <a:ext cx="3384376" cy="1246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060" y="3717032"/>
            <a:ext cx="1955368" cy="842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593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라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142984"/>
            <a:ext cx="8104204" cy="1428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2910" y="642918"/>
            <a:ext cx="48814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 smtClean="0"/>
              <a:t>Quark Number Susceptibility</a:t>
            </a:r>
            <a:endParaRPr lang="ko-KR" alt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8172400" y="6165304"/>
            <a:ext cx="6527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22/24</a:t>
            </a:r>
            <a:endParaRPr lang="ko-KR" altLang="en-US" sz="1400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22" y="6055404"/>
            <a:ext cx="417677" cy="417677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972845" y="6165304"/>
            <a:ext cx="31983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2010 Dec. 10~11 Heavy Ion Meeting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70387"/>
            <a:ext cx="6286500" cy="404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57360" y="1380775"/>
            <a:ext cx="6053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u="sng" dirty="0" smtClean="0">
                <a:solidFill>
                  <a:schemeClr val="accent2"/>
                </a:solidFill>
              </a:rPr>
              <a:t>&lt;The quark number susceptibility in deformed </a:t>
            </a:r>
            <a:r>
              <a:rPr lang="en-US" altLang="ko-KR" b="1" u="sng" dirty="0" err="1" smtClean="0">
                <a:solidFill>
                  <a:schemeClr val="accent2"/>
                </a:solidFill>
              </a:rPr>
              <a:t>AdS</a:t>
            </a:r>
            <a:r>
              <a:rPr lang="en-US" altLang="ko-KR" b="1" u="sng" dirty="0" smtClean="0">
                <a:solidFill>
                  <a:schemeClr val="accent2"/>
                </a:solidFill>
              </a:rPr>
              <a:t>&gt;</a:t>
            </a:r>
            <a:endParaRPr lang="ko-KR" altLang="en-US" b="1" u="sng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93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라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142984"/>
            <a:ext cx="8104204" cy="1428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2910" y="642918"/>
            <a:ext cx="38967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 smtClean="0"/>
              <a:t>Summary and Outlook</a:t>
            </a:r>
            <a:endParaRPr lang="ko-KR" alt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8172400" y="6165304"/>
            <a:ext cx="6527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23/24</a:t>
            </a:r>
            <a:endParaRPr lang="ko-KR" altLang="en-US" sz="1400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22" y="6055404"/>
            <a:ext cx="417677" cy="417677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972845" y="6165304"/>
            <a:ext cx="31983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2010 Dec. 10~11 Heavy Ion Meeting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u"/>
            </a:pPr>
            <a:r>
              <a:rPr lang="en-US" altLang="ko-KR" sz="2400" dirty="0" smtClean="0"/>
              <a:t>The quark number susceptibility has a feature that it is suppressed by quark mass.</a:t>
            </a:r>
          </a:p>
          <a:p>
            <a:pPr>
              <a:buFont typeface="Wingdings" pitchFamily="2" charset="2"/>
              <a:buChar char="u"/>
            </a:pPr>
            <a:endParaRPr lang="en-US" altLang="ko-KR" sz="2400" dirty="0"/>
          </a:p>
          <a:p>
            <a:pPr>
              <a:buFont typeface="Wingdings" pitchFamily="2" charset="2"/>
              <a:buChar char="u"/>
            </a:pPr>
            <a:r>
              <a:rPr lang="en-US" altLang="ko-KR" sz="2400" dirty="0" smtClean="0"/>
              <a:t>Using hydrodynamic and thermodynamic approaches to </a:t>
            </a:r>
            <a:r>
              <a:rPr lang="en-US" altLang="ko-KR" sz="2400" dirty="0" err="1" smtClean="0"/>
              <a:t>AdS</a:t>
            </a:r>
            <a:r>
              <a:rPr lang="en-US" altLang="ko-KR" sz="2400" dirty="0" smtClean="0"/>
              <a:t>/QCD, we can obtain same result in quark number susceptibility. </a:t>
            </a:r>
            <a:endParaRPr lang="en-US" altLang="ko-KR" sz="2400" dirty="0" smtClean="0"/>
          </a:p>
          <a:p>
            <a:pPr>
              <a:buFont typeface="Wingdings" pitchFamily="2" charset="2"/>
              <a:buChar char="u"/>
            </a:pPr>
            <a:endParaRPr lang="en-US" altLang="ko-KR" sz="2400" dirty="0"/>
          </a:p>
          <a:p>
            <a:pPr>
              <a:buFont typeface="Wingdings" pitchFamily="2" charset="2"/>
              <a:buChar char="u"/>
            </a:pPr>
            <a:r>
              <a:rPr lang="en-US" altLang="ko-KR" sz="2400" dirty="0" smtClean="0"/>
              <a:t>Using D3/D7 model, in top-down approach we can obtain quark number susceptibility.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13686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36640" y="2967335"/>
            <a:ext cx="42707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5400" dirty="0" smtClean="0">
                <a:latin typeface="HY엽서M" pitchFamily="18" charset="-127"/>
                <a:ea typeface="HY엽서M" pitchFamily="18" charset="-127"/>
              </a:rPr>
              <a:t>Thank you!</a:t>
            </a:r>
            <a:endParaRPr lang="ko-KR" altLang="en-US" sz="5400" dirty="0">
              <a:latin typeface="HY엽서M" pitchFamily="18" charset="-127"/>
              <a:ea typeface="HY엽서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라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142984"/>
            <a:ext cx="8104204" cy="1428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2910" y="642918"/>
            <a:ext cx="48814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 smtClean="0"/>
              <a:t>Quark Number Susceptibility</a:t>
            </a:r>
            <a:endParaRPr lang="ko-KR" alt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8172400" y="6165304"/>
            <a:ext cx="5533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3/24</a:t>
            </a:r>
            <a:endParaRPr lang="ko-KR" altLang="en-US" sz="1400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22" y="6055404"/>
            <a:ext cx="417677" cy="417677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972845" y="6165304"/>
            <a:ext cx="31983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2010 Dec. 10~11 Heavy Ion Meeting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7360" y="1340768"/>
            <a:ext cx="3406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>
                <a:solidFill>
                  <a:srgbClr val="FF0000"/>
                </a:solidFill>
              </a:rPr>
              <a:t>Ref. </a:t>
            </a:r>
            <a:r>
              <a:rPr lang="en-US" altLang="ko-KR" sz="1400" dirty="0" smtClean="0">
                <a:solidFill>
                  <a:srgbClr val="FF0000"/>
                </a:solidFill>
              </a:rPr>
              <a:t>Larry </a:t>
            </a:r>
            <a:r>
              <a:rPr lang="en-US" altLang="ko-KR" sz="1400" dirty="0" err="1" smtClean="0">
                <a:solidFill>
                  <a:srgbClr val="FF0000"/>
                </a:solidFill>
              </a:rPr>
              <a:t>Mclerran</a:t>
            </a:r>
            <a:r>
              <a:rPr lang="en-US" altLang="ko-KR" sz="1400" dirty="0" smtClean="0">
                <a:solidFill>
                  <a:srgbClr val="FF0000"/>
                </a:solidFill>
              </a:rPr>
              <a:t> </a:t>
            </a:r>
            <a:r>
              <a:rPr lang="en-US" altLang="ko-KR" sz="1400" dirty="0">
                <a:solidFill>
                  <a:srgbClr val="FF0000"/>
                </a:solidFill>
              </a:rPr>
              <a:t>PRD </a:t>
            </a:r>
            <a:r>
              <a:rPr lang="en-US" altLang="ko-KR" sz="1400" dirty="0" smtClean="0">
                <a:solidFill>
                  <a:srgbClr val="FF0000"/>
                </a:solidFill>
              </a:rPr>
              <a:t>36 (1987) 3291</a:t>
            </a:r>
            <a:endParaRPr lang="ko-KR" altLang="en-US" sz="1400" dirty="0">
              <a:solidFill>
                <a:srgbClr val="FF0000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929" y="3429000"/>
            <a:ext cx="3019425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082" y="4293096"/>
            <a:ext cx="2914650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38896" y="1772816"/>
            <a:ext cx="76662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If the effective mass of baryons in the quark-gluon plasma is small compared to what it is in the hadron gas, then the baryon number concentrates in the region of quark-gluon plasma.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09829" y="2860747"/>
            <a:ext cx="6108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chemeClr val="tx2"/>
                </a:solidFill>
              </a:rPr>
              <a:t>The baryon number density near zero chemical potential</a:t>
            </a:r>
            <a:endParaRPr lang="ko-KR" altLang="en-US" dirty="0">
              <a:solidFill>
                <a:schemeClr val="tx2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419762" y="3332423"/>
            <a:ext cx="1347289" cy="9361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1636082" y="5157192"/>
            <a:ext cx="2193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In large </a:t>
            </a:r>
            <a:r>
              <a:rPr lang="en-US" altLang="ko-KR" dirty="0" err="1" smtClean="0"/>
              <a:t>N_c</a:t>
            </a:r>
            <a:r>
              <a:rPr lang="en-US" altLang="ko-KR" dirty="0" smtClean="0"/>
              <a:t> limit, </a:t>
            </a:r>
            <a:endParaRPr lang="ko-KR" altLang="en-US" dirty="0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051" y="5080348"/>
            <a:ext cx="1253066" cy="523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8147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라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142984"/>
            <a:ext cx="8104204" cy="1428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2910" y="642918"/>
            <a:ext cx="48814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 smtClean="0"/>
              <a:t>Quark Number Susceptibility</a:t>
            </a:r>
            <a:endParaRPr lang="ko-KR" alt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8172400" y="6165304"/>
            <a:ext cx="5533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4/24</a:t>
            </a:r>
            <a:endParaRPr lang="ko-KR" altLang="en-US" sz="1400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22" y="6055404"/>
            <a:ext cx="417677" cy="417677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972845" y="6165304"/>
            <a:ext cx="31983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2010 Dec. 10~11 Heavy Ion Meeting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930" y="2114081"/>
            <a:ext cx="3190029" cy="469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000235"/>
            <a:ext cx="2733796" cy="757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57360" y="1340768"/>
            <a:ext cx="35125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>
                <a:solidFill>
                  <a:srgbClr val="FF0000"/>
                </a:solidFill>
              </a:rPr>
              <a:t>Ref. </a:t>
            </a:r>
            <a:r>
              <a:rPr lang="en-US" altLang="ko-KR" sz="1400" dirty="0" smtClean="0">
                <a:solidFill>
                  <a:srgbClr val="FF0000"/>
                </a:solidFill>
              </a:rPr>
              <a:t>Cheng et al. </a:t>
            </a:r>
            <a:r>
              <a:rPr lang="en-US" altLang="ko-KR" sz="1400" dirty="0">
                <a:solidFill>
                  <a:srgbClr val="FF0000"/>
                </a:solidFill>
              </a:rPr>
              <a:t>PRD 79, 074505 (2009) </a:t>
            </a:r>
            <a:endParaRPr lang="ko-KR" altLang="en-US" sz="14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1712682"/>
            <a:ext cx="1934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solidFill>
                  <a:schemeClr val="accent1"/>
                </a:solidFill>
              </a:rPr>
              <a:t>&lt;The pressure&gt;</a:t>
            </a:r>
            <a:endParaRPr lang="ko-KR" altLang="en-US" b="1" dirty="0">
              <a:solidFill>
                <a:schemeClr val="accent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37822" y="2164285"/>
            <a:ext cx="2069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= Grand potential</a:t>
            </a:r>
            <a:endParaRPr lang="ko-KR" alt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55576" y="3537155"/>
            <a:ext cx="6094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solidFill>
                  <a:schemeClr val="accent1"/>
                </a:solidFill>
              </a:rPr>
              <a:t>&lt;The definition of susceptibility for various charge&gt;</a:t>
            </a:r>
            <a:endParaRPr lang="ko-KR" altLang="en-US" b="1" dirty="0">
              <a:solidFill>
                <a:schemeClr val="accent1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688" y="4245527"/>
            <a:ext cx="112395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042" y="2735967"/>
            <a:ext cx="1752600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659" y="2745492"/>
            <a:ext cx="183832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735967"/>
            <a:ext cx="2276475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87625" y="5013176"/>
            <a:ext cx="7202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/>
              <a:t>Under conditions met in RHIC and LHC the net baryon number is small and QCD at vanishing chemical potential provides a good approximation.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05609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라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142984"/>
            <a:ext cx="8104204" cy="1428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2910" y="642918"/>
            <a:ext cx="48814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 smtClean="0"/>
              <a:t>Quark Number Susceptibility</a:t>
            </a:r>
            <a:endParaRPr lang="ko-KR" alt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8172400" y="6165304"/>
            <a:ext cx="5533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5</a:t>
            </a:r>
            <a:r>
              <a:rPr lang="en-US" altLang="ko-KR" sz="1400" dirty="0" smtClean="0"/>
              <a:t>/24</a:t>
            </a:r>
            <a:endParaRPr lang="ko-KR" altLang="en-US" sz="1400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22" y="6055404"/>
            <a:ext cx="417677" cy="417677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972845" y="6165304"/>
            <a:ext cx="31983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2010 Dec. 10~11 Heavy Ion Meeting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807" y="1988840"/>
            <a:ext cx="4968552" cy="3468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32405" y="1444134"/>
            <a:ext cx="1768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u="sng" dirty="0" smtClean="0">
                <a:solidFill>
                  <a:schemeClr val="accent1"/>
                </a:solidFill>
              </a:rPr>
              <a:t>Lattice Results</a:t>
            </a:r>
            <a:endParaRPr lang="ko-KR" altLang="en-US" b="1" u="sng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10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라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1142984"/>
            <a:ext cx="8104204" cy="1428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2910" y="642918"/>
            <a:ext cx="52343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 err="1" smtClean="0"/>
              <a:t>AdS</a:t>
            </a:r>
            <a:r>
              <a:rPr lang="en-US" altLang="ko-KR" sz="2800" dirty="0" smtClean="0"/>
              <a:t>/QCD at finite temperature</a:t>
            </a:r>
            <a:endParaRPr lang="ko-KR" alt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8172400" y="6165304"/>
            <a:ext cx="5533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6/24</a:t>
            </a:r>
            <a:endParaRPr lang="ko-KR" altLang="en-US" sz="1400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22" y="6055404"/>
            <a:ext cx="417677" cy="417677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972845" y="6165304"/>
            <a:ext cx="31983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2010 Dec. 10~11 Heavy Ion Meeting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72011" y="1785926"/>
            <a:ext cx="2327881" cy="92333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pPr algn="ctr"/>
            <a:r>
              <a:rPr lang="en-US" altLang="ko-KR" b="1" dirty="0" smtClean="0"/>
              <a:t>Confinement phase</a:t>
            </a:r>
          </a:p>
          <a:p>
            <a:pPr algn="ctr"/>
            <a:endParaRPr lang="en-US" altLang="ko-KR" b="1" dirty="0" smtClean="0"/>
          </a:p>
          <a:p>
            <a:pPr algn="ctr"/>
            <a:r>
              <a:rPr lang="en-US" altLang="ko-KR" b="1" dirty="0" smtClean="0"/>
              <a:t>Thermal </a:t>
            </a:r>
            <a:r>
              <a:rPr lang="en-US" altLang="ko-KR" b="1" dirty="0" err="1" smtClean="0"/>
              <a:t>AdS</a:t>
            </a:r>
            <a:endParaRPr lang="ko-KR" altLang="en-US" b="1" dirty="0"/>
          </a:p>
        </p:txBody>
      </p:sp>
      <p:sp>
        <p:nvSpPr>
          <p:cNvPr id="8" name="위쪽/아래쪽 화살표 5"/>
          <p:cNvSpPr/>
          <p:nvPr/>
        </p:nvSpPr>
        <p:spPr>
          <a:xfrm>
            <a:off x="1964513" y="2140434"/>
            <a:ext cx="142876" cy="214314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아래로 구부러진 화살표 6"/>
          <p:cNvSpPr/>
          <p:nvPr/>
        </p:nvSpPr>
        <p:spPr>
          <a:xfrm>
            <a:off x="3428992" y="2068996"/>
            <a:ext cx="1500198" cy="35719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05439" y="1785926"/>
            <a:ext cx="2590774" cy="923330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pPr algn="ctr"/>
            <a:r>
              <a:rPr lang="en-US" altLang="ko-KR" b="1" dirty="0" err="1" smtClean="0"/>
              <a:t>Deconfinement</a:t>
            </a:r>
            <a:r>
              <a:rPr lang="en-US" altLang="ko-KR" b="1" dirty="0" smtClean="0"/>
              <a:t> phase</a:t>
            </a:r>
          </a:p>
          <a:p>
            <a:pPr algn="ctr"/>
            <a:endParaRPr lang="en-US" altLang="ko-KR" b="1" dirty="0" smtClean="0"/>
          </a:p>
          <a:p>
            <a:pPr algn="ctr"/>
            <a:r>
              <a:rPr lang="en-US" altLang="ko-KR" b="1" dirty="0" err="1" smtClean="0"/>
              <a:t>AdS</a:t>
            </a:r>
            <a:r>
              <a:rPr lang="en-US" altLang="ko-KR" b="1" dirty="0" smtClean="0"/>
              <a:t> Black Hole</a:t>
            </a:r>
            <a:endParaRPr lang="ko-KR" altLang="en-US" b="1" dirty="0"/>
          </a:p>
        </p:txBody>
      </p:sp>
      <p:sp>
        <p:nvSpPr>
          <p:cNvPr id="11" name="위쪽/아래쪽 화살표 9"/>
          <p:cNvSpPr/>
          <p:nvPr/>
        </p:nvSpPr>
        <p:spPr>
          <a:xfrm>
            <a:off x="6429388" y="2143116"/>
            <a:ext cx="142876" cy="214314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12" name="개체 10"/>
          <p:cNvGraphicFramePr>
            <a:graphicFrameLocks noChangeAspect="1"/>
          </p:cNvGraphicFramePr>
          <p:nvPr/>
        </p:nvGraphicFramePr>
        <p:xfrm>
          <a:off x="785786" y="5143512"/>
          <a:ext cx="3153473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5" name="Formula" r:id="rId6" imgW="2251710" imgH="359410" progId="Equation.Ribbit">
                  <p:embed/>
                </p:oleObj>
              </mc:Choice>
              <mc:Fallback>
                <p:oleObj name="Formula" r:id="rId6" imgW="2251710" imgH="359410" progId="Equation.Ribbi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786" y="5143512"/>
                        <a:ext cx="3153473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개체 11"/>
          <p:cNvGraphicFramePr>
            <a:graphicFrameLocks noChangeAspect="1"/>
          </p:cNvGraphicFramePr>
          <p:nvPr/>
        </p:nvGraphicFramePr>
        <p:xfrm>
          <a:off x="714348" y="2897988"/>
          <a:ext cx="2643206" cy="5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6" name="Formula" r:id="rId8" imgW="1742440" imgH="330200" progId="Equation.Ribbit">
                  <p:embed/>
                </p:oleObj>
              </mc:Choice>
              <mc:Fallback>
                <p:oleObj name="Formula" r:id="rId8" imgW="1742440" imgH="330200" progId="Equation.Ribbi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48" y="2897988"/>
                        <a:ext cx="2643206" cy="501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개체 12"/>
          <p:cNvGraphicFramePr>
            <a:graphicFrameLocks noChangeAspect="1"/>
          </p:cNvGraphicFramePr>
          <p:nvPr/>
        </p:nvGraphicFramePr>
        <p:xfrm>
          <a:off x="4857752" y="2857496"/>
          <a:ext cx="3286148" cy="5826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7" name="Formula" r:id="rId10" imgW="2195830" imgH="388620" progId="Equation.Ribbit">
                  <p:embed/>
                </p:oleObj>
              </mc:Choice>
              <mc:Fallback>
                <p:oleObj name="Formula" r:id="rId10" imgW="2195830" imgH="388620" progId="Equation.Ribbi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7752" y="2857496"/>
                        <a:ext cx="3286148" cy="58265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642910" y="1285860"/>
            <a:ext cx="16405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u="sng" dirty="0" smtClean="0">
                <a:solidFill>
                  <a:schemeClr val="accent1">
                    <a:lumMod val="75000"/>
                  </a:schemeClr>
                </a:solidFill>
              </a:rPr>
              <a:t>Geometry</a:t>
            </a:r>
            <a:endParaRPr lang="ko-KR" altLang="en-US" sz="2400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2910" y="4714884"/>
            <a:ext cx="3728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The Euclidean gravitational action</a:t>
            </a:r>
            <a:endParaRPr lang="ko-KR" altLang="en-US" dirty="0"/>
          </a:p>
        </p:txBody>
      </p:sp>
      <p:graphicFrame>
        <p:nvGraphicFramePr>
          <p:cNvPr id="18" name="개체 15"/>
          <p:cNvGraphicFramePr>
            <a:graphicFrameLocks noChangeAspect="1"/>
          </p:cNvGraphicFramePr>
          <p:nvPr/>
        </p:nvGraphicFramePr>
        <p:xfrm>
          <a:off x="5893603" y="4000504"/>
          <a:ext cx="1214446" cy="275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8" name="Formula" r:id="rId12" imgW="791210" imgH="179070" progId="Equation.Ribbit">
                  <p:embed/>
                </p:oleObj>
              </mc:Choice>
              <mc:Fallback>
                <p:oleObj name="Formula" r:id="rId12" imgW="791210" imgH="179070" progId="Equation.Ribbi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93603" y="4000504"/>
                        <a:ext cx="1214446" cy="27561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개체 16"/>
          <p:cNvGraphicFramePr>
            <a:graphicFrameLocks noChangeAspect="1"/>
          </p:cNvGraphicFramePr>
          <p:nvPr/>
        </p:nvGraphicFramePr>
        <p:xfrm>
          <a:off x="1285852" y="3857628"/>
          <a:ext cx="1500198" cy="3171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9" name="Formula" r:id="rId14" imgW="980440" imgH="207010" progId="Equation.Ribbit">
                  <p:embed/>
                </p:oleObj>
              </mc:Choice>
              <mc:Fallback>
                <p:oleObj name="Formula" r:id="rId14" imgW="980440" imgH="207010" progId="Equation.Ribbi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5852" y="3857628"/>
                        <a:ext cx="1500198" cy="31718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1126087" y="3429000"/>
            <a:ext cx="18197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The periodicity </a:t>
            </a:r>
            <a:endParaRPr lang="ko-KR" alt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043728" y="3500438"/>
            <a:ext cx="2914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The Hawking temperature</a:t>
            </a:r>
            <a:endParaRPr lang="ko-KR" altLang="en-US" dirty="0"/>
          </a:p>
        </p:txBody>
      </p:sp>
      <p:cxnSp>
        <p:nvCxnSpPr>
          <p:cNvPr id="22" name="직선 화살표 연결선 20"/>
          <p:cNvCxnSpPr/>
          <p:nvPr/>
        </p:nvCxnSpPr>
        <p:spPr>
          <a:xfrm rot="5400000">
            <a:off x="6822297" y="4393413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143636" y="4572008"/>
            <a:ext cx="166103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 smtClean="0"/>
              <a:t>The black hole horizon</a:t>
            </a:r>
            <a:endParaRPr lang="ko-KR" altLang="en-US" sz="1100" dirty="0"/>
          </a:p>
        </p:txBody>
      </p:sp>
    </p:spTree>
    <p:extLst>
      <p:ext uri="{BB962C8B-B14F-4D97-AF65-F5344CB8AC3E}">
        <p14:creationId xmlns:p14="http://schemas.microsoft.com/office/powerpoint/2010/main" val="286811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라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142984"/>
            <a:ext cx="8104204" cy="1428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2910" y="642918"/>
            <a:ext cx="26879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 smtClean="0"/>
              <a:t>Hydrodynamics</a:t>
            </a:r>
            <a:endParaRPr lang="ko-KR" alt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8172400" y="6165304"/>
            <a:ext cx="5533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7</a:t>
            </a:r>
            <a:r>
              <a:rPr lang="en-US" altLang="ko-KR" sz="1400" dirty="0" smtClean="0"/>
              <a:t>/24</a:t>
            </a:r>
            <a:endParaRPr lang="ko-KR" altLang="en-US" sz="1400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22" y="6055404"/>
            <a:ext cx="417677" cy="417677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972845" y="6165304"/>
            <a:ext cx="31983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2010 Dec. 10~11 Heavy Ion Meeting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8456" y="1457670"/>
            <a:ext cx="7947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i="1" dirty="0" smtClean="0">
                <a:solidFill>
                  <a:schemeClr val="tx2"/>
                </a:solidFill>
              </a:rPr>
              <a:t>The long-distance, low-frequency behavior of any interacting theory at finite temperature must be described by hydrodynamics.</a:t>
            </a:r>
            <a:endParaRPr lang="ko-KR" altLang="en-US" b="1" i="1" dirty="0">
              <a:solidFill>
                <a:schemeClr val="tx2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358" y="2555685"/>
            <a:ext cx="5353841" cy="722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42910" y="2186353"/>
            <a:ext cx="4750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solidFill>
                  <a:schemeClr val="accent2"/>
                </a:solidFill>
              </a:rPr>
              <a:t>&lt;The retarded thermal Green’s function&gt;</a:t>
            </a:r>
            <a:endParaRPr lang="ko-KR" altLang="en-US" b="1" dirty="0">
              <a:solidFill>
                <a:schemeClr val="accent2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1199020" y="3808293"/>
            <a:ext cx="216024" cy="2232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1549722" y="3732572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This function determines the response of the system on a small external source coupled to the current.</a:t>
            </a:r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47664" y="3251190"/>
            <a:ext cx="864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where,</a:t>
            </a:r>
            <a:endParaRPr lang="ko-KR" alt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465" y="3318037"/>
            <a:ext cx="2333625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ight Arrow 13"/>
          <p:cNvSpPr/>
          <p:nvPr/>
        </p:nvSpPr>
        <p:spPr>
          <a:xfrm>
            <a:off x="1199020" y="4581128"/>
            <a:ext cx="216024" cy="2232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1549722" y="4581128"/>
            <a:ext cx="66247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When omega and q are small, the external perturbation varies slowly in space and time, and a macroscopic hydrodynamic description for its evolution is possible.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8851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라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142984"/>
            <a:ext cx="8104204" cy="1428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2910" y="642918"/>
            <a:ext cx="47911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 smtClean="0"/>
              <a:t>Hydrodynamics in </a:t>
            </a:r>
            <a:r>
              <a:rPr lang="en-US" altLang="ko-KR" sz="2800" dirty="0" err="1" smtClean="0"/>
              <a:t>AdS</a:t>
            </a:r>
            <a:r>
              <a:rPr lang="en-US" altLang="ko-KR" sz="2800" dirty="0" smtClean="0"/>
              <a:t>/QCD</a:t>
            </a:r>
            <a:endParaRPr lang="ko-KR" alt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8172400" y="6165304"/>
            <a:ext cx="5533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8/24</a:t>
            </a:r>
            <a:endParaRPr lang="ko-KR" altLang="en-US" sz="1400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22" y="6055404"/>
            <a:ext cx="417677" cy="417677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972845" y="6165304"/>
            <a:ext cx="31983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2010 Dec. 10~11 Heavy Ion Meeting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2676" y="1444134"/>
            <a:ext cx="4178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solidFill>
                  <a:schemeClr val="tx2"/>
                </a:solidFill>
              </a:rPr>
              <a:t>&lt;The gravity/gauge theory duality&gt;</a:t>
            </a:r>
            <a:endParaRPr lang="ko-KR" altLang="en-US" b="1" dirty="0">
              <a:solidFill>
                <a:schemeClr val="tx2"/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278" y="1916832"/>
            <a:ext cx="2601037" cy="505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366284"/>
            <a:ext cx="3628628" cy="718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18518" y="2544565"/>
            <a:ext cx="5993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chemeClr val="accent2"/>
                </a:solidFill>
              </a:rPr>
              <a:t>&lt;The method to obtain the retarded Green’s function&gt;</a:t>
            </a:r>
            <a:endParaRPr lang="ko-KR" altLang="en-US" dirty="0">
              <a:solidFill>
                <a:schemeClr val="accent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1600" y="2996952"/>
            <a:ext cx="2605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i) From classical action,</a:t>
            </a:r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71600" y="4077896"/>
            <a:ext cx="5911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ii) With incoming-wave boundary condition at horizon,</a:t>
            </a:r>
            <a:endParaRPr lang="ko-KR" altLang="en-US" dirty="0"/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133" y="4509120"/>
            <a:ext cx="2361366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113" y="4551598"/>
            <a:ext cx="662630" cy="347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861182" y="4524577"/>
            <a:ext cx="4085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=1 at u=0 by definition of mode eq.</a:t>
            </a:r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71600" y="5040831"/>
            <a:ext cx="4744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iii) The retarded thermal Green’s function is</a:t>
            </a:r>
            <a:endParaRPr lang="ko-KR" altLang="en-US" dirty="0"/>
          </a:p>
        </p:txBody>
      </p:sp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091" y="5492105"/>
            <a:ext cx="3841989" cy="477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744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라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142984"/>
            <a:ext cx="8104204" cy="1428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2910" y="642918"/>
            <a:ext cx="47911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 smtClean="0"/>
              <a:t>Hydrodynamics in </a:t>
            </a:r>
            <a:r>
              <a:rPr lang="en-US" altLang="ko-KR" sz="2800" dirty="0" err="1" smtClean="0"/>
              <a:t>AdS</a:t>
            </a:r>
            <a:r>
              <a:rPr lang="en-US" altLang="ko-KR" sz="2800" dirty="0" smtClean="0"/>
              <a:t>/QCD</a:t>
            </a:r>
            <a:endParaRPr lang="ko-KR" alt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8172400" y="6165304"/>
            <a:ext cx="5533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9</a:t>
            </a:r>
            <a:r>
              <a:rPr lang="en-US" altLang="ko-KR" sz="1400" dirty="0" smtClean="0"/>
              <a:t>/24</a:t>
            </a:r>
            <a:endParaRPr lang="ko-KR" altLang="en-US" sz="1400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22" y="6055404"/>
            <a:ext cx="417677" cy="417677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972845" y="6165304"/>
            <a:ext cx="31983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2010 Dec. 10~11 Heavy Ion Meeting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7360" y="1340768"/>
            <a:ext cx="51065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>
                <a:solidFill>
                  <a:srgbClr val="FF0000"/>
                </a:solidFill>
              </a:rPr>
              <a:t>Ref. </a:t>
            </a:r>
            <a:r>
              <a:rPr lang="en-US" altLang="ko-KR" sz="1400" dirty="0" err="1" smtClean="0">
                <a:solidFill>
                  <a:srgbClr val="FF0000"/>
                </a:solidFill>
              </a:rPr>
              <a:t>G.Policastro</a:t>
            </a:r>
            <a:r>
              <a:rPr lang="en-US" altLang="ko-KR" sz="1400" dirty="0" smtClean="0">
                <a:solidFill>
                  <a:srgbClr val="FF0000"/>
                </a:solidFill>
              </a:rPr>
              <a:t>, </a:t>
            </a:r>
            <a:r>
              <a:rPr lang="en-US" altLang="ko-KR" sz="1400" dirty="0" err="1" smtClean="0">
                <a:solidFill>
                  <a:srgbClr val="FF0000"/>
                </a:solidFill>
              </a:rPr>
              <a:t>D.T.Son</a:t>
            </a:r>
            <a:r>
              <a:rPr lang="en-US" altLang="ko-KR" sz="1400" dirty="0" smtClean="0">
                <a:solidFill>
                  <a:srgbClr val="FF0000"/>
                </a:solidFill>
              </a:rPr>
              <a:t> and </a:t>
            </a:r>
            <a:r>
              <a:rPr lang="en-US" altLang="ko-KR" sz="1400" dirty="0" err="1" smtClean="0">
                <a:solidFill>
                  <a:srgbClr val="FF0000"/>
                </a:solidFill>
              </a:rPr>
              <a:t>O.Starinets</a:t>
            </a:r>
            <a:r>
              <a:rPr lang="en-US" altLang="ko-KR" sz="1400" dirty="0" smtClean="0">
                <a:solidFill>
                  <a:srgbClr val="FF0000"/>
                </a:solidFill>
              </a:rPr>
              <a:t> JHEP</a:t>
            </a:r>
            <a:r>
              <a:rPr lang="en-US" altLang="ko-KR" sz="1400" dirty="0" smtClean="0">
                <a:solidFill>
                  <a:srgbClr val="FF0000"/>
                </a:solidFill>
              </a:rPr>
              <a:t> 09 (2002) 043</a:t>
            </a:r>
            <a:endParaRPr lang="ko-KR" altLang="en-US" sz="1400" dirty="0">
              <a:solidFill>
                <a:srgbClr val="FF0000"/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722" y="2121449"/>
            <a:ext cx="4281865" cy="564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5576" y="1752117"/>
            <a:ext cx="6415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How do we calculate the retarded Green’s function in </a:t>
            </a:r>
            <a:r>
              <a:rPr lang="en-US" altLang="ko-KR" dirty="0" err="1" smtClean="0"/>
              <a:t>AdS</a:t>
            </a:r>
            <a:r>
              <a:rPr lang="en-US" altLang="ko-KR" dirty="0" smtClean="0"/>
              <a:t>?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66199" y="2696169"/>
            <a:ext cx="2816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chemeClr val="tx2"/>
                </a:solidFill>
              </a:rPr>
              <a:t>&lt;The metric and action&gt;</a:t>
            </a:r>
            <a:endParaRPr lang="ko-KR" altLang="en-US" dirty="0">
              <a:solidFill>
                <a:schemeClr val="tx2"/>
              </a:solidFill>
            </a:endParaRP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065501"/>
            <a:ext cx="4785921" cy="703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246104"/>
            <a:ext cx="1080120" cy="341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742" y="3768518"/>
            <a:ext cx="3176474" cy="635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71600" y="4439682"/>
            <a:ext cx="4655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&lt;The equation of motion for gauge field&gt;</a:t>
            </a:r>
            <a:endParaRPr lang="ko-KR" altLang="en-US" dirty="0"/>
          </a:p>
        </p:txBody>
      </p:sp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333" y="4941168"/>
            <a:ext cx="4438029" cy="765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811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4403</TotalTime>
  <Words>907</Words>
  <Application>Microsoft Office PowerPoint</Application>
  <PresentationFormat>On-screen Show (4:3)</PresentationFormat>
  <Paragraphs>168</Paragraphs>
  <Slides>24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Office 테마</vt:lpstr>
      <vt:lpstr>Formula</vt:lpstr>
      <vt:lpstr>Quark Number Susceptibility in Deformed AdS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Yonsei Univ.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Multiquark States</dc:title>
  <dc:creator>Kyung-il Kim</dc:creator>
  <cp:lastModifiedBy>Kyung-il Kim</cp:lastModifiedBy>
  <cp:revision>243</cp:revision>
  <dcterms:created xsi:type="dcterms:W3CDTF">2008-11-02T05:15:47Z</dcterms:created>
  <dcterms:modified xsi:type="dcterms:W3CDTF">2010-12-09T16:32:05Z</dcterms:modified>
</cp:coreProperties>
</file>