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9" r:id="rId8"/>
    <p:sldId id="268" r:id="rId9"/>
    <p:sldId id="263" r:id="rId10"/>
    <p:sldId id="264" r:id="rId11"/>
    <p:sldId id="270" r:id="rId12"/>
    <p:sldId id="271" r:id="rId13"/>
    <p:sldId id="272" r:id="rId14"/>
    <p:sldId id="277" r:id="rId15"/>
    <p:sldId id="276" r:id="rId16"/>
    <p:sldId id="266" r:id="rId17"/>
    <p:sldId id="273" r:id="rId18"/>
    <p:sldId id="274" r:id="rId19"/>
    <p:sldId id="267" r:id="rId20"/>
  </p:sldIdLst>
  <p:sldSz cx="9144000" cy="6858000" type="screen4x3"/>
  <p:notesSz cx="6858000" cy="9144000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굴림" charset="-127"/>
        <a:ea typeface="굴림" charset="-127"/>
        <a:cs typeface="맑은 고딕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87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F86A3-8CD6-4065-9385-B26D2F810E6A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C7E429-F826-4F21-B6B6-7D7984CFC37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56613-B9A2-445D-A837-379730CE67AC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E1B49-9990-4359-8125-AC184B25681F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EFCA60-C0F8-4530-B02F-73E2210C3906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F066B4-8142-458B-A41F-44DABDC91BD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FA8BA9-B464-40C7-89D6-238DFA3A99B4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1207B-D61D-4798-94A2-04A8BD525300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19BA4A-FB5F-4DBA-9D38-22DED0FFF14F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1EEBBA-AF13-4BFE-80F3-08E913161853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A19040-FEF0-4AA7-971A-524C5E35969F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00285-F29D-4D6A-88E8-FD6482ADBB1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DF085F-EB37-41EA-8840-9CB423717BCC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8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534BC-F962-4DC4-A3B4-56C1888DB5F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1372A2-9487-49FC-922F-B6AF2AF146A5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4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2A643-38DD-42E5-9B27-42914F62789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6E389B-893B-403B-A2CA-D376BBD0B733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3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531D4-4929-4FD5-818A-E06E439E7E1C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8A5351-662D-45B5-8F6C-8B50AFABEAF7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314D5-B884-4029-BE67-5586B9199F82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E029DE-2424-459A-8B82-F088AB7929A8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6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42761-3B88-4488-A16A-B34B711C5354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7D5AAA6-9171-4843-9494-3480C5E30C23}" type="datetimeFigureOut">
              <a:rPr lang="ko-KR" altLang="en-US"/>
              <a:pPr>
                <a:defRPr/>
              </a:pPr>
              <a:t>2010-10-09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11C4E-55A9-47CD-B01E-95ED34E031C6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 latinLnBrk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2pPr>
      <a:lvl3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3pPr>
      <a:lvl4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4pPr>
      <a:lvl5pPr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/>
          <a:ea typeface="맑은 고딕"/>
          <a:cs typeface="맑은 고딕"/>
        </a:defRPr>
      </a:lvl9pPr>
    </p:titleStyle>
    <p:bodyStyle>
      <a:lvl1pPr marL="342900" indent="-3429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950" indent="-28575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30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6002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400" indent="-228600" algn="l" rtl="0" fontAlgn="base" latinLnBrk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제목 1"/>
          <p:cNvSpPr>
            <a:spLocks noGrp="1"/>
          </p:cNvSpPr>
          <p:nvPr>
            <p:ph type="ctrTitle"/>
          </p:nvPr>
        </p:nvSpPr>
        <p:spPr>
          <a:xfrm>
            <a:off x="684213" y="1484313"/>
            <a:ext cx="7772400" cy="1470025"/>
          </a:xfrm>
        </p:spPr>
        <p:txBody>
          <a:bodyPr/>
          <a:lstStyle/>
          <a:p>
            <a:r>
              <a:rPr lang="en-US" altLang="ko-KR" smtClean="0">
                <a:latin typeface="HY동녘M"/>
                <a:ea typeface="HY동녘M"/>
                <a:cs typeface="HY동녘M"/>
              </a:rPr>
              <a:t>A wake of color medium by a fast parton</a:t>
            </a:r>
            <a:endParaRPr lang="ko-KR" altLang="en-US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800" dirty="0" err="1" smtClean="0">
                <a:solidFill>
                  <a:schemeClr val="tx1"/>
                </a:solidFill>
                <a:latin typeface="+mj-lt"/>
                <a:cs typeface="+mn-cs"/>
              </a:rPr>
              <a:t>Ghi</a:t>
            </a:r>
            <a:r>
              <a:rPr lang="en-US" altLang="ko-KR" sz="2800" dirty="0" smtClean="0">
                <a:solidFill>
                  <a:schemeClr val="tx1"/>
                </a:solidFill>
                <a:latin typeface="+mj-lt"/>
                <a:cs typeface="+mn-cs"/>
              </a:rPr>
              <a:t> R Shin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800" dirty="0" smtClean="0">
                <a:solidFill>
                  <a:schemeClr val="tx1"/>
                </a:solidFill>
                <a:latin typeface="+mj-lt"/>
                <a:cs typeface="+mn-cs"/>
              </a:rPr>
              <a:t>With S. Bass and B. Mueller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altLang="ko-KR" sz="2000" dirty="0" smtClean="0">
                <a:solidFill>
                  <a:schemeClr val="tx1"/>
                </a:solidFill>
                <a:cs typeface="+mn-cs"/>
              </a:rPr>
              <a:t>(J. Phys. G: G/359606/PAP/24069)</a:t>
            </a:r>
            <a:endParaRPr lang="ko-KR" altLang="en-US" sz="2000" dirty="0">
              <a:solidFill>
                <a:schemeClr val="tx1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4. Results I: Fast Parton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2253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Monte Carlo sampling:</a:t>
            </a:r>
            <a:endParaRPr lang="ko-KR" altLang="en-US" smtClean="0"/>
          </a:p>
        </p:txBody>
      </p:sp>
      <p:pic>
        <p:nvPicPr>
          <p:cNvPr id="2253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2420938"/>
            <a:ext cx="5040312" cy="405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3554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Energy Loss:</a:t>
            </a:r>
            <a:endParaRPr lang="ko-KR" altLang="en-US" smtClean="0"/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2276475"/>
            <a:ext cx="759936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4578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2457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71550" y="3068638"/>
            <a:ext cx="7578725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2060575"/>
            <a:ext cx="5514975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sp>
        <p:nvSpPr>
          <p:cNvPr id="2560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Q_hat:</a:t>
            </a:r>
            <a:endParaRPr lang="ko-KR" altLang="en-US" smtClean="0"/>
          </a:p>
        </p:txBody>
      </p:sp>
      <p:pic>
        <p:nvPicPr>
          <p:cNvPr id="2560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8888" y="2420938"/>
            <a:ext cx="5559425" cy="379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575" y="1773238"/>
            <a:ext cx="5372100" cy="77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980728"/>
            <a:ext cx="6531313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50012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5. Results II: Medium Response</a:t>
            </a:r>
            <a:endParaRPr lang="ko-KR" altLang="en-US" sz="3600" smtClean="0"/>
          </a:p>
        </p:txBody>
      </p:sp>
      <p:pic>
        <p:nvPicPr>
          <p:cNvPr id="26626" name="내용 개체 틀 3" descr="in_energy_loss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724025" y="1600200"/>
            <a:ext cx="5695950" cy="4525963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pic>
        <p:nvPicPr>
          <p:cNvPr id="5" name="그림 4" descr="el_n_density_xz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41338" y="2997200"/>
            <a:ext cx="4716463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mtClean="0"/>
              <a:t>Number density:</a:t>
            </a:r>
            <a:endParaRPr lang="ko-KR" altLang="en-US" smtClean="0"/>
          </a:p>
        </p:txBody>
      </p:sp>
      <p:pic>
        <p:nvPicPr>
          <p:cNvPr id="7" name="그림 6" descr="in_nd_xz2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349500"/>
            <a:ext cx="4673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q_nd_xz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3668713"/>
            <a:ext cx="4470400" cy="318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6" name="내용 개체 틀 5" descr="el_n_density_xz5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612775" y="3213100"/>
            <a:ext cx="4824413" cy="3467100"/>
          </a:xfrm>
        </p:spPr>
      </p:pic>
      <p:pic>
        <p:nvPicPr>
          <p:cNvPr id="7" name="그림 6" descr="in_nd_xz5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8888" y="620713"/>
            <a:ext cx="5940425" cy="4252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그림 7" descr="q_nd_xz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79838" y="2852738"/>
            <a:ext cx="5573712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4" name="내용 개체 틀 3" descr="el_n_density_xz8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-252413" y="3068638"/>
            <a:ext cx="4895851" cy="3465512"/>
          </a:xfrm>
        </p:spPr>
      </p:pic>
      <p:pic>
        <p:nvPicPr>
          <p:cNvPr id="5" name="그림 4" descr="in_nd_xz8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713" y="620713"/>
            <a:ext cx="5583237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그림 5" descr="q_nd_xz8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5613" y="3213100"/>
            <a:ext cx="4878387" cy="3440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6. Concluding Remarks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3072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US" altLang="ko-KR" sz="2400" smtClean="0"/>
          </a:p>
          <a:p>
            <a:r>
              <a:rPr lang="en-US" altLang="ko-KR" sz="2400" smtClean="0"/>
              <a:t>Good agreement with analytic formula in elastic scattering </a:t>
            </a:r>
          </a:p>
          <a:p>
            <a:r>
              <a:rPr lang="en-US" altLang="ko-KR" sz="2400" smtClean="0"/>
              <a:t>The medium responds differently with different temperature and projectile</a:t>
            </a:r>
          </a:p>
          <a:p>
            <a:r>
              <a:rPr lang="en-US" altLang="ko-KR" sz="2400" smtClean="0"/>
              <a:t>Do we see Mach cone or what are the angles?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 idx="4294967295"/>
          </p:nvPr>
        </p:nvSpPr>
        <p:spPr>
          <a:xfrm>
            <a:off x="323850" y="692150"/>
            <a:ext cx="8243888" cy="69373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altLang="ko-KR" sz="2700" b="1" dirty="0" smtClean="0">
                <a:cs typeface="+mj-cs"/>
              </a:rPr>
              <a:t>Predictions of upcoming winners for Nobel Prize In Physics </a:t>
            </a:r>
            <a:endParaRPr lang="ko-KR" altLang="en-US" b="1" dirty="0">
              <a:cs typeface="+mj-cs"/>
            </a:endParaRP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4294967295"/>
          </p:nvPr>
        </p:nvSpPr>
        <p:spPr>
          <a:xfrm>
            <a:off x="539750" y="1528763"/>
            <a:ext cx="8353425" cy="521335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Arial" charset="0"/>
              <a:buNone/>
            </a:pPr>
            <a:endParaRPr lang="en-US" altLang="ko-KR" sz="1200" smtClean="0"/>
          </a:p>
          <a:p>
            <a:pPr>
              <a:lnSpc>
                <a:spcPct val="80000"/>
              </a:lnSpc>
            </a:pPr>
            <a:r>
              <a:rPr lang="en-US" altLang="ko-KR" sz="1400" u="sng" smtClean="0"/>
              <a:t>For discovering accelerating cosmological expansion</a:t>
            </a:r>
            <a:r>
              <a:rPr lang="en-US" altLang="ko-KR" sz="1400" smtClean="0"/>
              <a:t>: Adam Riess, Saul Perlmutter, Brian Schmitt </a:t>
            </a:r>
          </a:p>
          <a:p>
            <a:pPr>
              <a:lnSpc>
                <a:spcPct val="80000"/>
              </a:lnSpc>
            </a:pPr>
            <a:r>
              <a:rPr lang="en-US" altLang="ko-KR" sz="1400" u="sng" smtClean="0"/>
              <a:t>For formulating chaos theory</a:t>
            </a:r>
            <a:r>
              <a:rPr lang="en-US" altLang="ko-KR" sz="1400" smtClean="0"/>
              <a:t>: Mitch Feigenbaum, Edward Ott, James Yorke, and Celso Grebogi, Harry Swinney, Benoit Mandelbrot </a:t>
            </a:r>
          </a:p>
          <a:p>
            <a:pPr>
              <a:lnSpc>
                <a:spcPct val="80000"/>
              </a:lnSpc>
            </a:pPr>
            <a:r>
              <a:rPr lang="en-US" altLang="ko-KR" sz="1400" u="sng" smtClean="0"/>
              <a:t>For the discovery and study of extrasolar planets</a:t>
            </a:r>
            <a:r>
              <a:rPr lang="en-US" altLang="ko-KR" sz="1400" smtClean="0"/>
              <a:t>: Alexsander Wolszczan, Dale Frail, Paul Butler, Geoffrey Marcy, Michael Mayor, Didier Queloz, David Lathan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discovering and developing carbon nanotubes: Sumio Iijima, Cees Dekker, Phaeton Avouris, Charles Lieber, Thomas Ebbeson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synthesizing superheavy elements: Peter Armbruster, Yhuri Oganessian, Sigurd Hofmann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formulating inflationary cosmology: Alan Guth, Paul Steinhardt, Andrei Linde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predicting, discovering, and developing negative-index metamaterials: Victor Veselago, John Pendry, David Smith, Xiang Zhang, Sheldon Schultz, Ulf Leonhardt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discovering and developing photonic crystals: Eli Yablonovitch, Shawn Lin, John Joannopoulis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>
                <a:solidFill>
                  <a:schemeClr val="hlink"/>
                </a:solidFill>
              </a:rPr>
              <a:t>For discovering graphene: Andre Geim and Kostya Novoselov</a:t>
            </a:r>
            <a:r>
              <a:rPr lang="en-US" altLang="ko-KR" sz="1400" smtClean="0"/>
              <a:t>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studies on quantum nonlocality, entanglement, decoherence, and atom optics: Alan Aspect, Serge Harouche, Anton Zeilinger, Charles Bennett, Anton Zurek, David Pritchard, Joerg Schmiedmayer, David Wineland, Peter Zoller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achieving stopped light and electromagnetically induced transparency: Lene Hau, Ronald Walsworth, Mikhail Lukin, Stephen Harris, and Marlon Scully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>
                <a:solidFill>
                  <a:srgbClr val="FF0000"/>
                </a:solidFill>
              </a:rPr>
              <a:t>For predicting and demonstrating quark-gluon plasma: Miklos Gyulassy, Bill Zajc, Berndt Mueller</a:t>
            </a:r>
            <a:r>
              <a:rPr lang="en-US" altLang="ko-KR" sz="1400" smtClean="0"/>
              <a:t>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the development of the LED laser, Nick Holonyak; Shuji Nakamura, blue laser; Robert Hall, first semiconductor laser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/>
              <a:t>For the discovery of the top quark: Paul Grannis, Mel Schocket, William Carruthers </a:t>
            </a:r>
          </a:p>
          <a:p>
            <a:pPr>
              <a:lnSpc>
                <a:spcPct val="80000"/>
              </a:lnSpc>
            </a:pPr>
            <a:r>
              <a:rPr lang="en-US" altLang="ko-KR" sz="1400" smtClean="0">
                <a:hlinkClick r:id=""/>
              </a:rPr>
              <a:t>Show replies</a:t>
            </a:r>
            <a:r>
              <a:rPr lang="en-US" altLang="ko-KR" sz="1400" smtClean="0"/>
              <a:t>None of the above... I think this will win (please specify)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Problems with PCC: heavy ion collisions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15362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Unknown parton distributions of nuclei: CTEQ, GRV &amp; EKS, CGC</a:t>
            </a:r>
          </a:p>
          <a:p>
            <a:r>
              <a:rPr lang="en-US" altLang="ko-KR" sz="2400" smtClean="0"/>
              <a:t>So many unknown parameters: coupling constant, minimum momentum transfer, density, temperature, ….</a:t>
            </a:r>
          </a:p>
          <a:p>
            <a:r>
              <a:rPr lang="en-US" altLang="ko-KR" sz="2400" smtClean="0"/>
              <a:t>Unknown equations of motions: Elze and Heinz, Geiger, Jeon, …</a:t>
            </a:r>
          </a:p>
          <a:p>
            <a:endParaRPr lang="en-US" altLang="ko-KR" sz="2400" smtClean="0"/>
          </a:p>
          <a:p>
            <a:r>
              <a:rPr lang="en-US" altLang="ko-KR" sz="2400" smtClean="0"/>
              <a:t>NEEDS a simple and understandable scheme which has minimal unknowns</a:t>
            </a:r>
          </a:p>
          <a:p>
            <a:endParaRPr lang="en-US" altLang="ko-KR" smtClean="0"/>
          </a:p>
          <a:p>
            <a:endParaRPr lang="ko-KR" alt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BRICK problem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1638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smtClean="0"/>
              <a:t>Thermalized system of gluons, quarks and antiquarks, or quarks and gluons</a:t>
            </a:r>
          </a:p>
          <a:p>
            <a:r>
              <a:rPr lang="en-US" altLang="ko-KR" sz="2800" smtClean="0"/>
              <a:t>Well defined temperature or entropy</a:t>
            </a:r>
          </a:p>
          <a:p>
            <a:r>
              <a:rPr lang="en-US" altLang="ko-KR" sz="2800" smtClean="0"/>
              <a:t>Thermal cross section: much less controversal – natural cutoff for the minimal momentum transfer</a:t>
            </a:r>
          </a:p>
          <a:p>
            <a:r>
              <a:rPr lang="en-US" altLang="ko-KR" sz="2800" smtClean="0"/>
              <a:t>Might important in QGP or Heavy Ion Collisions</a:t>
            </a:r>
            <a:endParaRPr lang="ko-K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1. Initial distribution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17410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400" smtClean="0"/>
              <a:t>Gluon: </a:t>
            </a:r>
          </a:p>
          <a:p>
            <a:pPr lvl="1">
              <a:buFont typeface="Arial" charset="0"/>
              <a:buNone/>
            </a:pPr>
            <a:endParaRPr lang="en-US" altLang="ko-KR" sz="2000" smtClean="0"/>
          </a:p>
          <a:p>
            <a:endParaRPr lang="en-US" altLang="ko-KR" sz="2400" smtClean="0"/>
          </a:p>
          <a:p>
            <a:r>
              <a:rPr lang="en-US" altLang="ko-KR" sz="2400" smtClean="0"/>
              <a:t>(Anti)Quark:</a:t>
            </a:r>
            <a:endParaRPr lang="ko-KR" altLang="en-US" sz="2400" smtClean="0"/>
          </a:p>
        </p:txBody>
      </p:sp>
      <p:sp>
        <p:nvSpPr>
          <p:cNvPr id="1741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17413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sp>
        <p:nvSpPr>
          <p:cNvPr id="17414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7415" name="_x105402744" descr="DRW000012bc23e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71775" y="1484313"/>
            <a:ext cx="2633663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6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7417" name="_x105402744" descr="DRW000012bc23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79838" y="3860800"/>
            <a:ext cx="25050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7419" name="_x105402744" descr="DRW000012bc23f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00338" y="2708275"/>
            <a:ext cx="2655887" cy="68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20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7421" name="_x105387088" descr="DRW000012bc240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9838" y="4652963"/>
            <a:ext cx="2768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2. Cross Sections(thermal)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18434" name="내용 개체 틀 2"/>
          <p:cNvSpPr>
            <a:spLocks noGrp="1"/>
          </p:cNvSpPr>
          <p:nvPr>
            <p:ph idx="1"/>
          </p:nvPr>
        </p:nvSpPr>
        <p:spPr>
          <a:xfrm>
            <a:off x="457200" y="1600200"/>
            <a:ext cx="8291513" cy="4852988"/>
          </a:xfrm>
        </p:spPr>
        <p:txBody>
          <a:bodyPr/>
          <a:lstStyle/>
          <a:p>
            <a:r>
              <a:rPr lang="en-US" altLang="ko-KR" sz="2000" smtClean="0"/>
              <a:t>gg-&gt;gg:</a:t>
            </a:r>
          </a:p>
          <a:p>
            <a:endParaRPr lang="en-US" altLang="ko-KR" sz="2000" smtClean="0"/>
          </a:p>
          <a:p>
            <a:r>
              <a:rPr lang="en-US" altLang="ko-KR" sz="2000" smtClean="0"/>
              <a:t>gg-&gt;q</a:t>
            </a:r>
            <a:r>
              <a:rPr lang="en-US" altLang="ko-KR" sz="2000" u="sng" smtClean="0"/>
              <a:t>q:</a:t>
            </a:r>
          </a:p>
          <a:p>
            <a:endParaRPr lang="en-US" altLang="ko-KR" sz="2000" u="sng" smtClean="0"/>
          </a:p>
          <a:p>
            <a:r>
              <a:rPr lang="en-US" altLang="ko-KR" sz="2000" smtClean="0"/>
              <a:t>gq-&gt;gq</a:t>
            </a:r>
            <a:r>
              <a:rPr lang="en-US" altLang="ko-KR" sz="2000" u="sng" smtClean="0"/>
              <a:t>: </a:t>
            </a:r>
          </a:p>
          <a:p>
            <a:endParaRPr lang="en-US" altLang="ko-KR" sz="2000" u="sng" smtClean="0"/>
          </a:p>
          <a:p>
            <a:r>
              <a:rPr lang="en-US" altLang="ko-KR" sz="2000" smtClean="0"/>
              <a:t>qq-&gt;qq:</a:t>
            </a:r>
          </a:p>
          <a:p>
            <a:endParaRPr lang="en-US" altLang="ko-KR" sz="2000" smtClean="0"/>
          </a:p>
          <a:p>
            <a:r>
              <a:rPr lang="en-US" altLang="ko-KR" sz="2000" smtClean="0"/>
              <a:t>q</a:t>
            </a:r>
            <a:r>
              <a:rPr lang="en-US" altLang="ko-KR" sz="2000" u="sng" smtClean="0"/>
              <a:t>q</a:t>
            </a:r>
            <a:r>
              <a:rPr lang="en-US" altLang="ko-KR" sz="2000" smtClean="0"/>
              <a:t>-&gt;gg:</a:t>
            </a:r>
          </a:p>
          <a:p>
            <a:endParaRPr lang="en-US" altLang="ko-KR" sz="2000" smtClean="0"/>
          </a:p>
          <a:p>
            <a:r>
              <a:rPr lang="en-US" altLang="ko-KR" sz="2000" smtClean="0"/>
              <a:t>gg-&gt;ggg:</a:t>
            </a:r>
            <a:endParaRPr lang="ko-KR" altLang="en-US" sz="2000" smtClean="0"/>
          </a:p>
        </p:txBody>
      </p:sp>
      <p:sp>
        <p:nvSpPr>
          <p:cNvPr id="1843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36" name="_x105386128" descr="DRW000012bc240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39975" y="1484313"/>
            <a:ext cx="2867025" cy="68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38" name="_x105385488" descr="DRW000012bc24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205038"/>
            <a:ext cx="2486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40" name="_x105387008" descr="DRW000012bc242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68538" y="2924175"/>
            <a:ext cx="2098675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42" name="_x105385488" descr="DRW000012bc242c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24075" y="5229225"/>
            <a:ext cx="6675438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3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44" name="_x105386208" descr="DRW000012bc243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195513" y="4365625"/>
            <a:ext cx="282575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5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kumimoji="0" lang="ko-KR" altLang="en-US">
              <a:latin typeface="맑은 고딕"/>
              <a:ea typeface="맑은 고딕"/>
            </a:endParaRPr>
          </a:p>
        </p:txBody>
      </p:sp>
      <p:pic>
        <p:nvPicPr>
          <p:cNvPr id="18446" name="_x105386368" descr="DRW000012bc243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68538" y="3716338"/>
            <a:ext cx="2740025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19458" name="내용 개체 틀 3" descr="TX_T2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00200"/>
            <a:ext cx="64293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smtClean="0"/>
          </a:p>
        </p:txBody>
      </p:sp>
      <p:pic>
        <p:nvPicPr>
          <p:cNvPr id="20482" name="내용 개체 틀 3" descr="TX_T400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357313" y="1600200"/>
            <a:ext cx="642937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3600" smtClean="0">
                <a:latin typeface="HY동녘M"/>
                <a:ea typeface="HY동녘M"/>
                <a:cs typeface="HY동녘M"/>
              </a:rPr>
              <a:t>3. PCC</a:t>
            </a:r>
            <a:endParaRPr lang="ko-KR" altLang="en-US" sz="3600" smtClean="0">
              <a:latin typeface="HY동녘M"/>
              <a:ea typeface="HY동녘M"/>
              <a:cs typeface="HY동녘M"/>
            </a:endParaRPr>
          </a:p>
        </p:txBody>
      </p:sp>
      <p:sp>
        <p:nvSpPr>
          <p:cNvPr id="21506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sz="2800" smtClean="0"/>
              <a:t>NOT smart way but WORKS OK</a:t>
            </a:r>
            <a:endParaRPr lang="ko-KR" altLang="en-US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516</TotalTime>
  <Words>544</Words>
  <Application>Microsoft Office PowerPoint</Application>
  <PresentationFormat>화면 슬라이드 쇼(4:3)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19</vt:i4>
      </vt:variant>
    </vt:vector>
  </HeadingPairs>
  <TitlesOfParts>
    <vt:vector size="20" baseType="lpstr">
      <vt:lpstr>Office 테마</vt:lpstr>
      <vt:lpstr>A wake of color medium by a fast parton</vt:lpstr>
      <vt:lpstr>Predictions of upcoming winners for Nobel Prize In Physics </vt:lpstr>
      <vt:lpstr>Problems with PCC: heavy ion collisions</vt:lpstr>
      <vt:lpstr>BRICK problem</vt:lpstr>
      <vt:lpstr>1. Initial distribution</vt:lpstr>
      <vt:lpstr>2. Cross Sections(thermal)</vt:lpstr>
      <vt:lpstr>PowerPoint 프레젠테이션</vt:lpstr>
      <vt:lpstr>PowerPoint 프레젠테이션</vt:lpstr>
      <vt:lpstr>3. PCC</vt:lpstr>
      <vt:lpstr>4. Results I: Fast Parton</vt:lpstr>
      <vt:lpstr>PowerPoint 프레젠테이션</vt:lpstr>
      <vt:lpstr>PowerPoint 프레젠테이션</vt:lpstr>
      <vt:lpstr>PowerPoint 프레젠테이션</vt:lpstr>
      <vt:lpstr>PowerPoint 프레젠테이션</vt:lpstr>
      <vt:lpstr>5. Results II: Medium Response</vt:lpstr>
      <vt:lpstr>PowerPoint 프레젠테이션</vt:lpstr>
      <vt:lpstr>PowerPoint 프레젠테이션</vt:lpstr>
      <vt:lpstr>PowerPoint 프레젠테이션</vt:lpstr>
      <vt:lpstr>6. Concluding Remarks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wake of color medium by a fast parton</dc:title>
  <dc:creator>신기량</dc:creator>
  <cp:lastModifiedBy>hadronpc3</cp:lastModifiedBy>
  <cp:revision>25</cp:revision>
  <dcterms:created xsi:type="dcterms:W3CDTF">2010-10-04T08:22:43Z</dcterms:created>
  <dcterms:modified xsi:type="dcterms:W3CDTF">2010-10-09T03:40:06Z</dcterms:modified>
</cp:coreProperties>
</file>