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26"/>
  </p:handoutMasterIdLst>
  <p:sldIdLst>
    <p:sldId id="256" r:id="rId2"/>
    <p:sldId id="260" r:id="rId3"/>
    <p:sldId id="274" r:id="rId4"/>
    <p:sldId id="275" r:id="rId5"/>
    <p:sldId id="258" r:id="rId6"/>
    <p:sldId id="296" r:id="rId7"/>
    <p:sldId id="277" r:id="rId8"/>
    <p:sldId id="279" r:id="rId9"/>
    <p:sldId id="281" r:id="rId10"/>
    <p:sldId id="297" r:id="rId11"/>
    <p:sldId id="298" r:id="rId12"/>
    <p:sldId id="293" r:id="rId13"/>
    <p:sldId id="308" r:id="rId14"/>
    <p:sldId id="310" r:id="rId15"/>
    <p:sldId id="312" r:id="rId16"/>
    <p:sldId id="290" r:id="rId17"/>
    <p:sldId id="292" r:id="rId18"/>
    <p:sldId id="288" r:id="rId19"/>
    <p:sldId id="300" r:id="rId20"/>
    <p:sldId id="301" r:id="rId21"/>
    <p:sldId id="302" r:id="rId22"/>
    <p:sldId id="313" r:id="rId23"/>
    <p:sldId id="304" r:id="rId24"/>
    <p:sldId id="306" r:id="rId25"/>
  </p:sldIdLst>
  <p:sldSz cx="9144000" cy="6858000" type="screen4x3"/>
  <p:notesSz cx="6805613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99FF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5" autoAdjust="0"/>
  </p:normalViewPr>
  <p:slideViewPr>
    <p:cSldViewPr>
      <p:cViewPr varScale="1">
        <p:scale>
          <a:sx n="69" d="100"/>
          <a:sy n="69" d="100"/>
        </p:scale>
        <p:origin x="-108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%5b&#50976;&#48124;&#49345;%5d\%5bPhysics%5d%20&#50672;&#44396;\X-PSD\120x120%20XPSD%20-%20&#54620;&#45224;&#45824;&#54617;&#44368;\091012_&#54620;&#45224;&#45824;_beam\SAXS_beam_flux_10&#52488;&#50473;_360&#54924;_&#52769;&#51221;.xls" TargetMode="External"/><Relationship Id="rId2" Type="http://schemas.openxmlformats.org/officeDocument/2006/relationships/image" Target="../media/image37.png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2923778404037212E-2"/>
          <c:y val="0.12529588056812202"/>
          <c:w val="0.93344585332102736"/>
          <c:h val="0.7482295414642256"/>
        </c:manualLayout>
      </c:layout>
      <c:lineChart>
        <c:grouping val="standard"/>
        <c:ser>
          <c:idx val="1"/>
          <c:order val="0"/>
          <c:tx>
            <c:strRef>
              <c:f>Sheet1!$J$2</c:f>
              <c:strCache>
                <c:ptCount val="1"/>
                <c:pt idx="0">
                  <c:v>on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Sheet1!$J$3:$J$362</c:f>
              <c:numCache>
                <c:formatCode>General</c:formatCode>
                <c:ptCount val="36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1</c:v>
                </c:pt>
                <c:pt idx="83">
                  <c:v>1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1</c:v>
                </c:pt>
                <c:pt idx="242">
                  <c:v>1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</c:numCache>
            </c:numRef>
          </c:val>
        </c:ser>
        <c:marker val="1"/>
        <c:axId val="36937088"/>
        <c:axId val="36947072"/>
      </c:lineChart>
      <c:lineChart>
        <c:grouping val="standard"/>
        <c:ser>
          <c:idx val="0"/>
          <c:order val="1"/>
          <c:tx>
            <c:strRef>
              <c:f>Sheet1!$L$2</c:f>
              <c:strCache>
                <c:ptCount val="1"/>
                <c:pt idx="0">
                  <c:v>c/r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359"/>
            <c:marker>
              <c:symbol val="picture"/>
              <c:spPr>
                <a:blipFill>
                  <a:blip xmlns:r="http://schemas.openxmlformats.org/officeDocument/2006/relationships" r:embed="rId2"/>
                  <a:stretch>
                    <a:fillRect/>
                  </a:stretch>
                </a:blipFill>
                <a:ln w="9525">
                  <a:noFill/>
                </a:ln>
              </c:spPr>
            </c:marker>
          </c:dPt>
          <c:val>
            <c:numRef>
              <c:f>Sheet1!$L$3:$L$362</c:f>
              <c:numCache>
                <c:formatCode>General</c:formatCode>
                <c:ptCount val="360"/>
                <c:pt idx="0">
                  <c:v>2682</c:v>
                </c:pt>
                <c:pt idx="1">
                  <c:v>1470</c:v>
                </c:pt>
                <c:pt idx="2">
                  <c:v>1465</c:v>
                </c:pt>
                <c:pt idx="3">
                  <c:v>1445</c:v>
                </c:pt>
                <c:pt idx="4">
                  <c:v>1464</c:v>
                </c:pt>
                <c:pt idx="5">
                  <c:v>1474</c:v>
                </c:pt>
                <c:pt idx="6">
                  <c:v>1500</c:v>
                </c:pt>
                <c:pt idx="7">
                  <c:v>1489</c:v>
                </c:pt>
                <c:pt idx="8">
                  <c:v>1478</c:v>
                </c:pt>
                <c:pt idx="9">
                  <c:v>1491</c:v>
                </c:pt>
                <c:pt idx="10">
                  <c:v>1506</c:v>
                </c:pt>
                <c:pt idx="11">
                  <c:v>1549</c:v>
                </c:pt>
                <c:pt idx="12">
                  <c:v>1569</c:v>
                </c:pt>
                <c:pt idx="13">
                  <c:v>1578</c:v>
                </c:pt>
                <c:pt idx="14">
                  <c:v>1599</c:v>
                </c:pt>
                <c:pt idx="15">
                  <c:v>1594</c:v>
                </c:pt>
                <c:pt idx="16">
                  <c:v>1573</c:v>
                </c:pt>
                <c:pt idx="17">
                  <c:v>1588</c:v>
                </c:pt>
                <c:pt idx="18">
                  <c:v>1599</c:v>
                </c:pt>
                <c:pt idx="19">
                  <c:v>1628</c:v>
                </c:pt>
                <c:pt idx="20">
                  <c:v>1619</c:v>
                </c:pt>
                <c:pt idx="21">
                  <c:v>1585</c:v>
                </c:pt>
                <c:pt idx="22">
                  <c:v>1610</c:v>
                </c:pt>
                <c:pt idx="23">
                  <c:v>1613</c:v>
                </c:pt>
                <c:pt idx="24">
                  <c:v>1620</c:v>
                </c:pt>
                <c:pt idx="25">
                  <c:v>1619</c:v>
                </c:pt>
                <c:pt idx="26">
                  <c:v>1628</c:v>
                </c:pt>
                <c:pt idx="27">
                  <c:v>1650</c:v>
                </c:pt>
                <c:pt idx="28">
                  <c:v>1679</c:v>
                </c:pt>
                <c:pt idx="29">
                  <c:v>1661</c:v>
                </c:pt>
                <c:pt idx="30">
                  <c:v>1674</c:v>
                </c:pt>
                <c:pt idx="31">
                  <c:v>1696</c:v>
                </c:pt>
                <c:pt idx="32">
                  <c:v>1674</c:v>
                </c:pt>
                <c:pt idx="33">
                  <c:v>1649</c:v>
                </c:pt>
                <c:pt idx="34">
                  <c:v>1672</c:v>
                </c:pt>
                <c:pt idx="35">
                  <c:v>1684</c:v>
                </c:pt>
                <c:pt idx="36">
                  <c:v>1630</c:v>
                </c:pt>
                <c:pt idx="37">
                  <c:v>1666</c:v>
                </c:pt>
                <c:pt idx="38">
                  <c:v>1670</c:v>
                </c:pt>
                <c:pt idx="39">
                  <c:v>1655</c:v>
                </c:pt>
                <c:pt idx="40">
                  <c:v>1671</c:v>
                </c:pt>
                <c:pt idx="41">
                  <c:v>1655</c:v>
                </c:pt>
                <c:pt idx="42">
                  <c:v>1690</c:v>
                </c:pt>
                <c:pt idx="43">
                  <c:v>1716</c:v>
                </c:pt>
                <c:pt idx="44">
                  <c:v>1716</c:v>
                </c:pt>
                <c:pt idx="45">
                  <c:v>1686</c:v>
                </c:pt>
                <c:pt idx="46">
                  <c:v>1700</c:v>
                </c:pt>
                <c:pt idx="47">
                  <c:v>1697</c:v>
                </c:pt>
                <c:pt idx="48">
                  <c:v>1678</c:v>
                </c:pt>
                <c:pt idx="49">
                  <c:v>1704</c:v>
                </c:pt>
                <c:pt idx="50">
                  <c:v>1705</c:v>
                </c:pt>
                <c:pt idx="51">
                  <c:v>1708</c:v>
                </c:pt>
                <c:pt idx="52">
                  <c:v>1717</c:v>
                </c:pt>
                <c:pt idx="53">
                  <c:v>1743</c:v>
                </c:pt>
                <c:pt idx="54">
                  <c:v>1703</c:v>
                </c:pt>
                <c:pt idx="55">
                  <c:v>1670</c:v>
                </c:pt>
                <c:pt idx="56">
                  <c:v>1666</c:v>
                </c:pt>
                <c:pt idx="57">
                  <c:v>1699</c:v>
                </c:pt>
                <c:pt idx="58">
                  <c:v>1690</c:v>
                </c:pt>
                <c:pt idx="59">
                  <c:v>1704</c:v>
                </c:pt>
                <c:pt idx="60">
                  <c:v>1718</c:v>
                </c:pt>
                <c:pt idx="61">
                  <c:v>1749</c:v>
                </c:pt>
                <c:pt idx="62">
                  <c:v>1713</c:v>
                </c:pt>
                <c:pt idx="63">
                  <c:v>1737</c:v>
                </c:pt>
                <c:pt idx="64">
                  <c:v>1778</c:v>
                </c:pt>
                <c:pt idx="65">
                  <c:v>1767</c:v>
                </c:pt>
                <c:pt idx="66">
                  <c:v>1753</c:v>
                </c:pt>
                <c:pt idx="67">
                  <c:v>1746</c:v>
                </c:pt>
                <c:pt idx="68">
                  <c:v>1760</c:v>
                </c:pt>
                <c:pt idx="69">
                  <c:v>1793</c:v>
                </c:pt>
                <c:pt idx="70">
                  <c:v>1758</c:v>
                </c:pt>
                <c:pt idx="71">
                  <c:v>1764</c:v>
                </c:pt>
                <c:pt idx="72">
                  <c:v>1740</c:v>
                </c:pt>
                <c:pt idx="73">
                  <c:v>1731</c:v>
                </c:pt>
                <c:pt idx="74">
                  <c:v>1729</c:v>
                </c:pt>
                <c:pt idx="75">
                  <c:v>1762</c:v>
                </c:pt>
                <c:pt idx="76">
                  <c:v>1754</c:v>
                </c:pt>
                <c:pt idx="77">
                  <c:v>1782</c:v>
                </c:pt>
                <c:pt idx="78">
                  <c:v>1731</c:v>
                </c:pt>
                <c:pt idx="79">
                  <c:v>1737</c:v>
                </c:pt>
                <c:pt idx="80">
                  <c:v>1783</c:v>
                </c:pt>
                <c:pt idx="81">
                  <c:v>1805</c:v>
                </c:pt>
                <c:pt idx="82">
                  <c:v>2060</c:v>
                </c:pt>
                <c:pt idx="83">
                  <c:v>2051</c:v>
                </c:pt>
                <c:pt idx="84">
                  <c:v>2047</c:v>
                </c:pt>
                <c:pt idx="85">
                  <c:v>1768</c:v>
                </c:pt>
                <c:pt idx="86">
                  <c:v>1756</c:v>
                </c:pt>
                <c:pt idx="87">
                  <c:v>1739</c:v>
                </c:pt>
                <c:pt idx="88">
                  <c:v>1761</c:v>
                </c:pt>
                <c:pt idx="89">
                  <c:v>1731</c:v>
                </c:pt>
                <c:pt idx="90">
                  <c:v>1738</c:v>
                </c:pt>
                <c:pt idx="91">
                  <c:v>1742</c:v>
                </c:pt>
                <c:pt idx="92">
                  <c:v>1792</c:v>
                </c:pt>
                <c:pt idx="93">
                  <c:v>1757</c:v>
                </c:pt>
                <c:pt idx="94">
                  <c:v>1778</c:v>
                </c:pt>
                <c:pt idx="95">
                  <c:v>1801</c:v>
                </c:pt>
                <c:pt idx="96">
                  <c:v>1797</c:v>
                </c:pt>
                <c:pt idx="97">
                  <c:v>1803</c:v>
                </c:pt>
                <c:pt idx="98">
                  <c:v>2046</c:v>
                </c:pt>
                <c:pt idx="99">
                  <c:v>2103</c:v>
                </c:pt>
                <c:pt idx="100">
                  <c:v>2042</c:v>
                </c:pt>
                <c:pt idx="101">
                  <c:v>1749</c:v>
                </c:pt>
                <c:pt idx="102">
                  <c:v>1739</c:v>
                </c:pt>
                <c:pt idx="103">
                  <c:v>1743</c:v>
                </c:pt>
                <c:pt idx="104">
                  <c:v>1782</c:v>
                </c:pt>
                <c:pt idx="105">
                  <c:v>1792</c:v>
                </c:pt>
                <c:pt idx="106">
                  <c:v>1776</c:v>
                </c:pt>
                <c:pt idx="107">
                  <c:v>1775</c:v>
                </c:pt>
                <c:pt idx="108">
                  <c:v>1798</c:v>
                </c:pt>
                <c:pt idx="109">
                  <c:v>1756</c:v>
                </c:pt>
                <c:pt idx="110">
                  <c:v>1761</c:v>
                </c:pt>
                <c:pt idx="111">
                  <c:v>1751</c:v>
                </c:pt>
                <c:pt idx="112">
                  <c:v>1958</c:v>
                </c:pt>
                <c:pt idx="113">
                  <c:v>2050</c:v>
                </c:pt>
                <c:pt idx="114">
                  <c:v>2038</c:v>
                </c:pt>
                <c:pt idx="115">
                  <c:v>2096</c:v>
                </c:pt>
                <c:pt idx="116">
                  <c:v>2048</c:v>
                </c:pt>
                <c:pt idx="117">
                  <c:v>1831</c:v>
                </c:pt>
                <c:pt idx="118">
                  <c:v>1718</c:v>
                </c:pt>
                <c:pt idx="119">
                  <c:v>1722</c:v>
                </c:pt>
                <c:pt idx="120">
                  <c:v>1721</c:v>
                </c:pt>
                <c:pt idx="121">
                  <c:v>1740</c:v>
                </c:pt>
                <c:pt idx="122">
                  <c:v>1725</c:v>
                </c:pt>
                <c:pt idx="123">
                  <c:v>1741</c:v>
                </c:pt>
                <c:pt idx="124">
                  <c:v>1767</c:v>
                </c:pt>
                <c:pt idx="125">
                  <c:v>1761</c:v>
                </c:pt>
                <c:pt idx="126">
                  <c:v>1778</c:v>
                </c:pt>
                <c:pt idx="127">
                  <c:v>1808</c:v>
                </c:pt>
                <c:pt idx="128">
                  <c:v>1825</c:v>
                </c:pt>
                <c:pt idx="129">
                  <c:v>2075</c:v>
                </c:pt>
                <c:pt idx="130">
                  <c:v>2121</c:v>
                </c:pt>
                <c:pt idx="131">
                  <c:v>2099</c:v>
                </c:pt>
                <c:pt idx="132">
                  <c:v>1947</c:v>
                </c:pt>
                <c:pt idx="133">
                  <c:v>1812</c:v>
                </c:pt>
                <c:pt idx="134">
                  <c:v>1779</c:v>
                </c:pt>
                <c:pt idx="135">
                  <c:v>1811</c:v>
                </c:pt>
                <c:pt idx="136">
                  <c:v>1816</c:v>
                </c:pt>
                <c:pt idx="137">
                  <c:v>1808</c:v>
                </c:pt>
                <c:pt idx="138">
                  <c:v>1817</c:v>
                </c:pt>
                <c:pt idx="139">
                  <c:v>1800</c:v>
                </c:pt>
                <c:pt idx="140">
                  <c:v>1858</c:v>
                </c:pt>
                <c:pt idx="141">
                  <c:v>1826</c:v>
                </c:pt>
                <c:pt idx="142">
                  <c:v>1801</c:v>
                </c:pt>
                <c:pt idx="143">
                  <c:v>1799</c:v>
                </c:pt>
                <c:pt idx="144">
                  <c:v>1836</c:v>
                </c:pt>
                <c:pt idx="145">
                  <c:v>1830</c:v>
                </c:pt>
                <c:pt idx="146">
                  <c:v>1962</c:v>
                </c:pt>
                <c:pt idx="147">
                  <c:v>1978</c:v>
                </c:pt>
                <c:pt idx="148">
                  <c:v>1990</c:v>
                </c:pt>
                <c:pt idx="149">
                  <c:v>1851</c:v>
                </c:pt>
                <c:pt idx="150">
                  <c:v>1826</c:v>
                </c:pt>
                <c:pt idx="151">
                  <c:v>1777</c:v>
                </c:pt>
                <c:pt idx="152">
                  <c:v>1816</c:v>
                </c:pt>
                <c:pt idx="153">
                  <c:v>1813</c:v>
                </c:pt>
                <c:pt idx="154">
                  <c:v>1784</c:v>
                </c:pt>
                <c:pt idx="155">
                  <c:v>1800</c:v>
                </c:pt>
                <c:pt idx="156">
                  <c:v>1834</c:v>
                </c:pt>
                <c:pt idx="157">
                  <c:v>1816</c:v>
                </c:pt>
                <c:pt idx="158">
                  <c:v>1831</c:v>
                </c:pt>
                <c:pt idx="159">
                  <c:v>1852</c:v>
                </c:pt>
                <c:pt idx="160">
                  <c:v>1819</c:v>
                </c:pt>
                <c:pt idx="161">
                  <c:v>1793</c:v>
                </c:pt>
                <c:pt idx="162">
                  <c:v>1818</c:v>
                </c:pt>
                <c:pt idx="163">
                  <c:v>1779</c:v>
                </c:pt>
                <c:pt idx="164">
                  <c:v>1836</c:v>
                </c:pt>
                <c:pt idx="165">
                  <c:v>1831</c:v>
                </c:pt>
                <c:pt idx="166">
                  <c:v>1808</c:v>
                </c:pt>
                <c:pt idx="167">
                  <c:v>1815</c:v>
                </c:pt>
                <c:pt idx="168">
                  <c:v>1786</c:v>
                </c:pt>
                <c:pt idx="169">
                  <c:v>1844</c:v>
                </c:pt>
                <c:pt idx="170">
                  <c:v>1826</c:v>
                </c:pt>
                <c:pt idx="171">
                  <c:v>1834</c:v>
                </c:pt>
                <c:pt idx="172">
                  <c:v>1861</c:v>
                </c:pt>
                <c:pt idx="173">
                  <c:v>1867</c:v>
                </c:pt>
                <c:pt idx="174">
                  <c:v>1854</c:v>
                </c:pt>
                <c:pt idx="175">
                  <c:v>1856</c:v>
                </c:pt>
                <c:pt idx="176">
                  <c:v>1855</c:v>
                </c:pt>
                <c:pt idx="177">
                  <c:v>2016</c:v>
                </c:pt>
                <c:pt idx="178">
                  <c:v>2035</c:v>
                </c:pt>
                <c:pt idx="179">
                  <c:v>2054</c:v>
                </c:pt>
                <c:pt idx="180">
                  <c:v>2176</c:v>
                </c:pt>
                <c:pt idx="181">
                  <c:v>2136</c:v>
                </c:pt>
                <c:pt idx="182">
                  <c:v>2100</c:v>
                </c:pt>
                <c:pt idx="183">
                  <c:v>2112</c:v>
                </c:pt>
                <c:pt idx="184">
                  <c:v>2115</c:v>
                </c:pt>
                <c:pt idx="185">
                  <c:v>2105</c:v>
                </c:pt>
                <c:pt idx="186">
                  <c:v>2098</c:v>
                </c:pt>
                <c:pt idx="187">
                  <c:v>2117</c:v>
                </c:pt>
                <c:pt idx="188">
                  <c:v>2098</c:v>
                </c:pt>
                <c:pt idx="189">
                  <c:v>2157</c:v>
                </c:pt>
                <c:pt idx="190">
                  <c:v>2146</c:v>
                </c:pt>
                <c:pt idx="191">
                  <c:v>2176</c:v>
                </c:pt>
                <c:pt idx="192">
                  <c:v>2000</c:v>
                </c:pt>
                <c:pt idx="193">
                  <c:v>1925</c:v>
                </c:pt>
                <c:pt idx="194">
                  <c:v>1924</c:v>
                </c:pt>
                <c:pt idx="195">
                  <c:v>2100</c:v>
                </c:pt>
                <c:pt idx="196">
                  <c:v>2121</c:v>
                </c:pt>
                <c:pt idx="197">
                  <c:v>2080</c:v>
                </c:pt>
                <c:pt idx="198">
                  <c:v>2062</c:v>
                </c:pt>
                <c:pt idx="199">
                  <c:v>2084</c:v>
                </c:pt>
                <c:pt idx="200">
                  <c:v>2077</c:v>
                </c:pt>
                <c:pt idx="201">
                  <c:v>2106</c:v>
                </c:pt>
                <c:pt idx="202">
                  <c:v>2097</c:v>
                </c:pt>
                <c:pt idx="203">
                  <c:v>2123</c:v>
                </c:pt>
                <c:pt idx="204">
                  <c:v>2169</c:v>
                </c:pt>
                <c:pt idx="205">
                  <c:v>2150</c:v>
                </c:pt>
                <c:pt idx="206">
                  <c:v>2126</c:v>
                </c:pt>
                <c:pt idx="207">
                  <c:v>2160</c:v>
                </c:pt>
                <c:pt idx="208">
                  <c:v>2143</c:v>
                </c:pt>
                <c:pt idx="209">
                  <c:v>1997</c:v>
                </c:pt>
                <c:pt idx="210">
                  <c:v>2009</c:v>
                </c:pt>
                <c:pt idx="211">
                  <c:v>1995</c:v>
                </c:pt>
                <c:pt idx="212">
                  <c:v>1779</c:v>
                </c:pt>
                <c:pt idx="213">
                  <c:v>1763</c:v>
                </c:pt>
                <c:pt idx="214">
                  <c:v>1739</c:v>
                </c:pt>
                <c:pt idx="215">
                  <c:v>1696</c:v>
                </c:pt>
                <c:pt idx="216">
                  <c:v>1706</c:v>
                </c:pt>
                <c:pt idx="217">
                  <c:v>1703</c:v>
                </c:pt>
                <c:pt idx="218">
                  <c:v>1660</c:v>
                </c:pt>
                <c:pt idx="219">
                  <c:v>1700</c:v>
                </c:pt>
                <c:pt idx="220">
                  <c:v>1702</c:v>
                </c:pt>
                <c:pt idx="221">
                  <c:v>1731</c:v>
                </c:pt>
                <c:pt idx="222">
                  <c:v>1718</c:v>
                </c:pt>
                <c:pt idx="223">
                  <c:v>1723</c:v>
                </c:pt>
                <c:pt idx="224">
                  <c:v>1722</c:v>
                </c:pt>
                <c:pt idx="225">
                  <c:v>1626</c:v>
                </c:pt>
                <c:pt idx="226">
                  <c:v>1655</c:v>
                </c:pt>
                <c:pt idx="227">
                  <c:v>1642</c:v>
                </c:pt>
                <c:pt idx="228">
                  <c:v>1739</c:v>
                </c:pt>
                <c:pt idx="229">
                  <c:v>1673</c:v>
                </c:pt>
                <c:pt idx="230">
                  <c:v>1661</c:v>
                </c:pt>
                <c:pt idx="231">
                  <c:v>1654</c:v>
                </c:pt>
                <c:pt idx="232">
                  <c:v>1668</c:v>
                </c:pt>
                <c:pt idx="233">
                  <c:v>1685</c:v>
                </c:pt>
                <c:pt idx="234">
                  <c:v>1685</c:v>
                </c:pt>
                <c:pt idx="235">
                  <c:v>1686</c:v>
                </c:pt>
                <c:pt idx="236">
                  <c:v>1670</c:v>
                </c:pt>
                <c:pt idx="237">
                  <c:v>1691</c:v>
                </c:pt>
                <c:pt idx="238">
                  <c:v>1678</c:v>
                </c:pt>
                <c:pt idx="239">
                  <c:v>1710</c:v>
                </c:pt>
                <c:pt idx="240">
                  <c:v>1786</c:v>
                </c:pt>
                <c:pt idx="241">
                  <c:v>2038</c:v>
                </c:pt>
                <c:pt idx="242">
                  <c:v>2022</c:v>
                </c:pt>
                <c:pt idx="243">
                  <c:v>2064</c:v>
                </c:pt>
                <c:pt idx="244">
                  <c:v>2077</c:v>
                </c:pt>
                <c:pt idx="245">
                  <c:v>2045</c:v>
                </c:pt>
                <c:pt idx="246">
                  <c:v>2047</c:v>
                </c:pt>
                <c:pt idx="247">
                  <c:v>2071</c:v>
                </c:pt>
                <c:pt idx="248">
                  <c:v>2053</c:v>
                </c:pt>
                <c:pt idx="249">
                  <c:v>2078</c:v>
                </c:pt>
                <c:pt idx="250">
                  <c:v>2087</c:v>
                </c:pt>
                <c:pt idx="251">
                  <c:v>2078</c:v>
                </c:pt>
                <c:pt idx="252">
                  <c:v>2103</c:v>
                </c:pt>
                <c:pt idx="253">
                  <c:v>2116</c:v>
                </c:pt>
                <c:pt idx="254">
                  <c:v>2113</c:v>
                </c:pt>
                <c:pt idx="255">
                  <c:v>2099</c:v>
                </c:pt>
                <c:pt idx="256">
                  <c:v>2044</c:v>
                </c:pt>
                <c:pt idx="257">
                  <c:v>2041</c:v>
                </c:pt>
                <c:pt idx="258">
                  <c:v>2039</c:v>
                </c:pt>
                <c:pt idx="259">
                  <c:v>2079</c:v>
                </c:pt>
                <c:pt idx="260">
                  <c:v>2065</c:v>
                </c:pt>
                <c:pt idx="261">
                  <c:v>2055</c:v>
                </c:pt>
                <c:pt idx="262">
                  <c:v>2083</c:v>
                </c:pt>
                <c:pt idx="263">
                  <c:v>2097</c:v>
                </c:pt>
                <c:pt idx="264">
                  <c:v>2110</c:v>
                </c:pt>
                <c:pt idx="265">
                  <c:v>2075</c:v>
                </c:pt>
                <c:pt idx="266">
                  <c:v>2075</c:v>
                </c:pt>
                <c:pt idx="267">
                  <c:v>2052</c:v>
                </c:pt>
                <c:pt idx="268">
                  <c:v>2039</c:v>
                </c:pt>
                <c:pt idx="269">
                  <c:v>2058</c:v>
                </c:pt>
                <c:pt idx="270">
                  <c:v>2048</c:v>
                </c:pt>
                <c:pt idx="271">
                  <c:v>2069</c:v>
                </c:pt>
                <c:pt idx="272">
                  <c:v>1902</c:v>
                </c:pt>
                <c:pt idx="273">
                  <c:v>1898</c:v>
                </c:pt>
                <c:pt idx="274">
                  <c:v>1868</c:v>
                </c:pt>
                <c:pt idx="275">
                  <c:v>2001</c:v>
                </c:pt>
                <c:pt idx="276">
                  <c:v>2019</c:v>
                </c:pt>
                <c:pt idx="277">
                  <c:v>1944</c:v>
                </c:pt>
                <c:pt idx="278">
                  <c:v>2001</c:v>
                </c:pt>
                <c:pt idx="279">
                  <c:v>1986</c:v>
                </c:pt>
                <c:pt idx="280">
                  <c:v>1985</c:v>
                </c:pt>
                <c:pt idx="281">
                  <c:v>2022</c:v>
                </c:pt>
                <c:pt idx="282">
                  <c:v>2020</c:v>
                </c:pt>
                <c:pt idx="283">
                  <c:v>2008</c:v>
                </c:pt>
                <c:pt idx="284">
                  <c:v>2001</c:v>
                </c:pt>
                <c:pt idx="285">
                  <c:v>2007</c:v>
                </c:pt>
                <c:pt idx="286">
                  <c:v>2027</c:v>
                </c:pt>
                <c:pt idx="287">
                  <c:v>1989</c:v>
                </c:pt>
                <c:pt idx="288">
                  <c:v>2006</c:v>
                </c:pt>
                <c:pt idx="289">
                  <c:v>1988</c:v>
                </c:pt>
                <c:pt idx="290">
                  <c:v>1826</c:v>
                </c:pt>
                <c:pt idx="291">
                  <c:v>1727</c:v>
                </c:pt>
                <c:pt idx="292">
                  <c:v>1694</c:v>
                </c:pt>
                <c:pt idx="293">
                  <c:v>1694</c:v>
                </c:pt>
                <c:pt idx="294">
                  <c:v>1665</c:v>
                </c:pt>
                <c:pt idx="295">
                  <c:v>1694</c:v>
                </c:pt>
                <c:pt idx="296">
                  <c:v>1829</c:v>
                </c:pt>
                <c:pt idx="297">
                  <c:v>1843</c:v>
                </c:pt>
                <c:pt idx="298">
                  <c:v>1828</c:v>
                </c:pt>
                <c:pt idx="299">
                  <c:v>1839</c:v>
                </c:pt>
                <c:pt idx="300">
                  <c:v>1852</c:v>
                </c:pt>
                <c:pt idx="301">
                  <c:v>1839</c:v>
                </c:pt>
                <c:pt idx="302">
                  <c:v>1843</c:v>
                </c:pt>
                <c:pt idx="303">
                  <c:v>1846</c:v>
                </c:pt>
                <c:pt idx="304">
                  <c:v>2114</c:v>
                </c:pt>
                <c:pt idx="305">
                  <c:v>2135</c:v>
                </c:pt>
                <c:pt idx="306">
                  <c:v>2114</c:v>
                </c:pt>
                <c:pt idx="307">
                  <c:v>1828</c:v>
                </c:pt>
                <c:pt idx="308">
                  <c:v>1824</c:v>
                </c:pt>
                <c:pt idx="309">
                  <c:v>1809</c:v>
                </c:pt>
                <c:pt idx="310">
                  <c:v>1780</c:v>
                </c:pt>
                <c:pt idx="311">
                  <c:v>1800</c:v>
                </c:pt>
                <c:pt idx="312">
                  <c:v>1818</c:v>
                </c:pt>
                <c:pt idx="313">
                  <c:v>1848</c:v>
                </c:pt>
                <c:pt idx="314">
                  <c:v>1796</c:v>
                </c:pt>
                <c:pt idx="315">
                  <c:v>1844</c:v>
                </c:pt>
                <c:pt idx="316">
                  <c:v>1816</c:v>
                </c:pt>
                <c:pt idx="317">
                  <c:v>1822</c:v>
                </c:pt>
                <c:pt idx="318">
                  <c:v>1843</c:v>
                </c:pt>
                <c:pt idx="319">
                  <c:v>1894</c:v>
                </c:pt>
                <c:pt idx="320">
                  <c:v>1853</c:v>
                </c:pt>
                <c:pt idx="321">
                  <c:v>1827</c:v>
                </c:pt>
                <c:pt idx="322">
                  <c:v>1801</c:v>
                </c:pt>
                <c:pt idx="323">
                  <c:v>1818</c:v>
                </c:pt>
                <c:pt idx="324">
                  <c:v>1829</c:v>
                </c:pt>
                <c:pt idx="325">
                  <c:v>1797</c:v>
                </c:pt>
                <c:pt idx="326">
                  <c:v>1820</c:v>
                </c:pt>
                <c:pt idx="327">
                  <c:v>1828</c:v>
                </c:pt>
                <c:pt idx="328">
                  <c:v>1833</c:v>
                </c:pt>
                <c:pt idx="329">
                  <c:v>1835</c:v>
                </c:pt>
                <c:pt idx="330">
                  <c:v>1826</c:v>
                </c:pt>
                <c:pt idx="331">
                  <c:v>1830</c:v>
                </c:pt>
                <c:pt idx="332">
                  <c:v>1875</c:v>
                </c:pt>
                <c:pt idx="333">
                  <c:v>1819</c:v>
                </c:pt>
                <c:pt idx="334">
                  <c:v>1835</c:v>
                </c:pt>
                <c:pt idx="335">
                  <c:v>1850</c:v>
                </c:pt>
                <c:pt idx="336">
                  <c:v>1962</c:v>
                </c:pt>
                <c:pt idx="337">
                  <c:v>2104</c:v>
                </c:pt>
                <c:pt idx="338">
                  <c:v>2150</c:v>
                </c:pt>
                <c:pt idx="339">
                  <c:v>2126</c:v>
                </c:pt>
                <c:pt idx="340">
                  <c:v>1830</c:v>
                </c:pt>
                <c:pt idx="341">
                  <c:v>1824</c:v>
                </c:pt>
                <c:pt idx="342">
                  <c:v>1788</c:v>
                </c:pt>
                <c:pt idx="343">
                  <c:v>1820</c:v>
                </c:pt>
                <c:pt idx="344">
                  <c:v>1804</c:v>
                </c:pt>
                <c:pt idx="345">
                  <c:v>1790</c:v>
                </c:pt>
                <c:pt idx="346">
                  <c:v>1750</c:v>
                </c:pt>
                <c:pt idx="347">
                  <c:v>1752</c:v>
                </c:pt>
                <c:pt idx="348">
                  <c:v>1797</c:v>
                </c:pt>
                <c:pt idx="349">
                  <c:v>1787</c:v>
                </c:pt>
                <c:pt idx="350">
                  <c:v>1818</c:v>
                </c:pt>
                <c:pt idx="351">
                  <c:v>1818</c:v>
                </c:pt>
                <c:pt idx="352">
                  <c:v>1754</c:v>
                </c:pt>
                <c:pt idx="353">
                  <c:v>1782</c:v>
                </c:pt>
                <c:pt idx="354">
                  <c:v>1728</c:v>
                </c:pt>
                <c:pt idx="355">
                  <c:v>1779</c:v>
                </c:pt>
                <c:pt idx="356">
                  <c:v>1805</c:v>
                </c:pt>
                <c:pt idx="357">
                  <c:v>1754</c:v>
                </c:pt>
                <c:pt idx="358">
                  <c:v>1760</c:v>
                </c:pt>
              </c:numCache>
            </c:numRef>
          </c:val>
        </c:ser>
        <c:marker val="1"/>
        <c:axId val="36948608"/>
        <c:axId val="36950400"/>
      </c:lineChart>
      <c:catAx>
        <c:axId val="36937088"/>
        <c:scaling>
          <c:orientation val="minMax"/>
        </c:scaling>
        <c:axPos val="b"/>
        <c:numFmt formatCode="General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ko-KR"/>
          </a:p>
        </c:txPr>
        <c:crossAx val="36947072"/>
        <c:crosses val="autoZero"/>
        <c:lblAlgn val="ctr"/>
        <c:lblOffset val="100"/>
        <c:tickLblSkip val="20"/>
        <c:tickMarkSkip val="1"/>
      </c:catAx>
      <c:valAx>
        <c:axId val="36947072"/>
        <c:scaling>
          <c:orientation val="minMax"/>
          <c:max val="1.1000000000000001"/>
          <c:min val="0"/>
        </c:scaling>
        <c:axPos val="l"/>
        <c:numFmt formatCode="General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ko-KR"/>
          </a:p>
        </c:txPr>
        <c:crossAx val="36937088"/>
        <c:crosses val="autoZero"/>
        <c:crossBetween val="between"/>
        <c:majorUnit val="0.5"/>
      </c:valAx>
      <c:catAx>
        <c:axId val="36948608"/>
        <c:scaling>
          <c:orientation val="minMax"/>
        </c:scaling>
        <c:delete val="1"/>
        <c:axPos val="b"/>
        <c:tickLblPos val="none"/>
        <c:crossAx val="36950400"/>
        <c:crosses val="autoZero"/>
        <c:lblAlgn val="ctr"/>
        <c:lblOffset val="100"/>
      </c:catAx>
      <c:valAx>
        <c:axId val="36950400"/>
        <c:scaling>
          <c:orientation val="minMax"/>
          <c:max val="2500"/>
          <c:min val="1300"/>
        </c:scaling>
        <c:axPos val="r"/>
        <c:numFmt formatCode="General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ko-KR"/>
          </a:p>
        </c:txPr>
        <c:crossAx val="36948608"/>
        <c:crosses val="max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9244849081365127"/>
          <c:y val="1.6701545396007943E-3"/>
          <c:w val="6.1073915052638705E-2"/>
          <c:h val="0.12503195924038907"/>
        </c:manualLayout>
      </c:layout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ko-KR"/>
    </a:p>
  </c:txPr>
  <c:externalData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9239D28-E66E-4E3C-B22A-34594632FC59}" type="datetimeFigureOut">
              <a:rPr lang="ko-KR" altLang="en-US"/>
              <a:pPr>
                <a:defRPr/>
              </a:pPr>
              <a:t>2010-02-27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0C5E64D-40B6-442E-A947-BA70E34F11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타원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6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1808FB-A6D1-45EE-8885-B1C757CBD50C}" type="datetimeFigureOut">
              <a:rPr lang="ko-KR" altLang="en-US"/>
              <a:pPr>
                <a:defRPr/>
              </a:pPr>
              <a:t>2010-02-27</a:t>
            </a:fld>
            <a:endParaRPr lang="ko-KR" altLang="en-US"/>
          </a:p>
        </p:txBody>
      </p:sp>
      <p:sp>
        <p:nvSpPr>
          <p:cNvPr id="7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E4946-DE00-410F-922A-263BF6CF28E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2762F-EA1B-4CBE-8813-EBB887E1E84A}" type="datetimeFigureOut">
              <a:rPr lang="ko-KR" altLang="en-US"/>
              <a:pPr>
                <a:defRPr/>
              </a:pPr>
              <a:t>2010-02-27</a:t>
            </a:fld>
            <a:endParaRPr lang="ko-KR" altLang="en-US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DB3A-F810-43DF-8A3C-0092211EA81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C09F-74AE-45E5-87E0-4359B8514D68}" type="datetimeFigureOut">
              <a:rPr lang="ko-KR" altLang="en-US"/>
              <a:pPr>
                <a:defRPr/>
              </a:pPr>
              <a:t>2010-02-27</a:t>
            </a:fld>
            <a:endParaRPr lang="ko-KR" altLang="en-US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8CCFC-6018-486D-883C-0CF77357E38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2DC16-642A-42AA-A67E-08B5B11429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90E88-836C-46FF-BC9B-838F8F782DE0}" type="datetimeFigureOut">
              <a:rPr lang="ko-KR" altLang="en-US"/>
              <a:pPr>
                <a:defRPr/>
              </a:pPr>
              <a:t>2010-02-27</a:t>
            </a:fld>
            <a:endParaRPr lang="ko-KR" altLang="en-US"/>
          </a:p>
        </p:txBody>
      </p:sp>
      <p:sp>
        <p:nvSpPr>
          <p:cNvPr id="3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7449-F06F-40C7-93AC-AACDF9B3307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852D6-CC46-4AC4-8CE5-F763A5DD83FE}" type="datetimeFigureOut">
              <a:rPr lang="ko-KR" altLang="en-US"/>
              <a:pPr>
                <a:defRPr/>
              </a:pPr>
              <a:t>2010-02-27</a:t>
            </a:fld>
            <a:endParaRPr lang="ko-KR" altLang="en-US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5183C-B92A-4F35-9944-C83F520DC2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직사각형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타원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타원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6C32A0-9825-4421-84AD-A23DF2DFAF64}" type="datetimeFigureOut">
              <a:rPr lang="ko-KR" altLang="en-US"/>
              <a:pPr>
                <a:defRPr/>
              </a:pPr>
              <a:t>2010-02-27</a:t>
            </a:fld>
            <a:endParaRPr lang="ko-KR" alt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F94647-658B-49CC-9171-54F95C0E93E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5B98B-12E6-4E83-8773-E29FF9A8BFDB}" type="datetimeFigureOut">
              <a:rPr lang="ko-KR" altLang="en-US"/>
              <a:pPr>
                <a:defRPr/>
              </a:pPr>
              <a:t>2010-02-27</a:t>
            </a:fld>
            <a:endParaRPr lang="ko-KR" altLang="en-US"/>
          </a:p>
        </p:txBody>
      </p:sp>
      <p:sp>
        <p:nvSpPr>
          <p:cNvPr id="6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CF35-E578-4F61-8F34-6DF902BBCF0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64DD09-9787-47AA-855E-2C7F5B2E000D}" type="datetimeFigureOut">
              <a:rPr lang="ko-KR" altLang="en-US"/>
              <a:pPr>
                <a:defRPr/>
              </a:pPr>
              <a:t>2010-02-27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041536-A1F9-4D8E-84FC-74032A76B1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36D9-198F-426D-95CD-2481F470D34B}" type="datetimeFigureOut">
              <a:rPr lang="ko-KR" altLang="en-US"/>
              <a:pPr>
                <a:defRPr/>
              </a:pPr>
              <a:t>2010-02-27</a:t>
            </a:fld>
            <a:endParaRPr lang="ko-KR" altLang="en-US"/>
          </a:p>
        </p:txBody>
      </p:sp>
      <p:sp>
        <p:nvSpPr>
          <p:cNvPr id="4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B65D2-AB54-4304-8A11-F5FE8F693F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직사각형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C340CD-D6E7-4F58-A2B7-4BAAC126DBB1}" type="datetimeFigureOut">
              <a:rPr lang="ko-KR" altLang="en-US"/>
              <a:pPr>
                <a:defRPr/>
              </a:pPr>
              <a:t>2010-02-27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E0F1CA-1B0E-4B8E-AFC4-96DDB78A05A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7520F1-4849-4202-80DB-CE0A4AB47FBF}" type="datetimeFigureOut">
              <a:rPr lang="ko-KR" altLang="en-US"/>
              <a:pPr>
                <a:defRPr/>
              </a:pPr>
              <a:t>2010-02-27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70842C-5C49-4200-AED4-9D20258106D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 latinLnBrk="0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kumimoji="0" lang="en-US" sz="3200">
              <a:latin typeface="+mn-lt"/>
              <a:ea typeface="+mn-ea"/>
            </a:endParaRPr>
          </a:p>
        </p:txBody>
      </p:sp>
      <p:sp>
        <p:nvSpPr>
          <p:cNvPr id="6" name="순서도: 처리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순서도: 처리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14A4F1-6822-4702-A799-EA38A376F17D}" type="datetimeFigureOut">
              <a:rPr lang="ko-KR" altLang="en-US"/>
              <a:pPr>
                <a:defRPr/>
              </a:pPr>
              <a:t>2010-02-27</a:t>
            </a:fld>
            <a:endParaRPr lang="ko-KR" altLang="en-US"/>
          </a:p>
        </p:txBody>
      </p:sp>
      <p:sp>
        <p:nvSpPr>
          <p:cNvPr id="9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10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B3163E-A86F-4818-A88B-5B13DA38574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도넛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33" name="텍스트 개체 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F1967B8C-1E1C-4B0D-A0A7-7E24FC00EA25}" type="datetimeFigureOut">
              <a:rPr lang="ko-KR" altLang="en-US"/>
              <a:pPr>
                <a:defRPr/>
              </a:pPr>
              <a:t>2010-02-27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12F9E790-2236-4030-A096-0AD8BFBDDA4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8" r:id="rId2"/>
    <p:sldLayoutId id="2147483795" r:id="rId3"/>
    <p:sldLayoutId id="2147483789" r:id="rId4"/>
    <p:sldLayoutId id="2147483796" r:id="rId5"/>
    <p:sldLayoutId id="2147483790" r:id="rId6"/>
    <p:sldLayoutId id="2147483797" r:id="rId7"/>
    <p:sldLayoutId id="2147483798" r:id="rId8"/>
    <p:sldLayoutId id="2147483799" r:id="rId9"/>
    <p:sldLayoutId id="2147483791" r:id="rId10"/>
    <p:sldLayoutId id="2147483792" r:id="rId11"/>
    <p:sldLayoutId id="2147483800" r:id="rId12"/>
    <p:sldLayoutId id="2147483793" r:id="rId1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9pPr>
      <a:extLst/>
    </p:titleStyle>
    <p:bodyStyle>
      <a:lvl1pPr marL="365125" indent="-282575" algn="l" rtl="0" eaLnBrk="0" fontAlgn="base" latinLnBrk="1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latinLnBrk="1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latinLnBrk="1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latinLnBrk="1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mrl.uscb.edu/~safinyaweb/XRD.htm" TargetMode="Externa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428625"/>
            <a:ext cx="8001000" cy="20716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3900" dirty="0" smtClean="0">
                <a:solidFill>
                  <a:schemeClr val="tx2">
                    <a:satMod val="130000"/>
                  </a:schemeClr>
                </a:solidFill>
                <a:latin typeface="HY산B" pitchFamily="18" charset="-127"/>
                <a:ea typeface="HY산B" pitchFamily="18" charset="-127"/>
              </a:rPr>
              <a:t>Performance of the X-ray </a:t>
            </a:r>
            <a:r>
              <a:rPr lang="en-US" altLang="ko-KR" sz="3900" dirty="0" smtClean="0">
                <a:solidFill>
                  <a:srgbClr val="C00000"/>
                </a:solidFill>
                <a:latin typeface="HY산B" pitchFamily="18" charset="-127"/>
                <a:ea typeface="HY산B" pitchFamily="18" charset="-127"/>
              </a:rPr>
              <a:t>PSD</a:t>
            </a:r>
            <a:r>
              <a:rPr lang="en-US" altLang="ko-KR" sz="3900" dirty="0" smtClean="0">
                <a:solidFill>
                  <a:schemeClr val="tx2">
                    <a:satMod val="130000"/>
                  </a:schemeClr>
                </a:solidFill>
                <a:latin typeface="HY산B" pitchFamily="18" charset="-127"/>
                <a:ea typeface="HY산B" pitchFamily="18" charset="-127"/>
              </a:rPr>
              <a:t> based on the </a:t>
            </a:r>
            <a:r>
              <a:rPr lang="en-US" altLang="ko-KR" sz="3900" dirty="0" smtClean="0">
                <a:solidFill>
                  <a:srgbClr val="0000FF"/>
                </a:solidFill>
                <a:latin typeface="HY산B" pitchFamily="18" charset="-127"/>
                <a:ea typeface="HY산B" pitchFamily="18" charset="-127"/>
              </a:rPr>
              <a:t>MWPC</a:t>
            </a:r>
            <a:endParaRPr lang="ko-KR" altLang="en-US" sz="3900" dirty="0">
              <a:solidFill>
                <a:srgbClr val="0000FF"/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16386" name="부제목 2"/>
          <p:cNvSpPr>
            <a:spLocks noGrp="1"/>
          </p:cNvSpPr>
          <p:nvPr>
            <p:ph type="subTitle" idx="1"/>
          </p:nvPr>
        </p:nvSpPr>
        <p:spPr>
          <a:xfrm>
            <a:off x="1214438" y="4286250"/>
            <a:ext cx="5929312" cy="1323975"/>
          </a:xfrm>
        </p:spPr>
        <p:txBody>
          <a:bodyPr/>
          <a:lstStyle/>
          <a:p>
            <a:pPr marL="26988" eaLnBrk="1" hangingPunct="1"/>
            <a:r>
              <a:rPr lang="en-US" altLang="ko-KR" smtClean="0">
                <a:solidFill>
                  <a:schemeClr val="tx1"/>
                </a:solidFill>
              </a:rPr>
              <a:t>Ryu Min Sang</a:t>
            </a:r>
          </a:p>
          <a:p>
            <a:pPr marL="26988" eaLnBrk="1" hangingPunct="1"/>
            <a:r>
              <a:rPr lang="en-US" altLang="ko-KR" sz="2000" smtClean="0">
                <a:solidFill>
                  <a:schemeClr val="tx1"/>
                </a:solidFill>
              </a:rPr>
              <a:t>Neutron Science Division</a:t>
            </a:r>
          </a:p>
          <a:p>
            <a:pPr marL="26988" eaLnBrk="1" hangingPunct="1"/>
            <a:r>
              <a:rPr lang="en-US" altLang="ko-KR" sz="2000" smtClean="0">
                <a:solidFill>
                  <a:schemeClr val="tx1"/>
                </a:solidFill>
              </a:rPr>
              <a:t>Korea Atomic Energy Research Institute (KAERI)</a:t>
            </a:r>
            <a:endParaRPr lang="ko-KR" altLang="en-US" sz="2000" smtClean="0">
              <a:solidFill>
                <a:schemeClr val="tx1"/>
              </a:solidFill>
            </a:endParaRPr>
          </a:p>
        </p:txBody>
      </p:sp>
      <p:sp>
        <p:nvSpPr>
          <p:cNvPr id="16387" name="부제목 2"/>
          <p:cNvSpPr txBox="1">
            <a:spLocks/>
          </p:cNvSpPr>
          <p:nvPr/>
        </p:nvSpPr>
        <p:spPr bwMode="auto">
          <a:xfrm>
            <a:off x="5157788" y="2636838"/>
            <a:ext cx="38433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400">
                <a:latin typeface="Gill Sans MT"/>
                <a:ea typeface="HY엽서L" pitchFamily="18" charset="-127"/>
              </a:rPr>
              <a:t>Position sensitive detector (</a:t>
            </a:r>
            <a:r>
              <a:rPr kumimoji="0" lang="en-US" altLang="ko-KR" sz="1400">
                <a:solidFill>
                  <a:srgbClr val="C00000"/>
                </a:solidFill>
                <a:latin typeface="Gill Sans MT"/>
                <a:ea typeface="HY엽서L" pitchFamily="18" charset="-127"/>
              </a:rPr>
              <a:t>PSD</a:t>
            </a:r>
            <a:r>
              <a:rPr kumimoji="0" lang="en-US" altLang="ko-KR" sz="1400">
                <a:latin typeface="Gill Sans MT"/>
                <a:ea typeface="HY엽서L" pitchFamily="18" charset="-127"/>
              </a:rPr>
              <a:t>)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kumimoji="0" lang="en-US" altLang="ko-KR" sz="1400">
                <a:latin typeface="Gill Sans MT"/>
                <a:ea typeface="HY엽서L" pitchFamily="18" charset="-127"/>
              </a:rPr>
              <a:t>Multi-wire proportional chamber (</a:t>
            </a:r>
            <a:r>
              <a:rPr kumimoji="0" lang="en-US" altLang="ko-KR" sz="1400">
                <a:solidFill>
                  <a:srgbClr val="0000FF"/>
                </a:solidFill>
                <a:latin typeface="Gill Sans MT"/>
                <a:ea typeface="HY엽서L" pitchFamily="18" charset="-127"/>
              </a:rPr>
              <a:t>MWPC</a:t>
            </a:r>
            <a:r>
              <a:rPr kumimoji="0" lang="en-US" altLang="ko-KR" sz="1400">
                <a:latin typeface="Gill Sans MT"/>
                <a:ea typeface="HY엽서L" pitchFamily="18" charset="-127"/>
              </a:rPr>
              <a:t>)</a:t>
            </a:r>
            <a:endParaRPr kumimoji="0" lang="ko-KR" altLang="en-US" sz="1400">
              <a:latin typeface="Gill Sans MT"/>
              <a:ea typeface="HY엽서L" pitchFamily="18" charset="-127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1071563" y="6572250"/>
            <a:ext cx="3000375" cy="2857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altLang="ko-KR" sz="1400" dirty="0">
                <a:latin typeface="+mn-lt"/>
                <a:ea typeface="+mn-ea"/>
              </a:rPr>
              <a:t>2010.02.25-27 Heavy Ion Meeting</a:t>
            </a:r>
            <a:endParaRPr kumimoji="0" lang="ko-KR" altLang="en-US" sz="1400" dirty="0">
              <a:latin typeface="+mn-lt"/>
              <a:ea typeface="+mn-ea"/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6357938" y="6572250"/>
            <a:ext cx="2786062" cy="2857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en-US" altLang="ko-KR" sz="1400" dirty="0" err="1">
                <a:latin typeface="+mn-lt"/>
                <a:ea typeface="+mn-ea"/>
              </a:rPr>
              <a:t>Yongpyong</a:t>
            </a:r>
            <a:r>
              <a:rPr kumimoji="0" lang="en-US" altLang="ko-KR" sz="1400" dirty="0">
                <a:latin typeface="+mn-lt"/>
                <a:ea typeface="+mn-ea"/>
              </a:rPr>
              <a:t> resort, </a:t>
            </a:r>
            <a:r>
              <a:rPr kumimoji="0" lang="en-US" altLang="ko-KR" sz="1400" dirty="0" err="1">
                <a:latin typeface="+mn-lt"/>
                <a:ea typeface="+mn-ea"/>
              </a:rPr>
              <a:t>Pyungchang</a:t>
            </a:r>
            <a:endParaRPr kumimoji="0" lang="ko-KR" altLang="en-US" sz="1400" dirty="0">
              <a:latin typeface="+mn-lt"/>
              <a:ea typeface="+mn-ea"/>
            </a:endParaRPr>
          </a:p>
        </p:txBody>
      </p:sp>
      <p:pic>
        <p:nvPicPr>
          <p:cNvPr id="16390" name="Picture 1" descr="D:\[Physics] 학회 참가\20100225-27 HIM (평창,용평리조트)\091020_ppt_summary\him_f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"/>
            <a:ext cx="11763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D:\[Physics] 학회 참가\20100225-27 HIM (평창,용평리조트)\091020_ppt_summary\kaeri_sub_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71438"/>
            <a:ext cx="25844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그룹 50"/>
          <p:cNvGrpSpPr>
            <a:grpSpLocks/>
          </p:cNvGrpSpPr>
          <p:nvPr/>
        </p:nvGrpSpPr>
        <p:grpSpPr bwMode="auto">
          <a:xfrm>
            <a:off x="1928813" y="3786188"/>
            <a:ext cx="6145212" cy="2928937"/>
            <a:chOff x="2032683" y="857232"/>
            <a:chExt cx="6741844" cy="3168619"/>
          </a:xfrm>
        </p:grpSpPr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2661410" y="2105788"/>
              <a:ext cx="283886" cy="5753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7011999" y="1001494"/>
              <a:ext cx="566030" cy="5272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451500" y="1001494"/>
              <a:ext cx="566030" cy="5272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2424549" y="1528738"/>
              <a:ext cx="757609" cy="67322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3513067" y="2538575"/>
              <a:ext cx="519005" cy="47915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4364723" y="1578544"/>
              <a:ext cx="519005" cy="479157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3182158" y="1817263"/>
              <a:ext cx="330909" cy="10081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 flipV="1">
              <a:off x="4032073" y="1769176"/>
              <a:ext cx="332651" cy="10562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5735386" y="1001494"/>
              <a:ext cx="1605782" cy="5272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6350180" y="1049582"/>
              <a:ext cx="424957" cy="432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5923481" y="1528738"/>
              <a:ext cx="1276613" cy="14426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5923481" y="857232"/>
              <a:ext cx="1276613" cy="14426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>
              <a:off x="4693892" y="1578544"/>
              <a:ext cx="1229590" cy="944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 flipV="1">
              <a:off x="7200095" y="1499543"/>
              <a:ext cx="236861" cy="1734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7200095" y="857232"/>
              <a:ext cx="282144" cy="2129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 flipH="1">
              <a:off x="5576897" y="857232"/>
              <a:ext cx="344842" cy="1923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 flipH="1" flipV="1">
              <a:off x="5582122" y="1492673"/>
              <a:ext cx="341359" cy="1803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3748187" y="2777295"/>
              <a:ext cx="47025" cy="8174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3607115" y="3594782"/>
              <a:ext cx="330909" cy="4310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74" name="Text Box 26"/>
            <p:cNvSpPr txBox="1">
              <a:spLocks noChangeArrowheads="1"/>
            </p:cNvSpPr>
            <p:nvPr/>
          </p:nvSpPr>
          <p:spPr bwMode="auto">
            <a:xfrm>
              <a:off x="3896226" y="3682369"/>
              <a:ext cx="2288500" cy="32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dirty="0">
                  <a:latin typeface="Arial" pitchFamily="34" charset="0"/>
                  <a:ea typeface="+mn-ea"/>
                </a:rPr>
                <a:t>Weight (wire tension control)</a:t>
              </a:r>
            </a:p>
          </p:txBody>
        </p:sp>
        <p:sp>
          <p:nvSpPr>
            <p:cNvPr id="2075" name="Text Box 27"/>
            <p:cNvSpPr txBox="1">
              <a:spLocks noChangeArrowheads="1"/>
            </p:cNvSpPr>
            <p:nvPr/>
          </p:nvSpPr>
          <p:spPr bwMode="auto">
            <a:xfrm>
              <a:off x="2619611" y="1727958"/>
              <a:ext cx="409283" cy="27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b="1" dirty="0">
                  <a:latin typeface="Arial" pitchFamily="34" charset="0"/>
                  <a:ea typeface="+mn-ea"/>
                </a:rPr>
                <a:t>M3</a:t>
              </a:r>
            </a:p>
          </p:txBody>
        </p:sp>
        <p:sp>
          <p:nvSpPr>
            <p:cNvPr id="2076" name="Text Box 28"/>
            <p:cNvSpPr txBox="1">
              <a:spLocks noChangeArrowheads="1"/>
            </p:cNvSpPr>
            <p:nvPr/>
          </p:nvSpPr>
          <p:spPr bwMode="auto">
            <a:xfrm>
              <a:off x="6364113" y="1145757"/>
              <a:ext cx="409283" cy="27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b="1" dirty="0">
                  <a:latin typeface="Arial" pitchFamily="34" charset="0"/>
                  <a:ea typeface="+mn-ea"/>
                </a:rPr>
                <a:t>M2</a:t>
              </a:r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2236453" y="2681120"/>
              <a:ext cx="1086776" cy="6732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2614387" y="2827100"/>
              <a:ext cx="426698" cy="43107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80" name="Text Box 32"/>
            <p:cNvSpPr txBox="1">
              <a:spLocks noChangeArrowheads="1"/>
            </p:cNvSpPr>
            <p:nvPr/>
          </p:nvSpPr>
          <p:spPr bwMode="auto">
            <a:xfrm>
              <a:off x="2640511" y="2921558"/>
              <a:ext cx="409283" cy="27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b="1" dirty="0">
                  <a:solidFill>
                    <a:srgbClr val="FF0000"/>
                  </a:solidFill>
                  <a:latin typeface="Arial" pitchFamily="34" charset="0"/>
                  <a:ea typeface="+mn-ea"/>
                </a:rPr>
                <a:t>M1</a:t>
              </a:r>
            </a:p>
          </p:txBody>
        </p:sp>
        <p:sp>
          <p:nvSpPr>
            <p:cNvPr id="2081" name="Text Box 33"/>
            <p:cNvSpPr txBox="1">
              <a:spLocks noChangeArrowheads="1"/>
            </p:cNvSpPr>
            <p:nvPr/>
          </p:nvSpPr>
          <p:spPr bwMode="auto">
            <a:xfrm>
              <a:off x="2032683" y="3371519"/>
              <a:ext cx="1518700" cy="522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>
                  <a:latin typeface="Arial" pitchFamily="34" charset="0"/>
                  <a:ea typeface="+mn-ea"/>
                </a:rPr>
                <a:t>Linear translator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>
                  <a:latin typeface="Arial" pitchFamily="34" charset="0"/>
                  <a:ea typeface="+mn-ea"/>
                </a:rPr>
                <a:t>(wire step control)</a:t>
              </a:r>
            </a:p>
          </p:txBody>
        </p:sp>
        <p:sp>
          <p:nvSpPr>
            <p:cNvPr id="2083" name="Text Box 35"/>
            <p:cNvSpPr txBox="1">
              <a:spLocks noChangeArrowheads="1"/>
            </p:cNvSpPr>
            <p:nvPr/>
          </p:nvSpPr>
          <p:spPr bwMode="auto">
            <a:xfrm>
              <a:off x="4857605" y="1396498"/>
              <a:ext cx="557321" cy="31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dirty="0">
                  <a:latin typeface="Arial" pitchFamily="34" charset="0"/>
                  <a:ea typeface="+mn-ea"/>
                </a:rPr>
                <a:t>Wire</a:t>
              </a:r>
            </a:p>
          </p:txBody>
        </p:sp>
        <p:sp>
          <p:nvSpPr>
            <p:cNvPr id="2084" name="Text Box 36"/>
            <p:cNvSpPr txBox="1">
              <a:spLocks noChangeArrowheads="1"/>
            </p:cNvSpPr>
            <p:nvPr/>
          </p:nvSpPr>
          <p:spPr bwMode="auto">
            <a:xfrm>
              <a:off x="5996630" y="1738262"/>
              <a:ext cx="1506508" cy="32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dirty="0">
                  <a:latin typeface="Arial" pitchFamily="34" charset="0"/>
                  <a:ea typeface="+mn-ea"/>
                </a:rPr>
                <a:t>Wire frame (PCB)</a:t>
              </a:r>
            </a:p>
          </p:txBody>
        </p:sp>
        <p:sp>
          <p:nvSpPr>
            <p:cNvPr id="26667" name="Text Box 37"/>
            <p:cNvSpPr txBox="1">
              <a:spLocks noChangeArrowheads="1"/>
            </p:cNvSpPr>
            <p:nvPr/>
          </p:nvSpPr>
          <p:spPr bwMode="auto">
            <a:xfrm>
              <a:off x="5477624" y="2608989"/>
              <a:ext cx="3295161" cy="7693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000">
                  <a:solidFill>
                    <a:srgbClr val="FF0000"/>
                  </a:solidFill>
                  <a:latin typeface="Arial" charset="0"/>
                  <a:ea typeface="HY엽서L" pitchFamily="18" charset="-127"/>
                </a:rPr>
                <a:t>*M means a stepping motor</a:t>
              </a:r>
            </a:p>
            <a:p>
              <a:r>
                <a:rPr kumimoji="0" lang="en-US" altLang="ko-KR" sz="1000">
                  <a:latin typeface="Arial" charset="0"/>
                  <a:ea typeface="HY엽서L" pitchFamily="18" charset="-127"/>
                </a:rPr>
                <a:t>M1 : Wire step control with linear translator</a:t>
              </a:r>
            </a:p>
            <a:p>
              <a:r>
                <a:rPr kumimoji="0" lang="en-US" altLang="ko-KR" sz="1000">
                  <a:latin typeface="Arial" charset="0"/>
                  <a:ea typeface="HY엽서L" pitchFamily="18" charset="-127"/>
                </a:rPr>
                <a:t>M2 : Wire frame rotator</a:t>
              </a:r>
            </a:p>
            <a:p>
              <a:r>
                <a:rPr kumimoji="0" lang="en-US" altLang="ko-KR" sz="1000">
                  <a:latin typeface="Arial" charset="0"/>
                  <a:ea typeface="HY엽서L" pitchFamily="18" charset="-127"/>
                </a:rPr>
                <a:t>M3 : Wire length control</a:t>
              </a:r>
            </a:p>
          </p:txBody>
        </p:sp>
        <p:sp>
          <p:nvSpPr>
            <p:cNvPr id="2086" name="Text Box 38"/>
            <p:cNvSpPr txBox="1">
              <a:spLocks noChangeArrowheads="1"/>
            </p:cNvSpPr>
            <p:nvPr/>
          </p:nvSpPr>
          <p:spPr bwMode="auto">
            <a:xfrm>
              <a:off x="4364723" y="2074874"/>
              <a:ext cx="1093743" cy="31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>
                  <a:latin typeface="Arial" pitchFamily="34" charset="0"/>
                  <a:ea typeface="+mn-ea"/>
                </a:rPr>
                <a:t>Fixed pulley</a:t>
              </a:r>
            </a:p>
          </p:txBody>
        </p:sp>
        <p:sp>
          <p:nvSpPr>
            <p:cNvPr id="2087" name="Text Box 39"/>
            <p:cNvSpPr txBox="1">
              <a:spLocks noChangeArrowheads="1"/>
            </p:cNvSpPr>
            <p:nvPr/>
          </p:nvSpPr>
          <p:spPr bwMode="auto">
            <a:xfrm>
              <a:off x="4032073" y="2799621"/>
              <a:ext cx="825532" cy="522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dirty="0">
                  <a:latin typeface="Arial" pitchFamily="34" charset="0"/>
                  <a:ea typeface="+mn-ea"/>
                </a:rPr>
                <a:t>Movable pulley</a:t>
              </a:r>
            </a:p>
          </p:txBody>
        </p:sp>
        <p:sp>
          <p:nvSpPr>
            <p:cNvPr id="2088" name="AutoShape 40"/>
            <p:cNvSpPr>
              <a:spLocks noChangeArrowheads="1"/>
            </p:cNvSpPr>
            <p:nvPr/>
          </p:nvSpPr>
          <p:spPr bwMode="auto">
            <a:xfrm>
              <a:off x="3748187" y="2138419"/>
              <a:ext cx="95790" cy="382982"/>
            </a:xfrm>
            <a:prstGeom prst="upDownArrow">
              <a:avLst>
                <a:gd name="adj1" fmla="val 50000"/>
                <a:gd name="adj2" fmla="val 7978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89" name="Arc 41"/>
            <p:cNvSpPr>
              <a:spLocks/>
            </p:cNvSpPr>
            <p:nvPr/>
          </p:nvSpPr>
          <p:spPr bwMode="auto">
            <a:xfrm>
              <a:off x="6822162" y="1082212"/>
              <a:ext cx="94048" cy="3366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870"/>
                <a:gd name="T2" fmla="*/ 3760 w 21600"/>
                <a:gd name="T3" fmla="*/ 42870 h 42870"/>
                <a:gd name="T4" fmla="*/ 0 w 21600"/>
                <a:gd name="T5" fmla="*/ 21600 h 42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87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078"/>
                    <a:pt x="14078" y="41046"/>
                    <a:pt x="3760" y="42870"/>
                  </a:cubicBezTo>
                </a:path>
                <a:path w="21600" h="4287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078"/>
                    <a:pt x="14078" y="41046"/>
                    <a:pt x="3760" y="4287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90" name="Arc 42"/>
            <p:cNvSpPr>
              <a:spLocks/>
            </p:cNvSpPr>
            <p:nvPr/>
          </p:nvSpPr>
          <p:spPr bwMode="auto">
            <a:xfrm>
              <a:off x="2945296" y="1705632"/>
              <a:ext cx="95789" cy="3366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870"/>
                <a:gd name="T2" fmla="*/ 3760 w 21600"/>
                <a:gd name="T3" fmla="*/ 42870 h 42870"/>
                <a:gd name="T4" fmla="*/ 0 w 21600"/>
                <a:gd name="T5" fmla="*/ 21600 h 42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87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078"/>
                    <a:pt x="14078" y="41046"/>
                    <a:pt x="3760" y="42870"/>
                  </a:cubicBezTo>
                </a:path>
                <a:path w="21600" h="4287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078"/>
                    <a:pt x="14078" y="41046"/>
                    <a:pt x="3760" y="4287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091" name="Arc 43"/>
            <p:cNvSpPr>
              <a:spLocks/>
            </p:cNvSpPr>
            <p:nvPr/>
          </p:nvSpPr>
          <p:spPr bwMode="auto">
            <a:xfrm>
              <a:off x="3039344" y="2858013"/>
              <a:ext cx="94048" cy="3366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870"/>
                <a:gd name="T2" fmla="*/ 3760 w 21600"/>
                <a:gd name="T3" fmla="*/ 42870 h 42870"/>
                <a:gd name="T4" fmla="*/ 0 w 21600"/>
                <a:gd name="T5" fmla="*/ 21600 h 42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87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078"/>
                    <a:pt x="14078" y="41046"/>
                    <a:pt x="3760" y="42870"/>
                  </a:cubicBezTo>
                </a:path>
                <a:path w="21600" h="4287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078"/>
                    <a:pt x="14078" y="41046"/>
                    <a:pt x="3760" y="4287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grpSp>
          <p:nvGrpSpPr>
            <p:cNvPr id="26674" name="Group 57"/>
            <p:cNvGrpSpPr>
              <a:grpSpLocks/>
            </p:cNvGrpSpPr>
            <p:nvPr/>
          </p:nvGrpSpPr>
          <p:grpSpPr bwMode="auto">
            <a:xfrm>
              <a:off x="4787530" y="2643182"/>
              <a:ext cx="284536" cy="719660"/>
              <a:chOff x="3288" y="2024"/>
              <a:chExt cx="273" cy="680"/>
            </a:xfrm>
          </p:grpSpPr>
          <p:sp>
            <p:nvSpPr>
              <p:cNvPr id="2095" name="Line 47"/>
              <p:cNvSpPr>
                <a:spLocks noChangeShapeType="1"/>
              </p:cNvSpPr>
              <p:nvPr/>
            </p:nvSpPr>
            <p:spPr bwMode="auto">
              <a:xfrm>
                <a:off x="3334" y="2024"/>
                <a:ext cx="92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 flipH="1">
                <a:off x="3425" y="2024"/>
                <a:ext cx="9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 flipV="1">
                <a:off x="3334" y="2615"/>
                <a:ext cx="92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 flipH="1" flipV="1">
                <a:off x="3425" y="2615"/>
                <a:ext cx="90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099" name="Rectangle 51"/>
              <p:cNvSpPr>
                <a:spLocks noChangeArrowheads="1"/>
              </p:cNvSpPr>
              <p:nvPr/>
            </p:nvSpPr>
            <p:spPr bwMode="auto">
              <a:xfrm>
                <a:off x="3516" y="2251"/>
                <a:ext cx="45" cy="2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100" name="Rectangle 52"/>
              <p:cNvSpPr>
                <a:spLocks noChangeArrowheads="1"/>
              </p:cNvSpPr>
              <p:nvPr/>
            </p:nvSpPr>
            <p:spPr bwMode="auto">
              <a:xfrm>
                <a:off x="3288" y="2251"/>
                <a:ext cx="45" cy="2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3334" y="2024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3516" y="2024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103" name="Oval 55"/>
              <p:cNvSpPr>
                <a:spLocks noChangeArrowheads="1"/>
              </p:cNvSpPr>
              <p:nvPr/>
            </p:nvSpPr>
            <p:spPr bwMode="auto">
              <a:xfrm>
                <a:off x="3404" y="206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>
                  <a:latin typeface="+mn-lt"/>
                  <a:ea typeface="+mn-ea"/>
                </a:endParaRPr>
              </a:p>
            </p:txBody>
          </p:sp>
          <p:sp>
            <p:nvSpPr>
              <p:cNvPr id="2104" name="Oval 56"/>
              <p:cNvSpPr>
                <a:spLocks noChangeArrowheads="1"/>
              </p:cNvSpPr>
              <p:nvPr/>
            </p:nvSpPr>
            <p:spPr bwMode="auto">
              <a:xfrm>
                <a:off x="3400" y="2623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>
                  <a:latin typeface="+mn-lt"/>
                  <a:ea typeface="+mn-ea"/>
                </a:endParaRPr>
              </a:p>
            </p:txBody>
          </p:sp>
        </p:grp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2142405" y="1145757"/>
              <a:ext cx="3215047" cy="225495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050">
                <a:latin typeface="+mn-lt"/>
                <a:ea typeface="+mn-ea"/>
              </a:endParaRPr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6801262" y="3503759"/>
              <a:ext cx="1973265" cy="27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50" b="1" dirty="0">
                  <a:solidFill>
                    <a:srgbClr val="00B0F0"/>
                  </a:solidFill>
                  <a:latin typeface="+mn-lt"/>
                  <a:ea typeface="+mn-ea"/>
                </a:rPr>
                <a:t>CERN report 77-09(1977)</a:t>
              </a:r>
            </a:p>
          </p:txBody>
        </p:sp>
      </p:grpSp>
      <p:sp>
        <p:nvSpPr>
          <p:cNvPr id="52" name="제목 51"/>
          <p:cNvSpPr>
            <a:spLocks noGrp="1"/>
          </p:cNvSpPr>
          <p:nvPr>
            <p:ph type="title"/>
          </p:nvPr>
        </p:nvSpPr>
        <p:spPr>
          <a:xfrm>
            <a:off x="2643188" y="0"/>
            <a:ext cx="4708525" cy="928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sz="4400" dirty="0" smtClean="0">
                <a:solidFill>
                  <a:schemeClr val="tx2">
                    <a:satMod val="130000"/>
                  </a:schemeClr>
                </a:solidFill>
                <a:latin typeface="Lucida Sans Unicode" pitchFamily="34" charset="0"/>
              </a:rPr>
              <a:t>Winding Machine</a:t>
            </a:r>
            <a:endParaRPr lang="ko-KR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6627" name="Picture 2" descr="C:\DOCUME~1\mryu\LOCALS~1\Temp\UNI000001705ea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28688"/>
            <a:ext cx="38020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DOCUME~1\mryu\LOCALS~1\Temp\UNI000001705eb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928688"/>
            <a:ext cx="33242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7"/>
          <p:cNvSpPr txBox="1">
            <a:spLocks noChangeArrowheads="1"/>
          </p:cNvSpPr>
          <p:nvPr/>
        </p:nvSpPr>
        <p:spPr bwMode="auto">
          <a:xfrm>
            <a:off x="1390650" y="14192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b="1">
                <a:solidFill>
                  <a:srgbClr val="FFFF00"/>
                </a:solidFill>
                <a:latin typeface="Gill Sans MT"/>
                <a:ea typeface="HY엽서L" pitchFamily="18" charset="-127"/>
              </a:rPr>
              <a:t>M3</a:t>
            </a:r>
            <a:endParaRPr kumimoji="0" lang="ko-KR" altLang="en-US" b="1">
              <a:solidFill>
                <a:srgbClr val="FFFF00"/>
              </a:solidFill>
              <a:latin typeface="Gill Sans MT"/>
              <a:ea typeface="HY엽서L" pitchFamily="18" charset="-127"/>
            </a:endParaRPr>
          </a:p>
        </p:txBody>
      </p:sp>
      <p:sp>
        <p:nvSpPr>
          <p:cNvPr id="26630" name="TextBox 58"/>
          <p:cNvSpPr txBox="1">
            <a:spLocks noChangeArrowheads="1"/>
          </p:cNvSpPr>
          <p:nvPr/>
        </p:nvSpPr>
        <p:spPr bwMode="auto">
          <a:xfrm>
            <a:off x="4357688" y="113030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b="1">
                <a:solidFill>
                  <a:srgbClr val="FFFF00"/>
                </a:solidFill>
                <a:latin typeface="Gill Sans MT"/>
                <a:ea typeface="HY엽서L" pitchFamily="18" charset="-127"/>
              </a:rPr>
              <a:t>M2</a:t>
            </a:r>
            <a:endParaRPr kumimoji="0" lang="ko-KR" altLang="en-US" b="1">
              <a:solidFill>
                <a:srgbClr val="FFFF00"/>
              </a:solidFill>
              <a:latin typeface="Gill Sans MT"/>
              <a:ea typeface="HY엽서L" pitchFamily="18" charset="-127"/>
            </a:endParaRPr>
          </a:p>
        </p:txBody>
      </p:sp>
      <p:sp>
        <p:nvSpPr>
          <p:cNvPr id="26631" name="TextBox 59"/>
          <p:cNvSpPr txBox="1">
            <a:spLocks noChangeArrowheads="1"/>
          </p:cNvSpPr>
          <p:nvPr/>
        </p:nvSpPr>
        <p:spPr bwMode="auto">
          <a:xfrm>
            <a:off x="2857500" y="2938463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b="1">
                <a:solidFill>
                  <a:srgbClr val="FFFF00"/>
                </a:solidFill>
                <a:latin typeface="Gill Sans MT"/>
                <a:ea typeface="HY엽서L" pitchFamily="18" charset="-127"/>
              </a:rPr>
              <a:t>Motor controller</a:t>
            </a:r>
            <a:endParaRPr kumimoji="0" lang="ko-KR" altLang="en-US" sz="1200" b="1">
              <a:solidFill>
                <a:srgbClr val="FFFF00"/>
              </a:solidFill>
              <a:latin typeface="Gill Sans MT"/>
              <a:ea typeface="HY엽서L" pitchFamily="18" charset="-127"/>
            </a:endParaRPr>
          </a:p>
        </p:txBody>
      </p:sp>
      <p:sp>
        <p:nvSpPr>
          <p:cNvPr id="26632" name="TextBox 60"/>
          <p:cNvSpPr txBox="1">
            <a:spLocks noChangeArrowheads="1"/>
          </p:cNvSpPr>
          <p:nvPr/>
        </p:nvSpPr>
        <p:spPr bwMode="auto">
          <a:xfrm>
            <a:off x="8286750" y="220186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b="1">
                <a:solidFill>
                  <a:srgbClr val="FFFF00"/>
                </a:solidFill>
                <a:latin typeface="Gill Sans MT"/>
                <a:ea typeface="HY엽서L" pitchFamily="18" charset="-127"/>
              </a:rPr>
              <a:t>M2</a:t>
            </a:r>
            <a:endParaRPr kumimoji="0" lang="ko-KR" altLang="en-US" b="1">
              <a:solidFill>
                <a:srgbClr val="FFFF00"/>
              </a:solidFill>
              <a:latin typeface="Gill Sans MT"/>
              <a:ea typeface="HY엽서L" pitchFamily="18" charset="-127"/>
            </a:endParaRPr>
          </a:p>
        </p:txBody>
      </p:sp>
      <p:sp>
        <p:nvSpPr>
          <p:cNvPr id="26633" name="TextBox 61"/>
          <p:cNvSpPr txBox="1">
            <a:spLocks noChangeArrowheads="1"/>
          </p:cNvSpPr>
          <p:nvPr/>
        </p:nvSpPr>
        <p:spPr bwMode="auto">
          <a:xfrm>
            <a:off x="7500938" y="1357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b="1">
                <a:solidFill>
                  <a:srgbClr val="FFFF00"/>
                </a:solidFill>
                <a:latin typeface="Gill Sans MT"/>
                <a:ea typeface="HY엽서L" pitchFamily="18" charset="-127"/>
              </a:rPr>
              <a:t>M3</a:t>
            </a:r>
            <a:endParaRPr kumimoji="0" lang="ko-KR" altLang="en-US" b="1">
              <a:solidFill>
                <a:srgbClr val="FFFF00"/>
              </a:solidFill>
              <a:latin typeface="Gill Sans MT"/>
              <a:ea typeface="HY엽서L" pitchFamily="18" charset="-127"/>
            </a:endParaRPr>
          </a:p>
        </p:txBody>
      </p:sp>
      <p:sp>
        <p:nvSpPr>
          <p:cNvPr id="26634" name="TextBox 62"/>
          <p:cNvSpPr txBox="1">
            <a:spLocks noChangeArrowheads="1"/>
          </p:cNvSpPr>
          <p:nvPr/>
        </p:nvSpPr>
        <p:spPr bwMode="auto">
          <a:xfrm>
            <a:off x="8286750" y="1773238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b="1">
                <a:solidFill>
                  <a:srgbClr val="FF0000"/>
                </a:solidFill>
                <a:latin typeface="Gill Sans MT"/>
                <a:ea typeface="HY엽서L" pitchFamily="18" charset="-127"/>
              </a:rPr>
              <a:t>M1</a:t>
            </a:r>
            <a:endParaRPr kumimoji="0" lang="ko-KR" altLang="en-US" b="1">
              <a:solidFill>
                <a:srgbClr val="FF0000"/>
              </a:solidFill>
              <a:latin typeface="Gill Sans MT"/>
              <a:ea typeface="HY엽서L" pitchFamily="18" charset="-127"/>
            </a:endParaRPr>
          </a:p>
        </p:txBody>
      </p:sp>
      <p:sp>
        <p:nvSpPr>
          <p:cNvPr id="64" name="Text Box 26"/>
          <p:cNvSpPr txBox="1">
            <a:spLocks noChangeArrowheads="1"/>
          </p:cNvSpPr>
          <p:nvPr/>
        </p:nvSpPr>
        <p:spPr bwMode="auto">
          <a:xfrm>
            <a:off x="1071563" y="3817938"/>
            <a:ext cx="2035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50" b="1" dirty="0">
                <a:solidFill>
                  <a:srgbClr val="0000FF"/>
                </a:solidFill>
                <a:latin typeface="Arial" pitchFamily="34" charset="0"/>
                <a:ea typeface="+mn-ea"/>
              </a:rPr>
              <a:t>Weight (wire tension control)</a:t>
            </a:r>
          </a:p>
        </p:txBody>
      </p:sp>
      <p:cxnSp>
        <p:nvCxnSpPr>
          <p:cNvPr id="66" name="직선 화살표 연결선 65"/>
          <p:cNvCxnSpPr>
            <a:stCxn id="64" idx="0"/>
          </p:cNvCxnSpPr>
          <p:nvPr/>
        </p:nvCxnSpPr>
        <p:spPr>
          <a:xfrm rot="5400000" flipH="1" flipV="1">
            <a:off x="2064544" y="3239294"/>
            <a:ext cx="603250" cy="55403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 rot="5400000">
            <a:off x="1080294" y="2715419"/>
            <a:ext cx="776287" cy="365125"/>
          </a:xfrm>
          <a:prstGeom prst="line">
            <a:avLst/>
          </a:prstGeom>
          <a:ln w="3175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8" name="TextBox 71"/>
          <p:cNvSpPr txBox="1">
            <a:spLocks noChangeArrowheads="1"/>
          </p:cNvSpPr>
          <p:nvPr/>
        </p:nvSpPr>
        <p:spPr bwMode="auto">
          <a:xfrm>
            <a:off x="1785938" y="1785938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b="1">
                <a:solidFill>
                  <a:srgbClr val="FF0000"/>
                </a:solidFill>
                <a:latin typeface="Gill Sans MT"/>
                <a:ea typeface="HY엽서L" pitchFamily="18" charset="-127"/>
              </a:rPr>
              <a:t>M1</a:t>
            </a:r>
            <a:endParaRPr kumimoji="0" lang="ko-KR" altLang="en-US" b="1">
              <a:solidFill>
                <a:srgbClr val="FF0000"/>
              </a:solidFill>
              <a:latin typeface="Gill Sans MT"/>
              <a:ea typeface="HY엽서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00500" y="142875"/>
            <a:ext cx="5043488" cy="9286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ko-KR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Picture of X-ray PSD</a:t>
            </a:r>
            <a:endParaRPr lang="ko-KR" altLang="en-US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650" name="Picture 2" descr="D:\[Physics] 연구\X-PSD\120x120 XPSD - 한남대학교\090911_K_조립및테스트 사진\크기변환_P9110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0"/>
            <a:ext cx="2916237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347913"/>
            <a:ext cx="291465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143375"/>
            <a:ext cx="24431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D:\[Physics] 연구\X-PSD\120x120 XPSD - 한남대학교\090911_K_조립및테스트 사진\크기변환_P91101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4665663"/>
            <a:ext cx="2928937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 descr="D:\[유민상]\[Physics] 연구\X-PSD\120x120 XPSD test 한남대학교\090914-사진\크기변환_P91401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3" y="1214438"/>
            <a:ext cx="3571875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오른쪽으로 구부러진 화살표 10"/>
          <p:cNvSpPr/>
          <p:nvPr/>
        </p:nvSpPr>
        <p:spPr>
          <a:xfrm>
            <a:off x="500063" y="1428750"/>
            <a:ext cx="500062" cy="1643063"/>
          </a:xfrm>
          <a:prstGeom prst="curvedRightArrow">
            <a:avLst>
              <a:gd name="adj1" fmla="val 40647"/>
              <a:gd name="adj2" fmla="val 9850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</a:endParaRPr>
          </a:p>
        </p:txBody>
      </p:sp>
      <p:sp>
        <p:nvSpPr>
          <p:cNvPr id="12" name="오른쪽으로 구부러진 화살표 11"/>
          <p:cNvSpPr/>
          <p:nvPr/>
        </p:nvSpPr>
        <p:spPr>
          <a:xfrm>
            <a:off x="500063" y="3929063"/>
            <a:ext cx="500062" cy="1643062"/>
          </a:xfrm>
          <a:prstGeom prst="curvedRightArrow">
            <a:avLst>
              <a:gd name="adj1" fmla="val 40647"/>
              <a:gd name="adj2" fmla="val 9850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/>
              </a:solidFill>
            </a:endParaRPr>
          </a:p>
        </p:txBody>
      </p:sp>
      <p:sp>
        <p:nvSpPr>
          <p:cNvPr id="13" name="위쪽 화살표 12"/>
          <p:cNvSpPr>
            <a:spLocks noChangeArrowheads="1"/>
          </p:cNvSpPr>
          <p:nvPr/>
        </p:nvSpPr>
        <p:spPr bwMode="auto">
          <a:xfrm rot="3383320">
            <a:off x="4427538" y="3860800"/>
            <a:ext cx="571500" cy="85725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26697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5500688" y="3429000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b="1">
                <a:solidFill>
                  <a:srgbClr val="FFFF00"/>
                </a:solidFill>
                <a:latin typeface="Gill Sans MT"/>
                <a:ea typeface="HY엽서L" pitchFamily="18" charset="-127"/>
              </a:rPr>
              <a:t>pursing</a:t>
            </a:r>
            <a:endParaRPr kumimoji="0" lang="ko-KR" altLang="en-US" b="1">
              <a:solidFill>
                <a:srgbClr val="FFFF00"/>
              </a:solidFill>
              <a:latin typeface="Gill Sans MT"/>
              <a:ea typeface="HY엽서L" pitchFamily="18" charset="-127"/>
            </a:endParaRPr>
          </a:p>
        </p:txBody>
      </p:sp>
      <p:sp>
        <p:nvSpPr>
          <p:cNvPr id="27659" name="AutoShape 13"/>
          <p:cNvSpPr>
            <a:spLocks noChangeArrowheads="1"/>
          </p:cNvSpPr>
          <p:nvPr/>
        </p:nvSpPr>
        <p:spPr bwMode="auto">
          <a:xfrm rot="10800000">
            <a:off x="8027988" y="4149725"/>
            <a:ext cx="792162" cy="1008063"/>
          </a:xfrm>
          <a:custGeom>
            <a:avLst/>
            <a:gdLst>
              <a:gd name="T0" fmla="*/ 554733 w 21600"/>
              <a:gd name="T1" fmla="*/ 0 h 21600"/>
              <a:gd name="T2" fmla="*/ 554733 w 21600"/>
              <a:gd name="T3" fmla="*/ 567409 h 21600"/>
              <a:gd name="T4" fmla="*/ 118714 w 21600"/>
              <a:gd name="T5" fmla="*/ 1008063 h 21600"/>
              <a:gd name="T6" fmla="*/ 792162 w 21600"/>
              <a:gd name="T7" fmla="*/ 28370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직사각형 254"/>
          <p:cNvSpPr/>
          <p:nvPr/>
        </p:nvSpPr>
        <p:spPr>
          <a:xfrm>
            <a:off x="0" y="0"/>
            <a:ext cx="135731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14875" y="214313"/>
            <a:ext cx="4178300" cy="928687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2">
                    <a:satMod val="130000"/>
                  </a:schemeClr>
                </a:solidFill>
              </a:rPr>
              <a:t>Data acquisition</a:t>
            </a:r>
            <a:endParaRPr lang="ko-KR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34824" name="그룹 257"/>
          <p:cNvGrpSpPr>
            <a:grpSpLocks/>
          </p:cNvGrpSpPr>
          <p:nvPr/>
        </p:nvGrpSpPr>
        <p:grpSpPr bwMode="auto">
          <a:xfrm>
            <a:off x="100013" y="3500438"/>
            <a:ext cx="4214812" cy="3286125"/>
            <a:chOff x="100281" y="3500438"/>
            <a:chExt cx="4214810" cy="3286124"/>
          </a:xfrm>
        </p:grpSpPr>
        <p:sp>
          <p:nvSpPr>
            <p:cNvPr id="257" name="직사각형 256"/>
            <p:cNvSpPr/>
            <p:nvPr/>
          </p:nvSpPr>
          <p:spPr>
            <a:xfrm>
              <a:off x="100281" y="3500438"/>
              <a:ext cx="4214810" cy="3286124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grpSp>
          <p:nvGrpSpPr>
            <p:cNvPr id="35233" name="Group 79"/>
            <p:cNvGrpSpPr>
              <a:grpSpLocks/>
            </p:cNvGrpSpPr>
            <p:nvPr/>
          </p:nvGrpSpPr>
          <p:grpSpPr bwMode="auto">
            <a:xfrm>
              <a:off x="143201" y="3786190"/>
              <a:ext cx="3928732" cy="2857496"/>
              <a:chOff x="683" y="391"/>
              <a:chExt cx="4193" cy="3084"/>
            </a:xfrm>
          </p:grpSpPr>
          <p:sp>
            <p:nvSpPr>
              <p:cNvPr id="35234" name="Line 4"/>
              <p:cNvSpPr>
                <a:spLocks noChangeShapeType="1"/>
              </p:cNvSpPr>
              <p:nvPr/>
            </p:nvSpPr>
            <p:spPr bwMode="auto">
              <a:xfrm>
                <a:off x="1383" y="1389"/>
                <a:ext cx="34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5235" name="Group 10"/>
              <p:cNvGrpSpPr>
                <a:grpSpLocks/>
              </p:cNvGrpSpPr>
              <p:nvPr/>
            </p:nvGrpSpPr>
            <p:grpSpPr bwMode="auto">
              <a:xfrm>
                <a:off x="1247" y="1162"/>
                <a:ext cx="136" cy="228"/>
                <a:chOff x="839" y="2160"/>
                <a:chExt cx="136" cy="454"/>
              </a:xfrm>
            </p:grpSpPr>
            <p:sp>
              <p:nvSpPr>
                <p:cNvPr id="3529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839" y="2160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293" name="Line 7"/>
                <p:cNvSpPr>
                  <a:spLocks noChangeShapeType="1"/>
                </p:cNvSpPr>
                <p:nvPr/>
              </p:nvSpPr>
              <p:spPr bwMode="auto">
                <a:xfrm>
                  <a:off x="839" y="2160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29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975" y="2160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35236" name="Text Box 12"/>
              <p:cNvSpPr txBox="1">
                <a:spLocks noChangeArrowheads="1"/>
              </p:cNvSpPr>
              <p:nvPr/>
            </p:nvSpPr>
            <p:spPr bwMode="auto">
              <a:xfrm>
                <a:off x="683" y="1162"/>
                <a:ext cx="642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7030A0"/>
                    </a:solidFill>
                    <a:latin typeface="Gill Sans MT"/>
                    <a:ea typeface="HY엽서L" pitchFamily="18" charset="-127"/>
                  </a:rPr>
                  <a:t>Anode</a:t>
                </a:r>
              </a:p>
            </p:txBody>
          </p:sp>
          <p:sp>
            <p:nvSpPr>
              <p:cNvPr id="35237" name="Line 20"/>
              <p:cNvSpPr>
                <a:spLocks noChangeShapeType="1"/>
              </p:cNvSpPr>
              <p:nvPr/>
            </p:nvSpPr>
            <p:spPr bwMode="auto">
              <a:xfrm>
                <a:off x="2834" y="1752"/>
                <a:ext cx="20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5238" name="Group 21"/>
              <p:cNvGrpSpPr>
                <a:grpSpLocks/>
              </p:cNvGrpSpPr>
              <p:nvPr/>
            </p:nvGrpSpPr>
            <p:grpSpPr bwMode="auto">
              <a:xfrm>
                <a:off x="2698" y="1525"/>
                <a:ext cx="136" cy="228"/>
                <a:chOff x="839" y="2160"/>
                <a:chExt cx="136" cy="454"/>
              </a:xfrm>
            </p:grpSpPr>
            <p:sp>
              <p:nvSpPr>
                <p:cNvPr id="3528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839" y="2160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290" name="Line 23"/>
                <p:cNvSpPr>
                  <a:spLocks noChangeShapeType="1"/>
                </p:cNvSpPr>
                <p:nvPr/>
              </p:nvSpPr>
              <p:spPr bwMode="auto">
                <a:xfrm>
                  <a:off x="839" y="2160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291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975" y="2160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35239" name="Line 25"/>
              <p:cNvSpPr>
                <a:spLocks noChangeShapeType="1"/>
              </p:cNvSpPr>
              <p:nvPr/>
            </p:nvSpPr>
            <p:spPr bwMode="auto">
              <a:xfrm flipH="1">
                <a:off x="1247" y="1752"/>
                <a:ext cx="14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240" name="Text Box 26"/>
              <p:cNvSpPr txBox="1">
                <a:spLocks noChangeArrowheads="1"/>
              </p:cNvSpPr>
              <p:nvPr/>
            </p:nvSpPr>
            <p:spPr bwMode="auto">
              <a:xfrm>
                <a:off x="872" y="1519"/>
                <a:ext cx="396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en-US" altLang="ko-KR" sz="1200">
                    <a:latin typeface="Gill Sans MT"/>
                    <a:ea typeface="HY엽서L" pitchFamily="18" charset="-127"/>
                  </a:rPr>
                  <a:t>X1</a:t>
                </a:r>
              </a:p>
            </p:txBody>
          </p:sp>
          <p:sp>
            <p:nvSpPr>
              <p:cNvPr id="35241" name="Line 28"/>
              <p:cNvSpPr>
                <a:spLocks noChangeShapeType="1"/>
              </p:cNvSpPr>
              <p:nvPr/>
            </p:nvSpPr>
            <p:spPr bwMode="auto">
              <a:xfrm>
                <a:off x="3061" y="981"/>
                <a:ext cx="0" cy="22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242" name="Text Box 29"/>
              <p:cNvSpPr txBox="1">
                <a:spLocks noChangeArrowheads="1"/>
              </p:cNvSpPr>
              <p:nvPr/>
            </p:nvSpPr>
            <p:spPr bwMode="auto">
              <a:xfrm>
                <a:off x="1383" y="799"/>
                <a:ext cx="1537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en-US" altLang="ko-KR" sz="1200">
                    <a:latin typeface="Gill Sans MT"/>
                    <a:ea typeface="HY엽서L" pitchFamily="18" charset="-127"/>
                  </a:rPr>
                  <a:t>Detector delay time</a:t>
                </a:r>
              </a:p>
            </p:txBody>
          </p:sp>
          <p:sp>
            <p:nvSpPr>
              <p:cNvPr id="35243" name="Line 30"/>
              <p:cNvSpPr>
                <a:spLocks noChangeShapeType="1"/>
              </p:cNvSpPr>
              <p:nvPr/>
            </p:nvSpPr>
            <p:spPr bwMode="auto">
              <a:xfrm>
                <a:off x="1247" y="527"/>
                <a:ext cx="0" cy="27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244" name="Line 31"/>
              <p:cNvSpPr>
                <a:spLocks noChangeShapeType="1"/>
              </p:cNvSpPr>
              <p:nvPr/>
            </p:nvSpPr>
            <p:spPr bwMode="auto">
              <a:xfrm>
                <a:off x="1247" y="1071"/>
                <a:ext cx="18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245" name="Line 32"/>
              <p:cNvSpPr>
                <a:spLocks noChangeShapeType="1"/>
              </p:cNvSpPr>
              <p:nvPr/>
            </p:nvSpPr>
            <p:spPr bwMode="auto">
              <a:xfrm>
                <a:off x="4876" y="482"/>
                <a:ext cx="0" cy="27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246" name="Line 33"/>
              <p:cNvSpPr>
                <a:spLocks noChangeShapeType="1"/>
              </p:cNvSpPr>
              <p:nvPr/>
            </p:nvSpPr>
            <p:spPr bwMode="auto">
              <a:xfrm flipV="1">
                <a:off x="1610" y="2114"/>
                <a:ext cx="326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5247" name="Group 34"/>
              <p:cNvGrpSpPr>
                <a:grpSpLocks/>
              </p:cNvGrpSpPr>
              <p:nvPr/>
            </p:nvGrpSpPr>
            <p:grpSpPr bwMode="auto">
              <a:xfrm>
                <a:off x="1474" y="1887"/>
                <a:ext cx="136" cy="228"/>
                <a:chOff x="839" y="2160"/>
                <a:chExt cx="136" cy="454"/>
              </a:xfrm>
            </p:grpSpPr>
            <p:sp>
              <p:nvSpPr>
                <p:cNvPr id="35286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839" y="2160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287" name="Line 36"/>
                <p:cNvSpPr>
                  <a:spLocks noChangeShapeType="1"/>
                </p:cNvSpPr>
                <p:nvPr/>
              </p:nvSpPr>
              <p:spPr bwMode="auto">
                <a:xfrm>
                  <a:off x="839" y="2160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288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975" y="2160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35248" name="Line 38"/>
              <p:cNvSpPr>
                <a:spLocks noChangeShapeType="1"/>
              </p:cNvSpPr>
              <p:nvPr/>
            </p:nvSpPr>
            <p:spPr bwMode="auto">
              <a:xfrm flipH="1" flipV="1">
                <a:off x="1247" y="2114"/>
                <a:ext cx="22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249" name="Text Box 39"/>
              <p:cNvSpPr txBox="1">
                <a:spLocks noChangeArrowheads="1"/>
              </p:cNvSpPr>
              <p:nvPr/>
            </p:nvSpPr>
            <p:spPr bwMode="auto">
              <a:xfrm>
                <a:off x="872" y="1881"/>
                <a:ext cx="396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B0F0"/>
                    </a:solidFill>
                    <a:latin typeface="Gill Sans MT"/>
                    <a:ea typeface="HY엽서L" pitchFamily="18" charset="-127"/>
                  </a:rPr>
                  <a:t>X2</a:t>
                </a:r>
              </a:p>
            </p:txBody>
          </p:sp>
          <p:sp>
            <p:nvSpPr>
              <p:cNvPr id="35250" name="Line 40"/>
              <p:cNvSpPr>
                <a:spLocks noChangeShapeType="1"/>
              </p:cNvSpPr>
              <p:nvPr/>
            </p:nvSpPr>
            <p:spPr bwMode="auto">
              <a:xfrm flipV="1">
                <a:off x="1746" y="2749"/>
                <a:ext cx="31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5251" name="Group 41"/>
              <p:cNvGrpSpPr>
                <a:grpSpLocks/>
              </p:cNvGrpSpPr>
              <p:nvPr/>
            </p:nvGrpSpPr>
            <p:grpSpPr bwMode="auto">
              <a:xfrm>
                <a:off x="1610" y="2522"/>
                <a:ext cx="136" cy="228"/>
                <a:chOff x="839" y="2160"/>
                <a:chExt cx="136" cy="454"/>
              </a:xfrm>
            </p:grpSpPr>
            <p:sp>
              <p:nvSpPr>
                <p:cNvPr id="35283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839" y="2160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284" name="Line 43"/>
                <p:cNvSpPr>
                  <a:spLocks noChangeShapeType="1"/>
                </p:cNvSpPr>
                <p:nvPr/>
              </p:nvSpPr>
              <p:spPr bwMode="auto">
                <a:xfrm>
                  <a:off x="839" y="2160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285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975" y="2160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35252" name="Line 45"/>
              <p:cNvSpPr>
                <a:spLocks noChangeShapeType="1"/>
              </p:cNvSpPr>
              <p:nvPr/>
            </p:nvSpPr>
            <p:spPr bwMode="auto">
              <a:xfrm flipH="1" flipV="1">
                <a:off x="1247" y="2749"/>
                <a:ext cx="363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253" name="Text Box 46"/>
              <p:cNvSpPr txBox="1">
                <a:spLocks noChangeArrowheads="1"/>
              </p:cNvSpPr>
              <p:nvPr/>
            </p:nvSpPr>
            <p:spPr bwMode="auto">
              <a:xfrm>
                <a:off x="872" y="2516"/>
                <a:ext cx="378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en-US" altLang="ko-KR" sz="1200">
                    <a:latin typeface="Gill Sans MT"/>
                    <a:ea typeface="HY엽서L" pitchFamily="18" charset="-127"/>
                  </a:rPr>
                  <a:t>Y1</a:t>
                </a:r>
              </a:p>
            </p:txBody>
          </p:sp>
          <p:sp>
            <p:nvSpPr>
              <p:cNvPr id="35254" name="Line 47"/>
              <p:cNvSpPr>
                <a:spLocks noChangeShapeType="1"/>
              </p:cNvSpPr>
              <p:nvPr/>
            </p:nvSpPr>
            <p:spPr bwMode="auto">
              <a:xfrm>
                <a:off x="2698" y="3158"/>
                <a:ext cx="21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5255" name="Group 48"/>
              <p:cNvGrpSpPr>
                <a:grpSpLocks/>
              </p:cNvGrpSpPr>
              <p:nvPr/>
            </p:nvGrpSpPr>
            <p:grpSpPr bwMode="auto">
              <a:xfrm>
                <a:off x="2562" y="2931"/>
                <a:ext cx="136" cy="228"/>
                <a:chOff x="839" y="2160"/>
                <a:chExt cx="136" cy="454"/>
              </a:xfrm>
            </p:grpSpPr>
            <p:sp>
              <p:nvSpPr>
                <p:cNvPr id="35280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839" y="2160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281" name="Line 50"/>
                <p:cNvSpPr>
                  <a:spLocks noChangeShapeType="1"/>
                </p:cNvSpPr>
                <p:nvPr/>
              </p:nvSpPr>
              <p:spPr bwMode="auto">
                <a:xfrm>
                  <a:off x="839" y="2160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282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975" y="2160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35256" name="Line 52"/>
              <p:cNvSpPr>
                <a:spLocks noChangeShapeType="1"/>
              </p:cNvSpPr>
              <p:nvPr/>
            </p:nvSpPr>
            <p:spPr bwMode="auto">
              <a:xfrm flipH="1">
                <a:off x="1247" y="3158"/>
                <a:ext cx="13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257" name="Text Box 53"/>
              <p:cNvSpPr txBox="1">
                <a:spLocks noChangeArrowheads="1"/>
              </p:cNvSpPr>
              <p:nvPr/>
            </p:nvSpPr>
            <p:spPr bwMode="auto">
              <a:xfrm>
                <a:off x="872" y="2925"/>
                <a:ext cx="378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B0F0"/>
                    </a:solidFill>
                    <a:latin typeface="Gill Sans MT"/>
                    <a:ea typeface="HY엽서L" pitchFamily="18" charset="-127"/>
                  </a:rPr>
                  <a:t>Y2</a:t>
                </a:r>
              </a:p>
            </p:txBody>
          </p:sp>
          <p:sp>
            <p:nvSpPr>
              <p:cNvPr id="35258" name="Line 54"/>
              <p:cNvSpPr>
                <a:spLocks noChangeShapeType="1"/>
              </p:cNvSpPr>
              <p:nvPr/>
            </p:nvSpPr>
            <p:spPr bwMode="auto">
              <a:xfrm>
                <a:off x="1610" y="1979"/>
                <a:ext cx="18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259" name="Line 56"/>
              <p:cNvSpPr>
                <a:spLocks noChangeShapeType="1"/>
              </p:cNvSpPr>
              <p:nvPr/>
            </p:nvSpPr>
            <p:spPr bwMode="auto">
              <a:xfrm>
                <a:off x="2698" y="3022"/>
                <a:ext cx="18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5260" name="Group 57"/>
              <p:cNvGrpSpPr>
                <a:grpSpLocks/>
              </p:cNvGrpSpPr>
              <p:nvPr/>
            </p:nvGrpSpPr>
            <p:grpSpPr bwMode="auto">
              <a:xfrm>
                <a:off x="4513" y="2931"/>
                <a:ext cx="136" cy="228"/>
                <a:chOff x="839" y="2160"/>
                <a:chExt cx="136" cy="454"/>
              </a:xfrm>
            </p:grpSpPr>
            <p:sp>
              <p:nvSpPr>
                <p:cNvPr id="35277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839" y="2160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278" name="Line 59"/>
                <p:cNvSpPr>
                  <a:spLocks noChangeShapeType="1"/>
                </p:cNvSpPr>
                <p:nvPr/>
              </p:nvSpPr>
              <p:spPr bwMode="auto">
                <a:xfrm>
                  <a:off x="839" y="2160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279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975" y="2160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35261" name="Group 61"/>
              <p:cNvGrpSpPr>
                <a:grpSpLocks/>
              </p:cNvGrpSpPr>
              <p:nvPr/>
            </p:nvGrpSpPr>
            <p:grpSpPr bwMode="auto">
              <a:xfrm>
                <a:off x="3424" y="1888"/>
                <a:ext cx="136" cy="228"/>
                <a:chOff x="839" y="2160"/>
                <a:chExt cx="136" cy="454"/>
              </a:xfrm>
            </p:grpSpPr>
            <p:sp>
              <p:nvSpPr>
                <p:cNvPr id="3527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839" y="2160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275" name="Line 63"/>
                <p:cNvSpPr>
                  <a:spLocks noChangeShapeType="1"/>
                </p:cNvSpPr>
                <p:nvPr/>
              </p:nvSpPr>
              <p:spPr bwMode="auto">
                <a:xfrm>
                  <a:off x="839" y="2160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276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975" y="2160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35262" name="Text Box 65"/>
              <p:cNvSpPr txBox="1">
                <a:spLocks noChangeArrowheads="1"/>
              </p:cNvSpPr>
              <p:nvPr/>
            </p:nvSpPr>
            <p:spPr bwMode="auto">
              <a:xfrm>
                <a:off x="1791" y="1752"/>
                <a:ext cx="962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en-US" altLang="ko-KR" sz="1200">
                    <a:latin typeface="Gill Sans MT"/>
                    <a:ea typeface="HY엽서L" pitchFamily="18" charset="-127"/>
                  </a:rPr>
                  <a:t>TDC delay </a:t>
                </a:r>
              </a:p>
            </p:txBody>
          </p:sp>
          <p:sp>
            <p:nvSpPr>
              <p:cNvPr id="35263" name="Text Box 66"/>
              <p:cNvSpPr txBox="1">
                <a:spLocks noChangeArrowheads="1"/>
              </p:cNvSpPr>
              <p:nvPr/>
            </p:nvSpPr>
            <p:spPr bwMode="auto">
              <a:xfrm>
                <a:off x="3156" y="2791"/>
                <a:ext cx="962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en-US" altLang="ko-KR" sz="1200">
                    <a:latin typeface="Gill Sans MT"/>
                    <a:ea typeface="HY엽서L" pitchFamily="18" charset="-127"/>
                  </a:rPr>
                  <a:t>TDC delay </a:t>
                </a:r>
              </a:p>
            </p:txBody>
          </p:sp>
          <p:sp>
            <p:nvSpPr>
              <p:cNvPr id="35264" name="Line 67"/>
              <p:cNvSpPr>
                <a:spLocks noChangeShapeType="1"/>
              </p:cNvSpPr>
              <p:nvPr/>
            </p:nvSpPr>
            <p:spPr bwMode="auto">
              <a:xfrm>
                <a:off x="2698" y="1570"/>
                <a:ext cx="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265" name="Line 68"/>
              <p:cNvSpPr>
                <a:spLocks noChangeShapeType="1"/>
              </p:cNvSpPr>
              <p:nvPr/>
            </p:nvSpPr>
            <p:spPr bwMode="auto">
              <a:xfrm>
                <a:off x="3424" y="2024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266" name="Line 69"/>
              <p:cNvSpPr>
                <a:spLocks noChangeShapeType="1"/>
              </p:cNvSpPr>
              <p:nvPr/>
            </p:nvSpPr>
            <p:spPr bwMode="auto">
              <a:xfrm>
                <a:off x="2698" y="2296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267" name="Text Box 70"/>
              <p:cNvSpPr txBox="1">
                <a:spLocks noChangeArrowheads="1"/>
              </p:cNvSpPr>
              <p:nvPr/>
            </p:nvSpPr>
            <p:spPr bwMode="auto">
              <a:xfrm>
                <a:off x="2713" y="2075"/>
                <a:ext cx="416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el-GR" altLang="ko-KR" sz="1200">
                    <a:latin typeface="Corbel" pitchFamily="34" charset="0"/>
                    <a:ea typeface="HY엽서L" pitchFamily="18" charset="-127"/>
                  </a:rPr>
                  <a:t>Δ</a:t>
                </a:r>
                <a:r>
                  <a:rPr kumimoji="0" lang="en-US" altLang="ko-KR" sz="1200">
                    <a:latin typeface="Gill Sans MT"/>
                    <a:ea typeface="HY엽서L" pitchFamily="18" charset="-127"/>
                  </a:rPr>
                  <a:t>X</a:t>
                </a:r>
                <a:endParaRPr kumimoji="0" lang="el-GR" altLang="ko-KR" sz="1200">
                  <a:latin typeface="Corbel" pitchFamily="34" charset="0"/>
                  <a:ea typeface="HY엽서L" pitchFamily="18" charset="-127"/>
                </a:endParaRPr>
              </a:p>
            </p:txBody>
          </p:sp>
          <p:sp>
            <p:nvSpPr>
              <p:cNvPr id="35268" name="Line 71"/>
              <p:cNvSpPr>
                <a:spLocks noChangeShapeType="1"/>
              </p:cNvSpPr>
              <p:nvPr/>
            </p:nvSpPr>
            <p:spPr bwMode="auto">
              <a:xfrm>
                <a:off x="1610" y="2659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269" name="Line 72"/>
              <p:cNvSpPr>
                <a:spLocks noChangeShapeType="1"/>
              </p:cNvSpPr>
              <p:nvPr/>
            </p:nvSpPr>
            <p:spPr bwMode="auto">
              <a:xfrm>
                <a:off x="4513" y="31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270" name="Line 73"/>
              <p:cNvSpPr>
                <a:spLocks noChangeShapeType="1"/>
              </p:cNvSpPr>
              <p:nvPr/>
            </p:nvSpPr>
            <p:spPr bwMode="auto">
              <a:xfrm>
                <a:off x="1610" y="3385"/>
                <a:ext cx="29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271" name="Text Box 74"/>
              <p:cNvSpPr txBox="1">
                <a:spLocks noChangeArrowheads="1"/>
              </p:cNvSpPr>
              <p:nvPr/>
            </p:nvSpPr>
            <p:spPr bwMode="auto">
              <a:xfrm>
                <a:off x="2744" y="3158"/>
                <a:ext cx="399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el-GR" altLang="ko-KR" sz="1200">
                    <a:latin typeface="Corbel" pitchFamily="34" charset="0"/>
                    <a:ea typeface="HY엽서L" pitchFamily="18" charset="-127"/>
                  </a:rPr>
                  <a:t>Δ</a:t>
                </a:r>
                <a:r>
                  <a:rPr kumimoji="0" lang="en-US" altLang="ko-KR" sz="1200">
                    <a:latin typeface="Gill Sans MT"/>
                    <a:ea typeface="HY엽서L" pitchFamily="18" charset="-127"/>
                  </a:rPr>
                  <a:t>Y</a:t>
                </a:r>
                <a:endParaRPr kumimoji="0" lang="el-GR" altLang="ko-KR" sz="1200">
                  <a:latin typeface="Corbel" pitchFamily="34" charset="0"/>
                  <a:ea typeface="HY엽서L" pitchFamily="18" charset="-127"/>
                </a:endParaRPr>
              </a:p>
            </p:txBody>
          </p:sp>
          <p:sp>
            <p:nvSpPr>
              <p:cNvPr id="35272" name="Line 76"/>
              <p:cNvSpPr>
                <a:spLocks noChangeShapeType="1"/>
              </p:cNvSpPr>
              <p:nvPr/>
            </p:nvSpPr>
            <p:spPr bwMode="auto">
              <a:xfrm>
                <a:off x="1247" y="663"/>
                <a:ext cx="36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273" name="Text Box 77"/>
              <p:cNvSpPr txBox="1">
                <a:spLocks noChangeArrowheads="1"/>
              </p:cNvSpPr>
              <p:nvPr/>
            </p:nvSpPr>
            <p:spPr bwMode="auto">
              <a:xfrm>
                <a:off x="1388" y="391"/>
                <a:ext cx="1198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en-US" altLang="ko-KR" sz="1200">
                    <a:latin typeface="Gill Sans MT"/>
                    <a:ea typeface="HY엽서L" pitchFamily="18" charset="-127"/>
                  </a:rPr>
                  <a:t>TDC gate time</a:t>
                </a:r>
              </a:p>
            </p:txBody>
          </p:sp>
        </p:grpSp>
      </p:grpSp>
      <p:sp>
        <p:nvSpPr>
          <p:cNvPr id="34825" name="TextBox 255"/>
          <p:cNvSpPr txBox="1">
            <a:spLocks noChangeArrowheads="1"/>
          </p:cNvSpPr>
          <p:nvPr/>
        </p:nvSpPr>
        <p:spPr bwMode="auto">
          <a:xfrm>
            <a:off x="571500" y="71438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solidFill>
                  <a:srgbClr val="0000FF"/>
                </a:solidFill>
                <a:latin typeface="Gill Sans MT"/>
                <a:ea typeface="HY엽서L" pitchFamily="18" charset="-127"/>
              </a:rPr>
              <a:t>Delay-line readout method</a:t>
            </a:r>
            <a:endParaRPr kumimoji="0" lang="ko-KR" altLang="en-US" b="1">
              <a:solidFill>
                <a:srgbClr val="0000FF"/>
              </a:solidFill>
              <a:latin typeface="Gill Sans MT"/>
              <a:ea typeface="HY엽서L" pitchFamily="18" charset="-127"/>
            </a:endParaRPr>
          </a:p>
        </p:txBody>
      </p:sp>
      <p:sp>
        <p:nvSpPr>
          <p:cNvPr id="34826" name="직사각형 260"/>
          <p:cNvSpPr>
            <a:spLocks noChangeArrowheads="1"/>
          </p:cNvSpPr>
          <p:nvPr/>
        </p:nvSpPr>
        <p:spPr bwMode="auto">
          <a:xfrm>
            <a:off x="4714875" y="1331913"/>
            <a:ext cx="42497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spcBef>
                <a:spcPts val="600"/>
              </a:spcBef>
              <a:buClr>
                <a:srgbClr val="3891A7"/>
              </a:buClr>
              <a:buSzPct val="80000"/>
              <a:buFont typeface="Arial" charset="0"/>
              <a:buChar char="•"/>
            </a:pPr>
            <a:r>
              <a:rPr kumimoji="0" lang="en-US" altLang="ko-KR" sz="1600">
                <a:solidFill>
                  <a:srgbClr val="000000"/>
                </a:solidFill>
                <a:latin typeface="Gill Sans MT"/>
                <a:ea typeface="HY엽서L" pitchFamily="18" charset="-127"/>
              </a:rPr>
              <a:t>Inductor (145 nH) &amp; capacitor (56 pF)</a:t>
            </a:r>
          </a:p>
          <a:p>
            <a:pPr marL="365125" indent="-282575">
              <a:spcBef>
                <a:spcPts val="600"/>
              </a:spcBef>
              <a:buClr>
                <a:srgbClr val="3891A7"/>
              </a:buClr>
              <a:buSzPct val="80000"/>
              <a:buFont typeface="Arial" charset="0"/>
              <a:buChar char="•"/>
            </a:pPr>
            <a:endParaRPr kumimoji="0" lang="en-US" altLang="ko-KR" sz="1600">
              <a:solidFill>
                <a:srgbClr val="000000"/>
              </a:solidFill>
              <a:latin typeface="Gill Sans MT"/>
              <a:ea typeface="HY엽서L" pitchFamily="18" charset="-127"/>
            </a:endParaRPr>
          </a:p>
          <a:p>
            <a:pPr marL="365125" indent="-282575">
              <a:spcBef>
                <a:spcPts val="600"/>
              </a:spcBef>
              <a:buClr>
                <a:srgbClr val="3891A7"/>
              </a:buClr>
              <a:buSzPct val="80000"/>
              <a:buFont typeface="Arial" charset="0"/>
              <a:buChar char="•"/>
            </a:pPr>
            <a:endParaRPr kumimoji="0" lang="en-US" altLang="ko-KR" sz="1600">
              <a:solidFill>
                <a:srgbClr val="000000"/>
              </a:solidFill>
              <a:latin typeface="Gill Sans MT"/>
              <a:ea typeface="HY엽서L" pitchFamily="18" charset="-127"/>
            </a:endParaRPr>
          </a:p>
          <a:p>
            <a:pPr marL="365125" indent="-282575">
              <a:spcBef>
                <a:spcPts val="600"/>
              </a:spcBef>
              <a:buClr>
                <a:srgbClr val="3891A7"/>
              </a:buClr>
              <a:buSzPct val="80000"/>
              <a:buFont typeface="Arial" charset="0"/>
              <a:buChar char="•"/>
            </a:pPr>
            <a:endParaRPr kumimoji="0" lang="en-US" altLang="ko-KR" sz="1600">
              <a:solidFill>
                <a:srgbClr val="000000"/>
              </a:solidFill>
              <a:latin typeface="Gill Sans MT"/>
              <a:ea typeface="HY엽서L" pitchFamily="18" charset="-127"/>
            </a:endParaRPr>
          </a:p>
          <a:p>
            <a:pPr marL="365125" indent="-282575">
              <a:spcBef>
                <a:spcPts val="600"/>
              </a:spcBef>
              <a:buClr>
                <a:srgbClr val="3891A7"/>
              </a:buClr>
              <a:buSzPct val="80000"/>
              <a:buFont typeface="Arial" charset="0"/>
              <a:buChar char="•"/>
            </a:pPr>
            <a:endParaRPr kumimoji="0" lang="en-US" altLang="ko-KR" sz="1600">
              <a:solidFill>
                <a:srgbClr val="000000"/>
              </a:solidFill>
              <a:latin typeface="Gill Sans MT"/>
              <a:ea typeface="HY엽서L" pitchFamily="18" charset="-127"/>
            </a:endParaRPr>
          </a:p>
          <a:p>
            <a:pPr marL="365125" indent="-282575">
              <a:spcBef>
                <a:spcPts val="600"/>
              </a:spcBef>
              <a:buClr>
                <a:srgbClr val="3891A7"/>
              </a:buClr>
              <a:buSzPct val="80000"/>
              <a:buFont typeface="Arial" charset="0"/>
              <a:buChar char="•"/>
            </a:pPr>
            <a:r>
              <a:rPr kumimoji="0" lang="en-US" altLang="ko-KR" sz="1600">
                <a:solidFill>
                  <a:srgbClr val="000000"/>
                </a:solidFill>
                <a:latin typeface="Gill Sans MT"/>
                <a:ea typeface="HY엽서L" pitchFamily="18" charset="-127"/>
              </a:rPr>
              <a:t>Total delay time: 170 ns</a:t>
            </a: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5214938" y="1771650"/>
          <a:ext cx="1689100" cy="1022350"/>
        </p:xfrm>
        <a:graphic>
          <a:graphicData uri="http://schemas.openxmlformats.org/presentationml/2006/ole">
            <p:oleObj spid="_x0000_s34821" name="수식" r:id="rId3" imgW="1130040" imgH="685800" progId="Equation.3">
              <p:embed/>
            </p:oleObj>
          </a:graphicData>
        </a:graphic>
      </p:graphicFrame>
      <p:grpSp>
        <p:nvGrpSpPr>
          <p:cNvPr id="34827" name="그룹 503"/>
          <p:cNvGrpSpPr>
            <a:grpSpLocks/>
          </p:cNvGrpSpPr>
          <p:nvPr/>
        </p:nvGrpSpPr>
        <p:grpSpPr bwMode="auto">
          <a:xfrm>
            <a:off x="4429125" y="3505200"/>
            <a:ext cx="4572000" cy="3092450"/>
            <a:chOff x="3714744" y="4283076"/>
            <a:chExt cx="4668107" cy="2238375"/>
          </a:xfrm>
        </p:grpSpPr>
        <p:sp>
          <p:nvSpPr>
            <p:cNvPr id="35039" name="Rectangle 559"/>
            <p:cNvSpPr>
              <a:spLocks noChangeArrowheads="1"/>
            </p:cNvSpPr>
            <p:nvPr/>
          </p:nvSpPr>
          <p:spPr bwMode="auto">
            <a:xfrm>
              <a:off x="3816344" y="4676776"/>
              <a:ext cx="811212" cy="6286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40" name="Rectangle 560"/>
            <p:cNvSpPr>
              <a:spLocks noChangeArrowheads="1"/>
            </p:cNvSpPr>
            <p:nvPr/>
          </p:nvSpPr>
          <p:spPr bwMode="auto">
            <a:xfrm>
              <a:off x="3816344" y="4676776"/>
              <a:ext cx="811212" cy="62865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41" name="Rectangle 561"/>
            <p:cNvSpPr>
              <a:spLocks noChangeArrowheads="1"/>
            </p:cNvSpPr>
            <p:nvPr/>
          </p:nvSpPr>
          <p:spPr bwMode="auto">
            <a:xfrm>
              <a:off x="3867144" y="4716463"/>
              <a:ext cx="709612" cy="549275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42" name="Rectangle 562"/>
            <p:cNvSpPr>
              <a:spLocks noChangeArrowheads="1"/>
            </p:cNvSpPr>
            <p:nvPr/>
          </p:nvSpPr>
          <p:spPr bwMode="auto">
            <a:xfrm>
              <a:off x="3867144" y="4716463"/>
              <a:ext cx="709612" cy="549275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43" name="Rectangle 563"/>
            <p:cNvSpPr>
              <a:spLocks noChangeArrowheads="1"/>
            </p:cNvSpPr>
            <p:nvPr/>
          </p:nvSpPr>
          <p:spPr bwMode="auto">
            <a:xfrm>
              <a:off x="4627556" y="4716463"/>
              <a:ext cx="101600" cy="793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44" name="Rectangle 564"/>
            <p:cNvSpPr>
              <a:spLocks noChangeArrowheads="1"/>
            </p:cNvSpPr>
            <p:nvPr/>
          </p:nvSpPr>
          <p:spPr bwMode="auto">
            <a:xfrm>
              <a:off x="4627556" y="4716463"/>
              <a:ext cx="101600" cy="79375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45" name="Rectangle 565"/>
            <p:cNvSpPr>
              <a:spLocks noChangeArrowheads="1"/>
            </p:cNvSpPr>
            <p:nvPr/>
          </p:nvSpPr>
          <p:spPr bwMode="auto">
            <a:xfrm>
              <a:off x="4627556" y="5110163"/>
              <a:ext cx="101600" cy="76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46" name="Rectangle 566"/>
            <p:cNvSpPr>
              <a:spLocks noChangeArrowheads="1"/>
            </p:cNvSpPr>
            <p:nvPr/>
          </p:nvSpPr>
          <p:spPr bwMode="auto">
            <a:xfrm>
              <a:off x="4627556" y="5110163"/>
              <a:ext cx="101600" cy="7620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47" name="Rectangle 567"/>
            <p:cNvSpPr>
              <a:spLocks noChangeArrowheads="1"/>
            </p:cNvSpPr>
            <p:nvPr/>
          </p:nvSpPr>
          <p:spPr bwMode="auto">
            <a:xfrm>
              <a:off x="5640381" y="4559301"/>
              <a:ext cx="407987" cy="19621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48" name="Rectangle 568"/>
            <p:cNvSpPr>
              <a:spLocks noChangeArrowheads="1"/>
            </p:cNvSpPr>
            <p:nvPr/>
          </p:nvSpPr>
          <p:spPr bwMode="auto">
            <a:xfrm>
              <a:off x="5640381" y="4559301"/>
              <a:ext cx="407987" cy="1962150"/>
            </a:xfrm>
            <a:prstGeom prst="rect">
              <a:avLst/>
            </a:prstGeom>
            <a:noFill/>
            <a:ln w="25400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49" name="Rectangle 569"/>
            <p:cNvSpPr>
              <a:spLocks noChangeArrowheads="1"/>
            </p:cNvSpPr>
            <p:nvPr/>
          </p:nvSpPr>
          <p:spPr bwMode="auto">
            <a:xfrm>
              <a:off x="6402381" y="4559301"/>
              <a:ext cx="254000" cy="19621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50" name="Rectangle 570"/>
            <p:cNvSpPr>
              <a:spLocks noChangeArrowheads="1"/>
            </p:cNvSpPr>
            <p:nvPr/>
          </p:nvSpPr>
          <p:spPr bwMode="auto">
            <a:xfrm>
              <a:off x="6402381" y="4559301"/>
              <a:ext cx="254000" cy="1962150"/>
            </a:xfrm>
            <a:prstGeom prst="rect">
              <a:avLst/>
            </a:prstGeom>
            <a:noFill/>
            <a:ln w="25400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51" name="Freeform 571"/>
            <p:cNvSpPr>
              <a:spLocks/>
            </p:cNvSpPr>
            <p:nvPr/>
          </p:nvSpPr>
          <p:spPr bwMode="auto">
            <a:xfrm>
              <a:off x="5745156" y="4598988"/>
              <a:ext cx="100012" cy="77788"/>
            </a:xfrm>
            <a:custGeom>
              <a:avLst/>
              <a:gdLst>
                <a:gd name="T0" fmla="*/ 44450 w 153"/>
                <a:gd name="T1" fmla="*/ 0 h 153"/>
                <a:gd name="T2" fmla="*/ 35298 w 153"/>
                <a:gd name="T3" fmla="*/ 1525 h 153"/>
                <a:gd name="T4" fmla="*/ 25493 w 153"/>
                <a:gd name="T5" fmla="*/ 5084 h 153"/>
                <a:gd name="T6" fmla="*/ 18303 w 153"/>
                <a:gd name="T7" fmla="*/ 9152 h 153"/>
                <a:gd name="T8" fmla="*/ 11766 w 153"/>
                <a:gd name="T9" fmla="*/ 14236 h 153"/>
                <a:gd name="T10" fmla="*/ 6537 w 153"/>
                <a:gd name="T11" fmla="*/ 20845 h 153"/>
                <a:gd name="T12" fmla="*/ 1961 w 153"/>
                <a:gd name="T13" fmla="*/ 27455 h 153"/>
                <a:gd name="T14" fmla="*/ 0 w 153"/>
                <a:gd name="T15" fmla="*/ 35081 h 153"/>
                <a:gd name="T16" fmla="*/ 0 w 153"/>
                <a:gd name="T17" fmla="*/ 43216 h 153"/>
                <a:gd name="T18" fmla="*/ 1961 w 153"/>
                <a:gd name="T19" fmla="*/ 50842 h 153"/>
                <a:gd name="T20" fmla="*/ 6537 w 153"/>
                <a:gd name="T21" fmla="*/ 57451 h 153"/>
                <a:gd name="T22" fmla="*/ 11766 w 153"/>
                <a:gd name="T23" fmla="*/ 64061 h 153"/>
                <a:gd name="T24" fmla="*/ 18303 w 153"/>
                <a:gd name="T25" fmla="*/ 68636 h 153"/>
                <a:gd name="T26" fmla="*/ 25493 w 153"/>
                <a:gd name="T27" fmla="*/ 73212 h 153"/>
                <a:gd name="T28" fmla="*/ 35298 w 153"/>
                <a:gd name="T29" fmla="*/ 76263 h 153"/>
                <a:gd name="T30" fmla="*/ 44450 w 153"/>
                <a:gd name="T31" fmla="*/ 77788 h 153"/>
                <a:gd name="T32" fmla="*/ 55562 w 153"/>
                <a:gd name="T33" fmla="*/ 77788 h 153"/>
                <a:gd name="T34" fmla="*/ 64714 w 153"/>
                <a:gd name="T35" fmla="*/ 76263 h 153"/>
                <a:gd name="T36" fmla="*/ 73211 w 153"/>
                <a:gd name="T37" fmla="*/ 73212 h 153"/>
                <a:gd name="T38" fmla="*/ 82363 w 153"/>
                <a:gd name="T39" fmla="*/ 68636 h 153"/>
                <a:gd name="T40" fmla="*/ 88246 w 153"/>
                <a:gd name="T41" fmla="*/ 64061 h 153"/>
                <a:gd name="T42" fmla="*/ 93475 w 153"/>
                <a:gd name="T43" fmla="*/ 57451 h 153"/>
                <a:gd name="T44" fmla="*/ 98051 w 153"/>
                <a:gd name="T45" fmla="*/ 50842 h 153"/>
                <a:gd name="T46" fmla="*/ 99358 w 153"/>
                <a:gd name="T47" fmla="*/ 43216 h 153"/>
                <a:gd name="T48" fmla="*/ 99358 w 153"/>
                <a:gd name="T49" fmla="*/ 35081 h 153"/>
                <a:gd name="T50" fmla="*/ 98051 w 153"/>
                <a:gd name="T51" fmla="*/ 27455 h 153"/>
                <a:gd name="T52" fmla="*/ 93475 w 153"/>
                <a:gd name="T53" fmla="*/ 20845 h 153"/>
                <a:gd name="T54" fmla="*/ 88246 w 153"/>
                <a:gd name="T55" fmla="*/ 14236 h 153"/>
                <a:gd name="T56" fmla="*/ 82363 w 153"/>
                <a:gd name="T57" fmla="*/ 9152 h 153"/>
                <a:gd name="T58" fmla="*/ 73211 w 153"/>
                <a:gd name="T59" fmla="*/ 5084 h 153"/>
                <a:gd name="T60" fmla="*/ 64714 w 153"/>
                <a:gd name="T61" fmla="*/ 1525 h 153"/>
                <a:gd name="T62" fmla="*/ 55562 w 153"/>
                <a:gd name="T63" fmla="*/ 0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3"/>
                <a:gd name="T98" fmla="*/ 153 w 153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3">
                  <a:moveTo>
                    <a:pt x="77" y="0"/>
                  </a:moveTo>
                  <a:lnTo>
                    <a:pt x="68" y="0"/>
                  </a:lnTo>
                  <a:lnTo>
                    <a:pt x="60" y="2"/>
                  </a:lnTo>
                  <a:lnTo>
                    <a:pt x="54" y="3"/>
                  </a:lnTo>
                  <a:lnTo>
                    <a:pt x="47" y="7"/>
                  </a:lnTo>
                  <a:lnTo>
                    <a:pt x="39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6" y="47"/>
                  </a:lnTo>
                  <a:lnTo>
                    <a:pt x="3" y="54"/>
                  </a:lnTo>
                  <a:lnTo>
                    <a:pt x="1" y="62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1" y="91"/>
                  </a:lnTo>
                  <a:lnTo>
                    <a:pt x="3" y="100"/>
                  </a:lnTo>
                  <a:lnTo>
                    <a:pt x="6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5"/>
                  </a:lnTo>
                  <a:lnTo>
                    <a:pt x="34" y="140"/>
                  </a:lnTo>
                  <a:lnTo>
                    <a:pt x="39" y="144"/>
                  </a:lnTo>
                  <a:lnTo>
                    <a:pt x="47" y="147"/>
                  </a:lnTo>
                  <a:lnTo>
                    <a:pt x="54" y="150"/>
                  </a:lnTo>
                  <a:lnTo>
                    <a:pt x="60" y="152"/>
                  </a:lnTo>
                  <a:lnTo>
                    <a:pt x="68" y="153"/>
                  </a:lnTo>
                  <a:lnTo>
                    <a:pt x="77" y="153"/>
                  </a:lnTo>
                  <a:lnTo>
                    <a:pt x="85" y="153"/>
                  </a:lnTo>
                  <a:lnTo>
                    <a:pt x="91" y="152"/>
                  </a:lnTo>
                  <a:lnTo>
                    <a:pt x="99" y="150"/>
                  </a:lnTo>
                  <a:lnTo>
                    <a:pt x="106" y="147"/>
                  </a:lnTo>
                  <a:lnTo>
                    <a:pt x="112" y="144"/>
                  </a:lnTo>
                  <a:lnTo>
                    <a:pt x="119" y="140"/>
                  </a:lnTo>
                  <a:lnTo>
                    <a:pt x="126" y="135"/>
                  </a:lnTo>
                  <a:lnTo>
                    <a:pt x="130" y="131"/>
                  </a:lnTo>
                  <a:lnTo>
                    <a:pt x="135" y="126"/>
                  </a:lnTo>
                  <a:lnTo>
                    <a:pt x="140" y="119"/>
                  </a:lnTo>
                  <a:lnTo>
                    <a:pt x="143" y="113"/>
                  </a:lnTo>
                  <a:lnTo>
                    <a:pt x="147" y="106"/>
                  </a:lnTo>
                  <a:lnTo>
                    <a:pt x="150" y="100"/>
                  </a:lnTo>
                  <a:lnTo>
                    <a:pt x="152" y="91"/>
                  </a:lnTo>
                  <a:lnTo>
                    <a:pt x="152" y="85"/>
                  </a:lnTo>
                  <a:lnTo>
                    <a:pt x="153" y="77"/>
                  </a:lnTo>
                  <a:lnTo>
                    <a:pt x="152" y="69"/>
                  </a:lnTo>
                  <a:lnTo>
                    <a:pt x="152" y="62"/>
                  </a:lnTo>
                  <a:lnTo>
                    <a:pt x="150" y="54"/>
                  </a:lnTo>
                  <a:lnTo>
                    <a:pt x="147" y="47"/>
                  </a:lnTo>
                  <a:lnTo>
                    <a:pt x="143" y="41"/>
                  </a:lnTo>
                  <a:lnTo>
                    <a:pt x="140" y="34"/>
                  </a:lnTo>
                  <a:lnTo>
                    <a:pt x="135" y="28"/>
                  </a:lnTo>
                  <a:lnTo>
                    <a:pt x="130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2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52" name="Freeform 572"/>
            <p:cNvSpPr>
              <a:spLocks/>
            </p:cNvSpPr>
            <p:nvPr/>
          </p:nvSpPr>
          <p:spPr bwMode="auto">
            <a:xfrm>
              <a:off x="5745156" y="4598988"/>
              <a:ext cx="100012" cy="77788"/>
            </a:xfrm>
            <a:custGeom>
              <a:avLst/>
              <a:gdLst>
                <a:gd name="T0" fmla="*/ 44450 w 153"/>
                <a:gd name="T1" fmla="*/ 0 h 153"/>
                <a:gd name="T2" fmla="*/ 35298 w 153"/>
                <a:gd name="T3" fmla="*/ 1525 h 153"/>
                <a:gd name="T4" fmla="*/ 25493 w 153"/>
                <a:gd name="T5" fmla="*/ 5084 h 153"/>
                <a:gd name="T6" fmla="*/ 18303 w 153"/>
                <a:gd name="T7" fmla="*/ 9152 h 153"/>
                <a:gd name="T8" fmla="*/ 11766 w 153"/>
                <a:gd name="T9" fmla="*/ 14236 h 153"/>
                <a:gd name="T10" fmla="*/ 6537 w 153"/>
                <a:gd name="T11" fmla="*/ 20845 h 153"/>
                <a:gd name="T12" fmla="*/ 1961 w 153"/>
                <a:gd name="T13" fmla="*/ 27455 h 153"/>
                <a:gd name="T14" fmla="*/ 0 w 153"/>
                <a:gd name="T15" fmla="*/ 35081 h 153"/>
                <a:gd name="T16" fmla="*/ 0 w 153"/>
                <a:gd name="T17" fmla="*/ 43216 h 153"/>
                <a:gd name="T18" fmla="*/ 1961 w 153"/>
                <a:gd name="T19" fmla="*/ 50842 h 153"/>
                <a:gd name="T20" fmla="*/ 6537 w 153"/>
                <a:gd name="T21" fmla="*/ 57451 h 153"/>
                <a:gd name="T22" fmla="*/ 11766 w 153"/>
                <a:gd name="T23" fmla="*/ 64061 h 153"/>
                <a:gd name="T24" fmla="*/ 18303 w 153"/>
                <a:gd name="T25" fmla="*/ 68636 h 153"/>
                <a:gd name="T26" fmla="*/ 25493 w 153"/>
                <a:gd name="T27" fmla="*/ 73212 h 153"/>
                <a:gd name="T28" fmla="*/ 35298 w 153"/>
                <a:gd name="T29" fmla="*/ 76263 h 153"/>
                <a:gd name="T30" fmla="*/ 44450 w 153"/>
                <a:gd name="T31" fmla="*/ 77788 h 153"/>
                <a:gd name="T32" fmla="*/ 55562 w 153"/>
                <a:gd name="T33" fmla="*/ 77788 h 153"/>
                <a:gd name="T34" fmla="*/ 64714 w 153"/>
                <a:gd name="T35" fmla="*/ 76263 h 153"/>
                <a:gd name="T36" fmla="*/ 73211 w 153"/>
                <a:gd name="T37" fmla="*/ 73212 h 153"/>
                <a:gd name="T38" fmla="*/ 82363 w 153"/>
                <a:gd name="T39" fmla="*/ 68636 h 153"/>
                <a:gd name="T40" fmla="*/ 88246 w 153"/>
                <a:gd name="T41" fmla="*/ 64061 h 153"/>
                <a:gd name="T42" fmla="*/ 93475 w 153"/>
                <a:gd name="T43" fmla="*/ 57451 h 153"/>
                <a:gd name="T44" fmla="*/ 98051 w 153"/>
                <a:gd name="T45" fmla="*/ 50842 h 153"/>
                <a:gd name="T46" fmla="*/ 99358 w 153"/>
                <a:gd name="T47" fmla="*/ 43216 h 153"/>
                <a:gd name="T48" fmla="*/ 99358 w 153"/>
                <a:gd name="T49" fmla="*/ 35081 h 153"/>
                <a:gd name="T50" fmla="*/ 98051 w 153"/>
                <a:gd name="T51" fmla="*/ 27455 h 153"/>
                <a:gd name="T52" fmla="*/ 93475 w 153"/>
                <a:gd name="T53" fmla="*/ 20845 h 153"/>
                <a:gd name="T54" fmla="*/ 88246 w 153"/>
                <a:gd name="T55" fmla="*/ 14236 h 153"/>
                <a:gd name="T56" fmla="*/ 82363 w 153"/>
                <a:gd name="T57" fmla="*/ 9152 h 153"/>
                <a:gd name="T58" fmla="*/ 73211 w 153"/>
                <a:gd name="T59" fmla="*/ 5084 h 153"/>
                <a:gd name="T60" fmla="*/ 64714 w 153"/>
                <a:gd name="T61" fmla="*/ 1525 h 153"/>
                <a:gd name="T62" fmla="*/ 55562 w 153"/>
                <a:gd name="T63" fmla="*/ 0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3"/>
                <a:gd name="T98" fmla="*/ 153 w 153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3">
                  <a:moveTo>
                    <a:pt x="77" y="0"/>
                  </a:moveTo>
                  <a:lnTo>
                    <a:pt x="68" y="0"/>
                  </a:lnTo>
                  <a:lnTo>
                    <a:pt x="60" y="2"/>
                  </a:lnTo>
                  <a:lnTo>
                    <a:pt x="54" y="3"/>
                  </a:lnTo>
                  <a:lnTo>
                    <a:pt x="47" y="7"/>
                  </a:lnTo>
                  <a:lnTo>
                    <a:pt x="39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6" y="47"/>
                  </a:lnTo>
                  <a:lnTo>
                    <a:pt x="3" y="54"/>
                  </a:lnTo>
                  <a:lnTo>
                    <a:pt x="1" y="62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1" y="91"/>
                  </a:lnTo>
                  <a:lnTo>
                    <a:pt x="3" y="100"/>
                  </a:lnTo>
                  <a:lnTo>
                    <a:pt x="6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5"/>
                  </a:lnTo>
                  <a:lnTo>
                    <a:pt x="34" y="140"/>
                  </a:lnTo>
                  <a:lnTo>
                    <a:pt x="39" y="144"/>
                  </a:lnTo>
                  <a:lnTo>
                    <a:pt x="47" y="147"/>
                  </a:lnTo>
                  <a:lnTo>
                    <a:pt x="54" y="150"/>
                  </a:lnTo>
                  <a:lnTo>
                    <a:pt x="60" y="152"/>
                  </a:lnTo>
                  <a:lnTo>
                    <a:pt x="68" y="153"/>
                  </a:lnTo>
                  <a:lnTo>
                    <a:pt x="77" y="153"/>
                  </a:lnTo>
                  <a:lnTo>
                    <a:pt x="85" y="153"/>
                  </a:lnTo>
                  <a:lnTo>
                    <a:pt x="91" y="152"/>
                  </a:lnTo>
                  <a:lnTo>
                    <a:pt x="99" y="150"/>
                  </a:lnTo>
                  <a:lnTo>
                    <a:pt x="106" y="147"/>
                  </a:lnTo>
                  <a:lnTo>
                    <a:pt x="112" y="144"/>
                  </a:lnTo>
                  <a:lnTo>
                    <a:pt x="119" y="140"/>
                  </a:lnTo>
                  <a:lnTo>
                    <a:pt x="126" y="135"/>
                  </a:lnTo>
                  <a:lnTo>
                    <a:pt x="130" y="131"/>
                  </a:lnTo>
                  <a:lnTo>
                    <a:pt x="135" y="126"/>
                  </a:lnTo>
                  <a:lnTo>
                    <a:pt x="140" y="119"/>
                  </a:lnTo>
                  <a:lnTo>
                    <a:pt x="143" y="113"/>
                  </a:lnTo>
                  <a:lnTo>
                    <a:pt x="147" y="106"/>
                  </a:lnTo>
                  <a:lnTo>
                    <a:pt x="150" y="100"/>
                  </a:lnTo>
                  <a:lnTo>
                    <a:pt x="152" y="91"/>
                  </a:lnTo>
                  <a:lnTo>
                    <a:pt x="152" y="85"/>
                  </a:lnTo>
                  <a:lnTo>
                    <a:pt x="153" y="77"/>
                  </a:lnTo>
                  <a:lnTo>
                    <a:pt x="152" y="69"/>
                  </a:lnTo>
                  <a:lnTo>
                    <a:pt x="152" y="62"/>
                  </a:lnTo>
                  <a:lnTo>
                    <a:pt x="150" y="54"/>
                  </a:lnTo>
                  <a:lnTo>
                    <a:pt x="147" y="47"/>
                  </a:lnTo>
                  <a:lnTo>
                    <a:pt x="143" y="41"/>
                  </a:lnTo>
                  <a:lnTo>
                    <a:pt x="140" y="34"/>
                  </a:lnTo>
                  <a:lnTo>
                    <a:pt x="135" y="28"/>
                  </a:lnTo>
                  <a:lnTo>
                    <a:pt x="130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2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53" name="Freeform 573"/>
            <p:cNvSpPr>
              <a:spLocks/>
            </p:cNvSpPr>
            <p:nvPr/>
          </p:nvSpPr>
          <p:spPr bwMode="auto">
            <a:xfrm>
              <a:off x="5745156" y="4676776"/>
              <a:ext cx="100012" cy="79375"/>
            </a:xfrm>
            <a:custGeom>
              <a:avLst/>
              <a:gdLst>
                <a:gd name="T0" fmla="*/ 44450 w 153"/>
                <a:gd name="T1" fmla="*/ 0 h 154"/>
                <a:gd name="T2" fmla="*/ 35298 w 153"/>
                <a:gd name="T3" fmla="*/ 2062 h 154"/>
                <a:gd name="T4" fmla="*/ 25493 w 153"/>
                <a:gd name="T5" fmla="*/ 5154 h 154"/>
                <a:gd name="T6" fmla="*/ 18303 w 153"/>
                <a:gd name="T7" fmla="*/ 9278 h 154"/>
                <a:gd name="T8" fmla="*/ 11766 w 153"/>
                <a:gd name="T9" fmla="*/ 14432 h 154"/>
                <a:gd name="T10" fmla="*/ 6537 w 153"/>
                <a:gd name="T11" fmla="*/ 20617 h 154"/>
                <a:gd name="T12" fmla="*/ 1961 w 153"/>
                <a:gd name="T13" fmla="*/ 27833 h 154"/>
                <a:gd name="T14" fmla="*/ 0 w 153"/>
                <a:gd name="T15" fmla="*/ 35564 h 154"/>
                <a:gd name="T16" fmla="*/ 0 w 153"/>
                <a:gd name="T17" fmla="*/ 43811 h 154"/>
                <a:gd name="T18" fmla="*/ 1961 w 153"/>
                <a:gd name="T19" fmla="*/ 51542 h 154"/>
                <a:gd name="T20" fmla="*/ 6537 w 153"/>
                <a:gd name="T21" fmla="*/ 58243 h 154"/>
                <a:gd name="T22" fmla="*/ 11766 w 153"/>
                <a:gd name="T23" fmla="*/ 64943 h 154"/>
                <a:gd name="T24" fmla="*/ 18303 w 153"/>
                <a:gd name="T25" fmla="*/ 70097 h 154"/>
                <a:gd name="T26" fmla="*/ 25493 w 153"/>
                <a:gd name="T27" fmla="*/ 74221 h 154"/>
                <a:gd name="T28" fmla="*/ 35298 w 153"/>
                <a:gd name="T29" fmla="*/ 77829 h 154"/>
                <a:gd name="T30" fmla="*/ 44450 w 153"/>
                <a:gd name="T31" fmla="*/ 78344 h 154"/>
                <a:gd name="T32" fmla="*/ 55562 w 153"/>
                <a:gd name="T33" fmla="*/ 78344 h 154"/>
                <a:gd name="T34" fmla="*/ 64714 w 153"/>
                <a:gd name="T35" fmla="*/ 77829 h 154"/>
                <a:gd name="T36" fmla="*/ 73211 w 153"/>
                <a:gd name="T37" fmla="*/ 74221 h 154"/>
                <a:gd name="T38" fmla="*/ 82363 w 153"/>
                <a:gd name="T39" fmla="*/ 70097 h 154"/>
                <a:gd name="T40" fmla="*/ 88246 w 153"/>
                <a:gd name="T41" fmla="*/ 64943 h 154"/>
                <a:gd name="T42" fmla="*/ 93475 w 153"/>
                <a:gd name="T43" fmla="*/ 58243 h 154"/>
                <a:gd name="T44" fmla="*/ 98051 w 153"/>
                <a:gd name="T45" fmla="*/ 51542 h 154"/>
                <a:gd name="T46" fmla="*/ 99358 w 153"/>
                <a:gd name="T47" fmla="*/ 43811 h 154"/>
                <a:gd name="T48" fmla="*/ 99358 w 153"/>
                <a:gd name="T49" fmla="*/ 35564 h 154"/>
                <a:gd name="T50" fmla="*/ 98051 w 153"/>
                <a:gd name="T51" fmla="*/ 27833 h 154"/>
                <a:gd name="T52" fmla="*/ 93475 w 153"/>
                <a:gd name="T53" fmla="*/ 20617 h 154"/>
                <a:gd name="T54" fmla="*/ 88246 w 153"/>
                <a:gd name="T55" fmla="*/ 14432 h 154"/>
                <a:gd name="T56" fmla="*/ 82363 w 153"/>
                <a:gd name="T57" fmla="*/ 9278 h 154"/>
                <a:gd name="T58" fmla="*/ 73211 w 153"/>
                <a:gd name="T59" fmla="*/ 5154 h 154"/>
                <a:gd name="T60" fmla="*/ 64714 w 153"/>
                <a:gd name="T61" fmla="*/ 2062 h 154"/>
                <a:gd name="T62" fmla="*/ 55562 w 153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4"/>
                <a:gd name="T98" fmla="*/ 153 w 153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4">
                  <a:moveTo>
                    <a:pt x="77" y="0"/>
                  </a:moveTo>
                  <a:lnTo>
                    <a:pt x="68" y="0"/>
                  </a:lnTo>
                  <a:lnTo>
                    <a:pt x="60" y="2"/>
                  </a:lnTo>
                  <a:lnTo>
                    <a:pt x="54" y="4"/>
                  </a:lnTo>
                  <a:lnTo>
                    <a:pt x="47" y="7"/>
                  </a:lnTo>
                  <a:lnTo>
                    <a:pt x="39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5"/>
                  </a:lnTo>
                  <a:lnTo>
                    <a:pt x="10" y="40"/>
                  </a:lnTo>
                  <a:lnTo>
                    <a:pt x="6" y="48"/>
                  </a:lnTo>
                  <a:lnTo>
                    <a:pt x="3" y="54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6" y="107"/>
                  </a:lnTo>
                  <a:lnTo>
                    <a:pt x="10" y="113"/>
                  </a:lnTo>
                  <a:lnTo>
                    <a:pt x="13" y="120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39" y="144"/>
                  </a:lnTo>
                  <a:lnTo>
                    <a:pt x="47" y="147"/>
                  </a:lnTo>
                  <a:lnTo>
                    <a:pt x="54" y="151"/>
                  </a:lnTo>
                  <a:lnTo>
                    <a:pt x="60" y="152"/>
                  </a:lnTo>
                  <a:lnTo>
                    <a:pt x="68" y="152"/>
                  </a:lnTo>
                  <a:lnTo>
                    <a:pt x="77" y="154"/>
                  </a:lnTo>
                  <a:lnTo>
                    <a:pt x="85" y="152"/>
                  </a:lnTo>
                  <a:lnTo>
                    <a:pt x="91" y="152"/>
                  </a:lnTo>
                  <a:lnTo>
                    <a:pt x="99" y="151"/>
                  </a:lnTo>
                  <a:lnTo>
                    <a:pt x="106" y="147"/>
                  </a:lnTo>
                  <a:lnTo>
                    <a:pt x="112" y="144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0" y="131"/>
                  </a:lnTo>
                  <a:lnTo>
                    <a:pt x="135" y="126"/>
                  </a:lnTo>
                  <a:lnTo>
                    <a:pt x="140" y="120"/>
                  </a:lnTo>
                  <a:lnTo>
                    <a:pt x="143" y="113"/>
                  </a:lnTo>
                  <a:lnTo>
                    <a:pt x="147" y="107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2" y="85"/>
                  </a:lnTo>
                  <a:lnTo>
                    <a:pt x="153" y="77"/>
                  </a:lnTo>
                  <a:lnTo>
                    <a:pt x="152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8"/>
                  </a:lnTo>
                  <a:lnTo>
                    <a:pt x="143" y="40"/>
                  </a:lnTo>
                  <a:lnTo>
                    <a:pt x="140" y="35"/>
                  </a:lnTo>
                  <a:lnTo>
                    <a:pt x="135" y="28"/>
                  </a:lnTo>
                  <a:lnTo>
                    <a:pt x="130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2" y="10"/>
                  </a:lnTo>
                  <a:lnTo>
                    <a:pt x="106" y="7"/>
                  </a:lnTo>
                  <a:lnTo>
                    <a:pt x="99" y="4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54" name="Freeform 574"/>
            <p:cNvSpPr>
              <a:spLocks/>
            </p:cNvSpPr>
            <p:nvPr/>
          </p:nvSpPr>
          <p:spPr bwMode="auto">
            <a:xfrm>
              <a:off x="5745156" y="4676776"/>
              <a:ext cx="100012" cy="79375"/>
            </a:xfrm>
            <a:custGeom>
              <a:avLst/>
              <a:gdLst>
                <a:gd name="T0" fmla="*/ 44450 w 153"/>
                <a:gd name="T1" fmla="*/ 0 h 154"/>
                <a:gd name="T2" fmla="*/ 35298 w 153"/>
                <a:gd name="T3" fmla="*/ 2062 h 154"/>
                <a:gd name="T4" fmla="*/ 25493 w 153"/>
                <a:gd name="T5" fmla="*/ 5154 h 154"/>
                <a:gd name="T6" fmla="*/ 18303 w 153"/>
                <a:gd name="T7" fmla="*/ 9278 h 154"/>
                <a:gd name="T8" fmla="*/ 11766 w 153"/>
                <a:gd name="T9" fmla="*/ 14432 h 154"/>
                <a:gd name="T10" fmla="*/ 6537 w 153"/>
                <a:gd name="T11" fmla="*/ 20617 h 154"/>
                <a:gd name="T12" fmla="*/ 1961 w 153"/>
                <a:gd name="T13" fmla="*/ 27833 h 154"/>
                <a:gd name="T14" fmla="*/ 0 w 153"/>
                <a:gd name="T15" fmla="*/ 35564 h 154"/>
                <a:gd name="T16" fmla="*/ 0 w 153"/>
                <a:gd name="T17" fmla="*/ 43811 h 154"/>
                <a:gd name="T18" fmla="*/ 1961 w 153"/>
                <a:gd name="T19" fmla="*/ 51542 h 154"/>
                <a:gd name="T20" fmla="*/ 6537 w 153"/>
                <a:gd name="T21" fmla="*/ 58243 h 154"/>
                <a:gd name="T22" fmla="*/ 11766 w 153"/>
                <a:gd name="T23" fmla="*/ 64943 h 154"/>
                <a:gd name="T24" fmla="*/ 18303 w 153"/>
                <a:gd name="T25" fmla="*/ 70097 h 154"/>
                <a:gd name="T26" fmla="*/ 25493 w 153"/>
                <a:gd name="T27" fmla="*/ 74221 h 154"/>
                <a:gd name="T28" fmla="*/ 35298 w 153"/>
                <a:gd name="T29" fmla="*/ 77829 h 154"/>
                <a:gd name="T30" fmla="*/ 44450 w 153"/>
                <a:gd name="T31" fmla="*/ 78344 h 154"/>
                <a:gd name="T32" fmla="*/ 55562 w 153"/>
                <a:gd name="T33" fmla="*/ 78344 h 154"/>
                <a:gd name="T34" fmla="*/ 64714 w 153"/>
                <a:gd name="T35" fmla="*/ 77829 h 154"/>
                <a:gd name="T36" fmla="*/ 73211 w 153"/>
                <a:gd name="T37" fmla="*/ 74221 h 154"/>
                <a:gd name="T38" fmla="*/ 82363 w 153"/>
                <a:gd name="T39" fmla="*/ 70097 h 154"/>
                <a:gd name="T40" fmla="*/ 88246 w 153"/>
                <a:gd name="T41" fmla="*/ 64943 h 154"/>
                <a:gd name="T42" fmla="*/ 93475 w 153"/>
                <a:gd name="T43" fmla="*/ 58243 h 154"/>
                <a:gd name="T44" fmla="*/ 98051 w 153"/>
                <a:gd name="T45" fmla="*/ 51542 h 154"/>
                <a:gd name="T46" fmla="*/ 99358 w 153"/>
                <a:gd name="T47" fmla="*/ 43811 h 154"/>
                <a:gd name="T48" fmla="*/ 99358 w 153"/>
                <a:gd name="T49" fmla="*/ 35564 h 154"/>
                <a:gd name="T50" fmla="*/ 98051 w 153"/>
                <a:gd name="T51" fmla="*/ 27833 h 154"/>
                <a:gd name="T52" fmla="*/ 93475 w 153"/>
                <a:gd name="T53" fmla="*/ 20617 h 154"/>
                <a:gd name="T54" fmla="*/ 88246 w 153"/>
                <a:gd name="T55" fmla="*/ 14432 h 154"/>
                <a:gd name="T56" fmla="*/ 82363 w 153"/>
                <a:gd name="T57" fmla="*/ 9278 h 154"/>
                <a:gd name="T58" fmla="*/ 73211 w 153"/>
                <a:gd name="T59" fmla="*/ 5154 h 154"/>
                <a:gd name="T60" fmla="*/ 64714 w 153"/>
                <a:gd name="T61" fmla="*/ 2062 h 154"/>
                <a:gd name="T62" fmla="*/ 55562 w 153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4"/>
                <a:gd name="T98" fmla="*/ 153 w 153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4">
                  <a:moveTo>
                    <a:pt x="77" y="0"/>
                  </a:moveTo>
                  <a:lnTo>
                    <a:pt x="68" y="0"/>
                  </a:lnTo>
                  <a:lnTo>
                    <a:pt x="60" y="2"/>
                  </a:lnTo>
                  <a:lnTo>
                    <a:pt x="54" y="4"/>
                  </a:lnTo>
                  <a:lnTo>
                    <a:pt x="47" y="7"/>
                  </a:lnTo>
                  <a:lnTo>
                    <a:pt x="39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5"/>
                  </a:lnTo>
                  <a:lnTo>
                    <a:pt x="10" y="40"/>
                  </a:lnTo>
                  <a:lnTo>
                    <a:pt x="6" y="48"/>
                  </a:lnTo>
                  <a:lnTo>
                    <a:pt x="3" y="54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6" y="107"/>
                  </a:lnTo>
                  <a:lnTo>
                    <a:pt x="10" y="113"/>
                  </a:lnTo>
                  <a:lnTo>
                    <a:pt x="13" y="120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39" y="144"/>
                  </a:lnTo>
                  <a:lnTo>
                    <a:pt x="47" y="147"/>
                  </a:lnTo>
                  <a:lnTo>
                    <a:pt x="54" y="151"/>
                  </a:lnTo>
                  <a:lnTo>
                    <a:pt x="60" y="152"/>
                  </a:lnTo>
                  <a:lnTo>
                    <a:pt x="68" y="152"/>
                  </a:lnTo>
                  <a:lnTo>
                    <a:pt x="77" y="154"/>
                  </a:lnTo>
                  <a:lnTo>
                    <a:pt x="85" y="152"/>
                  </a:lnTo>
                  <a:lnTo>
                    <a:pt x="91" y="152"/>
                  </a:lnTo>
                  <a:lnTo>
                    <a:pt x="99" y="151"/>
                  </a:lnTo>
                  <a:lnTo>
                    <a:pt x="106" y="147"/>
                  </a:lnTo>
                  <a:lnTo>
                    <a:pt x="112" y="144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0" y="131"/>
                  </a:lnTo>
                  <a:lnTo>
                    <a:pt x="135" y="126"/>
                  </a:lnTo>
                  <a:lnTo>
                    <a:pt x="140" y="120"/>
                  </a:lnTo>
                  <a:lnTo>
                    <a:pt x="143" y="113"/>
                  </a:lnTo>
                  <a:lnTo>
                    <a:pt x="147" y="107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2" y="85"/>
                  </a:lnTo>
                  <a:lnTo>
                    <a:pt x="153" y="77"/>
                  </a:lnTo>
                  <a:lnTo>
                    <a:pt x="152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8"/>
                  </a:lnTo>
                  <a:lnTo>
                    <a:pt x="143" y="40"/>
                  </a:lnTo>
                  <a:lnTo>
                    <a:pt x="140" y="35"/>
                  </a:lnTo>
                  <a:lnTo>
                    <a:pt x="135" y="28"/>
                  </a:lnTo>
                  <a:lnTo>
                    <a:pt x="130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2" y="10"/>
                  </a:lnTo>
                  <a:lnTo>
                    <a:pt x="106" y="7"/>
                  </a:lnTo>
                  <a:lnTo>
                    <a:pt x="99" y="4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55" name="Freeform 575"/>
            <p:cNvSpPr>
              <a:spLocks/>
            </p:cNvSpPr>
            <p:nvPr/>
          </p:nvSpPr>
          <p:spPr bwMode="auto">
            <a:xfrm>
              <a:off x="5745156" y="4756151"/>
              <a:ext cx="100012" cy="77788"/>
            </a:xfrm>
            <a:custGeom>
              <a:avLst/>
              <a:gdLst>
                <a:gd name="T0" fmla="*/ 44450 w 153"/>
                <a:gd name="T1" fmla="*/ 0 h 152"/>
                <a:gd name="T2" fmla="*/ 35298 w 153"/>
                <a:gd name="T3" fmla="*/ 2047 h 152"/>
                <a:gd name="T4" fmla="*/ 25493 w 153"/>
                <a:gd name="T5" fmla="*/ 4606 h 152"/>
                <a:gd name="T6" fmla="*/ 18303 w 153"/>
                <a:gd name="T7" fmla="*/ 8700 h 152"/>
                <a:gd name="T8" fmla="*/ 11766 w 153"/>
                <a:gd name="T9" fmla="*/ 14329 h 152"/>
                <a:gd name="T10" fmla="*/ 6537 w 153"/>
                <a:gd name="T11" fmla="*/ 20471 h 152"/>
                <a:gd name="T12" fmla="*/ 1961 w 153"/>
                <a:gd name="T13" fmla="*/ 27635 h 152"/>
                <a:gd name="T14" fmla="*/ 0 w 153"/>
                <a:gd name="T15" fmla="*/ 35312 h 152"/>
                <a:gd name="T16" fmla="*/ 0 w 153"/>
                <a:gd name="T17" fmla="*/ 42988 h 152"/>
                <a:gd name="T18" fmla="*/ 1961 w 153"/>
                <a:gd name="T19" fmla="*/ 51176 h 152"/>
                <a:gd name="T20" fmla="*/ 6537 w 153"/>
                <a:gd name="T21" fmla="*/ 57829 h 152"/>
                <a:gd name="T22" fmla="*/ 11766 w 153"/>
                <a:gd name="T23" fmla="*/ 63970 h 152"/>
                <a:gd name="T24" fmla="*/ 18303 w 153"/>
                <a:gd name="T25" fmla="*/ 69600 h 152"/>
                <a:gd name="T26" fmla="*/ 25493 w 153"/>
                <a:gd name="T27" fmla="*/ 73694 h 152"/>
                <a:gd name="T28" fmla="*/ 35298 w 153"/>
                <a:gd name="T29" fmla="*/ 76253 h 152"/>
                <a:gd name="T30" fmla="*/ 44450 w 153"/>
                <a:gd name="T31" fmla="*/ 77788 h 152"/>
                <a:gd name="T32" fmla="*/ 55562 w 153"/>
                <a:gd name="T33" fmla="*/ 77788 h 152"/>
                <a:gd name="T34" fmla="*/ 64714 w 153"/>
                <a:gd name="T35" fmla="*/ 76253 h 152"/>
                <a:gd name="T36" fmla="*/ 73211 w 153"/>
                <a:gd name="T37" fmla="*/ 73694 h 152"/>
                <a:gd name="T38" fmla="*/ 82363 w 153"/>
                <a:gd name="T39" fmla="*/ 69600 h 152"/>
                <a:gd name="T40" fmla="*/ 88246 w 153"/>
                <a:gd name="T41" fmla="*/ 63970 h 152"/>
                <a:gd name="T42" fmla="*/ 93475 w 153"/>
                <a:gd name="T43" fmla="*/ 57829 h 152"/>
                <a:gd name="T44" fmla="*/ 98051 w 153"/>
                <a:gd name="T45" fmla="*/ 51176 h 152"/>
                <a:gd name="T46" fmla="*/ 99358 w 153"/>
                <a:gd name="T47" fmla="*/ 42988 h 152"/>
                <a:gd name="T48" fmla="*/ 99358 w 153"/>
                <a:gd name="T49" fmla="*/ 35312 h 152"/>
                <a:gd name="T50" fmla="*/ 98051 w 153"/>
                <a:gd name="T51" fmla="*/ 27635 h 152"/>
                <a:gd name="T52" fmla="*/ 93475 w 153"/>
                <a:gd name="T53" fmla="*/ 20471 h 152"/>
                <a:gd name="T54" fmla="*/ 88246 w 153"/>
                <a:gd name="T55" fmla="*/ 14329 h 152"/>
                <a:gd name="T56" fmla="*/ 82363 w 153"/>
                <a:gd name="T57" fmla="*/ 8700 h 152"/>
                <a:gd name="T58" fmla="*/ 73211 w 153"/>
                <a:gd name="T59" fmla="*/ 4606 h 152"/>
                <a:gd name="T60" fmla="*/ 64714 w 153"/>
                <a:gd name="T61" fmla="*/ 2047 h 152"/>
                <a:gd name="T62" fmla="*/ 55562 w 153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2"/>
                <a:gd name="T98" fmla="*/ 153 w 153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2">
                  <a:moveTo>
                    <a:pt x="77" y="0"/>
                  </a:moveTo>
                  <a:lnTo>
                    <a:pt x="68" y="0"/>
                  </a:lnTo>
                  <a:lnTo>
                    <a:pt x="60" y="2"/>
                  </a:lnTo>
                  <a:lnTo>
                    <a:pt x="54" y="4"/>
                  </a:lnTo>
                  <a:lnTo>
                    <a:pt x="47" y="5"/>
                  </a:lnTo>
                  <a:lnTo>
                    <a:pt x="39" y="9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6" y="46"/>
                  </a:lnTo>
                  <a:lnTo>
                    <a:pt x="3" y="54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6" y="107"/>
                  </a:lnTo>
                  <a:lnTo>
                    <a:pt x="10" y="113"/>
                  </a:lnTo>
                  <a:lnTo>
                    <a:pt x="13" y="120"/>
                  </a:lnTo>
                  <a:lnTo>
                    <a:pt x="18" y="125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39"/>
                  </a:lnTo>
                  <a:lnTo>
                    <a:pt x="39" y="144"/>
                  </a:lnTo>
                  <a:lnTo>
                    <a:pt x="47" y="147"/>
                  </a:lnTo>
                  <a:lnTo>
                    <a:pt x="54" y="149"/>
                  </a:lnTo>
                  <a:lnTo>
                    <a:pt x="60" y="151"/>
                  </a:lnTo>
                  <a:lnTo>
                    <a:pt x="68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1" y="151"/>
                  </a:lnTo>
                  <a:lnTo>
                    <a:pt x="99" y="149"/>
                  </a:lnTo>
                  <a:lnTo>
                    <a:pt x="106" y="147"/>
                  </a:lnTo>
                  <a:lnTo>
                    <a:pt x="112" y="144"/>
                  </a:lnTo>
                  <a:lnTo>
                    <a:pt x="119" y="139"/>
                  </a:lnTo>
                  <a:lnTo>
                    <a:pt x="126" y="136"/>
                  </a:lnTo>
                  <a:lnTo>
                    <a:pt x="130" y="131"/>
                  </a:lnTo>
                  <a:lnTo>
                    <a:pt x="135" y="125"/>
                  </a:lnTo>
                  <a:lnTo>
                    <a:pt x="140" y="120"/>
                  </a:lnTo>
                  <a:lnTo>
                    <a:pt x="143" y="113"/>
                  </a:lnTo>
                  <a:lnTo>
                    <a:pt x="147" y="107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2" y="84"/>
                  </a:lnTo>
                  <a:lnTo>
                    <a:pt x="153" y="77"/>
                  </a:lnTo>
                  <a:lnTo>
                    <a:pt x="152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6"/>
                  </a:lnTo>
                  <a:lnTo>
                    <a:pt x="143" y="40"/>
                  </a:lnTo>
                  <a:lnTo>
                    <a:pt x="140" y="33"/>
                  </a:lnTo>
                  <a:lnTo>
                    <a:pt x="135" y="28"/>
                  </a:lnTo>
                  <a:lnTo>
                    <a:pt x="130" y="22"/>
                  </a:lnTo>
                  <a:lnTo>
                    <a:pt x="126" y="17"/>
                  </a:lnTo>
                  <a:lnTo>
                    <a:pt x="119" y="14"/>
                  </a:lnTo>
                  <a:lnTo>
                    <a:pt x="112" y="9"/>
                  </a:lnTo>
                  <a:lnTo>
                    <a:pt x="106" y="5"/>
                  </a:lnTo>
                  <a:lnTo>
                    <a:pt x="99" y="4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56" name="Freeform 576"/>
            <p:cNvSpPr>
              <a:spLocks/>
            </p:cNvSpPr>
            <p:nvPr/>
          </p:nvSpPr>
          <p:spPr bwMode="auto">
            <a:xfrm>
              <a:off x="5745156" y="4756151"/>
              <a:ext cx="100012" cy="77788"/>
            </a:xfrm>
            <a:custGeom>
              <a:avLst/>
              <a:gdLst>
                <a:gd name="T0" fmla="*/ 44450 w 153"/>
                <a:gd name="T1" fmla="*/ 0 h 152"/>
                <a:gd name="T2" fmla="*/ 35298 w 153"/>
                <a:gd name="T3" fmla="*/ 2047 h 152"/>
                <a:gd name="T4" fmla="*/ 25493 w 153"/>
                <a:gd name="T5" fmla="*/ 4606 h 152"/>
                <a:gd name="T6" fmla="*/ 18303 w 153"/>
                <a:gd name="T7" fmla="*/ 8700 h 152"/>
                <a:gd name="T8" fmla="*/ 11766 w 153"/>
                <a:gd name="T9" fmla="*/ 14329 h 152"/>
                <a:gd name="T10" fmla="*/ 6537 w 153"/>
                <a:gd name="T11" fmla="*/ 20471 h 152"/>
                <a:gd name="T12" fmla="*/ 1961 w 153"/>
                <a:gd name="T13" fmla="*/ 27635 h 152"/>
                <a:gd name="T14" fmla="*/ 0 w 153"/>
                <a:gd name="T15" fmla="*/ 35312 h 152"/>
                <a:gd name="T16" fmla="*/ 0 w 153"/>
                <a:gd name="T17" fmla="*/ 42988 h 152"/>
                <a:gd name="T18" fmla="*/ 1961 w 153"/>
                <a:gd name="T19" fmla="*/ 51176 h 152"/>
                <a:gd name="T20" fmla="*/ 6537 w 153"/>
                <a:gd name="T21" fmla="*/ 57829 h 152"/>
                <a:gd name="T22" fmla="*/ 11766 w 153"/>
                <a:gd name="T23" fmla="*/ 63970 h 152"/>
                <a:gd name="T24" fmla="*/ 18303 w 153"/>
                <a:gd name="T25" fmla="*/ 69600 h 152"/>
                <a:gd name="T26" fmla="*/ 25493 w 153"/>
                <a:gd name="T27" fmla="*/ 73694 h 152"/>
                <a:gd name="T28" fmla="*/ 35298 w 153"/>
                <a:gd name="T29" fmla="*/ 76253 h 152"/>
                <a:gd name="T30" fmla="*/ 44450 w 153"/>
                <a:gd name="T31" fmla="*/ 77788 h 152"/>
                <a:gd name="T32" fmla="*/ 55562 w 153"/>
                <a:gd name="T33" fmla="*/ 77788 h 152"/>
                <a:gd name="T34" fmla="*/ 64714 w 153"/>
                <a:gd name="T35" fmla="*/ 76253 h 152"/>
                <a:gd name="T36" fmla="*/ 73211 w 153"/>
                <a:gd name="T37" fmla="*/ 73694 h 152"/>
                <a:gd name="T38" fmla="*/ 82363 w 153"/>
                <a:gd name="T39" fmla="*/ 69600 h 152"/>
                <a:gd name="T40" fmla="*/ 88246 w 153"/>
                <a:gd name="T41" fmla="*/ 63970 h 152"/>
                <a:gd name="T42" fmla="*/ 93475 w 153"/>
                <a:gd name="T43" fmla="*/ 57829 h 152"/>
                <a:gd name="T44" fmla="*/ 98051 w 153"/>
                <a:gd name="T45" fmla="*/ 51176 h 152"/>
                <a:gd name="T46" fmla="*/ 99358 w 153"/>
                <a:gd name="T47" fmla="*/ 42988 h 152"/>
                <a:gd name="T48" fmla="*/ 99358 w 153"/>
                <a:gd name="T49" fmla="*/ 35312 h 152"/>
                <a:gd name="T50" fmla="*/ 98051 w 153"/>
                <a:gd name="T51" fmla="*/ 27635 h 152"/>
                <a:gd name="T52" fmla="*/ 93475 w 153"/>
                <a:gd name="T53" fmla="*/ 20471 h 152"/>
                <a:gd name="T54" fmla="*/ 88246 w 153"/>
                <a:gd name="T55" fmla="*/ 14329 h 152"/>
                <a:gd name="T56" fmla="*/ 82363 w 153"/>
                <a:gd name="T57" fmla="*/ 8700 h 152"/>
                <a:gd name="T58" fmla="*/ 73211 w 153"/>
                <a:gd name="T59" fmla="*/ 4606 h 152"/>
                <a:gd name="T60" fmla="*/ 64714 w 153"/>
                <a:gd name="T61" fmla="*/ 2047 h 152"/>
                <a:gd name="T62" fmla="*/ 55562 w 153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2"/>
                <a:gd name="T98" fmla="*/ 153 w 153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2">
                  <a:moveTo>
                    <a:pt x="77" y="0"/>
                  </a:moveTo>
                  <a:lnTo>
                    <a:pt x="68" y="0"/>
                  </a:lnTo>
                  <a:lnTo>
                    <a:pt x="60" y="2"/>
                  </a:lnTo>
                  <a:lnTo>
                    <a:pt x="54" y="4"/>
                  </a:lnTo>
                  <a:lnTo>
                    <a:pt x="47" y="5"/>
                  </a:lnTo>
                  <a:lnTo>
                    <a:pt x="39" y="9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6" y="46"/>
                  </a:lnTo>
                  <a:lnTo>
                    <a:pt x="3" y="54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6" y="107"/>
                  </a:lnTo>
                  <a:lnTo>
                    <a:pt x="10" y="113"/>
                  </a:lnTo>
                  <a:lnTo>
                    <a:pt x="13" y="120"/>
                  </a:lnTo>
                  <a:lnTo>
                    <a:pt x="18" y="125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39"/>
                  </a:lnTo>
                  <a:lnTo>
                    <a:pt x="39" y="144"/>
                  </a:lnTo>
                  <a:lnTo>
                    <a:pt x="47" y="147"/>
                  </a:lnTo>
                  <a:lnTo>
                    <a:pt x="54" y="149"/>
                  </a:lnTo>
                  <a:lnTo>
                    <a:pt x="60" y="151"/>
                  </a:lnTo>
                  <a:lnTo>
                    <a:pt x="68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1" y="151"/>
                  </a:lnTo>
                  <a:lnTo>
                    <a:pt x="99" y="149"/>
                  </a:lnTo>
                  <a:lnTo>
                    <a:pt x="106" y="147"/>
                  </a:lnTo>
                  <a:lnTo>
                    <a:pt x="112" y="144"/>
                  </a:lnTo>
                  <a:lnTo>
                    <a:pt x="119" y="139"/>
                  </a:lnTo>
                  <a:lnTo>
                    <a:pt x="126" y="136"/>
                  </a:lnTo>
                  <a:lnTo>
                    <a:pt x="130" y="131"/>
                  </a:lnTo>
                  <a:lnTo>
                    <a:pt x="135" y="125"/>
                  </a:lnTo>
                  <a:lnTo>
                    <a:pt x="140" y="120"/>
                  </a:lnTo>
                  <a:lnTo>
                    <a:pt x="143" y="113"/>
                  </a:lnTo>
                  <a:lnTo>
                    <a:pt x="147" y="107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2" y="84"/>
                  </a:lnTo>
                  <a:lnTo>
                    <a:pt x="153" y="77"/>
                  </a:lnTo>
                  <a:lnTo>
                    <a:pt x="152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6"/>
                  </a:lnTo>
                  <a:lnTo>
                    <a:pt x="143" y="40"/>
                  </a:lnTo>
                  <a:lnTo>
                    <a:pt x="140" y="33"/>
                  </a:lnTo>
                  <a:lnTo>
                    <a:pt x="135" y="28"/>
                  </a:lnTo>
                  <a:lnTo>
                    <a:pt x="130" y="22"/>
                  </a:lnTo>
                  <a:lnTo>
                    <a:pt x="126" y="17"/>
                  </a:lnTo>
                  <a:lnTo>
                    <a:pt x="119" y="14"/>
                  </a:lnTo>
                  <a:lnTo>
                    <a:pt x="112" y="9"/>
                  </a:lnTo>
                  <a:lnTo>
                    <a:pt x="106" y="5"/>
                  </a:lnTo>
                  <a:lnTo>
                    <a:pt x="99" y="4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57" name="Freeform 577"/>
            <p:cNvSpPr>
              <a:spLocks/>
            </p:cNvSpPr>
            <p:nvPr/>
          </p:nvSpPr>
          <p:spPr bwMode="auto">
            <a:xfrm>
              <a:off x="5745156" y="4833938"/>
              <a:ext cx="100012" cy="77788"/>
            </a:xfrm>
            <a:custGeom>
              <a:avLst/>
              <a:gdLst>
                <a:gd name="T0" fmla="*/ 44450 w 153"/>
                <a:gd name="T1" fmla="*/ 1010 h 154"/>
                <a:gd name="T2" fmla="*/ 35298 w 153"/>
                <a:gd name="T3" fmla="*/ 2526 h 154"/>
                <a:gd name="T4" fmla="*/ 25493 w 153"/>
                <a:gd name="T5" fmla="*/ 5051 h 154"/>
                <a:gd name="T6" fmla="*/ 18303 w 153"/>
                <a:gd name="T7" fmla="*/ 9092 h 154"/>
                <a:gd name="T8" fmla="*/ 11766 w 153"/>
                <a:gd name="T9" fmla="*/ 14143 h 154"/>
                <a:gd name="T10" fmla="*/ 6537 w 153"/>
                <a:gd name="T11" fmla="*/ 20710 h 154"/>
                <a:gd name="T12" fmla="*/ 1961 w 153"/>
                <a:gd name="T13" fmla="*/ 27276 h 154"/>
                <a:gd name="T14" fmla="*/ 0 w 153"/>
                <a:gd name="T15" fmla="*/ 34853 h 154"/>
                <a:gd name="T16" fmla="*/ 0 w 153"/>
                <a:gd name="T17" fmla="*/ 42935 h 154"/>
                <a:gd name="T18" fmla="*/ 1961 w 153"/>
                <a:gd name="T19" fmla="*/ 50512 h 154"/>
                <a:gd name="T20" fmla="*/ 6537 w 153"/>
                <a:gd name="T21" fmla="*/ 58088 h 154"/>
                <a:gd name="T22" fmla="*/ 11766 w 153"/>
                <a:gd name="T23" fmla="*/ 63645 h 154"/>
                <a:gd name="T24" fmla="*/ 18303 w 153"/>
                <a:gd name="T25" fmla="*/ 68696 h 154"/>
                <a:gd name="T26" fmla="*/ 25493 w 153"/>
                <a:gd name="T27" fmla="*/ 73747 h 154"/>
                <a:gd name="T28" fmla="*/ 35298 w 153"/>
                <a:gd name="T29" fmla="*/ 75768 h 154"/>
                <a:gd name="T30" fmla="*/ 44450 w 153"/>
                <a:gd name="T31" fmla="*/ 77788 h 154"/>
                <a:gd name="T32" fmla="*/ 55562 w 153"/>
                <a:gd name="T33" fmla="*/ 77788 h 154"/>
                <a:gd name="T34" fmla="*/ 64714 w 153"/>
                <a:gd name="T35" fmla="*/ 75768 h 154"/>
                <a:gd name="T36" fmla="*/ 73211 w 153"/>
                <a:gd name="T37" fmla="*/ 73747 h 154"/>
                <a:gd name="T38" fmla="*/ 82363 w 153"/>
                <a:gd name="T39" fmla="*/ 68696 h 154"/>
                <a:gd name="T40" fmla="*/ 88246 w 153"/>
                <a:gd name="T41" fmla="*/ 63645 h 154"/>
                <a:gd name="T42" fmla="*/ 93475 w 153"/>
                <a:gd name="T43" fmla="*/ 58088 h 154"/>
                <a:gd name="T44" fmla="*/ 98051 w 153"/>
                <a:gd name="T45" fmla="*/ 50512 h 154"/>
                <a:gd name="T46" fmla="*/ 99358 w 153"/>
                <a:gd name="T47" fmla="*/ 42935 h 154"/>
                <a:gd name="T48" fmla="*/ 99358 w 153"/>
                <a:gd name="T49" fmla="*/ 34853 h 154"/>
                <a:gd name="T50" fmla="*/ 98051 w 153"/>
                <a:gd name="T51" fmla="*/ 27276 h 154"/>
                <a:gd name="T52" fmla="*/ 93475 w 153"/>
                <a:gd name="T53" fmla="*/ 20710 h 154"/>
                <a:gd name="T54" fmla="*/ 88246 w 153"/>
                <a:gd name="T55" fmla="*/ 14143 h 154"/>
                <a:gd name="T56" fmla="*/ 82363 w 153"/>
                <a:gd name="T57" fmla="*/ 9092 h 154"/>
                <a:gd name="T58" fmla="*/ 73211 w 153"/>
                <a:gd name="T59" fmla="*/ 5051 h 154"/>
                <a:gd name="T60" fmla="*/ 64714 w 153"/>
                <a:gd name="T61" fmla="*/ 2526 h 154"/>
                <a:gd name="T62" fmla="*/ 55562 w 153"/>
                <a:gd name="T63" fmla="*/ 101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4"/>
                <a:gd name="T98" fmla="*/ 153 w 153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4">
                  <a:moveTo>
                    <a:pt x="77" y="0"/>
                  </a:moveTo>
                  <a:lnTo>
                    <a:pt x="68" y="2"/>
                  </a:lnTo>
                  <a:lnTo>
                    <a:pt x="60" y="2"/>
                  </a:lnTo>
                  <a:lnTo>
                    <a:pt x="54" y="5"/>
                  </a:lnTo>
                  <a:lnTo>
                    <a:pt x="47" y="7"/>
                  </a:lnTo>
                  <a:lnTo>
                    <a:pt x="39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5"/>
                  </a:lnTo>
                  <a:lnTo>
                    <a:pt x="10" y="41"/>
                  </a:lnTo>
                  <a:lnTo>
                    <a:pt x="6" y="48"/>
                  </a:lnTo>
                  <a:lnTo>
                    <a:pt x="3" y="54"/>
                  </a:lnTo>
                  <a:lnTo>
                    <a:pt x="1" y="62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1" y="93"/>
                  </a:lnTo>
                  <a:lnTo>
                    <a:pt x="3" y="100"/>
                  </a:lnTo>
                  <a:lnTo>
                    <a:pt x="6" y="108"/>
                  </a:lnTo>
                  <a:lnTo>
                    <a:pt x="10" y="115"/>
                  </a:lnTo>
                  <a:lnTo>
                    <a:pt x="13" y="121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39" y="146"/>
                  </a:lnTo>
                  <a:lnTo>
                    <a:pt x="47" y="147"/>
                  </a:lnTo>
                  <a:lnTo>
                    <a:pt x="54" y="150"/>
                  </a:lnTo>
                  <a:lnTo>
                    <a:pt x="60" y="152"/>
                  </a:lnTo>
                  <a:lnTo>
                    <a:pt x="68" y="154"/>
                  </a:lnTo>
                  <a:lnTo>
                    <a:pt x="77" y="154"/>
                  </a:lnTo>
                  <a:lnTo>
                    <a:pt x="85" y="154"/>
                  </a:lnTo>
                  <a:lnTo>
                    <a:pt x="91" y="152"/>
                  </a:lnTo>
                  <a:lnTo>
                    <a:pt x="99" y="150"/>
                  </a:lnTo>
                  <a:lnTo>
                    <a:pt x="106" y="147"/>
                  </a:lnTo>
                  <a:lnTo>
                    <a:pt x="112" y="146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0" y="131"/>
                  </a:lnTo>
                  <a:lnTo>
                    <a:pt x="135" y="126"/>
                  </a:lnTo>
                  <a:lnTo>
                    <a:pt x="140" y="121"/>
                  </a:lnTo>
                  <a:lnTo>
                    <a:pt x="143" y="115"/>
                  </a:lnTo>
                  <a:lnTo>
                    <a:pt x="147" y="108"/>
                  </a:lnTo>
                  <a:lnTo>
                    <a:pt x="150" y="100"/>
                  </a:lnTo>
                  <a:lnTo>
                    <a:pt x="152" y="93"/>
                  </a:lnTo>
                  <a:lnTo>
                    <a:pt x="152" y="85"/>
                  </a:lnTo>
                  <a:lnTo>
                    <a:pt x="153" y="77"/>
                  </a:lnTo>
                  <a:lnTo>
                    <a:pt x="152" y="69"/>
                  </a:lnTo>
                  <a:lnTo>
                    <a:pt x="152" y="62"/>
                  </a:lnTo>
                  <a:lnTo>
                    <a:pt x="150" y="54"/>
                  </a:lnTo>
                  <a:lnTo>
                    <a:pt x="147" y="48"/>
                  </a:lnTo>
                  <a:lnTo>
                    <a:pt x="143" y="41"/>
                  </a:lnTo>
                  <a:lnTo>
                    <a:pt x="140" y="35"/>
                  </a:lnTo>
                  <a:lnTo>
                    <a:pt x="135" y="28"/>
                  </a:lnTo>
                  <a:lnTo>
                    <a:pt x="130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2" y="10"/>
                  </a:lnTo>
                  <a:lnTo>
                    <a:pt x="106" y="7"/>
                  </a:lnTo>
                  <a:lnTo>
                    <a:pt x="99" y="5"/>
                  </a:lnTo>
                  <a:lnTo>
                    <a:pt x="91" y="2"/>
                  </a:lnTo>
                  <a:lnTo>
                    <a:pt x="85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58" name="Freeform 578"/>
            <p:cNvSpPr>
              <a:spLocks/>
            </p:cNvSpPr>
            <p:nvPr/>
          </p:nvSpPr>
          <p:spPr bwMode="auto">
            <a:xfrm>
              <a:off x="5745156" y="4833938"/>
              <a:ext cx="100012" cy="77788"/>
            </a:xfrm>
            <a:custGeom>
              <a:avLst/>
              <a:gdLst>
                <a:gd name="T0" fmla="*/ 44450 w 153"/>
                <a:gd name="T1" fmla="*/ 1010 h 154"/>
                <a:gd name="T2" fmla="*/ 35298 w 153"/>
                <a:gd name="T3" fmla="*/ 2526 h 154"/>
                <a:gd name="T4" fmla="*/ 25493 w 153"/>
                <a:gd name="T5" fmla="*/ 5051 h 154"/>
                <a:gd name="T6" fmla="*/ 18303 w 153"/>
                <a:gd name="T7" fmla="*/ 9092 h 154"/>
                <a:gd name="T8" fmla="*/ 11766 w 153"/>
                <a:gd name="T9" fmla="*/ 14143 h 154"/>
                <a:gd name="T10" fmla="*/ 6537 w 153"/>
                <a:gd name="T11" fmla="*/ 20710 h 154"/>
                <a:gd name="T12" fmla="*/ 1961 w 153"/>
                <a:gd name="T13" fmla="*/ 27276 h 154"/>
                <a:gd name="T14" fmla="*/ 0 w 153"/>
                <a:gd name="T15" fmla="*/ 34853 h 154"/>
                <a:gd name="T16" fmla="*/ 0 w 153"/>
                <a:gd name="T17" fmla="*/ 42935 h 154"/>
                <a:gd name="T18" fmla="*/ 1961 w 153"/>
                <a:gd name="T19" fmla="*/ 50512 h 154"/>
                <a:gd name="T20" fmla="*/ 6537 w 153"/>
                <a:gd name="T21" fmla="*/ 58088 h 154"/>
                <a:gd name="T22" fmla="*/ 11766 w 153"/>
                <a:gd name="T23" fmla="*/ 63645 h 154"/>
                <a:gd name="T24" fmla="*/ 18303 w 153"/>
                <a:gd name="T25" fmla="*/ 68696 h 154"/>
                <a:gd name="T26" fmla="*/ 25493 w 153"/>
                <a:gd name="T27" fmla="*/ 73747 h 154"/>
                <a:gd name="T28" fmla="*/ 35298 w 153"/>
                <a:gd name="T29" fmla="*/ 75768 h 154"/>
                <a:gd name="T30" fmla="*/ 44450 w 153"/>
                <a:gd name="T31" fmla="*/ 77788 h 154"/>
                <a:gd name="T32" fmla="*/ 55562 w 153"/>
                <a:gd name="T33" fmla="*/ 77788 h 154"/>
                <a:gd name="T34" fmla="*/ 64714 w 153"/>
                <a:gd name="T35" fmla="*/ 75768 h 154"/>
                <a:gd name="T36" fmla="*/ 73211 w 153"/>
                <a:gd name="T37" fmla="*/ 73747 h 154"/>
                <a:gd name="T38" fmla="*/ 82363 w 153"/>
                <a:gd name="T39" fmla="*/ 68696 h 154"/>
                <a:gd name="T40" fmla="*/ 88246 w 153"/>
                <a:gd name="T41" fmla="*/ 63645 h 154"/>
                <a:gd name="T42" fmla="*/ 93475 w 153"/>
                <a:gd name="T43" fmla="*/ 58088 h 154"/>
                <a:gd name="T44" fmla="*/ 98051 w 153"/>
                <a:gd name="T45" fmla="*/ 50512 h 154"/>
                <a:gd name="T46" fmla="*/ 99358 w 153"/>
                <a:gd name="T47" fmla="*/ 42935 h 154"/>
                <a:gd name="T48" fmla="*/ 99358 w 153"/>
                <a:gd name="T49" fmla="*/ 34853 h 154"/>
                <a:gd name="T50" fmla="*/ 98051 w 153"/>
                <a:gd name="T51" fmla="*/ 27276 h 154"/>
                <a:gd name="T52" fmla="*/ 93475 w 153"/>
                <a:gd name="T53" fmla="*/ 20710 h 154"/>
                <a:gd name="T54" fmla="*/ 88246 w 153"/>
                <a:gd name="T55" fmla="*/ 14143 h 154"/>
                <a:gd name="T56" fmla="*/ 82363 w 153"/>
                <a:gd name="T57" fmla="*/ 9092 h 154"/>
                <a:gd name="T58" fmla="*/ 73211 w 153"/>
                <a:gd name="T59" fmla="*/ 5051 h 154"/>
                <a:gd name="T60" fmla="*/ 64714 w 153"/>
                <a:gd name="T61" fmla="*/ 2526 h 154"/>
                <a:gd name="T62" fmla="*/ 55562 w 153"/>
                <a:gd name="T63" fmla="*/ 101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4"/>
                <a:gd name="T98" fmla="*/ 153 w 153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4">
                  <a:moveTo>
                    <a:pt x="77" y="0"/>
                  </a:moveTo>
                  <a:lnTo>
                    <a:pt x="68" y="2"/>
                  </a:lnTo>
                  <a:lnTo>
                    <a:pt x="60" y="2"/>
                  </a:lnTo>
                  <a:lnTo>
                    <a:pt x="54" y="5"/>
                  </a:lnTo>
                  <a:lnTo>
                    <a:pt x="47" y="7"/>
                  </a:lnTo>
                  <a:lnTo>
                    <a:pt x="39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5"/>
                  </a:lnTo>
                  <a:lnTo>
                    <a:pt x="10" y="41"/>
                  </a:lnTo>
                  <a:lnTo>
                    <a:pt x="6" y="48"/>
                  </a:lnTo>
                  <a:lnTo>
                    <a:pt x="3" y="54"/>
                  </a:lnTo>
                  <a:lnTo>
                    <a:pt x="1" y="62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1" y="93"/>
                  </a:lnTo>
                  <a:lnTo>
                    <a:pt x="3" y="100"/>
                  </a:lnTo>
                  <a:lnTo>
                    <a:pt x="6" y="108"/>
                  </a:lnTo>
                  <a:lnTo>
                    <a:pt x="10" y="115"/>
                  </a:lnTo>
                  <a:lnTo>
                    <a:pt x="13" y="121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39" y="146"/>
                  </a:lnTo>
                  <a:lnTo>
                    <a:pt x="47" y="147"/>
                  </a:lnTo>
                  <a:lnTo>
                    <a:pt x="54" y="150"/>
                  </a:lnTo>
                  <a:lnTo>
                    <a:pt x="60" y="152"/>
                  </a:lnTo>
                  <a:lnTo>
                    <a:pt x="68" y="154"/>
                  </a:lnTo>
                  <a:lnTo>
                    <a:pt x="77" y="154"/>
                  </a:lnTo>
                  <a:lnTo>
                    <a:pt x="85" y="154"/>
                  </a:lnTo>
                  <a:lnTo>
                    <a:pt x="91" y="152"/>
                  </a:lnTo>
                  <a:lnTo>
                    <a:pt x="99" y="150"/>
                  </a:lnTo>
                  <a:lnTo>
                    <a:pt x="106" y="147"/>
                  </a:lnTo>
                  <a:lnTo>
                    <a:pt x="112" y="146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0" y="131"/>
                  </a:lnTo>
                  <a:lnTo>
                    <a:pt x="135" y="126"/>
                  </a:lnTo>
                  <a:lnTo>
                    <a:pt x="140" y="121"/>
                  </a:lnTo>
                  <a:lnTo>
                    <a:pt x="143" y="115"/>
                  </a:lnTo>
                  <a:lnTo>
                    <a:pt x="147" y="108"/>
                  </a:lnTo>
                  <a:lnTo>
                    <a:pt x="150" y="100"/>
                  </a:lnTo>
                  <a:lnTo>
                    <a:pt x="152" y="93"/>
                  </a:lnTo>
                  <a:lnTo>
                    <a:pt x="152" y="85"/>
                  </a:lnTo>
                  <a:lnTo>
                    <a:pt x="153" y="77"/>
                  </a:lnTo>
                  <a:lnTo>
                    <a:pt x="152" y="69"/>
                  </a:lnTo>
                  <a:lnTo>
                    <a:pt x="152" y="62"/>
                  </a:lnTo>
                  <a:lnTo>
                    <a:pt x="150" y="54"/>
                  </a:lnTo>
                  <a:lnTo>
                    <a:pt x="147" y="48"/>
                  </a:lnTo>
                  <a:lnTo>
                    <a:pt x="143" y="41"/>
                  </a:lnTo>
                  <a:lnTo>
                    <a:pt x="140" y="35"/>
                  </a:lnTo>
                  <a:lnTo>
                    <a:pt x="135" y="28"/>
                  </a:lnTo>
                  <a:lnTo>
                    <a:pt x="130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2" y="10"/>
                  </a:lnTo>
                  <a:lnTo>
                    <a:pt x="106" y="7"/>
                  </a:lnTo>
                  <a:lnTo>
                    <a:pt x="99" y="5"/>
                  </a:lnTo>
                  <a:lnTo>
                    <a:pt x="91" y="2"/>
                  </a:lnTo>
                  <a:lnTo>
                    <a:pt x="85" y="2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59" name="Freeform 579"/>
            <p:cNvSpPr>
              <a:spLocks/>
            </p:cNvSpPr>
            <p:nvPr/>
          </p:nvSpPr>
          <p:spPr bwMode="auto">
            <a:xfrm>
              <a:off x="5745156" y="4991101"/>
              <a:ext cx="100012" cy="79375"/>
            </a:xfrm>
            <a:custGeom>
              <a:avLst/>
              <a:gdLst>
                <a:gd name="T0" fmla="*/ 44450 w 153"/>
                <a:gd name="T1" fmla="*/ 0 h 153"/>
                <a:gd name="T2" fmla="*/ 35298 w 153"/>
                <a:gd name="T3" fmla="*/ 1556 h 153"/>
                <a:gd name="T4" fmla="*/ 25493 w 153"/>
                <a:gd name="T5" fmla="*/ 5188 h 153"/>
                <a:gd name="T6" fmla="*/ 18303 w 153"/>
                <a:gd name="T7" fmla="*/ 9338 h 153"/>
                <a:gd name="T8" fmla="*/ 11766 w 153"/>
                <a:gd name="T9" fmla="*/ 14526 h 153"/>
                <a:gd name="T10" fmla="*/ 6537 w 153"/>
                <a:gd name="T11" fmla="*/ 21270 h 153"/>
                <a:gd name="T12" fmla="*/ 1961 w 153"/>
                <a:gd name="T13" fmla="*/ 28015 h 153"/>
                <a:gd name="T14" fmla="*/ 0 w 153"/>
                <a:gd name="T15" fmla="*/ 35797 h 153"/>
                <a:gd name="T16" fmla="*/ 0 w 153"/>
                <a:gd name="T17" fmla="*/ 44097 h 153"/>
                <a:gd name="T18" fmla="*/ 1961 w 153"/>
                <a:gd name="T19" fmla="*/ 51879 h 153"/>
                <a:gd name="T20" fmla="*/ 6537 w 153"/>
                <a:gd name="T21" fmla="*/ 58623 h 153"/>
                <a:gd name="T22" fmla="*/ 11766 w 153"/>
                <a:gd name="T23" fmla="*/ 65368 h 153"/>
                <a:gd name="T24" fmla="*/ 18303 w 153"/>
                <a:gd name="T25" fmla="*/ 70037 h 153"/>
                <a:gd name="T26" fmla="*/ 25493 w 153"/>
                <a:gd name="T27" fmla="*/ 74706 h 153"/>
                <a:gd name="T28" fmla="*/ 35298 w 153"/>
                <a:gd name="T29" fmla="*/ 77819 h 153"/>
                <a:gd name="T30" fmla="*/ 44450 w 153"/>
                <a:gd name="T31" fmla="*/ 79375 h 153"/>
                <a:gd name="T32" fmla="*/ 55562 w 153"/>
                <a:gd name="T33" fmla="*/ 79375 h 153"/>
                <a:gd name="T34" fmla="*/ 64714 w 153"/>
                <a:gd name="T35" fmla="*/ 77819 h 153"/>
                <a:gd name="T36" fmla="*/ 73211 w 153"/>
                <a:gd name="T37" fmla="*/ 74706 h 153"/>
                <a:gd name="T38" fmla="*/ 82363 w 153"/>
                <a:gd name="T39" fmla="*/ 70037 h 153"/>
                <a:gd name="T40" fmla="*/ 88246 w 153"/>
                <a:gd name="T41" fmla="*/ 65368 h 153"/>
                <a:gd name="T42" fmla="*/ 93475 w 153"/>
                <a:gd name="T43" fmla="*/ 58623 h 153"/>
                <a:gd name="T44" fmla="*/ 98051 w 153"/>
                <a:gd name="T45" fmla="*/ 51879 h 153"/>
                <a:gd name="T46" fmla="*/ 99358 w 153"/>
                <a:gd name="T47" fmla="*/ 44097 h 153"/>
                <a:gd name="T48" fmla="*/ 99358 w 153"/>
                <a:gd name="T49" fmla="*/ 35797 h 153"/>
                <a:gd name="T50" fmla="*/ 98051 w 153"/>
                <a:gd name="T51" fmla="*/ 28015 h 153"/>
                <a:gd name="T52" fmla="*/ 93475 w 153"/>
                <a:gd name="T53" fmla="*/ 21270 h 153"/>
                <a:gd name="T54" fmla="*/ 88246 w 153"/>
                <a:gd name="T55" fmla="*/ 14526 h 153"/>
                <a:gd name="T56" fmla="*/ 82363 w 153"/>
                <a:gd name="T57" fmla="*/ 9338 h 153"/>
                <a:gd name="T58" fmla="*/ 73211 w 153"/>
                <a:gd name="T59" fmla="*/ 5188 h 153"/>
                <a:gd name="T60" fmla="*/ 64714 w 153"/>
                <a:gd name="T61" fmla="*/ 1556 h 153"/>
                <a:gd name="T62" fmla="*/ 55562 w 153"/>
                <a:gd name="T63" fmla="*/ 0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3"/>
                <a:gd name="T98" fmla="*/ 153 w 153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3">
                  <a:moveTo>
                    <a:pt x="77" y="0"/>
                  </a:moveTo>
                  <a:lnTo>
                    <a:pt x="68" y="0"/>
                  </a:lnTo>
                  <a:lnTo>
                    <a:pt x="60" y="2"/>
                  </a:lnTo>
                  <a:lnTo>
                    <a:pt x="54" y="3"/>
                  </a:lnTo>
                  <a:lnTo>
                    <a:pt x="47" y="7"/>
                  </a:lnTo>
                  <a:lnTo>
                    <a:pt x="39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6" y="47"/>
                  </a:lnTo>
                  <a:lnTo>
                    <a:pt x="3" y="54"/>
                  </a:lnTo>
                  <a:lnTo>
                    <a:pt x="1" y="60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1" y="91"/>
                  </a:lnTo>
                  <a:lnTo>
                    <a:pt x="3" y="100"/>
                  </a:lnTo>
                  <a:lnTo>
                    <a:pt x="6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5"/>
                  </a:lnTo>
                  <a:lnTo>
                    <a:pt x="34" y="140"/>
                  </a:lnTo>
                  <a:lnTo>
                    <a:pt x="39" y="144"/>
                  </a:lnTo>
                  <a:lnTo>
                    <a:pt x="47" y="147"/>
                  </a:lnTo>
                  <a:lnTo>
                    <a:pt x="54" y="150"/>
                  </a:lnTo>
                  <a:lnTo>
                    <a:pt x="60" y="152"/>
                  </a:lnTo>
                  <a:lnTo>
                    <a:pt x="68" y="153"/>
                  </a:lnTo>
                  <a:lnTo>
                    <a:pt x="77" y="153"/>
                  </a:lnTo>
                  <a:lnTo>
                    <a:pt x="85" y="153"/>
                  </a:lnTo>
                  <a:lnTo>
                    <a:pt x="91" y="152"/>
                  </a:lnTo>
                  <a:lnTo>
                    <a:pt x="99" y="150"/>
                  </a:lnTo>
                  <a:lnTo>
                    <a:pt x="106" y="147"/>
                  </a:lnTo>
                  <a:lnTo>
                    <a:pt x="112" y="144"/>
                  </a:lnTo>
                  <a:lnTo>
                    <a:pt x="119" y="140"/>
                  </a:lnTo>
                  <a:lnTo>
                    <a:pt x="126" y="135"/>
                  </a:lnTo>
                  <a:lnTo>
                    <a:pt x="130" y="131"/>
                  </a:lnTo>
                  <a:lnTo>
                    <a:pt x="135" y="126"/>
                  </a:lnTo>
                  <a:lnTo>
                    <a:pt x="140" y="119"/>
                  </a:lnTo>
                  <a:lnTo>
                    <a:pt x="143" y="113"/>
                  </a:lnTo>
                  <a:lnTo>
                    <a:pt x="147" y="106"/>
                  </a:lnTo>
                  <a:lnTo>
                    <a:pt x="150" y="100"/>
                  </a:lnTo>
                  <a:lnTo>
                    <a:pt x="152" y="91"/>
                  </a:lnTo>
                  <a:lnTo>
                    <a:pt x="152" y="85"/>
                  </a:lnTo>
                  <a:lnTo>
                    <a:pt x="153" y="77"/>
                  </a:lnTo>
                  <a:lnTo>
                    <a:pt x="152" y="69"/>
                  </a:lnTo>
                  <a:lnTo>
                    <a:pt x="152" y="60"/>
                  </a:lnTo>
                  <a:lnTo>
                    <a:pt x="150" y="54"/>
                  </a:lnTo>
                  <a:lnTo>
                    <a:pt x="147" y="47"/>
                  </a:lnTo>
                  <a:lnTo>
                    <a:pt x="143" y="41"/>
                  </a:lnTo>
                  <a:lnTo>
                    <a:pt x="140" y="34"/>
                  </a:lnTo>
                  <a:lnTo>
                    <a:pt x="135" y="28"/>
                  </a:lnTo>
                  <a:lnTo>
                    <a:pt x="130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2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60" name="Freeform 580"/>
            <p:cNvSpPr>
              <a:spLocks/>
            </p:cNvSpPr>
            <p:nvPr/>
          </p:nvSpPr>
          <p:spPr bwMode="auto">
            <a:xfrm>
              <a:off x="5745156" y="4991101"/>
              <a:ext cx="100012" cy="79375"/>
            </a:xfrm>
            <a:custGeom>
              <a:avLst/>
              <a:gdLst>
                <a:gd name="T0" fmla="*/ 44450 w 153"/>
                <a:gd name="T1" fmla="*/ 0 h 153"/>
                <a:gd name="T2" fmla="*/ 35298 w 153"/>
                <a:gd name="T3" fmla="*/ 1556 h 153"/>
                <a:gd name="T4" fmla="*/ 25493 w 153"/>
                <a:gd name="T5" fmla="*/ 5188 h 153"/>
                <a:gd name="T6" fmla="*/ 18303 w 153"/>
                <a:gd name="T7" fmla="*/ 9338 h 153"/>
                <a:gd name="T8" fmla="*/ 11766 w 153"/>
                <a:gd name="T9" fmla="*/ 14526 h 153"/>
                <a:gd name="T10" fmla="*/ 6537 w 153"/>
                <a:gd name="T11" fmla="*/ 21270 h 153"/>
                <a:gd name="T12" fmla="*/ 1961 w 153"/>
                <a:gd name="T13" fmla="*/ 28015 h 153"/>
                <a:gd name="T14" fmla="*/ 0 w 153"/>
                <a:gd name="T15" fmla="*/ 35797 h 153"/>
                <a:gd name="T16" fmla="*/ 0 w 153"/>
                <a:gd name="T17" fmla="*/ 44097 h 153"/>
                <a:gd name="T18" fmla="*/ 1961 w 153"/>
                <a:gd name="T19" fmla="*/ 51879 h 153"/>
                <a:gd name="T20" fmla="*/ 6537 w 153"/>
                <a:gd name="T21" fmla="*/ 58623 h 153"/>
                <a:gd name="T22" fmla="*/ 11766 w 153"/>
                <a:gd name="T23" fmla="*/ 65368 h 153"/>
                <a:gd name="T24" fmla="*/ 18303 w 153"/>
                <a:gd name="T25" fmla="*/ 70037 h 153"/>
                <a:gd name="T26" fmla="*/ 25493 w 153"/>
                <a:gd name="T27" fmla="*/ 74706 h 153"/>
                <a:gd name="T28" fmla="*/ 35298 w 153"/>
                <a:gd name="T29" fmla="*/ 77819 h 153"/>
                <a:gd name="T30" fmla="*/ 44450 w 153"/>
                <a:gd name="T31" fmla="*/ 79375 h 153"/>
                <a:gd name="T32" fmla="*/ 55562 w 153"/>
                <a:gd name="T33" fmla="*/ 79375 h 153"/>
                <a:gd name="T34" fmla="*/ 64714 w 153"/>
                <a:gd name="T35" fmla="*/ 77819 h 153"/>
                <a:gd name="T36" fmla="*/ 73211 w 153"/>
                <a:gd name="T37" fmla="*/ 74706 h 153"/>
                <a:gd name="T38" fmla="*/ 82363 w 153"/>
                <a:gd name="T39" fmla="*/ 70037 h 153"/>
                <a:gd name="T40" fmla="*/ 88246 w 153"/>
                <a:gd name="T41" fmla="*/ 65368 h 153"/>
                <a:gd name="T42" fmla="*/ 93475 w 153"/>
                <a:gd name="T43" fmla="*/ 58623 h 153"/>
                <a:gd name="T44" fmla="*/ 98051 w 153"/>
                <a:gd name="T45" fmla="*/ 51879 h 153"/>
                <a:gd name="T46" fmla="*/ 99358 w 153"/>
                <a:gd name="T47" fmla="*/ 44097 h 153"/>
                <a:gd name="T48" fmla="*/ 99358 w 153"/>
                <a:gd name="T49" fmla="*/ 35797 h 153"/>
                <a:gd name="T50" fmla="*/ 98051 w 153"/>
                <a:gd name="T51" fmla="*/ 28015 h 153"/>
                <a:gd name="T52" fmla="*/ 93475 w 153"/>
                <a:gd name="T53" fmla="*/ 21270 h 153"/>
                <a:gd name="T54" fmla="*/ 88246 w 153"/>
                <a:gd name="T55" fmla="*/ 14526 h 153"/>
                <a:gd name="T56" fmla="*/ 82363 w 153"/>
                <a:gd name="T57" fmla="*/ 9338 h 153"/>
                <a:gd name="T58" fmla="*/ 73211 w 153"/>
                <a:gd name="T59" fmla="*/ 5188 h 153"/>
                <a:gd name="T60" fmla="*/ 64714 w 153"/>
                <a:gd name="T61" fmla="*/ 1556 h 153"/>
                <a:gd name="T62" fmla="*/ 55562 w 153"/>
                <a:gd name="T63" fmla="*/ 0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3"/>
                <a:gd name="T98" fmla="*/ 153 w 153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3">
                  <a:moveTo>
                    <a:pt x="77" y="0"/>
                  </a:moveTo>
                  <a:lnTo>
                    <a:pt x="68" y="0"/>
                  </a:lnTo>
                  <a:lnTo>
                    <a:pt x="60" y="2"/>
                  </a:lnTo>
                  <a:lnTo>
                    <a:pt x="54" y="3"/>
                  </a:lnTo>
                  <a:lnTo>
                    <a:pt x="47" y="7"/>
                  </a:lnTo>
                  <a:lnTo>
                    <a:pt x="39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6" y="47"/>
                  </a:lnTo>
                  <a:lnTo>
                    <a:pt x="3" y="54"/>
                  </a:lnTo>
                  <a:lnTo>
                    <a:pt x="1" y="60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1" y="91"/>
                  </a:lnTo>
                  <a:lnTo>
                    <a:pt x="3" y="100"/>
                  </a:lnTo>
                  <a:lnTo>
                    <a:pt x="6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5"/>
                  </a:lnTo>
                  <a:lnTo>
                    <a:pt x="34" y="140"/>
                  </a:lnTo>
                  <a:lnTo>
                    <a:pt x="39" y="144"/>
                  </a:lnTo>
                  <a:lnTo>
                    <a:pt x="47" y="147"/>
                  </a:lnTo>
                  <a:lnTo>
                    <a:pt x="54" y="150"/>
                  </a:lnTo>
                  <a:lnTo>
                    <a:pt x="60" y="152"/>
                  </a:lnTo>
                  <a:lnTo>
                    <a:pt x="68" y="153"/>
                  </a:lnTo>
                  <a:lnTo>
                    <a:pt x="77" y="153"/>
                  </a:lnTo>
                  <a:lnTo>
                    <a:pt x="85" y="153"/>
                  </a:lnTo>
                  <a:lnTo>
                    <a:pt x="91" y="152"/>
                  </a:lnTo>
                  <a:lnTo>
                    <a:pt x="99" y="150"/>
                  </a:lnTo>
                  <a:lnTo>
                    <a:pt x="106" y="147"/>
                  </a:lnTo>
                  <a:lnTo>
                    <a:pt x="112" y="144"/>
                  </a:lnTo>
                  <a:lnTo>
                    <a:pt x="119" y="140"/>
                  </a:lnTo>
                  <a:lnTo>
                    <a:pt x="126" y="135"/>
                  </a:lnTo>
                  <a:lnTo>
                    <a:pt x="130" y="131"/>
                  </a:lnTo>
                  <a:lnTo>
                    <a:pt x="135" y="126"/>
                  </a:lnTo>
                  <a:lnTo>
                    <a:pt x="140" y="119"/>
                  </a:lnTo>
                  <a:lnTo>
                    <a:pt x="143" y="113"/>
                  </a:lnTo>
                  <a:lnTo>
                    <a:pt x="147" y="106"/>
                  </a:lnTo>
                  <a:lnTo>
                    <a:pt x="150" y="100"/>
                  </a:lnTo>
                  <a:lnTo>
                    <a:pt x="152" y="91"/>
                  </a:lnTo>
                  <a:lnTo>
                    <a:pt x="152" y="85"/>
                  </a:lnTo>
                  <a:lnTo>
                    <a:pt x="153" y="77"/>
                  </a:lnTo>
                  <a:lnTo>
                    <a:pt x="152" y="69"/>
                  </a:lnTo>
                  <a:lnTo>
                    <a:pt x="152" y="60"/>
                  </a:lnTo>
                  <a:lnTo>
                    <a:pt x="150" y="54"/>
                  </a:lnTo>
                  <a:lnTo>
                    <a:pt x="147" y="47"/>
                  </a:lnTo>
                  <a:lnTo>
                    <a:pt x="143" y="41"/>
                  </a:lnTo>
                  <a:lnTo>
                    <a:pt x="140" y="34"/>
                  </a:lnTo>
                  <a:lnTo>
                    <a:pt x="135" y="28"/>
                  </a:lnTo>
                  <a:lnTo>
                    <a:pt x="130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2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61" name="Freeform 581"/>
            <p:cNvSpPr>
              <a:spLocks/>
            </p:cNvSpPr>
            <p:nvPr/>
          </p:nvSpPr>
          <p:spPr bwMode="auto">
            <a:xfrm>
              <a:off x="5745156" y="5070476"/>
              <a:ext cx="100012" cy="77788"/>
            </a:xfrm>
            <a:custGeom>
              <a:avLst/>
              <a:gdLst>
                <a:gd name="T0" fmla="*/ 44450 w 153"/>
                <a:gd name="T1" fmla="*/ 0 h 154"/>
                <a:gd name="T2" fmla="*/ 35298 w 153"/>
                <a:gd name="T3" fmla="*/ 2020 h 154"/>
                <a:gd name="T4" fmla="*/ 25493 w 153"/>
                <a:gd name="T5" fmla="*/ 4546 h 154"/>
                <a:gd name="T6" fmla="*/ 18303 w 153"/>
                <a:gd name="T7" fmla="*/ 8587 h 154"/>
                <a:gd name="T8" fmla="*/ 11766 w 153"/>
                <a:gd name="T9" fmla="*/ 14143 h 154"/>
                <a:gd name="T10" fmla="*/ 6537 w 153"/>
                <a:gd name="T11" fmla="*/ 20205 h 154"/>
                <a:gd name="T12" fmla="*/ 1961 w 153"/>
                <a:gd name="T13" fmla="*/ 27276 h 154"/>
                <a:gd name="T14" fmla="*/ 0 w 153"/>
                <a:gd name="T15" fmla="*/ 34853 h 154"/>
                <a:gd name="T16" fmla="*/ 0 w 153"/>
                <a:gd name="T17" fmla="*/ 42430 h 154"/>
                <a:gd name="T18" fmla="*/ 1961 w 153"/>
                <a:gd name="T19" fmla="*/ 50512 h 154"/>
                <a:gd name="T20" fmla="*/ 6537 w 153"/>
                <a:gd name="T21" fmla="*/ 57078 h 154"/>
                <a:gd name="T22" fmla="*/ 11766 w 153"/>
                <a:gd name="T23" fmla="*/ 63645 h 154"/>
                <a:gd name="T24" fmla="*/ 18303 w 153"/>
                <a:gd name="T25" fmla="*/ 68696 h 154"/>
                <a:gd name="T26" fmla="*/ 25493 w 153"/>
                <a:gd name="T27" fmla="*/ 72737 h 154"/>
                <a:gd name="T28" fmla="*/ 35298 w 153"/>
                <a:gd name="T29" fmla="*/ 75262 h 154"/>
                <a:gd name="T30" fmla="*/ 44450 w 153"/>
                <a:gd name="T31" fmla="*/ 76778 h 154"/>
                <a:gd name="T32" fmla="*/ 55562 w 153"/>
                <a:gd name="T33" fmla="*/ 76778 h 154"/>
                <a:gd name="T34" fmla="*/ 64714 w 153"/>
                <a:gd name="T35" fmla="*/ 75262 h 154"/>
                <a:gd name="T36" fmla="*/ 73211 w 153"/>
                <a:gd name="T37" fmla="*/ 72737 h 154"/>
                <a:gd name="T38" fmla="*/ 82363 w 153"/>
                <a:gd name="T39" fmla="*/ 68696 h 154"/>
                <a:gd name="T40" fmla="*/ 88246 w 153"/>
                <a:gd name="T41" fmla="*/ 63645 h 154"/>
                <a:gd name="T42" fmla="*/ 93475 w 153"/>
                <a:gd name="T43" fmla="*/ 57078 h 154"/>
                <a:gd name="T44" fmla="*/ 98051 w 153"/>
                <a:gd name="T45" fmla="*/ 50512 h 154"/>
                <a:gd name="T46" fmla="*/ 99358 w 153"/>
                <a:gd name="T47" fmla="*/ 42430 h 154"/>
                <a:gd name="T48" fmla="*/ 99358 w 153"/>
                <a:gd name="T49" fmla="*/ 34853 h 154"/>
                <a:gd name="T50" fmla="*/ 98051 w 153"/>
                <a:gd name="T51" fmla="*/ 27276 h 154"/>
                <a:gd name="T52" fmla="*/ 93475 w 153"/>
                <a:gd name="T53" fmla="*/ 20205 h 154"/>
                <a:gd name="T54" fmla="*/ 88246 w 153"/>
                <a:gd name="T55" fmla="*/ 14143 h 154"/>
                <a:gd name="T56" fmla="*/ 82363 w 153"/>
                <a:gd name="T57" fmla="*/ 8587 h 154"/>
                <a:gd name="T58" fmla="*/ 73211 w 153"/>
                <a:gd name="T59" fmla="*/ 4546 h 154"/>
                <a:gd name="T60" fmla="*/ 64714 w 153"/>
                <a:gd name="T61" fmla="*/ 2020 h 154"/>
                <a:gd name="T62" fmla="*/ 55562 w 153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4"/>
                <a:gd name="T98" fmla="*/ 153 w 153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4">
                  <a:moveTo>
                    <a:pt x="77" y="0"/>
                  </a:moveTo>
                  <a:lnTo>
                    <a:pt x="68" y="0"/>
                  </a:lnTo>
                  <a:lnTo>
                    <a:pt x="60" y="2"/>
                  </a:lnTo>
                  <a:lnTo>
                    <a:pt x="54" y="4"/>
                  </a:lnTo>
                  <a:lnTo>
                    <a:pt x="47" y="5"/>
                  </a:lnTo>
                  <a:lnTo>
                    <a:pt x="39" y="9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6" y="46"/>
                  </a:lnTo>
                  <a:lnTo>
                    <a:pt x="3" y="54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6" y="106"/>
                  </a:lnTo>
                  <a:lnTo>
                    <a:pt x="10" y="113"/>
                  </a:lnTo>
                  <a:lnTo>
                    <a:pt x="13" y="120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39" y="144"/>
                  </a:lnTo>
                  <a:lnTo>
                    <a:pt x="47" y="147"/>
                  </a:lnTo>
                  <a:lnTo>
                    <a:pt x="54" y="149"/>
                  </a:lnTo>
                  <a:lnTo>
                    <a:pt x="60" y="152"/>
                  </a:lnTo>
                  <a:lnTo>
                    <a:pt x="68" y="152"/>
                  </a:lnTo>
                  <a:lnTo>
                    <a:pt x="77" y="154"/>
                  </a:lnTo>
                  <a:lnTo>
                    <a:pt x="85" y="152"/>
                  </a:lnTo>
                  <a:lnTo>
                    <a:pt x="91" y="152"/>
                  </a:lnTo>
                  <a:lnTo>
                    <a:pt x="99" y="149"/>
                  </a:lnTo>
                  <a:lnTo>
                    <a:pt x="106" y="147"/>
                  </a:lnTo>
                  <a:lnTo>
                    <a:pt x="112" y="144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0" y="131"/>
                  </a:lnTo>
                  <a:lnTo>
                    <a:pt x="135" y="126"/>
                  </a:lnTo>
                  <a:lnTo>
                    <a:pt x="140" y="120"/>
                  </a:lnTo>
                  <a:lnTo>
                    <a:pt x="143" y="113"/>
                  </a:lnTo>
                  <a:lnTo>
                    <a:pt x="147" y="106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2" y="84"/>
                  </a:lnTo>
                  <a:lnTo>
                    <a:pt x="153" y="77"/>
                  </a:lnTo>
                  <a:lnTo>
                    <a:pt x="152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6"/>
                  </a:lnTo>
                  <a:lnTo>
                    <a:pt x="143" y="40"/>
                  </a:lnTo>
                  <a:lnTo>
                    <a:pt x="140" y="33"/>
                  </a:lnTo>
                  <a:lnTo>
                    <a:pt x="135" y="28"/>
                  </a:lnTo>
                  <a:lnTo>
                    <a:pt x="130" y="23"/>
                  </a:lnTo>
                  <a:lnTo>
                    <a:pt x="126" y="17"/>
                  </a:lnTo>
                  <a:lnTo>
                    <a:pt x="119" y="13"/>
                  </a:lnTo>
                  <a:lnTo>
                    <a:pt x="112" y="9"/>
                  </a:lnTo>
                  <a:lnTo>
                    <a:pt x="106" y="5"/>
                  </a:lnTo>
                  <a:lnTo>
                    <a:pt x="99" y="4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62" name="Freeform 582"/>
            <p:cNvSpPr>
              <a:spLocks/>
            </p:cNvSpPr>
            <p:nvPr/>
          </p:nvSpPr>
          <p:spPr bwMode="auto">
            <a:xfrm>
              <a:off x="5745156" y="5070476"/>
              <a:ext cx="100012" cy="77788"/>
            </a:xfrm>
            <a:custGeom>
              <a:avLst/>
              <a:gdLst>
                <a:gd name="T0" fmla="*/ 44450 w 153"/>
                <a:gd name="T1" fmla="*/ 0 h 154"/>
                <a:gd name="T2" fmla="*/ 35298 w 153"/>
                <a:gd name="T3" fmla="*/ 2020 h 154"/>
                <a:gd name="T4" fmla="*/ 25493 w 153"/>
                <a:gd name="T5" fmla="*/ 4546 h 154"/>
                <a:gd name="T6" fmla="*/ 18303 w 153"/>
                <a:gd name="T7" fmla="*/ 8587 h 154"/>
                <a:gd name="T8" fmla="*/ 11766 w 153"/>
                <a:gd name="T9" fmla="*/ 14143 h 154"/>
                <a:gd name="T10" fmla="*/ 6537 w 153"/>
                <a:gd name="T11" fmla="*/ 20205 h 154"/>
                <a:gd name="T12" fmla="*/ 1961 w 153"/>
                <a:gd name="T13" fmla="*/ 27276 h 154"/>
                <a:gd name="T14" fmla="*/ 0 w 153"/>
                <a:gd name="T15" fmla="*/ 34853 h 154"/>
                <a:gd name="T16" fmla="*/ 0 w 153"/>
                <a:gd name="T17" fmla="*/ 42430 h 154"/>
                <a:gd name="T18" fmla="*/ 1961 w 153"/>
                <a:gd name="T19" fmla="*/ 50512 h 154"/>
                <a:gd name="T20" fmla="*/ 6537 w 153"/>
                <a:gd name="T21" fmla="*/ 57078 h 154"/>
                <a:gd name="T22" fmla="*/ 11766 w 153"/>
                <a:gd name="T23" fmla="*/ 63645 h 154"/>
                <a:gd name="T24" fmla="*/ 18303 w 153"/>
                <a:gd name="T25" fmla="*/ 68696 h 154"/>
                <a:gd name="T26" fmla="*/ 25493 w 153"/>
                <a:gd name="T27" fmla="*/ 72737 h 154"/>
                <a:gd name="T28" fmla="*/ 35298 w 153"/>
                <a:gd name="T29" fmla="*/ 75262 h 154"/>
                <a:gd name="T30" fmla="*/ 44450 w 153"/>
                <a:gd name="T31" fmla="*/ 76778 h 154"/>
                <a:gd name="T32" fmla="*/ 55562 w 153"/>
                <a:gd name="T33" fmla="*/ 76778 h 154"/>
                <a:gd name="T34" fmla="*/ 64714 w 153"/>
                <a:gd name="T35" fmla="*/ 75262 h 154"/>
                <a:gd name="T36" fmla="*/ 73211 w 153"/>
                <a:gd name="T37" fmla="*/ 72737 h 154"/>
                <a:gd name="T38" fmla="*/ 82363 w 153"/>
                <a:gd name="T39" fmla="*/ 68696 h 154"/>
                <a:gd name="T40" fmla="*/ 88246 w 153"/>
                <a:gd name="T41" fmla="*/ 63645 h 154"/>
                <a:gd name="T42" fmla="*/ 93475 w 153"/>
                <a:gd name="T43" fmla="*/ 57078 h 154"/>
                <a:gd name="T44" fmla="*/ 98051 w 153"/>
                <a:gd name="T45" fmla="*/ 50512 h 154"/>
                <a:gd name="T46" fmla="*/ 99358 w 153"/>
                <a:gd name="T47" fmla="*/ 42430 h 154"/>
                <a:gd name="T48" fmla="*/ 99358 w 153"/>
                <a:gd name="T49" fmla="*/ 34853 h 154"/>
                <a:gd name="T50" fmla="*/ 98051 w 153"/>
                <a:gd name="T51" fmla="*/ 27276 h 154"/>
                <a:gd name="T52" fmla="*/ 93475 w 153"/>
                <a:gd name="T53" fmla="*/ 20205 h 154"/>
                <a:gd name="T54" fmla="*/ 88246 w 153"/>
                <a:gd name="T55" fmla="*/ 14143 h 154"/>
                <a:gd name="T56" fmla="*/ 82363 w 153"/>
                <a:gd name="T57" fmla="*/ 8587 h 154"/>
                <a:gd name="T58" fmla="*/ 73211 w 153"/>
                <a:gd name="T59" fmla="*/ 4546 h 154"/>
                <a:gd name="T60" fmla="*/ 64714 w 153"/>
                <a:gd name="T61" fmla="*/ 2020 h 154"/>
                <a:gd name="T62" fmla="*/ 55562 w 153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4"/>
                <a:gd name="T98" fmla="*/ 153 w 153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4">
                  <a:moveTo>
                    <a:pt x="77" y="0"/>
                  </a:moveTo>
                  <a:lnTo>
                    <a:pt x="68" y="0"/>
                  </a:lnTo>
                  <a:lnTo>
                    <a:pt x="60" y="2"/>
                  </a:lnTo>
                  <a:lnTo>
                    <a:pt x="54" y="4"/>
                  </a:lnTo>
                  <a:lnTo>
                    <a:pt x="47" y="5"/>
                  </a:lnTo>
                  <a:lnTo>
                    <a:pt x="39" y="9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6" y="46"/>
                  </a:lnTo>
                  <a:lnTo>
                    <a:pt x="3" y="54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6" y="106"/>
                  </a:lnTo>
                  <a:lnTo>
                    <a:pt x="10" y="113"/>
                  </a:lnTo>
                  <a:lnTo>
                    <a:pt x="13" y="120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39" y="144"/>
                  </a:lnTo>
                  <a:lnTo>
                    <a:pt x="47" y="147"/>
                  </a:lnTo>
                  <a:lnTo>
                    <a:pt x="54" y="149"/>
                  </a:lnTo>
                  <a:lnTo>
                    <a:pt x="60" y="152"/>
                  </a:lnTo>
                  <a:lnTo>
                    <a:pt x="68" y="152"/>
                  </a:lnTo>
                  <a:lnTo>
                    <a:pt x="77" y="154"/>
                  </a:lnTo>
                  <a:lnTo>
                    <a:pt x="85" y="152"/>
                  </a:lnTo>
                  <a:lnTo>
                    <a:pt x="91" y="152"/>
                  </a:lnTo>
                  <a:lnTo>
                    <a:pt x="99" y="149"/>
                  </a:lnTo>
                  <a:lnTo>
                    <a:pt x="106" y="147"/>
                  </a:lnTo>
                  <a:lnTo>
                    <a:pt x="112" y="144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0" y="131"/>
                  </a:lnTo>
                  <a:lnTo>
                    <a:pt x="135" y="126"/>
                  </a:lnTo>
                  <a:lnTo>
                    <a:pt x="140" y="120"/>
                  </a:lnTo>
                  <a:lnTo>
                    <a:pt x="143" y="113"/>
                  </a:lnTo>
                  <a:lnTo>
                    <a:pt x="147" y="106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2" y="84"/>
                  </a:lnTo>
                  <a:lnTo>
                    <a:pt x="153" y="77"/>
                  </a:lnTo>
                  <a:lnTo>
                    <a:pt x="152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6"/>
                  </a:lnTo>
                  <a:lnTo>
                    <a:pt x="143" y="40"/>
                  </a:lnTo>
                  <a:lnTo>
                    <a:pt x="140" y="33"/>
                  </a:lnTo>
                  <a:lnTo>
                    <a:pt x="135" y="28"/>
                  </a:lnTo>
                  <a:lnTo>
                    <a:pt x="130" y="23"/>
                  </a:lnTo>
                  <a:lnTo>
                    <a:pt x="126" y="17"/>
                  </a:lnTo>
                  <a:lnTo>
                    <a:pt x="119" y="13"/>
                  </a:lnTo>
                  <a:lnTo>
                    <a:pt x="112" y="9"/>
                  </a:lnTo>
                  <a:lnTo>
                    <a:pt x="106" y="5"/>
                  </a:lnTo>
                  <a:lnTo>
                    <a:pt x="99" y="4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63" name="Freeform 583"/>
            <p:cNvSpPr>
              <a:spLocks/>
            </p:cNvSpPr>
            <p:nvPr/>
          </p:nvSpPr>
          <p:spPr bwMode="auto">
            <a:xfrm>
              <a:off x="5745156" y="5148263"/>
              <a:ext cx="100012" cy="77788"/>
            </a:xfrm>
            <a:custGeom>
              <a:avLst/>
              <a:gdLst>
                <a:gd name="T0" fmla="*/ 44450 w 153"/>
                <a:gd name="T1" fmla="*/ 0 h 152"/>
                <a:gd name="T2" fmla="*/ 35298 w 153"/>
                <a:gd name="T3" fmla="*/ 1535 h 152"/>
                <a:gd name="T4" fmla="*/ 25493 w 153"/>
                <a:gd name="T5" fmla="*/ 4094 h 152"/>
                <a:gd name="T6" fmla="*/ 18303 w 153"/>
                <a:gd name="T7" fmla="*/ 8188 h 152"/>
                <a:gd name="T8" fmla="*/ 11766 w 153"/>
                <a:gd name="T9" fmla="*/ 14329 h 152"/>
                <a:gd name="T10" fmla="*/ 6537 w 153"/>
                <a:gd name="T11" fmla="*/ 19959 h 152"/>
                <a:gd name="T12" fmla="*/ 1961 w 153"/>
                <a:gd name="T13" fmla="*/ 26612 h 152"/>
                <a:gd name="T14" fmla="*/ 0 w 153"/>
                <a:gd name="T15" fmla="*/ 34800 h 152"/>
                <a:gd name="T16" fmla="*/ 0 w 153"/>
                <a:gd name="T17" fmla="*/ 42476 h 152"/>
                <a:gd name="T18" fmla="*/ 1961 w 153"/>
                <a:gd name="T19" fmla="*/ 50153 h 152"/>
                <a:gd name="T20" fmla="*/ 6537 w 153"/>
                <a:gd name="T21" fmla="*/ 57317 h 152"/>
                <a:gd name="T22" fmla="*/ 11766 w 153"/>
                <a:gd name="T23" fmla="*/ 63459 h 152"/>
                <a:gd name="T24" fmla="*/ 18303 w 153"/>
                <a:gd name="T25" fmla="*/ 69088 h 152"/>
                <a:gd name="T26" fmla="*/ 25493 w 153"/>
                <a:gd name="T27" fmla="*/ 73182 h 152"/>
                <a:gd name="T28" fmla="*/ 35298 w 153"/>
                <a:gd name="T29" fmla="*/ 75741 h 152"/>
                <a:gd name="T30" fmla="*/ 44450 w 153"/>
                <a:gd name="T31" fmla="*/ 77788 h 152"/>
                <a:gd name="T32" fmla="*/ 55562 w 153"/>
                <a:gd name="T33" fmla="*/ 77788 h 152"/>
                <a:gd name="T34" fmla="*/ 64714 w 153"/>
                <a:gd name="T35" fmla="*/ 75741 h 152"/>
                <a:gd name="T36" fmla="*/ 73211 w 153"/>
                <a:gd name="T37" fmla="*/ 73182 h 152"/>
                <a:gd name="T38" fmla="*/ 82363 w 153"/>
                <a:gd name="T39" fmla="*/ 69088 h 152"/>
                <a:gd name="T40" fmla="*/ 88246 w 153"/>
                <a:gd name="T41" fmla="*/ 63459 h 152"/>
                <a:gd name="T42" fmla="*/ 93475 w 153"/>
                <a:gd name="T43" fmla="*/ 57317 h 152"/>
                <a:gd name="T44" fmla="*/ 98051 w 153"/>
                <a:gd name="T45" fmla="*/ 50153 h 152"/>
                <a:gd name="T46" fmla="*/ 99358 w 153"/>
                <a:gd name="T47" fmla="*/ 42476 h 152"/>
                <a:gd name="T48" fmla="*/ 99358 w 153"/>
                <a:gd name="T49" fmla="*/ 34800 h 152"/>
                <a:gd name="T50" fmla="*/ 98051 w 153"/>
                <a:gd name="T51" fmla="*/ 26612 h 152"/>
                <a:gd name="T52" fmla="*/ 93475 w 153"/>
                <a:gd name="T53" fmla="*/ 19959 h 152"/>
                <a:gd name="T54" fmla="*/ 88246 w 153"/>
                <a:gd name="T55" fmla="*/ 14329 h 152"/>
                <a:gd name="T56" fmla="*/ 82363 w 153"/>
                <a:gd name="T57" fmla="*/ 8188 h 152"/>
                <a:gd name="T58" fmla="*/ 73211 w 153"/>
                <a:gd name="T59" fmla="*/ 4094 h 152"/>
                <a:gd name="T60" fmla="*/ 64714 w 153"/>
                <a:gd name="T61" fmla="*/ 1535 h 152"/>
                <a:gd name="T62" fmla="*/ 55562 w 153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2"/>
                <a:gd name="T98" fmla="*/ 153 w 153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2">
                  <a:moveTo>
                    <a:pt x="77" y="0"/>
                  </a:moveTo>
                  <a:lnTo>
                    <a:pt x="68" y="0"/>
                  </a:lnTo>
                  <a:lnTo>
                    <a:pt x="60" y="0"/>
                  </a:lnTo>
                  <a:lnTo>
                    <a:pt x="54" y="3"/>
                  </a:lnTo>
                  <a:lnTo>
                    <a:pt x="47" y="5"/>
                  </a:lnTo>
                  <a:lnTo>
                    <a:pt x="39" y="8"/>
                  </a:lnTo>
                  <a:lnTo>
                    <a:pt x="34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8" y="28"/>
                  </a:lnTo>
                  <a:lnTo>
                    <a:pt x="13" y="32"/>
                  </a:lnTo>
                  <a:lnTo>
                    <a:pt x="10" y="39"/>
                  </a:lnTo>
                  <a:lnTo>
                    <a:pt x="6" y="46"/>
                  </a:lnTo>
                  <a:lnTo>
                    <a:pt x="3" y="52"/>
                  </a:lnTo>
                  <a:lnTo>
                    <a:pt x="1" y="60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1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0" y="112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39"/>
                  </a:lnTo>
                  <a:lnTo>
                    <a:pt x="39" y="143"/>
                  </a:lnTo>
                  <a:lnTo>
                    <a:pt x="47" y="147"/>
                  </a:lnTo>
                  <a:lnTo>
                    <a:pt x="54" y="148"/>
                  </a:lnTo>
                  <a:lnTo>
                    <a:pt x="60" y="150"/>
                  </a:lnTo>
                  <a:lnTo>
                    <a:pt x="68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1" y="150"/>
                  </a:lnTo>
                  <a:lnTo>
                    <a:pt x="99" y="148"/>
                  </a:lnTo>
                  <a:lnTo>
                    <a:pt x="106" y="147"/>
                  </a:lnTo>
                  <a:lnTo>
                    <a:pt x="112" y="143"/>
                  </a:lnTo>
                  <a:lnTo>
                    <a:pt x="119" y="139"/>
                  </a:lnTo>
                  <a:lnTo>
                    <a:pt x="126" y="135"/>
                  </a:lnTo>
                  <a:lnTo>
                    <a:pt x="130" y="130"/>
                  </a:lnTo>
                  <a:lnTo>
                    <a:pt x="135" y="124"/>
                  </a:lnTo>
                  <a:lnTo>
                    <a:pt x="140" y="119"/>
                  </a:lnTo>
                  <a:lnTo>
                    <a:pt x="143" y="112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3"/>
                  </a:lnTo>
                  <a:lnTo>
                    <a:pt x="153" y="75"/>
                  </a:lnTo>
                  <a:lnTo>
                    <a:pt x="152" y="68"/>
                  </a:lnTo>
                  <a:lnTo>
                    <a:pt x="152" y="60"/>
                  </a:lnTo>
                  <a:lnTo>
                    <a:pt x="150" y="52"/>
                  </a:lnTo>
                  <a:lnTo>
                    <a:pt x="147" y="46"/>
                  </a:lnTo>
                  <a:lnTo>
                    <a:pt x="143" y="39"/>
                  </a:lnTo>
                  <a:lnTo>
                    <a:pt x="140" y="32"/>
                  </a:lnTo>
                  <a:lnTo>
                    <a:pt x="135" y="28"/>
                  </a:lnTo>
                  <a:lnTo>
                    <a:pt x="130" y="21"/>
                  </a:lnTo>
                  <a:lnTo>
                    <a:pt x="126" y="16"/>
                  </a:lnTo>
                  <a:lnTo>
                    <a:pt x="119" y="13"/>
                  </a:lnTo>
                  <a:lnTo>
                    <a:pt x="112" y="8"/>
                  </a:lnTo>
                  <a:lnTo>
                    <a:pt x="106" y="5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64" name="Freeform 584"/>
            <p:cNvSpPr>
              <a:spLocks/>
            </p:cNvSpPr>
            <p:nvPr/>
          </p:nvSpPr>
          <p:spPr bwMode="auto">
            <a:xfrm>
              <a:off x="5745156" y="5148263"/>
              <a:ext cx="100012" cy="77788"/>
            </a:xfrm>
            <a:custGeom>
              <a:avLst/>
              <a:gdLst>
                <a:gd name="T0" fmla="*/ 44450 w 153"/>
                <a:gd name="T1" fmla="*/ 0 h 152"/>
                <a:gd name="T2" fmla="*/ 35298 w 153"/>
                <a:gd name="T3" fmla="*/ 1535 h 152"/>
                <a:gd name="T4" fmla="*/ 25493 w 153"/>
                <a:gd name="T5" fmla="*/ 4094 h 152"/>
                <a:gd name="T6" fmla="*/ 18303 w 153"/>
                <a:gd name="T7" fmla="*/ 8188 h 152"/>
                <a:gd name="T8" fmla="*/ 11766 w 153"/>
                <a:gd name="T9" fmla="*/ 14329 h 152"/>
                <a:gd name="T10" fmla="*/ 6537 w 153"/>
                <a:gd name="T11" fmla="*/ 19959 h 152"/>
                <a:gd name="T12" fmla="*/ 1961 w 153"/>
                <a:gd name="T13" fmla="*/ 26612 h 152"/>
                <a:gd name="T14" fmla="*/ 0 w 153"/>
                <a:gd name="T15" fmla="*/ 34800 h 152"/>
                <a:gd name="T16" fmla="*/ 0 w 153"/>
                <a:gd name="T17" fmla="*/ 42476 h 152"/>
                <a:gd name="T18" fmla="*/ 1961 w 153"/>
                <a:gd name="T19" fmla="*/ 50153 h 152"/>
                <a:gd name="T20" fmla="*/ 6537 w 153"/>
                <a:gd name="T21" fmla="*/ 57317 h 152"/>
                <a:gd name="T22" fmla="*/ 11766 w 153"/>
                <a:gd name="T23" fmla="*/ 63459 h 152"/>
                <a:gd name="T24" fmla="*/ 18303 w 153"/>
                <a:gd name="T25" fmla="*/ 69088 h 152"/>
                <a:gd name="T26" fmla="*/ 25493 w 153"/>
                <a:gd name="T27" fmla="*/ 73182 h 152"/>
                <a:gd name="T28" fmla="*/ 35298 w 153"/>
                <a:gd name="T29" fmla="*/ 75741 h 152"/>
                <a:gd name="T30" fmla="*/ 44450 w 153"/>
                <a:gd name="T31" fmla="*/ 77788 h 152"/>
                <a:gd name="T32" fmla="*/ 55562 w 153"/>
                <a:gd name="T33" fmla="*/ 77788 h 152"/>
                <a:gd name="T34" fmla="*/ 64714 w 153"/>
                <a:gd name="T35" fmla="*/ 75741 h 152"/>
                <a:gd name="T36" fmla="*/ 73211 w 153"/>
                <a:gd name="T37" fmla="*/ 73182 h 152"/>
                <a:gd name="T38" fmla="*/ 82363 w 153"/>
                <a:gd name="T39" fmla="*/ 69088 h 152"/>
                <a:gd name="T40" fmla="*/ 88246 w 153"/>
                <a:gd name="T41" fmla="*/ 63459 h 152"/>
                <a:gd name="T42" fmla="*/ 93475 w 153"/>
                <a:gd name="T43" fmla="*/ 57317 h 152"/>
                <a:gd name="T44" fmla="*/ 98051 w 153"/>
                <a:gd name="T45" fmla="*/ 50153 h 152"/>
                <a:gd name="T46" fmla="*/ 99358 w 153"/>
                <a:gd name="T47" fmla="*/ 42476 h 152"/>
                <a:gd name="T48" fmla="*/ 99358 w 153"/>
                <a:gd name="T49" fmla="*/ 34800 h 152"/>
                <a:gd name="T50" fmla="*/ 98051 w 153"/>
                <a:gd name="T51" fmla="*/ 26612 h 152"/>
                <a:gd name="T52" fmla="*/ 93475 w 153"/>
                <a:gd name="T53" fmla="*/ 19959 h 152"/>
                <a:gd name="T54" fmla="*/ 88246 w 153"/>
                <a:gd name="T55" fmla="*/ 14329 h 152"/>
                <a:gd name="T56" fmla="*/ 82363 w 153"/>
                <a:gd name="T57" fmla="*/ 8188 h 152"/>
                <a:gd name="T58" fmla="*/ 73211 w 153"/>
                <a:gd name="T59" fmla="*/ 4094 h 152"/>
                <a:gd name="T60" fmla="*/ 64714 w 153"/>
                <a:gd name="T61" fmla="*/ 1535 h 152"/>
                <a:gd name="T62" fmla="*/ 55562 w 153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2"/>
                <a:gd name="T98" fmla="*/ 153 w 153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2">
                  <a:moveTo>
                    <a:pt x="77" y="0"/>
                  </a:moveTo>
                  <a:lnTo>
                    <a:pt x="68" y="0"/>
                  </a:lnTo>
                  <a:lnTo>
                    <a:pt x="60" y="0"/>
                  </a:lnTo>
                  <a:lnTo>
                    <a:pt x="54" y="3"/>
                  </a:lnTo>
                  <a:lnTo>
                    <a:pt x="47" y="5"/>
                  </a:lnTo>
                  <a:lnTo>
                    <a:pt x="39" y="8"/>
                  </a:lnTo>
                  <a:lnTo>
                    <a:pt x="34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8" y="28"/>
                  </a:lnTo>
                  <a:lnTo>
                    <a:pt x="13" y="32"/>
                  </a:lnTo>
                  <a:lnTo>
                    <a:pt x="10" y="39"/>
                  </a:lnTo>
                  <a:lnTo>
                    <a:pt x="6" y="46"/>
                  </a:lnTo>
                  <a:lnTo>
                    <a:pt x="3" y="52"/>
                  </a:lnTo>
                  <a:lnTo>
                    <a:pt x="1" y="60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1" y="91"/>
                  </a:lnTo>
                  <a:lnTo>
                    <a:pt x="3" y="98"/>
                  </a:lnTo>
                  <a:lnTo>
                    <a:pt x="6" y="106"/>
                  </a:lnTo>
                  <a:lnTo>
                    <a:pt x="10" y="112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39"/>
                  </a:lnTo>
                  <a:lnTo>
                    <a:pt x="39" y="143"/>
                  </a:lnTo>
                  <a:lnTo>
                    <a:pt x="47" y="147"/>
                  </a:lnTo>
                  <a:lnTo>
                    <a:pt x="54" y="148"/>
                  </a:lnTo>
                  <a:lnTo>
                    <a:pt x="60" y="150"/>
                  </a:lnTo>
                  <a:lnTo>
                    <a:pt x="68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1" y="150"/>
                  </a:lnTo>
                  <a:lnTo>
                    <a:pt x="99" y="148"/>
                  </a:lnTo>
                  <a:lnTo>
                    <a:pt x="106" y="147"/>
                  </a:lnTo>
                  <a:lnTo>
                    <a:pt x="112" y="143"/>
                  </a:lnTo>
                  <a:lnTo>
                    <a:pt x="119" y="139"/>
                  </a:lnTo>
                  <a:lnTo>
                    <a:pt x="126" y="135"/>
                  </a:lnTo>
                  <a:lnTo>
                    <a:pt x="130" y="130"/>
                  </a:lnTo>
                  <a:lnTo>
                    <a:pt x="135" y="124"/>
                  </a:lnTo>
                  <a:lnTo>
                    <a:pt x="140" y="119"/>
                  </a:lnTo>
                  <a:lnTo>
                    <a:pt x="143" y="112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2" y="83"/>
                  </a:lnTo>
                  <a:lnTo>
                    <a:pt x="153" y="75"/>
                  </a:lnTo>
                  <a:lnTo>
                    <a:pt x="152" y="68"/>
                  </a:lnTo>
                  <a:lnTo>
                    <a:pt x="152" y="60"/>
                  </a:lnTo>
                  <a:lnTo>
                    <a:pt x="150" y="52"/>
                  </a:lnTo>
                  <a:lnTo>
                    <a:pt x="147" y="46"/>
                  </a:lnTo>
                  <a:lnTo>
                    <a:pt x="143" y="39"/>
                  </a:lnTo>
                  <a:lnTo>
                    <a:pt x="140" y="32"/>
                  </a:lnTo>
                  <a:lnTo>
                    <a:pt x="135" y="28"/>
                  </a:lnTo>
                  <a:lnTo>
                    <a:pt x="130" y="21"/>
                  </a:lnTo>
                  <a:lnTo>
                    <a:pt x="126" y="16"/>
                  </a:lnTo>
                  <a:lnTo>
                    <a:pt x="119" y="13"/>
                  </a:lnTo>
                  <a:lnTo>
                    <a:pt x="112" y="8"/>
                  </a:lnTo>
                  <a:lnTo>
                    <a:pt x="106" y="5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65" name="Freeform 585"/>
            <p:cNvSpPr>
              <a:spLocks/>
            </p:cNvSpPr>
            <p:nvPr/>
          </p:nvSpPr>
          <p:spPr bwMode="auto">
            <a:xfrm>
              <a:off x="5745156" y="5226051"/>
              <a:ext cx="100012" cy="77788"/>
            </a:xfrm>
            <a:custGeom>
              <a:avLst/>
              <a:gdLst>
                <a:gd name="T0" fmla="*/ 44450 w 153"/>
                <a:gd name="T1" fmla="*/ 1010 h 154"/>
                <a:gd name="T2" fmla="*/ 35298 w 153"/>
                <a:gd name="T3" fmla="*/ 2526 h 154"/>
                <a:gd name="T4" fmla="*/ 25493 w 153"/>
                <a:gd name="T5" fmla="*/ 5051 h 154"/>
                <a:gd name="T6" fmla="*/ 18303 w 153"/>
                <a:gd name="T7" fmla="*/ 9092 h 154"/>
                <a:gd name="T8" fmla="*/ 11766 w 153"/>
                <a:gd name="T9" fmla="*/ 14143 h 154"/>
                <a:gd name="T10" fmla="*/ 6537 w 153"/>
                <a:gd name="T11" fmla="*/ 20710 h 154"/>
                <a:gd name="T12" fmla="*/ 1961 w 153"/>
                <a:gd name="T13" fmla="*/ 27276 h 154"/>
                <a:gd name="T14" fmla="*/ 0 w 153"/>
                <a:gd name="T15" fmla="*/ 34853 h 154"/>
                <a:gd name="T16" fmla="*/ 0 w 153"/>
                <a:gd name="T17" fmla="*/ 42935 h 154"/>
                <a:gd name="T18" fmla="*/ 1961 w 153"/>
                <a:gd name="T19" fmla="*/ 50512 h 154"/>
                <a:gd name="T20" fmla="*/ 6537 w 153"/>
                <a:gd name="T21" fmla="*/ 57583 h 154"/>
                <a:gd name="T22" fmla="*/ 11766 w 153"/>
                <a:gd name="T23" fmla="*/ 63645 h 154"/>
                <a:gd name="T24" fmla="*/ 18303 w 153"/>
                <a:gd name="T25" fmla="*/ 68696 h 154"/>
                <a:gd name="T26" fmla="*/ 25493 w 153"/>
                <a:gd name="T27" fmla="*/ 72737 h 154"/>
                <a:gd name="T28" fmla="*/ 35298 w 153"/>
                <a:gd name="T29" fmla="*/ 75768 h 154"/>
                <a:gd name="T30" fmla="*/ 44450 w 153"/>
                <a:gd name="T31" fmla="*/ 77788 h 154"/>
                <a:gd name="T32" fmla="*/ 55562 w 153"/>
                <a:gd name="T33" fmla="*/ 77788 h 154"/>
                <a:gd name="T34" fmla="*/ 64714 w 153"/>
                <a:gd name="T35" fmla="*/ 75768 h 154"/>
                <a:gd name="T36" fmla="*/ 73211 w 153"/>
                <a:gd name="T37" fmla="*/ 72737 h 154"/>
                <a:gd name="T38" fmla="*/ 82363 w 153"/>
                <a:gd name="T39" fmla="*/ 68696 h 154"/>
                <a:gd name="T40" fmla="*/ 88246 w 153"/>
                <a:gd name="T41" fmla="*/ 63645 h 154"/>
                <a:gd name="T42" fmla="*/ 93475 w 153"/>
                <a:gd name="T43" fmla="*/ 57583 h 154"/>
                <a:gd name="T44" fmla="*/ 98051 w 153"/>
                <a:gd name="T45" fmla="*/ 50512 h 154"/>
                <a:gd name="T46" fmla="*/ 99358 w 153"/>
                <a:gd name="T47" fmla="*/ 42935 h 154"/>
                <a:gd name="T48" fmla="*/ 99358 w 153"/>
                <a:gd name="T49" fmla="*/ 34853 h 154"/>
                <a:gd name="T50" fmla="*/ 98051 w 153"/>
                <a:gd name="T51" fmla="*/ 27276 h 154"/>
                <a:gd name="T52" fmla="*/ 93475 w 153"/>
                <a:gd name="T53" fmla="*/ 20710 h 154"/>
                <a:gd name="T54" fmla="*/ 88246 w 153"/>
                <a:gd name="T55" fmla="*/ 14143 h 154"/>
                <a:gd name="T56" fmla="*/ 82363 w 153"/>
                <a:gd name="T57" fmla="*/ 9092 h 154"/>
                <a:gd name="T58" fmla="*/ 73211 w 153"/>
                <a:gd name="T59" fmla="*/ 5051 h 154"/>
                <a:gd name="T60" fmla="*/ 64714 w 153"/>
                <a:gd name="T61" fmla="*/ 2526 h 154"/>
                <a:gd name="T62" fmla="*/ 55562 w 153"/>
                <a:gd name="T63" fmla="*/ 101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4"/>
                <a:gd name="T98" fmla="*/ 153 w 153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4">
                  <a:moveTo>
                    <a:pt x="77" y="0"/>
                  </a:moveTo>
                  <a:lnTo>
                    <a:pt x="68" y="2"/>
                  </a:lnTo>
                  <a:lnTo>
                    <a:pt x="60" y="2"/>
                  </a:lnTo>
                  <a:lnTo>
                    <a:pt x="54" y="5"/>
                  </a:lnTo>
                  <a:lnTo>
                    <a:pt x="47" y="7"/>
                  </a:lnTo>
                  <a:lnTo>
                    <a:pt x="39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5"/>
                  </a:lnTo>
                  <a:lnTo>
                    <a:pt x="10" y="41"/>
                  </a:lnTo>
                  <a:lnTo>
                    <a:pt x="6" y="48"/>
                  </a:lnTo>
                  <a:lnTo>
                    <a:pt x="3" y="54"/>
                  </a:lnTo>
                  <a:lnTo>
                    <a:pt x="1" y="62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1" y="93"/>
                  </a:lnTo>
                  <a:lnTo>
                    <a:pt x="3" y="100"/>
                  </a:lnTo>
                  <a:lnTo>
                    <a:pt x="6" y="108"/>
                  </a:lnTo>
                  <a:lnTo>
                    <a:pt x="10" y="114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39" y="144"/>
                  </a:lnTo>
                  <a:lnTo>
                    <a:pt x="47" y="147"/>
                  </a:lnTo>
                  <a:lnTo>
                    <a:pt x="54" y="150"/>
                  </a:lnTo>
                  <a:lnTo>
                    <a:pt x="60" y="152"/>
                  </a:lnTo>
                  <a:lnTo>
                    <a:pt x="68" y="154"/>
                  </a:lnTo>
                  <a:lnTo>
                    <a:pt x="77" y="154"/>
                  </a:lnTo>
                  <a:lnTo>
                    <a:pt x="85" y="154"/>
                  </a:lnTo>
                  <a:lnTo>
                    <a:pt x="91" y="152"/>
                  </a:lnTo>
                  <a:lnTo>
                    <a:pt x="99" y="150"/>
                  </a:lnTo>
                  <a:lnTo>
                    <a:pt x="106" y="147"/>
                  </a:lnTo>
                  <a:lnTo>
                    <a:pt x="112" y="144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0" y="131"/>
                  </a:lnTo>
                  <a:lnTo>
                    <a:pt x="135" y="126"/>
                  </a:lnTo>
                  <a:lnTo>
                    <a:pt x="140" y="119"/>
                  </a:lnTo>
                  <a:lnTo>
                    <a:pt x="143" y="114"/>
                  </a:lnTo>
                  <a:lnTo>
                    <a:pt x="147" y="108"/>
                  </a:lnTo>
                  <a:lnTo>
                    <a:pt x="150" y="100"/>
                  </a:lnTo>
                  <a:lnTo>
                    <a:pt x="152" y="93"/>
                  </a:lnTo>
                  <a:lnTo>
                    <a:pt x="152" y="85"/>
                  </a:lnTo>
                  <a:lnTo>
                    <a:pt x="153" y="77"/>
                  </a:lnTo>
                  <a:lnTo>
                    <a:pt x="152" y="69"/>
                  </a:lnTo>
                  <a:lnTo>
                    <a:pt x="152" y="62"/>
                  </a:lnTo>
                  <a:lnTo>
                    <a:pt x="150" y="54"/>
                  </a:lnTo>
                  <a:lnTo>
                    <a:pt x="147" y="48"/>
                  </a:lnTo>
                  <a:lnTo>
                    <a:pt x="143" y="41"/>
                  </a:lnTo>
                  <a:lnTo>
                    <a:pt x="140" y="35"/>
                  </a:lnTo>
                  <a:lnTo>
                    <a:pt x="135" y="28"/>
                  </a:lnTo>
                  <a:lnTo>
                    <a:pt x="130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2" y="10"/>
                  </a:lnTo>
                  <a:lnTo>
                    <a:pt x="106" y="7"/>
                  </a:lnTo>
                  <a:lnTo>
                    <a:pt x="99" y="5"/>
                  </a:lnTo>
                  <a:lnTo>
                    <a:pt x="91" y="2"/>
                  </a:lnTo>
                  <a:lnTo>
                    <a:pt x="85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66" name="Freeform 586"/>
            <p:cNvSpPr>
              <a:spLocks/>
            </p:cNvSpPr>
            <p:nvPr/>
          </p:nvSpPr>
          <p:spPr bwMode="auto">
            <a:xfrm>
              <a:off x="5745156" y="5226051"/>
              <a:ext cx="100012" cy="77788"/>
            </a:xfrm>
            <a:custGeom>
              <a:avLst/>
              <a:gdLst>
                <a:gd name="T0" fmla="*/ 44450 w 153"/>
                <a:gd name="T1" fmla="*/ 1010 h 154"/>
                <a:gd name="T2" fmla="*/ 35298 w 153"/>
                <a:gd name="T3" fmla="*/ 2526 h 154"/>
                <a:gd name="T4" fmla="*/ 25493 w 153"/>
                <a:gd name="T5" fmla="*/ 5051 h 154"/>
                <a:gd name="T6" fmla="*/ 18303 w 153"/>
                <a:gd name="T7" fmla="*/ 9092 h 154"/>
                <a:gd name="T8" fmla="*/ 11766 w 153"/>
                <a:gd name="T9" fmla="*/ 14143 h 154"/>
                <a:gd name="T10" fmla="*/ 6537 w 153"/>
                <a:gd name="T11" fmla="*/ 20710 h 154"/>
                <a:gd name="T12" fmla="*/ 1961 w 153"/>
                <a:gd name="T13" fmla="*/ 27276 h 154"/>
                <a:gd name="T14" fmla="*/ 0 w 153"/>
                <a:gd name="T15" fmla="*/ 34853 h 154"/>
                <a:gd name="T16" fmla="*/ 0 w 153"/>
                <a:gd name="T17" fmla="*/ 42935 h 154"/>
                <a:gd name="T18" fmla="*/ 1961 w 153"/>
                <a:gd name="T19" fmla="*/ 50512 h 154"/>
                <a:gd name="T20" fmla="*/ 6537 w 153"/>
                <a:gd name="T21" fmla="*/ 57583 h 154"/>
                <a:gd name="T22" fmla="*/ 11766 w 153"/>
                <a:gd name="T23" fmla="*/ 63645 h 154"/>
                <a:gd name="T24" fmla="*/ 18303 w 153"/>
                <a:gd name="T25" fmla="*/ 68696 h 154"/>
                <a:gd name="T26" fmla="*/ 25493 w 153"/>
                <a:gd name="T27" fmla="*/ 72737 h 154"/>
                <a:gd name="T28" fmla="*/ 35298 w 153"/>
                <a:gd name="T29" fmla="*/ 75768 h 154"/>
                <a:gd name="T30" fmla="*/ 44450 w 153"/>
                <a:gd name="T31" fmla="*/ 77788 h 154"/>
                <a:gd name="T32" fmla="*/ 55562 w 153"/>
                <a:gd name="T33" fmla="*/ 77788 h 154"/>
                <a:gd name="T34" fmla="*/ 64714 w 153"/>
                <a:gd name="T35" fmla="*/ 75768 h 154"/>
                <a:gd name="T36" fmla="*/ 73211 w 153"/>
                <a:gd name="T37" fmla="*/ 72737 h 154"/>
                <a:gd name="T38" fmla="*/ 82363 w 153"/>
                <a:gd name="T39" fmla="*/ 68696 h 154"/>
                <a:gd name="T40" fmla="*/ 88246 w 153"/>
                <a:gd name="T41" fmla="*/ 63645 h 154"/>
                <a:gd name="T42" fmla="*/ 93475 w 153"/>
                <a:gd name="T43" fmla="*/ 57583 h 154"/>
                <a:gd name="T44" fmla="*/ 98051 w 153"/>
                <a:gd name="T45" fmla="*/ 50512 h 154"/>
                <a:gd name="T46" fmla="*/ 99358 w 153"/>
                <a:gd name="T47" fmla="*/ 42935 h 154"/>
                <a:gd name="T48" fmla="*/ 99358 w 153"/>
                <a:gd name="T49" fmla="*/ 34853 h 154"/>
                <a:gd name="T50" fmla="*/ 98051 w 153"/>
                <a:gd name="T51" fmla="*/ 27276 h 154"/>
                <a:gd name="T52" fmla="*/ 93475 w 153"/>
                <a:gd name="T53" fmla="*/ 20710 h 154"/>
                <a:gd name="T54" fmla="*/ 88246 w 153"/>
                <a:gd name="T55" fmla="*/ 14143 h 154"/>
                <a:gd name="T56" fmla="*/ 82363 w 153"/>
                <a:gd name="T57" fmla="*/ 9092 h 154"/>
                <a:gd name="T58" fmla="*/ 73211 w 153"/>
                <a:gd name="T59" fmla="*/ 5051 h 154"/>
                <a:gd name="T60" fmla="*/ 64714 w 153"/>
                <a:gd name="T61" fmla="*/ 2526 h 154"/>
                <a:gd name="T62" fmla="*/ 55562 w 153"/>
                <a:gd name="T63" fmla="*/ 101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4"/>
                <a:gd name="T98" fmla="*/ 153 w 153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4">
                  <a:moveTo>
                    <a:pt x="77" y="0"/>
                  </a:moveTo>
                  <a:lnTo>
                    <a:pt x="68" y="2"/>
                  </a:lnTo>
                  <a:lnTo>
                    <a:pt x="60" y="2"/>
                  </a:lnTo>
                  <a:lnTo>
                    <a:pt x="54" y="5"/>
                  </a:lnTo>
                  <a:lnTo>
                    <a:pt x="47" y="7"/>
                  </a:lnTo>
                  <a:lnTo>
                    <a:pt x="39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5"/>
                  </a:lnTo>
                  <a:lnTo>
                    <a:pt x="10" y="41"/>
                  </a:lnTo>
                  <a:lnTo>
                    <a:pt x="6" y="48"/>
                  </a:lnTo>
                  <a:lnTo>
                    <a:pt x="3" y="54"/>
                  </a:lnTo>
                  <a:lnTo>
                    <a:pt x="1" y="62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1" y="93"/>
                  </a:lnTo>
                  <a:lnTo>
                    <a:pt x="3" y="100"/>
                  </a:lnTo>
                  <a:lnTo>
                    <a:pt x="6" y="108"/>
                  </a:lnTo>
                  <a:lnTo>
                    <a:pt x="10" y="114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39" y="144"/>
                  </a:lnTo>
                  <a:lnTo>
                    <a:pt x="47" y="147"/>
                  </a:lnTo>
                  <a:lnTo>
                    <a:pt x="54" y="150"/>
                  </a:lnTo>
                  <a:lnTo>
                    <a:pt x="60" y="152"/>
                  </a:lnTo>
                  <a:lnTo>
                    <a:pt x="68" y="154"/>
                  </a:lnTo>
                  <a:lnTo>
                    <a:pt x="77" y="154"/>
                  </a:lnTo>
                  <a:lnTo>
                    <a:pt x="85" y="154"/>
                  </a:lnTo>
                  <a:lnTo>
                    <a:pt x="91" y="152"/>
                  </a:lnTo>
                  <a:lnTo>
                    <a:pt x="99" y="150"/>
                  </a:lnTo>
                  <a:lnTo>
                    <a:pt x="106" y="147"/>
                  </a:lnTo>
                  <a:lnTo>
                    <a:pt x="112" y="144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0" y="131"/>
                  </a:lnTo>
                  <a:lnTo>
                    <a:pt x="135" y="126"/>
                  </a:lnTo>
                  <a:lnTo>
                    <a:pt x="140" y="119"/>
                  </a:lnTo>
                  <a:lnTo>
                    <a:pt x="143" y="114"/>
                  </a:lnTo>
                  <a:lnTo>
                    <a:pt x="147" y="108"/>
                  </a:lnTo>
                  <a:lnTo>
                    <a:pt x="150" y="100"/>
                  </a:lnTo>
                  <a:lnTo>
                    <a:pt x="152" y="93"/>
                  </a:lnTo>
                  <a:lnTo>
                    <a:pt x="152" y="85"/>
                  </a:lnTo>
                  <a:lnTo>
                    <a:pt x="153" y="77"/>
                  </a:lnTo>
                  <a:lnTo>
                    <a:pt x="152" y="69"/>
                  </a:lnTo>
                  <a:lnTo>
                    <a:pt x="152" y="62"/>
                  </a:lnTo>
                  <a:lnTo>
                    <a:pt x="150" y="54"/>
                  </a:lnTo>
                  <a:lnTo>
                    <a:pt x="147" y="48"/>
                  </a:lnTo>
                  <a:lnTo>
                    <a:pt x="143" y="41"/>
                  </a:lnTo>
                  <a:lnTo>
                    <a:pt x="140" y="35"/>
                  </a:lnTo>
                  <a:lnTo>
                    <a:pt x="135" y="28"/>
                  </a:lnTo>
                  <a:lnTo>
                    <a:pt x="130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2" y="10"/>
                  </a:lnTo>
                  <a:lnTo>
                    <a:pt x="106" y="7"/>
                  </a:lnTo>
                  <a:lnTo>
                    <a:pt x="99" y="5"/>
                  </a:lnTo>
                  <a:lnTo>
                    <a:pt x="91" y="2"/>
                  </a:lnTo>
                  <a:lnTo>
                    <a:pt x="85" y="2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67" name="Freeform 587"/>
            <p:cNvSpPr>
              <a:spLocks/>
            </p:cNvSpPr>
            <p:nvPr/>
          </p:nvSpPr>
          <p:spPr bwMode="auto">
            <a:xfrm>
              <a:off x="6451594" y="4676776"/>
              <a:ext cx="103187" cy="79375"/>
            </a:xfrm>
            <a:custGeom>
              <a:avLst/>
              <a:gdLst>
                <a:gd name="T0" fmla="*/ 45861 w 153"/>
                <a:gd name="T1" fmla="*/ 0 h 154"/>
                <a:gd name="T2" fmla="*/ 36419 w 153"/>
                <a:gd name="T3" fmla="*/ 2062 h 154"/>
                <a:gd name="T4" fmla="*/ 27651 w 153"/>
                <a:gd name="T5" fmla="*/ 5154 h 154"/>
                <a:gd name="T6" fmla="*/ 18884 w 153"/>
                <a:gd name="T7" fmla="*/ 9278 h 154"/>
                <a:gd name="T8" fmla="*/ 12140 w 153"/>
                <a:gd name="T9" fmla="*/ 14432 h 154"/>
                <a:gd name="T10" fmla="*/ 6744 w 153"/>
                <a:gd name="T11" fmla="*/ 20617 h 154"/>
                <a:gd name="T12" fmla="*/ 3372 w 153"/>
                <a:gd name="T13" fmla="*/ 27833 h 154"/>
                <a:gd name="T14" fmla="*/ 674 w 153"/>
                <a:gd name="T15" fmla="*/ 35564 h 154"/>
                <a:gd name="T16" fmla="*/ 674 w 153"/>
                <a:gd name="T17" fmla="*/ 43811 h 154"/>
                <a:gd name="T18" fmla="*/ 3372 w 153"/>
                <a:gd name="T19" fmla="*/ 51542 h 154"/>
                <a:gd name="T20" fmla="*/ 6744 w 153"/>
                <a:gd name="T21" fmla="*/ 58243 h 154"/>
                <a:gd name="T22" fmla="*/ 12140 w 153"/>
                <a:gd name="T23" fmla="*/ 64943 h 154"/>
                <a:gd name="T24" fmla="*/ 18884 w 153"/>
                <a:gd name="T25" fmla="*/ 70097 h 154"/>
                <a:gd name="T26" fmla="*/ 27651 w 153"/>
                <a:gd name="T27" fmla="*/ 74221 h 154"/>
                <a:gd name="T28" fmla="*/ 36419 w 153"/>
                <a:gd name="T29" fmla="*/ 77829 h 154"/>
                <a:gd name="T30" fmla="*/ 45861 w 153"/>
                <a:gd name="T31" fmla="*/ 78344 h 154"/>
                <a:gd name="T32" fmla="*/ 57326 w 153"/>
                <a:gd name="T33" fmla="*/ 78344 h 154"/>
                <a:gd name="T34" fmla="*/ 66768 w 153"/>
                <a:gd name="T35" fmla="*/ 77829 h 154"/>
                <a:gd name="T36" fmla="*/ 76884 w 153"/>
                <a:gd name="T37" fmla="*/ 74221 h 154"/>
                <a:gd name="T38" fmla="*/ 84978 w 153"/>
                <a:gd name="T39" fmla="*/ 70097 h 154"/>
                <a:gd name="T40" fmla="*/ 91047 w 153"/>
                <a:gd name="T41" fmla="*/ 64943 h 154"/>
                <a:gd name="T42" fmla="*/ 97117 w 153"/>
                <a:gd name="T43" fmla="*/ 58243 h 154"/>
                <a:gd name="T44" fmla="*/ 101164 w 153"/>
                <a:gd name="T45" fmla="*/ 51542 h 154"/>
                <a:gd name="T46" fmla="*/ 103187 w 153"/>
                <a:gd name="T47" fmla="*/ 43811 h 154"/>
                <a:gd name="T48" fmla="*/ 103187 w 153"/>
                <a:gd name="T49" fmla="*/ 35564 h 154"/>
                <a:gd name="T50" fmla="*/ 101164 w 153"/>
                <a:gd name="T51" fmla="*/ 27833 h 154"/>
                <a:gd name="T52" fmla="*/ 97117 w 153"/>
                <a:gd name="T53" fmla="*/ 20617 h 154"/>
                <a:gd name="T54" fmla="*/ 91047 w 153"/>
                <a:gd name="T55" fmla="*/ 14432 h 154"/>
                <a:gd name="T56" fmla="*/ 84978 w 153"/>
                <a:gd name="T57" fmla="*/ 9278 h 154"/>
                <a:gd name="T58" fmla="*/ 76884 w 153"/>
                <a:gd name="T59" fmla="*/ 5154 h 154"/>
                <a:gd name="T60" fmla="*/ 66768 w 153"/>
                <a:gd name="T61" fmla="*/ 2062 h 154"/>
                <a:gd name="T62" fmla="*/ 57326 w 153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4"/>
                <a:gd name="T98" fmla="*/ 153 w 153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4">
                  <a:moveTo>
                    <a:pt x="77" y="0"/>
                  </a:moveTo>
                  <a:lnTo>
                    <a:pt x="68" y="0"/>
                  </a:lnTo>
                  <a:lnTo>
                    <a:pt x="62" y="2"/>
                  </a:lnTo>
                  <a:lnTo>
                    <a:pt x="54" y="4"/>
                  </a:lnTo>
                  <a:lnTo>
                    <a:pt x="47" y="7"/>
                  </a:lnTo>
                  <a:lnTo>
                    <a:pt x="41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5"/>
                  </a:lnTo>
                  <a:lnTo>
                    <a:pt x="10" y="40"/>
                  </a:lnTo>
                  <a:lnTo>
                    <a:pt x="6" y="48"/>
                  </a:lnTo>
                  <a:lnTo>
                    <a:pt x="5" y="54"/>
                  </a:lnTo>
                  <a:lnTo>
                    <a:pt x="1" y="61"/>
                  </a:lnTo>
                  <a:lnTo>
                    <a:pt x="1" y="69"/>
                  </a:lnTo>
                  <a:lnTo>
                    <a:pt x="0" y="77"/>
                  </a:lnTo>
                  <a:lnTo>
                    <a:pt x="1" y="85"/>
                  </a:lnTo>
                  <a:lnTo>
                    <a:pt x="1" y="92"/>
                  </a:lnTo>
                  <a:lnTo>
                    <a:pt x="5" y="100"/>
                  </a:lnTo>
                  <a:lnTo>
                    <a:pt x="6" y="107"/>
                  </a:lnTo>
                  <a:lnTo>
                    <a:pt x="10" y="113"/>
                  </a:lnTo>
                  <a:lnTo>
                    <a:pt x="13" y="120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41" y="144"/>
                  </a:lnTo>
                  <a:lnTo>
                    <a:pt x="47" y="147"/>
                  </a:lnTo>
                  <a:lnTo>
                    <a:pt x="54" y="151"/>
                  </a:lnTo>
                  <a:lnTo>
                    <a:pt x="62" y="152"/>
                  </a:lnTo>
                  <a:lnTo>
                    <a:pt x="68" y="152"/>
                  </a:lnTo>
                  <a:lnTo>
                    <a:pt x="77" y="154"/>
                  </a:lnTo>
                  <a:lnTo>
                    <a:pt x="85" y="152"/>
                  </a:lnTo>
                  <a:lnTo>
                    <a:pt x="93" y="152"/>
                  </a:lnTo>
                  <a:lnTo>
                    <a:pt x="99" y="151"/>
                  </a:lnTo>
                  <a:lnTo>
                    <a:pt x="108" y="147"/>
                  </a:lnTo>
                  <a:lnTo>
                    <a:pt x="114" y="144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0" y="131"/>
                  </a:lnTo>
                  <a:lnTo>
                    <a:pt x="135" y="126"/>
                  </a:lnTo>
                  <a:lnTo>
                    <a:pt x="140" y="120"/>
                  </a:lnTo>
                  <a:lnTo>
                    <a:pt x="144" y="113"/>
                  </a:lnTo>
                  <a:lnTo>
                    <a:pt x="147" y="107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3" y="85"/>
                  </a:lnTo>
                  <a:lnTo>
                    <a:pt x="153" y="77"/>
                  </a:lnTo>
                  <a:lnTo>
                    <a:pt x="153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8"/>
                  </a:lnTo>
                  <a:lnTo>
                    <a:pt x="144" y="40"/>
                  </a:lnTo>
                  <a:lnTo>
                    <a:pt x="140" y="35"/>
                  </a:lnTo>
                  <a:lnTo>
                    <a:pt x="135" y="28"/>
                  </a:lnTo>
                  <a:lnTo>
                    <a:pt x="130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4" y="10"/>
                  </a:lnTo>
                  <a:lnTo>
                    <a:pt x="108" y="7"/>
                  </a:lnTo>
                  <a:lnTo>
                    <a:pt x="99" y="4"/>
                  </a:lnTo>
                  <a:lnTo>
                    <a:pt x="93" y="2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68" name="Freeform 588"/>
            <p:cNvSpPr>
              <a:spLocks/>
            </p:cNvSpPr>
            <p:nvPr/>
          </p:nvSpPr>
          <p:spPr bwMode="auto">
            <a:xfrm>
              <a:off x="6451594" y="4676776"/>
              <a:ext cx="103187" cy="79375"/>
            </a:xfrm>
            <a:custGeom>
              <a:avLst/>
              <a:gdLst>
                <a:gd name="T0" fmla="*/ 45861 w 153"/>
                <a:gd name="T1" fmla="*/ 0 h 154"/>
                <a:gd name="T2" fmla="*/ 36419 w 153"/>
                <a:gd name="T3" fmla="*/ 2062 h 154"/>
                <a:gd name="T4" fmla="*/ 27651 w 153"/>
                <a:gd name="T5" fmla="*/ 5154 h 154"/>
                <a:gd name="T6" fmla="*/ 18884 w 153"/>
                <a:gd name="T7" fmla="*/ 9278 h 154"/>
                <a:gd name="T8" fmla="*/ 12140 w 153"/>
                <a:gd name="T9" fmla="*/ 14432 h 154"/>
                <a:gd name="T10" fmla="*/ 6744 w 153"/>
                <a:gd name="T11" fmla="*/ 20617 h 154"/>
                <a:gd name="T12" fmla="*/ 3372 w 153"/>
                <a:gd name="T13" fmla="*/ 27833 h 154"/>
                <a:gd name="T14" fmla="*/ 674 w 153"/>
                <a:gd name="T15" fmla="*/ 35564 h 154"/>
                <a:gd name="T16" fmla="*/ 674 w 153"/>
                <a:gd name="T17" fmla="*/ 43811 h 154"/>
                <a:gd name="T18" fmla="*/ 3372 w 153"/>
                <a:gd name="T19" fmla="*/ 51542 h 154"/>
                <a:gd name="T20" fmla="*/ 6744 w 153"/>
                <a:gd name="T21" fmla="*/ 58243 h 154"/>
                <a:gd name="T22" fmla="*/ 12140 w 153"/>
                <a:gd name="T23" fmla="*/ 64943 h 154"/>
                <a:gd name="T24" fmla="*/ 18884 w 153"/>
                <a:gd name="T25" fmla="*/ 70097 h 154"/>
                <a:gd name="T26" fmla="*/ 27651 w 153"/>
                <a:gd name="T27" fmla="*/ 74221 h 154"/>
                <a:gd name="T28" fmla="*/ 36419 w 153"/>
                <a:gd name="T29" fmla="*/ 77829 h 154"/>
                <a:gd name="T30" fmla="*/ 45861 w 153"/>
                <a:gd name="T31" fmla="*/ 78344 h 154"/>
                <a:gd name="T32" fmla="*/ 57326 w 153"/>
                <a:gd name="T33" fmla="*/ 78344 h 154"/>
                <a:gd name="T34" fmla="*/ 66768 w 153"/>
                <a:gd name="T35" fmla="*/ 77829 h 154"/>
                <a:gd name="T36" fmla="*/ 76884 w 153"/>
                <a:gd name="T37" fmla="*/ 74221 h 154"/>
                <a:gd name="T38" fmla="*/ 84978 w 153"/>
                <a:gd name="T39" fmla="*/ 70097 h 154"/>
                <a:gd name="T40" fmla="*/ 91047 w 153"/>
                <a:gd name="T41" fmla="*/ 64943 h 154"/>
                <a:gd name="T42" fmla="*/ 97117 w 153"/>
                <a:gd name="T43" fmla="*/ 58243 h 154"/>
                <a:gd name="T44" fmla="*/ 101164 w 153"/>
                <a:gd name="T45" fmla="*/ 51542 h 154"/>
                <a:gd name="T46" fmla="*/ 103187 w 153"/>
                <a:gd name="T47" fmla="*/ 43811 h 154"/>
                <a:gd name="T48" fmla="*/ 103187 w 153"/>
                <a:gd name="T49" fmla="*/ 35564 h 154"/>
                <a:gd name="T50" fmla="*/ 101164 w 153"/>
                <a:gd name="T51" fmla="*/ 27833 h 154"/>
                <a:gd name="T52" fmla="*/ 97117 w 153"/>
                <a:gd name="T53" fmla="*/ 20617 h 154"/>
                <a:gd name="T54" fmla="*/ 91047 w 153"/>
                <a:gd name="T55" fmla="*/ 14432 h 154"/>
                <a:gd name="T56" fmla="*/ 84978 w 153"/>
                <a:gd name="T57" fmla="*/ 9278 h 154"/>
                <a:gd name="T58" fmla="*/ 76884 w 153"/>
                <a:gd name="T59" fmla="*/ 5154 h 154"/>
                <a:gd name="T60" fmla="*/ 66768 w 153"/>
                <a:gd name="T61" fmla="*/ 2062 h 154"/>
                <a:gd name="T62" fmla="*/ 57326 w 153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4"/>
                <a:gd name="T98" fmla="*/ 153 w 153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4">
                  <a:moveTo>
                    <a:pt x="77" y="0"/>
                  </a:moveTo>
                  <a:lnTo>
                    <a:pt x="68" y="0"/>
                  </a:lnTo>
                  <a:lnTo>
                    <a:pt x="62" y="2"/>
                  </a:lnTo>
                  <a:lnTo>
                    <a:pt x="54" y="4"/>
                  </a:lnTo>
                  <a:lnTo>
                    <a:pt x="47" y="7"/>
                  </a:lnTo>
                  <a:lnTo>
                    <a:pt x="41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5"/>
                  </a:lnTo>
                  <a:lnTo>
                    <a:pt x="10" y="40"/>
                  </a:lnTo>
                  <a:lnTo>
                    <a:pt x="6" y="48"/>
                  </a:lnTo>
                  <a:lnTo>
                    <a:pt x="5" y="54"/>
                  </a:lnTo>
                  <a:lnTo>
                    <a:pt x="1" y="61"/>
                  </a:lnTo>
                  <a:lnTo>
                    <a:pt x="1" y="69"/>
                  </a:lnTo>
                  <a:lnTo>
                    <a:pt x="0" y="77"/>
                  </a:lnTo>
                  <a:lnTo>
                    <a:pt x="1" y="85"/>
                  </a:lnTo>
                  <a:lnTo>
                    <a:pt x="1" y="92"/>
                  </a:lnTo>
                  <a:lnTo>
                    <a:pt x="5" y="100"/>
                  </a:lnTo>
                  <a:lnTo>
                    <a:pt x="6" y="107"/>
                  </a:lnTo>
                  <a:lnTo>
                    <a:pt x="10" y="113"/>
                  </a:lnTo>
                  <a:lnTo>
                    <a:pt x="13" y="120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41" y="144"/>
                  </a:lnTo>
                  <a:lnTo>
                    <a:pt x="47" y="147"/>
                  </a:lnTo>
                  <a:lnTo>
                    <a:pt x="54" y="151"/>
                  </a:lnTo>
                  <a:lnTo>
                    <a:pt x="62" y="152"/>
                  </a:lnTo>
                  <a:lnTo>
                    <a:pt x="68" y="152"/>
                  </a:lnTo>
                  <a:lnTo>
                    <a:pt x="77" y="154"/>
                  </a:lnTo>
                  <a:lnTo>
                    <a:pt x="85" y="152"/>
                  </a:lnTo>
                  <a:lnTo>
                    <a:pt x="93" y="152"/>
                  </a:lnTo>
                  <a:lnTo>
                    <a:pt x="99" y="151"/>
                  </a:lnTo>
                  <a:lnTo>
                    <a:pt x="108" y="147"/>
                  </a:lnTo>
                  <a:lnTo>
                    <a:pt x="114" y="144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0" y="131"/>
                  </a:lnTo>
                  <a:lnTo>
                    <a:pt x="135" y="126"/>
                  </a:lnTo>
                  <a:lnTo>
                    <a:pt x="140" y="120"/>
                  </a:lnTo>
                  <a:lnTo>
                    <a:pt x="144" y="113"/>
                  </a:lnTo>
                  <a:lnTo>
                    <a:pt x="147" y="107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3" y="85"/>
                  </a:lnTo>
                  <a:lnTo>
                    <a:pt x="153" y="77"/>
                  </a:lnTo>
                  <a:lnTo>
                    <a:pt x="153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8"/>
                  </a:lnTo>
                  <a:lnTo>
                    <a:pt x="144" y="40"/>
                  </a:lnTo>
                  <a:lnTo>
                    <a:pt x="140" y="35"/>
                  </a:lnTo>
                  <a:lnTo>
                    <a:pt x="135" y="28"/>
                  </a:lnTo>
                  <a:lnTo>
                    <a:pt x="130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4" y="10"/>
                  </a:lnTo>
                  <a:lnTo>
                    <a:pt x="108" y="7"/>
                  </a:lnTo>
                  <a:lnTo>
                    <a:pt x="99" y="4"/>
                  </a:lnTo>
                  <a:lnTo>
                    <a:pt x="93" y="2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69" name="Freeform 589"/>
            <p:cNvSpPr>
              <a:spLocks/>
            </p:cNvSpPr>
            <p:nvPr/>
          </p:nvSpPr>
          <p:spPr bwMode="auto">
            <a:xfrm>
              <a:off x="6451594" y="4756151"/>
              <a:ext cx="103187" cy="77788"/>
            </a:xfrm>
            <a:custGeom>
              <a:avLst/>
              <a:gdLst>
                <a:gd name="T0" fmla="*/ 45861 w 153"/>
                <a:gd name="T1" fmla="*/ 0 h 152"/>
                <a:gd name="T2" fmla="*/ 36419 w 153"/>
                <a:gd name="T3" fmla="*/ 2047 h 152"/>
                <a:gd name="T4" fmla="*/ 27651 w 153"/>
                <a:gd name="T5" fmla="*/ 4606 h 152"/>
                <a:gd name="T6" fmla="*/ 18884 w 153"/>
                <a:gd name="T7" fmla="*/ 8700 h 152"/>
                <a:gd name="T8" fmla="*/ 12140 w 153"/>
                <a:gd name="T9" fmla="*/ 14329 h 152"/>
                <a:gd name="T10" fmla="*/ 6744 w 153"/>
                <a:gd name="T11" fmla="*/ 20471 h 152"/>
                <a:gd name="T12" fmla="*/ 3372 w 153"/>
                <a:gd name="T13" fmla="*/ 27635 h 152"/>
                <a:gd name="T14" fmla="*/ 674 w 153"/>
                <a:gd name="T15" fmla="*/ 35312 h 152"/>
                <a:gd name="T16" fmla="*/ 674 w 153"/>
                <a:gd name="T17" fmla="*/ 42988 h 152"/>
                <a:gd name="T18" fmla="*/ 3372 w 153"/>
                <a:gd name="T19" fmla="*/ 51176 h 152"/>
                <a:gd name="T20" fmla="*/ 6744 w 153"/>
                <a:gd name="T21" fmla="*/ 57829 h 152"/>
                <a:gd name="T22" fmla="*/ 12140 w 153"/>
                <a:gd name="T23" fmla="*/ 63970 h 152"/>
                <a:gd name="T24" fmla="*/ 18884 w 153"/>
                <a:gd name="T25" fmla="*/ 69600 h 152"/>
                <a:gd name="T26" fmla="*/ 27651 w 153"/>
                <a:gd name="T27" fmla="*/ 73694 h 152"/>
                <a:gd name="T28" fmla="*/ 36419 w 153"/>
                <a:gd name="T29" fmla="*/ 76253 h 152"/>
                <a:gd name="T30" fmla="*/ 45861 w 153"/>
                <a:gd name="T31" fmla="*/ 77788 h 152"/>
                <a:gd name="T32" fmla="*/ 57326 w 153"/>
                <a:gd name="T33" fmla="*/ 77788 h 152"/>
                <a:gd name="T34" fmla="*/ 66768 w 153"/>
                <a:gd name="T35" fmla="*/ 76253 h 152"/>
                <a:gd name="T36" fmla="*/ 76884 w 153"/>
                <a:gd name="T37" fmla="*/ 73694 h 152"/>
                <a:gd name="T38" fmla="*/ 84978 w 153"/>
                <a:gd name="T39" fmla="*/ 69600 h 152"/>
                <a:gd name="T40" fmla="*/ 91047 w 153"/>
                <a:gd name="T41" fmla="*/ 63970 h 152"/>
                <a:gd name="T42" fmla="*/ 97117 w 153"/>
                <a:gd name="T43" fmla="*/ 57829 h 152"/>
                <a:gd name="T44" fmla="*/ 101164 w 153"/>
                <a:gd name="T45" fmla="*/ 51176 h 152"/>
                <a:gd name="T46" fmla="*/ 103187 w 153"/>
                <a:gd name="T47" fmla="*/ 42988 h 152"/>
                <a:gd name="T48" fmla="*/ 103187 w 153"/>
                <a:gd name="T49" fmla="*/ 35312 h 152"/>
                <a:gd name="T50" fmla="*/ 101164 w 153"/>
                <a:gd name="T51" fmla="*/ 27635 h 152"/>
                <a:gd name="T52" fmla="*/ 97117 w 153"/>
                <a:gd name="T53" fmla="*/ 20471 h 152"/>
                <a:gd name="T54" fmla="*/ 91047 w 153"/>
                <a:gd name="T55" fmla="*/ 14329 h 152"/>
                <a:gd name="T56" fmla="*/ 84978 w 153"/>
                <a:gd name="T57" fmla="*/ 8700 h 152"/>
                <a:gd name="T58" fmla="*/ 76884 w 153"/>
                <a:gd name="T59" fmla="*/ 4606 h 152"/>
                <a:gd name="T60" fmla="*/ 66768 w 153"/>
                <a:gd name="T61" fmla="*/ 2047 h 152"/>
                <a:gd name="T62" fmla="*/ 57326 w 153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2"/>
                <a:gd name="T98" fmla="*/ 153 w 153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2">
                  <a:moveTo>
                    <a:pt x="77" y="0"/>
                  </a:moveTo>
                  <a:lnTo>
                    <a:pt x="68" y="0"/>
                  </a:lnTo>
                  <a:lnTo>
                    <a:pt x="62" y="2"/>
                  </a:lnTo>
                  <a:lnTo>
                    <a:pt x="54" y="4"/>
                  </a:lnTo>
                  <a:lnTo>
                    <a:pt x="47" y="5"/>
                  </a:lnTo>
                  <a:lnTo>
                    <a:pt x="41" y="9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6" y="46"/>
                  </a:lnTo>
                  <a:lnTo>
                    <a:pt x="5" y="54"/>
                  </a:lnTo>
                  <a:lnTo>
                    <a:pt x="1" y="61"/>
                  </a:lnTo>
                  <a:lnTo>
                    <a:pt x="1" y="69"/>
                  </a:lnTo>
                  <a:lnTo>
                    <a:pt x="0" y="77"/>
                  </a:lnTo>
                  <a:lnTo>
                    <a:pt x="1" y="84"/>
                  </a:lnTo>
                  <a:lnTo>
                    <a:pt x="1" y="92"/>
                  </a:lnTo>
                  <a:lnTo>
                    <a:pt x="5" y="100"/>
                  </a:lnTo>
                  <a:lnTo>
                    <a:pt x="6" y="107"/>
                  </a:lnTo>
                  <a:lnTo>
                    <a:pt x="10" y="113"/>
                  </a:lnTo>
                  <a:lnTo>
                    <a:pt x="13" y="120"/>
                  </a:lnTo>
                  <a:lnTo>
                    <a:pt x="18" y="125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39"/>
                  </a:lnTo>
                  <a:lnTo>
                    <a:pt x="41" y="144"/>
                  </a:lnTo>
                  <a:lnTo>
                    <a:pt x="47" y="147"/>
                  </a:lnTo>
                  <a:lnTo>
                    <a:pt x="54" y="149"/>
                  </a:lnTo>
                  <a:lnTo>
                    <a:pt x="62" y="151"/>
                  </a:lnTo>
                  <a:lnTo>
                    <a:pt x="68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3" y="151"/>
                  </a:lnTo>
                  <a:lnTo>
                    <a:pt x="99" y="149"/>
                  </a:lnTo>
                  <a:lnTo>
                    <a:pt x="108" y="147"/>
                  </a:lnTo>
                  <a:lnTo>
                    <a:pt x="114" y="144"/>
                  </a:lnTo>
                  <a:lnTo>
                    <a:pt x="119" y="139"/>
                  </a:lnTo>
                  <a:lnTo>
                    <a:pt x="126" y="136"/>
                  </a:lnTo>
                  <a:lnTo>
                    <a:pt x="130" y="131"/>
                  </a:lnTo>
                  <a:lnTo>
                    <a:pt x="135" y="125"/>
                  </a:lnTo>
                  <a:lnTo>
                    <a:pt x="140" y="120"/>
                  </a:lnTo>
                  <a:lnTo>
                    <a:pt x="144" y="113"/>
                  </a:lnTo>
                  <a:lnTo>
                    <a:pt x="147" y="107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3" y="84"/>
                  </a:lnTo>
                  <a:lnTo>
                    <a:pt x="153" y="77"/>
                  </a:lnTo>
                  <a:lnTo>
                    <a:pt x="153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6"/>
                  </a:lnTo>
                  <a:lnTo>
                    <a:pt x="144" y="40"/>
                  </a:lnTo>
                  <a:lnTo>
                    <a:pt x="140" y="33"/>
                  </a:lnTo>
                  <a:lnTo>
                    <a:pt x="135" y="28"/>
                  </a:lnTo>
                  <a:lnTo>
                    <a:pt x="130" y="22"/>
                  </a:lnTo>
                  <a:lnTo>
                    <a:pt x="126" y="17"/>
                  </a:lnTo>
                  <a:lnTo>
                    <a:pt x="119" y="14"/>
                  </a:lnTo>
                  <a:lnTo>
                    <a:pt x="114" y="9"/>
                  </a:lnTo>
                  <a:lnTo>
                    <a:pt x="108" y="5"/>
                  </a:lnTo>
                  <a:lnTo>
                    <a:pt x="99" y="4"/>
                  </a:lnTo>
                  <a:lnTo>
                    <a:pt x="93" y="2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70" name="Freeform 590"/>
            <p:cNvSpPr>
              <a:spLocks/>
            </p:cNvSpPr>
            <p:nvPr/>
          </p:nvSpPr>
          <p:spPr bwMode="auto">
            <a:xfrm>
              <a:off x="6451594" y="4756151"/>
              <a:ext cx="103187" cy="77788"/>
            </a:xfrm>
            <a:custGeom>
              <a:avLst/>
              <a:gdLst>
                <a:gd name="T0" fmla="*/ 45861 w 153"/>
                <a:gd name="T1" fmla="*/ 0 h 152"/>
                <a:gd name="T2" fmla="*/ 36419 w 153"/>
                <a:gd name="T3" fmla="*/ 2047 h 152"/>
                <a:gd name="T4" fmla="*/ 27651 w 153"/>
                <a:gd name="T5" fmla="*/ 4606 h 152"/>
                <a:gd name="T6" fmla="*/ 18884 w 153"/>
                <a:gd name="T7" fmla="*/ 8700 h 152"/>
                <a:gd name="T8" fmla="*/ 12140 w 153"/>
                <a:gd name="T9" fmla="*/ 14329 h 152"/>
                <a:gd name="T10" fmla="*/ 6744 w 153"/>
                <a:gd name="T11" fmla="*/ 20471 h 152"/>
                <a:gd name="T12" fmla="*/ 3372 w 153"/>
                <a:gd name="T13" fmla="*/ 27635 h 152"/>
                <a:gd name="T14" fmla="*/ 674 w 153"/>
                <a:gd name="T15" fmla="*/ 35312 h 152"/>
                <a:gd name="T16" fmla="*/ 674 w 153"/>
                <a:gd name="T17" fmla="*/ 42988 h 152"/>
                <a:gd name="T18" fmla="*/ 3372 w 153"/>
                <a:gd name="T19" fmla="*/ 51176 h 152"/>
                <a:gd name="T20" fmla="*/ 6744 w 153"/>
                <a:gd name="T21" fmla="*/ 57829 h 152"/>
                <a:gd name="T22" fmla="*/ 12140 w 153"/>
                <a:gd name="T23" fmla="*/ 63970 h 152"/>
                <a:gd name="T24" fmla="*/ 18884 w 153"/>
                <a:gd name="T25" fmla="*/ 69600 h 152"/>
                <a:gd name="T26" fmla="*/ 27651 w 153"/>
                <a:gd name="T27" fmla="*/ 73694 h 152"/>
                <a:gd name="T28" fmla="*/ 36419 w 153"/>
                <a:gd name="T29" fmla="*/ 76253 h 152"/>
                <a:gd name="T30" fmla="*/ 45861 w 153"/>
                <a:gd name="T31" fmla="*/ 77788 h 152"/>
                <a:gd name="T32" fmla="*/ 57326 w 153"/>
                <a:gd name="T33" fmla="*/ 77788 h 152"/>
                <a:gd name="T34" fmla="*/ 66768 w 153"/>
                <a:gd name="T35" fmla="*/ 76253 h 152"/>
                <a:gd name="T36" fmla="*/ 76884 w 153"/>
                <a:gd name="T37" fmla="*/ 73694 h 152"/>
                <a:gd name="T38" fmla="*/ 84978 w 153"/>
                <a:gd name="T39" fmla="*/ 69600 h 152"/>
                <a:gd name="T40" fmla="*/ 91047 w 153"/>
                <a:gd name="T41" fmla="*/ 63970 h 152"/>
                <a:gd name="T42" fmla="*/ 97117 w 153"/>
                <a:gd name="T43" fmla="*/ 57829 h 152"/>
                <a:gd name="T44" fmla="*/ 101164 w 153"/>
                <a:gd name="T45" fmla="*/ 51176 h 152"/>
                <a:gd name="T46" fmla="*/ 103187 w 153"/>
                <a:gd name="T47" fmla="*/ 42988 h 152"/>
                <a:gd name="T48" fmla="*/ 103187 w 153"/>
                <a:gd name="T49" fmla="*/ 35312 h 152"/>
                <a:gd name="T50" fmla="*/ 101164 w 153"/>
                <a:gd name="T51" fmla="*/ 27635 h 152"/>
                <a:gd name="T52" fmla="*/ 97117 w 153"/>
                <a:gd name="T53" fmla="*/ 20471 h 152"/>
                <a:gd name="T54" fmla="*/ 91047 w 153"/>
                <a:gd name="T55" fmla="*/ 14329 h 152"/>
                <a:gd name="T56" fmla="*/ 84978 w 153"/>
                <a:gd name="T57" fmla="*/ 8700 h 152"/>
                <a:gd name="T58" fmla="*/ 76884 w 153"/>
                <a:gd name="T59" fmla="*/ 4606 h 152"/>
                <a:gd name="T60" fmla="*/ 66768 w 153"/>
                <a:gd name="T61" fmla="*/ 2047 h 152"/>
                <a:gd name="T62" fmla="*/ 57326 w 153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2"/>
                <a:gd name="T98" fmla="*/ 153 w 153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2">
                  <a:moveTo>
                    <a:pt x="77" y="0"/>
                  </a:moveTo>
                  <a:lnTo>
                    <a:pt x="68" y="0"/>
                  </a:lnTo>
                  <a:lnTo>
                    <a:pt x="62" y="2"/>
                  </a:lnTo>
                  <a:lnTo>
                    <a:pt x="54" y="4"/>
                  </a:lnTo>
                  <a:lnTo>
                    <a:pt x="47" y="5"/>
                  </a:lnTo>
                  <a:lnTo>
                    <a:pt x="41" y="9"/>
                  </a:lnTo>
                  <a:lnTo>
                    <a:pt x="34" y="14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6" y="46"/>
                  </a:lnTo>
                  <a:lnTo>
                    <a:pt x="5" y="54"/>
                  </a:lnTo>
                  <a:lnTo>
                    <a:pt x="1" y="61"/>
                  </a:lnTo>
                  <a:lnTo>
                    <a:pt x="1" y="69"/>
                  </a:lnTo>
                  <a:lnTo>
                    <a:pt x="0" y="77"/>
                  </a:lnTo>
                  <a:lnTo>
                    <a:pt x="1" y="84"/>
                  </a:lnTo>
                  <a:lnTo>
                    <a:pt x="1" y="92"/>
                  </a:lnTo>
                  <a:lnTo>
                    <a:pt x="5" y="100"/>
                  </a:lnTo>
                  <a:lnTo>
                    <a:pt x="6" y="107"/>
                  </a:lnTo>
                  <a:lnTo>
                    <a:pt x="10" y="113"/>
                  </a:lnTo>
                  <a:lnTo>
                    <a:pt x="13" y="120"/>
                  </a:lnTo>
                  <a:lnTo>
                    <a:pt x="18" y="125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39"/>
                  </a:lnTo>
                  <a:lnTo>
                    <a:pt x="41" y="144"/>
                  </a:lnTo>
                  <a:lnTo>
                    <a:pt x="47" y="147"/>
                  </a:lnTo>
                  <a:lnTo>
                    <a:pt x="54" y="149"/>
                  </a:lnTo>
                  <a:lnTo>
                    <a:pt x="62" y="151"/>
                  </a:lnTo>
                  <a:lnTo>
                    <a:pt x="68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3" y="151"/>
                  </a:lnTo>
                  <a:lnTo>
                    <a:pt x="99" y="149"/>
                  </a:lnTo>
                  <a:lnTo>
                    <a:pt x="108" y="147"/>
                  </a:lnTo>
                  <a:lnTo>
                    <a:pt x="114" y="144"/>
                  </a:lnTo>
                  <a:lnTo>
                    <a:pt x="119" y="139"/>
                  </a:lnTo>
                  <a:lnTo>
                    <a:pt x="126" y="136"/>
                  </a:lnTo>
                  <a:lnTo>
                    <a:pt x="130" y="131"/>
                  </a:lnTo>
                  <a:lnTo>
                    <a:pt x="135" y="125"/>
                  </a:lnTo>
                  <a:lnTo>
                    <a:pt x="140" y="120"/>
                  </a:lnTo>
                  <a:lnTo>
                    <a:pt x="144" y="113"/>
                  </a:lnTo>
                  <a:lnTo>
                    <a:pt x="147" y="107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3" y="84"/>
                  </a:lnTo>
                  <a:lnTo>
                    <a:pt x="153" y="77"/>
                  </a:lnTo>
                  <a:lnTo>
                    <a:pt x="153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6"/>
                  </a:lnTo>
                  <a:lnTo>
                    <a:pt x="144" y="40"/>
                  </a:lnTo>
                  <a:lnTo>
                    <a:pt x="140" y="33"/>
                  </a:lnTo>
                  <a:lnTo>
                    <a:pt x="135" y="28"/>
                  </a:lnTo>
                  <a:lnTo>
                    <a:pt x="130" y="22"/>
                  </a:lnTo>
                  <a:lnTo>
                    <a:pt x="126" y="17"/>
                  </a:lnTo>
                  <a:lnTo>
                    <a:pt x="119" y="14"/>
                  </a:lnTo>
                  <a:lnTo>
                    <a:pt x="114" y="9"/>
                  </a:lnTo>
                  <a:lnTo>
                    <a:pt x="108" y="5"/>
                  </a:lnTo>
                  <a:lnTo>
                    <a:pt x="99" y="4"/>
                  </a:lnTo>
                  <a:lnTo>
                    <a:pt x="93" y="2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71" name="Freeform 591"/>
            <p:cNvSpPr>
              <a:spLocks/>
            </p:cNvSpPr>
            <p:nvPr/>
          </p:nvSpPr>
          <p:spPr bwMode="auto">
            <a:xfrm>
              <a:off x="6451594" y="5070476"/>
              <a:ext cx="103187" cy="77788"/>
            </a:xfrm>
            <a:custGeom>
              <a:avLst/>
              <a:gdLst>
                <a:gd name="T0" fmla="*/ 45861 w 153"/>
                <a:gd name="T1" fmla="*/ 0 h 154"/>
                <a:gd name="T2" fmla="*/ 36419 w 153"/>
                <a:gd name="T3" fmla="*/ 2020 h 154"/>
                <a:gd name="T4" fmla="*/ 27651 w 153"/>
                <a:gd name="T5" fmla="*/ 4546 h 154"/>
                <a:gd name="T6" fmla="*/ 18884 w 153"/>
                <a:gd name="T7" fmla="*/ 8587 h 154"/>
                <a:gd name="T8" fmla="*/ 12140 w 153"/>
                <a:gd name="T9" fmla="*/ 14143 h 154"/>
                <a:gd name="T10" fmla="*/ 6744 w 153"/>
                <a:gd name="T11" fmla="*/ 20205 h 154"/>
                <a:gd name="T12" fmla="*/ 3372 w 153"/>
                <a:gd name="T13" fmla="*/ 27276 h 154"/>
                <a:gd name="T14" fmla="*/ 674 w 153"/>
                <a:gd name="T15" fmla="*/ 34853 h 154"/>
                <a:gd name="T16" fmla="*/ 674 w 153"/>
                <a:gd name="T17" fmla="*/ 42430 h 154"/>
                <a:gd name="T18" fmla="*/ 3372 w 153"/>
                <a:gd name="T19" fmla="*/ 50512 h 154"/>
                <a:gd name="T20" fmla="*/ 6744 w 153"/>
                <a:gd name="T21" fmla="*/ 57078 h 154"/>
                <a:gd name="T22" fmla="*/ 12140 w 153"/>
                <a:gd name="T23" fmla="*/ 63645 h 154"/>
                <a:gd name="T24" fmla="*/ 18884 w 153"/>
                <a:gd name="T25" fmla="*/ 68696 h 154"/>
                <a:gd name="T26" fmla="*/ 27651 w 153"/>
                <a:gd name="T27" fmla="*/ 72737 h 154"/>
                <a:gd name="T28" fmla="*/ 36419 w 153"/>
                <a:gd name="T29" fmla="*/ 75262 h 154"/>
                <a:gd name="T30" fmla="*/ 45861 w 153"/>
                <a:gd name="T31" fmla="*/ 76778 h 154"/>
                <a:gd name="T32" fmla="*/ 57326 w 153"/>
                <a:gd name="T33" fmla="*/ 76778 h 154"/>
                <a:gd name="T34" fmla="*/ 66768 w 153"/>
                <a:gd name="T35" fmla="*/ 75262 h 154"/>
                <a:gd name="T36" fmla="*/ 76884 w 153"/>
                <a:gd name="T37" fmla="*/ 72737 h 154"/>
                <a:gd name="T38" fmla="*/ 84978 w 153"/>
                <a:gd name="T39" fmla="*/ 68696 h 154"/>
                <a:gd name="T40" fmla="*/ 91047 w 153"/>
                <a:gd name="T41" fmla="*/ 63645 h 154"/>
                <a:gd name="T42" fmla="*/ 97117 w 153"/>
                <a:gd name="T43" fmla="*/ 57078 h 154"/>
                <a:gd name="T44" fmla="*/ 101164 w 153"/>
                <a:gd name="T45" fmla="*/ 50512 h 154"/>
                <a:gd name="T46" fmla="*/ 103187 w 153"/>
                <a:gd name="T47" fmla="*/ 42430 h 154"/>
                <a:gd name="T48" fmla="*/ 103187 w 153"/>
                <a:gd name="T49" fmla="*/ 34853 h 154"/>
                <a:gd name="T50" fmla="*/ 101164 w 153"/>
                <a:gd name="T51" fmla="*/ 27276 h 154"/>
                <a:gd name="T52" fmla="*/ 97117 w 153"/>
                <a:gd name="T53" fmla="*/ 20205 h 154"/>
                <a:gd name="T54" fmla="*/ 91047 w 153"/>
                <a:gd name="T55" fmla="*/ 14143 h 154"/>
                <a:gd name="T56" fmla="*/ 84978 w 153"/>
                <a:gd name="T57" fmla="*/ 8587 h 154"/>
                <a:gd name="T58" fmla="*/ 76884 w 153"/>
                <a:gd name="T59" fmla="*/ 4546 h 154"/>
                <a:gd name="T60" fmla="*/ 66768 w 153"/>
                <a:gd name="T61" fmla="*/ 2020 h 154"/>
                <a:gd name="T62" fmla="*/ 57326 w 153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4"/>
                <a:gd name="T98" fmla="*/ 153 w 153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4">
                  <a:moveTo>
                    <a:pt x="77" y="0"/>
                  </a:moveTo>
                  <a:lnTo>
                    <a:pt x="68" y="0"/>
                  </a:lnTo>
                  <a:lnTo>
                    <a:pt x="62" y="2"/>
                  </a:lnTo>
                  <a:lnTo>
                    <a:pt x="54" y="4"/>
                  </a:lnTo>
                  <a:lnTo>
                    <a:pt x="47" y="5"/>
                  </a:lnTo>
                  <a:lnTo>
                    <a:pt x="41" y="9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6" y="46"/>
                  </a:lnTo>
                  <a:lnTo>
                    <a:pt x="5" y="54"/>
                  </a:lnTo>
                  <a:lnTo>
                    <a:pt x="1" y="61"/>
                  </a:lnTo>
                  <a:lnTo>
                    <a:pt x="1" y="69"/>
                  </a:lnTo>
                  <a:lnTo>
                    <a:pt x="0" y="77"/>
                  </a:lnTo>
                  <a:lnTo>
                    <a:pt x="1" y="84"/>
                  </a:lnTo>
                  <a:lnTo>
                    <a:pt x="1" y="92"/>
                  </a:lnTo>
                  <a:lnTo>
                    <a:pt x="5" y="100"/>
                  </a:lnTo>
                  <a:lnTo>
                    <a:pt x="6" y="106"/>
                  </a:lnTo>
                  <a:lnTo>
                    <a:pt x="10" y="113"/>
                  </a:lnTo>
                  <a:lnTo>
                    <a:pt x="13" y="120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41" y="144"/>
                  </a:lnTo>
                  <a:lnTo>
                    <a:pt x="47" y="147"/>
                  </a:lnTo>
                  <a:lnTo>
                    <a:pt x="54" y="149"/>
                  </a:lnTo>
                  <a:lnTo>
                    <a:pt x="62" y="152"/>
                  </a:lnTo>
                  <a:lnTo>
                    <a:pt x="68" y="152"/>
                  </a:lnTo>
                  <a:lnTo>
                    <a:pt x="77" y="154"/>
                  </a:lnTo>
                  <a:lnTo>
                    <a:pt x="85" y="152"/>
                  </a:lnTo>
                  <a:lnTo>
                    <a:pt x="93" y="152"/>
                  </a:lnTo>
                  <a:lnTo>
                    <a:pt x="99" y="149"/>
                  </a:lnTo>
                  <a:lnTo>
                    <a:pt x="108" y="147"/>
                  </a:lnTo>
                  <a:lnTo>
                    <a:pt x="114" y="144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0" y="131"/>
                  </a:lnTo>
                  <a:lnTo>
                    <a:pt x="135" y="126"/>
                  </a:lnTo>
                  <a:lnTo>
                    <a:pt x="140" y="120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3" y="84"/>
                  </a:lnTo>
                  <a:lnTo>
                    <a:pt x="153" y="77"/>
                  </a:lnTo>
                  <a:lnTo>
                    <a:pt x="153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6"/>
                  </a:lnTo>
                  <a:lnTo>
                    <a:pt x="144" y="40"/>
                  </a:lnTo>
                  <a:lnTo>
                    <a:pt x="140" y="33"/>
                  </a:lnTo>
                  <a:lnTo>
                    <a:pt x="135" y="28"/>
                  </a:lnTo>
                  <a:lnTo>
                    <a:pt x="130" y="23"/>
                  </a:lnTo>
                  <a:lnTo>
                    <a:pt x="126" y="17"/>
                  </a:lnTo>
                  <a:lnTo>
                    <a:pt x="119" y="13"/>
                  </a:lnTo>
                  <a:lnTo>
                    <a:pt x="114" y="9"/>
                  </a:lnTo>
                  <a:lnTo>
                    <a:pt x="108" y="5"/>
                  </a:lnTo>
                  <a:lnTo>
                    <a:pt x="99" y="4"/>
                  </a:lnTo>
                  <a:lnTo>
                    <a:pt x="93" y="2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72" name="Freeform 592"/>
            <p:cNvSpPr>
              <a:spLocks/>
            </p:cNvSpPr>
            <p:nvPr/>
          </p:nvSpPr>
          <p:spPr bwMode="auto">
            <a:xfrm>
              <a:off x="6451594" y="5070476"/>
              <a:ext cx="103187" cy="77788"/>
            </a:xfrm>
            <a:custGeom>
              <a:avLst/>
              <a:gdLst>
                <a:gd name="T0" fmla="*/ 45861 w 153"/>
                <a:gd name="T1" fmla="*/ 0 h 154"/>
                <a:gd name="T2" fmla="*/ 36419 w 153"/>
                <a:gd name="T3" fmla="*/ 2020 h 154"/>
                <a:gd name="T4" fmla="*/ 27651 w 153"/>
                <a:gd name="T5" fmla="*/ 4546 h 154"/>
                <a:gd name="T6" fmla="*/ 18884 w 153"/>
                <a:gd name="T7" fmla="*/ 8587 h 154"/>
                <a:gd name="T8" fmla="*/ 12140 w 153"/>
                <a:gd name="T9" fmla="*/ 14143 h 154"/>
                <a:gd name="T10" fmla="*/ 6744 w 153"/>
                <a:gd name="T11" fmla="*/ 20205 h 154"/>
                <a:gd name="T12" fmla="*/ 3372 w 153"/>
                <a:gd name="T13" fmla="*/ 27276 h 154"/>
                <a:gd name="T14" fmla="*/ 674 w 153"/>
                <a:gd name="T15" fmla="*/ 34853 h 154"/>
                <a:gd name="T16" fmla="*/ 674 w 153"/>
                <a:gd name="T17" fmla="*/ 42430 h 154"/>
                <a:gd name="T18" fmla="*/ 3372 w 153"/>
                <a:gd name="T19" fmla="*/ 50512 h 154"/>
                <a:gd name="T20" fmla="*/ 6744 w 153"/>
                <a:gd name="T21" fmla="*/ 57078 h 154"/>
                <a:gd name="T22" fmla="*/ 12140 w 153"/>
                <a:gd name="T23" fmla="*/ 63645 h 154"/>
                <a:gd name="T24" fmla="*/ 18884 w 153"/>
                <a:gd name="T25" fmla="*/ 68696 h 154"/>
                <a:gd name="T26" fmla="*/ 27651 w 153"/>
                <a:gd name="T27" fmla="*/ 72737 h 154"/>
                <a:gd name="T28" fmla="*/ 36419 w 153"/>
                <a:gd name="T29" fmla="*/ 75262 h 154"/>
                <a:gd name="T30" fmla="*/ 45861 w 153"/>
                <a:gd name="T31" fmla="*/ 76778 h 154"/>
                <a:gd name="T32" fmla="*/ 57326 w 153"/>
                <a:gd name="T33" fmla="*/ 76778 h 154"/>
                <a:gd name="T34" fmla="*/ 66768 w 153"/>
                <a:gd name="T35" fmla="*/ 75262 h 154"/>
                <a:gd name="T36" fmla="*/ 76884 w 153"/>
                <a:gd name="T37" fmla="*/ 72737 h 154"/>
                <a:gd name="T38" fmla="*/ 84978 w 153"/>
                <a:gd name="T39" fmla="*/ 68696 h 154"/>
                <a:gd name="T40" fmla="*/ 91047 w 153"/>
                <a:gd name="T41" fmla="*/ 63645 h 154"/>
                <a:gd name="T42" fmla="*/ 97117 w 153"/>
                <a:gd name="T43" fmla="*/ 57078 h 154"/>
                <a:gd name="T44" fmla="*/ 101164 w 153"/>
                <a:gd name="T45" fmla="*/ 50512 h 154"/>
                <a:gd name="T46" fmla="*/ 103187 w 153"/>
                <a:gd name="T47" fmla="*/ 42430 h 154"/>
                <a:gd name="T48" fmla="*/ 103187 w 153"/>
                <a:gd name="T49" fmla="*/ 34853 h 154"/>
                <a:gd name="T50" fmla="*/ 101164 w 153"/>
                <a:gd name="T51" fmla="*/ 27276 h 154"/>
                <a:gd name="T52" fmla="*/ 97117 w 153"/>
                <a:gd name="T53" fmla="*/ 20205 h 154"/>
                <a:gd name="T54" fmla="*/ 91047 w 153"/>
                <a:gd name="T55" fmla="*/ 14143 h 154"/>
                <a:gd name="T56" fmla="*/ 84978 w 153"/>
                <a:gd name="T57" fmla="*/ 8587 h 154"/>
                <a:gd name="T58" fmla="*/ 76884 w 153"/>
                <a:gd name="T59" fmla="*/ 4546 h 154"/>
                <a:gd name="T60" fmla="*/ 66768 w 153"/>
                <a:gd name="T61" fmla="*/ 2020 h 154"/>
                <a:gd name="T62" fmla="*/ 57326 w 153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4"/>
                <a:gd name="T98" fmla="*/ 153 w 153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4">
                  <a:moveTo>
                    <a:pt x="77" y="0"/>
                  </a:moveTo>
                  <a:lnTo>
                    <a:pt x="68" y="0"/>
                  </a:lnTo>
                  <a:lnTo>
                    <a:pt x="62" y="2"/>
                  </a:lnTo>
                  <a:lnTo>
                    <a:pt x="54" y="4"/>
                  </a:lnTo>
                  <a:lnTo>
                    <a:pt x="47" y="5"/>
                  </a:lnTo>
                  <a:lnTo>
                    <a:pt x="41" y="9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6" y="46"/>
                  </a:lnTo>
                  <a:lnTo>
                    <a:pt x="5" y="54"/>
                  </a:lnTo>
                  <a:lnTo>
                    <a:pt x="1" y="61"/>
                  </a:lnTo>
                  <a:lnTo>
                    <a:pt x="1" y="69"/>
                  </a:lnTo>
                  <a:lnTo>
                    <a:pt x="0" y="77"/>
                  </a:lnTo>
                  <a:lnTo>
                    <a:pt x="1" y="84"/>
                  </a:lnTo>
                  <a:lnTo>
                    <a:pt x="1" y="92"/>
                  </a:lnTo>
                  <a:lnTo>
                    <a:pt x="5" y="100"/>
                  </a:lnTo>
                  <a:lnTo>
                    <a:pt x="6" y="106"/>
                  </a:lnTo>
                  <a:lnTo>
                    <a:pt x="10" y="113"/>
                  </a:lnTo>
                  <a:lnTo>
                    <a:pt x="13" y="120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41" y="144"/>
                  </a:lnTo>
                  <a:lnTo>
                    <a:pt x="47" y="147"/>
                  </a:lnTo>
                  <a:lnTo>
                    <a:pt x="54" y="149"/>
                  </a:lnTo>
                  <a:lnTo>
                    <a:pt x="62" y="152"/>
                  </a:lnTo>
                  <a:lnTo>
                    <a:pt x="68" y="152"/>
                  </a:lnTo>
                  <a:lnTo>
                    <a:pt x="77" y="154"/>
                  </a:lnTo>
                  <a:lnTo>
                    <a:pt x="85" y="152"/>
                  </a:lnTo>
                  <a:lnTo>
                    <a:pt x="93" y="152"/>
                  </a:lnTo>
                  <a:lnTo>
                    <a:pt x="99" y="149"/>
                  </a:lnTo>
                  <a:lnTo>
                    <a:pt x="108" y="147"/>
                  </a:lnTo>
                  <a:lnTo>
                    <a:pt x="114" y="144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0" y="131"/>
                  </a:lnTo>
                  <a:lnTo>
                    <a:pt x="135" y="126"/>
                  </a:lnTo>
                  <a:lnTo>
                    <a:pt x="140" y="120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3" y="84"/>
                  </a:lnTo>
                  <a:lnTo>
                    <a:pt x="153" y="77"/>
                  </a:lnTo>
                  <a:lnTo>
                    <a:pt x="153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6"/>
                  </a:lnTo>
                  <a:lnTo>
                    <a:pt x="144" y="40"/>
                  </a:lnTo>
                  <a:lnTo>
                    <a:pt x="140" y="33"/>
                  </a:lnTo>
                  <a:lnTo>
                    <a:pt x="135" y="28"/>
                  </a:lnTo>
                  <a:lnTo>
                    <a:pt x="130" y="23"/>
                  </a:lnTo>
                  <a:lnTo>
                    <a:pt x="126" y="17"/>
                  </a:lnTo>
                  <a:lnTo>
                    <a:pt x="119" y="13"/>
                  </a:lnTo>
                  <a:lnTo>
                    <a:pt x="114" y="9"/>
                  </a:lnTo>
                  <a:lnTo>
                    <a:pt x="108" y="5"/>
                  </a:lnTo>
                  <a:lnTo>
                    <a:pt x="99" y="4"/>
                  </a:lnTo>
                  <a:lnTo>
                    <a:pt x="93" y="2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73" name="Freeform 593"/>
            <p:cNvSpPr>
              <a:spLocks/>
            </p:cNvSpPr>
            <p:nvPr/>
          </p:nvSpPr>
          <p:spPr bwMode="auto">
            <a:xfrm>
              <a:off x="6451594" y="5148263"/>
              <a:ext cx="103187" cy="77788"/>
            </a:xfrm>
            <a:custGeom>
              <a:avLst/>
              <a:gdLst>
                <a:gd name="T0" fmla="*/ 45861 w 153"/>
                <a:gd name="T1" fmla="*/ 0 h 152"/>
                <a:gd name="T2" fmla="*/ 36419 w 153"/>
                <a:gd name="T3" fmla="*/ 1535 h 152"/>
                <a:gd name="T4" fmla="*/ 27651 w 153"/>
                <a:gd name="T5" fmla="*/ 4094 h 152"/>
                <a:gd name="T6" fmla="*/ 18884 w 153"/>
                <a:gd name="T7" fmla="*/ 8188 h 152"/>
                <a:gd name="T8" fmla="*/ 12140 w 153"/>
                <a:gd name="T9" fmla="*/ 14329 h 152"/>
                <a:gd name="T10" fmla="*/ 6744 w 153"/>
                <a:gd name="T11" fmla="*/ 19959 h 152"/>
                <a:gd name="T12" fmla="*/ 3372 w 153"/>
                <a:gd name="T13" fmla="*/ 26612 h 152"/>
                <a:gd name="T14" fmla="*/ 674 w 153"/>
                <a:gd name="T15" fmla="*/ 34800 h 152"/>
                <a:gd name="T16" fmla="*/ 674 w 153"/>
                <a:gd name="T17" fmla="*/ 42476 h 152"/>
                <a:gd name="T18" fmla="*/ 3372 w 153"/>
                <a:gd name="T19" fmla="*/ 50153 h 152"/>
                <a:gd name="T20" fmla="*/ 6744 w 153"/>
                <a:gd name="T21" fmla="*/ 57317 h 152"/>
                <a:gd name="T22" fmla="*/ 12140 w 153"/>
                <a:gd name="T23" fmla="*/ 63459 h 152"/>
                <a:gd name="T24" fmla="*/ 18884 w 153"/>
                <a:gd name="T25" fmla="*/ 69088 h 152"/>
                <a:gd name="T26" fmla="*/ 27651 w 153"/>
                <a:gd name="T27" fmla="*/ 73182 h 152"/>
                <a:gd name="T28" fmla="*/ 36419 w 153"/>
                <a:gd name="T29" fmla="*/ 75741 h 152"/>
                <a:gd name="T30" fmla="*/ 45861 w 153"/>
                <a:gd name="T31" fmla="*/ 77788 h 152"/>
                <a:gd name="T32" fmla="*/ 57326 w 153"/>
                <a:gd name="T33" fmla="*/ 77788 h 152"/>
                <a:gd name="T34" fmla="*/ 66768 w 153"/>
                <a:gd name="T35" fmla="*/ 75741 h 152"/>
                <a:gd name="T36" fmla="*/ 76884 w 153"/>
                <a:gd name="T37" fmla="*/ 73182 h 152"/>
                <a:gd name="T38" fmla="*/ 84978 w 153"/>
                <a:gd name="T39" fmla="*/ 69088 h 152"/>
                <a:gd name="T40" fmla="*/ 91047 w 153"/>
                <a:gd name="T41" fmla="*/ 63459 h 152"/>
                <a:gd name="T42" fmla="*/ 97117 w 153"/>
                <a:gd name="T43" fmla="*/ 57317 h 152"/>
                <a:gd name="T44" fmla="*/ 101164 w 153"/>
                <a:gd name="T45" fmla="*/ 50153 h 152"/>
                <a:gd name="T46" fmla="*/ 103187 w 153"/>
                <a:gd name="T47" fmla="*/ 42476 h 152"/>
                <a:gd name="T48" fmla="*/ 103187 w 153"/>
                <a:gd name="T49" fmla="*/ 34800 h 152"/>
                <a:gd name="T50" fmla="*/ 101164 w 153"/>
                <a:gd name="T51" fmla="*/ 26612 h 152"/>
                <a:gd name="T52" fmla="*/ 97117 w 153"/>
                <a:gd name="T53" fmla="*/ 19959 h 152"/>
                <a:gd name="T54" fmla="*/ 91047 w 153"/>
                <a:gd name="T55" fmla="*/ 14329 h 152"/>
                <a:gd name="T56" fmla="*/ 84978 w 153"/>
                <a:gd name="T57" fmla="*/ 8188 h 152"/>
                <a:gd name="T58" fmla="*/ 76884 w 153"/>
                <a:gd name="T59" fmla="*/ 4094 h 152"/>
                <a:gd name="T60" fmla="*/ 66768 w 153"/>
                <a:gd name="T61" fmla="*/ 1535 h 152"/>
                <a:gd name="T62" fmla="*/ 57326 w 153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2"/>
                <a:gd name="T98" fmla="*/ 153 w 153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2">
                  <a:moveTo>
                    <a:pt x="77" y="0"/>
                  </a:moveTo>
                  <a:lnTo>
                    <a:pt x="68" y="0"/>
                  </a:lnTo>
                  <a:lnTo>
                    <a:pt x="62" y="0"/>
                  </a:lnTo>
                  <a:lnTo>
                    <a:pt x="54" y="3"/>
                  </a:lnTo>
                  <a:lnTo>
                    <a:pt x="47" y="5"/>
                  </a:lnTo>
                  <a:lnTo>
                    <a:pt x="41" y="8"/>
                  </a:lnTo>
                  <a:lnTo>
                    <a:pt x="34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8" y="28"/>
                  </a:lnTo>
                  <a:lnTo>
                    <a:pt x="13" y="32"/>
                  </a:lnTo>
                  <a:lnTo>
                    <a:pt x="10" y="39"/>
                  </a:lnTo>
                  <a:lnTo>
                    <a:pt x="6" y="46"/>
                  </a:lnTo>
                  <a:lnTo>
                    <a:pt x="5" y="52"/>
                  </a:lnTo>
                  <a:lnTo>
                    <a:pt x="1" y="60"/>
                  </a:lnTo>
                  <a:lnTo>
                    <a:pt x="1" y="68"/>
                  </a:lnTo>
                  <a:lnTo>
                    <a:pt x="0" y="75"/>
                  </a:lnTo>
                  <a:lnTo>
                    <a:pt x="1" y="83"/>
                  </a:lnTo>
                  <a:lnTo>
                    <a:pt x="1" y="91"/>
                  </a:lnTo>
                  <a:lnTo>
                    <a:pt x="5" y="98"/>
                  </a:lnTo>
                  <a:lnTo>
                    <a:pt x="6" y="106"/>
                  </a:lnTo>
                  <a:lnTo>
                    <a:pt x="10" y="112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39"/>
                  </a:lnTo>
                  <a:lnTo>
                    <a:pt x="41" y="143"/>
                  </a:lnTo>
                  <a:lnTo>
                    <a:pt x="47" y="147"/>
                  </a:lnTo>
                  <a:lnTo>
                    <a:pt x="54" y="148"/>
                  </a:lnTo>
                  <a:lnTo>
                    <a:pt x="62" y="150"/>
                  </a:lnTo>
                  <a:lnTo>
                    <a:pt x="68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3" y="150"/>
                  </a:lnTo>
                  <a:lnTo>
                    <a:pt x="99" y="148"/>
                  </a:lnTo>
                  <a:lnTo>
                    <a:pt x="108" y="147"/>
                  </a:lnTo>
                  <a:lnTo>
                    <a:pt x="114" y="143"/>
                  </a:lnTo>
                  <a:lnTo>
                    <a:pt x="119" y="139"/>
                  </a:lnTo>
                  <a:lnTo>
                    <a:pt x="126" y="135"/>
                  </a:lnTo>
                  <a:lnTo>
                    <a:pt x="130" y="130"/>
                  </a:lnTo>
                  <a:lnTo>
                    <a:pt x="135" y="124"/>
                  </a:lnTo>
                  <a:lnTo>
                    <a:pt x="140" y="119"/>
                  </a:lnTo>
                  <a:lnTo>
                    <a:pt x="144" y="112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3" y="83"/>
                  </a:lnTo>
                  <a:lnTo>
                    <a:pt x="153" y="75"/>
                  </a:lnTo>
                  <a:lnTo>
                    <a:pt x="153" y="68"/>
                  </a:lnTo>
                  <a:lnTo>
                    <a:pt x="152" y="60"/>
                  </a:lnTo>
                  <a:lnTo>
                    <a:pt x="150" y="52"/>
                  </a:lnTo>
                  <a:lnTo>
                    <a:pt x="147" y="46"/>
                  </a:lnTo>
                  <a:lnTo>
                    <a:pt x="144" y="39"/>
                  </a:lnTo>
                  <a:lnTo>
                    <a:pt x="140" y="32"/>
                  </a:lnTo>
                  <a:lnTo>
                    <a:pt x="135" y="28"/>
                  </a:lnTo>
                  <a:lnTo>
                    <a:pt x="130" y="21"/>
                  </a:lnTo>
                  <a:lnTo>
                    <a:pt x="126" y="16"/>
                  </a:lnTo>
                  <a:lnTo>
                    <a:pt x="119" y="13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99" y="3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74" name="Freeform 594"/>
            <p:cNvSpPr>
              <a:spLocks/>
            </p:cNvSpPr>
            <p:nvPr/>
          </p:nvSpPr>
          <p:spPr bwMode="auto">
            <a:xfrm>
              <a:off x="6451594" y="5148263"/>
              <a:ext cx="103187" cy="77788"/>
            </a:xfrm>
            <a:custGeom>
              <a:avLst/>
              <a:gdLst>
                <a:gd name="T0" fmla="*/ 45861 w 153"/>
                <a:gd name="T1" fmla="*/ 0 h 152"/>
                <a:gd name="T2" fmla="*/ 36419 w 153"/>
                <a:gd name="T3" fmla="*/ 1535 h 152"/>
                <a:gd name="T4" fmla="*/ 27651 w 153"/>
                <a:gd name="T5" fmla="*/ 4094 h 152"/>
                <a:gd name="T6" fmla="*/ 18884 w 153"/>
                <a:gd name="T7" fmla="*/ 8188 h 152"/>
                <a:gd name="T8" fmla="*/ 12140 w 153"/>
                <a:gd name="T9" fmla="*/ 14329 h 152"/>
                <a:gd name="T10" fmla="*/ 6744 w 153"/>
                <a:gd name="T11" fmla="*/ 19959 h 152"/>
                <a:gd name="T12" fmla="*/ 3372 w 153"/>
                <a:gd name="T13" fmla="*/ 26612 h 152"/>
                <a:gd name="T14" fmla="*/ 674 w 153"/>
                <a:gd name="T15" fmla="*/ 34800 h 152"/>
                <a:gd name="T16" fmla="*/ 674 w 153"/>
                <a:gd name="T17" fmla="*/ 42476 h 152"/>
                <a:gd name="T18" fmla="*/ 3372 w 153"/>
                <a:gd name="T19" fmla="*/ 50153 h 152"/>
                <a:gd name="T20" fmla="*/ 6744 w 153"/>
                <a:gd name="T21" fmla="*/ 57317 h 152"/>
                <a:gd name="T22" fmla="*/ 12140 w 153"/>
                <a:gd name="T23" fmla="*/ 63459 h 152"/>
                <a:gd name="T24" fmla="*/ 18884 w 153"/>
                <a:gd name="T25" fmla="*/ 69088 h 152"/>
                <a:gd name="T26" fmla="*/ 27651 w 153"/>
                <a:gd name="T27" fmla="*/ 73182 h 152"/>
                <a:gd name="T28" fmla="*/ 36419 w 153"/>
                <a:gd name="T29" fmla="*/ 75741 h 152"/>
                <a:gd name="T30" fmla="*/ 45861 w 153"/>
                <a:gd name="T31" fmla="*/ 77788 h 152"/>
                <a:gd name="T32" fmla="*/ 57326 w 153"/>
                <a:gd name="T33" fmla="*/ 77788 h 152"/>
                <a:gd name="T34" fmla="*/ 66768 w 153"/>
                <a:gd name="T35" fmla="*/ 75741 h 152"/>
                <a:gd name="T36" fmla="*/ 76884 w 153"/>
                <a:gd name="T37" fmla="*/ 73182 h 152"/>
                <a:gd name="T38" fmla="*/ 84978 w 153"/>
                <a:gd name="T39" fmla="*/ 69088 h 152"/>
                <a:gd name="T40" fmla="*/ 91047 w 153"/>
                <a:gd name="T41" fmla="*/ 63459 h 152"/>
                <a:gd name="T42" fmla="*/ 97117 w 153"/>
                <a:gd name="T43" fmla="*/ 57317 h 152"/>
                <a:gd name="T44" fmla="*/ 101164 w 153"/>
                <a:gd name="T45" fmla="*/ 50153 h 152"/>
                <a:gd name="T46" fmla="*/ 103187 w 153"/>
                <a:gd name="T47" fmla="*/ 42476 h 152"/>
                <a:gd name="T48" fmla="*/ 103187 w 153"/>
                <a:gd name="T49" fmla="*/ 34800 h 152"/>
                <a:gd name="T50" fmla="*/ 101164 w 153"/>
                <a:gd name="T51" fmla="*/ 26612 h 152"/>
                <a:gd name="T52" fmla="*/ 97117 w 153"/>
                <a:gd name="T53" fmla="*/ 19959 h 152"/>
                <a:gd name="T54" fmla="*/ 91047 w 153"/>
                <a:gd name="T55" fmla="*/ 14329 h 152"/>
                <a:gd name="T56" fmla="*/ 84978 w 153"/>
                <a:gd name="T57" fmla="*/ 8188 h 152"/>
                <a:gd name="T58" fmla="*/ 76884 w 153"/>
                <a:gd name="T59" fmla="*/ 4094 h 152"/>
                <a:gd name="T60" fmla="*/ 66768 w 153"/>
                <a:gd name="T61" fmla="*/ 1535 h 152"/>
                <a:gd name="T62" fmla="*/ 57326 w 153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2"/>
                <a:gd name="T98" fmla="*/ 153 w 153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2">
                  <a:moveTo>
                    <a:pt x="77" y="0"/>
                  </a:moveTo>
                  <a:lnTo>
                    <a:pt x="68" y="0"/>
                  </a:lnTo>
                  <a:lnTo>
                    <a:pt x="62" y="0"/>
                  </a:lnTo>
                  <a:lnTo>
                    <a:pt x="54" y="3"/>
                  </a:lnTo>
                  <a:lnTo>
                    <a:pt x="47" y="5"/>
                  </a:lnTo>
                  <a:lnTo>
                    <a:pt x="41" y="8"/>
                  </a:lnTo>
                  <a:lnTo>
                    <a:pt x="34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8" y="28"/>
                  </a:lnTo>
                  <a:lnTo>
                    <a:pt x="13" y="32"/>
                  </a:lnTo>
                  <a:lnTo>
                    <a:pt x="10" y="39"/>
                  </a:lnTo>
                  <a:lnTo>
                    <a:pt x="6" y="46"/>
                  </a:lnTo>
                  <a:lnTo>
                    <a:pt x="5" y="52"/>
                  </a:lnTo>
                  <a:lnTo>
                    <a:pt x="1" y="60"/>
                  </a:lnTo>
                  <a:lnTo>
                    <a:pt x="1" y="68"/>
                  </a:lnTo>
                  <a:lnTo>
                    <a:pt x="0" y="75"/>
                  </a:lnTo>
                  <a:lnTo>
                    <a:pt x="1" y="83"/>
                  </a:lnTo>
                  <a:lnTo>
                    <a:pt x="1" y="91"/>
                  </a:lnTo>
                  <a:lnTo>
                    <a:pt x="5" y="98"/>
                  </a:lnTo>
                  <a:lnTo>
                    <a:pt x="6" y="106"/>
                  </a:lnTo>
                  <a:lnTo>
                    <a:pt x="10" y="112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39"/>
                  </a:lnTo>
                  <a:lnTo>
                    <a:pt x="41" y="143"/>
                  </a:lnTo>
                  <a:lnTo>
                    <a:pt x="47" y="147"/>
                  </a:lnTo>
                  <a:lnTo>
                    <a:pt x="54" y="148"/>
                  </a:lnTo>
                  <a:lnTo>
                    <a:pt x="62" y="150"/>
                  </a:lnTo>
                  <a:lnTo>
                    <a:pt x="68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3" y="150"/>
                  </a:lnTo>
                  <a:lnTo>
                    <a:pt x="99" y="148"/>
                  </a:lnTo>
                  <a:lnTo>
                    <a:pt x="108" y="147"/>
                  </a:lnTo>
                  <a:lnTo>
                    <a:pt x="114" y="143"/>
                  </a:lnTo>
                  <a:lnTo>
                    <a:pt x="119" y="139"/>
                  </a:lnTo>
                  <a:lnTo>
                    <a:pt x="126" y="135"/>
                  </a:lnTo>
                  <a:lnTo>
                    <a:pt x="130" y="130"/>
                  </a:lnTo>
                  <a:lnTo>
                    <a:pt x="135" y="124"/>
                  </a:lnTo>
                  <a:lnTo>
                    <a:pt x="140" y="119"/>
                  </a:lnTo>
                  <a:lnTo>
                    <a:pt x="144" y="112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3" y="83"/>
                  </a:lnTo>
                  <a:lnTo>
                    <a:pt x="153" y="75"/>
                  </a:lnTo>
                  <a:lnTo>
                    <a:pt x="153" y="68"/>
                  </a:lnTo>
                  <a:lnTo>
                    <a:pt x="152" y="60"/>
                  </a:lnTo>
                  <a:lnTo>
                    <a:pt x="150" y="52"/>
                  </a:lnTo>
                  <a:lnTo>
                    <a:pt x="147" y="46"/>
                  </a:lnTo>
                  <a:lnTo>
                    <a:pt x="144" y="39"/>
                  </a:lnTo>
                  <a:lnTo>
                    <a:pt x="140" y="32"/>
                  </a:lnTo>
                  <a:lnTo>
                    <a:pt x="135" y="28"/>
                  </a:lnTo>
                  <a:lnTo>
                    <a:pt x="130" y="21"/>
                  </a:lnTo>
                  <a:lnTo>
                    <a:pt x="126" y="16"/>
                  </a:lnTo>
                  <a:lnTo>
                    <a:pt x="119" y="13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99" y="3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75" name="Line 595"/>
            <p:cNvSpPr>
              <a:spLocks noChangeShapeType="1"/>
            </p:cNvSpPr>
            <p:nvPr/>
          </p:nvSpPr>
          <p:spPr bwMode="auto">
            <a:xfrm>
              <a:off x="5845169" y="4716463"/>
              <a:ext cx="606425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76" name="Line 596"/>
            <p:cNvSpPr>
              <a:spLocks noChangeShapeType="1"/>
            </p:cNvSpPr>
            <p:nvPr/>
          </p:nvSpPr>
          <p:spPr bwMode="auto">
            <a:xfrm>
              <a:off x="5845169" y="4795838"/>
              <a:ext cx="6064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77" name="Line 597"/>
            <p:cNvSpPr>
              <a:spLocks noChangeShapeType="1"/>
            </p:cNvSpPr>
            <p:nvPr/>
          </p:nvSpPr>
          <p:spPr bwMode="auto">
            <a:xfrm>
              <a:off x="5845169" y="5110163"/>
              <a:ext cx="6064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78" name="Line 598"/>
            <p:cNvSpPr>
              <a:spLocks noChangeShapeType="1"/>
            </p:cNvSpPr>
            <p:nvPr/>
          </p:nvSpPr>
          <p:spPr bwMode="auto">
            <a:xfrm>
              <a:off x="5845169" y="5186363"/>
              <a:ext cx="6064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79" name="Rectangle 599"/>
            <p:cNvSpPr>
              <a:spLocks noChangeArrowheads="1"/>
            </p:cNvSpPr>
            <p:nvPr/>
          </p:nvSpPr>
          <p:spPr bwMode="auto">
            <a:xfrm>
              <a:off x="7262806" y="4559301"/>
              <a:ext cx="457200" cy="19621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80" name="Rectangle 600"/>
            <p:cNvSpPr>
              <a:spLocks noChangeArrowheads="1"/>
            </p:cNvSpPr>
            <p:nvPr/>
          </p:nvSpPr>
          <p:spPr bwMode="auto">
            <a:xfrm>
              <a:off x="7262806" y="4559301"/>
              <a:ext cx="457200" cy="1962150"/>
            </a:xfrm>
            <a:prstGeom prst="rect">
              <a:avLst/>
            </a:prstGeom>
            <a:noFill/>
            <a:ln w="25400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81" name="Freeform 603"/>
            <p:cNvSpPr>
              <a:spLocks/>
            </p:cNvSpPr>
            <p:nvPr/>
          </p:nvSpPr>
          <p:spPr bwMode="auto">
            <a:xfrm>
              <a:off x="7365994" y="4716463"/>
              <a:ext cx="101600" cy="79375"/>
            </a:xfrm>
            <a:custGeom>
              <a:avLst/>
              <a:gdLst>
                <a:gd name="T0" fmla="*/ 45820 w 153"/>
                <a:gd name="T1" fmla="*/ 0 h 153"/>
                <a:gd name="T2" fmla="*/ 35859 w 153"/>
                <a:gd name="T3" fmla="*/ 1556 h 153"/>
                <a:gd name="T4" fmla="*/ 27226 w 153"/>
                <a:gd name="T5" fmla="*/ 4150 h 153"/>
                <a:gd name="T6" fmla="*/ 18593 w 153"/>
                <a:gd name="T7" fmla="*/ 8301 h 153"/>
                <a:gd name="T8" fmla="*/ 11953 w 153"/>
                <a:gd name="T9" fmla="*/ 14526 h 153"/>
                <a:gd name="T10" fmla="*/ 6641 w 153"/>
                <a:gd name="T11" fmla="*/ 20233 h 153"/>
                <a:gd name="T12" fmla="*/ 3320 w 153"/>
                <a:gd name="T13" fmla="*/ 28015 h 153"/>
                <a:gd name="T14" fmla="*/ 1328 w 153"/>
                <a:gd name="T15" fmla="*/ 35278 h 153"/>
                <a:gd name="T16" fmla="*/ 1328 w 153"/>
                <a:gd name="T17" fmla="*/ 43060 h 153"/>
                <a:gd name="T18" fmla="*/ 3320 w 153"/>
                <a:gd name="T19" fmla="*/ 51360 h 153"/>
                <a:gd name="T20" fmla="*/ 6641 w 153"/>
                <a:gd name="T21" fmla="*/ 58105 h 153"/>
                <a:gd name="T22" fmla="*/ 11953 w 153"/>
                <a:gd name="T23" fmla="*/ 64849 h 153"/>
                <a:gd name="T24" fmla="*/ 18593 w 153"/>
                <a:gd name="T25" fmla="*/ 70037 h 153"/>
                <a:gd name="T26" fmla="*/ 27226 w 153"/>
                <a:gd name="T27" fmla="*/ 74187 h 153"/>
                <a:gd name="T28" fmla="*/ 35859 w 153"/>
                <a:gd name="T29" fmla="*/ 76781 h 153"/>
                <a:gd name="T30" fmla="*/ 45820 w 153"/>
                <a:gd name="T31" fmla="*/ 78856 h 153"/>
                <a:gd name="T32" fmla="*/ 56444 w 153"/>
                <a:gd name="T33" fmla="*/ 78856 h 153"/>
                <a:gd name="T34" fmla="*/ 66405 w 153"/>
                <a:gd name="T35" fmla="*/ 76781 h 153"/>
                <a:gd name="T36" fmla="*/ 75702 w 153"/>
                <a:gd name="T37" fmla="*/ 74187 h 153"/>
                <a:gd name="T38" fmla="*/ 83671 w 153"/>
                <a:gd name="T39" fmla="*/ 70037 h 153"/>
                <a:gd name="T40" fmla="*/ 90311 w 153"/>
                <a:gd name="T41" fmla="*/ 64849 h 153"/>
                <a:gd name="T42" fmla="*/ 95624 w 153"/>
                <a:gd name="T43" fmla="*/ 58105 h 153"/>
                <a:gd name="T44" fmla="*/ 99608 w 153"/>
                <a:gd name="T45" fmla="*/ 51360 h 153"/>
                <a:gd name="T46" fmla="*/ 101600 w 153"/>
                <a:gd name="T47" fmla="*/ 43060 h 153"/>
                <a:gd name="T48" fmla="*/ 101600 w 153"/>
                <a:gd name="T49" fmla="*/ 35278 h 153"/>
                <a:gd name="T50" fmla="*/ 99608 w 153"/>
                <a:gd name="T51" fmla="*/ 28015 h 153"/>
                <a:gd name="T52" fmla="*/ 95624 w 153"/>
                <a:gd name="T53" fmla="*/ 20233 h 153"/>
                <a:gd name="T54" fmla="*/ 90311 w 153"/>
                <a:gd name="T55" fmla="*/ 14526 h 153"/>
                <a:gd name="T56" fmla="*/ 83671 w 153"/>
                <a:gd name="T57" fmla="*/ 8301 h 153"/>
                <a:gd name="T58" fmla="*/ 75702 w 153"/>
                <a:gd name="T59" fmla="*/ 4150 h 153"/>
                <a:gd name="T60" fmla="*/ 66405 w 153"/>
                <a:gd name="T61" fmla="*/ 1556 h 153"/>
                <a:gd name="T62" fmla="*/ 56444 w 153"/>
                <a:gd name="T63" fmla="*/ 0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3"/>
                <a:gd name="T98" fmla="*/ 153 w 153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3">
                  <a:moveTo>
                    <a:pt x="77" y="0"/>
                  </a:moveTo>
                  <a:lnTo>
                    <a:pt x="69" y="0"/>
                  </a:lnTo>
                  <a:lnTo>
                    <a:pt x="62" y="1"/>
                  </a:lnTo>
                  <a:lnTo>
                    <a:pt x="54" y="3"/>
                  </a:lnTo>
                  <a:lnTo>
                    <a:pt x="47" y="5"/>
                  </a:lnTo>
                  <a:lnTo>
                    <a:pt x="41" y="8"/>
                  </a:lnTo>
                  <a:lnTo>
                    <a:pt x="34" y="13"/>
                  </a:lnTo>
                  <a:lnTo>
                    <a:pt x="28" y="16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2"/>
                  </a:lnTo>
                  <a:lnTo>
                    <a:pt x="10" y="39"/>
                  </a:lnTo>
                  <a:lnTo>
                    <a:pt x="7" y="45"/>
                  </a:lnTo>
                  <a:lnTo>
                    <a:pt x="5" y="54"/>
                  </a:lnTo>
                  <a:lnTo>
                    <a:pt x="2" y="60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2" y="83"/>
                  </a:lnTo>
                  <a:lnTo>
                    <a:pt x="2" y="91"/>
                  </a:lnTo>
                  <a:lnTo>
                    <a:pt x="5" y="99"/>
                  </a:lnTo>
                  <a:lnTo>
                    <a:pt x="7" y="106"/>
                  </a:lnTo>
                  <a:lnTo>
                    <a:pt x="10" y="112"/>
                  </a:lnTo>
                  <a:lnTo>
                    <a:pt x="13" y="119"/>
                  </a:lnTo>
                  <a:lnTo>
                    <a:pt x="18" y="125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40"/>
                  </a:lnTo>
                  <a:lnTo>
                    <a:pt x="41" y="143"/>
                  </a:lnTo>
                  <a:lnTo>
                    <a:pt x="47" y="147"/>
                  </a:lnTo>
                  <a:lnTo>
                    <a:pt x="54" y="148"/>
                  </a:lnTo>
                  <a:lnTo>
                    <a:pt x="62" y="152"/>
                  </a:lnTo>
                  <a:lnTo>
                    <a:pt x="69" y="152"/>
                  </a:lnTo>
                  <a:lnTo>
                    <a:pt x="77" y="153"/>
                  </a:lnTo>
                  <a:lnTo>
                    <a:pt x="85" y="152"/>
                  </a:lnTo>
                  <a:lnTo>
                    <a:pt x="93" y="152"/>
                  </a:lnTo>
                  <a:lnTo>
                    <a:pt x="100" y="148"/>
                  </a:lnTo>
                  <a:lnTo>
                    <a:pt x="108" y="147"/>
                  </a:lnTo>
                  <a:lnTo>
                    <a:pt x="114" y="143"/>
                  </a:lnTo>
                  <a:lnTo>
                    <a:pt x="119" y="140"/>
                  </a:lnTo>
                  <a:lnTo>
                    <a:pt x="126" y="135"/>
                  </a:lnTo>
                  <a:lnTo>
                    <a:pt x="131" y="130"/>
                  </a:lnTo>
                  <a:lnTo>
                    <a:pt x="136" y="125"/>
                  </a:lnTo>
                  <a:lnTo>
                    <a:pt x="140" y="119"/>
                  </a:lnTo>
                  <a:lnTo>
                    <a:pt x="144" y="112"/>
                  </a:lnTo>
                  <a:lnTo>
                    <a:pt x="147" y="106"/>
                  </a:lnTo>
                  <a:lnTo>
                    <a:pt x="150" y="99"/>
                  </a:lnTo>
                  <a:lnTo>
                    <a:pt x="152" y="91"/>
                  </a:lnTo>
                  <a:lnTo>
                    <a:pt x="153" y="83"/>
                  </a:lnTo>
                  <a:lnTo>
                    <a:pt x="153" y="76"/>
                  </a:lnTo>
                  <a:lnTo>
                    <a:pt x="153" y="68"/>
                  </a:lnTo>
                  <a:lnTo>
                    <a:pt x="152" y="60"/>
                  </a:lnTo>
                  <a:lnTo>
                    <a:pt x="150" y="54"/>
                  </a:lnTo>
                  <a:lnTo>
                    <a:pt x="147" y="45"/>
                  </a:lnTo>
                  <a:lnTo>
                    <a:pt x="144" y="39"/>
                  </a:lnTo>
                  <a:lnTo>
                    <a:pt x="140" y="32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6" y="16"/>
                  </a:lnTo>
                  <a:lnTo>
                    <a:pt x="119" y="13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100" y="3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82" name="Freeform 604"/>
            <p:cNvSpPr>
              <a:spLocks/>
            </p:cNvSpPr>
            <p:nvPr/>
          </p:nvSpPr>
          <p:spPr bwMode="auto">
            <a:xfrm>
              <a:off x="7365994" y="4716463"/>
              <a:ext cx="101600" cy="79375"/>
            </a:xfrm>
            <a:custGeom>
              <a:avLst/>
              <a:gdLst>
                <a:gd name="T0" fmla="*/ 45820 w 153"/>
                <a:gd name="T1" fmla="*/ 0 h 153"/>
                <a:gd name="T2" fmla="*/ 35859 w 153"/>
                <a:gd name="T3" fmla="*/ 1556 h 153"/>
                <a:gd name="T4" fmla="*/ 27226 w 153"/>
                <a:gd name="T5" fmla="*/ 4150 h 153"/>
                <a:gd name="T6" fmla="*/ 18593 w 153"/>
                <a:gd name="T7" fmla="*/ 8301 h 153"/>
                <a:gd name="T8" fmla="*/ 11953 w 153"/>
                <a:gd name="T9" fmla="*/ 14526 h 153"/>
                <a:gd name="T10" fmla="*/ 6641 w 153"/>
                <a:gd name="T11" fmla="*/ 20233 h 153"/>
                <a:gd name="T12" fmla="*/ 3320 w 153"/>
                <a:gd name="T13" fmla="*/ 28015 h 153"/>
                <a:gd name="T14" fmla="*/ 1328 w 153"/>
                <a:gd name="T15" fmla="*/ 35278 h 153"/>
                <a:gd name="T16" fmla="*/ 1328 w 153"/>
                <a:gd name="T17" fmla="*/ 43060 h 153"/>
                <a:gd name="T18" fmla="*/ 3320 w 153"/>
                <a:gd name="T19" fmla="*/ 51360 h 153"/>
                <a:gd name="T20" fmla="*/ 6641 w 153"/>
                <a:gd name="T21" fmla="*/ 58105 h 153"/>
                <a:gd name="T22" fmla="*/ 11953 w 153"/>
                <a:gd name="T23" fmla="*/ 64849 h 153"/>
                <a:gd name="T24" fmla="*/ 18593 w 153"/>
                <a:gd name="T25" fmla="*/ 70037 h 153"/>
                <a:gd name="T26" fmla="*/ 27226 w 153"/>
                <a:gd name="T27" fmla="*/ 74187 h 153"/>
                <a:gd name="T28" fmla="*/ 35859 w 153"/>
                <a:gd name="T29" fmla="*/ 76781 h 153"/>
                <a:gd name="T30" fmla="*/ 45820 w 153"/>
                <a:gd name="T31" fmla="*/ 78856 h 153"/>
                <a:gd name="T32" fmla="*/ 56444 w 153"/>
                <a:gd name="T33" fmla="*/ 78856 h 153"/>
                <a:gd name="T34" fmla="*/ 66405 w 153"/>
                <a:gd name="T35" fmla="*/ 76781 h 153"/>
                <a:gd name="T36" fmla="*/ 75702 w 153"/>
                <a:gd name="T37" fmla="*/ 74187 h 153"/>
                <a:gd name="T38" fmla="*/ 83671 w 153"/>
                <a:gd name="T39" fmla="*/ 70037 h 153"/>
                <a:gd name="T40" fmla="*/ 90311 w 153"/>
                <a:gd name="T41" fmla="*/ 64849 h 153"/>
                <a:gd name="T42" fmla="*/ 95624 w 153"/>
                <a:gd name="T43" fmla="*/ 58105 h 153"/>
                <a:gd name="T44" fmla="*/ 99608 w 153"/>
                <a:gd name="T45" fmla="*/ 51360 h 153"/>
                <a:gd name="T46" fmla="*/ 101600 w 153"/>
                <a:gd name="T47" fmla="*/ 43060 h 153"/>
                <a:gd name="T48" fmla="*/ 101600 w 153"/>
                <a:gd name="T49" fmla="*/ 35278 h 153"/>
                <a:gd name="T50" fmla="*/ 99608 w 153"/>
                <a:gd name="T51" fmla="*/ 28015 h 153"/>
                <a:gd name="T52" fmla="*/ 95624 w 153"/>
                <a:gd name="T53" fmla="*/ 20233 h 153"/>
                <a:gd name="T54" fmla="*/ 90311 w 153"/>
                <a:gd name="T55" fmla="*/ 14526 h 153"/>
                <a:gd name="T56" fmla="*/ 83671 w 153"/>
                <a:gd name="T57" fmla="*/ 8301 h 153"/>
                <a:gd name="T58" fmla="*/ 75702 w 153"/>
                <a:gd name="T59" fmla="*/ 4150 h 153"/>
                <a:gd name="T60" fmla="*/ 66405 w 153"/>
                <a:gd name="T61" fmla="*/ 1556 h 153"/>
                <a:gd name="T62" fmla="*/ 56444 w 153"/>
                <a:gd name="T63" fmla="*/ 0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3"/>
                <a:gd name="T98" fmla="*/ 153 w 153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3">
                  <a:moveTo>
                    <a:pt x="77" y="0"/>
                  </a:moveTo>
                  <a:lnTo>
                    <a:pt x="69" y="0"/>
                  </a:lnTo>
                  <a:lnTo>
                    <a:pt x="62" y="1"/>
                  </a:lnTo>
                  <a:lnTo>
                    <a:pt x="54" y="3"/>
                  </a:lnTo>
                  <a:lnTo>
                    <a:pt x="47" y="5"/>
                  </a:lnTo>
                  <a:lnTo>
                    <a:pt x="41" y="8"/>
                  </a:lnTo>
                  <a:lnTo>
                    <a:pt x="34" y="13"/>
                  </a:lnTo>
                  <a:lnTo>
                    <a:pt x="28" y="16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2"/>
                  </a:lnTo>
                  <a:lnTo>
                    <a:pt x="10" y="39"/>
                  </a:lnTo>
                  <a:lnTo>
                    <a:pt x="7" y="45"/>
                  </a:lnTo>
                  <a:lnTo>
                    <a:pt x="5" y="54"/>
                  </a:lnTo>
                  <a:lnTo>
                    <a:pt x="2" y="60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2" y="83"/>
                  </a:lnTo>
                  <a:lnTo>
                    <a:pt x="2" y="91"/>
                  </a:lnTo>
                  <a:lnTo>
                    <a:pt x="5" y="99"/>
                  </a:lnTo>
                  <a:lnTo>
                    <a:pt x="7" y="106"/>
                  </a:lnTo>
                  <a:lnTo>
                    <a:pt x="10" y="112"/>
                  </a:lnTo>
                  <a:lnTo>
                    <a:pt x="13" y="119"/>
                  </a:lnTo>
                  <a:lnTo>
                    <a:pt x="18" y="125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40"/>
                  </a:lnTo>
                  <a:lnTo>
                    <a:pt x="41" y="143"/>
                  </a:lnTo>
                  <a:lnTo>
                    <a:pt x="47" y="147"/>
                  </a:lnTo>
                  <a:lnTo>
                    <a:pt x="54" y="148"/>
                  </a:lnTo>
                  <a:lnTo>
                    <a:pt x="62" y="152"/>
                  </a:lnTo>
                  <a:lnTo>
                    <a:pt x="69" y="152"/>
                  </a:lnTo>
                  <a:lnTo>
                    <a:pt x="77" y="153"/>
                  </a:lnTo>
                  <a:lnTo>
                    <a:pt x="85" y="152"/>
                  </a:lnTo>
                  <a:lnTo>
                    <a:pt x="93" y="152"/>
                  </a:lnTo>
                  <a:lnTo>
                    <a:pt x="100" y="148"/>
                  </a:lnTo>
                  <a:lnTo>
                    <a:pt x="108" y="147"/>
                  </a:lnTo>
                  <a:lnTo>
                    <a:pt x="114" y="143"/>
                  </a:lnTo>
                  <a:lnTo>
                    <a:pt x="119" y="140"/>
                  </a:lnTo>
                  <a:lnTo>
                    <a:pt x="126" y="135"/>
                  </a:lnTo>
                  <a:lnTo>
                    <a:pt x="131" y="130"/>
                  </a:lnTo>
                  <a:lnTo>
                    <a:pt x="136" y="125"/>
                  </a:lnTo>
                  <a:lnTo>
                    <a:pt x="140" y="119"/>
                  </a:lnTo>
                  <a:lnTo>
                    <a:pt x="144" y="112"/>
                  </a:lnTo>
                  <a:lnTo>
                    <a:pt x="147" y="106"/>
                  </a:lnTo>
                  <a:lnTo>
                    <a:pt x="150" y="99"/>
                  </a:lnTo>
                  <a:lnTo>
                    <a:pt x="152" y="91"/>
                  </a:lnTo>
                  <a:lnTo>
                    <a:pt x="153" y="83"/>
                  </a:lnTo>
                  <a:lnTo>
                    <a:pt x="153" y="76"/>
                  </a:lnTo>
                  <a:lnTo>
                    <a:pt x="153" y="68"/>
                  </a:lnTo>
                  <a:lnTo>
                    <a:pt x="152" y="60"/>
                  </a:lnTo>
                  <a:lnTo>
                    <a:pt x="150" y="54"/>
                  </a:lnTo>
                  <a:lnTo>
                    <a:pt x="147" y="45"/>
                  </a:lnTo>
                  <a:lnTo>
                    <a:pt x="144" y="39"/>
                  </a:lnTo>
                  <a:lnTo>
                    <a:pt x="140" y="32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6" y="16"/>
                  </a:lnTo>
                  <a:lnTo>
                    <a:pt x="119" y="13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100" y="3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83" name="Freeform 605"/>
            <p:cNvSpPr>
              <a:spLocks/>
            </p:cNvSpPr>
            <p:nvPr/>
          </p:nvSpPr>
          <p:spPr bwMode="auto">
            <a:xfrm>
              <a:off x="7365994" y="4873626"/>
              <a:ext cx="101600" cy="77788"/>
            </a:xfrm>
            <a:custGeom>
              <a:avLst/>
              <a:gdLst>
                <a:gd name="T0" fmla="*/ 45820 w 153"/>
                <a:gd name="T1" fmla="*/ 508 h 153"/>
                <a:gd name="T2" fmla="*/ 35859 w 153"/>
                <a:gd name="T3" fmla="*/ 2034 h 153"/>
                <a:gd name="T4" fmla="*/ 27226 w 153"/>
                <a:gd name="T5" fmla="*/ 4576 h 153"/>
                <a:gd name="T6" fmla="*/ 18593 w 153"/>
                <a:gd name="T7" fmla="*/ 9152 h 153"/>
                <a:gd name="T8" fmla="*/ 11953 w 153"/>
                <a:gd name="T9" fmla="*/ 13727 h 153"/>
                <a:gd name="T10" fmla="*/ 6641 w 153"/>
                <a:gd name="T11" fmla="*/ 20337 h 153"/>
                <a:gd name="T12" fmla="*/ 3320 w 153"/>
                <a:gd name="T13" fmla="*/ 26946 h 153"/>
                <a:gd name="T14" fmla="*/ 1328 w 153"/>
                <a:gd name="T15" fmla="*/ 34572 h 153"/>
                <a:gd name="T16" fmla="*/ 1328 w 153"/>
                <a:gd name="T17" fmla="*/ 42707 h 153"/>
                <a:gd name="T18" fmla="*/ 3320 w 153"/>
                <a:gd name="T19" fmla="*/ 50333 h 153"/>
                <a:gd name="T20" fmla="*/ 6641 w 153"/>
                <a:gd name="T21" fmla="*/ 57960 h 153"/>
                <a:gd name="T22" fmla="*/ 11953 w 153"/>
                <a:gd name="T23" fmla="*/ 63552 h 153"/>
                <a:gd name="T24" fmla="*/ 18593 w 153"/>
                <a:gd name="T25" fmla="*/ 68636 h 153"/>
                <a:gd name="T26" fmla="*/ 27226 w 153"/>
                <a:gd name="T27" fmla="*/ 72704 h 153"/>
                <a:gd name="T28" fmla="*/ 35859 w 153"/>
                <a:gd name="T29" fmla="*/ 76263 h 153"/>
                <a:gd name="T30" fmla="*/ 45820 w 153"/>
                <a:gd name="T31" fmla="*/ 77788 h 153"/>
                <a:gd name="T32" fmla="*/ 56444 w 153"/>
                <a:gd name="T33" fmla="*/ 77788 h 153"/>
                <a:gd name="T34" fmla="*/ 66405 w 153"/>
                <a:gd name="T35" fmla="*/ 76263 h 153"/>
                <a:gd name="T36" fmla="*/ 75702 w 153"/>
                <a:gd name="T37" fmla="*/ 72704 h 153"/>
                <a:gd name="T38" fmla="*/ 83671 w 153"/>
                <a:gd name="T39" fmla="*/ 68636 h 153"/>
                <a:gd name="T40" fmla="*/ 90311 w 153"/>
                <a:gd name="T41" fmla="*/ 63552 h 153"/>
                <a:gd name="T42" fmla="*/ 95624 w 153"/>
                <a:gd name="T43" fmla="*/ 57960 h 153"/>
                <a:gd name="T44" fmla="*/ 99608 w 153"/>
                <a:gd name="T45" fmla="*/ 50333 h 153"/>
                <a:gd name="T46" fmla="*/ 101600 w 153"/>
                <a:gd name="T47" fmla="*/ 42707 h 153"/>
                <a:gd name="T48" fmla="*/ 101600 w 153"/>
                <a:gd name="T49" fmla="*/ 34572 h 153"/>
                <a:gd name="T50" fmla="*/ 99608 w 153"/>
                <a:gd name="T51" fmla="*/ 26946 h 153"/>
                <a:gd name="T52" fmla="*/ 95624 w 153"/>
                <a:gd name="T53" fmla="*/ 20337 h 153"/>
                <a:gd name="T54" fmla="*/ 90311 w 153"/>
                <a:gd name="T55" fmla="*/ 13727 h 153"/>
                <a:gd name="T56" fmla="*/ 83671 w 153"/>
                <a:gd name="T57" fmla="*/ 9152 h 153"/>
                <a:gd name="T58" fmla="*/ 75702 w 153"/>
                <a:gd name="T59" fmla="*/ 4576 h 153"/>
                <a:gd name="T60" fmla="*/ 66405 w 153"/>
                <a:gd name="T61" fmla="*/ 2034 h 153"/>
                <a:gd name="T62" fmla="*/ 56444 w 153"/>
                <a:gd name="T63" fmla="*/ 508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3"/>
                <a:gd name="T98" fmla="*/ 153 w 153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3">
                  <a:moveTo>
                    <a:pt x="77" y="0"/>
                  </a:moveTo>
                  <a:lnTo>
                    <a:pt x="69" y="1"/>
                  </a:lnTo>
                  <a:lnTo>
                    <a:pt x="62" y="1"/>
                  </a:lnTo>
                  <a:lnTo>
                    <a:pt x="54" y="4"/>
                  </a:lnTo>
                  <a:lnTo>
                    <a:pt x="47" y="6"/>
                  </a:lnTo>
                  <a:lnTo>
                    <a:pt x="41" y="9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18" y="27"/>
                  </a:lnTo>
                  <a:lnTo>
                    <a:pt x="13" y="34"/>
                  </a:lnTo>
                  <a:lnTo>
                    <a:pt x="10" y="40"/>
                  </a:lnTo>
                  <a:lnTo>
                    <a:pt x="7" y="47"/>
                  </a:lnTo>
                  <a:lnTo>
                    <a:pt x="5" y="53"/>
                  </a:lnTo>
                  <a:lnTo>
                    <a:pt x="2" y="62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2" y="84"/>
                  </a:lnTo>
                  <a:lnTo>
                    <a:pt x="2" y="93"/>
                  </a:lnTo>
                  <a:lnTo>
                    <a:pt x="5" y="99"/>
                  </a:lnTo>
                  <a:lnTo>
                    <a:pt x="7" y="107"/>
                  </a:lnTo>
                  <a:lnTo>
                    <a:pt x="10" y="114"/>
                  </a:lnTo>
                  <a:lnTo>
                    <a:pt x="13" y="119"/>
                  </a:lnTo>
                  <a:lnTo>
                    <a:pt x="18" y="125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40"/>
                  </a:lnTo>
                  <a:lnTo>
                    <a:pt x="41" y="143"/>
                  </a:lnTo>
                  <a:lnTo>
                    <a:pt x="47" y="146"/>
                  </a:lnTo>
                  <a:lnTo>
                    <a:pt x="54" y="150"/>
                  </a:lnTo>
                  <a:lnTo>
                    <a:pt x="62" y="151"/>
                  </a:lnTo>
                  <a:lnTo>
                    <a:pt x="69" y="153"/>
                  </a:lnTo>
                  <a:lnTo>
                    <a:pt x="77" y="153"/>
                  </a:lnTo>
                  <a:lnTo>
                    <a:pt x="85" y="153"/>
                  </a:lnTo>
                  <a:lnTo>
                    <a:pt x="93" y="151"/>
                  </a:lnTo>
                  <a:lnTo>
                    <a:pt x="100" y="150"/>
                  </a:lnTo>
                  <a:lnTo>
                    <a:pt x="108" y="146"/>
                  </a:lnTo>
                  <a:lnTo>
                    <a:pt x="114" y="143"/>
                  </a:lnTo>
                  <a:lnTo>
                    <a:pt x="119" y="140"/>
                  </a:lnTo>
                  <a:lnTo>
                    <a:pt x="126" y="135"/>
                  </a:lnTo>
                  <a:lnTo>
                    <a:pt x="131" y="130"/>
                  </a:lnTo>
                  <a:lnTo>
                    <a:pt x="136" y="125"/>
                  </a:lnTo>
                  <a:lnTo>
                    <a:pt x="140" y="119"/>
                  </a:lnTo>
                  <a:lnTo>
                    <a:pt x="144" y="114"/>
                  </a:lnTo>
                  <a:lnTo>
                    <a:pt x="147" y="107"/>
                  </a:lnTo>
                  <a:lnTo>
                    <a:pt x="150" y="99"/>
                  </a:lnTo>
                  <a:lnTo>
                    <a:pt x="152" y="93"/>
                  </a:lnTo>
                  <a:lnTo>
                    <a:pt x="153" y="84"/>
                  </a:lnTo>
                  <a:lnTo>
                    <a:pt x="153" y="76"/>
                  </a:lnTo>
                  <a:lnTo>
                    <a:pt x="153" y="68"/>
                  </a:lnTo>
                  <a:lnTo>
                    <a:pt x="152" y="62"/>
                  </a:lnTo>
                  <a:lnTo>
                    <a:pt x="150" y="53"/>
                  </a:lnTo>
                  <a:lnTo>
                    <a:pt x="147" y="47"/>
                  </a:lnTo>
                  <a:lnTo>
                    <a:pt x="144" y="40"/>
                  </a:lnTo>
                  <a:lnTo>
                    <a:pt x="140" y="34"/>
                  </a:lnTo>
                  <a:lnTo>
                    <a:pt x="136" y="27"/>
                  </a:lnTo>
                  <a:lnTo>
                    <a:pt x="131" y="22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4" y="9"/>
                  </a:lnTo>
                  <a:lnTo>
                    <a:pt x="108" y="6"/>
                  </a:lnTo>
                  <a:lnTo>
                    <a:pt x="100" y="4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84" name="Freeform 606"/>
            <p:cNvSpPr>
              <a:spLocks/>
            </p:cNvSpPr>
            <p:nvPr/>
          </p:nvSpPr>
          <p:spPr bwMode="auto">
            <a:xfrm>
              <a:off x="7365994" y="4873626"/>
              <a:ext cx="101600" cy="77788"/>
            </a:xfrm>
            <a:custGeom>
              <a:avLst/>
              <a:gdLst>
                <a:gd name="T0" fmla="*/ 45820 w 153"/>
                <a:gd name="T1" fmla="*/ 508 h 153"/>
                <a:gd name="T2" fmla="*/ 35859 w 153"/>
                <a:gd name="T3" fmla="*/ 2034 h 153"/>
                <a:gd name="T4" fmla="*/ 27226 w 153"/>
                <a:gd name="T5" fmla="*/ 4576 h 153"/>
                <a:gd name="T6" fmla="*/ 18593 w 153"/>
                <a:gd name="T7" fmla="*/ 9152 h 153"/>
                <a:gd name="T8" fmla="*/ 11953 w 153"/>
                <a:gd name="T9" fmla="*/ 13727 h 153"/>
                <a:gd name="T10" fmla="*/ 6641 w 153"/>
                <a:gd name="T11" fmla="*/ 20337 h 153"/>
                <a:gd name="T12" fmla="*/ 3320 w 153"/>
                <a:gd name="T13" fmla="*/ 26946 h 153"/>
                <a:gd name="T14" fmla="*/ 1328 w 153"/>
                <a:gd name="T15" fmla="*/ 34572 h 153"/>
                <a:gd name="T16" fmla="*/ 1328 w 153"/>
                <a:gd name="T17" fmla="*/ 42707 h 153"/>
                <a:gd name="T18" fmla="*/ 3320 w 153"/>
                <a:gd name="T19" fmla="*/ 50333 h 153"/>
                <a:gd name="T20" fmla="*/ 6641 w 153"/>
                <a:gd name="T21" fmla="*/ 57960 h 153"/>
                <a:gd name="T22" fmla="*/ 11953 w 153"/>
                <a:gd name="T23" fmla="*/ 63552 h 153"/>
                <a:gd name="T24" fmla="*/ 18593 w 153"/>
                <a:gd name="T25" fmla="*/ 68636 h 153"/>
                <a:gd name="T26" fmla="*/ 27226 w 153"/>
                <a:gd name="T27" fmla="*/ 72704 h 153"/>
                <a:gd name="T28" fmla="*/ 35859 w 153"/>
                <a:gd name="T29" fmla="*/ 76263 h 153"/>
                <a:gd name="T30" fmla="*/ 45820 w 153"/>
                <a:gd name="T31" fmla="*/ 77788 h 153"/>
                <a:gd name="T32" fmla="*/ 56444 w 153"/>
                <a:gd name="T33" fmla="*/ 77788 h 153"/>
                <a:gd name="T34" fmla="*/ 66405 w 153"/>
                <a:gd name="T35" fmla="*/ 76263 h 153"/>
                <a:gd name="T36" fmla="*/ 75702 w 153"/>
                <a:gd name="T37" fmla="*/ 72704 h 153"/>
                <a:gd name="T38" fmla="*/ 83671 w 153"/>
                <a:gd name="T39" fmla="*/ 68636 h 153"/>
                <a:gd name="T40" fmla="*/ 90311 w 153"/>
                <a:gd name="T41" fmla="*/ 63552 h 153"/>
                <a:gd name="T42" fmla="*/ 95624 w 153"/>
                <a:gd name="T43" fmla="*/ 57960 h 153"/>
                <a:gd name="T44" fmla="*/ 99608 w 153"/>
                <a:gd name="T45" fmla="*/ 50333 h 153"/>
                <a:gd name="T46" fmla="*/ 101600 w 153"/>
                <a:gd name="T47" fmla="*/ 42707 h 153"/>
                <a:gd name="T48" fmla="*/ 101600 w 153"/>
                <a:gd name="T49" fmla="*/ 34572 h 153"/>
                <a:gd name="T50" fmla="*/ 99608 w 153"/>
                <a:gd name="T51" fmla="*/ 26946 h 153"/>
                <a:gd name="T52" fmla="*/ 95624 w 153"/>
                <a:gd name="T53" fmla="*/ 20337 h 153"/>
                <a:gd name="T54" fmla="*/ 90311 w 153"/>
                <a:gd name="T55" fmla="*/ 13727 h 153"/>
                <a:gd name="T56" fmla="*/ 83671 w 153"/>
                <a:gd name="T57" fmla="*/ 9152 h 153"/>
                <a:gd name="T58" fmla="*/ 75702 w 153"/>
                <a:gd name="T59" fmla="*/ 4576 h 153"/>
                <a:gd name="T60" fmla="*/ 66405 w 153"/>
                <a:gd name="T61" fmla="*/ 2034 h 153"/>
                <a:gd name="T62" fmla="*/ 56444 w 153"/>
                <a:gd name="T63" fmla="*/ 508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3"/>
                <a:gd name="T98" fmla="*/ 153 w 153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3">
                  <a:moveTo>
                    <a:pt x="77" y="0"/>
                  </a:moveTo>
                  <a:lnTo>
                    <a:pt x="69" y="1"/>
                  </a:lnTo>
                  <a:lnTo>
                    <a:pt x="62" y="1"/>
                  </a:lnTo>
                  <a:lnTo>
                    <a:pt x="54" y="4"/>
                  </a:lnTo>
                  <a:lnTo>
                    <a:pt x="47" y="6"/>
                  </a:lnTo>
                  <a:lnTo>
                    <a:pt x="41" y="9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18" y="27"/>
                  </a:lnTo>
                  <a:lnTo>
                    <a:pt x="13" y="34"/>
                  </a:lnTo>
                  <a:lnTo>
                    <a:pt x="10" y="40"/>
                  </a:lnTo>
                  <a:lnTo>
                    <a:pt x="7" y="47"/>
                  </a:lnTo>
                  <a:lnTo>
                    <a:pt x="5" y="53"/>
                  </a:lnTo>
                  <a:lnTo>
                    <a:pt x="2" y="62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2" y="84"/>
                  </a:lnTo>
                  <a:lnTo>
                    <a:pt x="2" y="93"/>
                  </a:lnTo>
                  <a:lnTo>
                    <a:pt x="5" y="99"/>
                  </a:lnTo>
                  <a:lnTo>
                    <a:pt x="7" y="107"/>
                  </a:lnTo>
                  <a:lnTo>
                    <a:pt x="10" y="114"/>
                  </a:lnTo>
                  <a:lnTo>
                    <a:pt x="13" y="119"/>
                  </a:lnTo>
                  <a:lnTo>
                    <a:pt x="18" y="125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40"/>
                  </a:lnTo>
                  <a:lnTo>
                    <a:pt x="41" y="143"/>
                  </a:lnTo>
                  <a:lnTo>
                    <a:pt x="47" y="146"/>
                  </a:lnTo>
                  <a:lnTo>
                    <a:pt x="54" y="150"/>
                  </a:lnTo>
                  <a:lnTo>
                    <a:pt x="62" y="151"/>
                  </a:lnTo>
                  <a:lnTo>
                    <a:pt x="69" y="153"/>
                  </a:lnTo>
                  <a:lnTo>
                    <a:pt x="77" y="153"/>
                  </a:lnTo>
                  <a:lnTo>
                    <a:pt x="85" y="153"/>
                  </a:lnTo>
                  <a:lnTo>
                    <a:pt x="93" y="151"/>
                  </a:lnTo>
                  <a:lnTo>
                    <a:pt x="100" y="150"/>
                  </a:lnTo>
                  <a:lnTo>
                    <a:pt x="108" y="146"/>
                  </a:lnTo>
                  <a:lnTo>
                    <a:pt x="114" y="143"/>
                  </a:lnTo>
                  <a:lnTo>
                    <a:pt x="119" y="140"/>
                  </a:lnTo>
                  <a:lnTo>
                    <a:pt x="126" y="135"/>
                  </a:lnTo>
                  <a:lnTo>
                    <a:pt x="131" y="130"/>
                  </a:lnTo>
                  <a:lnTo>
                    <a:pt x="136" y="125"/>
                  </a:lnTo>
                  <a:lnTo>
                    <a:pt x="140" y="119"/>
                  </a:lnTo>
                  <a:lnTo>
                    <a:pt x="144" y="114"/>
                  </a:lnTo>
                  <a:lnTo>
                    <a:pt x="147" y="107"/>
                  </a:lnTo>
                  <a:lnTo>
                    <a:pt x="150" y="99"/>
                  </a:lnTo>
                  <a:lnTo>
                    <a:pt x="152" y="93"/>
                  </a:lnTo>
                  <a:lnTo>
                    <a:pt x="153" y="84"/>
                  </a:lnTo>
                  <a:lnTo>
                    <a:pt x="153" y="76"/>
                  </a:lnTo>
                  <a:lnTo>
                    <a:pt x="153" y="68"/>
                  </a:lnTo>
                  <a:lnTo>
                    <a:pt x="152" y="62"/>
                  </a:lnTo>
                  <a:lnTo>
                    <a:pt x="150" y="53"/>
                  </a:lnTo>
                  <a:lnTo>
                    <a:pt x="147" y="47"/>
                  </a:lnTo>
                  <a:lnTo>
                    <a:pt x="144" y="40"/>
                  </a:lnTo>
                  <a:lnTo>
                    <a:pt x="140" y="34"/>
                  </a:lnTo>
                  <a:lnTo>
                    <a:pt x="136" y="27"/>
                  </a:lnTo>
                  <a:lnTo>
                    <a:pt x="131" y="22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4" y="9"/>
                  </a:lnTo>
                  <a:lnTo>
                    <a:pt x="108" y="6"/>
                  </a:lnTo>
                  <a:lnTo>
                    <a:pt x="100" y="4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85" name="Freeform 607"/>
            <p:cNvSpPr>
              <a:spLocks/>
            </p:cNvSpPr>
            <p:nvPr/>
          </p:nvSpPr>
          <p:spPr bwMode="auto">
            <a:xfrm>
              <a:off x="7365994" y="5030788"/>
              <a:ext cx="101600" cy="79375"/>
            </a:xfrm>
            <a:custGeom>
              <a:avLst/>
              <a:gdLst>
                <a:gd name="T0" fmla="*/ 45820 w 153"/>
                <a:gd name="T1" fmla="*/ 0 h 153"/>
                <a:gd name="T2" fmla="*/ 35859 w 153"/>
                <a:gd name="T3" fmla="*/ 1556 h 153"/>
                <a:gd name="T4" fmla="*/ 27226 w 153"/>
                <a:gd name="T5" fmla="*/ 4669 h 153"/>
                <a:gd name="T6" fmla="*/ 18593 w 153"/>
                <a:gd name="T7" fmla="*/ 9338 h 153"/>
                <a:gd name="T8" fmla="*/ 11953 w 153"/>
                <a:gd name="T9" fmla="*/ 14007 h 153"/>
                <a:gd name="T10" fmla="*/ 6641 w 153"/>
                <a:gd name="T11" fmla="*/ 20233 h 153"/>
                <a:gd name="T12" fmla="*/ 3320 w 153"/>
                <a:gd name="T13" fmla="*/ 28015 h 153"/>
                <a:gd name="T14" fmla="*/ 1328 w 153"/>
                <a:gd name="T15" fmla="*/ 35278 h 153"/>
                <a:gd name="T16" fmla="*/ 1328 w 153"/>
                <a:gd name="T17" fmla="*/ 44097 h 153"/>
                <a:gd name="T18" fmla="*/ 3320 w 153"/>
                <a:gd name="T19" fmla="*/ 51360 h 153"/>
                <a:gd name="T20" fmla="*/ 6641 w 153"/>
                <a:gd name="T21" fmla="*/ 58105 h 153"/>
                <a:gd name="T22" fmla="*/ 11953 w 153"/>
                <a:gd name="T23" fmla="*/ 64849 h 153"/>
                <a:gd name="T24" fmla="*/ 18593 w 153"/>
                <a:gd name="T25" fmla="*/ 70037 h 153"/>
                <a:gd name="T26" fmla="*/ 27226 w 153"/>
                <a:gd name="T27" fmla="*/ 74187 h 153"/>
                <a:gd name="T28" fmla="*/ 35859 w 153"/>
                <a:gd name="T29" fmla="*/ 77819 h 153"/>
                <a:gd name="T30" fmla="*/ 45820 w 153"/>
                <a:gd name="T31" fmla="*/ 78337 h 153"/>
                <a:gd name="T32" fmla="*/ 56444 w 153"/>
                <a:gd name="T33" fmla="*/ 78337 h 153"/>
                <a:gd name="T34" fmla="*/ 66405 w 153"/>
                <a:gd name="T35" fmla="*/ 77819 h 153"/>
                <a:gd name="T36" fmla="*/ 75702 w 153"/>
                <a:gd name="T37" fmla="*/ 74187 h 153"/>
                <a:gd name="T38" fmla="*/ 83671 w 153"/>
                <a:gd name="T39" fmla="*/ 70037 h 153"/>
                <a:gd name="T40" fmla="*/ 90311 w 153"/>
                <a:gd name="T41" fmla="*/ 64849 h 153"/>
                <a:gd name="T42" fmla="*/ 95624 w 153"/>
                <a:gd name="T43" fmla="*/ 58105 h 153"/>
                <a:gd name="T44" fmla="*/ 99608 w 153"/>
                <a:gd name="T45" fmla="*/ 51360 h 153"/>
                <a:gd name="T46" fmla="*/ 101600 w 153"/>
                <a:gd name="T47" fmla="*/ 44097 h 153"/>
                <a:gd name="T48" fmla="*/ 101600 w 153"/>
                <a:gd name="T49" fmla="*/ 35278 h 153"/>
                <a:gd name="T50" fmla="*/ 99608 w 153"/>
                <a:gd name="T51" fmla="*/ 28015 h 153"/>
                <a:gd name="T52" fmla="*/ 95624 w 153"/>
                <a:gd name="T53" fmla="*/ 20233 h 153"/>
                <a:gd name="T54" fmla="*/ 90311 w 153"/>
                <a:gd name="T55" fmla="*/ 14007 h 153"/>
                <a:gd name="T56" fmla="*/ 83671 w 153"/>
                <a:gd name="T57" fmla="*/ 9338 h 153"/>
                <a:gd name="T58" fmla="*/ 75702 w 153"/>
                <a:gd name="T59" fmla="*/ 4669 h 153"/>
                <a:gd name="T60" fmla="*/ 66405 w 153"/>
                <a:gd name="T61" fmla="*/ 1556 h 153"/>
                <a:gd name="T62" fmla="*/ 56444 w 153"/>
                <a:gd name="T63" fmla="*/ 0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3"/>
                <a:gd name="T98" fmla="*/ 153 w 153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3">
                  <a:moveTo>
                    <a:pt x="77" y="0"/>
                  </a:moveTo>
                  <a:lnTo>
                    <a:pt x="69" y="0"/>
                  </a:lnTo>
                  <a:lnTo>
                    <a:pt x="62" y="1"/>
                  </a:lnTo>
                  <a:lnTo>
                    <a:pt x="54" y="3"/>
                  </a:lnTo>
                  <a:lnTo>
                    <a:pt x="47" y="6"/>
                  </a:lnTo>
                  <a:lnTo>
                    <a:pt x="41" y="9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3" y="34"/>
                  </a:lnTo>
                  <a:lnTo>
                    <a:pt x="10" y="39"/>
                  </a:lnTo>
                  <a:lnTo>
                    <a:pt x="7" y="47"/>
                  </a:lnTo>
                  <a:lnTo>
                    <a:pt x="5" y="54"/>
                  </a:lnTo>
                  <a:lnTo>
                    <a:pt x="2" y="60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2" y="85"/>
                  </a:lnTo>
                  <a:lnTo>
                    <a:pt x="2" y="91"/>
                  </a:lnTo>
                  <a:lnTo>
                    <a:pt x="5" y="99"/>
                  </a:lnTo>
                  <a:lnTo>
                    <a:pt x="7" y="106"/>
                  </a:lnTo>
                  <a:lnTo>
                    <a:pt x="10" y="112"/>
                  </a:lnTo>
                  <a:lnTo>
                    <a:pt x="13" y="119"/>
                  </a:lnTo>
                  <a:lnTo>
                    <a:pt x="18" y="125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40"/>
                  </a:lnTo>
                  <a:lnTo>
                    <a:pt x="41" y="143"/>
                  </a:lnTo>
                  <a:lnTo>
                    <a:pt x="47" y="147"/>
                  </a:lnTo>
                  <a:lnTo>
                    <a:pt x="54" y="150"/>
                  </a:lnTo>
                  <a:lnTo>
                    <a:pt x="62" y="151"/>
                  </a:lnTo>
                  <a:lnTo>
                    <a:pt x="69" y="151"/>
                  </a:lnTo>
                  <a:lnTo>
                    <a:pt x="77" y="153"/>
                  </a:lnTo>
                  <a:lnTo>
                    <a:pt x="85" y="151"/>
                  </a:lnTo>
                  <a:lnTo>
                    <a:pt x="93" y="151"/>
                  </a:lnTo>
                  <a:lnTo>
                    <a:pt x="100" y="150"/>
                  </a:lnTo>
                  <a:lnTo>
                    <a:pt x="108" y="147"/>
                  </a:lnTo>
                  <a:lnTo>
                    <a:pt x="114" y="143"/>
                  </a:lnTo>
                  <a:lnTo>
                    <a:pt x="119" y="140"/>
                  </a:lnTo>
                  <a:lnTo>
                    <a:pt x="126" y="135"/>
                  </a:lnTo>
                  <a:lnTo>
                    <a:pt x="131" y="130"/>
                  </a:lnTo>
                  <a:lnTo>
                    <a:pt x="136" y="125"/>
                  </a:lnTo>
                  <a:lnTo>
                    <a:pt x="140" y="119"/>
                  </a:lnTo>
                  <a:lnTo>
                    <a:pt x="144" y="112"/>
                  </a:lnTo>
                  <a:lnTo>
                    <a:pt x="147" y="106"/>
                  </a:lnTo>
                  <a:lnTo>
                    <a:pt x="150" y="99"/>
                  </a:lnTo>
                  <a:lnTo>
                    <a:pt x="152" y="91"/>
                  </a:lnTo>
                  <a:lnTo>
                    <a:pt x="153" y="85"/>
                  </a:lnTo>
                  <a:lnTo>
                    <a:pt x="153" y="76"/>
                  </a:lnTo>
                  <a:lnTo>
                    <a:pt x="153" y="68"/>
                  </a:lnTo>
                  <a:lnTo>
                    <a:pt x="152" y="60"/>
                  </a:lnTo>
                  <a:lnTo>
                    <a:pt x="150" y="54"/>
                  </a:lnTo>
                  <a:lnTo>
                    <a:pt x="147" y="47"/>
                  </a:lnTo>
                  <a:lnTo>
                    <a:pt x="144" y="39"/>
                  </a:lnTo>
                  <a:lnTo>
                    <a:pt x="140" y="34"/>
                  </a:lnTo>
                  <a:lnTo>
                    <a:pt x="136" y="27"/>
                  </a:lnTo>
                  <a:lnTo>
                    <a:pt x="131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4" y="9"/>
                  </a:lnTo>
                  <a:lnTo>
                    <a:pt x="108" y="6"/>
                  </a:lnTo>
                  <a:lnTo>
                    <a:pt x="100" y="3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86" name="Freeform 608"/>
            <p:cNvSpPr>
              <a:spLocks/>
            </p:cNvSpPr>
            <p:nvPr/>
          </p:nvSpPr>
          <p:spPr bwMode="auto">
            <a:xfrm>
              <a:off x="7365994" y="5030788"/>
              <a:ext cx="101600" cy="79375"/>
            </a:xfrm>
            <a:custGeom>
              <a:avLst/>
              <a:gdLst>
                <a:gd name="T0" fmla="*/ 45820 w 153"/>
                <a:gd name="T1" fmla="*/ 0 h 153"/>
                <a:gd name="T2" fmla="*/ 35859 w 153"/>
                <a:gd name="T3" fmla="*/ 1556 h 153"/>
                <a:gd name="T4" fmla="*/ 27226 w 153"/>
                <a:gd name="T5" fmla="*/ 4669 h 153"/>
                <a:gd name="T6" fmla="*/ 18593 w 153"/>
                <a:gd name="T7" fmla="*/ 9338 h 153"/>
                <a:gd name="T8" fmla="*/ 11953 w 153"/>
                <a:gd name="T9" fmla="*/ 14007 h 153"/>
                <a:gd name="T10" fmla="*/ 6641 w 153"/>
                <a:gd name="T11" fmla="*/ 20233 h 153"/>
                <a:gd name="T12" fmla="*/ 3320 w 153"/>
                <a:gd name="T13" fmla="*/ 28015 h 153"/>
                <a:gd name="T14" fmla="*/ 1328 w 153"/>
                <a:gd name="T15" fmla="*/ 35278 h 153"/>
                <a:gd name="T16" fmla="*/ 1328 w 153"/>
                <a:gd name="T17" fmla="*/ 44097 h 153"/>
                <a:gd name="T18" fmla="*/ 3320 w 153"/>
                <a:gd name="T19" fmla="*/ 51360 h 153"/>
                <a:gd name="T20" fmla="*/ 6641 w 153"/>
                <a:gd name="T21" fmla="*/ 58105 h 153"/>
                <a:gd name="T22" fmla="*/ 11953 w 153"/>
                <a:gd name="T23" fmla="*/ 64849 h 153"/>
                <a:gd name="T24" fmla="*/ 18593 w 153"/>
                <a:gd name="T25" fmla="*/ 70037 h 153"/>
                <a:gd name="T26" fmla="*/ 27226 w 153"/>
                <a:gd name="T27" fmla="*/ 74187 h 153"/>
                <a:gd name="T28" fmla="*/ 35859 w 153"/>
                <a:gd name="T29" fmla="*/ 77819 h 153"/>
                <a:gd name="T30" fmla="*/ 45820 w 153"/>
                <a:gd name="T31" fmla="*/ 78337 h 153"/>
                <a:gd name="T32" fmla="*/ 56444 w 153"/>
                <a:gd name="T33" fmla="*/ 78337 h 153"/>
                <a:gd name="T34" fmla="*/ 66405 w 153"/>
                <a:gd name="T35" fmla="*/ 77819 h 153"/>
                <a:gd name="T36" fmla="*/ 75702 w 153"/>
                <a:gd name="T37" fmla="*/ 74187 h 153"/>
                <a:gd name="T38" fmla="*/ 83671 w 153"/>
                <a:gd name="T39" fmla="*/ 70037 h 153"/>
                <a:gd name="T40" fmla="*/ 90311 w 153"/>
                <a:gd name="T41" fmla="*/ 64849 h 153"/>
                <a:gd name="T42" fmla="*/ 95624 w 153"/>
                <a:gd name="T43" fmla="*/ 58105 h 153"/>
                <a:gd name="T44" fmla="*/ 99608 w 153"/>
                <a:gd name="T45" fmla="*/ 51360 h 153"/>
                <a:gd name="T46" fmla="*/ 101600 w 153"/>
                <a:gd name="T47" fmla="*/ 44097 h 153"/>
                <a:gd name="T48" fmla="*/ 101600 w 153"/>
                <a:gd name="T49" fmla="*/ 35278 h 153"/>
                <a:gd name="T50" fmla="*/ 99608 w 153"/>
                <a:gd name="T51" fmla="*/ 28015 h 153"/>
                <a:gd name="T52" fmla="*/ 95624 w 153"/>
                <a:gd name="T53" fmla="*/ 20233 h 153"/>
                <a:gd name="T54" fmla="*/ 90311 w 153"/>
                <a:gd name="T55" fmla="*/ 14007 h 153"/>
                <a:gd name="T56" fmla="*/ 83671 w 153"/>
                <a:gd name="T57" fmla="*/ 9338 h 153"/>
                <a:gd name="T58" fmla="*/ 75702 w 153"/>
                <a:gd name="T59" fmla="*/ 4669 h 153"/>
                <a:gd name="T60" fmla="*/ 66405 w 153"/>
                <a:gd name="T61" fmla="*/ 1556 h 153"/>
                <a:gd name="T62" fmla="*/ 56444 w 153"/>
                <a:gd name="T63" fmla="*/ 0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3"/>
                <a:gd name="T98" fmla="*/ 153 w 153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3">
                  <a:moveTo>
                    <a:pt x="77" y="0"/>
                  </a:moveTo>
                  <a:lnTo>
                    <a:pt x="69" y="0"/>
                  </a:lnTo>
                  <a:lnTo>
                    <a:pt x="62" y="1"/>
                  </a:lnTo>
                  <a:lnTo>
                    <a:pt x="54" y="3"/>
                  </a:lnTo>
                  <a:lnTo>
                    <a:pt x="47" y="6"/>
                  </a:lnTo>
                  <a:lnTo>
                    <a:pt x="41" y="9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3" y="34"/>
                  </a:lnTo>
                  <a:lnTo>
                    <a:pt x="10" y="39"/>
                  </a:lnTo>
                  <a:lnTo>
                    <a:pt x="7" y="47"/>
                  </a:lnTo>
                  <a:lnTo>
                    <a:pt x="5" y="54"/>
                  </a:lnTo>
                  <a:lnTo>
                    <a:pt x="2" y="60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2" y="85"/>
                  </a:lnTo>
                  <a:lnTo>
                    <a:pt x="2" y="91"/>
                  </a:lnTo>
                  <a:lnTo>
                    <a:pt x="5" y="99"/>
                  </a:lnTo>
                  <a:lnTo>
                    <a:pt x="7" y="106"/>
                  </a:lnTo>
                  <a:lnTo>
                    <a:pt x="10" y="112"/>
                  </a:lnTo>
                  <a:lnTo>
                    <a:pt x="13" y="119"/>
                  </a:lnTo>
                  <a:lnTo>
                    <a:pt x="18" y="125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40"/>
                  </a:lnTo>
                  <a:lnTo>
                    <a:pt x="41" y="143"/>
                  </a:lnTo>
                  <a:lnTo>
                    <a:pt x="47" y="147"/>
                  </a:lnTo>
                  <a:lnTo>
                    <a:pt x="54" y="150"/>
                  </a:lnTo>
                  <a:lnTo>
                    <a:pt x="62" y="151"/>
                  </a:lnTo>
                  <a:lnTo>
                    <a:pt x="69" y="151"/>
                  </a:lnTo>
                  <a:lnTo>
                    <a:pt x="77" y="153"/>
                  </a:lnTo>
                  <a:lnTo>
                    <a:pt x="85" y="151"/>
                  </a:lnTo>
                  <a:lnTo>
                    <a:pt x="93" y="151"/>
                  </a:lnTo>
                  <a:lnTo>
                    <a:pt x="100" y="150"/>
                  </a:lnTo>
                  <a:lnTo>
                    <a:pt x="108" y="147"/>
                  </a:lnTo>
                  <a:lnTo>
                    <a:pt x="114" y="143"/>
                  </a:lnTo>
                  <a:lnTo>
                    <a:pt x="119" y="140"/>
                  </a:lnTo>
                  <a:lnTo>
                    <a:pt x="126" y="135"/>
                  </a:lnTo>
                  <a:lnTo>
                    <a:pt x="131" y="130"/>
                  </a:lnTo>
                  <a:lnTo>
                    <a:pt x="136" y="125"/>
                  </a:lnTo>
                  <a:lnTo>
                    <a:pt x="140" y="119"/>
                  </a:lnTo>
                  <a:lnTo>
                    <a:pt x="144" y="112"/>
                  </a:lnTo>
                  <a:lnTo>
                    <a:pt x="147" y="106"/>
                  </a:lnTo>
                  <a:lnTo>
                    <a:pt x="150" y="99"/>
                  </a:lnTo>
                  <a:lnTo>
                    <a:pt x="152" y="91"/>
                  </a:lnTo>
                  <a:lnTo>
                    <a:pt x="153" y="85"/>
                  </a:lnTo>
                  <a:lnTo>
                    <a:pt x="153" y="76"/>
                  </a:lnTo>
                  <a:lnTo>
                    <a:pt x="153" y="68"/>
                  </a:lnTo>
                  <a:lnTo>
                    <a:pt x="152" y="60"/>
                  </a:lnTo>
                  <a:lnTo>
                    <a:pt x="150" y="54"/>
                  </a:lnTo>
                  <a:lnTo>
                    <a:pt x="147" y="47"/>
                  </a:lnTo>
                  <a:lnTo>
                    <a:pt x="144" y="39"/>
                  </a:lnTo>
                  <a:lnTo>
                    <a:pt x="140" y="34"/>
                  </a:lnTo>
                  <a:lnTo>
                    <a:pt x="136" y="27"/>
                  </a:lnTo>
                  <a:lnTo>
                    <a:pt x="131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4" y="9"/>
                  </a:lnTo>
                  <a:lnTo>
                    <a:pt x="108" y="6"/>
                  </a:lnTo>
                  <a:lnTo>
                    <a:pt x="100" y="3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87" name="Freeform 609"/>
            <p:cNvSpPr>
              <a:spLocks/>
            </p:cNvSpPr>
            <p:nvPr/>
          </p:nvSpPr>
          <p:spPr bwMode="auto">
            <a:xfrm>
              <a:off x="7365994" y="5187951"/>
              <a:ext cx="101600" cy="77788"/>
            </a:xfrm>
            <a:custGeom>
              <a:avLst/>
              <a:gdLst>
                <a:gd name="T0" fmla="*/ 45820 w 153"/>
                <a:gd name="T1" fmla="*/ 0 h 152"/>
                <a:gd name="T2" fmla="*/ 35859 w 153"/>
                <a:gd name="T3" fmla="*/ 1535 h 152"/>
                <a:gd name="T4" fmla="*/ 27226 w 153"/>
                <a:gd name="T5" fmla="*/ 4094 h 152"/>
                <a:gd name="T6" fmla="*/ 18593 w 153"/>
                <a:gd name="T7" fmla="*/ 8188 h 152"/>
                <a:gd name="T8" fmla="*/ 11953 w 153"/>
                <a:gd name="T9" fmla="*/ 14329 h 152"/>
                <a:gd name="T10" fmla="*/ 6641 w 153"/>
                <a:gd name="T11" fmla="*/ 19959 h 152"/>
                <a:gd name="T12" fmla="*/ 3320 w 153"/>
                <a:gd name="T13" fmla="*/ 26612 h 152"/>
                <a:gd name="T14" fmla="*/ 1328 w 153"/>
                <a:gd name="T15" fmla="*/ 35312 h 152"/>
                <a:gd name="T16" fmla="*/ 1328 w 153"/>
                <a:gd name="T17" fmla="*/ 42476 h 152"/>
                <a:gd name="T18" fmla="*/ 3320 w 153"/>
                <a:gd name="T19" fmla="*/ 50153 h 152"/>
                <a:gd name="T20" fmla="*/ 6641 w 153"/>
                <a:gd name="T21" fmla="*/ 57829 h 152"/>
                <a:gd name="T22" fmla="*/ 11953 w 153"/>
                <a:gd name="T23" fmla="*/ 63459 h 152"/>
                <a:gd name="T24" fmla="*/ 18593 w 153"/>
                <a:gd name="T25" fmla="*/ 69600 h 152"/>
                <a:gd name="T26" fmla="*/ 27226 w 153"/>
                <a:gd name="T27" fmla="*/ 73694 h 152"/>
                <a:gd name="T28" fmla="*/ 35859 w 153"/>
                <a:gd name="T29" fmla="*/ 76253 h 152"/>
                <a:gd name="T30" fmla="*/ 45820 w 153"/>
                <a:gd name="T31" fmla="*/ 77788 h 152"/>
                <a:gd name="T32" fmla="*/ 56444 w 153"/>
                <a:gd name="T33" fmla="*/ 77788 h 152"/>
                <a:gd name="T34" fmla="*/ 66405 w 153"/>
                <a:gd name="T35" fmla="*/ 76253 h 152"/>
                <a:gd name="T36" fmla="*/ 75702 w 153"/>
                <a:gd name="T37" fmla="*/ 73694 h 152"/>
                <a:gd name="T38" fmla="*/ 83671 w 153"/>
                <a:gd name="T39" fmla="*/ 69600 h 152"/>
                <a:gd name="T40" fmla="*/ 90311 w 153"/>
                <a:gd name="T41" fmla="*/ 63459 h 152"/>
                <a:gd name="T42" fmla="*/ 95624 w 153"/>
                <a:gd name="T43" fmla="*/ 57829 h 152"/>
                <a:gd name="T44" fmla="*/ 99608 w 153"/>
                <a:gd name="T45" fmla="*/ 50153 h 152"/>
                <a:gd name="T46" fmla="*/ 101600 w 153"/>
                <a:gd name="T47" fmla="*/ 42476 h 152"/>
                <a:gd name="T48" fmla="*/ 101600 w 153"/>
                <a:gd name="T49" fmla="*/ 35312 h 152"/>
                <a:gd name="T50" fmla="*/ 99608 w 153"/>
                <a:gd name="T51" fmla="*/ 26612 h 152"/>
                <a:gd name="T52" fmla="*/ 95624 w 153"/>
                <a:gd name="T53" fmla="*/ 19959 h 152"/>
                <a:gd name="T54" fmla="*/ 90311 w 153"/>
                <a:gd name="T55" fmla="*/ 14329 h 152"/>
                <a:gd name="T56" fmla="*/ 83671 w 153"/>
                <a:gd name="T57" fmla="*/ 8188 h 152"/>
                <a:gd name="T58" fmla="*/ 75702 w 153"/>
                <a:gd name="T59" fmla="*/ 4094 h 152"/>
                <a:gd name="T60" fmla="*/ 66405 w 153"/>
                <a:gd name="T61" fmla="*/ 1535 h 152"/>
                <a:gd name="T62" fmla="*/ 56444 w 153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2"/>
                <a:gd name="T98" fmla="*/ 153 w 153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2">
                  <a:moveTo>
                    <a:pt x="77" y="0"/>
                  </a:moveTo>
                  <a:lnTo>
                    <a:pt x="69" y="0"/>
                  </a:lnTo>
                  <a:lnTo>
                    <a:pt x="62" y="0"/>
                  </a:lnTo>
                  <a:lnTo>
                    <a:pt x="54" y="3"/>
                  </a:lnTo>
                  <a:lnTo>
                    <a:pt x="47" y="5"/>
                  </a:lnTo>
                  <a:lnTo>
                    <a:pt x="41" y="8"/>
                  </a:lnTo>
                  <a:lnTo>
                    <a:pt x="34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39"/>
                  </a:lnTo>
                  <a:lnTo>
                    <a:pt x="7" y="46"/>
                  </a:lnTo>
                  <a:lnTo>
                    <a:pt x="5" y="52"/>
                  </a:lnTo>
                  <a:lnTo>
                    <a:pt x="2" y="61"/>
                  </a:lnTo>
                  <a:lnTo>
                    <a:pt x="2" y="69"/>
                  </a:lnTo>
                  <a:lnTo>
                    <a:pt x="0" y="75"/>
                  </a:lnTo>
                  <a:lnTo>
                    <a:pt x="2" y="83"/>
                  </a:lnTo>
                  <a:lnTo>
                    <a:pt x="2" y="92"/>
                  </a:lnTo>
                  <a:lnTo>
                    <a:pt x="5" y="98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39"/>
                  </a:lnTo>
                  <a:lnTo>
                    <a:pt x="41" y="144"/>
                  </a:lnTo>
                  <a:lnTo>
                    <a:pt x="47" y="147"/>
                  </a:lnTo>
                  <a:lnTo>
                    <a:pt x="54" y="149"/>
                  </a:lnTo>
                  <a:lnTo>
                    <a:pt x="62" y="150"/>
                  </a:lnTo>
                  <a:lnTo>
                    <a:pt x="69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3" y="150"/>
                  </a:lnTo>
                  <a:lnTo>
                    <a:pt x="100" y="149"/>
                  </a:lnTo>
                  <a:lnTo>
                    <a:pt x="108" y="147"/>
                  </a:lnTo>
                  <a:lnTo>
                    <a:pt x="114" y="144"/>
                  </a:lnTo>
                  <a:lnTo>
                    <a:pt x="119" y="139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4"/>
                  </a:lnTo>
                  <a:lnTo>
                    <a:pt x="140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3" y="83"/>
                  </a:lnTo>
                  <a:lnTo>
                    <a:pt x="153" y="75"/>
                  </a:lnTo>
                  <a:lnTo>
                    <a:pt x="153" y="69"/>
                  </a:lnTo>
                  <a:lnTo>
                    <a:pt x="152" y="61"/>
                  </a:lnTo>
                  <a:lnTo>
                    <a:pt x="150" y="52"/>
                  </a:lnTo>
                  <a:lnTo>
                    <a:pt x="147" y="46"/>
                  </a:lnTo>
                  <a:lnTo>
                    <a:pt x="144" y="39"/>
                  </a:lnTo>
                  <a:lnTo>
                    <a:pt x="140" y="33"/>
                  </a:lnTo>
                  <a:lnTo>
                    <a:pt x="136" y="28"/>
                  </a:lnTo>
                  <a:lnTo>
                    <a:pt x="131" y="21"/>
                  </a:lnTo>
                  <a:lnTo>
                    <a:pt x="126" y="16"/>
                  </a:lnTo>
                  <a:lnTo>
                    <a:pt x="119" y="13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100" y="3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88" name="Freeform 610"/>
            <p:cNvSpPr>
              <a:spLocks/>
            </p:cNvSpPr>
            <p:nvPr/>
          </p:nvSpPr>
          <p:spPr bwMode="auto">
            <a:xfrm>
              <a:off x="7365994" y="5187951"/>
              <a:ext cx="101600" cy="77788"/>
            </a:xfrm>
            <a:custGeom>
              <a:avLst/>
              <a:gdLst>
                <a:gd name="T0" fmla="*/ 45820 w 153"/>
                <a:gd name="T1" fmla="*/ 0 h 152"/>
                <a:gd name="T2" fmla="*/ 35859 w 153"/>
                <a:gd name="T3" fmla="*/ 1535 h 152"/>
                <a:gd name="T4" fmla="*/ 27226 w 153"/>
                <a:gd name="T5" fmla="*/ 4094 h 152"/>
                <a:gd name="T6" fmla="*/ 18593 w 153"/>
                <a:gd name="T7" fmla="*/ 8188 h 152"/>
                <a:gd name="T8" fmla="*/ 11953 w 153"/>
                <a:gd name="T9" fmla="*/ 14329 h 152"/>
                <a:gd name="T10" fmla="*/ 6641 w 153"/>
                <a:gd name="T11" fmla="*/ 19959 h 152"/>
                <a:gd name="T12" fmla="*/ 3320 w 153"/>
                <a:gd name="T13" fmla="*/ 26612 h 152"/>
                <a:gd name="T14" fmla="*/ 1328 w 153"/>
                <a:gd name="T15" fmla="*/ 35312 h 152"/>
                <a:gd name="T16" fmla="*/ 1328 w 153"/>
                <a:gd name="T17" fmla="*/ 42476 h 152"/>
                <a:gd name="T18" fmla="*/ 3320 w 153"/>
                <a:gd name="T19" fmla="*/ 50153 h 152"/>
                <a:gd name="T20" fmla="*/ 6641 w 153"/>
                <a:gd name="T21" fmla="*/ 57829 h 152"/>
                <a:gd name="T22" fmla="*/ 11953 w 153"/>
                <a:gd name="T23" fmla="*/ 63459 h 152"/>
                <a:gd name="T24" fmla="*/ 18593 w 153"/>
                <a:gd name="T25" fmla="*/ 69600 h 152"/>
                <a:gd name="T26" fmla="*/ 27226 w 153"/>
                <a:gd name="T27" fmla="*/ 73694 h 152"/>
                <a:gd name="T28" fmla="*/ 35859 w 153"/>
                <a:gd name="T29" fmla="*/ 76253 h 152"/>
                <a:gd name="T30" fmla="*/ 45820 w 153"/>
                <a:gd name="T31" fmla="*/ 77788 h 152"/>
                <a:gd name="T32" fmla="*/ 56444 w 153"/>
                <a:gd name="T33" fmla="*/ 77788 h 152"/>
                <a:gd name="T34" fmla="*/ 66405 w 153"/>
                <a:gd name="T35" fmla="*/ 76253 h 152"/>
                <a:gd name="T36" fmla="*/ 75702 w 153"/>
                <a:gd name="T37" fmla="*/ 73694 h 152"/>
                <a:gd name="T38" fmla="*/ 83671 w 153"/>
                <a:gd name="T39" fmla="*/ 69600 h 152"/>
                <a:gd name="T40" fmla="*/ 90311 w 153"/>
                <a:gd name="T41" fmla="*/ 63459 h 152"/>
                <a:gd name="T42" fmla="*/ 95624 w 153"/>
                <a:gd name="T43" fmla="*/ 57829 h 152"/>
                <a:gd name="T44" fmla="*/ 99608 w 153"/>
                <a:gd name="T45" fmla="*/ 50153 h 152"/>
                <a:gd name="T46" fmla="*/ 101600 w 153"/>
                <a:gd name="T47" fmla="*/ 42476 h 152"/>
                <a:gd name="T48" fmla="*/ 101600 w 153"/>
                <a:gd name="T49" fmla="*/ 35312 h 152"/>
                <a:gd name="T50" fmla="*/ 99608 w 153"/>
                <a:gd name="T51" fmla="*/ 26612 h 152"/>
                <a:gd name="T52" fmla="*/ 95624 w 153"/>
                <a:gd name="T53" fmla="*/ 19959 h 152"/>
                <a:gd name="T54" fmla="*/ 90311 w 153"/>
                <a:gd name="T55" fmla="*/ 14329 h 152"/>
                <a:gd name="T56" fmla="*/ 83671 w 153"/>
                <a:gd name="T57" fmla="*/ 8188 h 152"/>
                <a:gd name="T58" fmla="*/ 75702 w 153"/>
                <a:gd name="T59" fmla="*/ 4094 h 152"/>
                <a:gd name="T60" fmla="*/ 66405 w 153"/>
                <a:gd name="T61" fmla="*/ 1535 h 152"/>
                <a:gd name="T62" fmla="*/ 56444 w 153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2"/>
                <a:gd name="T98" fmla="*/ 153 w 153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2">
                  <a:moveTo>
                    <a:pt x="77" y="0"/>
                  </a:moveTo>
                  <a:lnTo>
                    <a:pt x="69" y="0"/>
                  </a:lnTo>
                  <a:lnTo>
                    <a:pt x="62" y="0"/>
                  </a:lnTo>
                  <a:lnTo>
                    <a:pt x="54" y="3"/>
                  </a:lnTo>
                  <a:lnTo>
                    <a:pt x="47" y="5"/>
                  </a:lnTo>
                  <a:lnTo>
                    <a:pt x="41" y="8"/>
                  </a:lnTo>
                  <a:lnTo>
                    <a:pt x="34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39"/>
                  </a:lnTo>
                  <a:lnTo>
                    <a:pt x="7" y="46"/>
                  </a:lnTo>
                  <a:lnTo>
                    <a:pt x="5" y="52"/>
                  </a:lnTo>
                  <a:lnTo>
                    <a:pt x="2" y="61"/>
                  </a:lnTo>
                  <a:lnTo>
                    <a:pt x="2" y="69"/>
                  </a:lnTo>
                  <a:lnTo>
                    <a:pt x="0" y="75"/>
                  </a:lnTo>
                  <a:lnTo>
                    <a:pt x="2" y="83"/>
                  </a:lnTo>
                  <a:lnTo>
                    <a:pt x="2" y="92"/>
                  </a:lnTo>
                  <a:lnTo>
                    <a:pt x="5" y="98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39"/>
                  </a:lnTo>
                  <a:lnTo>
                    <a:pt x="41" y="144"/>
                  </a:lnTo>
                  <a:lnTo>
                    <a:pt x="47" y="147"/>
                  </a:lnTo>
                  <a:lnTo>
                    <a:pt x="54" y="149"/>
                  </a:lnTo>
                  <a:lnTo>
                    <a:pt x="62" y="150"/>
                  </a:lnTo>
                  <a:lnTo>
                    <a:pt x="69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3" y="150"/>
                  </a:lnTo>
                  <a:lnTo>
                    <a:pt x="100" y="149"/>
                  </a:lnTo>
                  <a:lnTo>
                    <a:pt x="108" y="147"/>
                  </a:lnTo>
                  <a:lnTo>
                    <a:pt x="114" y="144"/>
                  </a:lnTo>
                  <a:lnTo>
                    <a:pt x="119" y="139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4"/>
                  </a:lnTo>
                  <a:lnTo>
                    <a:pt x="140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3" y="83"/>
                  </a:lnTo>
                  <a:lnTo>
                    <a:pt x="153" y="75"/>
                  </a:lnTo>
                  <a:lnTo>
                    <a:pt x="153" y="69"/>
                  </a:lnTo>
                  <a:lnTo>
                    <a:pt x="152" y="61"/>
                  </a:lnTo>
                  <a:lnTo>
                    <a:pt x="150" y="52"/>
                  </a:lnTo>
                  <a:lnTo>
                    <a:pt x="147" y="46"/>
                  </a:lnTo>
                  <a:lnTo>
                    <a:pt x="144" y="39"/>
                  </a:lnTo>
                  <a:lnTo>
                    <a:pt x="140" y="33"/>
                  </a:lnTo>
                  <a:lnTo>
                    <a:pt x="136" y="28"/>
                  </a:lnTo>
                  <a:lnTo>
                    <a:pt x="131" y="21"/>
                  </a:lnTo>
                  <a:lnTo>
                    <a:pt x="126" y="16"/>
                  </a:lnTo>
                  <a:lnTo>
                    <a:pt x="119" y="13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100" y="3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89" name="Freeform 611"/>
            <p:cNvSpPr>
              <a:spLocks noEditPoints="1"/>
            </p:cNvSpPr>
            <p:nvPr/>
          </p:nvSpPr>
          <p:spPr bwMode="auto">
            <a:xfrm>
              <a:off x="5845169" y="4732338"/>
              <a:ext cx="1520825" cy="147638"/>
            </a:xfrm>
            <a:custGeom>
              <a:avLst/>
              <a:gdLst>
                <a:gd name="T0" fmla="*/ 0 w 2315"/>
                <a:gd name="T1" fmla="*/ 131856 h 290"/>
                <a:gd name="T2" fmla="*/ 892130 w 2315"/>
                <a:gd name="T3" fmla="*/ 131856 h 290"/>
                <a:gd name="T4" fmla="*/ 882932 w 2315"/>
                <a:gd name="T5" fmla="*/ 139492 h 290"/>
                <a:gd name="T6" fmla="*/ 882932 w 2315"/>
                <a:gd name="T7" fmla="*/ 14764 h 290"/>
                <a:gd name="T8" fmla="*/ 1471554 w 2315"/>
                <a:gd name="T9" fmla="*/ 14764 h 290"/>
                <a:gd name="T10" fmla="*/ 1471554 w 2315"/>
                <a:gd name="T11" fmla="*/ 30546 h 290"/>
                <a:gd name="T12" fmla="*/ 892130 w 2315"/>
                <a:gd name="T13" fmla="*/ 30546 h 290"/>
                <a:gd name="T14" fmla="*/ 901984 w 2315"/>
                <a:gd name="T15" fmla="*/ 22909 h 290"/>
                <a:gd name="T16" fmla="*/ 901984 w 2315"/>
                <a:gd name="T17" fmla="*/ 147638 h 290"/>
                <a:gd name="T18" fmla="*/ 0 w 2315"/>
                <a:gd name="T19" fmla="*/ 147638 h 290"/>
                <a:gd name="T20" fmla="*/ 0 w 2315"/>
                <a:gd name="T21" fmla="*/ 131856 h 290"/>
                <a:gd name="T22" fmla="*/ 1461043 w 2315"/>
                <a:gd name="T23" fmla="*/ 0 h 290"/>
                <a:gd name="T24" fmla="*/ 1520825 w 2315"/>
                <a:gd name="T25" fmla="*/ 22909 h 290"/>
                <a:gd name="T26" fmla="*/ 1461043 w 2315"/>
                <a:gd name="T27" fmla="*/ 46328 h 290"/>
                <a:gd name="T28" fmla="*/ 1461043 w 2315"/>
                <a:gd name="T29" fmla="*/ 0 h 2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5"/>
                <a:gd name="T46" fmla="*/ 0 h 290"/>
                <a:gd name="T47" fmla="*/ 2315 w 2315"/>
                <a:gd name="T48" fmla="*/ 290 h 2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5" h="290">
                  <a:moveTo>
                    <a:pt x="0" y="259"/>
                  </a:moveTo>
                  <a:lnTo>
                    <a:pt x="1358" y="259"/>
                  </a:lnTo>
                  <a:lnTo>
                    <a:pt x="1344" y="274"/>
                  </a:lnTo>
                  <a:lnTo>
                    <a:pt x="1344" y="29"/>
                  </a:lnTo>
                  <a:lnTo>
                    <a:pt x="2240" y="29"/>
                  </a:lnTo>
                  <a:lnTo>
                    <a:pt x="2240" y="60"/>
                  </a:lnTo>
                  <a:lnTo>
                    <a:pt x="1358" y="60"/>
                  </a:lnTo>
                  <a:lnTo>
                    <a:pt x="1373" y="45"/>
                  </a:lnTo>
                  <a:lnTo>
                    <a:pt x="1373" y="290"/>
                  </a:lnTo>
                  <a:lnTo>
                    <a:pt x="0" y="290"/>
                  </a:lnTo>
                  <a:lnTo>
                    <a:pt x="0" y="259"/>
                  </a:lnTo>
                  <a:close/>
                  <a:moveTo>
                    <a:pt x="2224" y="0"/>
                  </a:moveTo>
                  <a:lnTo>
                    <a:pt x="2315" y="45"/>
                  </a:lnTo>
                  <a:lnTo>
                    <a:pt x="2224" y="91"/>
                  </a:lnTo>
                  <a:lnTo>
                    <a:pt x="2224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90" name="Rectangle 612"/>
            <p:cNvSpPr>
              <a:spLocks noChangeArrowheads="1"/>
            </p:cNvSpPr>
            <p:nvPr/>
          </p:nvSpPr>
          <p:spPr bwMode="auto">
            <a:xfrm>
              <a:off x="7534269" y="4714876"/>
              <a:ext cx="94928" cy="6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X1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91" name="Rectangle 613"/>
            <p:cNvSpPr>
              <a:spLocks noChangeArrowheads="1"/>
            </p:cNvSpPr>
            <p:nvPr/>
          </p:nvSpPr>
          <p:spPr bwMode="auto">
            <a:xfrm>
              <a:off x="7534269" y="4872038"/>
              <a:ext cx="94928" cy="6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X2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" name="Rectangle 614"/>
            <p:cNvSpPr>
              <a:spLocks noChangeArrowheads="1"/>
            </p:cNvSpPr>
            <p:nvPr/>
          </p:nvSpPr>
          <p:spPr bwMode="auto">
            <a:xfrm>
              <a:off x="7533515" y="5028818"/>
              <a:ext cx="95631" cy="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Y1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4" name="Rectangle 615"/>
            <p:cNvSpPr>
              <a:spLocks noChangeArrowheads="1"/>
            </p:cNvSpPr>
            <p:nvPr/>
          </p:nvSpPr>
          <p:spPr bwMode="auto">
            <a:xfrm>
              <a:off x="7533515" y="5185091"/>
              <a:ext cx="95631" cy="6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Y2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5" name="Rectangle 616"/>
            <p:cNvSpPr>
              <a:spLocks noChangeArrowheads="1"/>
            </p:cNvSpPr>
            <p:nvPr/>
          </p:nvSpPr>
          <p:spPr bwMode="auto">
            <a:xfrm>
              <a:off x="5605456" y="4283076"/>
              <a:ext cx="335521" cy="6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 b="1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Constant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6" name="Rectangle 617"/>
            <p:cNvSpPr>
              <a:spLocks noChangeArrowheads="1"/>
            </p:cNvSpPr>
            <p:nvPr/>
          </p:nvSpPr>
          <p:spPr bwMode="auto">
            <a:xfrm>
              <a:off x="5604679" y="4366958"/>
              <a:ext cx="306345" cy="6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 b="1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Fraction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7" name="Rectangle 618"/>
            <p:cNvSpPr>
              <a:spLocks noChangeArrowheads="1"/>
            </p:cNvSpPr>
            <p:nvPr/>
          </p:nvSpPr>
          <p:spPr bwMode="auto">
            <a:xfrm>
              <a:off x="5604679" y="4449690"/>
              <a:ext cx="502470" cy="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 b="1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Discriminator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8" name="Rectangle 619"/>
            <p:cNvSpPr>
              <a:spLocks noChangeArrowheads="1"/>
            </p:cNvSpPr>
            <p:nvPr/>
          </p:nvSpPr>
          <p:spPr bwMode="auto">
            <a:xfrm>
              <a:off x="3714744" y="5226051"/>
              <a:ext cx="101600" cy="77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9" name="Rectangle 620"/>
            <p:cNvSpPr>
              <a:spLocks noChangeArrowheads="1"/>
            </p:cNvSpPr>
            <p:nvPr/>
          </p:nvSpPr>
          <p:spPr bwMode="auto">
            <a:xfrm>
              <a:off x="3714744" y="5226051"/>
              <a:ext cx="101600" cy="7778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10" name="Rectangle 621"/>
            <p:cNvSpPr>
              <a:spLocks noChangeArrowheads="1"/>
            </p:cNvSpPr>
            <p:nvPr/>
          </p:nvSpPr>
          <p:spPr bwMode="auto">
            <a:xfrm>
              <a:off x="6416735" y="4323293"/>
              <a:ext cx="290136" cy="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 b="1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CABLE 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11" name="Rectangle 622"/>
            <p:cNvSpPr>
              <a:spLocks noChangeArrowheads="1"/>
            </p:cNvSpPr>
            <p:nvPr/>
          </p:nvSpPr>
          <p:spPr bwMode="auto">
            <a:xfrm>
              <a:off x="6416735" y="4404877"/>
              <a:ext cx="264202" cy="6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 b="1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DELAY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12" name="Rectangle 623"/>
            <p:cNvSpPr>
              <a:spLocks noChangeArrowheads="1"/>
            </p:cNvSpPr>
            <p:nvPr/>
          </p:nvSpPr>
          <p:spPr bwMode="auto">
            <a:xfrm>
              <a:off x="7327894" y="4322763"/>
              <a:ext cx="66" cy="6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kumimoji="0" lang="ko-KR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13" name="Rectangle 624"/>
            <p:cNvSpPr>
              <a:spLocks noChangeArrowheads="1"/>
            </p:cNvSpPr>
            <p:nvPr/>
          </p:nvSpPr>
          <p:spPr bwMode="auto">
            <a:xfrm>
              <a:off x="7327664" y="4404877"/>
              <a:ext cx="217197" cy="6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 b="1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ATDC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14" name="Rectangle 626"/>
            <p:cNvSpPr>
              <a:spLocks noChangeArrowheads="1"/>
            </p:cNvSpPr>
            <p:nvPr/>
          </p:nvSpPr>
          <p:spPr bwMode="auto">
            <a:xfrm>
              <a:off x="7467594" y="6049963"/>
              <a:ext cx="101600" cy="3540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15" name="Freeform 632"/>
            <p:cNvSpPr>
              <a:spLocks/>
            </p:cNvSpPr>
            <p:nvPr/>
          </p:nvSpPr>
          <p:spPr bwMode="auto">
            <a:xfrm>
              <a:off x="5745156" y="5383213"/>
              <a:ext cx="100012" cy="77788"/>
            </a:xfrm>
            <a:custGeom>
              <a:avLst/>
              <a:gdLst>
                <a:gd name="T0" fmla="*/ 44450 w 153"/>
                <a:gd name="T1" fmla="*/ 0 h 153"/>
                <a:gd name="T2" fmla="*/ 35298 w 153"/>
                <a:gd name="T3" fmla="*/ 1525 h 153"/>
                <a:gd name="T4" fmla="*/ 25493 w 153"/>
                <a:gd name="T5" fmla="*/ 4576 h 153"/>
                <a:gd name="T6" fmla="*/ 18303 w 153"/>
                <a:gd name="T7" fmla="*/ 9152 h 153"/>
                <a:gd name="T8" fmla="*/ 11766 w 153"/>
                <a:gd name="T9" fmla="*/ 13727 h 153"/>
                <a:gd name="T10" fmla="*/ 6537 w 153"/>
                <a:gd name="T11" fmla="*/ 19828 h 153"/>
                <a:gd name="T12" fmla="*/ 1961 w 153"/>
                <a:gd name="T13" fmla="*/ 27455 h 153"/>
                <a:gd name="T14" fmla="*/ 0 w 153"/>
                <a:gd name="T15" fmla="*/ 34572 h 153"/>
                <a:gd name="T16" fmla="*/ 0 w 153"/>
                <a:gd name="T17" fmla="*/ 43216 h 153"/>
                <a:gd name="T18" fmla="*/ 1961 w 153"/>
                <a:gd name="T19" fmla="*/ 50333 h 153"/>
                <a:gd name="T20" fmla="*/ 6537 w 153"/>
                <a:gd name="T21" fmla="*/ 56943 h 153"/>
                <a:gd name="T22" fmla="*/ 11766 w 153"/>
                <a:gd name="T23" fmla="*/ 63552 h 153"/>
                <a:gd name="T24" fmla="*/ 18303 w 153"/>
                <a:gd name="T25" fmla="*/ 68636 h 153"/>
                <a:gd name="T26" fmla="*/ 25493 w 153"/>
                <a:gd name="T27" fmla="*/ 72704 h 153"/>
                <a:gd name="T28" fmla="*/ 35298 w 153"/>
                <a:gd name="T29" fmla="*/ 76263 h 153"/>
                <a:gd name="T30" fmla="*/ 44450 w 153"/>
                <a:gd name="T31" fmla="*/ 76771 h 153"/>
                <a:gd name="T32" fmla="*/ 55562 w 153"/>
                <a:gd name="T33" fmla="*/ 76771 h 153"/>
                <a:gd name="T34" fmla="*/ 64714 w 153"/>
                <a:gd name="T35" fmla="*/ 76263 h 153"/>
                <a:gd name="T36" fmla="*/ 73211 w 153"/>
                <a:gd name="T37" fmla="*/ 72704 h 153"/>
                <a:gd name="T38" fmla="*/ 82363 w 153"/>
                <a:gd name="T39" fmla="*/ 68636 h 153"/>
                <a:gd name="T40" fmla="*/ 88246 w 153"/>
                <a:gd name="T41" fmla="*/ 63552 h 153"/>
                <a:gd name="T42" fmla="*/ 93475 w 153"/>
                <a:gd name="T43" fmla="*/ 56943 h 153"/>
                <a:gd name="T44" fmla="*/ 98051 w 153"/>
                <a:gd name="T45" fmla="*/ 50333 h 153"/>
                <a:gd name="T46" fmla="*/ 99358 w 153"/>
                <a:gd name="T47" fmla="*/ 43216 h 153"/>
                <a:gd name="T48" fmla="*/ 99358 w 153"/>
                <a:gd name="T49" fmla="*/ 34572 h 153"/>
                <a:gd name="T50" fmla="*/ 98051 w 153"/>
                <a:gd name="T51" fmla="*/ 27455 h 153"/>
                <a:gd name="T52" fmla="*/ 93475 w 153"/>
                <a:gd name="T53" fmla="*/ 19828 h 153"/>
                <a:gd name="T54" fmla="*/ 88246 w 153"/>
                <a:gd name="T55" fmla="*/ 13727 h 153"/>
                <a:gd name="T56" fmla="*/ 82363 w 153"/>
                <a:gd name="T57" fmla="*/ 9152 h 153"/>
                <a:gd name="T58" fmla="*/ 73211 w 153"/>
                <a:gd name="T59" fmla="*/ 4576 h 153"/>
                <a:gd name="T60" fmla="*/ 64714 w 153"/>
                <a:gd name="T61" fmla="*/ 1525 h 153"/>
                <a:gd name="T62" fmla="*/ 55562 w 153"/>
                <a:gd name="T63" fmla="*/ 0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3"/>
                <a:gd name="T98" fmla="*/ 153 w 153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3">
                  <a:moveTo>
                    <a:pt x="77" y="0"/>
                  </a:moveTo>
                  <a:lnTo>
                    <a:pt x="68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7" y="6"/>
                  </a:lnTo>
                  <a:lnTo>
                    <a:pt x="39" y="9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3" y="34"/>
                  </a:lnTo>
                  <a:lnTo>
                    <a:pt x="10" y="39"/>
                  </a:lnTo>
                  <a:lnTo>
                    <a:pt x="6" y="47"/>
                  </a:lnTo>
                  <a:lnTo>
                    <a:pt x="3" y="54"/>
                  </a:lnTo>
                  <a:lnTo>
                    <a:pt x="1" y="60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1" y="91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0" y="112"/>
                  </a:lnTo>
                  <a:lnTo>
                    <a:pt x="13" y="119"/>
                  </a:lnTo>
                  <a:lnTo>
                    <a:pt x="18" y="125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40"/>
                  </a:lnTo>
                  <a:lnTo>
                    <a:pt x="39" y="143"/>
                  </a:lnTo>
                  <a:lnTo>
                    <a:pt x="47" y="147"/>
                  </a:lnTo>
                  <a:lnTo>
                    <a:pt x="54" y="150"/>
                  </a:lnTo>
                  <a:lnTo>
                    <a:pt x="60" y="151"/>
                  </a:lnTo>
                  <a:lnTo>
                    <a:pt x="68" y="151"/>
                  </a:lnTo>
                  <a:lnTo>
                    <a:pt x="77" y="153"/>
                  </a:lnTo>
                  <a:lnTo>
                    <a:pt x="85" y="151"/>
                  </a:lnTo>
                  <a:lnTo>
                    <a:pt x="91" y="151"/>
                  </a:lnTo>
                  <a:lnTo>
                    <a:pt x="99" y="150"/>
                  </a:lnTo>
                  <a:lnTo>
                    <a:pt x="106" y="147"/>
                  </a:lnTo>
                  <a:lnTo>
                    <a:pt x="112" y="143"/>
                  </a:lnTo>
                  <a:lnTo>
                    <a:pt x="119" y="140"/>
                  </a:lnTo>
                  <a:lnTo>
                    <a:pt x="126" y="135"/>
                  </a:lnTo>
                  <a:lnTo>
                    <a:pt x="130" y="130"/>
                  </a:lnTo>
                  <a:lnTo>
                    <a:pt x="135" y="125"/>
                  </a:lnTo>
                  <a:lnTo>
                    <a:pt x="140" y="119"/>
                  </a:lnTo>
                  <a:lnTo>
                    <a:pt x="143" y="112"/>
                  </a:lnTo>
                  <a:lnTo>
                    <a:pt x="147" y="106"/>
                  </a:lnTo>
                  <a:lnTo>
                    <a:pt x="150" y="99"/>
                  </a:lnTo>
                  <a:lnTo>
                    <a:pt x="152" y="91"/>
                  </a:lnTo>
                  <a:lnTo>
                    <a:pt x="152" y="85"/>
                  </a:lnTo>
                  <a:lnTo>
                    <a:pt x="153" y="76"/>
                  </a:lnTo>
                  <a:lnTo>
                    <a:pt x="152" y="68"/>
                  </a:lnTo>
                  <a:lnTo>
                    <a:pt x="152" y="60"/>
                  </a:lnTo>
                  <a:lnTo>
                    <a:pt x="150" y="54"/>
                  </a:lnTo>
                  <a:lnTo>
                    <a:pt x="147" y="47"/>
                  </a:lnTo>
                  <a:lnTo>
                    <a:pt x="143" y="39"/>
                  </a:lnTo>
                  <a:lnTo>
                    <a:pt x="140" y="34"/>
                  </a:lnTo>
                  <a:lnTo>
                    <a:pt x="135" y="27"/>
                  </a:lnTo>
                  <a:lnTo>
                    <a:pt x="130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2" y="9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05" name="Freeform 633"/>
            <p:cNvSpPr>
              <a:spLocks/>
            </p:cNvSpPr>
            <p:nvPr/>
          </p:nvSpPr>
          <p:spPr bwMode="auto">
            <a:xfrm>
              <a:off x="5745156" y="5383213"/>
              <a:ext cx="100012" cy="77788"/>
            </a:xfrm>
            <a:custGeom>
              <a:avLst/>
              <a:gdLst>
                <a:gd name="T0" fmla="*/ 44450 w 153"/>
                <a:gd name="T1" fmla="*/ 0 h 153"/>
                <a:gd name="T2" fmla="*/ 35298 w 153"/>
                <a:gd name="T3" fmla="*/ 1525 h 153"/>
                <a:gd name="T4" fmla="*/ 25493 w 153"/>
                <a:gd name="T5" fmla="*/ 4576 h 153"/>
                <a:gd name="T6" fmla="*/ 18303 w 153"/>
                <a:gd name="T7" fmla="*/ 9152 h 153"/>
                <a:gd name="T8" fmla="*/ 11766 w 153"/>
                <a:gd name="T9" fmla="*/ 13727 h 153"/>
                <a:gd name="T10" fmla="*/ 6537 w 153"/>
                <a:gd name="T11" fmla="*/ 19828 h 153"/>
                <a:gd name="T12" fmla="*/ 1961 w 153"/>
                <a:gd name="T13" fmla="*/ 27455 h 153"/>
                <a:gd name="T14" fmla="*/ 0 w 153"/>
                <a:gd name="T15" fmla="*/ 34572 h 153"/>
                <a:gd name="T16" fmla="*/ 0 w 153"/>
                <a:gd name="T17" fmla="*/ 43216 h 153"/>
                <a:gd name="T18" fmla="*/ 1961 w 153"/>
                <a:gd name="T19" fmla="*/ 50333 h 153"/>
                <a:gd name="T20" fmla="*/ 6537 w 153"/>
                <a:gd name="T21" fmla="*/ 56943 h 153"/>
                <a:gd name="T22" fmla="*/ 11766 w 153"/>
                <a:gd name="T23" fmla="*/ 63552 h 153"/>
                <a:gd name="T24" fmla="*/ 18303 w 153"/>
                <a:gd name="T25" fmla="*/ 68636 h 153"/>
                <a:gd name="T26" fmla="*/ 25493 w 153"/>
                <a:gd name="T27" fmla="*/ 72704 h 153"/>
                <a:gd name="T28" fmla="*/ 35298 w 153"/>
                <a:gd name="T29" fmla="*/ 76263 h 153"/>
                <a:gd name="T30" fmla="*/ 44450 w 153"/>
                <a:gd name="T31" fmla="*/ 76771 h 153"/>
                <a:gd name="T32" fmla="*/ 55562 w 153"/>
                <a:gd name="T33" fmla="*/ 76771 h 153"/>
                <a:gd name="T34" fmla="*/ 64714 w 153"/>
                <a:gd name="T35" fmla="*/ 76263 h 153"/>
                <a:gd name="T36" fmla="*/ 73211 w 153"/>
                <a:gd name="T37" fmla="*/ 72704 h 153"/>
                <a:gd name="T38" fmla="*/ 82363 w 153"/>
                <a:gd name="T39" fmla="*/ 68636 h 153"/>
                <a:gd name="T40" fmla="*/ 88246 w 153"/>
                <a:gd name="T41" fmla="*/ 63552 h 153"/>
                <a:gd name="T42" fmla="*/ 93475 w 153"/>
                <a:gd name="T43" fmla="*/ 56943 h 153"/>
                <a:gd name="T44" fmla="*/ 98051 w 153"/>
                <a:gd name="T45" fmla="*/ 50333 h 153"/>
                <a:gd name="T46" fmla="*/ 99358 w 153"/>
                <a:gd name="T47" fmla="*/ 43216 h 153"/>
                <a:gd name="T48" fmla="*/ 99358 w 153"/>
                <a:gd name="T49" fmla="*/ 34572 h 153"/>
                <a:gd name="T50" fmla="*/ 98051 w 153"/>
                <a:gd name="T51" fmla="*/ 27455 h 153"/>
                <a:gd name="T52" fmla="*/ 93475 w 153"/>
                <a:gd name="T53" fmla="*/ 19828 h 153"/>
                <a:gd name="T54" fmla="*/ 88246 w 153"/>
                <a:gd name="T55" fmla="*/ 13727 h 153"/>
                <a:gd name="T56" fmla="*/ 82363 w 153"/>
                <a:gd name="T57" fmla="*/ 9152 h 153"/>
                <a:gd name="T58" fmla="*/ 73211 w 153"/>
                <a:gd name="T59" fmla="*/ 4576 h 153"/>
                <a:gd name="T60" fmla="*/ 64714 w 153"/>
                <a:gd name="T61" fmla="*/ 1525 h 153"/>
                <a:gd name="T62" fmla="*/ 55562 w 153"/>
                <a:gd name="T63" fmla="*/ 0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3"/>
                <a:gd name="T98" fmla="*/ 153 w 153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3">
                  <a:moveTo>
                    <a:pt x="77" y="0"/>
                  </a:moveTo>
                  <a:lnTo>
                    <a:pt x="68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7" y="6"/>
                  </a:lnTo>
                  <a:lnTo>
                    <a:pt x="39" y="9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7"/>
                  </a:lnTo>
                  <a:lnTo>
                    <a:pt x="13" y="34"/>
                  </a:lnTo>
                  <a:lnTo>
                    <a:pt x="10" y="39"/>
                  </a:lnTo>
                  <a:lnTo>
                    <a:pt x="6" y="47"/>
                  </a:lnTo>
                  <a:lnTo>
                    <a:pt x="3" y="54"/>
                  </a:lnTo>
                  <a:lnTo>
                    <a:pt x="1" y="60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1" y="91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0" y="112"/>
                  </a:lnTo>
                  <a:lnTo>
                    <a:pt x="13" y="119"/>
                  </a:lnTo>
                  <a:lnTo>
                    <a:pt x="18" y="125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40"/>
                  </a:lnTo>
                  <a:lnTo>
                    <a:pt x="39" y="143"/>
                  </a:lnTo>
                  <a:lnTo>
                    <a:pt x="47" y="147"/>
                  </a:lnTo>
                  <a:lnTo>
                    <a:pt x="54" y="150"/>
                  </a:lnTo>
                  <a:lnTo>
                    <a:pt x="60" y="151"/>
                  </a:lnTo>
                  <a:lnTo>
                    <a:pt x="68" y="151"/>
                  </a:lnTo>
                  <a:lnTo>
                    <a:pt x="77" y="153"/>
                  </a:lnTo>
                  <a:lnTo>
                    <a:pt x="85" y="151"/>
                  </a:lnTo>
                  <a:lnTo>
                    <a:pt x="91" y="151"/>
                  </a:lnTo>
                  <a:lnTo>
                    <a:pt x="99" y="150"/>
                  </a:lnTo>
                  <a:lnTo>
                    <a:pt x="106" y="147"/>
                  </a:lnTo>
                  <a:lnTo>
                    <a:pt x="112" y="143"/>
                  </a:lnTo>
                  <a:lnTo>
                    <a:pt x="119" y="140"/>
                  </a:lnTo>
                  <a:lnTo>
                    <a:pt x="126" y="135"/>
                  </a:lnTo>
                  <a:lnTo>
                    <a:pt x="130" y="130"/>
                  </a:lnTo>
                  <a:lnTo>
                    <a:pt x="135" y="125"/>
                  </a:lnTo>
                  <a:lnTo>
                    <a:pt x="140" y="119"/>
                  </a:lnTo>
                  <a:lnTo>
                    <a:pt x="143" y="112"/>
                  </a:lnTo>
                  <a:lnTo>
                    <a:pt x="147" y="106"/>
                  </a:lnTo>
                  <a:lnTo>
                    <a:pt x="150" y="99"/>
                  </a:lnTo>
                  <a:lnTo>
                    <a:pt x="152" y="91"/>
                  </a:lnTo>
                  <a:lnTo>
                    <a:pt x="152" y="85"/>
                  </a:lnTo>
                  <a:lnTo>
                    <a:pt x="153" y="76"/>
                  </a:lnTo>
                  <a:lnTo>
                    <a:pt x="152" y="68"/>
                  </a:lnTo>
                  <a:lnTo>
                    <a:pt x="152" y="60"/>
                  </a:lnTo>
                  <a:lnTo>
                    <a:pt x="150" y="54"/>
                  </a:lnTo>
                  <a:lnTo>
                    <a:pt x="147" y="47"/>
                  </a:lnTo>
                  <a:lnTo>
                    <a:pt x="143" y="39"/>
                  </a:lnTo>
                  <a:lnTo>
                    <a:pt x="140" y="34"/>
                  </a:lnTo>
                  <a:lnTo>
                    <a:pt x="135" y="27"/>
                  </a:lnTo>
                  <a:lnTo>
                    <a:pt x="130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2" y="9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06" name="Freeform 634"/>
            <p:cNvSpPr>
              <a:spLocks/>
            </p:cNvSpPr>
            <p:nvPr/>
          </p:nvSpPr>
          <p:spPr bwMode="auto">
            <a:xfrm>
              <a:off x="5745156" y="5461001"/>
              <a:ext cx="100012" cy="77788"/>
            </a:xfrm>
            <a:custGeom>
              <a:avLst/>
              <a:gdLst>
                <a:gd name="T0" fmla="*/ 44450 w 153"/>
                <a:gd name="T1" fmla="*/ 0 h 152"/>
                <a:gd name="T2" fmla="*/ 35298 w 153"/>
                <a:gd name="T3" fmla="*/ 1535 h 152"/>
                <a:gd name="T4" fmla="*/ 25493 w 153"/>
                <a:gd name="T5" fmla="*/ 4094 h 152"/>
                <a:gd name="T6" fmla="*/ 18303 w 153"/>
                <a:gd name="T7" fmla="*/ 8188 h 152"/>
                <a:gd name="T8" fmla="*/ 11766 w 153"/>
                <a:gd name="T9" fmla="*/ 13818 h 152"/>
                <a:gd name="T10" fmla="*/ 6537 w 153"/>
                <a:gd name="T11" fmla="*/ 19959 h 152"/>
                <a:gd name="T12" fmla="*/ 1961 w 153"/>
                <a:gd name="T13" fmla="*/ 27635 h 152"/>
                <a:gd name="T14" fmla="*/ 0 w 153"/>
                <a:gd name="T15" fmla="*/ 34800 h 152"/>
                <a:gd name="T16" fmla="*/ 0 w 153"/>
                <a:gd name="T17" fmla="*/ 42476 h 152"/>
                <a:gd name="T18" fmla="*/ 1961 w 153"/>
                <a:gd name="T19" fmla="*/ 50665 h 152"/>
                <a:gd name="T20" fmla="*/ 6537 w 153"/>
                <a:gd name="T21" fmla="*/ 57317 h 152"/>
                <a:gd name="T22" fmla="*/ 11766 w 153"/>
                <a:gd name="T23" fmla="*/ 63459 h 152"/>
                <a:gd name="T24" fmla="*/ 18303 w 153"/>
                <a:gd name="T25" fmla="*/ 69088 h 152"/>
                <a:gd name="T26" fmla="*/ 25493 w 153"/>
                <a:gd name="T27" fmla="*/ 73182 h 152"/>
                <a:gd name="T28" fmla="*/ 35298 w 153"/>
                <a:gd name="T29" fmla="*/ 75741 h 152"/>
                <a:gd name="T30" fmla="*/ 44450 w 153"/>
                <a:gd name="T31" fmla="*/ 77788 h 152"/>
                <a:gd name="T32" fmla="*/ 55562 w 153"/>
                <a:gd name="T33" fmla="*/ 77788 h 152"/>
                <a:gd name="T34" fmla="*/ 64714 w 153"/>
                <a:gd name="T35" fmla="*/ 75741 h 152"/>
                <a:gd name="T36" fmla="*/ 73211 w 153"/>
                <a:gd name="T37" fmla="*/ 73182 h 152"/>
                <a:gd name="T38" fmla="*/ 82363 w 153"/>
                <a:gd name="T39" fmla="*/ 69088 h 152"/>
                <a:gd name="T40" fmla="*/ 88246 w 153"/>
                <a:gd name="T41" fmla="*/ 63459 h 152"/>
                <a:gd name="T42" fmla="*/ 93475 w 153"/>
                <a:gd name="T43" fmla="*/ 57317 h 152"/>
                <a:gd name="T44" fmla="*/ 98051 w 153"/>
                <a:gd name="T45" fmla="*/ 50665 h 152"/>
                <a:gd name="T46" fmla="*/ 99358 w 153"/>
                <a:gd name="T47" fmla="*/ 42476 h 152"/>
                <a:gd name="T48" fmla="*/ 99358 w 153"/>
                <a:gd name="T49" fmla="*/ 34800 h 152"/>
                <a:gd name="T50" fmla="*/ 98051 w 153"/>
                <a:gd name="T51" fmla="*/ 27635 h 152"/>
                <a:gd name="T52" fmla="*/ 93475 w 153"/>
                <a:gd name="T53" fmla="*/ 19959 h 152"/>
                <a:gd name="T54" fmla="*/ 88246 w 153"/>
                <a:gd name="T55" fmla="*/ 13818 h 152"/>
                <a:gd name="T56" fmla="*/ 82363 w 153"/>
                <a:gd name="T57" fmla="*/ 8188 h 152"/>
                <a:gd name="T58" fmla="*/ 73211 w 153"/>
                <a:gd name="T59" fmla="*/ 4094 h 152"/>
                <a:gd name="T60" fmla="*/ 64714 w 153"/>
                <a:gd name="T61" fmla="*/ 1535 h 152"/>
                <a:gd name="T62" fmla="*/ 55562 w 153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2"/>
                <a:gd name="T98" fmla="*/ 153 w 153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2">
                  <a:moveTo>
                    <a:pt x="77" y="0"/>
                  </a:moveTo>
                  <a:lnTo>
                    <a:pt x="68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7" y="5"/>
                  </a:lnTo>
                  <a:lnTo>
                    <a:pt x="39" y="8"/>
                  </a:lnTo>
                  <a:lnTo>
                    <a:pt x="34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8" y="27"/>
                  </a:lnTo>
                  <a:lnTo>
                    <a:pt x="13" y="32"/>
                  </a:lnTo>
                  <a:lnTo>
                    <a:pt x="10" y="39"/>
                  </a:lnTo>
                  <a:lnTo>
                    <a:pt x="6" y="45"/>
                  </a:lnTo>
                  <a:lnTo>
                    <a:pt x="3" y="54"/>
                  </a:lnTo>
                  <a:lnTo>
                    <a:pt x="1" y="60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0" y="83"/>
                  </a:lnTo>
                  <a:lnTo>
                    <a:pt x="1" y="91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0" y="112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38"/>
                  </a:lnTo>
                  <a:lnTo>
                    <a:pt x="39" y="143"/>
                  </a:lnTo>
                  <a:lnTo>
                    <a:pt x="47" y="147"/>
                  </a:lnTo>
                  <a:lnTo>
                    <a:pt x="54" y="148"/>
                  </a:lnTo>
                  <a:lnTo>
                    <a:pt x="60" y="150"/>
                  </a:lnTo>
                  <a:lnTo>
                    <a:pt x="68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1" y="150"/>
                  </a:lnTo>
                  <a:lnTo>
                    <a:pt x="99" y="148"/>
                  </a:lnTo>
                  <a:lnTo>
                    <a:pt x="106" y="147"/>
                  </a:lnTo>
                  <a:lnTo>
                    <a:pt x="112" y="143"/>
                  </a:lnTo>
                  <a:lnTo>
                    <a:pt x="119" y="138"/>
                  </a:lnTo>
                  <a:lnTo>
                    <a:pt x="126" y="135"/>
                  </a:lnTo>
                  <a:lnTo>
                    <a:pt x="130" y="130"/>
                  </a:lnTo>
                  <a:lnTo>
                    <a:pt x="135" y="124"/>
                  </a:lnTo>
                  <a:lnTo>
                    <a:pt x="140" y="119"/>
                  </a:lnTo>
                  <a:lnTo>
                    <a:pt x="143" y="112"/>
                  </a:lnTo>
                  <a:lnTo>
                    <a:pt x="147" y="106"/>
                  </a:lnTo>
                  <a:lnTo>
                    <a:pt x="150" y="99"/>
                  </a:lnTo>
                  <a:lnTo>
                    <a:pt x="152" y="91"/>
                  </a:lnTo>
                  <a:lnTo>
                    <a:pt x="152" y="83"/>
                  </a:lnTo>
                  <a:lnTo>
                    <a:pt x="153" y="76"/>
                  </a:lnTo>
                  <a:lnTo>
                    <a:pt x="152" y="68"/>
                  </a:lnTo>
                  <a:lnTo>
                    <a:pt x="152" y="60"/>
                  </a:lnTo>
                  <a:lnTo>
                    <a:pt x="150" y="54"/>
                  </a:lnTo>
                  <a:lnTo>
                    <a:pt x="147" y="45"/>
                  </a:lnTo>
                  <a:lnTo>
                    <a:pt x="143" y="39"/>
                  </a:lnTo>
                  <a:lnTo>
                    <a:pt x="140" y="32"/>
                  </a:lnTo>
                  <a:lnTo>
                    <a:pt x="135" y="27"/>
                  </a:lnTo>
                  <a:lnTo>
                    <a:pt x="130" y="21"/>
                  </a:lnTo>
                  <a:lnTo>
                    <a:pt x="126" y="16"/>
                  </a:lnTo>
                  <a:lnTo>
                    <a:pt x="119" y="13"/>
                  </a:lnTo>
                  <a:lnTo>
                    <a:pt x="112" y="8"/>
                  </a:lnTo>
                  <a:lnTo>
                    <a:pt x="106" y="5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07" name="Freeform 635"/>
            <p:cNvSpPr>
              <a:spLocks/>
            </p:cNvSpPr>
            <p:nvPr/>
          </p:nvSpPr>
          <p:spPr bwMode="auto">
            <a:xfrm>
              <a:off x="5745156" y="5461001"/>
              <a:ext cx="100012" cy="77788"/>
            </a:xfrm>
            <a:custGeom>
              <a:avLst/>
              <a:gdLst>
                <a:gd name="T0" fmla="*/ 44450 w 153"/>
                <a:gd name="T1" fmla="*/ 0 h 152"/>
                <a:gd name="T2" fmla="*/ 35298 w 153"/>
                <a:gd name="T3" fmla="*/ 1535 h 152"/>
                <a:gd name="T4" fmla="*/ 25493 w 153"/>
                <a:gd name="T5" fmla="*/ 4094 h 152"/>
                <a:gd name="T6" fmla="*/ 18303 w 153"/>
                <a:gd name="T7" fmla="*/ 8188 h 152"/>
                <a:gd name="T8" fmla="*/ 11766 w 153"/>
                <a:gd name="T9" fmla="*/ 13818 h 152"/>
                <a:gd name="T10" fmla="*/ 6537 w 153"/>
                <a:gd name="T11" fmla="*/ 19959 h 152"/>
                <a:gd name="T12" fmla="*/ 1961 w 153"/>
                <a:gd name="T13" fmla="*/ 27635 h 152"/>
                <a:gd name="T14" fmla="*/ 0 w 153"/>
                <a:gd name="T15" fmla="*/ 34800 h 152"/>
                <a:gd name="T16" fmla="*/ 0 w 153"/>
                <a:gd name="T17" fmla="*/ 42476 h 152"/>
                <a:gd name="T18" fmla="*/ 1961 w 153"/>
                <a:gd name="T19" fmla="*/ 50665 h 152"/>
                <a:gd name="T20" fmla="*/ 6537 w 153"/>
                <a:gd name="T21" fmla="*/ 57317 h 152"/>
                <a:gd name="T22" fmla="*/ 11766 w 153"/>
                <a:gd name="T23" fmla="*/ 63459 h 152"/>
                <a:gd name="T24" fmla="*/ 18303 w 153"/>
                <a:gd name="T25" fmla="*/ 69088 h 152"/>
                <a:gd name="T26" fmla="*/ 25493 w 153"/>
                <a:gd name="T27" fmla="*/ 73182 h 152"/>
                <a:gd name="T28" fmla="*/ 35298 w 153"/>
                <a:gd name="T29" fmla="*/ 75741 h 152"/>
                <a:gd name="T30" fmla="*/ 44450 w 153"/>
                <a:gd name="T31" fmla="*/ 77788 h 152"/>
                <a:gd name="T32" fmla="*/ 55562 w 153"/>
                <a:gd name="T33" fmla="*/ 77788 h 152"/>
                <a:gd name="T34" fmla="*/ 64714 w 153"/>
                <a:gd name="T35" fmla="*/ 75741 h 152"/>
                <a:gd name="T36" fmla="*/ 73211 w 153"/>
                <a:gd name="T37" fmla="*/ 73182 h 152"/>
                <a:gd name="T38" fmla="*/ 82363 w 153"/>
                <a:gd name="T39" fmla="*/ 69088 h 152"/>
                <a:gd name="T40" fmla="*/ 88246 w 153"/>
                <a:gd name="T41" fmla="*/ 63459 h 152"/>
                <a:gd name="T42" fmla="*/ 93475 w 153"/>
                <a:gd name="T43" fmla="*/ 57317 h 152"/>
                <a:gd name="T44" fmla="*/ 98051 w 153"/>
                <a:gd name="T45" fmla="*/ 50665 h 152"/>
                <a:gd name="T46" fmla="*/ 99358 w 153"/>
                <a:gd name="T47" fmla="*/ 42476 h 152"/>
                <a:gd name="T48" fmla="*/ 99358 w 153"/>
                <a:gd name="T49" fmla="*/ 34800 h 152"/>
                <a:gd name="T50" fmla="*/ 98051 w 153"/>
                <a:gd name="T51" fmla="*/ 27635 h 152"/>
                <a:gd name="T52" fmla="*/ 93475 w 153"/>
                <a:gd name="T53" fmla="*/ 19959 h 152"/>
                <a:gd name="T54" fmla="*/ 88246 w 153"/>
                <a:gd name="T55" fmla="*/ 13818 h 152"/>
                <a:gd name="T56" fmla="*/ 82363 w 153"/>
                <a:gd name="T57" fmla="*/ 8188 h 152"/>
                <a:gd name="T58" fmla="*/ 73211 w 153"/>
                <a:gd name="T59" fmla="*/ 4094 h 152"/>
                <a:gd name="T60" fmla="*/ 64714 w 153"/>
                <a:gd name="T61" fmla="*/ 1535 h 152"/>
                <a:gd name="T62" fmla="*/ 55562 w 153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2"/>
                <a:gd name="T98" fmla="*/ 153 w 153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2">
                  <a:moveTo>
                    <a:pt x="77" y="0"/>
                  </a:moveTo>
                  <a:lnTo>
                    <a:pt x="68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7" y="5"/>
                  </a:lnTo>
                  <a:lnTo>
                    <a:pt x="39" y="8"/>
                  </a:lnTo>
                  <a:lnTo>
                    <a:pt x="34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8" y="27"/>
                  </a:lnTo>
                  <a:lnTo>
                    <a:pt x="13" y="32"/>
                  </a:lnTo>
                  <a:lnTo>
                    <a:pt x="10" y="39"/>
                  </a:lnTo>
                  <a:lnTo>
                    <a:pt x="6" y="45"/>
                  </a:lnTo>
                  <a:lnTo>
                    <a:pt x="3" y="54"/>
                  </a:lnTo>
                  <a:lnTo>
                    <a:pt x="1" y="60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0" y="83"/>
                  </a:lnTo>
                  <a:lnTo>
                    <a:pt x="1" y="91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0" y="112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38"/>
                  </a:lnTo>
                  <a:lnTo>
                    <a:pt x="39" y="143"/>
                  </a:lnTo>
                  <a:lnTo>
                    <a:pt x="47" y="147"/>
                  </a:lnTo>
                  <a:lnTo>
                    <a:pt x="54" y="148"/>
                  </a:lnTo>
                  <a:lnTo>
                    <a:pt x="60" y="150"/>
                  </a:lnTo>
                  <a:lnTo>
                    <a:pt x="68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1" y="150"/>
                  </a:lnTo>
                  <a:lnTo>
                    <a:pt x="99" y="148"/>
                  </a:lnTo>
                  <a:lnTo>
                    <a:pt x="106" y="147"/>
                  </a:lnTo>
                  <a:lnTo>
                    <a:pt x="112" y="143"/>
                  </a:lnTo>
                  <a:lnTo>
                    <a:pt x="119" y="138"/>
                  </a:lnTo>
                  <a:lnTo>
                    <a:pt x="126" y="135"/>
                  </a:lnTo>
                  <a:lnTo>
                    <a:pt x="130" y="130"/>
                  </a:lnTo>
                  <a:lnTo>
                    <a:pt x="135" y="124"/>
                  </a:lnTo>
                  <a:lnTo>
                    <a:pt x="140" y="119"/>
                  </a:lnTo>
                  <a:lnTo>
                    <a:pt x="143" y="112"/>
                  </a:lnTo>
                  <a:lnTo>
                    <a:pt x="147" y="106"/>
                  </a:lnTo>
                  <a:lnTo>
                    <a:pt x="150" y="99"/>
                  </a:lnTo>
                  <a:lnTo>
                    <a:pt x="152" y="91"/>
                  </a:lnTo>
                  <a:lnTo>
                    <a:pt x="152" y="83"/>
                  </a:lnTo>
                  <a:lnTo>
                    <a:pt x="153" y="76"/>
                  </a:lnTo>
                  <a:lnTo>
                    <a:pt x="152" y="68"/>
                  </a:lnTo>
                  <a:lnTo>
                    <a:pt x="152" y="60"/>
                  </a:lnTo>
                  <a:lnTo>
                    <a:pt x="150" y="54"/>
                  </a:lnTo>
                  <a:lnTo>
                    <a:pt x="147" y="45"/>
                  </a:lnTo>
                  <a:lnTo>
                    <a:pt x="143" y="39"/>
                  </a:lnTo>
                  <a:lnTo>
                    <a:pt x="140" y="32"/>
                  </a:lnTo>
                  <a:lnTo>
                    <a:pt x="135" y="27"/>
                  </a:lnTo>
                  <a:lnTo>
                    <a:pt x="130" y="21"/>
                  </a:lnTo>
                  <a:lnTo>
                    <a:pt x="126" y="16"/>
                  </a:lnTo>
                  <a:lnTo>
                    <a:pt x="119" y="13"/>
                  </a:lnTo>
                  <a:lnTo>
                    <a:pt x="112" y="8"/>
                  </a:lnTo>
                  <a:lnTo>
                    <a:pt x="106" y="5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08" name="Freeform 636"/>
            <p:cNvSpPr>
              <a:spLocks/>
            </p:cNvSpPr>
            <p:nvPr/>
          </p:nvSpPr>
          <p:spPr bwMode="auto">
            <a:xfrm>
              <a:off x="5745156" y="5541963"/>
              <a:ext cx="100012" cy="77788"/>
            </a:xfrm>
            <a:custGeom>
              <a:avLst/>
              <a:gdLst>
                <a:gd name="T0" fmla="*/ 44450 w 153"/>
                <a:gd name="T1" fmla="*/ 0 h 152"/>
                <a:gd name="T2" fmla="*/ 35298 w 153"/>
                <a:gd name="T3" fmla="*/ 2047 h 152"/>
                <a:gd name="T4" fmla="*/ 25493 w 153"/>
                <a:gd name="T5" fmla="*/ 4606 h 152"/>
                <a:gd name="T6" fmla="*/ 18303 w 153"/>
                <a:gd name="T7" fmla="*/ 8700 h 152"/>
                <a:gd name="T8" fmla="*/ 11766 w 153"/>
                <a:gd name="T9" fmla="*/ 14329 h 152"/>
                <a:gd name="T10" fmla="*/ 6537 w 153"/>
                <a:gd name="T11" fmla="*/ 20471 h 152"/>
                <a:gd name="T12" fmla="*/ 1961 w 153"/>
                <a:gd name="T13" fmla="*/ 27123 h 152"/>
                <a:gd name="T14" fmla="*/ 0 w 153"/>
                <a:gd name="T15" fmla="*/ 35312 h 152"/>
                <a:gd name="T16" fmla="*/ 0 w 153"/>
                <a:gd name="T17" fmla="*/ 42988 h 152"/>
                <a:gd name="T18" fmla="*/ 1961 w 153"/>
                <a:gd name="T19" fmla="*/ 50153 h 152"/>
                <a:gd name="T20" fmla="*/ 6537 w 153"/>
                <a:gd name="T21" fmla="*/ 57829 h 152"/>
                <a:gd name="T22" fmla="*/ 11766 w 153"/>
                <a:gd name="T23" fmla="*/ 63459 h 152"/>
                <a:gd name="T24" fmla="*/ 18303 w 153"/>
                <a:gd name="T25" fmla="*/ 69600 h 152"/>
                <a:gd name="T26" fmla="*/ 25493 w 153"/>
                <a:gd name="T27" fmla="*/ 73694 h 152"/>
                <a:gd name="T28" fmla="*/ 35298 w 153"/>
                <a:gd name="T29" fmla="*/ 76253 h 152"/>
                <a:gd name="T30" fmla="*/ 44450 w 153"/>
                <a:gd name="T31" fmla="*/ 77788 h 152"/>
                <a:gd name="T32" fmla="*/ 55562 w 153"/>
                <a:gd name="T33" fmla="*/ 77788 h 152"/>
                <a:gd name="T34" fmla="*/ 64714 w 153"/>
                <a:gd name="T35" fmla="*/ 76253 h 152"/>
                <a:gd name="T36" fmla="*/ 73211 w 153"/>
                <a:gd name="T37" fmla="*/ 73694 h 152"/>
                <a:gd name="T38" fmla="*/ 82363 w 153"/>
                <a:gd name="T39" fmla="*/ 69600 h 152"/>
                <a:gd name="T40" fmla="*/ 88246 w 153"/>
                <a:gd name="T41" fmla="*/ 63459 h 152"/>
                <a:gd name="T42" fmla="*/ 93475 w 153"/>
                <a:gd name="T43" fmla="*/ 57829 h 152"/>
                <a:gd name="T44" fmla="*/ 98051 w 153"/>
                <a:gd name="T45" fmla="*/ 50153 h 152"/>
                <a:gd name="T46" fmla="*/ 99358 w 153"/>
                <a:gd name="T47" fmla="*/ 42988 h 152"/>
                <a:gd name="T48" fmla="*/ 99358 w 153"/>
                <a:gd name="T49" fmla="*/ 35312 h 152"/>
                <a:gd name="T50" fmla="*/ 98051 w 153"/>
                <a:gd name="T51" fmla="*/ 27123 h 152"/>
                <a:gd name="T52" fmla="*/ 93475 w 153"/>
                <a:gd name="T53" fmla="*/ 20471 h 152"/>
                <a:gd name="T54" fmla="*/ 88246 w 153"/>
                <a:gd name="T55" fmla="*/ 14329 h 152"/>
                <a:gd name="T56" fmla="*/ 82363 w 153"/>
                <a:gd name="T57" fmla="*/ 8700 h 152"/>
                <a:gd name="T58" fmla="*/ 73211 w 153"/>
                <a:gd name="T59" fmla="*/ 4606 h 152"/>
                <a:gd name="T60" fmla="*/ 64714 w 153"/>
                <a:gd name="T61" fmla="*/ 2047 h 152"/>
                <a:gd name="T62" fmla="*/ 55562 w 153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2"/>
                <a:gd name="T98" fmla="*/ 153 w 153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2">
                  <a:moveTo>
                    <a:pt x="77" y="0"/>
                  </a:moveTo>
                  <a:lnTo>
                    <a:pt x="68" y="0"/>
                  </a:lnTo>
                  <a:lnTo>
                    <a:pt x="60" y="0"/>
                  </a:lnTo>
                  <a:lnTo>
                    <a:pt x="54" y="4"/>
                  </a:lnTo>
                  <a:lnTo>
                    <a:pt x="47" y="5"/>
                  </a:lnTo>
                  <a:lnTo>
                    <a:pt x="39" y="9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6" y="46"/>
                  </a:lnTo>
                  <a:lnTo>
                    <a:pt x="3" y="53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7"/>
                  </a:lnTo>
                  <a:lnTo>
                    <a:pt x="10" y="113"/>
                  </a:lnTo>
                  <a:lnTo>
                    <a:pt x="13" y="120"/>
                  </a:lnTo>
                  <a:lnTo>
                    <a:pt x="18" y="124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39"/>
                  </a:lnTo>
                  <a:lnTo>
                    <a:pt x="39" y="144"/>
                  </a:lnTo>
                  <a:lnTo>
                    <a:pt x="47" y="147"/>
                  </a:lnTo>
                  <a:lnTo>
                    <a:pt x="54" y="149"/>
                  </a:lnTo>
                  <a:lnTo>
                    <a:pt x="60" y="151"/>
                  </a:lnTo>
                  <a:lnTo>
                    <a:pt x="68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1" y="151"/>
                  </a:lnTo>
                  <a:lnTo>
                    <a:pt x="99" y="149"/>
                  </a:lnTo>
                  <a:lnTo>
                    <a:pt x="106" y="147"/>
                  </a:lnTo>
                  <a:lnTo>
                    <a:pt x="112" y="144"/>
                  </a:lnTo>
                  <a:lnTo>
                    <a:pt x="119" y="139"/>
                  </a:lnTo>
                  <a:lnTo>
                    <a:pt x="126" y="136"/>
                  </a:lnTo>
                  <a:lnTo>
                    <a:pt x="130" y="131"/>
                  </a:lnTo>
                  <a:lnTo>
                    <a:pt x="135" y="124"/>
                  </a:lnTo>
                  <a:lnTo>
                    <a:pt x="140" y="120"/>
                  </a:lnTo>
                  <a:lnTo>
                    <a:pt x="143" y="113"/>
                  </a:lnTo>
                  <a:lnTo>
                    <a:pt x="147" y="107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4"/>
                  </a:lnTo>
                  <a:lnTo>
                    <a:pt x="153" y="76"/>
                  </a:lnTo>
                  <a:lnTo>
                    <a:pt x="152" y="69"/>
                  </a:lnTo>
                  <a:lnTo>
                    <a:pt x="152" y="61"/>
                  </a:lnTo>
                  <a:lnTo>
                    <a:pt x="150" y="53"/>
                  </a:lnTo>
                  <a:lnTo>
                    <a:pt x="147" y="46"/>
                  </a:lnTo>
                  <a:lnTo>
                    <a:pt x="143" y="40"/>
                  </a:lnTo>
                  <a:lnTo>
                    <a:pt x="140" y="33"/>
                  </a:lnTo>
                  <a:lnTo>
                    <a:pt x="135" y="28"/>
                  </a:lnTo>
                  <a:lnTo>
                    <a:pt x="130" y="22"/>
                  </a:lnTo>
                  <a:lnTo>
                    <a:pt x="126" y="17"/>
                  </a:lnTo>
                  <a:lnTo>
                    <a:pt x="119" y="13"/>
                  </a:lnTo>
                  <a:lnTo>
                    <a:pt x="112" y="9"/>
                  </a:lnTo>
                  <a:lnTo>
                    <a:pt x="106" y="5"/>
                  </a:lnTo>
                  <a:lnTo>
                    <a:pt x="99" y="4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09" name="Freeform 637"/>
            <p:cNvSpPr>
              <a:spLocks/>
            </p:cNvSpPr>
            <p:nvPr/>
          </p:nvSpPr>
          <p:spPr bwMode="auto">
            <a:xfrm>
              <a:off x="5745156" y="5541963"/>
              <a:ext cx="100012" cy="77788"/>
            </a:xfrm>
            <a:custGeom>
              <a:avLst/>
              <a:gdLst>
                <a:gd name="T0" fmla="*/ 44450 w 153"/>
                <a:gd name="T1" fmla="*/ 0 h 152"/>
                <a:gd name="T2" fmla="*/ 35298 w 153"/>
                <a:gd name="T3" fmla="*/ 2047 h 152"/>
                <a:gd name="T4" fmla="*/ 25493 w 153"/>
                <a:gd name="T5" fmla="*/ 4606 h 152"/>
                <a:gd name="T6" fmla="*/ 18303 w 153"/>
                <a:gd name="T7" fmla="*/ 8700 h 152"/>
                <a:gd name="T8" fmla="*/ 11766 w 153"/>
                <a:gd name="T9" fmla="*/ 14329 h 152"/>
                <a:gd name="T10" fmla="*/ 6537 w 153"/>
                <a:gd name="T11" fmla="*/ 20471 h 152"/>
                <a:gd name="T12" fmla="*/ 1961 w 153"/>
                <a:gd name="T13" fmla="*/ 27123 h 152"/>
                <a:gd name="T14" fmla="*/ 0 w 153"/>
                <a:gd name="T15" fmla="*/ 35312 h 152"/>
                <a:gd name="T16" fmla="*/ 0 w 153"/>
                <a:gd name="T17" fmla="*/ 42988 h 152"/>
                <a:gd name="T18" fmla="*/ 1961 w 153"/>
                <a:gd name="T19" fmla="*/ 50153 h 152"/>
                <a:gd name="T20" fmla="*/ 6537 w 153"/>
                <a:gd name="T21" fmla="*/ 57829 h 152"/>
                <a:gd name="T22" fmla="*/ 11766 w 153"/>
                <a:gd name="T23" fmla="*/ 63459 h 152"/>
                <a:gd name="T24" fmla="*/ 18303 w 153"/>
                <a:gd name="T25" fmla="*/ 69600 h 152"/>
                <a:gd name="T26" fmla="*/ 25493 w 153"/>
                <a:gd name="T27" fmla="*/ 73694 h 152"/>
                <a:gd name="T28" fmla="*/ 35298 w 153"/>
                <a:gd name="T29" fmla="*/ 76253 h 152"/>
                <a:gd name="T30" fmla="*/ 44450 w 153"/>
                <a:gd name="T31" fmla="*/ 77788 h 152"/>
                <a:gd name="T32" fmla="*/ 55562 w 153"/>
                <a:gd name="T33" fmla="*/ 77788 h 152"/>
                <a:gd name="T34" fmla="*/ 64714 w 153"/>
                <a:gd name="T35" fmla="*/ 76253 h 152"/>
                <a:gd name="T36" fmla="*/ 73211 w 153"/>
                <a:gd name="T37" fmla="*/ 73694 h 152"/>
                <a:gd name="T38" fmla="*/ 82363 w 153"/>
                <a:gd name="T39" fmla="*/ 69600 h 152"/>
                <a:gd name="T40" fmla="*/ 88246 w 153"/>
                <a:gd name="T41" fmla="*/ 63459 h 152"/>
                <a:gd name="T42" fmla="*/ 93475 w 153"/>
                <a:gd name="T43" fmla="*/ 57829 h 152"/>
                <a:gd name="T44" fmla="*/ 98051 w 153"/>
                <a:gd name="T45" fmla="*/ 50153 h 152"/>
                <a:gd name="T46" fmla="*/ 99358 w 153"/>
                <a:gd name="T47" fmla="*/ 42988 h 152"/>
                <a:gd name="T48" fmla="*/ 99358 w 153"/>
                <a:gd name="T49" fmla="*/ 35312 h 152"/>
                <a:gd name="T50" fmla="*/ 98051 w 153"/>
                <a:gd name="T51" fmla="*/ 27123 h 152"/>
                <a:gd name="T52" fmla="*/ 93475 w 153"/>
                <a:gd name="T53" fmla="*/ 20471 h 152"/>
                <a:gd name="T54" fmla="*/ 88246 w 153"/>
                <a:gd name="T55" fmla="*/ 14329 h 152"/>
                <a:gd name="T56" fmla="*/ 82363 w 153"/>
                <a:gd name="T57" fmla="*/ 8700 h 152"/>
                <a:gd name="T58" fmla="*/ 73211 w 153"/>
                <a:gd name="T59" fmla="*/ 4606 h 152"/>
                <a:gd name="T60" fmla="*/ 64714 w 153"/>
                <a:gd name="T61" fmla="*/ 2047 h 152"/>
                <a:gd name="T62" fmla="*/ 55562 w 153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2"/>
                <a:gd name="T98" fmla="*/ 153 w 153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2">
                  <a:moveTo>
                    <a:pt x="77" y="0"/>
                  </a:moveTo>
                  <a:lnTo>
                    <a:pt x="68" y="0"/>
                  </a:lnTo>
                  <a:lnTo>
                    <a:pt x="60" y="0"/>
                  </a:lnTo>
                  <a:lnTo>
                    <a:pt x="54" y="4"/>
                  </a:lnTo>
                  <a:lnTo>
                    <a:pt x="47" y="5"/>
                  </a:lnTo>
                  <a:lnTo>
                    <a:pt x="39" y="9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6" y="46"/>
                  </a:lnTo>
                  <a:lnTo>
                    <a:pt x="3" y="53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2"/>
                  </a:lnTo>
                  <a:lnTo>
                    <a:pt x="3" y="98"/>
                  </a:lnTo>
                  <a:lnTo>
                    <a:pt x="6" y="107"/>
                  </a:lnTo>
                  <a:lnTo>
                    <a:pt x="10" y="113"/>
                  </a:lnTo>
                  <a:lnTo>
                    <a:pt x="13" y="120"/>
                  </a:lnTo>
                  <a:lnTo>
                    <a:pt x="18" y="124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39"/>
                  </a:lnTo>
                  <a:lnTo>
                    <a:pt x="39" y="144"/>
                  </a:lnTo>
                  <a:lnTo>
                    <a:pt x="47" y="147"/>
                  </a:lnTo>
                  <a:lnTo>
                    <a:pt x="54" y="149"/>
                  </a:lnTo>
                  <a:lnTo>
                    <a:pt x="60" y="151"/>
                  </a:lnTo>
                  <a:lnTo>
                    <a:pt x="68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1" y="151"/>
                  </a:lnTo>
                  <a:lnTo>
                    <a:pt x="99" y="149"/>
                  </a:lnTo>
                  <a:lnTo>
                    <a:pt x="106" y="147"/>
                  </a:lnTo>
                  <a:lnTo>
                    <a:pt x="112" y="144"/>
                  </a:lnTo>
                  <a:lnTo>
                    <a:pt x="119" y="139"/>
                  </a:lnTo>
                  <a:lnTo>
                    <a:pt x="126" y="136"/>
                  </a:lnTo>
                  <a:lnTo>
                    <a:pt x="130" y="131"/>
                  </a:lnTo>
                  <a:lnTo>
                    <a:pt x="135" y="124"/>
                  </a:lnTo>
                  <a:lnTo>
                    <a:pt x="140" y="120"/>
                  </a:lnTo>
                  <a:lnTo>
                    <a:pt x="143" y="113"/>
                  </a:lnTo>
                  <a:lnTo>
                    <a:pt x="147" y="107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4"/>
                  </a:lnTo>
                  <a:lnTo>
                    <a:pt x="153" y="76"/>
                  </a:lnTo>
                  <a:lnTo>
                    <a:pt x="152" y="69"/>
                  </a:lnTo>
                  <a:lnTo>
                    <a:pt x="152" y="61"/>
                  </a:lnTo>
                  <a:lnTo>
                    <a:pt x="150" y="53"/>
                  </a:lnTo>
                  <a:lnTo>
                    <a:pt x="147" y="46"/>
                  </a:lnTo>
                  <a:lnTo>
                    <a:pt x="143" y="40"/>
                  </a:lnTo>
                  <a:lnTo>
                    <a:pt x="140" y="33"/>
                  </a:lnTo>
                  <a:lnTo>
                    <a:pt x="135" y="28"/>
                  </a:lnTo>
                  <a:lnTo>
                    <a:pt x="130" y="22"/>
                  </a:lnTo>
                  <a:lnTo>
                    <a:pt x="126" y="17"/>
                  </a:lnTo>
                  <a:lnTo>
                    <a:pt x="119" y="13"/>
                  </a:lnTo>
                  <a:lnTo>
                    <a:pt x="112" y="9"/>
                  </a:lnTo>
                  <a:lnTo>
                    <a:pt x="106" y="5"/>
                  </a:lnTo>
                  <a:lnTo>
                    <a:pt x="99" y="4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10" name="Freeform 638"/>
            <p:cNvSpPr>
              <a:spLocks/>
            </p:cNvSpPr>
            <p:nvPr/>
          </p:nvSpPr>
          <p:spPr bwMode="auto">
            <a:xfrm>
              <a:off x="6451594" y="5461001"/>
              <a:ext cx="103187" cy="77788"/>
            </a:xfrm>
            <a:custGeom>
              <a:avLst/>
              <a:gdLst>
                <a:gd name="T0" fmla="*/ 45861 w 153"/>
                <a:gd name="T1" fmla="*/ 0 h 152"/>
                <a:gd name="T2" fmla="*/ 36419 w 153"/>
                <a:gd name="T3" fmla="*/ 1535 h 152"/>
                <a:gd name="T4" fmla="*/ 27651 w 153"/>
                <a:gd name="T5" fmla="*/ 4094 h 152"/>
                <a:gd name="T6" fmla="*/ 18884 w 153"/>
                <a:gd name="T7" fmla="*/ 8188 h 152"/>
                <a:gd name="T8" fmla="*/ 12140 w 153"/>
                <a:gd name="T9" fmla="*/ 13818 h 152"/>
                <a:gd name="T10" fmla="*/ 6744 w 153"/>
                <a:gd name="T11" fmla="*/ 19959 h 152"/>
                <a:gd name="T12" fmla="*/ 3372 w 153"/>
                <a:gd name="T13" fmla="*/ 27635 h 152"/>
                <a:gd name="T14" fmla="*/ 674 w 153"/>
                <a:gd name="T15" fmla="*/ 34800 h 152"/>
                <a:gd name="T16" fmla="*/ 674 w 153"/>
                <a:gd name="T17" fmla="*/ 42476 h 152"/>
                <a:gd name="T18" fmla="*/ 3372 w 153"/>
                <a:gd name="T19" fmla="*/ 50665 h 152"/>
                <a:gd name="T20" fmla="*/ 6744 w 153"/>
                <a:gd name="T21" fmla="*/ 57317 h 152"/>
                <a:gd name="T22" fmla="*/ 12140 w 153"/>
                <a:gd name="T23" fmla="*/ 63459 h 152"/>
                <a:gd name="T24" fmla="*/ 18884 w 153"/>
                <a:gd name="T25" fmla="*/ 69088 h 152"/>
                <a:gd name="T26" fmla="*/ 27651 w 153"/>
                <a:gd name="T27" fmla="*/ 73182 h 152"/>
                <a:gd name="T28" fmla="*/ 36419 w 153"/>
                <a:gd name="T29" fmla="*/ 75741 h 152"/>
                <a:gd name="T30" fmla="*/ 45861 w 153"/>
                <a:gd name="T31" fmla="*/ 77788 h 152"/>
                <a:gd name="T32" fmla="*/ 57326 w 153"/>
                <a:gd name="T33" fmla="*/ 77788 h 152"/>
                <a:gd name="T34" fmla="*/ 66768 w 153"/>
                <a:gd name="T35" fmla="*/ 75741 h 152"/>
                <a:gd name="T36" fmla="*/ 76884 w 153"/>
                <a:gd name="T37" fmla="*/ 73182 h 152"/>
                <a:gd name="T38" fmla="*/ 84978 w 153"/>
                <a:gd name="T39" fmla="*/ 69088 h 152"/>
                <a:gd name="T40" fmla="*/ 91047 w 153"/>
                <a:gd name="T41" fmla="*/ 63459 h 152"/>
                <a:gd name="T42" fmla="*/ 97117 w 153"/>
                <a:gd name="T43" fmla="*/ 57317 h 152"/>
                <a:gd name="T44" fmla="*/ 101164 w 153"/>
                <a:gd name="T45" fmla="*/ 50665 h 152"/>
                <a:gd name="T46" fmla="*/ 103187 w 153"/>
                <a:gd name="T47" fmla="*/ 42476 h 152"/>
                <a:gd name="T48" fmla="*/ 103187 w 153"/>
                <a:gd name="T49" fmla="*/ 34800 h 152"/>
                <a:gd name="T50" fmla="*/ 101164 w 153"/>
                <a:gd name="T51" fmla="*/ 27635 h 152"/>
                <a:gd name="T52" fmla="*/ 97117 w 153"/>
                <a:gd name="T53" fmla="*/ 19959 h 152"/>
                <a:gd name="T54" fmla="*/ 91047 w 153"/>
                <a:gd name="T55" fmla="*/ 13818 h 152"/>
                <a:gd name="T56" fmla="*/ 84978 w 153"/>
                <a:gd name="T57" fmla="*/ 8188 h 152"/>
                <a:gd name="T58" fmla="*/ 76884 w 153"/>
                <a:gd name="T59" fmla="*/ 4094 h 152"/>
                <a:gd name="T60" fmla="*/ 66768 w 153"/>
                <a:gd name="T61" fmla="*/ 1535 h 152"/>
                <a:gd name="T62" fmla="*/ 57326 w 153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2"/>
                <a:gd name="T98" fmla="*/ 153 w 153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2">
                  <a:moveTo>
                    <a:pt x="77" y="0"/>
                  </a:moveTo>
                  <a:lnTo>
                    <a:pt x="68" y="0"/>
                  </a:lnTo>
                  <a:lnTo>
                    <a:pt x="62" y="1"/>
                  </a:lnTo>
                  <a:lnTo>
                    <a:pt x="54" y="3"/>
                  </a:lnTo>
                  <a:lnTo>
                    <a:pt x="47" y="5"/>
                  </a:lnTo>
                  <a:lnTo>
                    <a:pt x="41" y="8"/>
                  </a:lnTo>
                  <a:lnTo>
                    <a:pt x="34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8" y="27"/>
                  </a:lnTo>
                  <a:lnTo>
                    <a:pt x="13" y="32"/>
                  </a:lnTo>
                  <a:lnTo>
                    <a:pt x="10" y="39"/>
                  </a:lnTo>
                  <a:lnTo>
                    <a:pt x="6" y="45"/>
                  </a:lnTo>
                  <a:lnTo>
                    <a:pt x="5" y="54"/>
                  </a:lnTo>
                  <a:lnTo>
                    <a:pt x="1" y="60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1" y="83"/>
                  </a:lnTo>
                  <a:lnTo>
                    <a:pt x="1" y="91"/>
                  </a:lnTo>
                  <a:lnTo>
                    <a:pt x="5" y="99"/>
                  </a:lnTo>
                  <a:lnTo>
                    <a:pt x="6" y="106"/>
                  </a:lnTo>
                  <a:lnTo>
                    <a:pt x="10" y="112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38"/>
                  </a:lnTo>
                  <a:lnTo>
                    <a:pt x="41" y="143"/>
                  </a:lnTo>
                  <a:lnTo>
                    <a:pt x="47" y="147"/>
                  </a:lnTo>
                  <a:lnTo>
                    <a:pt x="54" y="148"/>
                  </a:lnTo>
                  <a:lnTo>
                    <a:pt x="62" y="150"/>
                  </a:lnTo>
                  <a:lnTo>
                    <a:pt x="68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3" y="150"/>
                  </a:lnTo>
                  <a:lnTo>
                    <a:pt x="99" y="148"/>
                  </a:lnTo>
                  <a:lnTo>
                    <a:pt x="108" y="147"/>
                  </a:lnTo>
                  <a:lnTo>
                    <a:pt x="114" y="143"/>
                  </a:lnTo>
                  <a:lnTo>
                    <a:pt x="119" y="138"/>
                  </a:lnTo>
                  <a:lnTo>
                    <a:pt x="126" y="135"/>
                  </a:lnTo>
                  <a:lnTo>
                    <a:pt x="130" y="130"/>
                  </a:lnTo>
                  <a:lnTo>
                    <a:pt x="135" y="124"/>
                  </a:lnTo>
                  <a:lnTo>
                    <a:pt x="140" y="119"/>
                  </a:lnTo>
                  <a:lnTo>
                    <a:pt x="144" y="112"/>
                  </a:lnTo>
                  <a:lnTo>
                    <a:pt x="147" y="106"/>
                  </a:lnTo>
                  <a:lnTo>
                    <a:pt x="150" y="99"/>
                  </a:lnTo>
                  <a:lnTo>
                    <a:pt x="152" y="91"/>
                  </a:lnTo>
                  <a:lnTo>
                    <a:pt x="153" y="83"/>
                  </a:lnTo>
                  <a:lnTo>
                    <a:pt x="153" y="76"/>
                  </a:lnTo>
                  <a:lnTo>
                    <a:pt x="153" y="68"/>
                  </a:lnTo>
                  <a:lnTo>
                    <a:pt x="152" y="60"/>
                  </a:lnTo>
                  <a:lnTo>
                    <a:pt x="150" y="54"/>
                  </a:lnTo>
                  <a:lnTo>
                    <a:pt x="147" y="45"/>
                  </a:lnTo>
                  <a:lnTo>
                    <a:pt x="144" y="39"/>
                  </a:lnTo>
                  <a:lnTo>
                    <a:pt x="140" y="32"/>
                  </a:lnTo>
                  <a:lnTo>
                    <a:pt x="135" y="27"/>
                  </a:lnTo>
                  <a:lnTo>
                    <a:pt x="130" y="21"/>
                  </a:lnTo>
                  <a:lnTo>
                    <a:pt x="126" y="16"/>
                  </a:lnTo>
                  <a:lnTo>
                    <a:pt x="119" y="13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99" y="3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11" name="Freeform 639"/>
            <p:cNvSpPr>
              <a:spLocks/>
            </p:cNvSpPr>
            <p:nvPr/>
          </p:nvSpPr>
          <p:spPr bwMode="auto">
            <a:xfrm>
              <a:off x="6451594" y="5461001"/>
              <a:ext cx="103187" cy="77788"/>
            </a:xfrm>
            <a:custGeom>
              <a:avLst/>
              <a:gdLst>
                <a:gd name="T0" fmla="*/ 45861 w 153"/>
                <a:gd name="T1" fmla="*/ 0 h 152"/>
                <a:gd name="T2" fmla="*/ 36419 w 153"/>
                <a:gd name="T3" fmla="*/ 1535 h 152"/>
                <a:gd name="T4" fmla="*/ 27651 w 153"/>
                <a:gd name="T5" fmla="*/ 4094 h 152"/>
                <a:gd name="T6" fmla="*/ 18884 w 153"/>
                <a:gd name="T7" fmla="*/ 8188 h 152"/>
                <a:gd name="T8" fmla="*/ 12140 w 153"/>
                <a:gd name="T9" fmla="*/ 13818 h 152"/>
                <a:gd name="T10" fmla="*/ 6744 w 153"/>
                <a:gd name="T11" fmla="*/ 19959 h 152"/>
                <a:gd name="T12" fmla="*/ 3372 w 153"/>
                <a:gd name="T13" fmla="*/ 27635 h 152"/>
                <a:gd name="T14" fmla="*/ 674 w 153"/>
                <a:gd name="T15" fmla="*/ 34800 h 152"/>
                <a:gd name="T16" fmla="*/ 674 w 153"/>
                <a:gd name="T17" fmla="*/ 42476 h 152"/>
                <a:gd name="T18" fmla="*/ 3372 w 153"/>
                <a:gd name="T19" fmla="*/ 50665 h 152"/>
                <a:gd name="T20" fmla="*/ 6744 w 153"/>
                <a:gd name="T21" fmla="*/ 57317 h 152"/>
                <a:gd name="T22" fmla="*/ 12140 w 153"/>
                <a:gd name="T23" fmla="*/ 63459 h 152"/>
                <a:gd name="T24" fmla="*/ 18884 w 153"/>
                <a:gd name="T25" fmla="*/ 69088 h 152"/>
                <a:gd name="T26" fmla="*/ 27651 w 153"/>
                <a:gd name="T27" fmla="*/ 73182 h 152"/>
                <a:gd name="T28" fmla="*/ 36419 w 153"/>
                <a:gd name="T29" fmla="*/ 75741 h 152"/>
                <a:gd name="T30" fmla="*/ 45861 w 153"/>
                <a:gd name="T31" fmla="*/ 77788 h 152"/>
                <a:gd name="T32" fmla="*/ 57326 w 153"/>
                <a:gd name="T33" fmla="*/ 77788 h 152"/>
                <a:gd name="T34" fmla="*/ 66768 w 153"/>
                <a:gd name="T35" fmla="*/ 75741 h 152"/>
                <a:gd name="T36" fmla="*/ 76884 w 153"/>
                <a:gd name="T37" fmla="*/ 73182 h 152"/>
                <a:gd name="T38" fmla="*/ 84978 w 153"/>
                <a:gd name="T39" fmla="*/ 69088 h 152"/>
                <a:gd name="T40" fmla="*/ 91047 w 153"/>
                <a:gd name="T41" fmla="*/ 63459 h 152"/>
                <a:gd name="T42" fmla="*/ 97117 w 153"/>
                <a:gd name="T43" fmla="*/ 57317 h 152"/>
                <a:gd name="T44" fmla="*/ 101164 w 153"/>
                <a:gd name="T45" fmla="*/ 50665 h 152"/>
                <a:gd name="T46" fmla="*/ 103187 w 153"/>
                <a:gd name="T47" fmla="*/ 42476 h 152"/>
                <a:gd name="T48" fmla="*/ 103187 w 153"/>
                <a:gd name="T49" fmla="*/ 34800 h 152"/>
                <a:gd name="T50" fmla="*/ 101164 w 153"/>
                <a:gd name="T51" fmla="*/ 27635 h 152"/>
                <a:gd name="T52" fmla="*/ 97117 w 153"/>
                <a:gd name="T53" fmla="*/ 19959 h 152"/>
                <a:gd name="T54" fmla="*/ 91047 w 153"/>
                <a:gd name="T55" fmla="*/ 13818 h 152"/>
                <a:gd name="T56" fmla="*/ 84978 w 153"/>
                <a:gd name="T57" fmla="*/ 8188 h 152"/>
                <a:gd name="T58" fmla="*/ 76884 w 153"/>
                <a:gd name="T59" fmla="*/ 4094 h 152"/>
                <a:gd name="T60" fmla="*/ 66768 w 153"/>
                <a:gd name="T61" fmla="*/ 1535 h 152"/>
                <a:gd name="T62" fmla="*/ 57326 w 153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2"/>
                <a:gd name="T98" fmla="*/ 153 w 153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2">
                  <a:moveTo>
                    <a:pt x="77" y="0"/>
                  </a:moveTo>
                  <a:lnTo>
                    <a:pt x="68" y="0"/>
                  </a:lnTo>
                  <a:lnTo>
                    <a:pt x="62" y="1"/>
                  </a:lnTo>
                  <a:lnTo>
                    <a:pt x="54" y="3"/>
                  </a:lnTo>
                  <a:lnTo>
                    <a:pt x="47" y="5"/>
                  </a:lnTo>
                  <a:lnTo>
                    <a:pt x="41" y="8"/>
                  </a:lnTo>
                  <a:lnTo>
                    <a:pt x="34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8" y="27"/>
                  </a:lnTo>
                  <a:lnTo>
                    <a:pt x="13" y="32"/>
                  </a:lnTo>
                  <a:lnTo>
                    <a:pt x="10" y="39"/>
                  </a:lnTo>
                  <a:lnTo>
                    <a:pt x="6" y="45"/>
                  </a:lnTo>
                  <a:lnTo>
                    <a:pt x="5" y="54"/>
                  </a:lnTo>
                  <a:lnTo>
                    <a:pt x="1" y="60"/>
                  </a:lnTo>
                  <a:lnTo>
                    <a:pt x="1" y="68"/>
                  </a:lnTo>
                  <a:lnTo>
                    <a:pt x="0" y="76"/>
                  </a:lnTo>
                  <a:lnTo>
                    <a:pt x="1" y="83"/>
                  </a:lnTo>
                  <a:lnTo>
                    <a:pt x="1" y="91"/>
                  </a:lnTo>
                  <a:lnTo>
                    <a:pt x="5" y="99"/>
                  </a:lnTo>
                  <a:lnTo>
                    <a:pt x="6" y="106"/>
                  </a:lnTo>
                  <a:lnTo>
                    <a:pt x="10" y="112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38"/>
                  </a:lnTo>
                  <a:lnTo>
                    <a:pt x="41" y="143"/>
                  </a:lnTo>
                  <a:lnTo>
                    <a:pt x="47" y="147"/>
                  </a:lnTo>
                  <a:lnTo>
                    <a:pt x="54" y="148"/>
                  </a:lnTo>
                  <a:lnTo>
                    <a:pt x="62" y="150"/>
                  </a:lnTo>
                  <a:lnTo>
                    <a:pt x="68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3" y="150"/>
                  </a:lnTo>
                  <a:lnTo>
                    <a:pt x="99" y="148"/>
                  </a:lnTo>
                  <a:lnTo>
                    <a:pt x="108" y="147"/>
                  </a:lnTo>
                  <a:lnTo>
                    <a:pt x="114" y="143"/>
                  </a:lnTo>
                  <a:lnTo>
                    <a:pt x="119" y="138"/>
                  </a:lnTo>
                  <a:lnTo>
                    <a:pt x="126" y="135"/>
                  </a:lnTo>
                  <a:lnTo>
                    <a:pt x="130" y="130"/>
                  </a:lnTo>
                  <a:lnTo>
                    <a:pt x="135" y="124"/>
                  </a:lnTo>
                  <a:lnTo>
                    <a:pt x="140" y="119"/>
                  </a:lnTo>
                  <a:lnTo>
                    <a:pt x="144" y="112"/>
                  </a:lnTo>
                  <a:lnTo>
                    <a:pt x="147" y="106"/>
                  </a:lnTo>
                  <a:lnTo>
                    <a:pt x="150" y="99"/>
                  </a:lnTo>
                  <a:lnTo>
                    <a:pt x="152" y="91"/>
                  </a:lnTo>
                  <a:lnTo>
                    <a:pt x="153" y="83"/>
                  </a:lnTo>
                  <a:lnTo>
                    <a:pt x="153" y="76"/>
                  </a:lnTo>
                  <a:lnTo>
                    <a:pt x="153" y="68"/>
                  </a:lnTo>
                  <a:lnTo>
                    <a:pt x="152" y="60"/>
                  </a:lnTo>
                  <a:lnTo>
                    <a:pt x="150" y="54"/>
                  </a:lnTo>
                  <a:lnTo>
                    <a:pt x="147" y="45"/>
                  </a:lnTo>
                  <a:lnTo>
                    <a:pt x="144" y="39"/>
                  </a:lnTo>
                  <a:lnTo>
                    <a:pt x="140" y="32"/>
                  </a:lnTo>
                  <a:lnTo>
                    <a:pt x="135" y="27"/>
                  </a:lnTo>
                  <a:lnTo>
                    <a:pt x="130" y="21"/>
                  </a:lnTo>
                  <a:lnTo>
                    <a:pt x="126" y="16"/>
                  </a:lnTo>
                  <a:lnTo>
                    <a:pt x="119" y="13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99" y="3"/>
                  </a:lnTo>
                  <a:lnTo>
                    <a:pt x="93" y="1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12" name="Freeform 640"/>
            <p:cNvSpPr>
              <a:spLocks/>
            </p:cNvSpPr>
            <p:nvPr/>
          </p:nvSpPr>
          <p:spPr bwMode="auto">
            <a:xfrm>
              <a:off x="6451594" y="5540376"/>
              <a:ext cx="103187" cy="77788"/>
            </a:xfrm>
            <a:custGeom>
              <a:avLst/>
              <a:gdLst>
                <a:gd name="T0" fmla="*/ 45861 w 153"/>
                <a:gd name="T1" fmla="*/ 0 h 152"/>
                <a:gd name="T2" fmla="*/ 36419 w 153"/>
                <a:gd name="T3" fmla="*/ 1535 h 152"/>
                <a:gd name="T4" fmla="*/ 27651 w 153"/>
                <a:gd name="T5" fmla="*/ 4094 h 152"/>
                <a:gd name="T6" fmla="*/ 18884 w 153"/>
                <a:gd name="T7" fmla="*/ 8188 h 152"/>
                <a:gd name="T8" fmla="*/ 12140 w 153"/>
                <a:gd name="T9" fmla="*/ 14329 h 152"/>
                <a:gd name="T10" fmla="*/ 6744 w 153"/>
                <a:gd name="T11" fmla="*/ 19959 h 152"/>
                <a:gd name="T12" fmla="*/ 3372 w 153"/>
                <a:gd name="T13" fmla="*/ 26612 h 152"/>
                <a:gd name="T14" fmla="*/ 674 w 153"/>
                <a:gd name="T15" fmla="*/ 34800 h 152"/>
                <a:gd name="T16" fmla="*/ 674 w 153"/>
                <a:gd name="T17" fmla="*/ 42476 h 152"/>
                <a:gd name="T18" fmla="*/ 3372 w 153"/>
                <a:gd name="T19" fmla="*/ 50153 h 152"/>
                <a:gd name="T20" fmla="*/ 6744 w 153"/>
                <a:gd name="T21" fmla="*/ 57317 h 152"/>
                <a:gd name="T22" fmla="*/ 12140 w 153"/>
                <a:gd name="T23" fmla="*/ 63459 h 152"/>
                <a:gd name="T24" fmla="*/ 18884 w 153"/>
                <a:gd name="T25" fmla="*/ 69088 h 152"/>
                <a:gd name="T26" fmla="*/ 27651 w 153"/>
                <a:gd name="T27" fmla="*/ 73182 h 152"/>
                <a:gd name="T28" fmla="*/ 36419 w 153"/>
                <a:gd name="T29" fmla="*/ 75741 h 152"/>
                <a:gd name="T30" fmla="*/ 45861 w 153"/>
                <a:gd name="T31" fmla="*/ 77788 h 152"/>
                <a:gd name="T32" fmla="*/ 57326 w 153"/>
                <a:gd name="T33" fmla="*/ 77788 h 152"/>
                <a:gd name="T34" fmla="*/ 66768 w 153"/>
                <a:gd name="T35" fmla="*/ 75741 h 152"/>
                <a:gd name="T36" fmla="*/ 76884 w 153"/>
                <a:gd name="T37" fmla="*/ 73182 h 152"/>
                <a:gd name="T38" fmla="*/ 84978 w 153"/>
                <a:gd name="T39" fmla="*/ 69088 h 152"/>
                <a:gd name="T40" fmla="*/ 91047 w 153"/>
                <a:gd name="T41" fmla="*/ 63459 h 152"/>
                <a:gd name="T42" fmla="*/ 97117 w 153"/>
                <a:gd name="T43" fmla="*/ 57317 h 152"/>
                <a:gd name="T44" fmla="*/ 101164 w 153"/>
                <a:gd name="T45" fmla="*/ 50153 h 152"/>
                <a:gd name="T46" fmla="*/ 103187 w 153"/>
                <a:gd name="T47" fmla="*/ 42476 h 152"/>
                <a:gd name="T48" fmla="*/ 103187 w 153"/>
                <a:gd name="T49" fmla="*/ 34800 h 152"/>
                <a:gd name="T50" fmla="*/ 101164 w 153"/>
                <a:gd name="T51" fmla="*/ 26612 h 152"/>
                <a:gd name="T52" fmla="*/ 97117 w 153"/>
                <a:gd name="T53" fmla="*/ 19959 h 152"/>
                <a:gd name="T54" fmla="*/ 91047 w 153"/>
                <a:gd name="T55" fmla="*/ 14329 h 152"/>
                <a:gd name="T56" fmla="*/ 84978 w 153"/>
                <a:gd name="T57" fmla="*/ 8188 h 152"/>
                <a:gd name="T58" fmla="*/ 76884 w 153"/>
                <a:gd name="T59" fmla="*/ 4094 h 152"/>
                <a:gd name="T60" fmla="*/ 66768 w 153"/>
                <a:gd name="T61" fmla="*/ 1535 h 152"/>
                <a:gd name="T62" fmla="*/ 57326 w 153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2"/>
                <a:gd name="T98" fmla="*/ 153 w 153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2">
                  <a:moveTo>
                    <a:pt x="77" y="0"/>
                  </a:moveTo>
                  <a:lnTo>
                    <a:pt x="68" y="0"/>
                  </a:lnTo>
                  <a:lnTo>
                    <a:pt x="62" y="0"/>
                  </a:lnTo>
                  <a:lnTo>
                    <a:pt x="54" y="3"/>
                  </a:lnTo>
                  <a:lnTo>
                    <a:pt x="47" y="5"/>
                  </a:lnTo>
                  <a:lnTo>
                    <a:pt x="41" y="8"/>
                  </a:lnTo>
                  <a:lnTo>
                    <a:pt x="34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8" y="28"/>
                  </a:lnTo>
                  <a:lnTo>
                    <a:pt x="13" y="32"/>
                  </a:lnTo>
                  <a:lnTo>
                    <a:pt x="10" y="39"/>
                  </a:lnTo>
                  <a:lnTo>
                    <a:pt x="6" y="45"/>
                  </a:lnTo>
                  <a:lnTo>
                    <a:pt x="5" y="52"/>
                  </a:lnTo>
                  <a:lnTo>
                    <a:pt x="1" y="60"/>
                  </a:lnTo>
                  <a:lnTo>
                    <a:pt x="1" y="68"/>
                  </a:lnTo>
                  <a:lnTo>
                    <a:pt x="0" y="75"/>
                  </a:lnTo>
                  <a:lnTo>
                    <a:pt x="1" y="83"/>
                  </a:lnTo>
                  <a:lnTo>
                    <a:pt x="1" y="91"/>
                  </a:lnTo>
                  <a:lnTo>
                    <a:pt x="5" y="98"/>
                  </a:lnTo>
                  <a:lnTo>
                    <a:pt x="6" y="106"/>
                  </a:lnTo>
                  <a:lnTo>
                    <a:pt x="10" y="112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39"/>
                  </a:lnTo>
                  <a:lnTo>
                    <a:pt x="41" y="143"/>
                  </a:lnTo>
                  <a:lnTo>
                    <a:pt x="47" y="147"/>
                  </a:lnTo>
                  <a:lnTo>
                    <a:pt x="54" y="148"/>
                  </a:lnTo>
                  <a:lnTo>
                    <a:pt x="62" y="150"/>
                  </a:lnTo>
                  <a:lnTo>
                    <a:pt x="68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3" y="150"/>
                  </a:lnTo>
                  <a:lnTo>
                    <a:pt x="99" y="148"/>
                  </a:lnTo>
                  <a:lnTo>
                    <a:pt x="108" y="147"/>
                  </a:lnTo>
                  <a:lnTo>
                    <a:pt x="114" y="143"/>
                  </a:lnTo>
                  <a:lnTo>
                    <a:pt x="119" y="139"/>
                  </a:lnTo>
                  <a:lnTo>
                    <a:pt x="126" y="135"/>
                  </a:lnTo>
                  <a:lnTo>
                    <a:pt x="130" y="130"/>
                  </a:lnTo>
                  <a:lnTo>
                    <a:pt x="135" y="124"/>
                  </a:lnTo>
                  <a:lnTo>
                    <a:pt x="140" y="119"/>
                  </a:lnTo>
                  <a:lnTo>
                    <a:pt x="144" y="112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3" y="83"/>
                  </a:lnTo>
                  <a:lnTo>
                    <a:pt x="153" y="75"/>
                  </a:lnTo>
                  <a:lnTo>
                    <a:pt x="153" y="68"/>
                  </a:lnTo>
                  <a:lnTo>
                    <a:pt x="152" y="60"/>
                  </a:lnTo>
                  <a:lnTo>
                    <a:pt x="150" y="52"/>
                  </a:lnTo>
                  <a:lnTo>
                    <a:pt x="147" y="45"/>
                  </a:lnTo>
                  <a:lnTo>
                    <a:pt x="144" y="39"/>
                  </a:lnTo>
                  <a:lnTo>
                    <a:pt x="140" y="32"/>
                  </a:lnTo>
                  <a:lnTo>
                    <a:pt x="135" y="28"/>
                  </a:lnTo>
                  <a:lnTo>
                    <a:pt x="130" y="21"/>
                  </a:lnTo>
                  <a:lnTo>
                    <a:pt x="126" y="16"/>
                  </a:lnTo>
                  <a:lnTo>
                    <a:pt x="119" y="13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99" y="3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13" name="Freeform 641"/>
            <p:cNvSpPr>
              <a:spLocks/>
            </p:cNvSpPr>
            <p:nvPr/>
          </p:nvSpPr>
          <p:spPr bwMode="auto">
            <a:xfrm>
              <a:off x="6451594" y="5540376"/>
              <a:ext cx="103187" cy="77788"/>
            </a:xfrm>
            <a:custGeom>
              <a:avLst/>
              <a:gdLst>
                <a:gd name="T0" fmla="*/ 45861 w 153"/>
                <a:gd name="T1" fmla="*/ 0 h 152"/>
                <a:gd name="T2" fmla="*/ 36419 w 153"/>
                <a:gd name="T3" fmla="*/ 1535 h 152"/>
                <a:gd name="T4" fmla="*/ 27651 w 153"/>
                <a:gd name="T5" fmla="*/ 4094 h 152"/>
                <a:gd name="T6" fmla="*/ 18884 w 153"/>
                <a:gd name="T7" fmla="*/ 8188 h 152"/>
                <a:gd name="T8" fmla="*/ 12140 w 153"/>
                <a:gd name="T9" fmla="*/ 14329 h 152"/>
                <a:gd name="T10" fmla="*/ 6744 w 153"/>
                <a:gd name="T11" fmla="*/ 19959 h 152"/>
                <a:gd name="T12" fmla="*/ 3372 w 153"/>
                <a:gd name="T13" fmla="*/ 26612 h 152"/>
                <a:gd name="T14" fmla="*/ 674 w 153"/>
                <a:gd name="T15" fmla="*/ 34800 h 152"/>
                <a:gd name="T16" fmla="*/ 674 w 153"/>
                <a:gd name="T17" fmla="*/ 42476 h 152"/>
                <a:gd name="T18" fmla="*/ 3372 w 153"/>
                <a:gd name="T19" fmla="*/ 50153 h 152"/>
                <a:gd name="T20" fmla="*/ 6744 w 153"/>
                <a:gd name="T21" fmla="*/ 57317 h 152"/>
                <a:gd name="T22" fmla="*/ 12140 w 153"/>
                <a:gd name="T23" fmla="*/ 63459 h 152"/>
                <a:gd name="T24" fmla="*/ 18884 w 153"/>
                <a:gd name="T25" fmla="*/ 69088 h 152"/>
                <a:gd name="T26" fmla="*/ 27651 w 153"/>
                <a:gd name="T27" fmla="*/ 73182 h 152"/>
                <a:gd name="T28" fmla="*/ 36419 w 153"/>
                <a:gd name="T29" fmla="*/ 75741 h 152"/>
                <a:gd name="T30" fmla="*/ 45861 w 153"/>
                <a:gd name="T31" fmla="*/ 77788 h 152"/>
                <a:gd name="T32" fmla="*/ 57326 w 153"/>
                <a:gd name="T33" fmla="*/ 77788 h 152"/>
                <a:gd name="T34" fmla="*/ 66768 w 153"/>
                <a:gd name="T35" fmla="*/ 75741 h 152"/>
                <a:gd name="T36" fmla="*/ 76884 w 153"/>
                <a:gd name="T37" fmla="*/ 73182 h 152"/>
                <a:gd name="T38" fmla="*/ 84978 w 153"/>
                <a:gd name="T39" fmla="*/ 69088 h 152"/>
                <a:gd name="T40" fmla="*/ 91047 w 153"/>
                <a:gd name="T41" fmla="*/ 63459 h 152"/>
                <a:gd name="T42" fmla="*/ 97117 w 153"/>
                <a:gd name="T43" fmla="*/ 57317 h 152"/>
                <a:gd name="T44" fmla="*/ 101164 w 153"/>
                <a:gd name="T45" fmla="*/ 50153 h 152"/>
                <a:gd name="T46" fmla="*/ 103187 w 153"/>
                <a:gd name="T47" fmla="*/ 42476 h 152"/>
                <a:gd name="T48" fmla="*/ 103187 w 153"/>
                <a:gd name="T49" fmla="*/ 34800 h 152"/>
                <a:gd name="T50" fmla="*/ 101164 w 153"/>
                <a:gd name="T51" fmla="*/ 26612 h 152"/>
                <a:gd name="T52" fmla="*/ 97117 w 153"/>
                <a:gd name="T53" fmla="*/ 19959 h 152"/>
                <a:gd name="T54" fmla="*/ 91047 w 153"/>
                <a:gd name="T55" fmla="*/ 14329 h 152"/>
                <a:gd name="T56" fmla="*/ 84978 w 153"/>
                <a:gd name="T57" fmla="*/ 8188 h 152"/>
                <a:gd name="T58" fmla="*/ 76884 w 153"/>
                <a:gd name="T59" fmla="*/ 4094 h 152"/>
                <a:gd name="T60" fmla="*/ 66768 w 153"/>
                <a:gd name="T61" fmla="*/ 1535 h 152"/>
                <a:gd name="T62" fmla="*/ 57326 w 153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2"/>
                <a:gd name="T98" fmla="*/ 153 w 153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2">
                  <a:moveTo>
                    <a:pt x="77" y="0"/>
                  </a:moveTo>
                  <a:lnTo>
                    <a:pt x="68" y="0"/>
                  </a:lnTo>
                  <a:lnTo>
                    <a:pt x="62" y="0"/>
                  </a:lnTo>
                  <a:lnTo>
                    <a:pt x="54" y="3"/>
                  </a:lnTo>
                  <a:lnTo>
                    <a:pt x="47" y="5"/>
                  </a:lnTo>
                  <a:lnTo>
                    <a:pt x="41" y="8"/>
                  </a:lnTo>
                  <a:lnTo>
                    <a:pt x="34" y="13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8" y="28"/>
                  </a:lnTo>
                  <a:lnTo>
                    <a:pt x="13" y="32"/>
                  </a:lnTo>
                  <a:lnTo>
                    <a:pt x="10" y="39"/>
                  </a:lnTo>
                  <a:lnTo>
                    <a:pt x="6" y="45"/>
                  </a:lnTo>
                  <a:lnTo>
                    <a:pt x="5" y="52"/>
                  </a:lnTo>
                  <a:lnTo>
                    <a:pt x="1" y="60"/>
                  </a:lnTo>
                  <a:lnTo>
                    <a:pt x="1" y="68"/>
                  </a:lnTo>
                  <a:lnTo>
                    <a:pt x="0" y="75"/>
                  </a:lnTo>
                  <a:lnTo>
                    <a:pt x="1" y="83"/>
                  </a:lnTo>
                  <a:lnTo>
                    <a:pt x="1" y="91"/>
                  </a:lnTo>
                  <a:lnTo>
                    <a:pt x="5" y="98"/>
                  </a:lnTo>
                  <a:lnTo>
                    <a:pt x="6" y="106"/>
                  </a:lnTo>
                  <a:lnTo>
                    <a:pt x="10" y="112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39"/>
                  </a:lnTo>
                  <a:lnTo>
                    <a:pt x="41" y="143"/>
                  </a:lnTo>
                  <a:lnTo>
                    <a:pt x="47" y="147"/>
                  </a:lnTo>
                  <a:lnTo>
                    <a:pt x="54" y="148"/>
                  </a:lnTo>
                  <a:lnTo>
                    <a:pt x="62" y="150"/>
                  </a:lnTo>
                  <a:lnTo>
                    <a:pt x="68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3" y="150"/>
                  </a:lnTo>
                  <a:lnTo>
                    <a:pt x="99" y="148"/>
                  </a:lnTo>
                  <a:lnTo>
                    <a:pt x="108" y="147"/>
                  </a:lnTo>
                  <a:lnTo>
                    <a:pt x="114" y="143"/>
                  </a:lnTo>
                  <a:lnTo>
                    <a:pt x="119" y="139"/>
                  </a:lnTo>
                  <a:lnTo>
                    <a:pt x="126" y="135"/>
                  </a:lnTo>
                  <a:lnTo>
                    <a:pt x="130" y="130"/>
                  </a:lnTo>
                  <a:lnTo>
                    <a:pt x="135" y="124"/>
                  </a:lnTo>
                  <a:lnTo>
                    <a:pt x="140" y="119"/>
                  </a:lnTo>
                  <a:lnTo>
                    <a:pt x="144" y="112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2" y="91"/>
                  </a:lnTo>
                  <a:lnTo>
                    <a:pt x="153" y="83"/>
                  </a:lnTo>
                  <a:lnTo>
                    <a:pt x="153" y="75"/>
                  </a:lnTo>
                  <a:lnTo>
                    <a:pt x="153" y="68"/>
                  </a:lnTo>
                  <a:lnTo>
                    <a:pt x="152" y="60"/>
                  </a:lnTo>
                  <a:lnTo>
                    <a:pt x="150" y="52"/>
                  </a:lnTo>
                  <a:lnTo>
                    <a:pt x="147" y="45"/>
                  </a:lnTo>
                  <a:lnTo>
                    <a:pt x="144" y="39"/>
                  </a:lnTo>
                  <a:lnTo>
                    <a:pt x="140" y="32"/>
                  </a:lnTo>
                  <a:lnTo>
                    <a:pt x="135" y="28"/>
                  </a:lnTo>
                  <a:lnTo>
                    <a:pt x="130" y="21"/>
                  </a:lnTo>
                  <a:lnTo>
                    <a:pt x="126" y="16"/>
                  </a:lnTo>
                  <a:lnTo>
                    <a:pt x="119" y="13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99" y="3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14" name="Line 642"/>
            <p:cNvSpPr>
              <a:spLocks noChangeShapeType="1"/>
            </p:cNvSpPr>
            <p:nvPr/>
          </p:nvSpPr>
          <p:spPr bwMode="auto">
            <a:xfrm>
              <a:off x="5845169" y="5500688"/>
              <a:ext cx="606425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15" name="Freeform 643"/>
            <p:cNvSpPr>
              <a:spLocks/>
            </p:cNvSpPr>
            <p:nvPr/>
          </p:nvSpPr>
          <p:spPr bwMode="auto">
            <a:xfrm>
              <a:off x="5845169" y="5578476"/>
              <a:ext cx="606425" cy="1588"/>
            </a:xfrm>
            <a:custGeom>
              <a:avLst/>
              <a:gdLst>
                <a:gd name="T0" fmla="*/ 0 w 926"/>
                <a:gd name="T1" fmla="*/ 1588 h 2"/>
                <a:gd name="T2" fmla="*/ 302558 w 926"/>
                <a:gd name="T3" fmla="*/ 1588 h 2"/>
                <a:gd name="T4" fmla="*/ 302558 w 926"/>
                <a:gd name="T5" fmla="*/ 0 h 2"/>
                <a:gd name="T6" fmla="*/ 606425 w 92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6"/>
                <a:gd name="T13" fmla="*/ 0 h 2"/>
                <a:gd name="T14" fmla="*/ 926 w 92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6" h="2">
                  <a:moveTo>
                    <a:pt x="0" y="2"/>
                  </a:moveTo>
                  <a:lnTo>
                    <a:pt x="462" y="2"/>
                  </a:lnTo>
                  <a:lnTo>
                    <a:pt x="462" y="0"/>
                  </a:lnTo>
                  <a:lnTo>
                    <a:pt x="926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16" name="Freeform 644"/>
            <p:cNvSpPr>
              <a:spLocks/>
            </p:cNvSpPr>
            <p:nvPr/>
          </p:nvSpPr>
          <p:spPr bwMode="auto">
            <a:xfrm>
              <a:off x="5745156" y="5618163"/>
              <a:ext cx="100012" cy="77788"/>
            </a:xfrm>
            <a:custGeom>
              <a:avLst/>
              <a:gdLst>
                <a:gd name="T0" fmla="*/ 44450 w 153"/>
                <a:gd name="T1" fmla="*/ 508 h 153"/>
                <a:gd name="T2" fmla="*/ 35298 w 153"/>
                <a:gd name="T3" fmla="*/ 1525 h 153"/>
                <a:gd name="T4" fmla="*/ 25493 w 153"/>
                <a:gd name="T5" fmla="*/ 4576 h 153"/>
                <a:gd name="T6" fmla="*/ 18303 w 153"/>
                <a:gd name="T7" fmla="*/ 9152 h 153"/>
                <a:gd name="T8" fmla="*/ 11766 w 153"/>
                <a:gd name="T9" fmla="*/ 13727 h 153"/>
                <a:gd name="T10" fmla="*/ 6537 w 153"/>
                <a:gd name="T11" fmla="*/ 20337 h 153"/>
                <a:gd name="T12" fmla="*/ 1961 w 153"/>
                <a:gd name="T13" fmla="*/ 26946 h 153"/>
                <a:gd name="T14" fmla="*/ 0 w 153"/>
                <a:gd name="T15" fmla="*/ 34572 h 153"/>
                <a:gd name="T16" fmla="*/ 0 w 153"/>
                <a:gd name="T17" fmla="*/ 42707 h 153"/>
                <a:gd name="T18" fmla="*/ 1961 w 153"/>
                <a:gd name="T19" fmla="*/ 50333 h 153"/>
                <a:gd name="T20" fmla="*/ 6537 w 153"/>
                <a:gd name="T21" fmla="*/ 56943 h 153"/>
                <a:gd name="T22" fmla="*/ 11766 w 153"/>
                <a:gd name="T23" fmla="*/ 63552 h 153"/>
                <a:gd name="T24" fmla="*/ 18303 w 153"/>
                <a:gd name="T25" fmla="*/ 68636 h 153"/>
                <a:gd name="T26" fmla="*/ 25493 w 153"/>
                <a:gd name="T27" fmla="*/ 72704 h 153"/>
                <a:gd name="T28" fmla="*/ 35298 w 153"/>
                <a:gd name="T29" fmla="*/ 76263 h 153"/>
                <a:gd name="T30" fmla="*/ 44450 w 153"/>
                <a:gd name="T31" fmla="*/ 77788 h 153"/>
                <a:gd name="T32" fmla="*/ 55562 w 153"/>
                <a:gd name="T33" fmla="*/ 77788 h 153"/>
                <a:gd name="T34" fmla="*/ 64714 w 153"/>
                <a:gd name="T35" fmla="*/ 76263 h 153"/>
                <a:gd name="T36" fmla="*/ 73211 w 153"/>
                <a:gd name="T37" fmla="*/ 72704 h 153"/>
                <a:gd name="T38" fmla="*/ 82363 w 153"/>
                <a:gd name="T39" fmla="*/ 68636 h 153"/>
                <a:gd name="T40" fmla="*/ 88246 w 153"/>
                <a:gd name="T41" fmla="*/ 63552 h 153"/>
                <a:gd name="T42" fmla="*/ 93475 w 153"/>
                <a:gd name="T43" fmla="*/ 56943 h 153"/>
                <a:gd name="T44" fmla="*/ 98051 w 153"/>
                <a:gd name="T45" fmla="*/ 50333 h 153"/>
                <a:gd name="T46" fmla="*/ 99358 w 153"/>
                <a:gd name="T47" fmla="*/ 42707 h 153"/>
                <a:gd name="T48" fmla="*/ 99358 w 153"/>
                <a:gd name="T49" fmla="*/ 34572 h 153"/>
                <a:gd name="T50" fmla="*/ 98051 w 153"/>
                <a:gd name="T51" fmla="*/ 26946 h 153"/>
                <a:gd name="T52" fmla="*/ 93475 w 153"/>
                <a:gd name="T53" fmla="*/ 20337 h 153"/>
                <a:gd name="T54" fmla="*/ 88246 w 153"/>
                <a:gd name="T55" fmla="*/ 13727 h 153"/>
                <a:gd name="T56" fmla="*/ 82363 w 153"/>
                <a:gd name="T57" fmla="*/ 9152 h 153"/>
                <a:gd name="T58" fmla="*/ 73211 w 153"/>
                <a:gd name="T59" fmla="*/ 4576 h 153"/>
                <a:gd name="T60" fmla="*/ 64714 w 153"/>
                <a:gd name="T61" fmla="*/ 1525 h 153"/>
                <a:gd name="T62" fmla="*/ 55562 w 153"/>
                <a:gd name="T63" fmla="*/ 508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3"/>
                <a:gd name="T98" fmla="*/ 153 w 153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3">
                  <a:moveTo>
                    <a:pt x="77" y="0"/>
                  </a:moveTo>
                  <a:lnTo>
                    <a:pt x="68" y="1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7" y="6"/>
                  </a:lnTo>
                  <a:lnTo>
                    <a:pt x="39" y="9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18" y="27"/>
                  </a:lnTo>
                  <a:lnTo>
                    <a:pt x="13" y="34"/>
                  </a:lnTo>
                  <a:lnTo>
                    <a:pt x="10" y="40"/>
                  </a:lnTo>
                  <a:lnTo>
                    <a:pt x="6" y="47"/>
                  </a:lnTo>
                  <a:lnTo>
                    <a:pt x="3" y="53"/>
                  </a:lnTo>
                  <a:lnTo>
                    <a:pt x="1" y="62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3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0" y="112"/>
                  </a:lnTo>
                  <a:lnTo>
                    <a:pt x="13" y="119"/>
                  </a:lnTo>
                  <a:lnTo>
                    <a:pt x="18" y="125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40"/>
                  </a:lnTo>
                  <a:lnTo>
                    <a:pt x="39" y="143"/>
                  </a:lnTo>
                  <a:lnTo>
                    <a:pt x="47" y="146"/>
                  </a:lnTo>
                  <a:lnTo>
                    <a:pt x="54" y="150"/>
                  </a:lnTo>
                  <a:lnTo>
                    <a:pt x="60" y="151"/>
                  </a:lnTo>
                  <a:lnTo>
                    <a:pt x="68" y="153"/>
                  </a:lnTo>
                  <a:lnTo>
                    <a:pt x="77" y="153"/>
                  </a:lnTo>
                  <a:lnTo>
                    <a:pt x="85" y="153"/>
                  </a:lnTo>
                  <a:lnTo>
                    <a:pt x="91" y="151"/>
                  </a:lnTo>
                  <a:lnTo>
                    <a:pt x="99" y="150"/>
                  </a:lnTo>
                  <a:lnTo>
                    <a:pt x="106" y="146"/>
                  </a:lnTo>
                  <a:lnTo>
                    <a:pt x="112" y="143"/>
                  </a:lnTo>
                  <a:lnTo>
                    <a:pt x="119" y="140"/>
                  </a:lnTo>
                  <a:lnTo>
                    <a:pt x="126" y="135"/>
                  </a:lnTo>
                  <a:lnTo>
                    <a:pt x="130" y="130"/>
                  </a:lnTo>
                  <a:lnTo>
                    <a:pt x="135" y="125"/>
                  </a:lnTo>
                  <a:lnTo>
                    <a:pt x="140" y="119"/>
                  </a:lnTo>
                  <a:lnTo>
                    <a:pt x="143" y="112"/>
                  </a:lnTo>
                  <a:lnTo>
                    <a:pt x="147" y="106"/>
                  </a:lnTo>
                  <a:lnTo>
                    <a:pt x="150" y="99"/>
                  </a:lnTo>
                  <a:lnTo>
                    <a:pt x="152" y="93"/>
                  </a:lnTo>
                  <a:lnTo>
                    <a:pt x="152" y="84"/>
                  </a:lnTo>
                  <a:lnTo>
                    <a:pt x="153" y="76"/>
                  </a:lnTo>
                  <a:lnTo>
                    <a:pt x="152" y="68"/>
                  </a:lnTo>
                  <a:lnTo>
                    <a:pt x="152" y="62"/>
                  </a:lnTo>
                  <a:lnTo>
                    <a:pt x="150" y="53"/>
                  </a:lnTo>
                  <a:lnTo>
                    <a:pt x="147" y="47"/>
                  </a:lnTo>
                  <a:lnTo>
                    <a:pt x="143" y="40"/>
                  </a:lnTo>
                  <a:lnTo>
                    <a:pt x="140" y="34"/>
                  </a:lnTo>
                  <a:lnTo>
                    <a:pt x="135" y="27"/>
                  </a:lnTo>
                  <a:lnTo>
                    <a:pt x="130" y="22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2" y="9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17" name="Freeform 645"/>
            <p:cNvSpPr>
              <a:spLocks/>
            </p:cNvSpPr>
            <p:nvPr/>
          </p:nvSpPr>
          <p:spPr bwMode="auto">
            <a:xfrm>
              <a:off x="5745156" y="5618163"/>
              <a:ext cx="100012" cy="77788"/>
            </a:xfrm>
            <a:custGeom>
              <a:avLst/>
              <a:gdLst>
                <a:gd name="T0" fmla="*/ 44450 w 153"/>
                <a:gd name="T1" fmla="*/ 508 h 153"/>
                <a:gd name="T2" fmla="*/ 35298 w 153"/>
                <a:gd name="T3" fmla="*/ 1525 h 153"/>
                <a:gd name="T4" fmla="*/ 25493 w 153"/>
                <a:gd name="T5" fmla="*/ 4576 h 153"/>
                <a:gd name="T6" fmla="*/ 18303 w 153"/>
                <a:gd name="T7" fmla="*/ 9152 h 153"/>
                <a:gd name="T8" fmla="*/ 11766 w 153"/>
                <a:gd name="T9" fmla="*/ 13727 h 153"/>
                <a:gd name="T10" fmla="*/ 6537 w 153"/>
                <a:gd name="T11" fmla="*/ 20337 h 153"/>
                <a:gd name="T12" fmla="*/ 1961 w 153"/>
                <a:gd name="T13" fmla="*/ 26946 h 153"/>
                <a:gd name="T14" fmla="*/ 0 w 153"/>
                <a:gd name="T15" fmla="*/ 34572 h 153"/>
                <a:gd name="T16" fmla="*/ 0 w 153"/>
                <a:gd name="T17" fmla="*/ 42707 h 153"/>
                <a:gd name="T18" fmla="*/ 1961 w 153"/>
                <a:gd name="T19" fmla="*/ 50333 h 153"/>
                <a:gd name="T20" fmla="*/ 6537 w 153"/>
                <a:gd name="T21" fmla="*/ 56943 h 153"/>
                <a:gd name="T22" fmla="*/ 11766 w 153"/>
                <a:gd name="T23" fmla="*/ 63552 h 153"/>
                <a:gd name="T24" fmla="*/ 18303 w 153"/>
                <a:gd name="T25" fmla="*/ 68636 h 153"/>
                <a:gd name="T26" fmla="*/ 25493 w 153"/>
                <a:gd name="T27" fmla="*/ 72704 h 153"/>
                <a:gd name="T28" fmla="*/ 35298 w 153"/>
                <a:gd name="T29" fmla="*/ 76263 h 153"/>
                <a:gd name="T30" fmla="*/ 44450 w 153"/>
                <a:gd name="T31" fmla="*/ 77788 h 153"/>
                <a:gd name="T32" fmla="*/ 55562 w 153"/>
                <a:gd name="T33" fmla="*/ 77788 h 153"/>
                <a:gd name="T34" fmla="*/ 64714 w 153"/>
                <a:gd name="T35" fmla="*/ 76263 h 153"/>
                <a:gd name="T36" fmla="*/ 73211 w 153"/>
                <a:gd name="T37" fmla="*/ 72704 h 153"/>
                <a:gd name="T38" fmla="*/ 82363 w 153"/>
                <a:gd name="T39" fmla="*/ 68636 h 153"/>
                <a:gd name="T40" fmla="*/ 88246 w 153"/>
                <a:gd name="T41" fmla="*/ 63552 h 153"/>
                <a:gd name="T42" fmla="*/ 93475 w 153"/>
                <a:gd name="T43" fmla="*/ 56943 h 153"/>
                <a:gd name="T44" fmla="*/ 98051 w 153"/>
                <a:gd name="T45" fmla="*/ 50333 h 153"/>
                <a:gd name="T46" fmla="*/ 99358 w 153"/>
                <a:gd name="T47" fmla="*/ 42707 h 153"/>
                <a:gd name="T48" fmla="*/ 99358 w 153"/>
                <a:gd name="T49" fmla="*/ 34572 h 153"/>
                <a:gd name="T50" fmla="*/ 98051 w 153"/>
                <a:gd name="T51" fmla="*/ 26946 h 153"/>
                <a:gd name="T52" fmla="*/ 93475 w 153"/>
                <a:gd name="T53" fmla="*/ 20337 h 153"/>
                <a:gd name="T54" fmla="*/ 88246 w 153"/>
                <a:gd name="T55" fmla="*/ 13727 h 153"/>
                <a:gd name="T56" fmla="*/ 82363 w 153"/>
                <a:gd name="T57" fmla="*/ 9152 h 153"/>
                <a:gd name="T58" fmla="*/ 73211 w 153"/>
                <a:gd name="T59" fmla="*/ 4576 h 153"/>
                <a:gd name="T60" fmla="*/ 64714 w 153"/>
                <a:gd name="T61" fmla="*/ 1525 h 153"/>
                <a:gd name="T62" fmla="*/ 55562 w 153"/>
                <a:gd name="T63" fmla="*/ 508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53"/>
                <a:gd name="T98" fmla="*/ 153 w 153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53">
                  <a:moveTo>
                    <a:pt x="77" y="0"/>
                  </a:moveTo>
                  <a:lnTo>
                    <a:pt x="68" y="1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7" y="6"/>
                  </a:lnTo>
                  <a:lnTo>
                    <a:pt x="39" y="9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18" y="27"/>
                  </a:lnTo>
                  <a:lnTo>
                    <a:pt x="13" y="34"/>
                  </a:lnTo>
                  <a:lnTo>
                    <a:pt x="10" y="40"/>
                  </a:lnTo>
                  <a:lnTo>
                    <a:pt x="6" y="47"/>
                  </a:lnTo>
                  <a:lnTo>
                    <a:pt x="3" y="53"/>
                  </a:lnTo>
                  <a:lnTo>
                    <a:pt x="1" y="62"/>
                  </a:lnTo>
                  <a:lnTo>
                    <a:pt x="0" y="68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1" y="93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0" y="112"/>
                  </a:lnTo>
                  <a:lnTo>
                    <a:pt x="13" y="119"/>
                  </a:lnTo>
                  <a:lnTo>
                    <a:pt x="18" y="125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4" y="140"/>
                  </a:lnTo>
                  <a:lnTo>
                    <a:pt x="39" y="143"/>
                  </a:lnTo>
                  <a:lnTo>
                    <a:pt x="47" y="146"/>
                  </a:lnTo>
                  <a:lnTo>
                    <a:pt x="54" y="150"/>
                  </a:lnTo>
                  <a:lnTo>
                    <a:pt x="60" y="151"/>
                  </a:lnTo>
                  <a:lnTo>
                    <a:pt x="68" y="153"/>
                  </a:lnTo>
                  <a:lnTo>
                    <a:pt x="77" y="153"/>
                  </a:lnTo>
                  <a:lnTo>
                    <a:pt x="85" y="153"/>
                  </a:lnTo>
                  <a:lnTo>
                    <a:pt x="91" y="151"/>
                  </a:lnTo>
                  <a:lnTo>
                    <a:pt x="99" y="150"/>
                  </a:lnTo>
                  <a:lnTo>
                    <a:pt x="106" y="146"/>
                  </a:lnTo>
                  <a:lnTo>
                    <a:pt x="112" y="143"/>
                  </a:lnTo>
                  <a:lnTo>
                    <a:pt x="119" y="140"/>
                  </a:lnTo>
                  <a:lnTo>
                    <a:pt x="126" y="135"/>
                  </a:lnTo>
                  <a:lnTo>
                    <a:pt x="130" y="130"/>
                  </a:lnTo>
                  <a:lnTo>
                    <a:pt x="135" y="125"/>
                  </a:lnTo>
                  <a:lnTo>
                    <a:pt x="140" y="119"/>
                  </a:lnTo>
                  <a:lnTo>
                    <a:pt x="143" y="112"/>
                  </a:lnTo>
                  <a:lnTo>
                    <a:pt x="147" y="106"/>
                  </a:lnTo>
                  <a:lnTo>
                    <a:pt x="150" y="99"/>
                  </a:lnTo>
                  <a:lnTo>
                    <a:pt x="152" y="93"/>
                  </a:lnTo>
                  <a:lnTo>
                    <a:pt x="152" y="84"/>
                  </a:lnTo>
                  <a:lnTo>
                    <a:pt x="153" y="76"/>
                  </a:lnTo>
                  <a:lnTo>
                    <a:pt x="152" y="68"/>
                  </a:lnTo>
                  <a:lnTo>
                    <a:pt x="152" y="62"/>
                  </a:lnTo>
                  <a:lnTo>
                    <a:pt x="150" y="53"/>
                  </a:lnTo>
                  <a:lnTo>
                    <a:pt x="147" y="47"/>
                  </a:lnTo>
                  <a:lnTo>
                    <a:pt x="143" y="40"/>
                  </a:lnTo>
                  <a:lnTo>
                    <a:pt x="140" y="34"/>
                  </a:lnTo>
                  <a:lnTo>
                    <a:pt x="135" y="27"/>
                  </a:lnTo>
                  <a:lnTo>
                    <a:pt x="130" y="22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2" y="9"/>
                  </a:lnTo>
                  <a:lnTo>
                    <a:pt x="106" y="6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18" name="Line 646"/>
            <p:cNvSpPr>
              <a:spLocks noChangeShapeType="1"/>
            </p:cNvSpPr>
            <p:nvPr/>
          </p:nvSpPr>
          <p:spPr bwMode="auto">
            <a:xfrm>
              <a:off x="5640381" y="4951413"/>
              <a:ext cx="407987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19" name="Line 647"/>
            <p:cNvSpPr>
              <a:spLocks noChangeShapeType="1"/>
            </p:cNvSpPr>
            <p:nvPr/>
          </p:nvSpPr>
          <p:spPr bwMode="auto">
            <a:xfrm>
              <a:off x="5640381" y="5343526"/>
              <a:ext cx="407987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20" name="Line 648"/>
            <p:cNvSpPr>
              <a:spLocks noChangeShapeType="1"/>
            </p:cNvSpPr>
            <p:nvPr/>
          </p:nvSpPr>
          <p:spPr bwMode="auto">
            <a:xfrm>
              <a:off x="6399206" y="4951413"/>
              <a:ext cx="2571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21" name="Line 649"/>
            <p:cNvSpPr>
              <a:spLocks noChangeShapeType="1"/>
            </p:cNvSpPr>
            <p:nvPr/>
          </p:nvSpPr>
          <p:spPr bwMode="auto">
            <a:xfrm flipV="1">
              <a:off x="6399206" y="5343526"/>
              <a:ext cx="2571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22" name="Rectangle 650"/>
            <p:cNvSpPr>
              <a:spLocks noChangeArrowheads="1"/>
            </p:cNvSpPr>
            <p:nvPr/>
          </p:nvSpPr>
          <p:spPr bwMode="auto">
            <a:xfrm>
              <a:off x="4794244" y="6073316"/>
              <a:ext cx="226922" cy="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Anode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23" name="Rectangle 651"/>
            <p:cNvSpPr>
              <a:spLocks noChangeArrowheads="1"/>
            </p:cNvSpPr>
            <p:nvPr/>
          </p:nvSpPr>
          <p:spPr bwMode="auto">
            <a:xfrm>
              <a:off x="4794244" y="4636987"/>
              <a:ext cx="51868" cy="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X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24" name="Rectangle 652"/>
            <p:cNvSpPr>
              <a:spLocks noChangeArrowheads="1"/>
            </p:cNvSpPr>
            <p:nvPr/>
          </p:nvSpPr>
          <p:spPr bwMode="auto">
            <a:xfrm>
              <a:off x="4851394" y="4637088"/>
              <a:ext cx="26187" cy="6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-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25" name="Rectangle 653"/>
            <p:cNvSpPr>
              <a:spLocks noChangeArrowheads="1"/>
            </p:cNvSpPr>
            <p:nvPr/>
          </p:nvSpPr>
          <p:spPr bwMode="auto">
            <a:xfrm>
              <a:off x="4906084" y="4636987"/>
              <a:ext cx="129669" cy="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Left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26" name="Rectangle 654"/>
            <p:cNvSpPr>
              <a:spLocks noChangeArrowheads="1"/>
            </p:cNvSpPr>
            <p:nvPr/>
          </p:nvSpPr>
          <p:spPr bwMode="auto">
            <a:xfrm>
              <a:off x="4794244" y="4989750"/>
              <a:ext cx="51868" cy="6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X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27" name="Rectangle 655"/>
            <p:cNvSpPr>
              <a:spLocks noChangeArrowheads="1"/>
            </p:cNvSpPr>
            <p:nvPr/>
          </p:nvSpPr>
          <p:spPr bwMode="auto">
            <a:xfrm>
              <a:off x="4851394" y="4989513"/>
              <a:ext cx="26187" cy="6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-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28" name="Rectangle 656"/>
            <p:cNvSpPr>
              <a:spLocks noChangeArrowheads="1"/>
            </p:cNvSpPr>
            <p:nvPr/>
          </p:nvSpPr>
          <p:spPr bwMode="auto">
            <a:xfrm>
              <a:off x="4906084" y="4989750"/>
              <a:ext cx="183158" cy="6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Right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29" name="Rectangle 657"/>
            <p:cNvSpPr>
              <a:spLocks noChangeArrowheads="1"/>
            </p:cNvSpPr>
            <p:nvPr/>
          </p:nvSpPr>
          <p:spPr bwMode="auto">
            <a:xfrm>
              <a:off x="4079440" y="4411771"/>
              <a:ext cx="304724" cy="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 b="1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Position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30" name="Rectangle 658"/>
            <p:cNvSpPr>
              <a:spLocks noChangeArrowheads="1"/>
            </p:cNvSpPr>
            <p:nvPr/>
          </p:nvSpPr>
          <p:spPr bwMode="auto">
            <a:xfrm>
              <a:off x="4079440" y="4494504"/>
              <a:ext cx="342004" cy="6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 b="1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Sensitive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31" name="Rectangle 659"/>
            <p:cNvSpPr>
              <a:spLocks noChangeArrowheads="1"/>
            </p:cNvSpPr>
            <p:nvPr/>
          </p:nvSpPr>
          <p:spPr bwMode="auto">
            <a:xfrm>
              <a:off x="4079440" y="4578385"/>
              <a:ext cx="317690" cy="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 b="1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Detector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32" name="Rectangle 660"/>
            <p:cNvSpPr>
              <a:spLocks noChangeArrowheads="1"/>
            </p:cNvSpPr>
            <p:nvPr/>
          </p:nvSpPr>
          <p:spPr bwMode="auto">
            <a:xfrm>
              <a:off x="5908670" y="4635501"/>
              <a:ext cx="80199" cy="6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IN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33" name="Rectangle 661"/>
            <p:cNvSpPr>
              <a:spLocks noChangeArrowheads="1"/>
            </p:cNvSpPr>
            <p:nvPr/>
          </p:nvSpPr>
          <p:spPr bwMode="auto">
            <a:xfrm>
              <a:off x="5860777" y="4807049"/>
              <a:ext cx="163707" cy="6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OUT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34" name="Rectangle 662"/>
            <p:cNvSpPr>
              <a:spLocks noChangeArrowheads="1"/>
            </p:cNvSpPr>
            <p:nvPr/>
          </p:nvSpPr>
          <p:spPr bwMode="auto">
            <a:xfrm>
              <a:off x="5908670" y="5029201"/>
              <a:ext cx="80199" cy="6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IN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35" name="Rectangle 663"/>
            <p:cNvSpPr>
              <a:spLocks noChangeArrowheads="1"/>
            </p:cNvSpPr>
            <p:nvPr/>
          </p:nvSpPr>
          <p:spPr bwMode="auto">
            <a:xfrm>
              <a:off x="5860777" y="5590710"/>
              <a:ext cx="163707" cy="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OUT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36" name="Rectangle 664"/>
            <p:cNvSpPr>
              <a:spLocks noChangeArrowheads="1"/>
            </p:cNvSpPr>
            <p:nvPr/>
          </p:nvSpPr>
          <p:spPr bwMode="auto">
            <a:xfrm>
              <a:off x="5908670" y="5419726"/>
              <a:ext cx="80199" cy="6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IN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37" name="Rectangle 665"/>
            <p:cNvSpPr>
              <a:spLocks noChangeArrowheads="1"/>
            </p:cNvSpPr>
            <p:nvPr/>
          </p:nvSpPr>
          <p:spPr bwMode="auto">
            <a:xfrm>
              <a:off x="5860777" y="5206923"/>
              <a:ext cx="163707" cy="6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OUT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38" name="Freeform 666"/>
            <p:cNvSpPr>
              <a:spLocks/>
            </p:cNvSpPr>
            <p:nvPr/>
          </p:nvSpPr>
          <p:spPr bwMode="auto">
            <a:xfrm>
              <a:off x="7365994" y="5327651"/>
              <a:ext cx="98425" cy="79375"/>
            </a:xfrm>
            <a:custGeom>
              <a:avLst/>
              <a:gdLst>
                <a:gd name="T0" fmla="*/ 44100 w 154"/>
                <a:gd name="T1" fmla="*/ 1038 h 153"/>
                <a:gd name="T2" fmla="*/ 34513 w 154"/>
                <a:gd name="T3" fmla="*/ 1556 h 153"/>
                <a:gd name="T4" fmla="*/ 26204 w 154"/>
                <a:gd name="T5" fmla="*/ 5188 h 153"/>
                <a:gd name="T6" fmla="*/ 17895 w 154"/>
                <a:gd name="T7" fmla="*/ 9338 h 153"/>
                <a:gd name="T8" fmla="*/ 11504 w 154"/>
                <a:gd name="T9" fmla="*/ 14526 h 153"/>
                <a:gd name="T10" fmla="*/ 6391 w 154"/>
                <a:gd name="T11" fmla="*/ 21270 h 153"/>
                <a:gd name="T12" fmla="*/ 3196 w 154"/>
                <a:gd name="T13" fmla="*/ 28015 h 153"/>
                <a:gd name="T14" fmla="*/ 1278 w 154"/>
                <a:gd name="T15" fmla="*/ 35797 h 153"/>
                <a:gd name="T16" fmla="*/ 1278 w 154"/>
                <a:gd name="T17" fmla="*/ 44097 h 153"/>
                <a:gd name="T18" fmla="*/ 3196 w 154"/>
                <a:gd name="T19" fmla="*/ 51879 h 153"/>
                <a:gd name="T20" fmla="*/ 6391 w 154"/>
                <a:gd name="T21" fmla="*/ 58623 h 153"/>
                <a:gd name="T22" fmla="*/ 11504 w 154"/>
                <a:gd name="T23" fmla="*/ 65368 h 153"/>
                <a:gd name="T24" fmla="*/ 17895 w 154"/>
                <a:gd name="T25" fmla="*/ 70037 h 153"/>
                <a:gd name="T26" fmla="*/ 26204 w 154"/>
                <a:gd name="T27" fmla="*/ 74706 h 153"/>
                <a:gd name="T28" fmla="*/ 34513 w 154"/>
                <a:gd name="T29" fmla="*/ 77819 h 153"/>
                <a:gd name="T30" fmla="*/ 44100 w 154"/>
                <a:gd name="T31" fmla="*/ 79375 h 153"/>
                <a:gd name="T32" fmla="*/ 54325 w 154"/>
                <a:gd name="T33" fmla="*/ 79375 h 153"/>
                <a:gd name="T34" fmla="*/ 63912 w 154"/>
                <a:gd name="T35" fmla="*/ 77819 h 153"/>
                <a:gd name="T36" fmla="*/ 73499 w 154"/>
                <a:gd name="T37" fmla="*/ 74706 h 153"/>
                <a:gd name="T38" fmla="*/ 80530 w 154"/>
                <a:gd name="T39" fmla="*/ 70037 h 153"/>
                <a:gd name="T40" fmla="*/ 86921 w 154"/>
                <a:gd name="T41" fmla="*/ 65368 h 153"/>
                <a:gd name="T42" fmla="*/ 92034 w 154"/>
                <a:gd name="T43" fmla="*/ 58623 h 153"/>
                <a:gd name="T44" fmla="*/ 96508 w 154"/>
                <a:gd name="T45" fmla="*/ 51879 h 153"/>
                <a:gd name="T46" fmla="*/ 98425 w 154"/>
                <a:gd name="T47" fmla="*/ 44097 h 153"/>
                <a:gd name="T48" fmla="*/ 98425 w 154"/>
                <a:gd name="T49" fmla="*/ 35797 h 153"/>
                <a:gd name="T50" fmla="*/ 96508 w 154"/>
                <a:gd name="T51" fmla="*/ 28015 h 153"/>
                <a:gd name="T52" fmla="*/ 92034 w 154"/>
                <a:gd name="T53" fmla="*/ 21270 h 153"/>
                <a:gd name="T54" fmla="*/ 86921 w 154"/>
                <a:gd name="T55" fmla="*/ 14526 h 153"/>
                <a:gd name="T56" fmla="*/ 80530 w 154"/>
                <a:gd name="T57" fmla="*/ 9338 h 153"/>
                <a:gd name="T58" fmla="*/ 73499 w 154"/>
                <a:gd name="T59" fmla="*/ 5188 h 153"/>
                <a:gd name="T60" fmla="*/ 63912 w 154"/>
                <a:gd name="T61" fmla="*/ 1556 h 153"/>
                <a:gd name="T62" fmla="*/ 54325 w 154"/>
                <a:gd name="T63" fmla="*/ 1038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3"/>
                <a:gd name="T98" fmla="*/ 154 w 154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3">
                  <a:moveTo>
                    <a:pt x="77" y="0"/>
                  </a:moveTo>
                  <a:lnTo>
                    <a:pt x="69" y="2"/>
                  </a:lnTo>
                  <a:lnTo>
                    <a:pt x="62" y="2"/>
                  </a:lnTo>
                  <a:lnTo>
                    <a:pt x="54" y="3"/>
                  </a:lnTo>
                  <a:lnTo>
                    <a:pt x="48" y="7"/>
                  </a:lnTo>
                  <a:lnTo>
                    <a:pt x="41" y="10"/>
                  </a:lnTo>
                  <a:lnTo>
                    <a:pt x="35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7"/>
                  </a:lnTo>
                  <a:lnTo>
                    <a:pt x="5" y="54"/>
                  </a:lnTo>
                  <a:lnTo>
                    <a:pt x="2" y="62"/>
                  </a:lnTo>
                  <a:lnTo>
                    <a:pt x="2" y="69"/>
                  </a:lnTo>
                  <a:lnTo>
                    <a:pt x="0" y="77"/>
                  </a:lnTo>
                  <a:lnTo>
                    <a:pt x="2" y="85"/>
                  </a:lnTo>
                  <a:lnTo>
                    <a:pt x="2" y="93"/>
                  </a:lnTo>
                  <a:lnTo>
                    <a:pt x="5" y="100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5"/>
                  </a:lnTo>
                  <a:lnTo>
                    <a:pt x="35" y="140"/>
                  </a:lnTo>
                  <a:lnTo>
                    <a:pt x="41" y="144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62" y="152"/>
                  </a:lnTo>
                  <a:lnTo>
                    <a:pt x="69" y="153"/>
                  </a:lnTo>
                  <a:lnTo>
                    <a:pt x="77" y="153"/>
                  </a:lnTo>
                  <a:lnTo>
                    <a:pt x="85" y="153"/>
                  </a:lnTo>
                  <a:lnTo>
                    <a:pt x="93" y="152"/>
                  </a:lnTo>
                  <a:lnTo>
                    <a:pt x="100" y="150"/>
                  </a:lnTo>
                  <a:lnTo>
                    <a:pt x="108" y="147"/>
                  </a:lnTo>
                  <a:lnTo>
                    <a:pt x="115" y="144"/>
                  </a:lnTo>
                  <a:lnTo>
                    <a:pt x="120" y="140"/>
                  </a:lnTo>
                  <a:lnTo>
                    <a:pt x="126" y="135"/>
                  </a:lnTo>
                  <a:lnTo>
                    <a:pt x="131" y="131"/>
                  </a:lnTo>
                  <a:lnTo>
                    <a:pt x="136" y="126"/>
                  </a:lnTo>
                  <a:lnTo>
                    <a:pt x="141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1" y="100"/>
                  </a:lnTo>
                  <a:lnTo>
                    <a:pt x="152" y="93"/>
                  </a:lnTo>
                  <a:lnTo>
                    <a:pt x="154" y="85"/>
                  </a:lnTo>
                  <a:lnTo>
                    <a:pt x="154" y="77"/>
                  </a:lnTo>
                  <a:lnTo>
                    <a:pt x="154" y="69"/>
                  </a:lnTo>
                  <a:lnTo>
                    <a:pt x="152" y="62"/>
                  </a:lnTo>
                  <a:lnTo>
                    <a:pt x="151" y="54"/>
                  </a:lnTo>
                  <a:lnTo>
                    <a:pt x="147" y="47"/>
                  </a:lnTo>
                  <a:lnTo>
                    <a:pt x="144" y="41"/>
                  </a:lnTo>
                  <a:lnTo>
                    <a:pt x="141" y="34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6" y="18"/>
                  </a:lnTo>
                  <a:lnTo>
                    <a:pt x="120" y="13"/>
                  </a:lnTo>
                  <a:lnTo>
                    <a:pt x="115" y="10"/>
                  </a:lnTo>
                  <a:lnTo>
                    <a:pt x="108" y="7"/>
                  </a:lnTo>
                  <a:lnTo>
                    <a:pt x="100" y="3"/>
                  </a:lnTo>
                  <a:lnTo>
                    <a:pt x="93" y="2"/>
                  </a:lnTo>
                  <a:lnTo>
                    <a:pt x="85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39" name="Freeform 667"/>
            <p:cNvSpPr>
              <a:spLocks/>
            </p:cNvSpPr>
            <p:nvPr/>
          </p:nvSpPr>
          <p:spPr bwMode="auto">
            <a:xfrm>
              <a:off x="7365994" y="5327651"/>
              <a:ext cx="98425" cy="79375"/>
            </a:xfrm>
            <a:custGeom>
              <a:avLst/>
              <a:gdLst>
                <a:gd name="T0" fmla="*/ 44100 w 154"/>
                <a:gd name="T1" fmla="*/ 1038 h 153"/>
                <a:gd name="T2" fmla="*/ 34513 w 154"/>
                <a:gd name="T3" fmla="*/ 1556 h 153"/>
                <a:gd name="T4" fmla="*/ 26204 w 154"/>
                <a:gd name="T5" fmla="*/ 5188 h 153"/>
                <a:gd name="T6" fmla="*/ 17895 w 154"/>
                <a:gd name="T7" fmla="*/ 9338 h 153"/>
                <a:gd name="T8" fmla="*/ 11504 w 154"/>
                <a:gd name="T9" fmla="*/ 14526 h 153"/>
                <a:gd name="T10" fmla="*/ 6391 w 154"/>
                <a:gd name="T11" fmla="*/ 21270 h 153"/>
                <a:gd name="T12" fmla="*/ 3196 w 154"/>
                <a:gd name="T13" fmla="*/ 28015 h 153"/>
                <a:gd name="T14" fmla="*/ 1278 w 154"/>
                <a:gd name="T15" fmla="*/ 35797 h 153"/>
                <a:gd name="T16" fmla="*/ 1278 w 154"/>
                <a:gd name="T17" fmla="*/ 44097 h 153"/>
                <a:gd name="T18" fmla="*/ 3196 w 154"/>
                <a:gd name="T19" fmla="*/ 51879 h 153"/>
                <a:gd name="T20" fmla="*/ 6391 w 154"/>
                <a:gd name="T21" fmla="*/ 58623 h 153"/>
                <a:gd name="T22" fmla="*/ 11504 w 154"/>
                <a:gd name="T23" fmla="*/ 65368 h 153"/>
                <a:gd name="T24" fmla="*/ 17895 w 154"/>
                <a:gd name="T25" fmla="*/ 70037 h 153"/>
                <a:gd name="T26" fmla="*/ 26204 w 154"/>
                <a:gd name="T27" fmla="*/ 74706 h 153"/>
                <a:gd name="T28" fmla="*/ 34513 w 154"/>
                <a:gd name="T29" fmla="*/ 77819 h 153"/>
                <a:gd name="T30" fmla="*/ 44100 w 154"/>
                <a:gd name="T31" fmla="*/ 79375 h 153"/>
                <a:gd name="T32" fmla="*/ 54325 w 154"/>
                <a:gd name="T33" fmla="*/ 79375 h 153"/>
                <a:gd name="T34" fmla="*/ 63912 w 154"/>
                <a:gd name="T35" fmla="*/ 77819 h 153"/>
                <a:gd name="T36" fmla="*/ 73499 w 154"/>
                <a:gd name="T37" fmla="*/ 74706 h 153"/>
                <a:gd name="T38" fmla="*/ 80530 w 154"/>
                <a:gd name="T39" fmla="*/ 70037 h 153"/>
                <a:gd name="T40" fmla="*/ 86921 w 154"/>
                <a:gd name="T41" fmla="*/ 65368 h 153"/>
                <a:gd name="T42" fmla="*/ 92034 w 154"/>
                <a:gd name="T43" fmla="*/ 58623 h 153"/>
                <a:gd name="T44" fmla="*/ 96508 w 154"/>
                <a:gd name="T45" fmla="*/ 51879 h 153"/>
                <a:gd name="T46" fmla="*/ 98425 w 154"/>
                <a:gd name="T47" fmla="*/ 44097 h 153"/>
                <a:gd name="T48" fmla="*/ 98425 w 154"/>
                <a:gd name="T49" fmla="*/ 35797 h 153"/>
                <a:gd name="T50" fmla="*/ 96508 w 154"/>
                <a:gd name="T51" fmla="*/ 28015 h 153"/>
                <a:gd name="T52" fmla="*/ 92034 w 154"/>
                <a:gd name="T53" fmla="*/ 21270 h 153"/>
                <a:gd name="T54" fmla="*/ 86921 w 154"/>
                <a:gd name="T55" fmla="*/ 14526 h 153"/>
                <a:gd name="T56" fmla="*/ 80530 w 154"/>
                <a:gd name="T57" fmla="*/ 9338 h 153"/>
                <a:gd name="T58" fmla="*/ 73499 w 154"/>
                <a:gd name="T59" fmla="*/ 5188 h 153"/>
                <a:gd name="T60" fmla="*/ 63912 w 154"/>
                <a:gd name="T61" fmla="*/ 1556 h 153"/>
                <a:gd name="T62" fmla="*/ 54325 w 154"/>
                <a:gd name="T63" fmla="*/ 1038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3"/>
                <a:gd name="T98" fmla="*/ 154 w 154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3">
                  <a:moveTo>
                    <a:pt x="77" y="0"/>
                  </a:moveTo>
                  <a:lnTo>
                    <a:pt x="69" y="2"/>
                  </a:lnTo>
                  <a:lnTo>
                    <a:pt x="62" y="2"/>
                  </a:lnTo>
                  <a:lnTo>
                    <a:pt x="54" y="3"/>
                  </a:lnTo>
                  <a:lnTo>
                    <a:pt x="48" y="7"/>
                  </a:lnTo>
                  <a:lnTo>
                    <a:pt x="41" y="10"/>
                  </a:lnTo>
                  <a:lnTo>
                    <a:pt x="35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7"/>
                  </a:lnTo>
                  <a:lnTo>
                    <a:pt x="5" y="54"/>
                  </a:lnTo>
                  <a:lnTo>
                    <a:pt x="2" y="62"/>
                  </a:lnTo>
                  <a:lnTo>
                    <a:pt x="2" y="69"/>
                  </a:lnTo>
                  <a:lnTo>
                    <a:pt x="0" y="77"/>
                  </a:lnTo>
                  <a:lnTo>
                    <a:pt x="2" y="85"/>
                  </a:lnTo>
                  <a:lnTo>
                    <a:pt x="2" y="93"/>
                  </a:lnTo>
                  <a:lnTo>
                    <a:pt x="5" y="100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5"/>
                  </a:lnTo>
                  <a:lnTo>
                    <a:pt x="35" y="140"/>
                  </a:lnTo>
                  <a:lnTo>
                    <a:pt x="41" y="144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62" y="152"/>
                  </a:lnTo>
                  <a:lnTo>
                    <a:pt x="69" y="153"/>
                  </a:lnTo>
                  <a:lnTo>
                    <a:pt x="77" y="153"/>
                  </a:lnTo>
                  <a:lnTo>
                    <a:pt x="85" y="153"/>
                  </a:lnTo>
                  <a:lnTo>
                    <a:pt x="93" y="152"/>
                  </a:lnTo>
                  <a:lnTo>
                    <a:pt x="100" y="150"/>
                  </a:lnTo>
                  <a:lnTo>
                    <a:pt x="108" y="147"/>
                  </a:lnTo>
                  <a:lnTo>
                    <a:pt x="115" y="144"/>
                  </a:lnTo>
                  <a:lnTo>
                    <a:pt x="120" y="140"/>
                  </a:lnTo>
                  <a:lnTo>
                    <a:pt x="126" y="135"/>
                  </a:lnTo>
                  <a:lnTo>
                    <a:pt x="131" y="131"/>
                  </a:lnTo>
                  <a:lnTo>
                    <a:pt x="136" y="126"/>
                  </a:lnTo>
                  <a:lnTo>
                    <a:pt x="141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1" y="100"/>
                  </a:lnTo>
                  <a:lnTo>
                    <a:pt x="152" y="93"/>
                  </a:lnTo>
                  <a:lnTo>
                    <a:pt x="154" y="85"/>
                  </a:lnTo>
                  <a:lnTo>
                    <a:pt x="154" y="77"/>
                  </a:lnTo>
                  <a:lnTo>
                    <a:pt x="154" y="69"/>
                  </a:lnTo>
                  <a:lnTo>
                    <a:pt x="152" y="62"/>
                  </a:lnTo>
                  <a:lnTo>
                    <a:pt x="151" y="54"/>
                  </a:lnTo>
                  <a:lnTo>
                    <a:pt x="147" y="47"/>
                  </a:lnTo>
                  <a:lnTo>
                    <a:pt x="144" y="41"/>
                  </a:lnTo>
                  <a:lnTo>
                    <a:pt x="141" y="34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6" y="18"/>
                  </a:lnTo>
                  <a:lnTo>
                    <a:pt x="120" y="13"/>
                  </a:lnTo>
                  <a:lnTo>
                    <a:pt x="115" y="10"/>
                  </a:lnTo>
                  <a:lnTo>
                    <a:pt x="108" y="7"/>
                  </a:lnTo>
                  <a:lnTo>
                    <a:pt x="100" y="3"/>
                  </a:lnTo>
                  <a:lnTo>
                    <a:pt x="93" y="2"/>
                  </a:lnTo>
                  <a:lnTo>
                    <a:pt x="85" y="2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40" name="Rectangle 668"/>
            <p:cNvSpPr>
              <a:spLocks noChangeArrowheads="1"/>
            </p:cNvSpPr>
            <p:nvPr/>
          </p:nvSpPr>
          <p:spPr bwMode="auto">
            <a:xfrm>
              <a:off x="7480294" y="5326063"/>
              <a:ext cx="181673" cy="6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COM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41" name="Freeform 669"/>
            <p:cNvSpPr>
              <a:spLocks noEditPoints="1"/>
            </p:cNvSpPr>
            <p:nvPr/>
          </p:nvSpPr>
          <p:spPr bwMode="auto">
            <a:xfrm>
              <a:off x="5845169" y="4887913"/>
              <a:ext cx="1520825" cy="385763"/>
            </a:xfrm>
            <a:custGeom>
              <a:avLst/>
              <a:gdLst>
                <a:gd name="T0" fmla="*/ 0 w 2315"/>
                <a:gd name="T1" fmla="*/ 369924 h 755"/>
                <a:gd name="T2" fmla="*/ 962423 w 2315"/>
                <a:gd name="T3" fmla="*/ 369924 h 755"/>
                <a:gd name="T4" fmla="*/ 951255 w 2315"/>
                <a:gd name="T5" fmla="*/ 377588 h 755"/>
                <a:gd name="T6" fmla="*/ 951255 w 2315"/>
                <a:gd name="T7" fmla="*/ 15839 h 755"/>
                <a:gd name="T8" fmla="*/ 1471554 w 2315"/>
                <a:gd name="T9" fmla="*/ 15839 h 755"/>
                <a:gd name="T10" fmla="*/ 1471554 w 2315"/>
                <a:gd name="T11" fmla="*/ 31679 h 755"/>
                <a:gd name="T12" fmla="*/ 962423 w 2315"/>
                <a:gd name="T13" fmla="*/ 31679 h 755"/>
                <a:gd name="T14" fmla="*/ 971620 w 2315"/>
                <a:gd name="T15" fmla="*/ 22992 h 755"/>
                <a:gd name="T16" fmla="*/ 971620 w 2315"/>
                <a:gd name="T17" fmla="*/ 385763 h 755"/>
                <a:gd name="T18" fmla="*/ 0 w 2315"/>
                <a:gd name="T19" fmla="*/ 385763 h 755"/>
                <a:gd name="T20" fmla="*/ 0 w 2315"/>
                <a:gd name="T21" fmla="*/ 369924 h 755"/>
                <a:gd name="T22" fmla="*/ 1461043 w 2315"/>
                <a:gd name="T23" fmla="*/ 0 h 755"/>
                <a:gd name="T24" fmla="*/ 1520825 w 2315"/>
                <a:gd name="T25" fmla="*/ 22992 h 755"/>
                <a:gd name="T26" fmla="*/ 1461043 w 2315"/>
                <a:gd name="T27" fmla="*/ 46496 h 755"/>
                <a:gd name="T28" fmla="*/ 1461043 w 2315"/>
                <a:gd name="T29" fmla="*/ 0 h 7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5"/>
                <a:gd name="T46" fmla="*/ 0 h 755"/>
                <a:gd name="T47" fmla="*/ 2315 w 2315"/>
                <a:gd name="T48" fmla="*/ 755 h 7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5" h="755">
                  <a:moveTo>
                    <a:pt x="0" y="724"/>
                  </a:moveTo>
                  <a:lnTo>
                    <a:pt x="1465" y="724"/>
                  </a:lnTo>
                  <a:lnTo>
                    <a:pt x="1448" y="739"/>
                  </a:lnTo>
                  <a:lnTo>
                    <a:pt x="1448" y="31"/>
                  </a:lnTo>
                  <a:lnTo>
                    <a:pt x="2240" y="31"/>
                  </a:lnTo>
                  <a:lnTo>
                    <a:pt x="2240" y="62"/>
                  </a:lnTo>
                  <a:lnTo>
                    <a:pt x="1465" y="62"/>
                  </a:lnTo>
                  <a:lnTo>
                    <a:pt x="1479" y="45"/>
                  </a:lnTo>
                  <a:lnTo>
                    <a:pt x="1479" y="755"/>
                  </a:lnTo>
                  <a:lnTo>
                    <a:pt x="0" y="755"/>
                  </a:lnTo>
                  <a:lnTo>
                    <a:pt x="0" y="724"/>
                  </a:lnTo>
                  <a:close/>
                  <a:moveTo>
                    <a:pt x="2224" y="0"/>
                  </a:moveTo>
                  <a:lnTo>
                    <a:pt x="2315" y="45"/>
                  </a:lnTo>
                  <a:lnTo>
                    <a:pt x="2224" y="91"/>
                  </a:lnTo>
                  <a:lnTo>
                    <a:pt x="2224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42" name="Freeform 670"/>
            <p:cNvSpPr>
              <a:spLocks noEditPoints="1"/>
            </p:cNvSpPr>
            <p:nvPr/>
          </p:nvSpPr>
          <p:spPr bwMode="auto">
            <a:xfrm>
              <a:off x="5845169" y="5046663"/>
              <a:ext cx="1520825" cy="617538"/>
            </a:xfrm>
            <a:custGeom>
              <a:avLst/>
              <a:gdLst>
                <a:gd name="T0" fmla="*/ 0 w 2315"/>
                <a:gd name="T1" fmla="*/ 601795 h 1216"/>
                <a:gd name="T2" fmla="*/ 1085271 w 2315"/>
                <a:gd name="T3" fmla="*/ 601795 h 1216"/>
                <a:gd name="T4" fmla="*/ 1076074 w 2315"/>
                <a:gd name="T5" fmla="*/ 608905 h 1216"/>
                <a:gd name="T6" fmla="*/ 1076074 w 2315"/>
                <a:gd name="T7" fmla="*/ 14727 h 1216"/>
                <a:gd name="T8" fmla="*/ 1471554 w 2315"/>
                <a:gd name="T9" fmla="*/ 14727 h 1216"/>
                <a:gd name="T10" fmla="*/ 1471554 w 2315"/>
                <a:gd name="T11" fmla="*/ 30471 h 1216"/>
                <a:gd name="T12" fmla="*/ 1085271 w 2315"/>
                <a:gd name="T13" fmla="*/ 30471 h 1216"/>
                <a:gd name="T14" fmla="*/ 1096439 w 2315"/>
                <a:gd name="T15" fmla="*/ 22853 h 1216"/>
                <a:gd name="T16" fmla="*/ 1096439 w 2315"/>
                <a:gd name="T17" fmla="*/ 617538 h 1216"/>
                <a:gd name="T18" fmla="*/ 0 w 2315"/>
                <a:gd name="T19" fmla="*/ 617538 h 1216"/>
                <a:gd name="T20" fmla="*/ 0 w 2315"/>
                <a:gd name="T21" fmla="*/ 601795 h 1216"/>
                <a:gd name="T22" fmla="*/ 1461043 w 2315"/>
                <a:gd name="T23" fmla="*/ 0 h 1216"/>
                <a:gd name="T24" fmla="*/ 1520825 w 2315"/>
                <a:gd name="T25" fmla="*/ 22853 h 1216"/>
                <a:gd name="T26" fmla="*/ 1461043 w 2315"/>
                <a:gd name="T27" fmla="*/ 46214 h 1216"/>
                <a:gd name="T28" fmla="*/ 1461043 w 2315"/>
                <a:gd name="T29" fmla="*/ 0 h 12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5"/>
                <a:gd name="T46" fmla="*/ 0 h 1216"/>
                <a:gd name="T47" fmla="*/ 2315 w 2315"/>
                <a:gd name="T48" fmla="*/ 1216 h 12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5" h="1216">
                  <a:moveTo>
                    <a:pt x="0" y="1185"/>
                  </a:moveTo>
                  <a:lnTo>
                    <a:pt x="1652" y="1185"/>
                  </a:lnTo>
                  <a:lnTo>
                    <a:pt x="1638" y="1199"/>
                  </a:lnTo>
                  <a:lnTo>
                    <a:pt x="1638" y="29"/>
                  </a:lnTo>
                  <a:lnTo>
                    <a:pt x="2240" y="29"/>
                  </a:lnTo>
                  <a:lnTo>
                    <a:pt x="2240" y="60"/>
                  </a:lnTo>
                  <a:lnTo>
                    <a:pt x="1652" y="60"/>
                  </a:lnTo>
                  <a:lnTo>
                    <a:pt x="1669" y="45"/>
                  </a:lnTo>
                  <a:lnTo>
                    <a:pt x="1669" y="1216"/>
                  </a:lnTo>
                  <a:lnTo>
                    <a:pt x="0" y="1216"/>
                  </a:lnTo>
                  <a:lnTo>
                    <a:pt x="0" y="1185"/>
                  </a:lnTo>
                  <a:close/>
                  <a:moveTo>
                    <a:pt x="2224" y="0"/>
                  </a:moveTo>
                  <a:lnTo>
                    <a:pt x="2315" y="45"/>
                  </a:lnTo>
                  <a:lnTo>
                    <a:pt x="2224" y="91"/>
                  </a:lnTo>
                  <a:lnTo>
                    <a:pt x="2224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43" name="Rectangle 671"/>
            <p:cNvSpPr>
              <a:spLocks noChangeArrowheads="1"/>
            </p:cNvSpPr>
            <p:nvPr/>
          </p:nvSpPr>
          <p:spPr bwMode="auto">
            <a:xfrm>
              <a:off x="7925651" y="4572008"/>
              <a:ext cx="406400" cy="2730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44" name="Rectangle 672"/>
            <p:cNvSpPr>
              <a:spLocks noChangeArrowheads="1"/>
            </p:cNvSpPr>
            <p:nvPr/>
          </p:nvSpPr>
          <p:spPr bwMode="auto">
            <a:xfrm>
              <a:off x="7925651" y="4572008"/>
              <a:ext cx="406400" cy="27305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45" name="Rectangle 673"/>
            <p:cNvSpPr>
              <a:spLocks noChangeArrowheads="1"/>
            </p:cNvSpPr>
            <p:nvPr/>
          </p:nvSpPr>
          <p:spPr bwMode="auto">
            <a:xfrm>
              <a:off x="7878026" y="4886333"/>
              <a:ext cx="504825" cy="1174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46" name="Rectangle 674"/>
            <p:cNvSpPr>
              <a:spLocks noChangeArrowheads="1"/>
            </p:cNvSpPr>
            <p:nvPr/>
          </p:nvSpPr>
          <p:spPr bwMode="auto">
            <a:xfrm>
              <a:off x="7878026" y="4886333"/>
              <a:ext cx="504825" cy="117475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47" name="Rectangle 675"/>
            <p:cNvSpPr>
              <a:spLocks noChangeArrowheads="1"/>
            </p:cNvSpPr>
            <p:nvPr/>
          </p:nvSpPr>
          <p:spPr bwMode="auto">
            <a:xfrm>
              <a:off x="7978039" y="4610108"/>
              <a:ext cx="303212" cy="1968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48" name="Rectangle 676"/>
            <p:cNvSpPr>
              <a:spLocks noChangeArrowheads="1"/>
            </p:cNvSpPr>
            <p:nvPr/>
          </p:nvSpPr>
          <p:spPr bwMode="auto">
            <a:xfrm>
              <a:off x="7978039" y="4610108"/>
              <a:ext cx="303212" cy="196850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49" name="Rectangle 678"/>
            <p:cNvSpPr>
              <a:spLocks noChangeArrowheads="1"/>
            </p:cNvSpPr>
            <p:nvPr/>
          </p:nvSpPr>
          <p:spPr bwMode="auto">
            <a:xfrm>
              <a:off x="7726398" y="6203951"/>
              <a:ext cx="252412" cy="157163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50" name="Rectangle 679"/>
            <p:cNvSpPr>
              <a:spLocks noChangeArrowheads="1"/>
            </p:cNvSpPr>
            <p:nvPr/>
          </p:nvSpPr>
          <p:spPr bwMode="auto">
            <a:xfrm>
              <a:off x="7778266" y="6251421"/>
              <a:ext cx="160466" cy="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USB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51" name="Freeform 682"/>
            <p:cNvSpPr>
              <a:spLocks/>
            </p:cNvSpPr>
            <p:nvPr/>
          </p:nvSpPr>
          <p:spPr bwMode="auto">
            <a:xfrm>
              <a:off x="5133969" y="4638676"/>
              <a:ext cx="254000" cy="234950"/>
            </a:xfrm>
            <a:custGeom>
              <a:avLst/>
              <a:gdLst>
                <a:gd name="T0" fmla="*/ 0 w 385"/>
                <a:gd name="T1" fmla="*/ 0 h 462"/>
                <a:gd name="T2" fmla="*/ 0 w 385"/>
                <a:gd name="T3" fmla="*/ 0 h 462"/>
                <a:gd name="T4" fmla="*/ 0 w 385"/>
                <a:gd name="T5" fmla="*/ 234950 h 462"/>
                <a:gd name="T6" fmla="*/ 0 w 385"/>
                <a:gd name="T7" fmla="*/ 234950 h 462"/>
                <a:gd name="T8" fmla="*/ 254000 w 385"/>
                <a:gd name="T9" fmla="*/ 117475 h 462"/>
                <a:gd name="T10" fmla="*/ 0 w 385"/>
                <a:gd name="T11" fmla="*/ 0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5"/>
                <a:gd name="T19" fmla="*/ 0 h 462"/>
                <a:gd name="T20" fmla="*/ 385 w 385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5" h="462">
                  <a:moveTo>
                    <a:pt x="0" y="0"/>
                  </a:moveTo>
                  <a:lnTo>
                    <a:pt x="0" y="0"/>
                  </a:lnTo>
                  <a:lnTo>
                    <a:pt x="0" y="462"/>
                  </a:lnTo>
                  <a:lnTo>
                    <a:pt x="385" y="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52" name="Freeform 683"/>
            <p:cNvSpPr>
              <a:spLocks/>
            </p:cNvSpPr>
            <p:nvPr/>
          </p:nvSpPr>
          <p:spPr bwMode="auto">
            <a:xfrm>
              <a:off x="5133969" y="4638676"/>
              <a:ext cx="254000" cy="234950"/>
            </a:xfrm>
            <a:custGeom>
              <a:avLst/>
              <a:gdLst>
                <a:gd name="T0" fmla="*/ 0 w 385"/>
                <a:gd name="T1" fmla="*/ 0 h 462"/>
                <a:gd name="T2" fmla="*/ 0 w 385"/>
                <a:gd name="T3" fmla="*/ 0 h 462"/>
                <a:gd name="T4" fmla="*/ 0 w 385"/>
                <a:gd name="T5" fmla="*/ 234950 h 462"/>
                <a:gd name="T6" fmla="*/ 0 w 385"/>
                <a:gd name="T7" fmla="*/ 234950 h 462"/>
                <a:gd name="T8" fmla="*/ 254000 w 385"/>
                <a:gd name="T9" fmla="*/ 117475 h 462"/>
                <a:gd name="T10" fmla="*/ 0 w 385"/>
                <a:gd name="T11" fmla="*/ 0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5"/>
                <a:gd name="T19" fmla="*/ 0 h 462"/>
                <a:gd name="T20" fmla="*/ 385 w 385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5" h="462">
                  <a:moveTo>
                    <a:pt x="0" y="0"/>
                  </a:moveTo>
                  <a:lnTo>
                    <a:pt x="0" y="0"/>
                  </a:lnTo>
                  <a:lnTo>
                    <a:pt x="0" y="462"/>
                  </a:lnTo>
                  <a:lnTo>
                    <a:pt x="385" y="2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53" name="Rectangle 684"/>
            <p:cNvSpPr>
              <a:spLocks noChangeArrowheads="1"/>
            </p:cNvSpPr>
            <p:nvPr/>
          </p:nvSpPr>
          <p:spPr bwMode="auto">
            <a:xfrm>
              <a:off x="5175148" y="4725465"/>
              <a:ext cx="103736" cy="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PA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54" name="Freeform 685"/>
            <p:cNvSpPr>
              <a:spLocks/>
            </p:cNvSpPr>
            <p:nvPr/>
          </p:nvSpPr>
          <p:spPr bwMode="auto">
            <a:xfrm>
              <a:off x="5133969" y="4991101"/>
              <a:ext cx="254000" cy="234950"/>
            </a:xfrm>
            <a:custGeom>
              <a:avLst/>
              <a:gdLst>
                <a:gd name="T0" fmla="*/ 0 w 385"/>
                <a:gd name="T1" fmla="*/ 0 h 462"/>
                <a:gd name="T2" fmla="*/ 0 w 385"/>
                <a:gd name="T3" fmla="*/ 0 h 462"/>
                <a:gd name="T4" fmla="*/ 0 w 385"/>
                <a:gd name="T5" fmla="*/ 234950 h 462"/>
                <a:gd name="T6" fmla="*/ 0 w 385"/>
                <a:gd name="T7" fmla="*/ 234950 h 462"/>
                <a:gd name="T8" fmla="*/ 254000 w 385"/>
                <a:gd name="T9" fmla="*/ 117984 h 462"/>
                <a:gd name="T10" fmla="*/ 0 w 385"/>
                <a:gd name="T11" fmla="*/ 0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5"/>
                <a:gd name="T19" fmla="*/ 0 h 462"/>
                <a:gd name="T20" fmla="*/ 385 w 385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5" h="462">
                  <a:moveTo>
                    <a:pt x="0" y="0"/>
                  </a:moveTo>
                  <a:lnTo>
                    <a:pt x="0" y="0"/>
                  </a:lnTo>
                  <a:lnTo>
                    <a:pt x="0" y="462"/>
                  </a:lnTo>
                  <a:lnTo>
                    <a:pt x="385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55" name="Freeform 686"/>
            <p:cNvSpPr>
              <a:spLocks/>
            </p:cNvSpPr>
            <p:nvPr/>
          </p:nvSpPr>
          <p:spPr bwMode="auto">
            <a:xfrm>
              <a:off x="5133969" y="4991101"/>
              <a:ext cx="254000" cy="234950"/>
            </a:xfrm>
            <a:custGeom>
              <a:avLst/>
              <a:gdLst>
                <a:gd name="T0" fmla="*/ 0 w 385"/>
                <a:gd name="T1" fmla="*/ 0 h 462"/>
                <a:gd name="T2" fmla="*/ 0 w 385"/>
                <a:gd name="T3" fmla="*/ 0 h 462"/>
                <a:gd name="T4" fmla="*/ 0 w 385"/>
                <a:gd name="T5" fmla="*/ 234950 h 462"/>
                <a:gd name="T6" fmla="*/ 0 w 385"/>
                <a:gd name="T7" fmla="*/ 234950 h 462"/>
                <a:gd name="T8" fmla="*/ 254000 w 385"/>
                <a:gd name="T9" fmla="*/ 117984 h 462"/>
                <a:gd name="T10" fmla="*/ 0 w 385"/>
                <a:gd name="T11" fmla="*/ 0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5"/>
                <a:gd name="T19" fmla="*/ 0 h 462"/>
                <a:gd name="T20" fmla="*/ 385 w 385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5" h="462">
                  <a:moveTo>
                    <a:pt x="0" y="0"/>
                  </a:moveTo>
                  <a:lnTo>
                    <a:pt x="0" y="0"/>
                  </a:lnTo>
                  <a:lnTo>
                    <a:pt x="0" y="462"/>
                  </a:lnTo>
                  <a:lnTo>
                    <a:pt x="385" y="2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56" name="Rectangle 687"/>
            <p:cNvSpPr>
              <a:spLocks noChangeArrowheads="1"/>
            </p:cNvSpPr>
            <p:nvPr/>
          </p:nvSpPr>
          <p:spPr bwMode="auto">
            <a:xfrm>
              <a:off x="5175148" y="5080526"/>
              <a:ext cx="103736" cy="6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PA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57" name="Freeform 688"/>
            <p:cNvSpPr>
              <a:spLocks/>
            </p:cNvSpPr>
            <p:nvPr/>
          </p:nvSpPr>
          <p:spPr bwMode="auto">
            <a:xfrm>
              <a:off x="5186356" y="6089651"/>
              <a:ext cx="252412" cy="234950"/>
            </a:xfrm>
            <a:custGeom>
              <a:avLst/>
              <a:gdLst>
                <a:gd name="T0" fmla="*/ 0 w 385"/>
                <a:gd name="T1" fmla="*/ 0 h 461"/>
                <a:gd name="T2" fmla="*/ 0 w 385"/>
                <a:gd name="T3" fmla="*/ 0 h 461"/>
                <a:gd name="T4" fmla="*/ 0 w 385"/>
                <a:gd name="T5" fmla="*/ 234950 h 461"/>
                <a:gd name="T6" fmla="*/ 0 w 385"/>
                <a:gd name="T7" fmla="*/ 234950 h 461"/>
                <a:gd name="T8" fmla="*/ 252412 w 385"/>
                <a:gd name="T9" fmla="*/ 117730 h 461"/>
                <a:gd name="T10" fmla="*/ 0 w 385"/>
                <a:gd name="T11" fmla="*/ 0 h 4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5"/>
                <a:gd name="T19" fmla="*/ 0 h 461"/>
                <a:gd name="T20" fmla="*/ 385 w 385"/>
                <a:gd name="T21" fmla="*/ 461 h 4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5" h="461">
                  <a:moveTo>
                    <a:pt x="0" y="0"/>
                  </a:moveTo>
                  <a:lnTo>
                    <a:pt x="0" y="0"/>
                  </a:lnTo>
                  <a:lnTo>
                    <a:pt x="0" y="461"/>
                  </a:lnTo>
                  <a:lnTo>
                    <a:pt x="385" y="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58" name="Freeform 689"/>
            <p:cNvSpPr>
              <a:spLocks/>
            </p:cNvSpPr>
            <p:nvPr/>
          </p:nvSpPr>
          <p:spPr bwMode="auto">
            <a:xfrm>
              <a:off x="5186356" y="6089651"/>
              <a:ext cx="252412" cy="234950"/>
            </a:xfrm>
            <a:custGeom>
              <a:avLst/>
              <a:gdLst>
                <a:gd name="T0" fmla="*/ 0 w 385"/>
                <a:gd name="T1" fmla="*/ 0 h 461"/>
                <a:gd name="T2" fmla="*/ 0 w 385"/>
                <a:gd name="T3" fmla="*/ 0 h 461"/>
                <a:gd name="T4" fmla="*/ 0 w 385"/>
                <a:gd name="T5" fmla="*/ 234950 h 461"/>
                <a:gd name="T6" fmla="*/ 0 w 385"/>
                <a:gd name="T7" fmla="*/ 234950 h 461"/>
                <a:gd name="T8" fmla="*/ 252412 w 385"/>
                <a:gd name="T9" fmla="*/ 117730 h 461"/>
                <a:gd name="T10" fmla="*/ 0 w 385"/>
                <a:gd name="T11" fmla="*/ 0 h 4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5"/>
                <a:gd name="T19" fmla="*/ 0 h 461"/>
                <a:gd name="T20" fmla="*/ 385 w 385"/>
                <a:gd name="T21" fmla="*/ 461 h 4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5" h="461">
                  <a:moveTo>
                    <a:pt x="0" y="0"/>
                  </a:moveTo>
                  <a:lnTo>
                    <a:pt x="0" y="0"/>
                  </a:lnTo>
                  <a:lnTo>
                    <a:pt x="0" y="461"/>
                  </a:lnTo>
                  <a:lnTo>
                    <a:pt x="385" y="2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59" name="Rectangle 690"/>
            <p:cNvSpPr>
              <a:spLocks noChangeArrowheads="1"/>
            </p:cNvSpPr>
            <p:nvPr/>
          </p:nvSpPr>
          <p:spPr bwMode="auto">
            <a:xfrm>
              <a:off x="5227016" y="6179030"/>
              <a:ext cx="103736" cy="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PA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60" name="Freeform 691"/>
            <p:cNvSpPr>
              <a:spLocks noEditPoints="1"/>
            </p:cNvSpPr>
            <p:nvPr/>
          </p:nvSpPr>
          <p:spPr bwMode="auto">
            <a:xfrm>
              <a:off x="4729156" y="4732338"/>
              <a:ext cx="404812" cy="47625"/>
            </a:xfrm>
            <a:custGeom>
              <a:avLst/>
              <a:gdLst>
                <a:gd name="T0" fmla="*/ 0 w 617"/>
                <a:gd name="T1" fmla="*/ 15177 h 91"/>
                <a:gd name="T2" fmla="*/ 354293 w 617"/>
                <a:gd name="T3" fmla="*/ 15177 h 91"/>
                <a:gd name="T4" fmla="*/ 354293 w 617"/>
                <a:gd name="T5" fmla="*/ 31401 h 91"/>
                <a:gd name="T6" fmla="*/ 0 w 617"/>
                <a:gd name="T7" fmla="*/ 31401 h 91"/>
                <a:gd name="T8" fmla="*/ 0 w 617"/>
                <a:gd name="T9" fmla="*/ 15177 h 91"/>
                <a:gd name="T10" fmla="*/ 344451 w 617"/>
                <a:gd name="T11" fmla="*/ 0 h 91"/>
                <a:gd name="T12" fmla="*/ 404812 w 617"/>
                <a:gd name="T13" fmla="*/ 23551 h 91"/>
                <a:gd name="T14" fmla="*/ 344451 w 617"/>
                <a:gd name="T15" fmla="*/ 47625 h 91"/>
                <a:gd name="T16" fmla="*/ 344451 w 617"/>
                <a:gd name="T17" fmla="*/ 0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7"/>
                <a:gd name="T28" fmla="*/ 0 h 91"/>
                <a:gd name="T29" fmla="*/ 617 w 617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7" h="91">
                  <a:moveTo>
                    <a:pt x="0" y="29"/>
                  </a:moveTo>
                  <a:lnTo>
                    <a:pt x="540" y="29"/>
                  </a:lnTo>
                  <a:lnTo>
                    <a:pt x="540" y="60"/>
                  </a:lnTo>
                  <a:lnTo>
                    <a:pt x="0" y="60"/>
                  </a:lnTo>
                  <a:lnTo>
                    <a:pt x="0" y="29"/>
                  </a:lnTo>
                  <a:close/>
                  <a:moveTo>
                    <a:pt x="525" y="0"/>
                  </a:moveTo>
                  <a:lnTo>
                    <a:pt x="617" y="45"/>
                  </a:lnTo>
                  <a:lnTo>
                    <a:pt x="525" y="91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61" name="Freeform 692"/>
            <p:cNvSpPr>
              <a:spLocks noEditPoints="1"/>
            </p:cNvSpPr>
            <p:nvPr/>
          </p:nvSpPr>
          <p:spPr bwMode="auto">
            <a:xfrm>
              <a:off x="4729156" y="5086351"/>
              <a:ext cx="404812" cy="68263"/>
            </a:xfrm>
            <a:custGeom>
              <a:avLst/>
              <a:gdLst>
                <a:gd name="T0" fmla="*/ 0 w 617"/>
                <a:gd name="T1" fmla="*/ 52434 h 138"/>
                <a:gd name="T2" fmla="*/ 202078 w 617"/>
                <a:gd name="T3" fmla="*/ 52434 h 138"/>
                <a:gd name="T4" fmla="*/ 191580 w 617"/>
                <a:gd name="T5" fmla="*/ 60843 h 138"/>
                <a:gd name="T6" fmla="*/ 191580 w 617"/>
                <a:gd name="T7" fmla="*/ 14840 h 138"/>
                <a:gd name="T8" fmla="*/ 354293 w 617"/>
                <a:gd name="T9" fmla="*/ 14840 h 138"/>
                <a:gd name="T10" fmla="*/ 354293 w 617"/>
                <a:gd name="T11" fmla="*/ 30174 h 138"/>
                <a:gd name="T12" fmla="*/ 202078 w 617"/>
                <a:gd name="T13" fmla="*/ 30174 h 138"/>
                <a:gd name="T14" fmla="*/ 211919 w 617"/>
                <a:gd name="T15" fmla="*/ 22754 h 138"/>
                <a:gd name="T16" fmla="*/ 211919 w 617"/>
                <a:gd name="T17" fmla="*/ 68263 h 138"/>
                <a:gd name="T18" fmla="*/ 0 w 617"/>
                <a:gd name="T19" fmla="*/ 68263 h 138"/>
                <a:gd name="T20" fmla="*/ 0 w 617"/>
                <a:gd name="T21" fmla="*/ 52434 h 138"/>
                <a:gd name="T22" fmla="*/ 344451 w 617"/>
                <a:gd name="T23" fmla="*/ 0 h 138"/>
                <a:gd name="T24" fmla="*/ 404812 w 617"/>
                <a:gd name="T25" fmla="*/ 22754 h 138"/>
                <a:gd name="T26" fmla="*/ 344451 w 617"/>
                <a:gd name="T27" fmla="*/ 45509 h 138"/>
                <a:gd name="T28" fmla="*/ 344451 w 617"/>
                <a:gd name="T29" fmla="*/ 0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7"/>
                <a:gd name="T46" fmla="*/ 0 h 138"/>
                <a:gd name="T47" fmla="*/ 617 w 617"/>
                <a:gd name="T48" fmla="*/ 138 h 1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7" h="138">
                  <a:moveTo>
                    <a:pt x="0" y="106"/>
                  </a:moveTo>
                  <a:lnTo>
                    <a:pt x="308" y="106"/>
                  </a:lnTo>
                  <a:lnTo>
                    <a:pt x="292" y="123"/>
                  </a:lnTo>
                  <a:lnTo>
                    <a:pt x="292" y="30"/>
                  </a:lnTo>
                  <a:lnTo>
                    <a:pt x="540" y="30"/>
                  </a:lnTo>
                  <a:lnTo>
                    <a:pt x="540" y="61"/>
                  </a:lnTo>
                  <a:lnTo>
                    <a:pt x="308" y="61"/>
                  </a:lnTo>
                  <a:lnTo>
                    <a:pt x="323" y="46"/>
                  </a:lnTo>
                  <a:lnTo>
                    <a:pt x="323" y="138"/>
                  </a:lnTo>
                  <a:lnTo>
                    <a:pt x="0" y="138"/>
                  </a:lnTo>
                  <a:lnTo>
                    <a:pt x="0" y="106"/>
                  </a:lnTo>
                  <a:close/>
                  <a:moveTo>
                    <a:pt x="525" y="0"/>
                  </a:moveTo>
                  <a:lnTo>
                    <a:pt x="617" y="46"/>
                  </a:lnTo>
                  <a:lnTo>
                    <a:pt x="525" y="92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62" name="Freeform 693"/>
            <p:cNvSpPr>
              <a:spLocks noEditPoints="1"/>
            </p:cNvSpPr>
            <p:nvPr/>
          </p:nvSpPr>
          <p:spPr bwMode="auto">
            <a:xfrm>
              <a:off x="3756019" y="5303838"/>
              <a:ext cx="1430337" cy="927100"/>
            </a:xfrm>
            <a:custGeom>
              <a:avLst/>
              <a:gdLst>
                <a:gd name="T0" fmla="*/ 20377 w 2176"/>
                <a:gd name="T1" fmla="*/ 0 h 1821"/>
                <a:gd name="T2" fmla="*/ 20377 w 2176"/>
                <a:gd name="T3" fmla="*/ 903681 h 1821"/>
                <a:gd name="T4" fmla="*/ 9860 w 2176"/>
                <a:gd name="T5" fmla="*/ 895535 h 1821"/>
                <a:gd name="T6" fmla="*/ 1379723 w 2176"/>
                <a:gd name="T7" fmla="*/ 895535 h 1821"/>
                <a:gd name="T8" fmla="*/ 1379723 w 2176"/>
                <a:gd name="T9" fmla="*/ 911317 h 1821"/>
                <a:gd name="T10" fmla="*/ 0 w 2176"/>
                <a:gd name="T11" fmla="*/ 911317 h 1821"/>
                <a:gd name="T12" fmla="*/ 0 w 2176"/>
                <a:gd name="T13" fmla="*/ 0 h 1821"/>
                <a:gd name="T14" fmla="*/ 20377 w 2176"/>
                <a:gd name="T15" fmla="*/ 0 h 1821"/>
                <a:gd name="T16" fmla="*/ 1370521 w 2176"/>
                <a:gd name="T17" fmla="*/ 880770 h 1821"/>
                <a:gd name="T18" fmla="*/ 1430337 w 2176"/>
                <a:gd name="T19" fmla="*/ 903681 h 1821"/>
                <a:gd name="T20" fmla="*/ 1370521 w 2176"/>
                <a:gd name="T21" fmla="*/ 927100 h 1821"/>
                <a:gd name="T22" fmla="*/ 1370521 w 2176"/>
                <a:gd name="T23" fmla="*/ 880770 h 1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76"/>
                <a:gd name="T37" fmla="*/ 0 h 1821"/>
                <a:gd name="T38" fmla="*/ 2176 w 2176"/>
                <a:gd name="T39" fmla="*/ 1821 h 18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76" h="1821">
                  <a:moveTo>
                    <a:pt x="31" y="0"/>
                  </a:moveTo>
                  <a:lnTo>
                    <a:pt x="31" y="1775"/>
                  </a:lnTo>
                  <a:lnTo>
                    <a:pt x="15" y="1759"/>
                  </a:lnTo>
                  <a:lnTo>
                    <a:pt x="2099" y="1759"/>
                  </a:lnTo>
                  <a:lnTo>
                    <a:pt x="2099" y="1790"/>
                  </a:lnTo>
                  <a:lnTo>
                    <a:pt x="0" y="1790"/>
                  </a:lnTo>
                  <a:lnTo>
                    <a:pt x="0" y="0"/>
                  </a:lnTo>
                  <a:lnTo>
                    <a:pt x="31" y="0"/>
                  </a:lnTo>
                  <a:close/>
                  <a:moveTo>
                    <a:pt x="2085" y="1730"/>
                  </a:moveTo>
                  <a:lnTo>
                    <a:pt x="2176" y="1775"/>
                  </a:lnTo>
                  <a:lnTo>
                    <a:pt x="2085" y="1821"/>
                  </a:lnTo>
                  <a:lnTo>
                    <a:pt x="2085" y="173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63" name="Freeform 694"/>
            <p:cNvSpPr>
              <a:spLocks noEditPoints="1"/>
            </p:cNvSpPr>
            <p:nvPr/>
          </p:nvSpPr>
          <p:spPr bwMode="auto">
            <a:xfrm>
              <a:off x="5387969" y="4614863"/>
              <a:ext cx="357187" cy="149225"/>
            </a:xfrm>
            <a:custGeom>
              <a:avLst/>
              <a:gdLst>
                <a:gd name="T0" fmla="*/ 0 w 542"/>
                <a:gd name="T1" fmla="*/ 133383 h 292"/>
                <a:gd name="T2" fmla="*/ 177275 w 542"/>
                <a:gd name="T3" fmla="*/ 133383 h 292"/>
                <a:gd name="T4" fmla="*/ 168049 w 542"/>
                <a:gd name="T5" fmla="*/ 141559 h 292"/>
                <a:gd name="T6" fmla="*/ 168049 w 542"/>
                <a:gd name="T7" fmla="*/ 15842 h 292"/>
                <a:gd name="T8" fmla="*/ 306443 w 542"/>
                <a:gd name="T9" fmla="*/ 15842 h 292"/>
                <a:gd name="T10" fmla="*/ 306443 w 542"/>
                <a:gd name="T11" fmla="*/ 30663 h 292"/>
                <a:gd name="T12" fmla="*/ 177275 w 542"/>
                <a:gd name="T13" fmla="*/ 30663 h 292"/>
                <a:gd name="T14" fmla="*/ 188479 w 542"/>
                <a:gd name="T15" fmla="*/ 23508 h 292"/>
                <a:gd name="T16" fmla="*/ 188479 w 542"/>
                <a:gd name="T17" fmla="*/ 149225 h 292"/>
                <a:gd name="T18" fmla="*/ 0 w 542"/>
                <a:gd name="T19" fmla="*/ 149225 h 292"/>
                <a:gd name="T20" fmla="*/ 0 w 542"/>
                <a:gd name="T21" fmla="*/ 133383 h 292"/>
                <a:gd name="T22" fmla="*/ 296557 w 542"/>
                <a:gd name="T23" fmla="*/ 0 h 292"/>
                <a:gd name="T24" fmla="*/ 357187 w 542"/>
                <a:gd name="T25" fmla="*/ 23508 h 292"/>
                <a:gd name="T26" fmla="*/ 296557 w 542"/>
                <a:gd name="T27" fmla="*/ 46505 h 292"/>
                <a:gd name="T28" fmla="*/ 296557 w 542"/>
                <a:gd name="T29" fmla="*/ 0 h 2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2"/>
                <a:gd name="T46" fmla="*/ 0 h 292"/>
                <a:gd name="T47" fmla="*/ 542 w 542"/>
                <a:gd name="T48" fmla="*/ 292 h 2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2" h="292">
                  <a:moveTo>
                    <a:pt x="0" y="261"/>
                  </a:moveTo>
                  <a:lnTo>
                    <a:pt x="269" y="261"/>
                  </a:lnTo>
                  <a:lnTo>
                    <a:pt x="255" y="277"/>
                  </a:lnTo>
                  <a:lnTo>
                    <a:pt x="255" y="31"/>
                  </a:lnTo>
                  <a:lnTo>
                    <a:pt x="465" y="31"/>
                  </a:lnTo>
                  <a:lnTo>
                    <a:pt x="465" y="60"/>
                  </a:lnTo>
                  <a:lnTo>
                    <a:pt x="269" y="60"/>
                  </a:lnTo>
                  <a:lnTo>
                    <a:pt x="286" y="46"/>
                  </a:lnTo>
                  <a:lnTo>
                    <a:pt x="286" y="292"/>
                  </a:lnTo>
                  <a:lnTo>
                    <a:pt x="0" y="292"/>
                  </a:lnTo>
                  <a:lnTo>
                    <a:pt x="0" y="261"/>
                  </a:lnTo>
                  <a:close/>
                  <a:moveTo>
                    <a:pt x="450" y="0"/>
                  </a:moveTo>
                  <a:lnTo>
                    <a:pt x="542" y="46"/>
                  </a:lnTo>
                  <a:lnTo>
                    <a:pt x="450" y="9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64" name="Freeform 695"/>
            <p:cNvSpPr>
              <a:spLocks noEditPoints="1"/>
            </p:cNvSpPr>
            <p:nvPr/>
          </p:nvSpPr>
          <p:spPr bwMode="auto">
            <a:xfrm>
              <a:off x="5387969" y="5006976"/>
              <a:ext cx="357187" cy="109538"/>
            </a:xfrm>
            <a:custGeom>
              <a:avLst/>
              <a:gdLst>
                <a:gd name="T0" fmla="*/ 0 w 542"/>
                <a:gd name="T1" fmla="*/ 93670 h 214"/>
                <a:gd name="T2" fmla="*/ 177275 w 542"/>
                <a:gd name="T3" fmla="*/ 93670 h 214"/>
                <a:gd name="T4" fmla="*/ 168049 w 542"/>
                <a:gd name="T5" fmla="*/ 101860 h 214"/>
                <a:gd name="T6" fmla="*/ 168049 w 542"/>
                <a:gd name="T7" fmla="*/ 15868 h 214"/>
                <a:gd name="T8" fmla="*/ 306443 w 542"/>
                <a:gd name="T9" fmla="*/ 15868 h 214"/>
                <a:gd name="T10" fmla="*/ 306443 w 542"/>
                <a:gd name="T11" fmla="*/ 30712 h 214"/>
                <a:gd name="T12" fmla="*/ 177275 w 542"/>
                <a:gd name="T13" fmla="*/ 30712 h 214"/>
                <a:gd name="T14" fmla="*/ 188479 w 542"/>
                <a:gd name="T15" fmla="*/ 23546 h 214"/>
                <a:gd name="T16" fmla="*/ 188479 w 542"/>
                <a:gd name="T17" fmla="*/ 109538 h 214"/>
                <a:gd name="T18" fmla="*/ 0 w 542"/>
                <a:gd name="T19" fmla="*/ 109538 h 214"/>
                <a:gd name="T20" fmla="*/ 0 w 542"/>
                <a:gd name="T21" fmla="*/ 93670 h 214"/>
                <a:gd name="T22" fmla="*/ 296557 w 542"/>
                <a:gd name="T23" fmla="*/ 0 h 214"/>
                <a:gd name="T24" fmla="*/ 357187 w 542"/>
                <a:gd name="T25" fmla="*/ 23546 h 214"/>
                <a:gd name="T26" fmla="*/ 296557 w 542"/>
                <a:gd name="T27" fmla="*/ 46579 h 214"/>
                <a:gd name="T28" fmla="*/ 296557 w 542"/>
                <a:gd name="T29" fmla="*/ 0 h 2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2"/>
                <a:gd name="T46" fmla="*/ 0 h 214"/>
                <a:gd name="T47" fmla="*/ 542 w 542"/>
                <a:gd name="T48" fmla="*/ 214 h 2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2" h="214">
                  <a:moveTo>
                    <a:pt x="0" y="183"/>
                  </a:moveTo>
                  <a:lnTo>
                    <a:pt x="269" y="183"/>
                  </a:lnTo>
                  <a:lnTo>
                    <a:pt x="255" y="199"/>
                  </a:lnTo>
                  <a:lnTo>
                    <a:pt x="255" y="31"/>
                  </a:lnTo>
                  <a:lnTo>
                    <a:pt x="465" y="31"/>
                  </a:lnTo>
                  <a:lnTo>
                    <a:pt x="465" y="60"/>
                  </a:lnTo>
                  <a:lnTo>
                    <a:pt x="269" y="60"/>
                  </a:lnTo>
                  <a:lnTo>
                    <a:pt x="286" y="46"/>
                  </a:lnTo>
                  <a:lnTo>
                    <a:pt x="286" y="214"/>
                  </a:lnTo>
                  <a:lnTo>
                    <a:pt x="0" y="214"/>
                  </a:lnTo>
                  <a:lnTo>
                    <a:pt x="0" y="183"/>
                  </a:lnTo>
                  <a:close/>
                  <a:moveTo>
                    <a:pt x="450" y="0"/>
                  </a:moveTo>
                  <a:lnTo>
                    <a:pt x="542" y="46"/>
                  </a:lnTo>
                  <a:lnTo>
                    <a:pt x="450" y="9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65" name="Freeform 712"/>
            <p:cNvSpPr>
              <a:spLocks/>
            </p:cNvSpPr>
            <p:nvPr/>
          </p:nvSpPr>
          <p:spPr bwMode="auto">
            <a:xfrm>
              <a:off x="7408856" y="6065838"/>
              <a:ext cx="100012" cy="77788"/>
            </a:xfrm>
            <a:custGeom>
              <a:avLst/>
              <a:gdLst>
                <a:gd name="T0" fmla="*/ 45400 w 152"/>
                <a:gd name="T1" fmla="*/ 0 h 153"/>
                <a:gd name="T2" fmla="*/ 34215 w 152"/>
                <a:gd name="T3" fmla="*/ 1525 h 153"/>
                <a:gd name="T4" fmla="*/ 25661 w 152"/>
                <a:gd name="T5" fmla="*/ 4067 h 153"/>
                <a:gd name="T6" fmla="*/ 18423 w 152"/>
                <a:gd name="T7" fmla="*/ 8135 h 153"/>
                <a:gd name="T8" fmla="*/ 11186 w 152"/>
                <a:gd name="T9" fmla="*/ 14236 h 153"/>
                <a:gd name="T10" fmla="*/ 5264 w 152"/>
                <a:gd name="T11" fmla="*/ 19828 h 153"/>
                <a:gd name="T12" fmla="*/ 1974 w 152"/>
                <a:gd name="T13" fmla="*/ 27455 h 153"/>
                <a:gd name="T14" fmla="*/ 0 w 152"/>
                <a:gd name="T15" fmla="*/ 35081 h 153"/>
                <a:gd name="T16" fmla="*/ 0 w 152"/>
                <a:gd name="T17" fmla="*/ 43216 h 153"/>
                <a:gd name="T18" fmla="*/ 1974 w 152"/>
                <a:gd name="T19" fmla="*/ 50842 h 153"/>
                <a:gd name="T20" fmla="*/ 5264 w 152"/>
                <a:gd name="T21" fmla="*/ 57451 h 153"/>
                <a:gd name="T22" fmla="*/ 11186 w 152"/>
                <a:gd name="T23" fmla="*/ 64061 h 153"/>
                <a:gd name="T24" fmla="*/ 18423 w 152"/>
                <a:gd name="T25" fmla="*/ 69145 h 153"/>
                <a:gd name="T26" fmla="*/ 25661 w 152"/>
                <a:gd name="T27" fmla="*/ 73212 h 153"/>
                <a:gd name="T28" fmla="*/ 34215 w 152"/>
                <a:gd name="T29" fmla="*/ 75754 h 153"/>
                <a:gd name="T30" fmla="*/ 45400 w 152"/>
                <a:gd name="T31" fmla="*/ 77280 h 153"/>
                <a:gd name="T32" fmla="*/ 54612 w 152"/>
                <a:gd name="T33" fmla="*/ 77280 h 153"/>
                <a:gd name="T34" fmla="*/ 64481 w 152"/>
                <a:gd name="T35" fmla="*/ 75754 h 153"/>
                <a:gd name="T36" fmla="*/ 74351 w 152"/>
                <a:gd name="T37" fmla="*/ 73212 h 153"/>
                <a:gd name="T38" fmla="*/ 81589 w 152"/>
                <a:gd name="T39" fmla="*/ 69145 h 153"/>
                <a:gd name="T40" fmla="*/ 89484 w 152"/>
                <a:gd name="T41" fmla="*/ 64061 h 153"/>
                <a:gd name="T42" fmla="*/ 94748 w 152"/>
                <a:gd name="T43" fmla="*/ 57451 h 153"/>
                <a:gd name="T44" fmla="*/ 98038 w 152"/>
                <a:gd name="T45" fmla="*/ 50842 h 153"/>
                <a:gd name="T46" fmla="*/ 100012 w 152"/>
                <a:gd name="T47" fmla="*/ 43216 h 153"/>
                <a:gd name="T48" fmla="*/ 100012 w 152"/>
                <a:gd name="T49" fmla="*/ 35081 h 153"/>
                <a:gd name="T50" fmla="*/ 98038 w 152"/>
                <a:gd name="T51" fmla="*/ 27455 h 153"/>
                <a:gd name="T52" fmla="*/ 94748 w 152"/>
                <a:gd name="T53" fmla="*/ 19828 h 153"/>
                <a:gd name="T54" fmla="*/ 89484 w 152"/>
                <a:gd name="T55" fmla="*/ 14236 h 153"/>
                <a:gd name="T56" fmla="*/ 81589 w 152"/>
                <a:gd name="T57" fmla="*/ 8135 h 153"/>
                <a:gd name="T58" fmla="*/ 74351 w 152"/>
                <a:gd name="T59" fmla="*/ 4067 h 153"/>
                <a:gd name="T60" fmla="*/ 64481 w 152"/>
                <a:gd name="T61" fmla="*/ 1525 h 153"/>
                <a:gd name="T62" fmla="*/ 54612 w 152"/>
                <a:gd name="T63" fmla="*/ 0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2"/>
                <a:gd name="T97" fmla="*/ 0 h 153"/>
                <a:gd name="T98" fmla="*/ 152 w 152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2" h="153">
                  <a:moveTo>
                    <a:pt x="75" y="0"/>
                  </a:moveTo>
                  <a:lnTo>
                    <a:pt x="69" y="0"/>
                  </a:lnTo>
                  <a:lnTo>
                    <a:pt x="61" y="2"/>
                  </a:lnTo>
                  <a:lnTo>
                    <a:pt x="52" y="3"/>
                  </a:lnTo>
                  <a:lnTo>
                    <a:pt x="46" y="5"/>
                  </a:lnTo>
                  <a:lnTo>
                    <a:pt x="39" y="8"/>
                  </a:lnTo>
                  <a:lnTo>
                    <a:pt x="33" y="13"/>
                  </a:lnTo>
                  <a:lnTo>
                    <a:pt x="28" y="16"/>
                  </a:lnTo>
                  <a:lnTo>
                    <a:pt x="21" y="23"/>
                  </a:lnTo>
                  <a:lnTo>
                    <a:pt x="17" y="28"/>
                  </a:lnTo>
                  <a:lnTo>
                    <a:pt x="13" y="33"/>
                  </a:lnTo>
                  <a:lnTo>
                    <a:pt x="8" y="39"/>
                  </a:lnTo>
                  <a:lnTo>
                    <a:pt x="5" y="46"/>
                  </a:lnTo>
                  <a:lnTo>
                    <a:pt x="3" y="54"/>
                  </a:lnTo>
                  <a:lnTo>
                    <a:pt x="0" y="60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3" y="100"/>
                  </a:lnTo>
                  <a:lnTo>
                    <a:pt x="5" y="106"/>
                  </a:lnTo>
                  <a:lnTo>
                    <a:pt x="8" y="113"/>
                  </a:lnTo>
                  <a:lnTo>
                    <a:pt x="13" y="119"/>
                  </a:lnTo>
                  <a:lnTo>
                    <a:pt x="17" y="126"/>
                  </a:lnTo>
                  <a:lnTo>
                    <a:pt x="21" y="131"/>
                  </a:lnTo>
                  <a:lnTo>
                    <a:pt x="28" y="136"/>
                  </a:lnTo>
                  <a:lnTo>
                    <a:pt x="33" y="140"/>
                  </a:lnTo>
                  <a:lnTo>
                    <a:pt x="39" y="144"/>
                  </a:lnTo>
                  <a:lnTo>
                    <a:pt x="46" y="147"/>
                  </a:lnTo>
                  <a:lnTo>
                    <a:pt x="52" y="149"/>
                  </a:lnTo>
                  <a:lnTo>
                    <a:pt x="61" y="152"/>
                  </a:lnTo>
                  <a:lnTo>
                    <a:pt x="69" y="152"/>
                  </a:lnTo>
                  <a:lnTo>
                    <a:pt x="75" y="153"/>
                  </a:lnTo>
                  <a:lnTo>
                    <a:pt x="83" y="152"/>
                  </a:lnTo>
                  <a:lnTo>
                    <a:pt x="92" y="152"/>
                  </a:lnTo>
                  <a:lnTo>
                    <a:pt x="98" y="149"/>
                  </a:lnTo>
                  <a:lnTo>
                    <a:pt x="106" y="147"/>
                  </a:lnTo>
                  <a:lnTo>
                    <a:pt x="113" y="144"/>
                  </a:lnTo>
                  <a:lnTo>
                    <a:pt x="119" y="140"/>
                  </a:lnTo>
                  <a:lnTo>
                    <a:pt x="124" y="136"/>
                  </a:lnTo>
                  <a:lnTo>
                    <a:pt x="131" y="131"/>
                  </a:lnTo>
                  <a:lnTo>
                    <a:pt x="136" y="126"/>
                  </a:lnTo>
                  <a:lnTo>
                    <a:pt x="139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49" y="100"/>
                  </a:lnTo>
                  <a:lnTo>
                    <a:pt x="150" y="91"/>
                  </a:lnTo>
                  <a:lnTo>
                    <a:pt x="152" y="85"/>
                  </a:lnTo>
                  <a:lnTo>
                    <a:pt x="152" y="77"/>
                  </a:lnTo>
                  <a:lnTo>
                    <a:pt x="152" y="69"/>
                  </a:lnTo>
                  <a:lnTo>
                    <a:pt x="150" y="60"/>
                  </a:lnTo>
                  <a:lnTo>
                    <a:pt x="149" y="54"/>
                  </a:lnTo>
                  <a:lnTo>
                    <a:pt x="147" y="46"/>
                  </a:lnTo>
                  <a:lnTo>
                    <a:pt x="144" y="39"/>
                  </a:lnTo>
                  <a:lnTo>
                    <a:pt x="139" y="33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4" y="16"/>
                  </a:lnTo>
                  <a:lnTo>
                    <a:pt x="119" y="13"/>
                  </a:lnTo>
                  <a:lnTo>
                    <a:pt x="113" y="8"/>
                  </a:lnTo>
                  <a:lnTo>
                    <a:pt x="106" y="5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83" y="0"/>
                  </a:lnTo>
                  <a:lnTo>
                    <a:pt x="75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66" name="Freeform 714"/>
            <p:cNvSpPr>
              <a:spLocks/>
            </p:cNvSpPr>
            <p:nvPr/>
          </p:nvSpPr>
          <p:spPr bwMode="auto">
            <a:xfrm>
              <a:off x="7405681" y="5649913"/>
              <a:ext cx="100012" cy="77788"/>
            </a:xfrm>
            <a:custGeom>
              <a:avLst/>
              <a:gdLst>
                <a:gd name="T0" fmla="*/ 45400 w 152"/>
                <a:gd name="T1" fmla="*/ 0 h 154"/>
                <a:gd name="T2" fmla="*/ 34215 w 152"/>
                <a:gd name="T3" fmla="*/ 2020 h 154"/>
                <a:gd name="T4" fmla="*/ 25661 w 152"/>
                <a:gd name="T5" fmla="*/ 4546 h 154"/>
                <a:gd name="T6" fmla="*/ 18423 w 152"/>
                <a:gd name="T7" fmla="*/ 8587 h 154"/>
                <a:gd name="T8" fmla="*/ 11186 w 152"/>
                <a:gd name="T9" fmla="*/ 14143 h 154"/>
                <a:gd name="T10" fmla="*/ 5264 w 152"/>
                <a:gd name="T11" fmla="*/ 20205 h 154"/>
                <a:gd name="T12" fmla="*/ 1974 w 152"/>
                <a:gd name="T13" fmla="*/ 27276 h 154"/>
                <a:gd name="T14" fmla="*/ 0 w 152"/>
                <a:gd name="T15" fmla="*/ 34853 h 154"/>
                <a:gd name="T16" fmla="*/ 0 w 152"/>
                <a:gd name="T17" fmla="*/ 42935 h 154"/>
                <a:gd name="T18" fmla="*/ 1974 w 152"/>
                <a:gd name="T19" fmla="*/ 50512 h 154"/>
                <a:gd name="T20" fmla="*/ 5264 w 152"/>
                <a:gd name="T21" fmla="*/ 57078 h 154"/>
                <a:gd name="T22" fmla="*/ 11186 w 152"/>
                <a:gd name="T23" fmla="*/ 63645 h 154"/>
                <a:gd name="T24" fmla="*/ 18423 w 152"/>
                <a:gd name="T25" fmla="*/ 68696 h 154"/>
                <a:gd name="T26" fmla="*/ 25661 w 152"/>
                <a:gd name="T27" fmla="*/ 72737 h 154"/>
                <a:gd name="T28" fmla="*/ 34215 w 152"/>
                <a:gd name="T29" fmla="*/ 75262 h 154"/>
                <a:gd name="T30" fmla="*/ 45400 w 152"/>
                <a:gd name="T31" fmla="*/ 76778 h 154"/>
                <a:gd name="T32" fmla="*/ 54612 w 152"/>
                <a:gd name="T33" fmla="*/ 76778 h 154"/>
                <a:gd name="T34" fmla="*/ 64481 w 152"/>
                <a:gd name="T35" fmla="*/ 75262 h 154"/>
                <a:gd name="T36" fmla="*/ 74351 w 152"/>
                <a:gd name="T37" fmla="*/ 72737 h 154"/>
                <a:gd name="T38" fmla="*/ 81589 w 152"/>
                <a:gd name="T39" fmla="*/ 68696 h 154"/>
                <a:gd name="T40" fmla="*/ 89484 w 152"/>
                <a:gd name="T41" fmla="*/ 63645 h 154"/>
                <a:gd name="T42" fmla="*/ 94748 w 152"/>
                <a:gd name="T43" fmla="*/ 57078 h 154"/>
                <a:gd name="T44" fmla="*/ 98038 w 152"/>
                <a:gd name="T45" fmla="*/ 50512 h 154"/>
                <a:gd name="T46" fmla="*/ 100012 w 152"/>
                <a:gd name="T47" fmla="*/ 42935 h 154"/>
                <a:gd name="T48" fmla="*/ 100012 w 152"/>
                <a:gd name="T49" fmla="*/ 34853 h 154"/>
                <a:gd name="T50" fmla="*/ 98038 w 152"/>
                <a:gd name="T51" fmla="*/ 27276 h 154"/>
                <a:gd name="T52" fmla="*/ 94748 w 152"/>
                <a:gd name="T53" fmla="*/ 20205 h 154"/>
                <a:gd name="T54" fmla="*/ 89484 w 152"/>
                <a:gd name="T55" fmla="*/ 14143 h 154"/>
                <a:gd name="T56" fmla="*/ 81589 w 152"/>
                <a:gd name="T57" fmla="*/ 8587 h 154"/>
                <a:gd name="T58" fmla="*/ 74351 w 152"/>
                <a:gd name="T59" fmla="*/ 4546 h 154"/>
                <a:gd name="T60" fmla="*/ 64481 w 152"/>
                <a:gd name="T61" fmla="*/ 2020 h 154"/>
                <a:gd name="T62" fmla="*/ 54612 w 152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2"/>
                <a:gd name="T97" fmla="*/ 0 h 154"/>
                <a:gd name="T98" fmla="*/ 152 w 152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2" h="154">
                  <a:moveTo>
                    <a:pt x="75" y="0"/>
                  </a:moveTo>
                  <a:lnTo>
                    <a:pt x="69" y="0"/>
                  </a:lnTo>
                  <a:lnTo>
                    <a:pt x="61" y="2"/>
                  </a:lnTo>
                  <a:lnTo>
                    <a:pt x="52" y="4"/>
                  </a:lnTo>
                  <a:lnTo>
                    <a:pt x="46" y="5"/>
                  </a:lnTo>
                  <a:lnTo>
                    <a:pt x="39" y="9"/>
                  </a:lnTo>
                  <a:lnTo>
                    <a:pt x="33" y="13"/>
                  </a:lnTo>
                  <a:lnTo>
                    <a:pt x="28" y="17"/>
                  </a:lnTo>
                  <a:lnTo>
                    <a:pt x="21" y="23"/>
                  </a:lnTo>
                  <a:lnTo>
                    <a:pt x="17" y="28"/>
                  </a:lnTo>
                  <a:lnTo>
                    <a:pt x="13" y="33"/>
                  </a:lnTo>
                  <a:lnTo>
                    <a:pt x="8" y="40"/>
                  </a:lnTo>
                  <a:lnTo>
                    <a:pt x="5" y="46"/>
                  </a:lnTo>
                  <a:lnTo>
                    <a:pt x="3" y="54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92"/>
                  </a:lnTo>
                  <a:lnTo>
                    <a:pt x="3" y="100"/>
                  </a:lnTo>
                  <a:lnTo>
                    <a:pt x="5" y="106"/>
                  </a:lnTo>
                  <a:lnTo>
                    <a:pt x="8" y="113"/>
                  </a:lnTo>
                  <a:lnTo>
                    <a:pt x="13" y="120"/>
                  </a:lnTo>
                  <a:lnTo>
                    <a:pt x="17" y="126"/>
                  </a:lnTo>
                  <a:lnTo>
                    <a:pt x="21" y="131"/>
                  </a:lnTo>
                  <a:lnTo>
                    <a:pt x="28" y="136"/>
                  </a:lnTo>
                  <a:lnTo>
                    <a:pt x="33" y="141"/>
                  </a:lnTo>
                  <a:lnTo>
                    <a:pt x="39" y="144"/>
                  </a:lnTo>
                  <a:lnTo>
                    <a:pt x="46" y="147"/>
                  </a:lnTo>
                  <a:lnTo>
                    <a:pt x="52" y="149"/>
                  </a:lnTo>
                  <a:lnTo>
                    <a:pt x="61" y="152"/>
                  </a:lnTo>
                  <a:lnTo>
                    <a:pt x="69" y="152"/>
                  </a:lnTo>
                  <a:lnTo>
                    <a:pt x="75" y="154"/>
                  </a:lnTo>
                  <a:lnTo>
                    <a:pt x="83" y="152"/>
                  </a:lnTo>
                  <a:lnTo>
                    <a:pt x="92" y="152"/>
                  </a:lnTo>
                  <a:lnTo>
                    <a:pt x="98" y="149"/>
                  </a:lnTo>
                  <a:lnTo>
                    <a:pt x="106" y="147"/>
                  </a:lnTo>
                  <a:lnTo>
                    <a:pt x="113" y="144"/>
                  </a:lnTo>
                  <a:lnTo>
                    <a:pt x="119" y="141"/>
                  </a:lnTo>
                  <a:lnTo>
                    <a:pt x="124" y="136"/>
                  </a:lnTo>
                  <a:lnTo>
                    <a:pt x="131" y="131"/>
                  </a:lnTo>
                  <a:lnTo>
                    <a:pt x="136" y="126"/>
                  </a:lnTo>
                  <a:lnTo>
                    <a:pt x="139" y="120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49" y="100"/>
                  </a:lnTo>
                  <a:lnTo>
                    <a:pt x="150" y="92"/>
                  </a:lnTo>
                  <a:lnTo>
                    <a:pt x="152" y="85"/>
                  </a:lnTo>
                  <a:lnTo>
                    <a:pt x="152" y="77"/>
                  </a:lnTo>
                  <a:lnTo>
                    <a:pt x="152" y="69"/>
                  </a:lnTo>
                  <a:lnTo>
                    <a:pt x="150" y="61"/>
                  </a:lnTo>
                  <a:lnTo>
                    <a:pt x="149" y="54"/>
                  </a:lnTo>
                  <a:lnTo>
                    <a:pt x="147" y="46"/>
                  </a:lnTo>
                  <a:lnTo>
                    <a:pt x="144" y="40"/>
                  </a:lnTo>
                  <a:lnTo>
                    <a:pt x="139" y="33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4" y="17"/>
                  </a:lnTo>
                  <a:lnTo>
                    <a:pt x="119" y="13"/>
                  </a:lnTo>
                  <a:lnTo>
                    <a:pt x="113" y="9"/>
                  </a:lnTo>
                  <a:lnTo>
                    <a:pt x="106" y="5"/>
                  </a:lnTo>
                  <a:lnTo>
                    <a:pt x="98" y="4"/>
                  </a:lnTo>
                  <a:lnTo>
                    <a:pt x="92" y="2"/>
                  </a:lnTo>
                  <a:lnTo>
                    <a:pt x="83" y="0"/>
                  </a:lnTo>
                  <a:lnTo>
                    <a:pt x="75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67" name="Rectangle 715"/>
            <p:cNvSpPr>
              <a:spLocks noChangeArrowheads="1"/>
            </p:cNvSpPr>
            <p:nvPr/>
          </p:nvSpPr>
          <p:spPr bwMode="auto">
            <a:xfrm>
              <a:off x="7345494" y="5843504"/>
              <a:ext cx="150741" cy="6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EXT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68" name="Rectangle 716"/>
            <p:cNvSpPr>
              <a:spLocks noChangeArrowheads="1"/>
            </p:cNvSpPr>
            <p:nvPr/>
          </p:nvSpPr>
          <p:spPr bwMode="auto">
            <a:xfrm>
              <a:off x="7345494" y="5540151"/>
              <a:ext cx="191263" cy="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count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69" name="Rectangle 717"/>
            <p:cNvSpPr>
              <a:spLocks noChangeArrowheads="1"/>
            </p:cNvSpPr>
            <p:nvPr/>
          </p:nvSpPr>
          <p:spPr bwMode="auto">
            <a:xfrm>
              <a:off x="7351977" y="5465462"/>
              <a:ext cx="150741" cy="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EXT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70" name="Rectangle 718"/>
            <p:cNvSpPr>
              <a:spLocks noChangeArrowheads="1"/>
            </p:cNvSpPr>
            <p:nvPr/>
          </p:nvSpPr>
          <p:spPr bwMode="auto">
            <a:xfrm>
              <a:off x="7319956" y="5937251"/>
              <a:ext cx="176762" cy="6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triger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71" name="Rectangle 735"/>
            <p:cNvSpPr>
              <a:spLocks noChangeArrowheads="1"/>
            </p:cNvSpPr>
            <p:nvPr/>
          </p:nvSpPr>
          <p:spPr bwMode="auto">
            <a:xfrm>
              <a:off x="4375144" y="5305426"/>
              <a:ext cx="100012" cy="77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72" name="Rectangle 736"/>
            <p:cNvSpPr>
              <a:spLocks noChangeArrowheads="1"/>
            </p:cNvSpPr>
            <p:nvPr/>
          </p:nvSpPr>
          <p:spPr bwMode="auto">
            <a:xfrm>
              <a:off x="4375144" y="5305426"/>
              <a:ext cx="100012" cy="7778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73" name="Rectangle 737"/>
            <p:cNvSpPr>
              <a:spLocks noChangeArrowheads="1"/>
            </p:cNvSpPr>
            <p:nvPr/>
          </p:nvSpPr>
          <p:spPr bwMode="auto">
            <a:xfrm>
              <a:off x="3921119" y="5305426"/>
              <a:ext cx="100012" cy="77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74" name="Rectangle 738"/>
            <p:cNvSpPr>
              <a:spLocks noChangeArrowheads="1"/>
            </p:cNvSpPr>
            <p:nvPr/>
          </p:nvSpPr>
          <p:spPr bwMode="auto">
            <a:xfrm>
              <a:off x="3921119" y="5305426"/>
              <a:ext cx="100012" cy="7778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75" name="Freeform 739"/>
            <p:cNvSpPr>
              <a:spLocks/>
            </p:cNvSpPr>
            <p:nvPr/>
          </p:nvSpPr>
          <p:spPr bwMode="auto">
            <a:xfrm>
              <a:off x="5743569" y="5776913"/>
              <a:ext cx="101600" cy="77788"/>
            </a:xfrm>
            <a:custGeom>
              <a:avLst/>
              <a:gdLst>
                <a:gd name="T0" fmla="*/ 45522 w 154"/>
                <a:gd name="T1" fmla="*/ 0 h 154"/>
                <a:gd name="T2" fmla="*/ 35626 w 154"/>
                <a:gd name="T3" fmla="*/ 2020 h 154"/>
                <a:gd name="T4" fmla="*/ 25730 w 154"/>
                <a:gd name="T5" fmla="*/ 5051 h 154"/>
                <a:gd name="T6" fmla="*/ 18473 w 154"/>
                <a:gd name="T7" fmla="*/ 9092 h 154"/>
                <a:gd name="T8" fmla="*/ 11875 w 154"/>
                <a:gd name="T9" fmla="*/ 14143 h 154"/>
                <a:gd name="T10" fmla="*/ 6597 w 154"/>
                <a:gd name="T11" fmla="*/ 19700 h 154"/>
                <a:gd name="T12" fmla="*/ 1979 w 154"/>
                <a:gd name="T13" fmla="*/ 27276 h 154"/>
                <a:gd name="T14" fmla="*/ 0 w 154"/>
                <a:gd name="T15" fmla="*/ 34853 h 154"/>
                <a:gd name="T16" fmla="*/ 0 w 154"/>
                <a:gd name="T17" fmla="*/ 42935 h 154"/>
                <a:gd name="T18" fmla="*/ 1979 w 154"/>
                <a:gd name="T19" fmla="*/ 50512 h 154"/>
                <a:gd name="T20" fmla="*/ 6597 w 154"/>
                <a:gd name="T21" fmla="*/ 57078 h 154"/>
                <a:gd name="T22" fmla="*/ 11875 w 154"/>
                <a:gd name="T23" fmla="*/ 63645 h 154"/>
                <a:gd name="T24" fmla="*/ 18473 w 154"/>
                <a:gd name="T25" fmla="*/ 68696 h 154"/>
                <a:gd name="T26" fmla="*/ 25730 w 154"/>
                <a:gd name="T27" fmla="*/ 72737 h 154"/>
                <a:gd name="T28" fmla="*/ 35626 w 154"/>
                <a:gd name="T29" fmla="*/ 75768 h 154"/>
                <a:gd name="T30" fmla="*/ 45522 w 154"/>
                <a:gd name="T31" fmla="*/ 76778 h 154"/>
                <a:gd name="T32" fmla="*/ 56078 w 154"/>
                <a:gd name="T33" fmla="*/ 76778 h 154"/>
                <a:gd name="T34" fmla="*/ 65974 w 154"/>
                <a:gd name="T35" fmla="*/ 75768 h 154"/>
                <a:gd name="T36" fmla="*/ 74551 w 154"/>
                <a:gd name="T37" fmla="*/ 72737 h 154"/>
                <a:gd name="T38" fmla="*/ 83127 w 154"/>
                <a:gd name="T39" fmla="*/ 68696 h 154"/>
                <a:gd name="T40" fmla="*/ 89725 w 154"/>
                <a:gd name="T41" fmla="*/ 63645 h 154"/>
                <a:gd name="T42" fmla="*/ 95003 w 154"/>
                <a:gd name="T43" fmla="*/ 57078 h 154"/>
                <a:gd name="T44" fmla="*/ 98961 w 154"/>
                <a:gd name="T45" fmla="*/ 50512 h 154"/>
                <a:gd name="T46" fmla="*/ 100281 w 154"/>
                <a:gd name="T47" fmla="*/ 42935 h 154"/>
                <a:gd name="T48" fmla="*/ 100281 w 154"/>
                <a:gd name="T49" fmla="*/ 34853 h 154"/>
                <a:gd name="T50" fmla="*/ 98961 w 154"/>
                <a:gd name="T51" fmla="*/ 27276 h 154"/>
                <a:gd name="T52" fmla="*/ 95003 w 154"/>
                <a:gd name="T53" fmla="*/ 19700 h 154"/>
                <a:gd name="T54" fmla="*/ 89725 w 154"/>
                <a:gd name="T55" fmla="*/ 14143 h 154"/>
                <a:gd name="T56" fmla="*/ 83127 w 154"/>
                <a:gd name="T57" fmla="*/ 9092 h 154"/>
                <a:gd name="T58" fmla="*/ 74551 w 154"/>
                <a:gd name="T59" fmla="*/ 5051 h 154"/>
                <a:gd name="T60" fmla="*/ 65974 w 154"/>
                <a:gd name="T61" fmla="*/ 2020 h 154"/>
                <a:gd name="T62" fmla="*/ 56078 w 154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4"/>
                <a:gd name="T98" fmla="*/ 154 w 154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4">
                  <a:moveTo>
                    <a:pt x="77" y="0"/>
                  </a:moveTo>
                  <a:lnTo>
                    <a:pt x="69" y="0"/>
                  </a:lnTo>
                  <a:lnTo>
                    <a:pt x="61" y="2"/>
                  </a:lnTo>
                  <a:lnTo>
                    <a:pt x="54" y="4"/>
                  </a:lnTo>
                  <a:lnTo>
                    <a:pt x="48" y="7"/>
                  </a:lnTo>
                  <a:lnTo>
                    <a:pt x="39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5"/>
                  </a:lnTo>
                  <a:lnTo>
                    <a:pt x="10" y="39"/>
                  </a:lnTo>
                  <a:lnTo>
                    <a:pt x="7" y="48"/>
                  </a:lnTo>
                  <a:lnTo>
                    <a:pt x="3" y="54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2" y="92"/>
                  </a:lnTo>
                  <a:lnTo>
                    <a:pt x="3" y="100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39" y="144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61" y="152"/>
                  </a:lnTo>
                  <a:lnTo>
                    <a:pt x="69" y="152"/>
                  </a:lnTo>
                  <a:lnTo>
                    <a:pt x="77" y="154"/>
                  </a:lnTo>
                  <a:lnTo>
                    <a:pt x="85" y="152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7"/>
                  </a:lnTo>
                  <a:lnTo>
                    <a:pt x="113" y="144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6"/>
                  </a:lnTo>
                  <a:lnTo>
                    <a:pt x="141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2" y="85"/>
                  </a:lnTo>
                  <a:lnTo>
                    <a:pt x="154" y="77"/>
                  </a:lnTo>
                  <a:lnTo>
                    <a:pt x="152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8"/>
                  </a:lnTo>
                  <a:lnTo>
                    <a:pt x="144" y="39"/>
                  </a:lnTo>
                  <a:lnTo>
                    <a:pt x="141" y="35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3" y="10"/>
                  </a:lnTo>
                  <a:lnTo>
                    <a:pt x="106" y="7"/>
                  </a:lnTo>
                  <a:lnTo>
                    <a:pt x="100" y="4"/>
                  </a:lnTo>
                  <a:lnTo>
                    <a:pt x="92" y="2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76" name="Freeform 740"/>
            <p:cNvSpPr>
              <a:spLocks/>
            </p:cNvSpPr>
            <p:nvPr/>
          </p:nvSpPr>
          <p:spPr bwMode="auto">
            <a:xfrm>
              <a:off x="5743569" y="5776913"/>
              <a:ext cx="101600" cy="77788"/>
            </a:xfrm>
            <a:custGeom>
              <a:avLst/>
              <a:gdLst>
                <a:gd name="T0" fmla="*/ 45522 w 154"/>
                <a:gd name="T1" fmla="*/ 0 h 154"/>
                <a:gd name="T2" fmla="*/ 35626 w 154"/>
                <a:gd name="T3" fmla="*/ 2020 h 154"/>
                <a:gd name="T4" fmla="*/ 25730 w 154"/>
                <a:gd name="T5" fmla="*/ 5051 h 154"/>
                <a:gd name="T6" fmla="*/ 18473 w 154"/>
                <a:gd name="T7" fmla="*/ 9092 h 154"/>
                <a:gd name="T8" fmla="*/ 11875 w 154"/>
                <a:gd name="T9" fmla="*/ 14143 h 154"/>
                <a:gd name="T10" fmla="*/ 6597 w 154"/>
                <a:gd name="T11" fmla="*/ 19700 h 154"/>
                <a:gd name="T12" fmla="*/ 1979 w 154"/>
                <a:gd name="T13" fmla="*/ 27276 h 154"/>
                <a:gd name="T14" fmla="*/ 0 w 154"/>
                <a:gd name="T15" fmla="*/ 34853 h 154"/>
                <a:gd name="T16" fmla="*/ 0 w 154"/>
                <a:gd name="T17" fmla="*/ 42935 h 154"/>
                <a:gd name="T18" fmla="*/ 1979 w 154"/>
                <a:gd name="T19" fmla="*/ 50512 h 154"/>
                <a:gd name="T20" fmla="*/ 6597 w 154"/>
                <a:gd name="T21" fmla="*/ 57078 h 154"/>
                <a:gd name="T22" fmla="*/ 11875 w 154"/>
                <a:gd name="T23" fmla="*/ 63645 h 154"/>
                <a:gd name="T24" fmla="*/ 18473 w 154"/>
                <a:gd name="T25" fmla="*/ 68696 h 154"/>
                <a:gd name="T26" fmla="*/ 25730 w 154"/>
                <a:gd name="T27" fmla="*/ 72737 h 154"/>
                <a:gd name="T28" fmla="*/ 35626 w 154"/>
                <a:gd name="T29" fmla="*/ 75768 h 154"/>
                <a:gd name="T30" fmla="*/ 45522 w 154"/>
                <a:gd name="T31" fmla="*/ 76778 h 154"/>
                <a:gd name="T32" fmla="*/ 56078 w 154"/>
                <a:gd name="T33" fmla="*/ 76778 h 154"/>
                <a:gd name="T34" fmla="*/ 65974 w 154"/>
                <a:gd name="T35" fmla="*/ 75768 h 154"/>
                <a:gd name="T36" fmla="*/ 74551 w 154"/>
                <a:gd name="T37" fmla="*/ 72737 h 154"/>
                <a:gd name="T38" fmla="*/ 83127 w 154"/>
                <a:gd name="T39" fmla="*/ 68696 h 154"/>
                <a:gd name="T40" fmla="*/ 89725 w 154"/>
                <a:gd name="T41" fmla="*/ 63645 h 154"/>
                <a:gd name="T42" fmla="*/ 95003 w 154"/>
                <a:gd name="T43" fmla="*/ 57078 h 154"/>
                <a:gd name="T44" fmla="*/ 98961 w 154"/>
                <a:gd name="T45" fmla="*/ 50512 h 154"/>
                <a:gd name="T46" fmla="*/ 100281 w 154"/>
                <a:gd name="T47" fmla="*/ 42935 h 154"/>
                <a:gd name="T48" fmla="*/ 100281 w 154"/>
                <a:gd name="T49" fmla="*/ 34853 h 154"/>
                <a:gd name="T50" fmla="*/ 98961 w 154"/>
                <a:gd name="T51" fmla="*/ 27276 h 154"/>
                <a:gd name="T52" fmla="*/ 95003 w 154"/>
                <a:gd name="T53" fmla="*/ 19700 h 154"/>
                <a:gd name="T54" fmla="*/ 89725 w 154"/>
                <a:gd name="T55" fmla="*/ 14143 h 154"/>
                <a:gd name="T56" fmla="*/ 83127 w 154"/>
                <a:gd name="T57" fmla="*/ 9092 h 154"/>
                <a:gd name="T58" fmla="*/ 74551 w 154"/>
                <a:gd name="T59" fmla="*/ 5051 h 154"/>
                <a:gd name="T60" fmla="*/ 65974 w 154"/>
                <a:gd name="T61" fmla="*/ 2020 h 154"/>
                <a:gd name="T62" fmla="*/ 56078 w 154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4"/>
                <a:gd name="T98" fmla="*/ 154 w 154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4">
                  <a:moveTo>
                    <a:pt x="77" y="0"/>
                  </a:moveTo>
                  <a:lnTo>
                    <a:pt x="69" y="0"/>
                  </a:lnTo>
                  <a:lnTo>
                    <a:pt x="61" y="2"/>
                  </a:lnTo>
                  <a:lnTo>
                    <a:pt x="54" y="4"/>
                  </a:lnTo>
                  <a:lnTo>
                    <a:pt x="48" y="7"/>
                  </a:lnTo>
                  <a:lnTo>
                    <a:pt x="39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5"/>
                  </a:lnTo>
                  <a:lnTo>
                    <a:pt x="10" y="39"/>
                  </a:lnTo>
                  <a:lnTo>
                    <a:pt x="7" y="48"/>
                  </a:lnTo>
                  <a:lnTo>
                    <a:pt x="3" y="54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2" y="92"/>
                  </a:lnTo>
                  <a:lnTo>
                    <a:pt x="3" y="100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39" y="144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61" y="152"/>
                  </a:lnTo>
                  <a:lnTo>
                    <a:pt x="69" y="152"/>
                  </a:lnTo>
                  <a:lnTo>
                    <a:pt x="77" y="154"/>
                  </a:lnTo>
                  <a:lnTo>
                    <a:pt x="85" y="152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7"/>
                  </a:lnTo>
                  <a:lnTo>
                    <a:pt x="113" y="144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6"/>
                  </a:lnTo>
                  <a:lnTo>
                    <a:pt x="141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2" y="85"/>
                  </a:lnTo>
                  <a:lnTo>
                    <a:pt x="154" y="77"/>
                  </a:lnTo>
                  <a:lnTo>
                    <a:pt x="152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8"/>
                  </a:lnTo>
                  <a:lnTo>
                    <a:pt x="144" y="39"/>
                  </a:lnTo>
                  <a:lnTo>
                    <a:pt x="141" y="35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3" y="10"/>
                  </a:lnTo>
                  <a:lnTo>
                    <a:pt x="106" y="7"/>
                  </a:lnTo>
                  <a:lnTo>
                    <a:pt x="100" y="4"/>
                  </a:lnTo>
                  <a:lnTo>
                    <a:pt x="92" y="2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77" name="Freeform 741"/>
            <p:cNvSpPr>
              <a:spLocks/>
            </p:cNvSpPr>
            <p:nvPr/>
          </p:nvSpPr>
          <p:spPr bwMode="auto">
            <a:xfrm>
              <a:off x="5743569" y="5854701"/>
              <a:ext cx="101600" cy="77788"/>
            </a:xfrm>
            <a:custGeom>
              <a:avLst/>
              <a:gdLst>
                <a:gd name="T0" fmla="*/ 45522 w 154"/>
                <a:gd name="T1" fmla="*/ 0 h 152"/>
                <a:gd name="T2" fmla="*/ 35626 w 154"/>
                <a:gd name="T3" fmla="*/ 2047 h 152"/>
                <a:gd name="T4" fmla="*/ 25730 w 154"/>
                <a:gd name="T5" fmla="*/ 4606 h 152"/>
                <a:gd name="T6" fmla="*/ 18473 w 154"/>
                <a:gd name="T7" fmla="*/ 8700 h 152"/>
                <a:gd name="T8" fmla="*/ 11875 w 154"/>
                <a:gd name="T9" fmla="*/ 14329 h 152"/>
                <a:gd name="T10" fmla="*/ 6597 w 154"/>
                <a:gd name="T11" fmla="*/ 20471 h 152"/>
                <a:gd name="T12" fmla="*/ 1979 w 154"/>
                <a:gd name="T13" fmla="*/ 27635 h 152"/>
                <a:gd name="T14" fmla="*/ 0 w 154"/>
                <a:gd name="T15" fmla="*/ 35312 h 152"/>
                <a:gd name="T16" fmla="*/ 0 w 154"/>
                <a:gd name="T17" fmla="*/ 42988 h 152"/>
                <a:gd name="T18" fmla="*/ 1979 w 154"/>
                <a:gd name="T19" fmla="*/ 50153 h 152"/>
                <a:gd name="T20" fmla="*/ 6597 w 154"/>
                <a:gd name="T21" fmla="*/ 57829 h 152"/>
                <a:gd name="T22" fmla="*/ 11875 w 154"/>
                <a:gd name="T23" fmla="*/ 63459 h 152"/>
                <a:gd name="T24" fmla="*/ 18473 w 154"/>
                <a:gd name="T25" fmla="*/ 69600 h 152"/>
                <a:gd name="T26" fmla="*/ 25730 w 154"/>
                <a:gd name="T27" fmla="*/ 73694 h 152"/>
                <a:gd name="T28" fmla="*/ 35626 w 154"/>
                <a:gd name="T29" fmla="*/ 76253 h 152"/>
                <a:gd name="T30" fmla="*/ 45522 w 154"/>
                <a:gd name="T31" fmla="*/ 77788 h 152"/>
                <a:gd name="T32" fmla="*/ 56078 w 154"/>
                <a:gd name="T33" fmla="*/ 77788 h 152"/>
                <a:gd name="T34" fmla="*/ 65974 w 154"/>
                <a:gd name="T35" fmla="*/ 76253 h 152"/>
                <a:gd name="T36" fmla="*/ 74551 w 154"/>
                <a:gd name="T37" fmla="*/ 73694 h 152"/>
                <a:gd name="T38" fmla="*/ 83127 w 154"/>
                <a:gd name="T39" fmla="*/ 69600 h 152"/>
                <a:gd name="T40" fmla="*/ 89725 w 154"/>
                <a:gd name="T41" fmla="*/ 63459 h 152"/>
                <a:gd name="T42" fmla="*/ 95003 w 154"/>
                <a:gd name="T43" fmla="*/ 57829 h 152"/>
                <a:gd name="T44" fmla="*/ 98961 w 154"/>
                <a:gd name="T45" fmla="*/ 50153 h 152"/>
                <a:gd name="T46" fmla="*/ 100281 w 154"/>
                <a:gd name="T47" fmla="*/ 42988 h 152"/>
                <a:gd name="T48" fmla="*/ 100281 w 154"/>
                <a:gd name="T49" fmla="*/ 35312 h 152"/>
                <a:gd name="T50" fmla="*/ 98961 w 154"/>
                <a:gd name="T51" fmla="*/ 27635 h 152"/>
                <a:gd name="T52" fmla="*/ 95003 w 154"/>
                <a:gd name="T53" fmla="*/ 20471 h 152"/>
                <a:gd name="T54" fmla="*/ 89725 w 154"/>
                <a:gd name="T55" fmla="*/ 14329 h 152"/>
                <a:gd name="T56" fmla="*/ 83127 w 154"/>
                <a:gd name="T57" fmla="*/ 8700 h 152"/>
                <a:gd name="T58" fmla="*/ 74551 w 154"/>
                <a:gd name="T59" fmla="*/ 4606 h 152"/>
                <a:gd name="T60" fmla="*/ 65974 w 154"/>
                <a:gd name="T61" fmla="*/ 2047 h 152"/>
                <a:gd name="T62" fmla="*/ 56078 w 154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2"/>
                <a:gd name="T98" fmla="*/ 154 w 154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2">
                  <a:moveTo>
                    <a:pt x="77" y="0"/>
                  </a:moveTo>
                  <a:lnTo>
                    <a:pt x="69" y="0"/>
                  </a:lnTo>
                  <a:lnTo>
                    <a:pt x="61" y="2"/>
                  </a:lnTo>
                  <a:lnTo>
                    <a:pt x="54" y="4"/>
                  </a:lnTo>
                  <a:lnTo>
                    <a:pt x="48" y="5"/>
                  </a:lnTo>
                  <a:lnTo>
                    <a:pt x="39" y="9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7" y="46"/>
                  </a:lnTo>
                  <a:lnTo>
                    <a:pt x="3" y="54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39"/>
                  </a:lnTo>
                  <a:lnTo>
                    <a:pt x="39" y="144"/>
                  </a:lnTo>
                  <a:lnTo>
                    <a:pt x="48" y="147"/>
                  </a:lnTo>
                  <a:lnTo>
                    <a:pt x="54" y="149"/>
                  </a:lnTo>
                  <a:lnTo>
                    <a:pt x="61" y="151"/>
                  </a:lnTo>
                  <a:lnTo>
                    <a:pt x="69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2" y="151"/>
                  </a:lnTo>
                  <a:lnTo>
                    <a:pt x="100" y="149"/>
                  </a:lnTo>
                  <a:lnTo>
                    <a:pt x="106" y="147"/>
                  </a:lnTo>
                  <a:lnTo>
                    <a:pt x="113" y="144"/>
                  </a:lnTo>
                  <a:lnTo>
                    <a:pt x="119" y="139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4"/>
                  </a:lnTo>
                  <a:lnTo>
                    <a:pt x="141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4"/>
                  </a:lnTo>
                  <a:lnTo>
                    <a:pt x="154" y="77"/>
                  </a:lnTo>
                  <a:lnTo>
                    <a:pt x="152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6"/>
                  </a:lnTo>
                  <a:lnTo>
                    <a:pt x="144" y="40"/>
                  </a:lnTo>
                  <a:lnTo>
                    <a:pt x="141" y="33"/>
                  </a:lnTo>
                  <a:lnTo>
                    <a:pt x="136" y="28"/>
                  </a:lnTo>
                  <a:lnTo>
                    <a:pt x="131" y="22"/>
                  </a:lnTo>
                  <a:lnTo>
                    <a:pt x="126" y="17"/>
                  </a:lnTo>
                  <a:lnTo>
                    <a:pt x="119" y="13"/>
                  </a:lnTo>
                  <a:lnTo>
                    <a:pt x="113" y="9"/>
                  </a:lnTo>
                  <a:lnTo>
                    <a:pt x="106" y="5"/>
                  </a:lnTo>
                  <a:lnTo>
                    <a:pt x="100" y="4"/>
                  </a:lnTo>
                  <a:lnTo>
                    <a:pt x="92" y="2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78" name="Freeform 742"/>
            <p:cNvSpPr>
              <a:spLocks/>
            </p:cNvSpPr>
            <p:nvPr/>
          </p:nvSpPr>
          <p:spPr bwMode="auto">
            <a:xfrm>
              <a:off x="5743569" y="5854701"/>
              <a:ext cx="101600" cy="77788"/>
            </a:xfrm>
            <a:custGeom>
              <a:avLst/>
              <a:gdLst>
                <a:gd name="T0" fmla="*/ 45522 w 154"/>
                <a:gd name="T1" fmla="*/ 0 h 152"/>
                <a:gd name="T2" fmla="*/ 35626 w 154"/>
                <a:gd name="T3" fmla="*/ 2047 h 152"/>
                <a:gd name="T4" fmla="*/ 25730 w 154"/>
                <a:gd name="T5" fmla="*/ 4606 h 152"/>
                <a:gd name="T6" fmla="*/ 18473 w 154"/>
                <a:gd name="T7" fmla="*/ 8700 h 152"/>
                <a:gd name="T8" fmla="*/ 11875 w 154"/>
                <a:gd name="T9" fmla="*/ 14329 h 152"/>
                <a:gd name="T10" fmla="*/ 6597 w 154"/>
                <a:gd name="T11" fmla="*/ 20471 h 152"/>
                <a:gd name="T12" fmla="*/ 1979 w 154"/>
                <a:gd name="T13" fmla="*/ 27635 h 152"/>
                <a:gd name="T14" fmla="*/ 0 w 154"/>
                <a:gd name="T15" fmla="*/ 35312 h 152"/>
                <a:gd name="T16" fmla="*/ 0 w 154"/>
                <a:gd name="T17" fmla="*/ 42988 h 152"/>
                <a:gd name="T18" fmla="*/ 1979 w 154"/>
                <a:gd name="T19" fmla="*/ 50153 h 152"/>
                <a:gd name="T20" fmla="*/ 6597 w 154"/>
                <a:gd name="T21" fmla="*/ 57829 h 152"/>
                <a:gd name="T22" fmla="*/ 11875 w 154"/>
                <a:gd name="T23" fmla="*/ 63459 h 152"/>
                <a:gd name="T24" fmla="*/ 18473 w 154"/>
                <a:gd name="T25" fmla="*/ 69600 h 152"/>
                <a:gd name="T26" fmla="*/ 25730 w 154"/>
                <a:gd name="T27" fmla="*/ 73694 h 152"/>
                <a:gd name="T28" fmla="*/ 35626 w 154"/>
                <a:gd name="T29" fmla="*/ 76253 h 152"/>
                <a:gd name="T30" fmla="*/ 45522 w 154"/>
                <a:gd name="T31" fmla="*/ 77788 h 152"/>
                <a:gd name="T32" fmla="*/ 56078 w 154"/>
                <a:gd name="T33" fmla="*/ 77788 h 152"/>
                <a:gd name="T34" fmla="*/ 65974 w 154"/>
                <a:gd name="T35" fmla="*/ 76253 h 152"/>
                <a:gd name="T36" fmla="*/ 74551 w 154"/>
                <a:gd name="T37" fmla="*/ 73694 h 152"/>
                <a:gd name="T38" fmla="*/ 83127 w 154"/>
                <a:gd name="T39" fmla="*/ 69600 h 152"/>
                <a:gd name="T40" fmla="*/ 89725 w 154"/>
                <a:gd name="T41" fmla="*/ 63459 h 152"/>
                <a:gd name="T42" fmla="*/ 95003 w 154"/>
                <a:gd name="T43" fmla="*/ 57829 h 152"/>
                <a:gd name="T44" fmla="*/ 98961 w 154"/>
                <a:gd name="T45" fmla="*/ 50153 h 152"/>
                <a:gd name="T46" fmla="*/ 100281 w 154"/>
                <a:gd name="T47" fmla="*/ 42988 h 152"/>
                <a:gd name="T48" fmla="*/ 100281 w 154"/>
                <a:gd name="T49" fmla="*/ 35312 h 152"/>
                <a:gd name="T50" fmla="*/ 98961 w 154"/>
                <a:gd name="T51" fmla="*/ 27635 h 152"/>
                <a:gd name="T52" fmla="*/ 95003 w 154"/>
                <a:gd name="T53" fmla="*/ 20471 h 152"/>
                <a:gd name="T54" fmla="*/ 89725 w 154"/>
                <a:gd name="T55" fmla="*/ 14329 h 152"/>
                <a:gd name="T56" fmla="*/ 83127 w 154"/>
                <a:gd name="T57" fmla="*/ 8700 h 152"/>
                <a:gd name="T58" fmla="*/ 74551 w 154"/>
                <a:gd name="T59" fmla="*/ 4606 h 152"/>
                <a:gd name="T60" fmla="*/ 65974 w 154"/>
                <a:gd name="T61" fmla="*/ 2047 h 152"/>
                <a:gd name="T62" fmla="*/ 56078 w 154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2"/>
                <a:gd name="T98" fmla="*/ 154 w 154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2">
                  <a:moveTo>
                    <a:pt x="77" y="0"/>
                  </a:moveTo>
                  <a:lnTo>
                    <a:pt x="69" y="0"/>
                  </a:lnTo>
                  <a:lnTo>
                    <a:pt x="61" y="2"/>
                  </a:lnTo>
                  <a:lnTo>
                    <a:pt x="54" y="4"/>
                  </a:lnTo>
                  <a:lnTo>
                    <a:pt x="48" y="5"/>
                  </a:lnTo>
                  <a:lnTo>
                    <a:pt x="39" y="9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7" y="46"/>
                  </a:lnTo>
                  <a:lnTo>
                    <a:pt x="3" y="54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39"/>
                  </a:lnTo>
                  <a:lnTo>
                    <a:pt x="39" y="144"/>
                  </a:lnTo>
                  <a:lnTo>
                    <a:pt x="48" y="147"/>
                  </a:lnTo>
                  <a:lnTo>
                    <a:pt x="54" y="149"/>
                  </a:lnTo>
                  <a:lnTo>
                    <a:pt x="61" y="151"/>
                  </a:lnTo>
                  <a:lnTo>
                    <a:pt x="69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2" y="151"/>
                  </a:lnTo>
                  <a:lnTo>
                    <a:pt x="100" y="149"/>
                  </a:lnTo>
                  <a:lnTo>
                    <a:pt x="106" y="147"/>
                  </a:lnTo>
                  <a:lnTo>
                    <a:pt x="113" y="144"/>
                  </a:lnTo>
                  <a:lnTo>
                    <a:pt x="119" y="139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4"/>
                  </a:lnTo>
                  <a:lnTo>
                    <a:pt x="141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4"/>
                  </a:lnTo>
                  <a:lnTo>
                    <a:pt x="154" y="77"/>
                  </a:lnTo>
                  <a:lnTo>
                    <a:pt x="152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6"/>
                  </a:lnTo>
                  <a:lnTo>
                    <a:pt x="144" y="40"/>
                  </a:lnTo>
                  <a:lnTo>
                    <a:pt x="141" y="33"/>
                  </a:lnTo>
                  <a:lnTo>
                    <a:pt x="136" y="28"/>
                  </a:lnTo>
                  <a:lnTo>
                    <a:pt x="131" y="22"/>
                  </a:lnTo>
                  <a:lnTo>
                    <a:pt x="126" y="17"/>
                  </a:lnTo>
                  <a:lnTo>
                    <a:pt x="119" y="13"/>
                  </a:lnTo>
                  <a:lnTo>
                    <a:pt x="113" y="9"/>
                  </a:lnTo>
                  <a:lnTo>
                    <a:pt x="106" y="5"/>
                  </a:lnTo>
                  <a:lnTo>
                    <a:pt x="100" y="4"/>
                  </a:lnTo>
                  <a:lnTo>
                    <a:pt x="92" y="2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79" name="Freeform 743"/>
            <p:cNvSpPr>
              <a:spLocks/>
            </p:cNvSpPr>
            <p:nvPr/>
          </p:nvSpPr>
          <p:spPr bwMode="auto">
            <a:xfrm>
              <a:off x="6451594" y="5854701"/>
              <a:ext cx="100012" cy="77788"/>
            </a:xfrm>
            <a:custGeom>
              <a:avLst/>
              <a:gdLst>
                <a:gd name="T0" fmla="*/ 44811 w 154"/>
                <a:gd name="T1" fmla="*/ 0 h 152"/>
                <a:gd name="T2" fmla="*/ 35069 w 154"/>
                <a:gd name="T3" fmla="*/ 2047 h 152"/>
                <a:gd name="T4" fmla="*/ 26627 w 154"/>
                <a:gd name="T5" fmla="*/ 4606 h 152"/>
                <a:gd name="T6" fmla="*/ 18184 w 154"/>
                <a:gd name="T7" fmla="*/ 8700 h 152"/>
                <a:gd name="T8" fmla="*/ 11690 w 154"/>
                <a:gd name="T9" fmla="*/ 14329 h 152"/>
                <a:gd name="T10" fmla="*/ 6494 w 154"/>
                <a:gd name="T11" fmla="*/ 20471 h 152"/>
                <a:gd name="T12" fmla="*/ 1948 w 154"/>
                <a:gd name="T13" fmla="*/ 27635 h 152"/>
                <a:gd name="T14" fmla="*/ 1299 w 154"/>
                <a:gd name="T15" fmla="*/ 35312 h 152"/>
                <a:gd name="T16" fmla="*/ 1299 w 154"/>
                <a:gd name="T17" fmla="*/ 42988 h 152"/>
                <a:gd name="T18" fmla="*/ 1948 w 154"/>
                <a:gd name="T19" fmla="*/ 50153 h 152"/>
                <a:gd name="T20" fmla="*/ 6494 w 154"/>
                <a:gd name="T21" fmla="*/ 57829 h 152"/>
                <a:gd name="T22" fmla="*/ 11690 w 154"/>
                <a:gd name="T23" fmla="*/ 63459 h 152"/>
                <a:gd name="T24" fmla="*/ 18184 w 154"/>
                <a:gd name="T25" fmla="*/ 69600 h 152"/>
                <a:gd name="T26" fmla="*/ 26627 w 154"/>
                <a:gd name="T27" fmla="*/ 73694 h 152"/>
                <a:gd name="T28" fmla="*/ 35069 w 154"/>
                <a:gd name="T29" fmla="*/ 76253 h 152"/>
                <a:gd name="T30" fmla="*/ 44811 w 154"/>
                <a:gd name="T31" fmla="*/ 77788 h 152"/>
                <a:gd name="T32" fmla="*/ 55201 w 154"/>
                <a:gd name="T33" fmla="*/ 77788 h 152"/>
                <a:gd name="T34" fmla="*/ 64943 w 154"/>
                <a:gd name="T35" fmla="*/ 76253 h 152"/>
                <a:gd name="T36" fmla="*/ 74035 w 154"/>
                <a:gd name="T37" fmla="*/ 73694 h 152"/>
                <a:gd name="T38" fmla="*/ 81828 w 154"/>
                <a:gd name="T39" fmla="*/ 69600 h 152"/>
                <a:gd name="T40" fmla="*/ 88322 w 154"/>
                <a:gd name="T41" fmla="*/ 63459 h 152"/>
                <a:gd name="T42" fmla="*/ 93518 w 154"/>
                <a:gd name="T43" fmla="*/ 57829 h 152"/>
                <a:gd name="T44" fmla="*/ 97414 w 154"/>
                <a:gd name="T45" fmla="*/ 50153 h 152"/>
                <a:gd name="T46" fmla="*/ 100012 w 154"/>
                <a:gd name="T47" fmla="*/ 42988 h 152"/>
                <a:gd name="T48" fmla="*/ 100012 w 154"/>
                <a:gd name="T49" fmla="*/ 35312 h 152"/>
                <a:gd name="T50" fmla="*/ 97414 w 154"/>
                <a:gd name="T51" fmla="*/ 27635 h 152"/>
                <a:gd name="T52" fmla="*/ 93518 w 154"/>
                <a:gd name="T53" fmla="*/ 20471 h 152"/>
                <a:gd name="T54" fmla="*/ 88322 w 154"/>
                <a:gd name="T55" fmla="*/ 14329 h 152"/>
                <a:gd name="T56" fmla="*/ 81828 w 154"/>
                <a:gd name="T57" fmla="*/ 8700 h 152"/>
                <a:gd name="T58" fmla="*/ 74035 w 154"/>
                <a:gd name="T59" fmla="*/ 4606 h 152"/>
                <a:gd name="T60" fmla="*/ 64943 w 154"/>
                <a:gd name="T61" fmla="*/ 2047 h 152"/>
                <a:gd name="T62" fmla="*/ 55201 w 154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2"/>
                <a:gd name="T98" fmla="*/ 154 w 154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2">
                  <a:moveTo>
                    <a:pt x="77" y="0"/>
                  </a:moveTo>
                  <a:lnTo>
                    <a:pt x="69" y="0"/>
                  </a:lnTo>
                  <a:lnTo>
                    <a:pt x="62" y="2"/>
                  </a:lnTo>
                  <a:lnTo>
                    <a:pt x="54" y="4"/>
                  </a:lnTo>
                  <a:lnTo>
                    <a:pt x="48" y="5"/>
                  </a:lnTo>
                  <a:lnTo>
                    <a:pt x="41" y="9"/>
                  </a:lnTo>
                  <a:lnTo>
                    <a:pt x="35" y="13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7" y="46"/>
                  </a:lnTo>
                  <a:lnTo>
                    <a:pt x="3" y="54"/>
                  </a:lnTo>
                  <a:lnTo>
                    <a:pt x="2" y="61"/>
                  </a:lnTo>
                  <a:lnTo>
                    <a:pt x="2" y="69"/>
                  </a:lnTo>
                  <a:lnTo>
                    <a:pt x="0" y="77"/>
                  </a:lnTo>
                  <a:lnTo>
                    <a:pt x="2" y="84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5" y="139"/>
                  </a:lnTo>
                  <a:lnTo>
                    <a:pt x="41" y="144"/>
                  </a:lnTo>
                  <a:lnTo>
                    <a:pt x="48" y="147"/>
                  </a:lnTo>
                  <a:lnTo>
                    <a:pt x="54" y="149"/>
                  </a:lnTo>
                  <a:lnTo>
                    <a:pt x="62" y="151"/>
                  </a:lnTo>
                  <a:lnTo>
                    <a:pt x="69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3" y="151"/>
                  </a:lnTo>
                  <a:lnTo>
                    <a:pt x="100" y="149"/>
                  </a:lnTo>
                  <a:lnTo>
                    <a:pt x="106" y="147"/>
                  </a:lnTo>
                  <a:lnTo>
                    <a:pt x="114" y="144"/>
                  </a:lnTo>
                  <a:lnTo>
                    <a:pt x="119" y="139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4"/>
                  </a:lnTo>
                  <a:lnTo>
                    <a:pt x="141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4" y="84"/>
                  </a:lnTo>
                  <a:lnTo>
                    <a:pt x="154" y="77"/>
                  </a:lnTo>
                  <a:lnTo>
                    <a:pt x="154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6"/>
                  </a:lnTo>
                  <a:lnTo>
                    <a:pt x="144" y="40"/>
                  </a:lnTo>
                  <a:lnTo>
                    <a:pt x="141" y="33"/>
                  </a:lnTo>
                  <a:lnTo>
                    <a:pt x="136" y="28"/>
                  </a:lnTo>
                  <a:lnTo>
                    <a:pt x="131" y="22"/>
                  </a:lnTo>
                  <a:lnTo>
                    <a:pt x="126" y="17"/>
                  </a:lnTo>
                  <a:lnTo>
                    <a:pt x="119" y="13"/>
                  </a:lnTo>
                  <a:lnTo>
                    <a:pt x="114" y="9"/>
                  </a:lnTo>
                  <a:lnTo>
                    <a:pt x="106" y="5"/>
                  </a:lnTo>
                  <a:lnTo>
                    <a:pt x="100" y="4"/>
                  </a:lnTo>
                  <a:lnTo>
                    <a:pt x="93" y="2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80" name="Freeform 744"/>
            <p:cNvSpPr>
              <a:spLocks/>
            </p:cNvSpPr>
            <p:nvPr/>
          </p:nvSpPr>
          <p:spPr bwMode="auto">
            <a:xfrm>
              <a:off x="6451594" y="5854701"/>
              <a:ext cx="100012" cy="77788"/>
            </a:xfrm>
            <a:custGeom>
              <a:avLst/>
              <a:gdLst>
                <a:gd name="T0" fmla="*/ 44811 w 154"/>
                <a:gd name="T1" fmla="*/ 0 h 152"/>
                <a:gd name="T2" fmla="*/ 35069 w 154"/>
                <a:gd name="T3" fmla="*/ 2047 h 152"/>
                <a:gd name="T4" fmla="*/ 26627 w 154"/>
                <a:gd name="T5" fmla="*/ 4606 h 152"/>
                <a:gd name="T6" fmla="*/ 18184 w 154"/>
                <a:gd name="T7" fmla="*/ 8700 h 152"/>
                <a:gd name="T8" fmla="*/ 11690 w 154"/>
                <a:gd name="T9" fmla="*/ 14329 h 152"/>
                <a:gd name="T10" fmla="*/ 6494 w 154"/>
                <a:gd name="T11" fmla="*/ 20471 h 152"/>
                <a:gd name="T12" fmla="*/ 1948 w 154"/>
                <a:gd name="T13" fmla="*/ 27635 h 152"/>
                <a:gd name="T14" fmla="*/ 1299 w 154"/>
                <a:gd name="T15" fmla="*/ 35312 h 152"/>
                <a:gd name="T16" fmla="*/ 1299 w 154"/>
                <a:gd name="T17" fmla="*/ 42988 h 152"/>
                <a:gd name="T18" fmla="*/ 1948 w 154"/>
                <a:gd name="T19" fmla="*/ 50153 h 152"/>
                <a:gd name="T20" fmla="*/ 6494 w 154"/>
                <a:gd name="T21" fmla="*/ 57829 h 152"/>
                <a:gd name="T22" fmla="*/ 11690 w 154"/>
                <a:gd name="T23" fmla="*/ 63459 h 152"/>
                <a:gd name="T24" fmla="*/ 18184 w 154"/>
                <a:gd name="T25" fmla="*/ 69600 h 152"/>
                <a:gd name="T26" fmla="*/ 26627 w 154"/>
                <a:gd name="T27" fmla="*/ 73694 h 152"/>
                <a:gd name="T28" fmla="*/ 35069 w 154"/>
                <a:gd name="T29" fmla="*/ 76253 h 152"/>
                <a:gd name="T30" fmla="*/ 44811 w 154"/>
                <a:gd name="T31" fmla="*/ 77788 h 152"/>
                <a:gd name="T32" fmla="*/ 55201 w 154"/>
                <a:gd name="T33" fmla="*/ 77788 h 152"/>
                <a:gd name="T34" fmla="*/ 64943 w 154"/>
                <a:gd name="T35" fmla="*/ 76253 h 152"/>
                <a:gd name="T36" fmla="*/ 74035 w 154"/>
                <a:gd name="T37" fmla="*/ 73694 h 152"/>
                <a:gd name="T38" fmla="*/ 81828 w 154"/>
                <a:gd name="T39" fmla="*/ 69600 h 152"/>
                <a:gd name="T40" fmla="*/ 88322 w 154"/>
                <a:gd name="T41" fmla="*/ 63459 h 152"/>
                <a:gd name="T42" fmla="*/ 93518 w 154"/>
                <a:gd name="T43" fmla="*/ 57829 h 152"/>
                <a:gd name="T44" fmla="*/ 97414 w 154"/>
                <a:gd name="T45" fmla="*/ 50153 h 152"/>
                <a:gd name="T46" fmla="*/ 100012 w 154"/>
                <a:gd name="T47" fmla="*/ 42988 h 152"/>
                <a:gd name="T48" fmla="*/ 100012 w 154"/>
                <a:gd name="T49" fmla="*/ 35312 h 152"/>
                <a:gd name="T50" fmla="*/ 97414 w 154"/>
                <a:gd name="T51" fmla="*/ 27635 h 152"/>
                <a:gd name="T52" fmla="*/ 93518 w 154"/>
                <a:gd name="T53" fmla="*/ 20471 h 152"/>
                <a:gd name="T54" fmla="*/ 88322 w 154"/>
                <a:gd name="T55" fmla="*/ 14329 h 152"/>
                <a:gd name="T56" fmla="*/ 81828 w 154"/>
                <a:gd name="T57" fmla="*/ 8700 h 152"/>
                <a:gd name="T58" fmla="*/ 74035 w 154"/>
                <a:gd name="T59" fmla="*/ 4606 h 152"/>
                <a:gd name="T60" fmla="*/ 64943 w 154"/>
                <a:gd name="T61" fmla="*/ 2047 h 152"/>
                <a:gd name="T62" fmla="*/ 55201 w 154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2"/>
                <a:gd name="T98" fmla="*/ 154 w 154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2">
                  <a:moveTo>
                    <a:pt x="77" y="0"/>
                  </a:moveTo>
                  <a:lnTo>
                    <a:pt x="69" y="0"/>
                  </a:lnTo>
                  <a:lnTo>
                    <a:pt x="62" y="2"/>
                  </a:lnTo>
                  <a:lnTo>
                    <a:pt x="54" y="4"/>
                  </a:lnTo>
                  <a:lnTo>
                    <a:pt x="48" y="5"/>
                  </a:lnTo>
                  <a:lnTo>
                    <a:pt x="41" y="9"/>
                  </a:lnTo>
                  <a:lnTo>
                    <a:pt x="35" y="13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7" y="46"/>
                  </a:lnTo>
                  <a:lnTo>
                    <a:pt x="3" y="54"/>
                  </a:lnTo>
                  <a:lnTo>
                    <a:pt x="2" y="61"/>
                  </a:lnTo>
                  <a:lnTo>
                    <a:pt x="2" y="69"/>
                  </a:lnTo>
                  <a:lnTo>
                    <a:pt x="0" y="77"/>
                  </a:lnTo>
                  <a:lnTo>
                    <a:pt x="2" y="84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5" y="139"/>
                  </a:lnTo>
                  <a:lnTo>
                    <a:pt x="41" y="144"/>
                  </a:lnTo>
                  <a:lnTo>
                    <a:pt x="48" y="147"/>
                  </a:lnTo>
                  <a:lnTo>
                    <a:pt x="54" y="149"/>
                  </a:lnTo>
                  <a:lnTo>
                    <a:pt x="62" y="151"/>
                  </a:lnTo>
                  <a:lnTo>
                    <a:pt x="69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3" y="151"/>
                  </a:lnTo>
                  <a:lnTo>
                    <a:pt x="100" y="149"/>
                  </a:lnTo>
                  <a:lnTo>
                    <a:pt x="106" y="147"/>
                  </a:lnTo>
                  <a:lnTo>
                    <a:pt x="114" y="144"/>
                  </a:lnTo>
                  <a:lnTo>
                    <a:pt x="119" y="139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4"/>
                  </a:lnTo>
                  <a:lnTo>
                    <a:pt x="141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4" y="84"/>
                  </a:lnTo>
                  <a:lnTo>
                    <a:pt x="154" y="77"/>
                  </a:lnTo>
                  <a:lnTo>
                    <a:pt x="154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6"/>
                  </a:lnTo>
                  <a:lnTo>
                    <a:pt x="144" y="40"/>
                  </a:lnTo>
                  <a:lnTo>
                    <a:pt x="141" y="33"/>
                  </a:lnTo>
                  <a:lnTo>
                    <a:pt x="136" y="28"/>
                  </a:lnTo>
                  <a:lnTo>
                    <a:pt x="131" y="22"/>
                  </a:lnTo>
                  <a:lnTo>
                    <a:pt x="126" y="17"/>
                  </a:lnTo>
                  <a:lnTo>
                    <a:pt x="119" y="13"/>
                  </a:lnTo>
                  <a:lnTo>
                    <a:pt x="114" y="9"/>
                  </a:lnTo>
                  <a:lnTo>
                    <a:pt x="106" y="5"/>
                  </a:lnTo>
                  <a:lnTo>
                    <a:pt x="100" y="4"/>
                  </a:lnTo>
                  <a:lnTo>
                    <a:pt x="93" y="2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81" name="Freeform 745"/>
            <p:cNvSpPr>
              <a:spLocks/>
            </p:cNvSpPr>
            <p:nvPr/>
          </p:nvSpPr>
          <p:spPr bwMode="auto">
            <a:xfrm>
              <a:off x="6451594" y="5934076"/>
              <a:ext cx="100012" cy="77788"/>
            </a:xfrm>
            <a:custGeom>
              <a:avLst/>
              <a:gdLst>
                <a:gd name="T0" fmla="*/ 44811 w 154"/>
                <a:gd name="T1" fmla="*/ 508 h 153"/>
                <a:gd name="T2" fmla="*/ 35069 w 154"/>
                <a:gd name="T3" fmla="*/ 2542 h 153"/>
                <a:gd name="T4" fmla="*/ 26627 w 154"/>
                <a:gd name="T5" fmla="*/ 5084 h 153"/>
                <a:gd name="T6" fmla="*/ 18184 w 154"/>
                <a:gd name="T7" fmla="*/ 9152 h 153"/>
                <a:gd name="T8" fmla="*/ 11690 w 154"/>
                <a:gd name="T9" fmla="*/ 14236 h 153"/>
                <a:gd name="T10" fmla="*/ 6494 w 154"/>
                <a:gd name="T11" fmla="*/ 20845 h 153"/>
                <a:gd name="T12" fmla="*/ 1948 w 154"/>
                <a:gd name="T13" fmla="*/ 27455 h 153"/>
                <a:gd name="T14" fmla="*/ 1299 w 154"/>
                <a:gd name="T15" fmla="*/ 34572 h 153"/>
                <a:gd name="T16" fmla="*/ 1299 w 154"/>
                <a:gd name="T17" fmla="*/ 43216 h 153"/>
                <a:gd name="T18" fmla="*/ 1948 w 154"/>
                <a:gd name="T19" fmla="*/ 50333 h 153"/>
                <a:gd name="T20" fmla="*/ 6494 w 154"/>
                <a:gd name="T21" fmla="*/ 57960 h 153"/>
                <a:gd name="T22" fmla="*/ 11690 w 154"/>
                <a:gd name="T23" fmla="*/ 63552 h 153"/>
                <a:gd name="T24" fmla="*/ 18184 w 154"/>
                <a:gd name="T25" fmla="*/ 68636 h 153"/>
                <a:gd name="T26" fmla="*/ 26627 w 154"/>
                <a:gd name="T27" fmla="*/ 73721 h 153"/>
                <a:gd name="T28" fmla="*/ 35069 w 154"/>
                <a:gd name="T29" fmla="*/ 76263 h 153"/>
                <a:gd name="T30" fmla="*/ 44811 w 154"/>
                <a:gd name="T31" fmla="*/ 77788 h 153"/>
                <a:gd name="T32" fmla="*/ 55201 w 154"/>
                <a:gd name="T33" fmla="*/ 77788 h 153"/>
                <a:gd name="T34" fmla="*/ 64943 w 154"/>
                <a:gd name="T35" fmla="*/ 76263 h 153"/>
                <a:gd name="T36" fmla="*/ 74035 w 154"/>
                <a:gd name="T37" fmla="*/ 73721 h 153"/>
                <a:gd name="T38" fmla="*/ 81828 w 154"/>
                <a:gd name="T39" fmla="*/ 68636 h 153"/>
                <a:gd name="T40" fmla="*/ 88322 w 154"/>
                <a:gd name="T41" fmla="*/ 63552 h 153"/>
                <a:gd name="T42" fmla="*/ 93518 w 154"/>
                <a:gd name="T43" fmla="*/ 57960 h 153"/>
                <a:gd name="T44" fmla="*/ 97414 w 154"/>
                <a:gd name="T45" fmla="*/ 50333 h 153"/>
                <a:gd name="T46" fmla="*/ 100012 w 154"/>
                <a:gd name="T47" fmla="*/ 43216 h 153"/>
                <a:gd name="T48" fmla="*/ 100012 w 154"/>
                <a:gd name="T49" fmla="*/ 34572 h 153"/>
                <a:gd name="T50" fmla="*/ 97414 w 154"/>
                <a:gd name="T51" fmla="*/ 27455 h 153"/>
                <a:gd name="T52" fmla="*/ 93518 w 154"/>
                <a:gd name="T53" fmla="*/ 20845 h 153"/>
                <a:gd name="T54" fmla="*/ 88322 w 154"/>
                <a:gd name="T55" fmla="*/ 14236 h 153"/>
                <a:gd name="T56" fmla="*/ 81828 w 154"/>
                <a:gd name="T57" fmla="*/ 9152 h 153"/>
                <a:gd name="T58" fmla="*/ 74035 w 154"/>
                <a:gd name="T59" fmla="*/ 5084 h 153"/>
                <a:gd name="T60" fmla="*/ 64943 w 154"/>
                <a:gd name="T61" fmla="*/ 2542 h 153"/>
                <a:gd name="T62" fmla="*/ 55201 w 154"/>
                <a:gd name="T63" fmla="*/ 508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3"/>
                <a:gd name="T98" fmla="*/ 154 w 154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3">
                  <a:moveTo>
                    <a:pt x="77" y="0"/>
                  </a:moveTo>
                  <a:lnTo>
                    <a:pt x="69" y="1"/>
                  </a:lnTo>
                  <a:lnTo>
                    <a:pt x="62" y="1"/>
                  </a:lnTo>
                  <a:lnTo>
                    <a:pt x="54" y="5"/>
                  </a:lnTo>
                  <a:lnTo>
                    <a:pt x="48" y="6"/>
                  </a:lnTo>
                  <a:lnTo>
                    <a:pt x="41" y="10"/>
                  </a:lnTo>
                  <a:lnTo>
                    <a:pt x="35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7"/>
                  </a:lnTo>
                  <a:lnTo>
                    <a:pt x="3" y="54"/>
                  </a:lnTo>
                  <a:lnTo>
                    <a:pt x="2" y="62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2" y="85"/>
                  </a:lnTo>
                  <a:lnTo>
                    <a:pt x="2" y="93"/>
                  </a:lnTo>
                  <a:lnTo>
                    <a:pt x="3" y="99"/>
                  </a:lnTo>
                  <a:lnTo>
                    <a:pt x="7" y="107"/>
                  </a:lnTo>
                  <a:lnTo>
                    <a:pt x="10" y="114"/>
                  </a:lnTo>
                  <a:lnTo>
                    <a:pt x="13" y="121"/>
                  </a:lnTo>
                  <a:lnTo>
                    <a:pt x="18" y="125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5" y="140"/>
                  </a:lnTo>
                  <a:lnTo>
                    <a:pt x="41" y="145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62" y="152"/>
                  </a:lnTo>
                  <a:lnTo>
                    <a:pt x="69" y="153"/>
                  </a:lnTo>
                  <a:lnTo>
                    <a:pt x="77" y="153"/>
                  </a:lnTo>
                  <a:lnTo>
                    <a:pt x="85" y="153"/>
                  </a:lnTo>
                  <a:lnTo>
                    <a:pt x="93" y="152"/>
                  </a:lnTo>
                  <a:lnTo>
                    <a:pt x="100" y="150"/>
                  </a:lnTo>
                  <a:lnTo>
                    <a:pt x="106" y="147"/>
                  </a:lnTo>
                  <a:lnTo>
                    <a:pt x="114" y="145"/>
                  </a:lnTo>
                  <a:lnTo>
                    <a:pt x="119" y="140"/>
                  </a:lnTo>
                  <a:lnTo>
                    <a:pt x="126" y="135"/>
                  </a:lnTo>
                  <a:lnTo>
                    <a:pt x="131" y="130"/>
                  </a:lnTo>
                  <a:lnTo>
                    <a:pt x="136" y="125"/>
                  </a:lnTo>
                  <a:lnTo>
                    <a:pt x="141" y="121"/>
                  </a:lnTo>
                  <a:lnTo>
                    <a:pt x="144" y="114"/>
                  </a:lnTo>
                  <a:lnTo>
                    <a:pt x="147" y="107"/>
                  </a:lnTo>
                  <a:lnTo>
                    <a:pt x="150" y="99"/>
                  </a:lnTo>
                  <a:lnTo>
                    <a:pt x="152" y="93"/>
                  </a:lnTo>
                  <a:lnTo>
                    <a:pt x="154" y="85"/>
                  </a:lnTo>
                  <a:lnTo>
                    <a:pt x="154" y="76"/>
                  </a:lnTo>
                  <a:lnTo>
                    <a:pt x="154" y="68"/>
                  </a:lnTo>
                  <a:lnTo>
                    <a:pt x="152" y="62"/>
                  </a:lnTo>
                  <a:lnTo>
                    <a:pt x="150" y="54"/>
                  </a:lnTo>
                  <a:lnTo>
                    <a:pt x="147" y="47"/>
                  </a:lnTo>
                  <a:lnTo>
                    <a:pt x="144" y="41"/>
                  </a:lnTo>
                  <a:lnTo>
                    <a:pt x="141" y="34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4" y="10"/>
                  </a:lnTo>
                  <a:lnTo>
                    <a:pt x="106" y="6"/>
                  </a:lnTo>
                  <a:lnTo>
                    <a:pt x="100" y="5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82" name="Freeform 746"/>
            <p:cNvSpPr>
              <a:spLocks/>
            </p:cNvSpPr>
            <p:nvPr/>
          </p:nvSpPr>
          <p:spPr bwMode="auto">
            <a:xfrm>
              <a:off x="6451594" y="5934076"/>
              <a:ext cx="100012" cy="77788"/>
            </a:xfrm>
            <a:custGeom>
              <a:avLst/>
              <a:gdLst>
                <a:gd name="T0" fmla="*/ 44811 w 154"/>
                <a:gd name="T1" fmla="*/ 508 h 153"/>
                <a:gd name="T2" fmla="*/ 35069 w 154"/>
                <a:gd name="T3" fmla="*/ 2542 h 153"/>
                <a:gd name="T4" fmla="*/ 26627 w 154"/>
                <a:gd name="T5" fmla="*/ 5084 h 153"/>
                <a:gd name="T6" fmla="*/ 18184 w 154"/>
                <a:gd name="T7" fmla="*/ 9152 h 153"/>
                <a:gd name="T8" fmla="*/ 11690 w 154"/>
                <a:gd name="T9" fmla="*/ 14236 h 153"/>
                <a:gd name="T10" fmla="*/ 6494 w 154"/>
                <a:gd name="T11" fmla="*/ 20845 h 153"/>
                <a:gd name="T12" fmla="*/ 1948 w 154"/>
                <a:gd name="T13" fmla="*/ 27455 h 153"/>
                <a:gd name="T14" fmla="*/ 1299 w 154"/>
                <a:gd name="T15" fmla="*/ 34572 h 153"/>
                <a:gd name="T16" fmla="*/ 1299 w 154"/>
                <a:gd name="T17" fmla="*/ 43216 h 153"/>
                <a:gd name="T18" fmla="*/ 1948 w 154"/>
                <a:gd name="T19" fmla="*/ 50333 h 153"/>
                <a:gd name="T20" fmla="*/ 6494 w 154"/>
                <a:gd name="T21" fmla="*/ 57960 h 153"/>
                <a:gd name="T22" fmla="*/ 11690 w 154"/>
                <a:gd name="T23" fmla="*/ 63552 h 153"/>
                <a:gd name="T24" fmla="*/ 18184 w 154"/>
                <a:gd name="T25" fmla="*/ 68636 h 153"/>
                <a:gd name="T26" fmla="*/ 26627 w 154"/>
                <a:gd name="T27" fmla="*/ 73721 h 153"/>
                <a:gd name="T28" fmla="*/ 35069 w 154"/>
                <a:gd name="T29" fmla="*/ 76263 h 153"/>
                <a:gd name="T30" fmla="*/ 44811 w 154"/>
                <a:gd name="T31" fmla="*/ 77788 h 153"/>
                <a:gd name="T32" fmla="*/ 55201 w 154"/>
                <a:gd name="T33" fmla="*/ 77788 h 153"/>
                <a:gd name="T34" fmla="*/ 64943 w 154"/>
                <a:gd name="T35" fmla="*/ 76263 h 153"/>
                <a:gd name="T36" fmla="*/ 74035 w 154"/>
                <a:gd name="T37" fmla="*/ 73721 h 153"/>
                <a:gd name="T38" fmla="*/ 81828 w 154"/>
                <a:gd name="T39" fmla="*/ 68636 h 153"/>
                <a:gd name="T40" fmla="*/ 88322 w 154"/>
                <a:gd name="T41" fmla="*/ 63552 h 153"/>
                <a:gd name="T42" fmla="*/ 93518 w 154"/>
                <a:gd name="T43" fmla="*/ 57960 h 153"/>
                <a:gd name="T44" fmla="*/ 97414 w 154"/>
                <a:gd name="T45" fmla="*/ 50333 h 153"/>
                <a:gd name="T46" fmla="*/ 100012 w 154"/>
                <a:gd name="T47" fmla="*/ 43216 h 153"/>
                <a:gd name="T48" fmla="*/ 100012 w 154"/>
                <a:gd name="T49" fmla="*/ 34572 h 153"/>
                <a:gd name="T50" fmla="*/ 97414 w 154"/>
                <a:gd name="T51" fmla="*/ 27455 h 153"/>
                <a:gd name="T52" fmla="*/ 93518 w 154"/>
                <a:gd name="T53" fmla="*/ 20845 h 153"/>
                <a:gd name="T54" fmla="*/ 88322 w 154"/>
                <a:gd name="T55" fmla="*/ 14236 h 153"/>
                <a:gd name="T56" fmla="*/ 81828 w 154"/>
                <a:gd name="T57" fmla="*/ 9152 h 153"/>
                <a:gd name="T58" fmla="*/ 74035 w 154"/>
                <a:gd name="T59" fmla="*/ 5084 h 153"/>
                <a:gd name="T60" fmla="*/ 64943 w 154"/>
                <a:gd name="T61" fmla="*/ 2542 h 153"/>
                <a:gd name="T62" fmla="*/ 55201 w 154"/>
                <a:gd name="T63" fmla="*/ 508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3"/>
                <a:gd name="T98" fmla="*/ 154 w 154"/>
                <a:gd name="T99" fmla="*/ 153 h 1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3">
                  <a:moveTo>
                    <a:pt x="77" y="0"/>
                  </a:moveTo>
                  <a:lnTo>
                    <a:pt x="69" y="1"/>
                  </a:lnTo>
                  <a:lnTo>
                    <a:pt x="62" y="1"/>
                  </a:lnTo>
                  <a:lnTo>
                    <a:pt x="54" y="5"/>
                  </a:lnTo>
                  <a:lnTo>
                    <a:pt x="48" y="6"/>
                  </a:lnTo>
                  <a:lnTo>
                    <a:pt x="41" y="10"/>
                  </a:lnTo>
                  <a:lnTo>
                    <a:pt x="35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7"/>
                  </a:lnTo>
                  <a:lnTo>
                    <a:pt x="3" y="54"/>
                  </a:lnTo>
                  <a:lnTo>
                    <a:pt x="2" y="62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2" y="85"/>
                  </a:lnTo>
                  <a:lnTo>
                    <a:pt x="2" y="93"/>
                  </a:lnTo>
                  <a:lnTo>
                    <a:pt x="3" y="99"/>
                  </a:lnTo>
                  <a:lnTo>
                    <a:pt x="7" y="107"/>
                  </a:lnTo>
                  <a:lnTo>
                    <a:pt x="10" y="114"/>
                  </a:lnTo>
                  <a:lnTo>
                    <a:pt x="13" y="121"/>
                  </a:lnTo>
                  <a:lnTo>
                    <a:pt x="18" y="125"/>
                  </a:lnTo>
                  <a:lnTo>
                    <a:pt x="23" y="130"/>
                  </a:lnTo>
                  <a:lnTo>
                    <a:pt x="28" y="135"/>
                  </a:lnTo>
                  <a:lnTo>
                    <a:pt x="35" y="140"/>
                  </a:lnTo>
                  <a:lnTo>
                    <a:pt x="41" y="145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62" y="152"/>
                  </a:lnTo>
                  <a:lnTo>
                    <a:pt x="69" y="153"/>
                  </a:lnTo>
                  <a:lnTo>
                    <a:pt x="77" y="153"/>
                  </a:lnTo>
                  <a:lnTo>
                    <a:pt x="85" y="153"/>
                  </a:lnTo>
                  <a:lnTo>
                    <a:pt x="93" y="152"/>
                  </a:lnTo>
                  <a:lnTo>
                    <a:pt x="100" y="150"/>
                  </a:lnTo>
                  <a:lnTo>
                    <a:pt x="106" y="147"/>
                  </a:lnTo>
                  <a:lnTo>
                    <a:pt x="114" y="145"/>
                  </a:lnTo>
                  <a:lnTo>
                    <a:pt x="119" y="140"/>
                  </a:lnTo>
                  <a:lnTo>
                    <a:pt x="126" y="135"/>
                  </a:lnTo>
                  <a:lnTo>
                    <a:pt x="131" y="130"/>
                  </a:lnTo>
                  <a:lnTo>
                    <a:pt x="136" y="125"/>
                  </a:lnTo>
                  <a:lnTo>
                    <a:pt x="141" y="121"/>
                  </a:lnTo>
                  <a:lnTo>
                    <a:pt x="144" y="114"/>
                  </a:lnTo>
                  <a:lnTo>
                    <a:pt x="147" y="107"/>
                  </a:lnTo>
                  <a:lnTo>
                    <a:pt x="150" y="99"/>
                  </a:lnTo>
                  <a:lnTo>
                    <a:pt x="152" y="93"/>
                  </a:lnTo>
                  <a:lnTo>
                    <a:pt x="154" y="85"/>
                  </a:lnTo>
                  <a:lnTo>
                    <a:pt x="154" y="76"/>
                  </a:lnTo>
                  <a:lnTo>
                    <a:pt x="154" y="68"/>
                  </a:lnTo>
                  <a:lnTo>
                    <a:pt x="152" y="62"/>
                  </a:lnTo>
                  <a:lnTo>
                    <a:pt x="150" y="54"/>
                  </a:lnTo>
                  <a:lnTo>
                    <a:pt x="147" y="47"/>
                  </a:lnTo>
                  <a:lnTo>
                    <a:pt x="144" y="41"/>
                  </a:lnTo>
                  <a:lnTo>
                    <a:pt x="141" y="34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4" y="10"/>
                  </a:lnTo>
                  <a:lnTo>
                    <a:pt x="106" y="6"/>
                  </a:lnTo>
                  <a:lnTo>
                    <a:pt x="100" y="5"/>
                  </a:lnTo>
                  <a:lnTo>
                    <a:pt x="93" y="1"/>
                  </a:lnTo>
                  <a:lnTo>
                    <a:pt x="85" y="1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83" name="Freeform 747"/>
            <p:cNvSpPr>
              <a:spLocks/>
            </p:cNvSpPr>
            <p:nvPr/>
          </p:nvSpPr>
          <p:spPr bwMode="auto">
            <a:xfrm>
              <a:off x="5743569" y="6011863"/>
              <a:ext cx="101600" cy="77788"/>
            </a:xfrm>
            <a:custGeom>
              <a:avLst/>
              <a:gdLst>
                <a:gd name="T0" fmla="*/ 45522 w 154"/>
                <a:gd name="T1" fmla="*/ 0 h 154"/>
                <a:gd name="T2" fmla="*/ 35626 w 154"/>
                <a:gd name="T3" fmla="*/ 1515 h 154"/>
                <a:gd name="T4" fmla="*/ 25730 w 154"/>
                <a:gd name="T5" fmla="*/ 5051 h 154"/>
                <a:gd name="T6" fmla="*/ 18473 w 154"/>
                <a:gd name="T7" fmla="*/ 9092 h 154"/>
                <a:gd name="T8" fmla="*/ 11875 w 154"/>
                <a:gd name="T9" fmla="*/ 14143 h 154"/>
                <a:gd name="T10" fmla="*/ 6597 w 154"/>
                <a:gd name="T11" fmla="*/ 20710 h 154"/>
                <a:gd name="T12" fmla="*/ 1979 w 154"/>
                <a:gd name="T13" fmla="*/ 27276 h 154"/>
                <a:gd name="T14" fmla="*/ 0 w 154"/>
                <a:gd name="T15" fmla="*/ 34853 h 154"/>
                <a:gd name="T16" fmla="*/ 0 w 154"/>
                <a:gd name="T17" fmla="*/ 42935 h 154"/>
                <a:gd name="T18" fmla="*/ 1979 w 154"/>
                <a:gd name="T19" fmla="*/ 50512 h 154"/>
                <a:gd name="T20" fmla="*/ 6597 w 154"/>
                <a:gd name="T21" fmla="*/ 57078 h 154"/>
                <a:gd name="T22" fmla="*/ 11875 w 154"/>
                <a:gd name="T23" fmla="*/ 63645 h 154"/>
                <a:gd name="T24" fmla="*/ 18473 w 154"/>
                <a:gd name="T25" fmla="*/ 68696 h 154"/>
                <a:gd name="T26" fmla="*/ 25730 w 154"/>
                <a:gd name="T27" fmla="*/ 72737 h 154"/>
                <a:gd name="T28" fmla="*/ 35626 w 154"/>
                <a:gd name="T29" fmla="*/ 75768 h 154"/>
                <a:gd name="T30" fmla="*/ 45522 w 154"/>
                <a:gd name="T31" fmla="*/ 77788 h 154"/>
                <a:gd name="T32" fmla="*/ 56078 w 154"/>
                <a:gd name="T33" fmla="*/ 77788 h 154"/>
                <a:gd name="T34" fmla="*/ 65974 w 154"/>
                <a:gd name="T35" fmla="*/ 75768 h 154"/>
                <a:gd name="T36" fmla="*/ 74551 w 154"/>
                <a:gd name="T37" fmla="*/ 72737 h 154"/>
                <a:gd name="T38" fmla="*/ 83127 w 154"/>
                <a:gd name="T39" fmla="*/ 68696 h 154"/>
                <a:gd name="T40" fmla="*/ 89725 w 154"/>
                <a:gd name="T41" fmla="*/ 63645 h 154"/>
                <a:gd name="T42" fmla="*/ 95003 w 154"/>
                <a:gd name="T43" fmla="*/ 57078 h 154"/>
                <a:gd name="T44" fmla="*/ 98961 w 154"/>
                <a:gd name="T45" fmla="*/ 50512 h 154"/>
                <a:gd name="T46" fmla="*/ 100281 w 154"/>
                <a:gd name="T47" fmla="*/ 42935 h 154"/>
                <a:gd name="T48" fmla="*/ 100281 w 154"/>
                <a:gd name="T49" fmla="*/ 34853 h 154"/>
                <a:gd name="T50" fmla="*/ 98961 w 154"/>
                <a:gd name="T51" fmla="*/ 27276 h 154"/>
                <a:gd name="T52" fmla="*/ 95003 w 154"/>
                <a:gd name="T53" fmla="*/ 20710 h 154"/>
                <a:gd name="T54" fmla="*/ 89725 w 154"/>
                <a:gd name="T55" fmla="*/ 14143 h 154"/>
                <a:gd name="T56" fmla="*/ 83127 w 154"/>
                <a:gd name="T57" fmla="*/ 9092 h 154"/>
                <a:gd name="T58" fmla="*/ 74551 w 154"/>
                <a:gd name="T59" fmla="*/ 5051 h 154"/>
                <a:gd name="T60" fmla="*/ 65974 w 154"/>
                <a:gd name="T61" fmla="*/ 1515 h 154"/>
                <a:gd name="T62" fmla="*/ 56078 w 154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4"/>
                <a:gd name="T98" fmla="*/ 154 w 154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4">
                  <a:moveTo>
                    <a:pt x="77" y="0"/>
                  </a:moveTo>
                  <a:lnTo>
                    <a:pt x="69" y="0"/>
                  </a:lnTo>
                  <a:lnTo>
                    <a:pt x="61" y="2"/>
                  </a:lnTo>
                  <a:lnTo>
                    <a:pt x="54" y="3"/>
                  </a:lnTo>
                  <a:lnTo>
                    <a:pt x="48" y="7"/>
                  </a:lnTo>
                  <a:lnTo>
                    <a:pt x="39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8"/>
                  </a:lnTo>
                  <a:lnTo>
                    <a:pt x="3" y="54"/>
                  </a:lnTo>
                  <a:lnTo>
                    <a:pt x="2" y="62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2" y="92"/>
                  </a:lnTo>
                  <a:lnTo>
                    <a:pt x="3" y="100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39" y="144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61" y="152"/>
                  </a:lnTo>
                  <a:lnTo>
                    <a:pt x="69" y="154"/>
                  </a:lnTo>
                  <a:lnTo>
                    <a:pt x="77" y="154"/>
                  </a:lnTo>
                  <a:lnTo>
                    <a:pt x="85" y="154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7"/>
                  </a:lnTo>
                  <a:lnTo>
                    <a:pt x="113" y="144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6"/>
                  </a:lnTo>
                  <a:lnTo>
                    <a:pt x="141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2" y="85"/>
                  </a:lnTo>
                  <a:lnTo>
                    <a:pt x="154" y="77"/>
                  </a:lnTo>
                  <a:lnTo>
                    <a:pt x="152" y="69"/>
                  </a:lnTo>
                  <a:lnTo>
                    <a:pt x="152" y="62"/>
                  </a:lnTo>
                  <a:lnTo>
                    <a:pt x="150" y="54"/>
                  </a:lnTo>
                  <a:lnTo>
                    <a:pt x="147" y="48"/>
                  </a:lnTo>
                  <a:lnTo>
                    <a:pt x="144" y="41"/>
                  </a:lnTo>
                  <a:lnTo>
                    <a:pt x="141" y="34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3" y="10"/>
                  </a:lnTo>
                  <a:lnTo>
                    <a:pt x="106" y="7"/>
                  </a:lnTo>
                  <a:lnTo>
                    <a:pt x="100" y="3"/>
                  </a:lnTo>
                  <a:lnTo>
                    <a:pt x="92" y="2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84" name="Freeform 748"/>
            <p:cNvSpPr>
              <a:spLocks/>
            </p:cNvSpPr>
            <p:nvPr/>
          </p:nvSpPr>
          <p:spPr bwMode="auto">
            <a:xfrm>
              <a:off x="5743569" y="6011863"/>
              <a:ext cx="101600" cy="77788"/>
            </a:xfrm>
            <a:custGeom>
              <a:avLst/>
              <a:gdLst>
                <a:gd name="T0" fmla="*/ 45522 w 154"/>
                <a:gd name="T1" fmla="*/ 0 h 154"/>
                <a:gd name="T2" fmla="*/ 35626 w 154"/>
                <a:gd name="T3" fmla="*/ 1515 h 154"/>
                <a:gd name="T4" fmla="*/ 25730 w 154"/>
                <a:gd name="T5" fmla="*/ 5051 h 154"/>
                <a:gd name="T6" fmla="*/ 18473 w 154"/>
                <a:gd name="T7" fmla="*/ 9092 h 154"/>
                <a:gd name="T8" fmla="*/ 11875 w 154"/>
                <a:gd name="T9" fmla="*/ 14143 h 154"/>
                <a:gd name="T10" fmla="*/ 6597 w 154"/>
                <a:gd name="T11" fmla="*/ 20710 h 154"/>
                <a:gd name="T12" fmla="*/ 1979 w 154"/>
                <a:gd name="T13" fmla="*/ 27276 h 154"/>
                <a:gd name="T14" fmla="*/ 0 w 154"/>
                <a:gd name="T15" fmla="*/ 34853 h 154"/>
                <a:gd name="T16" fmla="*/ 0 w 154"/>
                <a:gd name="T17" fmla="*/ 42935 h 154"/>
                <a:gd name="T18" fmla="*/ 1979 w 154"/>
                <a:gd name="T19" fmla="*/ 50512 h 154"/>
                <a:gd name="T20" fmla="*/ 6597 w 154"/>
                <a:gd name="T21" fmla="*/ 57078 h 154"/>
                <a:gd name="T22" fmla="*/ 11875 w 154"/>
                <a:gd name="T23" fmla="*/ 63645 h 154"/>
                <a:gd name="T24" fmla="*/ 18473 w 154"/>
                <a:gd name="T25" fmla="*/ 68696 h 154"/>
                <a:gd name="T26" fmla="*/ 25730 w 154"/>
                <a:gd name="T27" fmla="*/ 72737 h 154"/>
                <a:gd name="T28" fmla="*/ 35626 w 154"/>
                <a:gd name="T29" fmla="*/ 75768 h 154"/>
                <a:gd name="T30" fmla="*/ 45522 w 154"/>
                <a:gd name="T31" fmla="*/ 77788 h 154"/>
                <a:gd name="T32" fmla="*/ 56078 w 154"/>
                <a:gd name="T33" fmla="*/ 77788 h 154"/>
                <a:gd name="T34" fmla="*/ 65974 w 154"/>
                <a:gd name="T35" fmla="*/ 75768 h 154"/>
                <a:gd name="T36" fmla="*/ 74551 w 154"/>
                <a:gd name="T37" fmla="*/ 72737 h 154"/>
                <a:gd name="T38" fmla="*/ 83127 w 154"/>
                <a:gd name="T39" fmla="*/ 68696 h 154"/>
                <a:gd name="T40" fmla="*/ 89725 w 154"/>
                <a:gd name="T41" fmla="*/ 63645 h 154"/>
                <a:gd name="T42" fmla="*/ 95003 w 154"/>
                <a:gd name="T43" fmla="*/ 57078 h 154"/>
                <a:gd name="T44" fmla="*/ 98961 w 154"/>
                <a:gd name="T45" fmla="*/ 50512 h 154"/>
                <a:gd name="T46" fmla="*/ 100281 w 154"/>
                <a:gd name="T47" fmla="*/ 42935 h 154"/>
                <a:gd name="T48" fmla="*/ 100281 w 154"/>
                <a:gd name="T49" fmla="*/ 34853 h 154"/>
                <a:gd name="T50" fmla="*/ 98961 w 154"/>
                <a:gd name="T51" fmla="*/ 27276 h 154"/>
                <a:gd name="T52" fmla="*/ 95003 w 154"/>
                <a:gd name="T53" fmla="*/ 20710 h 154"/>
                <a:gd name="T54" fmla="*/ 89725 w 154"/>
                <a:gd name="T55" fmla="*/ 14143 h 154"/>
                <a:gd name="T56" fmla="*/ 83127 w 154"/>
                <a:gd name="T57" fmla="*/ 9092 h 154"/>
                <a:gd name="T58" fmla="*/ 74551 w 154"/>
                <a:gd name="T59" fmla="*/ 5051 h 154"/>
                <a:gd name="T60" fmla="*/ 65974 w 154"/>
                <a:gd name="T61" fmla="*/ 1515 h 154"/>
                <a:gd name="T62" fmla="*/ 56078 w 154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4"/>
                <a:gd name="T98" fmla="*/ 154 w 154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4">
                  <a:moveTo>
                    <a:pt x="77" y="0"/>
                  </a:moveTo>
                  <a:lnTo>
                    <a:pt x="69" y="0"/>
                  </a:lnTo>
                  <a:lnTo>
                    <a:pt x="61" y="2"/>
                  </a:lnTo>
                  <a:lnTo>
                    <a:pt x="54" y="3"/>
                  </a:lnTo>
                  <a:lnTo>
                    <a:pt x="48" y="7"/>
                  </a:lnTo>
                  <a:lnTo>
                    <a:pt x="39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8"/>
                  </a:lnTo>
                  <a:lnTo>
                    <a:pt x="3" y="54"/>
                  </a:lnTo>
                  <a:lnTo>
                    <a:pt x="2" y="62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2" y="92"/>
                  </a:lnTo>
                  <a:lnTo>
                    <a:pt x="3" y="100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39" y="144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61" y="152"/>
                  </a:lnTo>
                  <a:lnTo>
                    <a:pt x="69" y="154"/>
                  </a:lnTo>
                  <a:lnTo>
                    <a:pt x="77" y="154"/>
                  </a:lnTo>
                  <a:lnTo>
                    <a:pt x="85" y="154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7"/>
                  </a:lnTo>
                  <a:lnTo>
                    <a:pt x="113" y="144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6"/>
                  </a:lnTo>
                  <a:lnTo>
                    <a:pt x="141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2" y="85"/>
                  </a:lnTo>
                  <a:lnTo>
                    <a:pt x="154" y="77"/>
                  </a:lnTo>
                  <a:lnTo>
                    <a:pt x="152" y="69"/>
                  </a:lnTo>
                  <a:lnTo>
                    <a:pt x="152" y="62"/>
                  </a:lnTo>
                  <a:lnTo>
                    <a:pt x="150" y="54"/>
                  </a:lnTo>
                  <a:lnTo>
                    <a:pt x="147" y="48"/>
                  </a:lnTo>
                  <a:lnTo>
                    <a:pt x="144" y="41"/>
                  </a:lnTo>
                  <a:lnTo>
                    <a:pt x="141" y="34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3" y="10"/>
                  </a:lnTo>
                  <a:lnTo>
                    <a:pt x="106" y="7"/>
                  </a:lnTo>
                  <a:lnTo>
                    <a:pt x="100" y="3"/>
                  </a:lnTo>
                  <a:lnTo>
                    <a:pt x="92" y="2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85" name="Rectangle 749"/>
            <p:cNvSpPr>
              <a:spLocks noChangeArrowheads="1"/>
            </p:cNvSpPr>
            <p:nvPr/>
          </p:nvSpPr>
          <p:spPr bwMode="auto">
            <a:xfrm>
              <a:off x="5847810" y="5985988"/>
              <a:ext cx="163707" cy="6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OUT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86" name="Rectangle 750"/>
            <p:cNvSpPr>
              <a:spLocks noChangeArrowheads="1"/>
            </p:cNvSpPr>
            <p:nvPr/>
          </p:nvSpPr>
          <p:spPr bwMode="auto">
            <a:xfrm>
              <a:off x="5900731" y="5812783"/>
              <a:ext cx="80199" cy="6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IN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87" name="Freeform 751"/>
            <p:cNvSpPr>
              <a:spLocks/>
            </p:cNvSpPr>
            <p:nvPr/>
          </p:nvSpPr>
          <p:spPr bwMode="auto">
            <a:xfrm>
              <a:off x="5743569" y="5932488"/>
              <a:ext cx="101600" cy="77788"/>
            </a:xfrm>
            <a:custGeom>
              <a:avLst/>
              <a:gdLst>
                <a:gd name="T0" fmla="*/ 45522 w 154"/>
                <a:gd name="T1" fmla="*/ 1010 h 154"/>
                <a:gd name="T2" fmla="*/ 35626 w 154"/>
                <a:gd name="T3" fmla="*/ 2526 h 154"/>
                <a:gd name="T4" fmla="*/ 25730 w 154"/>
                <a:gd name="T5" fmla="*/ 5051 h 154"/>
                <a:gd name="T6" fmla="*/ 18473 w 154"/>
                <a:gd name="T7" fmla="*/ 9092 h 154"/>
                <a:gd name="T8" fmla="*/ 11875 w 154"/>
                <a:gd name="T9" fmla="*/ 14143 h 154"/>
                <a:gd name="T10" fmla="*/ 6597 w 154"/>
                <a:gd name="T11" fmla="*/ 20710 h 154"/>
                <a:gd name="T12" fmla="*/ 1979 w 154"/>
                <a:gd name="T13" fmla="*/ 27276 h 154"/>
                <a:gd name="T14" fmla="*/ 0 w 154"/>
                <a:gd name="T15" fmla="*/ 34853 h 154"/>
                <a:gd name="T16" fmla="*/ 0 w 154"/>
                <a:gd name="T17" fmla="*/ 42935 h 154"/>
                <a:gd name="T18" fmla="*/ 1979 w 154"/>
                <a:gd name="T19" fmla="*/ 50512 h 154"/>
                <a:gd name="T20" fmla="*/ 6597 w 154"/>
                <a:gd name="T21" fmla="*/ 57583 h 154"/>
                <a:gd name="T22" fmla="*/ 11875 w 154"/>
                <a:gd name="T23" fmla="*/ 63645 h 154"/>
                <a:gd name="T24" fmla="*/ 18473 w 154"/>
                <a:gd name="T25" fmla="*/ 68696 h 154"/>
                <a:gd name="T26" fmla="*/ 25730 w 154"/>
                <a:gd name="T27" fmla="*/ 72737 h 154"/>
                <a:gd name="T28" fmla="*/ 35626 w 154"/>
                <a:gd name="T29" fmla="*/ 75768 h 154"/>
                <a:gd name="T30" fmla="*/ 45522 w 154"/>
                <a:gd name="T31" fmla="*/ 77788 h 154"/>
                <a:gd name="T32" fmla="*/ 56078 w 154"/>
                <a:gd name="T33" fmla="*/ 77788 h 154"/>
                <a:gd name="T34" fmla="*/ 65974 w 154"/>
                <a:gd name="T35" fmla="*/ 75768 h 154"/>
                <a:gd name="T36" fmla="*/ 74551 w 154"/>
                <a:gd name="T37" fmla="*/ 72737 h 154"/>
                <a:gd name="T38" fmla="*/ 83127 w 154"/>
                <a:gd name="T39" fmla="*/ 68696 h 154"/>
                <a:gd name="T40" fmla="*/ 89725 w 154"/>
                <a:gd name="T41" fmla="*/ 63645 h 154"/>
                <a:gd name="T42" fmla="*/ 95003 w 154"/>
                <a:gd name="T43" fmla="*/ 57583 h 154"/>
                <a:gd name="T44" fmla="*/ 98961 w 154"/>
                <a:gd name="T45" fmla="*/ 50512 h 154"/>
                <a:gd name="T46" fmla="*/ 100281 w 154"/>
                <a:gd name="T47" fmla="*/ 42935 h 154"/>
                <a:gd name="T48" fmla="*/ 100281 w 154"/>
                <a:gd name="T49" fmla="*/ 34853 h 154"/>
                <a:gd name="T50" fmla="*/ 98961 w 154"/>
                <a:gd name="T51" fmla="*/ 27276 h 154"/>
                <a:gd name="T52" fmla="*/ 95003 w 154"/>
                <a:gd name="T53" fmla="*/ 20710 h 154"/>
                <a:gd name="T54" fmla="*/ 89725 w 154"/>
                <a:gd name="T55" fmla="*/ 14143 h 154"/>
                <a:gd name="T56" fmla="*/ 83127 w 154"/>
                <a:gd name="T57" fmla="*/ 9092 h 154"/>
                <a:gd name="T58" fmla="*/ 74551 w 154"/>
                <a:gd name="T59" fmla="*/ 5051 h 154"/>
                <a:gd name="T60" fmla="*/ 65974 w 154"/>
                <a:gd name="T61" fmla="*/ 2526 h 154"/>
                <a:gd name="T62" fmla="*/ 56078 w 154"/>
                <a:gd name="T63" fmla="*/ 101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4"/>
                <a:gd name="T98" fmla="*/ 154 w 154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4">
                  <a:moveTo>
                    <a:pt x="77" y="0"/>
                  </a:moveTo>
                  <a:lnTo>
                    <a:pt x="69" y="2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8" y="7"/>
                  </a:lnTo>
                  <a:lnTo>
                    <a:pt x="39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7"/>
                  </a:lnTo>
                  <a:lnTo>
                    <a:pt x="3" y="54"/>
                  </a:lnTo>
                  <a:lnTo>
                    <a:pt x="2" y="62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2" y="93"/>
                  </a:lnTo>
                  <a:lnTo>
                    <a:pt x="3" y="100"/>
                  </a:lnTo>
                  <a:lnTo>
                    <a:pt x="7" y="108"/>
                  </a:lnTo>
                  <a:lnTo>
                    <a:pt x="10" y="114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0"/>
                  </a:lnTo>
                  <a:lnTo>
                    <a:pt x="39" y="144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61" y="152"/>
                  </a:lnTo>
                  <a:lnTo>
                    <a:pt x="69" y="154"/>
                  </a:lnTo>
                  <a:lnTo>
                    <a:pt x="77" y="154"/>
                  </a:lnTo>
                  <a:lnTo>
                    <a:pt x="85" y="154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7"/>
                  </a:lnTo>
                  <a:lnTo>
                    <a:pt x="113" y="144"/>
                  </a:lnTo>
                  <a:lnTo>
                    <a:pt x="119" y="140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6"/>
                  </a:lnTo>
                  <a:lnTo>
                    <a:pt x="141" y="119"/>
                  </a:lnTo>
                  <a:lnTo>
                    <a:pt x="144" y="114"/>
                  </a:lnTo>
                  <a:lnTo>
                    <a:pt x="147" y="108"/>
                  </a:lnTo>
                  <a:lnTo>
                    <a:pt x="150" y="100"/>
                  </a:lnTo>
                  <a:lnTo>
                    <a:pt x="152" y="93"/>
                  </a:lnTo>
                  <a:lnTo>
                    <a:pt x="152" y="85"/>
                  </a:lnTo>
                  <a:lnTo>
                    <a:pt x="154" y="77"/>
                  </a:lnTo>
                  <a:lnTo>
                    <a:pt x="152" y="69"/>
                  </a:lnTo>
                  <a:lnTo>
                    <a:pt x="152" y="62"/>
                  </a:lnTo>
                  <a:lnTo>
                    <a:pt x="150" y="54"/>
                  </a:lnTo>
                  <a:lnTo>
                    <a:pt x="147" y="47"/>
                  </a:lnTo>
                  <a:lnTo>
                    <a:pt x="144" y="41"/>
                  </a:lnTo>
                  <a:lnTo>
                    <a:pt x="141" y="34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3" y="10"/>
                  </a:lnTo>
                  <a:lnTo>
                    <a:pt x="106" y="7"/>
                  </a:lnTo>
                  <a:lnTo>
                    <a:pt x="100" y="5"/>
                  </a:lnTo>
                  <a:lnTo>
                    <a:pt x="92" y="2"/>
                  </a:lnTo>
                  <a:lnTo>
                    <a:pt x="85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88" name="Freeform 752"/>
            <p:cNvSpPr>
              <a:spLocks/>
            </p:cNvSpPr>
            <p:nvPr/>
          </p:nvSpPr>
          <p:spPr bwMode="auto">
            <a:xfrm>
              <a:off x="5743569" y="5932488"/>
              <a:ext cx="101600" cy="77788"/>
            </a:xfrm>
            <a:custGeom>
              <a:avLst/>
              <a:gdLst>
                <a:gd name="T0" fmla="*/ 45522 w 154"/>
                <a:gd name="T1" fmla="*/ 1010 h 154"/>
                <a:gd name="T2" fmla="*/ 35626 w 154"/>
                <a:gd name="T3" fmla="*/ 2526 h 154"/>
                <a:gd name="T4" fmla="*/ 25730 w 154"/>
                <a:gd name="T5" fmla="*/ 5051 h 154"/>
                <a:gd name="T6" fmla="*/ 18473 w 154"/>
                <a:gd name="T7" fmla="*/ 9092 h 154"/>
                <a:gd name="T8" fmla="*/ 11875 w 154"/>
                <a:gd name="T9" fmla="*/ 14143 h 154"/>
                <a:gd name="T10" fmla="*/ 6597 w 154"/>
                <a:gd name="T11" fmla="*/ 20710 h 154"/>
                <a:gd name="T12" fmla="*/ 1979 w 154"/>
                <a:gd name="T13" fmla="*/ 27276 h 154"/>
                <a:gd name="T14" fmla="*/ 0 w 154"/>
                <a:gd name="T15" fmla="*/ 34853 h 154"/>
                <a:gd name="T16" fmla="*/ 0 w 154"/>
                <a:gd name="T17" fmla="*/ 42935 h 154"/>
                <a:gd name="T18" fmla="*/ 1979 w 154"/>
                <a:gd name="T19" fmla="*/ 50512 h 154"/>
                <a:gd name="T20" fmla="*/ 6597 w 154"/>
                <a:gd name="T21" fmla="*/ 57583 h 154"/>
                <a:gd name="T22" fmla="*/ 11875 w 154"/>
                <a:gd name="T23" fmla="*/ 63645 h 154"/>
                <a:gd name="T24" fmla="*/ 18473 w 154"/>
                <a:gd name="T25" fmla="*/ 68696 h 154"/>
                <a:gd name="T26" fmla="*/ 25730 w 154"/>
                <a:gd name="T27" fmla="*/ 72737 h 154"/>
                <a:gd name="T28" fmla="*/ 35626 w 154"/>
                <a:gd name="T29" fmla="*/ 75768 h 154"/>
                <a:gd name="T30" fmla="*/ 45522 w 154"/>
                <a:gd name="T31" fmla="*/ 77788 h 154"/>
                <a:gd name="T32" fmla="*/ 56078 w 154"/>
                <a:gd name="T33" fmla="*/ 77788 h 154"/>
                <a:gd name="T34" fmla="*/ 65974 w 154"/>
                <a:gd name="T35" fmla="*/ 75768 h 154"/>
                <a:gd name="T36" fmla="*/ 74551 w 154"/>
                <a:gd name="T37" fmla="*/ 72737 h 154"/>
                <a:gd name="T38" fmla="*/ 83127 w 154"/>
                <a:gd name="T39" fmla="*/ 68696 h 154"/>
                <a:gd name="T40" fmla="*/ 89725 w 154"/>
                <a:gd name="T41" fmla="*/ 63645 h 154"/>
                <a:gd name="T42" fmla="*/ 95003 w 154"/>
                <a:gd name="T43" fmla="*/ 57583 h 154"/>
                <a:gd name="T44" fmla="*/ 98961 w 154"/>
                <a:gd name="T45" fmla="*/ 50512 h 154"/>
                <a:gd name="T46" fmla="*/ 100281 w 154"/>
                <a:gd name="T47" fmla="*/ 42935 h 154"/>
                <a:gd name="T48" fmla="*/ 100281 w 154"/>
                <a:gd name="T49" fmla="*/ 34853 h 154"/>
                <a:gd name="T50" fmla="*/ 98961 w 154"/>
                <a:gd name="T51" fmla="*/ 27276 h 154"/>
                <a:gd name="T52" fmla="*/ 95003 w 154"/>
                <a:gd name="T53" fmla="*/ 20710 h 154"/>
                <a:gd name="T54" fmla="*/ 89725 w 154"/>
                <a:gd name="T55" fmla="*/ 14143 h 154"/>
                <a:gd name="T56" fmla="*/ 83127 w 154"/>
                <a:gd name="T57" fmla="*/ 9092 h 154"/>
                <a:gd name="T58" fmla="*/ 74551 w 154"/>
                <a:gd name="T59" fmla="*/ 5051 h 154"/>
                <a:gd name="T60" fmla="*/ 65974 w 154"/>
                <a:gd name="T61" fmla="*/ 2526 h 154"/>
                <a:gd name="T62" fmla="*/ 56078 w 154"/>
                <a:gd name="T63" fmla="*/ 101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4"/>
                <a:gd name="T98" fmla="*/ 154 w 154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4">
                  <a:moveTo>
                    <a:pt x="77" y="0"/>
                  </a:moveTo>
                  <a:lnTo>
                    <a:pt x="69" y="2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8" y="7"/>
                  </a:lnTo>
                  <a:lnTo>
                    <a:pt x="39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7"/>
                  </a:lnTo>
                  <a:lnTo>
                    <a:pt x="3" y="54"/>
                  </a:lnTo>
                  <a:lnTo>
                    <a:pt x="2" y="62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2" y="93"/>
                  </a:lnTo>
                  <a:lnTo>
                    <a:pt x="3" y="100"/>
                  </a:lnTo>
                  <a:lnTo>
                    <a:pt x="7" y="108"/>
                  </a:lnTo>
                  <a:lnTo>
                    <a:pt x="10" y="114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0"/>
                  </a:lnTo>
                  <a:lnTo>
                    <a:pt x="39" y="144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61" y="152"/>
                  </a:lnTo>
                  <a:lnTo>
                    <a:pt x="69" y="154"/>
                  </a:lnTo>
                  <a:lnTo>
                    <a:pt x="77" y="154"/>
                  </a:lnTo>
                  <a:lnTo>
                    <a:pt x="85" y="154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7"/>
                  </a:lnTo>
                  <a:lnTo>
                    <a:pt x="113" y="144"/>
                  </a:lnTo>
                  <a:lnTo>
                    <a:pt x="119" y="140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6"/>
                  </a:lnTo>
                  <a:lnTo>
                    <a:pt x="141" y="119"/>
                  </a:lnTo>
                  <a:lnTo>
                    <a:pt x="144" y="114"/>
                  </a:lnTo>
                  <a:lnTo>
                    <a:pt x="147" y="108"/>
                  </a:lnTo>
                  <a:lnTo>
                    <a:pt x="150" y="100"/>
                  </a:lnTo>
                  <a:lnTo>
                    <a:pt x="152" y="93"/>
                  </a:lnTo>
                  <a:lnTo>
                    <a:pt x="152" y="85"/>
                  </a:lnTo>
                  <a:lnTo>
                    <a:pt x="154" y="77"/>
                  </a:lnTo>
                  <a:lnTo>
                    <a:pt x="152" y="69"/>
                  </a:lnTo>
                  <a:lnTo>
                    <a:pt x="152" y="62"/>
                  </a:lnTo>
                  <a:lnTo>
                    <a:pt x="150" y="54"/>
                  </a:lnTo>
                  <a:lnTo>
                    <a:pt x="147" y="47"/>
                  </a:lnTo>
                  <a:lnTo>
                    <a:pt x="144" y="41"/>
                  </a:lnTo>
                  <a:lnTo>
                    <a:pt x="141" y="34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3" y="10"/>
                  </a:lnTo>
                  <a:lnTo>
                    <a:pt x="106" y="7"/>
                  </a:lnTo>
                  <a:lnTo>
                    <a:pt x="100" y="5"/>
                  </a:lnTo>
                  <a:lnTo>
                    <a:pt x="92" y="2"/>
                  </a:lnTo>
                  <a:lnTo>
                    <a:pt x="85" y="2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89" name="Freeform 753"/>
            <p:cNvSpPr>
              <a:spLocks/>
            </p:cNvSpPr>
            <p:nvPr/>
          </p:nvSpPr>
          <p:spPr bwMode="auto">
            <a:xfrm>
              <a:off x="5743569" y="6169026"/>
              <a:ext cx="101600" cy="77788"/>
            </a:xfrm>
            <a:custGeom>
              <a:avLst/>
              <a:gdLst>
                <a:gd name="T0" fmla="*/ 45522 w 154"/>
                <a:gd name="T1" fmla="*/ 0 h 154"/>
                <a:gd name="T2" fmla="*/ 35626 w 154"/>
                <a:gd name="T3" fmla="*/ 2020 h 154"/>
                <a:gd name="T4" fmla="*/ 25730 w 154"/>
                <a:gd name="T5" fmla="*/ 4041 h 154"/>
                <a:gd name="T6" fmla="*/ 18473 w 154"/>
                <a:gd name="T7" fmla="*/ 8587 h 154"/>
                <a:gd name="T8" fmla="*/ 11875 w 154"/>
                <a:gd name="T9" fmla="*/ 14143 h 154"/>
                <a:gd name="T10" fmla="*/ 6597 w 154"/>
                <a:gd name="T11" fmla="*/ 19700 h 154"/>
                <a:gd name="T12" fmla="*/ 1979 w 154"/>
                <a:gd name="T13" fmla="*/ 27276 h 154"/>
                <a:gd name="T14" fmla="*/ 0 w 154"/>
                <a:gd name="T15" fmla="*/ 34853 h 154"/>
                <a:gd name="T16" fmla="*/ 0 w 154"/>
                <a:gd name="T17" fmla="*/ 42430 h 154"/>
                <a:gd name="T18" fmla="*/ 1979 w 154"/>
                <a:gd name="T19" fmla="*/ 50512 h 154"/>
                <a:gd name="T20" fmla="*/ 6597 w 154"/>
                <a:gd name="T21" fmla="*/ 57078 h 154"/>
                <a:gd name="T22" fmla="*/ 11875 w 154"/>
                <a:gd name="T23" fmla="*/ 62634 h 154"/>
                <a:gd name="T24" fmla="*/ 18473 w 154"/>
                <a:gd name="T25" fmla="*/ 68696 h 154"/>
                <a:gd name="T26" fmla="*/ 25730 w 154"/>
                <a:gd name="T27" fmla="*/ 72737 h 154"/>
                <a:gd name="T28" fmla="*/ 35626 w 154"/>
                <a:gd name="T29" fmla="*/ 75262 h 154"/>
                <a:gd name="T30" fmla="*/ 45522 w 154"/>
                <a:gd name="T31" fmla="*/ 76778 h 154"/>
                <a:gd name="T32" fmla="*/ 56078 w 154"/>
                <a:gd name="T33" fmla="*/ 76778 h 154"/>
                <a:gd name="T34" fmla="*/ 65974 w 154"/>
                <a:gd name="T35" fmla="*/ 75262 h 154"/>
                <a:gd name="T36" fmla="*/ 74551 w 154"/>
                <a:gd name="T37" fmla="*/ 72737 h 154"/>
                <a:gd name="T38" fmla="*/ 83127 w 154"/>
                <a:gd name="T39" fmla="*/ 68696 h 154"/>
                <a:gd name="T40" fmla="*/ 89725 w 154"/>
                <a:gd name="T41" fmla="*/ 62634 h 154"/>
                <a:gd name="T42" fmla="*/ 95003 w 154"/>
                <a:gd name="T43" fmla="*/ 57078 h 154"/>
                <a:gd name="T44" fmla="*/ 98961 w 154"/>
                <a:gd name="T45" fmla="*/ 50512 h 154"/>
                <a:gd name="T46" fmla="*/ 100281 w 154"/>
                <a:gd name="T47" fmla="*/ 42430 h 154"/>
                <a:gd name="T48" fmla="*/ 100281 w 154"/>
                <a:gd name="T49" fmla="*/ 34853 h 154"/>
                <a:gd name="T50" fmla="*/ 98961 w 154"/>
                <a:gd name="T51" fmla="*/ 27276 h 154"/>
                <a:gd name="T52" fmla="*/ 95003 w 154"/>
                <a:gd name="T53" fmla="*/ 19700 h 154"/>
                <a:gd name="T54" fmla="*/ 89725 w 154"/>
                <a:gd name="T55" fmla="*/ 14143 h 154"/>
                <a:gd name="T56" fmla="*/ 83127 w 154"/>
                <a:gd name="T57" fmla="*/ 8587 h 154"/>
                <a:gd name="T58" fmla="*/ 74551 w 154"/>
                <a:gd name="T59" fmla="*/ 4041 h 154"/>
                <a:gd name="T60" fmla="*/ 65974 w 154"/>
                <a:gd name="T61" fmla="*/ 2020 h 154"/>
                <a:gd name="T62" fmla="*/ 56078 w 154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4"/>
                <a:gd name="T98" fmla="*/ 154 w 154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4">
                  <a:moveTo>
                    <a:pt x="77" y="0"/>
                  </a:moveTo>
                  <a:lnTo>
                    <a:pt x="69" y="0"/>
                  </a:lnTo>
                  <a:lnTo>
                    <a:pt x="61" y="2"/>
                  </a:lnTo>
                  <a:lnTo>
                    <a:pt x="54" y="4"/>
                  </a:lnTo>
                  <a:lnTo>
                    <a:pt x="48" y="5"/>
                  </a:lnTo>
                  <a:lnTo>
                    <a:pt x="39" y="8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39"/>
                  </a:lnTo>
                  <a:lnTo>
                    <a:pt x="7" y="46"/>
                  </a:lnTo>
                  <a:lnTo>
                    <a:pt x="3" y="54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3" y="100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39" y="144"/>
                  </a:lnTo>
                  <a:lnTo>
                    <a:pt x="48" y="147"/>
                  </a:lnTo>
                  <a:lnTo>
                    <a:pt x="54" y="149"/>
                  </a:lnTo>
                  <a:lnTo>
                    <a:pt x="61" y="152"/>
                  </a:lnTo>
                  <a:lnTo>
                    <a:pt x="69" y="152"/>
                  </a:lnTo>
                  <a:lnTo>
                    <a:pt x="77" y="154"/>
                  </a:lnTo>
                  <a:lnTo>
                    <a:pt x="85" y="152"/>
                  </a:lnTo>
                  <a:lnTo>
                    <a:pt x="92" y="152"/>
                  </a:lnTo>
                  <a:lnTo>
                    <a:pt x="100" y="149"/>
                  </a:lnTo>
                  <a:lnTo>
                    <a:pt x="106" y="147"/>
                  </a:lnTo>
                  <a:lnTo>
                    <a:pt x="113" y="144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4"/>
                  </a:lnTo>
                  <a:lnTo>
                    <a:pt x="141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2" y="84"/>
                  </a:lnTo>
                  <a:lnTo>
                    <a:pt x="154" y="77"/>
                  </a:lnTo>
                  <a:lnTo>
                    <a:pt x="152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6"/>
                  </a:lnTo>
                  <a:lnTo>
                    <a:pt x="144" y="39"/>
                  </a:lnTo>
                  <a:lnTo>
                    <a:pt x="141" y="33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6" y="17"/>
                  </a:lnTo>
                  <a:lnTo>
                    <a:pt x="119" y="13"/>
                  </a:lnTo>
                  <a:lnTo>
                    <a:pt x="113" y="8"/>
                  </a:lnTo>
                  <a:lnTo>
                    <a:pt x="106" y="5"/>
                  </a:lnTo>
                  <a:lnTo>
                    <a:pt x="100" y="4"/>
                  </a:lnTo>
                  <a:lnTo>
                    <a:pt x="92" y="2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90" name="Freeform 754"/>
            <p:cNvSpPr>
              <a:spLocks/>
            </p:cNvSpPr>
            <p:nvPr/>
          </p:nvSpPr>
          <p:spPr bwMode="auto">
            <a:xfrm>
              <a:off x="5743569" y="6169026"/>
              <a:ext cx="101600" cy="77788"/>
            </a:xfrm>
            <a:custGeom>
              <a:avLst/>
              <a:gdLst>
                <a:gd name="T0" fmla="*/ 45522 w 154"/>
                <a:gd name="T1" fmla="*/ 0 h 154"/>
                <a:gd name="T2" fmla="*/ 35626 w 154"/>
                <a:gd name="T3" fmla="*/ 2020 h 154"/>
                <a:gd name="T4" fmla="*/ 25730 w 154"/>
                <a:gd name="T5" fmla="*/ 4041 h 154"/>
                <a:gd name="T6" fmla="*/ 18473 w 154"/>
                <a:gd name="T7" fmla="*/ 8587 h 154"/>
                <a:gd name="T8" fmla="*/ 11875 w 154"/>
                <a:gd name="T9" fmla="*/ 14143 h 154"/>
                <a:gd name="T10" fmla="*/ 6597 w 154"/>
                <a:gd name="T11" fmla="*/ 19700 h 154"/>
                <a:gd name="T12" fmla="*/ 1979 w 154"/>
                <a:gd name="T13" fmla="*/ 27276 h 154"/>
                <a:gd name="T14" fmla="*/ 0 w 154"/>
                <a:gd name="T15" fmla="*/ 34853 h 154"/>
                <a:gd name="T16" fmla="*/ 0 w 154"/>
                <a:gd name="T17" fmla="*/ 42430 h 154"/>
                <a:gd name="T18" fmla="*/ 1979 w 154"/>
                <a:gd name="T19" fmla="*/ 50512 h 154"/>
                <a:gd name="T20" fmla="*/ 6597 w 154"/>
                <a:gd name="T21" fmla="*/ 57078 h 154"/>
                <a:gd name="T22" fmla="*/ 11875 w 154"/>
                <a:gd name="T23" fmla="*/ 62634 h 154"/>
                <a:gd name="T24" fmla="*/ 18473 w 154"/>
                <a:gd name="T25" fmla="*/ 68696 h 154"/>
                <a:gd name="T26" fmla="*/ 25730 w 154"/>
                <a:gd name="T27" fmla="*/ 72737 h 154"/>
                <a:gd name="T28" fmla="*/ 35626 w 154"/>
                <a:gd name="T29" fmla="*/ 75262 h 154"/>
                <a:gd name="T30" fmla="*/ 45522 w 154"/>
                <a:gd name="T31" fmla="*/ 76778 h 154"/>
                <a:gd name="T32" fmla="*/ 56078 w 154"/>
                <a:gd name="T33" fmla="*/ 76778 h 154"/>
                <a:gd name="T34" fmla="*/ 65974 w 154"/>
                <a:gd name="T35" fmla="*/ 75262 h 154"/>
                <a:gd name="T36" fmla="*/ 74551 w 154"/>
                <a:gd name="T37" fmla="*/ 72737 h 154"/>
                <a:gd name="T38" fmla="*/ 83127 w 154"/>
                <a:gd name="T39" fmla="*/ 68696 h 154"/>
                <a:gd name="T40" fmla="*/ 89725 w 154"/>
                <a:gd name="T41" fmla="*/ 62634 h 154"/>
                <a:gd name="T42" fmla="*/ 95003 w 154"/>
                <a:gd name="T43" fmla="*/ 57078 h 154"/>
                <a:gd name="T44" fmla="*/ 98961 w 154"/>
                <a:gd name="T45" fmla="*/ 50512 h 154"/>
                <a:gd name="T46" fmla="*/ 100281 w 154"/>
                <a:gd name="T47" fmla="*/ 42430 h 154"/>
                <a:gd name="T48" fmla="*/ 100281 w 154"/>
                <a:gd name="T49" fmla="*/ 34853 h 154"/>
                <a:gd name="T50" fmla="*/ 98961 w 154"/>
                <a:gd name="T51" fmla="*/ 27276 h 154"/>
                <a:gd name="T52" fmla="*/ 95003 w 154"/>
                <a:gd name="T53" fmla="*/ 19700 h 154"/>
                <a:gd name="T54" fmla="*/ 89725 w 154"/>
                <a:gd name="T55" fmla="*/ 14143 h 154"/>
                <a:gd name="T56" fmla="*/ 83127 w 154"/>
                <a:gd name="T57" fmla="*/ 8587 h 154"/>
                <a:gd name="T58" fmla="*/ 74551 w 154"/>
                <a:gd name="T59" fmla="*/ 4041 h 154"/>
                <a:gd name="T60" fmla="*/ 65974 w 154"/>
                <a:gd name="T61" fmla="*/ 2020 h 154"/>
                <a:gd name="T62" fmla="*/ 56078 w 154"/>
                <a:gd name="T63" fmla="*/ 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4"/>
                <a:gd name="T98" fmla="*/ 154 w 154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4">
                  <a:moveTo>
                    <a:pt x="77" y="0"/>
                  </a:moveTo>
                  <a:lnTo>
                    <a:pt x="69" y="0"/>
                  </a:lnTo>
                  <a:lnTo>
                    <a:pt x="61" y="2"/>
                  </a:lnTo>
                  <a:lnTo>
                    <a:pt x="54" y="4"/>
                  </a:lnTo>
                  <a:lnTo>
                    <a:pt x="48" y="5"/>
                  </a:lnTo>
                  <a:lnTo>
                    <a:pt x="39" y="8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39"/>
                  </a:lnTo>
                  <a:lnTo>
                    <a:pt x="7" y="46"/>
                  </a:lnTo>
                  <a:lnTo>
                    <a:pt x="3" y="54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3" y="100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39" y="144"/>
                  </a:lnTo>
                  <a:lnTo>
                    <a:pt x="48" y="147"/>
                  </a:lnTo>
                  <a:lnTo>
                    <a:pt x="54" y="149"/>
                  </a:lnTo>
                  <a:lnTo>
                    <a:pt x="61" y="152"/>
                  </a:lnTo>
                  <a:lnTo>
                    <a:pt x="69" y="152"/>
                  </a:lnTo>
                  <a:lnTo>
                    <a:pt x="77" y="154"/>
                  </a:lnTo>
                  <a:lnTo>
                    <a:pt x="85" y="152"/>
                  </a:lnTo>
                  <a:lnTo>
                    <a:pt x="92" y="152"/>
                  </a:lnTo>
                  <a:lnTo>
                    <a:pt x="100" y="149"/>
                  </a:lnTo>
                  <a:lnTo>
                    <a:pt x="106" y="147"/>
                  </a:lnTo>
                  <a:lnTo>
                    <a:pt x="113" y="144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4"/>
                  </a:lnTo>
                  <a:lnTo>
                    <a:pt x="141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2" y="84"/>
                  </a:lnTo>
                  <a:lnTo>
                    <a:pt x="154" y="77"/>
                  </a:lnTo>
                  <a:lnTo>
                    <a:pt x="152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6"/>
                  </a:lnTo>
                  <a:lnTo>
                    <a:pt x="144" y="39"/>
                  </a:lnTo>
                  <a:lnTo>
                    <a:pt x="141" y="33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6" y="17"/>
                  </a:lnTo>
                  <a:lnTo>
                    <a:pt x="119" y="13"/>
                  </a:lnTo>
                  <a:lnTo>
                    <a:pt x="113" y="8"/>
                  </a:lnTo>
                  <a:lnTo>
                    <a:pt x="106" y="5"/>
                  </a:lnTo>
                  <a:lnTo>
                    <a:pt x="100" y="4"/>
                  </a:lnTo>
                  <a:lnTo>
                    <a:pt x="92" y="2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91" name="Freeform 755"/>
            <p:cNvSpPr>
              <a:spLocks/>
            </p:cNvSpPr>
            <p:nvPr/>
          </p:nvSpPr>
          <p:spPr bwMode="auto">
            <a:xfrm>
              <a:off x="5743569" y="6248401"/>
              <a:ext cx="101600" cy="76200"/>
            </a:xfrm>
            <a:custGeom>
              <a:avLst/>
              <a:gdLst>
                <a:gd name="T0" fmla="*/ 45522 w 154"/>
                <a:gd name="T1" fmla="*/ 0 h 152"/>
                <a:gd name="T2" fmla="*/ 35626 w 154"/>
                <a:gd name="T3" fmla="*/ 2005 h 152"/>
                <a:gd name="T4" fmla="*/ 25730 w 154"/>
                <a:gd name="T5" fmla="*/ 4011 h 152"/>
                <a:gd name="T6" fmla="*/ 18473 w 154"/>
                <a:gd name="T7" fmla="*/ 8522 h 152"/>
                <a:gd name="T8" fmla="*/ 11875 w 154"/>
                <a:gd name="T9" fmla="*/ 14037 h 152"/>
                <a:gd name="T10" fmla="*/ 6597 w 154"/>
                <a:gd name="T11" fmla="*/ 19551 h 152"/>
                <a:gd name="T12" fmla="*/ 1979 w 154"/>
                <a:gd name="T13" fmla="*/ 26570 h 152"/>
                <a:gd name="T14" fmla="*/ 0 w 154"/>
                <a:gd name="T15" fmla="*/ 34591 h 152"/>
                <a:gd name="T16" fmla="*/ 0 w 154"/>
                <a:gd name="T17" fmla="*/ 42111 h 152"/>
                <a:gd name="T18" fmla="*/ 1979 w 154"/>
                <a:gd name="T19" fmla="*/ 49129 h 152"/>
                <a:gd name="T20" fmla="*/ 6597 w 154"/>
                <a:gd name="T21" fmla="*/ 56649 h 152"/>
                <a:gd name="T22" fmla="*/ 11875 w 154"/>
                <a:gd name="T23" fmla="*/ 62163 h 152"/>
                <a:gd name="T24" fmla="*/ 18473 w 154"/>
                <a:gd name="T25" fmla="*/ 68179 h 152"/>
                <a:gd name="T26" fmla="*/ 25730 w 154"/>
                <a:gd name="T27" fmla="*/ 72189 h 152"/>
                <a:gd name="T28" fmla="*/ 35626 w 154"/>
                <a:gd name="T29" fmla="*/ 74696 h 152"/>
                <a:gd name="T30" fmla="*/ 45522 w 154"/>
                <a:gd name="T31" fmla="*/ 76200 h 152"/>
                <a:gd name="T32" fmla="*/ 56078 w 154"/>
                <a:gd name="T33" fmla="*/ 76200 h 152"/>
                <a:gd name="T34" fmla="*/ 65974 w 154"/>
                <a:gd name="T35" fmla="*/ 74696 h 152"/>
                <a:gd name="T36" fmla="*/ 74551 w 154"/>
                <a:gd name="T37" fmla="*/ 72189 h 152"/>
                <a:gd name="T38" fmla="*/ 83127 w 154"/>
                <a:gd name="T39" fmla="*/ 68179 h 152"/>
                <a:gd name="T40" fmla="*/ 89725 w 154"/>
                <a:gd name="T41" fmla="*/ 62163 h 152"/>
                <a:gd name="T42" fmla="*/ 95003 w 154"/>
                <a:gd name="T43" fmla="*/ 56649 h 152"/>
                <a:gd name="T44" fmla="*/ 98961 w 154"/>
                <a:gd name="T45" fmla="*/ 49129 h 152"/>
                <a:gd name="T46" fmla="*/ 100281 w 154"/>
                <a:gd name="T47" fmla="*/ 42111 h 152"/>
                <a:gd name="T48" fmla="*/ 100281 w 154"/>
                <a:gd name="T49" fmla="*/ 34591 h 152"/>
                <a:gd name="T50" fmla="*/ 98961 w 154"/>
                <a:gd name="T51" fmla="*/ 26570 h 152"/>
                <a:gd name="T52" fmla="*/ 95003 w 154"/>
                <a:gd name="T53" fmla="*/ 19551 h 152"/>
                <a:gd name="T54" fmla="*/ 89725 w 154"/>
                <a:gd name="T55" fmla="*/ 14037 h 152"/>
                <a:gd name="T56" fmla="*/ 83127 w 154"/>
                <a:gd name="T57" fmla="*/ 8522 h 152"/>
                <a:gd name="T58" fmla="*/ 74551 w 154"/>
                <a:gd name="T59" fmla="*/ 4011 h 152"/>
                <a:gd name="T60" fmla="*/ 65974 w 154"/>
                <a:gd name="T61" fmla="*/ 2005 h 152"/>
                <a:gd name="T62" fmla="*/ 56078 w 154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2"/>
                <a:gd name="T98" fmla="*/ 154 w 154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2">
                  <a:moveTo>
                    <a:pt x="77" y="0"/>
                  </a:moveTo>
                  <a:lnTo>
                    <a:pt x="69" y="0"/>
                  </a:lnTo>
                  <a:lnTo>
                    <a:pt x="61" y="0"/>
                  </a:lnTo>
                  <a:lnTo>
                    <a:pt x="54" y="4"/>
                  </a:lnTo>
                  <a:lnTo>
                    <a:pt x="48" y="5"/>
                  </a:lnTo>
                  <a:lnTo>
                    <a:pt x="39" y="8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39"/>
                  </a:lnTo>
                  <a:lnTo>
                    <a:pt x="7" y="46"/>
                  </a:lnTo>
                  <a:lnTo>
                    <a:pt x="3" y="53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39"/>
                  </a:lnTo>
                  <a:lnTo>
                    <a:pt x="39" y="144"/>
                  </a:lnTo>
                  <a:lnTo>
                    <a:pt x="48" y="147"/>
                  </a:lnTo>
                  <a:lnTo>
                    <a:pt x="54" y="149"/>
                  </a:lnTo>
                  <a:lnTo>
                    <a:pt x="61" y="150"/>
                  </a:lnTo>
                  <a:lnTo>
                    <a:pt x="69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2" y="150"/>
                  </a:lnTo>
                  <a:lnTo>
                    <a:pt x="100" y="149"/>
                  </a:lnTo>
                  <a:lnTo>
                    <a:pt x="106" y="147"/>
                  </a:lnTo>
                  <a:lnTo>
                    <a:pt x="113" y="144"/>
                  </a:lnTo>
                  <a:lnTo>
                    <a:pt x="119" y="139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4"/>
                  </a:lnTo>
                  <a:lnTo>
                    <a:pt x="141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2" y="84"/>
                  </a:lnTo>
                  <a:lnTo>
                    <a:pt x="154" y="75"/>
                  </a:lnTo>
                  <a:lnTo>
                    <a:pt x="152" y="69"/>
                  </a:lnTo>
                  <a:lnTo>
                    <a:pt x="152" y="61"/>
                  </a:lnTo>
                  <a:lnTo>
                    <a:pt x="150" y="53"/>
                  </a:lnTo>
                  <a:lnTo>
                    <a:pt x="147" y="46"/>
                  </a:lnTo>
                  <a:lnTo>
                    <a:pt x="144" y="39"/>
                  </a:lnTo>
                  <a:lnTo>
                    <a:pt x="141" y="33"/>
                  </a:lnTo>
                  <a:lnTo>
                    <a:pt x="136" y="28"/>
                  </a:lnTo>
                  <a:lnTo>
                    <a:pt x="131" y="22"/>
                  </a:lnTo>
                  <a:lnTo>
                    <a:pt x="126" y="17"/>
                  </a:lnTo>
                  <a:lnTo>
                    <a:pt x="119" y="13"/>
                  </a:lnTo>
                  <a:lnTo>
                    <a:pt x="113" y="8"/>
                  </a:lnTo>
                  <a:lnTo>
                    <a:pt x="106" y="5"/>
                  </a:lnTo>
                  <a:lnTo>
                    <a:pt x="100" y="4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92" name="Freeform 757"/>
            <p:cNvSpPr>
              <a:spLocks/>
            </p:cNvSpPr>
            <p:nvPr/>
          </p:nvSpPr>
          <p:spPr bwMode="auto">
            <a:xfrm>
              <a:off x="5743569" y="6248401"/>
              <a:ext cx="101600" cy="76200"/>
            </a:xfrm>
            <a:custGeom>
              <a:avLst/>
              <a:gdLst>
                <a:gd name="T0" fmla="*/ 45522 w 154"/>
                <a:gd name="T1" fmla="*/ 0 h 152"/>
                <a:gd name="T2" fmla="*/ 35626 w 154"/>
                <a:gd name="T3" fmla="*/ 2005 h 152"/>
                <a:gd name="T4" fmla="*/ 27049 w 154"/>
                <a:gd name="T5" fmla="*/ 4011 h 152"/>
                <a:gd name="T6" fmla="*/ 18473 w 154"/>
                <a:gd name="T7" fmla="*/ 8522 h 152"/>
                <a:gd name="T8" fmla="*/ 11875 w 154"/>
                <a:gd name="T9" fmla="*/ 14037 h 152"/>
                <a:gd name="T10" fmla="*/ 6597 w 154"/>
                <a:gd name="T11" fmla="*/ 19551 h 152"/>
                <a:gd name="T12" fmla="*/ 1979 w 154"/>
                <a:gd name="T13" fmla="*/ 27071 h 152"/>
                <a:gd name="T14" fmla="*/ 0 w 154"/>
                <a:gd name="T15" fmla="*/ 34591 h 152"/>
                <a:gd name="T16" fmla="*/ 0 w 154"/>
                <a:gd name="T17" fmla="*/ 42111 h 152"/>
                <a:gd name="T18" fmla="*/ 1979 w 154"/>
                <a:gd name="T19" fmla="*/ 49129 h 152"/>
                <a:gd name="T20" fmla="*/ 6597 w 154"/>
                <a:gd name="T21" fmla="*/ 56649 h 152"/>
                <a:gd name="T22" fmla="*/ 11875 w 154"/>
                <a:gd name="T23" fmla="*/ 62163 h 152"/>
                <a:gd name="T24" fmla="*/ 18473 w 154"/>
                <a:gd name="T25" fmla="*/ 68179 h 152"/>
                <a:gd name="T26" fmla="*/ 27049 w 154"/>
                <a:gd name="T27" fmla="*/ 72189 h 152"/>
                <a:gd name="T28" fmla="*/ 35626 w 154"/>
                <a:gd name="T29" fmla="*/ 74696 h 152"/>
                <a:gd name="T30" fmla="*/ 45522 w 154"/>
                <a:gd name="T31" fmla="*/ 76200 h 152"/>
                <a:gd name="T32" fmla="*/ 56078 w 154"/>
                <a:gd name="T33" fmla="*/ 76200 h 152"/>
                <a:gd name="T34" fmla="*/ 65974 w 154"/>
                <a:gd name="T35" fmla="*/ 74696 h 152"/>
                <a:gd name="T36" fmla="*/ 74551 w 154"/>
                <a:gd name="T37" fmla="*/ 72189 h 152"/>
                <a:gd name="T38" fmla="*/ 83127 w 154"/>
                <a:gd name="T39" fmla="*/ 68179 h 152"/>
                <a:gd name="T40" fmla="*/ 89725 w 154"/>
                <a:gd name="T41" fmla="*/ 62163 h 152"/>
                <a:gd name="T42" fmla="*/ 95003 w 154"/>
                <a:gd name="T43" fmla="*/ 56649 h 152"/>
                <a:gd name="T44" fmla="*/ 98961 w 154"/>
                <a:gd name="T45" fmla="*/ 49129 h 152"/>
                <a:gd name="T46" fmla="*/ 101600 w 154"/>
                <a:gd name="T47" fmla="*/ 42111 h 152"/>
                <a:gd name="T48" fmla="*/ 101600 w 154"/>
                <a:gd name="T49" fmla="*/ 34591 h 152"/>
                <a:gd name="T50" fmla="*/ 98961 w 154"/>
                <a:gd name="T51" fmla="*/ 27071 h 152"/>
                <a:gd name="T52" fmla="*/ 95003 w 154"/>
                <a:gd name="T53" fmla="*/ 19551 h 152"/>
                <a:gd name="T54" fmla="*/ 89725 w 154"/>
                <a:gd name="T55" fmla="*/ 14037 h 152"/>
                <a:gd name="T56" fmla="*/ 83127 w 154"/>
                <a:gd name="T57" fmla="*/ 8522 h 152"/>
                <a:gd name="T58" fmla="*/ 74551 w 154"/>
                <a:gd name="T59" fmla="*/ 4011 h 152"/>
                <a:gd name="T60" fmla="*/ 65974 w 154"/>
                <a:gd name="T61" fmla="*/ 2005 h 152"/>
                <a:gd name="T62" fmla="*/ 56078 w 154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2"/>
                <a:gd name="T98" fmla="*/ 154 w 154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2">
                  <a:moveTo>
                    <a:pt x="77" y="0"/>
                  </a:moveTo>
                  <a:lnTo>
                    <a:pt x="69" y="0"/>
                  </a:lnTo>
                  <a:lnTo>
                    <a:pt x="61" y="0"/>
                  </a:lnTo>
                  <a:lnTo>
                    <a:pt x="54" y="4"/>
                  </a:lnTo>
                  <a:lnTo>
                    <a:pt x="48" y="5"/>
                  </a:lnTo>
                  <a:lnTo>
                    <a:pt x="41" y="8"/>
                  </a:lnTo>
                  <a:lnTo>
                    <a:pt x="34" y="13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39"/>
                  </a:lnTo>
                  <a:lnTo>
                    <a:pt x="7" y="46"/>
                  </a:lnTo>
                  <a:lnTo>
                    <a:pt x="3" y="54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39"/>
                  </a:lnTo>
                  <a:lnTo>
                    <a:pt x="41" y="144"/>
                  </a:lnTo>
                  <a:lnTo>
                    <a:pt x="48" y="147"/>
                  </a:lnTo>
                  <a:lnTo>
                    <a:pt x="54" y="149"/>
                  </a:lnTo>
                  <a:lnTo>
                    <a:pt x="61" y="150"/>
                  </a:lnTo>
                  <a:lnTo>
                    <a:pt x="69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2" y="150"/>
                  </a:lnTo>
                  <a:lnTo>
                    <a:pt x="100" y="149"/>
                  </a:lnTo>
                  <a:lnTo>
                    <a:pt x="106" y="147"/>
                  </a:lnTo>
                  <a:lnTo>
                    <a:pt x="113" y="144"/>
                  </a:lnTo>
                  <a:lnTo>
                    <a:pt x="119" y="139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4"/>
                  </a:lnTo>
                  <a:lnTo>
                    <a:pt x="141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4" y="84"/>
                  </a:lnTo>
                  <a:lnTo>
                    <a:pt x="154" y="77"/>
                  </a:lnTo>
                  <a:lnTo>
                    <a:pt x="154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6"/>
                  </a:lnTo>
                  <a:lnTo>
                    <a:pt x="144" y="39"/>
                  </a:lnTo>
                  <a:lnTo>
                    <a:pt x="141" y="33"/>
                  </a:lnTo>
                  <a:lnTo>
                    <a:pt x="136" y="28"/>
                  </a:lnTo>
                  <a:lnTo>
                    <a:pt x="131" y="22"/>
                  </a:lnTo>
                  <a:lnTo>
                    <a:pt x="126" y="17"/>
                  </a:lnTo>
                  <a:lnTo>
                    <a:pt x="119" y="13"/>
                  </a:lnTo>
                  <a:lnTo>
                    <a:pt x="113" y="8"/>
                  </a:lnTo>
                  <a:lnTo>
                    <a:pt x="106" y="5"/>
                  </a:lnTo>
                  <a:lnTo>
                    <a:pt x="100" y="4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93" name="Freeform 758"/>
            <p:cNvSpPr>
              <a:spLocks/>
            </p:cNvSpPr>
            <p:nvPr/>
          </p:nvSpPr>
          <p:spPr bwMode="auto">
            <a:xfrm>
              <a:off x="6451594" y="6248401"/>
              <a:ext cx="100012" cy="76200"/>
            </a:xfrm>
            <a:custGeom>
              <a:avLst/>
              <a:gdLst>
                <a:gd name="T0" fmla="*/ 44811 w 154"/>
                <a:gd name="T1" fmla="*/ 0 h 152"/>
                <a:gd name="T2" fmla="*/ 35069 w 154"/>
                <a:gd name="T3" fmla="*/ 2005 h 152"/>
                <a:gd name="T4" fmla="*/ 26627 w 154"/>
                <a:gd name="T5" fmla="*/ 4011 h 152"/>
                <a:gd name="T6" fmla="*/ 18184 w 154"/>
                <a:gd name="T7" fmla="*/ 8522 h 152"/>
                <a:gd name="T8" fmla="*/ 11690 w 154"/>
                <a:gd name="T9" fmla="*/ 14037 h 152"/>
                <a:gd name="T10" fmla="*/ 6494 w 154"/>
                <a:gd name="T11" fmla="*/ 19551 h 152"/>
                <a:gd name="T12" fmla="*/ 1948 w 154"/>
                <a:gd name="T13" fmla="*/ 26570 h 152"/>
                <a:gd name="T14" fmla="*/ 1299 w 154"/>
                <a:gd name="T15" fmla="*/ 34591 h 152"/>
                <a:gd name="T16" fmla="*/ 1299 w 154"/>
                <a:gd name="T17" fmla="*/ 42111 h 152"/>
                <a:gd name="T18" fmla="*/ 1948 w 154"/>
                <a:gd name="T19" fmla="*/ 49129 h 152"/>
                <a:gd name="T20" fmla="*/ 6494 w 154"/>
                <a:gd name="T21" fmla="*/ 56649 h 152"/>
                <a:gd name="T22" fmla="*/ 11690 w 154"/>
                <a:gd name="T23" fmla="*/ 62163 h 152"/>
                <a:gd name="T24" fmla="*/ 18184 w 154"/>
                <a:gd name="T25" fmla="*/ 68179 h 152"/>
                <a:gd name="T26" fmla="*/ 26627 w 154"/>
                <a:gd name="T27" fmla="*/ 72189 h 152"/>
                <a:gd name="T28" fmla="*/ 35069 w 154"/>
                <a:gd name="T29" fmla="*/ 74696 h 152"/>
                <a:gd name="T30" fmla="*/ 44811 w 154"/>
                <a:gd name="T31" fmla="*/ 76200 h 152"/>
                <a:gd name="T32" fmla="*/ 55201 w 154"/>
                <a:gd name="T33" fmla="*/ 76200 h 152"/>
                <a:gd name="T34" fmla="*/ 64943 w 154"/>
                <a:gd name="T35" fmla="*/ 74696 h 152"/>
                <a:gd name="T36" fmla="*/ 74035 w 154"/>
                <a:gd name="T37" fmla="*/ 72189 h 152"/>
                <a:gd name="T38" fmla="*/ 81828 w 154"/>
                <a:gd name="T39" fmla="*/ 68179 h 152"/>
                <a:gd name="T40" fmla="*/ 88322 w 154"/>
                <a:gd name="T41" fmla="*/ 62163 h 152"/>
                <a:gd name="T42" fmla="*/ 93518 w 154"/>
                <a:gd name="T43" fmla="*/ 56649 h 152"/>
                <a:gd name="T44" fmla="*/ 97414 w 154"/>
                <a:gd name="T45" fmla="*/ 49129 h 152"/>
                <a:gd name="T46" fmla="*/ 100012 w 154"/>
                <a:gd name="T47" fmla="*/ 42111 h 152"/>
                <a:gd name="T48" fmla="*/ 100012 w 154"/>
                <a:gd name="T49" fmla="*/ 34591 h 152"/>
                <a:gd name="T50" fmla="*/ 97414 w 154"/>
                <a:gd name="T51" fmla="*/ 26570 h 152"/>
                <a:gd name="T52" fmla="*/ 93518 w 154"/>
                <a:gd name="T53" fmla="*/ 19551 h 152"/>
                <a:gd name="T54" fmla="*/ 88322 w 154"/>
                <a:gd name="T55" fmla="*/ 14037 h 152"/>
                <a:gd name="T56" fmla="*/ 81828 w 154"/>
                <a:gd name="T57" fmla="*/ 8522 h 152"/>
                <a:gd name="T58" fmla="*/ 74035 w 154"/>
                <a:gd name="T59" fmla="*/ 4011 h 152"/>
                <a:gd name="T60" fmla="*/ 64943 w 154"/>
                <a:gd name="T61" fmla="*/ 2005 h 152"/>
                <a:gd name="T62" fmla="*/ 55201 w 154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2"/>
                <a:gd name="T98" fmla="*/ 154 w 154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2">
                  <a:moveTo>
                    <a:pt x="77" y="0"/>
                  </a:moveTo>
                  <a:lnTo>
                    <a:pt x="69" y="0"/>
                  </a:lnTo>
                  <a:lnTo>
                    <a:pt x="62" y="0"/>
                  </a:lnTo>
                  <a:lnTo>
                    <a:pt x="54" y="4"/>
                  </a:lnTo>
                  <a:lnTo>
                    <a:pt x="48" y="5"/>
                  </a:lnTo>
                  <a:lnTo>
                    <a:pt x="41" y="8"/>
                  </a:lnTo>
                  <a:lnTo>
                    <a:pt x="35" y="13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39"/>
                  </a:lnTo>
                  <a:lnTo>
                    <a:pt x="7" y="46"/>
                  </a:lnTo>
                  <a:lnTo>
                    <a:pt x="3" y="53"/>
                  </a:lnTo>
                  <a:lnTo>
                    <a:pt x="2" y="61"/>
                  </a:lnTo>
                  <a:lnTo>
                    <a:pt x="2" y="69"/>
                  </a:lnTo>
                  <a:lnTo>
                    <a:pt x="0" y="75"/>
                  </a:lnTo>
                  <a:lnTo>
                    <a:pt x="2" y="84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5" y="139"/>
                  </a:lnTo>
                  <a:lnTo>
                    <a:pt x="41" y="144"/>
                  </a:lnTo>
                  <a:lnTo>
                    <a:pt x="48" y="147"/>
                  </a:lnTo>
                  <a:lnTo>
                    <a:pt x="54" y="149"/>
                  </a:lnTo>
                  <a:lnTo>
                    <a:pt x="62" y="150"/>
                  </a:lnTo>
                  <a:lnTo>
                    <a:pt x="69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3" y="150"/>
                  </a:lnTo>
                  <a:lnTo>
                    <a:pt x="100" y="149"/>
                  </a:lnTo>
                  <a:lnTo>
                    <a:pt x="106" y="147"/>
                  </a:lnTo>
                  <a:lnTo>
                    <a:pt x="114" y="144"/>
                  </a:lnTo>
                  <a:lnTo>
                    <a:pt x="119" y="139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4"/>
                  </a:lnTo>
                  <a:lnTo>
                    <a:pt x="141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4" y="84"/>
                  </a:lnTo>
                  <a:lnTo>
                    <a:pt x="154" y="75"/>
                  </a:lnTo>
                  <a:lnTo>
                    <a:pt x="154" y="69"/>
                  </a:lnTo>
                  <a:lnTo>
                    <a:pt x="152" y="61"/>
                  </a:lnTo>
                  <a:lnTo>
                    <a:pt x="150" y="53"/>
                  </a:lnTo>
                  <a:lnTo>
                    <a:pt x="147" y="46"/>
                  </a:lnTo>
                  <a:lnTo>
                    <a:pt x="144" y="39"/>
                  </a:lnTo>
                  <a:lnTo>
                    <a:pt x="141" y="33"/>
                  </a:lnTo>
                  <a:lnTo>
                    <a:pt x="136" y="28"/>
                  </a:lnTo>
                  <a:lnTo>
                    <a:pt x="131" y="22"/>
                  </a:lnTo>
                  <a:lnTo>
                    <a:pt x="126" y="17"/>
                  </a:lnTo>
                  <a:lnTo>
                    <a:pt x="119" y="13"/>
                  </a:lnTo>
                  <a:lnTo>
                    <a:pt x="114" y="8"/>
                  </a:lnTo>
                  <a:lnTo>
                    <a:pt x="106" y="5"/>
                  </a:lnTo>
                  <a:lnTo>
                    <a:pt x="100" y="4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94" name="Freeform 759"/>
            <p:cNvSpPr>
              <a:spLocks/>
            </p:cNvSpPr>
            <p:nvPr/>
          </p:nvSpPr>
          <p:spPr bwMode="auto">
            <a:xfrm>
              <a:off x="6451594" y="6248401"/>
              <a:ext cx="100012" cy="76200"/>
            </a:xfrm>
            <a:custGeom>
              <a:avLst/>
              <a:gdLst>
                <a:gd name="T0" fmla="*/ 44811 w 154"/>
                <a:gd name="T1" fmla="*/ 0 h 152"/>
                <a:gd name="T2" fmla="*/ 35069 w 154"/>
                <a:gd name="T3" fmla="*/ 2005 h 152"/>
                <a:gd name="T4" fmla="*/ 26627 w 154"/>
                <a:gd name="T5" fmla="*/ 4011 h 152"/>
                <a:gd name="T6" fmla="*/ 18184 w 154"/>
                <a:gd name="T7" fmla="*/ 8522 h 152"/>
                <a:gd name="T8" fmla="*/ 11690 w 154"/>
                <a:gd name="T9" fmla="*/ 14037 h 152"/>
                <a:gd name="T10" fmla="*/ 6494 w 154"/>
                <a:gd name="T11" fmla="*/ 19551 h 152"/>
                <a:gd name="T12" fmla="*/ 1948 w 154"/>
                <a:gd name="T13" fmla="*/ 27071 h 152"/>
                <a:gd name="T14" fmla="*/ 1299 w 154"/>
                <a:gd name="T15" fmla="*/ 34591 h 152"/>
                <a:gd name="T16" fmla="*/ 1299 w 154"/>
                <a:gd name="T17" fmla="*/ 42111 h 152"/>
                <a:gd name="T18" fmla="*/ 1948 w 154"/>
                <a:gd name="T19" fmla="*/ 49129 h 152"/>
                <a:gd name="T20" fmla="*/ 6494 w 154"/>
                <a:gd name="T21" fmla="*/ 56649 h 152"/>
                <a:gd name="T22" fmla="*/ 11690 w 154"/>
                <a:gd name="T23" fmla="*/ 62163 h 152"/>
                <a:gd name="T24" fmla="*/ 18184 w 154"/>
                <a:gd name="T25" fmla="*/ 68179 h 152"/>
                <a:gd name="T26" fmla="*/ 26627 w 154"/>
                <a:gd name="T27" fmla="*/ 72189 h 152"/>
                <a:gd name="T28" fmla="*/ 35069 w 154"/>
                <a:gd name="T29" fmla="*/ 74696 h 152"/>
                <a:gd name="T30" fmla="*/ 44811 w 154"/>
                <a:gd name="T31" fmla="*/ 76200 h 152"/>
                <a:gd name="T32" fmla="*/ 55201 w 154"/>
                <a:gd name="T33" fmla="*/ 76200 h 152"/>
                <a:gd name="T34" fmla="*/ 64943 w 154"/>
                <a:gd name="T35" fmla="*/ 74696 h 152"/>
                <a:gd name="T36" fmla="*/ 74035 w 154"/>
                <a:gd name="T37" fmla="*/ 72189 h 152"/>
                <a:gd name="T38" fmla="*/ 81828 w 154"/>
                <a:gd name="T39" fmla="*/ 68179 h 152"/>
                <a:gd name="T40" fmla="*/ 88322 w 154"/>
                <a:gd name="T41" fmla="*/ 62163 h 152"/>
                <a:gd name="T42" fmla="*/ 93518 w 154"/>
                <a:gd name="T43" fmla="*/ 56649 h 152"/>
                <a:gd name="T44" fmla="*/ 97414 w 154"/>
                <a:gd name="T45" fmla="*/ 49129 h 152"/>
                <a:gd name="T46" fmla="*/ 100012 w 154"/>
                <a:gd name="T47" fmla="*/ 42111 h 152"/>
                <a:gd name="T48" fmla="*/ 100012 w 154"/>
                <a:gd name="T49" fmla="*/ 34591 h 152"/>
                <a:gd name="T50" fmla="*/ 97414 w 154"/>
                <a:gd name="T51" fmla="*/ 27071 h 152"/>
                <a:gd name="T52" fmla="*/ 93518 w 154"/>
                <a:gd name="T53" fmla="*/ 19551 h 152"/>
                <a:gd name="T54" fmla="*/ 88322 w 154"/>
                <a:gd name="T55" fmla="*/ 14037 h 152"/>
                <a:gd name="T56" fmla="*/ 81828 w 154"/>
                <a:gd name="T57" fmla="*/ 8522 h 152"/>
                <a:gd name="T58" fmla="*/ 74035 w 154"/>
                <a:gd name="T59" fmla="*/ 4011 h 152"/>
                <a:gd name="T60" fmla="*/ 64943 w 154"/>
                <a:gd name="T61" fmla="*/ 2005 h 152"/>
                <a:gd name="T62" fmla="*/ 55201 w 154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2"/>
                <a:gd name="T98" fmla="*/ 154 w 154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2">
                  <a:moveTo>
                    <a:pt x="77" y="0"/>
                  </a:moveTo>
                  <a:lnTo>
                    <a:pt x="69" y="0"/>
                  </a:lnTo>
                  <a:lnTo>
                    <a:pt x="62" y="0"/>
                  </a:lnTo>
                  <a:lnTo>
                    <a:pt x="54" y="4"/>
                  </a:lnTo>
                  <a:lnTo>
                    <a:pt x="48" y="5"/>
                  </a:lnTo>
                  <a:lnTo>
                    <a:pt x="41" y="8"/>
                  </a:lnTo>
                  <a:lnTo>
                    <a:pt x="35" y="13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39"/>
                  </a:lnTo>
                  <a:lnTo>
                    <a:pt x="7" y="46"/>
                  </a:lnTo>
                  <a:lnTo>
                    <a:pt x="3" y="54"/>
                  </a:lnTo>
                  <a:lnTo>
                    <a:pt x="2" y="61"/>
                  </a:lnTo>
                  <a:lnTo>
                    <a:pt x="2" y="69"/>
                  </a:lnTo>
                  <a:lnTo>
                    <a:pt x="0" y="77"/>
                  </a:lnTo>
                  <a:lnTo>
                    <a:pt x="2" y="84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4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5" y="139"/>
                  </a:lnTo>
                  <a:lnTo>
                    <a:pt x="41" y="144"/>
                  </a:lnTo>
                  <a:lnTo>
                    <a:pt x="48" y="147"/>
                  </a:lnTo>
                  <a:lnTo>
                    <a:pt x="54" y="149"/>
                  </a:lnTo>
                  <a:lnTo>
                    <a:pt x="62" y="150"/>
                  </a:lnTo>
                  <a:lnTo>
                    <a:pt x="69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3" y="150"/>
                  </a:lnTo>
                  <a:lnTo>
                    <a:pt x="100" y="149"/>
                  </a:lnTo>
                  <a:lnTo>
                    <a:pt x="108" y="147"/>
                  </a:lnTo>
                  <a:lnTo>
                    <a:pt x="114" y="144"/>
                  </a:lnTo>
                  <a:lnTo>
                    <a:pt x="119" y="139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4"/>
                  </a:lnTo>
                  <a:lnTo>
                    <a:pt x="141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4" y="84"/>
                  </a:lnTo>
                  <a:lnTo>
                    <a:pt x="154" y="77"/>
                  </a:lnTo>
                  <a:lnTo>
                    <a:pt x="154" y="69"/>
                  </a:lnTo>
                  <a:lnTo>
                    <a:pt x="152" y="61"/>
                  </a:lnTo>
                  <a:lnTo>
                    <a:pt x="150" y="54"/>
                  </a:lnTo>
                  <a:lnTo>
                    <a:pt x="147" y="46"/>
                  </a:lnTo>
                  <a:lnTo>
                    <a:pt x="144" y="39"/>
                  </a:lnTo>
                  <a:lnTo>
                    <a:pt x="141" y="33"/>
                  </a:lnTo>
                  <a:lnTo>
                    <a:pt x="136" y="28"/>
                  </a:lnTo>
                  <a:lnTo>
                    <a:pt x="131" y="22"/>
                  </a:lnTo>
                  <a:lnTo>
                    <a:pt x="126" y="17"/>
                  </a:lnTo>
                  <a:lnTo>
                    <a:pt x="119" y="13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100" y="4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95" name="Freeform 760"/>
            <p:cNvSpPr>
              <a:spLocks/>
            </p:cNvSpPr>
            <p:nvPr/>
          </p:nvSpPr>
          <p:spPr bwMode="auto">
            <a:xfrm>
              <a:off x="6451594" y="6327776"/>
              <a:ext cx="100012" cy="76200"/>
            </a:xfrm>
            <a:custGeom>
              <a:avLst/>
              <a:gdLst>
                <a:gd name="T0" fmla="*/ 44811 w 154"/>
                <a:gd name="T1" fmla="*/ 0 h 152"/>
                <a:gd name="T2" fmla="*/ 35069 w 154"/>
                <a:gd name="T3" fmla="*/ 2005 h 152"/>
                <a:gd name="T4" fmla="*/ 26627 w 154"/>
                <a:gd name="T5" fmla="*/ 4512 h 152"/>
                <a:gd name="T6" fmla="*/ 18184 w 154"/>
                <a:gd name="T7" fmla="*/ 8522 h 152"/>
                <a:gd name="T8" fmla="*/ 11690 w 154"/>
                <a:gd name="T9" fmla="*/ 14037 h 152"/>
                <a:gd name="T10" fmla="*/ 6494 w 154"/>
                <a:gd name="T11" fmla="*/ 20053 h 152"/>
                <a:gd name="T12" fmla="*/ 1948 w 154"/>
                <a:gd name="T13" fmla="*/ 26570 h 152"/>
                <a:gd name="T14" fmla="*/ 1299 w 154"/>
                <a:gd name="T15" fmla="*/ 34591 h 152"/>
                <a:gd name="T16" fmla="*/ 1299 w 154"/>
                <a:gd name="T17" fmla="*/ 42111 h 152"/>
                <a:gd name="T18" fmla="*/ 1948 w 154"/>
                <a:gd name="T19" fmla="*/ 49129 h 152"/>
                <a:gd name="T20" fmla="*/ 6494 w 154"/>
                <a:gd name="T21" fmla="*/ 56649 h 152"/>
                <a:gd name="T22" fmla="*/ 11690 w 154"/>
                <a:gd name="T23" fmla="*/ 62163 h 152"/>
                <a:gd name="T24" fmla="*/ 18184 w 154"/>
                <a:gd name="T25" fmla="*/ 68179 h 152"/>
                <a:gd name="T26" fmla="*/ 26627 w 154"/>
                <a:gd name="T27" fmla="*/ 72189 h 152"/>
                <a:gd name="T28" fmla="*/ 35069 w 154"/>
                <a:gd name="T29" fmla="*/ 74696 h 152"/>
                <a:gd name="T30" fmla="*/ 44811 w 154"/>
                <a:gd name="T31" fmla="*/ 76200 h 152"/>
                <a:gd name="T32" fmla="*/ 55201 w 154"/>
                <a:gd name="T33" fmla="*/ 76200 h 152"/>
                <a:gd name="T34" fmla="*/ 64943 w 154"/>
                <a:gd name="T35" fmla="*/ 74696 h 152"/>
                <a:gd name="T36" fmla="*/ 74035 w 154"/>
                <a:gd name="T37" fmla="*/ 72189 h 152"/>
                <a:gd name="T38" fmla="*/ 81828 w 154"/>
                <a:gd name="T39" fmla="*/ 68179 h 152"/>
                <a:gd name="T40" fmla="*/ 88322 w 154"/>
                <a:gd name="T41" fmla="*/ 62163 h 152"/>
                <a:gd name="T42" fmla="*/ 93518 w 154"/>
                <a:gd name="T43" fmla="*/ 56649 h 152"/>
                <a:gd name="T44" fmla="*/ 97414 w 154"/>
                <a:gd name="T45" fmla="*/ 49129 h 152"/>
                <a:gd name="T46" fmla="*/ 100012 w 154"/>
                <a:gd name="T47" fmla="*/ 42111 h 152"/>
                <a:gd name="T48" fmla="*/ 100012 w 154"/>
                <a:gd name="T49" fmla="*/ 34591 h 152"/>
                <a:gd name="T50" fmla="*/ 97414 w 154"/>
                <a:gd name="T51" fmla="*/ 26570 h 152"/>
                <a:gd name="T52" fmla="*/ 93518 w 154"/>
                <a:gd name="T53" fmla="*/ 20053 h 152"/>
                <a:gd name="T54" fmla="*/ 88322 w 154"/>
                <a:gd name="T55" fmla="*/ 14037 h 152"/>
                <a:gd name="T56" fmla="*/ 81828 w 154"/>
                <a:gd name="T57" fmla="*/ 8522 h 152"/>
                <a:gd name="T58" fmla="*/ 74035 w 154"/>
                <a:gd name="T59" fmla="*/ 4512 h 152"/>
                <a:gd name="T60" fmla="*/ 64943 w 154"/>
                <a:gd name="T61" fmla="*/ 2005 h 152"/>
                <a:gd name="T62" fmla="*/ 55201 w 154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2"/>
                <a:gd name="T98" fmla="*/ 154 w 154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2">
                  <a:moveTo>
                    <a:pt x="77" y="0"/>
                  </a:moveTo>
                  <a:lnTo>
                    <a:pt x="69" y="0"/>
                  </a:lnTo>
                  <a:lnTo>
                    <a:pt x="62" y="0"/>
                  </a:lnTo>
                  <a:lnTo>
                    <a:pt x="54" y="4"/>
                  </a:lnTo>
                  <a:lnTo>
                    <a:pt x="48" y="5"/>
                  </a:lnTo>
                  <a:lnTo>
                    <a:pt x="41" y="9"/>
                  </a:lnTo>
                  <a:lnTo>
                    <a:pt x="35" y="13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7" y="46"/>
                  </a:lnTo>
                  <a:lnTo>
                    <a:pt x="3" y="53"/>
                  </a:lnTo>
                  <a:lnTo>
                    <a:pt x="2" y="61"/>
                  </a:lnTo>
                  <a:lnTo>
                    <a:pt x="2" y="69"/>
                  </a:lnTo>
                  <a:lnTo>
                    <a:pt x="0" y="75"/>
                  </a:lnTo>
                  <a:lnTo>
                    <a:pt x="2" y="84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20"/>
                  </a:lnTo>
                  <a:lnTo>
                    <a:pt x="18" y="124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5" y="139"/>
                  </a:lnTo>
                  <a:lnTo>
                    <a:pt x="41" y="144"/>
                  </a:lnTo>
                  <a:lnTo>
                    <a:pt x="48" y="147"/>
                  </a:lnTo>
                  <a:lnTo>
                    <a:pt x="54" y="149"/>
                  </a:lnTo>
                  <a:lnTo>
                    <a:pt x="62" y="151"/>
                  </a:lnTo>
                  <a:lnTo>
                    <a:pt x="69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3" y="151"/>
                  </a:lnTo>
                  <a:lnTo>
                    <a:pt x="100" y="149"/>
                  </a:lnTo>
                  <a:lnTo>
                    <a:pt x="108" y="147"/>
                  </a:lnTo>
                  <a:lnTo>
                    <a:pt x="114" y="144"/>
                  </a:lnTo>
                  <a:lnTo>
                    <a:pt x="119" y="139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4"/>
                  </a:lnTo>
                  <a:lnTo>
                    <a:pt x="141" y="120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4" y="84"/>
                  </a:lnTo>
                  <a:lnTo>
                    <a:pt x="154" y="75"/>
                  </a:lnTo>
                  <a:lnTo>
                    <a:pt x="154" y="69"/>
                  </a:lnTo>
                  <a:lnTo>
                    <a:pt x="152" y="61"/>
                  </a:lnTo>
                  <a:lnTo>
                    <a:pt x="150" y="53"/>
                  </a:lnTo>
                  <a:lnTo>
                    <a:pt x="147" y="46"/>
                  </a:lnTo>
                  <a:lnTo>
                    <a:pt x="144" y="40"/>
                  </a:lnTo>
                  <a:lnTo>
                    <a:pt x="141" y="33"/>
                  </a:lnTo>
                  <a:lnTo>
                    <a:pt x="136" y="28"/>
                  </a:lnTo>
                  <a:lnTo>
                    <a:pt x="131" y="22"/>
                  </a:lnTo>
                  <a:lnTo>
                    <a:pt x="126" y="17"/>
                  </a:lnTo>
                  <a:lnTo>
                    <a:pt x="119" y="13"/>
                  </a:lnTo>
                  <a:lnTo>
                    <a:pt x="114" y="9"/>
                  </a:lnTo>
                  <a:lnTo>
                    <a:pt x="108" y="5"/>
                  </a:lnTo>
                  <a:lnTo>
                    <a:pt x="100" y="4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96" name="Freeform 761"/>
            <p:cNvSpPr>
              <a:spLocks/>
            </p:cNvSpPr>
            <p:nvPr/>
          </p:nvSpPr>
          <p:spPr bwMode="auto">
            <a:xfrm>
              <a:off x="6451594" y="6327776"/>
              <a:ext cx="100012" cy="76200"/>
            </a:xfrm>
            <a:custGeom>
              <a:avLst/>
              <a:gdLst>
                <a:gd name="T0" fmla="*/ 44811 w 154"/>
                <a:gd name="T1" fmla="*/ 0 h 152"/>
                <a:gd name="T2" fmla="*/ 35069 w 154"/>
                <a:gd name="T3" fmla="*/ 2005 h 152"/>
                <a:gd name="T4" fmla="*/ 26627 w 154"/>
                <a:gd name="T5" fmla="*/ 4512 h 152"/>
                <a:gd name="T6" fmla="*/ 18184 w 154"/>
                <a:gd name="T7" fmla="*/ 8522 h 152"/>
                <a:gd name="T8" fmla="*/ 11690 w 154"/>
                <a:gd name="T9" fmla="*/ 14037 h 152"/>
                <a:gd name="T10" fmla="*/ 6494 w 154"/>
                <a:gd name="T11" fmla="*/ 20053 h 152"/>
                <a:gd name="T12" fmla="*/ 1948 w 154"/>
                <a:gd name="T13" fmla="*/ 26570 h 152"/>
                <a:gd name="T14" fmla="*/ 1299 w 154"/>
                <a:gd name="T15" fmla="*/ 34591 h 152"/>
                <a:gd name="T16" fmla="*/ 1299 w 154"/>
                <a:gd name="T17" fmla="*/ 42111 h 152"/>
                <a:gd name="T18" fmla="*/ 1948 w 154"/>
                <a:gd name="T19" fmla="*/ 49129 h 152"/>
                <a:gd name="T20" fmla="*/ 6494 w 154"/>
                <a:gd name="T21" fmla="*/ 56649 h 152"/>
                <a:gd name="T22" fmla="*/ 11690 w 154"/>
                <a:gd name="T23" fmla="*/ 62163 h 152"/>
                <a:gd name="T24" fmla="*/ 18184 w 154"/>
                <a:gd name="T25" fmla="*/ 68179 h 152"/>
                <a:gd name="T26" fmla="*/ 26627 w 154"/>
                <a:gd name="T27" fmla="*/ 72189 h 152"/>
                <a:gd name="T28" fmla="*/ 35069 w 154"/>
                <a:gd name="T29" fmla="*/ 74696 h 152"/>
                <a:gd name="T30" fmla="*/ 44811 w 154"/>
                <a:gd name="T31" fmla="*/ 76200 h 152"/>
                <a:gd name="T32" fmla="*/ 55201 w 154"/>
                <a:gd name="T33" fmla="*/ 76200 h 152"/>
                <a:gd name="T34" fmla="*/ 64943 w 154"/>
                <a:gd name="T35" fmla="*/ 74696 h 152"/>
                <a:gd name="T36" fmla="*/ 74035 w 154"/>
                <a:gd name="T37" fmla="*/ 72189 h 152"/>
                <a:gd name="T38" fmla="*/ 81828 w 154"/>
                <a:gd name="T39" fmla="*/ 68179 h 152"/>
                <a:gd name="T40" fmla="*/ 88322 w 154"/>
                <a:gd name="T41" fmla="*/ 62163 h 152"/>
                <a:gd name="T42" fmla="*/ 93518 w 154"/>
                <a:gd name="T43" fmla="*/ 56649 h 152"/>
                <a:gd name="T44" fmla="*/ 97414 w 154"/>
                <a:gd name="T45" fmla="*/ 49129 h 152"/>
                <a:gd name="T46" fmla="*/ 100012 w 154"/>
                <a:gd name="T47" fmla="*/ 42111 h 152"/>
                <a:gd name="T48" fmla="*/ 100012 w 154"/>
                <a:gd name="T49" fmla="*/ 34591 h 152"/>
                <a:gd name="T50" fmla="*/ 97414 w 154"/>
                <a:gd name="T51" fmla="*/ 26570 h 152"/>
                <a:gd name="T52" fmla="*/ 93518 w 154"/>
                <a:gd name="T53" fmla="*/ 20053 h 152"/>
                <a:gd name="T54" fmla="*/ 88322 w 154"/>
                <a:gd name="T55" fmla="*/ 14037 h 152"/>
                <a:gd name="T56" fmla="*/ 81828 w 154"/>
                <a:gd name="T57" fmla="*/ 8522 h 152"/>
                <a:gd name="T58" fmla="*/ 74035 w 154"/>
                <a:gd name="T59" fmla="*/ 4512 h 152"/>
                <a:gd name="T60" fmla="*/ 64943 w 154"/>
                <a:gd name="T61" fmla="*/ 2005 h 152"/>
                <a:gd name="T62" fmla="*/ 55201 w 154"/>
                <a:gd name="T63" fmla="*/ 0 h 1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2"/>
                <a:gd name="T98" fmla="*/ 154 w 154"/>
                <a:gd name="T99" fmla="*/ 152 h 1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2">
                  <a:moveTo>
                    <a:pt x="77" y="0"/>
                  </a:moveTo>
                  <a:lnTo>
                    <a:pt x="69" y="0"/>
                  </a:lnTo>
                  <a:lnTo>
                    <a:pt x="62" y="0"/>
                  </a:lnTo>
                  <a:lnTo>
                    <a:pt x="54" y="4"/>
                  </a:lnTo>
                  <a:lnTo>
                    <a:pt x="48" y="5"/>
                  </a:lnTo>
                  <a:lnTo>
                    <a:pt x="41" y="9"/>
                  </a:lnTo>
                  <a:lnTo>
                    <a:pt x="35" y="13"/>
                  </a:lnTo>
                  <a:lnTo>
                    <a:pt x="28" y="17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7" y="46"/>
                  </a:lnTo>
                  <a:lnTo>
                    <a:pt x="3" y="53"/>
                  </a:lnTo>
                  <a:lnTo>
                    <a:pt x="2" y="61"/>
                  </a:lnTo>
                  <a:lnTo>
                    <a:pt x="2" y="69"/>
                  </a:lnTo>
                  <a:lnTo>
                    <a:pt x="0" y="75"/>
                  </a:lnTo>
                  <a:lnTo>
                    <a:pt x="2" y="84"/>
                  </a:lnTo>
                  <a:lnTo>
                    <a:pt x="2" y="92"/>
                  </a:lnTo>
                  <a:lnTo>
                    <a:pt x="3" y="98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20"/>
                  </a:lnTo>
                  <a:lnTo>
                    <a:pt x="18" y="124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5" y="139"/>
                  </a:lnTo>
                  <a:lnTo>
                    <a:pt x="41" y="144"/>
                  </a:lnTo>
                  <a:lnTo>
                    <a:pt x="48" y="147"/>
                  </a:lnTo>
                  <a:lnTo>
                    <a:pt x="54" y="149"/>
                  </a:lnTo>
                  <a:lnTo>
                    <a:pt x="62" y="151"/>
                  </a:lnTo>
                  <a:lnTo>
                    <a:pt x="69" y="152"/>
                  </a:lnTo>
                  <a:lnTo>
                    <a:pt x="77" y="152"/>
                  </a:lnTo>
                  <a:lnTo>
                    <a:pt x="85" y="152"/>
                  </a:lnTo>
                  <a:lnTo>
                    <a:pt x="93" y="151"/>
                  </a:lnTo>
                  <a:lnTo>
                    <a:pt x="100" y="149"/>
                  </a:lnTo>
                  <a:lnTo>
                    <a:pt x="108" y="147"/>
                  </a:lnTo>
                  <a:lnTo>
                    <a:pt x="114" y="144"/>
                  </a:lnTo>
                  <a:lnTo>
                    <a:pt x="119" y="139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4"/>
                  </a:lnTo>
                  <a:lnTo>
                    <a:pt x="141" y="120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98"/>
                  </a:lnTo>
                  <a:lnTo>
                    <a:pt x="152" y="92"/>
                  </a:lnTo>
                  <a:lnTo>
                    <a:pt x="154" y="84"/>
                  </a:lnTo>
                  <a:lnTo>
                    <a:pt x="154" y="75"/>
                  </a:lnTo>
                  <a:lnTo>
                    <a:pt x="154" y="69"/>
                  </a:lnTo>
                  <a:lnTo>
                    <a:pt x="152" y="61"/>
                  </a:lnTo>
                  <a:lnTo>
                    <a:pt x="150" y="53"/>
                  </a:lnTo>
                  <a:lnTo>
                    <a:pt x="147" y="46"/>
                  </a:lnTo>
                  <a:lnTo>
                    <a:pt x="144" y="40"/>
                  </a:lnTo>
                  <a:lnTo>
                    <a:pt x="141" y="33"/>
                  </a:lnTo>
                  <a:lnTo>
                    <a:pt x="136" y="28"/>
                  </a:lnTo>
                  <a:lnTo>
                    <a:pt x="131" y="22"/>
                  </a:lnTo>
                  <a:lnTo>
                    <a:pt x="126" y="17"/>
                  </a:lnTo>
                  <a:lnTo>
                    <a:pt x="119" y="13"/>
                  </a:lnTo>
                  <a:lnTo>
                    <a:pt x="114" y="9"/>
                  </a:lnTo>
                  <a:lnTo>
                    <a:pt x="108" y="5"/>
                  </a:lnTo>
                  <a:lnTo>
                    <a:pt x="100" y="4"/>
                  </a:lnTo>
                  <a:lnTo>
                    <a:pt x="93" y="0"/>
                  </a:lnTo>
                  <a:lnTo>
                    <a:pt x="85" y="0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97" name="Freeform 762"/>
            <p:cNvSpPr>
              <a:spLocks/>
            </p:cNvSpPr>
            <p:nvPr/>
          </p:nvSpPr>
          <p:spPr bwMode="auto">
            <a:xfrm>
              <a:off x="5743569" y="6403976"/>
              <a:ext cx="101600" cy="77788"/>
            </a:xfrm>
            <a:custGeom>
              <a:avLst/>
              <a:gdLst>
                <a:gd name="T0" fmla="*/ 45522 w 154"/>
                <a:gd name="T1" fmla="*/ 1010 h 154"/>
                <a:gd name="T2" fmla="*/ 35626 w 154"/>
                <a:gd name="T3" fmla="*/ 1515 h 154"/>
                <a:gd name="T4" fmla="*/ 27049 w 154"/>
                <a:gd name="T5" fmla="*/ 5051 h 154"/>
                <a:gd name="T6" fmla="*/ 18473 w 154"/>
                <a:gd name="T7" fmla="*/ 9092 h 154"/>
                <a:gd name="T8" fmla="*/ 11875 w 154"/>
                <a:gd name="T9" fmla="*/ 14143 h 154"/>
                <a:gd name="T10" fmla="*/ 6597 w 154"/>
                <a:gd name="T11" fmla="*/ 20710 h 154"/>
                <a:gd name="T12" fmla="*/ 1979 w 154"/>
                <a:gd name="T13" fmla="*/ 27276 h 154"/>
                <a:gd name="T14" fmla="*/ 0 w 154"/>
                <a:gd name="T15" fmla="*/ 34853 h 154"/>
                <a:gd name="T16" fmla="*/ 0 w 154"/>
                <a:gd name="T17" fmla="*/ 42935 h 154"/>
                <a:gd name="T18" fmla="*/ 1979 w 154"/>
                <a:gd name="T19" fmla="*/ 50512 h 154"/>
                <a:gd name="T20" fmla="*/ 6597 w 154"/>
                <a:gd name="T21" fmla="*/ 57078 h 154"/>
                <a:gd name="T22" fmla="*/ 11875 w 154"/>
                <a:gd name="T23" fmla="*/ 63645 h 154"/>
                <a:gd name="T24" fmla="*/ 18473 w 154"/>
                <a:gd name="T25" fmla="*/ 68696 h 154"/>
                <a:gd name="T26" fmla="*/ 27049 w 154"/>
                <a:gd name="T27" fmla="*/ 72737 h 154"/>
                <a:gd name="T28" fmla="*/ 35626 w 154"/>
                <a:gd name="T29" fmla="*/ 75768 h 154"/>
                <a:gd name="T30" fmla="*/ 45522 w 154"/>
                <a:gd name="T31" fmla="*/ 77788 h 154"/>
                <a:gd name="T32" fmla="*/ 56078 w 154"/>
                <a:gd name="T33" fmla="*/ 77788 h 154"/>
                <a:gd name="T34" fmla="*/ 65974 w 154"/>
                <a:gd name="T35" fmla="*/ 75768 h 154"/>
                <a:gd name="T36" fmla="*/ 74551 w 154"/>
                <a:gd name="T37" fmla="*/ 72737 h 154"/>
                <a:gd name="T38" fmla="*/ 83127 w 154"/>
                <a:gd name="T39" fmla="*/ 68696 h 154"/>
                <a:gd name="T40" fmla="*/ 89725 w 154"/>
                <a:gd name="T41" fmla="*/ 63645 h 154"/>
                <a:gd name="T42" fmla="*/ 95003 w 154"/>
                <a:gd name="T43" fmla="*/ 57078 h 154"/>
                <a:gd name="T44" fmla="*/ 98961 w 154"/>
                <a:gd name="T45" fmla="*/ 50512 h 154"/>
                <a:gd name="T46" fmla="*/ 101600 w 154"/>
                <a:gd name="T47" fmla="*/ 42935 h 154"/>
                <a:gd name="T48" fmla="*/ 101600 w 154"/>
                <a:gd name="T49" fmla="*/ 34853 h 154"/>
                <a:gd name="T50" fmla="*/ 98961 w 154"/>
                <a:gd name="T51" fmla="*/ 27276 h 154"/>
                <a:gd name="T52" fmla="*/ 95003 w 154"/>
                <a:gd name="T53" fmla="*/ 20710 h 154"/>
                <a:gd name="T54" fmla="*/ 89725 w 154"/>
                <a:gd name="T55" fmla="*/ 14143 h 154"/>
                <a:gd name="T56" fmla="*/ 83127 w 154"/>
                <a:gd name="T57" fmla="*/ 9092 h 154"/>
                <a:gd name="T58" fmla="*/ 74551 w 154"/>
                <a:gd name="T59" fmla="*/ 5051 h 154"/>
                <a:gd name="T60" fmla="*/ 65974 w 154"/>
                <a:gd name="T61" fmla="*/ 1515 h 154"/>
                <a:gd name="T62" fmla="*/ 56078 w 154"/>
                <a:gd name="T63" fmla="*/ 101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4"/>
                <a:gd name="T98" fmla="*/ 154 w 154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4">
                  <a:moveTo>
                    <a:pt x="77" y="0"/>
                  </a:moveTo>
                  <a:lnTo>
                    <a:pt x="69" y="2"/>
                  </a:lnTo>
                  <a:lnTo>
                    <a:pt x="61" y="2"/>
                  </a:lnTo>
                  <a:lnTo>
                    <a:pt x="54" y="3"/>
                  </a:lnTo>
                  <a:lnTo>
                    <a:pt x="48" y="7"/>
                  </a:lnTo>
                  <a:lnTo>
                    <a:pt x="41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7"/>
                  </a:lnTo>
                  <a:lnTo>
                    <a:pt x="3" y="54"/>
                  </a:lnTo>
                  <a:lnTo>
                    <a:pt x="2" y="62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2" y="93"/>
                  </a:lnTo>
                  <a:lnTo>
                    <a:pt x="3" y="100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41" y="144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61" y="152"/>
                  </a:lnTo>
                  <a:lnTo>
                    <a:pt x="69" y="154"/>
                  </a:lnTo>
                  <a:lnTo>
                    <a:pt x="77" y="154"/>
                  </a:lnTo>
                  <a:lnTo>
                    <a:pt x="85" y="154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7"/>
                  </a:lnTo>
                  <a:lnTo>
                    <a:pt x="113" y="144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6"/>
                  </a:lnTo>
                  <a:lnTo>
                    <a:pt x="141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100"/>
                  </a:lnTo>
                  <a:lnTo>
                    <a:pt x="152" y="93"/>
                  </a:lnTo>
                  <a:lnTo>
                    <a:pt x="154" y="85"/>
                  </a:lnTo>
                  <a:lnTo>
                    <a:pt x="154" y="77"/>
                  </a:lnTo>
                  <a:lnTo>
                    <a:pt x="154" y="69"/>
                  </a:lnTo>
                  <a:lnTo>
                    <a:pt x="152" y="62"/>
                  </a:lnTo>
                  <a:lnTo>
                    <a:pt x="150" y="54"/>
                  </a:lnTo>
                  <a:lnTo>
                    <a:pt x="147" y="47"/>
                  </a:lnTo>
                  <a:lnTo>
                    <a:pt x="144" y="41"/>
                  </a:lnTo>
                  <a:lnTo>
                    <a:pt x="141" y="34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3" y="10"/>
                  </a:lnTo>
                  <a:lnTo>
                    <a:pt x="106" y="7"/>
                  </a:lnTo>
                  <a:lnTo>
                    <a:pt x="100" y="3"/>
                  </a:lnTo>
                  <a:lnTo>
                    <a:pt x="92" y="2"/>
                  </a:lnTo>
                  <a:lnTo>
                    <a:pt x="85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98" name="Freeform 763"/>
            <p:cNvSpPr>
              <a:spLocks/>
            </p:cNvSpPr>
            <p:nvPr/>
          </p:nvSpPr>
          <p:spPr bwMode="auto">
            <a:xfrm>
              <a:off x="5743569" y="6403976"/>
              <a:ext cx="101600" cy="77788"/>
            </a:xfrm>
            <a:custGeom>
              <a:avLst/>
              <a:gdLst>
                <a:gd name="T0" fmla="*/ 45522 w 154"/>
                <a:gd name="T1" fmla="*/ 1010 h 154"/>
                <a:gd name="T2" fmla="*/ 35626 w 154"/>
                <a:gd name="T3" fmla="*/ 1515 h 154"/>
                <a:gd name="T4" fmla="*/ 27049 w 154"/>
                <a:gd name="T5" fmla="*/ 5051 h 154"/>
                <a:gd name="T6" fmla="*/ 18473 w 154"/>
                <a:gd name="T7" fmla="*/ 9092 h 154"/>
                <a:gd name="T8" fmla="*/ 11875 w 154"/>
                <a:gd name="T9" fmla="*/ 14143 h 154"/>
                <a:gd name="T10" fmla="*/ 6597 w 154"/>
                <a:gd name="T11" fmla="*/ 20710 h 154"/>
                <a:gd name="T12" fmla="*/ 1979 w 154"/>
                <a:gd name="T13" fmla="*/ 27276 h 154"/>
                <a:gd name="T14" fmla="*/ 0 w 154"/>
                <a:gd name="T15" fmla="*/ 34853 h 154"/>
                <a:gd name="T16" fmla="*/ 0 w 154"/>
                <a:gd name="T17" fmla="*/ 42935 h 154"/>
                <a:gd name="T18" fmla="*/ 1979 w 154"/>
                <a:gd name="T19" fmla="*/ 50512 h 154"/>
                <a:gd name="T20" fmla="*/ 6597 w 154"/>
                <a:gd name="T21" fmla="*/ 57078 h 154"/>
                <a:gd name="T22" fmla="*/ 11875 w 154"/>
                <a:gd name="T23" fmla="*/ 63645 h 154"/>
                <a:gd name="T24" fmla="*/ 18473 w 154"/>
                <a:gd name="T25" fmla="*/ 68696 h 154"/>
                <a:gd name="T26" fmla="*/ 27049 w 154"/>
                <a:gd name="T27" fmla="*/ 72737 h 154"/>
                <a:gd name="T28" fmla="*/ 35626 w 154"/>
                <a:gd name="T29" fmla="*/ 75768 h 154"/>
                <a:gd name="T30" fmla="*/ 45522 w 154"/>
                <a:gd name="T31" fmla="*/ 77788 h 154"/>
                <a:gd name="T32" fmla="*/ 56078 w 154"/>
                <a:gd name="T33" fmla="*/ 77788 h 154"/>
                <a:gd name="T34" fmla="*/ 65974 w 154"/>
                <a:gd name="T35" fmla="*/ 75768 h 154"/>
                <a:gd name="T36" fmla="*/ 74551 w 154"/>
                <a:gd name="T37" fmla="*/ 72737 h 154"/>
                <a:gd name="T38" fmla="*/ 83127 w 154"/>
                <a:gd name="T39" fmla="*/ 68696 h 154"/>
                <a:gd name="T40" fmla="*/ 89725 w 154"/>
                <a:gd name="T41" fmla="*/ 63645 h 154"/>
                <a:gd name="T42" fmla="*/ 95003 w 154"/>
                <a:gd name="T43" fmla="*/ 57078 h 154"/>
                <a:gd name="T44" fmla="*/ 98961 w 154"/>
                <a:gd name="T45" fmla="*/ 50512 h 154"/>
                <a:gd name="T46" fmla="*/ 101600 w 154"/>
                <a:gd name="T47" fmla="*/ 42935 h 154"/>
                <a:gd name="T48" fmla="*/ 101600 w 154"/>
                <a:gd name="T49" fmla="*/ 34853 h 154"/>
                <a:gd name="T50" fmla="*/ 98961 w 154"/>
                <a:gd name="T51" fmla="*/ 27276 h 154"/>
                <a:gd name="T52" fmla="*/ 95003 w 154"/>
                <a:gd name="T53" fmla="*/ 20710 h 154"/>
                <a:gd name="T54" fmla="*/ 89725 w 154"/>
                <a:gd name="T55" fmla="*/ 14143 h 154"/>
                <a:gd name="T56" fmla="*/ 83127 w 154"/>
                <a:gd name="T57" fmla="*/ 9092 h 154"/>
                <a:gd name="T58" fmla="*/ 74551 w 154"/>
                <a:gd name="T59" fmla="*/ 5051 h 154"/>
                <a:gd name="T60" fmla="*/ 65974 w 154"/>
                <a:gd name="T61" fmla="*/ 1515 h 154"/>
                <a:gd name="T62" fmla="*/ 56078 w 154"/>
                <a:gd name="T63" fmla="*/ 1010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4"/>
                <a:gd name="T98" fmla="*/ 154 w 154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4">
                  <a:moveTo>
                    <a:pt x="77" y="0"/>
                  </a:moveTo>
                  <a:lnTo>
                    <a:pt x="69" y="2"/>
                  </a:lnTo>
                  <a:lnTo>
                    <a:pt x="61" y="2"/>
                  </a:lnTo>
                  <a:lnTo>
                    <a:pt x="54" y="3"/>
                  </a:lnTo>
                  <a:lnTo>
                    <a:pt x="48" y="7"/>
                  </a:lnTo>
                  <a:lnTo>
                    <a:pt x="41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7"/>
                  </a:lnTo>
                  <a:lnTo>
                    <a:pt x="3" y="54"/>
                  </a:lnTo>
                  <a:lnTo>
                    <a:pt x="2" y="62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2" y="93"/>
                  </a:lnTo>
                  <a:lnTo>
                    <a:pt x="3" y="100"/>
                  </a:lnTo>
                  <a:lnTo>
                    <a:pt x="7" y="106"/>
                  </a:lnTo>
                  <a:lnTo>
                    <a:pt x="10" y="113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1"/>
                  </a:lnTo>
                  <a:lnTo>
                    <a:pt x="41" y="144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61" y="152"/>
                  </a:lnTo>
                  <a:lnTo>
                    <a:pt x="69" y="154"/>
                  </a:lnTo>
                  <a:lnTo>
                    <a:pt x="77" y="154"/>
                  </a:lnTo>
                  <a:lnTo>
                    <a:pt x="85" y="154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7"/>
                  </a:lnTo>
                  <a:lnTo>
                    <a:pt x="113" y="144"/>
                  </a:lnTo>
                  <a:lnTo>
                    <a:pt x="119" y="141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6"/>
                  </a:lnTo>
                  <a:lnTo>
                    <a:pt x="141" y="119"/>
                  </a:lnTo>
                  <a:lnTo>
                    <a:pt x="144" y="113"/>
                  </a:lnTo>
                  <a:lnTo>
                    <a:pt x="147" y="106"/>
                  </a:lnTo>
                  <a:lnTo>
                    <a:pt x="150" y="100"/>
                  </a:lnTo>
                  <a:lnTo>
                    <a:pt x="152" y="93"/>
                  </a:lnTo>
                  <a:lnTo>
                    <a:pt x="154" y="85"/>
                  </a:lnTo>
                  <a:lnTo>
                    <a:pt x="154" y="77"/>
                  </a:lnTo>
                  <a:lnTo>
                    <a:pt x="154" y="69"/>
                  </a:lnTo>
                  <a:lnTo>
                    <a:pt x="152" y="62"/>
                  </a:lnTo>
                  <a:lnTo>
                    <a:pt x="150" y="54"/>
                  </a:lnTo>
                  <a:lnTo>
                    <a:pt x="147" y="47"/>
                  </a:lnTo>
                  <a:lnTo>
                    <a:pt x="144" y="41"/>
                  </a:lnTo>
                  <a:lnTo>
                    <a:pt x="141" y="34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3" y="10"/>
                  </a:lnTo>
                  <a:lnTo>
                    <a:pt x="106" y="7"/>
                  </a:lnTo>
                  <a:lnTo>
                    <a:pt x="100" y="3"/>
                  </a:lnTo>
                  <a:lnTo>
                    <a:pt x="92" y="2"/>
                  </a:lnTo>
                  <a:lnTo>
                    <a:pt x="85" y="2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199" name="Rectangle 764"/>
            <p:cNvSpPr>
              <a:spLocks noChangeArrowheads="1"/>
            </p:cNvSpPr>
            <p:nvPr/>
          </p:nvSpPr>
          <p:spPr bwMode="auto">
            <a:xfrm>
              <a:off x="5847810" y="6373222"/>
              <a:ext cx="163707" cy="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OUT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200" name="Rectangle 765"/>
            <p:cNvSpPr>
              <a:spLocks noChangeArrowheads="1"/>
            </p:cNvSpPr>
            <p:nvPr/>
          </p:nvSpPr>
          <p:spPr bwMode="auto">
            <a:xfrm>
              <a:off x="5897556" y="6199289"/>
              <a:ext cx="80199" cy="6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IN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201" name="Freeform 766"/>
            <p:cNvSpPr>
              <a:spLocks/>
            </p:cNvSpPr>
            <p:nvPr/>
          </p:nvSpPr>
          <p:spPr bwMode="auto">
            <a:xfrm>
              <a:off x="5743569" y="6324601"/>
              <a:ext cx="101600" cy="79375"/>
            </a:xfrm>
            <a:custGeom>
              <a:avLst/>
              <a:gdLst>
                <a:gd name="T0" fmla="*/ 45522 w 154"/>
                <a:gd name="T1" fmla="*/ 1031 h 154"/>
                <a:gd name="T2" fmla="*/ 35626 w 154"/>
                <a:gd name="T3" fmla="*/ 1546 h 154"/>
                <a:gd name="T4" fmla="*/ 27049 w 154"/>
                <a:gd name="T5" fmla="*/ 5154 h 154"/>
                <a:gd name="T6" fmla="*/ 18473 w 154"/>
                <a:gd name="T7" fmla="*/ 9278 h 154"/>
                <a:gd name="T8" fmla="*/ 11875 w 154"/>
                <a:gd name="T9" fmla="*/ 14432 h 154"/>
                <a:gd name="T10" fmla="*/ 6597 w 154"/>
                <a:gd name="T11" fmla="*/ 21132 h 154"/>
                <a:gd name="T12" fmla="*/ 1979 w 154"/>
                <a:gd name="T13" fmla="*/ 27833 h 154"/>
                <a:gd name="T14" fmla="*/ 0 w 154"/>
                <a:gd name="T15" fmla="*/ 35564 h 154"/>
                <a:gd name="T16" fmla="*/ 0 w 154"/>
                <a:gd name="T17" fmla="*/ 43811 h 154"/>
                <a:gd name="T18" fmla="*/ 1979 w 154"/>
                <a:gd name="T19" fmla="*/ 51542 h 154"/>
                <a:gd name="T20" fmla="*/ 6597 w 154"/>
                <a:gd name="T21" fmla="*/ 58758 h 154"/>
                <a:gd name="T22" fmla="*/ 11875 w 154"/>
                <a:gd name="T23" fmla="*/ 64943 h 154"/>
                <a:gd name="T24" fmla="*/ 18473 w 154"/>
                <a:gd name="T25" fmla="*/ 70097 h 154"/>
                <a:gd name="T26" fmla="*/ 27049 w 154"/>
                <a:gd name="T27" fmla="*/ 74221 h 154"/>
                <a:gd name="T28" fmla="*/ 35626 w 154"/>
                <a:gd name="T29" fmla="*/ 77313 h 154"/>
                <a:gd name="T30" fmla="*/ 45522 w 154"/>
                <a:gd name="T31" fmla="*/ 79375 h 154"/>
                <a:gd name="T32" fmla="*/ 56078 w 154"/>
                <a:gd name="T33" fmla="*/ 79375 h 154"/>
                <a:gd name="T34" fmla="*/ 65974 w 154"/>
                <a:gd name="T35" fmla="*/ 77313 h 154"/>
                <a:gd name="T36" fmla="*/ 74551 w 154"/>
                <a:gd name="T37" fmla="*/ 74221 h 154"/>
                <a:gd name="T38" fmla="*/ 83127 w 154"/>
                <a:gd name="T39" fmla="*/ 70097 h 154"/>
                <a:gd name="T40" fmla="*/ 89725 w 154"/>
                <a:gd name="T41" fmla="*/ 64943 h 154"/>
                <a:gd name="T42" fmla="*/ 95003 w 154"/>
                <a:gd name="T43" fmla="*/ 58758 h 154"/>
                <a:gd name="T44" fmla="*/ 98961 w 154"/>
                <a:gd name="T45" fmla="*/ 51542 h 154"/>
                <a:gd name="T46" fmla="*/ 101600 w 154"/>
                <a:gd name="T47" fmla="*/ 43811 h 154"/>
                <a:gd name="T48" fmla="*/ 101600 w 154"/>
                <a:gd name="T49" fmla="*/ 35564 h 154"/>
                <a:gd name="T50" fmla="*/ 98961 w 154"/>
                <a:gd name="T51" fmla="*/ 27833 h 154"/>
                <a:gd name="T52" fmla="*/ 95003 w 154"/>
                <a:gd name="T53" fmla="*/ 21132 h 154"/>
                <a:gd name="T54" fmla="*/ 89725 w 154"/>
                <a:gd name="T55" fmla="*/ 14432 h 154"/>
                <a:gd name="T56" fmla="*/ 83127 w 154"/>
                <a:gd name="T57" fmla="*/ 9278 h 154"/>
                <a:gd name="T58" fmla="*/ 74551 w 154"/>
                <a:gd name="T59" fmla="*/ 5154 h 154"/>
                <a:gd name="T60" fmla="*/ 65974 w 154"/>
                <a:gd name="T61" fmla="*/ 1546 h 154"/>
                <a:gd name="T62" fmla="*/ 56078 w 154"/>
                <a:gd name="T63" fmla="*/ 1031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4"/>
                <a:gd name="T98" fmla="*/ 154 w 154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4">
                  <a:moveTo>
                    <a:pt x="77" y="0"/>
                  </a:moveTo>
                  <a:lnTo>
                    <a:pt x="69" y="2"/>
                  </a:lnTo>
                  <a:lnTo>
                    <a:pt x="61" y="2"/>
                  </a:lnTo>
                  <a:lnTo>
                    <a:pt x="54" y="3"/>
                  </a:lnTo>
                  <a:lnTo>
                    <a:pt x="48" y="7"/>
                  </a:lnTo>
                  <a:lnTo>
                    <a:pt x="41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7"/>
                  </a:lnTo>
                  <a:lnTo>
                    <a:pt x="3" y="54"/>
                  </a:lnTo>
                  <a:lnTo>
                    <a:pt x="2" y="62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2" y="93"/>
                  </a:lnTo>
                  <a:lnTo>
                    <a:pt x="3" y="100"/>
                  </a:lnTo>
                  <a:lnTo>
                    <a:pt x="7" y="108"/>
                  </a:lnTo>
                  <a:lnTo>
                    <a:pt x="10" y="114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0"/>
                  </a:lnTo>
                  <a:lnTo>
                    <a:pt x="41" y="144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61" y="152"/>
                  </a:lnTo>
                  <a:lnTo>
                    <a:pt x="69" y="154"/>
                  </a:lnTo>
                  <a:lnTo>
                    <a:pt x="77" y="154"/>
                  </a:lnTo>
                  <a:lnTo>
                    <a:pt x="85" y="154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7"/>
                  </a:lnTo>
                  <a:lnTo>
                    <a:pt x="113" y="144"/>
                  </a:lnTo>
                  <a:lnTo>
                    <a:pt x="119" y="140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6"/>
                  </a:lnTo>
                  <a:lnTo>
                    <a:pt x="141" y="119"/>
                  </a:lnTo>
                  <a:lnTo>
                    <a:pt x="144" y="114"/>
                  </a:lnTo>
                  <a:lnTo>
                    <a:pt x="147" y="108"/>
                  </a:lnTo>
                  <a:lnTo>
                    <a:pt x="150" y="100"/>
                  </a:lnTo>
                  <a:lnTo>
                    <a:pt x="152" y="93"/>
                  </a:lnTo>
                  <a:lnTo>
                    <a:pt x="154" y="85"/>
                  </a:lnTo>
                  <a:lnTo>
                    <a:pt x="154" y="77"/>
                  </a:lnTo>
                  <a:lnTo>
                    <a:pt x="154" y="69"/>
                  </a:lnTo>
                  <a:lnTo>
                    <a:pt x="152" y="62"/>
                  </a:lnTo>
                  <a:lnTo>
                    <a:pt x="150" y="54"/>
                  </a:lnTo>
                  <a:lnTo>
                    <a:pt x="147" y="47"/>
                  </a:lnTo>
                  <a:lnTo>
                    <a:pt x="144" y="41"/>
                  </a:lnTo>
                  <a:lnTo>
                    <a:pt x="141" y="34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3" y="10"/>
                  </a:lnTo>
                  <a:lnTo>
                    <a:pt x="106" y="7"/>
                  </a:lnTo>
                  <a:lnTo>
                    <a:pt x="100" y="3"/>
                  </a:lnTo>
                  <a:lnTo>
                    <a:pt x="92" y="2"/>
                  </a:lnTo>
                  <a:lnTo>
                    <a:pt x="85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02" name="Freeform 767"/>
            <p:cNvSpPr>
              <a:spLocks/>
            </p:cNvSpPr>
            <p:nvPr/>
          </p:nvSpPr>
          <p:spPr bwMode="auto">
            <a:xfrm>
              <a:off x="5743569" y="6324601"/>
              <a:ext cx="101600" cy="79375"/>
            </a:xfrm>
            <a:custGeom>
              <a:avLst/>
              <a:gdLst>
                <a:gd name="T0" fmla="*/ 45522 w 154"/>
                <a:gd name="T1" fmla="*/ 1031 h 154"/>
                <a:gd name="T2" fmla="*/ 35626 w 154"/>
                <a:gd name="T3" fmla="*/ 1546 h 154"/>
                <a:gd name="T4" fmla="*/ 27049 w 154"/>
                <a:gd name="T5" fmla="*/ 5154 h 154"/>
                <a:gd name="T6" fmla="*/ 18473 w 154"/>
                <a:gd name="T7" fmla="*/ 9278 h 154"/>
                <a:gd name="T8" fmla="*/ 11875 w 154"/>
                <a:gd name="T9" fmla="*/ 14432 h 154"/>
                <a:gd name="T10" fmla="*/ 6597 w 154"/>
                <a:gd name="T11" fmla="*/ 21132 h 154"/>
                <a:gd name="T12" fmla="*/ 1979 w 154"/>
                <a:gd name="T13" fmla="*/ 27833 h 154"/>
                <a:gd name="T14" fmla="*/ 0 w 154"/>
                <a:gd name="T15" fmla="*/ 35564 h 154"/>
                <a:gd name="T16" fmla="*/ 0 w 154"/>
                <a:gd name="T17" fmla="*/ 43811 h 154"/>
                <a:gd name="T18" fmla="*/ 1979 w 154"/>
                <a:gd name="T19" fmla="*/ 51542 h 154"/>
                <a:gd name="T20" fmla="*/ 6597 w 154"/>
                <a:gd name="T21" fmla="*/ 58758 h 154"/>
                <a:gd name="T22" fmla="*/ 11875 w 154"/>
                <a:gd name="T23" fmla="*/ 64943 h 154"/>
                <a:gd name="T24" fmla="*/ 18473 w 154"/>
                <a:gd name="T25" fmla="*/ 70097 h 154"/>
                <a:gd name="T26" fmla="*/ 27049 w 154"/>
                <a:gd name="T27" fmla="*/ 74221 h 154"/>
                <a:gd name="T28" fmla="*/ 35626 w 154"/>
                <a:gd name="T29" fmla="*/ 77313 h 154"/>
                <a:gd name="T30" fmla="*/ 45522 w 154"/>
                <a:gd name="T31" fmla="*/ 79375 h 154"/>
                <a:gd name="T32" fmla="*/ 56078 w 154"/>
                <a:gd name="T33" fmla="*/ 79375 h 154"/>
                <a:gd name="T34" fmla="*/ 65974 w 154"/>
                <a:gd name="T35" fmla="*/ 77313 h 154"/>
                <a:gd name="T36" fmla="*/ 74551 w 154"/>
                <a:gd name="T37" fmla="*/ 74221 h 154"/>
                <a:gd name="T38" fmla="*/ 83127 w 154"/>
                <a:gd name="T39" fmla="*/ 70097 h 154"/>
                <a:gd name="T40" fmla="*/ 89725 w 154"/>
                <a:gd name="T41" fmla="*/ 64943 h 154"/>
                <a:gd name="T42" fmla="*/ 95003 w 154"/>
                <a:gd name="T43" fmla="*/ 58758 h 154"/>
                <a:gd name="T44" fmla="*/ 98961 w 154"/>
                <a:gd name="T45" fmla="*/ 51542 h 154"/>
                <a:gd name="T46" fmla="*/ 101600 w 154"/>
                <a:gd name="T47" fmla="*/ 43811 h 154"/>
                <a:gd name="T48" fmla="*/ 101600 w 154"/>
                <a:gd name="T49" fmla="*/ 35564 h 154"/>
                <a:gd name="T50" fmla="*/ 98961 w 154"/>
                <a:gd name="T51" fmla="*/ 27833 h 154"/>
                <a:gd name="T52" fmla="*/ 95003 w 154"/>
                <a:gd name="T53" fmla="*/ 21132 h 154"/>
                <a:gd name="T54" fmla="*/ 89725 w 154"/>
                <a:gd name="T55" fmla="*/ 14432 h 154"/>
                <a:gd name="T56" fmla="*/ 83127 w 154"/>
                <a:gd name="T57" fmla="*/ 9278 h 154"/>
                <a:gd name="T58" fmla="*/ 74551 w 154"/>
                <a:gd name="T59" fmla="*/ 5154 h 154"/>
                <a:gd name="T60" fmla="*/ 65974 w 154"/>
                <a:gd name="T61" fmla="*/ 1546 h 154"/>
                <a:gd name="T62" fmla="*/ 56078 w 154"/>
                <a:gd name="T63" fmla="*/ 1031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4"/>
                <a:gd name="T97" fmla="*/ 0 h 154"/>
                <a:gd name="T98" fmla="*/ 154 w 154"/>
                <a:gd name="T99" fmla="*/ 154 h 1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4" h="154">
                  <a:moveTo>
                    <a:pt x="77" y="0"/>
                  </a:moveTo>
                  <a:lnTo>
                    <a:pt x="69" y="2"/>
                  </a:lnTo>
                  <a:lnTo>
                    <a:pt x="61" y="2"/>
                  </a:lnTo>
                  <a:lnTo>
                    <a:pt x="54" y="3"/>
                  </a:lnTo>
                  <a:lnTo>
                    <a:pt x="48" y="7"/>
                  </a:lnTo>
                  <a:lnTo>
                    <a:pt x="41" y="10"/>
                  </a:lnTo>
                  <a:lnTo>
                    <a:pt x="34" y="13"/>
                  </a:lnTo>
                  <a:lnTo>
                    <a:pt x="28" y="18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3" y="34"/>
                  </a:lnTo>
                  <a:lnTo>
                    <a:pt x="10" y="41"/>
                  </a:lnTo>
                  <a:lnTo>
                    <a:pt x="7" y="47"/>
                  </a:lnTo>
                  <a:lnTo>
                    <a:pt x="3" y="54"/>
                  </a:lnTo>
                  <a:lnTo>
                    <a:pt x="2" y="62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2" y="93"/>
                  </a:lnTo>
                  <a:lnTo>
                    <a:pt x="3" y="100"/>
                  </a:lnTo>
                  <a:lnTo>
                    <a:pt x="7" y="108"/>
                  </a:lnTo>
                  <a:lnTo>
                    <a:pt x="10" y="114"/>
                  </a:lnTo>
                  <a:lnTo>
                    <a:pt x="13" y="119"/>
                  </a:lnTo>
                  <a:lnTo>
                    <a:pt x="18" y="126"/>
                  </a:lnTo>
                  <a:lnTo>
                    <a:pt x="23" y="131"/>
                  </a:lnTo>
                  <a:lnTo>
                    <a:pt x="28" y="136"/>
                  </a:lnTo>
                  <a:lnTo>
                    <a:pt x="34" y="140"/>
                  </a:lnTo>
                  <a:lnTo>
                    <a:pt x="41" y="144"/>
                  </a:lnTo>
                  <a:lnTo>
                    <a:pt x="48" y="147"/>
                  </a:lnTo>
                  <a:lnTo>
                    <a:pt x="54" y="150"/>
                  </a:lnTo>
                  <a:lnTo>
                    <a:pt x="61" y="152"/>
                  </a:lnTo>
                  <a:lnTo>
                    <a:pt x="69" y="154"/>
                  </a:lnTo>
                  <a:lnTo>
                    <a:pt x="77" y="154"/>
                  </a:lnTo>
                  <a:lnTo>
                    <a:pt x="85" y="154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7"/>
                  </a:lnTo>
                  <a:lnTo>
                    <a:pt x="113" y="144"/>
                  </a:lnTo>
                  <a:lnTo>
                    <a:pt x="119" y="140"/>
                  </a:lnTo>
                  <a:lnTo>
                    <a:pt x="126" y="136"/>
                  </a:lnTo>
                  <a:lnTo>
                    <a:pt x="131" y="131"/>
                  </a:lnTo>
                  <a:lnTo>
                    <a:pt x="136" y="126"/>
                  </a:lnTo>
                  <a:lnTo>
                    <a:pt x="141" y="119"/>
                  </a:lnTo>
                  <a:lnTo>
                    <a:pt x="144" y="114"/>
                  </a:lnTo>
                  <a:lnTo>
                    <a:pt x="147" y="108"/>
                  </a:lnTo>
                  <a:lnTo>
                    <a:pt x="150" y="100"/>
                  </a:lnTo>
                  <a:lnTo>
                    <a:pt x="152" y="93"/>
                  </a:lnTo>
                  <a:lnTo>
                    <a:pt x="154" y="85"/>
                  </a:lnTo>
                  <a:lnTo>
                    <a:pt x="154" y="77"/>
                  </a:lnTo>
                  <a:lnTo>
                    <a:pt x="154" y="69"/>
                  </a:lnTo>
                  <a:lnTo>
                    <a:pt x="152" y="62"/>
                  </a:lnTo>
                  <a:lnTo>
                    <a:pt x="150" y="54"/>
                  </a:lnTo>
                  <a:lnTo>
                    <a:pt x="147" y="47"/>
                  </a:lnTo>
                  <a:lnTo>
                    <a:pt x="144" y="41"/>
                  </a:lnTo>
                  <a:lnTo>
                    <a:pt x="141" y="34"/>
                  </a:lnTo>
                  <a:lnTo>
                    <a:pt x="136" y="28"/>
                  </a:lnTo>
                  <a:lnTo>
                    <a:pt x="131" y="23"/>
                  </a:lnTo>
                  <a:lnTo>
                    <a:pt x="126" y="18"/>
                  </a:lnTo>
                  <a:lnTo>
                    <a:pt x="119" y="13"/>
                  </a:lnTo>
                  <a:lnTo>
                    <a:pt x="113" y="10"/>
                  </a:lnTo>
                  <a:lnTo>
                    <a:pt x="106" y="7"/>
                  </a:lnTo>
                  <a:lnTo>
                    <a:pt x="100" y="3"/>
                  </a:lnTo>
                  <a:lnTo>
                    <a:pt x="92" y="2"/>
                  </a:lnTo>
                  <a:lnTo>
                    <a:pt x="85" y="2"/>
                  </a:lnTo>
                  <a:lnTo>
                    <a:pt x="77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03" name="Line 768"/>
            <p:cNvSpPr>
              <a:spLocks noChangeShapeType="1"/>
            </p:cNvSpPr>
            <p:nvPr/>
          </p:nvSpPr>
          <p:spPr bwMode="auto">
            <a:xfrm>
              <a:off x="5845169" y="5894388"/>
              <a:ext cx="606425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04" name="Freeform 769"/>
            <p:cNvSpPr>
              <a:spLocks/>
            </p:cNvSpPr>
            <p:nvPr/>
          </p:nvSpPr>
          <p:spPr bwMode="auto">
            <a:xfrm>
              <a:off x="5845169" y="5970588"/>
              <a:ext cx="606425" cy="1588"/>
            </a:xfrm>
            <a:custGeom>
              <a:avLst/>
              <a:gdLst>
                <a:gd name="T0" fmla="*/ 0 w 925"/>
                <a:gd name="T1" fmla="*/ 0 h 1"/>
                <a:gd name="T2" fmla="*/ 302885 w 925"/>
                <a:gd name="T3" fmla="*/ 0 h 1"/>
                <a:gd name="T4" fmla="*/ 302885 w 925"/>
                <a:gd name="T5" fmla="*/ 1588 h 1"/>
                <a:gd name="T6" fmla="*/ 606425 w 925"/>
                <a:gd name="T7" fmla="*/ 1588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5"/>
                <a:gd name="T13" fmla="*/ 0 h 1"/>
                <a:gd name="T14" fmla="*/ 925 w 925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5" h="1">
                  <a:moveTo>
                    <a:pt x="0" y="0"/>
                  </a:moveTo>
                  <a:lnTo>
                    <a:pt x="462" y="0"/>
                  </a:lnTo>
                  <a:lnTo>
                    <a:pt x="462" y="1"/>
                  </a:lnTo>
                  <a:lnTo>
                    <a:pt x="925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05" name="Line 770"/>
            <p:cNvSpPr>
              <a:spLocks noChangeShapeType="1"/>
            </p:cNvSpPr>
            <p:nvPr/>
          </p:nvSpPr>
          <p:spPr bwMode="auto">
            <a:xfrm>
              <a:off x="5845169" y="6286501"/>
              <a:ext cx="606425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06" name="Freeform 771"/>
            <p:cNvSpPr>
              <a:spLocks/>
            </p:cNvSpPr>
            <p:nvPr/>
          </p:nvSpPr>
          <p:spPr bwMode="auto">
            <a:xfrm>
              <a:off x="5845169" y="6364288"/>
              <a:ext cx="606425" cy="0"/>
            </a:xfrm>
            <a:custGeom>
              <a:avLst/>
              <a:gdLst>
                <a:gd name="T0" fmla="*/ 0 w 925"/>
                <a:gd name="T1" fmla="*/ 0 h 1"/>
                <a:gd name="T2" fmla="*/ 302885 w 925"/>
                <a:gd name="T3" fmla="*/ 0 h 1"/>
                <a:gd name="T4" fmla="*/ 302885 w 925"/>
                <a:gd name="T5" fmla="*/ 0 h 1"/>
                <a:gd name="T6" fmla="*/ 606425 w 92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5"/>
                <a:gd name="T13" fmla="*/ 0 h 1"/>
                <a:gd name="T14" fmla="*/ 925 w 925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5" h="1">
                  <a:moveTo>
                    <a:pt x="0" y="0"/>
                  </a:moveTo>
                  <a:lnTo>
                    <a:pt x="462" y="0"/>
                  </a:lnTo>
                  <a:lnTo>
                    <a:pt x="462" y="1"/>
                  </a:lnTo>
                  <a:lnTo>
                    <a:pt x="925" y="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07" name="Freeform 772"/>
            <p:cNvSpPr>
              <a:spLocks noEditPoints="1"/>
            </p:cNvSpPr>
            <p:nvPr/>
          </p:nvSpPr>
          <p:spPr bwMode="auto">
            <a:xfrm>
              <a:off x="5438769" y="6184901"/>
              <a:ext cx="304800" cy="46038"/>
            </a:xfrm>
            <a:custGeom>
              <a:avLst/>
              <a:gdLst>
                <a:gd name="T0" fmla="*/ 0 w 462"/>
                <a:gd name="T1" fmla="*/ 14012 h 92"/>
                <a:gd name="T2" fmla="*/ 162956 w 462"/>
                <a:gd name="T3" fmla="*/ 14012 h 92"/>
                <a:gd name="T4" fmla="*/ 162956 w 462"/>
                <a:gd name="T5" fmla="*/ 23019 h 92"/>
                <a:gd name="T6" fmla="*/ 151740 w 462"/>
                <a:gd name="T7" fmla="*/ 15012 h 92"/>
                <a:gd name="T8" fmla="*/ 254000 w 462"/>
                <a:gd name="T9" fmla="*/ 15012 h 92"/>
                <a:gd name="T10" fmla="*/ 254000 w 462"/>
                <a:gd name="T11" fmla="*/ 30525 h 92"/>
                <a:gd name="T12" fmla="*/ 142504 w 462"/>
                <a:gd name="T13" fmla="*/ 30525 h 92"/>
                <a:gd name="T14" fmla="*/ 142504 w 462"/>
                <a:gd name="T15" fmla="*/ 22018 h 92"/>
                <a:gd name="T16" fmla="*/ 151740 w 462"/>
                <a:gd name="T17" fmla="*/ 29524 h 92"/>
                <a:gd name="T18" fmla="*/ 0 w 462"/>
                <a:gd name="T19" fmla="*/ 29524 h 92"/>
                <a:gd name="T20" fmla="*/ 0 w 462"/>
                <a:gd name="T21" fmla="*/ 14012 h 92"/>
                <a:gd name="T22" fmla="*/ 244764 w 462"/>
                <a:gd name="T23" fmla="*/ 0 h 92"/>
                <a:gd name="T24" fmla="*/ 304800 w 462"/>
                <a:gd name="T25" fmla="*/ 23019 h 92"/>
                <a:gd name="T26" fmla="*/ 244764 w 462"/>
                <a:gd name="T27" fmla="*/ 46038 h 92"/>
                <a:gd name="T28" fmla="*/ 244764 w 462"/>
                <a:gd name="T29" fmla="*/ 0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2"/>
                <a:gd name="T46" fmla="*/ 0 h 92"/>
                <a:gd name="T47" fmla="*/ 462 w 462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2" h="92">
                  <a:moveTo>
                    <a:pt x="0" y="28"/>
                  </a:moveTo>
                  <a:lnTo>
                    <a:pt x="247" y="28"/>
                  </a:lnTo>
                  <a:lnTo>
                    <a:pt x="247" y="46"/>
                  </a:lnTo>
                  <a:lnTo>
                    <a:pt x="230" y="30"/>
                  </a:lnTo>
                  <a:lnTo>
                    <a:pt x="385" y="30"/>
                  </a:lnTo>
                  <a:lnTo>
                    <a:pt x="385" y="61"/>
                  </a:lnTo>
                  <a:lnTo>
                    <a:pt x="216" y="61"/>
                  </a:lnTo>
                  <a:lnTo>
                    <a:pt x="216" y="44"/>
                  </a:lnTo>
                  <a:lnTo>
                    <a:pt x="230" y="59"/>
                  </a:lnTo>
                  <a:lnTo>
                    <a:pt x="0" y="59"/>
                  </a:lnTo>
                  <a:lnTo>
                    <a:pt x="0" y="28"/>
                  </a:lnTo>
                  <a:close/>
                  <a:moveTo>
                    <a:pt x="371" y="0"/>
                  </a:moveTo>
                  <a:lnTo>
                    <a:pt x="462" y="46"/>
                  </a:lnTo>
                  <a:lnTo>
                    <a:pt x="371" y="92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08" name="Rectangle 773"/>
            <p:cNvSpPr>
              <a:spLocks noChangeArrowheads="1"/>
            </p:cNvSpPr>
            <p:nvPr/>
          </p:nvSpPr>
          <p:spPr bwMode="auto">
            <a:xfrm>
              <a:off x="4794244" y="5343661"/>
              <a:ext cx="51868" cy="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Y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209" name="Rectangle 774"/>
            <p:cNvSpPr>
              <a:spLocks noChangeArrowheads="1"/>
            </p:cNvSpPr>
            <p:nvPr/>
          </p:nvSpPr>
          <p:spPr bwMode="auto">
            <a:xfrm>
              <a:off x="4851394" y="5343526"/>
              <a:ext cx="26187" cy="6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-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210" name="Rectangle 775"/>
            <p:cNvSpPr>
              <a:spLocks noChangeArrowheads="1"/>
            </p:cNvSpPr>
            <p:nvPr/>
          </p:nvSpPr>
          <p:spPr bwMode="auto">
            <a:xfrm>
              <a:off x="4906084" y="5343661"/>
              <a:ext cx="129669" cy="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Left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211" name="Rectangle 776"/>
            <p:cNvSpPr>
              <a:spLocks noChangeArrowheads="1"/>
            </p:cNvSpPr>
            <p:nvPr/>
          </p:nvSpPr>
          <p:spPr bwMode="auto">
            <a:xfrm>
              <a:off x="4794244" y="5696424"/>
              <a:ext cx="51868" cy="6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Y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212" name="Rectangle 777"/>
            <p:cNvSpPr>
              <a:spLocks noChangeArrowheads="1"/>
            </p:cNvSpPr>
            <p:nvPr/>
          </p:nvSpPr>
          <p:spPr bwMode="auto">
            <a:xfrm>
              <a:off x="4851394" y="5695951"/>
              <a:ext cx="26187" cy="6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-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213" name="Rectangle 778"/>
            <p:cNvSpPr>
              <a:spLocks noChangeArrowheads="1"/>
            </p:cNvSpPr>
            <p:nvPr/>
          </p:nvSpPr>
          <p:spPr bwMode="auto">
            <a:xfrm>
              <a:off x="4906084" y="5696424"/>
              <a:ext cx="183158" cy="6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Right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214" name="Freeform 779"/>
            <p:cNvSpPr>
              <a:spLocks/>
            </p:cNvSpPr>
            <p:nvPr/>
          </p:nvSpPr>
          <p:spPr bwMode="auto">
            <a:xfrm>
              <a:off x="5133969" y="5343526"/>
              <a:ext cx="254000" cy="234950"/>
            </a:xfrm>
            <a:custGeom>
              <a:avLst/>
              <a:gdLst>
                <a:gd name="T0" fmla="*/ 0 w 385"/>
                <a:gd name="T1" fmla="*/ 0 h 462"/>
                <a:gd name="T2" fmla="*/ 0 w 385"/>
                <a:gd name="T3" fmla="*/ 0 h 462"/>
                <a:gd name="T4" fmla="*/ 0 w 385"/>
                <a:gd name="T5" fmla="*/ 234950 h 462"/>
                <a:gd name="T6" fmla="*/ 0 w 385"/>
                <a:gd name="T7" fmla="*/ 234950 h 462"/>
                <a:gd name="T8" fmla="*/ 254000 w 385"/>
                <a:gd name="T9" fmla="*/ 117984 h 462"/>
                <a:gd name="T10" fmla="*/ 0 w 385"/>
                <a:gd name="T11" fmla="*/ 0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5"/>
                <a:gd name="T19" fmla="*/ 0 h 462"/>
                <a:gd name="T20" fmla="*/ 385 w 385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5" h="462">
                  <a:moveTo>
                    <a:pt x="0" y="0"/>
                  </a:moveTo>
                  <a:lnTo>
                    <a:pt x="0" y="0"/>
                  </a:lnTo>
                  <a:lnTo>
                    <a:pt x="0" y="462"/>
                  </a:lnTo>
                  <a:lnTo>
                    <a:pt x="385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15" name="Freeform 780"/>
            <p:cNvSpPr>
              <a:spLocks/>
            </p:cNvSpPr>
            <p:nvPr/>
          </p:nvSpPr>
          <p:spPr bwMode="auto">
            <a:xfrm>
              <a:off x="5133969" y="5343526"/>
              <a:ext cx="254000" cy="234950"/>
            </a:xfrm>
            <a:custGeom>
              <a:avLst/>
              <a:gdLst>
                <a:gd name="T0" fmla="*/ 0 w 385"/>
                <a:gd name="T1" fmla="*/ 0 h 462"/>
                <a:gd name="T2" fmla="*/ 0 w 385"/>
                <a:gd name="T3" fmla="*/ 0 h 462"/>
                <a:gd name="T4" fmla="*/ 0 w 385"/>
                <a:gd name="T5" fmla="*/ 234950 h 462"/>
                <a:gd name="T6" fmla="*/ 0 w 385"/>
                <a:gd name="T7" fmla="*/ 234950 h 462"/>
                <a:gd name="T8" fmla="*/ 254000 w 385"/>
                <a:gd name="T9" fmla="*/ 117984 h 462"/>
                <a:gd name="T10" fmla="*/ 0 w 385"/>
                <a:gd name="T11" fmla="*/ 0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5"/>
                <a:gd name="T19" fmla="*/ 0 h 462"/>
                <a:gd name="T20" fmla="*/ 385 w 385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5" h="462">
                  <a:moveTo>
                    <a:pt x="0" y="0"/>
                  </a:moveTo>
                  <a:lnTo>
                    <a:pt x="0" y="0"/>
                  </a:lnTo>
                  <a:lnTo>
                    <a:pt x="0" y="462"/>
                  </a:lnTo>
                  <a:lnTo>
                    <a:pt x="385" y="2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16" name="Rectangle 781"/>
            <p:cNvSpPr>
              <a:spLocks noChangeArrowheads="1"/>
            </p:cNvSpPr>
            <p:nvPr/>
          </p:nvSpPr>
          <p:spPr bwMode="auto">
            <a:xfrm>
              <a:off x="5175148" y="5432139"/>
              <a:ext cx="103736" cy="6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PA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217" name="Freeform 782"/>
            <p:cNvSpPr>
              <a:spLocks/>
            </p:cNvSpPr>
            <p:nvPr/>
          </p:nvSpPr>
          <p:spPr bwMode="auto">
            <a:xfrm>
              <a:off x="5133969" y="5695951"/>
              <a:ext cx="254000" cy="234950"/>
            </a:xfrm>
            <a:custGeom>
              <a:avLst/>
              <a:gdLst>
                <a:gd name="T0" fmla="*/ 0 w 385"/>
                <a:gd name="T1" fmla="*/ 0 h 462"/>
                <a:gd name="T2" fmla="*/ 0 w 385"/>
                <a:gd name="T3" fmla="*/ 0 h 462"/>
                <a:gd name="T4" fmla="*/ 0 w 385"/>
                <a:gd name="T5" fmla="*/ 234950 h 462"/>
                <a:gd name="T6" fmla="*/ 0 w 385"/>
                <a:gd name="T7" fmla="*/ 234950 h 462"/>
                <a:gd name="T8" fmla="*/ 254000 w 385"/>
                <a:gd name="T9" fmla="*/ 117475 h 462"/>
                <a:gd name="T10" fmla="*/ 0 w 385"/>
                <a:gd name="T11" fmla="*/ 0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5"/>
                <a:gd name="T19" fmla="*/ 0 h 462"/>
                <a:gd name="T20" fmla="*/ 385 w 385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5" h="462">
                  <a:moveTo>
                    <a:pt x="0" y="0"/>
                  </a:moveTo>
                  <a:lnTo>
                    <a:pt x="0" y="0"/>
                  </a:lnTo>
                  <a:lnTo>
                    <a:pt x="0" y="462"/>
                  </a:lnTo>
                  <a:lnTo>
                    <a:pt x="385" y="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18" name="Freeform 783"/>
            <p:cNvSpPr>
              <a:spLocks/>
            </p:cNvSpPr>
            <p:nvPr/>
          </p:nvSpPr>
          <p:spPr bwMode="auto">
            <a:xfrm>
              <a:off x="5133969" y="5695951"/>
              <a:ext cx="254000" cy="234950"/>
            </a:xfrm>
            <a:custGeom>
              <a:avLst/>
              <a:gdLst>
                <a:gd name="T0" fmla="*/ 0 w 385"/>
                <a:gd name="T1" fmla="*/ 0 h 462"/>
                <a:gd name="T2" fmla="*/ 0 w 385"/>
                <a:gd name="T3" fmla="*/ 0 h 462"/>
                <a:gd name="T4" fmla="*/ 0 w 385"/>
                <a:gd name="T5" fmla="*/ 234950 h 462"/>
                <a:gd name="T6" fmla="*/ 0 w 385"/>
                <a:gd name="T7" fmla="*/ 234950 h 462"/>
                <a:gd name="T8" fmla="*/ 254000 w 385"/>
                <a:gd name="T9" fmla="*/ 117475 h 462"/>
                <a:gd name="T10" fmla="*/ 0 w 385"/>
                <a:gd name="T11" fmla="*/ 0 h 4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5"/>
                <a:gd name="T19" fmla="*/ 0 h 462"/>
                <a:gd name="T20" fmla="*/ 385 w 385"/>
                <a:gd name="T21" fmla="*/ 462 h 4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5" h="462">
                  <a:moveTo>
                    <a:pt x="0" y="0"/>
                  </a:moveTo>
                  <a:lnTo>
                    <a:pt x="0" y="0"/>
                  </a:lnTo>
                  <a:lnTo>
                    <a:pt x="0" y="462"/>
                  </a:lnTo>
                  <a:lnTo>
                    <a:pt x="385" y="23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19" name="Rectangle 784"/>
            <p:cNvSpPr>
              <a:spLocks noChangeArrowheads="1"/>
            </p:cNvSpPr>
            <p:nvPr/>
          </p:nvSpPr>
          <p:spPr bwMode="auto">
            <a:xfrm>
              <a:off x="5175148" y="5786051"/>
              <a:ext cx="103736" cy="66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600">
                  <a:solidFill>
                    <a:srgbClr val="000000"/>
                  </a:solidFill>
                  <a:latin typeface="Gill Sans MT"/>
                  <a:ea typeface="HY엽서L" pitchFamily="18" charset="-127"/>
                </a:rPr>
                <a:t>PA</a:t>
              </a:r>
              <a:endParaRPr kumimoji="0" lang="en-US" altLang="ko-KR" sz="6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220" name="Freeform 785"/>
            <p:cNvSpPr>
              <a:spLocks noEditPoints="1"/>
            </p:cNvSpPr>
            <p:nvPr/>
          </p:nvSpPr>
          <p:spPr bwMode="auto">
            <a:xfrm>
              <a:off x="4416419" y="5383213"/>
              <a:ext cx="717550" cy="101600"/>
            </a:xfrm>
            <a:custGeom>
              <a:avLst/>
              <a:gdLst>
                <a:gd name="T0" fmla="*/ 20296 w 1096"/>
                <a:gd name="T1" fmla="*/ 0 h 200"/>
                <a:gd name="T2" fmla="*/ 20296 w 1096"/>
                <a:gd name="T3" fmla="*/ 78740 h 200"/>
                <a:gd name="T4" fmla="*/ 11130 w 1096"/>
                <a:gd name="T5" fmla="*/ 70104 h 200"/>
                <a:gd name="T6" fmla="*/ 667138 w 1096"/>
                <a:gd name="T7" fmla="*/ 70104 h 200"/>
                <a:gd name="T8" fmla="*/ 667138 w 1096"/>
                <a:gd name="T9" fmla="*/ 85852 h 200"/>
                <a:gd name="T10" fmla="*/ 0 w 1096"/>
                <a:gd name="T11" fmla="*/ 85852 h 200"/>
                <a:gd name="T12" fmla="*/ 0 w 1096"/>
                <a:gd name="T13" fmla="*/ 0 h 200"/>
                <a:gd name="T14" fmla="*/ 20296 w 1096"/>
                <a:gd name="T15" fmla="*/ 0 h 200"/>
                <a:gd name="T16" fmla="*/ 657318 w 1096"/>
                <a:gd name="T17" fmla="*/ 55372 h 200"/>
                <a:gd name="T18" fmla="*/ 717550 w 1096"/>
                <a:gd name="T19" fmla="*/ 78740 h 200"/>
                <a:gd name="T20" fmla="*/ 657318 w 1096"/>
                <a:gd name="T21" fmla="*/ 101600 h 200"/>
                <a:gd name="T22" fmla="*/ 657318 w 1096"/>
                <a:gd name="T23" fmla="*/ 55372 h 2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96"/>
                <a:gd name="T37" fmla="*/ 0 h 200"/>
                <a:gd name="T38" fmla="*/ 1096 w 1096"/>
                <a:gd name="T39" fmla="*/ 200 h 2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96" h="200">
                  <a:moveTo>
                    <a:pt x="31" y="0"/>
                  </a:moveTo>
                  <a:lnTo>
                    <a:pt x="31" y="155"/>
                  </a:lnTo>
                  <a:lnTo>
                    <a:pt x="17" y="138"/>
                  </a:lnTo>
                  <a:lnTo>
                    <a:pt x="1019" y="138"/>
                  </a:lnTo>
                  <a:lnTo>
                    <a:pt x="1019" y="169"/>
                  </a:lnTo>
                  <a:lnTo>
                    <a:pt x="0" y="169"/>
                  </a:lnTo>
                  <a:lnTo>
                    <a:pt x="0" y="0"/>
                  </a:lnTo>
                  <a:lnTo>
                    <a:pt x="31" y="0"/>
                  </a:lnTo>
                  <a:close/>
                  <a:moveTo>
                    <a:pt x="1004" y="109"/>
                  </a:moveTo>
                  <a:lnTo>
                    <a:pt x="1096" y="155"/>
                  </a:lnTo>
                  <a:lnTo>
                    <a:pt x="1004" y="200"/>
                  </a:lnTo>
                  <a:lnTo>
                    <a:pt x="1004" y="10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21" name="Freeform 786"/>
            <p:cNvSpPr>
              <a:spLocks noEditPoints="1"/>
            </p:cNvSpPr>
            <p:nvPr/>
          </p:nvSpPr>
          <p:spPr bwMode="auto">
            <a:xfrm>
              <a:off x="3959219" y="5383213"/>
              <a:ext cx="1174750" cy="454025"/>
            </a:xfrm>
            <a:custGeom>
              <a:avLst/>
              <a:gdLst>
                <a:gd name="T0" fmla="*/ 20356 w 1789"/>
                <a:gd name="T1" fmla="*/ 0 h 894"/>
                <a:gd name="T2" fmla="*/ 20356 w 1789"/>
                <a:gd name="T3" fmla="*/ 430664 h 894"/>
                <a:gd name="T4" fmla="*/ 10506 w 1789"/>
                <a:gd name="T5" fmla="*/ 422538 h 894"/>
                <a:gd name="T6" fmla="*/ 1124188 w 1789"/>
                <a:gd name="T7" fmla="*/ 422538 h 894"/>
                <a:gd name="T8" fmla="*/ 1124188 w 1789"/>
                <a:gd name="T9" fmla="*/ 438281 h 894"/>
                <a:gd name="T10" fmla="*/ 0 w 1789"/>
                <a:gd name="T11" fmla="*/ 438281 h 894"/>
                <a:gd name="T12" fmla="*/ 0 w 1789"/>
                <a:gd name="T13" fmla="*/ 0 h 894"/>
                <a:gd name="T14" fmla="*/ 20356 w 1789"/>
                <a:gd name="T15" fmla="*/ 0 h 894"/>
                <a:gd name="T16" fmla="*/ 1114338 w 1789"/>
                <a:gd name="T17" fmla="*/ 407810 h 894"/>
                <a:gd name="T18" fmla="*/ 1174750 w 1789"/>
                <a:gd name="T19" fmla="*/ 430664 h 894"/>
                <a:gd name="T20" fmla="*/ 1114338 w 1789"/>
                <a:gd name="T21" fmla="*/ 454025 h 894"/>
                <a:gd name="T22" fmla="*/ 1114338 w 1789"/>
                <a:gd name="T23" fmla="*/ 407810 h 8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89"/>
                <a:gd name="T37" fmla="*/ 0 h 894"/>
                <a:gd name="T38" fmla="*/ 1789 w 1789"/>
                <a:gd name="T39" fmla="*/ 894 h 8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89" h="894">
                  <a:moveTo>
                    <a:pt x="31" y="0"/>
                  </a:moveTo>
                  <a:lnTo>
                    <a:pt x="31" y="848"/>
                  </a:lnTo>
                  <a:lnTo>
                    <a:pt x="16" y="832"/>
                  </a:lnTo>
                  <a:lnTo>
                    <a:pt x="1712" y="832"/>
                  </a:lnTo>
                  <a:lnTo>
                    <a:pt x="1712" y="863"/>
                  </a:lnTo>
                  <a:lnTo>
                    <a:pt x="0" y="863"/>
                  </a:lnTo>
                  <a:lnTo>
                    <a:pt x="0" y="0"/>
                  </a:lnTo>
                  <a:lnTo>
                    <a:pt x="31" y="0"/>
                  </a:lnTo>
                  <a:close/>
                  <a:moveTo>
                    <a:pt x="1697" y="803"/>
                  </a:moveTo>
                  <a:lnTo>
                    <a:pt x="1789" y="848"/>
                  </a:lnTo>
                  <a:lnTo>
                    <a:pt x="1697" y="894"/>
                  </a:lnTo>
                  <a:lnTo>
                    <a:pt x="1697" y="80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22" name="Freeform 787"/>
            <p:cNvSpPr>
              <a:spLocks noEditPoints="1"/>
            </p:cNvSpPr>
            <p:nvPr/>
          </p:nvSpPr>
          <p:spPr bwMode="auto">
            <a:xfrm>
              <a:off x="5387969" y="5399088"/>
              <a:ext cx="357187" cy="69850"/>
            </a:xfrm>
            <a:custGeom>
              <a:avLst/>
              <a:gdLst>
                <a:gd name="T0" fmla="*/ 0 w 542"/>
                <a:gd name="T1" fmla="*/ 54159 h 138"/>
                <a:gd name="T2" fmla="*/ 177275 w 542"/>
                <a:gd name="T3" fmla="*/ 54159 h 138"/>
                <a:gd name="T4" fmla="*/ 168049 w 542"/>
                <a:gd name="T5" fmla="*/ 62764 h 138"/>
                <a:gd name="T6" fmla="*/ 168049 w 542"/>
                <a:gd name="T7" fmla="*/ 14679 h 138"/>
                <a:gd name="T8" fmla="*/ 306443 w 542"/>
                <a:gd name="T9" fmla="*/ 14679 h 138"/>
                <a:gd name="T10" fmla="*/ 306443 w 542"/>
                <a:gd name="T11" fmla="*/ 30370 h 138"/>
                <a:gd name="T12" fmla="*/ 177275 w 542"/>
                <a:gd name="T13" fmla="*/ 30370 h 138"/>
                <a:gd name="T14" fmla="*/ 188479 w 542"/>
                <a:gd name="T15" fmla="*/ 22777 h 138"/>
                <a:gd name="T16" fmla="*/ 188479 w 542"/>
                <a:gd name="T17" fmla="*/ 69850 h 138"/>
                <a:gd name="T18" fmla="*/ 0 w 542"/>
                <a:gd name="T19" fmla="*/ 69850 h 138"/>
                <a:gd name="T20" fmla="*/ 0 w 542"/>
                <a:gd name="T21" fmla="*/ 54159 h 138"/>
                <a:gd name="T22" fmla="*/ 296557 w 542"/>
                <a:gd name="T23" fmla="*/ 0 h 138"/>
                <a:gd name="T24" fmla="*/ 357187 w 542"/>
                <a:gd name="T25" fmla="*/ 22777 h 138"/>
                <a:gd name="T26" fmla="*/ 296557 w 542"/>
                <a:gd name="T27" fmla="*/ 46061 h 138"/>
                <a:gd name="T28" fmla="*/ 296557 w 542"/>
                <a:gd name="T29" fmla="*/ 0 h 1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2"/>
                <a:gd name="T46" fmla="*/ 0 h 138"/>
                <a:gd name="T47" fmla="*/ 542 w 542"/>
                <a:gd name="T48" fmla="*/ 138 h 1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2" h="138">
                  <a:moveTo>
                    <a:pt x="0" y="107"/>
                  </a:moveTo>
                  <a:lnTo>
                    <a:pt x="269" y="107"/>
                  </a:lnTo>
                  <a:lnTo>
                    <a:pt x="255" y="124"/>
                  </a:lnTo>
                  <a:lnTo>
                    <a:pt x="255" y="29"/>
                  </a:lnTo>
                  <a:lnTo>
                    <a:pt x="465" y="29"/>
                  </a:lnTo>
                  <a:lnTo>
                    <a:pt x="465" y="60"/>
                  </a:lnTo>
                  <a:lnTo>
                    <a:pt x="269" y="60"/>
                  </a:lnTo>
                  <a:lnTo>
                    <a:pt x="286" y="45"/>
                  </a:lnTo>
                  <a:lnTo>
                    <a:pt x="286" y="138"/>
                  </a:lnTo>
                  <a:lnTo>
                    <a:pt x="0" y="138"/>
                  </a:lnTo>
                  <a:lnTo>
                    <a:pt x="0" y="107"/>
                  </a:lnTo>
                  <a:close/>
                  <a:moveTo>
                    <a:pt x="450" y="0"/>
                  </a:moveTo>
                  <a:lnTo>
                    <a:pt x="542" y="45"/>
                  </a:lnTo>
                  <a:lnTo>
                    <a:pt x="450" y="9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23" name="Freeform 788"/>
            <p:cNvSpPr>
              <a:spLocks noEditPoints="1"/>
            </p:cNvSpPr>
            <p:nvPr/>
          </p:nvSpPr>
          <p:spPr bwMode="auto">
            <a:xfrm>
              <a:off x="5387969" y="5792788"/>
              <a:ext cx="355600" cy="46038"/>
            </a:xfrm>
            <a:custGeom>
              <a:avLst/>
              <a:gdLst>
                <a:gd name="T0" fmla="*/ 0 w 540"/>
                <a:gd name="T1" fmla="*/ 14012 h 92"/>
                <a:gd name="T2" fmla="*/ 188336 w 540"/>
                <a:gd name="T3" fmla="*/ 14012 h 92"/>
                <a:gd name="T4" fmla="*/ 188336 w 540"/>
                <a:gd name="T5" fmla="*/ 23019 h 92"/>
                <a:gd name="T6" fmla="*/ 177141 w 540"/>
                <a:gd name="T7" fmla="*/ 15012 h 92"/>
                <a:gd name="T8" fmla="*/ 304894 w 540"/>
                <a:gd name="T9" fmla="*/ 15012 h 92"/>
                <a:gd name="T10" fmla="*/ 304894 w 540"/>
                <a:gd name="T11" fmla="*/ 30525 h 92"/>
                <a:gd name="T12" fmla="*/ 167922 w 540"/>
                <a:gd name="T13" fmla="*/ 30525 h 92"/>
                <a:gd name="T14" fmla="*/ 167922 w 540"/>
                <a:gd name="T15" fmla="*/ 22018 h 92"/>
                <a:gd name="T16" fmla="*/ 177141 w 540"/>
                <a:gd name="T17" fmla="*/ 29524 h 92"/>
                <a:gd name="T18" fmla="*/ 0 w 540"/>
                <a:gd name="T19" fmla="*/ 29524 h 92"/>
                <a:gd name="T20" fmla="*/ 0 w 540"/>
                <a:gd name="T21" fmla="*/ 14012 h 92"/>
                <a:gd name="T22" fmla="*/ 295675 w 540"/>
                <a:gd name="T23" fmla="*/ 0 h 92"/>
                <a:gd name="T24" fmla="*/ 355600 w 540"/>
                <a:gd name="T25" fmla="*/ 23019 h 92"/>
                <a:gd name="T26" fmla="*/ 295675 w 540"/>
                <a:gd name="T27" fmla="*/ 46038 h 92"/>
                <a:gd name="T28" fmla="*/ 295675 w 540"/>
                <a:gd name="T29" fmla="*/ 0 h 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40"/>
                <a:gd name="T46" fmla="*/ 0 h 92"/>
                <a:gd name="T47" fmla="*/ 540 w 540"/>
                <a:gd name="T48" fmla="*/ 92 h 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40" h="92">
                  <a:moveTo>
                    <a:pt x="0" y="28"/>
                  </a:moveTo>
                  <a:lnTo>
                    <a:pt x="286" y="28"/>
                  </a:lnTo>
                  <a:lnTo>
                    <a:pt x="286" y="46"/>
                  </a:lnTo>
                  <a:lnTo>
                    <a:pt x="269" y="30"/>
                  </a:lnTo>
                  <a:lnTo>
                    <a:pt x="463" y="30"/>
                  </a:lnTo>
                  <a:lnTo>
                    <a:pt x="463" y="61"/>
                  </a:lnTo>
                  <a:lnTo>
                    <a:pt x="255" y="61"/>
                  </a:lnTo>
                  <a:lnTo>
                    <a:pt x="255" y="44"/>
                  </a:lnTo>
                  <a:lnTo>
                    <a:pt x="269" y="59"/>
                  </a:lnTo>
                  <a:lnTo>
                    <a:pt x="0" y="59"/>
                  </a:lnTo>
                  <a:lnTo>
                    <a:pt x="0" y="28"/>
                  </a:lnTo>
                  <a:close/>
                  <a:moveTo>
                    <a:pt x="449" y="0"/>
                  </a:moveTo>
                  <a:lnTo>
                    <a:pt x="540" y="46"/>
                  </a:lnTo>
                  <a:lnTo>
                    <a:pt x="449" y="92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24" name="Freeform 789"/>
            <p:cNvSpPr>
              <a:spLocks noEditPoints="1"/>
            </p:cNvSpPr>
            <p:nvPr/>
          </p:nvSpPr>
          <p:spPr bwMode="auto">
            <a:xfrm>
              <a:off x="5845169" y="5202238"/>
              <a:ext cx="1520825" cy="855663"/>
            </a:xfrm>
            <a:custGeom>
              <a:avLst/>
              <a:gdLst>
                <a:gd name="T0" fmla="*/ 0 w 2316"/>
                <a:gd name="T1" fmla="*/ 840392 h 1681"/>
                <a:gd name="T2" fmla="*/ 1181332 w 2316"/>
                <a:gd name="T3" fmla="*/ 840392 h 1681"/>
                <a:gd name="T4" fmla="*/ 1170168 w 2316"/>
                <a:gd name="T5" fmla="*/ 848028 h 1681"/>
                <a:gd name="T6" fmla="*/ 1170168 w 2316"/>
                <a:gd name="T7" fmla="*/ 15780 h 1681"/>
                <a:gd name="T8" fmla="*/ 1471576 w 2316"/>
                <a:gd name="T9" fmla="*/ 15780 h 1681"/>
                <a:gd name="T10" fmla="*/ 1471576 w 2316"/>
                <a:gd name="T11" fmla="*/ 31559 h 1681"/>
                <a:gd name="T12" fmla="*/ 1181332 w 2316"/>
                <a:gd name="T13" fmla="*/ 31559 h 1681"/>
                <a:gd name="T14" fmla="*/ 1190525 w 2316"/>
                <a:gd name="T15" fmla="*/ 22906 h 1681"/>
                <a:gd name="T16" fmla="*/ 1190525 w 2316"/>
                <a:gd name="T17" fmla="*/ 855663 h 1681"/>
                <a:gd name="T18" fmla="*/ 0 w 2316"/>
                <a:gd name="T19" fmla="*/ 855663 h 1681"/>
                <a:gd name="T20" fmla="*/ 0 w 2316"/>
                <a:gd name="T21" fmla="*/ 840392 h 1681"/>
                <a:gd name="T22" fmla="*/ 1461069 w 2316"/>
                <a:gd name="T23" fmla="*/ 0 h 1681"/>
                <a:gd name="T24" fmla="*/ 1520825 w 2316"/>
                <a:gd name="T25" fmla="*/ 22906 h 1681"/>
                <a:gd name="T26" fmla="*/ 1461069 w 2316"/>
                <a:gd name="T27" fmla="*/ 47339 h 1681"/>
                <a:gd name="T28" fmla="*/ 1461069 w 2316"/>
                <a:gd name="T29" fmla="*/ 0 h 16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6"/>
                <a:gd name="T46" fmla="*/ 0 h 1681"/>
                <a:gd name="T47" fmla="*/ 2316 w 2316"/>
                <a:gd name="T48" fmla="*/ 1681 h 16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6" h="1681">
                  <a:moveTo>
                    <a:pt x="0" y="1651"/>
                  </a:moveTo>
                  <a:lnTo>
                    <a:pt x="1799" y="1651"/>
                  </a:lnTo>
                  <a:lnTo>
                    <a:pt x="1782" y="1666"/>
                  </a:lnTo>
                  <a:lnTo>
                    <a:pt x="1782" y="31"/>
                  </a:lnTo>
                  <a:lnTo>
                    <a:pt x="2241" y="31"/>
                  </a:lnTo>
                  <a:lnTo>
                    <a:pt x="2241" y="62"/>
                  </a:lnTo>
                  <a:lnTo>
                    <a:pt x="1799" y="62"/>
                  </a:lnTo>
                  <a:lnTo>
                    <a:pt x="1813" y="45"/>
                  </a:lnTo>
                  <a:lnTo>
                    <a:pt x="1813" y="1681"/>
                  </a:lnTo>
                  <a:lnTo>
                    <a:pt x="0" y="1681"/>
                  </a:lnTo>
                  <a:lnTo>
                    <a:pt x="0" y="1651"/>
                  </a:lnTo>
                  <a:close/>
                  <a:moveTo>
                    <a:pt x="2225" y="0"/>
                  </a:moveTo>
                  <a:lnTo>
                    <a:pt x="2316" y="45"/>
                  </a:lnTo>
                  <a:lnTo>
                    <a:pt x="2225" y="93"/>
                  </a:lnTo>
                  <a:lnTo>
                    <a:pt x="2225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25" name="Freeform 790"/>
            <p:cNvSpPr>
              <a:spLocks noEditPoints="1"/>
            </p:cNvSpPr>
            <p:nvPr/>
          </p:nvSpPr>
          <p:spPr bwMode="auto">
            <a:xfrm>
              <a:off x="5845169" y="5343526"/>
              <a:ext cx="1520825" cy="1108075"/>
            </a:xfrm>
            <a:custGeom>
              <a:avLst/>
              <a:gdLst>
                <a:gd name="T0" fmla="*/ 0 w 2316"/>
                <a:gd name="T1" fmla="*/ 1092296 h 2177"/>
                <a:gd name="T2" fmla="*/ 1285084 w 2316"/>
                <a:gd name="T3" fmla="*/ 1092296 h 2177"/>
                <a:gd name="T4" fmla="*/ 1274577 w 2316"/>
                <a:gd name="T5" fmla="*/ 1099931 h 2177"/>
                <a:gd name="T6" fmla="*/ 1274577 w 2316"/>
                <a:gd name="T7" fmla="*/ 15779 h 2177"/>
                <a:gd name="T8" fmla="*/ 1470262 w 2316"/>
                <a:gd name="T9" fmla="*/ 15779 h 2177"/>
                <a:gd name="T10" fmla="*/ 1470262 w 2316"/>
                <a:gd name="T11" fmla="*/ 31557 h 2177"/>
                <a:gd name="T12" fmla="*/ 1285084 w 2316"/>
                <a:gd name="T13" fmla="*/ 31557 h 2177"/>
                <a:gd name="T14" fmla="*/ 1294934 w 2316"/>
                <a:gd name="T15" fmla="*/ 23414 h 2177"/>
                <a:gd name="T16" fmla="*/ 1294934 w 2316"/>
                <a:gd name="T17" fmla="*/ 1108075 h 2177"/>
                <a:gd name="T18" fmla="*/ 0 w 2316"/>
                <a:gd name="T19" fmla="*/ 1108075 h 2177"/>
                <a:gd name="T20" fmla="*/ 0 w 2316"/>
                <a:gd name="T21" fmla="*/ 1092296 h 2177"/>
                <a:gd name="T22" fmla="*/ 1459756 w 2316"/>
                <a:gd name="T23" fmla="*/ 0 h 2177"/>
                <a:gd name="T24" fmla="*/ 1520825 w 2316"/>
                <a:gd name="T25" fmla="*/ 23414 h 2177"/>
                <a:gd name="T26" fmla="*/ 1459756 w 2316"/>
                <a:gd name="T27" fmla="*/ 46318 h 2177"/>
                <a:gd name="T28" fmla="*/ 1459756 w 2316"/>
                <a:gd name="T29" fmla="*/ 0 h 21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16"/>
                <a:gd name="T46" fmla="*/ 0 h 2177"/>
                <a:gd name="T47" fmla="*/ 2316 w 2316"/>
                <a:gd name="T48" fmla="*/ 2177 h 217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16" h="2177">
                  <a:moveTo>
                    <a:pt x="0" y="2146"/>
                  </a:moveTo>
                  <a:lnTo>
                    <a:pt x="1957" y="2146"/>
                  </a:lnTo>
                  <a:lnTo>
                    <a:pt x="1941" y="2161"/>
                  </a:lnTo>
                  <a:lnTo>
                    <a:pt x="1941" y="31"/>
                  </a:lnTo>
                  <a:lnTo>
                    <a:pt x="2239" y="31"/>
                  </a:lnTo>
                  <a:lnTo>
                    <a:pt x="2239" y="62"/>
                  </a:lnTo>
                  <a:lnTo>
                    <a:pt x="1957" y="62"/>
                  </a:lnTo>
                  <a:lnTo>
                    <a:pt x="1972" y="46"/>
                  </a:lnTo>
                  <a:lnTo>
                    <a:pt x="1972" y="2177"/>
                  </a:lnTo>
                  <a:lnTo>
                    <a:pt x="0" y="2177"/>
                  </a:lnTo>
                  <a:lnTo>
                    <a:pt x="0" y="2146"/>
                  </a:lnTo>
                  <a:close/>
                  <a:moveTo>
                    <a:pt x="2223" y="0"/>
                  </a:moveTo>
                  <a:lnTo>
                    <a:pt x="2316" y="46"/>
                  </a:lnTo>
                  <a:lnTo>
                    <a:pt x="2223" y="91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26" name="Line 791"/>
            <p:cNvSpPr>
              <a:spLocks noChangeShapeType="1"/>
            </p:cNvSpPr>
            <p:nvPr/>
          </p:nvSpPr>
          <p:spPr bwMode="auto">
            <a:xfrm>
              <a:off x="5640381" y="5735638"/>
              <a:ext cx="407987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27" name="Line 792"/>
            <p:cNvSpPr>
              <a:spLocks noChangeShapeType="1"/>
            </p:cNvSpPr>
            <p:nvPr/>
          </p:nvSpPr>
          <p:spPr bwMode="auto">
            <a:xfrm>
              <a:off x="5640381" y="6129338"/>
              <a:ext cx="40798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28" name="Line 793"/>
            <p:cNvSpPr>
              <a:spLocks noChangeShapeType="1"/>
            </p:cNvSpPr>
            <p:nvPr/>
          </p:nvSpPr>
          <p:spPr bwMode="auto">
            <a:xfrm flipV="1">
              <a:off x="6400794" y="5735638"/>
              <a:ext cx="2571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229" name="Line 794"/>
            <p:cNvSpPr>
              <a:spLocks noChangeShapeType="1"/>
            </p:cNvSpPr>
            <p:nvPr/>
          </p:nvSpPr>
          <p:spPr bwMode="auto">
            <a:xfrm flipV="1">
              <a:off x="6400794" y="6127751"/>
              <a:ext cx="2571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498" name="직선 연결선 497"/>
            <p:cNvCxnSpPr>
              <a:stCxn id="35149" idx="3"/>
            </p:cNvCxnSpPr>
            <p:nvPr/>
          </p:nvCxnSpPr>
          <p:spPr>
            <a:xfrm>
              <a:off x="7979255" y="6282446"/>
              <a:ext cx="128048" cy="459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직선 연결선 499"/>
            <p:cNvCxnSpPr>
              <a:endCxn id="35146" idx="2"/>
            </p:cNvCxnSpPr>
            <p:nvPr/>
          </p:nvCxnSpPr>
          <p:spPr>
            <a:xfrm rot="5400000" flipH="1" flipV="1">
              <a:off x="7462473" y="5632160"/>
              <a:ext cx="1296143" cy="3890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1525" y="4098925"/>
            <a:ext cx="695325" cy="784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34829" name="Group 455"/>
          <p:cNvGrpSpPr>
            <a:grpSpLocks/>
          </p:cNvGrpSpPr>
          <p:nvPr/>
        </p:nvGrpSpPr>
        <p:grpSpPr bwMode="auto">
          <a:xfrm>
            <a:off x="100013" y="500063"/>
            <a:ext cx="4214812" cy="2857500"/>
            <a:chOff x="63" y="315"/>
            <a:chExt cx="2655" cy="1800"/>
          </a:xfrm>
        </p:grpSpPr>
        <p:sp>
          <p:nvSpPr>
            <p:cNvPr id="259" name="직사각형 258"/>
            <p:cNvSpPr/>
            <p:nvPr/>
          </p:nvSpPr>
          <p:spPr>
            <a:xfrm>
              <a:off x="63" y="315"/>
              <a:ext cx="2655" cy="18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4832" name="Line 4"/>
            <p:cNvSpPr>
              <a:spLocks noChangeShapeType="1"/>
            </p:cNvSpPr>
            <p:nvPr/>
          </p:nvSpPr>
          <p:spPr bwMode="auto">
            <a:xfrm>
              <a:off x="828" y="670"/>
              <a:ext cx="145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33" name="AutoShape 5"/>
            <p:cNvSpPr>
              <a:spLocks noChangeArrowheads="1"/>
            </p:cNvSpPr>
            <p:nvPr/>
          </p:nvSpPr>
          <p:spPr bwMode="auto">
            <a:xfrm>
              <a:off x="1273" y="546"/>
              <a:ext cx="232" cy="248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ko-KR" altLang="ko-KR" sz="10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4834" name="Rectangle 7"/>
            <p:cNvSpPr>
              <a:spLocks noChangeArrowheads="1"/>
            </p:cNvSpPr>
            <p:nvPr/>
          </p:nvSpPr>
          <p:spPr bwMode="auto">
            <a:xfrm>
              <a:off x="766" y="635"/>
              <a:ext cx="59" cy="7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0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92" name="Rectangle 13"/>
            <p:cNvSpPr>
              <a:spLocks noChangeArrowheads="1"/>
            </p:cNvSpPr>
            <p:nvPr/>
          </p:nvSpPr>
          <p:spPr bwMode="auto">
            <a:xfrm>
              <a:off x="828" y="996"/>
              <a:ext cx="78" cy="348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52000"/>
                  </a:srgbClr>
                </a:gs>
                <a:gs pos="50000">
                  <a:srgbClr val="0000FF">
                    <a:gamma/>
                    <a:tint val="28627"/>
                    <a:invGamma/>
                    <a:alpha val="59000"/>
                  </a:srgbClr>
                </a:gs>
                <a:gs pos="100000">
                  <a:srgbClr val="0000FF">
                    <a:alpha val="52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ko-KR" altLang="en-US" sz="10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93" name="Rectangle 16"/>
            <p:cNvSpPr>
              <a:spLocks noChangeArrowheads="1"/>
            </p:cNvSpPr>
            <p:nvPr/>
          </p:nvSpPr>
          <p:spPr bwMode="auto">
            <a:xfrm>
              <a:off x="945" y="996"/>
              <a:ext cx="77" cy="348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52000"/>
                  </a:srgbClr>
                </a:gs>
                <a:gs pos="50000">
                  <a:srgbClr val="0000FF">
                    <a:gamma/>
                    <a:tint val="28627"/>
                    <a:invGamma/>
                    <a:alpha val="59000"/>
                  </a:srgbClr>
                </a:gs>
                <a:gs pos="100000">
                  <a:srgbClr val="0000FF">
                    <a:alpha val="52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ko-KR" altLang="en-US" sz="10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94" name="Rectangle 17"/>
            <p:cNvSpPr>
              <a:spLocks noChangeArrowheads="1"/>
            </p:cNvSpPr>
            <p:nvPr/>
          </p:nvSpPr>
          <p:spPr bwMode="auto">
            <a:xfrm>
              <a:off x="1061" y="996"/>
              <a:ext cx="77" cy="348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52000"/>
                  </a:srgbClr>
                </a:gs>
                <a:gs pos="50000">
                  <a:srgbClr val="0000FF">
                    <a:gamma/>
                    <a:tint val="28627"/>
                    <a:invGamma/>
                    <a:alpha val="59000"/>
                  </a:srgbClr>
                </a:gs>
                <a:gs pos="100000">
                  <a:srgbClr val="0000FF">
                    <a:alpha val="52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ko-KR" altLang="en-US" sz="10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95" name="Rectangle 18"/>
            <p:cNvSpPr>
              <a:spLocks noChangeArrowheads="1"/>
            </p:cNvSpPr>
            <p:nvPr/>
          </p:nvSpPr>
          <p:spPr bwMode="auto">
            <a:xfrm>
              <a:off x="1177" y="996"/>
              <a:ext cx="77" cy="348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52000"/>
                  </a:srgbClr>
                </a:gs>
                <a:gs pos="50000">
                  <a:srgbClr val="0000FF">
                    <a:gamma/>
                    <a:tint val="28627"/>
                    <a:invGamma/>
                    <a:alpha val="59000"/>
                  </a:srgbClr>
                </a:gs>
                <a:gs pos="100000">
                  <a:srgbClr val="0000FF">
                    <a:alpha val="52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ko-KR" altLang="en-US" sz="10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96" name="Rectangle 19"/>
            <p:cNvSpPr>
              <a:spLocks noChangeArrowheads="1"/>
            </p:cNvSpPr>
            <p:nvPr/>
          </p:nvSpPr>
          <p:spPr bwMode="auto">
            <a:xfrm>
              <a:off x="1292" y="996"/>
              <a:ext cx="78" cy="348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52000"/>
                  </a:srgbClr>
                </a:gs>
                <a:gs pos="50000">
                  <a:srgbClr val="0000FF">
                    <a:gamma/>
                    <a:tint val="28627"/>
                    <a:invGamma/>
                    <a:alpha val="59000"/>
                  </a:srgbClr>
                </a:gs>
                <a:gs pos="100000">
                  <a:srgbClr val="0000FF">
                    <a:alpha val="52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ko-KR" altLang="en-US" sz="10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97" name="Rectangle 20"/>
            <p:cNvSpPr>
              <a:spLocks noChangeArrowheads="1"/>
            </p:cNvSpPr>
            <p:nvPr/>
          </p:nvSpPr>
          <p:spPr bwMode="auto">
            <a:xfrm>
              <a:off x="1410" y="996"/>
              <a:ext cx="78" cy="348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52000"/>
                  </a:srgbClr>
                </a:gs>
                <a:gs pos="50000">
                  <a:srgbClr val="0000FF">
                    <a:gamma/>
                    <a:tint val="28627"/>
                    <a:invGamma/>
                    <a:alpha val="59000"/>
                  </a:srgbClr>
                </a:gs>
                <a:gs pos="100000">
                  <a:srgbClr val="0000FF">
                    <a:alpha val="52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ko-KR" altLang="en-US" sz="10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98" name="Rectangle 21"/>
            <p:cNvSpPr>
              <a:spLocks noChangeArrowheads="1"/>
            </p:cNvSpPr>
            <p:nvPr/>
          </p:nvSpPr>
          <p:spPr bwMode="auto">
            <a:xfrm>
              <a:off x="1526" y="996"/>
              <a:ext cx="78" cy="348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52000"/>
                  </a:srgbClr>
                </a:gs>
                <a:gs pos="50000">
                  <a:srgbClr val="0000FF">
                    <a:gamma/>
                    <a:tint val="28627"/>
                    <a:invGamma/>
                    <a:alpha val="59000"/>
                  </a:srgbClr>
                </a:gs>
                <a:gs pos="100000">
                  <a:srgbClr val="0000FF">
                    <a:alpha val="52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ko-KR" altLang="en-US" sz="10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099" name="Rectangle 22"/>
            <p:cNvSpPr>
              <a:spLocks noChangeArrowheads="1"/>
            </p:cNvSpPr>
            <p:nvPr/>
          </p:nvSpPr>
          <p:spPr bwMode="auto">
            <a:xfrm>
              <a:off x="1642" y="996"/>
              <a:ext cx="78" cy="348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52000"/>
                  </a:srgbClr>
                </a:gs>
                <a:gs pos="50000">
                  <a:srgbClr val="0000FF">
                    <a:gamma/>
                    <a:tint val="28627"/>
                    <a:invGamma/>
                    <a:alpha val="59000"/>
                  </a:srgbClr>
                </a:gs>
                <a:gs pos="100000">
                  <a:srgbClr val="0000FF">
                    <a:alpha val="52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ko-KR" altLang="en-US" sz="10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00" name="Rectangle 23"/>
            <p:cNvSpPr>
              <a:spLocks noChangeArrowheads="1"/>
            </p:cNvSpPr>
            <p:nvPr/>
          </p:nvSpPr>
          <p:spPr bwMode="auto">
            <a:xfrm>
              <a:off x="1758" y="996"/>
              <a:ext cx="78" cy="348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52000"/>
                  </a:srgbClr>
                </a:gs>
                <a:gs pos="50000">
                  <a:srgbClr val="0000FF">
                    <a:gamma/>
                    <a:tint val="28627"/>
                    <a:invGamma/>
                    <a:alpha val="59000"/>
                  </a:srgbClr>
                </a:gs>
                <a:gs pos="100000">
                  <a:srgbClr val="0000FF">
                    <a:alpha val="52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ko-KR" altLang="en-US" sz="10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01" name="Rectangle 24"/>
            <p:cNvSpPr>
              <a:spLocks noChangeArrowheads="1"/>
            </p:cNvSpPr>
            <p:nvPr/>
          </p:nvSpPr>
          <p:spPr bwMode="auto">
            <a:xfrm>
              <a:off x="1874" y="996"/>
              <a:ext cx="77" cy="348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52000"/>
                  </a:srgbClr>
                </a:gs>
                <a:gs pos="50000">
                  <a:srgbClr val="0000FF">
                    <a:gamma/>
                    <a:tint val="28627"/>
                    <a:invGamma/>
                    <a:alpha val="59000"/>
                  </a:srgbClr>
                </a:gs>
                <a:gs pos="100000">
                  <a:srgbClr val="0000FF">
                    <a:alpha val="52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ko-KR" altLang="en-US" sz="10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02" name="Rectangle 25"/>
            <p:cNvSpPr>
              <a:spLocks noChangeArrowheads="1"/>
            </p:cNvSpPr>
            <p:nvPr/>
          </p:nvSpPr>
          <p:spPr bwMode="auto">
            <a:xfrm>
              <a:off x="1988" y="996"/>
              <a:ext cx="78" cy="348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52000"/>
                  </a:srgbClr>
                </a:gs>
                <a:gs pos="50000">
                  <a:srgbClr val="0000FF">
                    <a:gamma/>
                    <a:tint val="28627"/>
                    <a:invGamma/>
                    <a:alpha val="59000"/>
                  </a:srgbClr>
                </a:gs>
                <a:gs pos="100000">
                  <a:srgbClr val="0000FF">
                    <a:alpha val="52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ko-KR" altLang="en-US" sz="10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03" name="Rectangle 26"/>
            <p:cNvSpPr>
              <a:spLocks noChangeArrowheads="1"/>
            </p:cNvSpPr>
            <p:nvPr/>
          </p:nvSpPr>
          <p:spPr bwMode="auto">
            <a:xfrm>
              <a:off x="2104" y="996"/>
              <a:ext cx="77" cy="348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52000"/>
                  </a:srgbClr>
                </a:gs>
                <a:gs pos="50000">
                  <a:srgbClr val="0000FF">
                    <a:gamma/>
                    <a:tint val="28627"/>
                    <a:invGamma/>
                    <a:alpha val="59000"/>
                  </a:srgbClr>
                </a:gs>
                <a:gs pos="100000">
                  <a:srgbClr val="0000FF">
                    <a:alpha val="52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ko-KR" altLang="en-US" sz="10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5104" name="Rectangle 27"/>
            <p:cNvSpPr>
              <a:spLocks noChangeArrowheads="1"/>
            </p:cNvSpPr>
            <p:nvPr/>
          </p:nvSpPr>
          <p:spPr bwMode="auto">
            <a:xfrm>
              <a:off x="2220" y="996"/>
              <a:ext cx="77" cy="348"/>
            </a:xfrm>
            <a:prstGeom prst="rect">
              <a:avLst/>
            </a:prstGeom>
            <a:gradFill rotWithShape="1">
              <a:gsLst>
                <a:gs pos="0">
                  <a:srgbClr val="0000FF">
                    <a:alpha val="52000"/>
                  </a:srgbClr>
                </a:gs>
                <a:gs pos="50000">
                  <a:srgbClr val="0000FF">
                    <a:gamma/>
                    <a:tint val="28627"/>
                    <a:invGamma/>
                    <a:alpha val="59000"/>
                  </a:srgbClr>
                </a:gs>
                <a:gs pos="100000">
                  <a:srgbClr val="0000FF">
                    <a:alpha val="52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kumimoji="0" lang="ko-KR" altLang="en-US" sz="10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4874" name="Freeform 28"/>
            <p:cNvSpPr>
              <a:spLocks/>
            </p:cNvSpPr>
            <p:nvPr/>
          </p:nvSpPr>
          <p:spPr bwMode="auto">
            <a:xfrm>
              <a:off x="790" y="780"/>
              <a:ext cx="1237" cy="202"/>
            </a:xfrm>
            <a:custGeom>
              <a:avLst/>
              <a:gdLst>
                <a:gd name="T0" fmla="*/ 0 w 2903"/>
                <a:gd name="T1" fmla="*/ 202 h 641"/>
                <a:gd name="T2" fmla="*/ 251 w 2903"/>
                <a:gd name="T3" fmla="*/ 159 h 641"/>
                <a:gd name="T4" fmla="*/ 464 w 2903"/>
                <a:gd name="T5" fmla="*/ 30 h 641"/>
                <a:gd name="T6" fmla="*/ 599 w 2903"/>
                <a:gd name="T7" fmla="*/ 2 h 641"/>
                <a:gd name="T8" fmla="*/ 709 w 2903"/>
                <a:gd name="T9" fmla="*/ 24 h 641"/>
                <a:gd name="T10" fmla="*/ 928 w 2903"/>
                <a:gd name="T11" fmla="*/ 147 h 641"/>
                <a:gd name="T12" fmla="*/ 1237 w 2903"/>
                <a:gd name="T13" fmla="*/ 202 h 6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03"/>
                <a:gd name="T22" fmla="*/ 0 h 641"/>
                <a:gd name="T23" fmla="*/ 2903 w 2903"/>
                <a:gd name="T24" fmla="*/ 641 h 6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03" h="641">
                  <a:moveTo>
                    <a:pt x="0" y="641"/>
                  </a:moveTo>
                  <a:cubicBezTo>
                    <a:pt x="204" y="618"/>
                    <a:pt x="408" y="596"/>
                    <a:pt x="589" y="505"/>
                  </a:cubicBezTo>
                  <a:cubicBezTo>
                    <a:pt x="770" y="414"/>
                    <a:pt x="952" y="179"/>
                    <a:pt x="1088" y="96"/>
                  </a:cubicBezTo>
                  <a:cubicBezTo>
                    <a:pt x="1224" y="13"/>
                    <a:pt x="1310" y="9"/>
                    <a:pt x="1406" y="6"/>
                  </a:cubicBezTo>
                  <a:cubicBezTo>
                    <a:pt x="1502" y="3"/>
                    <a:pt x="1535" y="0"/>
                    <a:pt x="1664" y="77"/>
                  </a:cubicBezTo>
                  <a:cubicBezTo>
                    <a:pt x="1793" y="154"/>
                    <a:pt x="1972" y="374"/>
                    <a:pt x="2179" y="468"/>
                  </a:cubicBezTo>
                  <a:cubicBezTo>
                    <a:pt x="2386" y="562"/>
                    <a:pt x="2752" y="605"/>
                    <a:pt x="2903" y="6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75" name="Line 29"/>
            <p:cNvSpPr>
              <a:spLocks noChangeShapeType="1"/>
            </p:cNvSpPr>
            <p:nvPr/>
          </p:nvSpPr>
          <p:spPr bwMode="auto">
            <a:xfrm>
              <a:off x="790" y="983"/>
              <a:ext cx="1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76" name="Text Box 30"/>
            <p:cNvSpPr txBox="1">
              <a:spLocks noChangeArrowheads="1"/>
            </p:cNvSpPr>
            <p:nvPr/>
          </p:nvSpPr>
          <p:spPr bwMode="auto">
            <a:xfrm>
              <a:off x="1292" y="848"/>
              <a:ext cx="3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000">
                  <a:latin typeface="Gill Sans MT"/>
                  <a:ea typeface="HY엽서L" pitchFamily="18" charset="-127"/>
                </a:rPr>
                <a:t>Charge</a:t>
              </a:r>
            </a:p>
          </p:txBody>
        </p:sp>
        <p:sp>
          <p:nvSpPr>
            <p:cNvPr id="34877" name="Text Box 32"/>
            <p:cNvSpPr txBox="1">
              <a:spLocks noChangeArrowheads="1"/>
            </p:cNvSpPr>
            <p:nvPr/>
          </p:nvSpPr>
          <p:spPr bwMode="auto">
            <a:xfrm>
              <a:off x="1234" y="450"/>
              <a:ext cx="4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000">
                  <a:latin typeface="Gill Sans MT"/>
                  <a:ea typeface="HY엽서L" pitchFamily="18" charset="-127"/>
                </a:rPr>
                <a:t>Avalanche</a:t>
              </a:r>
            </a:p>
          </p:txBody>
        </p:sp>
        <p:sp>
          <p:nvSpPr>
            <p:cNvPr id="34878" name="Text Box 33"/>
            <p:cNvSpPr txBox="1">
              <a:spLocks noChangeArrowheads="1"/>
            </p:cNvSpPr>
            <p:nvPr/>
          </p:nvSpPr>
          <p:spPr bwMode="auto">
            <a:xfrm>
              <a:off x="423" y="475"/>
              <a:ext cx="5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000">
                  <a:latin typeface="Gill Sans MT"/>
                  <a:ea typeface="HY엽서L" pitchFamily="18" charset="-127"/>
                </a:rPr>
                <a:t>Anode wire</a:t>
              </a:r>
            </a:p>
          </p:txBody>
        </p:sp>
        <p:sp>
          <p:nvSpPr>
            <p:cNvPr id="34879" name="Text Box 34"/>
            <p:cNvSpPr txBox="1">
              <a:spLocks noChangeArrowheads="1"/>
            </p:cNvSpPr>
            <p:nvPr/>
          </p:nvSpPr>
          <p:spPr bwMode="auto">
            <a:xfrm>
              <a:off x="310" y="996"/>
              <a:ext cx="56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ko-KR" sz="1000">
                  <a:latin typeface="Gill Sans MT"/>
                  <a:ea typeface="HY엽서L" pitchFamily="18" charset="-127"/>
                </a:rPr>
                <a:t>cathode wire</a:t>
              </a:r>
            </a:p>
            <a:p>
              <a:pPr algn="ctr"/>
              <a:r>
                <a:rPr kumimoji="0" lang="en-US" altLang="ko-KR" sz="1000">
                  <a:latin typeface="Gill Sans MT"/>
                  <a:ea typeface="HY엽서L" pitchFamily="18" charset="-127"/>
                </a:rPr>
                <a:t>or</a:t>
              </a:r>
            </a:p>
            <a:p>
              <a:pPr algn="ctr"/>
              <a:r>
                <a:rPr kumimoji="0" lang="en-US" altLang="ko-KR" sz="1000">
                  <a:latin typeface="Gill Sans MT"/>
                  <a:ea typeface="HY엽서L" pitchFamily="18" charset="-127"/>
                </a:rPr>
                <a:t>electrode</a:t>
              </a:r>
            </a:p>
          </p:txBody>
        </p:sp>
        <p:sp>
          <p:nvSpPr>
            <p:cNvPr id="34880" name="Oval 89"/>
            <p:cNvSpPr>
              <a:spLocks noChangeArrowheads="1"/>
            </p:cNvSpPr>
            <p:nvPr/>
          </p:nvSpPr>
          <p:spPr bwMode="auto">
            <a:xfrm>
              <a:off x="643" y="1393"/>
              <a:ext cx="58" cy="7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0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4881" name="Oval 90"/>
            <p:cNvSpPr>
              <a:spLocks noChangeArrowheads="1"/>
            </p:cNvSpPr>
            <p:nvPr/>
          </p:nvSpPr>
          <p:spPr bwMode="auto">
            <a:xfrm>
              <a:off x="2417" y="1385"/>
              <a:ext cx="58" cy="7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000">
                <a:latin typeface="Gill Sans MT"/>
                <a:ea typeface="HY엽서L" pitchFamily="18" charset="-127"/>
              </a:endParaRPr>
            </a:p>
          </p:txBody>
        </p:sp>
        <p:sp>
          <p:nvSpPr>
            <p:cNvPr id="34882" name="Line 91"/>
            <p:cNvSpPr>
              <a:spLocks noChangeShapeType="1"/>
            </p:cNvSpPr>
            <p:nvPr/>
          </p:nvSpPr>
          <p:spPr bwMode="auto">
            <a:xfrm flipH="1">
              <a:off x="699" y="1430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83" name="Line 92"/>
            <p:cNvSpPr>
              <a:spLocks noChangeShapeType="1"/>
            </p:cNvSpPr>
            <p:nvPr/>
          </p:nvSpPr>
          <p:spPr bwMode="auto">
            <a:xfrm flipH="1">
              <a:off x="2245" y="1423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34884" name="Group 111"/>
            <p:cNvGrpSpPr>
              <a:grpSpLocks/>
            </p:cNvGrpSpPr>
            <p:nvPr/>
          </p:nvGrpSpPr>
          <p:grpSpPr bwMode="auto">
            <a:xfrm>
              <a:off x="867" y="1393"/>
              <a:ext cx="155" cy="260"/>
              <a:chOff x="1383" y="2341"/>
              <a:chExt cx="364" cy="474"/>
            </a:xfrm>
          </p:grpSpPr>
          <p:sp>
            <p:nvSpPr>
              <p:cNvPr id="35028" name="Freeform 41"/>
              <p:cNvSpPr>
                <a:spLocks/>
              </p:cNvSpPr>
              <p:nvPr/>
            </p:nvSpPr>
            <p:spPr bwMode="auto">
              <a:xfrm>
                <a:off x="1429" y="2341"/>
                <a:ext cx="182" cy="120"/>
              </a:xfrm>
              <a:custGeom>
                <a:avLst/>
                <a:gdLst>
                  <a:gd name="T0" fmla="*/ 0 w 1330"/>
                  <a:gd name="T1" fmla="*/ 63 h 877"/>
                  <a:gd name="T2" fmla="*/ 9 w 1330"/>
                  <a:gd name="T3" fmla="*/ 24 h 877"/>
                  <a:gd name="T4" fmla="*/ 38 w 1330"/>
                  <a:gd name="T5" fmla="*/ 2 h 877"/>
                  <a:gd name="T6" fmla="*/ 67 w 1330"/>
                  <a:gd name="T7" fmla="*/ 15 h 877"/>
                  <a:gd name="T8" fmla="*/ 81 w 1330"/>
                  <a:gd name="T9" fmla="*/ 55 h 877"/>
                  <a:gd name="T10" fmla="*/ 75 w 1330"/>
                  <a:gd name="T11" fmla="*/ 99 h 877"/>
                  <a:gd name="T12" fmla="*/ 59 w 1330"/>
                  <a:gd name="T13" fmla="*/ 118 h 877"/>
                  <a:gd name="T14" fmla="*/ 36 w 1330"/>
                  <a:gd name="T15" fmla="*/ 89 h 877"/>
                  <a:gd name="T16" fmla="*/ 32 w 1330"/>
                  <a:gd name="T17" fmla="*/ 51 h 877"/>
                  <a:gd name="T18" fmla="*/ 51 w 1330"/>
                  <a:gd name="T19" fmla="*/ 11 h 877"/>
                  <a:gd name="T20" fmla="*/ 79 w 1330"/>
                  <a:gd name="T21" fmla="*/ 3 h 877"/>
                  <a:gd name="T22" fmla="*/ 104 w 1330"/>
                  <a:gd name="T23" fmla="*/ 16 h 877"/>
                  <a:gd name="T24" fmla="*/ 117 w 1330"/>
                  <a:gd name="T25" fmla="*/ 44 h 877"/>
                  <a:gd name="T26" fmla="*/ 118 w 1330"/>
                  <a:gd name="T27" fmla="*/ 68 h 877"/>
                  <a:gd name="T28" fmla="*/ 112 w 1330"/>
                  <a:gd name="T29" fmla="*/ 99 h 877"/>
                  <a:gd name="T30" fmla="*/ 95 w 1330"/>
                  <a:gd name="T31" fmla="*/ 118 h 877"/>
                  <a:gd name="T32" fmla="*/ 78 w 1330"/>
                  <a:gd name="T33" fmla="*/ 102 h 877"/>
                  <a:gd name="T34" fmla="*/ 70 w 1330"/>
                  <a:gd name="T35" fmla="*/ 62 h 877"/>
                  <a:gd name="T36" fmla="*/ 82 w 1330"/>
                  <a:gd name="T37" fmla="*/ 18 h 877"/>
                  <a:gd name="T38" fmla="*/ 113 w 1330"/>
                  <a:gd name="T39" fmla="*/ 2 h 877"/>
                  <a:gd name="T40" fmla="*/ 140 w 1330"/>
                  <a:gd name="T41" fmla="*/ 19 h 877"/>
                  <a:gd name="T42" fmla="*/ 147 w 1330"/>
                  <a:gd name="T43" fmla="*/ 40 h 877"/>
                  <a:gd name="T44" fmla="*/ 150 w 1330"/>
                  <a:gd name="T45" fmla="*/ 70 h 877"/>
                  <a:gd name="T46" fmla="*/ 144 w 1330"/>
                  <a:gd name="T47" fmla="*/ 100 h 877"/>
                  <a:gd name="T48" fmla="*/ 129 w 1330"/>
                  <a:gd name="T49" fmla="*/ 116 h 877"/>
                  <a:gd name="T50" fmla="*/ 117 w 1330"/>
                  <a:gd name="T51" fmla="*/ 104 h 877"/>
                  <a:gd name="T52" fmla="*/ 107 w 1330"/>
                  <a:gd name="T53" fmla="*/ 58 h 877"/>
                  <a:gd name="T54" fmla="*/ 118 w 1330"/>
                  <a:gd name="T55" fmla="*/ 13 h 877"/>
                  <a:gd name="T56" fmla="*/ 145 w 1330"/>
                  <a:gd name="T57" fmla="*/ 1 h 877"/>
                  <a:gd name="T58" fmla="*/ 171 w 1330"/>
                  <a:gd name="T59" fmla="*/ 20 h 877"/>
                  <a:gd name="T60" fmla="*/ 179 w 1330"/>
                  <a:gd name="T61" fmla="*/ 41 h 877"/>
                  <a:gd name="T62" fmla="*/ 182 w 1330"/>
                  <a:gd name="T63" fmla="*/ 65 h 8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30"/>
                  <a:gd name="T97" fmla="*/ 0 h 877"/>
                  <a:gd name="T98" fmla="*/ 1330 w 1330"/>
                  <a:gd name="T99" fmla="*/ 877 h 8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30" h="877">
                    <a:moveTo>
                      <a:pt x="0" y="460"/>
                    </a:moveTo>
                    <a:cubicBezTo>
                      <a:pt x="11" y="412"/>
                      <a:pt x="22" y="246"/>
                      <a:pt x="68" y="172"/>
                    </a:cubicBezTo>
                    <a:cubicBezTo>
                      <a:pt x="114" y="98"/>
                      <a:pt x="208" y="25"/>
                      <a:pt x="279" y="15"/>
                    </a:cubicBezTo>
                    <a:cubicBezTo>
                      <a:pt x="350" y="5"/>
                      <a:pt x="441" y="47"/>
                      <a:pt x="493" y="111"/>
                    </a:cubicBezTo>
                    <a:cubicBezTo>
                      <a:pt x="545" y="175"/>
                      <a:pt x="580" y="297"/>
                      <a:pt x="589" y="399"/>
                    </a:cubicBezTo>
                    <a:cubicBezTo>
                      <a:pt x="598" y="501"/>
                      <a:pt x="574" y="643"/>
                      <a:pt x="548" y="721"/>
                    </a:cubicBezTo>
                    <a:cubicBezTo>
                      <a:pt x="522" y="799"/>
                      <a:pt x="480" y="877"/>
                      <a:pt x="432" y="865"/>
                    </a:cubicBezTo>
                    <a:cubicBezTo>
                      <a:pt x="384" y="853"/>
                      <a:pt x="293" y="734"/>
                      <a:pt x="260" y="652"/>
                    </a:cubicBezTo>
                    <a:cubicBezTo>
                      <a:pt x="227" y="570"/>
                      <a:pt x="215" y="466"/>
                      <a:pt x="233" y="371"/>
                    </a:cubicBezTo>
                    <a:cubicBezTo>
                      <a:pt x="251" y="276"/>
                      <a:pt x="313" y="141"/>
                      <a:pt x="370" y="83"/>
                    </a:cubicBezTo>
                    <a:cubicBezTo>
                      <a:pt x="427" y="25"/>
                      <a:pt x="511" y="16"/>
                      <a:pt x="576" y="22"/>
                    </a:cubicBezTo>
                    <a:cubicBezTo>
                      <a:pt x="641" y="28"/>
                      <a:pt x="714" y="68"/>
                      <a:pt x="761" y="118"/>
                    </a:cubicBezTo>
                    <a:cubicBezTo>
                      <a:pt x="808" y="168"/>
                      <a:pt x="840" y="260"/>
                      <a:pt x="857" y="323"/>
                    </a:cubicBezTo>
                    <a:cubicBezTo>
                      <a:pt x="874" y="386"/>
                      <a:pt x="871" y="429"/>
                      <a:pt x="864" y="495"/>
                    </a:cubicBezTo>
                    <a:cubicBezTo>
                      <a:pt x="857" y="561"/>
                      <a:pt x="845" y="659"/>
                      <a:pt x="816" y="721"/>
                    </a:cubicBezTo>
                    <a:cubicBezTo>
                      <a:pt x="787" y="783"/>
                      <a:pt x="733" y="862"/>
                      <a:pt x="692" y="865"/>
                    </a:cubicBezTo>
                    <a:cubicBezTo>
                      <a:pt x="651" y="868"/>
                      <a:pt x="599" y="810"/>
                      <a:pt x="569" y="742"/>
                    </a:cubicBezTo>
                    <a:cubicBezTo>
                      <a:pt x="539" y="674"/>
                      <a:pt x="510" y="556"/>
                      <a:pt x="514" y="454"/>
                    </a:cubicBezTo>
                    <a:cubicBezTo>
                      <a:pt x="518" y="352"/>
                      <a:pt x="544" y="204"/>
                      <a:pt x="596" y="131"/>
                    </a:cubicBezTo>
                    <a:cubicBezTo>
                      <a:pt x="648" y="58"/>
                      <a:pt x="753" y="14"/>
                      <a:pt x="824" y="15"/>
                    </a:cubicBezTo>
                    <a:cubicBezTo>
                      <a:pt x="895" y="16"/>
                      <a:pt x="979" y="92"/>
                      <a:pt x="1021" y="138"/>
                    </a:cubicBezTo>
                    <a:cubicBezTo>
                      <a:pt x="1063" y="184"/>
                      <a:pt x="1063" y="226"/>
                      <a:pt x="1076" y="289"/>
                    </a:cubicBezTo>
                    <a:cubicBezTo>
                      <a:pt x="1089" y="352"/>
                      <a:pt x="1101" y="442"/>
                      <a:pt x="1097" y="515"/>
                    </a:cubicBezTo>
                    <a:cubicBezTo>
                      <a:pt x="1093" y="588"/>
                      <a:pt x="1074" y="672"/>
                      <a:pt x="1049" y="728"/>
                    </a:cubicBezTo>
                    <a:cubicBezTo>
                      <a:pt x="1024" y="784"/>
                      <a:pt x="978" y="845"/>
                      <a:pt x="946" y="851"/>
                    </a:cubicBezTo>
                    <a:cubicBezTo>
                      <a:pt x="914" y="857"/>
                      <a:pt x="885" y="833"/>
                      <a:pt x="857" y="762"/>
                    </a:cubicBezTo>
                    <a:cubicBezTo>
                      <a:pt x="829" y="691"/>
                      <a:pt x="780" y="537"/>
                      <a:pt x="781" y="426"/>
                    </a:cubicBezTo>
                    <a:cubicBezTo>
                      <a:pt x="782" y="315"/>
                      <a:pt x="818" y="167"/>
                      <a:pt x="864" y="97"/>
                    </a:cubicBezTo>
                    <a:cubicBezTo>
                      <a:pt x="910" y="27"/>
                      <a:pt x="992" y="0"/>
                      <a:pt x="1056" y="8"/>
                    </a:cubicBezTo>
                    <a:cubicBezTo>
                      <a:pt x="1120" y="16"/>
                      <a:pt x="1206" y="96"/>
                      <a:pt x="1248" y="145"/>
                    </a:cubicBezTo>
                    <a:cubicBezTo>
                      <a:pt x="1290" y="194"/>
                      <a:pt x="1295" y="248"/>
                      <a:pt x="1309" y="303"/>
                    </a:cubicBezTo>
                    <a:cubicBezTo>
                      <a:pt x="1323" y="358"/>
                      <a:pt x="1326" y="439"/>
                      <a:pt x="1330" y="4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029" name="Line 42"/>
              <p:cNvSpPr>
                <a:spLocks noChangeShapeType="1"/>
              </p:cNvSpPr>
              <p:nvPr/>
            </p:nvSpPr>
            <p:spPr bwMode="auto">
              <a:xfrm>
                <a:off x="1383" y="240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030" name="Line 43"/>
              <p:cNvSpPr>
                <a:spLocks noChangeShapeType="1"/>
              </p:cNvSpPr>
              <p:nvPr/>
            </p:nvSpPr>
            <p:spPr bwMode="auto">
              <a:xfrm>
                <a:off x="1614" y="240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5031" name="Group 102"/>
              <p:cNvGrpSpPr>
                <a:grpSpLocks/>
              </p:cNvGrpSpPr>
              <p:nvPr/>
            </p:nvGrpSpPr>
            <p:grpSpPr bwMode="auto">
              <a:xfrm>
                <a:off x="1566" y="2407"/>
                <a:ext cx="181" cy="408"/>
                <a:chOff x="1566" y="2401"/>
                <a:chExt cx="181" cy="408"/>
              </a:xfrm>
            </p:grpSpPr>
            <p:sp>
              <p:nvSpPr>
                <p:cNvPr id="35032" name="Line 93"/>
                <p:cNvSpPr>
                  <a:spLocks noChangeShapeType="1"/>
                </p:cNvSpPr>
                <p:nvPr/>
              </p:nvSpPr>
              <p:spPr bwMode="auto">
                <a:xfrm>
                  <a:off x="1655" y="2401"/>
                  <a:ext cx="0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33" name="Line 94"/>
                <p:cNvSpPr>
                  <a:spLocks noChangeShapeType="1"/>
                </p:cNvSpPr>
                <p:nvPr/>
              </p:nvSpPr>
              <p:spPr bwMode="auto">
                <a:xfrm>
                  <a:off x="1589" y="2523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34" name="Line 95"/>
                <p:cNvSpPr>
                  <a:spLocks noChangeShapeType="1"/>
                </p:cNvSpPr>
                <p:nvPr/>
              </p:nvSpPr>
              <p:spPr bwMode="auto">
                <a:xfrm>
                  <a:off x="1588" y="2589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35" name="Line 96"/>
                <p:cNvSpPr>
                  <a:spLocks noChangeShapeType="1"/>
                </p:cNvSpPr>
                <p:nvPr/>
              </p:nvSpPr>
              <p:spPr bwMode="auto">
                <a:xfrm>
                  <a:off x="1655" y="2593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36" name="Line 97"/>
                <p:cNvSpPr>
                  <a:spLocks noChangeShapeType="1"/>
                </p:cNvSpPr>
                <p:nvPr/>
              </p:nvSpPr>
              <p:spPr bwMode="auto">
                <a:xfrm>
                  <a:off x="1566" y="2729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37" name="Line 98"/>
                <p:cNvSpPr>
                  <a:spLocks noChangeShapeType="1"/>
                </p:cNvSpPr>
                <p:nvPr/>
              </p:nvSpPr>
              <p:spPr bwMode="auto">
                <a:xfrm>
                  <a:off x="1587" y="2766"/>
                  <a:ext cx="1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38" name="Line 99"/>
                <p:cNvSpPr>
                  <a:spLocks noChangeShapeType="1"/>
                </p:cNvSpPr>
                <p:nvPr/>
              </p:nvSpPr>
              <p:spPr bwMode="auto">
                <a:xfrm>
                  <a:off x="1628" y="2809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34885" name="Group 112"/>
            <p:cNvGrpSpPr>
              <a:grpSpLocks/>
            </p:cNvGrpSpPr>
            <p:nvPr/>
          </p:nvGrpSpPr>
          <p:grpSpPr bwMode="auto">
            <a:xfrm>
              <a:off x="983" y="1393"/>
              <a:ext cx="155" cy="259"/>
              <a:chOff x="1383" y="2341"/>
              <a:chExt cx="364" cy="474"/>
            </a:xfrm>
          </p:grpSpPr>
          <p:sp>
            <p:nvSpPr>
              <p:cNvPr id="35017" name="Freeform 113"/>
              <p:cNvSpPr>
                <a:spLocks/>
              </p:cNvSpPr>
              <p:nvPr/>
            </p:nvSpPr>
            <p:spPr bwMode="auto">
              <a:xfrm>
                <a:off x="1429" y="2341"/>
                <a:ext cx="182" cy="120"/>
              </a:xfrm>
              <a:custGeom>
                <a:avLst/>
                <a:gdLst>
                  <a:gd name="T0" fmla="*/ 0 w 1330"/>
                  <a:gd name="T1" fmla="*/ 63 h 877"/>
                  <a:gd name="T2" fmla="*/ 9 w 1330"/>
                  <a:gd name="T3" fmla="*/ 24 h 877"/>
                  <a:gd name="T4" fmla="*/ 38 w 1330"/>
                  <a:gd name="T5" fmla="*/ 2 h 877"/>
                  <a:gd name="T6" fmla="*/ 67 w 1330"/>
                  <a:gd name="T7" fmla="*/ 15 h 877"/>
                  <a:gd name="T8" fmla="*/ 81 w 1330"/>
                  <a:gd name="T9" fmla="*/ 55 h 877"/>
                  <a:gd name="T10" fmla="*/ 75 w 1330"/>
                  <a:gd name="T11" fmla="*/ 99 h 877"/>
                  <a:gd name="T12" fmla="*/ 59 w 1330"/>
                  <a:gd name="T13" fmla="*/ 118 h 877"/>
                  <a:gd name="T14" fmla="*/ 36 w 1330"/>
                  <a:gd name="T15" fmla="*/ 89 h 877"/>
                  <a:gd name="T16" fmla="*/ 32 w 1330"/>
                  <a:gd name="T17" fmla="*/ 51 h 877"/>
                  <a:gd name="T18" fmla="*/ 51 w 1330"/>
                  <a:gd name="T19" fmla="*/ 11 h 877"/>
                  <a:gd name="T20" fmla="*/ 79 w 1330"/>
                  <a:gd name="T21" fmla="*/ 3 h 877"/>
                  <a:gd name="T22" fmla="*/ 104 w 1330"/>
                  <a:gd name="T23" fmla="*/ 16 h 877"/>
                  <a:gd name="T24" fmla="*/ 117 w 1330"/>
                  <a:gd name="T25" fmla="*/ 44 h 877"/>
                  <a:gd name="T26" fmla="*/ 118 w 1330"/>
                  <a:gd name="T27" fmla="*/ 68 h 877"/>
                  <a:gd name="T28" fmla="*/ 112 w 1330"/>
                  <a:gd name="T29" fmla="*/ 99 h 877"/>
                  <a:gd name="T30" fmla="*/ 95 w 1330"/>
                  <a:gd name="T31" fmla="*/ 118 h 877"/>
                  <a:gd name="T32" fmla="*/ 78 w 1330"/>
                  <a:gd name="T33" fmla="*/ 102 h 877"/>
                  <a:gd name="T34" fmla="*/ 70 w 1330"/>
                  <a:gd name="T35" fmla="*/ 62 h 877"/>
                  <a:gd name="T36" fmla="*/ 82 w 1330"/>
                  <a:gd name="T37" fmla="*/ 18 h 877"/>
                  <a:gd name="T38" fmla="*/ 113 w 1330"/>
                  <a:gd name="T39" fmla="*/ 2 h 877"/>
                  <a:gd name="T40" fmla="*/ 140 w 1330"/>
                  <a:gd name="T41" fmla="*/ 19 h 877"/>
                  <a:gd name="T42" fmla="*/ 147 w 1330"/>
                  <a:gd name="T43" fmla="*/ 40 h 877"/>
                  <a:gd name="T44" fmla="*/ 150 w 1330"/>
                  <a:gd name="T45" fmla="*/ 70 h 877"/>
                  <a:gd name="T46" fmla="*/ 144 w 1330"/>
                  <a:gd name="T47" fmla="*/ 100 h 877"/>
                  <a:gd name="T48" fmla="*/ 129 w 1330"/>
                  <a:gd name="T49" fmla="*/ 116 h 877"/>
                  <a:gd name="T50" fmla="*/ 117 w 1330"/>
                  <a:gd name="T51" fmla="*/ 104 h 877"/>
                  <a:gd name="T52" fmla="*/ 107 w 1330"/>
                  <a:gd name="T53" fmla="*/ 58 h 877"/>
                  <a:gd name="T54" fmla="*/ 118 w 1330"/>
                  <a:gd name="T55" fmla="*/ 13 h 877"/>
                  <a:gd name="T56" fmla="*/ 145 w 1330"/>
                  <a:gd name="T57" fmla="*/ 1 h 877"/>
                  <a:gd name="T58" fmla="*/ 171 w 1330"/>
                  <a:gd name="T59" fmla="*/ 20 h 877"/>
                  <a:gd name="T60" fmla="*/ 179 w 1330"/>
                  <a:gd name="T61" fmla="*/ 41 h 877"/>
                  <a:gd name="T62" fmla="*/ 182 w 1330"/>
                  <a:gd name="T63" fmla="*/ 65 h 8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30"/>
                  <a:gd name="T97" fmla="*/ 0 h 877"/>
                  <a:gd name="T98" fmla="*/ 1330 w 1330"/>
                  <a:gd name="T99" fmla="*/ 877 h 8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30" h="877">
                    <a:moveTo>
                      <a:pt x="0" y="460"/>
                    </a:moveTo>
                    <a:cubicBezTo>
                      <a:pt x="11" y="412"/>
                      <a:pt x="22" y="246"/>
                      <a:pt x="68" y="172"/>
                    </a:cubicBezTo>
                    <a:cubicBezTo>
                      <a:pt x="114" y="98"/>
                      <a:pt x="208" y="25"/>
                      <a:pt x="279" y="15"/>
                    </a:cubicBezTo>
                    <a:cubicBezTo>
                      <a:pt x="350" y="5"/>
                      <a:pt x="441" y="47"/>
                      <a:pt x="493" y="111"/>
                    </a:cubicBezTo>
                    <a:cubicBezTo>
                      <a:pt x="545" y="175"/>
                      <a:pt x="580" y="297"/>
                      <a:pt x="589" y="399"/>
                    </a:cubicBezTo>
                    <a:cubicBezTo>
                      <a:pt x="598" y="501"/>
                      <a:pt x="574" y="643"/>
                      <a:pt x="548" y="721"/>
                    </a:cubicBezTo>
                    <a:cubicBezTo>
                      <a:pt x="522" y="799"/>
                      <a:pt x="480" y="877"/>
                      <a:pt x="432" y="865"/>
                    </a:cubicBezTo>
                    <a:cubicBezTo>
                      <a:pt x="384" y="853"/>
                      <a:pt x="293" y="734"/>
                      <a:pt x="260" y="652"/>
                    </a:cubicBezTo>
                    <a:cubicBezTo>
                      <a:pt x="227" y="570"/>
                      <a:pt x="215" y="466"/>
                      <a:pt x="233" y="371"/>
                    </a:cubicBezTo>
                    <a:cubicBezTo>
                      <a:pt x="251" y="276"/>
                      <a:pt x="313" y="141"/>
                      <a:pt x="370" y="83"/>
                    </a:cubicBezTo>
                    <a:cubicBezTo>
                      <a:pt x="427" y="25"/>
                      <a:pt x="511" y="16"/>
                      <a:pt x="576" y="22"/>
                    </a:cubicBezTo>
                    <a:cubicBezTo>
                      <a:pt x="641" y="28"/>
                      <a:pt x="714" y="68"/>
                      <a:pt x="761" y="118"/>
                    </a:cubicBezTo>
                    <a:cubicBezTo>
                      <a:pt x="808" y="168"/>
                      <a:pt x="840" y="260"/>
                      <a:pt x="857" y="323"/>
                    </a:cubicBezTo>
                    <a:cubicBezTo>
                      <a:pt x="874" y="386"/>
                      <a:pt x="871" y="429"/>
                      <a:pt x="864" y="495"/>
                    </a:cubicBezTo>
                    <a:cubicBezTo>
                      <a:pt x="857" y="561"/>
                      <a:pt x="845" y="659"/>
                      <a:pt x="816" y="721"/>
                    </a:cubicBezTo>
                    <a:cubicBezTo>
                      <a:pt x="787" y="783"/>
                      <a:pt x="733" y="862"/>
                      <a:pt x="692" y="865"/>
                    </a:cubicBezTo>
                    <a:cubicBezTo>
                      <a:pt x="651" y="868"/>
                      <a:pt x="599" y="810"/>
                      <a:pt x="569" y="742"/>
                    </a:cubicBezTo>
                    <a:cubicBezTo>
                      <a:pt x="539" y="674"/>
                      <a:pt x="510" y="556"/>
                      <a:pt x="514" y="454"/>
                    </a:cubicBezTo>
                    <a:cubicBezTo>
                      <a:pt x="518" y="352"/>
                      <a:pt x="544" y="204"/>
                      <a:pt x="596" y="131"/>
                    </a:cubicBezTo>
                    <a:cubicBezTo>
                      <a:pt x="648" y="58"/>
                      <a:pt x="753" y="14"/>
                      <a:pt x="824" y="15"/>
                    </a:cubicBezTo>
                    <a:cubicBezTo>
                      <a:pt x="895" y="16"/>
                      <a:pt x="979" y="92"/>
                      <a:pt x="1021" y="138"/>
                    </a:cubicBezTo>
                    <a:cubicBezTo>
                      <a:pt x="1063" y="184"/>
                      <a:pt x="1063" y="226"/>
                      <a:pt x="1076" y="289"/>
                    </a:cubicBezTo>
                    <a:cubicBezTo>
                      <a:pt x="1089" y="352"/>
                      <a:pt x="1101" y="442"/>
                      <a:pt x="1097" y="515"/>
                    </a:cubicBezTo>
                    <a:cubicBezTo>
                      <a:pt x="1093" y="588"/>
                      <a:pt x="1074" y="672"/>
                      <a:pt x="1049" y="728"/>
                    </a:cubicBezTo>
                    <a:cubicBezTo>
                      <a:pt x="1024" y="784"/>
                      <a:pt x="978" y="845"/>
                      <a:pt x="946" y="851"/>
                    </a:cubicBezTo>
                    <a:cubicBezTo>
                      <a:pt x="914" y="857"/>
                      <a:pt x="885" y="833"/>
                      <a:pt x="857" y="762"/>
                    </a:cubicBezTo>
                    <a:cubicBezTo>
                      <a:pt x="829" y="691"/>
                      <a:pt x="780" y="537"/>
                      <a:pt x="781" y="426"/>
                    </a:cubicBezTo>
                    <a:cubicBezTo>
                      <a:pt x="782" y="315"/>
                      <a:pt x="818" y="167"/>
                      <a:pt x="864" y="97"/>
                    </a:cubicBezTo>
                    <a:cubicBezTo>
                      <a:pt x="910" y="27"/>
                      <a:pt x="992" y="0"/>
                      <a:pt x="1056" y="8"/>
                    </a:cubicBezTo>
                    <a:cubicBezTo>
                      <a:pt x="1120" y="16"/>
                      <a:pt x="1206" y="96"/>
                      <a:pt x="1248" y="145"/>
                    </a:cubicBezTo>
                    <a:cubicBezTo>
                      <a:pt x="1290" y="194"/>
                      <a:pt x="1295" y="248"/>
                      <a:pt x="1309" y="303"/>
                    </a:cubicBezTo>
                    <a:cubicBezTo>
                      <a:pt x="1323" y="358"/>
                      <a:pt x="1326" y="439"/>
                      <a:pt x="1330" y="4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018" name="Line 114"/>
              <p:cNvSpPr>
                <a:spLocks noChangeShapeType="1"/>
              </p:cNvSpPr>
              <p:nvPr/>
            </p:nvSpPr>
            <p:spPr bwMode="auto">
              <a:xfrm>
                <a:off x="1383" y="240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019" name="Line 115"/>
              <p:cNvSpPr>
                <a:spLocks noChangeShapeType="1"/>
              </p:cNvSpPr>
              <p:nvPr/>
            </p:nvSpPr>
            <p:spPr bwMode="auto">
              <a:xfrm>
                <a:off x="1614" y="240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5020" name="Group 116"/>
              <p:cNvGrpSpPr>
                <a:grpSpLocks/>
              </p:cNvGrpSpPr>
              <p:nvPr/>
            </p:nvGrpSpPr>
            <p:grpSpPr bwMode="auto">
              <a:xfrm>
                <a:off x="1566" y="2407"/>
                <a:ext cx="181" cy="408"/>
                <a:chOff x="1566" y="2401"/>
                <a:chExt cx="181" cy="408"/>
              </a:xfrm>
            </p:grpSpPr>
            <p:sp>
              <p:nvSpPr>
                <p:cNvPr id="35021" name="Line 117"/>
                <p:cNvSpPr>
                  <a:spLocks noChangeShapeType="1"/>
                </p:cNvSpPr>
                <p:nvPr/>
              </p:nvSpPr>
              <p:spPr bwMode="auto">
                <a:xfrm>
                  <a:off x="1655" y="2401"/>
                  <a:ext cx="0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22" name="Line 118"/>
                <p:cNvSpPr>
                  <a:spLocks noChangeShapeType="1"/>
                </p:cNvSpPr>
                <p:nvPr/>
              </p:nvSpPr>
              <p:spPr bwMode="auto">
                <a:xfrm>
                  <a:off x="1589" y="2523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23" name="Line 119"/>
                <p:cNvSpPr>
                  <a:spLocks noChangeShapeType="1"/>
                </p:cNvSpPr>
                <p:nvPr/>
              </p:nvSpPr>
              <p:spPr bwMode="auto">
                <a:xfrm>
                  <a:off x="1588" y="2589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24" name="Line 120"/>
                <p:cNvSpPr>
                  <a:spLocks noChangeShapeType="1"/>
                </p:cNvSpPr>
                <p:nvPr/>
              </p:nvSpPr>
              <p:spPr bwMode="auto">
                <a:xfrm>
                  <a:off x="1655" y="2593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25" name="Line 121"/>
                <p:cNvSpPr>
                  <a:spLocks noChangeShapeType="1"/>
                </p:cNvSpPr>
                <p:nvPr/>
              </p:nvSpPr>
              <p:spPr bwMode="auto">
                <a:xfrm>
                  <a:off x="1566" y="2729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26" name="Line 122"/>
                <p:cNvSpPr>
                  <a:spLocks noChangeShapeType="1"/>
                </p:cNvSpPr>
                <p:nvPr/>
              </p:nvSpPr>
              <p:spPr bwMode="auto">
                <a:xfrm>
                  <a:off x="1587" y="2766"/>
                  <a:ext cx="1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27" name="Line 123"/>
                <p:cNvSpPr>
                  <a:spLocks noChangeShapeType="1"/>
                </p:cNvSpPr>
                <p:nvPr/>
              </p:nvSpPr>
              <p:spPr bwMode="auto">
                <a:xfrm>
                  <a:off x="1628" y="2809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34886" name="Group 124"/>
            <p:cNvGrpSpPr>
              <a:grpSpLocks/>
            </p:cNvGrpSpPr>
            <p:nvPr/>
          </p:nvGrpSpPr>
          <p:grpSpPr bwMode="auto">
            <a:xfrm>
              <a:off x="1098" y="1392"/>
              <a:ext cx="155" cy="259"/>
              <a:chOff x="1383" y="2341"/>
              <a:chExt cx="364" cy="474"/>
            </a:xfrm>
          </p:grpSpPr>
          <p:sp>
            <p:nvSpPr>
              <p:cNvPr id="35006" name="Freeform 125"/>
              <p:cNvSpPr>
                <a:spLocks/>
              </p:cNvSpPr>
              <p:nvPr/>
            </p:nvSpPr>
            <p:spPr bwMode="auto">
              <a:xfrm>
                <a:off x="1429" y="2341"/>
                <a:ext cx="182" cy="120"/>
              </a:xfrm>
              <a:custGeom>
                <a:avLst/>
                <a:gdLst>
                  <a:gd name="T0" fmla="*/ 0 w 1330"/>
                  <a:gd name="T1" fmla="*/ 63 h 877"/>
                  <a:gd name="T2" fmla="*/ 9 w 1330"/>
                  <a:gd name="T3" fmla="*/ 24 h 877"/>
                  <a:gd name="T4" fmla="*/ 38 w 1330"/>
                  <a:gd name="T5" fmla="*/ 2 h 877"/>
                  <a:gd name="T6" fmla="*/ 67 w 1330"/>
                  <a:gd name="T7" fmla="*/ 15 h 877"/>
                  <a:gd name="T8" fmla="*/ 81 w 1330"/>
                  <a:gd name="T9" fmla="*/ 55 h 877"/>
                  <a:gd name="T10" fmla="*/ 75 w 1330"/>
                  <a:gd name="T11" fmla="*/ 99 h 877"/>
                  <a:gd name="T12" fmla="*/ 59 w 1330"/>
                  <a:gd name="T13" fmla="*/ 118 h 877"/>
                  <a:gd name="T14" fmla="*/ 36 w 1330"/>
                  <a:gd name="T15" fmla="*/ 89 h 877"/>
                  <a:gd name="T16" fmla="*/ 32 w 1330"/>
                  <a:gd name="T17" fmla="*/ 51 h 877"/>
                  <a:gd name="T18" fmla="*/ 51 w 1330"/>
                  <a:gd name="T19" fmla="*/ 11 h 877"/>
                  <a:gd name="T20" fmla="*/ 79 w 1330"/>
                  <a:gd name="T21" fmla="*/ 3 h 877"/>
                  <a:gd name="T22" fmla="*/ 104 w 1330"/>
                  <a:gd name="T23" fmla="*/ 16 h 877"/>
                  <a:gd name="T24" fmla="*/ 117 w 1330"/>
                  <a:gd name="T25" fmla="*/ 44 h 877"/>
                  <a:gd name="T26" fmla="*/ 118 w 1330"/>
                  <a:gd name="T27" fmla="*/ 68 h 877"/>
                  <a:gd name="T28" fmla="*/ 112 w 1330"/>
                  <a:gd name="T29" fmla="*/ 99 h 877"/>
                  <a:gd name="T30" fmla="*/ 95 w 1330"/>
                  <a:gd name="T31" fmla="*/ 118 h 877"/>
                  <a:gd name="T32" fmla="*/ 78 w 1330"/>
                  <a:gd name="T33" fmla="*/ 102 h 877"/>
                  <a:gd name="T34" fmla="*/ 70 w 1330"/>
                  <a:gd name="T35" fmla="*/ 62 h 877"/>
                  <a:gd name="T36" fmla="*/ 82 w 1330"/>
                  <a:gd name="T37" fmla="*/ 18 h 877"/>
                  <a:gd name="T38" fmla="*/ 113 w 1330"/>
                  <a:gd name="T39" fmla="*/ 2 h 877"/>
                  <a:gd name="T40" fmla="*/ 140 w 1330"/>
                  <a:gd name="T41" fmla="*/ 19 h 877"/>
                  <a:gd name="T42" fmla="*/ 147 w 1330"/>
                  <a:gd name="T43" fmla="*/ 40 h 877"/>
                  <a:gd name="T44" fmla="*/ 150 w 1330"/>
                  <a:gd name="T45" fmla="*/ 70 h 877"/>
                  <a:gd name="T46" fmla="*/ 144 w 1330"/>
                  <a:gd name="T47" fmla="*/ 100 h 877"/>
                  <a:gd name="T48" fmla="*/ 129 w 1330"/>
                  <a:gd name="T49" fmla="*/ 116 h 877"/>
                  <a:gd name="T50" fmla="*/ 117 w 1330"/>
                  <a:gd name="T51" fmla="*/ 104 h 877"/>
                  <a:gd name="T52" fmla="*/ 107 w 1330"/>
                  <a:gd name="T53" fmla="*/ 58 h 877"/>
                  <a:gd name="T54" fmla="*/ 118 w 1330"/>
                  <a:gd name="T55" fmla="*/ 13 h 877"/>
                  <a:gd name="T56" fmla="*/ 145 w 1330"/>
                  <a:gd name="T57" fmla="*/ 1 h 877"/>
                  <a:gd name="T58" fmla="*/ 171 w 1330"/>
                  <a:gd name="T59" fmla="*/ 20 h 877"/>
                  <a:gd name="T60" fmla="*/ 179 w 1330"/>
                  <a:gd name="T61" fmla="*/ 41 h 877"/>
                  <a:gd name="T62" fmla="*/ 182 w 1330"/>
                  <a:gd name="T63" fmla="*/ 65 h 8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30"/>
                  <a:gd name="T97" fmla="*/ 0 h 877"/>
                  <a:gd name="T98" fmla="*/ 1330 w 1330"/>
                  <a:gd name="T99" fmla="*/ 877 h 8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30" h="877">
                    <a:moveTo>
                      <a:pt x="0" y="460"/>
                    </a:moveTo>
                    <a:cubicBezTo>
                      <a:pt x="11" y="412"/>
                      <a:pt x="22" y="246"/>
                      <a:pt x="68" y="172"/>
                    </a:cubicBezTo>
                    <a:cubicBezTo>
                      <a:pt x="114" y="98"/>
                      <a:pt x="208" y="25"/>
                      <a:pt x="279" y="15"/>
                    </a:cubicBezTo>
                    <a:cubicBezTo>
                      <a:pt x="350" y="5"/>
                      <a:pt x="441" y="47"/>
                      <a:pt x="493" y="111"/>
                    </a:cubicBezTo>
                    <a:cubicBezTo>
                      <a:pt x="545" y="175"/>
                      <a:pt x="580" y="297"/>
                      <a:pt x="589" y="399"/>
                    </a:cubicBezTo>
                    <a:cubicBezTo>
                      <a:pt x="598" y="501"/>
                      <a:pt x="574" y="643"/>
                      <a:pt x="548" y="721"/>
                    </a:cubicBezTo>
                    <a:cubicBezTo>
                      <a:pt x="522" y="799"/>
                      <a:pt x="480" y="877"/>
                      <a:pt x="432" y="865"/>
                    </a:cubicBezTo>
                    <a:cubicBezTo>
                      <a:pt x="384" y="853"/>
                      <a:pt x="293" y="734"/>
                      <a:pt x="260" y="652"/>
                    </a:cubicBezTo>
                    <a:cubicBezTo>
                      <a:pt x="227" y="570"/>
                      <a:pt x="215" y="466"/>
                      <a:pt x="233" y="371"/>
                    </a:cubicBezTo>
                    <a:cubicBezTo>
                      <a:pt x="251" y="276"/>
                      <a:pt x="313" y="141"/>
                      <a:pt x="370" y="83"/>
                    </a:cubicBezTo>
                    <a:cubicBezTo>
                      <a:pt x="427" y="25"/>
                      <a:pt x="511" y="16"/>
                      <a:pt x="576" y="22"/>
                    </a:cubicBezTo>
                    <a:cubicBezTo>
                      <a:pt x="641" y="28"/>
                      <a:pt x="714" y="68"/>
                      <a:pt x="761" y="118"/>
                    </a:cubicBezTo>
                    <a:cubicBezTo>
                      <a:pt x="808" y="168"/>
                      <a:pt x="840" y="260"/>
                      <a:pt x="857" y="323"/>
                    </a:cubicBezTo>
                    <a:cubicBezTo>
                      <a:pt x="874" y="386"/>
                      <a:pt x="871" y="429"/>
                      <a:pt x="864" y="495"/>
                    </a:cubicBezTo>
                    <a:cubicBezTo>
                      <a:pt x="857" y="561"/>
                      <a:pt x="845" y="659"/>
                      <a:pt x="816" y="721"/>
                    </a:cubicBezTo>
                    <a:cubicBezTo>
                      <a:pt x="787" y="783"/>
                      <a:pt x="733" y="862"/>
                      <a:pt x="692" y="865"/>
                    </a:cubicBezTo>
                    <a:cubicBezTo>
                      <a:pt x="651" y="868"/>
                      <a:pt x="599" y="810"/>
                      <a:pt x="569" y="742"/>
                    </a:cubicBezTo>
                    <a:cubicBezTo>
                      <a:pt x="539" y="674"/>
                      <a:pt x="510" y="556"/>
                      <a:pt x="514" y="454"/>
                    </a:cubicBezTo>
                    <a:cubicBezTo>
                      <a:pt x="518" y="352"/>
                      <a:pt x="544" y="204"/>
                      <a:pt x="596" y="131"/>
                    </a:cubicBezTo>
                    <a:cubicBezTo>
                      <a:pt x="648" y="58"/>
                      <a:pt x="753" y="14"/>
                      <a:pt x="824" y="15"/>
                    </a:cubicBezTo>
                    <a:cubicBezTo>
                      <a:pt x="895" y="16"/>
                      <a:pt x="979" y="92"/>
                      <a:pt x="1021" y="138"/>
                    </a:cubicBezTo>
                    <a:cubicBezTo>
                      <a:pt x="1063" y="184"/>
                      <a:pt x="1063" y="226"/>
                      <a:pt x="1076" y="289"/>
                    </a:cubicBezTo>
                    <a:cubicBezTo>
                      <a:pt x="1089" y="352"/>
                      <a:pt x="1101" y="442"/>
                      <a:pt x="1097" y="515"/>
                    </a:cubicBezTo>
                    <a:cubicBezTo>
                      <a:pt x="1093" y="588"/>
                      <a:pt x="1074" y="672"/>
                      <a:pt x="1049" y="728"/>
                    </a:cubicBezTo>
                    <a:cubicBezTo>
                      <a:pt x="1024" y="784"/>
                      <a:pt x="978" y="845"/>
                      <a:pt x="946" y="851"/>
                    </a:cubicBezTo>
                    <a:cubicBezTo>
                      <a:pt x="914" y="857"/>
                      <a:pt x="885" y="833"/>
                      <a:pt x="857" y="762"/>
                    </a:cubicBezTo>
                    <a:cubicBezTo>
                      <a:pt x="829" y="691"/>
                      <a:pt x="780" y="537"/>
                      <a:pt x="781" y="426"/>
                    </a:cubicBezTo>
                    <a:cubicBezTo>
                      <a:pt x="782" y="315"/>
                      <a:pt x="818" y="167"/>
                      <a:pt x="864" y="97"/>
                    </a:cubicBezTo>
                    <a:cubicBezTo>
                      <a:pt x="910" y="27"/>
                      <a:pt x="992" y="0"/>
                      <a:pt x="1056" y="8"/>
                    </a:cubicBezTo>
                    <a:cubicBezTo>
                      <a:pt x="1120" y="16"/>
                      <a:pt x="1206" y="96"/>
                      <a:pt x="1248" y="145"/>
                    </a:cubicBezTo>
                    <a:cubicBezTo>
                      <a:pt x="1290" y="194"/>
                      <a:pt x="1295" y="248"/>
                      <a:pt x="1309" y="303"/>
                    </a:cubicBezTo>
                    <a:cubicBezTo>
                      <a:pt x="1323" y="358"/>
                      <a:pt x="1326" y="439"/>
                      <a:pt x="1330" y="4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007" name="Line 126"/>
              <p:cNvSpPr>
                <a:spLocks noChangeShapeType="1"/>
              </p:cNvSpPr>
              <p:nvPr/>
            </p:nvSpPr>
            <p:spPr bwMode="auto">
              <a:xfrm>
                <a:off x="1383" y="240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008" name="Line 127"/>
              <p:cNvSpPr>
                <a:spLocks noChangeShapeType="1"/>
              </p:cNvSpPr>
              <p:nvPr/>
            </p:nvSpPr>
            <p:spPr bwMode="auto">
              <a:xfrm>
                <a:off x="1614" y="240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5009" name="Group 128"/>
              <p:cNvGrpSpPr>
                <a:grpSpLocks/>
              </p:cNvGrpSpPr>
              <p:nvPr/>
            </p:nvGrpSpPr>
            <p:grpSpPr bwMode="auto">
              <a:xfrm>
                <a:off x="1566" y="2407"/>
                <a:ext cx="181" cy="408"/>
                <a:chOff x="1566" y="2401"/>
                <a:chExt cx="181" cy="408"/>
              </a:xfrm>
            </p:grpSpPr>
            <p:sp>
              <p:nvSpPr>
                <p:cNvPr id="35010" name="Line 129"/>
                <p:cNvSpPr>
                  <a:spLocks noChangeShapeType="1"/>
                </p:cNvSpPr>
                <p:nvPr/>
              </p:nvSpPr>
              <p:spPr bwMode="auto">
                <a:xfrm>
                  <a:off x="1655" y="2401"/>
                  <a:ext cx="0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11" name="Line 130"/>
                <p:cNvSpPr>
                  <a:spLocks noChangeShapeType="1"/>
                </p:cNvSpPr>
                <p:nvPr/>
              </p:nvSpPr>
              <p:spPr bwMode="auto">
                <a:xfrm>
                  <a:off x="1589" y="2523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12" name="Line 131"/>
                <p:cNvSpPr>
                  <a:spLocks noChangeShapeType="1"/>
                </p:cNvSpPr>
                <p:nvPr/>
              </p:nvSpPr>
              <p:spPr bwMode="auto">
                <a:xfrm>
                  <a:off x="1588" y="2589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13" name="Line 132"/>
                <p:cNvSpPr>
                  <a:spLocks noChangeShapeType="1"/>
                </p:cNvSpPr>
                <p:nvPr/>
              </p:nvSpPr>
              <p:spPr bwMode="auto">
                <a:xfrm>
                  <a:off x="1655" y="2593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14" name="Line 133"/>
                <p:cNvSpPr>
                  <a:spLocks noChangeShapeType="1"/>
                </p:cNvSpPr>
                <p:nvPr/>
              </p:nvSpPr>
              <p:spPr bwMode="auto">
                <a:xfrm>
                  <a:off x="1566" y="2729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15" name="Line 134"/>
                <p:cNvSpPr>
                  <a:spLocks noChangeShapeType="1"/>
                </p:cNvSpPr>
                <p:nvPr/>
              </p:nvSpPr>
              <p:spPr bwMode="auto">
                <a:xfrm>
                  <a:off x="1587" y="2766"/>
                  <a:ext cx="1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16" name="Line 135"/>
                <p:cNvSpPr>
                  <a:spLocks noChangeShapeType="1"/>
                </p:cNvSpPr>
                <p:nvPr/>
              </p:nvSpPr>
              <p:spPr bwMode="auto">
                <a:xfrm>
                  <a:off x="1628" y="2809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34887" name="Group 136"/>
            <p:cNvGrpSpPr>
              <a:grpSpLocks/>
            </p:cNvGrpSpPr>
            <p:nvPr/>
          </p:nvGrpSpPr>
          <p:grpSpPr bwMode="auto">
            <a:xfrm>
              <a:off x="1217" y="1392"/>
              <a:ext cx="155" cy="259"/>
              <a:chOff x="1383" y="2341"/>
              <a:chExt cx="364" cy="474"/>
            </a:xfrm>
          </p:grpSpPr>
          <p:sp>
            <p:nvSpPr>
              <p:cNvPr id="34995" name="Freeform 137"/>
              <p:cNvSpPr>
                <a:spLocks/>
              </p:cNvSpPr>
              <p:nvPr/>
            </p:nvSpPr>
            <p:spPr bwMode="auto">
              <a:xfrm>
                <a:off x="1429" y="2341"/>
                <a:ext cx="182" cy="120"/>
              </a:xfrm>
              <a:custGeom>
                <a:avLst/>
                <a:gdLst>
                  <a:gd name="T0" fmla="*/ 0 w 1330"/>
                  <a:gd name="T1" fmla="*/ 63 h 877"/>
                  <a:gd name="T2" fmla="*/ 9 w 1330"/>
                  <a:gd name="T3" fmla="*/ 24 h 877"/>
                  <a:gd name="T4" fmla="*/ 38 w 1330"/>
                  <a:gd name="T5" fmla="*/ 2 h 877"/>
                  <a:gd name="T6" fmla="*/ 67 w 1330"/>
                  <a:gd name="T7" fmla="*/ 15 h 877"/>
                  <a:gd name="T8" fmla="*/ 81 w 1330"/>
                  <a:gd name="T9" fmla="*/ 55 h 877"/>
                  <a:gd name="T10" fmla="*/ 75 w 1330"/>
                  <a:gd name="T11" fmla="*/ 99 h 877"/>
                  <a:gd name="T12" fmla="*/ 59 w 1330"/>
                  <a:gd name="T13" fmla="*/ 118 h 877"/>
                  <a:gd name="T14" fmla="*/ 36 w 1330"/>
                  <a:gd name="T15" fmla="*/ 89 h 877"/>
                  <a:gd name="T16" fmla="*/ 32 w 1330"/>
                  <a:gd name="T17" fmla="*/ 51 h 877"/>
                  <a:gd name="T18" fmla="*/ 51 w 1330"/>
                  <a:gd name="T19" fmla="*/ 11 h 877"/>
                  <a:gd name="T20" fmla="*/ 79 w 1330"/>
                  <a:gd name="T21" fmla="*/ 3 h 877"/>
                  <a:gd name="T22" fmla="*/ 104 w 1330"/>
                  <a:gd name="T23" fmla="*/ 16 h 877"/>
                  <a:gd name="T24" fmla="*/ 117 w 1330"/>
                  <a:gd name="T25" fmla="*/ 44 h 877"/>
                  <a:gd name="T26" fmla="*/ 118 w 1330"/>
                  <a:gd name="T27" fmla="*/ 68 h 877"/>
                  <a:gd name="T28" fmla="*/ 112 w 1330"/>
                  <a:gd name="T29" fmla="*/ 99 h 877"/>
                  <a:gd name="T30" fmla="*/ 95 w 1330"/>
                  <a:gd name="T31" fmla="*/ 118 h 877"/>
                  <a:gd name="T32" fmla="*/ 78 w 1330"/>
                  <a:gd name="T33" fmla="*/ 102 h 877"/>
                  <a:gd name="T34" fmla="*/ 70 w 1330"/>
                  <a:gd name="T35" fmla="*/ 62 h 877"/>
                  <a:gd name="T36" fmla="*/ 82 w 1330"/>
                  <a:gd name="T37" fmla="*/ 18 h 877"/>
                  <a:gd name="T38" fmla="*/ 113 w 1330"/>
                  <a:gd name="T39" fmla="*/ 2 h 877"/>
                  <a:gd name="T40" fmla="*/ 140 w 1330"/>
                  <a:gd name="T41" fmla="*/ 19 h 877"/>
                  <a:gd name="T42" fmla="*/ 147 w 1330"/>
                  <a:gd name="T43" fmla="*/ 40 h 877"/>
                  <a:gd name="T44" fmla="*/ 150 w 1330"/>
                  <a:gd name="T45" fmla="*/ 70 h 877"/>
                  <a:gd name="T46" fmla="*/ 144 w 1330"/>
                  <a:gd name="T47" fmla="*/ 100 h 877"/>
                  <a:gd name="T48" fmla="*/ 129 w 1330"/>
                  <a:gd name="T49" fmla="*/ 116 h 877"/>
                  <a:gd name="T50" fmla="*/ 117 w 1330"/>
                  <a:gd name="T51" fmla="*/ 104 h 877"/>
                  <a:gd name="T52" fmla="*/ 107 w 1330"/>
                  <a:gd name="T53" fmla="*/ 58 h 877"/>
                  <a:gd name="T54" fmla="*/ 118 w 1330"/>
                  <a:gd name="T55" fmla="*/ 13 h 877"/>
                  <a:gd name="T56" fmla="*/ 145 w 1330"/>
                  <a:gd name="T57" fmla="*/ 1 h 877"/>
                  <a:gd name="T58" fmla="*/ 171 w 1330"/>
                  <a:gd name="T59" fmla="*/ 20 h 877"/>
                  <a:gd name="T60" fmla="*/ 179 w 1330"/>
                  <a:gd name="T61" fmla="*/ 41 h 877"/>
                  <a:gd name="T62" fmla="*/ 182 w 1330"/>
                  <a:gd name="T63" fmla="*/ 65 h 8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30"/>
                  <a:gd name="T97" fmla="*/ 0 h 877"/>
                  <a:gd name="T98" fmla="*/ 1330 w 1330"/>
                  <a:gd name="T99" fmla="*/ 877 h 8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30" h="877">
                    <a:moveTo>
                      <a:pt x="0" y="460"/>
                    </a:moveTo>
                    <a:cubicBezTo>
                      <a:pt x="11" y="412"/>
                      <a:pt x="22" y="246"/>
                      <a:pt x="68" y="172"/>
                    </a:cubicBezTo>
                    <a:cubicBezTo>
                      <a:pt x="114" y="98"/>
                      <a:pt x="208" y="25"/>
                      <a:pt x="279" y="15"/>
                    </a:cubicBezTo>
                    <a:cubicBezTo>
                      <a:pt x="350" y="5"/>
                      <a:pt x="441" y="47"/>
                      <a:pt x="493" y="111"/>
                    </a:cubicBezTo>
                    <a:cubicBezTo>
                      <a:pt x="545" y="175"/>
                      <a:pt x="580" y="297"/>
                      <a:pt x="589" y="399"/>
                    </a:cubicBezTo>
                    <a:cubicBezTo>
                      <a:pt x="598" y="501"/>
                      <a:pt x="574" y="643"/>
                      <a:pt x="548" y="721"/>
                    </a:cubicBezTo>
                    <a:cubicBezTo>
                      <a:pt x="522" y="799"/>
                      <a:pt x="480" y="877"/>
                      <a:pt x="432" y="865"/>
                    </a:cubicBezTo>
                    <a:cubicBezTo>
                      <a:pt x="384" y="853"/>
                      <a:pt x="293" y="734"/>
                      <a:pt x="260" y="652"/>
                    </a:cubicBezTo>
                    <a:cubicBezTo>
                      <a:pt x="227" y="570"/>
                      <a:pt x="215" y="466"/>
                      <a:pt x="233" y="371"/>
                    </a:cubicBezTo>
                    <a:cubicBezTo>
                      <a:pt x="251" y="276"/>
                      <a:pt x="313" y="141"/>
                      <a:pt x="370" y="83"/>
                    </a:cubicBezTo>
                    <a:cubicBezTo>
                      <a:pt x="427" y="25"/>
                      <a:pt x="511" y="16"/>
                      <a:pt x="576" y="22"/>
                    </a:cubicBezTo>
                    <a:cubicBezTo>
                      <a:pt x="641" y="28"/>
                      <a:pt x="714" y="68"/>
                      <a:pt x="761" y="118"/>
                    </a:cubicBezTo>
                    <a:cubicBezTo>
                      <a:pt x="808" y="168"/>
                      <a:pt x="840" y="260"/>
                      <a:pt x="857" y="323"/>
                    </a:cubicBezTo>
                    <a:cubicBezTo>
                      <a:pt x="874" y="386"/>
                      <a:pt x="871" y="429"/>
                      <a:pt x="864" y="495"/>
                    </a:cubicBezTo>
                    <a:cubicBezTo>
                      <a:pt x="857" y="561"/>
                      <a:pt x="845" y="659"/>
                      <a:pt x="816" y="721"/>
                    </a:cubicBezTo>
                    <a:cubicBezTo>
                      <a:pt x="787" y="783"/>
                      <a:pt x="733" y="862"/>
                      <a:pt x="692" y="865"/>
                    </a:cubicBezTo>
                    <a:cubicBezTo>
                      <a:pt x="651" y="868"/>
                      <a:pt x="599" y="810"/>
                      <a:pt x="569" y="742"/>
                    </a:cubicBezTo>
                    <a:cubicBezTo>
                      <a:pt x="539" y="674"/>
                      <a:pt x="510" y="556"/>
                      <a:pt x="514" y="454"/>
                    </a:cubicBezTo>
                    <a:cubicBezTo>
                      <a:pt x="518" y="352"/>
                      <a:pt x="544" y="204"/>
                      <a:pt x="596" y="131"/>
                    </a:cubicBezTo>
                    <a:cubicBezTo>
                      <a:pt x="648" y="58"/>
                      <a:pt x="753" y="14"/>
                      <a:pt x="824" y="15"/>
                    </a:cubicBezTo>
                    <a:cubicBezTo>
                      <a:pt x="895" y="16"/>
                      <a:pt x="979" y="92"/>
                      <a:pt x="1021" y="138"/>
                    </a:cubicBezTo>
                    <a:cubicBezTo>
                      <a:pt x="1063" y="184"/>
                      <a:pt x="1063" y="226"/>
                      <a:pt x="1076" y="289"/>
                    </a:cubicBezTo>
                    <a:cubicBezTo>
                      <a:pt x="1089" y="352"/>
                      <a:pt x="1101" y="442"/>
                      <a:pt x="1097" y="515"/>
                    </a:cubicBezTo>
                    <a:cubicBezTo>
                      <a:pt x="1093" y="588"/>
                      <a:pt x="1074" y="672"/>
                      <a:pt x="1049" y="728"/>
                    </a:cubicBezTo>
                    <a:cubicBezTo>
                      <a:pt x="1024" y="784"/>
                      <a:pt x="978" y="845"/>
                      <a:pt x="946" y="851"/>
                    </a:cubicBezTo>
                    <a:cubicBezTo>
                      <a:pt x="914" y="857"/>
                      <a:pt x="885" y="833"/>
                      <a:pt x="857" y="762"/>
                    </a:cubicBezTo>
                    <a:cubicBezTo>
                      <a:pt x="829" y="691"/>
                      <a:pt x="780" y="537"/>
                      <a:pt x="781" y="426"/>
                    </a:cubicBezTo>
                    <a:cubicBezTo>
                      <a:pt x="782" y="315"/>
                      <a:pt x="818" y="167"/>
                      <a:pt x="864" y="97"/>
                    </a:cubicBezTo>
                    <a:cubicBezTo>
                      <a:pt x="910" y="27"/>
                      <a:pt x="992" y="0"/>
                      <a:pt x="1056" y="8"/>
                    </a:cubicBezTo>
                    <a:cubicBezTo>
                      <a:pt x="1120" y="16"/>
                      <a:pt x="1206" y="96"/>
                      <a:pt x="1248" y="145"/>
                    </a:cubicBezTo>
                    <a:cubicBezTo>
                      <a:pt x="1290" y="194"/>
                      <a:pt x="1295" y="248"/>
                      <a:pt x="1309" y="303"/>
                    </a:cubicBezTo>
                    <a:cubicBezTo>
                      <a:pt x="1323" y="358"/>
                      <a:pt x="1326" y="439"/>
                      <a:pt x="1330" y="4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996" name="Line 138"/>
              <p:cNvSpPr>
                <a:spLocks noChangeShapeType="1"/>
              </p:cNvSpPr>
              <p:nvPr/>
            </p:nvSpPr>
            <p:spPr bwMode="auto">
              <a:xfrm>
                <a:off x="1383" y="240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997" name="Line 139"/>
              <p:cNvSpPr>
                <a:spLocks noChangeShapeType="1"/>
              </p:cNvSpPr>
              <p:nvPr/>
            </p:nvSpPr>
            <p:spPr bwMode="auto">
              <a:xfrm>
                <a:off x="1614" y="240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4998" name="Group 140"/>
              <p:cNvGrpSpPr>
                <a:grpSpLocks/>
              </p:cNvGrpSpPr>
              <p:nvPr/>
            </p:nvGrpSpPr>
            <p:grpSpPr bwMode="auto">
              <a:xfrm>
                <a:off x="1566" y="2407"/>
                <a:ext cx="181" cy="408"/>
                <a:chOff x="1566" y="2401"/>
                <a:chExt cx="181" cy="408"/>
              </a:xfrm>
            </p:grpSpPr>
            <p:sp>
              <p:nvSpPr>
                <p:cNvPr id="34999" name="Line 141"/>
                <p:cNvSpPr>
                  <a:spLocks noChangeShapeType="1"/>
                </p:cNvSpPr>
                <p:nvPr/>
              </p:nvSpPr>
              <p:spPr bwMode="auto">
                <a:xfrm>
                  <a:off x="1655" y="2401"/>
                  <a:ext cx="0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00" name="Line 142"/>
                <p:cNvSpPr>
                  <a:spLocks noChangeShapeType="1"/>
                </p:cNvSpPr>
                <p:nvPr/>
              </p:nvSpPr>
              <p:spPr bwMode="auto">
                <a:xfrm>
                  <a:off x="1589" y="2523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01" name="Line 143"/>
                <p:cNvSpPr>
                  <a:spLocks noChangeShapeType="1"/>
                </p:cNvSpPr>
                <p:nvPr/>
              </p:nvSpPr>
              <p:spPr bwMode="auto">
                <a:xfrm>
                  <a:off x="1588" y="2589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02" name="Line 144"/>
                <p:cNvSpPr>
                  <a:spLocks noChangeShapeType="1"/>
                </p:cNvSpPr>
                <p:nvPr/>
              </p:nvSpPr>
              <p:spPr bwMode="auto">
                <a:xfrm>
                  <a:off x="1655" y="2593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03" name="Line 145"/>
                <p:cNvSpPr>
                  <a:spLocks noChangeShapeType="1"/>
                </p:cNvSpPr>
                <p:nvPr/>
              </p:nvSpPr>
              <p:spPr bwMode="auto">
                <a:xfrm>
                  <a:off x="1566" y="2729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04" name="Line 146"/>
                <p:cNvSpPr>
                  <a:spLocks noChangeShapeType="1"/>
                </p:cNvSpPr>
                <p:nvPr/>
              </p:nvSpPr>
              <p:spPr bwMode="auto">
                <a:xfrm>
                  <a:off x="1587" y="2766"/>
                  <a:ext cx="1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5005" name="Line 147"/>
                <p:cNvSpPr>
                  <a:spLocks noChangeShapeType="1"/>
                </p:cNvSpPr>
                <p:nvPr/>
              </p:nvSpPr>
              <p:spPr bwMode="auto">
                <a:xfrm>
                  <a:off x="1628" y="2809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34888" name="Group 148"/>
            <p:cNvGrpSpPr>
              <a:grpSpLocks/>
            </p:cNvGrpSpPr>
            <p:nvPr/>
          </p:nvGrpSpPr>
          <p:grpSpPr bwMode="auto">
            <a:xfrm>
              <a:off x="1331" y="1392"/>
              <a:ext cx="155" cy="259"/>
              <a:chOff x="1383" y="2341"/>
              <a:chExt cx="364" cy="474"/>
            </a:xfrm>
          </p:grpSpPr>
          <p:sp>
            <p:nvSpPr>
              <p:cNvPr id="34984" name="Freeform 149"/>
              <p:cNvSpPr>
                <a:spLocks/>
              </p:cNvSpPr>
              <p:nvPr/>
            </p:nvSpPr>
            <p:spPr bwMode="auto">
              <a:xfrm>
                <a:off x="1429" y="2341"/>
                <a:ext cx="182" cy="120"/>
              </a:xfrm>
              <a:custGeom>
                <a:avLst/>
                <a:gdLst>
                  <a:gd name="T0" fmla="*/ 0 w 1330"/>
                  <a:gd name="T1" fmla="*/ 63 h 877"/>
                  <a:gd name="T2" fmla="*/ 9 w 1330"/>
                  <a:gd name="T3" fmla="*/ 24 h 877"/>
                  <a:gd name="T4" fmla="*/ 38 w 1330"/>
                  <a:gd name="T5" fmla="*/ 2 h 877"/>
                  <a:gd name="T6" fmla="*/ 67 w 1330"/>
                  <a:gd name="T7" fmla="*/ 15 h 877"/>
                  <a:gd name="T8" fmla="*/ 81 w 1330"/>
                  <a:gd name="T9" fmla="*/ 55 h 877"/>
                  <a:gd name="T10" fmla="*/ 75 w 1330"/>
                  <a:gd name="T11" fmla="*/ 99 h 877"/>
                  <a:gd name="T12" fmla="*/ 59 w 1330"/>
                  <a:gd name="T13" fmla="*/ 118 h 877"/>
                  <a:gd name="T14" fmla="*/ 36 w 1330"/>
                  <a:gd name="T15" fmla="*/ 89 h 877"/>
                  <a:gd name="T16" fmla="*/ 32 w 1330"/>
                  <a:gd name="T17" fmla="*/ 51 h 877"/>
                  <a:gd name="T18" fmla="*/ 51 w 1330"/>
                  <a:gd name="T19" fmla="*/ 11 h 877"/>
                  <a:gd name="T20" fmla="*/ 79 w 1330"/>
                  <a:gd name="T21" fmla="*/ 3 h 877"/>
                  <a:gd name="T22" fmla="*/ 104 w 1330"/>
                  <a:gd name="T23" fmla="*/ 16 h 877"/>
                  <a:gd name="T24" fmla="*/ 117 w 1330"/>
                  <a:gd name="T25" fmla="*/ 44 h 877"/>
                  <a:gd name="T26" fmla="*/ 118 w 1330"/>
                  <a:gd name="T27" fmla="*/ 68 h 877"/>
                  <a:gd name="T28" fmla="*/ 112 w 1330"/>
                  <a:gd name="T29" fmla="*/ 99 h 877"/>
                  <a:gd name="T30" fmla="*/ 95 w 1330"/>
                  <a:gd name="T31" fmla="*/ 118 h 877"/>
                  <a:gd name="T32" fmla="*/ 78 w 1330"/>
                  <a:gd name="T33" fmla="*/ 102 h 877"/>
                  <a:gd name="T34" fmla="*/ 70 w 1330"/>
                  <a:gd name="T35" fmla="*/ 62 h 877"/>
                  <a:gd name="T36" fmla="*/ 82 w 1330"/>
                  <a:gd name="T37" fmla="*/ 18 h 877"/>
                  <a:gd name="T38" fmla="*/ 113 w 1330"/>
                  <a:gd name="T39" fmla="*/ 2 h 877"/>
                  <a:gd name="T40" fmla="*/ 140 w 1330"/>
                  <a:gd name="T41" fmla="*/ 19 h 877"/>
                  <a:gd name="T42" fmla="*/ 147 w 1330"/>
                  <a:gd name="T43" fmla="*/ 40 h 877"/>
                  <a:gd name="T44" fmla="*/ 150 w 1330"/>
                  <a:gd name="T45" fmla="*/ 70 h 877"/>
                  <a:gd name="T46" fmla="*/ 144 w 1330"/>
                  <a:gd name="T47" fmla="*/ 100 h 877"/>
                  <a:gd name="T48" fmla="*/ 129 w 1330"/>
                  <a:gd name="T49" fmla="*/ 116 h 877"/>
                  <a:gd name="T50" fmla="*/ 117 w 1330"/>
                  <a:gd name="T51" fmla="*/ 104 h 877"/>
                  <a:gd name="T52" fmla="*/ 107 w 1330"/>
                  <a:gd name="T53" fmla="*/ 58 h 877"/>
                  <a:gd name="T54" fmla="*/ 118 w 1330"/>
                  <a:gd name="T55" fmla="*/ 13 h 877"/>
                  <a:gd name="T56" fmla="*/ 145 w 1330"/>
                  <a:gd name="T57" fmla="*/ 1 h 877"/>
                  <a:gd name="T58" fmla="*/ 171 w 1330"/>
                  <a:gd name="T59" fmla="*/ 20 h 877"/>
                  <a:gd name="T60" fmla="*/ 179 w 1330"/>
                  <a:gd name="T61" fmla="*/ 41 h 877"/>
                  <a:gd name="T62" fmla="*/ 182 w 1330"/>
                  <a:gd name="T63" fmla="*/ 65 h 8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30"/>
                  <a:gd name="T97" fmla="*/ 0 h 877"/>
                  <a:gd name="T98" fmla="*/ 1330 w 1330"/>
                  <a:gd name="T99" fmla="*/ 877 h 8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30" h="877">
                    <a:moveTo>
                      <a:pt x="0" y="460"/>
                    </a:moveTo>
                    <a:cubicBezTo>
                      <a:pt x="11" y="412"/>
                      <a:pt x="22" y="246"/>
                      <a:pt x="68" y="172"/>
                    </a:cubicBezTo>
                    <a:cubicBezTo>
                      <a:pt x="114" y="98"/>
                      <a:pt x="208" y="25"/>
                      <a:pt x="279" y="15"/>
                    </a:cubicBezTo>
                    <a:cubicBezTo>
                      <a:pt x="350" y="5"/>
                      <a:pt x="441" y="47"/>
                      <a:pt x="493" y="111"/>
                    </a:cubicBezTo>
                    <a:cubicBezTo>
                      <a:pt x="545" y="175"/>
                      <a:pt x="580" y="297"/>
                      <a:pt x="589" y="399"/>
                    </a:cubicBezTo>
                    <a:cubicBezTo>
                      <a:pt x="598" y="501"/>
                      <a:pt x="574" y="643"/>
                      <a:pt x="548" y="721"/>
                    </a:cubicBezTo>
                    <a:cubicBezTo>
                      <a:pt x="522" y="799"/>
                      <a:pt x="480" y="877"/>
                      <a:pt x="432" y="865"/>
                    </a:cubicBezTo>
                    <a:cubicBezTo>
                      <a:pt x="384" y="853"/>
                      <a:pt x="293" y="734"/>
                      <a:pt x="260" y="652"/>
                    </a:cubicBezTo>
                    <a:cubicBezTo>
                      <a:pt x="227" y="570"/>
                      <a:pt x="215" y="466"/>
                      <a:pt x="233" y="371"/>
                    </a:cubicBezTo>
                    <a:cubicBezTo>
                      <a:pt x="251" y="276"/>
                      <a:pt x="313" y="141"/>
                      <a:pt x="370" y="83"/>
                    </a:cubicBezTo>
                    <a:cubicBezTo>
                      <a:pt x="427" y="25"/>
                      <a:pt x="511" y="16"/>
                      <a:pt x="576" y="22"/>
                    </a:cubicBezTo>
                    <a:cubicBezTo>
                      <a:pt x="641" y="28"/>
                      <a:pt x="714" y="68"/>
                      <a:pt x="761" y="118"/>
                    </a:cubicBezTo>
                    <a:cubicBezTo>
                      <a:pt x="808" y="168"/>
                      <a:pt x="840" y="260"/>
                      <a:pt x="857" y="323"/>
                    </a:cubicBezTo>
                    <a:cubicBezTo>
                      <a:pt x="874" y="386"/>
                      <a:pt x="871" y="429"/>
                      <a:pt x="864" y="495"/>
                    </a:cubicBezTo>
                    <a:cubicBezTo>
                      <a:pt x="857" y="561"/>
                      <a:pt x="845" y="659"/>
                      <a:pt x="816" y="721"/>
                    </a:cubicBezTo>
                    <a:cubicBezTo>
                      <a:pt x="787" y="783"/>
                      <a:pt x="733" y="862"/>
                      <a:pt x="692" y="865"/>
                    </a:cubicBezTo>
                    <a:cubicBezTo>
                      <a:pt x="651" y="868"/>
                      <a:pt x="599" y="810"/>
                      <a:pt x="569" y="742"/>
                    </a:cubicBezTo>
                    <a:cubicBezTo>
                      <a:pt x="539" y="674"/>
                      <a:pt x="510" y="556"/>
                      <a:pt x="514" y="454"/>
                    </a:cubicBezTo>
                    <a:cubicBezTo>
                      <a:pt x="518" y="352"/>
                      <a:pt x="544" y="204"/>
                      <a:pt x="596" y="131"/>
                    </a:cubicBezTo>
                    <a:cubicBezTo>
                      <a:pt x="648" y="58"/>
                      <a:pt x="753" y="14"/>
                      <a:pt x="824" y="15"/>
                    </a:cubicBezTo>
                    <a:cubicBezTo>
                      <a:pt x="895" y="16"/>
                      <a:pt x="979" y="92"/>
                      <a:pt x="1021" y="138"/>
                    </a:cubicBezTo>
                    <a:cubicBezTo>
                      <a:pt x="1063" y="184"/>
                      <a:pt x="1063" y="226"/>
                      <a:pt x="1076" y="289"/>
                    </a:cubicBezTo>
                    <a:cubicBezTo>
                      <a:pt x="1089" y="352"/>
                      <a:pt x="1101" y="442"/>
                      <a:pt x="1097" y="515"/>
                    </a:cubicBezTo>
                    <a:cubicBezTo>
                      <a:pt x="1093" y="588"/>
                      <a:pt x="1074" y="672"/>
                      <a:pt x="1049" y="728"/>
                    </a:cubicBezTo>
                    <a:cubicBezTo>
                      <a:pt x="1024" y="784"/>
                      <a:pt x="978" y="845"/>
                      <a:pt x="946" y="851"/>
                    </a:cubicBezTo>
                    <a:cubicBezTo>
                      <a:pt x="914" y="857"/>
                      <a:pt x="885" y="833"/>
                      <a:pt x="857" y="762"/>
                    </a:cubicBezTo>
                    <a:cubicBezTo>
                      <a:pt x="829" y="691"/>
                      <a:pt x="780" y="537"/>
                      <a:pt x="781" y="426"/>
                    </a:cubicBezTo>
                    <a:cubicBezTo>
                      <a:pt x="782" y="315"/>
                      <a:pt x="818" y="167"/>
                      <a:pt x="864" y="97"/>
                    </a:cubicBezTo>
                    <a:cubicBezTo>
                      <a:pt x="910" y="27"/>
                      <a:pt x="992" y="0"/>
                      <a:pt x="1056" y="8"/>
                    </a:cubicBezTo>
                    <a:cubicBezTo>
                      <a:pt x="1120" y="16"/>
                      <a:pt x="1206" y="96"/>
                      <a:pt x="1248" y="145"/>
                    </a:cubicBezTo>
                    <a:cubicBezTo>
                      <a:pt x="1290" y="194"/>
                      <a:pt x="1295" y="248"/>
                      <a:pt x="1309" y="303"/>
                    </a:cubicBezTo>
                    <a:cubicBezTo>
                      <a:pt x="1323" y="358"/>
                      <a:pt x="1326" y="439"/>
                      <a:pt x="1330" y="4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985" name="Line 150"/>
              <p:cNvSpPr>
                <a:spLocks noChangeShapeType="1"/>
              </p:cNvSpPr>
              <p:nvPr/>
            </p:nvSpPr>
            <p:spPr bwMode="auto">
              <a:xfrm>
                <a:off x="1383" y="240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986" name="Line 151"/>
              <p:cNvSpPr>
                <a:spLocks noChangeShapeType="1"/>
              </p:cNvSpPr>
              <p:nvPr/>
            </p:nvSpPr>
            <p:spPr bwMode="auto">
              <a:xfrm>
                <a:off x="1614" y="240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4987" name="Group 152"/>
              <p:cNvGrpSpPr>
                <a:grpSpLocks/>
              </p:cNvGrpSpPr>
              <p:nvPr/>
            </p:nvGrpSpPr>
            <p:grpSpPr bwMode="auto">
              <a:xfrm>
                <a:off x="1566" y="2407"/>
                <a:ext cx="181" cy="408"/>
                <a:chOff x="1566" y="2401"/>
                <a:chExt cx="181" cy="408"/>
              </a:xfrm>
            </p:grpSpPr>
            <p:sp>
              <p:nvSpPr>
                <p:cNvPr id="34988" name="Line 153"/>
                <p:cNvSpPr>
                  <a:spLocks noChangeShapeType="1"/>
                </p:cNvSpPr>
                <p:nvPr/>
              </p:nvSpPr>
              <p:spPr bwMode="auto">
                <a:xfrm>
                  <a:off x="1655" y="2401"/>
                  <a:ext cx="0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89" name="Line 154"/>
                <p:cNvSpPr>
                  <a:spLocks noChangeShapeType="1"/>
                </p:cNvSpPr>
                <p:nvPr/>
              </p:nvSpPr>
              <p:spPr bwMode="auto">
                <a:xfrm>
                  <a:off x="1589" y="2523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90" name="Line 155"/>
                <p:cNvSpPr>
                  <a:spLocks noChangeShapeType="1"/>
                </p:cNvSpPr>
                <p:nvPr/>
              </p:nvSpPr>
              <p:spPr bwMode="auto">
                <a:xfrm>
                  <a:off x="1588" y="2589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91" name="Line 156"/>
                <p:cNvSpPr>
                  <a:spLocks noChangeShapeType="1"/>
                </p:cNvSpPr>
                <p:nvPr/>
              </p:nvSpPr>
              <p:spPr bwMode="auto">
                <a:xfrm>
                  <a:off x="1655" y="2593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92" name="Line 157"/>
                <p:cNvSpPr>
                  <a:spLocks noChangeShapeType="1"/>
                </p:cNvSpPr>
                <p:nvPr/>
              </p:nvSpPr>
              <p:spPr bwMode="auto">
                <a:xfrm>
                  <a:off x="1566" y="2729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93" name="Line 158"/>
                <p:cNvSpPr>
                  <a:spLocks noChangeShapeType="1"/>
                </p:cNvSpPr>
                <p:nvPr/>
              </p:nvSpPr>
              <p:spPr bwMode="auto">
                <a:xfrm>
                  <a:off x="1587" y="2766"/>
                  <a:ext cx="1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94" name="Line 159"/>
                <p:cNvSpPr>
                  <a:spLocks noChangeShapeType="1"/>
                </p:cNvSpPr>
                <p:nvPr/>
              </p:nvSpPr>
              <p:spPr bwMode="auto">
                <a:xfrm>
                  <a:off x="1628" y="2809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34889" name="Group 160"/>
            <p:cNvGrpSpPr>
              <a:grpSpLocks/>
            </p:cNvGrpSpPr>
            <p:nvPr/>
          </p:nvGrpSpPr>
          <p:grpSpPr bwMode="auto">
            <a:xfrm>
              <a:off x="1447" y="1392"/>
              <a:ext cx="155" cy="259"/>
              <a:chOff x="1383" y="2341"/>
              <a:chExt cx="364" cy="474"/>
            </a:xfrm>
          </p:grpSpPr>
          <p:sp>
            <p:nvSpPr>
              <p:cNvPr id="34973" name="Freeform 161"/>
              <p:cNvSpPr>
                <a:spLocks/>
              </p:cNvSpPr>
              <p:nvPr/>
            </p:nvSpPr>
            <p:spPr bwMode="auto">
              <a:xfrm>
                <a:off x="1429" y="2341"/>
                <a:ext cx="182" cy="120"/>
              </a:xfrm>
              <a:custGeom>
                <a:avLst/>
                <a:gdLst>
                  <a:gd name="T0" fmla="*/ 0 w 1330"/>
                  <a:gd name="T1" fmla="*/ 63 h 877"/>
                  <a:gd name="T2" fmla="*/ 9 w 1330"/>
                  <a:gd name="T3" fmla="*/ 24 h 877"/>
                  <a:gd name="T4" fmla="*/ 38 w 1330"/>
                  <a:gd name="T5" fmla="*/ 2 h 877"/>
                  <a:gd name="T6" fmla="*/ 67 w 1330"/>
                  <a:gd name="T7" fmla="*/ 15 h 877"/>
                  <a:gd name="T8" fmla="*/ 81 w 1330"/>
                  <a:gd name="T9" fmla="*/ 55 h 877"/>
                  <a:gd name="T10" fmla="*/ 75 w 1330"/>
                  <a:gd name="T11" fmla="*/ 99 h 877"/>
                  <a:gd name="T12" fmla="*/ 59 w 1330"/>
                  <a:gd name="T13" fmla="*/ 118 h 877"/>
                  <a:gd name="T14" fmla="*/ 36 w 1330"/>
                  <a:gd name="T15" fmla="*/ 89 h 877"/>
                  <a:gd name="T16" fmla="*/ 32 w 1330"/>
                  <a:gd name="T17" fmla="*/ 51 h 877"/>
                  <a:gd name="T18" fmla="*/ 51 w 1330"/>
                  <a:gd name="T19" fmla="*/ 11 h 877"/>
                  <a:gd name="T20" fmla="*/ 79 w 1330"/>
                  <a:gd name="T21" fmla="*/ 3 h 877"/>
                  <a:gd name="T22" fmla="*/ 104 w 1330"/>
                  <a:gd name="T23" fmla="*/ 16 h 877"/>
                  <a:gd name="T24" fmla="*/ 117 w 1330"/>
                  <a:gd name="T25" fmla="*/ 44 h 877"/>
                  <a:gd name="T26" fmla="*/ 118 w 1330"/>
                  <a:gd name="T27" fmla="*/ 68 h 877"/>
                  <a:gd name="T28" fmla="*/ 112 w 1330"/>
                  <a:gd name="T29" fmla="*/ 99 h 877"/>
                  <a:gd name="T30" fmla="*/ 95 w 1330"/>
                  <a:gd name="T31" fmla="*/ 118 h 877"/>
                  <a:gd name="T32" fmla="*/ 78 w 1330"/>
                  <a:gd name="T33" fmla="*/ 102 h 877"/>
                  <a:gd name="T34" fmla="*/ 70 w 1330"/>
                  <a:gd name="T35" fmla="*/ 62 h 877"/>
                  <a:gd name="T36" fmla="*/ 82 w 1330"/>
                  <a:gd name="T37" fmla="*/ 18 h 877"/>
                  <a:gd name="T38" fmla="*/ 113 w 1330"/>
                  <a:gd name="T39" fmla="*/ 2 h 877"/>
                  <a:gd name="T40" fmla="*/ 140 w 1330"/>
                  <a:gd name="T41" fmla="*/ 19 h 877"/>
                  <a:gd name="T42" fmla="*/ 147 w 1330"/>
                  <a:gd name="T43" fmla="*/ 40 h 877"/>
                  <a:gd name="T44" fmla="*/ 150 w 1330"/>
                  <a:gd name="T45" fmla="*/ 70 h 877"/>
                  <a:gd name="T46" fmla="*/ 144 w 1330"/>
                  <a:gd name="T47" fmla="*/ 100 h 877"/>
                  <a:gd name="T48" fmla="*/ 129 w 1330"/>
                  <a:gd name="T49" fmla="*/ 116 h 877"/>
                  <a:gd name="T50" fmla="*/ 117 w 1330"/>
                  <a:gd name="T51" fmla="*/ 104 h 877"/>
                  <a:gd name="T52" fmla="*/ 107 w 1330"/>
                  <a:gd name="T53" fmla="*/ 58 h 877"/>
                  <a:gd name="T54" fmla="*/ 118 w 1330"/>
                  <a:gd name="T55" fmla="*/ 13 h 877"/>
                  <a:gd name="T56" fmla="*/ 145 w 1330"/>
                  <a:gd name="T57" fmla="*/ 1 h 877"/>
                  <a:gd name="T58" fmla="*/ 171 w 1330"/>
                  <a:gd name="T59" fmla="*/ 20 h 877"/>
                  <a:gd name="T60" fmla="*/ 179 w 1330"/>
                  <a:gd name="T61" fmla="*/ 41 h 877"/>
                  <a:gd name="T62" fmla="*/ 182 w 1330"/>
                  <a:gd name="T63" fmla="*/ 65 h 8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30"/>
                  <a:gd name="T97" fmla="*/ 0 h 877"/>
                  <a:gd name="T98" fmla="*/ 1330 w 1330"/>
                  <a:gd name="T99" fmla="*/ 877 h 8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30" h="877">
                    <a:moveTo>
                      <a:pt x="0" y="460"/>
                    </a:moveTo>
                    <a:cubicBezTo>
                      <a:pt x="11" y="412"/>
                      <a:pt x="22" y="246"/>
                      <a:pt x="68" y="172"/>
                    </a:cubicBezTo>
                    <a:cubicBezTo>
                      <a:pt x="114" y="98"/>
                      <a:pt x="208" y="25"/>
                      <a:pt x="279" y="15"/>
                    </a:cubicBezTo>
                    <a:cubicBezTo>
                      <a:pt x="350" y="5"/>
                      <a:pt x="441" y="47"/>
                      <a:pt x="493" y="111"/>
                    </a:cubicBezTo>
                    <a:cubicBezTo>
                      <a:pt x="545" y="175"/>
                      <a:pt x="580" y="297"/>
                      <a:pt x="589" y="399"/>
                    </a:cubicBezTo>
                    <a:cubicBezTo>
                      <a:pt x="598" y="501"/>
                      <a:pt x="574" y="643"/>
                      <a:pt x="548" y="721"/>
                    </a:cubicBezTo>
                    <a:cubicBezTo>
                      <a:pt x="522" y="799"/>
                      <a:pt x="480" y="877"/>
                      <a:pt x="432" y="865"/>
                    </a:cubicBezTo>
                    <a:cubicBezTo>
                      <a:pt x="384" y="853"/>
                      <a:pt x="293" y="734"/>
                      <a:pt x="260" y="652"/>
                    </a:cubicBezTo>
                    <a:cubicBezTo>
                      <a:pt x="227" y="570"/>
                      <a:pt x="215" y="466"/>
                      <a:pt x="233" y="371"/>
                    </a:cubicBezTo>
                    <a:cubicBezTo>
                      <a:pt x="251" y="276"/>
                      <a:pt x="313" y="141"/>
                      <a:pt x="370" y="83"/>
                    </a:cubicBezTo>
                    <a:cubicBezTo>
                      <a:pt x="427" y="25"/>
                      <a:pt x="511" y="16"/>
                      <a:pt x="576" y="22"/>
                    </a:cubicBezTo>
                    <a:cubicBezTo>
                      <a:pt x="641" y="28"/>
                      <a:pt x="714" y="68"/>
                      <a:pt x="761" y="118"/>
                    </a:cubicBezTo>
                    <a:cubicBezTo>
                      <a:pt x="808" y="168"/>
                      <a:pt x="840" y="260"/>
                      <a:pt x="857" y="323"/>
                    </a:cubicBezTo>
                    <a:cubicBezTo>
                      <a:pt x="874" y="386"/>
                      <a:pt x="871" y="429"/>
                      <a:pt x="864" y="495"/>
                    </a:cubicBezTo>
                    <a:cubicBezTo>
                      <a:pt x="857" y="561"/>
                      <a:pt x="845" y="659"/>
                      <a:pt x="816" y="721"/>
                    </a:cubicBezTo>
                    <a:cubicBezTo>
                      <a:pt x="787" y="783"/>
                      <a:pt x="733" y="862"/>
                      <a:pt x="692" y="865"/>
                    </a:cubicBezTo>
                    <a:cubicBezTo>
                      <a:pt x="651" y="868"/>
                      <a:pt x="599" y="810"/>
                      <a:pt x="569" y="742"/>
                    </a:cubicBezTo>
                    <a:cubicBezTo>
                      <a:pt x="539" y="674"/>
                      <a:pt x="510" y="556"/>
                      <a:pt x="514" y="454"/>
                    </a:cubicBezTo>
                    <a:cubicBezTo>
                      <a:pt x="518" y="352"/>
                      <a:pt x="544" y="204"/>
                      <a:pt x="596" y="131"/>
                    </a:cubicBezTo>
                    <a:cubicBezTo>
                      <a:pt x="648" y="58"/>
                      <a:pt x="753" y="14"/>
                      <a:pt x="824" y="15"/>
                    </a:cubicBezTo>
                    <a:cubicBezTo>
                      <a:pt x="895" y="16"/>
                      <a:pt x="979" y="92"/>
                      <a:pt x="1021" y="138"/>
                    </a:cubicBezTo>
                    <a:cubicBezTo>
                      <a:pt x="1063" y="184"/>
                      <a:pt x="1063" y="226"/>
                      <a:pt x="1076" y="289"/>
                    </a:cubicBezTo>
                    <a:cubicBezTo>
                      <a:pt x="1089" y="352"/>
                      <a:pt x="1101" y="442"/>
                      <a:pt x="1097" y="515"/>
                    </a:cubicBezTo>
                    <a:cubicBezTo>
                      <a:pt x="1093" y="588"/>
                      <a:pt x="1074" y="672"/>
                      <a:pt x="1049" y="728"/>
                    </a:cubicBezTo>
                    <a:cubicBezTo>
                      <a:pt x="1024" y="784"/>
                      <a:pt x="978" y="845"/>
                      <a:pt x="946" y="851"/>
                    </a:cubicBezTo>
                    <a:cubicBezTo>
                      <a:pt x="914" y="857"/>
                      <a:pt x="885" y="833"/>
                      <a:pt x="857" y="762"/>
                    </a:cubicBezTo>
                    <a:cubicBezTo>
                      <a:pt x="829" y="691"/>
                      <a:pt x="780" y="537"/>
                      <a:pt x="781" y="426"/>
                    </a:cubicBezTo>
                    <a:cubicBezTo>
                      <a:pt x="782" y="315"/>
                      <a:pt x="818" y="167"/>
                      <a:pt x="864" y="97"/>
                    </a:cubicBezTo>
                    <a:cubicBezTo>
                      <a:pt x="910" y="27"/>
                      <a:pt x="992" y="0"/>
                      <a:pt x="1056" y="8"/>
                    </a:cubicBezTo>
                    <a:cubicBezTo>
                      <a:pt x="1120" y="16"/>
                      <a:pt x="1206" y="96"/>
                      <a:pt x="1248" y="145"/>
                    </a:cubicBezTo>
                    <a:cubicBezTo>
                      <a:pt x="1290" y="194"/>
                      <a:pt x="1295" y="248"/>
                      <a:pt x="1309" y="303"/>
                    </a:cubicBezTo>
                    <a:cubicBezTo>
                      <a:pt x="1323" y="358"/>
                      <a:pt x="1326" y="439"/>
                      <a:pt x="1330" y="4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974" name="Line 162"/>
              <p:cNvSpPr>
                <a:spLocks noChangeShapeType="1"/>
              </p:cNvSpPr>
              <p:nvPr/>
            </p:nvSpPr>
            <p:spPr bwMode="auto">
              <a:xfrm>
                <a:off x="1383" y="240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975" name="Line 163"/>
              <p:cNvSpPr>
                <a:spLocks noChangeShapeType="1"/>
              </p:cNvSpPr>
              <p:nvPr/>
            </p:nvSpPr>
            <p:spPr bwMode="auto">
              <a:xfrm>
                <a:off x="1614" y="240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4976" name="Group 164"/>
              <p:cNvGrpSpPr>
                <a:grpSpLocks/>
              </p:cNvGrpSpPr>
              <p:nvPr/>
            </p:nvGrpSpPr>
            <p:grpSpPr bwMode="auto">
              <a:xfrm>
                <a:off x="1566" y="2407"/>
                <a:ext cx="181" cy="408"/>
                <a:chOff x="1566" y="2401"/>
                <a:chExt cx="181" cy="408"/>
              </a:xfrm>
            </p:grpSpPr>
            <p:sp>
              <p:nvSpPr>
                <p:cNvPr id="34977" name="Line 165"/>
                <p:cNvSpPr>
                  <a:spLocks noChangeShapeType="1"/>
                </p:cNvSpPr>
                <p:nvPr/>
              </p:nvSpPr>
              <p:spPr bwMode="auto">
                <a:xfrm>
                  <a:off x="1655" y="2401"/>
                  <a:ext cx="0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78" name="Line 166"/>
                <p:cNvSpPr>
                  <a:spLocks noChangeShapeType="1"/>
                </p:cNvSpPr>
                <p:nvPr/>
              </p:nvSpPr>
              <p:spPr bwMode="auto">
                <a:xfrm>
                  <a:off x="1589" y="2523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79" name="Line 167"/>
                <p:cNvSpPr>
                  <a:spLocks noChangeShapeType="1"/>
                </p:cNvSpPr>
                <p:nvPr/>
              </p:nvSpPr>
              <p:spPr bwMode="auto">
                <a:xfrm>
                  <a:off x="1588" y="2589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80" name="Line 168"/>
                <p:cNvSpPr>
                  <a:spLocks noChangeShapeType="1"/>
                </p:cNvSpPr>
                <p:nvPr/>
              </p:nvSpPr>
              <p:spPr bwMode="auto">
                <a:xfrm>
                  <a:off x="1655" y="2593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81" name="Line 169"/>
                <p:cNvSpPr>
                  <a:spLocks noChangeShapeType="1"/>
                </p:cNvSpPr>
                <p:nvPr/>
              </p:nvSpPr>
              <p:spPr bwMode="auto">
                <a:xfrm>
                  <a:off x="1566" y="2729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82" name="Line 170"/>
                <p:cNvSpPr>
                  <a:spLocks noChangeShapeType="1"/>
                </p:cNvSpPr>
                <p:nvPr/>
              </p:nvSpPr>
              <p:spPr bwMode="auto">
                <a:xfrm>
                  <a:off x="1587" y="2766"/>
                  <a:ext cx="1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83" name="Line 171"/>
                <p:cNvSpPr>
                  <a:spLocks noChangeShapeType="1"/>
                </p:cNvSpPr>
                <p:nvPr/>
              </p:nvSpPr>
              <p:spPr bwMode="auto">
                <a:xfrm>
                  <a:off x="1628" y="2809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34890" name="Group 172"/>
            <p:cNvGrpSpPr>
              <a:grpSpLocks/>
            </p:cNvGrpSpPr>
            <p:nvPr/>
          </p:nvGrpSpPr>
          <p:grpSpPr bwMode="auto">
            <a:xfrm>
              <a:off x="1563" y="1391"/>
              <a:ext cx="155" cy="260"/>
              <a:chOff x="1383" y="2341"/>
              <a:chExt cx="364" cy="474"/>
            </a:xfrm>
          </p:grpSpPr>
          <p:sp>
            <p:nvSpPr>
              <p:cNvPr id="34962" name="Freeform 173"/>
              <p:cNvSpPr>
                <a:spLocks/>
              </p:cNvSpPr>
              <p:nvPr/>
            </p:nvSpPr>
            <p:spPr bwMode="auto">
              <a:xfrm>
                <a:off x="1429" y="2341"/>
                <a:ext cx="182" cy="120"/>
              </a:xfrm>
              <a:custGeom>
                <a:avLst/>
                <a:gdLst>
                  <a:gd name="T0" fmla="*/ 0 w 1330"/>
                  <a:gd name="T1" fmla="*/ 63 h 877"/>
                  <a:gd name="T2" fmla="*/ 9 w 1330"/>
                  <a:gd name="T3" fmla="*/ 24 h 877"/>
                  <a:gd name="T4" fmla="*/ 38 w 1330"/>
                  <a:gd name="T5" fmla="*/ 2 h 877"/>
                  <a:gd name="T6" fmla="*/ 67 w 1330"/>
                  <a:gd name="T7" fmla="*/ 15 h 877"/>
                  <a:gd name="T8" fmla="*/ 81 w 1330"/>
                  <a:gd name="T9" fmla="*/ 55 h 877"/>
                  <a:gd name="T10" fmla="*/ 75 w 1330"/>
                  <a:gd name="T11" fmla="*/ 99 h 877"/>
                  <a:gd name="T12" fmla="*/ 59 w 1330"/>
                  <a:gd name="T13" fmla="*/ 118 h 877"/>
                  <a:gd name="T14" fmla="*/ 36 w 1330"/>
                  <a:gd name="T15" fmla="*/ 89 h 877"/>
                  <a:gd name="T16" fmla="*/ 32 w 1330"/>
                  <a:gd name="T17" fmla="*/ 51 h 877"/>
                  <a:gd name="T18" fmla="*/ 51 w 1330"/>
                  <a:gd name="T19" fmla="*/ 11 h 877"/>
                  <a:gd name="T20" fmla="*/ 79 w 1330"/>
                  <a:gd name="T21" fmla="*/ 3 h 877"/>
                  <a:gd name="T22" fmla="*/ 104 w 1330"/>
                  <a:gd name="T23" fmla="*/ 16 h 877"/>
                  <a:gd name="T24" fmla="*/ 117 w 1330"/>
                  <a:gd name="T25" fmla="*/ 44 h 877"/>
                  <a:gd name="T26" fmla="*/ 118 w 1330"/>
                  <a:gd name="T27" fmla="*/ 68 h 877"/>
                  <a:gd name="T28" fmla="*/ 112 w 1330"/>
                  <a:gd name="T29" fmla="*/ 99 h 877"/>
                  <a:gd name="T30" fmla="*/ 95 w 1330"/>
                  <a:gd name="T31" fmla="*/ 118 h 877"/>
                  <a:gd name="T32" fmla="*/ 78 w 1330"/>
                  <a:gd name="T33" fmla="*/ 102 h 877"/>
                  <a:gd name="T34" fmla="*/ 70 w 1330"/>
                  <a:gd name="T35" fmla="*/ 62 h 877"/>
                  <a:gd name="T36" fmla="*/ 82 w 1330"/>
                  <a:gd name="T37" fmla="*/ 18 h 877"/>
                  <a:gd name="T38" fmla="*/ 113 w 1330"/>
                  <a:gd name="T39" fmla="*/ 2 h 877"/>
                  <a:gd name="T40" fmla="*/ 140 w 1330"/>
                  <a:gd name="T41" fmla="*/ 19 h 877"/>
                  <a:gd name="T42" fmla="*/ 147 w 1330"/>
                  <a:gd name="T43" fmla="*/ 40 h 877"/>
                  <a:gd name="T44" fmla="*/ 150 w 1330"/>
                  <a:gd name="T45" fmla="*/ 70 h 877"/>
                  <a:gd name="T46" fmla="*/ 144 w 1330"/>
                  <a:gd name="T47" fmla="*/ 100 h 877"/>
                  <a:gd name="T48" fmla="*/ 129 w 1330"/>
                  <a:gd name="T49" fmla="*/ 116 h 877"/>
                  <a:gd name="T50" fmla="*/ 117 w 1330"/>
                  <a:gd name="T51" fmla="*/ 104 h 877"/>
                  <a:gd name="T52" fmla="*/ 107 w 1330"/>
                  <a:gd name="T53" fmla="*/ 58 h 877"/>
                  <a:gd name="T54" fmla="*/ 118 w 1330"/>
                  <a:gd name="T55" fmla="*/ 13 h 877"/>
                  <a:gd name="T56" fmla="*/ 145 w 1330"/>
                  <a:gd name="T57" fmla="*/ 1 h 877"/>
                  <a:gd name="T58" fmla="*/ 171 w 1330"/>
                  <a:gd name="T59" fmla="*/ 20 h 877"/>
                  <a:gd name="T60" fmla="*/ 179 w 1330"/>
                  <a:gd name="T61" fmla="*/ 41 h 877"/>
                  <a:gd name="T62" fmla="*/ 182 w 1330"/>
                  <a:gd name="T63" fmla="*/ 65 h 8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30"/>
                  <a:gd name="T97" fmla="*/ 0 h 877"/>
                  <a:gd name="T98" fmla="*/ 1330 w 1330"/>
                  <a:gd name="T99" fmla="*/ 877 h 8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30" h="877">
                    <a:moveTo>
                      <a:pt x="0" y="460"/>
                    </a:moveTo>
                    <a:cubicBezTo>
                      <a:pt x="11" y="412"/>
                      <a:pt x="22" y="246"/>
                      <a:pt x="68" y="172"/>
                    </a:cubicBezTo>
                    <a:cubicBezTo>
                      <a:pt x="114" y="98"/>
                      <a:pt x="208" y="25"/>
                      <a:pt x="279" y="15"/>
                    </a:cubicBezTo>
                    <a:cubicBezTo>
                      <a:pt x="350" y="5"/>
                      <a:pt x="441" y="47"/>
                      <a:pt x="493" y="111"/>
                    </a:cubicBezTo>
                    <a:cubicBezTo>
                      <a:pt x="545" y="175"/>
                      <a:pt x="580" y="297"/>
                      <a:pt x="589" y="399"/>
                    </a:cubicBezTo>
                    <a:cubicBezTo>
                      <a:pt x="598" y="501"/>
                      <a:pt x="574" y="643"/>
                      <a:pt x="548" y="721"/>
                    </a:cubicBezTo>
                    <a:cubicBezTo>
                      <a:pt x="522" y="799"/>
                      <a:pt x="480" y="877"/>
                      <a:pt x="432" y="865"/>
                    </a:cubicBezTo>
                    <a:cubicBezTo>
                      <a:pt x="384" y="853"/>
                      <a:pt x="293" y="734"/>
                      <a:pt x="260" y="652"/>
                    </a:cubicBezTo>
                    <a:cubicBezTo>
                      <a:pt x="227" y="570"/>
                      <a:pt x="215" y="466"/>
                      <a:pt x="233" y="371"/>
                    </a:cubicBezTo>
                    <a:cubicBezTo>
                      <a:pt x="251" y="276"/>
                      <a:pt x="313" y="141"/>
                      <a:pt x="370" y="83"/>
                    </a:cubicBezTo>
                    <a:cubicBezTo>
                      <a:pt x="427" y="25"/>
                      <a:pt x="511" y="16"/>
                      <a:pt x="576" y="22"/>
                    </a:cubicBezTo>
                    <a:cubicBezTo>
                      <a:pt x="641" y="28"/>
                      <a:pt x="714" y="68"/>
                      <a:pt x="761" y="118"/>
                    </a:cubicBezTo>
                    <a:cubicBezTo>
                      <a:pt x="808" y="168"/>
                      <a:pt x="840" y="260"/>
                      <a:pt x="857" y="323"/>
                    </a:cubicBezTo>
                    <a:cubicBezTo>
                      <a:pt x="874" y="386"/>
                      <a:pt x="871" y="429"/>
                      <a:pt x="864" y="495"/>
                    </a:cubicBezTo>
                    <a:cubicBezTo>
                      <a:pt x="857" y="561"/>
                      <a:pt x="845" y="659"/>
                      <a:pt x="816" y="721"/>
                    </a:cubicBezTo>
                    <a:cubicBezTo>
                      <a:pt x="787" y="783"/>
                      <a:pt x="733" y="862"/>
                      <a:pt x="692" y="865"/>
                    </a:cubicBezTo>
                    <a:cubicBezTo>
                      <a:pt x="651" y="868"/>
                      <a:pt x="599" y="810"/>
                      <a:pt x="569" y="742"/>
                    </a:cubicBezTo>
                    <a:cubicBezTo>
                      <a:pt x="539" y="674"/>
                      <a:pt x="510" y="556"/>
                      <a:pt x="514" y="454"/>
                    </a:cubicBezTo>
                    <a:cubicBezTo>
                      <a:pt x="518" y="352"/>
                      <a:pt x="544" y="204"/>
                      <a:pt x="596" y="131"/>
                    </a:cubicBezTo>
                    <a:cubicBezTo>
                      <a:pt x="648" y="58"/>
                      <a:pt x="753" y="14"/>
                      <a:pt x="824" y="15"/>
                    </a:cubicBezTo>
                    <a:cubicBezTo>
                      <a:pt x="895" y="16"/>
                      <a:pt x="979" y="92"/>
                      <a:pt x="1021" y="138"/>
                    </a:cubicBezTo>
                    <a:cubicBezTo>
                      <a:pt x="1063" y="184"/>
                      <a:pt x="1063" y="226"/>
                      <a:pt x="1076" y="289"/>
                    </a:cubicBezTo>
                    <a:cubicBezTo>
                      <a:pt x="1089" y="352"/>
                      <a:pt x="1101" y="442"/>
                      <a:pt x="1097" y="515"/>
                    </a:cubicBezTo>
                    <a:cubicBezTo>
                      <a:pt x="1093" y="588"/>
                      <a:pt x="1074" y="672"/>
                      <a:pt x="1049" y="728"/>
                    </a:cubicBezTo>
                    <a:cubicBezTo>
                      <a:pt x="1024" y="784"/>
                      <a:pt x="978" y="845"/>
                      <a:pt x="946" y="851"/>
                    </a:cubicBezTo>
                    <a:cubicBezTo>
                      <a:pt x="914" y="857"/>
                      <a:pt x="885" y="833"/>
                      <a:pt x="857" y="762"/>
                    </a:cubicBezTo>
                    <a:cubicBezTo>
                      <a:pt x="829" y="691"/>
                      <a:pt x="780" y="537"/>
                      <a:pt x="781" y="426"/>
                    </a:cubicBezTo>
                    <a:cubicBezTo>
                      <a:pt x="782" y="315"/>
                      <a:pt x="818" y="167"/>
                      <a:pt x="864" y="97"/>
                    </a:cubicBezTo>
                    <a:cubicBezTo>
                      <a:pt x="910" y="27"/>
                      <a:pt x="992" y="0"/>
                      <a:pt x="1056" y="8"/>
                    </a:cubicBezTo>
                    <a:cubicBezTo>
                      <a:pt x="1120" y="16"/>
                      <a:pt x="1206" y="96"/>
                      <a:pt x="1248" y="145"/>
                    </a:cubicBezTo>
                    <a:cubicBezTo>
                      <a:pt x="1290" y="194"/>
                      <a:pt x="1295" y="248"/>
                      <a:pt x="1309" y="303"/>
                    </a:cubicBezTo>
                    <a:cubicBezTo>
                      <a:pt x="1323" y="358"/>
                      <a:pt x="1326" y="439"/>
                      <a:pt x="1330" y="4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963" name="Line 174"/>
              <p:cNvSpPr>
                <a:spLocks noChangeShapeType="1"/>
              </p:cNvSpPr>
              <p:nvPr/>
            </p:nvSpPr>
            <p:spPr bwMode="auto">
              <a:xfrm>
                <a:off x="1383" y="240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964" name="Line 175"/>
              <p:cNvSpPr>
                <a:spLocks noChangeShapeType="1"/>
              </p:cNvSpPr>
              <p:nvPr/>
            </p:nvSpPr>
            <p:spPr bwMode="auto">
              <a:xfrm>
                <a:off x="1614" y="240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4965" name="Group 176"/>
              <p:cNvGrpSpPr>
                <a:grpSpLocks/>
              </p:cNvGrpSpPr>
              <p:nvPr/>
            </p:nvGrpSpPr>
            <p:grpSpPr bwMode="auto">
              <a:xfrm>
                <a:off x="1566" y="2407"/>
                <a:ext cx="181" cy="408"/>
                <a:chOff x="1566" y="2401"/>
                <a:chExt cx="181" cy="408"/>
              </a:xfrm>
            </p:grpSpPr>
            <p:sp>
              <p:nvSpPr>
                <p:cNvPr id="34966" name="Line 177"/>
                <p:cNvSpPr>
                  <a:spLocks noChangeShapeType="1"/>
                </p:cNvSpPr>
                <p:nvPr/>
              </p:nvSpPr>
              <p:spPr bwMode="auto">
                <a:xfrm>
                  <a:off x="1655" y="2401"/>
                  <a:ext cx="0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67" name="Line 178"/>
                <p:cNvSpPr>
                  <a:spLocks noChangeShapeType="1"/>
                </p:cNvSpPr>
                <p:nvPr/>
              </p:nvSpPr>
              <p:spPr bwMode="auto">
                <a:xfrm>
                  <a:off x="1589" y="2523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68" name="Line 179"/>
                <p:cNvSpPr>
                  <a:spLocks noChangeShapeType="1"/>
                </p:cNvSpPr>
                <p:nvPr/>
              </p:nvSpPr>
              <p:spPr bwMode="auto">
                <a:xfrm>
                  <a:off x="1588" y="2589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69" name="Line 180"/>
                <p:cNvSpPr>
                  <a:spLocks noChangeShapeType="1"/>
                </p:cNvSpPr>
                <p:nvPr/>
              </p:nvSpPr>
              <p:spPr bwMode="auto">
                <a:xfrm>
                  <a:off x="1655" y="2593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70" name="Line 181"/>
                <p:cNvSpPr>
                  <a:spLocks noChangeShapeType="1"/>
                </p:cNvSpPr>
                <p:nvPr/>
              </p:nvSpPr>
              <p:spPr bwMode="auto">
                <a:xfrm>
                  <a:off x="1566" y="2729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71" name="Line 182"/>
                <p:cNvSpPr>
                  <a:spLocks noChangeShapeType="1"/>
                </p:cNvSpPr>
                <p:nvPr/>
              </p:nvSpPr>
              <p:spPr bwMode="auto">
                <a:xfrm>
                  <a:off x="1587" y="2766"/>
                  <a:ext cx="1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72" name="Line 183"/>
                <p:cNvSpPr>
                  <a:spLocks noChangeShapeType="1"/>
                </p:cNvSpPr>
                <p:nvPr/>
              </p:nvSpPr>
              <p:spPr bwMode="auto">
                <a:xfrm>
                  <a:off x="1628" y="2809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34891" name="Group 184"/>
            <p:cNvGrpSpPr>
              <a:grpSpLocks/>
            </p:cNvGrpSpPr>
            <p:nvPr/>
          </p:nvGrpSpPr>
          <p:grpSpPr bwMode="auto">
            <a:xfrm>
              <a:off x="1678" y="1390"/>
              <a:ext cx="155" cy="260"/>
              <a:chOff x="1383" y="2341"/>
              <a:chExt cx="364" cy="474"/>
            </a:xfrm>
          </p:grpSpPr>
          <p:sp>
            <p:nvSpPr>
              <p:cNvPr id="34951" name="Freeform 185"/>
              <p:cNvSpPr>
                <a:spLocks/>
              </p:cNvSpPr>
              <p:nvPr/>
            </p:nvSpPr>
            <p:spPr bwMode="auto">
              <a:xfrm>
                <a:off x="1429" y="2341"/>
                <a:ext cx="182" cy="120"/>
              </a:xfrm>
              <a:custGeom>
                <a:avLst/>
                <a:gdLst>
                  <a:gd name="T0" fmla="*/ 0 w 1330"/>
                  <a:gd name="T1" fmla="*/ 63 h 877"/>
                  <a:gd name="T2" fmla="*/ 9 w 1330"/>
                  <a:gd name="T3" fmla="*/ 24 h 877"/>
                  <a:gd name="T4" fmla="*/ 38 w 1330"/>
                  <a:gd name="T5" fmla="*/ 2 h 877"/>
                  <a:gd name="T6" fmla="*/ 67 w 1330"/>
                  <a:gd name="T7" fmla="*/ 15 h 877"/>
                  <a:gd name="T8" fmla="*/ 81 w 1330"/>
                  <a:gd name="T9" fmla="*/ 55 h 877"/>
                  <a:gd name="T10" fmla="*/ 75 w 1330"/>
                  <a:gd name="T11" fmla="*/ 99 h 877"/>
                  <a:gd name="T12" fmla="*/ 59 w 1330"/>
                  <a:gd name="T13" fmla="*/ 118 h 877"/>
                  <a:gd name="T14" fmla="*/ 36 w 1330"/>
                  <a:gd name="T15" fmla="*/ 89 h 877"/>
                  <a:gd name="T16" fmla="*/ 32 w 1330"/>
                  <a:gd name="T17" fmla="*/ 51 h 877"/>
                  <a:gd name="T18" fmla="*/ 51 w 1330"/>
                  <a:gd name="T19" fmla="*/ 11 h 877"/>
                  <a:gd name="T20" fmla="*/ 79 w 1330"/>
                  <a:gd name="T21" fmla="*/ 3 h 877"/>
                  <a:gd name="T22" fmla="*/ 104 w 1330"/>
                  <a:gd name="T23" fmla="*/ 16 h 877"/>
                  <a:gd name="T24" fmla="*/ 117 w 1330"/>
                  <a:gd name="T25" fmla="*/ 44 h 877"/>
                  <a:gd name="T26" fmla="*/ 118 w 1330"/>
                  <a:gd name="T27" fmla="*/ 68 h 877"/>
                  <a:gd name="T28" fmla="*/ 112 w 1330"/>
                  <a:gd name="T29" fmla="*/ 99 h 877"/>
                  <a:gd name="T30" fmla="*/ 95 w 1330"/>
                  <a:gd name="T31" fmla="*/ 118 h 877"/>
                  <a:gd name="T32" fmla="*/ 78 w 1330"/>
                  <a:gd name="T33" fmla="*/ 102 h 877"/>
                  <a:gd name="T34" fmla="*/ 70 w 1330"/>
                  <a:gd name="T35" fmla="*/ 62 h 877"/>
                  <a:gd name="T36" fmla="*/ 82 w 1330"/>
                  <a:gd name="T37" fmla="*/ 18 h 877"/>
                  <a:gd name="T38" fmla="*/ 113 w 1330"/>
                  <a:gd name="T39" fmla="*/ 2 h 877"/>
                  <a:gd name="T40" fmla="*/ 140 w 1330"/>
                  <a:gd name="T41" fmla="*/ 19 h 877"/>
                  <a:gd name="T42" fmla="*/ 147 w 1330"/>
                  <a:gd name="T43" fmla="*/ 40 h 877"/>
                  <a:gd name="T44" fmla="*/ 150 w 1330"/>
                  <a:gd name="T45" fmla="*/ 70 h 877"/>
                  <a:gd name="T46" fmla="*/ 144 w 1330"/>
                  <a:gd name="T47" fmla="*/ 100 h 877"/>
                  <a:gd name="T48" fmla="*/ 129 w 1330"/>
                  <a:gd name="T49" fmla="*/ 116 h 877"/>
                  <a:gd name="T50" fmla="*/ 117 w 1330"/>
                  <a:gd name="T51" fmla="*/ 104 h 877"/>
                  <a:gd name="T52" fmla="*/ 107 w 1330"/>
                  <a:gd name="T53" fmla="*/ 58 h 877"/>
                  <a:gd name="T54" fmla="*/ 118 w 1330"/>
                  <a:gd name="T55" fmla="*/ 13 h 877"/>
                  <a:gd name="T56" fmla="*/ 145 w 1330"/>
                  <a:gd name="T57" fmla="*/ 1 h 877"/>
                  <a:gd name="T58" fmla="*/ 171 w 1330"/>
                  <a:gd name="T59" fmla="*/ 20 h 877"/>
                  <a:gd name="T60" fmla="*/ 179 w 1330"/>
                  <a:gd name="T61" fmla="*/ 41 h 877"/>
                  <a:gd name="T62" fmla="*/ 182 w 1330"/>
                  <a:gd name="T63" fmla="*/ 65 h 8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30"/>
                  <a:gd name="T97" fmla="*/ 0 h 877"/>
                  <a:gd name="T98" fmla="*/ 1330 w 1330"/>
                  <a:gd name="T99" fmla="*/ 877 h 8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30" h="877">
                    <a:moveTo>
                      <a:pt x="0" y="460"/>
                    </a:moveTo>
                    <a:cubicBezTo>
                      <a:pt x="11" y="412"/>
                      <a:pt x="22" y="246"/>
                      <a:pt x="68" y="172"/>
                    </a:cubicBezTo>
                    <a:cubicBezTo>
                      <a:pt x="114" y="98"/>
                      <a:pt x="208" y="25"/>
                      <a:pt x="279" y="15"/>
                    </a:cubicBezTo>
                    <a:cubicBezTo>
                      <a:pt x="350" y="5"/>
                      <a:pt x="441" y="47"/>
                      <a:pt x="493" y="111"/>
                    </a:cubicBezTo>
                    <a:cubicBezTo>
                      <a:pt x="545" y="175"/>
                      <a:pt x="580" y="297"/>
                      <a:pt x="589" y="399"/>
                    </a:cubicBezTo>
                    <a:cubicBezTo>
                      <a:pt x="598" y="501"/>
                      <a:pt x="574" y="643"/>
                      <a:pt x="548" y="721"/>
                    </a:cubicBezTo>
                    <a:cubicBezTo>
                      <a:pt x="522" y="799"/>
                      <a:pt x="480" y="877"/>
                      <a:pt x="432" y="865"/>
                    </a:cubicBezTo>
                    <a:cubicBezTo>
                      <a:pt x="384" y="853"/>
                      <a:pt x="293" y="734"/>
                      <a:pt x="260" y="652"/>
                    </a:cubicBezTo>
                    <a:cubicBezTo>
                      <a:pt x="227" y="570"/>
                      <a:pt x="215" y="466"/>
                      <a:pt x="233" y="371"/>
                    </a:cubicBezTo>
                    <a:cubicBezTo>
                      <a:pt x="251" y="276"/>
                      <a:pt x="313" y="141"/>
                      <a:pt x="370" y="83"/>
                    </a:cubicBezTo>
                    <a:cubicBezTo>
                      <a:pt x="427" y="25"/>
                      <a:pt x="511" y="16"/>
                      <a:pt x="576" y="22"/>
                    </a:cubicBezTo>
                    <a:cubicBezTo>
                      <a:pt x="641" y="28"/>
                      <a:pt x="714" y="68"/>
                      <a:pt x="761" y="118"/>
                    </a:cubicBezTo>
                    <a:cubicBezTo>
                      <a:pt x="808" y="168"/>
                      <a:pt x="840" y="260"/>
                      <a:pt x="857" y="323"/>
                    </a:cubicBezTo>
                    <a:cubicBezTo>
                      <a:pt x="874" y="386"/>
                      <a:pt x="871" y="429"/>
                      <a:pt x="864" y="495"/>
                    </a:cubicBezTo>
                    <a:cubicBezTo>
                      <a:pt x="857" y="561"/>
                      <a:pt x="845" y="659"/>
                      <a:pt x="816" y="721"/>
                    </a:cubicBezTo>
                    <a:cubicBezTo>
                      <a:pt x="787" y="783"/>
                      <a:pt x="733" y="862"/>
                      <a:pt x="692" y="865"/>
                    </a:cubicBezTo>
                    <a:cubicBezTo>
                      <a:pt x="651" y="868"/>
                      <a:pt x="599" y="810"/>
                      <a:pt x="569" y="742"/>
                    </a:cubicBezTo>
                    <a:cubicBezTo>
                      <a:pt x="539" y="674"/>
                      <a:pt x="510" y="556"/>
                      <a:pt x="514" y="454"/>
                    </a:cubicBezTo>
                    <a:cubicBezTo>
                      <a:pt x="518" y="352"/>
                      <a:pt x="544" y="204"/>
                      <a:pt x="596" y="131"/>
                    </a:cubicBezTo>
                    <a:cubicBezTo>
                      <a:pt x="648" y="58"/>
                      <a:pt x="753" y="14"/>
                      <a:pt x="824" y="15"/>
                    </a:cubicBezTo>
                    <a:cubicBezTo>
                      <a:pt x="895" y="16"/>
                      <a:pt x="979" y="92"/>
                      <a:pt x="1021" y="138"/>
                    </a:cubicBezTo>
                    <a:cubicBezTo>
                      <a:pt x="1063" y="184"/>
                      <a:pt x="1063" y="226"/>
                      <a:pt x="1076" y="289"/>
                    </a:cubicBezTo>
                    <a:cubicBezTo>
                      <a:pt x="1089" y="352"/>
                      <a:pt x="1101" y="442"/>
                      <a:pt x="1097" y="515"/>
                    </a:cubicBezTo>
                    <a:cubicBezTo>
                      <a:pt x="1093" y="588"/>
                      <a:pt x="1074" y="672"/>
                      <a:pt x="1049" y="728"/>
                    </a:cubicBezTo>
                    <a:cubicBezTo>
                      <a:pt x="1024" y="784"/>
                      <a:pt x="978" y="845"/>
                      <a:pt x="946" y="851"/>
                    </a:cubicBezTo>
                    <a:cubicBezTo>
                      <a:pt x="914" y="857"/>
                      <a:pt x="885" y="833"/>
                      <a:pt x="857" y="762"/>
                    </a:cubicBezTo>
                    <a:cubicBezTo>
                      <a:pt x="829" y="691"/>
                      <a:pt x="780" y="537"/>
                      <a:pt x="781" y="426"/>
                    </a:cubicBezTo>
                    <a:cubicBezTo>
                      <a:pt x="782" y="315"/>
                      <a:pt x="818" y="167"/>
                      <a:pt x="864" y="97"/>
                    </a:cubicBezTo>
                    <a:cubicBezTo>
                      <a:pt x="910" y="27"/>
                      <a:pt x="992" y="0"/>
                      <a:pt x="1056" y="8"/>
                    </a:cubicBezTo>
                    <a:cubicBezTo>
                      <a:pt x="1120" y="16"/>
                      <a:pt x="1206" y="96"/>
                      <a:pt x="1248" y="145"/>
                    </a:cubicBezTo>
                    <a:cubicBezTo>
                      <a:pt x="1290" y="194"/>
                      <a:pt x="1295" y="248"/>
                      <a:pt x="1309" y="303"/>
                    </a:cubicBezTo>
                    <a:cubicBezTo>
                      <a:pt x="1323" y="358"/>
                      <a:pt x="1326" y="439"/>
                      <a:pt x="1330" y="4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952" name="Line 186"/>
              <p:cNvSpPr>
                <a:spLocks noChangeShapeType="1"/>
              </p:cNvSpPr>
              <p:nvPr/>
            </p:nvSpPr>
            <p:spPr bwMode="auto">
              <a:xfrm>
                <a:off x="1383" y="240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953" name="Line 187"/>
              <p:cNvSpPr>
                <a:spLocks noChangeShapeType="1"/>
              </p:cNvSpPr>
              <p:nvPr/>
            </p:nvSpPr>
            <p:spPr bwMode="auto">
              <a:xfrm>
                <a:off x="1614" y="240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4954" name="Group 188"/>
              <p:cNvGrpSpPr>
                <a:grpSpLocks/>
              </p:cNvGrpSpPr>
              <p:nvPr/>
            </p:nvGrpSpPr>
            <p:grpSpPr bwMode="auto">
              <a:xfrm>
                <a:off x="1566" y="2407"/>
                <a:ext cx="181" cy="408"/>
                <a:chOff x="1566" y="2401"/>
                <a:chExt cx="181" cy="408"/>
              </a:xfrm>
            </p:grpSpPr>
            <p:sp>
              <p:nvSpPr>
                <p:cNvPr id="34955" name="Line 189"/>
                <p:cNvSpPr>
                  <a:spLocks noChangeShapeType="1"/>
                </p:cNvSpPr>
                <p:nvPr/>
              </p:nvSpPr>
              <p:spPr bwMode="auto">
                <a:xfrm>
                  <a:off x="1655" y="2401"/>
                  <a:ext cx="0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56" name="Line 190"/>
                <p:cNvSpPr>
                  <a:spLocks noChangeShapeType="1"/>
                </p:cNvSpPr>
                <p:nvPr/>
              </p:nvSpPr>
              <p:spPr bwMode="auto">
                <a:xfrm>
                  <a:off x="1589" y="2523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57" name="Line 191"/>
                <p:cNvSpPr>
                  <a:spLocks noChangeShapeType="1"/>
                </p:cNvSpPr>
                <p:nvPr/>
              </p:nvSpPr>
              <p:spPr bwMode="auto">
                <a:xfrm>
                  <a:off x="1588" y="2589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58" name="Line 192"/>
                <p:cNvSpPr>
                  <a:spLocks noChangeShapeType="1"/>
                </p:cNvSpPr>
                <p:nvPr/>
              </p:nvSpPr>
              <p:spPr bwMode="auto">
                <a:xfrm>
                  <a:off x="1655" y="2593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59" name="Line 193"/>
                <p:cNvSpPr>
                  <a:spLocks noChangeShapeType="1"/>
                </p:cNvSpPr>
                <p:nvPr/>
              </p:nvSpPr>
              <p:spPr bwMode="auto">
                <a:xfrm>
                  <a:off x="1566" y="2729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60" name="Line 194"/>
                <p:cNvSpPr>
                  <a:spLocks noChangeShapeType="1"/>
                </p:cNvSpPr>
                <p:nvPr/>
              </p:nvSpPr>
              <p:spPr bwMode="auto">
                <a:xfrm>
                  <a:off x="1587" y="2766"/>
                  <a:ext cx="1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61" name="Line 195"/>
                <p:cNvSpPr>
                  <a:spLocks noChangeShapeType="1"/>
                </p:cNvSpPr>
                <p:nvPr/>
              </p:nvSpPr>
              <p:spPr bwMode="auto">
                <a:xfrm>
                  <a:off x="1628" y="2809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34892" name="Group 196"/>
            <p:cNvGrpSpPr>
              <a:grpSpLocks/>
            </p:cNvGrpSpPr>
            <p:nvPr/>
          </p:nvGrpSpPr>
          <p:grpSpPr bwMode="auto">
            <a:xfrm>
              <a:off x="1796" y="1390"/>
              <a:ext cx="155" cy="260"/>
              <a:chOff x="1383" y="2341"/>
              <a:chExt cx="364" cy="474"/>
            </a:xfrm>
          </p:grpSpPr>
          <p:sp>
            <p:nvSpPr>
              <p:cNvPr id="34940" name="Freeform 197"/>
              <p:cNvSpPr>
                <a:spLocks/>
              </p:cNvSpPr>
              <p:nvPr/>
            </p:nvSpPr>
            <p:spPr bwMode="auto">
              <a:xfrm>
                <a:off x="1429" y="2341"/>
                <a:ext cx="182" cy="120"/>
              </a:xfrm>
              <a:custGeom>
                <a:avLst/>
                <a:gdLst>
                  <a:gd name="T0" fmla="*/ 0 w 1330"/>
                  <a:gd name="T1" fmla="*/ 63 h 877"/>
                  <a:gd name="T2" fmla="*/ 9 w 1330"/>
                  <a:gd name="T3" fmla="*/ 24 h 877"/>
                  <a:gd name="T4" fmla="*/ 38 w 1330"/>
                  <a:gd name="T5" fmla="*/ 2 h 877"/>
                  <a:gd name="T6" fmla="*/ 67 w 1330"/>
                  <a:gd name="T7" fmla="*/ 15 h 877"/>
                  <a:gd name="T8" fmla="*/ 81 w 1330"/>
                  <a:gd name="T9" fmla="*/ 55 h 877"/>
                  <a:gd name="T10" fmla="*/ 75 w 1330"/>
                  <a:gd name="T11" fmla="*/ 99 h 877"/>
                  <a:gd name="T12" fmla="*/ 59 w 1330"/>
                  <a:gd name="T13" fmla="*/ 118 h 877"/>
                  <a:gd name="T14" fmla="*/ 36 w 1330"/>
                  <a:gd name="T15" fmla="*/ 89 h 877"/>
                  <a:gd name="T16" fmla="*/ 32 w 1330"/>
                  <a:gd name="T17" fmla="*/ 51 h 877"/>
                  <a:gd name="T18" fmla="*/ 51 w 1330"/>
                  <a:gd name="T19" fmla="*/ 11 h 877"/>
                  <a:gd name="T20" fmla="*/ 79 w 1330"/>
                  <a:gd name="T21" fmla="*/ 3 h 877"/>
                  <a:gd name="T22" fmla="*/ 104 w 1330"/>
                  <a:gd name="T23" fmla="*/ 16 h 877"/>
                  <a:gd name="T24" fmla="*/ 117 w 1330"/>
                  <a:gd name="T25" fmla="*/ 44 h 877"/>
                  <a:gd name="T26" fmla="*/ 118 w 1330"/>
                  <a:gd name="T27" fmla="*/ 68 h 877"/>
                  <a:gd name="T28" fmla="*/ 112 w 1330"/>
                  <a:gd name="T29" fmla="*/ 99 h 877"/>
                  <a:gd name="T30" fmla="*/ 95 w 1330"/>
                  <a:gd name="T31" fmla="*/ 118 h 877"/>
                  <a:gd name="T32" fmla="*/ 78 w 1330"/>
                  <a:gd name="T33" fmla="*/ 102 h 877"/>
                  <a:gd name="T34" fmla="*/ 70 w 1330"/>
                  <a:gd name="T35" fmla="*/ 62 h 877"/>
                  <a:gd name="T36" fmla="*/ 82 w 1330"/>
                  <a:gd name="T37" fmla="*/ 18 h 877"/>
                  <a:gd name="T38" fmla="*/ 113 w 1330"/>
                  <a:gd name="T39" fmla="*/ 2 h 877"/>
                  <a:gd name="T40" fmla="*/ 140 w 1330"/>
                  <a:gd name="T41" fmla="*/ 19 h 877"/>
                  <a:gd name="T42" fmla="*/ 147 w 1330"/>
                  <a:gd name="T43" fmla="*/ 40 h 877"/>
                  <a:gd name="T44" fmla="*/ 150 w 1330"/>
                  <a:gd name="T45" fmla="*/ 70 h 877"/>
                  <a:gd name="T46" fmla="*/ 144 w 1330"/>
                  <a:gd name="T47" fmla="*/ 100 h 877"/>
                  <a:gd name="T48" fmla="*/ 129 w 1330"/>
                  <a:gd name="T49" fmla="*/ 116 h 877"/>
                  <a:gd name="T50" fmla="*/ 117 w 1330"/>
                  <a:gd name="T51" fmla="*/ 104 h 877"/>
                  <a:gd name="T52" fmla="*/ 107 w 1330"/>
                  <a:gd name="T53" fmla="*/ 58 h 877"/>
                  <a:gd name="T54" fmla="*/ 118 w 1330"/>
                  <a:gd name="T55" fmla="*/ 13 h 877"/>
                  <a:gd name="T56" fmla="*/ 145 w 1330"/>
                  <a:gd name="T57" fmla="*/ 1 h 877"/>
                  <a:gd name="T58" fmla="*/ 171 w 1330"/>
                  <a:gd name="T59" fmla="*/ 20 h 877"/>
                  <a:gd name="T60" fmla="*/ 179 w 1330"/>
                  <a:gd name="T61" fmla="*/ 41 h 877"/>
                  <a:gd name="T62" fmla="*/ 182 w 1330"/>
                  <a:gd name="T63" fmla="*/ 65 h 8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30"/>
                  <a:gd name="T97" fmla="*/ 0 h 877"/>
                  <a:gd name="T98" fmla="*/ 1330 w 1330"/>
                  <a:gd name="T99" fmla="*/ 877 h 8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30" h="877">
                    <a:moveTo>
                      <a:pt x="0" y="460"/>
                    </a:moveTo>
                    <a:cubicBezTo>
                      <a:pt x="11" y="412"/>
                      <a:pt x="22" y="246"/>
                      <a:pt x="68" y="172"/>
                    </a:cubicBezTo>
                    <a:cubicBezTo>
                      <a:pt x="114" y="98"/>
                      <a:pt x="208" y="25"/>
                      <a:pt x="279" y="15"/>
                    </a:cubicBezTo>
                    <a:cubicBezTo>
                      <a:pt x="350" y="5"/>
                      <a:pt x="441" y="47"/>
                      <a:pt x="493" y="111"/>
                    </a:cubicBezTo>
                    <a:cubicBezTo>
                      <a:pt x="545" y="175"/>
                      <a:pt x="580" y="297"/>
                      <a:pt x="589" y="399"/>
                    </a:cubicBezTo>
                    <a:cubicBezTo>
                      <a:pt x="598" y="501"/>
                      <a:pt x="574" y="643"/>
                      <a:pt x="548" y="721"/>
                    </a:cubicBezTo>
                    <a:cubicBezTo>
                      <a:pt x="522" y="799"/>
                      <a:pt x="480" y="877"/>
                      <a:pt x="432" y="865"/>
                    </a:cubicBezTo>
                    <a:cubicBezTo>
                      <a:pt x="384" y="853"/>
                      <a:pt x="293" y="734"/>
                      <a:pt x="260" y="652"/>
                    </a:cubicBezTo>
                    <a:cubicBezTo>
                      <a:pt x="227" y="570"/>
                      <a:pt x="215" y="466"/>
                      <a:pt x="233" y="371"/>
                    </a:cubicBezTo>
                    <a:cubicBezTo>
                      <a:pt x="251" y="276"/>
                      <a:pt x="313" y="141"/>
                      <a:pt x="370" y="83"/>
                    </a:cubicBezTo>
                    <a:cubicBezTo>
                      <a:pt x="427" y="25"/>
                      <a:pt x="511" y="16"/>
                      <a:pt x="576" y="22"/>
                    </a:cubicBezTo>
                    <a:cubicBezTo>
                      <a:pt x="641" y="28"/>
                      <a:pt x="714" y="68"/>
                      <a:pt x="761" y="118"/>
                    </a:cubicBezTo>
                    <a:cubicBezTo>
                      <a:pt x="808" y="168"/>
                      <a:pt x="840" y="260"/>
                      <a:pt x="857" y="323"/>
                    </a:cubicBezTo>
                    <a:cubicBezTo>
                      <a:pt x="874" y="386"/>
                      <a:pt x="871" y="429"/>
                      <a:pt x="864" y="495"/>
                    </a:cubicBezTo>
                    <a:cubicBezTo>
                      <a:pt x="857" y="561"/>
                      <a:pt x="845" y="659"/>
                      <a:pt x="816" y="721"/>
                    </a:cubicBezTo>
                    <a:cubicBezTo>
                      <a:pt x="787" y="783"/>
                      <a:pt x="733" y="862"/>
                      <a:pt x="692" y="865"/>
                    </a:cubicBezTo>
                    <a:cubicBezTo>
                      <a:pt x="651" y="868"/>
                      <a:pt x="599" y="810"/>
                      <a:pt x="569" y="742"/>
                    </a:cubicBezTo>
                    <a:cubicBezTo>
                      <a:pt x="539" y="674"/>
                      <a:pt x="510" y="556"/>
                      <a:pt x="514" y="454"/>
                    </a:cubicBezTo>
                    <a:cubicBezTo>
                      <a:pt x="518" y="352"/>
                      <a:pt x="544" y="204"/>
                      <a:pt x="596" y="131"/>
                    </a:cubicBezTo>
                    <a:cubicBezTo>
                      <a:pt x="648" y="58"/>
                      <a:pt x="753" y="14"/>
                      <a:pt x="824" y="15"/>
                    </a:cubicBezTo>
                    <a:cubicBezTo>
                      <a:pt x="895" y="16"/>
                      <a:pt x="979" y="92"/>
                      <a:pt x="1021" y="138"/>
                    </a:cubicBezTo>
                    <a:cubicBezTo>
                      <a:pt x="1063" y="184"/>
                      <a:pt x="1063" y="226"/>
                      <a:pt x="1076" y="289"/>
                    </a:cubicBezTo>
                    <a:cubicBezTo>
                      <a:pt x="1089" y="352"/>
                      <a:pt x="1101" y="442"/>
                      <a:pt x="1097" y="515"/>
                    </a:cubicBezTo>
                    <a:cubicBezTo>
                      <a:pt x="1093" y="588"/>
                      <a:pt x="1074" y="672"/>
                      <a:pt x="1049" y="728"/>
                    </a:cubicBezTo>
                    <a:cubicBezTo>
                      <a:pt x="1024" y="784"/>
                      <a:pt x="978" y="845"/>
                      <a:pt x="946" y="851"/>
                    </a:cubicBezTo>
                    <a:cubicBezTo>
                      <a:pt x="914" y="857"/>
                      <a:pt x="885" y="833"/>
                      <a:pt x="857" y="762"/>
                    </a:cubicBezTo>
                    <a:cubicBezTo>
                      <a:pt x="829" y="691"/>
                      <a:pt x="780" y="537"/>
                      <a:pt x="781" y="426"/>
                    </a:cubicBezTo>
                    <a:cubicBezTo>
                      <a:pt x="782" y="315"/>
                      <a:pt x="818" y="167"/>
                      <a:pt x="864" y="97"/>
                    </a:cubicBezTo>
                    <a:cubicBezTo>
                      <a:pt x="910" y="27"/>
                      <a:pt x="992" y="0"/>
                      <a:pt x="1056" y="8"/>
                    </a:cubicBezTo>
                    <a:cubicBezTo>
                      <a:pt x="1120" y="16"/>
                      <a:pt x="1206" y="96"/>
                      <a:pt x="1248" y="145"/>
                    </a:cubicBezTo>
                    <a:cubicBezTo>
                      <a:pt x="1290" y="194"/>
                      <a:pt x="1295" y="248"/>
                      <a:pt x="1309" y="303"/>
                    </a:cubicBezTo>
                    <a:cubicBezTo>
                      <a:pt x="1323" y="358"/>
                      <a:pt x="1326" y="439"/>
                      <a:pt x="1330" y="4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941" name="Line 198"/>
              <p:cNvSpPr>
                <a:spLocks noChangeShapeType="1"/>
              </p:cNvSpPr>
              <p:nvPr/>
            </p:nvSpPr>
            <p:spPr bwMode="auto">
              <a:xfrm>
                <a:off x="1383" y="240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942" name="Line 199"/>
              <p:cNvSpPr>
                <a:spLocks noChangeShapeType="1"/>
              </p:cNvSpPr>
              <p:nvPr/>
            </p:nvSpPr>
            <p:spPr bwMode="auto">
              <a:xfrm>
                <a:off x="1614" y="240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4943" name="Group 200"/>
              <p:cNvGrpSpPr>
                <a:grpSpLocks/>
              </p:cNvGrpSpPr>
              <p:nvPr/>
            </p:nvGrpSpPr>
            <p:grpSpPr bwMode="auto">
              <a:xfrm>
                <a:off x="1566" y="2407"/>
                <a:ext cx="181" cy="408"/>
                <a:chOff x="1566" y="2401"/>
                <a:chExt cx="181" cy="408"/>
              </a:xfrm>
            </p:grpSpPr>
            <p:sp>
              <p:nvSpPr>
                <p:cNvPr id="34944" name="Line 201"/>
                <p:cNvSpPr>
                  <a:spLocks noChangeShapeType="1"/>
                </p:cNvSpPr>
                <p:nvPr/>
              </p:nvSpPr>
              <p:spPr bwMode="auto">
                <a:xfrm>
                  <a:off x="1655" y="2401"/>
                  <a:ext cx="0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45" name="Line 202"/>
                <p:cNvSpPr>
                  <a:spLocks noChangeShapeType="1"/>
                </p:cNvSpPr>
                <p:nvPr/>
              </p:nvSpPr>
              <p:spPr bwMode="auto">
                <a:xfrm>
                  <a:off x="1589" y="2523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46" name="Line 203"/>
                <p:cNvSpPr>
                  <a:spLocks noChangeShapeType="1"/>
                </p:cNvSpPr>
                <p:nvPr/>
              </p:nvSpPr>
              <p:spPr bwMode="auto">
                <a:xfrm>
                  <a:off x="1588" y="2589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47" name="Line 204"/>
                <p:cNvSpPr>
                  <a:spLocks noChangeShapeType="1"/>
                </p:cNvSpPr>
                <p:nvPr/>
              </p:nvSpPr>
              <p:spPr bwMode="auto">
                <a:xfrm>
                  <a:off x="1655" y="2593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48" name="Line 205"/>
                <p:cNvSpPr>
                  <a:spLocks noChangeShapeType="1"/>
                </p:cNvSpPr>
                <p:nvPr/>
              </p:nvSpPr>
              <p:spPr bwMode="auto">
                <a:xfrm>
                  <a:off x="1566" y="2729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49" name="Line 206"/>
                <p:cNvSpPr>
                  <a:spLocks noChangeShapeType="1"/>
                </p:cNvSpPr>
                <p:nvPr/>
              </p:nvSpPr>
              <p:spPr bwMode="auto">
                <a:xfrm>
                  <a:off x="1587" y="2766"/>
                  <a:ext cx="1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50" name="Line 207"/>
                <p:cNvSpPr>
                  <a:spLocks noChangeShapeType="1"/>
                </p:cNvSpPr>
                <p:nvPr/>
              </p:nvSpPr>
              <p:spPr bwMode="auto">
                <a:xfrm>
                  <a:off x="1628" y="2809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34893" name="Group 208"/>
            <p:cNvGrpSpPr>
              <a:grpSpLocks/>
            </p:cNvGrpSpPr>
            <p:nvPr/>
          </p:nvGrpSpPr>
          <p:grpSpPr bwMode="auto">
            <a:xfrm>
              <a:off x="1911" y="1390"/>
              <a:ext cx="155" cy="260"/>
              <a:chOff x="1383" y="2341"/>
              <a:chExt cx="364" cy="474"/>
            </a:xfrm>
          </p:grpSpPr>
          <p:sp>
            <p:nvSpPr>
              <p:cNvPr id="34929" name="Freeform 209"/>
              <p:cNvSpPr>
                <a:spLocks/>
              </p:cNvSpPr>
              <p:nvPr/>
            </p:nvSpPr>
            <p:spPr bwMode="auto">
              <a:xfrm>
                <a:off x="1429" y="2341"/>
                <a:ext cx="182" cy="120"/>
              </a:xfrm>
              <a:custGeom>
                <a:avLst/>
                <a:gdLst>
                  <a:gd name="T0" fmla="*/ 0 w 1330"/>
                  <a:gd name="T1" fmla="*/ 63 h 877"/>
                  <a:gd name="T2" fmla="*/ 9 w 1330"/>
                  <a:gd name="T3" fmla="*/ 24 h 877"/>
                  <a:gd name="T4" fmla="*/ 38 w 1330"/>
                  <a:gd name="T5" fmla="*/ 2 h 877"/>
                  <a:gd name="T6" fmla="*/ 67 w 1330"/>
                  <a:gd name="T7" fmla="*/ 15 h 877"/>
                  <a:gd name="T8" fmla="*/ 81 w 1330"/>
                  <a:gd name="T9" fmla="*/ 55 h 877"/>
                  <a:gd name="T10" fmla="*/ 75 w 1330"/>
                  <a:gd name="T11" fmla="*/ 99 h 877"/>
                  <a:gd name="T12" fmla="*/ 59 w 1330"/>
                  <a:gd name="T13" fmla="*/ 118 h 877"/>
                  <a:gd name="T14" fmla="*/ 36 w 1330"/>
                  <a:gd name="T15" fmla="*/ 89 h 877"/>
                  <a:gd name="T16" fmla="*/ 32 w 1330"/>
                  <a:gd name="T17" fmla="*/ 51 h 877"/>
                  <a:gd name="T18" fmla="*/ 51 w 1330"/>
                  <a:gd name="T19" fmla="*/ 11 h 877"/>
                  <a:gd name="T20" fmla="*/ 79 w 1330"/>
                  <a:gd name="T21" fmla="*/ 3 h 877"/>
                  <a:gd name="T22" fmla="*/ 104 w 1330"/>
                  <a:gd name="T23" fmla="*/ 16 h 877"/>
                  <a:gd name="T24" fmla="*/ 117 w 1330"/>
                  <a:gd name="T25" fmla="*/ 44 h 877"/>
                  <a:gd name="T26" fmla="*/ 118 w 1330"/>
                  <a:gd name="T27" fmla="*/ 68 h 877"/>
                  <a:gd name="T28" fmla="*/ 112 w 1330"/>
                  <a:gd name="T29" fmla="*/ 99 h 877"/>
                  <a:gd name="T30" fmla="*/ 95 w 1330"/>
                  <a:gd name="T31" fmla="*/ 118 h 877"/>
                  <a:gd name="T32" fmla="*/ 78 w 1330"/>
                  <a:gd name="T33" fmla="*/ 102 h 877"/>
                  <a:gd name="T34" fmla="*/ 70 w 1330"/>
                  <a:gd name="T35" fmla="*/ 62 h 877"/>
                  <a:gd name="T36" fmla="*/ 82 w 1330"/>
                  <a:gd name="T37" fmla="*/ 18 h 877"/>
                  <a:gd name="T38" fmla="*/ 113 w 1330"/>
                  <a:gd name="T39" fmla="*/ 2 h 877"/>
                  <a:gd name="T40" fmla="*/ 140 w 1330"/>
                  <a:gd name="T41" fmla="*/ 19 h 877"/>
                  <a:gd name="T42" fmla="*/ 147 w 1330"/>
                  <a:gd name="T43" fmla="*/ 40 h 877"/>
                  <a:gd name="T44" fmla="*/ 150 w 1330"/>
                  <a:gd name="T45" fmla="*/ 70 h 877"/>
                  <a:gd name="T46" fmla="*/ 144 w 1330"/>
                  <a:gd name="T47" fmla="*/ 100 h 877"/>
                  <a:gd name="T48" fmla="*/ 129 w 1330"/>
                  <a:gd name="T49" fmla="*/ 116 h 877"/>
                  <a:gd name="T50" fmla="*/ 117 w 1330"/>
                  <a:gd name="T51" fmla="*/ 104 h 877"/>
                  <a:gd name="T52" fmla="*/ 107 w 1330"/>
                  <a:gd name="T53" fmla="*/ 58 h 877"/>
                  <a:gd name="T54" fmla="*/ 118 w 1330"/>
                  <a:gd name="T55" fmla="*/ 13 h 877"/>
                  <a:gd name="T56" fmla="*/ 145 w 1330"/>
                  <a:gd name="T57" fmla="*/ 1 h 877"/>
                  <a:gd name="T58" fmla="*/ 171 w 1330"/>
                  <a:gd name="T59" fmla="*/ 20 h 877"/>
                  <a:gd name="T60" fmla="*/ 179 w 1330"/>
                  <a:gd name="T61" fmla="*/ 41 h 877"/>
                  <a:gd name="T62" fmla="*/ 182 w 1330"/>
                  <a:gd name="T63" fmla="*/ 65 h 8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30"/>
                  <a:gd name="T97" fmla="*/ 0 h 877"/>
                  <a:gd name="T98" fmla="*/ 1330 w 1330"/>
                  <a:gd name="T99" fmla="*/ 877 h 8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30" h="877">
                    <a:moveTo>
                      <a:pt x="0" y="460"/>
                    </a:moveTo>
                    <a:cubicBezTo>
                      <a:pt x="11" y="412"/>
                      <a:pt x="22" y="246"/>
                      <a:pt x="68" y="172"/>
                    </a:cubicBezTo>
                    <a:cubicBezTo>
                      <a:pt x="114" y="98"/>
                      <a:pt x="208" y="25"/>
                      <a:pt x="279" y="15"/>
                    </a:cubicBezTo>
                    <a:cubicBezTo>
                      <a:pt x="350" y="5"/>
                      <a:pt x="441" y="47"/>
                      <a:pt x="493" y="111"/>
                    </a:cubicBezTo>
                    <a:cubicBezTo>
                      <a:pt x="545" y="175"/>
                      <a:pt x="580" y="297"/>
                      <a:pt x="589" y="399"/>
                    </a:cubicBezTo>
                    <a:cubicBezTo>
                      <a:pt x="598" y="501"/>
                      <a:pt x="574" y="643"/>
                      <a:pt x="548" y="721"/>
                    </a:cubicBezTo>
                    <a:cubicBezTo>
                      <a:pt x="522" y="799"/>
                      <a:pt x="480" y="877"/>
                      <a:pt x="432" y="865"/>
                    </a:cubicBezTo>
                    <a:cubicBezTo>
                      <a:pt x="384" y="853"/>
                      <a:pt x="293" y="734"/>
                      <a:pt x="260" y="652"/>
                    </a:cubicBezTo>
                    <a:cubicBezTo>
                      <a:pt x="227" y="570"/>
                      <a:pt x="215" y="466"/>
                      <a:pt x="233" y="371"/>
                    </a:cubicBezTo>
                    <a:cubicBezTo>
                      <a:pt x="251" y="276"/>
                      <a:pt x="313" y="141"/>
                      <a:pt x="370" y="83"/>
                    </a:cubicBezTo>
                    <a:cubicBezTo>
                      <a:pt x="427" y="25"/>
                      <a:pt x="511" y="16"/>
                      <a:pt x="576" y="22"/>
                    </a:cubicBezTo>
                    <a:cubicBezTo>
                      <a:pt x="641" y="28"/>
                      <a:pt x="714" y="68"/>
                      <a:pt x="761" y="118"/>
                    </a:cubicBezTo>
                    <a:cubicBezTo>
                      <a:pt x="808" y="168"/>
                      <a:pt x="840" y="260"/>
                      <a:pt x="857" y="323"/>
                    </a:cubicBezTo>
                    <a:cubicBezTo>
                      <a:pt x="874" y="386"/>
                      <a:pt x="871" y="429"/>
                      <a:pt x="864" y="495"/>
                    </a:cubicBezTo>
                    <a:cubicBezTo>
                      <a:pt x="857" y="561"/>
                      <a:pt x="845" y="659"/>
                      <a:pt x="816" y="721"/>
                    </a:cubicBezTo>
                    <a:cubicBezTo>
                      <a:pt x="787" y="783"/>
                      <a:pt x="733" y="862"/>
                      <a:pt x="692" y="865"/>
                    </a:cubicBezTo>
                    <a:cubicBezTo>
                      <a:pt x="651" y="868"/>
                      <a:pt x="599" y="810"/>
                      <a:pt x="569" y="742"/>
                    </a:cubicBezTo>
                    <a:cubicBezTo>
                      <a:pt x="539" y="674"/>
                      <a:pt x="510" y="556"/>
                      <a:pt x="514" y="454"/>
                    </a:cubicBezTo>
                    <a:cubicBezTo>
                      <a:pt x="518" y="352"/>
                      <a:pt x="544" y="204"/>
                      <a:pt x="596" y="131"/>
                    </a:cubicBezTo>
                    <a:cubicBezTo>
                      <a:pt x="648" y="58"/>
                      <a:pt x="753" y="14"/>
                      <a:pt x="824" y="15"/>
                    </a:cubicBezTo>
                    <a:cubicBezTo>
                      <a:pt x="895" y="16"/>
                      <a:pt x="979" y="92"/>
                      <a:pt x="1021" y="138"/>
                    </a:cubicBezTo>
                    <a:cubicBezTo>
                      <a:pt x="1063" y="184"/>
                      <a:pt x="1063" y="226"/>
                      <a:pt x="1076" y="289"/>
                    </a:cubicBezTo>
                    <a:cubicBezTo>
                      <a:pt x="1089" y="352"/>
                      <a:pt x="1101" y="442"/>
                      <a:pt x="1097" y="515"/>
                    </a:cubicBezTo>
                    <a:cubicBezTo>
                      <a:pt x="1093" y="588"/>
                      <a:pt x="1074" y="672"/>
                      <a:pt x="1049" y="728"/>
                    </a:cubicBezTo>
                    <a:cubicBezTo>
                      <a:pt x="1024" y="784"/>
                      <a:pt x="978" y="845"/>
                      <a:pt x="946" y="851"/>
                    </a:cubicBezTo>
                    <a:cubicBezTo>
                      <a:pt x="914" y="857"/>
                      <a:pt x="885" y="833"/>
                      <a:pt x="857" y="762"/>
                    </a:cubicBezTo>
                    <a:cubicBezTo>
                      <a:pt x="829" y="691"/>
                      <a:pt x="780" y="537"/>
                      <a:pt x="781" y="426"/>
                    </a:cubicBezTo>
                    <a:cubicBezTo>
                      <a:pt x="782" y="315"/>
                      <a:pt x="818" y="167"/>
                      <a:pt x="864" y="97"/>
                    </a:cubicBezTo>
                    <a:cubicBezTo>
                      <a:pt x="910" y="27"/>
                      <a:pt x="992" y="0"/>
                      <a:pt x="1056" y="8"/>
                    </a:cubicBezTo>
                    <a:cubicBezTo>
                      <a:pt x="1120" y="16"/>
                      <a:pt x="1206" y="96"/>
                      <a:pt x="1248" y="145"/>
                    </a:cubicBezTo>
                    <a:cubicBezTo>
                      <a:pt x="1290" y="194"/>
                      <a:pt x="1295" y="248"/>
                      <a:pt x="1309" y="303"/>
                    </a:cubicBezTo>
                    <a:cubicBezTo>
                      <a:pt x="1323" y="358"/>
                      <a:pt x="1326" y="439"/>
                      <a:pt x="1330" y="4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930" name="Line 210"/>
              <p:cNvSpPr>
                <a:spLocks noChangeShapeType="1"/>
              </p:cNvSpPr>
              <p:nvPr/>
            </p:nvSpPr>
            <p:spPr bwMode="auto">
              <a:xfrm>
                <a:off x="1383" y="240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931" name="Line 211"/>
              <p:cNvSpPr>
                <a:spLocks noChangeShapeType="1"/>
              </p:cNvSpPr>
              <p:nvPr/>
            </p:nvSpPr>
            <p:spPr bwMode="auto">
              <a:xfrm>
                <a:off x="1614" y="240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4932" name="Group 212"/>
              <p:cNvGrpSpPr>
                <a:grpSpLocks/>
              </p:cNvGrpSpPr>
              <p:nvPr/>
            </p:nvGrpSpPr>
            <p:grpSpPr bwMode="auto">
              <a:xfrm>
                <a:off x="1566" y="2407"/>
                <a:ext cx="181" cy="408"/>
                <a:chOff x="1566" y="2401"/>
                <a:chExt cx="181" cy="408"/>
              </a:xfrm>
            </p:grpSpPr>
            <p:sp>
              <p:nvSpPr>
                <p:cNvPr id="34933" name="Line 213"/>
                <p:cNvSpPr>
                  <a:spLocks noChangeShapeType="1"/>
                </p:cNvSpPr>
                <p:nvPr/>
              </p:nvSpPr>
              <p:spPr bwMode="auto">
                <a:xfrm>
                  <a:off x="1655" y="2401"/>
                  <a:ext cx="0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34" name="Line 214"/>
                <p:cNvSpPr>
                  <a:spLocks noChangeShapeType="1"/>
                </p:cNvSpPr>
                <p:nvPr/>
              </p:nvSpPr>
              <p:spPr bwMode="auto">
                <a:xfrm>
                  <a:off x="1589" y="2523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35" name="Line 215"/>
                <p:cNvSpPr>
                  <a:spLocks noChangeShapeType="1"/>
                </p:cNvSpPr>
                <p:nvPr/>
              </p:nvSpPr>
              <p:spPr bwMode="auto">
                <a:xfrm>
                  <a:off x="1588" y="2589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36" name="Line 216"/>
                <p:cNvSpPr>
                  <a:spLocks noChangeShapeType="1"/>
                </p:cNvSpPr>
                <p:nvPr/>
              </p:nvSpPr>
              <p:spPr bwMode="auto">
                <a:xfrm>
                  <a:off x="1655" y="2593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37" name="Line 217"/>
                <p:cNvSpPr>
                  <a:spLocks noChangeShapeType="1"/>
                </p:cNvSpPr>
                <p:nvPr/>
              </p:nvSpPr>
              <p:spPr bwMode="auto">
                <a:xfrm>
                  <a:off x="1566" y="2729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38" name="Line 218"/>
                <p:cNvSpPr>
                  <a:spLocks noChangeShapeType="1"/>
                </p:cNvSpPr>
                <p:nvPr/>
              </p:nvSpPr>
              <p:spPr bwMode="auto">
                <a:xfrm>
                  <a:off x="1587" y="2766"/>
                  <a:ext cx="1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39" name="Line 219"/>
                <p:cNvSpPr>
                  <a:spLocks noChangeShapeType="1"/>
                </p:cNvSpPr>
                <p:nvPr/>
              </p:nvSpPr>
              <p:spPr bwMode="auto">
                <a:xfrm>
                  <a:off x="1628" y="2809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34894" name="Group 220"/>
            <p:cNvGrpSpPr>
              <a:grpSpLocks/>
            </p:cNvGrpSpPr>
            <p:nvPr/>
          </p:nvGrpSpPr>
          <p:grpSpPr bwMode="auto">
            <a:xfrm>
              <a:off x="2027" y="1390"/>
              <a:ext cx="155" cy="260"/>
              <a:chOff x="1383" y="2341"/>
              <a:chExt cx="364" cy="474"/>
            </a:xfrm>
          </p:grpSpPr>
          <p:sp>
            <p:nvSpPr>
              <p:cNvPr id="34918" name="Freeform 221"/>
              <p:cNvSpPr>
                <a:spLocks/>
              </p:cNvSpPr>
              <p:nvPr/>
            </p:nvSpPr>
            <p:spPr bwMode="auto">
              <a:xfrm>
                <a:off x="1429" y="2341"/>
                <a:ext cx="182" cy="120"/>
              </a:xfrm>
              <a:custGeom>
                <a:avLst/>
                <a:gdLst>
                  <a:gd name="T0" fmla="*/ 0 w 1330"/>
                  <a:gd name="T1" fmla="*/ 63 h 877"/>
                  <a:gd name="T2" fmla="*/ 9 w 1330"/>
                  <a:gd name="T3" fmla="*/ 24 h 877"/>
                  <a:gd name="T4" fmla="*/ 38 w 1330"/>
                  <a:gd name="T5" fmla="*/ 2 h 877"/>
                  <a:gd name="T6" fmla="*/ 67 w 1330"/>
                  <a:gd name="T7" fmla="*/ 15 h 877"/>
                  <a:gd name="T8" fmla="*/ 81 w 1330"/>
                  <a:gd name="T9" fmla="*/ 55 h 877"/>
                  <a:gd name="T10" fmla="*/ 75 w 1330"/>
                  <a:gd name="T11" fmla="*/ 99 h 877"/>
                  <a:gd name="T12" fmla="*/ 59 w 1330"/>
                  <a:gd name="T13" fmla="*/ 118 h 877"/>
                  <a:gd name="T14" fmla="*/ 36 w 1330"/>
                  <a:gd name="T15" fmla="*/ 89 h 877"/>
                  <a:gd name="T16" fmla="*/ 32 w 1330"/>
                  <a:gd name="T17" fmla="*/ 51 h 877"/>
                  <a:gd name="T18" fmla="*/ 51 w 1330"/>
                  <a:gd name="T19" fmla="*/ 11 h 877"/>
                  <a:gd name="T20" fmla="*/ 79 w 1330"/>
                  <a:gd name="T21" fmla="*/ 3 h 877"/>
                  <a:gd name="T22" fmla="*/ 104 w 1330"/>
                  <a:gd name="T23" fmla="*/ 16 h 877"/>
                  <a:gd name="T24" fmla="*/ 117 w 1330"/>
                  <a:gd name="T25" fmla="*/ 44 h 877"/>
                  <a:gd name="T26" fmla="*/ 118 w 1330"/>
                  <a:gd name="T27" fmla="*/ 68 h 877"/>
                  <a:gd name="T28" fmla="*/ 112 w 1330"/>
                  <a:gd name="T29" fmla="*/ 99 h 877"/>
                  <a:gd name="T30" fmla="*/ 95 w 1330"/>
                  <a:gd name="T31" fmla="*/ 118 h 877"/>
                  <a:gd name="T32" fmla="*/ 78 w 1330"/>
                  <a:gd name="T33" fmla="*/ 102 h 877"/>
                  <a:gd name="T34" fmla="*/ 70 w 1330"/>
                  <a:gd name="T35" fmla="*/ 62 h 877"/>
                  <a:gd name="T36" fmla="*/ 82 w 1330"/>
                  <a:gd name="T37" fmla="*/ 18 h 877"/>
                  <a:gd name="T38" fmla="*/ 113 w 1330"/>
                  <a:gd name="T39" fmla="*/ 2 h 877"/>
                  <a:gd name="T40" fmla="*/ 140 w 1330"/>
                  <a:gd name="T41" fmla="*/ 19 h 877"/>
                  <a:gd name="T42" fmla="*/ 147 w 1330"/>
                  <a:gd name="T43" fmla="*/ 40 h 877"/>
                  <a:gd name="T44" fmla="*/ 150 w 1330"/>
                  <a:gd name="T45" fmla="*/ 70 h 877"/>
                  <a:gd name="T46" fmla="*/ 144 w 1330"/>
                  <a:gd name="T47" fmla="*/ 100 h 877"/>
                  <a:gd name="T48" fmla="*/ 129 w 1330"/>
                  <a:gd name="T49" fmla="*/ 116 h 877"/>
                  <a:gd name="T50" fmla="*/ 117 w 1330"/>
                  <a:gd name="T51" fmla="*/ 104 h 877"/>
                  <a:gd name="T52" fmla="*/ 107 w 1330"/>
                  <a:gd name="T53" fmla="*/ 58 h 877"/>
                  <a:gd name="T54" fmla="*/ 118 w 1330"/>
                  <a:gd name="T55" fmla="*/ 13 h 877"/>
                  <a:gd name="T56" fmla="*/ 145 w 1330"/>
                  <a:gd name="T57" fmla="*/ 1 h 877"/>
                  <a:gd name="T58" fmla="*/ 171 w 1330"/>
                  <a:gd name="T59" fmla="*/ 20 h 877"/>
                  <a:gd name="T60" fmla="*/ 179 w 1330"/>
                  <a:gd name="T61" fmla="*/ 41 h 877"/>
                  <a:gd name="T62" fmla="*/ 182 w 1330"/>
                  <a:gd name="T63" fmla="*/ 65 h 8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30"/>
                  <a:gd name="T97" fmla="*/ 0 h 877"/>
                  <a:gd name="T98" fmla="*/ 1330 w 1330"/>
                  <a:gd name="T99" fmla="*/ 877 h 8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30" h="877">
                    <a:moveTo>
                      <a:pt x="0" y="460"/>
                    </a:moveTo>
                    <a:cubicBezTo>
                      <a:pt x="11" y="412"/>
                      <a:pt x="22" y="246"/>
                      <a:pt x="68" y="172"/>
                    </a:cubicBezTo>
                    <a:cubicBezTo>
                      <a:pt x="114" y="98"/>
                      <a:pt x="208" y="25"/>
                      <a:pt x="279" y="15"/>
                    </a:cubicBezTo>
                    <a:cubicBezTo>
                      <a:pt x="350" y="5"/>
                      <a:pt x="441" y="47"/>
                      <a:pt x="493" y="111"/>
                    </a:cubicBezTo>
                    <a:cubicBezTo>
                      <a:pt x="545" y="175"/>
                      <a:pt x="580" y="297"/>
                      <a:pt x="589" y="399"/>
                    </a:cubicBezTo>
                    <a:cubicBezTo>
                      <a:pt x="598" y="501"/>
                      <a:pt x="574" y="643"/>
                      <a:pt x="548" y="721"/>
                    </a:cubicBezTo>
                    <a:cubicBezTo>
                      <a:pt x="522" y="799"/>
                      <a:pt x="480" y="877"/>
                      <a:pt x="432" y="865"/>
                    </a:cubicBezTo>
                    <a:cubicBezTo>
                      <a:pt x="384" y="853"/>
                      <a:pt x="293" y="734"/>
                      <a:pt x="260" y="652"/>
                    </a:cubicBezTo>
                    <a:cubicBezTo>
                      <a:pt x="227" y="570"/>
                      <a:pt x="215" y="466"/>
                      <a:pt x="233" y="371"/>
                    </a:cubicBezTo>
                    <a:cubicBezTo>
                      <a:pt x="251" y="276"/>
                      <a:pt x="313" y="141"/>
                      <a:pt x="370" y="83"/>
                    </a:cubicBezTo>
                    <a:cubicBezTo>
                      <a:pt x="427" y="25"/>
                      <a:pt x="511" y="16"/>
                      <a:pt x="576" y="22"/>
                    </a:cubicBezTo>
                    <a:cubicBezTo>
                      <a:pt x="641" y="28"/>
                      <a:pt x="714" y="68"/>
                      <a:pt x="761" y="118"/>
                    </a:cubicBezTo>
                    <a:cubicBezTo>
                      <a:pt x="808" y="168"/>
                      <a:pt x="840" y="260"/>
                      <a:pt x="857" y="323"/>
                    </a:cubicBezTo>
                    <a:cubicBezTo>
                      <a:pt x="874" y="386"/>
                      <a:pt x="871" y="429"/>
                      <a:pt x="864" y="495"/>
                    </a:cubicBezTo>
                    <a:cubicBezTo>
                      <a:pt x="857" y="561"/>
                      <a:pt x="845" y="659"/>
                      <a:pt x="816" y="721"/>
                    </a:cubicBezTo>
                    <a:cubicBezTo>
                      <a:pt x="787" y="783"/>
                      <a:pt x="733" y="862"/>
                      <a:pt x="692" y="865"/>
                    </a:cubicBezTo>
                    <a:cubicBezTo>
                      <a:pt x="651" y="868"/>
                      <a:pt x="599" y="810"/>
                      <a:pt x="569" y="742"/>
                    </a:cubicBezTo>
                    <a:cubicBezTo>
                      <a:pt x="539" y="674"/>
                      <a:pt x="510" y="556"/>
                      <a:pt x="514" y="454"/>
                    </a:cubicBezTo>
                    <a:cubicBezTo>
                      <a:pt x="518" y="352"/>
                      <a:pt x="544" y="204"/>
                      <a:pt x="596" y="131"/>
                    </a:cubicBezTo>
                    <a:cubicBezTo>
                      <a:pt x="648" y="58"/>
                      <a:pt x="753" y="14"/>
                      <a:pt x="824" y="15"/>
                    </a:cubicBezTo>
                    <a:cubicBezTo>
                      <a:pt x="895" y="16"/>
                      <a:pt x="979" y="92"/>
                      <a:pt x="1021" y="138"/>
                    </a:cubicBezTo>
                    <a:cubicBezTo>
                      <a:pt x="1063" y="184"/>
                      <a:pt x="1063" y="226"/>
                      <a:pt x="1076" y="289"/>
                    </a:cubicBezTo>
                    <a:cubicBezTo>
                      <a:pt x="1089" y="352"/>
                      <a:pt x="1101" y="442"/>
                      <a:pt x="1097" y="515"/>
                    </a:cubicBezTo>
                    <a:cubicBezTo>
                      <a:pt x="1093" y="588"/>
                      <a:pt x="1074" y="672"/>
                      <a:pt x="1049" y="728"/>
                    </a:cubicBezTo>
                    <a:cubicBezTo>
                      <a:pt x="1024" y="784"/>
                      <a:pt x="978" y="845"/>
                      <a:pt x="946" y="851"/>
                    </a:cubicBezTo>
                    <a:cubicBezTo>
                      <a:pt x="914" y="857"/>
                      <a:pt x="885" y="833"/>
                      <a:pt x="857" y="762"/>
                    </a:cubicBezTo>
                    <a:cubicBezTo>
                      <a:pt x="829" y="691"/>
                      <a:pt x="780" y="537"/>
                      <a:pt x="781" y="426"/>
                    </a:cubicBezTo>
                    <a:cubicBezTo>
                      <a:pt x="782" y="315"/>
                      <a:pt x="818" y="167"/>
                      <a:pt x="864" y="97"/>
                    </a:cubicBezTo>
                    <a:cubicBezTo>
                      <a:pt x="910" y="27"/>
                      <a:pt x="992" y="0"/>
                      <a:pt x="1056" y="8"/>
                    </a:cubicBezTo>
                    <a:cubicBezTo>
                      <a:pt x="1120" y="16"/>
                      <a:pt x="1206" y="96"/>
                      <a:pt x="1248" y="145"/>
                    </a:cubicBezTo>
                    <a:cubicBezTo>
                      <a:pt x="1290" y="194"/>
                      <a:pt x="1295" y="248"/>
                      <a:pt x="1309" y="303"/>
                    </a:cubicBezTo>
                    <a:cubicBezTo>
                      <a:pt x="1323" y="358"/>
                      <a:pt x="1326" y="439"/>
                      <a:pt x="1330" y="4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919" name="Line 222"/>
              <p:cNvSpPr>
                <a:spLocks noChangeShapeType="1"/>
              </p:cNvSpPr>
              <p:nvPr/>
            </p:nvSpPr>
            <p:spPr bwMode="auto">
              <a:xfrm>
                <a:off x="1383" y="2407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920" name="Line 223"/>
              <p:cNvSpPr>
                <a:spLocks noChangeShapeType="1"/>
              </p:cNvSpPr>
              <p:nvPr/>
            </p:nvSpPr>
            <p:spPr bwMode="auto">
              <a:xfrm>
                <a:off x="1614" y="2406"/>
                <a:ext cx="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34921" name="Group 224"/>
              <p:cNvGrpSpPr>
                <a:grpSpLocks/>
              </p:cNvGrpSpPr>
              <p:nvPr/>
            </p:nvGrpSpPr>
            <p:grpSpPr bwMode="auto">
              <a:xfrm>
                <a:off x="1566" y="2407"/>
                <a:ext cx="181" cy="408"/>
                <a:chOff x="1566" y="2401"/>
                <a:chExt cx="181" cy="408"/>
              </a:xfrm>
            </p:grpSpPr>
            <p:sp>
              <p:nvSpPr>
                <p:cNvPr id="34922" name="Line 225"/>
                <p:cNvSpPr>
                  <a:spLocks noChangeShapeType="1"/>
                </p:cNvSpPr>
                <p:nvPr/>
              </p:nvSpPr>
              <p:spPr bwMode="auto">
                <a:xfrm>
                  <a:off x="1655" y="2401"/>
                  <a:ext cx="0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23" name="Line 226"/>
                <p:cNvSpPr>
                  <a:spLocks noChangeShapeType="1"/>
                </p:cNvSpPr>
                <p:nvPr/>
              </p:nvSpPr>
              <p:spPr bwMode="auto">
                <a:xfrm>
                  <a:off x="1589" y="2523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24" name="Line 227"/>
                <p:cNvSpPr>
                  <a:spLocks noChangeShapeType="1"/>
                </p:cNvSpPr>
                <p:nvPr/>
              </p:nvSpPr>
              <p:spPr bwMode="auto">
                <a:xfrm>
                  <a:off x="1588" y="2589"/>
                  <a:ext cx="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25" name="Line 228"/>
                <p:cNvSpPr>
                  <a:spLocks noChangeShapeType="1"/>
                </p:cNvSpPr>
                <p:nvPr/>
              </p:nvSpPr>
              <p:spPr bwMode="auto">
                <a:xfrm>
                  <a:off x="1655" y="2593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26" name="Line 229"/>
                <p:cNvSpPr>
                  <a:spLocks noChangeShapeType="1"/>
                </p:cNvSpPr>
                <p:nvPr/>
              </p:nvSpPr>
              <p:spPr bwMode="auto">
                <a:xfrm>
                  <a:off x="1566" y="2729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27" name="Line 230"/>
                <p:cNvSpPr>
                  <a:spLocks noChangeShapeType="1"/>
                </p:cNvSpPr>
                <p:nvPr/>
              </p:nvSpPr>
              <p:spPr bwMode="auto">
                <a:xfrm>
                  <a:off x="1587" y="2766"/>
                  <a:ext cx="1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928" name="Line 231"/>
                <p:cNvSpPr>
                  <a:spLocks noChangeShapeType="1"/>
                </p:cNvSpPr>
                <p:nvPr/>
              </p:nvSpPr>
              <p:spPr bwMode="auto">
                <a:xfrm>
                  <a:off x="1628" y="2809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34895" name="Freeform 233"/>
            <p:cNvSpPr>
              <a:spLocks/>
            </p:cNvSpPr>
            <p:nvPr/>
          </p:nvSpPr>
          <p:spPr bwMode="auto">
            <a:xfrm>
              <a:off x="2162" y="1388"/>
              <a:ext cx="78" cy="66"/>
            </a:xfrm>
            <a:custGeom>
              <a:avLst/>
              <a:gdLst>
                <a:gd name="T0" fmla="*/ 0 w 1330"/>
                <a:gd name="T1" fmla="*/ 35 h 877"/>
                <a:gd name="T2" fmla="*/ 4 w 1330"/>
                <a:gd name="T3" fmla="*/ 13 h 877"/>
                <a:gd name="T4" fmla="*/ 16 w 1330"/>
                <a:gd name="T5" fmla="*/ 1 h 877"/>
                <a:gd name="T6" fmla="*/ 29 w 1330"/>
                <a:gd name="T7" fmla="*/ 8 h 877"/>
                <a:gd name="T8" fmla="*/ 35 w 1330"/>
                <a:gd name="T9" fmla="*/ 30 h 877"/>
                <a:gd name="T10" fmla="*/ 32 w 1330"/>
                <a:gd name="T11" fmla="*/ 54 h 877"/>
                <a:gd name="T12" fmla="*/ 25 w 1330"/>
                <a:gd name="T13" fmla="*/ 65 h 877"/>
                <a:gd name="T14" fmla="*/ 15 w 1330"/>
                <a:gd name="T15" fmla="*/ 49 h 877"/>
                <a:gd name="T16" fmla="*/ 14 w 1330"/>
                <a:gd name="T17" fmla="*/ 28 h 877"/>
                <a:gd name="T18" fmla="*/ 22 w 1330"/>
                <a:gd name="T19" fmla="*/ 6 h 877"/>
                <a:gd name="T20" fmla="*/ 34 w 1330"/>
                <a:gd name="T21" fmla="*/ 2 h 877"/>
                <a:gd name="T22" fmla="*/ 45 w 1330"/>
                <a:gd name="T23" fmla="*/ 9 h 877"/>
                <a:gd name="T24" fmla="*/ 50 w 1330"/>
                <a:gd name="T25" fmla="*/ 24 h 877"/>
                <a:gd name="T26" fmla="*/ 51 w 1330"/>
                <a:gd name="T27" fmla="*/ 37 h 877"/>
                <a:gd name="T28" fmla="*/ 48 w 1330"/>
                <a:gd name="T29" fmla="*/ 54 h 877"/>
                <a:gd name="T30" fmla="*/ 41 w 1330"/>
                <a:gd name="T31" fmla="*/ 65 h 877"/>
                <a:gd name="T32" fmla="*/ 33 w 1330"/>
                <a:gd name="T33" fmla="*/ 56 h 877"/>
                <a:gd name="T34" fmla="*/ 30 w 1330"/>
                <a:gd name="T35" fmla="*/ 34 h 877"/>
                <a:gd name="T36" fmla="*/ 35 w 1330"/>
                <a:gd name="T37" fmla="*/ 10 h 877"/>
                <a:gd name="T38" fmla="*/ 48 w 1330"/>
                <a:gd name="T39" fmla="*/ 1 h 877"/>
                <a:gd name="T40" fmla="*/ 60 w 1330"/>
                <a:gd name="T41" fmla="*/ 10 h 877"/>
                <a:gd name="T42" fmla="*/ 63 w 1330"/>
                <a:gd name="T43" fmla="*/ 22 h 877"/>
                <a:gd name="T44" fmla="*/ 64 w 1330"/>
                <a:gd name="T45" fmla="*/ 39 h 877"/>
                <a:gd name="T46" fmla="*/ 62 w 1330"/>
                <a:gd name="T47" fmla="*/ 55 h 877"/>
                <a:gd name="T48" fmla="*/ 55 w 1330"/>
                <a:gd name="T49" fmla="*/ 64 h 877"/>
                <a:gd name="T50" fmla="*/ 50 w 1330"/>
                <a:gd name="T51" fmla="*/ 57 h 877"/>
                <a:gd name="T52" fmla="*/ 46 w 1330"/>
                <a:gd name="T53" fmla="*/ 32 h 877"/>
                <a:gd name="T54" fmla="*/ 51 w 1330"/>
                <a:gd name="T55" fmla="*/ 7 h 877"/>
                <a:gd name="T56" fmla="*/ 62 w 1330"/>
                <a:gd name="T57" fmla="*/ 1 h 877"/>
                <a:gd name="T58" fmla="*/ 73 w 1330"/>
                <a:gd name="T59" fmla="*/ 11 h 877"/>
                <a:gd name="T60" fmla="*/ 77 w 1330"/>
                <a:gd name="T61" fmla="*/ 23 h 877"/>
                <a:gd name="T62" fmla="*/ 78 w 1330"/>
                <a:gd name="T63" fmla="*/ 36 h 8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30"/>
                <a:gd name="T97" fmla="*/ 0 h 877"/>
                <a:gd name="T98" fmla="*/ 1330 w 1330"/>
                <a:gd name="T99" fmla="*/ 877 h 8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30" h="877">
                  <a:moveTo>
                    <a:pt x="0" y="460"/>
                  </a:moveTo>
                  <a:cubicBezTo>
                    <a:pt x="11" y="412"/>
                    <a:pt x="22" y="246"/>
                    <a:pt x="68" y="172"/>
                  </a:cubicBezTo>
                  <a:cubicBezTo>
                    <a:pt x="114" y="98"/>
                    <a:pt x="208" y="25"/>
                    <a:pt x="279" y="15"/>
                  </a:cubicBezTo>
                  <a:cubicBezTo>
                    <a:pt x="350" y="5"/>
                    <a:pt x="441" y="47"/>
                    <a:pt x="493" y="111"/>
                  </a:cubicBezTo>
                  <a:cubicBezTo>
                    <a:pt x="545" y="175"/>
                    <a:pt x="580" y="297"/>
                    <a:pt x="589" y="399"/>
                  </a:cubicBezTo>
                  <a:cubicBezTo>
                    <a:pt x="598" y="501"/>
                    <a:pt x="574" y="643"/>
                    <a:pt x="548" y="721"/>
                  </a:cubicBezTo>
                  <a:cubicBezTo>
                    <a:pt x="522" y="799"/>
                    <a:pt x="480" y="877"/>
                    <a:pt x="432" y="865"/>
                  </a:cubicBezTo>
                  <a:cubicBezTo>
                    <a:pt x="384" y="853"/>
                    <a:pt x="293" y="734"/>
                    <a:pt x="260" y="652"/>
                  </a:cubicBezTo>
                  <a:cubicBezTo>
                    <a:pt x="227" y="570"/>
                    <a:pt x="215" y="466"/>
                    <a:pt x="233" y="371"/>
                  </a:cubicBezTo>
                  <a:cubicBezTo>
                    <a:pt x="251" y="276"/>
                    <a:pt x="313" y="141"/>
                    <a:pt x="370" y="83"/>
                  </a:cubicBezTo>
                  <a:cubicBezTo>
                    <a:pt x="427" y="25"/>
                    <a:pt x="511" y="16"/>
                    <a:pt x="576" y="22"/>
                  </a:cubicBezTo>
                  <a:cubicBezTo>
                    <a:pt x="641" y="28"/>
                    <a:pt x="714" y="68"/>
                    <a:pt x="761" y="118"/>
                  </a:cubicBezTo>
                  <a:cubicBezTo>
                    <a:pt x="808" y="168"/>
                    <a:pt x="840" y="260"/>
                    <a:pt x="857" y="323"/>
                  </a:cubicBezTo>
                  <a:cubicBezTo>
                    <a:pt x="874" y="386"/>
                    <a:pt x="871" y="429"/>
                    <a:pt x="864" y="495"/>
                  </a:cubicBezTo>
                  <a:cubicBezTo>
                    <a:pt x="857" y="561"/>
                    <a:pt x="845" y="659"/>
                    <a:pt x="816" y="721"/>
                  </a:cubicBezTo>
                  <a:cubicBezTo>
                    <a:pt x="787" y="783"/>
                    <a:pt x="733" y="862"/>
                    <a:pt x="692" y="865"/>
                  </a:cubicBezTo>
                  <a:cubicBezTo>
                    <a:pt x="651" y="868"/>
                    <a:pt x="599" y="810"/>
                    <a:pt x="569" y="742"/>
                  </a:cubicBezTo>
                  <a:cubicBezTo>
                    <a:pt x="539" y="674"/>
                    <a:pt x="510" y="556"/>
                    <a:pt x="514" y="454"/>
                  </a:cubicBezTo>
                  <a:cubicBezTo>
                    <a:pt x="518" y="352"/>
                    <a:pt x="544" y="204"/>
                    <a:pt x="596" y="131"/>
                  </a:cubicBezTo>
                  <a:cubicBezTo>
                    <a:pt x="648" y="58"/>
                    <a:pt x="753" y="14"/>
                    <a:pt x="824" y="15"/>
                  </a:cubicBezTo>
                  <a:cubicBezTo>
                    <a:pt x="895" y="16"/>
                    <a:pt x="979" y="92"/>
                    <a:pt x="1021" y="138"/>
                  </a:cubicBezTo>
                  <a:cubicBezTo>
                    <a:pt x="1063" y="184"/>
                    <a:pt x="1063" y="226"/>
                    <a:pt x="1076" y="289"/>
                  </a:cubicBezTo>
                  <a:cubicBezTo>
                    <a:pt x="1089" y="352"/>
                    <a:pt x="1101" y="442"/>
                    <a:pt x="1097" y="515"/>
                  </a:cubicBezTo>
                  <a:cubicBezTo>
                    <a:pt x="1093" y="588"/>
                    <a:pt x="1074" y="672"/>
                    <a:pt x="1049" y="728"/>
                  </a:cubicBezTo>
                  <a:cubicBezTo>
                    <a:pt x="1024" y="784"/>
                    <a:pt x="978" y="845"/>
                    <a:pt x="946" y="851"/>
                  </a:cubicBezTo>
                  <a:cubicBezTo>
                    <a:pt x="914" y="857"/>
                    <a:pt x="885" y="833"/>
                    <a:pt x="857" y="762"/>
                  </a:cubicBezTo>
                  <a:cubicBezTo>
                    <a:pt x="829" y="691"/>
                    <a:pt x="780" y="537"/>
                    <a:pt x="781" y="426"/>
                  </a:cubicBezTo>
                  <a:cubicBezTo>
                    <a:pt x="782" y="315"/>
                    <a:pt x="818" y="167"/>
                    <a:pt x="864" y="97"/>
                  </a:cubicBezTo>
                  <a:cubicBezTo>
                    <a:pt x="910" y="27"/>
                    <a:pt x="992" y="0"/>
                    <a:pt x="1056" y="8"/>
                  </a:cubicBezTo>
                  <a:cubicBezTo>
                    <a:pt x="1120" y="16"/>
                    <a:pt x="1206" y="96"/>
                    <a:pt x="1248" y="145"/>
                  </a:cubicBezTo>
                  <a:cubicBezTo>
                    <a:pt x="1290" y="194"/>
                    <a:pt x="1295" y="248"/>
                    <a:pt x="1309" y="303"/>
                  </a:cubicBezTo>
                  <a:cubicBezTo>
                    <a:pt x="1323" y="358"/>
                    <a:pt x="1326" y="439"/>
                    <a:pt x="1330" y="4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96" name="Line 234"/>
            <p:cNvSpPr>
              <a:spLocks noChangeShapeType="1"/>
            </p:cNvSpPr>
            <p:nvPr/>
          </p:nvSpPr>
          <p:spPr bwMode="auto">
            <a:xfrm>
              <a:off x="2143" y="1425"/>
              <a:ext cx="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97" name="Line 235"/>
            <p:cNvSpPr>
              <a:spLocks noChangeShapeType="1"/>
            </p:cNvSpPr>
            <p:nvPr/>
          </p:nvSpPr>
          <p:spPr bwMode="auto">
            <a:xfrm>
              <a:off x="2241" y="1424"/>
              <a:ext cx="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98" name="Line 244"/>
            <p:cNvSpPr>
              <a:spLocks noChangeShapeType="1"/>
            </p:cNvSpPr>
            <p:nvPr/>
          </p:nvSpPr>
          <p:spPr bwMode="auto">
            <a:xfrm>
              <a:off x="867" y="1344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99" name="Line 245"/>
            <p:cNvSpPr>
              <a:spLocks noChangeShapeType="1"/>
            </p:cNvSpPr>
            <p:nvPr/>
          </p:nvSpPr>
          <p:spPr bwMode="auto">
            <a:xfrm>
              <a:off x="983" y="1344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900" name="Line 246"/>
            <p:cNvSpPr>
              <a:spLocks noChangeShapeType="1"/>
            </p:cNvSpPr>
            <p:nvPr/>
          </p:nvSpPr>
          <p:spPr bwMode="auto">
            <a:xfrm>
              <a:off x="1099" y="1344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901" name="Line 247"/>
            <p:cNvSpPr>
              <a:spLocks noChangeShapeType="1"/>
            </p:cNvSpPr>
            <p:nvPr/>
          </p:nvSpPr>
          <p:spPr bwMode="auto">
            <a:xfrm>
              <a:off x="1214" y="1344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902" name="Line 248"/>
            <p:cNvSpPr>
              <a:spLocks noChangeShapeType="1"/>
            </p:cNvSpPr>
            <p:nvPr/>
          </p:nvSpPr>
          <p:spPr bwMode="auto">
            <a:xfrm>
              <a:off x="1332" y="1344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903" name="Line 249"/>
            <p:cNvSpPr>
              <a:spLocks noChangeShapeType="1"/>
            </p:cNvSpPr>
            <p:nvPr/>
          </p:nvSpPr>
          <p:spPr bwMode="auto">
            <a:xfrm>
              <a:off x="1447" y="1344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904" name="Line 250"/>
            <p:cNvSpPr>
              <a:spLocks noChangeShapeType="1"/>
            </p:cNvSpPr>
            <p:nvPr/>
          </p:nvSpPr>
          <p:spPr bwMode="auto">
            <a:xfrm>
              <a:off x="1563" y="1344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905" name="Line 251"/>
            <p:cNvSpPr>
              <a:spLocks noChangeShapeType="1"/>
            </p:cNvSpPr>
            <p:nvPr/>
          </p:nvSpPr>
          <p:spPr bwMode="auto">
            <a:xfrm>
              <a:off x="1679" y="1344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906" name="Line 252"/>
            <p:cNvSpPr>
              <a:spLocks noChangeShapeType="1"/>
            </p:cNvSpPr>
            <p:nvPr/>
          </p:nvSpPr>
          <p:spPr bwMode="auto">
            <a:xfrm>
              <a:off x="1793" y="1344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907" name="Line 253"/>
            <p:cNvSpPr>
              <a:spLocks noChangeShapeType="1"/>
            </p:cNvSpPr>
            <p:nvPr/>
          </p:nvSpPr>
          <p:spPr bwMode="auto">
            <a:xfrm>
              <a:off x="1912" y="1344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908" name="Line 254"/>
            <p:cNvSpPr>
              <a:spLocks noChangeShapeType="1"/>
            </p:cNvSpPr>
            <p:nvPr/>
          </p:nvSpPr>
          <p:spPr bwMode="auto">
            <a:xfrm>
              <a:off x="2027" y="1344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909" name="Line 255"/>
            <p:cNvSpPr>
              <a:spLocks noChangeShapeType="1"/>
            </p:cNvSpPr>
            <p:nvPr/>
          </p:nvSpPr>
          <p:spPr bwMode="auto">
            <a:xfrm>
              <a:off x="2143" y="1344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910" name="Line 256"/>
            <p:cNvSpPr>
              <a:spLocks noChangeShapeType="1"/>
            </p:cNvSpPr>
            <p:nvPr/>
          </p:nvSpPr>
          <p:spPr bwMode="auto">
            <a:xfrm>
              <a:off x="2259" y="1344"/>
              <a:ext cx="0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911" name="Freeform 257"/>
            <p:cNvSpPr>
              <a:spLocks/>
            </p:cNvSpPr>
            <p:nvPr/>
          </p:nvSpPr>
          <p:spPr bwMode="auto">
            <a:xfrm rot="10800000">
              <a:off x="1431" y="1667"/>
              <a:ext cx="232" cy="279"/>
            </a:xfrm>
            <a:custGeom>
              <a:avLst/>
              <a:gdLst>
                <a:gd name="T0" fmla="*/ 0 w 544"/>
                <a:gd name="T1" fmla="*/ 0 h 511"/>
                <a:gd name="T2" fmla="*/ 19 w 544"/>
                <a:gd name="T3" fmla="*/ 247 h 511"/>
                <a:gd name="T4" fmla="*/ 53 w 544"/>
                <a:gd name="T5" fmla="*/ 192 h 511"/>
                <a:gd name="T6" fmla="*/ 109 w 544"/>
                <a:gd name="T7" fmla="*/ 80 h 511"/>
                <a:gd name="T8" fmla="*/ 232 w 544"/>
                <a:gd name="T9" fmla="*/ 0 h 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4"/>
                <a:gd name="T16" fmla="*/ 0 h 511"/>
                <a:gd name="T17" fmla="*/ 544 w 544"/>
                <a:gd name="T18" fmla="*/ 511 h 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4" h="511">
                  <a:moveTo>
                    <a:pt x="0" y="0"/>
                  </a:moveTo>
                  <a:cubicBezTo>
                    <a:pt x="11" y="192"/>
                    <a:pt x="24" y="395"/>
                    <a:pt x="45" y="453"/>
                  </a:cubicBezTo>
                  <a:cubicBezTo>
                    <a:pt x="66" y="511"/>
                    <a:pt x="90" y="402"/>
                    <a:pt x="125" y="351"/>
                  </a:cubicBezTo>
                  <a:cubicBezTo>
                    <a:pt x="160" y="300"/>
                    <a:pt x="186" y="204"/>
                    <a:pt x="256" y="146"/>
                  </a:cubicBezTo>
                  <a:cubicBezTo>
                    <a:pt x="326" y="88"/>
                    <a:pt x="496" y="24"/>
                    <a:pt x="54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912" name="Freeform 258"/>
            <p:cNvSpPr>
              <a:spLocks/>
            </p:cNvSpPr>
            <p:nvPr/>
          </p:nvSpPr>
          <p:spPr bwMode="auto">
            <a:xfrm rot="10800000">
              <a:off x="1123" y="1667"/>
              <a:ext cx="270" cy="280"/>
            </a:xfrm>
            <a:custGeom>
              <a:avLst/>
              <a:gdLst>
                <a:gd name="T0" fmla="*/ 0 w 633"/>
                <a:gd name="T1" fmla="*/ 3 h 512"/>
                <a:gd name="T2" fmla="*/ 136 w 633"/>
                <a:gd name="T3" fmla="*/ 75 h 512"/>
                <a:gd name="T4" fmla="*/ 194 w 633"/>
                <a:gd name="T5" fmla="*/ 177 h 512"/>
                <a:gd name="T6" fmla="*/ 232 w 633"/>
                <a:gd name="T7" fmla="*/ 276 h 512"/>
                <a:gd name="T8" fmla="*/ 250 w 633"/>
                <a:gd name="T9" fmla="*/ 199 h 512"/>
                <a:gd name="T10" fmla="*/ 270 w 633"/>
                <a:gd name="T11" fmla="*/ 0 h 5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3"/>
                <a:gd name="T19" fmla="*/ 0 h 512"/>
                <a:gd name="T20" fmla="*/ 633 w 633"/>
                <a:gd name="T21" fmla="*/ 512 h 5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3" h="512">
                  <a:moveTo>
                    <a:pt x="0" y="6"/>
                  </a:moveTo>
                  <a:cubicBezTo>
                    <a:pt x="53" y="28"/>
                    <a:pt x="242" y="84"/>
                    <a:pt x="318" y="137"/>
                  </a:cubicBezTo>
                  <a:cubicBezTo>
                    <a:pt x="394" y="190"/>
                    <a:pt x="416" y="262"/>
                    <a:pt x="454" y="323"/>
                  </a:cubicBezTo>
                  <a:cubicBezTo>
                    <a:pt x="492" y="384"/>
                    <a:pt x="523" y="498"/>
                    <a:pt x="545" y="505"/>
                  </a:cubicBezTo>
                  <a:cubicBezTo>
                    <a:pt x="567" y="512"/>
                    <a:pt x="570" y="447"/>
                    <a:pt x="585" y="363"/>
                  </a:cubicBezTo>
                  <a:cubicBezTo>
                    <a:pt x="600" y="279"/>
                    <a:pt x="623" y="76"/>
                    <a:pt x="63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913" name="Line 259"/>
            <p:cNvSpPr>
              <a:spLocks noChangeShapeType="1"/>
            </p:cNvSpPr>
            <p:nvPr/>
          </p:nvSpPr>
          <p:spPr bwMode="auto">
            <a:xfrm flipH="1">
              <a:off x="693" y="1766"/>
              <a:ext cx="40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914" name="Line 260"/>
            <p:cNvSpPr>
              <a:spLocks noChangeShapeType="1"/>
            </p:cNvSpPr>
            <p:nvPr/>
          </p:nvSpPr>
          <p:spPr bwMode="auto">
            <a:xfrm>
              <a:off x="1688" y="1774"/>
              <a:ext cx="73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915" name="Text Box 261"/>
            <p:cNvSpPr txBox="1">
              <a:spLocks noChangeArrowheads="1"/>
            </p:cNvSpPr>
            <p:nvPr/>
          </p:nvSpPr>
          <p:spPr bwMode="auto">
            <a:xfrm>
              <a:off x="732" y="1793"/>
              <a:ext cx="3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000">
                  <a:latin typeface="Gill Sans MT"/>
                  <a:ea typeface="HY엽서L" pitchFamily="18" charset="-127"/>
                </a:rPr>
                <a:t>delay</a:t>
              </a:r>
            </a:p>
          </p:txBody>
        </p:sp>
        <p:sp>
          <p:nvSpPr>
            <p:cNvPr id="34916" name="Text Box 262"/>
            <p:cNvSpPr txBox="1">
              <a:spLocks noChangeArrowheads="1"/>
            </p:cNvSpPr>
            <p:nvPr/>
          </p:nvSpPr>
          <p:spPr bwMode="auto">
            <a:xfrm>
              <a:off x="1737" y="1787"/>
              <a:ext cx="3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000">
                  <a:latin typeface="Gill Sans MT"/>
                  <a:ea typeface="HY엽서L" pitchFamily="18" charset="-127"/>
                </a:rPr>
                <a:t>delay</a:t>
              </a:r>
            </a:p>
          </p:txBody>
        </p:sp>
        <p:sp>
          <p:nvSpPr>
            <p:cNvPr id="34917" name="AutoShape 454"/>
            <p:cNvSpPr>
              <a:spLocks noChangeArrowheads="1"/>
            </p:cNvSpPr>
            <p:nvPr/>
          </p:nvSpPr>
          <p:spPr bwMode="auto">
            <a:xfrm>
              <a:off x="2245" y="625"/>
              <a:ext cx="136" cy="91"/>
            </a:xfrm>
            <a:prstGeom prst="chevron">
              <a:avLst>
                <a:gd name="adj" fmla="val 3736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100" y="142875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2">
                    <a:satMod val="130000"/>
                  </a:schemeClr>
                </a:solidFill>
              </a:rPr>
              <a:t>Operational region</a:t>
            </a:r>
            <a:endParaRPr lang="ko-KR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286125"/>
            <a:ext cx="27352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1500188" y="1462088"/>
            <a:ext cx="4071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 sz="1600" b="1">
                <a:latin typeface="Gill Sans MT"/>
                <a:ea typeface="HY엽서L" pitchFamily="18" charset="-127"/>
              </a:rPr>
              <a:t> Ar</a:t>
            </a:r>
            <a:r>
              <a:rPr kumimoji="0" lang="en-US" altLang="ko-KR" sz="1600" b="1">
                <a:solidFill>
                  <a:srgbClr val="000000"/>
                </a:solidFill>
                <a:latin typeface="Gill Sans MT"/>
                <a:ea typeface="HY엽서L" pitchFamily="18" charset="-127"/>
              </a:rPr>
              <a:t> + C</a:t>
            </a:r>
            <a:r>
              <a:rPr kumimoji="0" lang="en-US" altLang="ko-KR" sz="1600" b="1" baseline="-25000">
                <a:solidFill>
                  <a:srgbClr val="000000"/>
                </a:solidFill>
                <a:latin typeface="Gill Sans MT"/>
                <a:ea typeface="HY엽서L" pitchFamily="18" charset="-127"/>
              </a:rPr>
              <a:t>2</a:t>
            </a:r>
            <a:r>
              <a:rPr kumimoji="0" lang="en-US" altLang="ko-KR" sz="1600" b="1">
                <a:solidFill>
                  <a:srgbClr val="000000"/>
                </a:solidFill>
                <a:latin typeface="Gill Sans MT"/>
                <a:ea typeface="HY엽서L" pitchFamily="18" charset="-127"/>
              </a:rPr>
              <a:t>H</a:t>
            </a:r>
            <a:r>
              <a:rPr kumimoji="0" lang="en-US" altLang="ko-KR" sz="1600" b="1" baseline="-25000">
                <a:solidFill>
                  <a:srgbClr val="000000"/>
                </a:solidFill>
                <a:latin typeface="Gill Sans MT"/>
                <a:ea typeface="HY엽서L" pitchFamily="18" charset="-127"/>
              </a:rPr>
              <a:t>6</a:t>
            </a:r>
            <a:r>
              <a:rPr kumimoji="0" lang="en-US" altLang="ko-KR" sz="1600" b="1">
                <a:solidFill>
                  <a:srgbClr val="000000"/>
                </a:solidFill>
                <a:latin typeface="Gill Sans MT"/>
                <a:ea typeface="HY엽서L" pitchFamily="18" charset="-127"/>
              </a:rPr>
              <a:t> + CF</a:t>
            </a:r>
            <a:r>
              <a:rPr kumimoji="0" lang="en-US" altLang="ko-KR" sz="1600" b="1" baseline="-25000">
                <a:solidFill>
                  <a:srgbClr val="000000"/>
                </a:solidFill>
                <a:latin typeface="Gill Sans MT"/>
                <a:ea typeface="HY엽서L" pitchFamily="18" charset="-127"/>
              </a:rPr>
              <a:t>4</a:t>
            </a:r>
            <a:r>
              <a:rPr kumimoji="0" lang="en-US" altLang="ko-KR" sz="1600" b="1">
                <a:latin typeface="Gill Sans MT"/>
                <a:ea typeface="HY엽서L" pitchFamily="18" charset="-127"/>
              </a:rPr>
              <a:t> at 1.5</a:t>
            </a:r>
            <a:r>
              <a:rPr kumimoji="0" lang="ko-KR" altLang="en-US" sz="1600" b="1"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latin typeface="Gill Sans MT"/>
                <a:ea typeface="HY엽서L" pitchFamily="18" charset="-127"/>
              </a:rPr>
              <a:t>atm</a:t>
            </a:r>
          </a:p>
          <a:p>
            <a:pPr>
              <a:buFont typeface="Arial" charset="0"/>
              <a:buChar char="•"/>
            </a:pPr>
            <a:r>
              <a:rPr kumimoji="0" lang="ko-KR" altLang="en-US" sz="1600" b="1"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latin typeface="Gill Sans MT"/>
                <a:ea typeface="HY엽서L" pitchFamily="18" charset="-127"/>
              </a:rPr>
              <a:t>Drift voltage: -1200 V</a:t>
            </a:r>
          </a:p>
          <a:p>
            <a:pPr>
              <a:buFont typeface="Arial" charset="0"/>
              <a:buChar char="•"/>
            </a:pPr>
            <a:r>
              <a:rPr kumimoji="0" lang="en-US" altLang="ko-KR" sz="1600" b="1">
                <a:solidFill>
                  <a:srgbClr val="FFC000"/>
                </a:solidFill>
                <a:latin typeface="Gill Sans MT"/>
                <a:ea typeface="HY엽서L" pitchFamily="18" charset="-127"/>
              </a:rPr>
              <a:t> Fe-55</a:t>
            </a:r>
            <a:r>
              <a:rPr kumimoji="0" lang="en-US" altLang="ko-KR" sz="1600" b="1">
                <a:latin typeface="Gill Sans MT"/>
                <a:ea typeface="HY엽서L" pitchFamily="18" charset="-127"/>
              </a:rPr>
              <a:t>:</a:t>
            </a:r>
            <a:r>
              <a:rPr kumimoji="0" lang="en-US" altLang="ko-KR" sz="1600" b="1">
                <a:solidFill>
                  <a:srgbClr val="FFC000"/>
                </a:solidFill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latin typeface="Gill Sans MT"/>
                <a:ea typeface="HY엽서L" pitchFamily="18" charset="-127"/>
              </a:rPr>
              <a:t>6.4 keV, 10 mCi</a:t>
            </a:r>
          </a:p>
          <a:p>
            <a:r>
              <a:rPr kumimoji="0" lang="en-US" altLang="ko-KR" sz="1600" b="1">
                <a:latin typeface="Gill Sans MT"/>
                <a:ea typeface="HY엽서L" pitchFamily="18" charset="-127"/>
              </a:rPr>
              <a:t>             (half life time : 2.744 y)</a:t>
            </a:r>
            <a:r>
              <a:rPr kumimoji="0" lang="ko-KR" altLang="en-US" sz="1600" b="1">
                <a:latin typeface="Gill Sans MT"/>
                <a:ea typeface="HY엽서L" pitchFamily="18" charset="-127"/>
              </a:rPr>
              <a:t> </a:t>
            </a:r>
            <a:endParaRPr kumimoji="0" lang="en-US" altLang="ko-KR" sz="1600" b="1">
              <a:latin typeface="Gill Sans MT"/>
              <a:ea typeface="HY엽서L" pitchFamily="18" charset="-127"/>
            </a:endParaRPr>
          </a:p>
          <a:p>
            <a:pPr>
              <a:buFont typeface="Arial" charset="0"/>
              <a:buChar char="•"/>
            </a:pPr>
            <a:r>
              <a:rPr kumimoji="0" lang="en-US" altLang="ko-KR" sz="1600" b="1">
                <a:latin typeface="Gill Sans MT"/>
                <a:ea typeface="HY엽서L" pitchFamily="18" charset="-127"/>
              </a:rPr>
              <a:t> Source  to PSD: 45 cm</a:t>
            </a:r>
            <a:r>
              <a:rPr kumimoji="0" lang="ko-KR" altLang="en-US" sz="1600" b="1">
                <a:latin typeface="Gill Sans MT"/>
                <a:ea typeface="HY엽서L" pitchFamily="18" charset="-127"/>
              </a:rPr>
              <a:t> </a:t>
            </a:r>
            <a:endParaRPr kumimoji="0" lang="en-US" altLang="ko-KR" sz="1600" b="1">
              <a:latin typeface="Gill Sans MT"/>
              <a:ea typeface="HY엽서L" pitchFamily="18" charset="-127"/>
            </a:endParaRPr>
          </a:p>
        </p:txBody>
      </p:sp>
      <p:grpSp>
        <p:nvGrpSpPr>
          <p:cNvPr id="35844" name="그룹 8"/>
          <p:cNvGrpSpPr>
            <a:grpSpLocks/>
          </p:cNvGrpSpPr>
          <p:nvPr/>
        </p:nvGrpSpPr>
        <p:grpSpPr bwMode="auto">
          <a:xfrm>
            <a:off x="4500563" y="3357563"/>
            <a:ext cx="4572000" cy="3214687"/>
            <a:chOff x="4572000" y="2714644"/>
            <a:chExt cx="4572000" cy="3214686"/>
          </a:xfrm>
        </p:grpSpPr>
        <p:pic>
          <p:nvPicPr>
            <p:cNvPr id="3584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2910741"/>
              <a:ext cx="4572000" cy="3018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직선 화살표 연결선 7"/>
            <p:cNvCxnSpPr/>
            <p:nvPr/>
          </p:nvCxnSpPr>
          <p:spPr>
            <a:xfrm rot="5400000">
              <a:off x="7378699" y="4179907"/>
              <a:ext cx="169227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48" name="TextBox 8"/>
            <p:cNvSpPr txBox="1">
              <a:spLocks noChangeArrowheads="1"/>
            </p:cNvSpPr>
            <p:nvPr/>
          </p:nvSpPr>
          <p:spPr bwMode="auto">
            <a:xfrm>
              <a:off x="7072330" y="271464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600" b="1">
                  <a:solidFill>
                    <a:srgbClr val="FF0000"/>
                  </a:solidFill>
                  <a:latin typeface="Gill Sans MT"/>
                  <a:ea typeface="HY엽서L" pitchFamily="18" charset="-127"/>
                </a:rPr>
                <a:t>+2475 ~ 2575V</a:t>
              </a:r>
            </a:p>
          </p:txBody>
        </p:sp>
      </p:grpSp>
      <p:cxnSp>
        <p:nvCxnSpPr>
          <p:cNvPr id="10" name="직선 화살표 연결선 9"/>
          <p:cNvCxnSpPr/>
          <p:nvPr/>
        </p:nvCxnSpPr>
        <p:spPr>
          <a:xfrm rot="5400000">
            <a:off x="6829425" y="4846638"/>
            <a:ext cx="1692275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00125" y="71438"/>
            <a:ext cx="4364038" cy="12144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ko-KR" dirty="0" smtClean="0">
                <a:solidFill>
                  <a:schemeClr val="tx2">
                    <a:satMod val="130000"/>
                  </a:schemeClr>
                </a:solidFill>
              </a:rPr>
              <a:t>Position resolution</a:t>
            </a:r>
            <a:endParaRPr lang="ko-KR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6866" name="Picture 2" descr="D:\[유민상]\[Physics] 연구\X-PSD\120x120 XPSD test 한남대학교\090913_사진\크기변환_P9140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071563"/>
            <a:ext cx="31400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1357313" y="1357313"/>
            <a:ext cx="31432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 sz="1600" b="1">
                <a:latin typeface="Gill Sans MT"/>
                <a:ea typeface="HY엽서L" pitchFamily="18" charset="-127"/>
              </a:rPr>
              <a:t> Ar 1.5</a:t>
            </a:r>
            <a:r>
              <a:rPr kumimoji="0" lang="ko-KR" altLang="en-US" sz="1600" b="1"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latin typeface="Gill Sans MT"/>
                <a:ea typeface="HY엽서L" pitchFamily="18" charset="-127"/>
              </a:rPr>
              <a:t>atm</a:t>
            </a:r>
          </a:p>
          <a:p>
            <a:pPr>
              <a:buFont typeface="Arial" charset="0"/>
              <a:buChar char="•"/>
            </a:pPr>
            <a:r>
              <a:rPr kumimoji="0" lang="ko-KR" altLang="en-US" sz="1600" b="1"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latin typeface="Gill Sans MT"/>
                <a:ea typeface="HY엽서L" pitchFamily="18" charset="-127"/>
              </a:rPr>
              <a:t>Drift voltage: -1200 V</a:t>
            </a:r>
          </a:p>
          <a:p>
            <a:pPr>
              <a:buFont typeface="Arial" charset="0"/>
              <a:buChar char="•"/>
            </a:pPr>
            <a:r>
              <a:rPr kumimoji="0" lang="en-US" altLang="ko-KR" sz="1600" b="1">
                <a:latin typeface="Gill Sans MT"/>
                <a:ea typeface="HY엽서L" pitchFamily="18" charset="-127"/>
              </a:rPr>
              <a:t> High voltage: </a:t>
            </a:r>
            <a:r>
              <a:rPr kumimoji="0" lang="en-US" altLang="ko-KR" sz="1600" b="1">
                <a:solidFill>
                  <a:srgbClr val="FF0000"/>
                </a:solidFill>
                <a:latin typeface="Gill Sans MT"/>
                <a:ea typeface="HY엽서L" pitchFamily="18" charset="-127"/>
              </a:rPr>
              <a:t>+2425 ~ 2575 V</a:t>
            </a:r>
          </a:p>
          <a:p>
            <a:pPr>
              <a:buFont typeface="Arial" charset="0"/>
              <a:buChar char="•"/>
            </a:pPr>
            <a:r>
              <a:rPr kumimoji="0" lang="en-US" altLang="ko-KR" sz="1600" b="1">
                <a:latin typeface="Gill Sans MT"/>
                <a:ea typeface="HY엽서L" pitchFamily="18" charset="-127"/>
              </a:rPr>
              <a:t> Voltage step: </a:t>
            </a:r>
            <a:r>
              <a:rPr kumimoji="0" lang="en-US" altLang="ko-KR" sz="1600" b="1">
                <a:solidFill>
                  <a:srgbClr val="C00000"/>
                </a:solidFill>
                <a:latin typeface="Gill Sans MT"/>
                <a:ea typeface="HY엽서L" pitchFamily="18" charset="-127"/>
              </a:rPr>
              <a:t>+50 V</a:t>
            </a:r>
          </a:p>
          <a:p>
            <a:pPr>
              <a:buFont typeface="Arial" charset="0"/>
              <a:buChar char="•"/>
            </a:pPr>
            <a:endParaRPr kumimoji="0" lang="en-US" altLang="ko-KR" sz="1600" b="1">
              <a:solidFill>
                <a:srgbClr val="FF0000"/>
              </a:solidFill>
              <a:latin typeface="Gill Sans MT"/>
              <a:ea typeface="HY엽서L" pitchFamily="18" charset="-127"/>
            </a:endParaRPr>
          </a:p>
          <a:p>
            <a:pPr>
              <a:buFont typeface="Arial" charset="0"/>
              <a:buChar char="•"/>
            </a:pPr>
            <a:r>
              <a:rPr kumimoji="0" lang="en-US" altLang="ko-KR" sz="1600" b="1">
                <a:solidFill>
                  <a:srgbClr val="FFC000"/>
                </a:solidFill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solidFill>
                  <a:srgbClr val="7030A0"/>
                </a:solidFill>
                <a:latin typeface="Gill Sans MT"/>
                <a:ea typeface="HY엽서L" pitchFamily="18" charset="-127"/>
              </a:rPr>
              <a:t>Fe-55 (KAERI)</a:t>
            </a:r>
            <a:endParaRPr kumimoji="0" lang="en-US" altLang="ko-KR" sz="1600" b="1">
              <a:solidFill>
                <a:srgbClr val="0066FF"/>
              </a:solidFill>
              <a:latin typeface="Gill Sans MT"/>
              <a:ea typeface="HY엽서L" pitchFamily="18" charset="-127"/>
            </a:endParaRPr>
          </a:p>
        </p:txBody>
      </p:sp>
      <p:grpSp>
        <p:nvGrpSpPr>
          <p:cNvPr id="36868" name="그룹 13"/>
          <p:cNvGrpSpPr>
            <a:grpSpLocks/>
          </p:cNvGrpSpPr>
          <p:nvPr/>
        </p:nvGrpSpPr>
        <p:grpSpPr bwMode="auto">
          <a:xfrm>
            <a:off x="4914900" y="3516313"/>
            <a:ext cx="4157663" cy="3281362"/>
            <a:chOff x="4700870" y="2681282"/>
            <a:chExt cx="4157410" cy="3281357"/>
          </a:xfrm>
        </p:grpSpPr>
        <p:pic>
          <p:nvPicPr>
            <p:cNvPr id="3687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00870" y="2681282"/>
              <a:ext cx="4157410" cy="3281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직선 연결선 15"/>
            <p:cNvCxnSpPr/>
            <p:nvPr/>
          </p:nvCxnSpPr>
          <p:spPr>
            <a:xfrm>
              <a:off x="5215189" y="4960929"/>
              <a:ext cx="3239891" cy="0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79" name="TextBox 18"/>
            <p:cNvSpPr txBox="1">
              <a:spLocks noChangeArrowheads="1"/>
            </p:cNvSpPr>
            <p:nvPr/>
          </p:nvSpPr>
          <p:spPr bwMode="auto">
            <a:xfrm>
              <a:off x="6143635" y="2724719"/>
              <a:ext cx="10715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ko-KR">
                  <a:latin typeface="Gill Sans MT"/>
                  <a:ea typeface="HY엽서L" pitchFamily="18" charset="-127"/>
                </a:rPr>
                <a:t>NEW </a:t>
              </a:r>
              <a:endParaRPr kumimoji="0" lang="ko-KR" altLang="en-US">
                <a:latin typeface="Gill Sans MT"/>
                <a:ea typeface="HY엽서L" pitchFamily="18" charset="-127"/>
              </a:endParaRPr>
            </a:p>
          </p:txBody>
        </p:sp>
        <p:cxnSp>
          <p:nvCxnSpPr>
            <p:cNvPr id="18" name="직선 화살표 연결선 17"/>
            <p:cNvCxnSpPr/>
            <p:nvPr/>
          </p:nvCxnSpPr>
          <p:spPr>
            <a:xfrm rot="5400000">
              <a:off x="7953445" y="5376853"/>
              <a:ext cx="468312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그룹 22"/>
          <p:cNvGrpSpPr>
            <a:grpSpLocks/>
          </p:cNvGrpSpPr>
          <p:nvPr/>
        </p:nvGrpSpPr>
        <p:grpSpPr bwMode="auto">
          <a:xfrm>
            <a:off x="571500" y="3617913"/>
            <a:ext cx="4306888" cy="3240087"/>
            <a:chOff x="4857752" y="71414"/>
            <a:chExt cx="4092605" cy="3025162"/>
          </a:xfrm>
        </p:grpSpPr>
        <p:grpSp>
          <p:nvGrpSpPr>
            <p:cNvPr id="36872" name="그룹 8"/>
            <p:cNvGrpSpPr>
              <a:grpSpLocks/>
            </p:cNvGrpSpPr>
            <p:nvPr/>
          </p:nvGrpSpPr>
          <p:grpSpPr bwMode="auto">
            <a:xfrm>
              <a:off x="4857752" y="71414"/>
              <a:ext cx="4092605" cy="3025162"/>
              <a:chOff x="4643438" y="2286000"/>
              <a:chExt cx="4378325" cy="3470275"/>
            </a:xfrm>
          </p:grpSpPr>
          <p:pic>
            <p:nvPicPr>
              <p:cNvPr id="36874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43438" y="2286000"/>
                <a:ext cx="4378325" cy="3470275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</p:pic>
          <p:cxnSp>
            <p:nvCxnSpPr>
              <p:cNvPr id="11" name="직선 연결선 10"/>
              <p:cNvCxnSpPr/>
              <p:nvPr/>
            </p:nvCxnSpPr>
            <p:spPr>
              <a:xfrm>
                <a:off x="5377732" y="4596683"/>
                <a:ext cx="2845184" cy="0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76" name="TextBox 19"/>
              <p:cNvSpPr txBox="1">
                <a:spLocks noChangeArrowheads="1"/>
              </p:cNvSpPr>
              <p:nvPr/>
            </p:nvSpPr>
            <p:spPr bwMode="auto">
              <a:xfrm>
                <a:off x="5857874" y="2306950"/>
                <a:ext cx="1714500" cy="369889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en-US" altLang="ko-KR">
                    <a:latin typeface="Gill Sans MT"/>
                    <a:ea typeface="HY엽서L" pitchFamily="18" charset="-127"/>
                  </a:rPr>
                  <a:t>OLD</a:t>
                </a:r>
                <a:endParaRPr kumimoji="0" lang="ko-KR" altLang="en-US">
                  <a:latin typeface="Gill Sans MT"/>
                  <a:ea typeface="HY엽서L" pitchFamily="18" charset="-127"/>
                </a:endParaRPr>
              </a:p>
            </p:txBody>
          </p:sp>
        </p:grpSp>
        <p:sp>
          <p:nvSpPr>
            <p:cNvPr id="19" name="타원 18"/>
            <p:cNvSpPr/>
            <p:nvPr/>
          </p:nvSpPr>
          <p:spPr>
            <a:xfrm>
              <a:off x="7624371" y="2634131"/>
              <a:ext cx="428419" cy="35721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cxnSp>
        <p:nvCxnSpPr>
          <p:cNvPr id="21" name="직선 화살표 연결선 20"/>
          <p:cNvCxnSpPr/>
          <p:nvPr/>
        </p:nvCxnSpPr>
        <p:spPr>
          <a:xfrm rot="5400000">
            <a:off x="7286625" y="6189663"/>
            <a:ext cx="468313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7286625" y="4795838"/>
            <a:ext cx="128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1200" b="1">
                <a:solidFill>
                  <a:srgbClr val="FF0000"/>
                </a:solidFill>
                <a:latin typeface="Gill Sans MT"/>
                <a:ea typeface="HY엽서L" pitchFamily="18" charset="-127"/>
              </a:rPr>
              <a:t>+2525 ~ 2575V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00438" y="214313"/>
            <a:ext cx="5572125" cy="939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ko-KR" dirty="0" smtClean="0">
                <a:solidFill>
                  <a:schemeClr val="tx2">
                    <a:satMod val="130000"/>
                  </a:schemeClr>
                </a:solidFill>
              </a:rPr>
              <a:t>Uniformity</a:t>
            </a:r>
            <a:endParaRPr lang="ko-KR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000375"/>
            <a:ext cx="256063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1071563" y="1041400"/>
            <a:ext cx="31400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 sz="1600" b="1">
                <a:latin typeface="Gill Sans MT"/>
                <a:ea typeface="HY엽서L" pitchFamily="18" charset="-127"/>
              </a:rPr>
              <a:t> Ar 1.5</a:t>
            </a:r>
            <a:r>
              <a:rPr kumimoji="0" lang="ko-KR" altLang="en-US" sz="1600" b="1"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latin typeface="Gill Sans MT"/>
                <a:ea typeface="HY엽서L" pitchFamily="18" charset="-127"/>
              </a:rPr>
              <a:t>atm</a:t>
            </a:r>
          </a:p>
          <a:p>
            <a:pPr>
              <a:buFont typeface="Arial" charset="0"/>
              <a:buChar char="•"/>
            </a:pPr>
            <a:r>
              <a:rPr kumimoji="0" lang="ko-KR" altLang="en-US" sz="1600" b="1"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latin typeface="Gill Sans MT"/>
                <a:ea typeface="HY엽서L" pitchFamily="18" charset="-127"/>
              </a:rPr>
              <a:t>Drift voltage: -1200 V</a:t>
            </a:r>
          </a:p>
          <a:p>
            <a:pPr>
              <a:buFont typeface="Arial" charset="0"/>
              <a:buChar char="•"/>
            </a:pPr>
            <a:r>
              <a:rPr kumimoji="0" lang="en-US" altLang="ko-KR" sz="1600" b="1">
                <a:solidFill>
                  <a:srgbClr val="FF0000"/>
                </a:solidFill>
                <a:latin typeface="Gill Sans MT"/>
                <a:ea typeface="HY엽서L" pitchFamily="18" charset="-127"/>
              </a:rPr>
              <a:t> High voltage: +2525 V</a:t>
            </a:r>
          </a:p>
          <a:p>
            <a:pPr>
              <a:buFont typeface="Arial" charset="0"/>
              <a:buChar char="•"/>
            </a:pPr>
            <a:endParaRPr kumimoji="0" lang="en-US" altLang="ko-KR" sz="1600" b="1">
              <a:solidFill>
                <a:srgbClr val="FF0000"/>
              </a:solidFill>
              <a:latin typeface="Gill Sans MT"/>
              <a:ea typeface="HY엽서L" pitchFamily="18" charset="-127"/>
            </a:endParaRPr>
          </a:p>
          <a:p>
            <a:pPr>
              <a:buFont typeface="Arial" charset="0"/>
              <a:buChar char="•"/>
            </a:pPr>
            <a:r>
              <a:rPr kumimoji="0" lang="en-US" altLang="ko-KR" sz="1600" b="1">
                <a:solidFill>
                  <a:srgbClr val="7030A0"/>
                </a:solidFill>
                <a:latin typeface="Gill Sans MT"/>
                <a:ea typeface="HY엽서L" pitchFamily="18" charset="-127"/>
              </a:rPr>
              <a:t> Fe-55 (KAERI)</a:t>
            </a:r>
          </a:p>
          <a:p>
            <a:pPr>
              <a:buFont typeface="Arial" charset="0"/>
              <a:buChar char="•"/>
            </a:pPr>
            <a:r>
              <a:rPr kumimoji="0" lang="ko-KR" altLang="en-US" sz="1600" b="1"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latin typeface="Gill Sans MT"/>
                <a:ea typeface="HY엽서L" pitchFamily="18" charset="-127"/>
              </a:rPr>
              <a:t>Source  to PSD: 45 cm</a:t>
            </a:r>
          </a:p>
          <a:p>
            <a:pPr>
              <a:buFont typeface="Arial" charset="0"/>
              <a:buChar char="•"/>
            </a:pPr>
            <a:r>
              <a:rPr kumimoji="0" lang="en-US" altLang="ko-KR" sz="1600" b="1"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solidFill>
                  <a:srgbClr val="0066FF"/>
                </a:solidFill>
                <a:latin typeface="Gill Sans MT"/>
                <a:ea typeface="HY엽서L" pitchFamily="18" charset="-127"/>
              </a:rPr>
              <a:t>Time:</a:t>
            </a:r>
            <a:r>
              <a:rPr kumimoji="0" lang="ko-KR" altLang="en-US" sz="1600" b="1">
                <a:solidFill>
                  <a:srgbClr val="0066FF"/>
                </a:solidFill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solidFill>
                  <a:srgbClr val="0066FF"/>
                </a:solidFill>
                <a:latin typeface="Gill Sans MT"/>
                <a:ea typeface="HY엽서L" pitchFamily="18" charset="-127"/>
              </a:rPr>
              <a:t>21600 sec (6 hours)</a:t>
            </a: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071688"/>
            <a:ext cx="51435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86125" y="214313"/>
            <a:ext cx="5500688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2">
                    <a:satMod val="130000"/>
                  </a:schemeClr>
                </a:solidFill>
              </a:rPr>
              <a:t>Operational region</a:t>
            </a:r>
            <a:endParaRPr lang="ko-KR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8914" name="TextBox 6"/>
          <p:cNvSpPr txBox="1">
            <a:spLocks noChangeArrowheads="1"/>
          </p:cNvSpPr>
          <p:nvPr/>
        </p:nvSpPr>
        <p:spPr bwMode="auto">
          <a:xfrm>
            <a:off x="142875" y="2233613"/>
            <a:ext cx="3819525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 sz="1600" b="1">
                <a:solidFill>
                  <a:srgbClr val="7030A0"/>
                </a:solidFill>
                <a:latin typeface="Gill Sans MT"/>
                <a:ea typeface="HY엽서L" pitchFamily="18" charset="-127"/>
              </a:rPr>
              <a:t> Am-241(103.4 uCi): ~14 keV (KAERI)</a:t>
            </a:r>
          </a:p>
        </p:txBody>
      </p:sp>
      <p:pic>
        <p:nvPicPr>
          <p:cNvPr id="38915" name="Picture 7" descr="091006_X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2857500"/>
            <a:ext cx="44719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10"/>
          <p:cNvSpPr txBox="1">
            <a:spLocks noChangeArrowheads="1"/>
          </p:cNvSpPr>
          <p:nvPr/>
        </p:nvSpPr>
        <p:spPr bwMode="auto">
          <a:xfrm>
            <a:off x="2357438" y="6069013"/>
            <a:ext cx="595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>
                <a:latin typeface="Gill Sans MT"/>
                <a:ea typeface="HY엽서L" pitchFamily="18" charset="-127"/>
              </a:rPr>
              <a:t>  Two plots are shown the equivalent trend.</a:t>
            </a:r>
          </a:p>
          <a:p>
            <a:pPr>
              <a:buFont typeface="Arial" charset="0"/>
              <a:buChar char="•"/>
            </a:pPr>
            <a:r>
              <a:rPr kumimoji="0" lang="en-US" altLang="ko-KR">
                <a:latin typeface="Gill Sans MT"/>
                <a:ea typeface="HY엽서L" pitchFamily="18" charset="-127"/>
              </a:rPr>
              <a:t>  </a:t>
            </a:r>
            <a:r>
              <a:rPr kumimoji="0" lang="en-US" altLang="ko-KR">
                <a:solidFill>
                  <a:srgbClr val="0000FF"/>
                </a:solidFill>
                <a:latin typeface="Gill Sans MT"/>
                <a:ea typeface="HY엽서L" pitchFamily="18" charset="-127"/>
              </a:rPr>
              <a:t>BKG rate </a:t>
            </a:r>
            <a:r>
              <a:rPr kumimoji="0" lang="en-US" altLang="ko-KR">
                <a:latin typeface="Gill Sans MT"/>
                <a:ea typeface="HY엽서L" pitchFamily="18" charset="-127"/>
              </a:rPr>
              <a:t>has decreased and has been stable.</a:t>
            </a:r>
            <a:endParaRPr kumimoji="0" lang="ko-KR" altLang="en-US">
              <a:latin typeface="Gill Sans MT"/>
              <a:ea typeface="HY엽서L" pitchFamily="18" charset="-127"/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050" y="2860675"/>
            <a:ext cx="4519613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5143500" y="2227263"/>
            <a:ext cx="3714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 sz="1600" b="1">
                <a:solidFill>
                  <a:srgbClr val="7030A0"/>
                </a:solidFill>
                <a:latin typeface="Gill Sans MT"/>
                <a:ea typeface="HY엽서L" pitchFamily="18" charset="-127"/>
              </a:rPr>
              <a:t> X-ray: 8.04 keV  (Hannam Univ.)</a:t>
            </a:r>
          </a:p>
        </p:txBody>
      </p:sp>
      <p:cxnSp>
        <p:nvCxnSpPr>
          <p:cNvPr id="10" name="직선 연결선 9"/>
          <p:cNvCxnSpPr/>
          <p:nvPr/>
        </p:nvCxnSpPr>
        <p:spPr>
          <a:xfrm rot="5400000">
            <a:off x="2831307" y="4212431"/>
            <a:ext cx="3429000" cy="4763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0" name="직사각형 5"/>
          <p:cNvSpPr>
            <a:spLocks noChangeArrowheads="1"/>
          </p:cNvSpPr>
          <p:nvPr/>
        </p:nvSpPr>
        <p:spPr bwMode="auto">
          <a:xfrm>
            <a:off x="2090738" y="2571750"/>
            <a:ext cx="1976437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b="1">
                <a:latin typeface="Gill Sans MT"/>
                <a:ea typeface="HY엽서L" pitchFamily="18" charset="-127"/>
              </a:rPr>
              <a:t> (half life time : 432.6 y)</a:t>
            </a:r>
          </a:p>
        </p:txBody>
      </p:sp>
      <p:pic>
        <p:nvPicPr>
          <p:cNvPr id="38921" name="Picture 2" descr="D:\[유민상]\[Physics] 연구\X-PSD\20090828 - 120x120 test\120X120 사진\크기변환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28114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14"/>
          <p:cNvSpPr txBox="1">
            <a:spLocks noChangeArrowheads="1"/>
          </p:cNvSpPr>
          <p:nvPr/>
        </p:nvSpPr>
        <p:spPr bwMode="auto">
          <a:xfrm>
            <a:off x="3105150" y="3835400"/>
            <a:ext cx="89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400">
                <a:solidFill>
                  <a:srgbClr val="FF0000"/>
                </a:solidFill>
                <a:latin typeface="Gill Sans MT"/>
                <a:ea typeface="HY엽서L" pitchFamily="18" charset="-127"/>
              </a:rPr>
              <a:t>+3100 V</a:t>
            </a:r>
            <a:endParaRPr kumimoji="0" lang="ko-KR" altLang="en-US" sz="1400">
              <a:solidFill>
                <a:srgbClr val="FF0000"/>
              </a:solidFill>
              <a:latin typeface="Gill Sans MT"/>
              <a:ea typeface="HY엽서L" pitchFamily="18" charset="-127"/>
            </a:endParaRPr>
          </a:p>
        </p:txBody>
      </p:sp>
      <p:sp>
        <p:nvSpPr>
          <p:cNvPr id="38923" name="직사각형 15"/>
          <p:cNvSpPr>
            <a:spLocks noChangeArrowheads="1"/>
          </p:cNvSpPr>
          <p:nvPr/>
        </p:nvSpPr>
        <p:spPr bwMode="auto">
          <a:xfrm>
            <a:off x="3857625" y="1338263"/>
            <a:ext cx="48910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kumimoji="0" lang="en-US" altLang="ko-KR" sz="1600">
                <a:solidFill>
                  <a:srgbClr val="7030A0"/>
                </a:solidFill>
                <a:latin typeface="Gill Sans MT"/>
                <a:ea typeface="HY엽서L" pitchFamily="18" charset="-127"/>
              </a:rPr>
              <a:t>Xe </a:t>
            </a:r>
            <a:r>
              <a:rPr kumimoji="0" lang="en-US" altLang="ko-KR" sz="1600">
                <a:solidFill>
                  <a:srgbClr val="000000"/>
                </a:solidFill>
                <a:latin typeface="Gill Sans MT"/>
                <a:ea typeface="HY엽서L" pitchFamily="18" charset="-127"/>
              </a:rPr>
              <a:t>+ C</a:t>
            </a:r>
            <a:r>
              <a:rPr kumimoji="0" lang="en-US" altLang="ko-KR" sz="1600" baseline="-25000">
                <a:solidFill>
                  <a:srgbClr val="000000"/>
                </a:solidFill>
                <a:latin typeface="Gill Sans MT"/>
                <a:ea typeface="HY엽서L" pitchFamily="18" charset="-127"/>
              </a:rPr>
              <a:t>2</a:t>
            </a:r>
            <a:r>
              <a:rPr kumimoji="0" lang="en-US" altLang="ko-KR" sz="1600">
                <a:solidFill>
                  <a:srgbClr val="000000"/>
                </a:solidFill>
                <a:latin typeface="Gill Sans MT"/>
                <a:ea typeface="HY엽서L" pitchFamily="18" charset="-127"/>
              </a:rPr>
              <a:t>H</a:t>
            </a:r>
            <a:r>
              <a:rPr kumimoji="0" lang="en-US" altLang="ko-KR" sz="1600" baseline="-25000">
                <a:solidFill>
                  <a:srgbClr val="000000"/>
                </a:solidFill>
                <a:latin typeface="Gill Sans MT"/>
                <a:ea typeface="HY엽서L" pitchFamily="18" charset="-127"/>
              </a:rPr>
              <a:t>6</a:t>
            </a:r>
            <a:r>
              <a:rPr kumimoji="0" lang="en-US" altLang="ko-KR" sz="1600">
                <a:solidFill>
                  <a:srgbClr val="000000"/>
                </a:solidFill>
                <a:latin typeface="Gill Sans MT"/>
                <a:ea typeface="HY엽서L" pitchFamily="18" charset="-127"/>
              </a:rPr>
              <a:t> + CF</a:t>
            </a:r>
            <a:r>
              <a:rPr kumimoji="0" lang="en-US" altLang="ko-KR" sz="1600" baseline="-25000">
                <a:solidFill>
                  <a:srgbClr val="000000"/>
                </a:solidFill>
                <a:latin typeface="Gill Sans MT"/>
                <a:ea typeface="HY엽서L" pitchFamily="18" charset="-127"/>
              </a:rPr>
              <a:t>4</a:t>
            </a:r>
            <a:r>
              <a:rPr kumimoji="0" lang="en-US" altLang="ko-KR" sz="1600">
                <a:solidFill>
                  <a:srgbClr val="000000"/>
                </a:solidFill>
                <a:latin typeface="Gill Sans MT"/>
                <a:ea typeface="HY엽서L" pitchFamily="18" charset="-127"/>
              </a:rPr>
              <a:t> at 1.55 atm</a:t>
            </a:r>
          </a:p>
          <a:p>
            <a:pPr marL="365125" indent="-282575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kumimoji="0" lang="en-US" altLang="ko-KR" sz="1600">
                <a:solidFill>
                  <a:srgbClr val="000000"/>
                </a:solidFill>
                <a:latin typeface="Gill Sans MT"/>
                <a:ea typeface="HY엽서L" pitchFamily="18" charset="-127"/>
              </a:rPr>
              <a:t>Silver behenate (SB): standard sample for SAXS</a:t>
            </a:r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7718425" y="3533775"/>
            <a:ext cx="0" cy="17287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3154363" y="3467100"/>
            <a:ext cx="0" cy="1908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938463"/>
            <a:ext cx="3738562" cy="37861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85875" y="131763"/>
            <a:ext cx="7286625" cy="10112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ko-K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BKG &amp; SB at SAXS</a:t>
            </a:r>
            <a:endParaRPr lang="ko-KR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9" name="직사각형 7"/>
          <p:cNvSpPr>
            <a:spLocks noChangeArrowheads="1"/>
          </p:cNvSpPr>
          <p:nvPr/>
        </p:nvSpPr>
        <p:spPr bwMode="auto">
          <a:xfrm>
            <a:off x="3870325" y="1692275"/>
            <a:ext cx="2555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solidFill>
                  <a:srgbClr val="7030A0"/>
                </a:solidFill>
                <a:latin typeface="Gill Sans MT"/>
                <a:ea typeface="HY엽서L" pitchFamily="18" charset="-127"/>
              </a:rPr>
              <a:t>BKG rate </a:t>
            </a:r>
            <a:r>
              <a:rPr kumimoji="0" lang="en-US" altLang="ko-KR" sz="1600" b="1">
                <a:solidFill>
                  <a:srgbClr val="FF0000"/>
                </a:solidFill>
                <a:latin typeface="Gill Sans MT"/>
                <a:ea typeface="HY엽서L" pitchFamily="18" charset="-127"/>
              </a:rPr>
              <a:t>has decreased.</a:t>
            </a:r>
            <a:endParaRPr kumimoji="0" lang="en-US" altLang="ko-KR" sz="1600" b="1">
              <a:solidFill>
                <a:srgbClr val="7030A0"/>
              </a:solidFill>
              <a:latin typeface="Gill Sans MT"/>
              <a:ea typeface="HY엽서L" pitchFamily="18" charset="-127"/>
            </a:endParaRPr>
          </a:p>
        </p:txBody>
      </p:sp>
      <p:sp>
        <p:nvSpPr>
          <p:cNvPr id="39940" name="직사각형 14"/>
          <p:cNvSpPr>
            <a:spLocks noChangeArrowheads="1"/>
          </p:cNvSpPr>
          <p:nvPr/>
        </p:nvSpPr>
        <p:spPr bwMode="auto">
          <a:xfrm>
            <a:off x="6715125" y="1473200"/>
            <a:ext cx="2152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400" b="1">
                <a:solidFill>
                  <a:srgbClr val="0066FF"/>
                </a:solidFill>
                <a:latin typeface="Gill Sans MT"/>
                <a:ea typeface="HY엽서L" pitchFamily="18" charset="-127"/>
              </a:rPr>
              <a:t>18 cps </a:t>
            </a:r>
            <a:r>
              <a:rPr kumimoji="0" lang="en-US" altLang="ko-KR" sz="1400" b="1">
                <a:latin typeface="Gill Sans MT"/>
                <a:ea typeface="HY엽서L" pitchFamily="18" charset="-127"/>
              </a:rPr>
              <a:t>at the beginning.</a:t>
            </a:r>
          </a:p>
          <a:p>
            <a:r>
              <a:rPr kumimoji="0" lang="en-US" altLang="ko-KR" sz="1400" b="1">
                <a:solidFill>
                  <a:srgbClr val="0066FF"/>
                </a:solidFill>
                <a:latin typeface="Gill Sans MT"/>
                <a:ea typeface="HY엽서L" pitchFamily="18" charset="-127"/>
              </a:rPr>
              <a:t>14 cps </a:t>
            </a:r>
            <a:r>
              <a:rPr kumimoji="0" lang="en-US" altLang="ko-KR" sz="1400" b="1">
                <a:latin typeface="Gill Sans MT"/>
                <a:ea typeface="HY엽서L" pitchFamily="18" charset="-127"/>
              </a:rPr>
              <a:t>after 24 hours.</a:t>
            </a:r>
          </a:p>
          <a:p>
            <a:r>
              <a:rPr kumimoji="0" lang="en-US" altLang="ko-KR" sz="1400" b="1">
                <a:solidFill>
                  <a:srgbClr val="0066FF"/>
                </a:solidFill>
                <a:latin typeface="Gill Sans MT"/>
                <a:ea typeface="HY엽서L" pitchFamily="18" charset="-127"/>
              </a:rPr>
              <a:t>11 cps </a:t>
            </a:r>
            <a:r>
              <a:rPr kumimoji="0" lang="en-US" altLang="ko-KR" sz="1400" b="1">
                <a:latin typeface="Gill Sans MT"/>
                <a:ea typeface="HY엽서L" pitchFamily="18" charset="-127"/>
              </a:rPr>
              <a:t>after 72 hours.</a:t>
            </a:r>
          </a:p>
        </p:txBody>
      </p:sp>
      <p:sp>
        <p:nvSpPr>
          <p:cNvPr id="39941" name="직사각형 7"/>
          <p:cNvSpPr>
            <a:spLocks noChangeArrowheads="1"/>
          </p:cNvSpPr>
          <p:nvPr/>
        </p:nvSpPr>
        <p:spPr bwMode="auto">
          <a:xfrm>
            <a:off x="3382963" y="2633663"/>
            <a:ext cx="1679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solidFill>
                  <a:srgbClr val="7030A0"/>
                </a:solidFill>
                <a:latin typeface="Gill Sans MT"/>
                <a:ea typeface="HY엽서L" pitchFamily="18" charset="-127"/>
              </a:rPr>
              <a:t>11.1 cps  (BKG)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1071563" y="1428750"/>
            <a:ext cx="2643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 sz="1600" b="1">
                <a:latin typeface="Gill Sans MT"/>
                <a:ea typeface="HY엽서L" pitchFamily="18" charset="-127"/>
              </a:rPr>
              <a:t> Xe 1.55</a:t>
            </a:r>
            <a:r>
              <a:rPr kumimoji="0" lang="ko-KR" altLang="en-US" sz="1600" b="1"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latin typeface="Gill Sans MT"/>
                <a:ea typeface="HY엽서L" pitchFamily="18" charset="-127"/>
              </a:rPr>
              <a:t>atm</a:t>
            </a:r>
          </a:p>
          <a:p>
            <a:pPr>
              <a:buFont typeface="Arial" charset="0"/>
              <a:buChar char="•"/>
            </a:pPr>
            <a:r>
              <a:rPr kumimoji="0" lang="ko-KR" altLang="en-US" sz="1600" b="1"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latin typeface="Gill Sans MT"/>
                <a:ea typeface="HY엽서L" pitchFamily="18" charset="-127"/>
              </a:rPr>
              <a:t>Drift voltage: -1200 V</a:t>
            </a:r>
          </a:p>
          <a:p>
            <a:pPr>
              <a:buFont typeface="Arial" charset="0"/>
              <a:buChar char="•"/>
            </a:pPr>
            <a:r>
              <a:rPr kumimoji="0" lang="en-US" altLang="ko-KR" sz="1600" b="1"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solidFill>
                  <a:srgbClr val="FF0000"/>
                </a:solidFill>
                <a:latin typeface="Gill Sans MT"/>
                <a:ea typeface="HY엽서L" pitchFamily="18" charset="-127"/>
              </a:rPr>
              <a:t>HV: +3050 V</a:t>
            </a:r>
            <a:endParaRPr kumimoji="0" lang="en-US" altLang="ko-KR" sz="1600" b="1">
              <a:latin typeface="Gill Sans MT"/>
              <a:ea typeface="HY엽서L" pitchFamily="18" charset="-127"/>
            </a:endParaRPr>
          </a:p>
        </p:txBody>
      </p:sp>
      <p:sp>
        <p:nvSpPr>
          <p:cNvPr id="16" name="아래쪽 화살표 15"/>
          <p:cNvSpPr/>
          <p:nvPr/>
        </p:nvSpPr>
        <p:spPr>
          <a:xfrm>
            <a:off x="6523038" y="1611313"/>
            <a:ext cx="214312" cy="500062"/>
          </a:xfrm>
          <a:prstGeom prst="downArrow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399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928938"/>
            <a:ext cx="3643313" cy="38020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9945" name="직사각형 19"/>
          <p:cNvSpPr>
            <a:spLocks noChangeArrowheads="1"/>
          </p:cNvSpPr>
          <p:nvPr/>
        </p:nvSpPr>
        <p:spPr bwMode="auto">
          <a:xfrm>
            <a:off x="1212850" y="2643188"/>
            <a:ext cx="10017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>
                <a:solidFill>
                  <a:srgbClr val="000000"/>
                </a:solidFill>
                <a:latin typeface="Gill Sans MT"/>
                <a:ea typeface="HY엽서L" pitchFamily="18" charset="-127"/>
              </a:rPr>
              <a:t>3600 sec</a:t>
            </a:r>
          </a:p>
        </p:txBody>
      </p:sp>
      <p:sp>
        <p:nvSpPr>
          <p:cNvPr id="39946" name="직사각형 15"/>
          <p:cNvSpPr>
            <a:spLocks noChangeArrowheads="1"/>
          </p:cNvSpPr>
          <p:nvPr/>
        </p:nvSpPr>
        <p:spPr bwMode="auto">
          <a:xfrm>
            <a:off x="5867400" y="2636838"/>
            <a:ext cx="216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2575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kumimoji="0" lang="en-US" altLang="ko-KR" sz="1600">
                <a:solidFill>
                  <a:srgbClr val="CC00CC"/>
                </a:solidFill>
                <a:latin typeface="Gill Sans MT"/>
                <a:ea typeface="HY엽서L" pitchFamily="18" charset="-127"/>
              </a:rPr>
              <a:t>Silver behenate (SB)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42875" y="0"/>
            <a:ext cx="8786813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2">
                    <a:satMod val="130000"/>
                  </a:schemeClr>
                </a:solidFill>
              </a:rPr>
              <a:t>Comparison</a:t>
            </a:r>
            <a:endParaRPr lang="ko-KR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701" name="직사각형 16"/>
          <p:cNvSpPr>
            <a:spLocks noChangeArrowheads="1"/>
          </p:cNvSpPr>
          <p:nvPr/>
        </p:nvSpPr>
        <p:spPr bwMode="auto">
          <a:xfrm>
            <a:off x="5500688" y="1071563"/>
            <a:ext cx="2571750" cy="13239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 sz="1600" b="1">
                <a:solidFill>
                  <a:srgbClr val="000000"/>
                </a:solidFill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latin typeface="Gill Sans MT"/>
                <a:ea typeface="HY엽서L" pitchFamily="18" charset="-127"/>
              </a:rPr>
              <a:t>Oct. 7 (NEW)</a:t>
            </a:r>
          </a:p>
          <a:p>
            <a:pPr>
              <a:buFont typeface="Arial" charset="0"/>
              <a:buChar char="•"/>
            </a:pPr>
            <a:r>
              <a:rPr kumimoji="0" lang="en-US" altLang="ko-KR" sz="1600" b="1">
                <a:solidFill>
                  <a:srgbClr val="000000"/>
                </a:solidFill>
                <a:latin typeface="Gill Sans MT"/>
                <a:ea typeface="HY엽서L" pitchFamily="18" charset="-127"/>
              </a:rPr>
              <a:t> Xe 1.55</a:t>
            </a:r>
            <a:r>
              <a:rPr kumimoji="0" lang="ko-KR" altLang="en-US" sz="1600" b="1">
                <a:solidFill>
                  <a:srgbClr val="000000"/>
                </a:solidFill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solidFill>
                  <a:srgbClr val="000000"/>
                </a:solidFill>
                <a:latin typeface="Gill Sans MT"/>
                <a:ea typeface="HY엽서L" pitchFamily="18" charset="-127"/>
              </a:rPr>
              <a:t>atm</a:t>
            </a:r>
          </a:p>
          <a:p>
            <a:pPr>
              <a:buFont typeface="Arial" charset="0"/>
              <a:buChar char="•"/>
            </a:pPr>
            <a:endParaRPr kumimoji="0" lang="en-US" altLang="ko-KR" sz="1600" b="1">
              <a:solidFill>
                <a:srgbClr val="000000"/>
              </a:solidFill>
              <a:latin typeface="Gill Sans MT"/>
              <a:ea typeface="HY엽서L" pitchFamily="18" charset="-127"/>
            </a:endParaRPr>
          </a:p>
          <a:p>
            <a:pPr>
              <a:buFont typeface="Arial" charset="0"/>
              <a:buChar char="•"/>
            </a:pPr>
            <a:r>
              <a:rPr kumimoji="0" lang="ko-KR" altLang="en-US" sz="1600" b="1">
                <a:solidFill>
                  <a:srgbClr val="000000"/>
                </a:solidFill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solidFill>
                  <a:srgbClr val="000000"/>
                </a:solidFill>
                <a:latin typeface="Gill Sans MT"/>
                <a:ea typeface="HY엽서L" pitchFamily="18" charset="-127"/>
              </a:rPr>
              <a:t>Drift voltage: -1200 V</a:t>
            </a:r>
          </a:p>
          <a:p>
            <a:pPr>
              <a:buFont typeface="Arial" charset="0"/>
              <a:buChar char="•"/>
            </a:pPr>
            <a:r>
              <a:rPr kumimoji="0" lang="en-US" altLang="ko-KR" sz="1600" b="1">
                <a:solidFill>
                  <a:srgbClr val="000000"/>
                </a:solidFill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solidFill>
                  <a:srgbClr val="7030A0"/>
                </a:solidFill>
                <a:latin typeface="Gill Sans MT"/>
                <a:ea typeface="HY엽서L" pitchFamily="18" charset="-127"/>
              </a:rPr>
              <a:t>High voltage: +3050 V</a:t>
            </a:r>
          </a:p>
        </p:txBody>
      </p:sp>
      <p:sp>
        <p:nvSpPr>
          <p:cNvPr id="29702" name="직사각형 16"/>
          <p:cNvSpPr>
            <a:spLocks noChangeArrowheads="1"/>
          </p:cNvSpPr>
          <p:nvPr/>
        </p:nvSpPr>
        <p:spPr bwMode="auto">
          <a:xfrm>
            <a:off x="1143000" y="1071563"/>
            <a:ext cx="2571750" cy="13239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 sz="1600" b="1">
                <a:solidFill>
                  <a:srgbClr val="000000"/>
                </a:solidFill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solidFill>
                  <a:srgbClr val="FF0000"/>
                </a:solidFill>
                <a:latin typeface="Gill Sans MT"/>
                <a:ea typeface="HY엽서L" pitchFamily="18" charset="-127"/>
              </a:rPr>
              <a:t>Aug. 6 (OLD)</a:t>
            </a:r>
          </a:p>
          <a:p>
            <a:endParaRPr kumimoji="0" lang="en-US" altLang="ko-KR" sz="1600" b="1">
              <a:solidFill>
                <a:srgbClr val="000000"/>
              </a:solidFill>
              <a:latin typeface="Gill Sans MT"/>
              <a:ea typeface="HY엽서L" pitchFamily="18" charset="-127"/>
            </a:endParaRPr>
          </a:p>
          <a:p>
            <a:endParaRPr kumimoji="0" lang="en-US" altLang="ko-KR" sz="1600" b="1">
              <a:solidFill>
                <a:srgbClr val="000000"/>
              </a:solidFill>
              <a:latin typeface="Gill Sans MT"/>
              <a:ea typeface="HY엽서L" pitchFamily="18" charset="-127"/>
            </a:endParaRPr>
          </a:p>
          <a:p>
            <a:pPr>
              <a:buFont typeface="Arial" charset="0"/>
              <a:buChar char="•"/>
            </a:pPr>
            <a:r>
              <a:rPr kumimoji="0" lang="ko-KR" altLang="en-US" sz="1600" b="1">
                <a:solidFill>
                  <a:srgbClr val="000000"/>
                </a:solidFill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solidFill>
                  <a:srgbClr val="000000"/>
                </a:solidFill>
                <a:latin typeface="Gill Sans MT"/>
                <a:ea typeface="HY엽서L" pitchFamily="18" charset="-127"/>
              </a:rPr>
              <a:t>Drift voltage: -1200 V</a:t>
            </a:r>
          </a:p>
          <a:p>
            <a:pPr>
              <a:buFont typeface="Arial" charset="0"/>
              <a:buChar char="•"/>
            </a:pPr>
            <a:r>
              <a:rPr kumimoji="0" lang="en-US" altLang="ko-KR" sz="1600" b="1">
                <a:solidFill>
                  <a:srgbClr val="000000"/>
                </a:solidFill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solidFill>
                  <a:srgbClr val="7030A0"/>
                </a:solidFill>
                <a:latin typeface="Gill Sans MT"/>
                <a:ea typeface="HY엽서L" pitchFamily="18" charset="-127"/>
              </a:rPr>
              <a:t>High voltage: +2750 V</a:t>
            </a:r>
          </a:p>
        </p:txBody>
      </p:sp>
      <p:grpSp>
        <p:nvGrpSpPr>
          <p:cNvPr id="29703" name="그룹 9"/>
          <p:cNvGrpSpPr>
            <a:grpSpLocks/>
          </p:cNvGrpSpPr>
          <p:nvPr/>
        </p:nvGrpSpPr>
        <p:grpSpPr bwMode="auto">
          <a:xfrm>
            <a:off x="71438" y="2457450"/>
            <a:ext cx="9001125" cy="3438525"/>
            <a:chOff x="71438" y="2857496"/>
            <a:chExt cx="9001125" cy="3438525"/>
          </a:xfrm>
        </p:grpSpPr>
        <p:graphicFrame>
          <p:nvGraphicFramePr>
            <p:cNvPr id="29698" name="Object 4"/>
            <p:cNvGraphicFramePr>
              <a:graphicFrameLocks noChangeAspect="1"/>
            </p:cNvGraphicFramePr>
            <p:nvPr/>
          </p:nvGraphicFramePr>
          <p:xfrm>
            <a:off x="4643438" y="2857496"/>
            <a:ext cx="4429125" cy="3429000"/>
          </p:xfrm>
          <a:graphic>
            <a:graphicData uri="http://schemas.openxmlformats.org/presentationml/2006/ole">
              <p:oleObj spid="_x0000_s29698" name="Graph" r:id="rId3" imgW="3733920" imgH="2890080" progId="">
                <p:embed/>
              </p:oleObj>
            </a:graphicData>
          </a:graphic>
        </p:graphicFrame>
        <p:graphicFrame>
          <p:nvGraphicFramePr>
            <p:cNvPr id="29699" name="Object 5"/>
            <p:cNvGraphicFramePr>
              <a:graphicFrameLocks noChangeAspect="1"/>
            </p:cNvGraphicFramePr>
            <p:nvPr/>
          </p:nvGraphicFramePr>
          <p:xfrm>
            <a:off x="71438" y="2867021"/>
            <a:ext cx="4500562" cy="3429000"/>
          </p:xfrm>
          <a:graphic>
            <a:graphicData uri="http://schemas.openxmlformats.org/presentationml/2006/ole">
              <p:oleObj spid="_x0000_s29699" name="Graph" r:id="rId4" imgW="4059360" imgH="3093120" progId="">
                <p:embed/>
              </p:oleObj>
            </a:graphicData>
          </a:graphic>
        </p:graphicFrame>
        <p:sp>
          <p:nvSpPr>
            <p:cNvPr id="29706" name="TextBox 7"/>
            <p:cNvSpPr txBox="1">
              <a:spLocks noChangeArrowheads="1"/>
            </p:cNvSpPr>
            <p:nvPr/>
          </p:nvSpPr>
          <p:spPr bwMode="auto">
            <a:xfrm>
              <a:off x="214282" y="2900360"/>
              <a:ext cx="857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>
                  <a:latin typeface="Gill Sans MT"/>
                  <a:ea typeface="HY엽서L" pitchFamily="18" charset="-127"/>
                </a:rPr>
                <a:t>linear</a:t>
              </a:r>
              <a:endParaRPr kumimoji="0" lang="ko-KR" altLang="en-US">
                <a:latin typeface="Gill Sans MT"/>
                <a:ea typeface="HY엽서L" pitchFamily="18" charset="-127"/>
              </a:endParaRPr>
            </a:p>
          </p:txBody>
        </p:sp>
        <p:sp>
          <p:nvSpPr>
            <p:cNvPr id="29707" name="TextBox 8"/>
            <p:cNvSpPr txBox="1">
              <a:spLocks noChangeArrowheads="1"/>
            </p:cNvSpPr>
            <p:nvPr/>
          </p:nvSpPr>
          <p:spPr bwMode="auto">
            <a:xfrm>
              <a:off x="4814022" y="2900360"/>
              <a:ext cx="7581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>
                  <a:latin typeface="Gill Sans MT"/>
                  <a:ea typeface="HY엽서L" pitchFamily="18" charset="-127"/>
                </a:rPr>
                <a:t>Log</a:t>
              </a:r>
              <a:endParaRPr kumimoji="0" lang="ko-KR" altLang="en-US">
                <a:latin typeface="Gill Sans MT"/>
                <a:ea typeface="HY엽서L" pitchFamily="18" charset="-127"/>
              </a:endParaRPr>
            </a:p>
          </p:txBody>
        </p:sp>
      </p:grpSp>
      <p:sp>
        <p:nvSpPr>
          <p:cNvPr id="29704" name="TextBox 10"/>
          <p:cNvSpPr txBox="1">
            <a:spLocks noChangeArrowheads="1"/>
          </p:cNvSpPr>
          <p:nvPr/>
        </p:nvSpPr>
        <p:spPr bwMode="auto">
          <a:xfrm>
            <a:off x="71438" y="6038850"/>
            <a:ext cx="4572000" cy="642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Gill Sans MT"/>
                <a:ea typeface="HY엽서L" pitchFamily="18" charset="-127"/>
              </a:rPr>
              <a:t>The first peaks can be different due to </a:t>
            </a:r>
            <a:r>
              <a:rPr kumimoji="0" lang="en-US" altLang="ko-KR">
                <a:solidFill>
                  <a:srgbClr val="C00000"/>
                </a:solidFill>
                <a:latin typeface="Gill Sans MT"/>
                <a:ea typeface="HY엽서L" pitchFamily="18" charset="-127"/>
              </a:rPr>
              <a:t>beam focusing </a:t>
            </a:r>
            <a:r>
              <a:rPr kumimoji="0" lang="en-US" altLang="ko-KR">
                <a:latin typeface="Gill Sans MT"/>
                <a:ea typeface="HY엽서L" pitchFamily="18" charset="-127"/>
              </a:rPr>
              <a:t>and </a:t>
            </a:r>
            <a:r>
              <a:rPr kumimoji="0" lang="en-US" altLang="ko-KR">
                <a:solidFill>
                  <a:srgbClr val="C00000"/>
                </a:solidFill>
                <a:latin typeface="Gill Sans MT"/>
                <a:ea typeface="HY엽서L" pitchFamily="18" charset="-127"/>
              </a:rPr>
              <a:t>fluctuation of beam flux</a:t>
            </a:r>
            <a:r>
              <a:rPr kumimoji="0" lang="en-US" altLang="ko-KR">
                <a:latin typeface="Gill Sans MT"/>
                <a:ea typeface="HY엽서L" pitchFamily="18" charset="-127"/>
              </a:rPr>
              <a:t>.</a:t>
            </a:r>
            <a:endParaRPr kumimoji="0" lang="ko-KR" altLang="en-US">
              <a:latin typeface="Gill Sans MT"/>
              <a:ea typeface="HY엽서L" pitchFamily="18" charset="-127"/>
            </a:endParaRPr>
          </a:p>
        </p:txBody>
      </p:sp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4714875" y="6038850"/>
            <a:ext cx="4214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Gill Sans MT"/>
                <a:ea typeface="HY엽서L" pitchFamily="18" charset="-127"/>
              </a:rPr>
              <a:t>The second and third peaks correspond to the old data.</a:t>
            </a:r>
            <a:endParaRPr kumimoji="0" lang="ko-KR" altLang="en-US">
              <a:latin typeface="Gill Sans MT"/>
              <a:ea typeface="HY엽서L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00563" y="274638"/>
            <a:ext cx="4643437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ko-KR" dirty="0" smtClean="0">
                <a:solidFill>
                  <a:schemeClr val="tx2">
                    <a:satMod val="130000"/>
                  </a:schemeClr>
                </a:solidFill>
              </a:rPr>
              <a:t>X-ray fluctuation</a:t>
            </a:r>
            <a:endParaRPr lang="ko-KR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41986" name="그룹 10"/>
          <p:cNvGrpSpPr>
            <a:grpSpLocks/>
          </p:cNvGrpSpPr>
          <p:nvPr/>
        </p:nvGrpSpPr>
        <p:grpSpPr bwMode="auto">
          <a:xfrm>
            <a:off x="1071563" y="2071688"/>
            <a:ext cx="8001000" cy="4071937"/>
            <a:chOff x="0" y="2143116"/>
            <a:chExt cx="9144032" cy="4572032"/>
          </a:xfrm>
        </p:grpSpPr>
        <p:graphicFrame>
          <p:nvGraphicFramePr>
            <p:cNvPr id="5" name="Chart 2"/>
            <p:cNvGraphicFramePr>
              <a:graphicFrameLocks/>
            </p:cNvGraphicFramePr>
            <p:nvPr/>
          </p:nvGraphicFramePr>
          <p:xfrm>
            <a:off x="0" y="2143116"/>
            <a:ext cx="9144000" cy="45720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1992" name="TextBox 3"/>
            <p:cNvSpPr txBox="1">
              <a:spLocks noChangeArrowheads="1"/>
            </p:cNvSpPr>
            <p:nvPr/>
          </p:nvSpPr>
          <p:spPr bwMode="auto">
            <a:xfrm>
              <a:off x="4857752" y="2419243"/>
              <a:ext cx="2286016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200" b="1">
                  <a:latin typeface="Gill Sans MT"/>
                  <a:ea typeface="HY엽서L" pitchFamily="18" charset="-127"/>
                </a:rPr>
                <a:t>Counting rate (cps)</a:t>
              </a:r>
              <a:endParaRPr kumimoji="0" lang="ko-KR" altLang="en-US" sz="1200" b="1">
                <a:latin typeface="Gill Sans MT"/>
                <a:ea typeface="HY엽서L" pitchFamily="18" charset="-127"/>
              </a:endParaRPr>
            </a:p>
          </p:txBody>
        </p:sp>
        <p:sp>
          <p:nvSpPr>
            <p:cNvPr id="41993" name="TextBox 5"/>
            <p:cNvSpPr txBox="1">
              <a:spLocks noChangeArrowheads="1"/>
            </p:cNvSpPr>
            <p:nvPr/>
          </p:nvSpPr>
          <p:spPr bwMode="auto">
            <a:xfrm>
              <a:off x="4857752" y="2162366"/>
              <a:ext cx="2286016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200" b="1">
                  <a:latin typeface="Gill Sans MT"/>
                  <a:ea typeface="HY엽서L" pitchFamily="18" charset="-127"/>
                </a:rPr>
                <a:t>Cooler on/off</a:t>
              </a:r>
              <a:endParaRPr kumimoji="0" lang="ko-KR" altLang="en-US" sz="1200" b="1">
                <a:latin typeface="Gill Sans MT"/>
                <a:ea typeface="HY엽서L" pitchFamily="18" charset="-127"/>
              </a:endParaRPr>
            </a:p>
          </p:txBody>
        </p:sp>
        <p:sp>
          <p:nvSpPr>
            <p:cNvPr id="41994" name="TextBox 6"/>
            <p:cNvSpPr txBox="1">
              <a:spLocks noChangeArrowheads="1"/>
            </p:cNvSpPr>
            <p:nvPr/>
          </p:nvSpPr>
          <p:spPr bwMode="auto">
            <a:xfrm>
              <a:off x="42531" y="2367055"/>
              <a:ext cx="785818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200" b="1">
                  <a:latin typeface="Gill Sans MT"/>
                  <a:ea typeface="HY엽서L" pitchFamily="18" charset="-127"/>
                </a:rPr>
                <a:t>Cooler</a:t>
              </a:r>
              <a:endParaRPr kumimoji="0" lang="ko-KR" altLang="en-US" sz="1200" b="1">
                <a:latin typeface="Gill Sans MT"/>
                <a:ea typeface="HY엽서L" pitchFamily="18" charset="-127"/>
              </a:endParaRPr>
            </a:p>
          </p:txBody>
        </p:sp>
        <p:sp>
          <p:nvSpPr>
            <p:cNvPr id="41995" name="TextBox 8"/>
            <p:cNvSpPr txBox="1">
              <a:spLocks noChangeArrowheads="1"/>
            </p:cNvSpPr>
            <p:nvPr/>
          </p:nvSpPr>
          <p:spPr bwMode="auto">
            <a:xfrm>
              <a:off x="7184589" y="2181517"/>
              <a:ext cx="1959443" cy="3110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ko-KR" sz="1200" b="1">
                  <a:latin typeface="Gill Sans MT"/>
                  <a:ea typeface="HY엽서L" pitchFamily="18" charset="-127"/>
                </a:rPr>
                <a:t>Counting rate (cps)</a:t>
              </a:r>
              <a:endParaRPr kumimoji="0" lang="ko-KR" altLang="en-US" sz="1200" b="1">
                <a:latin typeface="Gill Sans MT"/>
                <a:ea typeface="HY엽서L" pitchFamily="18" charset="-127"/>
              </a:endParaRPr>
            </a:p>
          </p:txBody>
        </p:sp>
        <p:sp>
          <p:nvSpPr>
            <p:cNvPr id="41996" name="TextBox 9"/>
            <p:cNvSpPr txBox="1">
              <a:spLocks noChangeArrowheads="1"/>
            </p:cNvSpPr>
            <p:nvPr/>
          </p:nvSpPr>
          <p:spPr bwMode="auto">
            <a:xfrm>
              <a:off x="3857620" y="6405727"/>
              <a:ext cx="2102316" cy="2937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ko-KR" sz="1100" b="1">
                  <a:latin typeface="Gill Sans MT"/>
                  <a:ea typeface="HY엽서L" pitchFamily="18" charset="-127"/>
                </a:rPr>
                <a:t>Time (1bin=14sec)</a:t>
              </a:r>
              <a:endParaRPr kumimoji="0" lang="ko-KR" altLang="en-US" sz="1100" b="1">
                <a:latin typeface="Gill Sans MT"/>
                <a:ea typeface="HY엽서L" pitchFamily="18" charset="-127"/>
              </a:endParaRPr>
            </a:p>
          </p:txBody>
        </p:sp>
      </p:grpSp>
      <p:sp>
        <p:nvSpPr>
          <p:cNvPr id="41987" name="TextBox 6"/>
          <p:cNvSpPr txBox="1">
            <a:spLocks noChangeArrowheads="1"/>
          </p:cNvSpPr>
          <p:nvPr/>
        </p:nvSpPr>
        <p:spPr bwMode="auto">
          <a:xfrm>
            <a:off x="1143000" y="214313"/>
            <a:ext cx="32861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 sz="1600" b="1">
                <a:latin typeface="Gill Sans MT"/>
                <a:ea typeface="HY엽서L" pitchFamily="18" charset="-127"/>
              </a:rPr>
              <a:t> Xe 1.55</a:t>
            </a:r>
            <a:r>
              <a:rPr kumimoji="0" lang="ko-KR" altLang="en-US" sz="1600" b="1"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latin typeface="Gill Sans MT"/>
                <a:ea typeface="HY엽서L" pitchFamily="18" charset="-127"/>
              </a:rPr>
              <a:t>atm</a:t>
            </a:r>
          </a:p>
          <a:p>
            <a:pPr>
              <a:buFont typeface="Arial" charset="0"/>
              <a:buChar char="•"/>
            </a:pPr>
            <a:r>
              <a:rPr kumimoji="0" lang="ko-KR" altLang="en-US" sz="1600" b="1"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latin typeface="Gill Sans MT"/>
                <a:ea typeface="HY엽서L" pitchFamily="18" charset="-127"/>
              </a:rPr>
              <a:t>Drift voltage: -1200 V</a:t>
            </a:r>
          </a:p>
          <a:p>
            <a:pPr>
              <a:buFont typeface="Arial" charset="0"/>
              <a:buChar char="•"/>
            </a:pPr>
            <a:r>
              <a:rPr kumimoji="0" lang="en-US" altLang="ko-KR" sz="1600" b="1">
                <a:latin typeface="Gill Sans MT"/>
                <a:ea typeface="HY엽서L" pitchFamily="18" charset="-127"/>
              </a:rPr>
              <a:t> 360 trial</a:t>
            </a:r>
          </a:p>
          <a:p>
            <a:pPr>
              <a:buFont typeface="Arial" charset="0"/>
              <a:buChar char="•"/>
            </a:pPr>
            <a:r>
              <a:rPr kumimoji="0" lang="en-US" altLang="ko-KR" sz="1600" b="1">
                <a:latin typeface="Gill Sans MT"/>
                <a:ea typeface="HY엽서L" pitchFamily="18" charset="-127"/>
              </a:rPr>
              <a:t> Total time: ~ 5040 sec (84 min)</a:t>
            </a:r>
          </a:p>
        </p:txBody>
      </p:sp>
      <p:sp>
        <p:nvSpPr>
          <p:cNvPr id="41988" name="직사각형 8"/>
          <p:cNvSpPr>
            <a:spLocks noChangeArrowheads="1"/>
          </p:cNvSpPr>
          <p:nvPr/>
        </p:nvSpPr>
        <p:spPr bwMode="auto">
          <a:xfrm>
            <a:off x="1143000" y="1357313"/>
            <a:ext cx="2417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 sz="1600" b="1"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600" b="1">
                <a:solidFill>
                  <a:srgbClr val="FF0000"/>
                </a:solidFill>
                <a:latin typeface="Gill Sans MT"/>
                <a:ea typeface="HY엽서L" pitchFamily="18" charset="-127"/>
              </a:rPr>
              <a:t>High voltage: +3050 V</a:t>
            </a:r>
            <a:endParaRPr kumimoji="0" lang="ko-KR" altLang="en-US" sz="1600">
              <a:latin typeface="Gill Sans MT"/>
              <a:ea typeface="HY엽서L" pitchFamily="18" charset="-127"/>
            </a:endParaRPr>
          </a:p>
        </p:txBody>
      </p:sp>
      <p:sp>
        <p:nvSpPr>
          <p:cNvPr id="41989" name="직사각형 8"/>
          <p:cNvSpPr>
            <a:spLocks noChangeArrowheads="1"/>
          </p:cNvSpPr>
          <p:nvPr/>
        </p:nvSpPr>
        <p:spPr bwMode="auto">
          <a:xfrm>
            <a:off x="1143000" y="1662113"/>
            <a:ext cx="1643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 sz="1600" b="1">
                <a:solidFill>
                  <a:srgbClr val="0066FF"/>
                </a:solidFill>
                <a:latin typeface="Gill Sans MT"/>
                <a:ea typeface="HY엽서L" pitchFamily="18" charset="-127"/>
              </a:rPr>
              <a:t> sample: LDPE</a:t>
            </a:r>
            <a:endParaRPr kumimoji="0" lang="ko-KR" altLang="en-US" sz="1600">
              <a:solidFill>
                <a:srgbClr val="0066FF"/>
              </a:solidFill>
              <a:latin typeface="Gill Sans MT"/>
              <a:ea typeface="HY엽서L" pitchFamily="18" charset="-127"/>
            </a:endParaRPr>
          </a:p>
        </p:txBody>
      </p:sp>
      <p:sp>
        <p:nvSpPr>
          <p:cNvPr id="41990" name="직사각형 8"/>
          <p:cNvSpPr>
            <a:spLocks noChangeArrowheads="1"/>
          </p:cNvSpPr>
          <p:nvPr/>
        </p:nvSpPr>
        <p:spPr bwMode="auto">
          <a:xfrm>
            <a:off x="1071563" y="6273800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600" b="1">
                <a:solidFill>
                  <a:srgbClr val="C00000"/>
                </a:solidFill>
                <a:latin typeface="Gill Sans MT"/>
                <a:ea typeface="HY엽서L" pitchFamily="18" charset="-127"/>
              </a:rPr>
              <a:t>Counting rate </a:t>
            </a:r>
            <a:r>
              <a:rPr kumimoji="0" lang="en-US" altLang="ko-KR" sz="1600" b="1">
                <a:latin typeface="Gill Sans MT"/>
                <a:ea typeface="HY엽서L" pitchFamily="18" charset="-127"/>
              </a:rPr>
              <a:t>shows not only some coincidence with the on/off of the cooler but also it presents unmatched period.</a:t>
            </a:r>
            <a:endParaRPr kumimoji="0" lang="ko-KR" altLang="en-US" sz="1600" b="1">
              <a:latin typeface="Gill Sans MT"/>
              <a:ea typeface="HY엽서L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2">
                    <a:satMod val="130000"/>
                  </a:schemeClr>
                </a:solidFill>
              </a:rPr>
              <a:t>Contents</a:t>
            </a:r>
            <a:endParaRPr lang="ko-KR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0" name="내용 개체 틀 2"/>
          <p:cNvSpPr>
            <a:spLocks noGrp="1"/>
          </p:cNvSpPr>
          <p:nvPr>
            <p:ph idx="1"/>
          </p:nvPr>
        </p:nvSpPr>
        <p:spPr>
          <a:xfrm>
            <a:off x="1214438" y="1484313"/>
            <a:ext cx="7461250" cy="4883150"/>
          </a:xfrm>
        </p:spPr>
        <p:txBody>
          <a:bodyPr/>
          <a:lstStyle/>
          <a:p>
            <a:pPr eaLnBrk="1" hangingPunct="1"/>
            <a:r>
              <a:rPr lang="en-US" altLang="ko-KR" smtClean="0"/>
              <a:t>Introduction</a:t>
            </a:r>
          </a:p>
          <a:p>
            <a:pPr lvl="1" eaLnBrk="1" hangingPunct="1"/>
            <a:r>
              <a:rPr lang="en-US" altLang="ko-KR" smtClean="0"/>
              <a:t>X-ray diffraction</a:t>
            </a:r>
          </a:p>
          <a:p>
            <a:pPr lvl="1" eaLnBrk="1" hangingPunct="1"/>
            <a:r>
              <a:rPr lang="en-US" altLang="ko-KR" smtClean="0"/>
              <a:t>Small angle X-ray scattering (SAXS)</a:t>
            </a:r>
          </a:p>
          <a:p>
            <a:pPr lvl="1" eaLnBrk="1" hangingPunct="1"/>
            <a:r>
              <a:rPr lang="en-US" altLang="ko-KR" smtClean="0"/>
              <a:t>Position sensitive detector (PSD)</a:t>
            </a:r>
          </a:p>
          <a:p>
            <a:pPr eaLnBrk="1" hangingPunct="1"/>
            <a:r>
              <a:rPr lang="en-US" altLang="ko-KR" smtClean="0"/>
              <a:t>Detector construction</a:t>
            </a:r>
          </a:p>
          <a:p>
            <a:pPr eaLnBrk="1" hangingPunct="1"/>
            <a:r>
              <a:rPr lang="en-US" altLang="ko-KR" smtClean="0"/>
              <a:t>DAQ and test setup </a:t>
            </a:r>
          </a:p>
          <a:p>
            <a:pPr eaLnBrk="1" hangingPunct="1"/>
            <a:r>
              <a:rPr lang="en-US" altLang="ko-KR" smtClean="0"/>
              <a:t>Experimental results</a:t>
            </a:r>
          </a:p>
          <a:p>
            <a:pPr eaLnBrk="1" hangingPunct="1"/>
            <a:r>
              <a:rPr lang="en-US" altLang="ko-KR" smtClean="0"/>
              <a:t>Fabricated PSD at KAERI</a:t>
            </a:r>
          </a:p>
          <a:p>
            <a:pPr eaLnBrk="1" hangingPunct="1"/>
            <a:r>
              <a:rPr lang="en-US" altLang="ko-KR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1563" y="142875"/>
            <a:ext cx="7615237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2">
                    <a:satMod val="130000"/>
                  </a:schemeClr>
                </a:solidFill>
              </a:rPr>
              <a:t>Introduction - XICS</a:t>
            </a:r>
            <a:endParaRPr lang="ko-KR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9396" name="내용 개체 틀 2"/>
          <p:cNvSpPr>
            <a:spLocks noGrp="1"/>
          </p:cNvSpPr>
          <p:nvPr>
            <p:ph idx="1"/>
          </p:nvPr>
        </p:nvSpPr>
        <p:spPr>
          <a:xfrm>
            <a:off x="1143000" y="1143000"/>
            <a:ext cx="7786688" cy="1277938"/>
          </a:xfrm>
        </p:spPr>
        <p:txBody>
          <a:bodyPr/>
          <a:lstStyle/>
          <a:p>
            <a:pPr eaLnBrk="1" hangingPunct="1"/>
            <a:r>
              <a:rPr lang="en-US" altLang="ko-KR" sz="1500" b="1" smtClean="0"/>
              <a:t> X-ray imaging crystal spectrometer (XICS)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500" b="1" smtClean="0"/>
              <a:t>      - to measure ion temperatures in the tokamak device.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altLang="ko-KR" sz="1500" b="1" smtClean="0">
                <a:solidFill>
                  <a:srgbClr val="0000FF"/>
                </a:solidFill>
              </a:rPr>
              <a:t>   Doppler-broadening</a:t>
            </a:r>
            <a:r>
              <a:rPr lang="en-US" altLang="ko-KR" sz="1500" b="1" smtClean="0"/>
              <a:t>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altLang="ko-KR" sz="1500" b="1" smtClean="0">
                <a:solidFill>
                  <a:srgbClr val="7030A0"/>
                </a:solidFill>
              </a:rPr>
              <a:t>   Movement of the center wavelength </a:t>
            </a:r>
            <a:r>
              <a:rPr lang="en-US" altLang="ko-KR" sz="1500" b="1" smtClean="0"/>
              <a:t>(spherically bent crystal)</a:t>
            </a:r>
            <a:endParaRPr lang="ko-KR" altLang="en-US" sz="1500" b="1" smtClean="0"/>
          </a:p>
        </p:txBody>
      </p:sp>
      <p:sp>
        <p:nvSpPr>
          <p:cNvPr id="59397" name="직사각형 6"/>
          <p:cNvSpPr>
            <a:spLocks noChangeArrowheads="1"/>
          </p:cNvSpPr>
          <p:nvPr/>
        </p:nvSpPr>
        <p:spPr bwMode="auto">
          <a:xfrm>
            <a:off x="1000125" y="6581775"/>
            <a:ext cx="814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b="1">
                <a:solidFill>
                  <a:srgbClr val="0000FF"/>
                </a:solidFill>
                <a:latin typeface="Gill Sans MT"/>
                <a:ea typeface="HY엽서L" pitchFamily="18" charset="-127"/>
              </a:rPr>
              <a:t>Doppler-Broadening</a:t>
            </a:r>
            <a:r>
              <a:rPr kumimoji="0" lang="en-US" altLang="ko-KR" sz="1200" b="1">
                <a:latin typeface="Gill Sans MT"/>
                <a:ea typeface="HY엽서L" pitchFamily="18" charset="-127"/>
              </a:rPr>
              <a:t>: the spectral lines are broaden caused by a distribution of velocities of atoms or molecules.</a:t>
            </a:r>
            <a:endParaRPr kumimoji="0" lang="ko-KR" altLang="en-US" sz="1200" b="1">
              <a:latin typeface="Gill Sans MT"/>
              <a:ea typeface="HY엽서L" pitchFamily="18" charset="-127"/>
            </a:endParaRPr>
          </a:p>
        </p:txBody>
      </p:sp>
      <p:sp>
        <p:nvSpPr>
          <p:cNvPr id="59398" name="직사각형 12"/>
          <p:cNvSpPr>
            <a:spLocks noChangeArrowheads="1"/>
          </p:cNvSpPr>
          <p:nvPr/>
        </p:nvSpPr>
        <p:spPr bwMode="auto">
          <a:xfrm>
            <a:off x="4572000" y="5876925"/>
            <a:ext cx="46799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100" b="1">
                <a:solidFill>
                  <a:srgbClr val="0070C0"/>
                </a:solidFill>
                <a:latin typeface="Gill Sans MT"/>
                <a:ea typeface="HY엽서L" pitchFamily="18" charset="-127"/>
              </a:rPr>
              <a:t>Phys. Rev. Lett. 42 304 (1979) M. Bitter et al.</a:t>
            </a:r>
          </a:p>
          <a:p>
            <a:r>
              <a:rPr kumimoji="0" lang="en-US" altLang="ko-KR" sz="1100" b="1">
                <a:solidFill>
                  <a:srgbClr val="0070C0"/>
                </a:solidFill>
                <a:latin typeface="Gill Sans MT"/>
                <a:ea typeface="HY엽서L" pitchFamily="18" charset="-127"/>
              </a:rPr>
              <a:t>Rev. Sci. Instrum. 70, 1 (1999) M. Bitter et al.</a:t>
            </a:r>
          </a:p>
          <a:p>
            <a:r>
              <a:rPr kumimoji="0" lang="en-US" altLang="ko-KR" sz="1100" b="1">
                <a:solidFill>
                  <a:srgbClr val="0070C0"/>
                </a:solidFill>
                <a:latin typeface="Gill Sans MT"/>
                <a:ea typeface="HY엽서L" pitchFamily="18" charset="-127"/>
              </a:rPr>
              <a:t>J. K. Cheon, Ph.D. thesis, Kyungpook national university, (2008)</a:t>
            </a:r>
            <a:endParaRPr kumimoji="0" lang="ko-KR" altLang="en-US" sz="1100" b="1">
              <a:solidFill>
                <a:srgbClr val="0070C0"/>
              </a:solidFill>
              <a:latin typeface="Gill Sans MT"/>
              <a:ea typeface="HY엽서L" pitchFamily="18" charset="-127"/>
            </a:endParaRPr>
          </a:p>
        </p:txBody>
      </p:sp>
      <p:sp>
        <p:nvSpPr>
          <p:cNvPr id="59399" name="TextBox 17"/>
          <p:cNvSpPr txBox="1">
            <a:spLocks noChangeArrowheads="1"/>
          </p:cNvSpPr>
          <p:nvPr/>
        </p:nvSpPr>
        <p:spPr bwMode="auto">
          <a:xfrm>
            <a:off x="6072188" y="5084763"/>
            <a:ext cx="3071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>
                <a:latin typeface="바탕" pitchFamily="18" charset="-127"/>
                <a:ea typeface="바탕" pitchFamily="18" charset="-127"/>
              </a:rPr>
              <a:t>λ</a:t>
            </a:r>
            <a:r>
              <a:rPr kumimoji="0" lang="en-US" altLang="ko-KR" sz="1200" baseline="-25000">
                <a:latin typeface="바탕" pitchFamily="18" charset="-127"/>
                <a:ea typeface="바탕" pitchFamily="18" charset="-127"/>
              </a:rPr>
              <a:t>0</a:t>
            </a:r>
            <a:r>
              <a:rPr kumimoji="0" lang="en-US" altLang="ko-KR" sz="1200">
                <a:latin typeface="바탕" pitchFamily="18" charset="-127"/>
                <a:ea typeface="바탕" pitchFamily="18" charset="-127"/>
              </a:rPr>
              <a:t> : center wavelength of the spectrum</a:t>
            </a:r>
          </a:p>
          <a:p>
            <a:r>
              <a:rPr kumimoji="0" lang="en-US" altLang="ko-KR" sz="1200">
                <a:latin typeface="바탕" pitchFamily="18" charset="-127"/>
                <a:ea typeface="바탕" pitchFamily="18" charset="-127"/>
              </a:rPr>
              <a:t>k : Boltzmann constant</a:t>
            </a:r>
          </a:p>
        </p:txBody>
      </p:sp>
      <p:grpSp>
        <p:nvGrpSpPr>
          <p:cNvPr id="59400" name="그룹 19"/>
          <p:cNvGrpSpPr>
            <a:grpSpLocks/>
          </p:cNvGrpSpPr>
          <p:nvPr/>
        </p:nvGrpSpPr>
        <p:grpSpPr bwMode="auto">
          <a:xfrm>
            <a:off x="1230313" y="2857500"/>
            <a:ext cx="3341687" cy="3205163"/>
            <a:chOff x="0" y="3580605"/>
            <a:chExt cx="3341449" cy="3205933"/>
          </a:xfrm>
        </p:grpSpPr>
        <p:pic>
          <p:nvPicPr>
            <p:cNvPr id="59406" name="Picture 3" descr="D:\[Physics] 연구\X-ray\PRL 42 304 1979 - Doppler Broadening 0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786166"/>
              <a:ext cx="3341449" cy="3000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7" name="직사각형 18"/>
            <p:cNvSpPr>
              <a:spLocks noChangeArrowheads="1"/>
            </p:cNvSpPr>
            <p:nvPr/>
          </p:nvSpPr>
          <p:spPr bwMode="auto">
            <a:xfrm>
              <a:off x="714348" y="3580605"/>
              <a:ext cx="19288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200" b="1">
                  <a:solidFill>
                    <a:srgbClr val="C00000"/>
                  </a:solidFill>
                  <a:latin typeface="Gill Sans MT"/>
                  <a:ea typeface="HY엽서L" pitchFamily="18" charset="-127"/>
                </a:rPr>
                <a:t>Johann configuration</a:t>
              </a:r>
              <a:endParaRPr kumimoji="0" lang="ko-KR" altLang="en-US" sz="1200" b="1">
                <a:solidFill>
                  <a:srgbClr val="C00000"/>
                </a:solidFill>
                <a:latin typeface="Gill Sans MT"/>
                <a:ea typeface="HY엽서L" pitchFamily="18" charset="-127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2133600" y="4857750"/>
            <a:ext cx="690563" cy="42862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9402" name="TextBox 16"/>
          <p:cNvSpPr txBox="1">
            <a:spLocks noChangeArrowheads="1"/>
          </p:cNvSpPr>
          <p:nvPr/>
        </p:nvSpPr>
        <p:spPr bwMode="auto">
          <a:xfrm>
            <a:off x="4894263" y="2636838"/>
            <a:ext cx="4070350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500" b="1">
                <a:latin typeface="Gill Sans MT"/>
                <a:ea typeface="HY엽서L" pitchFamily="18" charset="-127"/>
              </a:rPr>
              <a:t>Ar is injected in the tokamak.</a:t>
            </a:r>
            <a:endParaRPr kumimoji="0" lang="ko-KR" altLang="en-US" sz="1500" b="1">
              <a:latin typeface="Gill Sans MT"/>
              <a:ea typeface="HY엽서L" pitchFamily="18" charset="-127"/>
            </a:endParaRPr>
          </a:p>
        </p:txBody>
      </p:sp>
      <p:sp>
        <p:nvSpPr>
          <p:cNvPr id="59403" name="TextBox 17"/>
          <p:cNvSpPr txBox="1">
            <a:spLocks noChangeArrowheads="1"/>
          </p:cNvSpPr>
          <p:nvPr/>
        </p:nvSpPr>
        <p:spPr bwMode="auto">
          <a:xfrm>
            <a:off x="4894263" y="3122613"/>
            <a:ext cx="4070350" cy="558800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500" b="1">
                <a:solidFill>
                  <a:srgbClr val="C00000"/>
                </a:solidFill>
                <a:latin typeface="Gill Sans MT"/>
                <a:ea typeface="HY엽서L" pitchFamily="18" charset="-127"/>
              </a:rPr>
              <a:t>He-like Ar </a:t>
            </a:r>
            <a:r>
              <a:rPr kumimoji="0" lang="en-US" altLang="ko-KR" sz="1500" b="1">
                <a:latin typeface="Gill Sans MT"/>
                <a:ea typeface="HY엽서L" pitchFamily="18" charset="-127"/>
              </a:rPr>
              <a:t>(Ar XVII, Ar</a:t>
            </a:r>
            <a:r>
              <a:rPr kumimoji="0" lang="en-US" altLang="ko-KR" sz="1500" b="1" baseline="30000">
                <a:latin typeface="Gill Sans MT"/>
                <a:ea typeface="HY엽서L" pitchFamily="18" charset="-127"/>
              </a:rPr>
              <a:t>16+</a:t>
            </a:r>
            <a:r>
              <a:rPr kumimoji="0" lang="en-US" altLang="ko-KR" sz="1500" b="1">
                <a:latin typeface="Gill Sans MT"/>
                <a:ea typeface="HY엽서L" pitchFamily="18" charset="-127"/>
              </a:rPr>
              <a:t>) has only two electrons due to the high energy plasma.</a:t>
            </a:r>
            <a:endParaRPr kumimoji="0" lang="ko-KR" altLang="en-US" sz="1500" b="1">
              <a:latin typeface="Gill Sans MT"/>
              <a:ea typeface="HY엽서L" pitchFamily="18" charset="-127"/>
            </a:endParaRPr>
          </a:p>
        </p:txBody>
      </p:sp>
      <p:sp>
        <p:nvSpPr>
          <p:cNvPr id="59404" name="TextBox 18"/>
          <p:cNvSpPr txBox="1">
            <a:spLocks noChangeArrowheads="1"/>
          </p:cNvSpPr>
          <p:nvPr/>
        </p:nvSpPr>
        <p:spPr bwMode="auto">
          <a:xfrm>
            <a:off x="4894263" y="3851275"/>
            <a:ext cx="4070350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500" b="1">
                <a:latin typeface="Gill Sans MT"/>
                <a:ea typeface="HY엽서L" pitchFamily="18" charset="-127"/>
              </a:rPr>
              <a:t>Ar</a:t>
            </a:r>
            <a:r>
              <a:rPr kumimoji="0" lang="en-US" altLang="ko-KR" sz="1500" b="1" baseline="30000">
                <a:latin typeface="Gill Sans MT"/>
                <a:ea typeface="HY엽서L" pitchFamily="18" charset="-127"/>
              </a:rPr>
              <a:t>16+</a:t>
            </a:r>
            <a:r>
              <a:rPr kumimoji="0" lang="en-US" altLang="ko-KR" sz="1500" b="1">
                <a:latin typeface="Gill Sans MT"/>
                <a:ea typeface="HY엽서L" pitchFamily="18" charset="-127"/>
              </a:rPr>
              <a:t> and plasma thermally equilibrated.</a:t>
            </a:r>
            <a:endParaRPr kumimoji="0" lang="ko-KR" altLang="en-US" sz="1500" b="1">
              <a:latin typeface="Gill Sans MT"/>
              <a:ea typeface="HY엽서L" pitchFamily="18" charset="-127"/>
            </a:endParaRPr>
          </a:p>
        </p:txBody>
      </p:sp>
      <p:sp>
        <p:nvSpPr>
          <p:cNvPr id="59405" name="TextBox 19"/>
          <p:cNvSpPr txBox="1">
            <a:spLocks noChangeArrowheads="1"/>
          </p:cNvSpPr>
          <p:nvPr/>
        </p:nvSpPr>
        <p:spPr bwMode="auto">
          <a:xfrm>
            <a:off x="4894263" y="4351338"/>
            <a:ext cx="4070350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500" b="1">
                <a:latin typeface="Gill Sans MT"/>
                <a:ea typeface="HY엽서L" pitchFamily="18" charset="-127"/>
              </a:rPr>
              <a:t>Ar</a:t>
            </a:r>
            <a:r>
              <a:rPr kumimoji="0" lang="en-US" altLang="ko-KR" sz="1500" b="1" baseline="30000">
                <a:latin typeface="Gill Sans MT"/>
                <a:ea typeface="HY엽서L" pitchFamily="18" charset="-127"/>
              </a:rPr>
              <a:t>16+</a:t>
            </a:r>
            <a:r>
              <a:rPr kumimoji="0" lang="en-US" altLang="ko-KR" sz="1500" b="1">
                <a:latin typeface="Gill Sans MT"/>
                <a:ea typeface="HY엽서L" pitchFamily="18" charset="-127"/>
              </a:rPr>
              <a:t> emits the X-ray.</a:t>
            </a:r>
            <a:endParaRPr kumimoji="0" lang="ko-KR" altLang="en-US" sz="1500" b="1">
              <a:latin typeface="Gill Sans MT"/>
              <a:ea typeface="HY엽서L" pitchFamily="18" charset="-127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4572000" y="4978400"/>
          <a:ext cx="1428750" cy="682625"/>
        </p:xfrm>
        <a:graphic>
          <a:graphicData uri="http://schemas.openxmlformats.org/presentationml/2006/ole">
            <p:oleObj spid="_x0000_s59394" name="수식" r:id="rId4" imgW="92700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50" y="71438"/>
            <a:ext cx="8643938" cy="939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2">
                    <a:satMod val="130000"/>
                  </a:schemeClr>
                </a:solidFill>
              </a:rPr>
              <a:t>4 segment PSD for XICS</a:t>
            </a:r>
            <a:endParaRPr lang="ko-KR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0418" name="Picture 2" descr="C:\DOCUME~1\mryu\LOCALS~1\Temp\UNI000001705ed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238" y="3889375"/>
            <a:ext cx="19335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419" name="그룹 11"/>
          <p:cNvGrpSpPr>
            <a:grpSpLocks/>
          </p:cNvGrpSpPr>
          <p:nvPr/>
        </p:nvGrpSpPr>
        <p:grpSpPr bwMode="auto">
          <a:xfrm>
            <a:off x="4357688" y="3509963"/>
            <a:ext cx="4572000" cy="3276600"/>
            <a:chOff x="4357686" y="1785926"/>
            <a:chExt cx="4572000" cy="3277395"/>
          </a:xfrm>
        </p:grpSpPr>
        <p:pic>
          <p:nvPicPr>
            <p:cNvPr id="60424" name="Picture 6" descr="C:\DOCUME~1\mryu\LOCALS~1\Temp\UNI000001705f1c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7686" y="1785926"/>
              <a:ext cx="4572000" cy="301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5" name="TextBox 9"/>
            <p:cNvSpPr txBox="1">
              <a:spLocks noChangeArrowheads="1"/>
            </p:cNvSpPr>
            <p:nvPr/>
          </p:nvSpPr>
          <p:spPr bwMode="auto">
            <a:xfrm>
              <a:off x="4500562" y="4786322"/>
              <a:ext cx="8572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200" b="1">
                  <a:latin typeface="Gill Sans MT"/>
                  <a:ea typeface="HY엽서L" pitchFamily="18" charset="-127"/>
                </a:rPr>
                <a:t>3.9494 Å</a:t>
              </a:r>
              <a:endParaRPr kumimoji="0" lang="ko-KR" altLang="en-US" sz="1200" b="1">
                <a:latin typeface="Gill Sans MT"/>
                <a:ea typeface="HY엽서L" pitchFamily="18" charset="-127"/>
              </a:endParaRPr>
            </a:p>
          </p:txBody>
        </p:sp>
        <p:sp>
          <p:nvSpPr>
            <p:cNvPr id="60426" name="TextBox 10"/>
            <p:cNvSpPr txBox="1">
              <a:spLocks noChangeArrowheads="1"/>
            </p:cNvSpPr>
            <p:nvPr/>
          </p:nvSpPr>
          <p:spPr bwMode="auto">
            <a:xfrm>
              <a:off x="5572132" y="4786322"/>
              <a:ext cx="8477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200" b="1">
                  <a:latin typeface="Gill Sans MT"/>
                  <a:ea typeface="HY엽서L" pitchFamily="18" charset="-127"/>
                </a:rPr>
                <a:t>3.9944 Å</a:t>
              </a:r>
              <a:endParaRPr kumimoji="0" lang="ko-KR" altLang="en-US" sz="1200" b="1">
                <a:latin typeface="Gill Sans MT"/>
                <a:ea typeface="HY엽서L" pitchFamily="18" charset="-127"/>
              </a:endParaRPr>
            </a:p>
          </p:txBody>
        </p:sp>
      </p:grpSp>
      <p:pic>
        <p:nvPicPr>
          <p:cNvPr id="60420" name="Picture 8" descr="C:\DOCUME~1\mryu\LOCALS~1\Temp\UNI000001705f2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513" y="1254125"/>
            <a:ext cx="39084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직사각형 14"/>
          <p:cNvSpPr>
            <a:spLocks noChangeArrowheads="1"/>
          </p:cNvSpPr>
          <p:nvPr/>
        </p:nvSpPr>
        <p:spPr bwMode="auto">
          <a:xfrm>
            <a:off x="5364163" y="981075"/>
            <a:ext cx="30543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latin typeface="Gill Sans MT"/>
                <a:ea typeface="HY엽서L" pitchFamily="18" charset="-127"/>
              </a:rPr>
              <a:t>X-ray spectrum of </a:t>
            </a:r>
            <a:r>
              <a:rPr kumimoji="0" lang="en-US" altLang="ko-KR">
                <a:solidFill>
                  <a:srgbClr val="C00000"/>
                </a:solidFill>
                <a:latin typeface="Gill Sans MT"/>
                <a:ea typeface="HY엽서L" pitchFamily="18" charset="-127"/>
              </a:rPr>
              <a:t>He-like Ar</a:t>
            </a:r>
            <a:endParaRPr kumimoji="0" lang="ko-KR" altLang="en-US">
              <a:solidFill>
                <a:srgbClr val="C00000"/>
              </a:solidFill>
              <a:latin typeface="Gill Sans MT"/>
              <a:ea typeface="HY엽서L" pitchFamily="18" charset="-127"/>
            </a:endParaRPr>
          </a:p>
        </p:txBody>
      </p:sp>
      <p:sp>
        <p:nvSpPr>
          <p:cNvPr id="60422" name="TextBox 15"/>
          <p:cNvSpPr txBox="1">
            <a:spLocks noChangeArrowheads="1"/>
          </p:cNvSpPr>
          <p:nvPr/>
        </p:nvSpPr>
        <p:spPr bwMode="auto">
          <a:xfrm>
            <a:off x="0" y="3929063"/>
            <a:ext cx="2214563" cy="2473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 sz="1300" b="1">
                <a:latin typeface="Gill Sans MT"/>
                <a:ea typeface="HY엽서L" pitchFamily="18" charset="-127"/>
              </a:rPr>
              <a:t> PSD requirements</a:t>
            </a:r>
          </a:p>
          <a:p>
            <a:endParaRPr kumimoji="0" lang="en-US" altLang="ko-KR" sz="1300" b="1">
              <a:latin typeface="Gill Sans MT"/>
              <a:ea typeface="HY엽서L" pitchFamily="18" charset="-127"/>
            </a:endParaRPr>
          </a:p>
          <a:p>
            <a:pPr>
              <a:buFontTx/>
              <a:buChar char="-"/>
            </a:pPr>
            <a:r>
              <a:rPr kumimoji="0" lang="en-US" altLang="ko-KR" sz="1300" b="1">
                <a:latin typeface="Gill Sans MT"/>
                <a:ea typeface="HY엽서L" pitchFamily="18" charset="-127"/>
              </a:rPr>
              <a:t> Photon counting</a:t>
            </a:r>
          </a:p>
          <a:p>
            <a:pPr>
              <a:buFontTx/>
              <a:buChar char="-"/>
            </a:pPr>
            <a:r>
              <a:rPr kumimoji="0" lang="en-US" altLang="ko-KR" sz="1300" b="1">
                <a:latin typeface="Gill Sans MT"/>
                <a:ea typeface="HY엽서L" pitchFamily="18" charset="-127"/>
              </a:rPr>
              <a:t> </a:t>
            </a:r>
            <a:r>
              <a:rPr kumimoji="0" lang="en-US" altLang="ko-KR" sz="1300" b="1">
                <a:solidFill>
                  <a:srgbClr val="CC00CC"/>
                </a:solidFill>
                <a:latin typeface="Gill Sans MT"/>
                <a:ea typeface="HY엽서L" pitchFamily="18" charset="-127"/>
              </a:rPr>
              <a:t>Enough rate capability</a:t>
            </a:r>
          </a:p>
          <a:p>
            <a:r>
              <a:rPr kumimoji="0" lang="en-US" altLang="ko-KR" sz="1300" b="1">
                <a:latin typeface="Gill Sans MT"/>
                <a:ea typeface="HY엽서L" pitchFamily="18" charset="-127"/>
              </a:rPr>
              <a:t>- Large area</a:t>
            </a:r>
          </a:p>
          <a:p>
            <a:pPr>
              <a:buFontTx/>
              <a:buChar char="-"/>
            </a:pPr>
            <a:r>
              <a:rPr kumimoji="0" lang="en-US" altLang="ko-KR" sz="1300" b="1">
                <a:latin typeface="Gill Sans MT"/>
                <a:ea typeface="HY엽서L" pitchFamily="18" charset="-127"/>
              </a:rPr>
              <a:t> Fast DAQ</a:t>
            </a:r>
          </a:p>
          <a:p>
            <a:pPr>
              <a:buFontTx/>
              <a:buChar char="-"/>
            </a:pPr>
            <a:endParaRPr kumimoji="0" lang="en-US" altLang="ko-KR" sz="1300" b="1">
              <a:latin typeface="Gill Sans MT"/>
              <a:ea typeface="HY엽서L" pitchFamily="18" charset="-127"/>
            </a:endParaRPr>
          </a:p>
          <a:p>
            <a:pPr>
              <a:buFontTx/>
              <a:buChar char="-"/>
            </a:pPr>
            <a:r>
              <a:rPr kumimoji="0" lang="en-US" altLang="ko-KR" sz="1300" b="1">
                <a:latin typeface="Gill Sans MT"/>
                <a:ea typeface="HY엽서L" pitchFamily="18" charset="-127"/>
              </a:rPr>
              <a:t> position resolution (&lt; 0.5 mm)</a:t>
            </a:r>
          </a:p>
          <a:p>
            <a:pPr>
              <a:buFontTx/>
              <a:buChar char="-"/>
            </a:pPr>
            <a:endParaRPr kumimoji="0" lang="en-US" altLang="ko-KR" sz="1300" b="1">
              <a:latin typeface="Gill Sans MT"/>
              <a:ea typeface="HY엽서L" pitchFamily="18" charset="-127"/>
            </a:endParaRPr>
          </a:p>
          <a:p>
            <a:r>
              <a:rPr kumimoji="0" lang="en-US" altLang="ko-KR" sz="1300" b="1">
                <a:latin typeface="Gill Sans MT"/>
                <a:ea typeface="HY엽서L" pitchFamily="18" charset="-127"/>
              </a:rPr>
              <a:t>- Radiation hardened (fast neutron)</a:t>
            </a:r>
            <a:endParaRPr kumimoji="0" lang="ko-KR" altLang="en-US" sz="1300" b="1">
              <a:latin typeface="Gill Sans MT"/>
              <a:ea typeface="HY엽서L" pitchFamily="18" charset="-127"/>
            </a:endParaRPr>
          </a:p>
        </p:txBody>
      </p:sp>
      <p:sp>
        <p:nvSpPr>
          <p:cNvPr id="60423" name="TextBox 19"/>
          <p:cNvSpPr txBox="1">
            <a:spLocks noChangeArrowheads="1"/>
          </p:cNvSpPr>
          <p:nvPr/>
        </p:nvSpPr>
        <p:spPr bwMode="auto">
          <a:xfrm>
            <a:off x="611188" y="2060575"/>
            <a:ext cx="407035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600">
                <a:latin typeface="Gill Sans MT"/>
                <a:ea typeface="HY엽서L" pitchFamily="18" charset="-127"/>
              </a:rPr>
              <a:t>Ar</a:t>
            </a:r>
            <a:r>
              <a:rPr kumimoji="0" lang="en-US" altLang="ko-KR" sz="1600" baseline="30000">
                <a:latin typeface="Gill Sans MT"/>
                <a:ea typeface="HY엽서L" pitchFamily="18" charset="-127"/>
              </a:rPr>
              <a:t>16+</a:t>
            </a:r>
            <a:r>
              <a:rPr kumimoji="0" lang="en-US" altLang="ko-KR" sz="1600">
                <a:latin typeface="Gill Sans MT"/>
                <a:ea typeface="HY엽서L" pitchFamily="18" charset="-127"/>
              </a:rPr>
              <a:t> emits the X-ray (3.9494 ~ 3.9944 Å).</a:t>
            </a:r>
            <a:endParaRPr kumimoji="0" lang="ko-KR" altLang="en-US" sz="1600">
              <a:latin typeface="Gill Sans MT"/>
              <a:ea typeface="HY엽서L" pitchFamily="18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Rectangle 1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000125" y="271463"/>
            <a:ext cx="8143875" cy="115728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ko-K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Fabricated PSD at KAERI: part I</a:t>
            </a:r>
            <a:endParaRPr lang="ko-KR" altLang="ko-K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42" name="Picture 4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4488" y="2286000"/>
            <a:ext cx="36195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 Box 16"/>
          <p:cNvSpPr txBox="1">
            <a:spLocks noChangeArrowheads="1"/>
          </p:cNvSpPr>
          <p:nvPr/>
        </p:nvSpPr>
        <p:spPr bwMode="auto">
          <a:xfrm>
            <a:off x="6000750" y="5059363"/>
            <a:ext cx="221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latin typeface="Gill Sans MT"/>
                <a:ea typeface="HY엽서L" pitchFamily="18" charset="-127"/>
              </a:rPr>
              <a:t>2D curved X-ray PSD</a:t>
            </a:r>
          </a:p>
        </p:txBody>
      </p:sp>
      <p:pic>
        <p:nvPicPr>
          <p:cNvPr id="61444" name="Picture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06488" y="2286000"/>
            <a:ext cx="4227512" cy="2714625"/>
          </a:xfrm>
        </p:spPr>
      </p:pic>
      <p:sp>
        <p:nvSpPr>
          <p:cNvPr id="61445" name="Text Box 18"/>
          <p:cNvSpPr txBox="1">
            <a:spLocks noChangeArrowheads="1"/>
          </p:cNvSpPr>
          <p:nvPr/>
        </p:nvSpPr>
        <p:spPr bwMode="auto">
          <a:xfrm>
            <a:off x="2000250" y="5059363"/>
            <a:ext cx="2078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latin typeface="Gill Sans MT"/>
                <a:ea typeface="HY엽서L" pitchFamily="18" charset="-127"/>
              </a:rPr>
              <a:t>1D &amp; 2D X-ray PSD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1000125" y="128588"/>
            <a:ext cx="8143875" cy="115728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ko-K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Fabricated PSD at KAERI: part II</a:t>
            </a:r>
            <a:endParaRPr lang="ko-KR" altLang="ko-KR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246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5713" y="1493838"/>
            <a:ext cx="3340100" cy="2143125"/>
          </a:xfrm>
        </p:spPr>
      </p:pic>
      <p:pic>
        <p:nvPicPr>
          <p:cNvPr id="6246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52538" y="4071938"/>
            <a:ext cx="3340100" cy="2143125"/>
          </a:xfrm>
        </p:spPr>
      </p:pic>
      <p:pic>
        <p:nvPicPr>
          <p:cNvPr id="62468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286375" y="2500313"/>
            <a:ext cx="3341688" cy="2144712"/>
          </a:xfrm>
        </p:spPr>
      </p:pic>
      <p:sp>
        <p:nvSpPr>
          <p:cNvPr id="62469" name="Text Box 16"/>
          <p:cNvSpPr txBox="1">
            <a:spLocks noChangeArrowheads="1"/>
          </p:cNvSpPr>
          <p:nvPr/>
        </p:nvSpPr>
        <p:spPr bwMode="auto">
          <a:xfrm>
            <a:off x="1789113" y="3562350"/>
            <a:ext cx="1928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latin typeface="Gill Sans MT"/>
                <a:ea typeface="HY엽서L" pitchFamily="18" charset="-127"/>
              </a:rPr>
              <a:t>1D Neutron PSD</a:t>
            </a:r>
          </a:p>
        </p:txBody>
      </p:sp>
      <p:sp>
        <p:nvSpPr>
          <p:cNvPr id="62470" name="Text Box 17"/>
          <p:cNvSpPr txBox="1">
            <a:spLocks noChangeArrowheads="1"/>
          </p:cNvSpPr>
          <p:nvPr/>
        </p:nvSpPr>
        <p:spPr bwMode="auto">
          <a:xfrm>
            <a:off x="1714500" y="6146800"/>
            <a:ext cx="1827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latin typeface="Gill Sans MT"/>
                <a:ea typeface="HY엽서L" pitchFamily="18" charset="-127"/>
              </a:rPr>
              <a:t>Neutron Monitor</a:t>
            </a:r>
          </a:p>
        </p:txBody>
      </p:sp>
      <p:sp>
        <p:nvSpPr>
          <p:cNvPr id="62471" name="Text Box 19"/>
          <p:cNvSpPr txBox="1">
            <a:spLocks noChangeArrowheads="1"/>
          </p:cNvSpPr>
          <p:nvPr/>
        </p:nvSpPr>
        <p:spPr bwMode="auto">
          <a:xfrm>
            <a:off x="5273675" y="4641850"/>
            <a:ext cx="3330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latin typeface="Gill Sans MT"/>
                <a:ea typeface="HY엽서L" pitchFamily="18" charset="-127"/>
              </a:rPr>
              <a:t>2D Large Neutron PSD for SANS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2">
                    <a:satMod val="130000"/>
                  </a:schemeClr>
                </a:solidFill>
              </a:rPr>
              <a:t>Summary</a:t>
            </a:r>
            <a:endParaRPr lang="ko-KR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1435100" y="1662113"/>
            <a:ext cx="7499350" cy="4624387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ko-KR" sz="2400" dirty="0" smtClean="0"/>
              <a:t>Many kinds of PSD have been producing at KAERI.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ko-KR" sz="2000" dirty="0" smtClean="0"/>
              <a:t>Small angle X-ray scattering (SAXS)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ko-KR" sz="2000" dirty="0" smtClean="0"/>
              <a:t>X-ray imaging crystal spectrometer (XICS)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ko-KR" sz="2000" dirty="0" smtClean="0"/>
              <a:t>Neutron monitor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ko-KR" sz="2000" dirty="0" smtClean="0"/>
              <a:t>Neutron diffraction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ko-KR" sz="2000" dirty="0" smtClean="0"/>
              <a:t>Small angle neutron scattering (SANS)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ko-KR" sz="2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ko-KR" sz="2400" dirty="0" smtClean="0"/>
              <a:t>PSD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ko-KR" sz="2000" dirty="0" smtClean="0"/>
              <a:t>Low production cost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ko-KR" sz="2000" dirty="0" smtClean="0"/>
              <a:t>Large effective area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ko-KR" sz="2000" dirty="0" smtClean="0"/>
              <a:t>Geometrical flexibility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ko-KR" sz="2000" dirty="0" smtClean="0"/>
              <a:t>Fast DAQ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ko-KR" sz="2000" dirty="0" smtClean="0"/>
              <a:t>Good position resolution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altLang="ko-KR" sz="2000" dirty="0" smtClean="0"/>
              <a:t>Sensitivity depending on gas and energy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ko-KR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85875" y="71438"/>
            <a:ext cx="7497763" cy="10001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ko-K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– X-ray</a:t>
            </a:r>
            <a:endParaRPr lang="ko-KR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00563"/>
            <a:ext cx="47926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4913" y="1500188"/>
            <a:ext cx="47244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143000" y="1058863"/>
            <a:ext cx="68849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Gill Sans MT"/>
                <a:ea typeface="HY엽서L" pitchFamily="18" charset="-127"/>
              </a:rPr>
              <a:t>In 1895, Wilhelm Conrad Roentgen (GE) discovered the X-ray.</a:t>
            </a:r>
            <a:endParaRPr kumimoji="0" lang="ko-KR" altLang="en-US">
              <a:latin typeface="Gill Sans MT"/>
              <a:ea typeface="HY엽서L" pitchFamily="18" charset="-127"/>
            </a:endParaRPr>
          </a:p>
        </p:txBody>
      </p:sp>
      <p:sp>
        <p:nvSpPr>
          <p:cNvPr id="18437" name="내용 개체 틀 2"/>
          <p:cNvSpPr>
            <a:spLocks noGrp="1"/>
          </p:cNvSpPr>
          <p:nvPr>
            <p:ph idx="1"/>
          </p:nvPr>
        </p:nvSpPr>
        <p:spPr>
          <a:xfrm>
            <a:off x="5867400" y="4005263"/>
            <a:ext cx="3276600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ko-KR" sz="1200" smtClean="0">
                <a:solidFill>
                  <a:srgbClr val="C00000"/>
                </a:solidFill>
              </a:rPr>
              <a:t>&lt; general properties 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200" smtClean="0"/>
              <a:t>X-ray detection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sz="1200" smtClean="0"/>
              <a:t>Imaging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sz="1200" smtClean="0"/>
              <a:t>Fluorescence (ZnS, CdS, NaI)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sz="1200" smtClean="0">
                <a:solidFill>
                  <a:srgbClr val="0000FF"/>
                </a:solidFill>
              </a:rPr>
              <a:t>Ionization</a:t>
            </a:r>
          </a:p>
          <a:p>
            <a:pPr lvl="1" eaLnBrk="1" hangingPunct="1">
              <a:lnSpc>
                <a:spcPct val="80000"/>
              </a:lnSpc>
            </a:pPr>
            <a:endParaRPr lang="en-US" altLang="ko-KR" sz="12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1200" smtClean="0"/>
              <a:t>Light speed in vacuum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200" smtClean="0"/>
              <a:t>Diffraction like particle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200" smtClean="0"/>
              <a:t>Reflection index ~ 1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ko-KR" sz="1200" smtClean="0"/>
              <a:t>                      (impossible to focus the X-ray)</a:t>
            </a:r>
          </a:p>
          <a:p>
            <a:pPr eaLnBrk="1" hangingPunct="1">
              <a:lnSpc>
                <a:spcPct val="80000"/>
              </a:lnSpc>
            </a:pPr>
            <a:endParaRPr lang="en-US" altLang="ko-KR" sz="1200" smtClean="0"/>
          </a:p>
          <a:p>
            <a:pPr eaLnBrk="1" hangingPunct="1">
              <a:lnSpc>
                <a:spcPct val="80000"/>
              </a:lnSpc>
            </a:pPr>
            <a:r>
              <a:rPr lang="en-US" altLang="ko-KR" sz="1200" smtClean="0"/>
              <a:t>medical imaging &amp; material experiment due to the high transparency </a:t>
            </a:r>
            <a:endParaRPr lang="ko-KR" altLang="en-US" sz="1200" smtClean="0"/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1503363"/>
            <a:ext cx="185737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85875" y="71438"/>
            <a:ext cx="7497763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2">
                    <a:satMod val="130000"/>
                  </a:schemeClr>
                </a:solidFill>
              </a:rPr>
              <a:t>Introduction – X-ray diffraction</a:t>
            </a:r>
            <a:endParaRPr lang="ko-KR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1214438" y="1143000"/>
            <a:ext cx="7358062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600">
                <a:latin typeface="Gill Sans MT"/>
                <a:ea typeface="HY엽서L" pitchFamily="18" charset="-127"/>
              </a:rPr>
              <a:t>In 1912, </a:t>
            </a:r>
            <a:r>
              <a:rPr kumimoji="0" lang="en-US" altLang="ko-KR" sz="1600">
                <a:solidFill>
                  <a:srgbClr val="0000FF"/>
                </a:solidFill>
                <a:latin typeface="Gill Sans MT"/>
                <a:ea typeface="HY엽서L" pitchFamily="18" charset="-127"/>
              </a:rPr>
              <a:t>Laue</a:t>
            </a:r>
            <a:r>
              <a:rPr kumimoji="0" lang="en-US" altLang="ko-KR" sz="1600">
                <a:latin typeface="Gill Sans MT"/>
                <a:ea typeface="HY엽서L" pitchFamily="18" charset="-127"/>
              </a:rPr>
              <a:t> (GE) succeeded the X-ray diffraction experiment .</a:t>
            </a:r>
          </a:p>
          <a:p>
            <a:r>
              <a:rPr kumimoji="0" lang="en-US" altLang="ko-KR" sz="1600">
                <a:latin typeface="Gill Sans MT"/>
                <a:ea typeface="HY엽서L" pitchFamily="18" charset="-127"/>
              </a:rPr>
              <a:t>X-ray diffracts when its wavelength is same as the distance in between atoms.</a:t>
            </a:r>
            <a:endParaRPr kumimoji="0" lang="ko-KR" altLang="en-US" sz="1600">
              <a:latin typeface="Gill Sans MT"/>
              <a:ea typeface="HY엽서L" pitchFamily="18" charset="-127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63725"/>
            <a:ext cx="5357813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4857750"/>
            <a:ext cx="4746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214438" y="4376738"/>
            <a:ext cx="681355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600">
                <a:latin typeface="Gill Sans MT"/>
                <a:ea typeface="HY엽서L" pitchFamily="18" charset="-127"/>
              </a:rPr>
              <a:t>In 1913, </a:t>
            </a:r>
            <a:r>
              <a:rPr kumimoji="0" lang="en-US" altLang="ko-KR" sz="1600">
                <a:solidFill>
                  <a:srgbClr val="0000FF"/>
                </a:solidFill>
                <a:latin typeface="Gill Sans MT"/>
                <a:ea typeface="HY엽서L" pitchFamily="18" charset="-127"/>
              </a:rPr>
              <a:t>Bragg</a:t>
            </a:r>
            <a:r>
              <a:rPr kumimoji="0" lang="en-US" altLang="ko-KR" sz="1600">
                <a:latin typeface="Gill Sans MT"/>
                <a:ea typeface="HY엽서L" pitchFamily="18" charset="-127"/>
              </a:rPr>
              <a:t> (UK) makes Laue’s diffraction formula more simply.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4837113" y="5373688"/>
            <a:ext cx="3551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600">
                <a:solidFill>
                  <a:srgbClr val="FF0000"/>
                </a:solidFill>
                <a:latin typeface="Gill Sans MT"/>
                <a:ea typeface="HY엽서L" pitchFamily="18" charset="-127"/>
              </a:rPr>
              <a:t>Constructive interference</a:t>
            </a:r>
            <a:r>
              <a:rPr kumimoji="0" lang="en-US" altLang="ko-KR" sz="1600">
                <a:latin typeface="Gill Sans MT"/>
                <a:ea typeface="HY엽서L" pitchFamily="18" charset="-127"/>
              </a:rPr>
              <a:t>: n = integer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6013450" y="6216650"/>
            <a:ext cx="30956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100" b="1">
                <a:latin typeface="바탕" pitchFamily="18" charset="-127"/>
                <a:ea typeface="바탕" pitchFamily="18" charset="-127"/>
              </a:rPr>
              <a:t>d: distance between the interface of atoms</a:t>
            </a:r>
          </a:p>
          <a:p>
            <a:r>
              <a:rPr kumimoji="0" lang="en-US" altLang="ko-KR" sz="1100" b="1">
                <a:latin typeface="바탕" pitchFamily="18" charset="-127"/>
                <a:ea typeface="바탕" pitchFamily="18" charset="-127"/>
              </a:rPr>
              <a:t>λ : wavelength</a:t>
            </a:r>
          </a:p>
          <a:p>
            <a:r>
              <a:rPr kumimoji="0" lang="el-GR" altLang="ko-KR" sz="1100" b="1">
                <a:latin typeface="바탕" pitchFamily="18" charset="-127"/>
                <a:ea typeface="바탕" pitchFamily="18" charset="-127"/>
              </a:rPr>
              <a:t>θ</a:t>
            </a:r>
            <a:r>
              <a:rPr kumimoji="0" lang="en-US" altLang="ko-KR" sz="1100" b="1">
                <a:latin typeface="바탕" pitchFamily="18" charset="-127"/>
                <a:ea typeface="바탕" pitchFamily="18" charset="-127"/>
              </a:rPr>
              <a:t> : incidence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3000" y="142875"/>
            <a:ext cx="7543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2">
                    <a:satMod val="130000"/>
                  </a:schemeClr>
                </a:solidFill>
              </a:rPr>
              <a:t>Introduction - SAXS</a:t>
            </a:r>
            <a:endParaRPr lang="ko-KR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7" name="내용 개체 틀 2"/>
          <p:cNvSpPr>
            <a:spLocks noGrp="1"/>
          </p:cNvSpPr>
          <p:nvPr>
            <p:ph idx="1"/>
          </p:nvPr>
        </p:nvSpPr>
        <p:spPr>
          <a:xfrm>
            <a:off x="1071563" y="1571625"/>
            <a:ext cx="7245350" cy="1214438"/>
          </a:xfrm>
        </p:spPr>
        <p:txBody>
          <a:bodyPr/>
          <a:lstStyle/>
          <a:p>
            <a:pPr eaLnBrk="1" hangingPunct="1"/>
            <a:r>
              <a:rPr lang="en-US" altLang="ko-KR" sz="1800" smtClean="0"/>
              <a:t>Small angle X-ray scattering (SAXS):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altLang="ko-KR" sz="1800" smtClean="0"/>
              <a:t>    - research </a:t>
            </a:r>
            <a:r>
              <a:rPr lang="en-US" altLang="ko-KR" sz="1800" smtClean="0">
                <a:solidFill>
                  <a:srgbClr val="C00000"/>
                </a:solidFill>
              </a:rPr>
              <a:t>the shape and size of the high molecular materials</a:t>
            </a:r>
            <a:r>
              <a:rPr lang="en-US" altLang="ko-KR" sz="180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800" smtClean="0"/>
              <a:t>         - role of PSD: to measure the scattered pattern.</a:t>
            </a:r>
          </a:p>
        </p:txBody>
      </p:sp>
      <p:pic>
        <p:nvPicPr>
          <p:cNvPr id="3078" name="Picture 2" descr="D:\[Physics] 연구\X-ray\SAXS_setup_schemat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5"/>
            <a:ext cx="9144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316038" y="5965825"/>
          <a:ext cx="1970087" cy="677863"/>
        </p:xfrm>
        <a:graphic>
          <a:graphicData uri="http://schemas.openxmlformats.org/presentationml/2006/ole">
            <p:oleObj spid="_x0000_s3075" name="수식" r:id="rId4" imgW="1143000" imgH="393480" progId="Equation.3">
              <p:embed/>
            </p:oleObj>
          </a:graphicData>
        </a:graphic>
      </p:graphicFrame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3571875" y="5969000"/>
            <a:ext cx="3357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>
                <a:latin typeface="바탕" pitchFamily="18" charset="-127"/>
                <a:ea typeface="바탕" pitchFamily="18" charset="-127"/>
              </a:rPr>
              <a:t>q: scattering vector</a:t>
            </a:r>
          </a:p>
          <a:p>
            <a:r>
              <a:rPr kumimoji="0" lang="en-US" altLang="ko-KR" sz="1200">
                <a:solidFill>
                  <a:srgbClr val="0000FF"/>
                </a:solidFill>
                <a:latin typeface="바탕" pitchFamily="18" charset="-127"/>
                <a:ea typeface="바탕" pitchFamily="18" charset="-127"/>
              </a:rPr>
              <a:t>d</a:t>
            </a:r>
            <a:r>
              <a:rPr kumimoji="0" lang="en-US" altLang="ko-KR" sz="1200">
                <a:latin typeface="바탕" pitchFamily="18" charset="-127"/>
                <a:ea typeface="바탕" pitchFamily="18" charset="-127"/>
              </a:rPr>
              <a:t>: </a:t>
            </a:r>
            <a:r>
              <a:rPr kumimoji="0" lang="en-US" altLang="ko-KR" sz="1200">
                <a:solidFill>
                  <a:srgbClr val="0000FF"/>
                </a:solidFill>
                <a:latin typeface="바탕" pitchFamily="18" charset="-127"/>
                <a:ea typeface="바탕" pitchFamily="18" charset="-127"/>
              </a:rPr>
              <a:t>distance between the surface of atoms</a:t>
            </a:r>
          </a:p>
          <a:p>
            <a:r>
              <a:rPr kumimoji="0" lang="en-US" altLang="ko-KR" sz="1200">
                <a:latin typeface="바탕" pitchFamily="18" charset="-127"/>
                <a:ea typeface="바탕" pitchFamily="18" charset="-127"/>
              </a:rPr>
              <a:t>λ : wavelength</a:t>
            </a:r>
          </a:p>
          <a:p>
            <a:r>
              <a:rPr kumimoji="0" lang="en-US" altLang="ko-KR" sz="1200">
                <a:latin typeface="바탕" pitchFamily="18" charset="-127"/>
                <a:ea typeface="바탕" pitchFamily="18" charset="-127"/>
              </a:rPr>
              <a:t>2</a:t>
            </a:r>
            <a:r>
              <a:rPr kumimoji="0" lang="el-GR" altLang="ko-KR" sz="1200">
                <a:latin typeface="바탕" pitchFamily="18" charset="-127"/>
                <a:ea typeface="바탕" pitchFamily="18" charset="-127"/>
              </a:rPr>
              <a:t>θ</a:t>
            </a:r>
            <a:r>
              <a:rPr kumimoji="0" lang="en-US" altLang="ko-KR" sz="1200">
                <a:latin typeface="바탕" pitchFamily="18" charset="-127"/>
                <a:ea typeface="바탕" pitchFamily="18" charset="-127"/>
              </a:rPr>
              <a:t> : scattering angle</a:t>
            </a:r>
          </a:p>
        </p:txBody>
      </p:sp>
      <p:sp>
        <p:nvSpPr>
          <p:cNvPr id="3080" name="직사각형 7"/>
          <p:cNvSpPr>
            <a:spLocks noChangeArrowheads="1"/>
          </p:cNvSpPr>
          <p:nvPr/>
        </p:nvSpPr>
        <p:spPr bwMode="auto">
          <a:xfrm>
            <a:off x="5768975" y="5286375"/>
            <a:ext cx="3303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200" b="1">
                <a:solidFill>
                  <a:srgbClr val="00B0F0"/>
                </a:solidFill>
                <a:latin typeface="Gill Sans MT"/>
                <a:ea typeface="HY엽서L" pitchFamily="18" charset="-127"/>
                <a:hlinkClick r:id="rId5"/>
              </a:rPr>
              <a:t>http://mrl.uscb.edu/~safinyaweb/XRD.htm</a:t>
            </a:r>
            <a:endParaRPr kumimoji="0" lang="ko-KR" altLang="en-US" sz="1200" b="1">
              <a:solidFill>
                <a:srgbClr val="00B0F0"/>
              </a:solidFill>
              <a:latin typeface="Gill Sans MT"/>
              <a:ea typeface="HY엽서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57313" y="260350"/>
            <a:ext cx="7497762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2">
                    <a:satMod val="130000"/>
                  </a:schemeClr>
                </a:solidFill>
              </a:rPr>
              <a:t>SAXS at </a:t>
            </a:r>
            <a:r>
              <a:rPr lang="en-US" altLang="ko-KR" dirty="0" err="1" smtClean="0">
                <a:solidFill>
                  <a:schemeClr val="tx2">
                    <a:satMod val="130000"/>
                  </a:schemeClr>
                </a:solidFill>
              </a:rPr>
              <a:t>Hannam</a:t>
            </a:r>
            <a:r>
              <a:rPr lang="en-US" altLang="ko-KR" dirty="0" smtClean="0">
                <a:solidFill>
                  <a:schemeClr val="tx2">
                    <a:satMod val="130000"/>
                  </a:schemeClr>
                </a:solidFill>
              </a:rPr>
              <a:t> University</a:t>
            </a:r>
            <a:endParaRPr lang="ko-KR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143000" y="1412875"/>
            <a:ext cx="7858125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 pitchFamily="34" charset="0"/>
              <a:buChar char="•"/>
              <a:defRPr/>
            </a:pPr>
            <a:r>
              <a:rPr kumimoji="0" lang="en-US" altLang="ko-KR" sz="1600" dirty="0">
                <a:solidFill>
                  <a:srgbClr val="7030A0"/>
                </a:solidFill>
                <a:latin typeface="+mn-lt"/>
                <a:ea typeface="+mn-ea"/>
              </a:rPr>
              <a:t>Energy range </a:t>
            </a:r>
            <a:r>
              <a:rPr kumimoji="0" lang="en-US" altLang="ko-KR" sz="1600" dirty="0">
                <a:solidFill>
                  <a:prstClr val="black"/>
                </a:solidFill>
                <a:latin typeface="+mn-lt"/>
                <a:ea typeface="+mn-ea"/>
              </a:rPr>
              <a:t>of photon for </a:t>
            </a:r>
            <a:r>
              <a:rPr kumimoji="0" lang="en-US" altLang="ko-KR" sz="1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diffraction</a:t>
            </a:r>
            <a:r>
              <a:rPr kumimoji="0"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 and </a:t>
            </a:r>
            <a:r>
              <a:rPr kumimoji="0" lang="en-US" altLang="ko-KR" sz="1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scattering experiment</a:t>
            </a:r>
            <a:r>
              <a:rPr kumimoji="0" lang="en-US" altLang="ko-KR" sz="1600" dirty="0">
                <a:solidFill>
                  <a:prstClr val="black"/>
                </a:solidFill>
                <a:latin typeface="+mn-lt"/>
                <a:ea typeface="+mn-ea"/>
              </a:rPr>
              <a:t>:  5 ~ 30 </a:t>
            </a:r>
            <a:r>
              <a:rPr kumimoji="0" lang="en-US" altLang="ko-KR" sz="1600" dirty="0" err="1">
                <a:solidFill>
                  <a:prstClr val="black"/>
                </a:solidFill>
                <a:latin typeface="+mn-lt"/>
                <a:ea typeface="+mn-ea"/>
              </a:rPr>
              <a:t>keV</a:t>
            </a:r>
            <a:endParaRPr kumimoji="0" lang="en-US" altLang="ko-KR" sz="16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22531" name="Group 30"/>
          <p:cNvGrpSpPr>
            <a:grpSpLocks/>
          </p:cNvGrpSpPr>
          <p:nvPr/>
        </p:nvGrpSpPr>
        <p:grpSpPr bwMode="auto">
          <a:xfrm>
            <a:off x="1643063" y="5643563"/>
            <a:ext cx="6600825" cy="1006475"/>
            <a:chOff x="1035" y="3555"/>
            <a:chExt cx="4158" cy="634"/>
          </a:xfrm>
        </p:grpSpPr>
        <p:sp>
          <p:nvSpPr>
            <p:cNvPr id="22552" name="TextBox 31"/>
            <p:cNvSpPr txBox="1">
              <a:spLocks noChangeArrowheads="1"/>
            </p:cNvSpPr>
            <p:nvPr/>
          </p:nvSpPr>
          <p:spPr bwMode="auto">
            <a:xfrm>
              <a:off x="1035" y="3555"/>
              <a:ext cx="139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500">
                  <a:solidFill>
                    <a:srgbClr val="C00000"/>
                  </a:solidFill>
                  <a:latin typeface="Gill Sans MT"/>
                  <a:ea typeface="HY엽서L" pitchFamily="18" charset="-127"/>
                </a:rPr>
                <a:t>&lt; X-ray generator &gt; </a:t>
              </a:r>
            </a:p>
            <a:p>
              <a:r>
                <a:rPr kumimoji="0" lang="en-US" altLang="ko-KR" sz="1500">
                  <a:latin typeface="Gill Sans MT"/>
                  <a:ea typeface="HY엽서L" pitchFamily="18" charset="-127"/>
                </a:rPr>
                <a:t>Rigaku rotating anode</a:t>
              </a:r>
            </a:p>
            <a:p>
              <a:r>
                <a:rPr kumimoji="0" lang="en-US" altLang="ko-KR" sz="1500">
                  <a:latin typeface="Gill Sans MT"/>
                  <a:ea typeface="HY엽서L" pitchFamily="18" charset="-127"/>
                </a:rPr>
                <a:t>3 kW filament</a:t>
              </a:r>
            </a:p>
            <a:p>
              <a:r>
                <a:rPr kumimoji="0" lang="en-US" altLang="ko-KR" sz="1500">
                  <a:latin typeface="Gill Sans MT"/>
                  <a:ea typeface="HY엽서L" pitchFamily="18" charset="-127"/>
                </a:rPr>
                <a:t>40 kV, 70 mA</a:t>
              </a:r>
            </a:p>
          </p:txBody>
        </p:sp>
        <p:sp>
          <p:nvSpPr>
            <p:cNvPr id="22553" name="TextBox 41"/>
            <p:cNvSpPr txBox="1">
              <a:spLocks noChangeArrowheads="1"/>
            </p:cNvSpPr>
            <p:nvPr/>
          </p:nvSpPr>
          <p:spPr bwMode="auto">
            <a:xfrm>
              <a:off x="3015" y="3555"/>
              <a:ext cx="217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500">
                  <a:solidFill>
                    <a:srgbClr val="0000FF"/>
                  </a:solidFill>
                  <a:latin typeface="Gill Sans MT"/>
                  <a:ea typeface="HY엽서L" pitchFamily="18" charset="-127"/>
                </a:rPr>
                <a:t>&lt; Focusing mirror &gt;</a:t>
              </a:r>
            </a:p>
            <a:p>
              <a:r>
                <a:rPr kumimoji="0" lang="en-US" altLang="ko-KR" sz="1500">
                  <a:latin typeface="Gill Sans MT"/>
                  <a:ea typeface="HY엽서L" pitchFamily="18" charset="-127"/>
                </a:rPr>
                <a:t>Osmic</a:t>
              </a:r>
            </a:p>
            <a:p>
              <a:r>
                <a:rPr kumimoji="0" lang="en-US" altLang="ko-KR" sz="1500">
                  <a:latin typeface="Gill Sans MT"/>
                  <a:ea typeface="HY엽서L" pitchFamily="18" charset="-127"/>
                </a:rPr>
                <a:t>Confocal Max-Flux</a:t>
              </a:r>
            </a:p>
            <a:p>
              <a:r>
                <a:rPr kumimoji="0" lang="en-US" altLang="ko-KR" sz="1500">
                  <a:latin typeface="Gill Sans MT"/>
                  <a:ea typeface="HY엽서L" pitchFamily="18" charset="-127"/>
                </a:rPr>
                <a:t>Source-focus distance: 1200 mm </a:t>
              </a:r>
            </a:p>
          </p:txBody>
        </p:sp>
      </p:grpSp>
      <p:sp>
        <p:nvSpPr>
          <p:cNvPr id="22532" name="직사각형 42"/>
          <p:cNvSpPr>
            <a:spLocks noChangeArrowheads="1"/>
          </p:cNvSpPr>
          <p:nvPr/>
        </p:nvSpPr>
        <p:spPr bwMode="auto">
          <a:xfrm>
            <a:off x="2051050" y="1841500"/>
            <a:ext cx="5472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600">
                <a:solidFill>
                  <a:srgbClr val="C00000"/>
                </a:solidFill>
                <a:latin typeface="Gill Sans MT"/>
                <a:ea typeface="HY엽서L" pitchFamily="18" charset="-127"/>
              </a:rPr>
              <a:t>Photo-electric effect</a:t>
            </a:r>
            <a:endParaRPr kumimoji="0" lang="en-US" altLang="ko-KR" sz="1600">
              <a:latin typeface="Gill Sans MT"/>
              <a:ea typeface="HY엽서L" pitchFamily="18" charset="-127"/>
            </a:endParaRPr>
          </a:p>
          <a:p>
            <a:r>
              <a:rPr kumimoji="0" lang="en-US" altLang="ko-KR" sz="1600">
                <a:latin typeface="Gill Sans MT"/>
                <a:ea typeface="HY엽서L" pitchFamily="18" charset="-127"/>
              </a:rPr>
              <a:t>Wavelength of X-ray: </a:t>
            </a:r>
            <a:r>
              <a:rPr kumimoji="0" lang="en-US" altLang="ko-KR" sz="1600">
                <a:solidFill>
                  <a:srgbClr val="00B050"/>
                </a:solidFill>
                <a:latin typeface="Gill Sans MT"/>
                <a:ea typeface="HY엽서L" pitchFamily="18" charset="-127"/>
              </a:rPr>
              <a:t>1.54 </a:t>
            </a:r>
            <a:r>
              <a:rPr kumimoji="0" lang="en-US" altLang="ko-KR" sz="1600">
                <a:solidFill>
                  <a:srgbClr val="000000"/>
                </a:solidFill>
                <a:latin typeface="Gill Sans MT"/>
                <a:ea typeface="HY엽서L" pitchFamily="18" charset="-127"/>
              </a:rPr>
              <a:t>Å at </a:t>
            </a:r>
            <a:r>
              <a:rPr kumimoji="0" lang="en-US" altLang="ko-KR" sz="1600">
                <a:solidFill>
                  <a:srgbClr val="00B050"/>
                </a:solidFill>
                <a:latin typeface="Gill Sans MT"/>
                <a:ea typeface="HY엽서L" pitchFamily="18" charset="-127"/>
              </a:rPr>
              <a:t>8.04 </a:t>
            </a:r>
            <a:r>
              <a:rPr kumimoji="0" lang="en-US" altLang="ko-KR" sz="1600">
                <a:solidFill>
                  <a:srgbClr val="000000"/>
                </a:solidFill>
                <a:latin typeface="Gill Sans MT"/>
                <a:ea typeface="HY엽서L" pitchFamily="18" charset="-127"/>
              </a:rPr>
              <a:t>keV</a:t>
            </a:r>
          </a:p>
        </p:txBody>
      </p:sp>
      <p:grpSp>
        <p:nvGrpSpPr>
          <p:cNvPr id="22533" name="Group 29"/>
          <p:cNvGrpSpPr>
            <a:grpSpLocks/>
          </p:cNvGrpSpPr>
          <p:nvPr/>
        </p:nvGrpSpPr>
        <p:grpSpPr bwMode="auto">
          <a:xfrm>
            <a:off x="1000125" y="2571750"/>
            <a:ext cx="7715250" cy="2838450"/>
            <a:chOff x="630" y="1620"/>
            <a:chExt cx="4860" cy="1788"/>
          </a:xfrm>
        </p:grpSpPr>
        <p:pic>
          <p:nvPicPr>
            <p:cNvPr id="2253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60" y="1628"/>
              <a:ext cx="3290" cy="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TextBox 4"/>
            <p:cNvSpPr txBox="1">
              <a:spLocks noChangeArrowheads="1"/>
            </p:cNvSpPr>
            <p:nvPr/>
          </p:nvSpPr>
          <p:spPr bwMode="auto">
            <a:xfrm>
              <a:off x="1260" y="1763"/>
              <a:ext cx="8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ko-KR" sz="1600" b="1">
                  <a:solidFill>
                    <a:srgbClr val="FFC000"/>
                  </a:solidFill>
                  <a:latin typeface="Gill Sans MT"/>
                  <a:ea typeface="HY엽서L" pitchFamily="18" charset="-127"/>
                </a:rPr>
                <a:t>2D MWPC</a:t>
              </a:r>
              <a:endParaRPr kumimoji="0" lang="ko-KR" altLang="en-US" sz="1600" b="1">
                <a:solidFill>
                  <a:srgbClr val="FFC000"/>
                </a:solidFill>
                <a:latin typeface="Gill Sans MT"/>
                <a:ea typeface="HY엽서L" pitchFamily="18" charset="-127"/>
              </a:endParaRPr>
            </a:p>
          </p:txBody>
        </p:sp>
        <p:sp>
          <p:nvSpPr>
            <p:cNvPr id="22536" name="TextBox 5"/>
            <p:cNvSpPr txBox="1">
              <a:spLocks noChangeArrowheads="1"/>
            </p:cNvSpPr>
            <p:nvPr/>
          </p:nvSpPr>
          <p:spPr bwMode="auto">
            <a:xfrm>
              <a:off x="2070" y="1632"/>
              <a:ext cx="9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ko-KR" sz="1600" b="1">
                  <a:solidFill>
                    <a:srgbClr val="00B050"/>
                  </a:solidFill>
                  <a:latin typeface="Gill Sans MT"/>
                  <a:ea typeface="HY엽서L" pitchFamily="18" charset="-127"/>
                </a:rPr>
                <a:t>Vacuum pipe</a:t>
              </a:r>
              <a:endParaRPr kumimoji="0" lang="ko-KR" altLang="en-US" sz="1600" b="1">
                <a:solidFill>
                  <a:srgbClr val="00B050"/>
                </a:solidFill>
                <a:latin typeface="Gill Sans MT"/>
                <a:ea typeface="HY엽서L" pitchFamily="18" charset="-127"/>
              </a:endParaRPr>
            </a:p>
          </p:txBody>
        </p:sp>
        <p:sp>
          <p:nvSpPr>
            <p:cNvPr id="22537" name="TextBox 6"/>
            <p:cNvSpPr txBox="1">
              <a:spLocks noChangeArrowheads="1"/>
            </p:cNvSpPr>
            <p:nvPr/>
          </p:nvSpPr>
          <p:spPr bwMode="auto">
            <a:xfrm>
              <a:off x="2385" y="3195"/>
              <a:ext cx="5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ko-KR" sz="1600" b="1">
                  <a:solidFill>
                    <a:srgbClr val="FFFF00"/>
                  </a:solidFill>
                  <a:latin typeface="Gill Sans MT"/>
                  <a:ea typeface="HY엽서L" pitchFamily="18" charset="-127"/>
                </a:rPr>
                <a:t>sample</a:t>
              </a:r>
              <a:endParaRPr kumimoji="0" lang="ko-KR" altLang="en-US" sz="1600" b="1">
                <a:solidFill>
                  <a:srgbClr val="FFFF00"/>
                </a:solidFill>
                <a:latin typeface="Gill Sans MT"/>
                <a:ea typeface="HY엽서L" pitchFamily="18" charset="-127"/>
              </a:endParaRPr>
            </a:p>
          </p:txBody>
        </p:sp>
        <p:sp>
          <p:nvSpPr>
            <p:cNvPr id="22538" name="TextBox 7"/>
            <p:cNvSpPr txBox="1">
              <a:spLocks noChangeArrowheads="1"/>
            </p:cNvSpPr>
            <p:nvPr/>
          </p:nvSpPr>
          <p:spPr bwMode="auto">
            <a:xfrm>
              <a:off x="3044" y="2648"/>
              <a:ext cx="3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ko-KR" sz="1600" b="1">
                  <a:solidFill>
                    <a:srgbClr val="FF0000"/>
                  </a:solidFill>
                  <a:latin typeface="Gill Sans MT"/>
                  <a:ea typeface="HY엽서L" pitchFamily="18" charset="-127"/>
                </a:rPr>
                <a:t>slit2</a:t>
              </a:r>
              <a:endParaRPr kumimoji="0" lang="ko-KR" altLang="en-US" sz="1600" b="1">
                <a:solidFill>
                  <a:srgbClr val="FF0000"/>
                </a:solidFill>
                <a:latin typeface="Gill Sans MT"/>
                <a:ea typeface="HY엽서L" pitchFamily="18" charset="-127"/>
              </a:endParaRPr>
            </a:p>
          </p:txBody>
        </p:sp>
        <p:sp>
          <p:nvSpPr>
            <p:cNvPr id="22539" name="TextBox 8"/>
            <p:cNvSpPr txBox="1">
              <a:spLocks noChangeArrowheads="1"/>
            </p:cNvSpPr>
            <p:nvPr/>
          </p:nvSpPr>
          <p:spPr bwMode="auto">
            <a:xfrm>
              <a:off x="3285" y="1710"/>
              <a:ext cx="39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ko-KR" sz="1600" b="1">
                  <a:solidFill>
                    <a:srgbClr val="FF0000"/>
                  </a:solidFill>
                  <a:latin typeface="Gill Sans MT"/>
                  <a:ea typeface="HY엽서L" pitchFamily="18" charset="-127"/>
                </a:rPr>
                <a:t>slit1</a:t>
              </a:r>
              <a:endParaRPr kumimoji="0" lang="ko-KR" altLang="en-US" sz="1600" b="1">
                <a:solidFill>
                  <a:srgbClr val="FF0000"/>
                </a:solidFill>
                <a:latin typeface="Gill Sans MT"/>
                <a:ea typeface="HY엽서L" pitchFamily="18" charset="-127"/>
              </a:endParaRPr>
            </a:p>
          </p:txBody>
        </p:sp>
        <p:sp>
          <p:nvSpPr>
            <p:cNvPr id="22540" name="TextBox 9"/>
            <p:cNvSpPr txBox="1">
              <a:spLocks noChangeArrowheads="1"/>
            </p:cNvSpPr>
            <p:nvPr/>
          </p:nvSpPr>
          <p:spPr bwMode="auto">
            <a:xfrm>
              <a:off x="3735" y="1620"/>
              <a:ext cx="9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ko-KR" sz="1600" b="1">
                  <a:solidFill>
                    <a:srgbClr val="00B0F0"/>
                  </a:solidFill>
                  <a:latin typeface="Gill Sans MT"/>
                  <a:ea typeface="HY엽서L" pitchFamily="18" charset="-127"/>
                </a:rPr>
                <a:t>Focusing mirror</a:t>
              </a:r>
              <a:endParaRPr kumimoji="0" lang="ko-KR" altLang="en-US" sz="1600" b="1">
                <a:solidFill>
                  <a:srgbClr val="00B0F0"/>
                </a:solidFill>
                <a:latin typeface="Gill Sans MT"/>
                <a:ea typeface="HY엽서L" pitchFamily="18" charset="-127"/>
              </a:endParaRPr>
            </a:p>
          </p:txBody>
        </p:sp>
        <p:cxnSp>
          <p:nvCxnSpPr>
            <p:cNvPr id="12" name="직선 화살표 연결선 11"/>
            <p:cNvCxnSpPr>
              <a:stCxn id="22537" idx="0"/>
            </p:cNvCxnSpPr>
            <p:nvPr/>
          </p:nvCxnSpPr>
          <p:spPr>
            <a:xfrm rot="5400000" flipH="1" flipV="1">
              <a:off x="2419" y="2645"/>
              <a:ext cx="810" cy="293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>
              <a:stCxn id="22538" idx="0"/>
            </p:cNvCxnSpPr>
            <p:nvPr/>
          </p:nvCxnSpPr>
          <p:spPr>
            <a:xfrm rot="16200000" flipV="1">
              <a:off x="3049" y="2454"/>
              <a:ext cx="236" cy="15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>
              <a:stCxn id="22539" idx="2"/>
            </p:cNvCxnSpPr>
            <p:nvPr/>
          </p:nvCxnSpPr>
          <p:spPr>
            <a:xfrm rot="16200000" flipH="1">
              <a:off x="3492" y="1916"/>
              <a:ext cx="417" cy="43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>
              <a:stCxn id="22540" idx="2"/>
            </p:cNvCxnSpPr>
            <p:nvPr/>
          </p:nvCxnSpPr>
          <p:spPr>
            <a:xfrm rot="16200000" flipH="1">
              <a:off x="4121" y="2051"/>
              <a:ext cx="262" cy="135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>
              <a:stCxn id="22536" idx="2"/>
            </p:cNvCxnSpPr>
            <p:nvPr/>
          </p:nvCxnSpPr>
          <p:spPr>
            <a:xfrm rot="16200000" flipH="1">
              <a:off x="2655" y="1732"/>
              <a:ext cx="495" cy="72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>
              <a:stCxn id="22536" idx="2"/>
            </p:cNvCxnSpPr>
            <p:nvPr/>
          </p:nvCxnSpPr>
          <p:spPr>
            <a:xfrm rot="5400000">
              <a:off x="2183" y="1979"/>
              <a:ext cx="495" cy="22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590" y="2508"/>
              <a:ext cx="900" cy="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dirty="0">
                  <a:solidFill>
                    <a:schemeClr val="accent3">
                      <a:lumMod val="75000"/>
                    </a:schemeClr>
                  </a:solidFill>
                  <a:latin typeface="+mn-lt"/>
                  <a:ea typeface="+mn-ea"/>
                </a:rPr>
                <a:t>X-ray generator</a:t>
              </a:r>
              <a:endParaRPr kumimoji="0" lang="ko-KR" altLang="en-US" sz="16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cxnSp>
          <p:nvCxnSpPr>
            <p:cNvPr id="46" name="직선 화살표 연결선 45"/>
            <p:cNvCxnSpPr>
              <a:stCxn id="45" idx="0"/>
            </p:cNvCxnSpPr>
            <p:nvPr/>
          </p:nvCxnSpPr>
          <p:spPr>
            <a:xfrm rot="16200000" flipV="1">
              <a:off x="4568" y="2035"/>
              <a:ext cx="360" cy="585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9" name="TextBox 50"/>
            <p:cNvSpPr txBox="1">
              <a:spLocks noChangeArrowheads="1"/>
            </p:cNvSpPr>
            <p:nvPr/>
          </p:nvSpPr>
          <p:spPr bwMode="auto">
            <a:xfrm>
              <a:off x="630" y="2238"/>
              <a:ext cx="54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ko-KR" sz="1400" b="1">
                  <a:solidFill>
                    <a:srgbClr val="7030A0"/>
                  </a:solidFill>
                  <a:latin typeface="Gill Sans MT"/>
                  <a:ea typeface="HY엽서L" pitchFamily="18" charset="-127"/>
                </a:rPr>
                <a:t>MWPC FEE</a:t>
              </a:r>
              <a:endParaRPr kumimoji="0" lang="ko-KR" altLang="en-US" sz="1400" b="1">
                <a:solidFill>
                  <a:srgbClr val="7030A0"/>
                </a:solidFill>
                <a:latin typeface="Gill Sans MT"/>
                <a:ea typeface="HY엽서L" pitchFamily="18" charset="-127"/>
              </a:endParaRPr>
            </a:p>
          </p:txBody>
        </p:sp>
        <p:cxnSp>
          <p:nvCxnSpPr>
            <p:cNvPr id="53" name="직선 화살표 연결선 52"/>
            <p:cNvCxnSpPr>
              <a:stCxn id="22549" idx="3"/>
            </p:cNvCxnSpPr>
            <p:nvPr/>
          </p:nvCxnSpPr>
          <p:spPr>
            <a:xfrm flipV="1">
              <a:off x="1170" y="2281"/>
              <a:ext cx="360" cy="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/>
            <p:cNvCxnSpPr>
              <a:stCxn id="22549" idx="3"/>
            </p:cNvCxnSpPr>
            <p:nvPr/>
          </p:nvCxnSpPr>
          <p:spPr>
            <a:xfrm>
              <a:off x="1170" y="2401"/>
              <a:ext cx="360" cy="105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100" y="142875"/>
            <a:ext cx="7499350" cy="1143000"/>
          </a:xfrm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2">
                    <a:satMod val="130000"/>
                  </a:schemeClr>
                </a:solidFill>
              </a:rPr>
              <a:t>Introduction - </a:t>
            </a:r>
            <a:r>
              <a:rPr lang="en-US" altLang="ko-KR" dirty="0" smtClean="0">
                <a:solidFill>
                  <a:srgbClr val="C00000"/>
                </a:solidFill>
              </a:rPr>
              <a:t>PSD</a:t>
            </a:r>
            <a:endParaRPr lang="en-US" altLang="ko-KR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4" name="내용 개체 틀 2"/>
          <p:cNvSpPr>
            <a:spLocks noGrp="1"/>
          </p:cNvSpPr>
          <p:nvPr>
            <p:ph sz="half" idx="1"/>
          </p:nvPr>
        </p:nvSpPr>
        <p:spPr>
          <a:xfrm>
            <a:off x="1000125" y="2143125"/>
            <a:ext cx="4071938" cy="4572000"/>
          </a:xfrm>
        </p:spPr>
        <p:txBody>
          <a:bodyPr/>
          <a:lstStyle/>
          <a:p>
            <a:pPr eaLnBrk="1" hangingPunct="1"/>
            <a:r>
              <a:rPr lang="en-US" altLang="ko-KR" sz="1500" smtClean="0">
                <a:solidFill>
                  <a:srgbClr val="0000FF"/>
                </a:solidFill>
              </a:rPr>
              <a:t>Multi-wire proportional chamber </a:t>
            </a:r>
            <a:r>
              <a:rPr lang="en-US" altLang="ko-KR" sz="1500" smtClean="0"/>
              <a:t>(MWPC)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ko-KR" sz="15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500" smtClean="0"/>
              <a:t>     - </a:t>
            </a:r>
            <a:r>
              <a:rPr lang="en-US" altLang="ko-KR" sz="1500" smtClean="0">
                <a:solidFill>
                  <a:srgbClr val="7030A0"/>
                </a:solidFill>
              </a:rPr>
              <a:t>single counting method</a:t>
            </a:r>
          </a:p>
          <a:p>
            <a:pPr eaLnBrk="1" hangingPunct="1"/>
            <a:endParaRPr lang="en-US" altLang="ko-KR" sz="1500" smtClean="0">
              <a:solidFill>
                <a:srgbClr val="0000FF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500" smtClean="0"/>
              <a:t>   &lt;</a:t>
            </a:r>
            <a:r>
              <a:rPr lang="en-US" altLang="ko-KR" sz="1500" smtClean="0">
                <a:solidFill>
                  <a:srgbClr val="C00000"/>
                </a:solidFill>
              </a:rPr>
              <a:t>strength</a:t>
            </a:r>
            <a:r>
              <a:rPr lang="en-US" altLang="ko-KR" sz="1500" smtClean="0"/>
              <a:t>&gt;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500" smtClean="0"/>
              <a:t>   - high X-ray detection efficiency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500" smtClean="0"/>
              <a:t>   - good position linearity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500" smtClean="0"/>
              <a:t>   - </a:t>
            </a:r>
            <a:r>
              <a:rPr lang="en-US" altLang="ko-KR" sz="1500" u="sng" smtClean="0"/>
              <a:t>geometrical flexibility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500" smtClean="0"/>
              <a:t>   - fast DAQ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500" smtClean="0"/>
              <a:t>   - low production cost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ko-KR" sz="150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500" smtClean="0"/>
              <a:t>   &lt;</a:t>
            </a:r>
            <a:r>
              <a:rPr lang="en-US" altLang="ko-KR" sz="1500" smtClean="0">
                <a:solidFill>
                  <a:srgbClr val="00B0F0"/>
                </a:solidFill>
              </a:rPr>
              <a:t>weakness</a:t>
            </a:r>
            <a:r>
              <a:rPr lang="en-US" altLang="ko-KR" sz="1500" smtClean="0"/>
              <a:t>&gt;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500" smtClean="0"/>
              <a:t>   - relatively poor position resolution compared to SDAD.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500" smtClean="0"/>
              <a:t>   - </a:t>
            </a:r>
            <a:r>
              <a:rPr lang="en-US" altLang="ko-KR" sz="1500" u="sng" smtClean="0"/>
              <a:t>poor rate capability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>
          <a:xfrm>
            <a:off x="5191125" y="2143125"/>
            <a:ext cx="3929063" cy="4572000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ko-KR" sz="1600" dirty="0" smtClean="0">
                <a:solidFill>
                  <a:srgbClr val="00B050"/>
                </a:solidFill>
              </a:rPr>
              <a:t>Silicon diode array detector</a:t>
            </a:r>
            <a:r>
              <a:rPr lang="en-US" altLang="ko-KR" sz="1600" dirty="0" smtClean="0">
                <a:solidFill>
                  <a:prstClr val="black"/>
                </a:solidFill>
              </a:rPr>
              <a:t> (SDAD) or </a:t>
            </a:r>
            <a:r>
              <a:rPr lang="en-US" altLang="ko-KR" sz="1600" dirty="0" smtClean="0">
                <a:solidFill>
                  <a:srgbClr val="00B050"/>
                </a:solidFill>
              </a:rPr>
              <a:t>charge-coupled device </a:t>
            </a:r>
            <a:r>
              <a:rPr lang="en-US" altLang="ko-KR" sz="1600" dirty="0" smtClean="0">
                <a:solidFill>
                  <a:prstClr val="black"/>
                </a:solidFill>
              </a:rPr>
              <a:t>(CCD)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sz="1600" dirty="0" smtClean="0">
                <a:solidFill>
                  <a:prstClr val="black"/>
                </a:solidFill>
              </a:rPr>
              <a:t>     - </a:t>
            </a:r>
            <a:r>
              <a:rPr lang="en-US" altLang="ko-KR" sz="1600" dirty="0" smtClean="0">
                <a:solidFill>
                  <a:srgbClr val="7030A0"/>
                </a:solidFill>
              </a:rPr>
              <a:t>charge accumulation method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ko-KR" sz="1600" dirty="0" smtClean="0">
              <a:solidFill>
                <a:prstClr val="black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sz="1600" dirty="0" smtClean="0">
                <a:solidFill>
                  <a:prstClr val="black"/>
                </a:solidFill>
              </a:rPr>
              <a:t>   &lt;</a:t>
            </a:r>
            <a:r>
              <a:rPr lang="en-US" altLang="ko-KR" sz="1600" dirty="0" smtClean="0">
                <a:solidFill>
                  <a:srgbClr val="C00000"/>
                </a:solidFill>
              </a:rPr>
              <a:t>strength</a:t>
            </a:r>
            <a:r>
              <a:rPr lang="en-US" altLang="ko-KR" sz="1600" dirty="0" smtClean="0">
                <a:solidFill>
                  <a:prstClr val="black"/>
                </a:solidFill>
              </a:rPr>
              <a:t>&gt;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sz="1600" dirty="0" smtClean="0">
                <a:solidFill>
                  <a:prstClr val="black"/>
                </a:solidFill>
              </a:rPr>
              <a:t>   - good rate capability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sz="1600" dirty="0" smtClean="0">
                <a:solidFill>
                  <a:prstClr val="black"/>
                </a:solidFill>
              </a:rPr>
              <a:t>   - good position resolution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ko-KR" sz="1600" dirty="0" smtClean="0">
              <a:solidFill>
                <a:prstClr val="black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ko-KR" sz="1600" dirty="0" smtClean="0">
              <a:solidFill>
                <a:prstClr val="black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ko-KR" sz="1600" dirty="0" smtClean="0">
              <a:solidFill>
                <a:prstClr val="black"/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sz="1600" dirty="0" smtClean="0">
                <a:solidFill>
                  <a:prstClr val="black"/>
                </a:solidFill>
              </a:rPr>
              <a:t>   &lt;</a:t>
            </a:r>
            <a:r>
              <a:rPr lang="en-US" altLang="ko-KR" sz="1600" dirty="0" smtClean="0">
                <a:solidFill>
                  <a:srgbClr val="00B0F0"/>
                </a:solidFill>
              </a:rPr>
              <a:t>weakness</a:t>
            </a:r>
            <a:r>
              <a:rPr lang="en-US" altLang="ko-KR" sz="1600" dirty="0" smtClean="0">
                <a:solidFill>
                  <a:prstClr val="black"/>
                </a:solidFill>
              </a:rPr>
              <a:t>&gt;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sz="1600" dirty="0" smtClean="0">
                <a:solidFill>
                  <a:prstClr val="black"/>
                </a:solidFill>
              </a:rPr>
              <a:t>   - high background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sz="1600" dirty="0" smtClean="0">
                <a:solidFill>
                  <a:prstClr val="black"/>
                </a:solidFill>
              </a:rPr>
              <a:t>   - narrow dynamic range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sz="1600" dirty="0" smtClean="0">
                <a:solidFill>
                  <a:prstClr val="black"/>
                </a:solidFill>
              </a:rPr>
              <a:t>   - poor time resolution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sz="1600" dirty="0" smtClean="0">
                <a:solidFill>
                  <a:prstClr val="black"/>
                </a:solidFill>
              </a:rPr>
              <a:t>   - slow DAQ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143000" y="1558925"/>
            <a:ext cx="792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Gill Sans MT"/>
                <a:ea typeface="HY엽서L" pitchFamily="18" charset="-127"/>
              </a:rPr>
              <a:t>Why is MWPC attracted than the semiconductor detector?</a:t>
            </a:r>
            <a:endParaRPr kumimoji="0" lang="ko-KR" altLang="en-US">
              <a:latin typeface="Gill Sans MT"/>
              <a:ea typeface="HY엽서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43013" y="71438"/>
            <a:ext cx="7543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2">
                    <a:satMod val="130000"/>
                  </a:schemeClr>
                </a:solidFill>
              </a:rPr>
              <a:t>Operation of X-ray PSD</a:t>
            </a:r>
            <a:endParaRPr lang="ko-KR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내용 개체 틀 2"/>
          <p:cNvSpPr>
            <a:spLocks noGrp="1"/>
          </p:cNvSpPr>
          <p:nvPr>
            <p:ph idx="1"/>
          </p:nvPr>
        </p:nvSpPr>
        <p:spPr>
          <a:xfrm>
            <a:off x="1143000" y="1285875"/>
            <a:ext cx="7786688" cy="2357438"/>
          </a:xfrm>
        </p:spPr>
        <p:txBody>
          <a:bodyPr/>
          <a:lstStyle/>
          <a:p>
            <a:pPr eaLnBrk="1" hangingPunct="1"/>
            <a:r>
              <a:rPr lang="en-US" altLang="ko-KR" sz="1500" smtClean="0">
                <a:solidFill>
                  <a:srgbClr val="000000"/>
                </a:solidFill>
              </a:rPr>
              <a:t>Energy range of photon for </a:t>
            </a:r>
            <a:r>
              <a:rPr lang="en-US" altLang="ko-KR" sz="1500" smtClean="0">
                <a:solidFill>
                  <a:srgbClr val="0000FF"/>
                </a:solidFill>
              </a:rPr>
              <a:t>diffraction</a:t>
            </a:r>
            <a:r>
              <a:rPr lang="en-US" altLang="ko-KR" sz="1500" smtClean="0">
                <a:solidFill>
                  <a:srgbClr val="000000"/>
                </a:solidFill>
              </a:rPr>
              <a:t> and </a:t>
            </a:r>
            <a:r>
              <a:rPr lang="en-US" altLang="ko-KR" sz="1500" smtClean="0">
                <a:solidFill>
                  <a:srgbClr val="0000FF"/>
                </a:solidFill>
              </a:rPr>
              <a:t>scattering experiment</a:t>
            </a:r>
            <a:r>
              <a:rPr lang="en-US" altLang="ko-KR" sz="1500" smtClean="0">
                <a:solidFill>
                  <a:srgbClr val="000000"/>
                </a:solidFill>
              </a:rPr>
              <a:t>: 5 ~ 30 keV</a:t>
            </a:r>
          </a:p>
          <a:p>
            <a:pPr eaLnBrk="1" hangingPunct="1"/>
            <a:r>
              <a:rPr lang="en-US" altLang="ko-KR" sz="1500" smtClean="0">
                <a:solidFill>
                  <a:srgbClr val="000000"/>
                </a:solidFill>
              </a:rPr>
              <a:t>Photo-electrical effect creates the photo-electron or Auger electron.</a:t>
            </a:r>
          </a:p>
          <a:p>
            <a:pPr eaLnBrk="1" hangingPunct="1"/>
            <a:endParaRPr lang="en-US" altLang="ko-KR" sz="15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ko-KR" sz="1500" smtClean="0"/>
              <a:t>Average ionization energy of noble gas (Ar, Kr, Xe): ~ 30 eV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500" smtClean="0"/>
              <a:t>     - number of produced electron-ion pairs: ~160 at 5 keV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500" smtClean="0"/>
              <a:t>                                                                      ~267 at 8 keV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1500" smtClean="0"/>
              <a:t>                                                                      ~1000 at 30 keV</a:t>
            </a:r>
            <a:endParaRPr lang="ko-KR" altLang="en-US" sz="1500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4500563"/>
            <a:ext cx="4071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직사각형 8"/>
          <p:cNvSpPr>
            <a:spLocks noChangeArrowheads="1"/>
          </p:cNvSpPr>
          <p:nvPr/>
        </p:nvSpPr>
        <p:spPr bwMode="auto">
          <a:xfrm>
            <a:off x="1000125" y="3714750"/>
            <a:ext cx="44291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600" b="1">
                <a:solidFill>
                  <a:srgbClr val="0070C0"/>
                </a:solidFill>
                <a:latin typeface="Gill Sans MT"/>
                <a:ea typeface="HY엽서L" pitchFamily="18" charset="-127"/>
              </a:rPr>
              <a:t>&lt;MWPC&gt;</a:t>
            </a:r>
          </a:p>
          <a:p>
            <a:r>
              <a:rPr kumimoji="0" lang="en-US" altLang="ko-KR" sz="1100" b="1">
                <a:solidFill>
                  <a:srgbClr val="0070C0"/>
                </a:solidFill>
                <a:latin typeface="Gill Sans MT"/>
                <a:ea typeface="HY엽서L" pitchFamily="18" charset="-127"/>
              </a:rPr>
              <a:t>G. Charpak </a:t>
            </a:r>
            <a:r>
              <a:rPr kumimoji="0" lang="en-US" altLang="ko-KR" sz="1100" b="1" i="1">
                <a:solidFill>
                  <a:srgbClr val="0070C0"/>
                </a:solidFill>
                <a:latin typeface="Gill Sans MT"/>
                <a:ea typeface="HY엽서L" pitchFamily="18" charset="-127"/>
              </a:rPr>
              <a:t>et al.</a:t>
            </a:r>
            <a:r>
              <a:rPr kumimoji="0" lang="en-US" altLang="ko-KR" sz="1100" b="1">
                <a:solidFill>
                  <a:srgbClr val="0070C0"/>
                </a:solidFill>
                <a:latin typeface="Gill Sans MT"/>
                <a:ea typeface="HY엽서L" pitchFamily="18" charset="-127"/>
              </a:rPr>
              <a:t>, Nucl. Instr. and Meth. 62 262 (1968)</a:t>
            </a:r>
          </a:p>
          <a:p>
            <a:r>
              <a:rPr kumimoji="0" lang="en-US" altLang="ko-KR" sz="1100" b="1">
                <a:solidFill>
                  <a:srgbClr val="0070C0"/>
                </a:solidFill>
                <a:latin typeface="Gill Sans MT"/>
                <a:ea typeface="HY엽서L" pitchFamily="18" charset="-127"/>
              </a:rPr>
              <a:t>G. Charpak and F. Sauli, Nucl. Instr. and Meth. 162 405 (1979)</a:t>
            </a:r>
            <a:endParaRPr kumimoji="0" lang="ko-KR" altLang="en-US" sz="1100" b="1">
              <a:solidFill>
                <a:srgbClr val="0070C0"/>
              </a:solidFill>
              <a:latin typeface="Gill Sans MT"/>
              <a:ea typeface="HY엽서L" pitchFamily="18" charset="-127"/>
            </a:endParaRP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5249863" y="4052888"/>
            <a:ext cx="3786187" cy="323850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1400">
                <a:latin typeface="Gill Sans MT"/>
                <a:ea typeface="HY엽서L" pitchFamily="18" charset="-127"/>
              </a:rPr>
              <a:t>Incident X-ray</a:t>
            </a:r>
            <a:endParaRPr kumimoji="0" lang="ko-KR" altLang="en-US" sz="1400">
              <a:latin typeface="Gill Sans MT"/>
              <a:ea typeface="HY엽서L" pitchFamily="18" charset="-127"/>
            </a:endParaRPr>
          </a:p>
        </p:txBody>
      </p:sp>
      <p:sp>
        <p:nvSpPr>
          <p:cNvPr id="24582" name="직사각형 7"/>
          <p:cNvSpPr>
            <a:spLocks noChangeArrowheads="1"/>
          </p:cNvSpPr>
          <p:nvPr/>
        </p:nvSpPr>
        <p:spPr bwMode="auto">
          <a:xfrm>
            <a:off x="5248275" y="4695825"/>
            <a:ext cx="3786188" cy="323850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1400">
                <a:latin typeface="Gill Sans MT"/>
                <a:ea typeface="HY엽서L" pitchFamily="18" charset="-127"/>
              </a:rPr>
              <a:t>Photo-electric effect </a:t>
            </a:r>
          </a:p>
        </p:txBody>
      </p:sp>
      <p:sp>
        <p:nvSpPr>
          <p:cNvPr id="24583" name="직사각형 9"/>
          <p:cNvSpPr>
            <a:spLocks noChangeArrowheads="1"/>
          </p:cNvSpPr>
          <p:nvPr/>
        </p:nvSpPr>
        <p:spPr bwMode="auto">
          <a:xfrm>
            <a:off x="5249863" y="5337175"/>
            <a:ext cx="3784600" cy="536575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1400">
                <a:solidFill>
                  <a:srgbClr val="C00000"/>
                </a:solidFill>
                <a:latin typeface="Gill Sans MT"/>
                <a:ea typeface="HY엽서L" pitchFamily="18" charset="-127"/>
              </a:rPr>
              <a:t>Electron</a:t>
            </a:r>
            <a:r>
              <a:rPr kumimoji="0" lang="en-US" altLang="ko-KR" sz="1400">
                <a:latin typeface="Gill Sans MT"/>
                <a:ea typeface="HY엽서L" pitchFamily="18" charset="-127"/>
              </a:rPr>
              <a:t> avalanche occurs toward the anode.</a:t>
            </a:r>
          </a:p>
          <a:p>
            <a:pPr algn="ctr"/>
            <a:r>
              <a:rPr kumimoji="0" lang="en-US" altLang="ko-KR" sz="1400">
                <a:latin typeface="Gill Sans MT"/>
                <a:ea typeface="HY엽서L" pitchFamily="18" charset="-127"/>
              </a:rPr>
              <a:t>Collect the electrons on the anode.</a:t>
            </a:r>
          </a:p>
        </p:txBody>
      </p:sp>
      <p:sp>
        <p:nvSpPr>
          <p:cNvPr id="24584" name="직사각형 10"/>
          <p:cNvSpPr>
            <a:spLocks noChangeArrowheads="1"/>
          </p:cNvSpPr>
          <p:nvPr/>
        </p:nvSpPr>
        <p:spPr bwMode="auto">
          <a:xfrm>
            <a:off x="5249863" y="6205538"/>
            <a:ext cx="3784600" cy="536575"/>
          </a:xfrm>
          <a:prstGeom prst="rect">
            <a:avLst/>
          </a:prstGeom>
          <a:noFill/>
          <a:ln w="19050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1400">
                <a:solidFill>
                  <a:srgbClr val="0000FF"/>
                </a:solidFill>
                <a:latin typeface="Gill Sans MT"/>
                <a:ea typeface="HY엽서L" pitchFamily="18" charset="-127"/>
              </a:rPr>
              <a:t>Positive ion </a:t>
            </a:r>
            <a:r>
              <a:rPr kumimoji="0" lang="en-US" altLang="ko-KR" sz="1400">
                <a:latin typeface="Gill Sans MT"/>
                <a:ea typeface="HY엽서L" pitchFamily="18" charset="-127"/>
              </a:rPr>
              <a:t>drifts toward the cathode.</a:t>
            </a:r>
          </a:p>
          <a:p>
            <a:pPr algn="ctr"/>
            <a:r>
              <a:rPr kumimoji="0" lang="en-US" altLang="ko-KR" sz="1400">
                <a:latin typeface="Gill Sans MT"/>
                <a:ea typeface="HY엽서L" pitchFamily="18" charset="-127"/>
              </a:rPr>
              <a:t>Induced signal on the cathode.</a:t>
            </a:r>
            <a:endParaRPr kumimoji="0" lang="ko-KR" altLang="en-US" sz="1400">
              <a:latin typeface="Gill Sans MT"/>
              <a:ea typeface="HY엽서L" pitchFamily="18" charset="-127"/>
            </a:endParaRPr>
          </a:p>
        </p:txBody>
      </p:sp>
      <p:sp>
        <p:nvSpPr>
          <p:cNvPr id="12" name="아래쪽 화살표 11"/>
          <p:cNvSpPr/>
          <p:nvPr/>
        </p:nvSpPr>
        <p:spPr>
          <a:xfrm>
            <a:off x="6815138" y="4413250"/>
            <a:ext cx="6429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3" name="아래쪽 화살표 12"/>
          <p:cNvSpPr/>
          <p:nvPr/>
        </p:nvSpPr>
        <p:spPr>
          <a:xfrm>
            <a:off x="6815138" y="5065713"/>
            <a:ext cx="642937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4" name="아래쪽 화살표 13"/>
          <p:cNvSpPr/>
          <p:nvPr/>
        </p:nvSpPr>
        <p:spPr>
          <a:xfrm>
            <a:off x="6815138" y="5932488"/>
            <a:ext cx="642937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51"/>
          <p:cNvGrpSpPr>
            <a:grpSpLocks/>
          </p:cNvGrpSpPr>
          <p:nvPr/>
        </p:nvGrpSpPr>
        <p:grpSpPr bwMode="auto">
          <a:xfrm>
            <a:off x="1116013" y="1844675"/>
            <a:ext cx="4608512" cy="1768475"/>
            <a:chOff x="703" y="1162"/>
            <a:chExt cx="2903" cy="1114"/>
          </a:xfrm>
        </p:grpSpPr>
        <p:sp>
          <p:nvSpPr>
            <p:cNvPr id="25631" name="TextBox 23"/>
            <p:cNvSpPr txBox="1">
              <a:spLocks noChangeArrowheads="1"/>
            </p:cNvSpPr>
            <p:nvPr/>
          </p:nvSpPr>
          <p:spPr bwMode="auto">
            <a:xfrm>
              <a:off x="1790" y="1414"/>
              <a:ext cx="15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200" b="1">
                  <a:latin typeface="Gill Sans MT"/>
                  <a:ea typeface="HY엽서L" pitchFamily="18" charset="-127"/>
                </a:rPr>
                <a:t>Effective area : 120 x 120 mm </a:t>
              </a:r>
              <a:endParaRPr kumimoji="0" lang="ko-KR" altLang="en-US" sz="1200" b="1">
                <a:latin typeface="Gill Sans MT"/>
                <a:ea typeface="HY엽서L" pitchFamily="18" charset="-127"/>
              </a:endParaRPr>
            </a:p>
          </p:txBody>
        </p:sp>
        <p:grpSp>
          <p:nvGrpSpPr>
            <p:cNvPr id="25632" name="그룹 28"/>
            <p:cNvGrpSpPr>
              <a:grpSpLocks/>
            </p:cNvGrpSpPr>
            <p:nvPr/>
          </p:nvGrpSpPr>
          <p:grpSpPr bwMode="auto">
            <a:xfrm>
              <a:off x="703" y="1162"/>
              <a:ext cx="979" cy="1002"/>
              <a:chOff x="614853" y="1573735"/>
              <a:chExt cx="2171442" cy="2015322"/>
            </a:xfrm>
          </p:grpSpPr>
          <p:cxnSp>
            <p:nvCxnSpPr>
              <p:cNvPr id="7" name="직선 연결선 6"/>
              <p:cNvCxnSpPr/>
              <p:nvPr/>
            </p:nvCxnSpPr>
            <p:spPr>
              <a:xfrm>
                <a:off x="847745" y="2195227"/>
                <a:ext cx="21293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직선 연결선 7"/>
              <p:cNvCxnSpPr/>
              <p:nvPr/>
            </p:nvCxnSpPr>
            <p:spPr>
              <a:xfrm>
                <a:off x="847745" y="3552854"/>
                <a:ext cx="212930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직선 화살표 연결선 8"/>
              <p:cNvCxnSpPr/>
              <p:nvPr/>
            </p:nvCxnSpPr>
            <p:spPr>
              <a:xfrm rot="5400000">
                <a:off x="252003" y="2872828"/>
                <a:ext cx="1355616" cy="443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/>
              <p:cNvCxnSpPr/>
              <p:nvPr/>
            </p:nvCxnSpPr>
            <p:spPr>
              <a:xfrm rot="5400000" flipH="1" flipV="1">
                <a:off x="1123144" y="1856323"/>
                <a:ext cx="287615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/>
              <p:cNvCxnSpPr/>
              <p:nvPr/>
            </p:nvCxnSpPr>
            <p:spPr>
              <a:xfrm rot="5400000" flipH="1" flipV="1">
                <a:off x="2633615" y="1856323"/>
                <a:ext cx="287615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화살표 연결선 20"/>
              <p:cNvCxnSpPr/>
              <p:nvPr/>
            </p:nvCxnSpPr>
            <p:spPr>
              <a:xfrm>
                <a:off x="1284695" y="1839227"/>
                <a:ext cx="1501600" cy="201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triangl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41" name="TextBox 21"/>
              <p:cNvSpPr txBox="1">
                <a:spLocks noChangeArrowheads="1"/>
              </p:cNvSpPr>
              <p:nvPr/>
            </p:nvSpPr>
            <p:spPr bwMode="auto">
              <a:xfrm>
                <a:off x="1511504" y="1573735"/>
                <a:ext cx="1157167" cy="350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ko-KR" sz="1200" b="1">
                    <a:latin typeface="Gill Sans MT"/>
                    <a:ea typeface="HY엽서L" pitchFamily="18" charset="-127"/>
                  </a:rPr>
                  <a:t>230 mm</a:t>
                </a:r>
                <a:endParaRPr kumimoji="0" lang="ko-KR" altLang="en-US" sz="1200" b="1">
                  <a:latin typeface="Gill Sans MT"/>
                  <a:ea typeface="HY엽서L" pitchFamily="18" charset="-127"/>
                </a:endParaRPr>
              </a:p>
            </p:txBody>
          </p:sp>
          <p:sp>
            <p:nvSpPr>
              <p:cNvPr id="25642" name="TextBox 22"/>
              <p:cNvSpPr txBox="1">
                <a:spLocks noChangeArrowheads="1"/>
              </p:cNvSpPr>
              <p:nvPr/>
            </p:nvSpPr>
            <p:spPr bwMode="auto">
              <a:xfrm rot="-5400000">
                <a:off x="235787" y="2556747"/>
                <a:ext cx="1145021" cy="386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ko-KR" sz="1200" b="1">
                    <a:latin typeface="Gill Sans MT"/>
                    <a:ea typeface="HY엽서L" pitchFamily="18" charset="-127"/>
                  </a:rPr>
                  <a:t>230 mm</a:t>
                </a:r>
                <a:endParaRPr kumimoji="0" lang="ko-KR" altLang="en-US" sz="1200" b="1">
                  <a:latin typeface="Gill Sans MT"/>
                  <a:ea typeface="HY엽서L" pitchFamily="18" charset="-127"/>
                </a:endParaRPr>
              </a:p>
            </p:txBody>
          </p:sp>
          <p:grpSp>
            <p:nvGrpSpPr>
              <p:cNvPr id="25643" name="그룹 27"/>
              <p:cNvGrpSpPr>
                <a:grpSpLocks/>
              </p:cNvGrpSpPr>
              <p:nvPr/>
            </p:nvGrpSpPr>
            <p:grpSpPr bwMode="auto">
              <a:xfrm>
                <a:off x="1072188" y="2016419"/>
                <a:ext cx="1714106" cy="1572638"/>
                <a:chOff x="1072188" y="2016419"/>
                <a:chExt cx="1714106" cy="1572638"/>
              </a:xfrm>
            </p:grpSpPr>
            <p:sp>
              <p:nvSpPr>
                <p:cNvPr id="5" name="정육면체 4"/>
                <p:cNvSpPr/>
                <p:nvPr/>
              </p:nvSpPr>
              <p:spPr>
                <a:xfrm>
                  <a:off x="1071766" y="2016221"/>
                  <a:ext cx="1714529" cy="1572836"/>
                </a:xfrm>
                <a:prstGeom prst="cube">
                  <a:avLst>
                    <a:gd name="adj" fmla="val 12008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200"/>
                </a:p>
              </p:txBody>
            </p:sp>
            <p:sp>
              <p:nvSpPr>
                <p:cNvPr id="6" name="타원 5"/>
                <p:cNvSpPr/>
                <p:nvPr/>
              </p:nvSpPr>
              <p:spPr>
                <a:xfrm>
                  <a:off x="1302440" y="2454684"/>
                  <a:ext cx="1044687" cy="893017"/>
                </a:xfrm>
                <a:prstGeom prst="ellipse">
                  <a:avLst/>
                </a:prstGeom>
                <a:solidFill>
                  <a:schemeClr val="tx2">
                    <a:lumMod val="1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200"/>
                </a:p>
              </p:txBody>
            </p:sp>
          </p:grpSp>
        </p:grpSp>
        <p:cxnSp>
          <p:nvCxnSpPr>
            <p:cNvPr id="25633" name="직선 화살표 연결선 29"/>
            <p:cNvCxnSpPr>
              <a:cxnSpLocks noChangeShapeType="1"/>
              <a:stCxn id="25634" idx="1"/>
              <a:endCxn id="6" idx="6"/>
            </p:cNvCxnSpPr>
            <p:nvPr/>
          </p:nvCxnSpPr>
          <p:spPr bwMode="auto">
            <a:xfrm flipH="1" flipV="1">
              <a:off x="1492" y="1822"/>
              <a:ext cx="270" cy="253"/>
            </a:xfrm>
            <a:prstGeom prst="straightConnector1">
              <a:avLst/>
            </a:prstGeom>
            <a:noFill/>
            <a:ln w="25400" algn="ctr">
              <a:solidFill>
                <a:srgbClr val="637F26"/>
              </a:solidFill>
              <a:round/>
              <a:headEnd/>
              <a:tailEnd type="arrow" w="med" len="med"/>
            </a:ln>
          </p:spPr>
        </p:cxnSp>
        <p:sp>
          <p:nvSpPr>
            <p:cNvPr id="25634" name="TextBox 31"/>
            <p:cNvSpPr txBox="1">
              <a:spLocks noChangeArrowheads="1"/>
            </p:cNvSpPr>
            <p:nvPr/>
          </p:nvSpPr>
          <p:spPr bwMode="auto">
            <a:xfrm>
              <a:off x="1762" y="1873"/>
              <a:ext cx="184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200" b="1">
                  <a:latin typeface="Gill Sans MT"/>
                  <a:ea typeface="HY엽서L" pitchFamily="18" charset="-127"/>
                </a:rPr>
                <a:t>0.4 mm  aluminized carbon fiber</a:t>
              </a:r>
            </a:p>
            <a:p>
              <a:r>
                <a:rPr kumimoji="0" lang="en-US" altLang="ko-KR" sz="1200" b="1">
                  <a:latin typeface="Gill Sans MT"/>
                  <a:ea typeface="HY엽서L" pitchFamily="18" charset="-127"/>
                </a:rPr>
                <a:t>~80 % transmittance at 8 keV (1.54 Å)</a:t>
              </a:r>
            </a:p>
            <a:p>
              <a:r>
                <a:rPr kumimoji="0" lang="en-US" altLang="ko-KR" sz="1200" b="1">
                  <a:latin typeface="Gill Sans MT"/>
                  <a:ea typeface="HY엽서L" pitchFamily="18" charset="-127"/>
                </a:rPr>
                <a:t>Ø150 mm</a:t>
              </a: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4714875" y="4854575"/>
            <a:ext cx="4357688" cy="188753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ko-KR" sz="1300" b="1">
                <a:latin typeface="Gill Sans MT"/>
                <a:ea typeface="HY엽서L" pitchFamily="18" charset="-127"/>
              </a:rPr>
              <a:t>Anode: Ø10 ㎛, 1.25 mm spacing.</a:t>
            </a:r>
          </a:p>
          <a:p>
            <a:pPr>
              <a:defRPr/>
            </a:pPr>
            <a:r>
              <a:rPr kumimoji="0" lang="en-US" altLang="ko-KR" sz="1300" b="1">
                <a:solidFill>
                  <a:srgbClr val="7030A0"/>
                </a:solidFill>
                <a:latin typeface="Gill Sans MT"/>
                <a:ea typeface="HY엽서L" pitchFamily="18" charset="-127"/>
              </a:rPr>
              <a:t>(Ø30 ㎛ used for 1</a:t>
            </a:r>
            <a:r>
              <a:rPr kumimoji="0" lang="en-US" altLang="ko-KR" sz="1300" b="1" baseline="30000">
                <a:solidFill>
                  <a:srgbClr val="7030A0"/>
                </a:solidFill>
                <a:latin typeface="Gill Sans MT"/>
                <a:ea typeface="HY엽서L" pitchFamily="18" charset="-127"/>
              </a:rPr>
              <a:t>st</a:t>
            </a:r>
            <a:r>
              <a:rPr kumimoji="0" lang="en-US" altLang="ko-KR" sz="1300" b="1">
                <a:solidFill>
                  <a:srgbClr val="7030A0"/>
                </a:solidFill>
                <a:latin typeface="Gill Sans MT"/>
                <a:ea typeface="HY엽서L" pitchFamily="18" charset="-127"/>
              </a:rPr>
              <a:t> and 2</a:t>
            </a:r>
            <a:r>
              <a:rPr kumimoji="0" lang="en-US" altLang="ko-KR" sz="1300" b="1" baseline="30000">
                <a:solidFill>
                  <a:srgbClr val="7030A0"/>
                </a:solidFill>
                <a:latin typeface="Gill Sans MT"/>
                <a:ea typeface="HY엽서L" pitchFamily="18" charset="-127"/>
              </a:rPr>
              <a:t>nd</a:t>
            </a:r>
            <a:r>
              <a:rPr kumimoji="0" lang="en-US" altLang="ko-KR" sz="1300" b="1">
                <a:solidFill>
                  <a:srgbClr val="7030A0"/>
                </a:solidFill>
                <a:latin typeface="Gill Sans MT"/>
                <a:ea typeface="HY엽서L" pitchFamily="18" charset="-127"/>
              </a:rPr>
              <a:t> wires at both end side.)</a:t>
            </a:r>
          </a:p>
          <a:p>
            <a:pPr>
              <a:defRPr/>
            </a:pPr>
            <a:endParaRPr kumimoji="0" lang="en-US" altLang="ko-KR" sz="1300" b="1">
              <a:latin typeface="Gill Sans MT"/>
              <a:ea typeface="HY엽서L" pitchFamily="18" charset="-127"/>
            </a:endParaRPr>
          </a:p>
          <a:p>
            <a:pPr>
              <a:defRPr/>
            </a:pPr>
            <a:r>
              <a:rPr kumimoji="0" lang="en-US" altLang="ko-KR" sz="1300" b="1">
                <a:latin typeface="Gill Sans MT"/>
                <a:ea typeface="HY엽서L" pitchFamily="18" charset="-127"/>
              </a:rPr>
              <a:t>Dual Cathode: Ø30 ㎛, 1.25 mm spacing</a:t>
            </a:r>
          </a:p>
          <a:p>
            <a:pPr>
              <a:defRPr/>
            </a:pPr>
            <a:endParaRPr kumimoji="0" lang="en-US" altLang="ko-KR" sz="1300" b="1">
              <a:latin typeface="Gill Sans MT"/>
              <a:ea typeface="HY엽서L" pitchFamily="18" charset="-127"/>
            </a:endParaRPr>
          </a:p>
          <a:p>
            <a:pPr>
              <a:defRPr/>
            </a:pPr>
            <a:r>
              <a:rPr kumimoji="0" lang="en-US" altLang="ko-KR" sz="1300" b="1">
                <a:latin typeface="Gill Sans MT"/>
                <a:ea typeface="HY엽서L" pitchFamily="18" charset="-127"/>
              </a:rPr>
              <a:t>Drift plate</a:t>
            </a:r>
          </a:p>
          <a:p>
            <a:pPr>
              <a:defRPr/>
            </a:pPr>
            <a:endParaRPr kumimoji="0" lang="en-US" altLang="ko-KR" sz="1300" b="1">
              <a:latin typeface="Gill Sans MT"/>
              <a:ea typeface="HY엽서L" pitchFamily="18" charset="-127"/>
            </a:endParaRPr>
          </a:p>
          <a:p>
            <a:pPr>
              <a:defRPr/>
            </a:pPr>
            <a:r>
              <a:rPr kumimoji="0" lang="en-US" altLang="ko-KR" sz="1300" b="1">
                <a:latin typeface="Gill Sans MT"/>
                <a:ea typeface="HY엽서L" pitchFamily="18" charset="-127"/>
              </a:rPr>
              <a:t>Anode-Cathode gap: 3.2 mm</a:t>
            </a:r>
          </a:p>
          <a:p>
            <a:pPr>
              <a:defRPr/>
            </a:pPr>
            <a:r>
              <a:rPr kumimoji="0" lang="en-US" altLang="ko-KR" sz="1300" b="1">
                <a:latin typeface="Gill Sans MT"/>
                <a:ea typeface="HY엽서L" pitchFamily="18" charset="-127"/>
              </a:rPr>
              <a:t>Drift-Cathode gap: 3.2 mm</a:t>
            </a:r>
          </a:p>
        </p:txBody>
      </p:sp>
      <p:sp>
        <p:nvSpPr>
          <p:cNvPr id="46" name="제목 1"/>
          <p:cNvSpPr txBox="1">
            <a:spLocks/>
          </p:cNvSpPr>
          <p:nvPr/>
        </p:nvSpPr>
        <p:spPr>
          <a:xfrm>
            <a:off x="1285875" y="142875"/>
            <a:ext cx="75723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Detector configuration</a:t>
            </a:r>
            <a:endParaRPr kumimoji="0" lang="ko-KR" altLang="en-U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4388" y="1557338"/>
            <a:ext cx="314166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5" name="Group 50"/>
          <p:cNvGrpSpPr>
            <a:grpSpLocks/>
          </p:cNvGrpSpPr>
          <p:nvPr/>
        </p:nvGrpSpPr>
        <p:grpSpPr bwMode="auto">
          <a:xfrm>
            <a:off x="1071563" y="4837113"/>
            <a:ext cx="3500437" cy="1730375"/>
            <a:chOff x="675" y="3047"/>
            <a:chExt cx="2205" cy="1090"/>
          </a:xfrm>
        </p:grpSpPr>
        <p:sp>
          <p:nvSpPr>
            <p:cNvPr id="84" name="직사각형 83"/>
            <p:cNvSpPr/>
            <p:nvPr/>
          </p:nvSpPr>
          <p:spPr>
            <a:xfrm>
              <a:off x="675" y="3047"/>
              <a:ext cx="2205" cy="1080"/>
            </a:xfrm>
            <a:prstGeom prst="rect">
              <a:avLst/>
            </a:pr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cxnSp>
          <p:nvCxnSpPr>
            <p:cNvPr id="25607" name="직선 연결선 64"/>
            <p:cNvCxnSpPr>
              <a:cxnSpLocks noChangeShapeType="1"/>
            </p:cNvCxnSpPr>
            <p:nvPr/>
          </p:nvCxnSpPr>
          <p:spPr bwMode="auto">
            <a:xfrm>
              <a:off x="810" y="3924"/>
              <a:ext cx="900" cy="0"/>
            </a:xfrm>
            <a:prstGeom prst="lin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60" name="직선 연결선 59"/>
            <p:cNvCxnSpPr/>
            <p:nvPr/>
          </p:nvCxnSpPr>
          <p:spPr>
            <a:xfrm>
              <a:off x="765" y="3182"/>
              <a:ext cx="900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09" name="그룹 51"/>
            <p:cNvGrpSpPr>
              <a:grpSpLocks/>
            </p:cNvGrpSpPr>
            <p:nvPr/>
          </p:nvGrpSpPr>
          <p:grpSpPr bwMode="auto">
            <a:xfrm>
              <a:off x="720" y="3182"/>
              <a:ext cx="968" cy="180"/>
              <a:chOff x="928662" y="3643314"/>
              <a:chExt cx="1536123" cy="285752"/>
            </a:xfrm>
          </p:grpSpPr>
          <p:cxnSp>
            <p:nvCxnSpPr>
              <p:cNvPr id="50" name="직선 연결선 49"/>
              <p:cNvCxnSpPr/>
              <p:nvPr/>
            </p:nvCxnSpPr>
            <p:spPr>
              <a:xfrm rot="16200000" flipH="1">
                <a:off x="1857795" y="3322074"/>
                <a:ext cx="0" cy="1213981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직사각형 47"/>
              <p:cNvSpPr/>
              <p:nvPr/>
            </p:nvSpPr>
            <p:spPr>
              <a:xfrm>
                <a:off x="928662" y="3643313"/>
                <a:ext cx="571285" cy="285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grpSp>
          <p:nvGrpSpPr>
            <p:cNvPr id="25610" name="그룹 52"/>
            <p:cNvGrpSpPr>
              <a:grpSpLocks/>
            </p:cNvGrpSpPr>
            <p:nvPr/>
          </p:nvGrpSpPr>
          <p:grpSpPr bwMode="auto">
            <a:xfrm>
              <a:off x="720" y="3362"/>
              <a:ext cx="968" cy="180"/>
              <a:chOff x="928662" y="3643314"/>
              <a:chExt cx="1536123" cy="285752"/>
            </a:xfrm>
          </p:grpSpPr>
          <p:cxnSp>
            <p:nvCxnSpPr>
              <p:cNvPr id="54" name="직선 연결선 53"/>
              <p:cNvCxnSpPr/>
              <p:nvPr/>
            </p:nvCxnSpPr>
            <p:spPr>
              <a:xfrm rot="16200000" flipH="1">
                <a:off x="1857795" y="3322074"/>
                <a:ext cx="0" cy="1213981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직사각형 54"/>
              <p:cNvSpPr/>
              <p:nvPr/>
            </p:nvSpPr>
            <p:spPr>
              <a:xfrm>
                <a:off x="928662" y="3643313"/>
                <a:ext cx="571285" cy="285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grpSp>
          <p:nvGrpSpPr>
            <p:cNvPr id="25611" name="그룹 55"/>
            <p:cNvGrpSpPr>
              <a:grpSpLocks/>
            </p:cNvGrpSpPr>
            <p:nvPr/>
          </p:nvGrpSpPr>
          <p:grpSpPr bwMode="auto">
            <a:xfrm>
              <a:off x="720" y="3542"/>
              <a:ext cx="968" cy="180"/>
              <a:chOff x="928662" y="3643314"/>
              <a:chExt cx="1536123" cy="285752"/>
            </a:xfrm>
          </p:grpSpPr>
          <p:cxnSp>
            <p:nvCxnSpPr>
              <p:cNvPr id="57" name="직선 연결선 56"/>
              <p:cNvCxnSpPr/>
              <p:nvPr/>
            </p:nvCxnSpPr>
            <p:spPr>
              <a:xfrm rot="16200000" flipH="1">
                <a:off x="1857795" y="3322074"/>
                <a:ext cx="0" cy="1213981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직사각형 57"/>
              <p:cNvSpPr/>
              <p:nvPr/>
            </p:nvSpPr>
            <p:spPr>
              <a:xfrm>
                <a:off x="928662" y="3643313"/>
                <a:ext cx="571285" cy="2857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/>
              </a:p>
            </p:txBody>
          </p:sp>
        </p:grpSp>
        <p:sp>
          <p:nvSpPr>
            <p:cNvPr id="63" name="직사각형 62"/>
            <p:cNvSpPr/>
            <p:nvPr/>
          </p:nvSpPr>
          <p:spPr>
            <a:xfrm>
              <a:off x="720" y="3722"/>
              <a:ext cx="360" cy="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720" y="3923"/>
              <a:ext cx="360" cy="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6" name="순서도: 가산 접합 65"/>
            <p:cNvSpPr/>
            <p:nvPr/>
          </p:nvSpPr>
          <p:spPr>
            <a:xfrm>
              <a:off x="1845" y="3677"/>
              <a:ext cx="90" cy="90"/>
            </a:xfrm>
            <a:prstGeom prst="flowChartSummingJunction">
              <a:avLst/>
            </a:prstGeom>
            <a:solidFill>
              <a:schemeClr val="bg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67" name="순서도: 가산 접합 66"/>
            <p:cNvSpPr/>
            <p:nvPr/>
          </p:nvSpPr>
          <p:spPr>
            <a:xfrm>
              <a:off x="1845" y="3497"/>
              <a:ext cx="90" cy="90"/>
            </a:xfrm>
            <a:prstGeom prst="flowChartSummingJunction">
              <a:avLst/>
            </a:prstGeom>
            <a:solidFill>
              <a:schemeClr val="bg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FFC000"/>
                </a:solidFill>
              </a:endParaRPr>
            </a:p>
          </p:txBody>
        </p:sp>
        <p:cxnSp>
          <p:nvCxnSpPr>
            <p:cNvPr id="68" name="직선 연결선 67"/>
            <p:cNvCxnSpPr/>
            <p:nvPr/>
          </p:nvCxnSpPr>
          <p:spPr>
            <a:xfrm>
              <a:off x="1812" y="3362"/>
              <a:ext cx="17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7" name="TextBox 70"/>
            <p:cNvSpPr txBox="1">
              <a:spLocks noChangeArrowheads="1"/>
            </p:cNvSpPr>
            <p:nvPr/>
          </p:nvSpPr>
          <p:spPr bwMode="auto">
            <a:xfrm>
              <a:off x="1963" y="3255"/>
              <a:ext cx="9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200" b="1">
                  <a:latin typeface="Gill Sans MT"/>
                  <a:ea typeface="HY엽서L" pitchFamily="18" charset="-127"/>
                </a:rPr>
                <a:t>Cathode (Y1, Y2)</a:t>
              </a:r>
              <a:endParaRPr kumimoji="0" lang="ko-KR" altLang="en-US" sz="1200" b="1">
                <a:latin typeface="Gill Sans MT"/>
                <a:ea typeface="HY엽서L" pitchFamily="18" charset="-127"/>
              </a:endParaRPr>
            </a:p>
          </p:txBody>
        </p:sp>
        <p:sp>
          <p:nvSpPr>
            <p:cNvPr id="25618" name="TextBox 71"/>
            <p:cNvSpPr txBox="1">
              <a:spLocks noChangeArrowheads="1"/>
            </p:cNvSpPr>
            <p:nvPr/>
          </p:nvSpPr>
          <p:spPr bwMode="auto">
            <a:xfrm>
              <a:off x="1958" y="3632"/>
              <a:ext cx="92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200" b="1">
                  <a:latin typeface="Gill Sans MT"/>
                  <a:ea typeface="HY엽서L" pitchFamily="18" charset="-127"/>
                </a:rPr>
                <a:t>Cathode (X1, X2)</a:t>
              </a:r>
              <a:endParaRPr kumimoji="0" lang="ko-KR" altLang="en-US" sz="1200" b="1">
                <a:latin typeface="Gill Sans MT"/>
                <a:ea typeface="HY엽서L" pitchFamily="18" charset="-127"/>
              </a:endParaRPr>
            </a:p>
          </p:txBody>
        </p:sp>
        <p:sp>
          <p:nvSpPr>
            <p:cNvPr id="25619" name="TextBox 72"/>
            <p:cNvSpPr txBox="1">
              <a:spLocks noChangeArrowheads="1"/>
            </p:cNvSpPr>
            <p:nvPr/>
          </p:nvSpPr>
          <p:spPr bwMode="auto">
            <a:xfrm>
              <a:off x="1957" y="3446"/>
              <a:ext cx="5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200" b="1">
                  <a:latin typeface="Gill Sans MT"/>
                  <a:ea typeface="HY엽서L" pitchFamily="18" charset="-127"/>
                </a:rPr>
                <a:t>Anode</a:t>
              </a:r>
              <a:endParaRPr kumimoji="0" lang="ko-KR" altLang="en-US" sz="1200" b="1">
                <a:latin typeface="Gill Sans MT"/>
                <a:ea typeface="HY엽서L" pitchFamily="18" charset="-127"/>
              </a:endParaRPr>
            </a:p>
          </p:txBody>
        </p:sp>
        <p:sp>
          <p:nvSpPr>
            <p:cNvPr id="25620" name="TextBox 73"/>
            <p:cNvSpPr txBox="1">
              <a:spLocks noChangeArrowheads="1"/>
            </p:cNvSpPr>
            <p:nvPr/>
          </p:nvSpPr>
          <p:spPr bwMode="auto">
            <a:xfrm>
              <a:off x="1980" y="3092"/>
              <a:ext cx="56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200" b="1">
                  <a:latin typeface="Gill Sans MT"/>
                  <a:ea typeface="HY엽서L" pitchFamily="18" charset="-127"/>
                </a:rPr>
                <a:t>Drift</a:t>
              </a:r>
              <a:endParaRPr kumimoji="0" lang="ko-KR" altLang="en-US" sz="1200" b="1">
                <a:latin typeface="Gill Sans MT"/>
                <a:ea typeface="HY엽서L" pitchFamily="18" charset="-127"/>
              </a:endParaRPr>
            </a:p>
          </p:txBody>
        </p:sp>
        <p:cxnSp>
          <p:nvCxnSpPr>
            <p:cNvPr id="76" name="직선 화살표 연결선 75"/>
            <p:cNvCxnSpPr>
              <a:stCxn id="25620" idx="1"/>
            </p:cNvCxnSpPr>
            <p:nvPr/>
          </p:nvCxnSpPr>
          <p:spPr>
            <a:xfrm rot="10800000" flipV="1">
              <a:off x="1710" y="3179"/>
              <a:ext cx="270" cy="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22" name="TextBox 76"/>
            <p:cNvSpPr txBox="1">
              <a:spLocks noChangeArrowheads="1"/>
            </p:cNvSpPr>
            <p:nvPr/>
          </p:nvSpPr>
          <p:spPr bwMode="auto">
            <a:xfrm>
              <a:off x="1968" y="3849"/>
              <a:ext cx="6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200" b="1">
                  <a:latin typeface="Gill Sans MT"/>
                  <a:ea typeface="HY엽서L" pitchFamily="18" charset="-127"/>
                </a:rPr>
                <a:t>Aluminized carbon fiber</a:t>
              </a:r>
              <a:endParaRPr kumimoji="0" lang="ko-KR" altLang="en-US" sz="1200" b="1">
                <a:latin typeface="Gill Sans MT"/>
                <a:ea typeface="HY엽서L" pitchFamily="18" charset="-127"/>
              </a:endParaRPr>
            </a:p>
          </p:txBody>
        </p:sp>
        <p:sp>
          <p:nvSpPr>
            <p:cNvPr id="2" name="직사각형 62"/>
            <p:cNvSpPr/>
            <p:nvPr/>
          </p:nvSpPr>
          <p:spPr>
            <a:xfrm>
              <a:off x="717" y="3816"/>
              <a:ext cx="360" cy="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5624" name="Line 49"/>
            <p:cNvSpPr>
              <a:spLocks noChangeShapeType="1"/>
            </p:cNvSpPr>
            <p:nvPr/>
          </p:nvSpPr>
          <p:spPr bwMode="auto">
            <a:xfrm flipH="1">
              <a:off x="1746" y="3929"/>
              <a:ext cx="227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theme/theme1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연꽃 당초 무늬">
    <a:dk1>
      <a:sysClr val="windowText" lastClr="000000"/>
    </a:dk1>
    <a:lt1>
      <a:sysClr val="window" lastClr="FFFFFF"/>
    </a:lt1>
    <a:dk2>
      <a:srgbClr val="466571"/>
    </a:dk2>
    <a:lt2>
      <a:srgbClr val="EFEFE7"/>
    </a:lt2>
    <a:accent1>
      <a:srgbClr val="D87D3A"/>
    </a:accent1>
    <a:accent2>
      <a:srgbClr val="7F8792"/>
    </a:accent2>
    <a:accent3>
      <a:srgbClr val="B5AD67"/>
    </a:accent3>
    <a:accent4>
      <a:srgbClr val="61A9B8"/>
    </a:accent4>
    <a:accent5>
      <a:srgbClr val="AB7350"/>
    </a:accent5>
    <a:accent6>
      <a:srgbClr val="889C6F"/>
    </a:accent6>
    <a:hlink>
      <a:srgbClr val="F76B04"/>
    </a:hlink>
    <a:folHlink>
      <a:srgbClr val="A3A395"/>
    </a:folHlink>
  </a:clrScheme>
  <a:fontScheme name="연꽃 당초 무늬">
    <a:majorFont>
      <a:latin typeface="Cambria"/>
      <a:ea typeface=""/>
      <a:cs typeface=""/>
      <a:font script="Grek" typeface="Arial"/>
      <a:font script="Cyrl" typeface="Arial"/>
      <a:font script="Jpan" typeface="HGP明朝E"/>
      <a:font script="Hang" typeface="HY견명조"/>
      <a:font script="Hans" typeface="华文楷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ambria"/>
      <a:ea typeface=""/>
      <a:cs typeface=""/>
      <a:font script="Grek" typeface="Arial"/>
      <a:font script="Cyrl" typeface="Arial"/>
      <a:font script="Jpan" typeface="HGP明朝E"/>
      <a:font script="Hang" typeface="HY견명조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연꽃 당초 무늬">
    <a:fillStyleLst>
      <a:solidFill>
        <a:schemeClr val="phClr">
          <a:tint val="100000"/>
          <a:shade val="100000"/>
          <a:hueMod val="100000"/>
          <a:satMod val="100000"/>
        </a:schemeClr>
      </a:solidFill>
      <a:gradFill rotWithShape="1">
        <a:gsLst>
          <a:gs pos="0">
            <a:schemeClr val="phClr">
              <a:tint val="30000"/>
              <a:shade val="100000"/>
              <a:hueMod val="100000"/>
              <a:satMod val="100000"/>
            </a:schemeClr>
          </a:gs>
          <a:gs pos="100000">
            <a:schemeClr val="phClr">
              <a:tint val="80000"/>
              <a:shade val="100000"/>
              <a:hueMod val="100000"/>
              <a:satMod val="100000"/>
            </a:schemeClr>
          </a:gs>
        </a:gsLst>
        <a:lin ang="2700000" scaled="1"/>
      </a:gradFill>
      <a:gradFill rotWithShape="1">
        <a:gsLst>
          <a:gs pos="0">
            <a:schemeClr val="phClr">
              <a:tint val="100000"/>
              <a:shade val="100000"/>
              <a:hueMod val="100000"/>
              <a:satMod val="100000"/>
            </a:schemeClr>
          </a:gs>
          <a:gs pos="100000">
            <a:schemeClr val="phClr">
              <a:tint val="100000"/>
              <a:shade val="70000"/>
              <a:hueMod val="100000"/>
              <a:satMod val="100000"/>
            </a:schemeClr>
          </a:gs>
        </a:gsLst>
        <a:lin ang="270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innerShdw blurRad="254000">
            <a:schemeClr val="phClr">
              <a:tint val="100000"/>
              <a:shade val="90000"/>
              <a:hueMod val="100000"/>
              <a:satMod val="100000"/>
            </a:schemeClr>
          </a:innerShdw>
        </a:effectLst>
      </a:effectStyle>
      <a:effectStyle>
        <a:effectLst>
          <a:outerShdw blurRad="114300" dist="25400" dir="3000000" sx="105000" sy="105000" algn="tl">
            <a:srgbClr val="000000">
              <a:alpha val="60392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0" rev="5400000"/>
          </a:lightRig>
        </a:scene3d>
        <a:sp3d contourW="25400" prstMaterial="matte">
          <a:bevelT w="127000" h="12700"/>
          <a:contourClr>
            <a:schemeClr val="phClr">
              <a:tint val="5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127000" dist="25400" dir="3120000" sx="105000" sy="105000" algn="tl">
            <a:srgbClr val="000000">
              <a:alpha val="60392"/>
            </a:srgbClr>
          </a:outerShdw>
        </a:effectLst>
        <a:scene3d>
          <a:camera prst="orthographicFront" fov="0">
            <a:rot lat="0" lon="0" rev="0"/>
          </a:camera>
          <a:lightRig rig="twoPt" dir="t">
            <a:rot lat="0" lon="0" rev="5400000"/>
          </a:lightRig>
        </a:scene3d>
        <a:sp3d contourW="25400" prstMaterial="powder">
          <a:bevelT w="88900" h="38100"/>
          <a:contourClr>
            <a:schemeClr val="phClr">
              <a:tint val="50000"/>
              <a:shade val="100000"/>
              <a:hueMod val="100000"/>
              <a:satMod val="100000"/>
            </a:schemeClr>
          </a:contourClr>
        </a:sp3d>
      </a:effectStyle>
    </a:effectStyleLst>
    <a:bgFillStyleLst>
      <a:solidFill>
        <a:schemeClr val="phClr">
          <a:tint val="100000"/>
          <a:shade val="100000"/>
          <a:hueMod val="100000"/>
          <a:satMod val="100000"/>
        </a:schemeClr>
      </a:solidFill>
      <a:gradFill rotWithShape="1">
        <a:gsLst>
          <a:gs pos="0">
            <a:schemeClr val="phClr">
              <a:tint val="80000"/>
              <a:shade val="100000"/>
              <a:hueMod val="100000"/>
              <a:satMod val="100000"/>
            </a:schemeClr>
          </a:gs>
          <a:gs pos="100000">
            <a:schemeClr val="phClr">
              <a:tint val="100000"/>
              <a:shade val="75000"/>
              <a:hueMod val="100000"/>
              <a:satMod val="100000"/>
            </a:schemeClr>
          </a:gs>
        </a:gsLst>
        <a:path path="circle">
          <a:fillToRect t="45000" r="100000" b="45000"/>
        </a:path>
      </a:gradFill>
      <a:blipFill>
        <a:blip xmlns:r="http://schemas.openxmlformats.org/officeDocument/2006/relationships" r:embed="rId1">
          <a:duotone>
            <a:srgbClr val="000000">
              <a:alpha val="27450"/>
            </a:srgbClr>
            <a:schemeClr val="phClr">
              <a:tint val="75000"/>
              <a:shade val="100000"/>
              <a:hueMod val="100000"/>
              <a:satMod val="10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3571</TotalTime>
  <Words>1159</Words>
  <Application>Microsoft Office PowerPoint</Application>
  <PresentationFormat>On-screen Show (4:3)</PresentationFormat>
  <Paragraphs>363</Paragraphs>
  <Slides>24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디자인 서식 파일</vt:lpstr>
      </vt:variant>
      <vt:variant>
        <vt:i4>8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24</vt:i4>
      </vt:variant>
    </vt:vector>
  </HeadingPairs>
  <TitlesOfParts>
    <vt:vector size="46" baseType="lpstr">
      <vt:lpstr>굴림</vt:lpstr>
      <vt:lpstr>Arial</vt:lpstr>
      <vt:lpstr>Gill Sans MT</vt:lpstr>
      <vt:lpstr>휴먼매직체</vt:lpstr>
      <vt:lpstr>HY엽서L</vt:lpstr>
      <vt:lpstr>Wingdings 2</vt:lpstr>
      <vt:lpstr>Verdana</vt:lpstr>
      <vt:lpstr>맑은 고딕</vt:lpstr>
      <vt:lpstr>HY산B</vt:lpstr>
      <vt:lpstr>바탕</vt:lpstr>
      <vt:lpstr>Lucida Sans Unicode</vt:lpstr>
      <vt:lpstr>Corbel</vt:lpstr>
      <vt:lpstr>태양</vt:lpstr>
      <vt:lpstr>태양</vt:lpstr>
      <vt:lpstr>태양</vt:lpstr>
      <vt:lpstr>태양</vt:lpstr>
      <vt:lpstr>태양</vt:lpstr>
      <vt:lpstr>태양</vt:lpstr>
      <vt:lpstr>태양</vt:lpstr>
      <vt:lpstr>태양</vt:lpstr>
      <vt:lpstr>수식</vt:lpstr>
      <vt:lpstr>Graph</vt:lpstr>
      <vt:lpstr>Performance of the X-ray PSD based on the MWPC</vt:lpstr>
      <vt:lpstr>Contents</vt:lpstr>
      <vt:lpstr>Introduction – X-ray</vt:lpstr>
      <vt:lpstr>Introduction – X-ray diffraction</vt:lpstr>
      <vt:lpstr>Introduction - SAXS</vt:lpstr>
      <vt:lpstr>SAXS at Hannam University</vt:lpstr>
      <vt:lpstr>Introduction - PSD</vt:lpstr>
      <vt:lpstr>Operation of X-ray PSD</vt:lpstr>
      <vt:lpstr>슬라이드 9</vt:lpstr>
      <vt:lpstr>Winding Machine</vt:lpstr>
      <vt:lpstr>Picture of X-ray PSD</vt:lpstr>
      <vt:lpstr>Data acquisition</vt:lpstr>
      <vt:lpstr>Operational region</vt:lpstr>
      <vt:lpstr>Position resolution</vt:lpstr>
      <vt:lpstr>Uniformity</vt:lpstr>
      <vt:lpstr>Operational region</vt:lpstr>
      <vt:lpstr>BKG &amp; SB at SAXS</vt:lpstr>
      <vt:lpstr>Comparison</vt:lpstr>
      <vt:lpstr>X-ray fluctuation</vt:lpstr>
      <vt:lpstr>Introduction - XICS</vt:lpstr>
      <vt:lpstr>4 segment PSD for XICS</vt:lpstr>
      <vt:lpstr>Fabricated PSD at KAERI: part I</vt:lpstr>
      <vt:lpstr>Fabricated PSD at KAERI: part II</vt:lpstr>
      <vt:lpstr>Summary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mryu</cp:lastModifiedBy>
  <cp:revision>303</cp:revision>
  <dcterms:created xsi:type="dcterms:W3CDTF">2006-10-05T04:04:58Z</dcterms:created>
  <dcterms:modified xsi:type="dcterms:W3CDTF">2010-02-26T23:52:57Z</dcterms:modified>
</cp:coreProperties>
</file>