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6" r:id="rId3"/>
    <p:sldId id="268" r:id="rId4"/>
    <p:sldId id="265" r:id="rId5"/>
    <p:sldId id="270" r:id="rId6"/>
    <p:sldId id="257" r:id="rId7"/>
    <p:sldId id="272" r:id="rId8"/>
    <p:sldId id="271" r:id="rId9"/>
    <p:sldId id="276" r:id="rId10"/>
    <p:sldId id="273" r:id="rId11"/>
    <p:sldId id="262" r:id="rId12"/>
    <p:sldId id="263" r:id="rId13"/>
    <p:sldId id="274" r:id="rId14"/>
    <p:sldId id="277" r:id="rId15"/>
    <p:sldId id="264" r:id="rId16"/>
    <p:sldId id="261" r:id="rId17"/>
    <p:sldId id="278" r:id="rId18"/>
    <p:sldId id="258" r:id="rId19"/>
    <p:sldId id="279" r:id="rId20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4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12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2" Type="http://schemas.openxmlformats.org/officeDocument/2006/relationships/image" Target="../media/image56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5" Type="http://schemas.openxmlformats.org/officeDocument/2006/relationships/image" Target="../media/image59.wmf"/><Relationship Id="rId4" Type="http://schemas.openxmlformats.org/officeDocument/2006/relationships/image" Target="../media/image5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image" Target="../media/image39.wmf"/><Relationship Id="rId7" Type="http://schemas.openxmlformats.org/officeDocument/2006/relationships/image" Target="../media/image43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6" Type="http://schemas.openxmlformats.org/officeDocument/2006/relationships/image" Target="../media/image42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964464-AF4D-41D0-B385-2822638C7615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0E3048-B283-4480-BCAB-F46CB0ED836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르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0E3048-B283-4480-BCAB-F46CB0ED8362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204D8-8F30-4FEF-9259-D9C587BB649A}" type="datetimeFigureOut">
              <a:rPr lang="ko-KR" altLang="en-US" smtClean="0"/>
              <a:pPr/>
              <a:t>2010-02-24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373F3-D2D7-4BED-8224-49C8A2A84DD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31.bin"/><Relationship Id="rId5" Type="http://schemas.openxmlformats.org/officeDocument/2006/relationships/oleObject" Target="../embeddings/oleObject30.bin"/><Relationship Id="rId4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7.bin"/><Relationship Id="rId5" Type="http://schemas.openxmlformats.org/officeDocument/2006/relationships/oleObject" Target="../embeddings/oleObject36.bin"/><Relationship Id="rId10" Type="http://schemas.openxmlformats.org/officeDocument/2006/relationships/oleObject" Target="../embeddings/oleObject41.bin"/><Relationship Id="rId4" Type="http://schemas.openxmlformats.org/officeDocument/2006/relationships/oleObject" Target="../embeddings/oleObject35.bin"/><Relationship Id="rId9" Type="http://schemas.openxmlformats.org/officeDocument/2006/relationships/oleObject" Target="../embeddings/oleObject4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hyperlink" Target="http://www.kfki.hu/~zj75/Talks/GrecoV_Zim75.ppt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49.bin"/><Relationship Id="rId4" Type="http://schemas.openxmlformats.org/officeDocument/2006/relationships/oleObject" Target="../embeddings/oleObject48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3" Type="http://schemas.openxmlformats.org/officeDocument/2006/relationships/image" Target="../media/image63.emf"/><Relationship Id="rId7" Type="http://schemas.openxmlformats.org/officeDocument/2006/relationships/oleObject" Target="../embeddings/oleObject5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2.bin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1.bin"/><Relationship Id="rId10" Type="http://schemas.openxmlformats.org/officeDocument/2006/relationships/oleObject" Target="../embeddings/oleObject56.bin"/><Relationship Id="rId4" Type="http://schemas.openxmlformats.org/officeDocument/2006/relationships/oleObject" Target="../embeddings/oleObject50.bin"/><Relationship Id="rId9" Type="http://schemas.openxmlformats.org/officeDocument/2006/relationships/oleObject" Target="../embeddings/oleObject55.bin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4.bin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2.bin"/><Relationship Id="rId5" Type="http://schemas.openxmlformats.org/officeDocument/2006/relationships/oleObject" Target="../embeddings/oleObject21.bin"/><Relationship Id="rId4" Type="http://schemas.openxmlformats.org/officeDocument/2006/relationships/oleObject" Target="../embeddings/oleObject2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7.bin"/><Relationship Id="rId4" Type="http://schemas.openxmlformats.org/officeDocument/2006/relationships/oleObject" Target="../embeddings/oleObject2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71472" y="1000108"/>
            <a:ext cx="7772400" cy="1470025"/>
          </a:xfrm>
        </p:spPr>
        <p:txBody>
          <a:bodyPr/>
          <a:lstStyle/>
          <a:p>
            <a:r>
              <a:rPr lang="en-US" altLang="ko-KR" dirty="0" smtClean="0"/>
              <a:t>Elliptic Flow at High Energy heavy-ion collisions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214414" y="3143248"/>
            <a:ext cx="6915176" cy="2971800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en-US" altLang="ko-KR" dirty="0" smtClean="0"/>
              <a:t>Relativistic Hydrodynamics</a:t>
            </a:r>
          </a:p>
          <a:p>
            <a:pPr marL="514350" indent="-514350" algn="l">
              <a:buAutoNum type="arabicPeriod"/>
            </a:pPr>
            <a:r>
              <a:rPr lang="en-US" altLang="ko-KR" dirty="0" smtClean="0"/>
              <a:t>Longitudinal acceleration</a:t>
            </a:r>
          </a:p>
          <a:p>
            <a:pPr marL="514350" indent="-514350" algn="l">
              <a:buAutoNum type="arabicPeriod"/>
            </a:pPr>
            <a:r>
              <a:rPr lang="en-US" altLang="ko-KR" dirty="0" smtClean="0"/>
              <a:t>Transverse expansion</a:t>
            </a:r>
          </a:p>
          <a:p>
            <a:pPr marL="514350" indent="-514350" algn="l">
              <a:buAutoNum type="arabicPeriod"/>
            </a:pPr>
            <a:r>
              <a:rPr lang="en-US" altLang="ko-KR" dirty="0" smtClean="0"/>
              <a:t>Particle spectra</a:t>
            </a:r>
          </a:p>
          <a:p>
            <a:pPr marL="514350" indent="-514350" algn="l">
              <a:buAutoNum type="arabicPeriod"/>
            </a:pPr>
            <a:r>
              <a:rPr lang="en-US" altLang="ko-KR" dirty="0" smtClean="0"/>
              <a:t>Elliptic Flow</a:t>
            </a:r>
          </a:p>
          <a:p>
            <a:pPr marL="514350" indent="-514350">
              <a:buAutoNum type="arabicPeriod"/>
            </a:pP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15074" y="6072206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HIM2010.2 </a:t>
            </a:r>
            <a:r>
              <a:rPr lang="ko-KR" altLang="en-US" dirty="0" err="1" smtClean="0"/>
              <a:t>용평</a:t>
            </a:r>
            <a:endParaRPr lang="ko-KR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57884" y="257174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 smtClean="0"/>
              <a:t>이강석 </a:t>
            </a:r>
            <a:r>
              <a:rPr lang="en-US" altLang="ko-KR" dirty="0" smtClean="0"/>
              <a:t>(</a:t>
            </a:r>
            <a:r>
              <a:rPr lang="ko-KR" altLang="en-US" dirty="0" smtClean="0"/>
              <a:t>전남대</a:t>
            </a:r>
            <a:r>
              <a:rPr lang="en-US" altLang="ko-KR" dirty="0" smtClean="0"/>
              <a:t>)</a:t>
            </a:r>
            <a:endParaRPr lang="ko-KR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Particle spectra</a:t>
            </a:r>
            <a:endParaRPr lang="ko-KR" altLang="en-US" dirty="0"/>
          </a:p>
        </p:txBody>
      </p:sp>
      <p:graphicFrame>
        <p:nvGraphicFramePr>
          <p:cNvPr id="50177" name="Object 1"/>
          <p:cNvGraphicFramePr>
            <a:graphicFrameLocks noChangeAspect="1"/>
          </p:cNvGraphicFramePr>
          <p:nvPr>
            <p:ph idx="1"/>
          </p:nvPr>
        </p:nvGraphicFramePr>
        <p:xfrm>
          <a:off x="1071538" y="1357298"/>
          <a:ext cx="3911115" cy="1026321"/>
        </p:xfrm>
        <a:graphic>
          <a:graphicData uri="http://schemas.openxmlformats.org/presentationml/2006/ole">
            <p:oleObj spid="_x0000_s50177" name="Equation" r:id="rId3" imgW="1790640" imgH="469800" progId="Equation.DSMT4">
              <p:embed/>
            </p:oleObj>
          </a:graphicData>
        </a:graphic>
      </p:graphicFrame>
      <p:graphicFrame>
        <p:nvGraphicFramePr>
          <p:cNvPr id="50178" name="Object 2"/>
          <p:cNvGraphicFramePr>
            <a:graphicFrameLocks noChangeAspect="1"/>
          </p:cNvGraphicFramePr>
          <p:nvPr/>
        </p:nvGraphicFramePr>
        <p:xfrm>
          <a:off x="3500430" y="2214554"/>
          <a:ext cx="500067" cy="468469"/>
        </p:xfrm>
        <a:graphic>
          <a:graphicData uri="http://schemas.openxmlformats.org/presentationml/2006/ole">
            <p:oleObj spid="_x0000_s50178" name="Equation" r:id="rId4" imgW="203040" imgH="19044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30741" y="2285992"/>
            <a:ext cx="5113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: Energy of the particle in the fluid rest frame  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86446" y="178592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 : freeze-out temperature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328612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 the lab frame, </a:t>
            </a:r>
            <a:endParaRPr lang="ko-KR" altLang="en-US" dirty="0"/>
          </a:p>
        </p:txBody>
      </p:sp>
      <p:graphicFrame>
        <p:nvGraphicFramePr>
          <p:cNvPr id="50179" name="Object 3"/>
          <p:cNvGraphicFramePr>
            <a:graphicFrameLocks noChangeAspect="1"/>
          </p:cNvGraphicFramePr>
          <p:nvPr/>
        </p:nvGraphicFramePr>
        <p:xfrm>
          <a:off x="3214678" y="3214686"/>
          <a:ext cx="3594100" cy="623887"/>
        </p:xfrm>
        <a:graphic>
          <a:graphicData uri="http://schemas.openxmlformats.org/presentationml/2006/ole">
            <p:oleObj spid="_x0000_s50179" name="Equation" r:id="rId5" imgW="1460160" imgH="253800" progId="Equation.DSMT4">
              <p:embed/>
            </p:oleObj>
          </a:graphicData>
        </a:graphic>
      </p:graphicFrame>
      <p:graphicFrame>
        <p:nvGraphicFramePr>
          <p:cNvPr id="50180" name="Object 4"/>
          <p:cNvGraphicFramePr>
            <a:graphicFrameLocks noChangeAspect="1"/>
          </p:cNvGraphicFramePr>
          <p:nvPr/>
        </p:nvGraphicFramePr>
        <p:xfrm>
          <a:off x="6357950" y="3786190"/>
          <a:ext cx="2376488" cy="717550"/>
        </p:xfrm>
        <a:graphic>
          <a:graphicData uri="http://schemas.openxmlformats.org/presentationml/2006/ole">
            <p:oleObj spid="_x0000_s50180" name="Equation" r:id="rId6" imgW="965160" imgH="29196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357290" y="4286256"/>
            <a:ext cx="4143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In </a:t>
            </a:r>
            <a:r>
              <a:rPr lang="en-US" altLang="ko-KR" sz="2000" dirty="0" err="1" smtClean="0"/>
              <a:t>p+p</a:t>
            </a:r>
            <a:r>
              <a:rPr lang="en-US" altLang="ko-KR" sz="2000" dirty="0" smtClean="0"/>
              <a:t> collision,</a:t>
            </a:r>
          </a:p>
          <a:p>
            <a:r>
              <a:rPr lang="en-US" altLang="ko-KR" sz="2000" dirty="0" smtClean="0"/>
              <a:t>same slope for all the particles</a:t>
            </a:r>
            <a:endParaRPr lang="ko-KR" altLang="en-US" sz="2000" dirty="0"/>
          </a:p>
        </p:txBody>
      </p:sp>
      <p:graphicFrame>
        <p:nvGraphicFramePr>
          <p:cNvPr id="50181" name="Object 5"/>
          <p:cNvGraphicFramePr>
            <a:graphicFrameLocks noChangeAspect="1"/>
          </p:cNvGraphicFramePr>
          <p:nvPr/>
        </p:nvGraphicFramePr>
        <p:xfrm>
          <a:off x="3500430" y="4143380"/>
          <a:ext cx="2155825" cy="561975"/>
        </p:xfrm>
        <a:graphic>
          <a:graphicData uri="http://schemas.openxmlformats.org/presentationml/2006/ole">
            <p:oleObj spid="_x0000_s50181" name="Equation" r:id="rId7" imgW="876240" imgH="22860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357950" y="4786322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Mt scaling</a:t>
            </a:r>
            <a:endParaRPr lang="ko-KR" alt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357290" y="5286388"/>
            <a:ext cx="628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In </a:t>
            </a:r>
            <a:r>
              <a:rPr lang="en-US" altLang="ko-KR" sz="2000" dirty="0" err="1" smtClean="0"/>
              <a:t>Au+Au</a:t>
            </a:r>
            <a:r>
              <a:rPr lang="en-US" altLang="ko-KR" sz="2000" dirty="0" smtClean="0"/>
              <a:t> collisions,</a:t>
            </a:r>
          </a:p>
          <a:p>
            <a:r>
              <a:rPr lang="en-US" altLang="ko-KR" sz="2000" dirty="0" smtClean="0"/>
              <a:t>s</a:t>
            </a:r>
            <a:r>
              <a:rPr lang="en-US" altLang="ko-KR" sz="2000" dirty="0" smtClean="0"/>
              <a:t>lopes differ for particles with different mass</a:t>
            </a:r>
            <a:endParaRPr lang="ko-KR" altLang="en-US" sz="2000" dirty="0"/>
          </a:p>
        </p:txBody>
      </p:sp>
      <p:graphicFrame>
        <p:nvGraphicFramePr>
          <p:cNvPr id="50182" name="Object 6"/>
          <p:cNvGraphicFramePr>
            <a:graphicFrameLocks noChangeAspect="1"/>
          </p:cNvGraphicFramePr>
          <p:nvPr/>
        </p:nvGraphicFramePr>
        <p:xfrm>
          <a:off x="4000496" y="5214950"/>
          <a:ext cx="874712" cy="436563"/>
        </p:xfrm>
        <a:graphic>
          <a:graphicData uri="http://schemas.openxmlformats.org/presentationml/2006/ole">
            <p:oleObj spid="_x0000_s50182" name="Equation" r:id="rId8" imgW="355320" imgH="177480" progId="Equation.DSMT4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6357950" y="6072206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Radial flow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p+p</a:t>
            </a:r>
            <a:r>
              <a:rPr lang="en-US" altLang="ko-KR" dirty="0" smtClean="0"/>
              <a:t> collisions</a:t>
            </a:r>
            <a:endParaRPr lang="ko-KR" altLang="en-US" dirty="0"/>
          </a:p>
        </p:txBody>
      </p:sp>
      <p:pic>
        <p:nvPicPr>
          <p:cNvPr id="4" name="내용 개체 틀 3" descr="fig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428736"/>
            <a:ext cx="8002329" cy="490619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 smtClean="0"/>
              <a:t>Au+Au</a:t>
            </a:r>
            <a:r>
              <a:rPr lang="en-US" altLang="ko-KR" dirty="0" smtClean="0"/>
              <a:t> collisions</a:t>
            </a:r>
            <a:endParaRPr lang="ko-KR" altLang="en-US" dirty="0"/>
          </a:p>
        </p:txBody>
      </p:sp>
      <p:pic>
        <p:nvPicPr>
          <p:cNvPr id="4" name="내용 개체 틀 3" descr="fig4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887" y="1500174"/>
            <a:ext cx="7248843" cy="4857784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Elliptic flow</a:t>
            </a:r>
            <a:endParaRPr lang="ko-KR" altLang="en-US" dirty="0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>
            <p:ph idx="1"/>
          </p:nvPr>
        </p:nvGraphicFramePr>
        <p:xfrm>
          <a:off x="1357290" y="1785926"/>
          <a:ext cx="5202238" cy="889000"/>
        </p:xfrm>
        <a:graphic>
          <a:graphicData uri="http://schemas.openxmlformats.org/presentationml/2006/ole">
            <p:oleObj spid="_x0000_s54273" name="Equation" r:id="rId3" imgW="2527200" imgH="43164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4414" y="1285860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</a:t>
            </a:r>
            <a:r>
              <a:rPr lang="en-US" altLang="ko-KR" dirty="0" smtClean="0"/>
              <a:t>or non-central collisions</a:t>
            </a:r>
            <a:endParaRPr lang="ko-KR" altLang="en-US" dirty="0"/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4143372" y="1214422"/>
          <a:ext cx="2582862" cy="571500"/>
        </p:xfrm>
        <a:graphic>
          <a:graphicData uri="http://schemas.openxmlformats.org/presentationml/2006/ole">
            <p:oleObj spid="_x0000_s54274" name="Equation" r:id="rId4" imgW="1091880" imgH="241200" progId="Equation.DSMT4">
              <p:embed/>
            </p:oleObj>
          </a:graphicData>
        </a:graphic>
      </p:graphicFrame>
      <p:graphicFrame>
        <p:nvGraphicFramePr>
          <p:cNvPr id="54275" name="Object 3"/>
          <p:cNvGraphicFramePr>
            <a:graphicFrameLocks noChangeAspect="1"/>
          </p:cNvGraphicFramePr>
          <p:nvPr/>
        </p:nvGraphicFramePr>
        <p:xfrm>
          <a:off x="1285852" y="3429000"/>
          <a:ext cx="4535487" cy="481012"/>
        </p:xfrm>
        <a:graphic>
          <a:graphicData uri="http://schemas.openxmlformats.org/presentationml/2006/ole">
            <p:oleObj spid="_x0000_s54275" name="Equation" r:id="rId5" imgW="1917360" imgH="20304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2857496"/>
            <a:ext cx="7929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Fluid velocity depends on the angle.  - elliptic flow </a:t>
            </a:r>
            <a:endParaRPr lang="ko-KR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71538" y="4000504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 the semi-central collisions at RHIC, </a:t>
            </a:r>
            <a:endParaRPr lang="ko-KR" altLang="en-US" dirty="0"/>
          </a:p>
        </p:txBody>
      </p:sp>
      <p:graphicFrame>
        <p:nvGraphicFramePr>
          <p:cNvPr id="54276" name="Object 4"/>
          <p:cNvGraphicFramePr>
            <a:graphicFrameLocks noChangeAspect="1"/>
          </p:cNvGraphicFramePr>
          <p:nvPr/>
        </p:nvGraphicFramePr>
        <p:xfrm>
          <a:off x="5357818" y="3929066"/>
          <a:ext cx="1201738" cy="420688"/>
        </p:xfrm>
        <a:graphic>
          <a:graphicData uri="http://schemas.openxmlformats.org/presentationml/2006/ole">
            <p:oleObj spid="_x0000_s54276" name="Equation" r:id="rId6" imgW="507960" imgH="177480" progId="Equation.DSMT4">
              <p:embed/>
            </p:oleObj>
          </a:graphicData>
        </a:graphic>
      </p:graphicFrame>
      <p:graphicFrame>
        <p:nvGraphicFramePr>
          <p:cNvPr id="54277" name="Object 5"/>
          <p:cNvGraphicFramePr>
            <a:graphicFrameLocks noChangeAspect="1"/>
          </p:cNvGraphicFramePr>
          <p:nvPr/>
        </p:nvGraphicFramePr>
        <p:xfrm>
          <a:off x="1214414" y="4357694"/>
          <a:ext cx="5211763" cy="711200"/>
        </p:xfrm>
        <a:graphic>
          <a:graphicData uri="http://schemas.openxmlformats.org/presentationml/2006/ole">
            <p:oleObj spid="_x0000_s54277" name="Equation" r:id="rId7" imgW="1955520" imgH="26640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42976" y="5143512"/>
            <a:ext cx="6780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Putting            and         into the above equation, one finds </a:t>
            </a:r>
            <a:endParaRPr lang="ko-KR" altLang="en-US" dirty="0"/>
          </a:p>
        </p:txBody>
      </p:sp>
      <p:graphicFrame>
        <p:nvGraphicFramePr>
          <p:cNvPr id="54278" name="Object 6"/>
          <p:cNvGraphicFramePr>
            <a:graphicFrameLocks noChangeAspect="1"/>
          </p:cNvGraphicFramePr>
          <p:nvPr/>
        </p:nvGraphicFramePr>
        <p:xfrm>
          <a:off x="2071670" y="5143512"/>
          <a:ext cx="751615" cy="481033"/>
        </p:xfrm>
        <a:graphic>
          <a:graphicData uri="http://schemas.openxmlformats.org/presentationml/2006/ole">
            <p:oleObj spid="_x0000_s54278" name="Equation" r:id="rId8" imgW="317160" imgH="203040" progId="Equation.DSMT4">
              <p:embed/>
            </p:oleObj>
          </a:graphicData>
        </a:graphic>
      </p:graphicFrame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3500430" y="5143512"/>
          <a:ext cx="420687" cy="481013"/>
        </p:xfrm>
        <a:graphic>
          <a:graphicData uri="http://schemas.openxmlformats.org/presentationml/2006/ole">
            <p:oleObj spid="_x0000_s54279" name="Equation" r:id="rId9" imgW="177480" imgH="203040" progId="Equation.DSMT4">
              <p:embed/>
            </p:oleObj>
          </a:graphicData>
        </a:graphic>
      </p:graphicFrame>
      <p:graphicFrame>
        <p:nvGraphicFramePr>
          <p:cNvPr id="54280" name="Object 8"/>
          <p:cNvGraphicFramePr>
            <a:graphicFrameLocks noChangeAspect="1"/>
          </p:cNvGraphicFramePr>
          <p:nvPr/>
        </p:nvGraphicFramePr>
        <p:xfrm>
          <a:off x="2857488" y="5643578"/>
          <a:ext cx="2522537" cy="931863"/>
        </p:xfrm>
        <a:graphic>
          <a:graphicData uri="http://schemas.openxmlformats.org/presentationml/2006/ole">
            <p:oleObj spid="_x0000_s54280" name="Equation" r:id="rId10" imgW="1066680" imgH="3934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8370" name="Object 2"/>
          <p:cNvGraphicFramePr>
            <a:graphicFrameLocks noChangeAspect="1"/>
          </p:cNvGraphicFramePr>
          <p:nvPr>
            <p:ph idx="1"/>
          </p:nvPr>
        </p:nvGraphicFramePr>
        <p:xfrm>
          <a:off x="1000125" y="625474"/>
          <a:ext cx="4286255" cy="956687"/>
        </p:xfrm>
        <a:graphic>
          <a:graphicData uri="http://schemas.openxmlformats.org/presentationml/2006/ole">
            <p:oleObj spid="_x0000_s58370" name="Equation" r:id="rId3" imgW="1765080" imgH="39348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28662" y="1785927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f</a:t>
            </a:r>
            <a:r>
              <a:rPr lang="en-US" altLang="ko-KR" sz="2000" dirty="0" smtClean="0"/>
              <a:t>or light particles such as </a:t>
            </a:r>
            <a:r>
              <a:rPr lang="en-US" altLang="ko-KR" sz="2000" dirty="0" err="1" smtClean="0"/>
              <a:t>pions</a:t>
            </a:r>
            <a:r>
              <a:rPr lang="en-US" altLang="ko-KR" sz="2000" dirty="0" smtClean="0"/>
              <a:t>,</a:t>
            </a:r>
            <a:endParaRPr lang="ko-KR" altLang="en-US" sz="2000" dirty="0"/>
          </a:p>
        </p:txBody>
      </p:sp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5357818" y="1714488"/>
          <a:ext cx="1141412" cy="541337"/>
        </p:xfrm>
        <a:graphic>
          <a:graphicData uri="http://schemas.openxmlformats.org/presentationml/2006/ole">
            <p:oleObj spid="_x0000_s58371" name="Equation" r:id="rId4" imgW="482400" imgH="228600" progId="Equation.DSMT4">
              <p:embed/>
            </p:oleObj>
          </a:graphicData>
        </a:graphic>
      </p:graphicFrame>
      <p:graphicFrame>
        <p:nvGraphicFramePr>
          <p:cNvPr id="58372" name="Object 4"/>
          <p:cNvGraphicFramePr>
            <a:graphicFrameLocks noChangeAspect="1"/>
          </p:cNvGraphicFramePr>
          <p:nvPr/>
        </p:nvGraphicFramePr>
        <p:xfrm>
          <a:off x="1857356" y="2143116"/>
          <a:ext cx="2419350" cy="1000125"/>
        </p:xfrm>
        <a:graphic>
          <a:graphicData uri="http://schemas.openxmlformats.org/presentationml/2006/ole">
            <p:oleObj spid="_x0000_s58372" name="Equation" r:id="rId5" imgW="952200" imgH="39348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072066" y="2428868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: linear in pt !</a:t>
            </a:r>
            <a:endParaRPr lang="ko-KR" altLang="en-US" sz="2400" dirty="0"/>
          </a:p>
        </p:txBody>
      </p:sp>
      <p:sp>
        <p:nvSpPr>
          <p:cNvPr id="10" name="직사각형 9"/>
          <p:cNvSpPr/>
          <p:nvPr/>
        </p:nvSpPr>
        <p:spPr>
          <a:xfrm>
            <a:off x="1000100" y="3071810"/>
            <a:ext cx="62046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 smtClean="0"/>
              <a:t>for </a:t>
            </a:r>
            <a:r>
              <a:rPr lang="en-US" altLang="ko-KR" sz="2000" dirty="0" smtClean="0"/>
              <a:t>heavier particles, </a:t>
            </a:r>
            <a:r>
              <a:rPr lang="en-US" altLang="ko-KR" sz="2000" dirty="0" err="1" smtClean="0"/>
              <a:t>mt</a:t>
            </a:r>
            <a:r>
              <a:rPr lang="en-US" altLang="ko-KR" sz="2000" dirty="0" smtClean="0"/>
              <a:t> is larger and smaller       ! </a:t>
            </a:r>
            <a:endParaRPr lang="ko-KR" altLang="en-US" sz="2000" dirty="0"/>
          </a:p>
        </p:txBody>
      </p:sp>
      <p:graphicFrame>
        <p:nvGraphicFramePr>
          <p:cNvPr id="58373" name="Object 5"/>
          <p:cNvGraphicFramePr>
            <a:graphicFrameLocks noChangeAspect="1"/>
          </p:cNvGraphicFramePr>
          <p:nvPr/>
        </p:nvGraphicFramePr>
        <p:xfrm>
          <a:off x="6429388" y="3000372"/>
          <a:ext cx="360362" cy="541338"/>
        </p:xfrm>
        <a:graphic>
          <a:graphicData uri="http://schemas.openxmlformats.org/presentationml/2006/ole">
            <p:oleObj spid="_x0000_s58373" name="Equation" r:id="rId6" imgW="152280" imgH="22860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071538" y="3500438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altLang="ko-KR" sz="2400" dirty="0" smtClean="0"/>
              <a:t> Mass ordering seen at RHIC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42976" y="4143380"/>
            <a:ext cx="6715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RHIC data on v2 can be considered strong evidence for relativistic collective flow.</a:t>
            </a:r>
            <a:endParaRPr lang="ko-KR" altLang="en-US" sz="2400" dirty="0"/>
          </a:p>
        </p:txBody>
      </p:sp>
      <p:graphicFrame>
        <p:nvGraphicFramePr>
          <p:cNvPr id="58374" name="Object 6"/>
          <p:cNvGraphicFramePr>
            <a:graphicFrameLocks noChangeAspect="1"/>
          </p:cNvGraphicFramePr>
          <p:nvPr/>
        </p:nvGraphicFramePr>
        <p:xfrm>
          <a:off x="7500958" y="4572008"/>
          <a:ext cx="1027113" cy="388938"/>
        </p:xfrm>
        <a:graphic>
          <a:graphicData uri="http://schemas.openxmlformats.org/presentationml/2006/ole">
            <p:oleObj spid="_x0000_s58374" name="Equation" r:id="rId7" imgW="469800" imgH="177480" progId="Equation.DSMT4">
              <p:embed/>
            </p:oleObj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071538" y="5214950"/>
            <a:ext cx="77867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/>
              <a:t>Saturation </a:t>
            </a:r>
            <a:r>
              <a:rPr lang="en-US" altLang="ko-KR" sz="2800" dirty="0" smtClean="0"/>
              <a:t>of v2 at pt &gt; 2 </a:t>
            </a:r>
            <a:r>
              <a:rPr lang="en-US" altLang="ko-KR" sz="2800" dirty="0" err="1" smtClean="0"/>
              <a:t>GeV</a:t>
            </a:r>
            <a:r>
              <a:rPr lang="en-US" altLang="ko-KR" sz="2800" dirty="0" smtClean="0"/>
              <a:t> </a:t>
            </a:r>
            <a:endParaRPr lang="en-US" altLang="ko-KR" sz="2800" dirty="0" smtClean="0"/>
          </a:p>
          <a:p>
            <a:r>
              <a:rPr lang="en-US" altLang="ko-KR" sz="2800" dirty="0" smtClean="0"/>
              <a:t> </a:t>
            </a:r>
            <a:r>
              <a:rPr lang="en-US" altLang="ko-KR" sz="2800" dirty="0" smtClean="0"/>
              <a:t>   – </a:t>
            </a:r>
            <a:r>
              <a:rPr lang="en-US" altLang="ko-KR" sz="2800" dirty="0" smtClean="0"/>
              <a:t>effect from viscosity ? </a:t>
            </a:r>
            <a:r>
              <a:rPr lang="en-US" altLang="ko-KR" sz="2800" dirty="0" smtClean="0"/>
              <a:t> </a:t>
            </a:r>
            <a:endParaRPr lang="ko-KR" altLang="en-US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Elliptic coefficient</a:t>
            </a:r>
            <a:endParaRPr lang="ko-KR" altLang="en-US" dirty="0"/>
          </a:p>
        </p:txBody>
      </p:sp>
      <p:pic>
        <p:nvPicPr>
          <p:cNvPr id="4" name="내용 개체 틀 3" descr="fig5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428736"/>
            <a:ext cx="6582761" cy="47728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/>
          <a:lstStyle/>
          <a:p>
            <a:r>
              <a:rPr lang="en-US" dirty="0" smtClean="0"/>
              <a:t>Recombination works!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30-Mar-09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W.A. Zajc</a:t>
            </a:r>
            <a:endParaRPr lang="en-US" sz="1400">
              <a:latin typeface="+mj-lt"/>
            </a:endParaRPr>
          </a:p>
        </p:txBody>
      </p:sp>
      <p:pic>
        <p:nvPicPr>
          <p:cNvPr id="9" name="Picture 13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329" t="4726" r="9299" b="4726"/>
          <a:stretch>
            <a:fillRect/>
          </a:stretch>
        </p:blipFill>
        <p:spPr bwMode="auto">
          <a:xfrm>
            <a:off x="-1" y="1092168"/>
            <a:ext cx="8583851" cy="5765832"/>
          </a:xfrm>
          <a:prstGeom prst="rect">
            <a:avLst/>
          </a:prstGeom>
          <a:noFill/>
          <a:ln w="57150">
            <a:solidFill>
              <a:srgbClr val="FF66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Recombination model explains the constituent quark scaling</a:t>
            </a:r>
            <a:endParaRPr lang="ko-KR" altLang="en-US" dirty="0"/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>
            <p:ph idx="1"/>
          </p:nvPr>
        </p:nvGraphicFramePr>
        <p:xfrm>
          <a:off x="5000628" y="1714488"/>
          <a:ext cx="2501900" cy="866775"/>
        </p:xfrm>
        <a:graphic>
          <a:graphicData uri="http://schemas.openxmlformats.org/presentationml/2006/ole">
            <p:oleObj spid="_x0000_s59394" name="Equation" r:id="rId3" imgW="1282680" imgH="444240" progId="Equation.DSMT4">
              <p:embed/>
            </p:oleObj>
          </a:graphicData>
        </a:graphic>
      </p:graphicFrame>
      <p:graphicFrame>
        <p:nvGraphicFramePr>
          <p:cNvPr id="59395" name="Object 3"/>
          <p:cNvGraphicFramePr>
            <a:graphicFrameLocks noChangeAspect="1"/>
          </p:cNvGraphicFramePr>
          <p:nvPr/>
        </p:nvGraphicFramePr>
        <p:xfrm>
          <a:off x="3214678" y="2714620"/>
          <a:ext cx="4654550" cy="866775"/>
        </p:xfrm>
        <a:graphic>
          <a:graphicData uri="http://schemas.openxmlformats.org/presentationml/2006/ole">
            <p:oleObj spid="_x0000_s59395" name="Equation" r:id="rId4" imgW="2387520" imgH="444240" progId="Equation.DSMT4">
              <p:embed/>
            </p:oleObj>
          </a:graphicData>
        </a:graphic>
      </p:graphicFrame>
      <p:graphicFrame>
        <p:nvGraphicFramePr>
          <p:cNvPr id="59396" name="Object 4"/>
          <p:cNvGraphicFramePr>
            <a:graphicFrameLocks noChangeAspect="1"/>
          </p:cNvGraphicFramePr>
          <p:nvPr/>
        </p:nvGraphicFramePr>
        <p:xfrm>
          <a:off x="3132138" y="3714750"/>
          <a:ext cx="4678362" cy="817563"/>
        </p:xfrm>
        <a:graphic>
          <a:graphicData uri="http://schemas.openxmlformats.org/presentationml/2006/ole">
            <p:oleObj spid="_x0000_s59396" name="Equation" r:id="rId5" imgW="2400120" imgH="419040" progId="Equation.DSMT4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42976" y="185736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quarks</a:t>
            </a:r>
            <a:endParaRPr lang="ko-KR" alt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142976" y="2857496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baryons</a:t>
            </a:r>
            <a:endParaRPr lang="ko-KR" alt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142976" y="3786190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mesons</a:t>
            </a:r>
            <a:endParaRPr lang="ko-KR" altLang="en-US" sz="2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 bwMode="auto">
          <a:xfrm>
            <a:off x="228600" y="3581400"/>
            <a:ext cx="8686800" cy="3048000"/>
          </a:xfrm>
          <a:prstGeom prst="rect">
            <a:avLst/>
          </a:prstGeom>
          <a:ln w="57150"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059" name="Picture 37" descr="Pictur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371600"/>
            <a:ext cx="32131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2"/>
          <p:cNvGrpSpPr>
            <a:grpSpLocks/>
          </p:cNvGrpSpPr>
          <p:nvPr/>
        </p:nvGrpSpPr>
        <p:grpSpPr bwMode="auto">
          <a:xfrm>
            <a:off x="5638800" y="1143000"/>
            <a:ext cx="2438400" cy="2286000"/>
            <a:chOff x="1371600" y="4420394"/>
            <a:chExt cx="2438400" cy="2286000"/>
          </a:xfrm>
        </p:grpSpPr>
        <p:sp>
          <p:nvSpPr>
            <p:cNvPr id="10" name="Oval 9"/>
            <p:cNvSpPr/>
            <p:nvPr/>
          </p:nvSpPr>
          <p:spPr bwMode="auto">
            <a:xfrm>
              <a:off x="1676400" y="4724400"/>
              <a:ext cx="1828800" cy="1676400"/>
            </a:xfrm>
            <a:prstGeom prst="ellipse">
              <a:avLst/>
            </a:prstGeom>
            <a:gradFill flip="none" rotWithShape="1">
              <a:gsLst>
                <a:gs pos="0">
                  <a:srgbClr val="00CC99">
                    <a:shade val="30000"/>
                    <a:satMod val="115000"/>
                  </a:srgbClr>
                </a:gs>
                <a:gs pos="50000">
                  <a:srgbClr val="00CC99">
                    <a:shade val="67500"/>
                    <a:satMod val="115000"/>
                  </a:srgbClr>
                </a:gs>
                <a:gs pos="100000">
                  <a:srgbClr val="00CC99"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r"/>
              <a:endParaRPr lang="zh-CN" altLang="en-US" sz="2400"/>
            </a:p>
          </p:txBody>
        </p:sp>
        <p:grpSp>
          <p:nvGrpSpPr>
            <p:cNvPr id="3" name="Group 71"/>
            <p:cNvGrpSpPr>
              <a:grpSpLocks/>
            </p:cNvGrpSpPr>
            <p:nvPr/>
          </p:nvGrpSpPr>
          <p:grpSpPr bwMode="auto">
            <a:xfrm>
              <a:off x="1371600" y="4420394"/>
              <a:ext cx="2438400" cy="2286000"/>
              <a:chOff x="1371600" y="4420394"/>
              <a:chExt cx="2438400" cy="2286000"/>
            </a:xfrm>
          </p:grpSpPr>
          <p:cxnSp>
            <p:nvCxnSpPr>
              <p:cNvPr id="12" name="Straight Arrow Connector 11"/>
              <p:cNvCxnSpPr/>
              <p:nvPr/>
            </p:nvCxnSpPr>
            <p:spPr bwMode="auto">
              <a:xfrm>
                <a:off x="3200400" y="5561807"/>
                <a:ext cx="609600" cy="3175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 bwMode="auto">
              <a:xfrm rot="10800000">
                <a:off x="1371600" y="5561807"/>
                <a:ext cx="609600" cy="3175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 bwMode="auto">
              <a:xfrm rot="5400000">
                <a:off x="2209800" y="6400007"/>
                <a:ext cx="611187" cy="1588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 bwMode="auto">
              <a:xfrm rot="5400000" flipH="1" flipV="1">
                <a:off x="2287587" y="4723607"/>
                <a:ext cx="608013" cy="1588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 bwMode="auto">
              <a:xfrm rot="5400000" flipH="1" flipV="1">
                <a:off x="3036888" y="4764881"/>
                <a:ext cx="427038" cy="404813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 bwMode="auto">
              <a:xfrm rot="16200000" flipV="1">
                <a:off x="1727994" y="4754563"/>
                <a:ext cx="431800" cy="430212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 bwMode="auto">
              <a:xfrm rot="5400000">
                <a:off x="1727994" y="5940426"/>
                <a:ext cx="431800" cy="430212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 bwMode="auto">
              <a:xfrm rot="16200000" flipH="1">
                <a:off x="3048000" y="5942807"/>
                <a:ext cx="457200" cy="457200"/>
              </a:xfrm>
              <a:prstGeom prst="straightConnector1">
                <a:avLst/>
              </a:prstGeom>
              <a:ln>
                <a:headEnd type="none" w="med" len="med"/>
                <a:tailEnd type="arrow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2050" name="Object 11"/>
          <p:cNvGraphicFramePr>
            <a:graphicFrameLocks noChangeAspect="1"/>
          </p:cNvGraphicFramePr>
          <p:nvPr/>
        </p:nvGraphicFramePr>
        <p:xfrm>
          <a:off x="2895600" y="2133600"/>
          <a:ext cx="419100" cy="569913"/>
        </p:xfrm>
        <a:graphic>
          <a:graphicData uri="http://schemas.openxmlformats.org/presentationml/2006/ole">
            <p:oleObj spid="_x0000_s1026" name="Equation" r:id="rId4" imgW="139680" imgH="164880" progId="Equation.3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6629400" y="1981200"/>
          <a:ext cx="457200" cy="701675"/>
        </p:xfrm>
        <a:graphic>
          <a:graphicData uri="http://schemas.openxmlformats.org/presentationml/2006/ole">
            <p:oleObj spid="_x0000_s1027" name="Equation" r:id="rId5" imgW="152280" imgH="203040" progId="Equation.3">
              <p:embed/>
            </p:oleObj>
          </a:graphicData>
        </a:graphic>
      </p:graphicFrame>
      <p:sp>
        <p:nvSpPr>
          <p:cNvPr id="2061" name="TextBox 25"/>
          <p:cNvSpPr txBox="1">
            <a:spLocks noChangeArrowheads="1"/>
          </p:cNvSpPr>
          <p:nvPr/>
        </p:nvSpPr>
        <p:spPr bwMode="auto">
          <a:xfrm>
            <a:off x="1219200" y="762000"/>
            <a:ext cx="2819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shear viscosity </a:t>
            </a:r>
            <a:endParaRPr lang="zh-CN" altLang="en-US" sz="240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062" name="Rectangle 26"/>
          <p:cNvSpPr>
            <a:spLocks noChangeArrowheads="1"/>
          </p:cNvSpPr>
          <p:nvPr/>
        </p:nvSpPr>
        <p:spPr bwMode="auto">
          <a:xfrm>
            <a:off x="5715000" y="762000"/>
            <a:ext cx="2438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400">
                <a:latin typeface="Arial Unicode MS" pitchFamily="50" charset="-127"/>
                <a:ea typeface="Arial Unicode MS" pitchFamily="50" charset="-127"/>
                <a:cs typeface="Arial Unicode MS" pitchFamily="50" charset="-127"/>
              </a:rPr>
              <a:t>bulk viscosity </a:t>
            </a:r>
            <a:endParaRPr lang="zh-CN" altLang="en-US" sz="2400">
              <a:latin typeface="Arial Unicode MS" pitchFamily="50" charset="-127"/>
              <a:ea typeface="Arial Unicode MS" pitchFamily="50" charset="-127"/>
              <a:cs typeface="Arial Unicode MS" pitchFamily="50" charset="-127"/>
            </a:endParaRPr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0" y="0"/>
            <a:ext cx="9177338" cy="719138"/>
          </a:xfrm>
          <a:prstGeom prst="rect">
            <a:avLst/>
          </a:prstGeom>
          <a:solidFill>
            <a:srgbClr val="A4BBFA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CN" sz="40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Viscous hydro with shear &amp; bulk viscosity</a:t>
            </a:r>
          </a:p>
        </p:txBody>
      </p:sp>
      <p:sp>
        <p:nvSpPr>
          <p:cNvPr id="2064" name="TextBox 31"/>
          <p:cNvSpPr txBox="1">
            <a:spLocks noChangeArrowheads="1"/>
          </p:cNvSpPr>
          <p:nvPr/>
        </p:nvSpPr>
        <p:spPr bwMode="auto">
          <a:xfrm>
            <a:off x="533400" y="6248400"/>
            <a:ext cx="8153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(2</a:t>
            </a:r>
            <a:r>
              <a:rPr lang="en-US" baseline="30000"/>
              <a:t>nd</a:t>
            </a:r>
            <a:r>
              <a:rPr lang="en-US"/>
              <a:t> order shear-bulk -mixing term (Muronga, Rischke) not included.)</a:t>
            </a:r>
          </a:p>
        </p:txBody>
      </p:sp>
      <p:grpSp>
        <p:nvGrpSpPr>
          <p:cNvPr id="4" name="Group 59"/>
          <p:cNvGrpSpPr>
            <a:grpSpLocks/>
          </p:cNvGrpSpPr>
          <p:nvPr/>
        </p:nvGrpSpPr>
        <p:grpSpPr bwMode="auto">
          <a:xfrm>
            <a:off x="228600" y="3581400"/>
            <a:ext cx="8915400" cy="2546350"/>
            <a:chOff x="152400" y="2895600"/>
            <a:chExt cx="8763000" cy="2546350"/>
          </a:xfrm>
        </p:grpSpPr>
        <p:graphicFrame>
          <p:nvGraphicFramePr>
            <p:cNvPr id="2052" name="Object 2048"/>
            <p:cNvGraphicFramePr>
              <a:graphicFrameLocks noChangeAspect="1"/>
            </p:cNvGraphicFramePr>
            <p:nvPr/>
          </p:nvGraphicFramePr>
          <p:xfrm>
            <a:off x="609600" y="3354388"/>
            <a:ext cx="1676400" cy="419100"/>
          </p:xfrm>
          <a:graphic>
            <a:graphicData uri="http://schemas.openxmlformats.org/presentationml/2006/ole">
              <p:oleObj spid="_x0000_s1028" name="Equation" r:id="rId6" imgW="876240" imgH="253800" progId="Equation.3">
                <p:embed/>
              </p:oleObj>
            </a:graphicData>
          </a:graphic>
        </p:graphicFrame>
        <p:sp>
          <p:nvSpPr>
            <p:cNvPr id="2066" name="Text Box 1034"/>
            <p:cNvSpPr txBox="1">
              <a:spLocks noChangeArrowheads="1"/>
            </p:cNvSpPr>
            <p:nvPr/>
          </p:nvSpPr>
          <p:spPr bwMode="auto">
            <a:xfrm>
              <a:off x="228600" y="2895600"/>
              <a:ext cx="24384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spcBef>
                  <a:spcPct val="50000"/>
                </a:spcBef>
              </a:pPr>
              <a:r>
                <a:rPr kumimoji="0" lang="en-US" altLang="zh-CN">
                  <a:latin typeface="Arial" pitchFamily="34" charset="0"/>
                </a:rPr>
                <a:t>Conservation laws:</a:t>
              </a:r>
            </a:p>
          </p:txBody>
        </p:sp>
        <p:graphicFrame>
          <p:nvGraphicFramePr>
            <p:cNvPr id="2053" name="Object 2049"/>
            <p:cNvGraphicFramePr>
              <a:graphicFrameLocks noChangeAspect="1"/>
            </p:cNvGraphicFramePr>
            <p:nvPr/>
          </p:nvGraphicFramePr>
          <p:xfrm>
            <a:off x="2895600" y="3352800"/>
            <a:ext cx="5410200" cy="396875"/>
          </p:xfrm>
          <a:graphic>
            <a:graphicData uri="http://schemas.openxmlformats.org/presentationml/2006/ole">
              <p:oleObj spid="_x0000_s1029" name="Equation" r:id="rId7" imgW="2476440" imgH="228600" progId="Equation.3">
                <p:embed/>
              </p:oleObj>
            </a:graphicData>
          </a:graphic>
        </p:graphicFrame>
        <p:graphicFrame>
          <p:nvGraphicFramePr>
            <p:cNvPr id="2054" name="Object 2055"/>
            <p:cNvGraphicFramePr>
              <a:graphicFrameLocks noChangeAspect="1"/>
            </p:cNvGraphicFramePr>
            <p:nvPr/>
          </p:nvGraphicFramePr>
          <p:xfrm>
            <a:off x="304800" y="4191000"/>
            <a:ext cx="6019800" cy="685800"/>
          </p:xfrm>
          <a:graphic>
            <a:graphicData uri="http://schemas.openxmlformats.org/presentationml/2006/ole">
              <p:oleObj spid="_x0000_s1030" name="Equation" r:id="rId8" imgW="3327120" imgH="457200" progId="Equation.3">
                <p:embed/>
              </p:oleObj>
            </a:graphicData>
          </a:graphic>
        </p:graphicFrame>
        <p:sp>
          <p:nvSpPr>
            <p:cNvPr id="2067" name="Text Box 1069"/>
            <p:cNvSpPr txBox="1">
              <a:spLocks noChangeArrowheads="1"/>
            </p:cNvSpPr>
            <p:nvPr/>
          </p:nvSpPr>
          <p:spPr bwMode="auto">
            <a:xfrm>
              <a:off x="152400" y="3810000"/>
              <a:ext cx="87630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0" lang="en-US" altLang="zh-CN">
                  <a:latin typeface="Arial" pitchFamily="34" charset="0"/>
                </a:rPr>
                <a:t>   Evolution equations for shear pressure tensor         and bulk presurre:</a:t>
              </a:r>
            </a:p>
          </p:txBody>
        </p:sp>
        <p:graphicFrame>
          <p:nvGraphicFramePr>
            <p:cNvPr id="2055" name="Object 2054"/>
            <p:cNvGraphicFramePr>
              <a:graphicFrameLocks/>
            </p:cNvGraphicFramePr>
            <p:nvPr/>
          </p:nvGraphicFramePr>
          <p:xfrm>
            <a:off x="5562600" y="3765550"/>
            <a:ext cx="609600" cy="387350"/>
          </p:xfrm>
          <a:graphic>
            <a:graphicData uri="http://schemas.openxmlformats.org/presentationml/2006/ole">
              <p:oleObj spid="_x0000_s1031" name="Equation" r:id="rId9" imgW="266400" imgH="203040" progId="Equation.3">
                <p:embed/>
              </p:oleObj>
            </a:graphicData>
          </a:graphic>
        </p:graphicFrame>
        <p:graphicFrame>
          <p:nvGraphicFramePr>
            <p:cNvPr id="2056" name="Object 36"/>
            <p:cNvGraphicFramePr>
              <a:graphicFrameLocks noChangeAspect="1"/>
            </p:cNvGraphicFramePr>
            <p:nvPr/>
          </p:nvGraphicFramePr>
          <p:xfrm>
            <a:off x="304799" y="4800600"/>
            <a:ext cx="6019801" cy="641350"/>
          </p:xfrm>
          <a:graphic>
            <a:graphicData uri="http://schemas.openxmlformats.org/presentationml/2006/ole">
              <p:oleObj spid="_x0000_s1032" name="Equation" r:id="rId10" imgW="3708360" imgH="457200" progId="Equation.3">
                <p:embed/>
              </p:oleObj>
            </a:graphicData>
          </a:graphic>
        </p:graphicFrame>
        <p:graphicFrame>
          <p:nvGraphicFramePr>
            <p:cNvPr id="2057" name="Object 0"/>
            <p:cNvGraphicFramePr>
              <a:graphicFrameLocks noChangeAspect="1"/>
            </p:cNvGraphicFramePr>
            <p:nvPr/>
          </p:nvGraphicFramePr>
          <p:xfrm>
            <a:off x="4800600" y="3352800"/>
            <a:ext cx="3440112" cy="401638"/>
          </p:xfrm>
          <a:graphic>
            <a:graphicData uri="http://schemas.openxmlformats.org/presentationml/2006/ole">
              <p:oleObj spid="_x0000_s1033" name="Equation" r:id="rId11" imgW="2057400" imgH="228600" progId="Equation.3">
                <p:embed/>
              </p:oleObj>
            </a:graphicData>
          </a:graphic>
        </p:graphicFrame>
        <p:sp>
          <p:nvSpPr>
            <p:cNvPr id="2068" name="Rectangle 68"/>
            <p:cNvSpPr>
              <a:spLocks noChangeArrowheads="1"/>
            </p:cNvSpPr>
            <p:nvPr/>
          </p:nvSpPr>
          <p:spPr bwMode="auto">
            <a:xfrm>
              <a:off x="1981200" y="4343400"/>
              <a:ext cx="1524000" cy="304800"/>
            </a:xfrm>
            <a:prstGeom prst="rect">
              <a:avLst/>
            </a:prstGeom>
            <a:noFill/>
            <a:ln w="38100" algn="ctr">
              <a:solidFill>
                <a:srgbClr val="00B05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r"/>
              <a:endParaRPr lang="zh-CN" altLang="en-US"/>
            </a:p>
          </p:txBody>
        </p:sp>
        <p:sp>
          <p:nvSpPr>
            <p:cNvPr id="2069" name="Rectangle 69"/>
            <p:cNvSpPr>
              <a:spLocks noChangeArrowheads="1"/>
            </p:cNvSpPr>
            <p:nvPr/>
          </p:nvSpPr>
          <p:spPr bwMode="auto">
            <a:xfrm>
              <a:off x="2209800" y="4953000"/>
              <a:ext cx="1447800" cy="304800"/>
            </a:xfrm>
            <a:prstGeom prst="rect">
              <a:avLst/>
            </a:prstGeom>
            <a:noFill/>
            <a:ln w="38100" algn="ctr">
              <a:solidFill>
                <a:srgbClr val="00B050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pPr algn="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/>
          <a:lstStyle/>
          <a:p>
            <a:r>
              <a:rPr lang="en-US" altLang="ko-KR" dirty="0" smtClean="0"/>
              <a:t>Elliptic flow is an useful observable in studying the hydrodynamic behavior of the system produced in the heavy-ion collisions.</a:t>
            </a:r>
          </a:p>
          <a:p>
            <a:r>
              <a:rPr lang="en-US" altLang="ko-KR" dirty="0" smtClean="0"/>
              <a:t>RHIC data on v2 is strong evidence for relativistic collective flow.</a:t>
            </a:r>
          </a:p>
          <a:p>
            <a:r>
              <a:rPr lang="en-US" altLang="ko-KR" dirty="0" smtClean="0"/>
              <a:t>Viscous relativistic hydrodynamics is needed.</a:t>
            </a:r>
            <a:endParaRPr lang="ko-KR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Relativistic Hydrodynamics</a:t>
            </a:r>
            <a:endParaRPr lang="ko-KR" altLang="en-US" dirty="0"/>
          </a:p>
        </p:txBody>
      </p:sp>
      <p:graphicFrame>
        <p:nvGraphicFramePr>
          <p:cNvPr id="18434" name="Object 9"/>
          <p:cNvGraphicFramePr>
            <a:graphicFrameLocks noChangeAspect="1"/>
          </p:cNvGraphicFramePr>
          <p:nvPr>
            <p:ph idx="1"/>
          </p:nvPr>
        </p:nvGraphicFramePr>
        <p:xfrm>
          <a:off x="1428728" y="2071678"/>
          <a:ext cx="3825504" cy="1214446"/>
        </p:xfrm>
        <a:graphic>
          <a:graphicData uri="http://schemas.openxmlformats.org/presentationml/2006/ole">
            <p:oleObj spid="_x0000_s18434" name="Equation" r:id="rId3" imgW="1600200" imgH="507960" progId="Equation.3">
              <p:embed/>
            </p:oleObj>
          </a:graphicData>
        </a:graphic>
      </p:graphicFrame>
      <p:sp>
        <p:nvSpPr>
          <p:cNvPr id="5" name="직사각형 4"/>
          <p:cNvSpPr/>
          <p:nvPr/>
        </p:nvSpPr>
        <p:spPr>
          <a:xfrm>
            <a:off x="1214414" y="150017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b="1" dirty="0" smtClean="0"/>
              <a:t>Hydrodynamic equations</a:t>
            </a:r>
            <a:endParaRPr lang="ko-KR" altLang="en-US" b="1" dirty="0"/>
          </a:p>
        </p:txBody>
      </p:sp>
      <p:sp>
        <p:nvSpPr>
          <p:cNvPr id="6" name="직사각형 5"/>
          <p:cNvSpPr/>
          <p:nvPr/>
        </p:nvSpPr>
        <p:spPr>
          <a:xfrm>
            <a:off x="5929322" y="2786058"/>
            <a:ext cx="3036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Energy momentum tensor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3428992" y="5929330"/>
            <a:ext cx="47395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 smtClean="0"/>
              <a:t>Conservation of energy &amp; momentum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graphicFrame>
        <p:nvGraphicFramePr>
          <p:cNvPr id="18435" name="Object 9"/>
          <p:cNvGraphicFramePr>
            <a:graphicFrameLocks noChangeAspect="1"/>
          </p:cNvGraphicFramePr>
          <p:nvPr/>
        </p:nvGraphicFramePr>
        <p:xfrm>
          <a:off x="1428728" y="4000504"/>
          <a:ext cx="2227262" cy="730250"/>
        </p:xfrm>
        <a:graphic>
          <a:graphicData uri="http://schemas.openxmlformats.org/presentationml/2006/ole">
            <p:oleObj spid="_x0000_s18435" name="Equation" r:id="rId4" imgW="774360" imgH="253800" progId="Equation.DSMT4">
              <p:embed/>
            </p:oleObj>
          </a:graphicData>
        </a:graphic>
      </p:graphicFrame>
      <p:sp>
        <p:nvSpPr>
          <p:cNvPr id="9" name="직사각형 8"/>
          <p:cNvSpPr/>
          <p:nvPr/>
        </p:nvSpPr>
        <p:spPr>
          <a:xfrm>
            <a:off x="1285852" y="3429000"/>
            <a:ext cx="3396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/>
              <a:t>Baryon number conservation</a:t>
            </a:r>
            <a:endParaRPr lang="ko-KR" altLang="en-US" b="1" dirty="0"/>
          </a:p>
        </p:txBody>
      </p:sp>
      <p:graphicFrame>
        <p:nvGraphicFramePr>
          <p:cNvPr id="18436" name="Object 9"/>
          <p:cNvGraphicFramePr>
            <a:graphicFrameLocks noChangeAspect="1"/>
          </p:cNvGraphicFramePr>
          <p:nvPr/>
        </p:nvGraphicFramePr>
        <p:xfrm>
          <a:off x="1928794" y="4714884"/>
          <a:ext cx="2571767" cy="1022113"/>
        </p:xfrm>
        <a:graphic>
          <a:graphicData uri="http://schemas.openxmlformats.org/presentationml/2006/ole">
            <p:oleObj spid="_x0000_s18436" name="Equation" r:id="rId5" imgW="990360" imgH="393480" progId="Equation.DSMT4">
              <p:embed/>
            </p:oleObj>
          </a:graphicData>
        </a:graphic>
      </p:graphicFrame>
      <p:graphicFrame>
        <p:nvGraphicFramePr>
          <p:cNvPr id="18437" name="Object 9"/>
          <p:cNvGraphicFramePr>
            <a:graphicFrameLocks noChangeAspect="1"/>
          </p:cNvGraphicFramePr>
          <p:nvPr/>
        </p:nvGraphicFramePr>
        <p:xfrm>
          <a:off x="4859338" y="3946525"/>
          <a:ext cx="2081212" cy="693738"/>
        </p:xfrm>
        <a:graphic>
          <a:graphicData uri="http://schemas.openxmlformats.org/presentationml/2006/ole">
            <p:oleObj spid="_x0000_s18437" name="Equation" r:id="rId6" imgW="723600" imgH="241200" progId="Equation.DSMT4">
              <p:embed/>
            </p:oleObj>
          </a:graphicData>
        </a:graphic>
      </p:graphicFrame>
      <p:graphicFrame>
        <p:nvGraphicFramePr>
          <p:cNvPr id="18438" name="Object 9"/>
          <p:cNvGraphicFramePr>
            <a:graphicFrameLocks noChangeAspect="1"/>
          </p:cNvGraphicFramePr>
          <p:nvPr/>
        </p:nvGraphicFramePr>
        <p:xfrm>
          <a:off x="1857356" y="5786454"/>
          <a:ext cx="1387475" cy="658812"/>
        </p:xfrm>
        <a:graphic>
          <a:graphicData uri="http://schemas.openxmlformats.org/presentationml/2006/ole">
            <p:oleObj spid="_x0000_s18438" name="Equation" r:id="rId7" imgW="482400" imgH="228600" progId="Equation.DSMT4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357290" y="5857892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 smtClean="0"/>
              <a:t>If</a:t>
            </a:r>
            <a:endParaRPr lang="ko-KR" alt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786314" y="5072074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Continuity equation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00760" y="1428736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err="1" smtClean="0"/>
              <a:t>Nucl-th</a:t>
            </a:r>
            <a:r>
              <a:rPr lang="en-US" altLang="ko-KR" dirty="0" smtClean="0"/>
              <a:t>/0708.2433</a:t>
            </a:r>
          </a:p>
          <a:p>
            <a:r>
              <a:rPr lang="en-US" altLang="ko-KR" dirty="0" smtClean="0"/>
              <a:t>Jean-Yves </a:t>
            </a:r>
            <a:r>
              <a:rPr lang="en-US" altLang="ko-KR" dirty="0" err="1" smtClean="0"/>
              <a:t>Ollitrault</a:t>
            </a:r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Relativistic Hydrodynamics</a:t>
            </a:r>
            <a:endParaRPr lang="ko-KR" altLang="en-US" dirty="0"/>
          </a:p>
        </p:txBody>
      </p:sp>
      <p:graphicFrame>
        <p:nvGraphicFramePr>
          <p:cNvPr id="20482" name="Object 9"/>
          <p:cNvGraphicFramePr>
            <a:graphicFrameLocks noChangeAspect="1"/>
          </p:cNvGraphicFramePr>
          <p:nvPr>
            <p:ph idx="1"/>
          </p:nvPr>
        </p:nvGraphicFramePr>
        <p:xfrm>
          <a:off x="1285852" y="1428736"/>
          <a:ext cx="6602413" cy="2011362"/>
        </p:xfrm>
        <a:graphic>
          <a:graphicData uri="http://schemas.openxmlformats.org/presentationml/2006/ole">
            <p:oleObj spid="_x0000_s20482" name="Equation" r:id="rId3" imgW="3085920" imgH="939600" progId="Equation.DSMT4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00166" y="3714752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T00 is the energy density</a:t>
            </a:r>
          </a:p>
          <a:p>
            <a:r>
              <a:rPr lang="en-US" altLang="ko-KR" dirty="0" smtClean="0"/>
              <a:t>T0j  is the density of j-</a:t>
            </a:r>
            <a:r>
              <a:rPr lang="en-US" altLang="ko-KR" dirty="0" err="1" smtClean="0"/>
              <a:t>th</a:t>
            </a:r>
            <a:r>
              <a:rPr lang="en-US" altLang="ko-KR" dirty="0" smtClean="0"/>
              <a:t> momentum (j=1,2,3)</a:t>
            </a:r>
            <a:endParaRPr lang="ko-KR" altLang="en-US" dirty="0"/>
          </a:p>
        </p:txBody>
      </p:sp>
      <p:graphicFrame>
        <p:nvGraphicFramePr>
          <p:cNvPr id="20484" name="Object 2"/>
          <p:cNvGraphicFramePr>
            <a:graphicFrameLocks noChangeAspect="1"/>
          </p:cNvGraphicFramePr>
          <p:nvPr/>
        </p:nvGraphicFramePr>
        <p:xfrm>
          <a:off x="5572132" y="4572008"/>
          <a:ext cx="2286000" cy="2033588"/>
        </p:xfrm>
        <a:graphic>
          <a:graphicData uri="http://schemas.openxmlformats.org/presentationml/2006/ole">
            <p:oleObj spid="_x0000_s20484" name="Equation" r:id="rId4" imgW="1028520" imgH="9144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428728" y="4929198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If longitudinal expansion only,</a:t>
            </a:r>
          </a:p>
          <a:p>
            <a:r>
              <a:rPr lang="en-US" altLang="ko-KR" dirty="0" smtClean="0"/>
              <a:t> -  (1+1) hydrodynamics</a:t>
            </a:r>
            <a:endParaRPr lang="ko-KR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TextBox 10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altLang="ko-KR" sz="2000" b="1" dirty="0"/>
              <a:t>Equation of state</a:t>
            </a:r>
            <a:endParaRPr lang="ko-KR" altLang="en-US" sz="2000" b="1" dirty="0"/>
          </a:p>
        </p:txBody>
      </p:sp>
      <p:graphicFrame>
        <p:nvGraphicFramePr>
          <p:cNvPr id="21506" name="Object 5"/>
          <p:cNvGraphicFramePr>
            <a:graphicFrameLocks noChangeAspect="1"/>
          </p:cNvGraphicFramePr>
          <p:nvPr/>
        </p:nvGraphicFramePr>
        <p:xfrm>
          <a:off x="1142976" y="2143116"/>
          <a:ext cx="1457327" cy="1036716"/>
        </p:xfrm>
        <a:graphic>
          <a:graphicData uri="http://schemas.openxmlformats.org/presentationml/2006/ole">
            <p:oleObj spid="_x0000_s21506" name="Equation" r:id="rId3" imgW="596880" imgH="406080" progId="Equation.3">
              <p:embed/>
            </p:oleObj>
          </a:graphicData>
        </a:graphic>
      </p:graphicFrame>
      <p:graphicFrame>
        <p:nvGraphicFramePr>
          <p:cNvPr id="21507" name="Object 3"/>
          <p:cNvGraphicFramePr>
            <a:graphicFrameLocks noChangeAspect="1"/>
          </p:cNvGraphicFramePr>
          <p:nvPr/>
        </p:nvGraphicFramePr>
        <p:xfrm>
          <a:off x="1071538" y="3786190"/>
          <a:ext cx="3929090" cy="1031267"/>
        </p:xfrm>
        <a:graphic>
          <a:graphicData uri="http://schemas.openxmlformats.org/presentationml/2006/ole">
            <p:oleObj spid="_x0000_s21507" name="Equation" r:id="rId4" imgW="1498320" imgH="393480" progId="Equation.DSMT4">
              <p:embed/>
            </p:oleObj>
          </a:graphicData>
        </a:graphic>
      </p:graphicFrame>
      <p:sp>
        <p:nvSpPr>
          <p:cNvPr id="8" name="직사각형 7"/>
          <p:cNvSpPr/>
          <p:nvPr/>
        </p:nvSpPr>
        <p:spPr>
          <a:xfrm>
            <a:off x="3143240" y="2857496"/>
            <a:ext cx="52529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for relativistic </a:t>
            </a:r>
            <a:r>
              <a:rPr lang="en-US" altLang="ko-KR" dirty="0" err="1" smtClean="0"/>
              <a:t>massless</a:t>
            </a:r>
            <a:r>
              <a:rPr lang="en-US" altLang="ko-KR" dirty="0" smtClean="0"/>
              <a:t>  gas (e.g., photon, gluon)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3143240" y="2214554"/>
            <a:ext cx="56872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which specifies the fluid (e.g., water, </a:t>
            </a:r>
            <a:r>
              <a:rPr lang="en-US" altLang="ko-KR" dirty="0" err="1" smtClean="0"/>
              <a:t>hadron</a:t>
            </a:r>
            <a:r>
              <a:rPr lang="en-US" altLang="ko-KR" dirty="0" smtClean="0"/>
              <a:t> gas, etc)</a:t>
            </a:r>
            <a:endParaRPr lang="ko-KR" alt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571472" y="3286124"/>
            <a:ext cx="18966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000" dirty="0" smtClean="0"/>
              <a:t>Sound velocity</a:t>
            </a:r>
            <a:endParaRPr lang="ko-KR" alt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Initial conditions – </a:t>
            </a:r>
            <a:r>
              <a:rPr lang="en-US" altLang="ko-KR" sz="2000" dirty="0" smtClean="0"/>
              <a:t>depend on the impact parameter</a:t>
            </a:r>
          </a:p>
          <a:p>
            <a:r>
              <a:rPr lang="en-US" altLang="ko-KR" sz="2000" dirty="0" smtClean="0"/>
              <a:t>Assuming a </a:t>
            </a:r>
            <a:r>
              <a:rPr lang="en-US" altLang="ko-KR" sz="2000" dirty="0" err="1" smtClean="0"/>
              <a:t>gaussian</a:t>
            </a:r>
            <a:r>
              <a:rPr lang="en-US" altLang="ko-KR" sz="2000" dirty="0" smtClean="0"/>
              <a:t> entropy density profile at            :</a:t>
            </a:r>
          </a:p>
          <a:p>
            <a:endParaRPr lang="ko-KR" altLang="en-US" sz="2000" dirty="0"/>
          </a:p>
        </p:txBody>
      </p:sp>
      <p:graphicFrame>
        <p:nvGraphicFramePr>
          <p:cNvPr id="23554" name="Object 5"/>
          <p:cNvGraphicFramePr>
            <a:graphicFrameLocks noChangeAspect="1"/>
          </p:cNvGraphicFramePr>
          <p:nvPr/>
        </p:nvGraphicFramePr>
        <p:xfrm>
          <a:off x="6429388" y="2071678"/>
          <a:ext cx="930275" cy="582613"/>
        </p:xfrm>
        <a:graphic>
          <a:graphicData uri="http://schemas.openxmlformats.org/presentationml/2006/ole">
            <p:oleObj spid="_x0000_s23554" name="Equation" r:id="rId4" imgW="380880" imgH="228600" progId="Equation.DSMT4">
              <p:embed/>
            </p:oleObj>
          </a:graphicData>
        </a:graphic>
      </p:graphicFrame>
      <p:graphicFrame>
        <p:nvGraphicFramePr>
          <p:cNvPr id="23556" name="Object 5"/>
          <p:cNvGraphicFramePr>
            <a:graphicFrameLocks noChangeAspect="1"/>
          </p:cNvGraphicFramePr>
          <p:nvPr/>
        </p:nvGraphicFramePr>
        <p:xfrm>
          <a:off x="1214414" y="2643182"/>
          <a:ext cx="5715040" cy="1148185"/>
        </p:xfrm>
        <a:graphic>
          <a:graphicData uri="http://schemas.openxmlformats.org/presentationml/2006/ole">
            <p:oleObj spid="_x0000_s23556" name="Equation" r:id="rId5" imgW="2438280" imgH="469800" progId="Equation.DSMT4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3786182" y="3786190"/>
          <a:ext cx="1774664" cy="571503"/>
        </p:xfrm>
        <a:graphic>
          <a:graphicData uri="http://schemas.openxmlformats.org/presentationml/2006/ole">
            <p:oleObj spid="_x0000_s23557" name="Equation" r:id="rId6" imgW="749160" imgH="24120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42976" y="3857628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For central collisions :                          fm</a:t>
            </a:r>
            <a:endParaRPr lang="ko-KR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2976" y="4643446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For non-central collisions: </a:t>
            </a:r>
            <a:endParaRPr lang="ko-KR" altLang="en-US" dirty="0"/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4286248" y="4572008"/>
          <a:ext cx="1201738" cy="571500"/>
        </p:xfrm>
        <a:graphic>
          <a:graphicData uri="http://schemas.openxmlformats.org/presentationml/2006/ole">
            <p:oleObj spid="_x0000_s23558" name="Equation" r:id="rId7" imgW="507960" imgH="241200" progId="Equation.DSMT4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857356" y="5286388"/>
            <a:ext cx="7072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Au-Au at b=7 fm,                   fm                          </a:t>
            </a:r>
            <a:r>
              <a:rPr lang="en-US" altLang="ko-KR" dirty="0" err="1" smtClean="0"/>
              <a:t>fm</a:t>
            </a:r>
            <a:endParaRPr lang="ko-KR" altLang="en-US" dirty="0"/>
          </a:p>
        </p:txBody>
      </p:sp>
      <p:graphicFrame>
        <p:nvGraphicFramePr>
          <p:cNvPr id="23559" name="Object 7"/>
          <p:cNvGraphicFramePr>
            <a:graphicFrameLocks noChangeAspect="1"/>
          </p:cNvGraphicFramePr>
          <p:nvPr/>
        </p:nvGraphicFramePr>
        <p:xfrm>
          <a:off x="4251325" y="5214938"/>
          <a:ext cx="4092575" cy="571500"/>
        </p:xfrm>
        <a:graphic>
          <a:graphicData uri="http://schemas.openxmlformats.org/presentationml/2006/ole">
            <p:oleObj spid="_x0000_s23559" name="Equation" r:id="rId8" imgW="172692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 descr="Eliptic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857232"/>
            <a:ext cx="7837333" cy="507527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Longitudinal acceleration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3000372"/>
            <a:ext cx="5572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err="1" smtClean="0"/>
              <a:t>Bjorken</a:t>
            </a:r>
            <a:r>
              <a:rPr lang="en-US" altLang="ko-KR" sz="2000" dirty="0" smtClean="0"/>
              <a:t> picture for the baryon-free region :      </a:t>
            </a:r>
          </a:p>
          <a:p>
            <a:r>
              <a:rPr lang="en-US" altLang="ko-KR" sz="2000" dirty="0" smtClean="0"/>
              <a:t> 1+1  hydro with the wall of fluid moving at c</a:t>
            </a:r>
            <a:endParaRPr lang="ko-KR" altLang="en-US" sz="2000" dirty="0"/>
          </a:p>
        </p:txBody>
      </p:sp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6858016" y="3000372"/>
          <a:ext cx="1290638" cy="541337"/>
        </p:xfrm>
        <a:graphic>
          <a:graphicData uri="http://schemas.openxmlformats.org/presentationml/2006/ole">
            <p:oleObj spid="_x0000_s24578" name="Equation" r:id="rId3" imgW="545760" imgH="228600" progId="Equation.DSMT4">
              <p:embed/>
            </p:oleObj>
          </a:graphicData>
        </a:graphic>
      </p:graphicFrame>
      <p:graphicFrame>
        <p:nvGraphicFramePr>
          <p:cNvPr id="24579" name="Object 3"/>
          <p:cNvGraphicFramePr>
            <a:graphicFrameLocks noChangeAspect="1"/>
          </p:cNvGraphicFramePr>
          <p:nvPr/>
        </p:nvGraphicFramePr>
        <p:xfrm>
          <a:off x="1428728" y="3857628"/>
          <a:ext cx="1857388" cy="1609294"/>
        </p:xfrm>
        <a:graphic>
          <a:graphicData uri="http://schemas.openxmlformats.org/presentationml/2006/ole">
            <p:oleObj spid="_x0000_s24579" name="Equation" r:id="rId4" imgW="939600" imgH="812520" progId="Equation.DSMT4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28662" y="5500702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For </a:t>
            </a:r>
            <a:r>
              <a:rPr lang="en-US" altLang="ko-KR" dirty="0" err="1" smtClean="0"/>
              <a:t>massless</a:t>
            </a:r>
            <a:r>
              <a:rPr lang="en-US" altLang="ko-KR" dirty="0" smtClean="0"/>
              <a:t> relativistic particles:</a:t>
            </a:r>
            <a:endParaRPr lang="ko-KR" altLang="en-US" dirty="0"/>
          </a:p>
        </p:txBody>
      </p:sp>
      <p:graphicFrame>
        <p:nvGraphicFramePr>
          <p:cNvPr id="24580" name="Object 5"/>
          <p:cNvGraphicFramePr>
            <a:graphicFrameLocks noChangeAspect="1"/>
          </p:cNvGraphicFramePr>
          <p:nvPr/>
        </p:nvGraphicFramePr>
        <p:xfrm>
          <a:off x="4857752" y="5500702"/>
          <a:ext cx="1333500" cy="454025"/>
        </p:xfrm>
        <a:graphic>
          <a:graphicData uri="http://schemas.openxmlformats.org/presentationml/2006/ole">
            <p:oleObj spid="_x0000_s24580" name="Equation" r:id="rId5" imgW="545760" imgH="177480" progId="Equation.DSMT4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000100" y="1714488"/>
          <a:ext cx="3640137" cy="779462"/>
        </p:xfrm>
        <a:graphic>
          <a:graphicData uri="http://schemas.openxmlformats.org/presentationml/2006/ole">
            <p:oleObj spid="_x0000_s24582" name="Equation" r:id="rId6" imgW="1841400" imgH="393480" progId="Equation.DSMT4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5072066" y="192880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Acceleration in z-direction</a:t>
            </a:r>
            <a:endParaRPr lang="ko-KR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Transverse expansion</a:t>
            </a:r>
            <a:endParaRPr lang="ko-KR" altLang="en-US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928662" y="1500174"/>
          <a:ext cx="3640138" cy="779463"/>
        </p:xfrm>
        <a:graphic>
          <a:graphicData uri="http://schemas.openxmlformats.org/presentationml/2006/ole">
            <p:oleObj spid="_x0000_s25603" name="Equation" r:id="rId3" imgW="1841400" imgH="39348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929190" y="1643050"/>
            <a:ext cx="378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Acceleration</a:t>
            </a:r>
            <a:r>
              <a:rPr lang="en-US" altLang="ko-KR" dirty="0" smtClean="0"/>
              <a:t> in transverse </a:t>
            </a:r>
            <a:r>
              <a:rPr lang="en-US" altLang="ko-KR" dirty="0" err="1" smtClean="0"/>
              <a:t>direc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2428868"/>
            <a:ext cx="464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/>
              <a:t>with Gaussian entropy density profile</a:t>
            </a:r>
            <a:endParaRPr lang="ko-KR" altLang="en-US" sz="2000" dirty="0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500166" y="2928934"/>
          <a:ext cx="3430487" cy="1000132"/>
        </p:xfrm>
        <a:graphic>
          <a:graphicData uri="http://schemas.openxmlformats.org/presentationml/2006/ole">
            <p:oleObj spid="_x0000_s25604" name="Equation" r:id="rId4" imgW="1612800" imgH="469800" progId="Equation.DSMT4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4214810" y="3929066"/>
          <a:ext cx="2582863" cy="571500"/>
        </p:xfrm>
        <a:graphic>
          <a:graphicData uri="http://schemas.openxmlformats.org/presentationml/2006/ole">
            <p:oleObj spid="_x0000_s25605" name="Equation" r:id="rId5" imgW="1091880" imgH="241200" progId="Equation.DSMT4">
              <p:embed/>
            </p:oleObj>
          </a:graphicData>
        </a:graphic>
      </p:graphicFrame>
      <p:sp>
        <p:nvSpPr>
          <p:cNvPr id="10" name="직사각형 9"/>
          <p:cNvSpPr/>
          <p:nvPr/>
        </p:nvSpPr>
        <p:spPr>
          <a:xfrm>
            <a:off x="1214414" y="4000504"/>
            <a:ext cx="2959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For non-central collisions: </a:t>
            </a:r>
            <a:endParaRPr lang="ko-KR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00100" y="4572008"/>
            <a:ext cx="7786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transverse expansion is larger along the smaller dimension,</a:t>
            </a:r>
          </a:p>
          <a:p>
            <a:r>
              <a:rPr lang="en-US" altLang="ko-KR" dirty="0" smtClean="0"/>
              <a:t> because the pressure gradient is larger. More particles near </a:t>
            </a:r>
            <a:endParaRPr lang="ko-KR" altLang="en-US" dirty="0"/>
          </a:p>
        </p:txBody>
      </p:sp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7500958" y="4786322"/>
          <a:ext cx="839788" cy="482600"/>
        </p:xfrm>
        <a:graphic>
          <a:graphicData uri="http://schemas.openxmlformats.org/presentationml/2006/ole">
            <p:oleObj spid="_x0000_s25606" name="Equation" r:id="rId6" imgW="355320" imgH="203040" progId="Equation.DSMT4">
              <p:embed/>
            </p:oleObj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1285852" y="5429264"/>
          <a:ext cx="2973387" cy="992187"/>
        </p:xfrm>
        <a:graphic>
          <a:graphicData uri="http://schemas.openxmlformats.org/presentationml/2006/ole">
            <p:oleObj spid="_x0000_s25607" name="Equation" r:id="rId7" imgW="1257120" imgH="419040" progId="Equation.DSMT4">
              <p:embed/>
            </p:oleObj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5000628" y="5715016"/>
          <a:ext cx="360362" cy="541338"/>
        </p:xfrm>
        <a:graphic>
          <a:graphicData uri="http://schemas.openxmlformats.org/presentationml/2006/ole">
            <p:oleObj spid="_x0000_s25608" name="Equation" r:id="rId8" imgW="152280" imgH="228600" progId="Equation.DSMT4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500694" y="5786454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: elliptic coefficient</a:t>
            </a:r>
            <a:endParaRPr lang="ko-KR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8662" y="857232"/>
            <a:ext cx="78581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At </a:t>
            </a:r>
            <a:r>
              <a:rPr lang="en-US" altLang="ko-KR" dirty="0" smtClean="0"/>
              <a:t>time</a:t>
            </a:r>
          </a:p>
          <a:p>
            <a:r>
              <a:rPr lang="en-US" altLang="ko-KR" dirty="0" smtClean="0"/>
              <a:t>            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 </a:t>
            </a:r>
            <a:r>
              <a:rPr lang="en-US" altLang="ko-KR" dirty="0" smtClean="0"/>
              <a:t>transverse expansion becomes </a:t>
            </a:r>
            <a:r>
              <a:rPr lang="en-US" altLang="ko-KR" dirty="0" smtClean="0"/>
              <a:t>significant, and </a:t>
            </a:r>
            <a:r>
              <a:rPr lang="en-US" altLang="ko-KR" dirty="0" smtClean="0"/>
              <a:t>act as a cutoff for </a:t>
            </a:r>
            <a:r>
              <a:rPr lang="en-US" altLang="ko-KR" dirty="0" smtClean="0"/>
              <a:t>  </a:t>
            </a:r>
          </a:p>
          <a:p>
            <a:r>
              <a:rPr lang="en-US" altLang="ko-KR" dirty="0" smtClean="0"/>
              <a:t> </a:t>
            </a:r>
            <a:r>
              <a:rPr lang="en-US" altLang="ko-KR" dirty="0" smtClean="0"/>
              <a:t>longitudinal cooling and the total energy remains constant.  </a:t>
            </a:r>
          </a:p>
          <a:p>
            <a:r>
              <a:rPr lang="en-US" altLang="ko-KR" dirty="0" smtClean="0"/>
              <a:t> Thus the average energy per particle remains constant.</a:t>
            </a:r>
          </a:p>
          <a:p>
            <a:r>
              <a:rPr lang="en-US" altLang="ko-KR" dirty="0" smtClean="0"/>
              <a:t>Also the half of the elliptic flow builds up at this time.</a:t>
            </a:r>
            <a:endParaRPr lang="ko-KR" altLang="en-US" dirty="0"/>
          </a:p>
        </p:txBody>
      </p:sp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1928794" y="642918"/>
          <a:ext cx="4210056" cy="916372"/>
        </p:xfrm>
        <a:graphic>
          <a:graphicData uri="http://schemas.openxmlformats.org/presentationml/2006/ole">
            <p:oleObj spid="_x0000_s49154" name="Equation" r:id="rId3" imgW="2044440" imgH="444240" progId="Equation.DSMT4">
              <p:embed/>
            </p:oleObj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071538" y="3357562"/>
            <a:ext cx="66437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The choice of initial conditions influence the elliptic flow.</a:t>
            </a:r>
          </a:p>
          <a:p>
            <a:r>
              <a:rPr lang="en-US" altLang="ko-KR" dirty="0" smtClean="0"/>
              <a:t>Early success of ideal hydrodynamic calculations in getting the      at RHIC may be due to unrealistic initial conditions with large eccentricity.</a:t>
            </a:r>
          </a:p>
          <a:p>
            <a:r>
              <a:rPr lang="en-US" altLang="ko-KR" dirty="0" smtClean="0"/>
              <a:t>The color glass condensate predicts large eccentricity.</a:t>
            </a:r>
            <a:endParaRPr lang="ko-KR" altLang="en-US" dirty="0"/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571604" y="3857628"/>
          <a:ext cx="357190" cy="535785"/>
        </p:xfrm>
        <a:graphic>
          <a:graphicData uri="http://schemas.openxmlformats.org/presentationml/2006/ole">
            <p:oleObj spid="_x0000_s49155" name="Equation" r:id="rId4" imgW="152280" imgH="228600" progId="Equation.DSMT4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71538" y="5214950"/>
            <a:ext cx="7286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For the central collision, one expects zero      , but experimentally</a:t>
            </a:r>
          </a:p>
          <a:p>
            <a:r>
              <a:rPr lang="en-US" altLang="ko-KR" dirty="0" smtClean="0"/>
              <a:t>larger value in </a:t>
            </a:r>
            <a:r>
              <a:rPr lang="en-US" altLang="ko-KR" dirty="0" err="1" smtClean="0"/>
              <a:t>Cu+Cu</a:t>
            </a:r>
            <a:r>
              <a:rPr lang="en-US" altLang="ko-KR" dirty="0" smtClean="0"/>
              <a:t> than </a:t>
            </a:r>
            <a:r>
              <a:rPr lang="en-US" altLang="ko-KR" dirty="0" err="1" smtClean="0"/>
              <a:t>Au+Au</a:t>
            </a:r>
            <a:r>
              <a:rPr lang="en-US" altLang="ko-KR" dirty="0" smtClean="0"/>
              <a:t>.</a:t>
            </a:r>
            <a:endParaRPr lang="ko-KR" altLang="en-US" dirty="0"/>
          </a:p>
        </p:txBody>
      </p:sp>
      <p:graphicFrame>
        <p:nvGraphicFramePr>
          <p:cNvPr id="49156" name="Object 4"/>
          <p:cNvGraphicFramePr>
            <a:graphicFrameLocks noChangeAspect="1"/>
          </p:cNvGraphicFramePr>
          <p:nvPr/>
        </p:nvGraphicFramePr>
        <p:xfrm>
          <a:off x="5500694" y="5143512"/>
          <a:ext cx="357188" cy="536575"/>
        </p:xfrm>
        <a:graphic>
          <a:graphicData uri="http://schemas.openxmlformats.org/presentationml/2006/ole">
            <p:oleObj spid="_x0000_s49156" name="Equation" r:id="rId5" imgW="15228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</TotalTime>
  <Words>545</Words>
  <Application>Microsoft Office PowerPoint</Application>
  <PresentationFormat>화면 슬라이드 쇼(4:3)</PresentationFormat>
  <Paragraphs>99</Paragraphs>
  <Slides>19</Slides>
  <Notes>1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19</vt:i4>
      </vt:variant>
    </vt:vector>
  </HeadingPairs>
  <TitlesOfParts>
    <vt:vector size="22" baseType="lpstr">
      <vt:lpstr>Office 테마</vt:lpstr>
      <vt:lpstr>Equation</vt:lpstr>
      <vt:lpstr>MathType 6.0 Equation</vt:lpstr>
      <vt:lpstr>Elliptic Flow at High Energy heavy-ion collisions</vt:lpstr>
      <vt:lpstr>Relativistic Hydrodynamics</vt:lpstr>
      <vt:lpstr>Relativistic Hydrodynamics</vt:lpstr>
      <vt:lpstr>슬라이드 4</vt:lpstr>
      <vt:lpstr>슬라이드 5</vt:lpstr>
      <vt:lpstr>슬라이드 6</vt:lpstr>
      <vt:lpstr>Longitudinal acceleration</vt:lpstr>
      <vt:lpstr>Transverse expansion</vt:lpstr>
      <vt:lpstr>슬라이드 9</vt:lpstr>
      <vt:lpstr>Particle spectra</vt:lpstr>
      <vt:lpstr>p+p collisions</vt:lpstr>
      <vt:lpstr>Au+Au collisions</vt:lpstr>
      <vt:lpstr>Elliptic flow</vt:lpstr>
      <vt:lpstr>슬라이드 14</vt:lpstr>
      <vt:lpstr>Elliptic coefficient</vt:lpstr>
      <vt:lpstr>Recombination works!</vt:lpstr>
      <vt:lpstr>Recombination model explains the constituent quark scaling</vt:lpstr>
      <vt:lpstr>슬라이드 18</vt:lpstr>
      <vt:lpstr>summary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Elliptic Flow at High Energy heavy-ion collisions</dc:title>
  <dc:creator>kslee</dc:creator>
  <cp:lastModifiedBy>kslee</cp:lastModifiedBy>
  <cp:revision>57</cp:revision>
  <dcterms:created xsi:type="dcterms:W3CDTF">2010-02-23T08:01:13Z</dcterms:created>
  <dcterms:modified xsi:type="dcterms:W3CDTF">2010-02-24T14:34:48Z</dcterms:modified>
</cp:coreProperties>
</file>