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321" r:id="rId3"/>
    <p:sldId id="308" r:id="rId4"/>
    <p:sldId id="345" r:id="rId5"/>
    <p:sldId id="347" r:id="rId6"/>
    <p:sldId id="34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8" r:id="rId16"/>
    <p:sldId id="349" r:id="rId17"/>
    <p:sldId id="273" r:id="rId18"/>
    <p:sldId id="318" r:id="rId19"/>
    <p:sldId id="309" r:id="rId20"/>
    <p:sldId id="310" r:id="rId21"/>
    <p:sldId id="312" r:id="rId22"/>
    <p:sldId id="313" r:id="rId23"/>
    <p:sldId id="311" r:id="rId24"/>
    <p:sldId id="315" r:id="rId25"/>
    <p:sldId id="316" r:id="rId26"/>
    <p:sldId id="284" r:id="rId27"/>
    <p:sldId id="285" r:id="rId28"/>
    <p:sldId id="286" r:id="rId29"/>
    <p:sldId id="274" r:id="rId30"/>
    <p:sldId id="288" r:id="rId31"/>
    <p:sldId id="289" r:id="rId32"/>
    <p:sldId id="350" r:id="rId33"/>
    <p:sldId id="319" r:id="rId34"/>
    <p:sldId id="305" r:id="rId35"/>
    <p:sldId id="351" r:id="rId36"/>
    <p:sldId id="304" r:id="rId37"/>
  </p:sldIdLst>
  <p:sldSz cx="9144000" cy="6858000" type="screen4x3"/>
  <p:notesSz cx="7099300" cy="10234613"/>
  <p:embeddedFontLst>
    <p:embeddedFont>
      <p:font typeface="맑은 고딕" pitchFamily="50" charset="-127"/>
      <p:regular r:id="rId39"/>
      <p:bold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ＭＳ Ｐゴシック" pitchFamily="34" charset="-128"/>
      <p:regular r:id="rId45"/>
    </p:embeddedFont>
    <p:embeddedFont>
      <p:font typeface="Palatino" pitchFamily="18" charset="0"/>
      <p:regular r:id="rId46"/>
      <p:bold r:id="rId47"/>
      <p:italic r:id="rId48"/>
      <p:boldItalic r:id="rId49"/>
    </p:embeddedFont>
    <p:embeddedFont>
      <p:font typeface="宋体" pitchFamily="2" charset="-122"/>
      <p:regular r:id="rId5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492AA0"/>
    <a:srgbClr val="FFCCFF"/>
    <a:srgbClr val="D904FC"/>
    <a:srgbClr val="CC00FF"/>
    <a:srgbClr val="F96F07"/>
    <a:srgbClr val="FF00FF"/>
    <a:srgbClr val="FFCCCC"/>
    <a:srgbClr val="F60A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91A85D-7654-4EFD-837A-D3DDC1C83AB0}" type="datetimeFigureOut">
              <a:rPr lang="ko-KR" altLang="en-US" smtClean="0"/>
              <a:pPr/>
              <a:t>2009-10-30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F68704-5C9B-489D-B294-D057107D73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4" tIns="49517" rIns="99034" bIns="49517" anchor="b"/>
          <a:lstStyle/>
          <a:p>
            <a:pPr algn="r" defTabSz="990600"/>
            <a:fld id="{41BD1903-BD2A-4862-82AC-38628EA84554}" type="slidenum">
              <a:rPr lang="en-US" altLang="ja-JP" sz="1300"/>
              <a:pPr algn="r" defTabSz="990600"/>
              <a:t>5</a:t>
            </a:fld>
            <a:endParaRPr lang="en-US" altLang="ja-JP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9034" tIns="49517" rIns="99034" bIns="49517"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75784"/>
            <a:ext cx="8229600" cy="496785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None/>
              <a:defRPr sz="2000"/>
            </a:lvl3pPr>
            <a:lvl4pPr marL="1262063" indent="-269875">
              <a:buFont typeface="Arial" pitchFamily="34" charset="0"/>
              <a:buChar char="•"/>
              <a:defRPr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683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image" Target="../media/image1.gif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http://en.wikipedia.org/wiki/File:Keplers_supernova.jpg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000264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Plan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for Korea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Rare Isotope Accelerator (</a:t>
            </a:r>
            <a:r>
              <a:rPr lang="en-US" altLang="ko-KR" b="1" dirty="0" err="1" smtClean="0"/>
              <a:t>KoRIA</a:t>
            </a:r>
            <a:r>
              <a:rPr lang="en-US" altLang="ko-KR" b="1" dirty="0" smtClean="0"/>
              <a:t>*)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5910" y="3429000"/>
            <a:ext cx="6400800" cy="571504"/>
          </a:xfrm>
        </p:spPr>
        <p:txBody>
          <a:bodyPr>
            <a:normAutofit/>
          </a:bodyPr>
          <a:lstStyle/>
          <a:p>
            <a:r>
              <a:rPr lang="en-US" altLang="ko-KR" sz="24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Byungsik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Hong  (Korea University)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2765967" y="4199795"/>
            <a:ext cx="3565271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u="sng" dirty="0" smtClean="0">
                <a:latin typeface="Calibri" pitchFamily="34" charset="0"/>
                <a:ea typeface="굴림" pitchFamily="50" charset="-127"/>
              </a:rPr>
              <a:t>Outline</a:t>
            </a:r>
            <a:endParaRPr lang="en-US" altLang="ko-KR" sz="2400" dirty="0" smtClean="0">
              <a:latin typeface="Calibri" pitchFamily="34" charset="0"/>
              <a:ea typeface="굴림" pitchFamily="50" charset="-127"/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 Introduction 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 Physics</a:t>
            </a:r>
            <a:r>
              <a:rPr lang="ko-KR" altLang="en-US" sz="2400" dirty="0" smtClean="0">
                <a:latin typeface="Calibri" pitchFamily="34" charset="0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topics 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 Experimental observables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 Summary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273013" y="2928934"/>
            <a:ext cx="1370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* Tentative</a:t>
            </a:r>
            <a:r>
              <a:rPr lang="ko-KR" altLang="en-US" dirty="0" smtClean="0">
                <a:ea typeface="굴림" pitchFamily="50" charset="-127"/>
              </a:rPr>
              <a:t> 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 smtClean="0"/>
              <a:t>Superheavy</a:t>
            </a:r>
            <a:r>
              <a:rPr lang="en-US" altLang="ko-KR" sz="3600" dirty="0" smtClean="0"/>
              <a:t> Nuclei: Current Status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pSp>
        <p:nvGrpSpPr>
          <p:cNvPr id="3" name="그룹 6"/>
          <p:cNvGrpSpPr/>
          <p:nvPr/>
        </p:nvGrpSpPr>
        <p:grpSpPr>
          <a:xfrm>
            <a:off x="248011" y="1093479"/>
            <a:ext cx="8640763" cy="5276850"/>
            <a:chOff x="107950" y="1120775"/>
            <a:chExt cx="8640763" cy="527685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836738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729413" y="16986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116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7016750" y="16986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154738" y="19875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443663" y="19875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729413" y="19875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016750" y="19875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304088" y="19875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154738" y="22764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114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443663" y="22764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729413" y="2276475"/>
              <a:ext cx="2889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016750" y="2276475"/>
              <a:ext cx="288925" cy="288925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304088" y="2276475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593013" y="2276475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81938" y="2276475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427538" y="25606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113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716463" y="2562225"/>
              <a:ext cx="287337" cy="292100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291138" y="25622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867400" y="25622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156325" y="2565400"/>
              <a:ext cx="287338" cy="28416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443663" y="256540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729413" y="256540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276600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112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562350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849688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137025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427538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714875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003800" y="28511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289550" y="2849563"/>
              <a:ext cx="290513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576888" y="28511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865813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443663" y="2851150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6729413" y="2851150"/>
              <a:ext cx="288925" cy="288925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7016750" y="2851150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7304088" y="28511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2122488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solidFill>
                    <a:srgbClr val="000099"/>
                  </a:solidFill>
                  <a:latin typeface="Arial" charset="0"/>
                </a:rPr>
                <a:t>Rg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240982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69875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98767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27660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56235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849688" y="31384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413702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71487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500380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528955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5576888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865813" y="31384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6154738" y="31384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6443663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6729413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122488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Ds</a:t>
              </a: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2409825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698750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987675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276600" y="34274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562350" y="34274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849688" y="34274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137025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425950" y="34274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714875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003800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289550" y="3425825"/>
              <a:ext cx="290513" cy="2905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5865813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6154738" y="3427413"/>
              <a:ext cx="288925" cy="288925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6443663" y="34274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6729413" y="34274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547813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Mt</a:t>
              </a:r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836738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2122488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2409825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2698750" y="37163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2987675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3276600" y="37163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4137025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4425950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4714875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5003800" y="37163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5289550" y="3714750"/>
              <a:ext cx="290513" cy="290513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5580063" y="3714750"/>
              <a:ext cx="285750" cy="290513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969963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Hs</a:t>
              </a:r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1258888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1547813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836738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2122488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2409825" y="40052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2698750" y="40052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987675" y="40052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3276600" y="40052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3562350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3849688" y="40052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4137025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4425950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4714875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5003800" y="4005263"/>
              <a:ext cx="2889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5289550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5580063" y="4002088"/>
              <a:ext cx="285750" cy="2921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5865813" y="40052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6154738" y="400526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682625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Bh</a:t>
              </a: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969963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1258888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1547813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1836738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122488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409825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2698750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2987675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3562350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3849688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9" name="Rectangle 120"/>
            <p:cNvSpPr>
              <a:spLocks noChangeArrowheads="1"/>
            </p:cNvSpPr>
            <p:nvPr/>
          </p:nvSpPr>
          <p:spPr bwMode="auto">
            <a:xfrm>
              <a:off x="4137025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4425950" y="42910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4714875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5003800" y="42910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395288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Sg</a:t>
              </a:r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682625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969963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1258888" y="4578350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1547813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1836738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2122488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409825" y="4578350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2698750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2987675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3276600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3562350" y="4578350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3849688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4137025" y="45783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4425950" y="4578350"/>
              <a:ext cx="2889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07950" y="48656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Db</a:t>
              </a:r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395288" y="48656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682625" y="4865688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969963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1258888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1547813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2122488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2409825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" name="Rectangle 147"/>
            <p:cNvSpPr>
              <a:spLocks noChangeArrowheads="1"/>
            </p:cNvSpPr>
            <p:nvPr/>
          </p:nvSpPr>
          <p:spPr bwMode="auto">
            <a:xfrm>
              <a:off x="2698750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2987675" y="486568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" name="Rectangle 149"/>
            <p:cNvSpPr>
              <a:spLocks noChangeArrowheads="1"/>
            </p:cNvSpPr>
            <p:nvPr/>
          </p:nvSpPr>
          <p:spPr bwMode="auto">
            <a:xfrm>
              <a:off x="3276600" y="48656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3562350" y="48656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3849688" y="48656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1" name="Rectangle 152"/>
            <p:cNvSpPr>
              <a:spLocks noChangeArrowheads="1"/>
            </p:cNvSpPr>
            <p:nvPr/>
          </p:nvSpPr>
          <p:spPr bwMode="auto">
            <a:xfrm>
              <a:off x="4137025" y="4865688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4425950" y="4865688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107950" y="51546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Rf</a:t>
              </a:r>
            </a:p>
          </p:txBody>
        </p:sp>
        <p:sp>
          <p:nvSpPr>
            <p:cNvPr id="154" name="Rectangle 155"/>
            <p:cNvSpPr>
              <a:spLocks noChangeArrowheads="1"/>
            </p:cNvSpPr>
            <p:nvPr/>
          </p:nvSpPr>
          <p:spPr bwMode="auto">
            <a:xfrm>
              <a:off x="395288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682625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6" name="Rectangle 157"/>
            <p:cNvSpPr>
              <a:spLocks noChangeArrowheads="1"/>
            </p:cNvSpPr>
            <p:nvPr/>
          </p:nvSpPr>
          <p:spPr bwMode="auto">
            <a:xfrm>
              <a:off x="969963" y="51546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1258888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1547813" y="51546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1836738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2122488" y="51546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698750" y="515461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2987675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3276600" y="51546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3562350" y="51546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07950" y="54435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Lr</a:t>
              </a:r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395288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682625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969963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1258888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1" name="Rectangle 172"/>
            <p:cNvSpPr>
              <a:spLocks noChangeArrowheads="1"/>
            </p:cNvSpPr>
            <p:nvPr/>
          </p:nvSpPr>
          <p:spPr bwMode="auto">
            <a:xfrm>
              <a:off x="1547813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1836738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2122488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2409825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698750" y="54435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987675" y="5443538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3276600" y="5443538"/>
              <a:ext cx="288925" cy="288925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3562350" y="54435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107950" y="57324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6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No</a:t>
              </a:r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395288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682625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969963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1258888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1547813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1836738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2122488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409825" y="573246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698750" y="57324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987675" y="573246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3276600" y="57324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3562350" y="573246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2" name="AutoShape 239"/>
            <p:cNvSpPr>
              <a:spLocks noChangeArrowheads="1"/>
            </p:cNvSpPr>
            <p:nvPr/>
          </p:nvSpPr>
          <p:spPr bwMode="auto">
            <a:xfrm flipH="1">
              <a:off x="2411413" y="4002088"/>
              <a:ext cx="288925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3" name="AutoShape 240"/>
            <p:cNvSpPr>
              <a:spLocks noChangeArrowheads="1"/>
            </p:cNvSpPr>
            <p:nvPr/>
          </p:nvSpPr>
          <p:spPr bwMode="auto">
            <a:xfrm flipH="1">
              <a:off x="1836738" y="4579938"/>
              <a:ext cx="287337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" name="AutoShape 241"/>
            <p:cNvSpPr>
              <a:spLocks noChangeArrowheads="1"/>
            </p:cNvSpPr>
            <p:nvPr/>
          </p:nvSpPr>
          <p:spPr bwMode="auto">
            <a:xfrm flipH="1">
              <a:off x="971550" y="4865688"/>
              <a:ext cx="287338" cy="288925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5" name="AutoShape 242"/>
            <p:cNvSpPr>
              <a:spLocks noChangeArrowheads="1"/>
            </p:cNvSpPr>
            <p:nvPr/>
          </p:nvSpPr>
          <p:spPr bwMode="auto">
            <a:xfrm flipH="1">
              <a:off x="1549400" y="4867275"/>
              <a:ext cx="287338" cy="288925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6" name="AutoShape 243"/>
            <p:cNvSpPr>
              <a:spLocks noChangeArrowheads="1"/>
            </p:cNvSpPr>
            <p:nvPr/>
          </p:nvSpPr>
          <p:spPr bwMode="auto">
            <a:xfrm flipH="1">
              <a:off x="971550" y="5154613"/>
              <a:ext cx="287338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7" name="AutoShape 244"/>
            <p:cNvSpPr>
              <a:spLocks noChangeArrowheads="1"/>
            </p:cNvSpPr>
            <p:nvPr/>
          </p:nvSpPr>
          <p:spPr bwMode="auto">
            <a:xfrm flipH="1">
              <a:off x="1617663" y="5226050"/>
              <a:ext cx="215900" cy="21748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8" name="AutoShape 245"/>
            <p:cNvSpPr>
              <a:spLocks noChangeArrowheads="1"/>
            </p:cNvSpPr>
            <p:nvPr/>
          </p:nvSpPr>
          <p:spPr bwMode="auto">
            <a:xfrm flipH="1">
              <a:off x="1550988" y="5730875"/>
              <a:ext cx="287337" cy="288925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9" name="AutoShape 246"/>
            <p:cNvSpPr>
              <a:spLocks noChangeArrowheads="1"/>
            </p:cNvSpPr>
            <p:nvPr/>
          </p:nvSpPr>
          <p:spPr bwMode="auto">
            <a:xfrm flipH="1">
              <a:off x="746125" y="5791200"/>
              <a:ext cx="222250" cy="223838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0" name="AutoShape 247"/>
            <p:cNvSpPr>
              <a:spLocks noChangeArrowheads="1"/>
            </p:cNvSpPr>
            <p:nvPr/>
          </p:nvSpPr>
          <p:spPr bwMode="auto">
            <a:xfrm flipH="1">
              <a:off x="804863" y="5564188"/>
              <a:ext cx="165100" cy="166687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1" name="AutoShape 252"/>
            <p:cNvSpPr>
              <a:spLocks noChangeArrowheads="1"/>
            </p:cNvSpPr>
            <p:nvPr/>
          </p:nvSpPr>
          <p:spPr bwMode="auto">
            <a:xfrm flipH="1">
              <a:off x="2700338" y="5727700"/>
              <a:ext cx="287337" cy="288925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2" name="AutoShape 253"/>
            <p:cNvSpPr>
              <a:spLocks noChangeArrowheads="1"/>
            </p:cNvSpPr>
            <p:nvPr/>
          </p:nvSpPr>
          <p:spPr bwMode="auto">
            <a:xfrm flipH="1">
              <a:off x="2760663" y="5495925"/>
              <a:ext cx="228600" cy="23018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3" name="AutoShape 254"/>
            <p:cNvSpPr>
              <a:spLocks noChangeArrowheads="1"/>
            </p:cNvSpPr>
            <p:nvPr/>
          </p:nvSpPr>
          <p:spPr bwMode="auto">
            <a:xfrm flipH="1">
              <a:off x="2421886" y="4876161"/>
              <a:ext cx="287337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4" name="AutoShape 255"/>
            <p:cNvSpPr>
              <a:spLocks noChangeArrowheads="1"/>
            </p:cNvSpPr>
            <p:nvPr/>
          </p:nvSpPr>
          <p:spPr bwMode="auto">
            <a:xfrm flipH="1">
              <a:off x="2992438" y="4864100"/>
              <a:ext cx="287337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" name="AutoShape 256"/>
            <p:cNvSpPr>
              <a:spLocks noChangeArrowheads="1"/>
            </p:cNvSpPr>
            <p:nvPr/>
          </p:nvSpPr>
          <p:spPr bwMode="auto">
            <a:xfrm flipH="1">
              <a:off x="2757488" y="5213350"/>
              <a:ext cx="228600" cy="230188"/>
            </a:xfrm>
            <a:prstGeom prst="rtTriangl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" name="AutoShape 257"/>
            <p:cNvSpPr>
              <a:spLocks noChangeArrowheads="1"/>
            </p:cNvSpPr>
            <p:nvPr/>
          </p:nvSpPr>
          <p:spPr bwMode="auto">
            <a:xfrm flipH="1">
              <a:off x="1039813" y="5800725"/>
              <a:ext cx="215900" cy="21748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" name="AutoShape 258"/>
            <p:cNvSpPr>
              <a:spLocks noChangeArrowheads="1"/>
            </p:cNvSpPr>
            <p:nvPr/>
          </p:nvSpPr>
          <p:spPr bwMode="auto">
            <a:xfrm flipH="1">
              <a:off x="1042988" y="5510213"/>
              <a:ext cx="215900" cy="217487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" name="Text Box 262"/>
            <p:cNvSpPr txBox="1">
              <a:spLocks noChangeArrowheads="1"/>
            </p:cNvSpPr>
            <p:nvPr/>
          </p:nvSpPr>
          <p:spPr bwMode="auto">
            <a:xfrm>
              <a:off x="4048125" y="5235575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sz="1400">
                  <a:latin typeface="Arial" charset="0"/>
                  <a:ea typeface="MS PGothic" pitchFamily="34" charset="-128"/>
                </a:rPr>
                <a:t>162</a:t>
              </a:r>
            </a:p>
          </p:txBody>
        </p:sp>
        <p:sp>
          <p:nvSpPr>
            <p:cNvPr id="209" name="Text Box 263"/>
            <p:cNvSpPr txBox="1">
              <a:spLocks noChangeArrowheads="1"/>
            </p:cNvSpPr>
            <p:nvPr/>
          </p:nvSpPr>
          <p:spPr bwMode="auto">
            <a:xfrm>
              <a:off x="1166813" y="6092825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sz="1400">
                  <a:latin typeface="Arial" charset="0"/>
                  <a:ea typeface="MS PGothic" pitchFamily="34" charset="-128"/>
                </a:rPr>
                <a:t>152</a:t>
              </a:r>
            </a:p>
          </p:txBody>
        </p:sp>
        <p:sp>
          <p:nvSpPr>
            <p:cNvPr id="210" name="Rectangle 264"/>
            <p:cNvSpPr>
              <a:spLocks noChangeArrowheads="1"/>
            </p:cNvSpPr>
            <p:nvPr/>
          </p:nvSpPr>
          <p:spPr bwMode="auto">
            <a:xfrm>
              <a:off x="6357938" y="5137150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1" name="Rectangle 265"/>
            <p:cNvSpPr>
              <a:spLocks noChangeArrowheads="1"/>
            </p:cNvSpPr>
            <p:nvPr/>
          </p:nvSpPr>
          <p:spPr bwMode="auto">
            <a:xfrm>
              <a:off x="6351588" y="4805363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" name="Rectangle 266"/>
            <p:cNvSpPr>
              <a:spLocks noChangeArrowheads="1"/>
            </p:cNvSpPr>
            <p:nvPr/>
          </p:nvSpPr>
          <p:spPr bwMode="auto">
            <a:xfrm>
              <a:off x="6361113" y="5459413"/>
              <a:ext cx="288925" cy="288925"/>
            </a:xfrm>
            <a:prstGeom prst="rect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" name="Text Box 268"/>
            <p:cNvSpPr txBox="1">
              <a:spLocks noChangeArrowheads="1"/>
            </p:cNvSpPr>
            <p:nvPr/>
          </p:nvSpPr>
          <p:spPr bwMode="auto">
            <a:xfrm>
              <a:off x="6773863" y="4722813"/>
              <a:ext cx="3286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b="0">
                  <a:latin typeface="Symbol" pitchFamily="18" charset="2"/>
                  <a:ea typeface="MS PGothic" pitchFamily="34" charset="-128"/>
                </a:rPr>
                <a:t>a</a:t>
              </a:r>
            </a:p>
          </p:txBody>
        </p:sp>
        <p:sp>
          <p:nvSpPr>
            <p:cNvPr id="214" name="Text Box 269"/>
            <p:cNvSpPr txBox="1">
              <a:spLocks noChangeArrowheads="1"/>
            </p:cNvSpPr>
            <p:nvPr/>
          </p:nvSpPr>
          <p:spPr bwMode="auto">
            <a:xfrm>
              <a:off x="6757988" y="5080000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b="0">
                  <a:latin typeface="Arial" charset="0"/>
                  <a:ea typeface="MS PGothic" pitchFamily="34" charset="-128"/>
                </a:rPr>
                <a:t>SF</a:t>
              </a:r>
            </a:p>
          </p:txBody>
        </p:sp>
        <p:sp>
          <p:nvSpPr>
            <p:cNvPr id="215" name="Text Box 270"/>
            <p:cNvSpPr txBox="1">
              <a:spLocks noChangeArrowheads="1"/>
            </p:cNvSpPr>
            <p:nvPr/>
          </p:nvSpPr>
          <p:spPr bwMode="auto">
            <a:xfrm>
              <a:off x="6773863" y="5370513"/>
              <a:ext cx="10906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b="0">
                  <a:latin typeface="Symbol" pitchFamily="18" charset="2"/>
                  <a:ea typeface="MS PGothic" pitchFamily="34" charset="-128"/>
                </a:rPr>
                <a:t>b</a:t>
              </a:r>
              <a:r>
                <a:rPr lang="en-US" altLang="ja-JP" b="0">
                  <a:latin typeface="Arial" charset="0"/>
                  <a:ea typeface="MS PGothic" pitchFamily="34" charset="-128"/>
                </a:rPr>
                <a:t>+ or EC</a:t>
              </a:r>
            </a:p>
          </p:txBody>
        </p:sp>
        <p:sp>
          <p:nvSpPr>
            <p:cNvPr id="216" name="Text Box 272"/>
            <p:cNvSpPr txBox="1">
              <a:spLocks noChangeArrowheads="1"/>
            </p:cNvSpPr>
            <p:nvPr/>
          </p:nvSpPr>
          <p:spPr bwMode="auto">
            <a:xfrm>
              <a:off x="6351588" y="3724275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sz="1400">
                  <a:latin typeface="Arial" charset="0"/>
                  <a:ea typeface="MS PGothic" pitchFamily="34" charset="-128"/>
                </a:rPr>
                <a:t>170</a:t>
              </a:r>
            </a:p>
          </p:txBody>
        </p:sp>
        <p:sp>
          <p:nvSpPr>
            <p:cNvPr id="217" name="Text Box 273"/>
            <p:cNvSpPr txBox="1">
              <a:spLocks noChangeArrowheads="1"/>
            </p:cNvSpPr>
            <p:nvPr/>
          </p:nvSpPr>
          <p:spPr bwMode="auto">
            <a:xfrm>
              <a:off x="8101013" y="1393825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sz="1400">
                  <a:latin typeface="Arial" charset="0"/>
                  <a:ea typeface="MS PGothic" pitchFamily="34" charset="-128"/>
                </a:rPr>
                <a:t>176</a:t>
              </a:r>
            </a:p>
          </p:txBody>
        </p:sp>
        <p:sp>
          <p:nvSpPr>
            <p:cNvPr id="218" name="AutoShape 275"/>
            <p:cNvSpPr>
              <a:spLocks noChangeArrowheads="1"/>
            </p:cNvSpPr>
            <p:nvPr/>
          </p:nvSpPr>
          <p:spPr bwMode="auto">
            <a:xfrm flipH="1">
              <a:off x="2819400" y="4408488"/>
              <a:ext cx="165100" cy="166687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" name="AutoShape 276"/>
            <p:cNvSpPr>
              <a:spLocks noChangeArrowheads="1"/>
            </p:cNvSpPr>
            <p:nvPr/>
          </p:nvSpPr>
          <p:spPr bwMode="auto">
            <a:xfrm flipH="1">
              <a:off x="2238375" y="4979988"/>
              <a:ext cx="165100" cy="166687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" name="Rectangle 278"/>
            <p:cNvSpPr>
              <a:spLocks noChangeArrowheads="1"/>
            </p:cNvSpPr>
            <p:nvPr/>
          </p:nvSpPr>
          <p:spPr bwMode="auto">
            <a:xfrm>
              <a:off x="4997450" y="2562225"/>
              <a:ext cx="295275" cy="287338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Line 292"/>
            <p:cNvSpPr>
              <a:spLocks noChangeShapeType="1"/>
            </p:cNvSpPr>
            <p:nvPr/>
          </p:nvSpPr>
          <p:spPr bwMode="auto">
            <a:xfrm flipH="1">
              <a:off x="2989263" y="4862513"/>
              <a:ext cx="285750" cy="287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2" name="Rectangle 293"/>
            <p:cNvSpPr>
              <a:spLocks noChangeArrowheads="1"/>
            </p:cNvSpPr>
            <p:nvPr/>
          </p:nvSpPr>
          <p:spPr bwMode="auto">
            <a:xfrm>
              <a:off x="2700338" y="5162859"/>
              <a:ext cx="288925" cy="28892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Rectangle 294"/>
            <p:cNvSpPr>
              <a:spLocks noChangeArrowheads="1"/>
            </p:cNvSpPr>
            <p:nvPr/>
          </p:nvSpPr>
          <p:spPr bwMode="auto">
            <a:xfrm>
              <a:off x="3281363" y="4568825"/>
              <a:ext cx="288925" cy="28892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4" name="Rectangle 298"/>
            <p:cNvSpPr>
              <a:spLocks noChangeArrowheads="1"/>
            </p:cNvSpPr>
            <p:nvPr/>
          </p:nvSpPr>
          <p:spPr bwMode="auto">
            <a:xfrm>
              <a:off x="3563938" y="37147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" name="Rectangle 338"/>
            <p:cNvSpPr>
              <a:spLocks noChangeArrowheads="1"/>
            </p:cNvSpPr>
            <p:nvPr/>
          </p:nvSpPr>
          <p:spPr bwMode="auto">
            <a:xfrm>
              <a:off x="7594600" y="1697038"/>
              <a:ext cx="288925" cy="288925"/>
            </a:xfrm>
            <a:prstGeom prst="rect">
              <a:avLst/>
            </a:prstGeom>
            <a:solidFill>
              <a:srgbClr val="F7F46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" name="Rectangle 339"/>
            <p:cNvSpPr>
              <a:spLocks noChangeArrowheads="1"/>
            </p:cNvSpPr>
            <p:nvPr/>
          </p:nvSpPr>
          <p:spPr bwMode="auto">
            <a:xfrm>
              <a:off x="7881938" y="16970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7" name="Rectangle 340"/>
            <p:cNvSpPr>
              <a:spLocks noChangeArrowheads="1"/>
            </p:cNvSpPr>
            <p:nvPr/>
          </p:nvSpPr>
          <p:spPr bwMode="auto">
            <a:xfrm>
              <a:off x="8170863" y="16970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" name="Rectangle 341"/>
            <p:cNvSpPr>
              <a:spLocks noChangeArrowheads="1"/>
            </p:cNvSpPr>
            <p:nvPr/>
          </p:nvSpPr>
          <p:spPr bwMode="auto">
            <a:xfrm>
              <a:off x="8459788" y="1697038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9" name="Rectangle 342"/>
            <p:cNvSpPr>
              <a:spLocks noChangeArrowheads="1"/>
            </p:cNvSpPr>
            <p:nvPr/>
          </p:nvSpPr>
          <p:spPr bwMode="auto">
            <a:xfrm>
              <a:off x="7594600" y="11207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0" name="Rectangle 343"/>
            <p:cNvSpPr>
              <a:spLocks noChangeArrowheads="1"/>
            </p:cNvSpPr>
            <p:nvPr/>
          </p:nvSpPr>
          <p:spPr bwMode="auto">
            <a:xfrm>
              <a:off x="7881938" y="11207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1" name="Rectangle 344"/>
            <p:cNvSpPr>
              <a:spLocks noChangeArrowheads="1"/>
            </p:cNvSpPr>
            <p:nvPr/>
          </p:nvSpPr>
          <p:spPr bwMode="auto">
            <a:xfrm>
              <a:off x="8170863" y="1120775"/>
              <a:ext cx="288925" cy="288925"/>
            </a:xfrm>
            <a:prstGeom prst="rect">
              <a:avLst/>
            </a:prstGeom>
            <a:solidFill>
              <a:srgbClr val="F3F365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2" name="Rectangle 350"/>
            <p:cNvSpPr>
              <a:spLocks noChangeArrowheads="1"/>
            </p:cNvSpPr>
            <p:nvPr/>
          </p:nvSpPr>
          <p:spPr bwMode="auto">
            <a:xfrm>
              <a:off x="7596188" y="11223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</a:t>
              </a:r>
              <a:r>
                <a:rPr lang="en-US" altLang="ko-KR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8</a:t>
              </a:r>
              <a:endPara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33" name="Rectangle 353"/>
            <p:cNvSpPr>
              <a:spLocks noChangeArrowheads="1"/>
            </p:cNvSpPr>
            <p:nvPr/>
          </p:nvSpPr>
          <p:spPr bwMode="auto">
            <a:xfrm>
              <a:off x="8170863" y="11207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294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4" name="Rectangle 354"/>
            <p:cNvSpPr>
              <a:spLocks noChangeArrowheads="1"/>
            </p:cNvSpPr>
            <p:nvPr/>
          </p:nvSpPr>
          <p:spPr bwMode="auto">
            <a:xfrm>
              <a:off x="8459788" y="16970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293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5" name="Rectangle 355"/>
            <p:cNvSpPr>
              <a:spLocks noChangeArrowheads="1"/>
            </p:cNvSpPr>
            <p:nvPr/>
          </p:nvSpPr>
          <p:spPr bwMode="auto">
            <a:xfrm>
              <a:off x="8172450" y="16986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292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6" name="Rectangle 356"/>
            <p:cNvSpPr>
              <a:spLocks noChangeArrowheads="1"/>
            </p:cNvSpPr>
            <p:nvPr/>
          </p:nvSpPr>
          <p:spPr bwMode="auto">
            <a:xfrm>
              <a:off x="7885113" y="16986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291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7" name="Rectangle 357"/>
            <p:cNvSpPr>
              <a:spLocks noChangeArrowheads="1"/>
            </p:cNvSpPr>
            <p:nvPr/>
          </p:nvSpPr>
          <p:spPr bwMode="auto">
            <a:xfrm>
              <a:off x="7596188" y="16986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290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38" name="AutoShape 359"/>
            <p:cNvSpPr>
              <a:spLocks noChangeArrowheads="1"/>
            </p:cNvSpPr>
            <p:nvPr/>
          </p:nvSpPr>
          <p:spPr bwMode="auto">
            <a:xfrm flipH="1">
              <a:off x="7019925" y="2274888"/>
              <a:ext cx="287338" cy="288925"/>
            </a:xfrm>
            <a:prstGeom prst="rtTriangle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9" name="Rectangle 360"/>
            <p:cNvSpPr>
              <a:spLocks noChangeArrowheads="1"/>
            </p:cNvSpPr>
            <p:nvPr/>
          </p:nvSpPr>
          <p:spPr bwMode="auto">
            <a:xfrm>
              <a:off x="7308850" y="19859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288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0" name="Rectangle 361"/>
            <p:cNvSpPr>
              <a:spLocks noChangeArrowheads="1"/>
            </p:cNvSpPr>
            <p:nvPr/>
          </p:nvSpPr>
          <p:spPr bwMode="auto">
            <a:xfrm>
              <a:off x="7019925" y="19859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287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1" name="Rectangle 362"/>
            <p:cNvSpPr>
              <a:spLocks noChangeArrowheads="1"/>
            </p:cNvSpPr>
            <p:nvPr/>
          </p:nvSpPr>
          <p:spPr bwMode="auto">
            <a:xfrm>
              <a:off x="7019925" y="22748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286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2" name="Rectangle 363"/>
            <p:cNvSpPr>
              <a:spLocks noChangeArrowheads="1"/>
            </p:cNvSpPr>
            <p:nvPr/>
          </p:nvSpPr>
          <p:spPr bwMode="auto">
            <a:xfrm>
              <a:off x="7307263" y="22748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287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3" name="Rectangle 364"/>
            <p:cNvSpPr>
              <a:spLocks noChangeArrowheads="1"/>
            </p:cNvSpPr>
            <p:nvPr/>
          </p:nvSpPr>
          <p:spPr bwMode="auto">
            <a:xfrm>
              <a:off x="7596188" y="22748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288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4" name="Rectangle 365"/>
            <p:cNvSpPr>
              <a:spLocks noChangeArrowheads="1"/>
            </p:cNvSpPr>
            <p:nvPr/>
          </p:nvSpPr>
          <p:spPr bwMode="auto">
            <a:xfrm>
              <a:off x="7885113" y="22748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289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5" name="Rectangle 366"/>
            <p:cNvSpPr>
              <a:spLocks noChangeArrowheads="1"/>
            </p:cNvSpPr>
            <p:nvPr/>
          </p:nvSpPr>
          <p:spPr bwMode="auto">
            <a:xfrm>
              <a:off x="6732588" y="256063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284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6" name="Rectangle 367"/>
            <p:cNvSpPr>
              <a:spLocks noChangeArrowheads="1"/>
            </p:cNvSpPr>
            <p:nvPr/>
          </p:nvSpPr>
          <p:spPr bwMode="auto">
            <a:xfrm>
              <a:off x="6443663" y="25622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283</a:t>
              </a:r>
              <a:endParaRPr lang="ja-JP" altLang="en-US" sz="1400">
                <a:latin typeface="Times New Roman" pitchFamily="18" charset="0"/>
              </a:endParaRPr>
            </a:p>
          </p:txBody>
        </p:sp>
        <p:sp>
          <p:nvSpPr>
            <p:cNvPr id="247" name="Rectangle 368"/>
            <p:cNvSpPr>
              <a:spLocks noChangeArrowheads="1"/>
            </p:cNvSpPr>
            <p:nvPr/>
          </p:nvSpPr>
          <p:spPr bwMode="auto">
            <a:xfrm>
              <a:off x="5003800" y="25622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278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48" name="Rectangle 370"/>
            <p:cNvSpPr>
              <a:spLocks noChangeArrowheads="1"/>
            </p:cNvSpPr>
            <p:nvPr/>
          </p:nvSpPr>
          <p:spPr bwMode="auto">
            <a:xfrm>
              <a:off x="5580063" y="2562225"/>
              <a:ext cx="287337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9" name="Rectangle 372"/>
            <p:cNvSpPr>
              <a:spLocks noChangeArrowheads="1"/>
            </p:cNvSpPr>
            <p:nvPr/>
          </p:nvSpPr>
          <p:spPr bwMode="auto">
            <a:xfrm>
              <a:off x="7307263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285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0" name="Rectangle 373"/>
            <p:cNvSpPr>
              <a:spLocks noChangeArrowheads="1"/>
            </p:cNvSpPr>
            <p:nvPr/>
          </p:nvSpPr>
          <p:spPr bwMode="auto">
            <a:xfrm>
              <a:off x="7019925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284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1" name="Rectangle 374"/>
            <p:cNvSpPr>
              <a:spLocks noChangeArrowheads="1"/>
            </p:cNvSpPr>
            <p:nvPr/>
          </p:nvSpPr>
          <p:spPr bwMode="auto">
            <a:xfrm>
              <a:off x="6732588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283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2" name="Rectangle 375"/>
            <p:cNvSpPr>
              <a:spLocks noChangeArrowheads="1"/>
            </p:cNvSpPr>
            <p:nvPr/>
          </p:nvSpPr>
          <p:spPr bwMode="auto">
            <a:xfrm>
              <a:off x="6443663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282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3" name="Rectangle 376"/>
            <p:cNvSpPr>
              <a:spLocks noChangeArrowheads="1"/>
            </p:cNvSpPr>
            <p:nvPr/>
          </p:nvSpPr>
          <p:spPr bwMode="auto">
            <a:xfrm>
              <a:off x="4716463" y="25622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277</a:t>
              </a:r>
              <a:endParaRPr lang="ja-JP" altLang="en-US" sz="1400">
                <a:latin typeface="Times New Roman" pitchFamily="18" charset="0"/>
              </a:endParaRPr>
            </a:p>
          </p:txBody>
        </p:sp>
        <p:sp>
          <p:nvSpPr>
            <p:cNvPr id="254" name="Rectangle 377"/>
            <p:cNvSpPr>
              <a:spLocks noChangeArrowheads="1"/>
            </p:cNvSpPr>
            <p:nvPr/>
          </p:nvSpPr>
          <p:spPr bwMode="auto">
            <a:xfrm>
              <a:off x="5003800" y="284956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277</a:t>
              </a:r>
              <a:endParaRPr lang="ja-JP" altLang="en-US" sz="1400">
                <a:latin typeface="Times New Roman" pitchFamily="18" charset="0"/>
              </a:endParaRPr>
            </a:p>
          </p:txBody>
        </p:sp>
        <p:sp>
          <p:nvSpPr>
            <p:cNvPr id="255" name="Rectangle 379"/>
            <p:cNvSpPr>
              <a:spLocks noChangeArrowheads="1"/>
            </p:cNvSpPr>
            <p:nvPr/>
          </p:nvSpPr>
          <p:spPr bwMode="auto">
            <a:xfrm>
              <a:off x="615632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280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6" name="Rectangle 380"/>
            <p:cNvSpPr>
              <a:spLocks noChangeArrowheads="1"/>
            </p:cNvSpPr>
            <p:nvPr/>
          </p:nvSpPr>
          <p:spPr bwMode="auto">
            <a:xfrm>
              <a:off x="5867400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279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7" name="Rectangle 381"/>
            <p:cNvSpPr>
              <a:spLocks noChangeArrowheads="1"/>
            </p:cNvSpPr>
            <p:nvPr/>
          </p:nvSpPr>
          <p:spPr bwMode="auto">
            <a:xfrm>
              <a:off x="3851275" y="31384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272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8" name="Rectangle 382"/>
            <p:cNvSpPr>
              <a:spLocks noChangeArrowheads="1"/>
            </p:cNvSpPr>
            <p:nvPr/>
          </p:nvSpPr>
          <p:spPr bwMode="auto">
            <a:xfrm>
              <a:off x="6732588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281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9" name="Rectangle 383"/>
            <p:cNvSpPr>
              <a:spLocks noChangeArrowheads="1"/>
            </p:cNvSpPr>
            <p:nvPr/>
          </p:nvSpPr>
          <p:spPr bwMode="auto">
            <a:xfrm>
              <a:off x="6156325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279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0" name="Rectangle 384"/>
            <p:cNvSpPr>
              <a:spLocks noChangeArrowheads="1"/>
            </p:cNvSpPr>
            <p:nvPr/>
          </p:nvSpPr>
          <p:spPr bwMode="auto">
            <a:xfrm>
              <a:off x="4427538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273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1" name="Rectangle 386"/>
            <p:cNvSpPr>
              <a:spLocks noChangeArrowheads="1"/>
            </p:cNvSpPr>
            <p:nvPr/>
          </p:nvSpPr>
          <p:spPr bwMode="auto">
            <a:xfrm>
              <a:off x="3851275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271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2" name="Rectangle 387"/>
            <p:cNvSpPr>
              <a:spLocks noChangeArrowheads="1"/>
            </p:cNvSpPr>
            <p:nvPr/>
          </p:nvSpPr>
          <p:spPr bwMode="auto">
            <a:xfrm>
              <a:off x="3563938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270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3" name="Rectangle 388"/>
            <p:cNvSpPr>
              <a:spLocks noChangeArrowheads="1"/>
            </p:cNvSpPr>
            <p:nvPr/>
          </p:nvSpPr>
          <p:spPr bwMode="auto">
            <a:xfrm>
              <a:off x="3276600" y="342582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269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4" name="Rectangle 389"/>
            <p:cNvSpPr>
              <a:spLocks noChangeArrowheads="1"/>
            </p:cNvSpPr>
            <p:nvPr/>
          </p:nvSpPr>
          <p:spPr bwMode="auto">
            <a:xfrm>
              <a:off x="5578475" y="37147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276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5" name="Rectangle 390"/>
            <p:cNvSpPr>
              <a:spLocks noChangeArrowheads="1"/>
            </p:cNvSpPr>
            <p:nvPr/>
          </p:nvSpPr>
          <p:spPr bwMode="auto">
            <a:xfrm>
              <a:off x="5291138" y="37147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275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6" name="Rectangle 391"/>
            <p:cNvSpPr>
              <a:spLocks noChangeArrowheads="1"/>
            </p:cNvSpPr>
            <p:nvPr/>
          </p:nvSpPr>
          <p:spPr bwMode="auto">
            <a:xfrm>
              <a:off x="3276600" y="37147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268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7" name="Rectangle 392"/>
            <p:cNvSpPr>
              <a:spLocks noChangeArrowheads="1"/>
            </p:cNvSpPr>
            <p:nvPr/>
          </p:nvSpPr>
          <p:spPr bwMode="auto">
            <a:xfrm>
              <a:off x="2700338" y="3714750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266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8" name="Rectangle 393"/>
            <p:cNvSpPr>
              <a:spLocks noChangeArrowheads="1"/>
            </p:cNvSpPr>
            <p:nvPr/>
          </p:nvSpPr>
          <p:spPr bwMode="auto">
            <a:xfrm>
              <a:off x="2411413" y="40020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264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69" name="Rectangle 394"/>
            <p:cNvSpPr>
              <a:spLocks noChangeArrowheads="1"/>
            </p:cNvSpPr>
            <p:nvPr/>
          </p:nvSpPr>
          <p:spPr bwMode="auto">
            <a:xfrm>
              <a:off x="2698750" y="40020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265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0" name="Rectangle 395"/>
            <p:cNvSpPr>
              <a:spLocks noChangeArrowheads="1"/>
            </p:cNvSpPr>
            <p:nvPr/>
          </p:nvSpPr>
          <p:spPr bwMode="auto">
            <a:xfrm>
              <a:off x="2987675" y="40020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266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1" name="Rectangle 396"/>
            <p:cNvSpPr>
              <a:spLocks noChangeArrowheads="1"/>
            </p:cNvSpPr>
            <p:nvPr/>
          </p:nvSpPr>
          <p:spPr bwMode="auto">
            <a:xfrm>
              <a:off x="3275013" y="40020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267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2" name="Rectangle 397"/>
            <p:cNvSpPr>
              <a:spLocks noChangeArrowheads="1"/>
            </p:cNvSpPr>
            <p:nvPr/>
          </p:nvSpPr>
          <p:spPr bwMode="auto">
            <a:xfrm>
              <a:off x="3851275" y="4002088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ko-KR" sz="1400">
                  <a:latin typeface="Times New Roman" pitchFamily="18" charset="0"/>
                  <a:ea typeface="MS PGothic" pitchFamily="34" charset="-128"/>
                </a:rPr>
                <a:t>269</a:t>
              </a:r>
              <a:endParaRPr lang="en-US" altLang="ja-JP" sz="1400"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73" name="Text Box 399"/>
            <p:cNvSpPr txBox="1">
              <a:spLocks noChangeArrowheads="1"/>
            </p:cNvSpPr>
            <p:nvPr/>
          </p:nvSpPr>
          <p:spPr bwMode="auto">
            <a:xfrm>
              <a:off x="6948488" y="3141663"/>
              <a:ext cx="479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/>
              <a:r>
                <a:rPr lang="en-US" altLang="ja-JP" sz="1400">
                  <a:latin typeface="Arial" charset="0"/>
                  <a:ea typeface="MS PGothic" pitchFamily="34" charset="-128"/>
                </a:rPr>
                <a:t>17</a:t>
              </a:r>
              <a:r>
                <a:rPr lang="en-US" altLang="ko-KR" sz="1400">
                  <a:latin typeface="Arial" charset="0"/>
                  <a:ea typeface="MS PGothic" pitchFamily="34" charset="-128"/>
                </a:rPr>
                <a:t>2</a:t>
              </a:r>
              <a:endParaRPr lang="en-US" altLang="ja-JP" sz="14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74" name="Rectangle 400"/>
            <p:cNvSpPr>
              <a:spLocks noChangeArrowheads="1"/>
            </p:cNvSpPr>
            <p:nvPr/>
          </p:nvSpPr>
          <p:spPr bwMode="auto">
            <a:xfrm>
              <a:off x="7307263" y="1700213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5" name="Rectangle 401"/>
            <p:cNvSpPr>
              <a:spLocks noChangeArrowheads="1"/>
            </p:cNvSpPr>
            <p:nvPr/>
          </p:nvSpPr>
          <p:spPr bwMode="auto">
            <a:xfrm>
              <a:off x="7308850" y="14128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" name="Rectangle 402"/>
            <p:cNvSpPr>
              <a:spLocks noChangeArrowheads="1"/>
            </p:cNvSpPr>
            <p:nvPr/>
          </p:nvSpPr>
          <p:spPr bwMode="auto">
            <a:xfrm>
              <a:off x="7596188" y="14128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7" name="Rectangle 403"/>
            <p:cNvSpPr>
              <a:spLocks noChangeArrowheads="1"/>
            </p:cNvSpPr>
            <p:nvPr/>
          </p:nvSpPr>
          <p:spPr bwMode="auto">
            <a:xfrm>
              <a:off x="7883525" y="14128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8" name="Rectangle 405"/>
            <p:cNvSpPr>
              <a:spLocks noChangeArrowheads="1"/>
            </p:cNvSpPr>
            <p:nvPr/>
          </p:nvSpPr>
          <p:spPr bwMode="auto">
            <a:xfrm>
              <a:off x="7307263" y="1412875"/>
              <a:ext cx="288925" cy="288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r>
                <a:rPr lang="en-US" altLang="ja-JP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11</a:t>
              </a:r>
              <a:r>
                <a:rPr lang="en-US" altLang="ko-KR" sz="1400">
                  <a:solidFill>
                    <a:srgbClr val="000099"/>
                  </a:solidFill>
                  <a:latin typeface="Arial" charset="0"/>
                  <a:ea typeface="MS PGothic" pitchFamily="34" charset="-128"/>
                </a:rPr>
                <a:t>7</a:t>
              </a:r>
              <a:endPara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2409825" y="5154613"/>
              <a:ext cx="288925" cy="288925"/>
            </a:xfrm>
            <a:prstGeom prst="rect">
              <a:avLst/>
            </a:prstGeom>
            <a:solidFill>
              <a:srgbClr val="FF00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Reactions Tried at GSI in 2007-2008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19" name="Rectangle 5"/>
          <p:cNvSpPr>
            <a:spLocks noChangeArrowheads="1"/>
          </p:cNvSpPr>
          <p:nvPr/>
        </p:nvSpPr>
        <p:spPr bwMode="auto">
          <a:xfrm>
            <a:off x="1547835" y="57832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4140222" y="46291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116</a:t>
            </a:r>
          </a:p>
        </p:txBody>
      </p:sp>
      <p:sp>
        <p:nvSpPr>
          <p:cNvPr id="121" name="Rectangle 8"/>
          <p:cNvSpPr>
            <a:spLocks noChangeArrowheads="1"/>
          </p:cNvSpPr>
          <p:nvPr/>
        </p:nvSpPr>
        <p:spPr bwMode="auto">
          <a:xfrm>
            <a:off x="4427560" y="46291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" name="Rectangle 9"/>
          <p:cNvSpPr>
            <a:spLocks noChangeArrowheads="1"/>
          </p:cNvSpPr>
          <p:nvPr/>
        </p:nvSpPr>
        <p:spPr bwMode="auto">
          <a:xfrm>
            <a:off x="3565547" y="49180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115</a:t>
            </a:r>
          </a:p>
        </p:txBody>
      </p: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3854472" y="49180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4" name="Rectangle 11"/>
          <p:cNvSpPr>
            <a:spLocks noChangeArrowheads="1"/>
          </p:cNvSpPr>
          <p:nvPr/>
        </p:nvSpPr>
        <p:spPr bwMode="auto">
          <a:xfrm>
            <a:off x="4140222" y="49180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5" name="Rectangle 12"/>
          <p:cNvSpPr>
            <a:spLocks noChangeArrowheads="1"/>
          </p:cNvSpPr>
          <p:nvPr/>
        </p:nvSpPr>
        <p:spPr bwMode="auto">
          <a:xfrm>
            <a:off x="4427560" y="491809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4714897" y="491809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3565547" y="520701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114</a:t>
            </a: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3854472" y="520701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" name="Rectangle 16"/>
          <p:cNvSpPr>
            <a:spLocks noChangeArrowheads="1"/>
          </p:cNvSpPr>
          <p:nvPr/>
        </p:nvSpPr>
        <p:spPr bwMode="auto">
          <a:xfrm>
            <a:off x="4140222" y="5207018"/>
            <a:ext cx="288925" cy="2889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0" name="Rectangle 17"/>
          <p:cNvSpPr>
            <a:spLocks noChangeArrowheads="1"/>
          </p:cNvSpPr>
          <p:nvPr/>
        </p:nvSpPr>
        <p:spPr bwMode="auto">
          <a:xfrm>
            <a:off x="4427560" y="5207018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1" name="Rectangle 18"/>
          <p:cNvSpPr>
            <a:spLocks noChangeArrowheads="1"/>
          </p:cNvSpPr>
          <p:nvPr/>
        </p:nvSpPr>
        <p:spPr bwMode="auto">
          <a:xfrm>
            <a:off x="4714897" y="520701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2" name="Rectangle 19"/>
          <p:cNvSpPr>
            <a:spLocks noChangeArrowheads="1"/>
          </p:cNvSpPr>
          <p:nvPr/>
        </p:nvSpPr>
        <p:spPr bwMode="auto">
          <a:xfrm>
            <a:off x="5003822" y="520701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" name="Rectangle 20"/>
          <p:cNvSpPr>
            <a:spLocks noChangeArrowheads="1"/>
          </p:cNvSpPr>
          <p:nvPr/>
        </p:nvSpPr>
        <p:spPr bwMode="auto">
          <a:xfrm>
            <a:off x="5292747" y="520701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4" name="Rectangle 21"/>
          <p:cNvSpPr>
            <a:spLocks noChangeArrowheads="1"/>
          </p:cNvSpPr>
          <p:nvPr/>
        </p:nvSpPr>
        <p:spPr bwMode="auto">
          <a:xfrm>
            <a:off x="1838347" y="54911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113</a:t>
            </a:r>
          </a:p>
        </p:txBody>
      </p:sp>
      <p:sp>
        <p:nvSpPr>
          <p:cNvPr id="135" name="Rectangle 22"/>
          <p:cNvSpPr>
            <a:spLocks noChangeArrowheads="1"/>
          </p:cNvSpPr>
          <p:nvPr/>
        </p:nvSpPr>
        <p:spPr bwMode="auto">
          <a:xfrm>
            <a:off x="2127272" y="5492768"/>
            <a:ext cx="287338" cy="292100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6" name="Rectangle 23"/>
          <p:cNvSpPr>
            <a:spLocks noChangeArrowheads="1"/>
          </p:cNvSpPr>
          <p:nvPr/>
        </p:nvSpPr>
        <p:spPr bwMode="auto">
          <a:xfrm>
            <a:off x="2701947" y="54927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" name="Rectangle 24"/>
          <p:cNvSpPr>
            <a:spLocks noChangeArrowheads="1"/>
          </p:cNvSpPr>
          <p:nvPr/>
        </p:nvSpPr>
        <p:spPr bwMode="auto">
          <a:xfrm>
            <a:off x="3278210" y="54927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8" name="Rectangle 25"/>
          <p:cNvSpPr>
            <a:spLocks noChangeArrowheads="1"/>
          </p:cNvSpPr>
          <p:nvPr/>
        </p:nvSpPr>
        <p:spPr bwMode="auto">
          <a:xfrm>
            <a:off x="3567135" y="5495943"/>
            <a:ext cx="287337" cy="284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>
            <a:off x="3854472" y="549594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4140222" y="549594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1" name="Rectangle 28"/>
          <p:cNvSpPr>
            <a:spLocks noChangeArrowheads="1"/>
          </p:cNvSpPr>
          <p:nvPr/>
        </p:nvSpPr>
        <p:spPr bwMode="auto">
          <a:xfrm>
            <a:off x="1547835" y="57816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2" name="Rectangle 29"/>
          <p:cNvSpPr>
            <a:spLocks noChangeArrowheads="1"/>
          </p:cNvSpPr>
          <p:nvPr/>
        </p:nvSpPr>
        <p:spPr bwMode="auto">
          <a:xfrm>
            <a:off x="1838347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" name="Rectangle 30"/>
          <p:cNvSpPr>
            <a:spLocks noChangeArrowheads="1"/>
          </p:cNvSpPr>
          <p:nvPr/>
        </p:nvSpPr>
        <p:spPr bwMode="auto">
          <a:xfrm>
            <a:off x="2125685" y="57816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4" name="Rectangle 31"/>
          <p:cNvSpPr>
            <a:spLocks noChangeArrowheads="1"/>
          </p:cNvSpPr>
          <p:nvPr/>
        </p:nvSpPr>
        <p:spPr bwMode="auto">
          <a:xfrm>
            <a:off x="2414610" y="578169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5" name="Rectangle 32"/>
          <p:cNvSpPr>
            <a:spLocks noChangeArrowheads="1"/>
          </p:cNvSpPr>
          <p:nvPr/>
        </p:nvSpPr>
        <p:spPr bwMode="auto">
          <a:xfrm>
            <a:off x="2700360" y="5780106"/>
            <a:ext cx="29051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6" name="Rectangle 33"/>
          <p:cNvSpPr>
            <a:spLocks noChangeArrowheads="1"/>
          </p:cNvSpPr>
          <p:nvPr/>
        </p:nvSpPr>
        <p:spPr bwMode="auto">
          <a:xfrm>
            <a:off x="2987697" y="57816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7" name="Rectangle 34"/>
          <p:cNvSpPr>
            <a:spLocks noChangeArrowheads="1"/>
          </p:cNvSpPr>
          <p:nvPr/>
        </p:nvSpPr>
        <p:spPr bwMode="auto">
          <a:xfrm>
            <a:off x="3276622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8" name="Rectangle 35"/>
          <p:cNvSpPr>
            <a:spLocks noChangeArrowheads="1"/>
          </p:cNvSpPr>
          <p:nvPr/>
        </p:nvSpPr>
        <p:spPr bwMode="auto">
          <a:xfrm>
            <a:off x="3854472" y="5781693"/>
            <a:ext cx="288925" cy="288925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9" name="Rectangle 36"/>
          <p:cNvSpPr>
            <a:spLocks noChangeArrowheads="1"/>
          </p:cNvSpPr>
          <p:nvPr/>
        </p:nvSpPr>
        <p:spPr bwMode="auto">
          <a:xfrm>
            <a:off x="4140222" y="5781693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" name="Rectangle 37"/>
          <p:cNvSpPr>
            <a:spLocks noChangeArrowheads="1"/>
          </p:cNvSpPr>
          <p:nvPr/>
        </p:nvSpPr>
        <p:spPr bwMode="auto">
          <a:xfrm>
            <a:off x="4427560" y="5781693"/>
            <a:ext cx="288925" cy="288925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1" name="Rectangle 38"/>
          <p:cNvSpPr>
            <a:spLocks noChangeArrowheads="1"/>
          </p:cNvSpPr>
          <p:nvPr/>
        </p:nvSpPr>
        <p:spPr bwMode="auto">
          <a:xfrm>
            <a:off x="4714897" y="578169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" name="Text Box 39"/>
          <p:cNvSpPr txBox="1">
            <a:spLocks noChangeArrowheads="1"/>
          </p:cNvSpPr>
          <p:nvPr/>
        </p:nvSpPr>
        <p:spPr bwMode="auto">
          <a:xfrm>
            <a:off x="5470878" y="432436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lang="en-US" altLang="ja-JP" sz="1400" b="0" dirty="0">
                <a:latin typeface="Arial" charset="0"/>
                <a:ea typeface="MS PGothic" pitchFamily="34" charset="-128"/>
              </a:rPr>
              <a:t>176</a:t>
            </a:r>
          </a:p>
        </p:txBody>
      </p:sp>
      <p:sp>
        <p:nvSpPr>
          <p:cNvPr id="153" name="Rectangle 40"/>
          <p:cNvSpPr>
            <a:spLocks noChangeArrowheads="1"/>
          </p:cNvSpPr>
          <p:nvPr/>
        </p:nvSpPr>
        <p:spPr bwMode="auto">
          <a:xfrm>
            <a:off x="2408260" y="5492768"/>
            <a:ext cx="295275" cy="287338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4" name="Rectangle 41"/>
          <p:cNvSpPr>
            <a:spLocks noChangeArrowheads="1"/>
          </p:cNvSpPr>
          <p:nvPr/>
        </p:nvSpPr>
        <p:spPr bwMode="auto">
          <a:xfrm>
            <a:off x="5005410" y="4627581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5292747" y="4627581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5581672" y="4627581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7" name="Rectangle 44"/>
          <p:cNvSpPr>
            <a:spLocks noChangeArrowheads="1"/>
          </p:cNvSpPr>
          <p:nvPr/>
        </p:nvSpPr>
        <p:spPr bwMode="auto">
          <a:xfrm>
            <a:off x="5870597" y="4627581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8" name="Rectangle 45"/>
          <p:cNvSpPr>
            <a:spLocks noChangeArrowheads="1"/>
          </p:cNvSpPr>
          <p:nvPr/>
        </p:nvSpPr>
        <p:spPr bwMode="auto">
          <a:xfrm>
            <a:off x="5005410" y="405131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9" name="Rectangle 46"/>
          <p:cNvSpPr>
            <a:spLocks noChangeArrowheads="1"/>
          </p:cNvSpPr>
          <p:nvPr/>
        </p:nvSpPr>
        <p:spPr bwMode="auto">
          <a:xfrm>
            <a:off x="5292747" y="405131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0" name="Rectangle 47"/>
          <p:cNvSpPr>
            <a:spLocks noChangeArrowheads="1"/>
          </p:cNvSpPr>
          <p:nvPr/>
        </p:nvSpPr>
        <p:spPr bwMode="auto">
          <a:xfrm>
            <a:off x="5581672" y="405131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1" name="Rectangle 48"/>
          <p:cNvSpPr>
            <a:spLocks noChangeArrowheads="1"/>
          </p:cNvSpPr>
          <p:nvPr/>
        </p:nvSpPr>
        <p:spPr bwMode="auto">
          <a:xfrm>
            <a:off x="5006997" y="40529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8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62" name="Rectangle 49"/>
          <p:cNvSpPr>
            <a:spLocks noChangeArrowheads="1"/>
          </p:cNvSpPr>
          <p:nvPr/>
        </p:nvSpPr>
        <p:spPr bwMode="auto">
          <a:xfrm>
            <a:off x="5581672" y="405131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3" name="Rectangle 50"/>
          <p:cNvSpPr>
            <a:spLocks noChangeArrowheads="1"/>
          </p:cNvSpPr>
          <p:nvPr/>
        </p:nvSpPr>
        <p:spPr bwMode="auto">
          <a:xfrm>
            <a:off x="5870597" y="46275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293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4" name="Rectangle 51"/>
          <p:cNvSpPr>
            <a:spLocks noChangeArrowheads="1"/>
          </p:cNvSpPr>
          <p:nvPr/>
        </p:nvSpPr>
        <p:spPr bwMode="auto">
          <a:xfrm>
            <a:off x="5583260" y="46291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292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auto">
          <a:xfrm>
            <a:off x="5295922" y="46291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291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6" name="Rectangle 53"/>
          <p:cNvSpPr>
            <a:spLocks noChangeArrowheads="1"/>
          </p:cNvSpPr>
          <p:nvPr/>
        </p:nvSpPr>
        <p:spPr bwMode="auto">
          <a:xfrm>
            <a:off x="5006997" y="46291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290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7" name="AutoShape 54"/>
          <p:cNvSpPr>
            <a:spLocks noChangeArrowheads="1"/>
          </p:cNvSpPr>
          <p:nvPr/>
        </p:nvSpPr>
        <p:spPr bwMode="auto">
          <a:xfrm flipH="1">
            <a:off x="4430735" y="5205431"/>
            <a:ext cx="287337" cy="288925"/>
          </a:xfrm>
          <a:prstGeom prst="rtTriangle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8" name="Rectangle 55"/>
          <p:cNvSpPr>
            <a:spLocks noChangeArrowheads="1"/>
          </p:cNvSpPr>
          <p:nvPr/>
        </p:nvSpPr>
        <p:spPr bwMode="auto">
          <a:xfrm>
            <a:off x="4719660" y="49165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9" name="Rectangle 56"/>
          <p:cNvSpPr>
            <a:spLocks noChangeArrowheads="1"/>
          </p:cNvSpPr>
          <p:nvPr/>
        </p:nvSpPr>
        <p:spPr bwMode="auto">
          <a:xfrm>
            <a:off x="4430735" y="49165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287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0" name="Rectangle 57"/>
          <p:cNvSpPr>
            <a:spLocks noChangeArrowheads="1"/>
          </p:cNvSpPr>
          <p:nvPr/>
        </p:nvSpPr>
        <p:spPr bwMode="auto">
          <a:xfrm>
            <a:off x="4430735" y="520543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286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4718072" y="520543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287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2" name="Rectangle 59"/>
          <p:cNvSpPr>
            <a:spLocks noChangeArrowheads="1"/>
          </p:cNvSpPr>
          <p:nvPr/>
        </p:nvSpPr>
        <p:spPr bwMode="auto">
          <a:xfrm>
            <a:off x="5006997" y="520543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3" name="Rectangle 60"/>
          <p:cNvSpPr>
            <a:spLocks noChangeArrowheads="1"/>
          </p:cNvSpPr>
          <p:nvPr/>
        </p:nvSpPr>
        <p:spPr bwMode="auto">
          <a:xfrm>
            <a:off x="5295922" y="520543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289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" name="Rectangle 61"/>
          <p:cNvSpPr>
            <a:spLocks noChangeArrowheads="1"/>
          </p:cNvSpPr>
          <p:nvPr/>
        </p:nvSpPr>
        <p:spPr bwMode="auto">
          <a:xfrm>
            <a:off x="4143397" y="54911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5" name="Rectangle 62"/>
          <p:cNvSpPr>
            <a:spLocks noChangeArrowheads="1"/>
          </p:cNvSpPr>
          <p:nvPr/>
        </p:nvSpPr>
        <p:spPr bwMode="auto">
          <a:xfrm>
            <a:off x="3854472" y="54927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283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176" name="Rectangle 63"/>
          <p:cNvSpPr>
            <a:spLocks noChangeArrowheads="1"/>
          </p:cNvSpPr>
          <p:nvPr/>
        </p:nvSpPr>
        <p:spPr bwMode="auto">
          <a:xfrm>
            <a:off x="2414610" y="54927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7" name="Rectangle 64"/>
          <p:cNvSpPr>
            <a:spLocks noChangeArrowheads="1"/>
          </p:cNvSpPr>
          <p:nvPr/>
        </p:nvSpPr>
        <p:spPr bwMode="auto">
          <a:xfrm>
            <a:off x="2990872" y="5492768"/>
            <a:ext cx="287338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8" name="Rectangle 65"/>
          <p:cNvSpPr>
            <a:spLocks noChangeArrowheads="1"/>
          </p:cNvSpPr>
          <p:nvPr/>
        </p:nvSpPr>
        <p:spPr bwMode="auto">
          <a:xfrm>
            <a:off x="4718072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285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9" name="Rectangle 66"/>
          <p:cNvSpPr>
            <a:spLocks noChangeArrowheads="1"/>
          </p:cNvSpPr>
          <p:nvPr/>
        </p:nvSpPr>
        <p:spPr bwMode="auto">
          <a:xfrm>
            <a:off x="4430735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0" name="Rectangle 67"/>
          <p:cNvSpPr>
            <a:spLocks noChangeArrowheads="1"/>
          </p:cNvSpPr>
          <p:nvPr/>
        </p:nvSpPr>
        <p:spPr bwMode="auto">
          <a:xfrm>
            <a:off x="4143397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283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1" name="Rectangle 68"/>
          <p:cNvSpPr>
            <a:spLocks noChangeArrowheads="1"/>
          </p:cNvSpPr>
          <p:nvPr/>
        </p:nvSpPr>
        <p:spPr bwMode="auto">
          <a:xfrm>
            <a:off x="3854472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282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2" name="Rectangle 69"/>
          <p:cNvSpPr>
            <a:spLocks noChangeArrowheads="1"/>
          </p:cNvSpPr>
          <p:nvPr/>
        </p:nvSpPr>
        <p:spPr bwMode="auto">
          <a:xfrm>
            <a:off x="2127272" y="54927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277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183" name="Rectangle 70"/>
          <p:cNvSpPr>
            <a:spLocks noChangeArrowheads="1"/>
          </p:cNvSpPr>
          <p:nvPr/>
        </p:nvSpPr>
        <p:spPr bwMode="auto">
          <a:xfrm>
            <a:off x="2414610" y="57801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277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184" name="Rectangle 105"/>
          <p:cNvSpPr>
            <a:spLocks noChangeArrowheads="1"/>
          </p:cNvSpPr>
          <p:nvPr/>
        </p:nvSpPr>
        <p:spPr bwMode="auto">
          <a:xfrm>
            <a:off x="5294335" y="37608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5" name="Rectangle 106"/>
          <p:cNvSpPr>
            <a:spLocks noChangeArrowheads="1"/>
          </p:cNvSpPr>
          <p:nvPr/>
        </p:nvSpPr>
        <p:spPr bwMode="auto">
          <a:xfrm>
            <a:off x="5581672" y="37608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6" name="Rectangle 107"/>
          <p:cNvSpPr>
            <a:spLocks noChangeArrowheads="1"/>
          </p:cNvSpPr>
          <p:nvPr/>
        </p:nvSpPr>
        <p:spPr bwMode="auto">
          <a:xfrm>
            <a:off x="5870597" y="37608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7" name="Rectangle 108"/>
          <p:cNvSpPr>
            <a:spLocks noChangeArrowheads="1"/>
          </p:cNvSpPr>
          <p:nvPr/>
        </p:nvSpPr>
        <p:spPr bwMode="auto">
          <a:xfrm>
            <a:off x="5295922" y="376239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 dirty="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 dirty="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9</a:t>
            </a:r>
            <a:endParaRPr lang="en-US" altLang="ja-JP" sz="1400" dirty="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88" name="Rectangle 110"/>
          <p:cNvSpPr>
            <a:spLocks noChangeArrowheads="1"/>
          </p:cNvSpPr>
          <p:nvPr/>
        </p:nvSpPr>
        <p:spPr bwMode="auto">
          <a:xfrm>
            <a:off x="5581672" y="34718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9" name="Rectangle 111"/>
          <p:cNvSpPr>
            <a:spLocks noChangeArrowheads="1"/>
          </p:cNvSpPr>
          <p:nvPr/>
        </p:nvSpPr>
        <p:spPr bwMode="auto">
          <a:xfrm>
            <a:off x="5869010" y="34718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0" name="Rectangle 112"/>
          <p:cNvSpPr>
            <a:spLocks noChangeArrowheads="1"/>
          </p:cNvSpPr>
          <p:nvPr/>
        </p:nvSpPr>
        <p:spPr bwMode="auto">
          <a:xfrm>
            <a:off x="6157935" y="34718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1" name="Rectangle 113"/>
          <p:cNvSpPr>
            <a:spLocks noChangeArrowheads="1"/>
          </p:cNvSpPr>
          <p:nvPr/>
        </p:nvSpPr>
        <p:spPr bwMode="auto">
          <a:xfrm>
            <a:off x="5583260" y="34734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20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2" name="Rectangle 115"/>
          <p:cNvSpPr>
            <a:spLocks noChangeArrowheads="1"/>
          </p:cNvSpPr>
          <p:nvPr/>
        </p:nvSpPr>
        <p:spPr bwMode="auto">
          <a:xfrm>
            <a:off x="6443685" y="34718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3" name="Rectangle 120"/>
          <p:cNvSpPr>
            <a:spLocks noChangeArrowheads="1"/>
          </p:cNvSpPr>
          <p:nvPr/>
        </p:nvSpPr>
        <p:spPr bwMode="auto">
          <a:xfrm>
            <a:off x="6732610" y="347188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" name="Rectangle 121"/>
          <p:cNvSpPr>
            <a:spLocks noChangeArrowheads="1"/>
          </p:cNvSpPr>
          <p:nvPr/>
        </p:nvSpPr>
        <p:spPr bwMode="auto">
          <a:xfrm>
            <a:off x="6156347" y="37608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5" name="Rectangle 122"/>
          <p:cNvSpPr>
            <a:spLocks noChangeArrowheads="1"/>
          </p:cNvSpPr>
          <p:nvPr/>
        </p:nvSpPr>
        <p:spPr bwMode="auto">
          <a:xfrm>
            <a:off x="6443685" y="376080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6" name="Rectangle 123"/>
          <p:cNvSpPr>
            <a:spLocks noChangeArrowheads="1"/>
          </p:cNvSpPr>
          <p:nvPr/>
        </p:nvSpPr>
        <p:spPr bwMode="auto">
          <a:xfrm>
            <a:off x="5867422" y="31813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7" name="Rectangle 124"/>
          <p:cNvSpPr>
            <a:spLocks noChangeArrowheads="1"/>
          </p:cNvSpPr>
          <p:nvPr/>
        </p:nvSpPr>
        <p:spPr bwMode="auto">
          <a:xfrm>
            <a:off x="6154760" y="31813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8" name="Rectangle 125"/>
          <p:cNvSpPr>
            <a:spLocks noChangeArrowheads="1"/>
          </p:cNvSpPr>
          <p:nvPr/>
        </p:nvSpPr>
        <p:spPr bwMode="auto">
          <a:xfrm>
            <a:off x="6443685" y="31813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9" name="Rectangle 126"/>
          <p:cNvSpPr>
            <a:spLocks noChangeArrowheads="1"/>
          </p:cNvSpPr>
          <p:nvPr/>
        </p:nvSpPr>
        <p:spPr bwMode="auto">
          <a:xfrm>
            <a:off x="5869010" y="318295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</a:t>
            </a:r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200" name="Rectangle 127"/>
          <p:cNvSpPr>
            <a:spLocks noChangeArrowheads="1"/>
          </p:cNvSpPr>
          <p:nvPr/>
        </p:nvSpPr>
        <p:spPr bwMode="auto">
          <a:xfrm>
            <a:off x="6154760" y="28924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1" name="Rectangle 128"/>
          <p:cNvSpPr>
            <a:spLocks noChangeArrowheads="1"/>
          </p:cNvSpPr>
          <p:nvPr/>
        </p:nvSpPr>
        <p:spPr bwMode="auto">
          <a:xfrm>
            <a:off x="6442097" y="28924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6731022" y="28924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3" name="Rectangle 130"/>
          <p:cNvSpPr>
            <a:spLocks noChangeArrowheads="1"/>
          </p:cNvSpPr>
          <p:nvPr/>
        </p:nvSpPr>
        <p:spPr bwMode="auto">
          <a:xfrm>
            <a:off x="6156347" y="289403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22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04" name="Rectangle 131"/>
          <p:cNvSpPr>
            <a:spLocks noChangeArrowheads="1"/>
          </p:cNvSpPr>
          <p:nvPr/>
        </p:nvSpPr>
        <p:spPr bwMode="auto">
          <a:xfrm>
            <a:off x="7016772" y="28924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" name="Rectangle 132"/>
          <p:cNvSpPr>
            <a:spLocks noChangeArrowheads="1"/>
          </p:cNvSpPr>
          <p:nvPr/>
        </p:nvSpPr>
        <p:spPr bwMode="auto">
          <a:xfrm>
            <a:off x="7305697" y="28924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6" name="Rectangle 133"/>
          <p:cNvSpPr>
            <a:spLocks noChangeArrowheads="1"/>
          </p:cNvSpPr>
          <p:nvPr/>
        </p:nvSpPr>
        <p:spPr bwMode="auto">
          <a:xfrm>
            <a:off x="6729435" y="31813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7" name="Rectangle 134"/>
          <p:cNvSpPr>
            <a:spLocks noChangeArrowheads="1"/>
          </p:cNvSpPr>
          <p:nvPr/>
        </p:nvSpPr>
        <p:spPr bwMode="auto">
          <a:xfrm>
            <a:off x="7016772" y="31813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" name="Rectangle 135"/>
          <p:cNvSpPr>
            <a:spLocks noChangeArrowheads="1"/>
          </p:cNvSpPr>
          <p:nvPr/>
        </p:nvSpPr>
        <p:spPr bwMode="auto">
          <a:xfrm>
            <a:off x="5869010" y="40481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9" name="Rectangle 136"/>
          <p:cNvSpPr>
            <a:spLocks noChangeArrowheads="1"/>
          </p:cNvSpPr>
          <p:nvPr/>
        </p:nvSpPr>
        <p:spPr bwMode="auto">
          <a:xfrm>
            <a:off x="6154760" y="40481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" name="Rectangle 137"/>
          <p:cNvSpPr>
            <a:spLocks noChangeArrowheads="1"/>
          </p:cNvSpPr>
          <p:nvPr/>
        </p:nvSpPr>
        <p:spPr bwMode="auto">
          <a:xfrm>
            <a:off x="6443685" y="404814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1" name="Rectangle 138"/>
          <p:cNvSpPr>
            <a:spLocks noChangeArrowheads="1"/>
          </p:cNvSpPr>
          <p:nvPr/>
        </p:nvSpPr>
        <p:spPr bwMode="auto">
          <a:xfrm>
            <a:off x="5867422" y="43370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2" name="Rectangle 139"/>
          <p:cNvSpPr>
            <a:spLocks noChangeArrowheads="1"/>
          </p:cNvSpPr>
          <p:nvPr/>
        </p:nvSpPr>
        <p:spPr bwMode="auto">
          <a:xfrm>
            <a:off x="6154760" y="433706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2771797" y="2103456"/>
            <a:ext cx="4249738" cy="2520950"/>
            <a:chOff x="793" y="482"/>
            <a:chExt cx="2677" cy="1588"/>
          </a:xfrm>
        </p:grpSpPr>
        <p:sp>
          <p:nvSpPr>
            <p:cNvPr id="214" name="Rectangle 159"/>
            <p:cNvSpPr>
              <a:spLocks noChangeArrowheads="1"/>
            </p:cNvSpPr>
            <p:nvPr/>
          </p:nvSpPr>
          <p:spPr bwMode="auto">
            <a:xfrm>
              <a:off x="3288" y="1344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" name="Line 160"/>
            <p:cNvSpPr>
              <a:spLocks noChangeShapeType="1"/>
            </p:cNvSpPr>
            <p:nvPr/>
          </p:nvSpPr>
          <p:spPr bwMode="auto">
            <a:xfrm flipH="1">
              <a:off x="3108" y="1525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" name="Line 161"/>
            <p:cNvSpPr>
              <a:spLocks noChangeShapeType="1"/>
            </p:cNvSpPr>
            <p:nvPr/>
          </p:nvSpPr>
          <p:spPr bwMode="auto">
            <a:xfrm flipH="1">
              <a:off x="2741" y="1888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" name="Rectangle 162"/>
            <p:cNvSpPr>
              <a:spLocks noChangeArrowheads="1"/>
            </p:cNvSpPr>
            <p:nvPr/>
          </p:nvSpPr>
          <p:spPr bwMode="auto">
            <a:xfrm>
              <a:off x="2925" y="1706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8" name="AutoShape 163"/>
            <p:cNvSpPr>
              <a:spLocks noChangeArrowheads="1"/>
            </p:cNvSpPr>
            <p:nvPr/>
          </p:nvSpPr>
          <p:spPr bwMode="auto">
            <a:xfrm>
              <a:off x="793" y="482"/>
              <a:ext cx="2313" cy="408"/>
            </a:xfrm>
            <a:prstGeom prst="wedgeRectCallout">
              <a:avLst>
                <a:gd name="adj1" fmla="val 61370"/>
                <a:gd name="adj2" fmla="val 16617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en-US" altLang="ja-JP" sz="2400" baseline="30000" dirty="0">
                  <a:latin typeface="Arial" charset="0"/>
                </a:rPr>
                <a:t>2</a:t>
              </a:r>
              <a:r>
                <a:rPr lang="en-US" altLang="ko-KR" sz="2400" baseline="30000" dirty="0">
                  <a:latin typeface="Arial" charset="0"/>
                </a:rPr>
                <a:t>38</a:t>
              </a:r>
              <a:r>
                <a:rPr lang="en-US" altLang="ko-KR" sz="2400" dirty="0">
                  <a:latin typeface="Arial" charset="0"/>
                </a:rPr>
                <a:t>U(</a:t>
              </a:r>
              <a:r>
                <a:rPr lang="en-US" altLang="ko-KR" sz="2400" baseline="30000" dirty="0">
                  <a:latin typeface="Arial" charset="0"/>
                </a:rPr>
                <a:t>64</a:t>
              </a:r>
              <a:r>
                <a:rPr lang="en-US" altLang="ko-KR" sz="2400" dirty="0">
                  <a:latin typeface="Arial" charset="0"/>
                </a:rPr>
                <a:t>Ni,2-4n)</a:t>
              </a:r>
              <a:r>
                <a:rPr lang="en-US" altLang="ko-KR" sz="2400" baseline="30000" dirty="0">
                  <a:latin typeface="Arial" charset="0"/>
                </a:rPr>
                <a:t>300-298</a:t>
              </a:r>
              <a:r>
                <a:rPr lang="en-US" altLang="ko-KR" sz="2400" dirty="0">
                  <a:latin typeface="Arial" charset="0"/>
                </a:rPr>
                <a:t>120</a:t>
              </a:r>
            </a:p>
          </p:txBody>
        </p:sp>
      </p:grpSp>
      <p:grpSp>
        <p:nvGrpSpPr>
          <p:cNvPr id="7" name="Group 164"/>
          <p:cNvGrpSpPr>
            <a:grpSpLocks/>
          </p:cNvGrpSpPr>
          <p:nvPr/>
        </p:nvGrpSpPr>
        <p:grpSpPr bwMode="auto">
          <a:xfrm>
            <a:off x="5580085" y="3471881"/>
            <a:ext cx="1157287" cy="1152525"/>
            <a:chOff x="4101" y="2795"/>
            <a:chExt cx="729" cy="726"/>
          </a:xfrm>
        </p:grpSpPr>
        <p:sp>
          <p:nvSpPr>
            <p:cNvPr id="220" name="Rectangle 165"/>
            <p:cNvSpPr>
              <a:spLocks noChangeArrowheads="1"/>
            </p:cNvSpPr>
            <p:nvPr/>
          </p:nvSpPr>
          <p:spPr bwMode="auto">
            <a:xfrm>
              <a:off x="4648" y="2795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" name="Line 166"/>
            <p:cNvSpPr>
              <a:spLocks noChangeShapeType="1"/>
            </p:cNvSpPr>
            <p:nvPr/>
          </p:nvSpPr>
          <p:spPr bwMode="auto">
            <a:xfrm flipH="1">
              <a:off x="4468" y="2976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2" name="Line 167"/>
            <p:cNvSpPr>
              <a:spLocks noChangeShapeType="1"/>
            </p:cNvSpPr>
            <p:nvPr/>
          </p:nvSpPr>
          <p:spPr bwMode="auto">
            <a:xfrm flipH="1">
              <a:off x="4101" y="3339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3" name="Rectangle 168"/>
            <p:cNvSpPr>
              <a:spLocks noChangeArrowheads="1"/>
            </p:cNvSpPr>
            <p:nvPr/>
          </p:nvSpPr>
          <p:spPr bwMode="auto">
            <a:xfrm>
              <a:off x="4285" y="3157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5286397" y="3471881"/>
            <a:ext cx="1157288" cy="1152525"/>
            <a:chOff x="4101" y="2795"/>
            <a:chExt cx="729" cy="726"/>
          </a:xfrm>
        </p:grpSpPr>
        <p:sp>
          <p:nvSpPr>
            <p:cNvPr id="225" name="Rectangle 170"/>
            <p:cNvSpPr>
              <a:spLocks noChangeArrowheads="1"/>
            </p:cNvSpPr>
            <p:nvPr/>
          </p:nvSpPr>
          <p:spPr bwMode="auto">
            <a:xfrm>
              <a:off x="4648" y="2795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6" name="Line 171"/>
            <p:cNvSpPr>
              <a:spLocks noChangeShapeType="1"/>
            </p:cNvSpPr>
            <p:nvPr/>
          </p:nvSpPr>
          <p:spPr bwMode="auto">
            <a:xfrm flipH="1">
              <a:off x="4468" y="2976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7" name="Line 172"/>
            <p:cNvSpPr>
              <a:spLocks noChangeShapeType="1"/>
            </p:cNvSpPr>
            <p:nvPr/>
          </p:nvSpPr>
          <p:spPr bwMode="auto">
            <a:xfrm flipH="1">
              <a:off x="4101" y="3339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8" name="Rectangle 173"/>
            <p:cNvSpPr>
              <a:spLocks noChangeArrowheads="1"/>
            </p:cNvSpPr>
            <p:nvPr/>
          </p:nvSpPr>
          <p:spPr bwMode="auto">
            <a:xfrm>
              <a:off x="4285" y="3157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90" name="TextBox 1189"/>
          <p:cNvSpPr txBox="1"/>
          <p:nvPr/>
        </p:nvSpPr>
        <p:spPr bwMode="auto">
          <a:xfrm>
            <a:off x="441997" y="1201151"/>
            <a:ext cx="3549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GB" altLang="ko-KR" sz="3200" baseline="30000" dirty="0" smtClean="0">
                <a:solidFill>
                  <a:srgbClr val="C00000"/>
                </a:solidFill>
                <a:latin typeface="Calibri" pitchFamily="34" charset="0"/>
              </a:rPr>
              <a:t>64</a:t>
            </a:r>
            <a:r>
              <a:rPr lang="en-GB" altLang="ko-KR" sz="3200" dirty="0" smtClean="0">
                <a:solidFill>
                  <a:srgbClr val="C00000"/>
                </a:solidFill>
                <a:latin typeface="Calibri" pitchFamily="34" charset="0"/>
              </a:rPr>
              <a:t>Ni+</a:t>
            </a:r>
            <a:r>
              <a:rPr lang="en-GB" altLang="ko-KR" sz="3200" baseline="30000" dirty="0" smtClean="0">
                <a:solidFill>
                  <a:srgbClr val="C00000"/>
                </a:solidFill>
                <a:latin typeface="Calibri" pitchFamily="34" charset="0"/>
              </a:rPr>
              <a:t>238</a:t>
            </a:r>
            <a:r>
              <a:rPr lang="en-GB" altLang="ko-KR" sz="3200" dirty="0" smtClean="0">
                <a:solidFill>
                  <a:srgbClr val="C00000"/>
                </a:solidFill>
                <a:latin typeface="Calibri" pitchFamily="34" charset="0"/>
              </a:rPr>
              <a:t>U </a:t>
            </a:r>
            <a:r>
              <a:rPr lang="en-GB" altLang="ko-KR" sz="32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GB" altLang="ko-KR" sz="3200" baseline="30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302</a:t>
            </a:r>
            <a:r>
              <a:rPr lang="en-GB" altLang="ko-KR" sz="32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120*</a:t>
            </a:r>
            <a:endParaRPr lang="ko-KR" altLang="en-US" sz="3200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grpSp>
        <p:nvGrpSpPr>
          <p:cNvPr id="1212" name="그룹 1211"/>
          <p:cNvGrpSpPr/>
          <p:nvPr/>
        </p:nvGrpSpPr>
        <p:grpSpPr>
          <a:xfrm>
            <a:off x="6300160" y="3386080"/>
            <a:ext cx="2450275" cy="400110"/>
            <a:chOff x="6300160" y="3386080"/>
            <a:chExt cx="2450275" cy="400110"/>
          </a:xfrm>
        </p:grpSpPr>
        <p:sp>
          <p:nvSpPr>
            <p:cNvPr id="1199" name="Rectangle 1996"/>
            <p:cNvSpPr>
              <a:spLocks noChangeArrowheads="1"/>
            </p:cNvSpPr>
            <p:nvPr/>
          </p:nvSpPr>
          <p:spPr bwMode="auto">
            <a:xfrm>
              <a:off x="7786710" y="3386080"/>
              <a:ext cx="96372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baseline="30000" dirty="0">
                  <a:solidFill>
                    <a:srgbClr val="0000FF"/>
                  </a:solidFill>
                  <a:latin typeface="Arial" pitchFamily="34" charset="0"/>
                  <a:sym typeface="Symbol" pitchFamily="18" charset="2"/>
                </a:rPr>
                <a:t>302</a:t>
              </a:r>
              <a:r>
                <a:rPr lang="en-GB" sz="2000" b="1" dirty="0">
                  <a:solidFill>
                    <a:srgbClr val="0000FF"/>
                  </a:solidFill>
                  <a:latin typeface="Arial" pitchFamily="34" charset="0"/>
                  <a:sym typeface="Symbol" pitchFamily="18" charset="2"/>
                </a:rPr>
                <a:t>120</a:t>
              </a:r>
              <a:r>
                <a:rPr lang="en-GB" sz="2000" b="1" baseline="30000" dirty="0">
                  <a:solidFill>
                    <a:srgbClr val="0000FF"/>
                  </a:solidFill>
                  <a:latin typeface="Arial" pitchFamily="34" charset="0"/>
                  <a:sym typeface="Symbol" pitchFamily="18" charset="2"/>
                </a:rPr>
                <a:t>*</a:t>
              </a:r>
              <a:endParaRPr lang="de-DE" sz="2000" b="1" dirty="0">
                <a:solidFill>
                  <a:srgbClr val="0000FF"/>
                </a:solidFill>
                <a:latin typeface="Arial" pitchFamily="34" charset="0"/>
                <a:sym typeface="Symbol" pitchFamily="18" charset="2"/>
              </a:endParaRPr>
            </a:p>
          </p:txBody>
        </p:sp>
        <p:grpSp>
          <p:nvGrpSpPr>
            <p:cNvPr id="1211" name="그룹 1210"/>
            <p:cNvGrpSpPr/>
            <p:nvPr/>
          </p:nvGrpSpPr>
          <p:grpSpPr>
            <a:xfrm>
              <a:off x="6300160" y="3470894"/>
              <a:ext cx="1297674" cy="288000"/>
              <a:chOff x="6300160" y="3470894"/>
              <a:chExt cx="1297674" cy="288000"/>
            </a:xfrm>
          </p:grpSpPr>
          <p:sp>
            <p:nvSpPr>
              <p:cNvPr id="1191" name="Rectangle 1979"/>
              <p:cNvSpPr>
                <a:spLocks noChangeArrowheads="1"/>
              </p:cNvSpPr>
              <p:nvPr/>
            </p:nvSpPr>
            <p:spPr bwMode="auto">
              <a:xfrm>
                <a:off x="7309834" y="3470894"/>
                <a:ext cx="288000" cy="2880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210" name="그룹 1209"/>
              <p:cNvGrpSpPr/>
              <p:nvPr/>
            </p:nvGrpSpPr>
            <p:grpSpPr>
              <a:xfrm>
                <a:off x="6300160" y="3612820"/>
                <a:ext cx="1129359" cy="1588"/>
                <a:chOff x="6371599" y="3929066"/>
                <a:chExt cx="1129359" cy="1588"/>
              </a:xfrm>
            </p:grpSpPr>
            <p:cxnSp>
              <p:nvCxnSpPr>
                <p:cNvPr id="1206" name="직선 화살표 연결선 1205"/>
                <p:cNvCxnSpPr/>
                <p:nvPr/>
              </p:nvCxnSpPr>
              <p:spPr>
                <a:xfrm rot="10800000">
                  <a:off x="7215206" y="3929066"/>
                  <a:ext cx="28575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7" name="직선 화살표 연결선 1206"/>
                <p:cNvCxnSpPr/>
                <p:nvPr/>
              </p:nvCxnSpPr>
              <p:spPr>
                <a:xfrm rot="10800000">
                  <a:off x="6643703" y="3929066"/>
                  <a:ext cx="28575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직선 화살표 연결선 1207"/>
                <p:cNvCxnSpPr/>
                <p:nvPr/>
              </p:nvCxnSpPr>
              <p:spPr>
                <a:xfrm rot="10800000">
                  <a:off x="6371599" y="3929066"/>
                  <a:ext cx="28575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직선 화살표 연결선 1208"/>
                <p:cNvCxnSpPr/>
                <p:nvPr/>
              </p:nvCxnSpPr>
              <p:spPr>
                <a:xfrm rot="10800000">
                  <a:off x="6926257" y="3929066"/>
                  <a:ext cx="28575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Reactions Could be Studied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913" y="56133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24300" y="44592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116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11638" y="44592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49625" y="47481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115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638550" y="47481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24300" y="47481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211638" y="474819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98975" y="474819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349625" y="503712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38550" y="503712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24300" y="5037123"/>
            <a:ext cx="288925" cy="2889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211638" y="5037123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498975" y="503712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787900" y="503712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076825" y="503712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22425" y="53212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113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911350" y="5322873"/>
            <a:ext cx="287338" cy="292100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486025" y="53228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062288" y="53228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351213" y="5326048"/>
            <a:ext cx="287337" cy="284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638550" y="532604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924300" y="532604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331913" y="56117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22425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909763" y="56117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198688" y="561179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2484438" y="5610211"/>
            <a:ext cx="29051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771775" y="56117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060700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638550" y="5611798"/>
            <a:ext cx="288925" cy="288925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924300" y="5611798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4211638" y="5611798"/>
            <a:ext cx="288925" cy="288925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4498975" y="5611798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5295900" y="415447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lang="en-US" altLang="ja-JP" sz="1400" b="0">
                <a:latin typeface="Arial" charset="0"/>
                <a:ea typeface="MS PGothic" pitchFamily="34" charset="-128"/>
              </a:rPr>
              <a:t>176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192338" y="5322873"/>
            <a:ext cx="295275" cy="287338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89488" y="4457686"/>
            <a:ext cx="288925" cy="288925"/>
          </a:xfrm>
          <a:prstGeom prst="rect">
            <a:avLst/>
          </a:prstGeom>
          <a:solidFill>
            <a:srgbClr val="F7F46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5076825" y="4457686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365750" y="4457686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654675" y="4457686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4789488" y="388142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076825" y="388142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365750" y="3881423"/>
            <a:ext cx="288925" cy="288925"/>
          </a:xfrm>
          <a:prstGeom prst="rect">
            <a:avLst/>
          </a:prstGeom>
          <a:solidFill>
            <a:srgbClr val="F3F36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791075" y="38830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8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365750" y="388142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654675" y="44576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293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367338" y="44592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292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5080000" y="44592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291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4791075" y="44592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290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 flipH="1">
            <a:off x="4214813" y="5035536"/>
            <a:ext cx="287337" cy="288925"/>
          </a:xfrm>
          <a:prstGeom prst="rtTriangle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4503738" y="47466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214813" y="47466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287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4214813" y="503553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286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4502150" y="503553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287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791075" y="503553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5080000" y="503553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289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3927475" y="53212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3638550" y="53228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283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64" name="Rectangle 60"/>
          <p:cNvSpPr>
            <a:spLocks noChangeArrowheads="1"/>
          </p:cNvSpPr>
          <p:nvPr/>
        </p:nvSpPr>
        <p:spPr bwMode="auto">
          <a:xfrm>
            <a:off x="2198688" y="53228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278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2774950" y="5322873"/>
            <a:ext cx="287338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" name="Rectangle 62"/>
          <p:cNvSpPr>
            <a:spLocks noChangeArrowheads="1"/>
          </p:cNvSpPr>
          <p:nvPr/>
        </p:nvSpPr>
        <p:spPr bwMode="auto">
          <a:xfrm>
            <a:off x="4502150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285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7" name="Rectangle 63"/>
          <p:cNvSpPr>
            <a:spLocks noChangeArrowheads="1"/>
          </p:cNvSpPr>
          <p:nvPr/>
        </p:nvSpPr>
        <p:spPr bwMode="auto">
          <a:xfrm>
            <a:off x="4214813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284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3927475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283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3638550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282</a:t>
            </a:r>
            <a:endParaRPr lang="en-US" altLang="ja-JP" sz="1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1911350" y="53228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277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2198688" y="56102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ko-KR" sz="1400">
                <a:latin typeface="Times New Roman" pitchFamily="18" charset="0"/>
                <a:ea typeface="MS PGothic" pitchFamily="34" charset="-128"/>
              </a:rPr>
              <a:t>277</a:t>
            </a:r>
            <a:endParaRPr lang="ja-JP" altLang="en-US" sz="1400">
              <a:latin typeface="Times New Roman" pitchFamily="18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5078413" y="35909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5365750" y="35909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5654675" y="35909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5080000" y="359249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9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6" name="Rectangle 72"/>
          <p:cNvSpPr>
            <a:spLocks noChangeArrowheads="1"/>
          </p:cNvSpPr>
          <p:nvPr/>
        </p:nvSpPr>
        <p:spPr bwMode="auto">
          <a:xfrm>
            <a:off x="5365750" y="33019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7" name="Rectangle 73"/>
          <p:cNvSpPr>
            <a:spLocks noChangeArrowheads="1"/>
          </p:cNvSpPr>
          <p:nvPr/>
        </p:nvSpPr>
        <p:spPr bwMode="auto">
          <a:xfrm>
            <a:off x="5653088" y="33019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5942013" y="33019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5367338" y="33035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20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6227763" y="33019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" name="Rectangle 77"/>
          <p:cNvSpPr>
            <a:spLocks noChangeArrowheads="1"/>
          </p:cNvSpPr>
          <p:nvPr/>
        </p:nvSpPr>
        <p:spPr bwMode="auto">
          <a:xfrm>
            <a:off x="6516688" y="330198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5940425" y="35909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" name="Rectangle 79"/>
          <p:cNvSpPr>
            <a:spLocks noChangeArrowheads="1"/>
          </p:cNvSpPr>
          <p:nvPr/>
        </p:nvSpPr>
        <p:spPr bwMode="auto">
          <a:xfrm>
            <a:off x="6227763" y="359091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>
            <a:off x="5651500" y="30114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5" name="Rectangle 81"/>
          <p:cNvSpPr>
            <a:spLocks noChangeArrowheads="1"/>
          </p:cNvSpPr>
          <p:nvPr/>
        </p:nvSpPr>
        <p:spPr bwMode="auto">
          <a:xfrm>
            <a:off x="5938838" y="30114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6" name="Rectangle 82"/>
          <p:cNvSpPr>
            <a:spLocks noChangeArrowheads="1"/>
          </p:cNvSpPr>
          <p:nvPr/>
        </p:nvSpPr>
        <p:spPr bwMode="auto">
          <a:xfrm>
            <a:off x="6227763" y="30114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" name="Rectangle 83"/>
          <p:cNvSpPr>
            <a:spLocks noChangeArrowheads="1"/>
          </p:cNvSpPr>
          <p:nvPr/>
        </p:nvSpPr>
        <p:spPr bwMode="auto">
          <a:xfrm>
            <a:off x="5653088" y="3013061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</a:t>
            </a:r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5938838" y="27225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" name="Rectangle 85"/>
          <p:cNvSpPr>
            <a:spLocks noChangeArrowheads="1"/>
          </p:cNvSpPr>
          <p:nvPr/>
        </p:nvSpPr>
        <p:spPr bwMode="auto">
          <a:xfrm>
            <a:off x="6226175" y="27225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" name="Rectangle 86"/>
          <p:cNvSpPr>
            <a:spLocks noChangeArrowheads="1"/>
          </p:cNvSpPr>
          <p:nvPr/>
        </p:nvSpPr>
        <p:spPr bwMode="auto">
          <a:xfrm>
            <a:off x="6515100" y="27225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" name="Rectangle 87"/>
          <p:cNvSpPr>
            <a:spLocks noChangeArrowheads="1"/>
          </p:cNvSpPr>
          <p:nvPr/>
        </p:nvSpPr>
        <p:spPr bwMode="auto">
          <a:xfrm>
            <a:off x="5940425" y="2724136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/>
            <a:r>
              <a:rPr lang="en-US" altLang="ja-JP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22</a:t>
            </a:r>
            <a:endParaRPr lang="en-US" altLang="ja-JP" sz="1400">
              <a:solidFill>
                <a:srgbClr val="0000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2" name="Rectangle 88"/>
          <p:cNvSpPr>
            <a:spLocks noChangeArrowheads="1"/>
          </p:cNvSpPr>
          <p:nvPr/>
        </p:nvSpPr>
        <p:spPr bwMode="auto">
          <a:xfrm>
            <a:off x="6800850" y="27225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" name="Rectangle 89"/>
          <p:cNvSpPr>
            <a:spLocks noChangeArrowheads="1"/>
          </p:cNvSpPr>
          <p:nvPr/>
        </p:nvSpPr>
        <p:spPr bwMode="auto">
          <a:xfrm>
            <a:off x="7089775" y="27225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" name="Rectangle 90"/>
          <p:cNvSpPr>
            <a:spLocks noChangeArrowheads="1"/>
          </p:cNvSpPr>
          <p:nvPr/>
        </p:nvSpPr>
        <p:spPr bwMode="auto">
          <a:xfrm>
            <a:off x="6513513" y="30114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6800850" y="30114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5653088" y="38782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5938838" y="38782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6227763" y="3878248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" name="Rectangle 95"/>
          <p:cNvSpPr>
            <a:spLocks noChangeArrowheads="1"/>
          </p:cNvSpPr>
          <p:nvPr/>
        </p:nvSpPr>
        <p:spPr bwMode="auto">
          <a:xfrm>
            <a:off x="5651500" y="41671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0" name="Rectangle 96"/>
          <p:cNvSpPr>
            <a:spLocks noChangeArrowheads="1"/>
          </p:cNvSpPr>
          <p:nvPr/>
        </p:nvSpPr>
        <p:spPr bwMode="auto">
          <a:xfrm>
            <a:off x="5938838" y="4167173"/>
            <a:ext cx="2889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1979613" y="1933561"/>
            <a:ext cx="4249737" cy="2520950"/>
            <a:chOff x="793" y="482"/>
            <a:chExt cx="2677" cy="1588"/>
          </a:xfrm>
        </p:grpSpPr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288" y="1344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H="1">
              <a:off x="3108" y="1525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 flipH="1">
              <a:off x="2741" y="1888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2925" y="1706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" name="AutoShape 102"/>
            <p:cNvSpPr>
              <a:spLocks noChangeArrowheads="1"/>
            </p:cNvSpPr>
            <p:nvPr/>
          </p:nvSpPr>
          <p:spPr bwMode="auto">
            <a:xfrm>
              <a:off x="793" y="482"/>
              <a:ext cx="2313" cy="408"/>
            </a:xfrm>
            <a:prstGeom prst="wedgeRectCallout">
              <a:avLst>
                <a:gd name="adj1" fmla="val 61370"/>
                <a:gd name="adj2" fmla="val 16617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en-US" altLang="ja-JP" sz="2400" baseline="30000" dirty="0">
                  <a:latin typeface="Arial" charset="0"/>
                </a:rPr>
                <a:t>2</a:t>
              </a:r>
              <a:r>
                <a:rPr lang="en-US" altLang="ko-KR" sz="2400" baseline="30000" dirty="0">
                  <a:latin typeface="Arial" charset="0"/>
                </a:rPr>
                <a:t>38</a:t>
              </a:r>
              <a:r>
                <a:rPr lang="en-US" altLang="ko-KR" sz="2400" dirty="0">
                  <a:latin typeface="Arial" charset="0"/>
                </a:rPr>
                <a:t>U(</a:t>
              </a:r>
              <a:r>
                <a:rPr lang="en-US" altLang="ko-KR" sz="2400" baseline="30000" dirty="0">
                  <a:latin typeface="Arial" charset="0"/>
                </a:rPr>
                <a:t>64</a:t>
              </a:r>
              <a:r>
                <a:rPr lang="en-US" altLang="ko-KR" sz="2400" dirty="0">
                  <a:latin typeface="Arial" charset="0"/>
                </a:rPr>
                <a:t>Ni,4n)</a:t>
              </a:r>
              <a:r>
                <a:rPr lang="en-US" altLang="ko-KR" sz="2400" baseline="30000" dirty="0">
                  <a:latin typeface="Arial" charset="0"/>
                </a:rPr>
                <a:t>298</a:t>
              </a:r>
              <a:r>
                <a:rPr lang="en-US" altLang="ko-KR" sz="2400" dirty="0">
                  <a:latin typeface="Arial" charset="0"/>
                </a:rPr>
                <a:t>120</a:t>
              </a:r>
            </a:p>
          </p:txBody>
        </p:sp>
      </p:grpSp>
      <p:sp>
        <p:nvSpPr>
          <p:cNvPr id="107" name="Text Box 113"/>
          <p:cNvSpPr txBox="1">
            <a:spLocks noChangeArrowheads="1"/>
          </p:cNvSpPr>
          <p:nvPr/>
        </p:nvSpPr>
        <p:spPr bwMode="auto">
          <a:xfrm>
            <a:off x="7019925" y="301464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/>
            <a:r>
              <a:rPr lang="en-US" altLang="ja-JP" sz="1400">
                <a:latin typeface="Arial" charset="0"/>
                <a:ea typeface="MS PGothic" pitchFamily="34" charset="-128"/>
              </a:rPr>
              <a:t>1</a:t>
            </a:r>
            <a:r>
              <a:rPr lang="en-US" altLang="ko-KR" sz="1400">
                <a:latin typeface="Arial" charset="0"/>
                <a:ea typeface="MS PGothic" pitchFamily="34" charset="-128"/>
              </a:rPr>
              <a:t>82</a:t>
            </a:r>
            <a:endParaRPr lang="en-US" altLang="ja-JP" sz="1400">
              <a:latin typeface="Arial" charset="0"/>
              <a:ea typeface="MS PGothic" pitchFamily="34" charset="-128"/>
            </a:endParaRPr>
          </a:p>
        </p:txBody>
      </p:sp>
      <p:grpSp>
        <p:nvGrpSpPr>
          <p:cNvPr id="101" name="Group 114"/>
          <p:cNvGrpSpPr>
            <a:grpSpLocks/>
          </p:cNvGrpSpPr>
          <p:nvPr/>
        </p:nvGrpSpPr>
        <p:grpSpPr bwMode="auto">
          <a:xfrm>
            <a:off x="2555875" y="1358886"/>
            <a:ext cx="4249738" cy="2520950"/>
            <a:chOff x="793" y="482"/>
            <a:chExt cx="2677" cy="1588"/>
          </a:xfrm>
        </p:grpSpPr>
        <p:sp>
          <p:nvSpPr>
            <p:cNvPr id="109" name="Rectangle 115"/>
            <p:cNvSpPr>
              <a:spLocks noChangeArrowheads="1"/>
            </p:cNvSpPr>
            <p:nvPr/>
          </p:nvSpPr>
          <p:spPr bwMode="auto">
            <a:xfrm>
              <a:off x="3288" y="1344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0" name="Line 116"/>
            <p:cNvSpPr>
              <a:spLocks noChangeShapeType="1"/>
            </p:cNvSpPr>
            <p:nvPr/>
          </p:nvSpPr>
          <p:spPr bwMode="auto">
            <a:xfrm flipH="1">
              <a:off x="3108" y="1525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1" name="Line 117"/>
            <p:cNvSpPr>
              <a:spLocks noChangeShapeType="1"/>
            </p:cNvSpPr>
            <p:nvPr/>
          </p:nvSpPr>
          <p:spPr bwMode="auto">
            <a:xfrm flipH="1">
              <a:off x="2741" y="1888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" name="Rectangle 118"/>
            <p:cNvSpPr>
              <a:spLocks noChangeArrowheads="1"/>
            </p:cNvSpPr>
            <p:nvPr/>
          </p:nvSpPr>
          <p:spPr bwMode="auto">
            <a:xfrm>
              <a:off x="2925" y="1706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3" name="AutoShape 119"/>
            <p:cNvSpPr>
              <a:spLocks noChangeArrowheads="1"/>
            </p:cNvSpPr>
            <p:nvPr/>
          </p:nvSpPr>
          <p:spPr bwMode="auto">
            <a:xfrm>
              <a:off x="793" y="482"/>
              <a:ext cx="2313" cy="408"/>
            </a:xfrm>
            <a:prstGeom prst="wedgeRectCallout">
              <a:avLst>
                <a:gd name="adj1" fmla="val 61370"/>
                <a:gd name="adj2" fmla="val 166176"/>
              </a:avLst>
            </a:prstGeom>
            <a:solidFill>
              <a:srgbClr val="30DD1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en-US" altLang="ja-JP" sz="2400" baseline="30000">
                  <a:latin typeface="Arial" charset="0"/>
                </a:rPr>
                <a:t>2</a:t>
              </a:r>
              <a:r>
                <a:rPr lang="en-US" altLang="ko-KR" sz="2400" baseline="30000">
                  <a:latin typeface="Arial" charset="0"/>
                </a:rPr>
                <a:t>38</a:t>
              </a:r>
              <a:r>
                <a:rPr lang="en-US" altLang="ko-KR" sz="2400">
                  <a:latin typeface="Arial" charset="0"/>
                </a:rPr>
                <a:t>U(</a:t>
              </a:r>
              <a:r>
                <a:rPr lang="en-US" altLang="ko-KR" sz="2400" baseline="30000">
                  <a:latin typeface="Arial" charset="0"/>
                </a:rPr>
                <a:t>67</a:t>
              </a:r>
              <a:r>
                <a:rPr lang="en-US" altLang="ko-KR" sz="2400">
                  <a:latin typeface="Arial" charset="0"/>
                </a:rPr>
                <a:t>Zn,3n)</a:t>
              </a:r>
              <a:r>
                <a:rPr lang="en-US" altLang="ko-KR" sz="2400" baseline="30000">
                  <a:latin typeface="Arial" charset="0"/>
                </a:rPr>
                <a:t>302</a:t>
              </a:r>
              <a:r>
                <a:rPr lang="en-US" altLang="ko-KR" sz="2400">
                  <a:latin typeface="Arial" charset="0"/>
                </a:rPr>
                <a:t>122</a:t>
              </a:r>
            </a:p>
          </p:txBody>
        </p:sp>
      </p:grpSp>
      <p:grpSp>
        <p:nvGrpSpPr>
          <p:cNvPr id="108" name="Group 146"/>
          <p:cNvGrpSpPr>
            <a:grpSpLocks/>
          </p:cNvGrpSpPr>
          <p:nvPr/>
        </p:nvGrpSpPr>
        <p:grpSpPr bwMode="auto">
          <a:xfrm>
            <a:off x="2843213" y="1358886"/>
            <a:ext cx="4249737" cy="3097212"/>
            <a:chOff x="2109" y="709"/>
            <a:chExt cx="2677" cy="1951"/>
          </a:xfrm>
        </p:grpSpPr>
        <p:sp>
          <p:nvSpPr>
            <p:cNvPr id="115" name="Rectangle 147"/>
            <p:cNvSpPr>
              <a:spLocks noChangeArrowheads="1"/>
            </p:cNvSpPr>
            <p:nvPr/>
          </p:nvSpPr>
          <p:spPr bwMode="auto">
            <a:xfrm>
              <a:off x="4604" y="1571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6" name="Line 148"/>
            <p:cNvSpPr>
              <a:spLocks noChangeShapeType="1"/>
            </p:cNvSpPr>
            <p:nvPr/>
          </p:nvSpPr>
          <p:spPr bwMode="auto">
            <a:xfrm flipH="1">
              <a:off x="4424" y="1752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" name="Line 149"/>
            <p:cNvSpPr>
              <a:spLocks noChangeShapeType="1"/>
            </p:cNvSpPr>
            <p:nvPr/>
          </p:nvSpPr>
          <p:spPr bwMode="auto">
            <a:xfrm flipH="1">
              <a:off x="4057" y="2115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" name="Rectangle 150"/>
            <p:cNvSpPr>
              <a:spLocks noChangeArrowheads="1"/>
            </p:cNvSpPr>
            <p:nvPr/>
          </p:nvSpPr>
          <p:spPr bwMode="auto">
            <a:xfrm>
              <a:off x="4241" y="1933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9" name="AutoShape 151"/>
            <p:cNvSpPr>
              <a:spLocks noChangeArrowheads="1"/>
            </p:cNvSpPr>
            <p:nvPr/>
          </p:nvSpPr>
          <p:spPr bwMode="auto">
            <a:xfrm>
              <a:off x="2109" y="709"/>
              <a:ext cx="2313" cy="408"/>
            </a:xfrm>
            <a:prstGeom prst="wedgeRectCallout">
              <a:avLst>
                <a:gd name="adj1" fmla="val 61370"/>
                <a:gd name="adj2" fmla="val 166176"/>
              </a:avLst>
            </a:prstGeom>
            <a:solidFill>
              <a:srgbClr val="08CA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en-US" altLang="ja-JP" sz="2400" baseline="30000">
                  <a:latin typeface="Arial" charset="0"/>
                </a:rPr>
                <a:t>2</a:t>
              </a:r>
              <a:r>
                <a:rPr lang="en-US" altLang="ko-KR" sz="2400" baseline="30000">
                  <a:latin typeface="Arial" charset="0"/>
                </a:rPr>
                <a:t>38</a:t>
              </a:r>
              <a:r>
                <a:rPr lang="en-US" altLang="ko-KR" sz="2400">
                  <a:latin typeface="Arial" charset="0"/>
                </a:rPr>
                <a:t>U(</a:t>
              </a:r>
              <a:r>
                <a:rPr lang="en-US" altLang="ko-KR" sz="2400" baseline="30000">
                  <a:latin typeface="Arial" charset="0"/>
                </a:rPr>
                <a:t>68</a:t>
              </a:r>
              <a:r>
                <a:rPr lang="en-US" altLang="ko-KR" sz="2400">
                  <a:latin typeface="Arial" charset="0"/>
                </a:rPr>
                <a:t>Zn,3n)</a:t>
              </a:r>
              <a:r>
                <a:rPr lang="en-US" altLang="ko-KR" sz="2400" baseline="30000">
                  <a:latin typeface="Arial" charset="0"/>
                </a:rPr>
                <a:t>303</a:t>
              </a:r>
              <a:r>
                <a:rPr lang="en-US" altLang="ko-KR" sz="2400">
                  <a:latin typeface="Arial" charset="0"/>
                </a:rPr>
                <a:t>122</a:t>
              </a:r>
            </a:p>
          </p:txBody>
        </p:sp>
        <p:sp>
          <p:nvSpPr>
            <p:cNvPr id="120" name="Rectangle 152"/>
            <p:cNvSpPr>
              <a:spLocks noChangeArrowheads="1"/>
            </p:cNvSpPr>
            <p:nvPr/>
          </p:nvSpPr>
          <p:spPr bwMode="auto">
            <a:xfrm>
              <a:off x="3878" y="2296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1" name="Line 153"/>
            <p:cNvSpPr>
              <a:spLocks noChangeShapeType="1"/>
            </p:cNvSpPr>
            <p:nvPr/>
          </p:nvSpPr>
          <p:spPr bwMode="auto">
            <a:xfrm flipH="1">
              <a:off x="3694" y="2478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14" name="Group 154"/>
          <p:cNvGrpSpPr>
            <a:grpSpLocks/>
          </p:cNvGrpSpPr>
          <p:nvPr/>
        </p:nvGrpSpPr>
        <p:grpSpPr bwMode="auto">
          <a:xfrm>
            <a:off x="3419475" y="1357298"/>
            <a:ext cx="4249738" cy="3097213"/>
            <a:chOff x="2109" y="709"/>
            <a:chExt cx="2677" cy="1951"/>
          </a:xfrm>
        </p:grpSpPr>
        <p:sp>
          <p:nvSpPr>
            <p:cNvPr id="123" name="Rectangle 155"/>
            <p:cNvSpPr>
              <a:spLocks noChangeArrowheads="1"/>
            </p:cNvSpPr>
            <p:nvPr/>
          </p:nvSpPr>
          <p:spPr bwMode="auto">
            <a:xfrm>
              <a:off x="4604" y="1571"/>
              <a:ext cx="182" cy="182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4" name="Line 156"/>
            <p:cNvSpPr>
              <a:spLocks noChangeShapeType="1"/>
            </p:cNvSpPr>
            <p:nvPr/>
          </p:nvSpPr>
          <p:spPr bwMode="auto">
            <a:xfrm flipH="1">
              <a:off x="4424" y="1752"/>
              <a:ext cx="180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5" name="Line 157"/>
            <p:cNvSpPr>
              <a:spLocks noChangeShapeType="1"/>
            </p:cNvSpPr>
            <p:nvPr/>
          </p:nvSpPr>
          <p:spPr bwMode="auto">
            <a:xfrm flipH="1">
              <a:off x="4057" y="2115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Rectangle 158"/>
            <p:cNvSpPr>
              <a:spLocks noChangeArrowheads="1"/>
            </p:cNvSpPr>
            <p:nvPr/>
          </p:nvSpPr>
          <p:spPr bwMode="auto">
            <a:xfrm>
              <a:off x="4241" y="1933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7" name="AutoShape 159"/>
            <p:cNvSpPr>
              <a:spLocks noChangeArrowheads="1"/>
            </p:cNvSpPr>
            <p:nvPr/>
          </p:nvSpPr>
          <p:spPr bwMode="auto">
            <a:xfrm>
              <a:off x="2109" y="709"/>
              <a:ext cx="2313" cy="408"/>
            </a:xfrm>
            <a:prstGeom prst="wedgeRectCallout">
              <a:avLst>
                <a:gd name="adj1" fmla="val 61370"/>
                <a:gd name="adj2" fmla="val 16617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en-US" altLang="ja-JP" sz="2400" baseline="30000">
                  <a:latin typeface="Arial" charset="0"/>
                </a:rPr>
                <a:t>2</a:t>
              </a:r>
              <a:r>
                <a:rPr lang="en-US" altLang="ko-KR" sz="2400" baseline="30000">
                  <a:latin typeface="Arial" charset="0"/>
                </a:rPr>
                <a:t>38</a:t>
              </a:r>
              <a:r>
                <a:rPr lang="en-US" altLang="ko-KR" sz="2400">
                  <a:latin typeface="Arial" charset="0"/>
                </a:rPr>
                <a:t>U(</a:t>
              </a:r>
              <a:r>
                <a:rPr lang="en-US" altLang="ko-KR" sz="2400" baseline="30000">
                  <a:latin typeface="Arial" charset="0"/>
                </a:rPr>
                <a:t>70</a:t>
              </a:r>
              <a:r>
                <a:rPr lang="en-US" altLang="ko-KR" sz="2400">
                  <a:latin typeface="Arial" charset="0"/>
                </a:rPr>
                <a:t>Zn,3n)</a:t>
              </a:r>
              <a:r>
                <a:rPr lang="en-US" altLang="ko-KR" sz="2400" baseline="30000">
                  <a:latin typeface="Arial" charset="0"/>
                </a:rPr>
                <a:t>305</a:t>
              </a:r>
              <a:r>
                <a:rPr lang="en-US" altLang="ko-KR" sz="2400">
                  <a:latin typeface="Arial" charset="0"/>
                </a:rPr>
                <a:t>122</a:t>
              </a:r>
            </a:p>
          </p:txBody>
        </p:sp>
        <p:sp>
          <p:nvSpPr>
            <p:cNvPr id="128" name="Rectangle 160"/>
            <p:cNvSpPr>
              <a:spLocks noChangeArrowheads="1"/>
            </p:cNvSpPr>
            <p:nvPr/>
          </p:nvSpPr>
          <p:spPr bwMode="auto">
            <a:xfrm>
              <a:off x="3878" y="2296"/>
              <a:ext cx="182" cy="1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9" name="Line 161"/>
            <p:cNvSpPr>
              <a:spLocks noChangeShapeType="1"/>
            </p:cNvSpPr>
            <p:nvPr/>
          </p:nvSpPr>
          <p:spPr bwMode="auto">
            <a:xfrm flipH="1">
              <a:off x="3694" y="2478"/>
              <a:ext cx="184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0" name="TextBox 129"/>
          <p:cNvSpPr txBox="1"/>
          <p:nvPr/>
        </p:nvSpPr>
        <p:spPr bwMode="auto">
          <a:xfrm>
            <a:off x="5542454" y="5970274"/>
            <a:ext cx="3373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From Y.H. Chung, </a:t>
            </a:r>
            <a:r>
              <a:rPr lang="en-US" altLang="ko-KR" dirty="0" err="1" smtClean="0">
                <a:ea typeface="굴림" pitchFamily="50" charset="-127"/>
              </a:rPr>
              <a:t>Hallym</a:t>
            </a:r>
            <a:r>
              <a:rPr lang="en-US" altLang="ko-KR" dirty="0" smtClean="0">
                <a:ea typeface="굴림" pitchFamily="50" charset="-127"/>
              </a:rPr>
              <a:t> Univ.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Required Detector System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85860"/>
            <a:ext cx="8229600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Gas-filled recoil 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eparator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Focal plane 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etectors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Rotating wheel system </a:t>
            </a:r>
          </a:p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Automated rapid 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hemistry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pparatus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MG wheel</a:t>
            </a:r>
          </a:p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On-line 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chromatographic apparatus   </a:t>
            </a:r>
          </a:p>
          <a:p>
            <a:pPr marL="514350" marR="0" lvl="0" indent="-5143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Something like SISAK in Oslo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624"/>
            <a:ext cx="9144000" cy="683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Spin Structure of Unstable Nuclei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1514" y="1532975"/>
            <a:ext cx="7829576" cy="475354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Spin-dependent interactions</a:t>
            </a:r>
          </a:p>
          <a:p>
            <a:pPr lvl="1"/>
            <a:r>
              <a:rPr lang="en-US" altLang="ko-KR" dirty="0" smtClean="0"/>
              <a:t>Origin of fundamental properties of nuclei</a:t>
            </a:r>
          </a:p>
          <a:p>
            <a:pPr lvl="1"/>
            <a:r>
              <a:rPr lang="en-US" altLang="ko-KR" dirty="0" smtClean="0"/>
              <a:t>Modification in neutron rich nuclei</a:t>
            </a:r>
          </a:p>
          <a:p>
            <a:r>
              <a:rPr lang="en-US" altLang="ko-KR" dirty="0" smtClean="0"/>
              <a:t>Spin-orbit couplings and potentials</a:t>
            </a:r>
          </a:p>
          <a:p>
            <a:pPr lvl="1"/>
            <a:r>
              <a:rPr lang="en-US" altLang="ko-KR" dirty="0" smtClean="0"/>
              <a:t>Localized at the nuclear </a:t>
            </a:r>
            <a:r>
              <a:rPr lang="en-US" altLang="ko-KR" dirty="0" smtClean="0"/>
              <a:t>surface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Will be modified in neutron rich nuclei</a:t>
            </a:r>
          </a:p>
          <a:p>
            <a:pPr lvl="1"/>
            <a:r>
              <a:rPr lang="en-US" altLang="ko-KR" dirty="0" smtClean="0"/>
              <a:t>Should be composed of two parts localized at different positions </a:t>
            </a:r>
            <a:r>
              <a:rPr lang="en-US" altLang="ko-KR" dirty="0" smtClean="0">
                <a:solidFill>
                  <a:srgbClr val="FF0000"/>
                </a:solidFill>
              </a:rPr>
              <a:t>if p and n have different </a:t>
            </a:r>
            <a:r>
              <a:rPr lang="en-US" altLang="ko-KR" i="1" dirty="0" smtClean="0">
                <a:solidFill>
                  <a:srgbClr val="FF0000"/>
                </a:solidFill>
                <a:latin typeface="Symbol" pitchFamily="18" charset="2"/>
              </a:rPr>
              <a:t>r 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en-US" altLang="ko-KR" i="1" dirty="0" smtClean="0">
                <a:solidFill>
                  <a:srgbClr val="FF0000"/>
                </a:solidFill>
              </a:rPr>
              <a:t>r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ko-KR" dirty="0" smtClean="0"/>
              <a:t>Would have extended shape if n has an extended distribution in skin or halo nuclei</a:t>
            </a:r>
          </a:p>
          <a:p>
            <a:r>
              <a:rPr lang="en-US" altLang="ko-KR" dirty="0" smtClean="0"/>
              <a:t>Need polarized p, d, and </a:t>
            </a:r>
            <a:r>
              <a:rPr lang="en-US" altLang="ko-KR" baseline="30000" dirty="0" smtClean="0"/>
              <a:t>3</a:t>
            </a:r>
            <a:r>
              <a:rPr lang="en-US" altLang="ko-KR" dirty="0" smtClean="0"/>
              <a:t>He targets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93186" name="Object 5"/>
          <p:cNvGraphicFramePr>
            <a:graphicFrameLocks noChangeAspect="1"/>
          </p:cNvGraphicFramePr>
          <p:nvPr/>
        </p:nvGraphicFramePr>
        <p:xfrm>
          <a:off x="3071802" y="3357562"/>
          <a:ext cx="2071688" cy="785812"/>
        </p:xfrm>
        <a:graphic>
          <a:graphicData uri="http://schemas.openxmlformats.org/presentationml/2006/ole">
            <p:oleObj spid="_x0000_s119810" name="수식" r:id="rId3" imgW="88884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4714876" y="1071546"/>
            <a:ext cx="4054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From W.Y. Kim, </a:t>
            </a:r>
            <a:r>
              <a:rPr lang="en-US" altLang="ko-KR" dirty="0" err="1" smtClean="0">
                <a:ea typeface="굴림" pitchFamily="50" charset="-127"/>
              </a:rPr>
              <a:t>Kyungbook</a:t>
            </a:r>
            <a:r>
              <a:rPr lang="en-US" altLang="ko-KR" dirty="0" smtClean="0">
                <a:ea typeface="굴림" pitchFamily="50" charset="-127"/>
              </a:rPr>
              <a:t> Nat. Univ.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Present Status at RIKEN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130842"/>
            <a:ext cx="614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dirty="0" err="1">
                <a:latin typeface="Arial" pitchFamily="34" charset="0"/>
                <a:cs typeface="Arial" pitchFamily="34" charset="0"/>
              </a:rPr>
              <a:t>S.Sakaguchi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 Ph.D.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Thesis, University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of Tokyo (2008)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525157" y="1742145"/>
            <a:ext cx="2046711" cy="2044045"/>
            <a:chOff x="5262563" y="2204105"/>
            <a:chExt cx="2046711" cy="2044045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262563" y="2727325"/>
              <a:ext cx="1600200" cy="152082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kumimoji="0" lang="ja-JP" alt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5466818" y="3144838"/>
              <a:ext cx="685800" cy="68580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66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2400" baseline="30000" dirty="0" smtClean="0">
                  <a:latin typeface="Times New Roman" pitchFamily="18" charset="0"/>
                </a:rPr>
                <a:t>4</a:t>
              </a:r>
              <a:r>
                <a:rPr kumimoji="0" lang="en-US" altLang="ja-JP" sz="2400" dirty="0" smtClean="0">
                  <a:latin typeface="Times New Roman" pitchFamily="18" charset="0"/>
                </a:rPr>
                <a:t>He</a:t>
              </a:r>
              <a:endParaRPr kumimoji="0" lang="en-US" altLang="ja-JP" sz="2400" dirty="0">
                <a:latin typeface="Times New Roman" pitchFamily="18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6497648" y="3319456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6467154" y="353377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693223" y="2204105"/>
              <a:ext cx="7425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800" b="1" baseline="30000" dirty="0" smtClean="0">
                  <a:latin typeface="Times New Roman" pitchFamily="18" charset="0"/>
                </a:rPr>
                <a:t>6</a:t>
              </a:r>
              <a:r>
                <a:rPr kumimoji="0" lang="en-US" altLang="ja-JP" sz="2800" b="1" dirty="0" smtClean="0">
                  <a:latin typeface="Times New Roman" pitchFamily="18" charset="0"/>
                </a:rPr>
                <a:t>He</a:t>
              </a:r>
              <a:endParaRPr kumimoji="0" lang="en-US" altLang="ja-JP" sz="2800" b="1" dirty="0">
                <a:latin typeface="Times New Roman" pitchFamily="18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149982" y="3755975"/>
              <a:ext cx="11592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 dirty="0" smtClean="0">
                  <a:latin typeface="Times New Roman" pitchFamily="18" charset="0"/>
                </a:rPr>
                <a:t>valence n</a:t>
              </a:r>
              <a:endParaRPr kumimoji="0" lang="en-US" altLang="ja-JP" sz="2000" dirty="0">
                <a:latin typeface="Times New Roman" pitchFamily="18" charset="0"/>
              </a:endParaRPr>
            </a:p>
          </p:txBody>
        </p:sp>
      </p:grpSp>
      <p:grpSp>
        <p:nvGrpSpPr>
          <p:cNvPr id="7" name="그룹 27"/>
          <p:cNvGrpSpPr/>
          <p:nvPr/>
        </p:nvGrpSpPr>
        <p:grpSpPr>
          <a:xfrm>
            <a:off x="5829320" y="1741784"/>
            <a:ext cx="1600200" cy="2044045"/>
            <a:chOff x="5500694" y="1741784"/>
            <a:chExt cx="1600200" cy="2044045"/>
          </a:xfrm>
        </p:grpSpPr>
        <p:grpSp>
          <p:nvGrpSpPr>
            <p:cNvPr id="8" name="그룹 18"/>
            <p:cNvGrpSpPr/>
            <p:nvPr/>
          </p:nvGrpSpPr>
          <p:grpSpPr>
            <a:xfrm>
              <a:off x="5500694" y="1741784"/>
              <a:ext cx="1600200" cy="2044045"/>
              <a:chOff x="5262563" y="2204105"/>
              <a:chExt cx="1600200" cy="2044045"/>
            </a:xfrm>
          </p:grpSpPr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5262563" y="2727325"/>
                <a:ext cx="1600200" cy="152082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kumimoji="0" lang="ja-JP" alt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5706123" y="3144838"/>
                <a:ext cx="685800" cy="68580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rgbClr val="66FF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2400" baseline="30000" dirty="0" smtClean="0">
                    <a:latin typeface="Times New Roman" pitchFamily="18" charset="0"/>
                  </a:rPr>
                  <a:t>4</a:t>
                </a:r>
                <a:r>
                  <a:rPr kumimoji="0" lang="en-US" altLang="ja-JP" sz="2400" dirty="0" smtClean="0">
                    <a:latin typeface="Times New Roman" pitchFamily="18" charset="0"/>
                  </a:rPr>
                  <a:t>He</a:t>
                </a:r>
                <a:endParaRPr kumimoji="0" lang="en-US" altLang="ja-JP" sz="2400" dirty="0">
                  <a:latin typeface="Times New Roman" pitchFamily="18" charset="0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6341455" y="299312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6477009" y="3176941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5693223" y="2204105"/>
                <a:ext cx="74251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ja-JP" sz="2800" b="1" baseline="30000" dirty="0" smtClean="0">
                    <a:latin typeface="Times New Roman" pitchFamily="18" charset="0"/>
                  </a:rPr>
                  <a:t>8</a:t>
                </a:r>
                <a:r>
                  <a:rPr kumimoji="0" lang="en-US" altLang="ja-JP" sz="2800" b="1" dirty="0" smtClean="0">
                    <a:latin typeface="Times New Roman" pitchFamily="18" charset="0"/>
                  </a:rPr>
                  <a:t>He</a:t>
                </a:r>
                <a:endParaRPr kumimoji="0" lang="en-US" altLang="ja-JP" sz="28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5670866" y="3120076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5827390" y="331342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69139" y="4269765"/>
            <a:ext cx="4108817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10000"/>
              </a:spcBef>
              <a:buAutoNum type="arabicPeriod"/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Di-neutron structure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Large recoil motion of </a:t>
            </a:r>
            <a:r>
              <a:rPr lang="en-US" altLang="ko-KR" i="1" dirty="0" smtClean="0">
                <a:latin typeface="Symbol" pitchFamily="18" charset="2"/>
                <a:ea typeface="굴림" pitchFamily="50" charset="-127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-core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Large charge radius (2.068 fm)</a:t>
            </a:r>
          </a:p>
          <a:p>
            <a:pPr marL="342900" indent="-342900">
              <a:spcBef>
                <a:spcPct val="10000"/>
              </a:spcBef>
              <a:buFont typeface="+mj-lt"/>
              <a:buAutoNum type="arabicPeriod"/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Two valence neutrons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Small matter radius (2.45 fm)</a:t>
            </a:r>
            <a:endParaRPr lang="ko-KR" altLang="en-US" dirty="0" smtClean="0">
              <a:solidFill>
                <a:srgbClr val="FF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786314" y="4286256"/>
            <a:ext cx="409599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10000"/>
              </a:spcBef>
              <a:buAutoNum type="arabicPeriod"/>
            </a:pPr>
            <a:r>
              <a:rPr lang="en-US" altLang="ko-KR" dirty="0" err="1" smtClean="0">
                <a:latin typeface="Arial" pitchFamily="34" charset="0"/>
                <a:ea typeface="굴림" pitchFamily="50" charset="-127"/>
                <a:cs typeface="Arial" pitchFamily="34" charset="0"/>
              </a:rPr>
              <a:t>Isotropically</a:t>
            </a: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 distributed neutrons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Small recoil motion of </a:t>
            </a:r>
            <a:r>
              <a:rPr lang="en-US" altLang="ko-KR" i="1" dirty="0" smtClean="0">
                <a:latin typeface="Symbol" pitchFamily="18" charset="2"/>
                <a:ea typeface="굴림" pitchFamily="50" charset="-127"/>
                <a:cs typeface="Arial" pitchFamily="34" charset="0"/>
              </a:rPr>
              <a:t>a</a:t>
            </a: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-core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Small charge radius (1.929 fm)</a:t>
            </a:r>
          </a:p>
          <a:p>
            <a:pPr marL="342900" indent="-342900">
              <a:spcBef>
                <a:spcPct val="10000"/>
              </a:spcBef>
              <a:buFont typeface="+mj-lt"/>
              <a:buAutoNum type="arabicPeriod"/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Four valence neutrons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altLang="ko-KR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→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Large matter radius (2.53 fm)</a:t>
            </a:r>
            <a:endParaRPr lang="ko-KR" altLang="en-US" dirty="0" smtClean="0">
              <a:solidFill>
                <a:srgbClr val="FF0000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Present Status at RIKEN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38019" y="3906341"/>
            <a:ext cx="4276857" cy="23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9" y="1428736"/>
            <a:ext cx="4214842" cy="2501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078487" y="966774"/>
          <a:ext cx="1314450" cy="533400"/>
        </p:xfrm>
        <a:graphic>
          <a:graphicData uri="http://schemas.openxmlformats.org/presentationml/2006/ole">
            <p:oleObj spid="_x0000_s120834" name="수식" r:id="rId5" imgW="482400" imgH="22860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102849" y="966774"/>
          <a:ext cx="1487488" cy="533400"/>
        </p:xfrm>
        <a:graphic>
          <a:graphicData uri="http://schemas.openxmlformats.org/presentationml/2006/ole">
            <p:oleObj spid="_x0000_s120835" name="수식" r:id="rId6" imgW="469800" imgH="228600" progId="Equation.3">
              <p:embed/>
            </p:oleObj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753004" y="2324393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t-matrix </a:t>
            </a:r>
            <a:r>
              <a:rPr lang="en-US" altLang="ko-K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folding 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calculation</a:t>
            </a:r>
            <a:endParaRPr lang="en-US" altLang="ko-K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786314" y="4527563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Non-local g-matrix folding </a:t>
            </a:r>
            <a:r>
              <a:rPr lang="en-US" altLang="ko-K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calculation</a:t>
            </a:r>
            <a:endParaRPr lang="en-US" altLang="ko-K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1130842"/>
            <a:ext cx="278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dirty="0" err="1">
                <a:latin typeface="Arial" pitchFamily="34" charset="0"/>
                <a:cs typeface="Arial" pitchFamily="34" charset="0"/>
              </a:rPr>
              <a:t>S.Sakaguchi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(2008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14650" y="291465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ea typeface="宋体" pitchFamily="2" charset="-122"/>
              </a:rPr>
              <a:t>18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429388" y="1129336"/>
            <a:ext cx="2214578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B.-A.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Li,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L.-W.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Chen </a:t>
            </a:r>
            <a:endParaRPr lang="en-US" altLang="zh-CN" sz="1600" dirty="0" smtClean="0">
              <a:solidFill>
                <a:schemeClr val="tx2">
                  <a:lumMod val="75000"/>
                </a:schemeClr>
              </a:solidFill>
              <a:ea typeface="宋体" pitchFamily="2" charset="-122"/>
            </a:endParaRPr>
          </a:p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&amp; C.M.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Ko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 </a:t>
            </a:r>
          </a:p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Physics Report, </a:t>
            </a:r>
          </a:p>
          <a:p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464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,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 113 (2008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)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619125" y="1098550"/>
          <a:ext cx="5403850" cy="1736725"/>
        </p:xfrm>
        <a:graphic>
          <a:graphicData uri="http://schemas.openxmlformats.org/presentationml/2006/ole">
            <p:oleObj spid="_x0000_s21506" name="수식" r:id="rId3" imgW="3009600" imgH="965160" progId="Equation.3">
              <p:embed/>
            </p:oleObj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5259083" y="2714620"/>
            <a:ext cx="3313445" cy="2640733"/>
            <a:chOff x="5000627" y="3071810"/>
            <a:chExt cx="3742073" cy="2997923"/>
          </a:xfrm>
        </p:grpSpPr>
        <p:grpSp>
          <p:nvGrpSpPr>
            <p:cNvPr id="32" name="그룹 31"/>
            <p:cNvGrpSpPr/>
            <p:nvPr/>
          </p:nvGrpSpPr>
          <p:grpSpPr>
            <a:xfrm>
              <a:off x="5000627" y="3495688"/>
              <a:ext cx="3580714" cy="2574045"/>
              <a:chOff x="4355705" y="3028025"/>
              <a:chExt cx="4425181" cy="3200366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775325" y="3694113"/>
                <a:ext cx="184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8297567" y="4899158"/>
                <a:ext cx="417875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ρ</a:t>
                </a:r>
                <a:endParaRPr lang="el-GR" altLang="zh-CN" dirty="0">
                  <a:solidFill>
                    <a:schemeClr val="accent1">
                      <a:lumMod val="75000"/>
                    </a:schemeClr>
                  </a:solidFill>
                  <a:cs typeface="华文楷体"/>
                </a:endParaRP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6156325" y="4913313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宋体" pitchFamily="2" charset="-122"/>
                  </a:rPr>
                  <a:t>0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7315200" y="4495800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7584409" y="5323959"/>
                <a:ext cx="1192989" cy="803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Nucleon</a:t>
                </a:r>
              </a:p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density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 rot="19656315">
                <a:off x="4435152" y="4607927"/>
                <a:ext cx="1788000" cy="80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Isospin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 </a:t>
                </a:r>
                <a:endParaRPr lang="en-US" altLang="zh-CN" dirty="0" smtClean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  <a:p>
                <a:r>
                  <a:rPr lang="en-US" altLang="zh-CN" dirty="0" smtClean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asymmetry</a:t>
                </a:r>
                <a:endParaRPr lang="en-US" altLang="zh-CN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6596451" y="3218239"/>
                <a:ext cx="2184435" cy="130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Symmetric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nuclear matter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(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n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=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p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)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 rot="19505290">
                <a:off x="4875884" y="5769193"/>
                <a:ext cx="388938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altLang="zh-CN" i="1" dirty="0">
                    <a:solidFill>
                      <a:srgbClr val="FF0000"/>
                    </a:solidFill>
                    <a:cs typeface="Arial" pitchFamily="34" charset="0"/>
                  </a:rPr>
                  <a:t>δ</a:t>
                </a:r>
              </a:p>
            </p:txBody>
          </p:sp>
          <p:graphicFrame>
            <p:nvGraphicFramePr>
              <p:cNvPr id="29" name="개체 28"/>
              <p:cNvGraphicFramePr>
                <a:graphicFrameLocks noChangeAspect="1"/>
              </p:cNvGraphicFramePr>
              <p:nvPr/>
            </p:nvGraphicFramePr>
            <p:xfrm>
              <a:off x="4355705" y="3028025"/>
              <a:ext cx="1810762" cy="477839"/>
            </p:xfrm>
            <a:graphic>
              <a:graphicData uri="http://schemas.openxmlformats.org/presentationml/2006/ole">
                <p:oleObj spid="_x0000_s21508" name="수식" r:id="rId4" imgW="914400" imgH="241200" progId="Equation.3">
                  <p:embed/>
                </p:oleObj>
              </a:graphicData>
            </a:graphic>
          </p:graphicFrame>
        </p:grpSp>
        <p:cxnSp>
          <p:nvCxnSpPr>
            <p:cNvPr id="41" name="직선 화살표 연결선 40"/>
            <p:cNvCxnSpPr/>
            <p:nvPr/>
          </p:nvCxnSpPr>
          <p:spPr>
            <a:xfrm rot="5400000" flipH="1" flipV="1">
              <a:off x="5582264" y="4061016"/>
              <a:ext cx="198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 rot="10800000" flipH="1" flipV="1">
              <a:off x="6582700" y="5041580"/>
              <a:ext cx="216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-1920000" flipH="1" flipV="1">
              <a:off x="5074924" y="5457046"/>
              <a:ext cx="16200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/>
          <p:cNvGrpSpPr/>
          <p:nvPr/>
        </p:nvGrpSpPr>
        <p:grpSpPr>
          <a:xfrm>
            <a:off x="460596" y="2854942"/>
            <a:ext cx="3941232" cy="3498312"/>
            <a:chOff x="559330" y="2854942"/>
            <a:chExt cx="3941232" cy="3498312"/>
          </a:xfrm>
        </p:grpSpPr>
        <p:grpSp>
          <p:nvGrpSpPr>
            <p:cNvPr id="39" name="그룹 38"/>
            <p:cNvGrpSpPr/>
            <p:nvPr/>
          </p:nvGrpSpPr>
          <p:grpSpPr>
            <a:xfrm>
              <a:off x="559330" y="2854942"/>
              <a:ext cx="3685974" cy="3498312"/>
              <a:chOff x="559330" y="2854942"/>
              <a:chExt cx="3685974" cy="3498312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642910" y="2857496"/>
                <a:ext cx="3571900" cy="3470328"/>
                <a:chOff x="656558" y="2758402"/>
                <a:chExt cx="3571900" cy="3470328"/>
              </a:xfrm>
            </p:grpSpPr>
            <p:pic>
              <p:nvPicPr>
                <p:cNvPr id="33" name="그림 32" descr="EOS-HFB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56558" y="2758402"/>
                  <a:ext cx="3571900" cy="3470328"/>
                </a:xfrm>
                <a:prstGeom prst="rect">
                  <a:avLst/>
                </a:prstGeom>
              </p:spPr>
            </p:pic>
            <p:cxnSp>
              <p:nvCxnSpPr>
                <p:cNvPr id="35" name="직선 화살표 연결선 34"/>
                <p:cNvCxnSpPr/>
                <p:nvPr/>
              </p:nvCxnSpPr>
              <p:spPr>
                <a:xfrm rot="5400000" flipH="1" flipV="1">
                  <a:off x="1786712" y="4714884"/>
                  <a:ext cx="1427966" cy="794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7" name="개체 36"/>
                <p:cNvGraphicFramePr>
                  <a:graphicFrameLocks noChangeAspect="1"/>
                </p:cNvGraphicFramePr>
                <p:nvPr/>
              </p:nvGraphicFramePr>
              <p:xfrm>
                <a:off x="2656822" y="3758534"/>
                <a:ext cx="1120775" cy="447675"/>
              </p:xfrm>
              <a:graphic>
                <a:graphicData uri="http://schemas.openxmlformats.org/presentationml/2006/ole">
                  <p:oleObj spid="_x0000_s21509" name="수식" r:id="rId6" imgW="634680" imgH="253800" progId="Equation.3">
                    <p:embed/>
                  </p:oleObj>
                </a:graphicData>
              </a:graphic>
            </p:graphicFrame>
          </p:grpSp>
          <p:sp>
            <p:nvSpPr>
              <p:cNvPr id="36" name="TextBox 35"/>
              <p:cNvSpPr txBox="1"/>
              <p:nvPr/>
            </p:nvSpPr>
            <p:spPr bwMode="auto">
              <a:xfrm rot="16200000">
                <a:off x="135496" y="3278776"/>
                <a:ext cx="1217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E/A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 (</a:t>
                </a:r>
                <a:r>
                  <a:rPr lang="en-US" altLang="ko-KR" dirty="0" err="1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MeV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3286387" y="5983922"/>
                <a:ext cx="958917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Symbol" pitchFamily="18" charset="2"/>
                    <a:ea typeface="굴림" pitchFamily="50" charset="-127"/>
                  </a:rPr>
                  <a:t>r</a:t>
                </a:r>
                <a:r>
                  <a:rPr lang="en-US" altLang="ko-KR" dirty="0" smtClean="0">
                    <a:ea typeface="굴림" pitchFamily="50" charset="-127"/>
                  </a:rPr>
                  <a:t> 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(fm</a:t>
                </a:r>
                <a:r>
                  <a:rPr lang="en-US" altLang="ko-KR" baseline="30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-3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 bwMode="auto">
            <a:xfrm rot="5400000">
              <a:off x="3338801" y="3655055"/>
              <a:ext cx="19541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ea typeface="굴림" pitchFamily="50" charset="-127"/>
                </a:rPr>
                <a:t>CDR, FAIR (2001)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4286248" y="5670317"/>
            <a:ext cx="4749874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400" dirty="0" smtClean="0">
                <a:ea typeface="굴림" pitchFamily="50" charset="-127"/>
              </a:rPr>
              <a:t>F. de </a:t>
            </a:r>
            <a:r>
              <a:rPr lang="en-US" altLang="ko-KR" sz="1400" dirty="0" err="1" smtClean="0">
                <a:ea typeface="굴림" pitchFamily="50" charset="-127"/>
              </a:rPr>
              <a:t>Jong</a:t>
            </a:r>
            <a:r>
              <a:rPr lang="en-US" altLang="ko-KR" sz="1400" dirty="0" smtClean="0">
                <a:ea typeface="굴림" pitchFamily="50" charset="-127"/>
              </a:rPr>
              <a:t> &amp; H. </a:t>
            </a:r>
            <a:r>
              <a:rPr lang="en-US" altLang="ko-KR" sz="1400" dirty="0" err="1" smtClean="0">
                <a:ea typeface="굴림" pitchFamily="50" charset="-127"/>
              </a:rPr>
              <a:t>Lenske</a:t>
            </a:r>
            <a:r>
              <a:rPr lang="en-US" altLang="ko-KR" sz="1400" dirty="0" smtClean="0">
                <a:ea typeface="굴림" pitchFamily="50" charset="-127"/>
              </a:rPr>
              <a:t>, RPC 57, 3099 (1998)</a:t>
            </a:r>
          </a:p>
          <a:p>
            <a:pPr>
              <a:spcBef>
                <a:spcPct val="10000"/>
              </a:spcBef>
            </a:pPr>
            <a:r>
              <a:rPr lang="en-US" altLang="ko-KR" sz="1400" dirty="0" smtClean="0">
                <a:ea typeface="굴림" pitchFamily="50" charset="-127"/>
              </a:rPr>
              <a:t>F. </a:t>
            </a:r>
            <a:r>
              <a:rPr lang="en-US" altLang="ko-KR" sz="1400" dirty="0" err="1" smtClean="0">
                <a:ea typeface="굴림" pitchFamily="50" charset="-127"/>
              </a:rPr>
              <a:t>Hofman</a:t>
            </a:r>
            <a:r>
              <a:rPr lang="en-US" altLang="ko-KR" sz="1400" dirty="0" smtClean="0">
                <a:ea typeface="굴림" pitchFamily="50" charset="-127"/>
              </a:rPr>
              <a:t>, C.M. </a:t>
            </a:r>
            <a:r>
              <a:rPr lang="en-US" altLang="ko-KR" sz="1400" dirty="0" err="1" smtClean="0">
                <a:ea typeface="굴림" pitchFamily="50" charset="-127"/>
              </a:rPr>
              <a:t>Keil</a:t>
            </a:r>
            <a:r>
              <a:rPr lang="en-US" altLang="ko-KR" sz="1400" dirty="0" smtClean="0">
                <a:ea typeface="굴림" pitchFamily="50" charset="-127"/>
              </a:rPr>
              <a:t> &amp; H. </a:t>
            </a:r>
            <a:r>
              <a:rPr lang="en-US" altLang="ko-KR" sz="1400" dirty="0" err="1" smtClean="0">
                <a:ea typeface="굴림" pitchFamily="50" charset="-127"/>
              </a:rPr>
              <a:t>Lenske</a:t>
            </a:r>
            <a:r>
              <a:rPr lang="en-US" altLang="ko-KR" sz="1400" dirty="0" smtClean="0">
                <a:ea typeface="굴림" pitchFamily="50" charset="-127"/>
              </a:rPr>
              <a:t>, PRC 64, 034314 (2001) </a:t>
            </a:r>
            <a:endParaRPr lang="ko-KR" altLang="en-US" sz="1400" dirty="0" smtClean="0">
              <a:ea typeface="굴림" pitchFamily="50" charset="-127"/>
            </a:endParaRPr>
          </a:p>
        </p:txBody>
      </p:sp>
      <p:sp>
        <p:nvSpPr>
          <p:cNvPr id="47" name="오각형 46"/>
          <p:cNvSpPr/>
          <p:nvPr/>
        </p:nvSpPr>
        <p:spPr>
          <a:xfrm flipH="1">
            <a:off x="4075132" y="5660424"/>
            <a:ext cx="5000628" cy="571504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607564" y="1156632"/>
            <a:ext cx="367921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err="1" smtClean="0">
                <a:ea typeface="굴림" pitchFamily="50" charset="-127"/>
              </a:rPr>
              <a:t>Bao</a:t>
            </a:r>
            <a:r>
              <a:rPr lang="en-US" altLang="ko-KR" dirty="0" smtClean="0">
                <a:ea typeface="굴림" pitchFamily="50" charset="-127"/>
              </a:rPr>
              <a:t>-An Li, PRL 88, 192701 (2002)</a:t>
            </a:r>
            <a:endParaRPr lang="ko-KR" altLang="en-US" dirty="0" smtClean="0">
              <a:ea typeface="굴림" pitchFamily="50" charset="-127"/>
            </a:endParaRPr>
          </a:p>
        </p:txBody>
      </p:sp>
      <p:grpSp>
        <p:nvGrpSpPr>
          <p:cNvPr id="8" name="그룹 19"/>
          <p:cNvGrpSpPr/>
          <p:nvPr/>
        </p:nvGrpSpPr>
        <p:grpSpPr>
          <a:xfrm>
            <a:off x="500034" y="1071546"/>
            <a:ext cx="3675832" cy="5643602"/>
            <a:chOff x="5182448" y="1142985"/>
            <a:chExt cx="3675832" cy="5643602"/>
          </a:xfrm>
        </p:grpSpPr>
        <p:pic>
          <p:nvPicPr>
            <p:cNvPr id="14" name="그림 13" descr="EoS-L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2448" y="1142985"/>
              <a:ext cx="3675832" cy="5643602"/>
            </a:xfrm>
            <a:prstGeom prst="rect">
              <a:avLst/>
            </a:prstGeom>
          </p:spPr>
        </p:pic>
        <p:sp>
          <p:nvSpPr>
            <p:cNvPr id="17" name="자유형 16"/>
            <p:cNvSpPr/>
            <p:nvPr/>
          </p:nvSpPr>
          <p:spPr>
            <a:xfrm>
              <a:off x="5786651" y="4339988"/>
              <a:ext cx="1951630" cy="641445"/>
            </a:xfrm>
            <a:custGeom>
              <a:avLst/>
              <a:gdLst>
                <a:gd name="connsiteX0" fmla="*/ 0 w 1951630"/>
                <a:gd name="connsiteY0" fmla="*/ 259308 h 641445"/>
                <a:gd name="connsiteX1" fmla="*/ 191068 w 1951630"/>
                <a:gd name="connsiteY1" fmla="*/ 163773 h 641445"/>
                <a:gd name="connsiteX2" fmla="*/ 341194 w 1951630"/>
                <a:gd name="connsiteY2" fmla="*/ 95534 h 641445"/>
                <a:gd name="connsiteX3" fmla="*/ 545910 w 1951630"/>
                <a:gd name="connsiteY3" fmla="*/ 27296 h 641445"/>
                <a:gd name="connsiteX4" fmla="*/ 723331 w 1951630"/>
                <a:gd name="connsiteY4" fmla="*/ 0 h 641445"/>
                <a:gd name="connsiteX5" fmla="*/ 955343 w 1951630"/>
                <a:gd name="connsiteY5" fmla="*/ 27296 h 641445"/>
                <a:gd name="connsiteX6" fmla="*/ 1214650 w 1951630"/>
                <a:gd name="connsiteY6" fmla="*/ 95534 h 641445"/>
                <a:gd name="connsiteX7" fmla="*/ 1487606 w 1951630"/>
                <a:gd name="connsiteY7" fmla="*/ 232012 h 641445"/>
                <a:gd name="connsiteX8" fmla="*/ 1692322 w 1951630"/>
                <a:gd name="connsiteY8" fmla="*/ 382137 h 641445"/>
                <a:gd name="connsiteX9" fmla="*/ 1883391 w 1951630"/>
                <a:gd name="connsiteY9" fmla="*/ 559558 h 641445"/>
                <a:gd name="connsiteX10" fmla="*/ 1951630 w 1951630"/>
                <a:gd name="connsiteY10" fmla="*/ 641445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1630" h="641445">
                  <a:moveTo>
                    <a:pt x="0" y="259308"/>
                  </a:moveTo>
                  <a:lnTo>
                    <a:pt x="191068" y="163773"/>
                  </a:lnTo>
                  <a:cubicBezTo>
                    <a:pt x="247934" y="136477"/>
                    <a:pt x="282054" y="118280"/>
                    <a:pt x="341194" y="95534"/>
                  </a:cubicBezTo>
                  <a:cubicBezTo>
                    <a:pt x="400334" y="72788"/>
                    <a:pt x="482221" y="43218"/>
                    <a:pt x="545910" y="27296"/>
                  </a:cubicBezTo>
                  <a:cubicBezTo>
                    <a:pt x="609600" y="11374"/>
                    <a:pt x="655092" y="0"/>
                    <a:pt x="723331" y="0"/>
                  </a:cubicBezTo>
                  <a:cubicBezTo>
                    <a:pt x="791570" y="0"/>
                    <a:pt x="873457" y="11374"/>
                    <a:pt x="955343" y="27296"/>
                  </a:cubicBezTo>
                  <a:cubicBezTo>
                    <a:pt x="1037229" y="43218"/>
                    <a:pt x="1125940" y="61415"/>
                    <a:pt x="1214650" y="95534"/>
                  </a:cubicBezTo>
                  <a:cubicBezTo>
                    <a:pt x="1303360" y="129653"/>
                    <a:pt x="1407994" y="184245"/>
                    <a:pt x="1487606" y="232012"/>
                  </a:cubicBezTo>
                  <a:cubicBezTo>
                    <a:pt x="1567218" y="279779"/>
                    <a:pt x="1626358" y="327546"/>
                    <a:pt x="1692322" y="382137"/>
                  </a:cubicBezTo>
                  <a:cubicBezTo>
                    <a:pt x="1758286" y="436728"/>
                    <a:pt x="1840173" y="516340"/>
                    <a:pt x="1883391" y="559558"/>
                  </a:cubicBezTo>
                  <a:cubicBezTo>
                    <a:pt x="1926609" y="602776"/>
                    <a:pt x="1939119" y="622110"/>
                    <a:pt x="1951630" y="641445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786446" y="3857628"/>
              <a:ext cx="2916000" cy="25560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5800299" y="5302155"/>
              <a:ext cx="2442949" cy="1125941"/>
            </a:xfrm>
            <a:custGeom>
              <a:avLst/>
              <a:gdLst>
                <a:gd name="connsiteX0" fmla="*/ 0 w 2442949"/>
                <a:gd name="connsiteY0" fmla="*/ 607326 h 1125941"/>
                <a:gd name="connsiteX1" fmla="*/ 150125 w 2442949"/>
                <a:gd name="connsiteY1" fmla="*/ 552735 h 1125941"/>
                <a:gd name="connsiteX2" fmla="*/ 300250 w 2442949"/>
                <a:gd name="connsiteY2" fmla="*/ 429905 h 1125941"/>
                <a:gd name="connsiteX3" fmla="*/ 491319 w 2442949"/>
                <a:gd name="connsiteY3" fmla="*/ 307075 h 1125941"/>
                <a:gd name="connsiteX4" fmla="*/ 682388 w 2442949"/>
                <a:gd name="connsiteY4" fmla="*/ 184245 h 1125941"/>
                <a:gd name="connsiteX5" fmla="*/ 859808 w 2442949"/>
                <a:gd name="connsiteY5" fmla="*/ 75063 h 1125941"/>
                <a:gd name="connsiteX6" fmla="*/ 1037229 w 2442949"/>
                <a:gd name="connsiteY6" fmla="*/ 20472 h 1125941"/>
                <a:gd name="connsiteX7" fmla="*/ 1255594 w 2442949"/>
                <a:gd name="connsiteY7" fmla="*/ 6824 h 1125941"/>
                <a:gd name="connsiteX8" fmla="*/ 1542197 w 2442949"/>
                <a:gd name="connsiteY8" fmla="*/ 61415 h 1125941"/>
                <a:gd name="connsiteX9" fmla="*/ 1828800 w 2442949"/>
                <a:gd name="connsiteY9" fmla="*/ 252484 h 1125941"/>
                <a:gd name="connsiteX10" fmla="*/ 2019868 w 2442949"/>
                <a:gd name="connsiteY10" fmla="*/ 429905 h 1125941"/>
                <a:gd name="connsiteX11" fmla="*/ 2183641 w 2442949"/>
                <a:gd name="connsiteY11" fmla="*/ 648269 h 1125941"/>
                <a:gd name="connsiteX12" fmla="*/ 2320119 w 2442949"/>
                <a:gd name="connsiteY12" fmla="*/ 852985 h 1125941"/>
                <a:gd name="connsiteX13" fmla="*/ 2442949 w 2442949"/>
                <a:gd name="connsiteY13" fmla="*/ 1125941 h 1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2949" h="1125941">
                  <a:moveTo>
                    <a:pt x="0" y="607326"/>
                  </a:moveTo>
                  <a:cubicBezTo>
                    <a:pt x="50041" y="594815"/>
                    <a:pt x="100083" y="582305"/>
                    <a:pt x="150125" y="552735"/>
                  </a:cubicBezTo>
                  <a:cubicBezTo>
                    <a:pt x="200167" y="523165"/>
                    <a:pt x="243384" y="470848"/>
                    <a:pt x="300250" y="429905"/>
                  </a:cubicBezTo>
                  <a:cubicBezTo>
                    <a:pt x="357116" y="388962"/>
                    <a:pt x="491319" y="307075"/>
                    <a:pt x="491319" y="307075"/>
                  </a:cubicBezTo>
                  <a:lnTo>
                    <a:pt x="682388" y="184245"/>
                  </a:lnTo>
                  <a:cubicBezTo>
                    <a:pt x="743803" y="145576"/>
                    <a:pt x="800668" y="102359"/>
                    <a:pt x="859808" y="75063"/>
                  </a:cubicBezTo>
                  <a:cubicBezTo>
                    <a:pt x="918948" y="47767"/>
                    <a:pt x="971265" y="31845"/>
                    <a:pt x="1037229" y="20472"/>
                  </a:cubicBezTo>
                  <a:cubicBezTo>
                    <a:pt x="1103193" y="9099"/>
                    <a:pt x="1171433" y="0"/>
                    <a:pt x="1255594" y="6824"/>
                  </a:cubicBezTo>
                  <a:cubicBezTo>
                    <a:pt x="1339755" y="13648"/>
                    <a:pt x="1446663" y="20472"/>
                    <a:pt x="1542197" y="61415"/>
                  </a:cubicBezTo>
                  <a:cubicBezTo>
                    <a:pt x="1637731" y="102358"/>
                    <a:pt x="1749188" y="191069"/>
                    <a:pt x="1828800" y="252484"/>
                  </a:cubicBezTo>
                  <a:cubicBezTo>
                    <a:pt x="1908412" y="313899"/>
                    <a:pt x="1960728" y="363941"/>
                    <a:pt x="2019868" y="429905"/>
                  </a:cubicBezTo>
                  <a:cubicBezTo>
                    <a:pt x="2079008" y="495869"/>
                    <a:pt x="2133599" y="577756"/>
                    <a:pt x="2183641" y="648269"/>
                  </a:cubicBezTo>
                  <a:cubicBezTo>
                    <a:pt x="2233683" y="718782"/>
                    <a:pt x="2276901" y="773373"/>
                    <a:pt x="2320119" y="852985"/>
                  </a:cubicBezTo>
                  <a:cubicBezTo>
                    <a:pt x="2363337" y="932597"/>
                    <a:pt x="2403143" y="1029269"/>
                    <a:pt x="2442949" y="112594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 descr="EoS-de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147" y="1571612"/>
            <a:ext cx="3747629" cy="38932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072066" y="5357826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High </a:t>
            </a:r>
            <a:r>
              <a:rPr lang="en-US" altLang="ko-KR" b="1" dirty="0" smtClean="0">
                <a:solidFill>
                  <a:srgbClr val="0000FF"/>
                </a:solidFill>
                <a:ea typeface="굴림" pitchFamily="50" charset="-127"/>
              </a:rPr>
              <a:t>(Low) </a:t>
            </a:r>
            <a:r>
              <a:rPr lang="en-US" altLang="ko-KR" dirty="0" smtClean="0">
                <a:ea typeface="굴림" pitchFamily="50" charset="-127"/>
              </a:rPr>
              <a:t>density matter  is more neutron rich with </a:t>
            </a: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soft </a:t>
            </a:r>
            <a:r>
              <a:rPr lang="en-US" altLang="ko-KR" b="1" dirty="0" smtClean="0">
                <a:solidFill>
                  <a:srgbClr val="0000FF"/>
                </a:solidFill>
                <a:ea typeface="굴림" pitchFamily="50" charset="-127"/>
              </a:rPr>
              <a:t>(stiff) </a:t>
            </a:r>
            <a:r>
              <a:rPr lang="en-US" altLang="ko-KR" dirty="0" smtClean="0">
                <a:ea typeface="굴림" pitchFamily="50" charset="-127"/>
              </a:rPr>
              <a:t>symmetry energy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Importance of 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0" y="6286520"/>
            <a:ext cx="7500958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55833" y="1556458"/>
            <a:ext cx="7519767" cy="5030722"/>
            <a:chOff x="255833" y="1556458"/>
            <a:chExt cx="7519767" cy="5030722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255833" y="6248626"/>
              <a:ext cx="724512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177800">
                <a:spcBef>
                  <a:spcPct val="10000"/>
                </a:spcBef>
                <a:buFont typeface="Wingdings" pitchFamily="2" charset="2"/>
                <a:buChar char="§"/>
              </a:pP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A.W. Steiner, 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Prakash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, J.M.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Lattimer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 and P.J. Ellis, Physics Report 411, 325 (2005)</a:t>
              </a:r>
            </a:p>
          </p:txBody>
        </p:sp>
        <p:pic>
          <p:nvPicPr>
            <p:cNvPr id="7" name="그림 6" descr="Correlations-Esym.png"/>
            <p:cNvPicPr>
              <a:picLocks noChangeAspect="1"/>
            </p:cNvPicPr>
            <p:nvPr/>
          </p:nvPicPr>
          <p:blipFill>
            <a:blip r:embed="rId2" cstate="print"/>
            <a:srcRect b="3418"/>
            <a:stretch>
              <a:fillRect/>
            </a:stretch>
          </p:blipFill>
          <p:spPr>
            <a:xfrm>
              <a:off x="646091" y="1556458"/>
              <a:ext cx="7129509" cy="4672235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370806" y="1142984"/>
            <a:ext cx="8358246" cy="2357454"/>
            <a:chOff x="401300" y="1142984"/>
            <a:chExt cx="8358246" cy="2357454"/>
          </a:xfrm>
        </p:grpSpPr>
        <p:sp>
          <p:nvSpPr>
            <p:cNvPr id="19" name="직사각형 18"/>
            <p:cNvSpPr/>
            <p:nvPr/>
          </p:nvSpPr>
          <p:spPr>
            <a:xfrm>
              <a:off x="401300" y="1142984"/>
              <a:ext cx="8358246" cy="23574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584790" y="1200774"/>
              <a:ext cx="3446200" cy="369332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FF0000"/>
                  </a:solidFill>
                  <a:ea typeface="굴림" pitchFamily="50" charset="-127"/>
                </a:rPr>
                <a:t>RIB can provide crucial input.</a:t>
              </a:r>
              <a:endParaRPr lang="ko-KR" altLang="en-US" b="1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59642" y="1241718"/>
            <a:ext cx="8285590" cy="5628164"/>
            <a:chOff x="259642" y="1241718"/>
            <a:chExt cx="8285590" cy="5628164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5902026" y="1241718"/>
              <a:ext cx="2639697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latin typeface="Calibri" pitchFamily="34" charset="0"/>
                  <a:ea typeface="굴림" pitchFamily="50" charset="-127"/>
                </a:rPr>
                <a:t>Effective field theory, QCD</a:t>
              </a:r>
              <a:endParaRPr lang="ko-KR" altLang="en-US" dirty="0" smtClean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23137" y="1771525"/>
              <a:ext cx="1522095" cy="11695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isodiffusion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isotransport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+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isocorrelation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isofractionation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isoscaling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</a:t>
              </a:r>
              <a:endParaRPr lang="en-US" altLang="zh-CN" sz="1400" b="1" dirty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43480" y="1715842"/>
              <a:ext cx="861133" cy="12557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  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-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</a:t>
              </a: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0  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n/p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  +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H/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He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 g    </a:t>
              </a:r>
              <a:endParaRPr lang="ko-KR" altLang="en-US" sz="1400" b="1" dirty="0" smtClean="0">
                <a:latin typeface="Symbol" pitchFamily="18" charset="2"/>
                <a:ea typeface="굴림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59642" y="6531328"/>
              <a:ext cx="720902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177800">
                <a:spcBef>
                  <a:spcPct val="10000"/>
                </a:spcBef>
                <a:buFont typeface="Wingdings" pitchFamily="2" charset="2"/>
                <a:buChar char="§"/>
              </a:pPr>
              <a:r>
                <a:rPr lang="en-US" altLang="ko-KR" sz="1600" dirty="0" smtClean="0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</a:rPr>
                <a:t>Red boxes: added by B.-A. Li                                                                                                  </a:t>
              </a:r>
              <a:endParaRPr lang="ko-KR" altLang="en-US" sz="1600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그룹 106"/>
          <p:cNvGrpSpPr/>
          <p:nvPr/>
        </p:nvGrpSpPr>
        <p:grpSpPr>
          <a:xfrm>
            <a:off x="-57822" y="13624"/>
            <a:ext cx="9374926" cy="6357958"/>
            <a:chOff x="-31863" y="500042"/>
            <a:chExt cx="9374926" cy="6357958"/>
          </a:xfrm>
        </p:grpSpPr>
        <p:pic>
          <p:nvPicPr>
            <p:cNvPr id="1028" name="Picture 4" descr="http://wwwnsg.nuclear.lu.se/basics/images/nc97_fig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972" y="500042"/>
              <a:ext cx="8252994" cy="5919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2571736" y="5429264"/>
              <a:ext cx="785818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/>
            <p:cNvCxnSpPr/>
            <p:nvPr/>
          </p:nvCxnSpPr>
          <p:spPr>
            <a:xfrm rot="5400000">
              <a:off x="5107785" y="2893215"/>
              <a:ext cx="2071702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5400000">
              <a:off x="3571074" y="3429000"/>
              <a:ext cx="1572430" cy="794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5400000">
              <a:off x="2072464" y="4214818"/>
              <a:ext cx="1999470" cy="794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5400000">
              <a:off x="785786" y="5499908"/>
              <a:ext cx="571504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5400000">
              <a:off x="1427934" y="5071280"/>
              <a:ext cx="857256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rot="5400000">
              <a:off x="1608117" y="4893479"/>
              <a:ext cx="1071570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952500" y="5670550"/>
              <a:ext cx="476254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1000100" y="5500702"/>
              <a:ext cx="476254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rot="16200000" flipH="1">
              <a:off x="949310" y="5499118"/>
              <a:ext cx="585799" cy="791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1533503" y="4929198"/>
              <a:ext cx="1619262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1676378" y="4643446"/>
              <a:ext cx="1538300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2852727" y="3705225"/>
              <a:ext cx="3500462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4572000" y="2428868"/>
              <a:ext cx="3500462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44788" y="578645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43042" y="5500702"/>
              <a:ext cx="354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20</a:t>
              </a:r>
              <a:endParaRPr lang="ko-KR" alt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29322" y="4000504"/>
              <a:ext cx="49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126</a:t>
              </a:r>
              <a:endParaRPr lang="ko-KR" alt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4348" y="5543550"/>
              <a:ext cx="269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2</a:t>
              </a:r>
              <a:endParaRPr lang="ko-KR" alt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5786" y="5357826"/>
              <a:ext cx="269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8</a:t>
              </a:r>
              <a:endParaRPr lang="ko-KR" alt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1538" y="4857760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20</a:t>
              </a:r>
              <a:endParaRPr lang="ko-KR" alt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57290" y="4500570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28</a:t>
              </a:r>
              <a:endParaRPr lang="ko-KR" alt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14810" y="2294745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82</a:t>
              </a:r>
              <a:endParaRPr lang="ko-KR" altLang="en-US" sz="1200" dirty="0"/>
            </a:p>
          </p:txBody>
        </p:sp>
        <p:pic>
          <p:nvPicPr>
            <p:cNvPr id="1030" name="Picture 6" descr="http://einsteinagogo.files.wordpress.com/2008/07/ato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710" y="857232"/>
              <a:ext cx="500066" cy="500066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7583572" y="1357298"/>
              <a:ext cx="1274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Super Heavy </a:t>
              </a:r>
            </a:p>
            <a:p>
              <a:r>
                <a:rPr lang="en-US" altLang="ko-KR" sz="1400" dirty="0" smtClean="0"/>
                <a:t>Element</a:t>
              </a:r>
              <a:endParaRPr lang="ko-KR" altLang="en-US" sz="1400" dirty="0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1117600" y="3670300"/>
              <a:ext cx="2102680" cy="1981200"/>
            </a:xfrm>
            <a:custGeom>
              <a:avLst/>
              <a:gdLst>
                <a:gd name="connsiteX0" fmla="*/ 0 w 2102680"/>
                <a:gd name="connsiteY0" fmla="*/ 1981200 h 1981200"/>
                <a:gd name="connsiteX1" fmla="*/ 19050 w 2102680"/>
                <a:gd name="connsiteY1" fmla="*/ 1974850 h 1981200"/>
                <a:gd name="connsiteX2" fmla="*/ 31750 w 2102680"/>
                <a:gd name="connsiteY2" fmla="*/ 1955800 h 1981200"/>
                <a:gd name="connsiteX3" fmla="*/ 50800 w 2102680"/>
                <a:gd name="connsiteY3" fmla="*/ 1943100 h 1981200"/>
                <a:gd name="connsiteX4" fmla="*/ 76200 w 2102680"/>
                <a:gd name="connsiteY4" fmla="*/ 1905000 h 1981200"/>
                <a:gd name="connsiteX5" fmla="*/ 88900 w 2102680"/>
                <a:gd name="connsiteY5" fmla="*/ 1866900 h 1981200"/>
                <a:gd name="connsiteX6" fmla="*/ 95250 w 2102680"/>
                <a:gd name="connsiteY6" fmla="*/ 1847850 h 1981200"/>
                <a:gd name="connsiteX7" fmla="*/ 107950 w 2102680"/>
                <a:gd name="connsiteY7" fmla="*/ 1828800 h 1981200"/>
                <a:gd name="connsiteX8" fmla="*/ 127000 w 2102680"/>
                <a:gd name="connsiteY8" fmla="*/ 1822450 h 1981200"/>
                <a:gd name="connsiteX9" fmla="*/ 146050 w 2102680"/>
                <a:gd name="connsiteY9" fmla="*/ 1809750 h 1981200"/>
                <a:gd name="connsiteX10" fmla="*/ 158750 w 2102680"/>
                <a:gd name="connsiteY10" fmla="*/ 1790700 h 1981200"/>
                <a:gd name="connsiteX11" fmla="*/ 196850 w 2102680"/>
                <a:gd name="connsiteY11" fmla="*/ 1771650 h 1981200"/>
                <a:gd name="connsiteX12" fmla="*/ 234950 w 2102680"/>
                <a:gd name="connsiteY12" fmla="*/ 1752600 h 1981200"/>
                <a:gd name="connsiteX13" fmla="*/ 260350 w 2102680"/>
                <a:gd name="connsiteY13" fmla="*/ 1714500 h 1981200"/>
                <a:gd name="connsiteX14" fmla="*/ 273050 w 2102680"/>
                <a:gd name="connsiteY14" fmla="*/ 1695450 h 1981200"/>
                <a:gd name="connsiteX15" fmla="*/ 311150 w 2102680"/>
                <a:gd name="connsiteY15" fmla="*/ 1670050 h 1981200"/>
                <a:gd name="connsiteX16" fmla="*/ 330200 w 2102680"/>
                <a:gd name="connsiteY16" fmla="*/ 1657350 h 1981200"/>
                <a:gd name="connsiteX17" fmla="*/ 361950 w 2102680"/>
                <a:gd name="connsiteY17" fmla="*/ 1619250 h 1981200"/>
                <a:gd name="connsiteX18" fmla="*/ 374650 w 2102680"/>
                <a:gd name="connsiteY18" fmla="*/ 1600200 h 1981200"/>
                <a:gd name="connsiteX19" fmla="*/ 393700 w 2102680"/>
                <a:gd name="connsiteY19" fmla="*/ 1587500 h 1981200"/>
                <a:gd name="connsiteX20" fmla="*/ 412750 w 2102680"/>
                <a:gd name="connsiteY20" fmla="*/ 1568450 h 1981200"/>
                <a:gd name="connsiteX21" fmla="*/ 425450 w 2102680"/>
                <a:gd name="connsiteY21" fmla="*/ 1549400 h 1981200"/>
                <a:gd name="connsiteX22" fmla="*/ 463550 w 2102680"/>
                <a:gd name="connsiteY22" fmla="*/ 1524000 h 1981200"/>
                <a:gd name="connsiteX23" fmla="*/ 501650 w 2102680"/>
                <a:gd name="connsiteY23" fmla="*/ 1492250 h 1981200"/>
                <a:gd name="connsiteX24" fmla="*/ 533400 w 2102680"/>
                <a:gd name="connsiteY24" fmla="*/ 1460500 h 1981200"/>
                <a:gd name="connsiteX25" fmla="*/ 565150 w 2102680"/>
                <a:gd name="connsiteY25" fmla="*/ 1428750 h 1981200"/>
                <a:gd name="connsiteX26" fmla="*/ 615950 w 2102680"/>
                <a:gd name="connsiteY26" fmla="*/ 1384300 h 1981200"/>
                <a:gd name="connsiteX27" fmla="*/ 635000 w 2102680"/>
                <a:gd name="connsiteY27" fmla="*/ 1371600 h 1981200"/>
                <a:gd name="connsiteX28" fmla="*/ 654050 w 2102680"/>
                <a:gd name="connsiteY28" fmla="*/ 1358900 h 1981200"/>
                <a:gd name="connsiteX29" fmla="*/ 666750 w 2102680"/>
                <a:gd name="connsiteY29" fmla="*/ 1320800 h 1981200"/>
                <a:gd name="connsiteX30" fmla="*/ 679450 w 2102680"/>
                <a:gd name="connsiteY30" fmla="*/ 1301750 h 1981200"/>
                <a:gd name="connsiteX31" fmla="*/ 698500 w 2102680"/>
                <a:gd name="connsiteY31" fmla="*/ 1263650 h 1981200"/>
                <a:gd name="connsiteX32" fmla="*/ 704850 w 2102680"/>
                <a:gd name="connsiteY32" fmla="*/ 1231900 h 1981200"/>
                <a:gd name="connsiteX33" fmla="*/ 711200 w 2102680"/>
                <a:gd name="connsiteY33" fmla="*/ 1174750 h 1981200"/>
                <a:gd name="connsiteX34" fmla="*/ 723900 w 2102680"/>
                <a:gd name="connsiteY34" fmla="*/ 1136650 h 1981200"/>
                <a:gd name="connsiteX35" fmla="*/ 749300 w 2102680"/>
                <a:gd name="connsiteY35" fmla="*/ 1098550 h 1981200"/>
                <a:gd name="connsiteX36" fmla="*/ 806450 w 2102680"/>
                <a:gd name="connsiteY36" fmla="*/ 1092200 h 1981200"/>
                <a:gd name="connsiteX37" fmla="*/ 927100 w 2102680"/>
                <a:gd name="connsiteY37" fmla="*/ 1073150 h 1981200"/>
                <a:gd name="connsiteX38" fmla="*/ 965200 w 2102680"/>
                <a:gd name="connsiteY38" fmla="*/ 1054100 h 1981200"/>
                <a:gd name="connsiteX39" fmla="*/ 990600 w 2102680"/>
                <a:gd name="connsiteY39" fmla="*/ 996950 h 1981200"/>
                <a:gd name="connsiteX40" fmla="*/ 1003300 w 2102680"/>
                <a:gd name="connsiteY40" fmla="*/ 977900 h 1981200"/>
                <a:gd name="connsiteX41" fmla="*/ 1022350 w 2102680"/>
                <a:gd name="connsiteY41" fmla="*/ 939800 h 1981200"/>
                <a:gd name="connsiteX42" fmla="*/ 1041400 w 2102680"/>
                <a:gd name="connsiteY42" fmla="*/ 927100 h 1981200"/>
                <a:gd name="connsiteX43" fmla="*/ 1073150 w 2102680"/>
                <a:gd name="connsiteY43" fmla="*/ 901700 h 1981200"/>
                <a:gd name="connsiteX44" fmla="*/ 1085850 w 2102680"/>
                <a:gd name="connsiteY44" fmla="*/ 882650 h 1981200"/>
                <a:gd name="connsiteX45" fmla="*/ 1123950 w 2102680"/>
                <a:gd name="connsiteY45" fmla="*/ 857250 h 1981200"/>
                <a:gd name="connsiteX46" fmla="*/ 1143000 w 2102680"/>
                <a:gd name="connsiteY46" fmla="*/ 844550 h 1981200"/>
                <a:gd name="connsiteX47" fmla="*/ 1181100 w 2102680"/>
                <a:gd name="connsiteY47" fmla="*/ 806450 h 1981200"/>
                <a:gd name="connsiteX48" fmla="*/ 1200150 w 2102680"/>
                <a:gd name="connsiteY48" fmla="*/ 793750 h 1981200"/>
                <a:gd name="connsiteX49" fmla="*/ 1219200 w 2102680"/>
                <a:gd name="connsiteY49" fmla="*/ 774700 h 1981200"/>
                <a:gd name="connsiteX50" fmla="*/ 1238250 w 2102680"/>
                <a:gd name="connsiteY50" fmla="*/ 762000 h 1981200"/>
                <a:gd name="connsiteX51" fmla="*/ 1270000 w 2102680"/>
                <a:gd name="connsiteY51" fmla="*/ 723900 h 1981200"/>
                <a:gd name="connsiteX52" fmla="*/ 1289050 w 2102680"/>
                <a:gd name="connsiteY52" fmla="*/ 711200 h 1981200"/>
                <a:gd name="connsiteX53" fmla="*/ 1295400 w 2102680"/>
                <a:gd name="connsiteY53" fmla="*/ 692150 h 1981200"/>
                <a:gd name="connsiteX54" fmla="*/ 1352550 w 2102680"/>
                <a:gd name="connsiteY54" fmla="*/ 647700 h 1981200"/>
                <a:gd name="connsiteX55" fmla="*/ 1390650 w 2102680"/>
                <a:gd name="connsiteY55" fmla="*/ 622300 h 1981200"/>
                <a:gd name="connsiteX56" fmla="*/ 1409700 w 2102680"/>
                <a:gd name="connsiteY56" fmla="*/ 603250 h 1981200"/>
                <a:gd name="connsiteX57" fmla="*/ 1447800 w 2102680"/>
                <a:gd name="connsiteY57" fmla="*/ 577850 h 1981200"/>
                <a:gd name="connsiteX58" fmla="*/ 1460500 w 2102680"/>
                <a:gd name="connsiteY58" fmla="*/ 558800 h 1981200"/>
                <a:gd name="connsiteX59" fmla="*/ 1479550 w 2102680"/>
                <a:gd name="connsiteY59" fmla="*/ 539750 h 1981200"/>
                <a:gd name="connsiteX60" fmla="*/ 1524000 w 2102680"/>
                <a:gd name="connsiteY60" fmla="*/ 488950 h 1981200"/>
                <a:gd name="connsiteX61" fmla="*/ 1555750 w 2102680"/>
                <a:gd name="connsiteY61" fmla="*/ 457200 h 1981200"/>
                <a:gd name="connsiteX62" fmla="*/ 1568450 w 2102680"/>
                <a:gd name="connsiteY62" fmla="*/ 438150 h 1981200"/>
                <a:gd name="connsiteX63" fmla="*/ 1606550 w 2102680"/>
                <a:gd name="connsiteY63" fmla="*/ 412750 h 1981200"/>
                <a:gd name="connsiteX64" fmla="*/ 1644650 w 2102680"/>
                <a:gd name="connsiteY64" fmla="*/ 381000 h 1981200"/>
                <a:gd name="connsiteX65" fmla="*/ 1676400 w 2102680"/>
                <a:gd name="connsiteY65" fmla="*/ 342900 h 1981200"/>
                <a:gd name="connsiteX66" fmla="*/ 1720850 w 2102680"/>
                <a:gd name="connsiteY66" fmla="*/ 292100 h 1981200"/>
                <a:gd name="connsiteX67" fmla="*/ 1771650 w 2102680"/>
                <a:gd name="connsiteY67" fmla="*/ 247650 h 1981200"/>
                <a:gd name="connsiteX68" fmla="*/ 1790700 w 2102680"/>
                <a:gd name="connsiteY68" fmla="*/ 234950 h 1981200"/>
                <a:gd name="connsiteX69" fmla="*/ 1809750 w 2102680"/>
                <a:gd name="connsiteY69" fmla="*/ 222250 h 1981200"/>
                <a:gd name="connsiteX70" fmla="*/ 1841500 w 2102680"/>
                <a:gd name="connsiteY70" fmla="*/ 190500 h 1981200"/>
                <a:gd name="connsiteX71" fmla="*/ 1854200 w 2102680"/>
                <a:gd name="connsiteY71" fmla="*/ 171450 h 1981200"/>
                <a:gd name="connsiteX72" fmla="*/ 1873250 w 2102680"/>
                <a:gd name="connsiteY72" fmla="*/ 152400 h 1981200"/>
                <a:gd name="connsiteX73" fmla="*/ 1885950 w 2102680"/>
                <a:gd name="connsiteY73" fmla="*/ 133350 h 1981200"/>
                <a:gd name="connsiteX74" fmla="*/ 1924050 w 2102680"/>
                <a:gd name="connsiteY74" fmla="*/ 95250 h 1981200"/>
                <a:gd name="connsiteX75" fmla="*/ 1936750 w 2102680"/>
                <a:gd name="connsiteY75" fmla="*/ 76200 h 1981200"/>
                <a:gd name="connsiteX76" fmla="*/ 1974850 w 2102680"/>
                <a:gd name="connsiteY76" fmla="*/ 63500 h 1981200"/>
                <a:gd name="connsiteX77" fmla="*/ 2082800 w 2102680"/>
                <a:gd name="connsiteY77" fmla="*/ 50800 h 1981200"/>
                <a:gd name="connsiteX78" fmla="*/ 2101850 w 2102680"/>
                <a:gd name="connsiteY78" fmla="*/ 12700 h 1981200"/>
                <a:gd name="connsiteX79" fmla="*/ 2101850 w 2102680"/>
                <a:gd name="connsiteY79" fmla="*/ 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102680" h="1981200">
                  <a:moveTo>
                    <a:pt x="0" y="1981200"/>
                  </a:moveTo>
                  <a:cubicBezTo>
                    <a:pt x="6350" y="1979083"/>
                    <a:pt x="13823" y="1979031"/>
                    <a:pt x="19050" y="1974850"/>
                  </a:cubicBezTo>
                  <a:cubicBezTo>
                    <a:pt x="25009" y="1970082"/>
                    <a:pt x="26354" y="1961196"/>
                    <a:pt x="31750" y="1955800"/>
                  </a:cubicBezTo>
                  <a:cubicBezTo>
                    <a:pt x="37146" y="1950404"/>
                    <a:pt x="44450" y="1947333"/>
                    <a:pt x="50800" y="1943100"/>
                  </a:cubicBezTo>
                  <a:cubicBezTo>
                    <a:pt x="71808" y="1880077"/>
                    <a:pt x="36562" y="1976349"/>
                    <a:pt x="76200" y="1905000"/>
                  </a:cubicBezTo>
                  <a:cubicBezTo>
                    <a:pt x="82701" y="1893298"/>
                    <a:pt x="84667" y="1879600"/>
                    <a:pt x="88900" y="1866900"/>
                  </a:cubicBezTo>
                  <a:cubicBezTo>
                    <a:pt x="91017" y="1860550"/>
                    <a:pt x="91537" y="1853419"/>
                    <a:pt x="95250" y="1847850"/>
                  </a:cubicBezTo>
                  <a:cubicBezTo>
                    <a:pt x="99483" y="1841500"/>
                    <a:pt x="101991" y="1833568"/>
                    <a:pt x="107950" y="1828800"/>
                  </a:cubicBezTo>
                  <a:cubicBezTo>
                    <a:pt x="113177" y="1824619"/>
                    <a:pt x="121013" y="1825443"/>
                    <a:pt x="127000" y="1822450"/>
                  </a:cubicBezTo>
                  <a:cubicBezTo>
                    <a:pt x="133826" y="1819037"/>
                    <a:pt x="139700" y="1813983"/>
                    <a:pt x="146050" y="1809750"/>
                  </a:cubicBezTo>
                  <a:cubicBezTo>
                    <a:pt x="150283" y="1803400"/>
                    <a:pt x="153354" y="1796096"/>
                    <a:pt x="158750" y="1790700"/>
                  </a:cubicBezTo>
                  <a:cubicBezTo>
                    <a:pt x="176948" y="1772502"/>
                    <a:pt x="176192" y="1781979"/>
                    <a:pt x="196850" y="1771650"/>
                  </a:cubicBezTo>
                  <a:cubicBezTo>
                    <a:pt x="246089" y="1747031"/>
                    <a:pt x="187067" y="1768561"/>
                    <a:pt x="234950" y="1752600"/>
                  </a:cubicBezTo>
                  <a:lnTo>
                    <a:pt x="260350" y="1714500"/>
                  </a:lnTo>
                  <a:cubicBezTo>
                    <a:pt x="264583" y="1708150"/>
                    <a:pt x="266700" y="1699683"/>
                    <a:pt x="273050" y="1695450"/>
                  </a:cubicBezTo>
                  <a:lnTo>
                    <a:pt x="311150" y="1670050"/>
                  </a:lnTo>
                  <a:lnTo>
                    <a:pt x="330200" y="1657350"/>
                  </a:lnTo>
                  <a:cubicBezTo>
                    <a:pt x="361732" y="1610052"/>
                    <a:pt x="321206" y="1668143"/>
                    <a:pt x="361950" y="1619250"/>
                  </a:cubicBezTo>
                  <a:cubicBezTo>
                    <a:pt x="366836" y="1613387"/>
                    <a:pt x="369254" y="1605596"/>
                    <a:pt x="374650" y="1600200"/>
                  </a:cubicBezTo>
                  <a:cubicBezTo>
                    <a:pt x="380046" y="1594804"/>
                    <a:pt x="387837" y="1592386"/>
                    <a:pt x="393700" y="1587500"/>
                  </a:cubicBezTo>
                  <a:cubicBezTo>
                    <a:pt x="400599" y="1581751"/>
                    <a:pt x="407001" y="1575349"/>
                    <a:pt x="412750" y="1568450"/>
                  </a:cubicBezTo>
                  <a:cubicBezTo>
                    <a:pt x="417636" y="1562587"/>
                    <a:pt x="419707" y="1554426"/>
                    <a:pt x="425450" y="1549400"/>
                  </a:cubicBezTo>
                  <a:cubicBezTo>
                    <a:pt x="436937" y="1539349"/>
                    <a:pt x="452757" y="1534793"/>
                    <a:pt x="463550" y="1524000"/>
                  </a:cubicBezTo>
                  <a:cubicBezTo>
                    <a:pt x="487996" y="1499554"/>
                    <a:pt x="475128" y="1509931"/>
                    <a:pt x="501650" y="1492250"/>
                  </a:cubicBezTo>
                  <a:cubicBezTo>
                    <a:pt x="535517" y="1441450"/>
                    <a:pt x="491067" y="1502833"/>
                    <a:pt x="533400" y="1460500"/>
                  </a:cubicBezTo>
                  <a:cubicBezTo>
                    <a:pt x="575733" y="1418167"/>
                    <a:pt x="514350" y="1462617"/>
                    <a:pt x="565150" y="1428750"/>
                  </a:cubicBezTo>
                  <a:cubicBezTo>
                    <a:pt x="586317" y="1397000"/>
                    <a:pt x="571500" y="1413933"/>
                    <a:pt x="615950" y="1384300"/>
                  </a:cubicBezTo>
                  <a:lnTo>
                    <a:pt x="635000" y="1371600"/>
                  </a:lnTo>
                  <a:lnTo>
                    <a:pt x="654050" y="1358900"/>
                  </a:lnTo>
                  <a:cubicBezTo>
                    <a:pt x="658283" y="1346200"/>
                    <a:pt x="659324" y="1331939"/>
                    <a:pt x="666750" y="1320800"/>
                  </a:cubicBezTo>
                  <a:cubicBezTo>
                    <a:pt x="670983" y="1314450"/>
                    <a:pt x="676037" y="1308576"/>
                    <a:pt x="679450" y="1301750"/>
                  </a:cubicBezTo>
                  <a:cubicBezTo>
                    <a:pt x="705740" y="1249170"/>
                    <a:pt x="662104" y="1318245"/>
                    <a:pt x="698500" y="1263650"/>
                  </a:cubicBezTo>
                  <a:cubicBezTo>
                    <a:pt x="700617" y="1253067"/>
                    <a:pt x="703324" y="1242584"/>
                    <a:pt x="704850" y="1231900"/>
                  </a:cubicBezTo>
                  <a:cubicBezTo>
                    <a:pt x="707561" y="1212925"/>
                    <a:pt x="707441" y="1193545"/>
                    <a:pt x="711200" y="1174750"/>
                  </a:cubicBezTo>
                  <a:cubicBezTo>
                    <a:pt x="713825" y="1161623"/>
                    <a:pt x="716474" y="1147789"/>
                    <a:pt x="723900" y="1136650"/>
                  </a:cubicBezTo>
                  <a:cubicBezTo>
                    <a:pt x="732367" y="1123950"/>
                    <a:pt x="734130" y="1100236"/>
                    <a:pt x="749300" y="1098550"/>
                  </a:cubicBezTo>
                  <a:lnTo>
                    <a:pt x="806450" y="1092200"/>
                  </a:lnTo>
                  <a:cubicBezTo>
                    <a:pt x="870732" y="1070773"/>
                    <a:pt x="831202" y="1080527"/>
                    <a:pt x="927100" y="1073150"/>
                  </a:cubicBezTo>
                  <a:cubicBezTo>
                    <a:pt x="942594" y="1067985"/>
                    <a:pt x="952890" y="1066410"/>
                    <a:pt x="965200" y="1054100"/>
                  </a:cubicBezTo>
                  <a:cubicBezTo>
                    <a:pt x="991048" y="1028252"/>
                    <a:pt x="965449" y="1034676"/>
                    <a:pt x="990600" y="996950"/>
                  </a:cubicBezTo>
                  <a:cubicBezTo>
                    <a:pt x="994833" y="990600"/>
                    <a:pt x="999887" y="984726"/>
                    <a:pt x="1003300" y="977900"/>
                  </a:cubicBezTo>
                  <a:cubicBezTo>
                    <a:pt x="1013629" y="957242"/>
                    <a:pt x="1004152" y="957998"/>
                    <a:pt x="1022350" y="939800"/>
                  </a:cubicBezTo>
                  <a:cubicBezTo>
                    <a:pt x="1027746" y="934404"/>
                    <a:pt x="1035050" y="931333"/>
                    <a:pt x="1041400" y="927100"/>
                  </a:cubicBezTo>
                  <a:cubicBezTo>
                    <a:pt x="1077796" y="872505"/>
                    <a:pt x="1029333" y="936753"/>
                    <a:pt x="1073150" y="901700"/>
                  </a:cubicBezTo>
                  <a:cubicBezTo>
                    <a:pt x="1079109" y="896932"/>
                    <a:pt x="1080107" y="887676"/>
                    <a:pt x="1085850" y="882650"/>
                  </a:cubicBezTo>
                  <a:cubicBezTo>
                    <a:pt x="1097337" y="872599"/>
                    <a:pt x="1111250" y="865717"/>
                    <a:pt x="1123950" y="857250"/>
                  </a:cubicBezTo>
                  <a:cubicBezTo>
                    <a:pt x="1130300" y="853017"/>
                    <a:pt x="1137604" y="849946"/>
                    <a:pt x="1143000" y="844550"/>
                  </a:cubicBezTo>
                  <a:cubicBezTo>
                    <a:pt x="1155700" y="831850"/>
                    <a:pt x="1166156" y="816413"/>
                    <a:pt x="1181100" y="806450"/>
                  </a:cubicBezTo>
                  <a:cubicBezTo>
                    <a:pt x="1187450" y="802217"/>
                    <a:pt x="1194287" y="798636"/>
                    <a:pt x="1200150" y="793750"/>
                  </a:cubicBezTo>
                  <a:cubicBezTo>
                    <a:pt x="1207049" y="788001"/>
                    <a:pt x="1212301" y="780449"/>
                    <a:pt x="1219200" y="774700"/>
                  </a:cubicBezTo>
                  <a:cubicBezTo>
                    <a:pt x="1225063" y="769814"/>
                    <a:pt x="1232387" y="766886"/>
                    <a:pt x="1238250" y="762000"/>
                  </a:cubicBezTo>
                  <a:cubicBezTo>
                    <a:pt x="1300667" y="709986"/>
                    <a:pt x="1220050" y="773850"/>
                    <a:pt x="1270000" y="723900"/>
                  </a:cubicBezTo>
                  <a:cubicBezTo>
                    <a:pt x="1275396" y="718504"/>
                    <a:pt x="1282700" y="715433"/>
                    <a:pt x="1289050" y="711200"/>
                  </a:cubicBezTo>
                  <a:cubicBezTo>
                    <a:pt x="1291167" y="704850"/>
                    <a:pt x="1291687" y="697719"/>
                    <a:pt x="1295400" y="692150"/>
                  </a:cubicBezTo>
                  <a:cubicBezTo>
                    <a:pt x="1313275" y="665338"/>
                    <a:pt x="1327320" y="672930"/>
                    <a:pt x="1352550" y="647700"/>
                  </a:cubicBezTo>
                  <a:cubicBezTo>
                    <a:pt x="1376333" y="623917"/>
                    <a:pt x="1363081" y="631490"/>
                    <a:pt x="1390650" y="622300"/>
                  </a:cubicBezTo>
                  <a:cubicBezTo>
                    <a:pt x="1397000" y="615950"/>
                    <a:pt x="1402228" y="608231"/>
                    <a:pt x="1409700" y="603250"/>
                  </a:cubicBezTo>
                  <a:cubicBezTo>
                    <a:pt x="1447853" y="577815"/>
                    <a:pt x="1409818" y="623428"/>
                    <a:pt x="1447800" y="577850"/>
                  </a:cubicBezTo>
                  <a:cubicBezTo>
                    <a:pt x="1452686" y="571987"/>
                    <a:pt x="1455614" y="564663"/>
                    <a:pt x="1460500" y="558800"/>
                  </a:cubicBezTo>
                  <a:cubicBezTo>
                    <a:pt x="1466249" y="551901"/>
                    <a:pt x="1474037" y="546839"/>
                    <a:pt x="1479550" y="539750"/>
                  </a:cubicBezTo>
                  <a:cubicBezTo>
                    <a:pt x="1519441" y="488462"/>
                    <a:pt x="1487121" y="513536"/>
                    <a:pt x="1524000" y="488950"/>
                  </a:cubicBezTo>
                  <a:cubicBezTo>
                    <a:pt x="1557867" y="438150"/>
                    <a:pt x="1513417" y="499533"/>
                    <a:pt x="1555750" y="457200"/>
                  </a:cubicBezTo>
                  <a:cubicBezTo>
                    <a:pt x="1561146" y="451804"/>
                    <a:pt x="1562707" y="443176"/>
                    <a:pt x="1568450" y="438150"/>
                  </a:cubicBezTo>
                  <a:cubicBezTo>
                    <a:pt x="1579937" y="428099"/>
                    <a:pt x="1595757" y="423543"/>
                    <a:pt x="1606550" y="412750"/>
                  </a:cubicBezTo>
                  <a:cubicBezTo>
                    <a:pt x="1630996" y="388304"/>
                    <a:pt x="1618128" y="398681"/>
                    <a:pt x="1644650" y="381000"/>
                  </a:cubicBezTo>
                  <a:cubicBezTo>
                    <a:pt x="1690032" y="312927"/>
                    <a:pt x="1619358" y="416239"/>
                    <a:pt x="1676400" y="342900"/>
                  </a:cubicBezTo>
                  <a:cubicBezTo>
                    <a:pt x="1716291" y="291612"/>
                    <a:pt x="1683971" y="316686"/>
                    <a:pt x="1720850" y="292100"/>
                  </a:cubicBezTo>
                  <a:cubicBezTo>
                    <a:pt x="1742017" y="260350"/>
                    <a:pt x="1727200" y="277283"/>
                    <a:pt x="1771650" y="247650"/>
                  </a:cubicBezTo>
                  <a:lnTo>
                    <a:pt x="1790700" y="234950"/>
                  </a:lnTo>
                  <a:lnTo>
                    <a:pt x="1809750" y="222250"/>
                  </a:lnTo>
                  <a:cubicBezTo>
                    <a:pt x="1843617" y="171450"/>
                    <a:pt x="1799167" y="232833"/>
                    <a:pt x="1841500" y="190500"/>
                  </a:cubicBezTo>
                  <a:cubicBezTo>
                    <a:pt x="1846896" y="185104"/>
                    <a:pt x="1849314" y="177313"/>
                    <a:pt x="1854200" y="171450"/>
                  </a:cubicBezTo>
                  <a:cubicBezTo>
                    <a:pt x="1859949" y="164551"/>
                    <a:pt x="1867501" y="159299"/>
                    <a:pt x="1873250" y="152400"/>
                  </a:cubicBezTo>
                  <a:cubicBezTo>
                    <a:pt x="1878136" y="146537"/>
                    <a:pt x="1880880" y="139054"/>
                    <a:pt x="1885950" y="133350"/>
                  </a:cubicBezTo>
                  <a:cubicBezTo>
                    <a:pt x="1897882" y="119926"/>
                    <a:pt x="1914087" y="110194"/>
                    <a:pt x="1924050" y="95250"/>
                  </a:cubicBezTo>
                  <a:cubicBezTo>
                    <a:pt x="1928283" y="88900"/>
                    <a:pt x="1930278" y="80245"/>
                    <a:pt x="1936750" y="76200"/>
                  </a:cubicBezTo>
                  <a:cubicBezTo>
                    <a:pt x="1948102" y="69105"/>
                    <a:pt x="1962150" y="67733"/>
                    <a:pt x="1974850" y="63500"/>
                  </a:cubicBezTo>
                  <a:cubicBezTo>
                    <a:pt x="2022084" y="47755"/>
                    <a:pt x="1987224" y="57627"/>
                    <a:pt x="2082800" y="50800"/>
                  </a:cubicBezTo>
                  <a:cubicBezTo>
                    <a:pt x="2093503" y="34745"/>
                    <a:pt x="2098094" y="31479"/>
                    <a:pt x="2101850" y="12700"/>
                  </a:cubicBezTo>
                  <a:cubicBezTo>
                    <a:pt x="2102680" y="8549"/>
                    <a:pt x="2101850" y="4233"/>
                    <a:pt x="2101850" y="0"/>
                  </a:cubicBez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자유형 97"/>
            <p:cNvSpPr/>
            <p:nvPr/>
          </p:nvSpPr>
          <p:spPr>
            <a:xfrm>
              <a:off x="2143108" y="2428868"/>
              <a:ext cx="5286412" cy="2357454"/>
            </a:xfrm>
            <a:custGeom>
              <a:avLst/>
              <a:gdLst>
                <a:gd name="connsiteX0" fmla="*/ 0 w 5848350"/>
                <a:gd name="connsiteY0" fmla="*/ 2705100 h 2705100"/>
                <a:gd name="connsiteX1" fmla="*/ 581025 w 5848350"/>
                <a:gd name="connsiteY1" fmla="*/ 2695575 h 2705100"/>
                <a:gd name="connsiteX2" fmla="*/ 619125 w 5848350"/>
                <a:gd name="connsiteY2" fmla="*/ 2638425 h 2705100"/>
                <a:gd name="connsiteX3" fmla="*/ 647700 w 5848350"/>
                <a:gd name="connsiteY3" fmla="*/ 2628900 h 2705100"/>
                <a:gd name="connsiteX4" fmla="*/ 676275 w 5848350"/>
                <a:gd name="connsiteY4" fmla="*/ 2609850 h 2705100"/>
                <a:gd name="connsiteX5" fmla="*/ 828675 w 5848350"/>
                <a:gd name="connsiteY5" fmla="*/ 2590800 h 2705100"/>
                <a:gd name="connsiteX6" fmla="*/ 857250 w 5848350"/>
                <a:gd name="connsiteY6" fmla="*/ 2581275 h 2705100"/>
                <a:gd name="connsiteX7" fmla="*/ 914400 w 5848350"/>
                <a:gd name="connsiteY7" fmla="*/ 2543175 h 2705100"/>
                <a:gd name="connsiteX8" fmla="*/ 933450 w 5848350"/>
                <a:gd name="connsiteY8" fmla="*/ 2514600 h 2705100"/>
                <a:gd name="connsiteX9" fmla="*/ 942975 w 5848350"/>
                <a:gd name="connsiteY9" fmla="*/ 2438400 h 2705100"/>
                <a:gd name="connsiteX10" fmla="*/ 952500 w 5848350"/>
                <a:gd name="connsiteY10" fmla="*/ 2390775 h 2705100"/>
                <a:gd name="connsiteX11" fmla="*/ 1000125 w 5848350"/>
                <a:gd name="connsiteY11" fmla="*/ 2305050 h 2705100"/>
                <a:gd name="connsiteX12" fmla="*/ 1000125 w 5848350"/>
                <a:gd name="connsiteY12" fmla="*/ 2305050 h 2705100"/>
                <a:gd name="connsiteX13" fmla="*/ 1066800 w 5848350"/>
                <a:gd name="connsiteY13" fmla="*/ 2257425 h 2705100"/>
                <a:gd name="connsiteX14" fmla="*/ 1190625 w 5848350"/>
                <a:gd name="connsiteY14" fmla="*/ 2247900 h 2705100"/>
                <a:gd name="connsiteX15" fmla="*/ 1295400 w 5848350"/>
                <a:gd name="connsiteY15" fmla="*/ 2228850 h 2705100"/>
                <a:gd name="connsiteX16" fmla="*/ 1362075 w 5848350"/>
                <a:gd name="connsiteY16" fmla="*/ 2209800 h 2705100"/>
                <a:gd name="connsiteX17" fmla="*/ 1409700 w 5848350"/>
                <a:gd name="connsiteY17" fmla="*/ 2200275 h 2705100"/>
                <a:gd name="connsiteX18" fmla="*/ 1466850 w 5848350"/>
                <a:gd name="connsiteY18" fmla="*/ 2181225 h 2705100"/>
                <a:gd name="connsiteX19" fmla="*/ 1543050 w 5848350"/>
                <a:gd name="connsiteY19" fmla="*/ 2162175 h 2705100"/>
                <a:gd name="connsiteX20" fmla="*/ 1581150 w 5848350"/>
                <a:gd name="connsiteY20" fmla="*/ 2152650 h 2705100"/>
                <a:gd name="connsiteX21" fmla="*/ 1647825 w 5848350"/>
                <a:gd name="connsiteY21" fmla="*/ 2133600 h 2705100"/>
                <a:gd name="connsiteX22" fmla="*/ 1676400 w 5848350"/>
                <a:gd name="connsiteY22" fmla="*/ 2124075 h 2705100"/>
                <a:gd name="connsiteX23" fmla="*/ 2124075 w 5848350"/>
                <a:gd name="connsiteY23" fmla="*/ 2105025 h 2705100"/>
                <a:gd name="connsiteX24" fmla="*/ 2181225 w 5848350"/>
                <a:gd name="connsiteY24" fmla="*/ 2076450 h 2705100"/>
                <a:gd name="connsiteX25" fmla="*/ 2200275 w 5848350"/>
                <a:gd name="connsiteY25" fmla="*/ 2047875 h 2705100"/>
                <a:gd name="connsiteX26" fmla="*/ 2257425 w 5848350"/>
                <a:gd name="connsiteY26" fmla="*/ 2009775 h 2705100"/>
                <a:gd name="connsiteX27" fmla="*/ 2276475 w 5848350"/>
                <a:gd name="connsiteY27" fmla="*/ 1981200 h 2705100"/>
                <a:gd name="connsiteX28" fmla="*/ 2305050 w 5848350"/>
                <a:gd name="connsiteY28" fmla="*/ 1971675 h 2705100"/>
                <a:gd name="connsiteX29" fmla="*/ 2333625 w 5848350"/>
                <a:gd name="connsiteY29" fmla="*/ 1952625 h 2705100"/>
                <a:gd name="connsiteX30" fmla="*/ 2352675 w 5848350"/>
                <a:gd name="connsiteY30" fmla="*/ 1924050 h 2705100"/>
                <a:gd name="connsiteX31" fmla="*/ 2400300 w 5848350"/>
                <a:gd name="connsiteY31" fmla="*/ 1876425 h 2705100"/>
                <a:gd name="connsiteX32" fmla="*/ 2419350 w 5848350"/>
                <a:gd name="connsiteY32" fmla="*/ 1809750 h 2705100"/>
                <a:gd name="connsiteX33" fmla="*/ 2428875 w 5848350"/>
                <a:gd name="connsiteY33" fmla="*/ 1733550 h 2705100"/>
                <a:gd name="connsiteX34" fmla="*/ 2466975 w 5848350"/>
                <a:gd name="connsiteY34" fmla="*/ 1676400 h 2705100"/>
                <a:gd name="connsiteX35" fmla="*/ 2495550 w 5848350"/>
                <a:gd name="connsiteY35" fmla="*/ 1619250 h 2705100"/>
                <a:gd name="connsiteX36" fmla="*/ 2524125 w 5848350"/>
                <a:gd name="connsiteY36" fmla="*/ 1609725 h 2705100"/>
                <a:gd name="connsiteX37" fmla="*/ 2552700 w 5848350"/>
                <a:gd name="connsiteY37" fmla="*/ 1590675 h 2705100"/>
                <a:gd name="connsiteX38" fmla="*/ 2609850 w 5848350"/>
                <a:gd name="connsiteY38" fmla="*/ 1571625 h 2705100"/>
                <a:gd name="connsiteX39" fmla="*/ 2667000 w 5848350"/>
                <a:gd name="connsiteY39" fmla="*/ 1543050 h 2705100"/>
                <a:gd name="connsiteX40" fmla="*/ 2695575 w 5848350"/>
                <a:gd name="connsiteY40" fmla="*/ 1524000 h 2705100"/>
                <a:gd name="connsiteX41" fmla="*/ 2752725 w 5848350"/>
                <a:gd name="connsiteY41" fmla="*/ 1504950 h 2705100"/>
                <a:gd name="connsiteX42" fmla="*/ 2781300 w 5848350"/>
                <a:gd name="connsiteY42" fmla="*/ 1495425 h 2705100"/>
                <a:gd name="connsiteX43" fmla="*/ 2809875 w 5848350"/>
                <a:gd name="connsiteY43" fmla="*/ 1485900 h 2705100"/>
                <a:gd name="connsiteX44" fmla="*/ 2914650 w 5848350"/>
                <a:gd name="connsiteY44" fmla="*/ 1466850 h 2705100"/>
                <a:gd name="connsiteX45" fmla="*/ 2990850 w 5848350"/>
                <a:gd name="connsiteY45" fmla="*/ 1447800 h 2705100"/>
                <a:gd name="connsiteX46" fmla="*/ 3086100 w 5848350"/>
                <a:gd name="connsiteY46" fmla="*/ 1419225 h 2705100"/>
                <a:gd name="connsiteX47" fmla="*/ 3114675 w 5848350"/>
                <a:gd name="connsiteY47" fmla="*/ 1409700 h 2705100"/>
                <a:gd name="connsiteX48" fmla="*/ 3143250 w 5848350"/>
                <a:gd name="connsiteY48" fmla="*/ 1400175 h 2705100"/>
                <a:gd name="connsiteX49" fmla="*/ 3171825 w 5848350"/>
                <a:gd name="connsiteY49" fmla="*/ 1381125 h 2705100"/>
                <a:gd name="connsiteX50" fmla="*/ 3352800 w 5848350"/>
                <a:gd name="connsiteY50" fmla="*/ 1362075 h 2705100"/>
                <a:gd name="connsiteX51" fmla="*/ 3438525 w 5848350"/>
                <a:gd name="connsiteY51" fmla="*/ 1333500 h 2705100"/>
                <a:gd name="connsiteX52" fmla="*/ 3467100 w 5848350"/>
                <a:gd name="connsiteY52" fmla="*/ 1323975 h 2705100"/>
                <a:gd name="connsiteX53" fmla="*/ 3514725 w 5848350"/>
                <a:gd name="connsiteY53" fmla="*/ 1314450 h 2705100"/>
                <a:gd name="connsiteX54" fmla="*/ 3552825 w 5848350"/>
                <a:gd name="connsiteY54" fmla="*/ 1304925 h 2705100"/>
                <a:gd name="connsiteX55" fmla="*/ 3648075 w 5848350"/>
                <a:gd name="connsiteY55" fmla="*/ 1285875 h 2705100"/>
                <a:gd name="connsiteX56" fmla="*/ 3724275 w 5848350"/>
                <a:gd name="connsiteY56" fmla="*/ 1266825 h 2705100"/>
                <a:gd name="connsiteX57" fmla="*/ 3933825 w 5848350"/>
                <a:gd name="connsiteY57" fmla="*/ 1257300 h 2705100"/>
                <a:gd name="connsiteX58" fmla="*/ 4000500 w 5848350"/>
                <a:gd name="connsiteY58" fmla="*/ 1238250 h 2705100"/>
                <a:gd name="connsiteX59" fmla="*/ 4057650 w 5848350"/>
                <a:gd name="connsiteY59" fmla="*/ 1200150 h 2705100"/>
                <a:gd name="connsiteX60" fmla="*/ 4114800 w 5848350"/>
                <a:gd name="connsiteY60" fmla="*/ 1152525 h 2705100"/>
                <a:gd name="connsiteX61" fmla="*/ 4143375 w 5848350"/>
                <a:gd name="connsiteY61" fmla="*/ 1143000 h 2705100"/>
                <a:gd name="connsiteX62" fmla="*/ 4171950 w 5848350"/>
                <a:gd name="connsiteY62" fmla="*/ 1123950 h 2705100"/>
                <a:gd name="connsiteX63" fmla="*/ 4229100 w 5848350"/>
                <a:gd name="connsiteY63" fmla="*/ 1104900 h 2705100"/>
                <a:gd name="connsiteX64" fmla="*/ 4257675 w 5848350"/>
                <a:gd name="connsiteY64" fmla="*/ 1095375 h 2705100"/>
                <a:gd name="connsiteX65" fmla="*/ 4286250 w 5848350"/>
                <a:gd name="connsiteY65" fmla="*/ 1076325 h 2705100"/>
                <a:gd name="connsiteX66" fmla="*/ 4305300 w 5848350"/>
                <a:gd name="connsiteY66" fmla="*/ 1047750 h 2705100"/>
                <a:gd name="connsiteX67" fmla="*/ 4333875 w 5848350"/>
                <a:gd name="connsiteY67" fmla="*/ 1028700 h 2705100"/>
                <a:gd name="connsiteX68" fmla="*/ 4352925 w 5848350"/>
                <a:gd name="connsiteY68" fmla="*/ 971550 h 2705100"/>
                <a:gd name="connsiteX69" fmla="*/ 4362450 w 5848350"/>
                <a:gd name="connsiteY69" fmla="*/ 838200 h 2705100"/>
                <a:gd name="connsiteX70" fmla="*/ 4381500 w 5848350"/>
                <a:gd name="connsiteY70" fmla="*/ 762000 h 2705100"/>
                <a:gd name="connsiteX71" fmla="*/ 4391025 w 5848350"/>
                <a:gd name="connsiteY71" fmla="*/ 676275 h 2705100"/>
                <a:gd name="connsiteX72" fmla="*/ 4400550 w 5848350"/>
                <a:gd name="connsiteY72" fmla="*/ 647700 h 2705100"/>
                <a:gd name="connsiteX73" fmla="*/ 4429125 w 5848350"/>
                <a:gd name="connsiteY73" fmla="*/ 542925 h 2705100"/>
                <a:gd name="connsiteX74" fmla="*/ 4457700 w 5848350"/>
                <a:gd name="connsiteY74" fmla="*/ 533400 h 2705100"/>
                <a:gd name="connsiteX75" fmla="*/ 4638675 w 5848350"/>
                <a:gd name="connsiteY75" fmla="*/ 514350 h 2705100"/>
                <a:gd name="connsiteX76" fmla="*/ 5057775 w 5848350"/>
                <a:gd name="connsiteY76" fmla="*/ 504825 h 2705100"/>
                <a:gd name="connsiteX77" fmla="*/ 5153025 w 5848350"/>
                <a:gd name="connsiteY77" fmla="*/ 476250 h 2705100"/>
                <a:gd name="connsiteX78" fmla="*/ 5181600 w 5848350"/>
                <a:gd name="connsiteY78" fmla="*/ 457200 h 2705100"/>
                <a:gd name="connsiteX79" fmla="*/ 5238750 w 5848350"/>
                <a:gd name="connsiteY79" fmla="*/ 438150 h 2705100"/>
                <a:gd name="connsiteX80" fmla="*/ 5267325 w 5848350"/>
                <a:gd name="connsiteY80" fmla="*/ 419100 h 2705100"/>
                <a:gd name="connsiteX81" fmla="*/ 5295900 w 5848350"/>
                <a:gd name="connsiteY81" fmla="*/ 409575 h 2705100"/>
                <a:gd name="connsiteX82" fmla="*/ 5353050 w 5848350"/>
                <a:gd name="connsiteY82" fmla="*/ 371475 h 2705100"/>
                <a:gd name="connsiteX83" fmla="*/ 5400675 w 5848350"/>
                <a:gd name="connsiteY83" fmla="*/ 323850 h 2705100"/>
                <a:gd name="connsiteX84" fmla="*/ 5457825 w 5848350"/>
                <a:gd name="connsiteY84" fmla="*/ 276225 h 2705100"/>
                <a:gd name="connsiteX85" fmla="*/ 5486400 w 5848350"/>
                <a:gd name="connsiteY85" fmla="*/ 266700 h 2705100"/>
                <a:gd name="connsiteX86" fmla="*/ 5543550 w 5848350"/>
                <a:gd name="connsiteY86" fmla="*/ 228600 h 2705100"/>
                <a:gd name="connsiteX87" fmla="*/ 5572125 w 5848350"/>
                <a:gd name="connsiteY87" fmla="*/ 209550 h 2705100"/>
                <a:gd name="connsiteX88" fmla="*/ 5600700 w 5848350"/>
                <a:gd name="connsiteY88" fmla="*/ 200025 h 2705100"/>
                <a:gd name="connsiteX89" fmla="*/ 5629275 w 5848350"/>
                <a:gd name="connsiteY89" fmla="*/ 171450 h 2705100"/>
                <a:gd name="connsiteX90" fmla="*/ 5657850 w 5848350"/>
                <a:gd name="connsiteY90" fmla="*/ 161925 h 2705100"/>
                <a:gd name="connsiteX91" fmla="*/ 5715000 w 5848350"/>
                <a:gd name="connsiteY91" fmla="*/ 123825 h 2705100"/>
                <a:gd name="connsiteX92" fmla="*/ 5743575 w 5848350"/>
                <a:gd name="connsiteY92" fmla="*/ 104775 h 2705100"/>
                <a:gd name="connsiteX93" fmla="*/ 5762625 w 5848350"/>
                <a:gd name="connsiteY93" fmla="*/ 76200 h 2705100"/>
                <a:gd name="connsiteX94" fmla="*/ 5819775 w 5848350"/>
                <a:gd name="connsiteY94" fmla="*/ 38100 h 2705100"/>
                <a:gd name="connsiteX95" fmla="*/ 5848350 w 5848350"/>
                <a:gd name="connsiteY95" fmla="*/ 0 h 270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848350" h="2705100">
                  <a:moveTo>
                    <a:pt x="0" y="2705100"/>
                  </a:moveTo>
                  <a:lnTo>
                    <a:pt x="581025" y="2695575"/>
                  </a:lnTo>
                  <a:cubicBezTo>
                    <a:pt x="620479" y="2693109"/>
                    <a:pt x="602523" y="2655027"/>
                    <a:pt x="619125" y="2638425"/>
                  </a:cubicBezTo>
                  <a:cubicBezTo>
                    <a:pt x="626225" y="2631325"/>
                    <a:pt x="638720" y="2633390"/>
                    <a:pt x="647700" y="2628900"/>
                  </a:cubicBezTo>
                  <a:cubicBezTo>
                    <a:pt x="657939" y="2623780"/>
                    <a:pt x="666036" y="2614970"/>
                    <a:pt x="676275" y="2609850"/>
                  </a:cubicBezTo>
                  <a:cubicBezTo>
                    <a:pt x="717395" y="2589290"/>
                    <a:pt x="805041" y="2592618"/>
                    <a:pt x="828675" y="2590800"/>
                  </a:cubicBezTo>
                  <a:cubicBezTo>
                    <a:pt x="838200" y="2587625"/>
                    <a:pt x="848473" y="2586151"/>
                    <a:pt x="857250" y="2581275"/>
                  </a:cubicBezTo>
                  <a:cubicBezTo>
                    <a:pt x="877264" y="2570156"/>
                    <a:pt x="914400" y="2543175"/>
                    <a:pt x="914400" y="2543175"/>
                  </a:cubicBezTo>
                  <a:cubicBezTo>
                    <a:pt x="920750" y="2533650"/>
                    <a:pt x="930438" y="2525644"/>
                    <a:pt x="933450" y="2514600"/>
                  </a:cubicBezTo>
                  <a:cubicBezTo>
                    <a:pt x="940185" y="2489904"/>
                    <a:pt x="939083" y="2463700"/>
                    <a:pt x="942975" y="2438400"/>
                  </a:cubicBezTo>
                  <a:cubicBezTo>
                    <a:pt x="945437" y="2422399"/>
                    <a:pt x="948573" y="2406481"/>
                    <a:pt x="952500" y="2390775"/>
                  </a:cubicBezTo>
                  <a:cubicBezTo>
                    <a:pt x="962559" y="2350539"/>
                    <a:pt x="971748" y="2347616"/>
                    <a:pt x="1000125" y="2305050"/>
                  </a:cubicBezTo>
                  <a:lnTo>
                    <a:pt x="1000125" y="2305050"/>
                  </a:lnTo>
                  <a:cubicBezTo>
                    <a:pt x="1013076" y="2266198"/>
                    <a:pt x="1005974" y="2262104"/>
                    <a:pt x="1066800" y="2257425"/>
                  </a:cubicBezTo>
                  <a:lnTo>
                    <a:pt x="1190625" y="2247900"/>
                  </a:lnTo>
                  <a:cubicBezTo>
                    <a:pt x="1231982" y="2241007"/>
                    <a:pt x="1255462" y="2237725"/>
                    <a:pt x="1295400" y="2228850"/>
                  </a:cubicBezTo>
                  <a:cubicBezTo>
                    <a:pt x="1455749" y="2193217"/>
                    <a:pt x="1234791" y="2241621"/>
                    <a:pt x="1362075" y="2209800"/>
                  </a:cubicBezTo>
                  <a:cubicBezTo>
                    <a:pt x="1377781" y="2205873"/>
                    <a:pt x="1394081" y="2204535"/>
                    <a:pt x="1409700" y="2200275"/>
                  </a:cubicBezTo>
                  <a:cubicBezTo>
                    <a:pt x="1429073" y="2194991"/>
                    <a:pt x="1447369" y="2186095"/>
                    <a:pt x="1466850" y="2181225"/>
                  </a:cubicBezTo>
                  <a:lnTo>
                    <a:pt x="1543050" y="2162175"/>
                  </a:lnTo>
                  <a:cubicBezTo>
                    <a:pt x="1555750" y="2159000"/>
                    <a:pt x="1568731" y="2156790"/>
                    <a:pt x="1581150" y="2152650"/>
                  </a:cubicBezTo>
                  <a:cubicBezTo>
                    <a:pt x="1649663" y="2129812"/>
                    <a:pt x="1564104" y="2157520"/>
                    <a:pt x="1647825" y="2133600"/>
                  </a:cubicBezTo>
                  <a:cubicBezTo>
                    <a:pt x="1657479" y="2130842"/>
                    <a:pt x="1666555" y="2126044"/>
                    <a:pt x="1676400" y="2124075"/>
                  </a:cubicBezTo>
                  <a:cubicBezTo>
                    <a:pt x="1806001" y="2098155"/>
                    <a:pt x="2076201" y="2106222"/>
                    <a:pt x="2124075" y="2105025"/>
                  </a:cubicBezTo>
                  <a:cubicBezTo>
                    <a:pt x="2147316" y="2097278"/>
                    <a:pt x="2162761" y="2094914"/>
                    <a:pt x="2181225" y="2076450"/>
                  </a:cubicBezTo>
                  <a:cubicBezTo>
                    <a:pt x="2189320" y="2068355"/>
                    <a:pt x="2191660" y="2055413"/>
                    <a:pt x="2200275" y="2047875"/>
                  </a:cubicBezTo>
                  <a:cubicBezTo>
                    <a:pt x="2217505" y="2032798"/>
                    <a:pt x="2257425" y="2009775"/>
                    <a:pt x="2257425" y="2009775"/>
                  </a:cubicBezTo>
                  <a:cubicBezTo>
                    <a:pt x="2263775" y="2000250"/>
                    <a:pt x="2267536" y="1988351"/>
                    <a:pt x="2276475" y="1981200"/>
                  </a:cubicBezTo>
                  <a:cubicBezTo>
                    <a:pt x="2284315" y="1974928"/>
                    <a:pt x="2296070" y="1976165"/>
                    <a:pt x="2305050" y="1971675"/>
                  </a:cubicBezTo>
                  <a:cubicBezTo>
                    <a:pt x="2315289" y="1966555"/>
                    <a:pt x="2324100" y="1958975"/>
                    <a:pt x="2333625" y="1952625"/>
                  </a:cubicBezTo>
                  <a:cubicBezTo>
                    <a:pt x="2339975" y="1943100"/>
                    <a:pt x="2344580" y="1932145"/>
                    <a:pt x="2352675" y="1924050"/>
                  </a:cubicBezTo>
                  <a:cubicBezTo>
                    <a:pt x="2390775" y="1885950"/>
                    <a:pt x="2374900" y="1927225"/>
                    <a:pt x="2400300" y="1876425"/>
                  </a:cubicBezTo>
                  <a:cubicBezTo>
                    <a:pt x="2405962" y="1865101"/>
                    <a:pt x="2417824" y="1818905"/>
                    <a:pt x="2419350" y="1809750"/>
                  </a:cubicBezTo>
                  <a:cubicBezTo>
                    <a:pt x="2423558" y="1784501"/>
                    <a:pt x="2420266" y="1757656"/>
                    <a:pt x="2428875" y="1733550"/>
                  </a:cubicBezTo>
                  <a:cubicBezTo>
                    <a:pt x="2436576" y="1711989"/>
                    <a:pt x="2459735" y="1698120"/>
                    <a:pt x="2466975" y="1676400"/>
                  </a:cubicBezTo>
                  <a:cubicBezTo>
                    <a:pt x="2473250" y="1657576"/>
                    <a:pt x="2478764" y="1632679"/>
                    <a:pt x="2495550" y="1619250"/>
                  </a:cubicBezTo>
                  <a:cubicBezTo>
                    <a:pt x="2503390" y="1612978"/>
                    <a:pt x="2515145" y="1614215"/>
                    <a:pt x="2524125" y="1609725"/>
                  </a:cubicBezTo>
                  <a:cubicBezTo>
                    <a:pt x="2534364" y="1604605"/>
                    <a:pt x="2542239" y="1595324"/>
                    <a:pt x="2552700" y="1590675"/>
                  </a:cubicBezTo>
                  <a:cubicBezTo>
                    <a:pt x="2571050" y="1582520"/>
                    <a:pt x="2593142" y="1582764"/>
                    <a:pt x="2609850" y="1571625"/>
                  </a:cubicBezTo>
                  <a:cubicBezTo>
                    <a:pt x="2691742" y="1517030"/>
                    <a:pt x="2588130" y="1582485"/>
                    <a:pt x="2667000" y="1543050"/>
                  </a:cubicBezTo>
                  <a:cubicBezTo>
                    <a:pt x="2677239" y="1537930"/>
                    <a:pt x="2685114" y="1528649"/>
                    <a:pt x="2695575" y="1524000"/>
                  </a:cubicBezTo>
                  <a:cubicBezTo>
                    <a:pt x="2713925" y="1515845"/>
                    <a:pt x="2733675" y="1511300"/>
                    <a:pt x="2752725" y="1504950"/>
                  </a:cubicBezTo>
                  <a:lnTo>
                    <a:pt x="2781300" y="1495425"/>
                  </a:lnTo>
                  <a:cubicBezTo>
                    <a:pt x="2790825" y="1492250"/>
                    <a:pt x="2799971" y="1487551"/>
                    <a:pt x="2809875" y="1485900"/>
                  </a:cubicBezTo>
                  <a:cubicBezTo>
                    <a:pt x="2844880" y="1480066"/>
                    <a:pt x="2880037" y="1474838"/>
                    <a:pt x="2914650" y="1466850"/>
                  </a:cubicBezTo>
                  <a:cubicBezTo>
                    <a:pt x="2940161" y="1460963"/>
                    <a:pt x="2965450" y="1454150"/>
                    <a:pt x="2990850" y="1447800"/>
                  </a:cubicBezTo>
                  <a:cubicBezTo>
                    <a:pt x="3048431" y="1433405"/>
                    <a:pt x="3016531" y="1442415"/>
                    <a:pt x="3086100" y="1419225"/>
                  </a:cubicBezTo>
                  <a:lnTo>
                    <a:pt x="3114675" y="1409700"/>
                  </a:lnTo>
                  <a:cubicBezTo>
                    <a:pt x="3124200" y="1406525"/>
                    <a:pt x="3134896" y="1405744"/>
                    <a:pt x="3143250" y="1400175"/>
                  </a:cubicBezTo>
                  <a:cubicBezTo>
                    <a:pt x="3152775" y="1393825"/>
                    <a:pt x="3161106" y="1385145"/>
                    <a:pt x="3171825" y="1381125"/>
                  </a:cubicBezTo>
                  <a:cubicBezTo>
                    <a:pt x="3210503" y="1366621"/>
                    <a:pt x="3348213" y="1362403"/>
                    <a:pt x="3352800" y="1362075"/>
                  </a:cubicBezTo>
                  <a:lnTo>
                    <a:pt x="3438525" y="1333500"/>
                  </a:lnTo>
                  <a:cubicBezTo>
                    <a:pt x="3448050" y="1330325"/>
                    <a:pt x="3457255" y="1325944"/>
                    <a:pt x="3467100" y="1323975"/>
                  </a:cubicBezTo>
                  <a:cubicBezTo>
                    <a:pt x="3482975" y="1320800"/>
                    <a:pt x="3498921" y="1317962"/>
                    <a:pt x="3514725" y="1314450"/>
                  </a:cubicBezTo>
                  <a:cubicBezTo>
                    <a:pt x="3527504" y="1311610"/>
                    <a:pt x="3540025" y="1307668"/>
                    <a:pt x="3552825" y="1304925"/>
                  </a:cubicBezTo>
                  <a:cubicBezTo>
                    <a:pt x="3584485" y="1298141"/>
                    <a:pt x="3617358" y="1296114"/>
                    <a:pt x="3648075" y="1285875"/>
                  </a:cubicBezTo>
                  <a:cubicBezTo>
                    <a:pt x="3674697" y="1277001"/>
                    <a:pt x="3694719" y="1269014"/>
                    <a:pt x="3724275" y="1266825"/>
                  </a:cubicBezTo>
                  <a:cubicBezTo>
                    <a:pt x="3794006" y="1261660"/>
                    <a:pt x="3863975" y="1260475"/>
                    <a:pt x="3933825" y="1257300"/>
                  </a:cubicBezTo>
                  <a:cubicBezTo>
                    <a:pt x="3942793" y="1255058"/>
                    <a:pt x="3989320" y="1244461"/>
                    <a:pt x="4000500" y="1238250"/>
                  </a:cubicBezTo>
                  <a:cubicBezTo>
                    <a:pt x="4020514" y="1227131"/>
                    <a:pt x="4041461" y="1216339"/>
                    <a:pt x="4057650" y="1200150"/>
                  </a:cubicBezTo>
                  <a:cubicBezTo>
                    <a:pt x="4078716" y="1179084"/>
                    <a:pt x="4088278" y="1165786"/>
                    <a:pt x="4114800" y="1152525"/>
                  </a:cubicBezTo>
                  <a:cubicBezTo>
                    <a:pt x="4123780" y="1148035"/>
                    <a:pt x="4134395" y="1147490"/>
                    <a:pt x="4143375" y="1143000"/>
                  </a:cubicBezTo>
                  <a:cubicBezTo>
                    <a:pt x="4153614" y="1137880"/>
                    <a:pt x="4161489" y="1128599"/>
                    <a:pt x="4171950" y="1123950"/>
                  </a:cubicBezTo>
                  <a:cubicBezTo>
                    <a:pt x="4190300" y="1115795"/>
                    <a:pt x="4210050" y="1111250"/>
                    <a:pt x="4229100" y="1104900"/>
                  </a:cubicBezTo>
                  <a:cubicBezTo>
                    <a:pt x="4238625" y="1101725"/>
                    <a:pt x="4249321" y="1100944"/>
                    <a:pt x="4257675" y="1095375"/>
                  </a:cubicBezTo>
                  <a:lnTo>
                    <a:pt x="4286250" y="1076325"/>
                  </a:lnTo>
                  <a:cubicBezTo>
                    <a:pt x="4292600" y="1066800"/>
                    <a:pt x="4297205" y="1055845"/>
                    <a:pt x="4305300" y="1047750"/>
                  </a:cubicBezTo>
                  <a:cubicBezTo>
                    <a:pt x="4313395" y="1039655"/>
                    <a:pt x="4327808" y="1038408"/>
                    <a:pt x="4333875" y="1028700"/>
                  </a:cubicBezTo>
                  <a:cubicBezTo>
                    <a:pt x="4344518" y="1011672"/>
                    <a:pt x="4352925" y="971550"/>
                    <a:pt x="4352925" y="971550"/>
                  </a:cubicBezTo>
                  <a:cubicBezTo>
                    <a:pt x="4356100" y="927100"/>
                    <a:pt x="4356429" y="882355"/>
                    <a:pt x="4362450" y="838200"/>
                  </a:cubicBezTo>
                  <a:cubicBezTo>
                    <a:pt x="4365987" y="812258"/>
                    <a:pt x="4381500" y="762000"/>
                    <a:pt x="4381500" y="762000"/>
                  </a:cubicBezTo>
                  <a:cubicBezTo>
                    <a:pt x="4384675" y="733425"/>
                    <a:pt x="4386298" y="704635"/>
                    <a:pt x="4391025" y="676275"/>
                  </a:cubicBezTo>
                  <a:cubicBezTo>
                    <a:pt x="4392676" y="666371"/>
                    <a:pt x="4398754" y="657578"/>
                    <a:pt x="4400550" y="647700"/>
                  </a:cubicBezTo>
                  <a:cubicBezTo>
                    <a:pt x="4406244" y="616385"/>
                    <a:pt x="4398224" y="567645"/>
                    <a:pt x="4429125" y="542925"/>
                  </a:cubicBezTo>
                  <a:cubicBezTo>
                    <a:pt x="4436965" y="536653"/>
                    <a:pt x="4448046" y="536158"/>
                    <a:pt x="4457700" y="533400"/>
                  </a:cubicBezTo>
                  <a:cubicBezTo>
                    <a:pt x="4524569" y="514294"/>
                    <a:pt x="4546677" y="517469"/>
                    <a:pt x="4638675" y="514350"/>
                  </a:cubicBezTo>
                  <a:cubicBezTo>
                    <a:pt x="4778331" y="509616"/>
                    <a:pt x="4918075" y="508000"/>
                    <a:pt x="5057775" y="504825"/>
                  </a:cubicBezTo>
                  <a:cubicBezTo>
                    <a:pt x="5079073" y="499500"/>
                    <a:pt x="5139111" y="485526"/>
                    <a:pt x="5153025" y="476250"/>
                  </a:cubicBezTo>
                  <a:cubicBezTo>
                    <a:pt x="5162550" y="469900"/>
                    <a:pt x="5171139" y="461849"/>
                    <a:pt x="5181600" y="457200"/>
                  </a:cubicBezTo>
                  <a:cubicBezTo>
                    <a:pt x="5199950" y="449045"/>
                    <a:pt x="5222042" y="449289"/>
                    <a:pt x="5238750" y="438150"/>
                  </a:cubicBezTo>
                  <a:cubicBezTo>
                    <a:pt x="5248275" y="431800"/>
                    <a:pt x="5257086" y="424220"/>
                    <a:pt x="5267325" y="419100"/>
                  </a:cubicBezTo>
                  <a:cubicBezTo>
                    <a:pt x="5276305" y="414610"/>
                    <a:pt x="5287123" y="414451"/>
                    <a:pt x="5295900" y="409575"/>
                  </a:cubicBezTo>
                  <a:cubicBezTo>
                    <a:pt x="5315914" y="398456"/>
                    <a:pt x="5353050" y="371475"/>
                    <a:pt x="5353050" y="371475"/>
                  </a:cubicBezTo>
                  <a:cubicBezTo>
                    <a:pt x="5387975" y="319087"/>
                    <a:pt x="5353050" y="363537"/>
                    <a:pt x="5400675" y="323850"/>
                  </a:cubicBezTo>
                  <a:cubicBezTo>
                    <a:pt x="5432273" y="297518"/>
                    <a:pt x="5422352" y="293962"/>
                    <a:pt x="5457825" y="276225"/>
                  </a:cubicBezTo>
                  <a:cubicBezTo>
                    <a:pt x="5466805" y="271735"/>
                    <a:pt x="5477623" y="271576"/>
                    <a:pt x="5486400" y="266700"/>
                  </a:cubicBezTo>
                  <a:cubicBezTo>
                    <a:pt x="5506414" y="255581"/>
                    <a:pt x="5524500" y="241300"/>
                    <a:pt x="5543550" y="228600"/>
                  </a:cubicBezTo>
                  <a:cubicBezTo>
                    <a:pt x="5553075" y="222250"/>
                    <a:pt x="5561265" y="213170"/>
                    <a:pt x="5572125" y="209550"/>
                  </a:cubicBezTo>
                  <a:lnTo>
                    <a:pt x="5600700" y="200025"/>
                  </a:lnTo>
                  <a:cubicBezTo>
                    <a:pt x="5610225" y="190500"/>
                    <a:pt x="5618067" y="178922"/>
                    <a:pt x="5629275" y="171450"/>
                  </a:cubicBezTo>
                  <a:cubicBezTo>
                    <a:pt x="5637629" y="165881"/>
                    <a:pt x="5649073" y="166801"/>
                    <a:pt x="5657850" y="161925"/>
                  </a:cubicBezTo>
                  <a:cubicBezTo>
                    <a:pt x="5677864" y="150806"/>
                    <a:pt x="5695950" y="136525"/>
                    <a:pt x="5715000" y="123825"/>
                  </a:cubicBezTo>
                  <a:lnTo>
                    <a:pt x="5743575" y="104775"/>
                  </a:lnTo>
                  <a:cubicBezTo>
                    <a:pt x="5749925" y="95250"/>
                    <a:pt x="5754010" y="83738"/>
                    <a:pt x="5762625" y="76200"/>
                  </a:cubicBezTo>
                  <a:cubicBezTo>
                    <a:pt x="5779855" y="61123"/>
                    <a:pt x="5819775" y="38100"/>
                    <a:pt x="5819775" y="38100"/>
                  </a:cubicBezTo>
                  <a:cubicBezTo>
                    <a:pt x="5841316" y="5789"/>
                    <a:pt x="5830730" y="17620"/>
                    <a:pt x="584835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932254" y="2786058"/>
              <a:ext cx="925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r process</a:t>
              </a:r>
              <a:endParaRPr lang="ko-KR" altLang="en-US" sz="1400" dirty="0"/>
            </a:p>
          </p:txBody>
        </p:sp>
        <p:pic>
          <p:nvPicPr>
            <p:cNvPr id="1036" name="Picture 12" descr="http://upload.wikimedia.org/wikipedia/commons/thumb/d/d4/Keplers_supernova.jpg/300px-Keplers_supernova.jpg">
              <a:hlinkClick r:id="rId4" tooltip="Multiwavelength X-ray, infrared, and optical compilation image of Kepler's Supernova Remnant, SN 1604. (Chandra X-ray Observatory)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6644" y="3071810"/>
              <a:ext cx="625082" cy="500066"/>
            </a:xfrm>
            <a:prstGeom prst="rect">
              <a:avLst/>
            </a:prstGeom>
            <a:noFill/>
          </p:spPr>
        </p:pic>
        <p:sp>
          <p:nvSpPr>
            <p:cNvPr id="101" name="직사각형 100"/>
            <p:cNvSpPr/>
            <p:nvPr/>
          </p:nvSpPr>
          <p:spPr>
            <a:xfrm>
              <a:off x="500034" y="3357562"/>
              <a:ext cx="642942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14282" y="3929066"/>
              <a:ext cx="571504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1214414" y="6000768"/>
              <a:ext cx="121444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2071670" y="5857892"/>
              <a:ext cx="357190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/>
            <p:cNvSpPr/>
            <p:nvPr/>
          </p:nvSpPr>
          <p:spPr>
            <a:xfrm>
              <a:off x="1071538" y="5357826"/>
              <a:ext cx="214314" cy="21431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8" name="직선 화살표 연결선 107"/>
            <p:cNvCxnSpPr/>
            <p:nvPr/>
          </p:nvCxnSpPr>
          <p:spPr>
            <a:xfrm rot="16200000" flipH="1">
              <a:off x="750067" y="5036355"/>
              <a:ext cx="500066" cy="14287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6500826" y="3857628"/>
              <a:ext cx="2153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How gold is produced?</a:t>
              </a:r>
              <a:endParaRPr lang="ko-KR" altLang="en-US" sz="1400" dirty="0"/>
            </a:p>
          </p:txBody>
        </p:sp>
        <p:cxnSp>
          <p:nvCxnSpPr>
            <p:cNvPr id="111" name="직선 화살표 연결선 110"/>
            <p:cNvCxnSpPr>
              <a:endCxn id="98" idx="52"/>
            </p:cNvCxnSpPr>
            <p:nvPr/>
          </p:nvCxnSpPr>
          <p:spPr>
            <a:xfrm rot="10800000">
              <a:off x="5277074" y="3582692"/>
              <a:ext cx="1080877" cy="346374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8" name="Picture 14" descr="http://www.open2.net/blogs/media/blogs/39197167_gol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86776" y="4143380"/>
              <a:ext cx="666754" cy="571504"/>
            </a:xfrm>
            <a:prstGeom prst="rect">
              <a:avLst/>
            </a:prstGeom>
            <a:noFill/>
          </p:spPr>
        </p:pic>
        <p:cxnSp>
          <p:nvCxnSpPr>
            <p:cNvPr id="117" name="직선 화살표 연결선 116"/>
            <p:cNvCxnSpPr/>
            <p:nvPr/>
          </p:nvCxnSpPr>
          <p:spPr>
            <a:xfrm rot="10800000">
              <a:off x="4429126" y="3786196"/>
              <a:ext cx="1000131" cy="714374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5429256" y="4429132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Nuclear Structure of </a:t>
              </a:r>
            </a:p>
            <a:p>
              <a:r>
                <a:rPr lang="en-US" altLang="ko-KR" sz="1400" dirty="0" smtClean="0"/>
                <a:t>Double Magic Nuclei</a:t>
              </a:r>
              <a:endParaRPr lang="ko-KR" altLang="en-US" sz="1400" dirty="0"/>
            </a:p>
          </p:txBody>
        </p:sp>
        <p:cxnSp>
          <p:nvCxnSpPr>
            <p:cNvPr id="121" name="직선 화살표 연결선 120"/>
            <p:cNvCxnSpPr>
              <a:stCxn id="120" idx="1"/>
            </p:cNvCxnSpPr>
            <p:nvPr/>
          </p:nvCxnSpPr>
          <p:spPr>
            <a:xfrm rot="10800000">
              <a:off x="3214678" y="4643446"/>
              <a:ext cx="2214578" cy="4729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2857488" y="3714752"/>
              <a:ext cx="3500462" cy="1588"/>
            </a:xfrm>
            <a:prstGeom prst="line">
              <a:avLst/>
            </a:prstGeom>
            <a:ln w="254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타원 130"/>
            <p:cNvSpPr/>
            <p:nvPr/>
          </p:nvSpPr>
          <p:spPr>
            <a:xfrm>
              <a:off x="2962264" y="4552958"/>
              <a:ext cx="214314" cy="21431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5143504" y="3429000"/>
              <a:ext cx="214314" cy="21431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>
              <a:off x="1071538" y="5510226"/>
              <a:ext cx="214314" cy="21431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4" name="직선 화살표 연결선 133"/>
            <p:cNvCxnSpPr>
              <a:stCxn id="136" idx="1"/>
            </p:cNvCxnSpPr>
            <p:nvPr/>
          </p:nvCxnSpPr>
          <p:spPr>
            <a:xfrm rot="10800000">
              <a:off x="1259658" y="5715017"/>
              <a:ext cx="883483" cy="11012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2143140" y="5572140"/>
              <a:ext cx="2714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Nuclear Synthesis in Red Giant</a:t>
              </a:r>
              <a:endParaRPr lang="ko-KR" altLang="en-US" sz="1400" dirty="0"/>
            </a:p>
          </p:txBody>
        </p:sp>
        <p:pic>
          <p:nvPicPr>
            <p:cNvPr id="1040" name="Picture 16" descr="http://cse.ssl.berkeley.edu/bmendez/ay10/2000/cycle/redgian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6314" y="5500702"/>
              <a:ext cx="571504" cy="527054"/>
            </a:xfrm>
            <a:prstGeom prst="rect">
              <a:avLst/>
            </a:prstGeom>
            <a:noFill/>
          </p:spPr>
        </p:pic>
        <p:sp>
          <p:nvSpPr>
            <p:cNvPr id="141" name="타원 140"/>
            <p:cNvSpPr/>
            <p:nvPr/>
          </p:nvSpPr>
          <p:spPr>
            <a:xfrm>
              <a:off x="2967026" y="4838709"/>
              <a:ext cx="223849" cy="228591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2" name="직선 화살표 연결선 141"/>
            <p:cNvCxnSpPr/>
            <p:nvPr/>
          </p:nvCxnSpPr>
          <p:spPr>
            <a:xfrm rot="10800000" flipV="1">
              <a:off x="3214678" y="4786322"/>
              <a:ext cx="2214578" cy="14287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타원 147"/>
            <p:cNvSpPr/>
            <p:nvPr/>
          </p:nvSpPr>
          <p:spPr>
            <a:xfrm>
              <a:off x="1142976" y="5643578"/>
              <a:ext cx="142876" cy="14287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9" name="직선 화살표 연결선 148"/>
            <p:cNvCxnSpPr>
              <a:stCxn id="151" idx="1"/>
              <a:endCxn id="148" idx="5"/>
            </p:cNvCxnSpPr>
            <p:nvPr/>
          </p:nvCxnSpPr>
          <p:spPr>
            <a:xfrm rot="10800000">
              <a:off x="1264928" y="5765531"/>
              <a:ext cx="878212" cy="389127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2143140" y="6000768"/>
              <a:ext cx="2714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Nuclear radius of Halo nuclei</a:t>
              </a:r>
              <a:endParaRPr lang="ko-KR" altLang="en-US" sz="1400" dirty="0"/>
            </a:p>
          </p:txBody>
        </p:sp>
        <p:pic>
          <p:nvPicPr>
            <p:cNvPr id="1042" name="Picture 18" descr="http://www.uni-mainz.de/FB/Chemie/AK-Noertershaeuser/de/experiments/betina/halo-nucleus_11Be_bi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3438" y="6080829"/>
              <a:ext cx="714380" cy="491443"/>
            </a:xfrm>
            <a:prstGeom prst="rect">
              <a:avLst/>
            </a:prstGeom>
            <a:noFill/>
          </p:spPr>
        </p:pic>
        <p:sp>
          <p:nvSpPr>
            <p:cNvPr id="154" name="타원 153"/>
            <p:cNvSpPr/>
            <p:nvPr/>
          </p:nvSpPr>
          <p:spPr>
            <a:xfrm>
              <a:off x="4286248" y="2643182"/>
              <a:ext cx="2214578" cy="1000132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타원 154"/>
            <p:cNvSpPr/>
            <p:nvPr/>
          </p:nvSpPr>
          <p:spPr>
            <a:xfrm>
              <a:off x="4000496" y="2285992"/>
              <a:ext cx="2500330" cy="428628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6" name="직선 화살표 연결선 155"/>
            <p:cNvCxnSpPr/>
            <p:nvPr/>
          </p:nvCxnSpPr>
          <p:spPr>
            <a:xfrm>
              <a:off x="3428992" y="2071678"/>
              <a:ext cx="1143008" cy="100013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571768" y="1714488"/>
              <a:ext cx="2714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Nuclear mass of heavy nuclei</a:t>
              </a:r>
              <a:endParaRPr lang="ko-KR" altLang="en-US" sz="1400" dirty="0"/>
            </a:p>
          </p:txBody>
        </p:sp>
        <p:cxnSp>
          <p:nvCxnSpPr>
            <p:cNvPr id="163" name="직선 화살표 연결선 162"/>
            <p:cNvCxnSpPr/>
            <p:nvPr/>
          </p:nvCxnSpPr>
          <p:spPr>
            <a:xfrm>
              <a:off x="3581392" y="2071678"/>
              <a:ext cx="561980" cy="28575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타원 164"/>
            <p:cNvSpPr/>
            <p:nvPr/>
          </p:nvSpPr>
          <p:spPr>
            <a:xfrm>
              <a:off x="6215074" y="2071678"/>
              <a:ext cx="500066" cy="35719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6" name="직선 화살표 연결선 165"/>
            <p:cNvCxnSpPr/>
            <p:nvPr/>
          </p:nvCxnSpPr>
          <p:spPr>
            <a:xfrm>
              <a:off x="5357818" y="1214422"/>
              <a:ext cx="928694" cy="8572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3857620" y="714356"/>
              <a:ext cx="2714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Fundamental Symmetry </a:t>
              </a:r>
            </a:p>
            <a:p>
              <a:pPr algn="ctr"/>
              <a:r>
                <a:rPr lang="en-US" altLang="ko-KR" sz="1400" dirty="0" smtClean="0"/>
                <a:t>in Universe</a:t>
              </a:r>
              <a:endParaRPr lang="ko-KR" altLang="en-US" sz="1400" dirty="0"/>
            </a:p>
          </p:txBody>
        </p:sp>
        <p:cxnSp>
          <p:nvCxnSpPr>
            <p:cNvPr id="173" name="직선 화살표 연결선 172"/>
            <p:cNvCxnSpPr/>
            <p:nvPr/>
          </p:nvCxnSpPr>
          <p:spPr>
            <a:xfrm rot="10800000">
              <a:off x="3857620" y="4000504"/>
              <a:ext cx="2500330" cy="150019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4" name="Picture 20" descr="http://www.unisi.it/fisica/dip/ric/frmot/images/cell-sm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86446" y="1000108"/>
              <a:ext cx="648234" cy="500066"/>
            </a:xfrm>
            <a:prstGeom prst="rect">
              <a:avLst/>
            </a:prstGeom>
            <a:noFill/>
          </p:spPr>
        </p:pic>
        <p:sp>
          <p:nvSpPr>
            <p:cNvPr id="172" name="타원 171"/>
            <p:cNvSpPr/>
            <p:nvPr/>
          </p:nvSpPr>
          <p:spPr>
            <a:xfrm>
              <a:off x="3643306" y="3786190"/>
              <a:ext cx="285752" cy="2143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17416" y="4357694"/>
              <a:ext cx="354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82</a:t>
              </a:r>
              <a:endParaRPr lang="ko-KR" altLang="en-US" sz="12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57950" y="5357826"/>
              <a:ext cx="2985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Next generation Gamma Camera</a:t>
              </a:r>
            </a:p>
            <a:p>
              <a:r>
                <a:rPr lang="en-US" altLang="ko-KR" sz="1400" dirty="0" smtClean="0"/>
                <a:t>IR Camera</a:t>
              </a:r>
              <a:endParaRPr lang="ko-KR" altLang="en-US" sz="1400" dirty="0"/>
            </a:p>
          </p:txBody>
        </p:sp>
        <p:pic>
          <p:nvPicPr>
            <p:cNvPr id="184" name="Picture 29" descr="image of the Swift Satellit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43768" y="5786454"/>
              <a:ext cx="89878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타원 125"/>
            <p:cNvSpPr/>
            <p:nvPr/>
          </p:nvSpPr>
          <p:spPr>
            <a:xfrm>
              <a:off x="4257673" y="3619501"/>
              <a:ext cx="214314" cy="214314"/>
            </a:xfrm>
            <a:prstGeom prst="ellipse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타원 184"/>
            <p:cNvSpPr/>
            <p:nvPr/>
          </p:nvSpPr>
          <p:spPr>
            <a:xfrm>
              <a:off x="2214546" y="4643446"/>
              <a:ext cx="285752" cy="2143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6" name="직선 화살표 연결선 185"/>
            <p:cNvCxnSpPr>
              <a:endCxn id="185" idx="0"/>
            </p:cNvCxnSpPr>
            <p:nvPr/>
          </p:nvCxnSpPr>
          <p:spPr>
            <a:xfrm rot="16200000" flipH="1">
              <a:off x="1250135" y="3536159"/>
              <a:ext cx="2071700" cy="14287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917243" y="2071678"/>
              <a:ext cx="1082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Spintronics</a:t>
              </a:r>
              <a:endParaRPr lang="ko-KR" altLang="en-US" sz="1400" dirty="0"/>
            </a:p>
          </p:txBody>
        </p:sp>
        <p:pic>
          <p:nvPicPr>
            <p:cNvPr id="1046" name="Picture 22" descr="http://www.teach-ict.com/news/weekly_news/2007/nov_12_07/_44226571_concept_20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0232" y="1785926"/>
              <a:ext cx="435058" cy="642942"/>
            </a:xfrm>
            <a:prstGeom prst="rect">
              <a:avLst/>
            </a:prstGeom>
            <a:noFill/>
          </p:spPr>
        </p:pic>
        <p:sp>
          <p:nvSpPr>
            <p:cNvPr id="190" name="타원 189"/>
            <p:cNvSpPr/>
            <p:nvPr/>
          </p:nvSpPr>
          <p:spPr>
            <a:xfrm>
              <a:off x="2500298" y="4572008"/>
              <a:ext cx="285752" cy="2143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타원 190"/>
            <p:cNvSpPr/>
            <p:nvPr/>
          </p:nvSpPr>
          <p:spPr>
            <a:xfrm>
              <a:off x="1000100" y="5572140"/>
              <a:ext cx="285752" cy="2143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0" y="2857496"/>
              <a:ext cx="21499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/>
                <a:t>Mystery of </a:t>
              </a:r>
            </a:p>
            <a:p>
              <a:pPr algn="ctr"/>
              <a:r>
                <a:rPr lang="en-US" altLang="ko-KR" sz="1400" dirty="0" smtClean="0"/>
                <a:t>High </a:t>
              </a:r>
              <a:r>
                <a:rPr lang="en-US" altLang="ko-KR" sz="1400" dirty="0" err="1" smtClean="0"/>
                <a:t>T</a:t>
              </a:r>
              <a:r>
                <a:rPr lang="en-US" altLang="ko-KR" sz="1400" baseline="-25000" dirty="0" err="1" smtClean="0"/>
                <a:t>c</a:t>
              </a:r>
              <a:r>
                <a:rPr lang="en-US" altLang="ko-KR" sz="1400" dirty="0" smtClean="0"/>
                <a:t> Superconductor</a:t>
              </a:r>
              <a:endParaRPr lang="ko-KR" altLang="en-US" sz="1400" dirty="0"/>
            </a:p>
          </p:txBody>
        </p:sp>
        <p:cxnSp>
          <p:nvCxnSpPr>
            <p:cNvPr id="197" name="직선 화살표 연결선 196"/>
            <p:cNvCxnSpPr/>
            <p:nvPr/>
          </p:nvCxnSpPr>
          <p:spPr>
            <a:xfrm>
              <a:off x="1142976" y="3429000"/>
              <a:ext cx="1500199" cy="121444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화살표 연결선 199"/>
            <p:cNvCxnSpPr>
              <a:endCxn id="185" idx="2"/>
            </p:cNvCxnSpPr>
            <p:nvPr/>
          </p:nvCxnSpPr>
          <p:spPr>
            <a:xfrm rot="16200000" flipH="1">
              <a:off x="1017960" y="3554016"/>
              <a:ext cx="1250165" cy="11430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화살표 연결선 202"/>
            <p:cNvCxnSpPr/>
            <p:nvPr/>
          </p:nvCxnSpPr>
          <p:spPr>
            <a:xfrm rot="16200000" flipH="1">
              <a:off x="35687" y="4393412"/>
              <a:ext cx="2071702" cy="28575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8288" y="4357694"/>
              <a:ext cx="1167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Gateway to </a:t>
              </a:r>
            </a:p>
            <a:p>
              <a:r>
                <a:rPr lang="en-US" altLang="ko-KR" sz="1400" dirty="0" err="1" smtClean="0"/>
                <a:t>rp</a:t>
              </a:r>
              <a:r>
                <a:rPr lang="en-US" altLang="ko-KR" sz="1400" dirty="0" smtClean="0"/>
                <a:t> process</a:t>
              </a:r>
              <a:endParaRPr lang="ko-KR" altLang="en-US" sz="1400" dirty="0"/>
            </a:p>
          </p:txBody>
        </p:sp>
        <p:pic>
          <p:nvPicPr>
            <p:cNvPr id="1048" name="Picture 24" descr="http://wwwold.ill.fr/dif/3D-crystals/images/lacuo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5720" y="3429000"/>
              <a:ext cx="511254" cy="500066"/>
            </a:xfrm>
            <a:prstGeom prst="rect">
              <a:avLst/>
            </a:prstGeom>
            <a:noFill/>
          </p:spPr>
        </p:pic>
        <p:pic>
          <p:nvPicPr>
            <p:cNvPr id="1050" name="Picture 26" descr="http://img.etnews.co.kr/art_img_2006/08/20060823-19-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43372" y="6286520"/>
              <a:ext cx="428628" cy="510924"/>
            </a:xfrm>
            <a:prstGeom prst="rect">
              <a:avLst/>
            </a:prstGeom>
            <a:noFill/>
          </p:spPr>
        </p:pic>
        <p:cxnSp>
          <p:nvCxnSpPr>
            <p:cNvPr id="210" name="직선 화살표 연결선 209"/>
            <p:cNvCxnSpPr>
              <a:stCxn id="213" idx="1"/>
              <a:endCxn id="148" idx="2"/>
            </p:cNvCxnSpPr>
            <p:nvPr/>
          </p:nvCxnSpPr>
          <p:spPr>
            <a:xfrm rot="10800000">
              <a:off x="1142976" y="5715017"/>
              <a:ext cx="1169510" cy="86826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2312486" y="6429396"/>
              <a:ext cx="1830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Lithium Film Battery</a:t>
              </a:r>
              <a:endParaRPr lang="ko-KR" alt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38440" y="3978479"/>
              <a:ext cx="1033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rp</a:t>
              </a:r>
              <a:r>
                <a:rPr lang="en-US" altLang="ko-KR" sz="1400" dirty="0" smtClean="0"/>
                <a:t> process</a:t>
              </a:r>
              <a:endParaRPr lang="ko-KR" altLang="en-US" sz="1400" dirty="0"/>
            </a:p>
          </p:txBody>
        </p:sp>
        <p:pic>
          <p:nvPicPr>
            <p:cNvPr id="1032" name="Picture 8" descr="http://heasarc.gsfc.nasa.gov/Images/objects/cvs/cataclysmic_variable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5918" y="3596410"/>
              <a:ext cx="500066" cy="404094"/>
            </a:xfrm>
            <a:prstGeom prst="rect">
              <a:avLst/>
            </a:prstGeom>
            <a:noFill/>
          </p:spPr>
        </p:pic>
        <p:sp>
          <p:nvSpPr>
            <p:cNvPr id="221" name="타원 220"/>
            <p:cNvSpPr/>
            <p:nvPr/>
          </p:nvSpPr>
          <p:spPr>
            <a:xfrm>
              <a:off x="928662" y="5572140"/>
              <a:ext cx="285752" cy="21431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52" name="Picture 28" descr="http://www.gen-4.org/images/evolutionNPlarge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2844" y="6286520"/>
              <a:ext cx="897830" cy="571480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1159102" y="578645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8</a:t>
              </a:r>
              <a:endParaRPr lang="ko-KR" altLang="en-US" sz="12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-31863" y="6072206"/>
              <a:ext cx="2032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Gen-IV nuclear reactor</a:t>
              </a:r>
              <a:endParaRPr lang="ko-KR" altLang="en-US" sz="1400" dirty="0"/>
            </a:p>
          </p:txBody>
        </p:sp>
        <p:cxnSp>
          <p:nvCxnSpPr>
            <p:cNvPr id="226" name="직선 화살표 연결선 225"/>
            <p:cNvCxnSpPr/>
            <p:nvPr/>
          </p:nvCxnSpPr>
          <p:spPr>
            <a:xfrm rot="5400000" flipH="1" flipV="1">
              <a:off x="678629" y="5822173"/>
              <a:ext cx="285752" cy="21431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타원 230"/>
            <p:cNvSpPr/>
            <p:nvPr/>
          </p:nvSpPr>
          <p:spPr>
            <a:xfrm>
              <a:off x="1071538" y="5500702"/>
              <a:ext cx="214314" cy="21431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2" name="직선 화살표 연결선 231"/>
            <p:cNvCxnSpPr>
              <a:stCxn id="234" idx="1"/>
            </p:cNvCxnSpPr>
            <p:nvPr/>
          </p:nvCxnSpPr>
          <p:spPr>
            <a:xfrm rot="10800000" flipV="1">
              <a:off x="1412062" y="5275376"/>
              <a:ext cx="2231277" cy="36820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931400" y="5429264"/>
              <a:ext cx="354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28</a:t>
              </a:r>
              <a:endParaRPr lang="ko-KR" altLang="en-US" sz="1200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643338" y="5121487"/>
              <a:ext cx="2714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Cancer Therapy</a:t>
              </a:r>
              <a:endParaRPr lang="ko-KR" alt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31532" y="5223703"/>
              <a:ext cx="354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50</a:t>
              </a:r>
              <a:endParaRPr lang="ko-KR" altLang="en-US" sz="1200" dirty="0"/>
            </a:p>
          </p:txBody>
        </p:sp>
        <p:pic>
          <p:nvPicPr>
            <p:cNvPr id="1054" name="Picture 30" descr="http://2.bp.blogspot.com/_tR4bYTcAqeQ/R-JyLX-MnLI/AAAAAAAAAxY/aLZuky6q0h0/s400/01-coll-dna-knoll-l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02027" y="2786058"/>
              <a:ext cx="441213" cy="571504"/>
            </a:xfrm>
            <a:prstGeom prst="rect">
              <a:avLst/>
            </a:prstGeom>
            <a:noFill/>
          </p:spPr>
        </p:pic>
        <p:sp>
          <p:nvSpPr>
            <p:cNvPr id="237" name="TextBox 236"/>
            <p:cNvSpPr txBox="1"/>
            <p:nvPr/>
          </p:nvSpPr>
          <p:spPr>
            <a:xfrm>
              <a:off x="2285984" y="2478281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DNA research</a:t>
              </a:r>
              <a:endParaRPr lang="ko-KR" altLang="en-US" sz="1400" dirty="0"/>
            </a:p>
          </p:txBody>
        </p:sp>
        <p:sp>
          <p:nvSpPr>
            <p:cNvPr id="242" name="타원 241"/>
            <p:cNvSpPr/>
            <p:nvPr/>
          </p:nvSpPr>
          <p:spPr>
            <a:xfrm>
              <a:off x="3786182" y="3571876"/>
              <a:ext cx="214314" cy="14287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타원 242"/>
            <p:cNvSpPr/>
            <p:nvPr/>
          </p:nvSpPr>
          <p:spPr>
            <a:xfrm>
              <a:off x="1857356" y="4929198"/>
              <a:ext cx="214314" cy="14287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타원 243"/>
            <p:cNvSpPr/>
            <p:nvPr/>
          </p:nvSpPr>
          <p:spPr>
            <a:xfrm>
              <a:off x="1142976" y="5500702"/>
              <a:ext cx="214314" cy="14287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6" name="직선 화살표 연결선 245"/>
            <p:cNvCxnSpPr>
              <a:endCxn id="242" idx="1"/>
            </p:cNvCxnSpPr>
            <p:nvPr/>
          </p:nvCxnSpPr>
          <p:spPr>
            <a:xfrm>
              <a:off x="3214678" y="3357562"/>
              <a:ext cx="602890" cy="23523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화살표 연결선 246"/>
            <p:cNvCxnSpPr>
              <a:endCxn id="243" idx="0"/>
            </p:cNvCxnSpPr>
            <p:nvPr/>
          </p:nvCxnSpPr>
          <p:spPr>
            <a:xfrm rot="5400000">
              <a:off x="1696621" y="3696893"/>
              <a:ext cx="1500198" cy="964413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화살표 연결선 250"/>
            <p:cNvCxnSpPr/>
            <p:nvPr/>
          </p:nvCxnSpPr>
          <p:spPr>
            <a:xfrm rot="5400000">
              <a:off x="964381" y="3679035"/>
              <a:ext cx="2071704" cy="1571634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428860" y="3580629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50</a:t>
              </a:r>
              <a:endParaRPr lang="ko-KR" altLang="en-US" sz="1200" dirty="0"/>
            </a:p>
          </p:txBody>
        </p:sp>
      </p:grpSp>
      <p:sp>
        <p:nvSpPr>
          <p:cNvPr id="109" name="날짜 개체 틀 10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112" name="슬라이드 번호 개체 틀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13" name="바닥글 개체 틀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114" name="TextBox 113"/>
          <p:cNvSpPr txBox="1"/>
          <p:nvPr/>
        </p:nvSpPr>
        <p:spPr bwMode="auto">
          <a:xfrm>
            <a:off x="71406" y="500042"/>
            <a:ext cx="4446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b="1" u="sng" dirty="0" smtClean="0">
                <a:ea typeface="굴림" pitchFamily="50" charset="-127"/>
              </a:rPr>
              <a:t>Research Topics with </a:t>
            </a:r>
            <a:r>
              <a:rPr lang="en-US" altLang="ko-KR" sz="2800" b="1" u="sng" dirty="0" smtClean="0">
                <a:solidFill>
                  <a:srgbClr val="FF0000"/>
                </a:solidFill>
                <a:ea typeface="굴림" pitchFamily="50" charset="-127"/>
              </a:rPr>
              <a:t>RIB</a:t>
            </a:r>
            <a:endParaRPr lang="ko-KR" altLang="en-US" sz="2800" b="1" u="sng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Uncertainty in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i="1" baseline="-25000" dirty="0" err="1" smtClean="0"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altLang="ko-KR" dirty="0" smtClean="0"/>
              <a:t> at high </a:t>
            </a:r>
            <a:r>
              <a:rPr lang="en-US" altLang="ko-KR" i="1" dirty="0" smtClean="0">
                <a:latin typeface="Symbol" pitchFamily="18" charset="2"/>
              </a:rPr>
              <a:t>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31819" y="1071546"/>
            <a:ext cx="8240709" cy="1117688"/>
            <a:chOff x="229887" y="1071546"/>
            <a:chExt cx="8240709" cy="1117688"/>
          </a:xfrm>
        </p:grpSpPr>
        <p:graphicFrame>
          <p:nvGraphicFramePr>
            <p:cNvPr id="7" name="개체 6"/>
            <p:cNvGraphicFramePr>
              <a:graphicFrameLocks noChangeAspect="1"/>
            </p:cNvGraphicFramePr>
            <p:nvPr/>
          </p:nvGraphicFramePr>
          <p:xfrm>
            <a:off x="229887" y="1071546"/>
            <a:ext cx="8240709" cy="823173"/>
          </p:xfrm>
          <a:graphic>
            <a:graphicData uri="http://schemas.openxmlformats.org/presentationml/2006/ole">
              <p:oleObj spid="_x0000_s75778" name="수식" r:id="rId3" imgW="4711680" imgH="469800" progId="Equation.3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 bwMode="auto">
            <a:xfrm>
              <a:off x="3132790" y="1789124"/>
              <a:ext cx="47796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b="1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Kinetic       </a:t>
              </a:r>
              <a:r>
                <a:rPr lang="en-US" altLang="ko-KR" sz="2000" b="1" dirty="0" err="1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Isoscalar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                           </a:t>
              </a:r>
              <a:r>
                <a:rPr lang="en-US" altLang="ko-KR" sz="2000" b="1" dirty="0" err="1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Isovector</a:t>
              </a:r>
              <a:endParaRPr lang="ko-KR" altLang="en-US" sz="2000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401300" y="2071678"/>
          <a:ext cx="6019798" cy="636535"/>
        </p:xfrm>
        <a:graphic>
          <a:graphicData uri="http://schemas.openxmlformats.org/presentationml/2006/ole">
            <p:oleObj spid="_x0000_s75779" name="수식" r:id="rId4" imgW="3720960" imgH="39348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382588" y="2720975"/>
          <a:ext cx="8451850" cy="765175"/>
        </p:xfrm>
        <a:graphic>
          <a:graphicData uri="http://schemas.openxmlformats.org/presentationml/2006/ole">
            <p:oleObj spid="_x0000_s75780" name="수식" r:id="rId5" imgW="5067000" imgH="457200" progId="Equation.3">
              <p:embed/>
            </p:oleObj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294778" y="3500438"/>
            <a:ext cx="8692730" cy="3244131"/>
            <a:chOff x="294778" y="3500438"/>
            <a:chExt cx="8692730" cy="3244131"/>
          </a:xfrm>
        </p:grpSpPr>
        <p:pic>
          <p:nvPicPr>
            <p:cNvPr id="10" name="Picture 2" descr="gupta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1489984" y="2305232"/>
              <a:ext cx="3244131" cy="5634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29974" y="3786806"/>
              <a:ext cx="3157534" cy="228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Possible Effects on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i="1" baseline="-25000" dirty="0" err="1" smtClean="0"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550" y="1071546"/>
            <a:ext cx="54151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80990" y="2598003"/>
            <a:ext cx="25764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G.E. Brown and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M. 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Rho, </a:t>
            </a:r>
          </a:p>
          <a:p>
            <a:pPr eaLnBrk="0" hangingPunct="0"/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PRL 66, 2720 (1991); </a:t>
            </a:r>
            <a:endParaRPr lang="en-US" altLang="ko-KR" sz="1600" dirty="0" smtClean="0">
              <a:solidFill>
                <a:schemeClr val="accent5">
                  <a:lumMod val="75000"/>
                </a:schemeClr>
              </a:solidFill>
              <a:ea typeface="굴림" pitchFamily="50" charset="-127"/>
            </a:endParaRPr>
          </a:p>
          <a:p>
            <a:pPr eaLnBrk="0" hangingPunct="0"/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Phys. 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굴림" pitchFamily="50" charset="-127"/>
              </a:rPr>
              <a:t>Rep. 396, 1 (2004)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485" y="3657257"/>
            <a:ext cx="5399151" cy="320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642910" y="1571612"/>
          <a:ext cx="1785950" cy="870078"/>
        </p:xfrm>
        <a:graphic>
          <a:graphicData uri="http://schemas.openxmlformats.org/presentationml/2006/ole">
            <p:oleObj spid="_x0000_s76802" name="수식" r:id="rId5" imgW="990360" imgH="4824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214282" y="1109947"/>
            <a:ext cx="2982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ea typeface="굴림" pitchFamily="50" charset="-127"/>
              </a:rPr>
              <a:t>Brown-Rho Scaling</a:t>
            </a:r>
            <a:endParaRPr lang="ko-KR" altLang="en-US" sz="2400" b="1" dirty="0" smtClean="0">
              <a:solidFill>
                <a:schemeClr val="accent6">
                  <a:lumMod val="75000"/>
                </a:schemeClr>
              </a:solidFill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4878" y="3929066"/>
            <a:ext cx="213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ea typeface="굴림" pitchFamily="50" charset="-127"/>
              </a:rPr>
              <a:t>3-Body Force</a:t>
            </a:r>
            <a:endParaRPr lang="ko-KR" altLang="en-US" sz="2400" b="1" dirty="0" smtClean="0">
              <a:solidFill>
                <a:schemeClr val="accent6">
                  <a:lumMod val="75000"/>
                </a:schemeClr>
              </a:solidFill>
              <a:ea typeface="굴림" pitchFamily="50" charset="-127"/>
            </a:endParaRPr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/>
        </p:nvGraphicFramePr>
        <p:xfrm>
          <a:off x="539741" y="4500570"/>
          <a:ext cx="2674937" cy="1168400"/>
        </p:xfrm>
        <a:graphic>
          <a:graphicData uri="http://schemas.openxmlformats.org/presentationml/2006/ole">
            <p:oleObj spid="_x0000_s76803" name="수식" r:id="rId6" imgW="15112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Is NS Stable with a Super Soft </a:t>
            </a:r>
            <a:r>
              <a:rPr lang="en-US" altLang="ko-KR" sz="36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600" i="1" baseline="-25000" dirty="0" err="1" smtClean="0">
                <a:latin typeface="Times New Roman" pitchFamily="18" charset="0"/>
                <a:cs typeface="Times New Roman" pitchFamily="18" charset="0"/>
              </a:rPr>
              <a:t>sym</a:t>
            </a:r>
            <a:r>
              <a:rPr lang="en-US" altLang="ko-KR" sz="3600" dirty="0" smtClean="0"/>
              <a:t>?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13682" y="1084599"/>
            <a:ext cx="805884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If the symmetry energy is too soft, then a mechanical instability will occur 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when </a:t>
            </a:r>
            <a:r>
              <a:rPr lang="en-US" altLang="ko-KR" i="1" dirty="0" err="1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dP</a:t>
            </a:r>
            <a:r>
              <a:rPr lang="en-US" altLang="ko-KR" i="1" dirty="0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/d</a:t>
            </a:r>
            <a:r>
              <a:rPr lang="el-GR" altLang="ko-KR" i="1" dirty="0" smtClean="0">
                <a:solidFill>
                  <a:srgbClr val="0070C0"/>
                </a:solidFill>
                <a:cs typeface="Times New Roman" pitchFamily="18" charset="0"/>
              </a:rPr>
              <a:t>ρ</a:t>
            </a: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  <a:cs typeface="Times New Roman" pitchFamily="18" charset="0"/>
              </a:rPr>
              <a:t>&lt;0</a:t>
            </a: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, neutron stars will, then, collapse while they exist in nature.</a:t>
            </a:r>
            <a:endParaRPr lang="ko-KR" altLang="en-US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293452" y="3701104"/>
            <a:ext cx="2152650" cy="1357322"/>
            <a:chOff x="6881813" y="3797300"/>
            <a:chExt cx="2152650" cy="1357322"/>
          </a:xfrm>
        </p:grpSpPr>
        <p:sp>
          <p:nvSpPr>
            <p:cNvPr id="26" name="타원 25"/>
            <p:cNvSpPr/>
            <p:nvPr/>
          </p:nvSpPr>
          <p:spPr>
            <a:xfrm>
              <a:off x="7891455" y="4868870"/>
              <a:ext cx="21431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28" name="개체 27"/>
            <p:cNvGraphicFramePr>
              <a:graphicFrameLocks noChangeAspect="1"/>
            </p:cNvGraphicFramePr>
            <p:nvPr/>
          </p:nvGraphicFramePr>
          <p:xfrm>
            <a:off x="6881813" y="3797300"/>
            <a:ext cx="2152650" cy="703263"/>
          </p:xfrm>
          <a:graphic>
            <a:graphicData uri="http://schemas.openxmlformats.org/presentationml/2006/ole">
              <p:oleObj spid="_x0000_s77826" name="수식" r:id="rId3" imgW="1244520" imgH="406080" progId="Equation.3">
                <p:embed/>
              </p:oleObj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786446" y="2071678"/>
            <a:ext cx="3071833" cy="4116665"/>
            <a:chOff x="5786446" y="2071678"/>
            <a:chExt cx="3071833" cy="4116665"/>
          </a:xfrm>
        </p:grpSpPr>
        <p:pic>
          <p:nvPicPr>
            <p:cNvPr id="27" name="그림 26" descr="Chem-Potenti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6446" y="2071678"/>
              <a:ext cx="3056102" cy="35719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6143636" y="5643578"/>
              <a:ext cx="2714643" cy="54476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1400" dirty="0" smtClean="0">
                  <a:ea typeface="굴림" pitchFamily="50" charset="-127"/>
                </a:rPr>
                <a:t>G.Q. Li, C.-H. Lee &amp; G.E. Brown</a:t>
              </a:r>
            </a:p>
            <a:p>
              <a:pPr>
                <a:spcBef>
                  <a:spcPct val="10000"/>
                </a:spcBef>
              </a:pPr>
              <a:r>
                <a:rPr lang="en-US" altLang="ko-KR" sz="1400" dirty="0" err="1" smtClean="0">
                  <a:ea typeface="굴림" pitchFamily="50" charset="-127"/>
                </a:rPr>
                <a:t>Nucl</a:t>
              </a:r>
              <a:r>
                <a:rPr lang="en-US" altLang="ko-KR" sz="1400" dirty="0" smtClean="0">
                  <a:ea typeface="굴림" pitchFamily="50" charset="-127"/>
                </a:rPr>
                <a:t>. Phys. A 625, 372 (1997)</a:t>
              </a:r>
              <a:endParaRPr lang="ko-KR" altLang="en-US" sz="1400" dirty="0" smtClean="0">
                <a:ea typeface="굴림" pitchFamily="50" charset="-127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>
              <a:off x="6591869" y="2156346"/>
              <a:ext cx="2142698" cy="2497541"/>
            </a:xfrm>
            <a:custGeom>
              <a:avLst/>
              <a:gdLst>
                <a:gd name="connsiteX0" fmla="*/ 2142698 w 2142698"/>
                <a:gd name="connsiteY0" fmla="*/ 2497541 h 2497541"/>
                <a:gd name="connsiteX1" fmla="*/ 1787856 w 2142698"/>
                <a:gd name="connsiteY1" fmla="*/ 2374711 h 2497541"/>
                <a:gd name="connsiteX2" fmla="*/ 1446662 w 2142698"/>
                <a:gd name="connsiteY2" fmla="*/ 2183642 h 2497541"/>
                <a:gd name="connsiteX3" fmla="*/ 1091821 w 2142698"/>
                <a:gd name="connsiteY3" fmla="*/ 1883391 h 2497541"/>
                <a:gd name="connsiteX4" fmla="*/ 805218 w 2142698"/>
                <a:gd name="connsiteY4" fmla="*/ 1555845 h 2497541"/>
                <a:gd name="connsiteX5" fmla="*/ 545910 w 2142698"/>
                <a:gd name="connsiteY5" fmla="*/ 1228299 h 2497541"/>
                <a:gd name="connsiteX6" fmla="*/ 354841 w 2142698"/>
                <a:gd name="connsiteY6" fmla="*/ 941696 h 2497541"/>
                <a:gd name="connsiteX7" fmla="*/ 204716 w 2142698"/>
                <a:gd name="connsiteY7" fmla="*/ 641445 h 2497541"/>
                <a:gd name="connsiteX8" fmla="*/ 122830 w 2142698"/>
                <a:gd name="connsiteY8" fmla="*/ 423081 h 2497541"/>
                <a:gd name="connsiteX9" fmla="*/ 54591 w 2142698"/>
                <a:gd name="connsiteY9" fmla="*/ 232012 h 2497541"/>
                <a:gd name="connsiteX10" fmla="*/ 0 w 2142698"/>
                <a:gd name="connsiteY10" fmla="*/ 0 h 249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2698" h="2497541">
                  <a:moveTo>
                    <a:pt x="2142698" y="2497541"/>
                  </a:moveTo>
                  <a:cubicBezTo>
                    <a:pt x="2023280" y="2462284"/>
                    <a:pt x="1903862" y="2427028"/>
                    <a:pt x="1787856" y="2374711"/>
                  </a:cubicBezTo>
                  <a:cubicBezTo>
                    <a:pt x="1671850" y="2322395"/>
                    <a:pt x="1562668" y="2265529"/>
                    <a:pt x="1446662" y="2183642"/>
                  </a:cubicBezTo>
                  <a:cubicBezTo>
                    <a:pt x="1330656" y="2101755"/>
                    <a:pt x="1198728" y="1988024"/>
                    <a:pt x="1091821" y="1883391"/>
                  </a:cubicBezTo>
                  <a:cubicBezTo>
                    <a:pt x="984914" y="1778758"/>
                    <a:pt x="896203" y="1665027"/>
                    <a:pt x="805218" y="1555845"/>
                  </a:cubicBezTo>
                  <a:cubicBezTo>
                    <a:pt x="714233" y="1446663"/>
                    <a:pt x="620973" y="1330657"/>
                    <a:pt x="545910" y="1228299"/>
                  </a:cubicBezTo>
                  <a:cubicBezTo>
                    <a:pt x="470847" y="1125941"/>
                    <a:pt x="411707" y="1039505"/>
                    <a:pt x="354841" y="941696"/>
                  </a:cubicBezTo>
                  <a:cubicBezTo>
                    <a:pt x="297975" y="843887"/>
                    <a:pt x="243384" y="727881"/>
                    <a:pt x="204716" y="641445"/>
                  </a:cubicBezTo>
                  <a:cubicBezTo>
                    <a:pt x="166048" y="555009"/>
                    <a:pt x="147851" y="491320"/>
                    <a:pt x="122830" y="423081"/>
                  </a:cubicBezTo>
                  <a:cubicBezTo>
                    <a:pt x="97809" y="354842"/>
                    <a:pt x="75063" y="302525"/>
                    <a:pt x="54591" y="232012"/>
                  </a:cubicBezTo>
                  <a:cubicBezTo>
                    <a:pt x="34119" y="161499"/>
                    <a:pt x="17059" y="80749"/>
                    <a:pt x="0" y="0"/>
                  </a:cubicBezTo>
                </a:path>
              </a:pathLst>
            </a:cu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6428096" y="2292824"/>
              <a:ext cx="2292823" cy="2879677"/>
            </a:xfrm>
            <a:custGeom>
              <a:avLst/>
              <a:gdLst>
                <a:gd name="connsiteX0" fmla="*/ 0 w 2292823"/>
                <a:gd name="connsiteY0" fmla="*/ 2879677 h 2879677"/>
                <a:gd name="connsiteX1" fmla="*/ 81886 w 2292823"/>
                <a:gd name="connsiteY1" fmla="*/ 2470245 h 2879677"/>
                <a:gd name="connsiteX2" fmla="*/ 177420 w 2292823"/>
                <a:gd name="connsiteY2" fmla="*/ 2088107 h 2879677"/>
                <a:gd name="connsiteX3" fmla="*/ 327546 w 2292823"/>
                <a:gd name="connsiteY3" fmla="*/ 1692322 h 2879677"/>
                <a:gd name="connsiteX4" fmla="*/ 491319 w 2292823"/>
                <a:gd name="connsiteY4" fmla="*/ 1378424 h 2879677"/>
                <a:gd name="connsiteX5" fmla="*/ 668740 w 2292823"/>
                <a:gd name="connsiteY5" fmla="*/ 1146412 h 2879677"/>
                <a:gd name="connsiteX6" fmla="*/ 873456 w 2292823"/>
                <a:gd name="connsiteY6" fmla="*/ 914400 h 2879677"/>
                <a:gd name="connsiteX7" fmla="*/ 1119116 w 2292823"/>
                <a:gd name="connsiteY7" fmla="*/ 709683 h 2879677"/>
                <a:gd name="connsiteX8" fmla="*/ 1433014 w 2292823"/>
                <a:gd name="connsiteY8" fmla="*/ 491319 h 2879677"/>
                <a:gd name="connsiteX9" fmla="*/ 1733265 w 2292823"/>
                <a:gd name="connsiteY9" fmla="*/ 313898 h 2879677"/>
                <a:gd name="connsiteX10" fmla="*/ 1978925 w 2292823"/>
                <a:gd name="connsiteY10" fmla="*/ 163773 h 2879677"/>
                <a:gd name="connsiteX11" fmla="*/ 2292823 w 2292823"/>
                <a:gd name="connsiteY11" fmla="*/ 0 h 28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823" h="2879677">
                  <a:moveTo>
                    <a:pt x="0" y="2879677"/>
                  </a:moveTo>
                  <a:cubicBezTo>
                    <a:pt x="26158" y="2740925"/>
                    <a:pt x="52316" y="2602173"/>
                    <a:pt x="81886" y="2470245"/>
                  </a:cubicBezTo>
                  <a:cubicBezTo>
                    <a:pt x="111456" y="2338317"/>
                    <a:pt x="136477" y="2217761"/>
                    <a:pt x="177420" y="2088107"/>
                  </a:cubicBezTo>
                  <a:cubicBezTo>
                    <a:pt x="218363" y="1958453"/>
                    <a:pt x="275230" y="1810602"/>
                    <a:pt x="327546" y="1692322"/>
                  </a:cubicBezTo>
                  <a:cubicBezTo>
                    <a:pt x="379862" y="1574042"/>
                    <a:pt x="434453" y="1469409"/>
                    <a:pt x="491319" y="1378424"/>
                  </a:cubicBezTo>
                  <a:cubicBezTo>
                    <a:pt x="548185" y="1287439"/>
                    <a:pt x="605051" y="1223749"/>
                    <a:pt x="668740" y="1146412"/>
                  </a:cubicBezTo>
                  <a:cubicBezTo>
                    <a:pt x="732430" y="1069075"/>
                    <a:pt x="798393" y="987188"/>
                    <a:pt x="873456" y="914400"/>
                  </a:cubicBezTo>
                  <a:cubicBezTo>
                    <a:pt x="948519" y="841612"/>
                    <a:pt x="1025856" y="780196"/>
                    <a:pt x="1119116" y="709683"/>
                  </a:cubicBezTo>
                  <a:cubicBezTo>
                    <a:pt x="1212376" y="639170"/>
                    <a:pt x="1330656" y="557283"/>
                    <a:pt x="1433014" y="491319"/>
                  </a:cubicBezTo>
                  <a:cubicBezTo>
                    <a:pt x="1535372" y="425355"/>
                    <a:pt x="1642280" y="368489"/>
                    <a:pt x="1733265" y="313898"/>
                  </a:cubicBezTo>
                  <a:cubicBezTo>
                    <a:pt x="1824250" y="259307"/>
                    <a:pt x="1885665" y="216089"/>
                    <a:pt x="1978925" y="163773"/>
                  </a:cubicBezTo>
                  <a:cubicBezTo>
                    <a:pt x="2072185" y="111457"/>
                    <a:pt x="2182504" y="55728"/>
                    <a:pt x="2292823" y="0"/>
                  </a:cubicBezTo>
                </a:path>
              </a:pathLst>
            </a:cu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aphicFrame>
          <p:nvGraphicFramePr>
            <p:cNvPr id="38" name="개체 37"/>
            <p:cNvGraphicFramePr>
              <a:graphicFrameLocks noChangeAspect="1"/>
            </p:cNvGraphicFramePr>
            <p:nvPr/>
          </p:nvGraphicFramePr>
          <p:xfrm>
            <a:off x="7626372" y="2784018"/>
            <a:ext cx="446090" cy="573544"/>
          </p:xfrm>
          <a:graphic>
            <a:graphicData uri="http://schemas.openxmlformats.org/presentationml/2006/ole">
              <p:oleObj spid="_x0000_s77827" name="수식" r:id="rId5" imgW="177480" imgH="228600" progId="Equation.3">
                <p:embed/>
              </p:oleObj>
            </a:graphicData>
          </a:graphic>
        </p:graphicFrame>
        <p:graphicFrame>
          <p:nvGraphicFramePr>
            <p:cNvPr id="77828" name="Object 4"/>
            <p:cNvGraphicFramePr>
              <a:graphicFrameLocks noChangeAspect="1"/>
            </p:cNvGraphicFramePr>
            <p:nvPr/>
          </p:nvGraphicFramePr>
          <p:xfrm>
            <a:off x="7652721" y="4205619"/>
            <a:ext cx="541337" cy="539750"/>
          </p:xfrm>
          <a:graphic>
            <a:graphicData uri="http://schemas.openxmlformats.org/presentationml/2006/ole">
              <p:oleObj spid="_x0000_s77828" name="수식" r:id="rId6" imgW="215640" imgH="215640" progId="Equation.3">
                <p:embed/>
              </p:oleObj>
            </a:graphicData>
          </a:graphic>
        </p:graphicFrame>
        <p:sp>
          <p:nvSpPr>
            <p:cNvPr id="39" name="TextBox 38"/>
            <p:cNvSpPr txBox="1"/>
            <p:nvPr/>
          </p:nvSpPr>
          <p:spPr bwMode="auto">
            <a:xfrm>
              <a:off x="8173966" y="2383689"/>
              <a:ext cx="470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4800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?</a:t>
              </a:r>
              <a:endParaRPr lang="ko-KR" altLang="en-US" sz="4800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62152" y="1952852"/>
            <a:ext cx="5457613" cy="4347316"/>
            <a:chOff x="262152" y="1952852"/>
            <a:chExt cx="5457613" cy="4347316"/>
          </a:xfrm>
        </p:grpSpPr>
        <p:grpSp>
          <p:nvGrpSpPr>
            <p:cNvPr id="25" name="그룹 24"/>
            <p:cNvGrpSpPr/>
            <p:nvPr/>
          </p:nvGrpSpPr>
          <p:grpSpPr>
            <a:xfrm>
              <a:off x="262152" y="1957320"/>
              <a:ext cx="5457613" cy="4342848"/>
              <a:chOff x="3686419" y="1957320"/>
              <a:chExt cx="5457613" cy="4342848"/>
            </a:xfrm>
          </p:grpSpPr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5836652" y="2782669"/>
                <a:ext cx="29231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ko-KR" dirty="0">
                    <a:latin typeface="Calibri" pitchFamily="34" charset="0"/>
                    <a:ea typeface="굴림" pitchFamily="50" charset="-127"/>
                  </a:rPr>
                  <a:t>TOV equation: a condition </a:t>
                </a:r>
                <a:r>
                  <a:rPr lang="en-US" altLang="ko-KR" dirty="0" smtClean="0">
                    <a:latin typeface="Calibri" pitchFamily="34" charset="0"/>
                    <a:ea typeface="굴림" pitchFamily="50" charset="-127"/>
                  </a:rPr>
                  <a:t>at </a:t>
                </a:r>
              </a:p>
              <a:p>
                <a:pPr eaLnBrk="0" hangingPunct="0"/>
                <a:r>
                  <a:rPr lang="en-US" altLang="ko-KR" dirty="0" err="1" smtClean="0">
                    <a:latin typeface="Calibri" pitchFamily="34" charset="0"/>
                    <a:ea typeface="굴림" pitchFamily="50" charset="-127"/>
                  </a:rPr>
                  <a:t>hydrodynamical</a:t>
                </a:r>
                <a:r>
                  <a:rPr lang="en-US" altLang="ko-KR" dirty="0" smtClean="0">
                    <a:latin typeface="Calibri" pitchFamily="34" charset="0"/>
                    <a:ea typeface="굴림" pitchFamily="50" charset="-127"/>
                  </a:rPr>
                  <a:t> </a:t>
                </a:r>
                <a:r>
                  <a:rPr lang="en-US" altLang="ko-KR" dirty="0">
                    <a:latin typeface="Calibri" pitchFamily="34" charset="0"/>
                    <a:ea typeface="굴림" pitchFamily="50" charset="-127"/>
                  </a:rPr>
                  <a:t>equilibrium</a:t>
                </a:r>
              </a:p>
            </p:txBody>
          </p:sp>
          <p:sp>
            <p:nvSpPr>
              <p:cNvPr id="11" name="Down Arrow 13"/>
              <p:cNvSpPr>
                <a:spLocks noChangeArrowheads="1"/>
              </p:cNvSpPr>
              <p:nvPr/>
            </p:nvSpPr>
            <p:spPr bwMode="auto">
              <a:xfrm rot="10800000" flipH="1">
                <a:off x="4343400" y="3167066"/>
                <a:ext cx="609600" cy="762000"/>
              </a:xfrm>
              <a:prstGeom prst="downArrow">
                <a:avLst>
                  <a:gd name="adj1" fmla="val 31250"/>
                  <a:gd name="adj2" fmla="val 50000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/>
                <a:endParaRPr lang="ko-KR" altLang="ko-KR"/>
              </a:p>
            </p:txBody>
          </p:sp>
          <p:sp>
            <p:nvSpPr>
              <p:cNvPr id="12" name="TextBox 14"/>
              <p:cNvSpPr txBox="1">
                <a:spLocks noChangeArrowheads="1"/>
              </p:cNvSpPr>
              <p:nvPr/>
            </p:nvSpPr>
            <p:spPr bwMode="auto">
              <a:xfrm>
                <a:off x="4210053" y="1957320"/>
                <a:ext cx="1000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sz="2000" dirty="0">
                    <a:solidFill>
                      <a:srgbClr val="FF0000"/>
                    </a:solidFill>
                    <a:latin typeface="Calibri" pitchFamily="34" charset="0"/>
                    <a:ea typeface="굴림" pitchFamily="50" charset="-127"/>
                  </a:rPr>
                  <a:t>Gravity</a:t>
                </a: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3686419" y="3974430"/>
                <a:ext cx="19523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000" dirty="0" smtClean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Nuclear pressure</a:t>
                </a:r>
                <a:endParaRPr lang="en-US" altLang="ko-KR" sz="2000" dirty="0">
                  <a:solidFill>
                    <a:srgbClr val="0000FF"/>
                  </a:solidFill>
                  <a:latin typeface="Calibri" pitchFamily="34" charset="0"/>
                  <a:ea typeface="굴림" pitchFamily="50" charset="-127"/>
                </a:endParaRPr>
              </a:p>
            </p:txBody>
          </p: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3781425" y="4354496"/>
                <a:ext cx="193358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sz="2000" dirty="0">
                    <a:latin typeface="Calibri" pitchFamily="34" charset="0"/>
                    <a:ea typeface="굴림" pitchFamily="50" charset="-127"/>
                  </a:rPr>
                  <a:t>For </a:t>
                </a:r>
                <a:r>
                  <a:rPr lang="en-US" altLang="ko-KR" sz="2000" i="1" dirty="0" err="1">
                    <a:latin typeface="Calibri" pitchFamily="34" charset="0"/>
                    <a:ea typeface="굴림" pitchFamily="50" charset="-127"/>
                  </a:rPr>
                  <a:t>npe</a:t>
                </a:r>
                <a:r>
                  <a:rPr lang="en-US" altLang="ko-KR" sz="2000" dirty="0">
                    <a:latin typeface="Calibri" pitchFamily="34" charset="0"/>
                    <a:ea typeface="굴림" pitchFamily="50" charset="-127"/>
                  </a:rPr>
                  <a:t> </a:t>
                </a:r>
                <a:r>
                  <a:rPr lang="en-US" altLang="ko-KR" sz="2000" dirty="0" smtClean="0">
                    <a:latin typeface="Calibri" pitchFamily="34" charset="0"/>
                    <a:ea typeface="굴림" pitchFamily="50" charset="-127"/>
                  </a:rPr>
                  <a:t>matter,</a:t>
                </a:r>
                <a:endParaRPr lang="en-US" altLang="ko-KR" sz="2000" dirty="0">
                  <a:latin typeface="Calibri" pitchFamily="34" charset="0"/>
                  <a:ea typeface="굴림" pitchFamily="50" charset="-127"/>
                </a:endParaRPr>
              </a:p>
            </p:txBody>
          </p:sp>
          <p:sp>
            <p:nvSpPr>
              <p:cNvPr id="16" name="Down Arrow 13"/>
              <p:cNvSpPr>
                <a:spLocks noChangeArrowheads="1"/>
              </p:cNvSpPr>
              <p:nvPr/>
            </p:nvSpPr>
            <p:spPr bwMode="auto">
              <a:xfrm flipH="1">
                <a:off x="4343400" y="2357430"/>
                <a:ext cx="609600" cy="762000"/>
              </a:xfrm>
              <a:prstGeom prst="downArrow">
                <a:avLst>
                  <a:gd name="adj1" fmla="val 31250"/>
                  <a:gd name="adj2" fmla="val 50000"/>
                </a:avLst>
              </a:prstGeom>
              <a:solidFill>
                <a:srgbClr val="FF3300"/>
              </a:solidFill>
              <a:ln w="9525" algn="ctr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/>
                <a:endParaRPr lang="ko-KR" altLang="ko-KR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484175" y="5930836"/>
                <a:ext cx="4659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ko-KR" i="1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dP</a:t>
                </a:r>
                <a:r>
                  <a:rPr lang="en-US" altLang="ko-KR" i="1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/d</a:t>
                </a:r>
                <a:r>
                  <a:rPr lang="el-GR" altLang="ko-KR" i="1" dirty="0">
                    <a:solidFill>
                      <a:srgbClr val="0000FF"/>
                    </a:solidFill>
                    <a:latin typeface="Calibri" pitchFamily="34" charset="0"/>
                  </a:rPr>
                  <a:t>ρ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&lt;0, </a:t>
                </a:r>
                <a:r>
                  <a:rPr lang="en-US" altLang="ko-KR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if </a:t>
                </a:r>
                <a:r>
                  <a:rPr lang="en-US" altLang="ko-KR" i="1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  <a:cs typeface="Times New Roman" pitchFamily="18" charset="0"/>
                  </a:rPr>
                  <a:t>E’</a:t>
                </a:r>
                <a:r>
                  <a:rPr lang="en-US" altLang="ko-KR" i="1" baseline="-25000" dirty="0" err="1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  <a:cs typeface="Times New Roman" pitchFamily="18" charset="0"/>
                  </a:rPr>
                  <a:t>sym</a:t>
                </a:r>
                <a:r>
                  <a:rPr lang="en-US" altLang="ko-KR" dirty="0">
                    <a:solidFill>
                      <a:srgbClr val="0000FF"/>
                    </a:solidFill>
                    <a:latin typeface="Calibri" pitchFamily="34" charset="0"/>
                    <a:ea typeface="굴림" pitchFamily="50" charset="-127"/>
                  </a:rPr>
                  <a:t> is big and negative (super-soft)</a:t>
                </a:r>
              </a:p>
            </p:txBody>
          </p:sp>
          <p:sp>
            <p:nvSpPr>
              <p:cNvPr id="23" name="위쪽 화살표 22"/>
              <p:cNvSpPr/>
              <p:nvPr/>
            </p:nvSpPr>
            <p:spPr>
              <a:xfrm>
                <a:off x="6479223" y="5711818"/>
                <a:ext cx="159019" cy="2889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32" name="개체 31"/>
            <p:cNvGraphicFramePr>
              <a:graphicFrameLocks noChangeAspect="1"/>
            </p:cNvGraphicFramePr>
            <p:nvPr/>
          </p:nvGraphicFramePr>
          <p:xfrm>
            <a:off x="648121" y="4558360"/>
            <a:ext cx="4788387" cy="1214446"/>
          </p:xfrm>
          <a:graphic>
            <a:graphicData uri="http://schemas.openxmlformats.org/presentationml/2006/ole">
              <p:oleObj spid="_x0000_s77830" name="수식" r:id="rId7" imgW="3504960" imgH="888840" progId="Equation.3">
                <p:embed/>
              </p:oleObj>
            </a:graphicData>
          </a:graphic>
        </p:graphicFrame>
        <p:graphicFrame>
          <p:nvGraphicFramePr>
            <p:cNvPr id="31" name="개체 30"/>
            <p:cNvGraphicFramePr>
              <a:graphicFrameLocks noChangeAspect="1"/>
            </p:cNvGraphicFramePr>
            <p:nvPr/>
          </p:nvGraphicFramePr>
          <p:xfrm>
            <a:off x="2530792" y="1952852"/>
            <a:ext cx="2714643" cy="805910"/>
          </p:xfrm>
          <a:graphic>
            <a:graphicData uri="http://schemas.openxmlformats.org/presentationml/2006/ole">
              <p:oleObj spid="_x0000_s77829" name="수식" r:id="rId8" imgW="1625400" imgH="482400" progId="Equation.3">
                <p:embed/>
              </p:oleObj>
            </a:graphicData>
          </a:graphic>
        </p:graphicFrame>
      </p:grpSp>
      <p:sp>
        <p:nvSpPr>
          <p:cNvPr id="34" name="타원 33"/>
          <p:cNvSpPr/>
          <p:nvPr/>
        </p:nvSpPr>
        <p:spPr>
          <a:xfrm>
            <a:off x="2802896" y="5327332"/>
            <a:ext cx="697534" cy="357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Astrophysical Implication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34" y="1323750"/>
            <a:ext cx="3941790" cy="292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018" y="1331920"/>
            <a:ext cx="4171948" cy="27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55292" y="4483724"/>
            <a:ext cx="778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000" baseline="-36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=211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cs typeface="华文楷体"/>
              </a:rPr>
              <a:t>MeV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 is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used for this calculation; higher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incompressibility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cs typeface="华文楷体"/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for 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symmetric matter will lead to higher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cs typeface="华文楷体"/>
              </a:rPr>
              <a:t>masses, systematically.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cs typeface="华文楷体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48" y="5286388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cs typeface="华文楷体"/>
              </a:rPr>
              <a:t>The softest symmetry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energy that the TOV is 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cs typeface="华文楷体"/>
              </a:rPr>
              <a:t>still stable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is </a:t>
            </a:r>
            <a:r>
              <a:rPr lang="en-US" altLang="zh-CN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= 0.93, </a:t>
            </a:r>
          </a:p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giving </a:t>
            </a:r>
            <a:r>
              <a:rPr lang="en-US" altLang="zh-CN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i="1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zh-CN" sz="2000" baseline="-25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= 0.11 </a:t>
            </a:r>
            <a:r>
              <a:rPr lang="en-US" altLang="zh-CN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baseline="-25000" dirty="0" smtClean="0">
                <a:solidFill>
                  <a:schemeClr val="tx2">
                    <a:lumMod val="75000"/>
                  </a:schemeClr>
                </a:solidFill>
                <a:ea typeface="맑은 고딕"/>
                <a:cs typeface="华文楷体"/>
              </a:rPr>
              <a:t>⊙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 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cs typeface="华文楷体"/>
              </a:rPr>
              <a:t>and </a:t>
            </a:r>
            <a:r>
              <a:rPr lang="en-US" altLang="zh-CN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ea typeface="맑은 고딕"/>
                <a:cs typeface="华文楷体"/>
              </a:rPr>
              <a:t>≥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cs typeface="华文楷体"/>
              </a:rPr>
              <a:t>28 km.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cs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Text Box 2057"/>
          <p:cNvSpPr txBox="1">
            <a:spLocks noChangeArrowheads="1"/>
          </p:cNvSpPr>
          <p:nvPr/>
        </p:nvSpPr>
        <p:spPr bwMode="auto">
          <a:xfrm>
            <a:off x="500034" y="1142984"/>
            <a:ext cx="392909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730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Range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of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density in HIC by  </a:t>
            </a:r>
          </a:p>
          <a:p>
            <a:pPr lvl="1" indent="273050">
              <a:lnSpc>
                <a:spcPts val="1500"/>
              </a:lnSpc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rgbClr val="FF0000"/>
                </a:solidFill>
                <a:ea typeface="굴림" pitchFamily="50" charset="-127"/>
              </a:rPr>
              <a:t>incident energy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</a:p>
          <a:p>
            <a:pPr lvl="1" indent="273050">
              <a:lnSpc>
                <a:spcPts val="1500"/>
              </a:lnSpc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rgbClr val="FF0000"/>
                </a:solidFill>
                <a:ea typeface="굴림" pitchFamily="50" charset="-127"/>
              </a:rPr>
              <a:t>impact parameter</a:t>
            </a:r>
            <a:endParaRPr lang="en-US" altLang="ko-KR" sz="2000" dirty="0" smtClean="0">
              <a:solidFill>
                <a:srgbClr val="FF0000"/>
              </a:solidFill>
              <a:ea typeface="굴림" pitchFamily="50" charset="-127"/>
            </a:endParaRPr>
          </a:p>
          <a:p>
            <a:pPr indent="2730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Types of particles formed </a:t>
            </a:r>
          </a:p>
          <a:p>
            <a:pPr marL="723900" lvl="1" indent="-273050"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emission time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 &amp; </a:t>
            </a:r>
            <a:r>
              <a:rPr lang="en-US" altLang="ko-KR" sz="2000" u="sng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density</a:t>
            </a:r>
            <a:endParaRPr lang="en-US" altLang="ko-KR" sz="200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723900" lvl="1" indent="-273050"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n &amp; p are emitted throughout</a:t>
            </a:r>
            <a:endParaRPr lang="en-US" altLang="ko-KR" sz="200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marL="723900" lvl="1" indent="-273050"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chemeClr val="accent1">
                    <a:lumMod val="75000"/>
                  </a:schemeClr>
                </a:solidFill>
                <a:ea typeface="굴림" pitchFamily="50" charset="-127"/>
              </a:rPr>
              <a:t>Fragments (Z=3-20) at sub-saturation densities</a:t>
            </a:r>
            <a:endParaRPr lang="en-US" altLang="ko-KR" sz="2000" dirty="0" smtClean="0">
              <a:solidFill>
                <a:schemeClr val="accent1">
                  <a:lumMod val="75000"/>
                </a:schemeClr>
              </a:solidFill>
              <a:ea typeface="굴림" pitchFamily="50" charset="-127"/>
            </a:endParaRPr>
          </a:p>
          <a:p>
            <a:pPr indent="2730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smtClean="0">
                <a:solidFill>
                  <a:srgbClr val="FF0000"/>
                </a:solidFill>
                <a:ea typeface="굴림" pitchFamily="50" charset="-127"/>
              </a:rPr>
              <a:t>Change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  <a:cs typeface="Times New Roman" pitchFamily="18" charset="0"/>
              </a:rPr>
              <a:t>N/Z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of</a:t>
            </a:r>
            <a:r>
              <a:rPr lang="ko-KR" altLang="en-US" sz="2000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nuclei</a:t>
            </a:r>
          </a:p>
          <a:p>
            <a:pPr marL="723900" lvl="1" indent="-273050">
              <a:spcBef>
                <a:spcPct val="50000"/>
              </a:spcBef>
              <a:buFontTx/>
              <a:buChar char="-"/>
            </a:pPr>
            <a:r>
              <a:rPr lang="en-US" altLang="ko-KR" sz="2000" u="sng" dirty="0" smtClean="0">
                <a:solidFill>
                  <a:srgbClr val="FF0000"/>
                </a:solidFill>
                <a:ea typeface="굴림" pitchFamily="50" charset="-127"/>
              </a:rPr>
              <a:t>larger </a:t>
            </a:r>
            <a:r>
              <a:rPr lang="en-US" altLang="ko-KR" sz="2000" u="sng" dirty="0" smtClean="0">
                <a:solidFill>
                  <a:srgbClr val="FF0000"/>
                </a:solidFill>
                <a:ea typeface="굴림" pitchFamily="50" charset="-127"/>
                <a:cs typeface="Times New Roman" pitchFamily="18" charset="0"/>
              </a:rPr>
              <a:t>N/Z</a:t>
            </a:r>
            <a:r>
              <a:rPr lang="en-US" altLang="ko-KR" sz="2000" u="sng" dirty="0" smtClean="0">
                <a:solidFill>
                  <a:srgbClr val="FF0000"/>
                </a:solidFill>
                <a:ea typeface="굴림" pitchFamily="50" charset="-127"/>
              </a:rPr>
              <a:t> ratio is preferable </a:t>
            </a:r>
          </a:p>
        </p:txBody>
      </p:sp>
      <p:grpSp>
        <p:nvGrpSpPr>
          <p:cNvPr id="2" name="Group 1072"/>
          <p:cNvGrpSpPr>
            <a:grpSpLocks/>
          </p:cNvGrpSpPr>
          <p:nvPr/>
        </p:nvGrpSpPr>
        <p:grpSpPr bwMode="auto">
          <a:xfrm>
            <a:off x="5334028" y="4643446"/>
            <a:ext cx="3309938" cy="457200"/>
            <a:chOff x="3528" y="3276"/>
            <a:chExt cx="2085" cy="288"/>
          </a:xfrm>
        </p:grpSpPr>
        <p:sp>
          <p:nvSpPr>
            <p:cNvPr id="11" name="Line 1037"/>
            <p:cNvSpPr>
              <a:spLocks noChangeShapeType="1"/>
            </p:cNvSpPr>
            <p:nvPr/>
          </p:nvSpPr>
          <p:spPr bwMode="auto">
            <a:xfrm flipH="1">
              <a:off x="4080" y="3408"/>
              <a:ext cx="528" cy="0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Text Box 1038"/>
            <p:cNvSpPr txBox="1">
              <a:spLocks noChangeArrowheads="1"/>
            </p:cNvSpPr>
            <p:nvPr/>
          </p:nvSpPr>
          <p:spPr bwMode="auto">
            <a:xfrm>
              <a:off x="3528" y="3286"/>
              <a:ext cx="5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smtClean="0">
                  <a:solidFill>
                    <a:srgbClr val="9933FF"/>
                  </a:solidFill>
                  <a:latin typeface="Times New Roman"/>
                  <a:ea typeface="굴림" pitchFamily="50" charset="-127"/>
                  <a:cs typeface="Times New Roman"/>
                </a:rPr>
                <a:t>π</a:t>
              </a:r>
              <a:r>
                <a:rPr lang="en-US" altLang="ko-KR" dirty="0" smtClean="0">
                  <a:solidFill>
                    <a:srgbClr val="9933FF"/>
                  </a:solidFill>
                  <a:ea typeface="굴림" pitchFamily="50" charset="-127"/>
                </a:rPr>
                <a:t>, </a:t>
              </a:r>
              <a:r>
                <a:rPr lang="en-US" altLang="ko-KR" dirty="0">
                  <a:solidFill>
                    <a:srgbClr val="9933FF"/>
                  </a:solidFill>
                  <a:ea typeface="굴림" pitchFamily="50" charset="-127"/>
                </a:rPr>
                <a:t>n, p</a:t>
              </a:r>
            </a:p>
          </p:txBody>
        </p:sp>
        <p:sp>
          <p:nvSpPr>
            <p:cNvPr id="13" name="Text Box 1039"/>
            <p:cNvSpPr txBox="1">
              <a:spLocks noChangeArrowheads="1"/>
            </p:cNvSpPr>
            <p:nvPr/>
          </p:nvSpPr>
          <p:spPr bwMode="auto">
            <a:xfrm>
              <a:off x="4653" y="3276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>
                  <a:solidFill>
                    <a:srgbClr val="9933FF"/>
                  </a:solidFill>
                  <a:ea typeface="굴림" pitchFamily="50" charset="-127"/>
                </a:rPr>
                <a:t>fragments</a:t>
              </a:r>
            </a:p>
          </p:txBody>
        </p:sp>
      </p:grpSp>
      <p:pic>
        <p:nvPicPr>
          <p:cNvPr id="14" name="Picture 1074" descr="G:\topdrawer\zhang\BUU04_den\den_plo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566" y="1405115"/>
            <a:ext cx="3912276" cy="3166893"/>
          </a:xfrm>
          <a:prstGeom prst="rect">
            <a:avLst/>
          </a:prstGeom>
          <a:noFill/>
        </p:spPr>
      </p:pic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4202134" y="5000636"/>
            <a:ext cx="3441700" cy="1038225"/>
            <a:chOff x="2640" y="192"/>
            <a:chExt cx="2168" cy="654"/>
          </a:xfrm>
        </p:grpSpPr>
        <p:grpSp>
          <p:nvGrpSpPr>
            <p:cNvPr id="8" name="Group 1041"/>
            <p:cNvGrpSpPr>
              <a:grpSpLocks/>
            </p:cNvGrpSpPr>
            <p:nvPr/>
          </p:nvGrpSpPr>
          <p:grpSpPr bwMode="auto">
            <a:xfrm flipH="1">
              <a:off x="2640" y="328"/>
              <a:ext cx="480" cy="303"/>
              <a:chOff x="340" y="3430"/>
              <a:chExt cx="862" cy="544"/>
            </a:xfrm>
          </p:grpSpPr>
          <p:sp>
            <p:nvSpPr>
              <p:cNvPr id="41" name="Oval 1042"/>
              <p:cNvSpPr>
                <a:spLocks noChangeArrowheads="1"/>
              </p:cNvSpPr>
              <p:nvPr/>
            </p:nvSpPr>
            <p:spPr bwMode="auto">
              <a:xfrm>
                <a:off x="340" y="3430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Oval 1043"/>
              <p:cNvSpPr>
                <a:spLocks noChangeArrowheads="1"/>
              </p:cNvSpPr>
              <p:nvPr/>
            </p:nvSpPr>
            <p:spPr bwMode="auto">
              <a:xfrm>
                <a:off x="793" y="3566"/>
                <a:ext cx="409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1044"/>
              <p:cNvSpPr>
                <a:spLocks noChangeShapeType="1"/>
              </p:cNvSpPr>
              <p:nvPr/>
            </p:nvSpPr>
            <p:spPr bwMode="auto">
              <a:xfrm>
                <a:off x="566" y="3611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Line 1045"/>
              <p:cNvSpPr>
                <a:spLocks noChangeShapeType="1"/>
              </p:cNvSpPr>
              <p:nvPr/>
            </p:nvSpPr>
            <p:spPr bwMode="auto">
              <a:xfrm>
                <a:off x="975" y="374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Line 1046"/>
              <p:cNvSpPr>
                <a:spLocks noChangeShapeType="1"/>
              </p:cNvSpPr>
              <p:nvPr/>
            </p:nvSpPr>
            <p:spPr bwMode="auto">
              <a:xfrm flipH="1">
                <a:off x="702" y="3793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" name="Group 1047"/>
            <p:cNvGrpSpPr>
              <a:grpSpLocks/>
            </p:cNvGrpSpPr>
            <p:nvPr/>
          </p:nvGrpSpPr>
          <p:grpSpPr bwMode="auto">
            <a:xfrm flipH="1">
              <a:off x="4169" y="182"/>
              <a:ext cx="634" cy="576"/>
              <a:chOff x="3832" y="2840"/>
              <a:chExt cx="1134" cy="1044"/>
            </a:xfrm>
          </p:grpSpPr>
          <p:sp>
            <p:nvSpPr>
              <p:cNvPr id="25" name="Oval 1048"/>
              <p:cNvSpPr>
                <a:spLocks noChangeArrowheads="1"/>
              </p:cNvSpPr>
              <p:nvPr/>
            </p:nvSpPr>
            <p:spPr bwMode="auto">
              <a:xfrm>
                <a:off x="4331" y="3067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6" name="Oval 1049"/>
              <p:cNvSpPr>
                <a:spLocks noChangeArrowheads="1"/>
              </p:cNvSpPr>
              <p:nvPr/>
            </p:nvSpPr>
            <p:spPr bwMode="auto">
              <a:xfrm>
                <a:off x="4557" y="324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7" name="Oval 1050"/>
              <p:cNvSpPr>
                <a:spLocks noChangeArrowheads="1"/>
              </p:cNvSpPr>
              <p:nvPr/>
            </p:nvSpPr>
            <p:spPr bwMode="auto">
              <a:xfrm>
                <a:off x="4149" y="338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" name="Oval 1051"/>
              <p:cNvSpPr>
                <a:spLocks noChangeArrowheads="1"/>
              </p:cNvSpPr>
              <p:nvPr/>
            </p:nvSpPr>
            <p:spPr bwMode="auto">
              <a:xfrm>
                <a:off x="4285" y="3248"/>
                <a:ext cx="227" cy="227"/>
              </a:xfrm>
              <a:prstGeom prst="ellipse">
                <a:avLst/>
              </a:prstGeom>
              <a:solidFill>
                <a:srgbClr val="F4B9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" name="Oval 1052"/>
              <p:cNvSpPr>
                <a:spLocks noChangeArrowheads="1"/>
              </p:cNvSpPr>
              <p:nvPr/>
            </p:nvSpPr>
            <p:spPr bwMode="auto">
              <a:xfrm>
                <a:off x="4603" y="352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" name="Oval 1053"/>
              <p:cNvSpPr>
                <a:spLocks noChangeArrowheads="1"/>
              </p:cNvSpPr>
              <p:nvPr/>
            </p:nvSpPr>
            <p:spPr bwMode="auto">
              <a:xfrm>
                <a:off x="4013" y="3248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" name="Oval 1054"/>
              <p:cNvSpPr>
                <a:spLocks noChangeArrowheads="1"/>
              </p:cNvSpPr>
              <p:nvPr/>
            </p:nvSpPr>
            <p:spPr bwMode="auto">
              <a:xfrm>
                <a:off x="4376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" name="Oval 1055"/>
              <p:cNvSpPr>
                <a:spLocks noChangeArrowheads="1"/>
              </p:cNvSpPr>
              <p:nvPr/>
            </p:nvSpPr>
            <p:spPr bwMode="auto">
              <a:xfrm>
                <a:off x="4195" y="3112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3" name="Oval 1056"/>
              <p:cNvSpPr>
                <a:spLocks noChangeArrowheads="1"/>
              </p:cNvSpPr>
              <p:nvPr/>
            </p:nvSpPr>
            <p:spPr bwMode="auto">
              <a:xfrm>
                <a:off x="4557" y="306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" name="Oval 1057"/>
              <p:cNvSpPr>
                <a:spLocks noChangeArrowheads="1"/>
              </p:cNvSpPr>
              <p:nvPr/>
            </p:nvSpPr>
            <p:spPr bwMode="auto">
              <a:xfrm flipH="1" flipV="1">
                <a:off x="4104" y="3566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5" name="Line 1058"/>
              <p:cNvSpPr>
                <a:spLocks noChangeShapeType="1"/>
              </p:cNvSpPr>
              <p:nvPr/>
            </p:nvSpPr>
            <p:spPr bwMode="auto">
              <a:xfrm flipV="1">
                <a:off x="4648" y="3248"/>
                <a:ext cx="31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" name="Line 1059"/>
              <p:cNvSpPr>
                <a:spLocks noChangeShapeType="1"/>
              </p:cNvSpPr>
              <p:nvPr/>
            </p:nvSpPr>
            <p:spPr bwMode="auto">
              <a:xfrm flipH="1" flipV="1">
                <a:off x="4376" y="2840"/>
                <a:ext cx="4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Line 1060"/>
              <p:cNvSpPr>
                <a:spLocks noChangeShapeType="1"/>
              </p:cNvSpPr>
              <p:nvPr/>
            </p:nvSpPr>
            <p:spPr bwMode="auto">
              <a:xfrm flipH="1">
                <a:off x="3968" y="3475"/>
                <a:ext cx="22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" name="Line 1061"/>
              <p:cNvSpPr>
                <a:spLocks noChangeShapeType="1"/>
              </p:cNvSpPr>
              <p:nvPr/>
            </p:nvSpPr>
            <p:spPr bwMode="auto">
              <a:xfrm>
                <a:off x="4421" y="3611"/>
                <a:ext cx="91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" name="Line 1062"/>
              <p:cNvSpPr>
                <a:spLocks noChangeShapeType="1"/>
              </p:cNvSpPr>
              <p:nvPr/>
            </p:nvSpPr>
            <p:spPr bwMode="auto">
              <a:xfrm flipH="1" flipV="1">
                <a:off x="3832" y="3112"/>
                <a:ext cx="22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Line 1063"/>
              <p:cNvSpPr>
                <a:spLocks noChangeShapeType="1"/>
              </p:cNvSpPr>
              <p:nvPr/>
            </p:nvSpPr>
            <p:spPr bwMode="auto">
              <a:xfrm>
                <a:off x="4648" y="3567"/>
                <a:ext cx="227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8" name="Line 1064"/>
            <p:cNvSpPr>
              <a:spLocks noChangeShapeType="1"/>
            </p:cNvSpPr>
            <p:nvPr/>
          </p:nvSpPr>
          <p:spPr bwMode="auto">
            <a:xfrm flipH="1">
              <a:off x="3744" y="480"/>
              <a:ext cx="4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1065"/>
            <p:cNvSpPr>
              <a:spLocks noChangeShapeType="1"/>
            </p:cNvSpPr>
            <p:nvPr/>
          </p:nvSpPr>
          <p:spPr bwMode="auto">
            <a:xfrm flipH="1">
              <a:off x="3168" y="480"/>
              <a:ext cx="2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5" name="Group 1066"/>
            <p:cNvGrpSpPr>
              <a:grpSpLocks/>
            </p:cNvGrpSpPr>
            <p:nvPr/>
          </p:nvGrpSpPr>
          <p:grpSpPr bwMode="auto">
            <a:xfrm>
              <a:off x="3400" y="343"/>
              <a:ext cx="304" cy="503"/>
              <a:chOff x="1144" y="3271"/>
              <a:chExt cx="304" cy="503"/>
            </a:xfrm>
          </p:grpSpPr>
          <p:sp>
            <p:nvSpPr>
              <p:cNvPr id="21" name="Freeform 1067"/>
              <p:cNvSpPr>
                <a:spLocks/>
              </p:cNvSpPr>
              <p:nvPr/>
            </p:nvSpPr>
            <p:spPr bwMode="auto">
              <a:xfrm flipH="1">
                <a:off x="1231" y="3271"/>
                <a:ext cx="217" cy="300"/>
              </a:xfrm>
              <a:custGeom>
                <a:avLst/>
                <a:gdLst/>
                <a:ahLst/>
                <a:cxnLst>
                  <a:cxn ang="0">
                    <a:pos x="205" y="11"/>
                  </a:cxn>
                  <a:cxn ang="0">
                    <a:pos x="333" y="73"/>
                  </a:cxn>
                  <a:cxn ang="0">
                    <a:pos x="373" y="268"/>
                  </a:cxn>
                  <a:cxn ang="0">
                    <a:pos x="368" y="416"/>
                  </a:cxn>
                  <a:cxn ang="0">
                    <a:pos x="244" y="531"/>
                  </a:cxn>
                  <a:cxn ang="0">
                    <a:pos x="48" y="475"/>
                  </a:cxn>
                  <a:cxn ang="0">
                    <a:pos x="20" y="302"/>
                  </a:cxn>
                  <a:cxn ang="0">
                    <a:pos x="5" y="144"/>
                  </a:cxn>
                  <a:cxn ang="0">
                    <a:pos x="51" y="53"/>
                  </a:cxn>
                  <a:cxn ang="0">
                    <a:pos x="141" y="7"/>
                  </a:cxn>
                  <a:cxn ang="0">
                    <a:pos x="205" y="11"/>
                  </a:cxn>
                </a:cxnLst>
                <a:rect l="0" t="0" r="r" b="b"/>
                <a:pathLst>
                  <a:path w="389" h="541">
                    <a:moveTo>
                      <a:pt x="205" y="11"/>
                    </a:moveTo>
                    <a:cubicBezTo>
                      <a:pt x="237" y="22"/>
                      <a:pt x="305" y="30"/>
                      <a:pt x="333" y="73"/>
                    </a:cubicBezTo>
                    <a:cubicBezTo>
                      <a:pt x="361" y="116"/>
                      <a:pt x="367" y="211"/>
                      <a:pt x="373" y="268"/>
                    </a:cubicBezTo>
                    <a:cubicBezTo>
                      <a:pt x="379" y="325"/>
                      <a:pt x="389" y="372"/>
                      <a:pt x="368" y="416"/>
                    </a:cubicBezTo>
                    <a:cubicBezTo>
                      <a:pt x="347" y="460"/>
                      <a:pt x="297" y="521"/>
                      <a:pt x="244" y="531"/>
                    </a:cubicBezTo>
                    <a:cubicBezTo>
                      <a:pt x="191" y="541"/>
                      <a:pt x="85" y="513"/>
                      <a:pt x="48" y="475"/>
                    </a:cubicBezTo>
                    <a:cubicBezTo>
                      <a:pt x="11" y="437"/>
                      <a:pt x="27" y="357"/>
                      <a:pt x="20" y="302"/>
                    </a:cubicBezTo>
                    <a:cubicBezTo>
                      <a:pt x="13" y="247"/>
                      <a:pt x="0" y="185"/>
                      <a:pt x="5" y="144"/>
                    </a:cubicBezTo>
                    <a:cubicBezTo>
                      <a:pt x="10" y="103"/>
                      <a:pt x="28" y="76"/>
                      <a:pt x="51" y="53"/>
                    </a:cubicBezTo>
                    <a:cubicBezTo>
                      <a:pt x="74" y="30"/>
                      <a:pt x="115" y="14"/>
                      <a:pt x="141" y="7"/>
                    </a:cubicBezTo>
                    <a:cubicBezTo>
                      <a:pt x="167" y="0"/>
                      <a:pt x="180" y="0"/>
                      <a:pt x="205" y="11"/>
                    </a:cubicBezTo>
                    <a:close/>
                  </a:path>
                </a:pathLst>
              </a:custGeom>
              <a:solidFill>
                <a:srgbClr val="E5581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" name="Line 1068"/>
              <p:cNvSpPr>
                <a:spLocks noChangeShapeType="1"/>
              </p:cNvSpPr>
              <p:nvPr/>
            </p:nvSpPr>
            <p:spPr bwMode="auto">
              <a:xfrm flipH="1">
                <a:off x="1144" y="3497"/>
                <a:ext cx="127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" name="Line 1069"/>
              <p:cNvSpPr>
                <a:spLocks noChangeShapeType="1"/>
              </p:cNvSpPr>
              <p:nvPr/>
            </p:nvSpPr>
            <p:spPr bwMode="auto">
              <a:xfrm>
                <a:off x="1372" y="3523"/>
                <a:ext cx="76" cy="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" name="Line 1070"/>
              <p:cNvSpPr>
                <a:spLocks noChangeShapeType="1"/>
              </p:cNvSpPr>
              <p:nvPr/>
            </p:nvSpPr>
            <p:spPr bwMode="auto">
              <a:xfrm flipH="1">
                <a:off x="1270" y="3523"/>
                <a:ext cx="51" cy="2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47" name="제목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</a:t>
            </a:r>
            <a:r>
              <a:rPr lang="ko-KR" altLang="en-US" dirty="0" smtClean="0"/>
              <a:t> </a:t>
            </a:r>
            <a:r>
              <a:rPr lang="en-US" altLang="ko-KR" dirty="0" smtClean="0"/>
              <a:t>Principles</a:t>
            </a:r>
            <a:endParaRPr lang="ko-KR" altLang="en-US" dirty="0"/>
          </a:p>
        </p:txBody>
      </p:sp>
      <p:sp>
        <p:nvSpPr>
          <p:cNvPr id="46" name="오른쪽 중괄호 45"/>
          <p:cNvSpPr/>
          <p:nvPr/>
        </p:nvSpPr>
        <p:spPr>
          <a:xfrm>
            <a:off x="4228458" y="2367024"/>
            <a:ext cx="428628" cy="22860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Observables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01300" y="1175481"/>
            <a:ext cx="8063746" cy="48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Signals at sub-saturation densities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Sizes of n-skins for unstable nuclei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n/p ratio of fast, pre-equilibrium </a:t>
            </a:r>
            <a:r>
              <a:rPr lang="en-US" altLang="ko-KR" dirty="0" smtClean="0">
                <a:ea typeface="굴림" pitchFamily="50" charset="-127"/>
              </a:rPr>
              <a:t>nucleons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baseline="30000" dirty="0" smtClean="0">
                <a:ea typeface="굴림" pitchFamily="50" charset="-127"/>
              </a:rPr>
              <a:t>3</a:t>
            </a:r>
            <a:r>
              <a:rPr lang="en-US" altLang="ko-KR" dirty="0" smtClean="0">
                <a:ea typeface="굴림" pitchFamily="50" charset="-127"/>
              </a:rPr>
              <a:t>H/</a:t>
            </a:r>
            <a:r>
              <a:rPr lang="en-US" altLang="ko-KR" baseline="30000" dirty="0" smtClean="0">
                <a:ea typeface="굴림" pitchFamily="50" charset="-127"/>
              </a:rPr>
              <a:t>3</a:t>
            </a:r>
            <a:r>
              <a:rPr lang="en-US" altLang="ko-KR" dirty="0" smtClean="0">
                <a:ea typeface="굴림" pitchFamily="50" charset="-127"/>
              </a:rPr>
              <a:t>He </a:t>
            </a:r>
            <a:r>
              <a:rPr lang="en-US" altLang="ko-KR" dirty="0" smtClean="0">
                <a:ea typeface="굴림" pitchFamily="50" charset="-127"/>
              </a:rPr>
              <a:t>ratio</a:t>
            </a:r>
            <a:endParaRPr lang="en-US" altLang="ko-KR" dirty="0" smtClean="0">
              <a:ea typeface="굴림" pitchFamily="50" charset="-127"/>
            </a:endParaRP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Isospin</a:t>
            </a:r>
            <a:r>
              <a:rPr lang="en-US" altLang="ko-KR" dirty="0" smtClean="0">
                <a:ea typeface="굴림" pitchFamily="50" charset="-127"/>
              </a:rPr>
              <a:t> fractionation and </a:t>
            </a:r>
            <a:r>
              <a:rPr lang="en-US" altLang="ko-KR" dirty="0" err="1" smtClean="0">
                <a:ea typeface="굴림" pitchFamily="50" charset="-127"/>
              </a:rPr>
              <a:t>isoscaling</a:t>
            </a:r>
            <a:r>
              <a:rPr lang="en-US" altLang="ko-KR" dirty="0" smtClean="0">
                <a:ea typeface="굴림" pitchFamily="50" charset="-127"/>
              </a:rPr>
              <a:t> in nuclear </a:t>
            </a:r>
            <a:r>
              <a:rPr lang="en-US" altLang="ko-KR" dirty="0" err="1" smtClean="0">
                <a:ea typeface="굴림" pitchFamily="50" charset="-127"/>
              </a:rPr>
              <a:t>multufragmentation</a:t>
            </a:r>
            <a:endParaRPr lang="en-US" altLang="ko-KR" dirty="0" smtClean="0">
              <a:ea typeface="굴림" pitchFamily="50" charset="-127"/>
            </a:endParaRP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Isospin</a:t>
            </a:r>
            <a:r>
              <a:rPr lang="en-US" altLang="ko-KR" dirty="0" smtClean="0">
                <a:ea typeface="굴림" pitchFamily="50" charset="-127"/>
              </a:rPr>
              <a:t> diffusion (transport)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Differential collective flows (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 &amp; 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2</a:t>
            </a:r>
            <a:r>
              <a:rPr lang="en-US" altLang="ko-KR" dirty="0" smtClean="0">
                <a:ea typeface="굴림" pitchFamily="50" charset="-127"/>
              </a:rPr>
              <a:t>) of n and p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Correlation function of n and p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Signals </a:t>
            </a: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at supra-saturation densities 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latin typeface="Symbol" pitchFamily="18" charset="2"/>
                <a:ea typeface="굴림" pitchFamily="50" charset="-127"/>
              </a:rPr>
              <a:t>p</a:t>
            </a:r>
            <a:r>
              <a:rPr lang="en-US" altLang="ko-KR" baseline="30000" dirty="0" smtClean="0">
                <a:ea typeface="굴림" pitchFamily="50" charset="-127"/>
              </a:rPr>
              <a:t>-</a:t>
            </a:r>
            <a:r>
              <a:rPr lang="en-US" altLang="ko-KR" dirty="0" smtClean="0">
                <a:ea typeface="굴림" pitchFamily="50" charset="-127"/>
              </a:rPr>
              <a:t>/</a:t>
            </a:r>
            <a:r>
              <a:rPr lang="en-US" altLang="ko-KR" dirty="0" smtClean="0">
                <a:latin typeface="Symbol" pitchFamily="18" charset="2"/>
                <a:ea typeface="굴림" pitchFamily="50" charset="-127"/>
              </a:rPr>
              <a:t>p</a:t>
            </a:r>
            <a:r>
              <a:rPr lang="en-US" altLang="ko-KR" baseline="30000" dirty="0" smtClean="0">
                <a:ea typeface="굴림" pitchFamily="50" charset="-127"/>
              </a:rPr>
              <a:t>+</a:t>
            </a:r>
            <a:r>
              <a:rPr lang="en-US" altLang="ko-KR" dirty="0" smtClean="0">
                <a:ea typeface="굴림" pitchFamily="50" charset="-127"/>
              </a:rPr>
              <a:t> ratio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K</a:t>
            </a:r>
            <a:r>
              <a:rPr lang="en-US" altLang="ko-KR" baseline="30000" dirty="0" smtClean="0">
                <a:ea typeface="굴림" pitchFamily="50" charset="-127"/>
              </a:rPr>
              <a:t>+</a:t>
            </a:r>
            <a:r>
              <a:rPr lang="en-US" altLang="ko-KR" dirty="0" smtClean="0">
                <a:ea typeface="굴림" pitchFamily="50" charset="-127"/>
              </a:rPr>
              <a:t>/K</a:t>
            </a:r>
            <a:r>
              <a:rPr lang="en-US" altLang="ko-KR" baseline="30000" dirty="0" smtClean="0">
                <a:ea typeface="굴림" pitchFamily="50" charset="-127"/>
              </a:rPr>
              <a:t>0</a:t>
            </a:r>
            <a:r>
              <a:rPr lang="en-US" altLang="ko-KR" dirty="0" smtClean="0">
                <a:ea typeface="굴림" pitchFamily="50" charset="-127"/>
              </a:rPr>
              <a:t> ratio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smtClean="0">
                <a:ea typeface="굴림" pitchFamily="50" charset="-127"/>
              </a:rPr>
              <a:t>Differential collective flows (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1</a:t>
            </a:r>
            <a:r>
              <a:rPr lang="en-US" altLang="ko-KR" dirty="0" smtClean="0">
                <a:ea typeface="굴림" pitchFamily="50" charset="-127"/>
              </a:rPr>
              <a:t> &amp; </a:t>
            </a:r>
            <a:r>
              <a:rPr lang="en-US" altLang="ko-KR" i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aseline="-25000" dirty="0" smtClean="0">
                <a:ea typeface="굴림" pitchFamily="50" charset="-127"/>
              </a:rPr>
              <a:t>2</a:t>
            </a:r>
            <a:r>
              <a:rPr lang="en-US" altLang="ko-KR" dirty="0" smtClean="0">
                <a:ea typeface="굴림" pitchFamily="50" charset="-127"/>
              </a:rPr>
              <a:t>) of n and p</a:t>
            </a:r>
          </a:p>
          <a:p>
            <a:pPr lvl="1" indent="442913">
              <a:spcBef>
                <a:spcPct val="10000"/>
              </a:spcBef>
              <a:buFont typeface="+mj-lt"/>
              <a:buAutoNum type="arabicParenR"/>
            </a:pPr>
            <a:r>
              <a:rPr lang="en-US" altLang="ko-KR" dirty="0" err="1" smtClean="0">
                <a:ea typeface="굴림" pitchFamily="50" charset="-127"/>
              </a:rPr>
              <a:t>Azimuthal</a:t>
            </a:r>
            <a:r>
              <a:rPr lang="en-US" altLang="ko-KR" dirty="0" smtClean="0">
                <a:ea typeface="굴림" pitchFamily="50" charset="-127"/>
              </a:rPr>
              <a:t> angle dependence of n/p ratio with respect to the R.P.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Correlation of various observables</a:t>
            </a:r>
          </a:p>
          <a:p>
            <a:pPr indent="273050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Simultaneous measurement of neutrons and charged particles</a:t>
            </a:r>
            <a:endParaRPr lang="ko-KR" altLang="en-US" sz="20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785786" y="128268"/>
            <a:ext cx="3286148" cy="3157856"/>
            <a:chOff x="0" y="292214"/>
            <a:chExt cx="4973054" cy="5225635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6058"/>
            <a:stretch>
              <a:fillRect/>
            </a:stretch>
          </p:blipFill>
          <p:spPr bwMode="auto">
            <a:xfrm>
              <a:off x="0" y="292214"/>
              <a:ext cx="4973054" cy="522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rot="20121401">
              <a:off x="2296163" y="2921361"/>
              <a:ext cx="1607339" cy="56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rgbClr val="FF3300"/>
                  </a:solidFill>
                  <a:ea typeface="宋体" pitchFamily="2" charset="-122"/>
                </a:rPr>
                <a:t>Soft </a:t>
              </a:r>
              <a:r>
                <a:rPr lang="en-US" altLang="zh-CN" sz="1600" b="1" dirty="0" err="1">
                  <a:solidFill>
                    <a:srgbClr val="FF3300"/>
                  </a:solidFill>
                  <a:ea typeface="宋体" pitchFamily="2" charset="-122"/>
                </a:rPr>
                <a:t>E</a:t>
              </a:r>
              <a:r>
                <a:rPr lang="en-US" altLang="zh-CN" sz="1600" b="1" baseline="-25000" dirty="0" err="1">
                  <a:solidFill>
                    <a:srgbClr val="FF3300"/>
                  </a:solidFill>
                  <a:ea typeface="宋体" pitchFamily="2" charset="-122"/>
                </a:rPr>
                <a:t>sym</a:t>
              </a:r>
              <a:endParaRPr lang="en-US" altLang="zh-CN" sz="1600" b="1" baseline="-25000" dirty="0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362704" y="4237992"/>
              <a:ext cx="1772482" cy="57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FFFF"/>
                  </a:solidFill>
                  <a:ea typeface="宋体" pitchFamily="2" charset="-122"/>
                </a:rPr>
                <a:t>Stiff </a:t>
              </a:r>
              <a:r>
                <a:rPr lang="en-US" altLang="zh-CN" sz="1600" b="1" dirty="0" err="1">
                  <a:solidFill>
                    <a:srgbClr val="00FFFF"/>
                  </a:solidFill>
                  <a:ea typeface="宋体" pitchFamily="2" charset="-122"/>
                </a:rPr>
                <a:t>E</a:t>
              </a:r>
              <a:r>
                <a:rPr lang="en-US" altLang="zh-CN" sz="1600" b="1" baseline="-25000" dirty="0" err="1">
                  <a:solidFill>
                    <a:srgbClr val="00FFFF"/>
                  </a:solidFill>
                  <a:ea typeface="宋体" pitchFamily="2" charset="-122"/>
                </a:rPr>
                <a:t>sym</a:t>
              </a:r>
              <a:endParaRPr lang="en-US" altLang="zh-CN" sz="1600" b="1" baseline="-25000" dirty="0">
                <a:solidFill>
                  <a:srgbClr val="00FFFF"/>
                </a:solidFill>
                <a:ea typeface="宋体" pitchFamily="2" charset="-122"/>
              </a:endParaRPr>
            </a:p>
          </p:txBody>
        </p:sp>
        <p:sp>
          <p:nvSpPr>
            <p:cNvPr id="12" name="TextBox 26"/>
            <p:cNvSpPr txBox="1">
              <a:spLocks noChangeArrowheads="1"/>
            </p:cNvSpPr>
            <p:nvPr/>
          </p:nvSpPr>
          <p:spPr bwMode="auto">
            <a:xfrm>
              <a:off x="1426082" y="338932"/>
              <a:ext cx="2596270" cy="56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cs typeface="华文楷体"/>
                </a:rPr>
                <a:t>Central density</a:t>
              </a:r>
              <a:endParaRPr lang="zh-CN" altLang="en-US" sz="1600" dirty="0">
                <a:cs typeface="华文楷体"/>
              </a:endParaRPr>
            </a:p>
          </p:txBody>
        </p:sp>
      </p:grp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5543584" y="5077438"/>
            <a:ext cx="33861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More neutrons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are emitted from the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n-rich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system and softer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symmetry energies.</a:t>
            </a:r>
            <a:endParaRPr lang="en-US" altLang="ko-KR" sz="2000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>
          <a:xfrm>
            <a:off x="4643438" y="98710"/>
            <a:ext cx="4043362" cy="78581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Yield Ratio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42844" y="3571876"/>
            <a:ext cx="4857784" cy="3143272"/>
            <a:chOff x="357158" y="1853083"/>
            <a:chExt cx="5228572" cy="3647619"/>
          </a:xfrm>
        </p:grpSpPr>
        <p:pic>
          <p:nvPicPr>
            <p:cNvPr id="35" name="그림 34" descr="Double-rati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853083"/>
              <a:ext cx="5228572" cy="364761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401996" y="4143379"/>
              <a:ext cx="1185666" cy="70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273050">
                <a:spcBef>
                  <a:spcPct val="10000"/>
                </a:spcBef>
                <a:buFont typeface="맑은 고딕" pitchFamily="50" charset="-127"/>
                <a:buChar char="■"/>
              </a:pPr>
              <a:r>
                <a:rPr lang="en-US" altLang="ko-KR" sz="1600" dirty="0" smtClean="0">
                  <a:ea typeface="굴림" pitchFamily="50" charset="-127"/>
                </a:rPr>
                <a:t>n/p</a:t>
              </a:r>
            </a:p>
            <a:p>
              <a:pPr indent="273050">
                <a:spcBef>
                  <a:spcPct val="10000"/>
                </a:spcBef>
                <a:buFont typeface="맑은 고딕" pitchFamily="50" charset="-127"/>
                <a:buChar char="□"/>
              </a:pPr>
              <a:r>
                <a:rPr lang="en-US" altLang="ko-KR" sz="1600" baseline="30000" dirty="0" smtClean="0">
                  <a:ea typeface="굴림" pitchFamily="50" charset="-127"/>
                </a:rPr>
                <a:t>3</a:t>
              </a:r>
              <a:r>
                <a:rPr lang="en-US" altLang="ko-KR" sz="1600" dirty="0" smtClean="0">
                  <a:ea typeface="굴림" pitchFamily="50" charset="-127"/>
                </a:rPr>
                <a:t>H/</a:t>
              </a:r>
              <a:r>
                <a:rPr lang="en-US" altLang="ko-KR" sz="1600" baseline="30000" dirty="0" smtClean="0">
                  <a:ea typeface="굴림" pitchFamily="50" charset="-127"/>
                </a:rPr>
                <a:t>3</a:t>
              </a:r>
              <a:r>
                <a:rPr lang="en-US" altLang="ko-KR" sz="1600" dirty="0" smtClean="0">
                  <a:ea typeface="굴림" pitchFamily="50" charset="-127"/>
                </a:rPr>
                <a:t>He</a:t>
              </a:r>
              <a:endParaRPr lang="ko-KR" altLang="en-US" sz="1600" dirty="0" smtClean="0">
                <a:ea typeface="굴림" pitchFamily="50" charset="-127"/>
              </a:endParaRPr>
            </a:p>
          </p:txBody>
        </p:sp>
        <p:graphicFrame>
          <p:nvGraphicFramePr>
            <p:cNvPr id="37" name="개체 36"/>
            <p:cNvGraphicFramePr>
              <a:graphicFrameLocks noChangeAspect="1"/>
            </p:cNvGraphicFramePr>
            <p:nvPr/>
          </p:nvGraphicFramePr>
          <p:xfrm>
            <a:off x="2727114" y="1998618"/>
            <a:ext cx="1705254" cy="884265"/>
          </p:xfrm>
          <a:graphic>
            <a:graphicData uri="http://schemas.openxmlformats.org/presentationml/2006/ole">
              <p:oleObj spid="_x0000_s81921" name="수식" r:id="rId5" imgW="1028520" imgH="533160" progId="Equation.3">
                <p:embed/>
              </p:oleObj>
            </a:graphicData>
          </a:graphic>
        </p:graphicFrame>
      </p:grp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2438291" y="5558869"/>
            <a:ext cx="2276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굴림" pitchFamily="50" charset="-127"/>
              </a:rPr>
              <a:t>M. A. </a:t>
            </a:r>
            <a:r>
              <a:rPr lang="en-US" altLang="ko-KR" sz="1600" dirty="0" err="1" smtClean="0">
                <a:ea typeface="굴림" pitchFamily="50" charset="-127"/>
              </a:rPr>
              <a:t>Famiano</a:t>
            </a:r>
            <a:r>
              <a:rPr lang="en-US" altLang="ko-KR" sz="1600" dirty="0" smtClean="0">
                <a:ea typeface="굴림" pitchFamily="50" charset="-127"/>
              </a:rPr>
              <a:t> </a:t>
            </a:r>
            <a:r>
              <a:rPr lang="en-US" altLang="ko-KR" sz="1600" dirty="0">
                <a:ea typeface="굴림" pitchFamily="50" charset="-127"/>
              </a:rPr>
              <a:t>et al. </a:t>
            </a:r>
            <a:endParaRPr lang="en-US" altLang="ko-KR" sz="1600" dirty="0" smtClean="0">
              <a:ea typeface="굴림" pitchFamily="50" charset="-127"/>
            </a:endParaRPr>
          </a:p>
          <a:p>
            <a:r>
              <a:rPr lang="en-US" altLang="ko-KR" sz="1600" dirty="0" smtClean="0">
                <a:ea typeface="굴림" pitchFamily="50" charset="-127"/>
              </a:rPr>
              <a:t>RPL 97, 052701 (2006)</a:t>
            </a:r>
            <a:endParaRPr lang="en-US" altLang="ko-KR" sz="1600" dirty="0">
              <a:ea typeface="굴림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14348" y="3286124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Double</a:t>
            </a:r>
            <a:r>
              <a:rPr lang="ko-KR" altLang="en-US" sz="2000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ratio: min. systematic error</a:t>
            </a:r>
            <a:endParaRPr lang="ko-KR" altLang="en-US" sz="2000" dirty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4957836" y="1071546"/>
            <a:ext cx="4113972" cy="3786214"/>
            <a:chOff x="4957836" y="1071546"/>
            <a:chExt cx="4113972" cy="3786214"/>
          </a:xfrm>
        </p:grpSpPr>
        <p:grpSp>
          <p:nvGrpSpPr>
            <p:cNvPr id="24" name="그룹 23"/>
            <p:cNvGrpSpPr/>
            <p:nvPr/>
          </p:nvGrpSpPr>
          <p:grpSpPr>
            <a:xfrm>
              <a:off x="4957836" y="1071546"/>
              <a:ext cx="4113972" cy="3786214"/>
              <a:chOff x="4910165" y="1379550"/>
              <a:chExt cx="4500563" cy="3835400"/>
            </a:xfrm>
          </p:grpSpPr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4910165" y="1379550"/>
                <a:ext cx="4500563" cy="3835400"/>
                <a:chOff x="3128" y="1393"/>
                <a:chExt cx="2835" cy="2416"/>
              </a:xfrm>
            </p:grpSpPr>
            <p:grpSp>
              <p:nvGrpSpPr>
                <p:cNvPr id="27" name="Group 31"/>
                <p:cNvGrpSpPr>
                  <a:grpSpLocks/>
                </p:cNvGrpSpPr>
                <p:nvPr/>
              </p:nvGrpSpPr>
              <p:grpSpPr bwMode="auto">
                <a:xfrm>
                  <a:off x="3128" y="1680"/>
                  <a:ext cx="2666" cy="2129"/>
                  <a:chOff x="3128" y="1680"/>
                  <a:chExt cx="2666" cy="2129"/>
                </a:xfrm>
              </p:grpSpPr>
              <p:grpSp>
                <p:nvGrpSpPr>
                  <p:cNvPr id="3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298" y="1680"/>
                    <a:ext cx="2496" cy="2129"/>
                    <a:chOff x="3298" y="1680"/>
                    <a:chExt cx="2496" cy="2129"/>
                  </a:xfrm>
                </p:grpSpPr>
                <p:pic>
                  <p:nvPicPr>
                    <p:cNvPr id="33" name="Picture 26" descr="G:\topdrawer\zhang\zhang_plb_fig2.ep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98" y="1680"/>
                      <a:ext cx="2496" cy="212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4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0" y="2160"/>
                      <a:ext cx="739" cy="2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ko-KR" sz="1600" dirty="0" err="1">
                          <a:solidFill>
                            <a:srgbClr val="0000CC"/>
                          </a:solidFill>
                          <a:ea typeface="굴림" pitchFamily="50" charset="-127"/>
                        </a:rPr>
                        <a:t>ImQMD</a:t>
                      </a:r>
                      <a:endParaRPr lang="en-US" altLang="ko-KR" sz="1600" dirty="0">
                        <a:solidFill>
                          <a:srgbClr val="0000CC"/>
                        </a:solidFill>
                        <a:ea typeface="굴림" pitchFamily="50" charset="-127"/>
                      </a:endParaRPr>
                    </a:p>
                  </p:txBody>
                </p:sp>
              </p:grpSp>
              <p:sp>
                <p:nvSpPr>
                  <p:cNvPr id="32" name="Rectangle 2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57" y="2544"/>
                    <a:ext cx="843" cy="30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dirty="0">
                        <a:ea typeface="굴림" pitchFamily="50" charset="-127"/>
                      </a:rPr>
                      <a:t>Y(n)/Y(p)</a:t>
                    </a:r>
                  </a:p>
                </p:txBody>
              </p:sp>
            </p:grpSp>
            <p:grpSp>
              <p:nvGrpSpPr>
                <p:cNvPr id="28" name="Group 32"/>
                <p:cNvGrpSpPr>
                  <a:grpSpLocks/>
                </p:cNvGrpSpPr>
                <p:nvPr/>
              </p:nvGrpSpPr>
              <p:grpSpPr bwMode="auto">
                <a:xfrm>
                  <a:off x="3168" y="1393"/>
                  <a:ext cx="2795" cy="255"/>
                  <a:chOff x="1978" y="2045"/>
                  <a:chExt cx="2795" cy="255"/>
                </a:xfrm>
              </p:grpSpPr>
              <p:sp>
                <p:nvSpPr>
                  <p:cNvPr id="2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2045"/>
                    <a:ext cx="219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ko-KR" sz="1800" b="1" dirty="0">
                        <a:solidFill>
                          <a:srgbClr val="FF00FF"/>
                        </a:solidFill>
                        <a:ea typeface="굴림" pitchFamily="50" charset="-127"/>
                      </a:rPr>
                      <a:t>  </a:t>
                    </a:r>
                    <a:endParaRPr lang="en-US" altLang="ko-KR" sz="1800" dirty="0">
                      <a:solidFill>
                        <a:srgbClr val="0070C0"/>
                      </a:solidFill>
                      <a:ea typeface="굴림" pitchFamily="50" charset="-127"/>
                    </a:endParaRPr>
                  </a:p>
                </p:txBody>
              </p:sp>
              <p:sp>
                <p:nvSpPr>
                  <p:cNvPr id="3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2045"/>
                    <a:ext cx="2742" cy="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dirty="0" err="1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E</a:t>
                    </a:r>
                    <a:r>
                      <a:rPr lang="en-US" altLang="ko-KR" sz="2000" baseline="-25000" dirty="0" err="1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sym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)=12.7(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/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baseline="-25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0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</a:t>
                    </a:r>
                    <a:r>
                      <a:rPr lang="en-US" altLang="ko-KR" sz="2000" baseline="30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2/3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+17.6(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/</a:t>
                    </a:r>
                    <a:r>
                      <a:rPr lang="en-US" altLang="ko-KR" sz="2000" i="1" dirty="0" smtClean="0">
                        <a:solidFill>
                          <a:srgbClr val="0070C0"/>
                        </a:solidFill>
                        <a:latin typeface="Symbol" pitchFamily="18" charset="2"/>
                        <a:ea typeface="굴림" pitchFamily="50" charset="-127"/>
                      </a:rPr>
                      <a:t>r</a:t>
                    </a:r>
                    <a:r>
                      <a:rPr lang="en-US" altLang="ko-KR" sz="2000" baseline="-25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0</a:t>
                    </a:r>
                    <a:r>
                      <a:rPr lang="en-US" altLang="ko-KR" sz="2000" dirty="0" smtClean="0">
                        <a:solidFill>
                          <a:srgbClr val="0070C0"/>
                        </a:solidFill>
                        <a:ea typeface="굴림" pitchFamily="50" charset="-127"/>
                      </a:rPr>
                      <a:t>)</a:t>
                    </a:r>
                    <a:r>
                      <a:rPr lang="en-US" altLang="ko-KR" sz="2000" baseline="30000" dirty="0" err="1" smtClean="0">
                        <a:solidFill>
                          <a:srgbClr val="0000CC"/>
                        </a:solidFill>
                        <a:latin typeface="Symbol" pitchFamily="18" charset="2"/>
                        <a:ea typeface="굴림" pitchFamily="50" charset="-127"/>
                      </a:rPr>
                      <a:t>g</a:t>
                    </a:r>
                    <a:r>
                      <a:rPr lang="en-US" altLang="ko-KR" sz="2000" baseline="30000" dirty="0" err="1" smtClean="0">
                        <a:solidFill>
                          <a:srgbClr val="0000CC"/>
                        </a:solidFill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rPr>
                      <a:t>i</a:t>
                    </a:r>
                    <a:endParaRPr lang="en-US" altLang="ko-KR" sz="2000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" name="직사각형 22"/>
              <p:cNvSpPr/>
              <p:nvPr/>
            </p:nvSpPr>
            <p:spPr>
              <a:xfrm>
                <a:off x="6157283" y="1915154"/>
                <a:ext cx="54000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6701492" y="1670346"/>
              <a:ext cx="45719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piratio-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433630"/>
            <a:ext cx="2643206" cy="269254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Times New Roman"/>
              </a:rPr>
              <a:t>Yield Ratio (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-</a:t>
            </a:r>
            <a:r>
              <a:rPr lang="en-US" altLang="ko-KR" dirty="0" smtClean="0">
                <a:latin typeface="Times New Roman"/>
                <a:cs typeface="Times New Roman"/>
              </a:rPr>
              <a:t>/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+</a:t>
            </a:r>
            <a:r>
              <a:rPr lang="en-US" altLang="ko-KR" dirty="0" smtClean="0">
                <a:cs typeface="Times New Roman"/>
              </a:rPr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8596" y="1000108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cs typeface="华文楷体"/>
              </a:rPr>
              <a:t>Data: FOPI Collaboration, </a:t>
            </a:r>
            <a:r>
              <a:rPr lang="en-US" altLang="zh-CN" sz="2000" dirty="0" err="1" smtClean="0">
                <a:cs typeface="华文楷体"/>
              </a:rPr>
              <a:t>Nucl</a:t>
            </a:r>
            <a:r>
              <a:rPr lang="en-US" altLang="zh-CN" sz="2000" dirty="0" smtClean="0">
                <a:cs typeface="华文楷体"/>
              </a:rPr>
              <a:t>. Phys. A </a:t>
            </a:r>
            <a:r>
              <a:rPr lang="en-US" altLang="zh-CN" sz="2000" dirty="0" smtClean="0">
                <a:ea typeface="宋体" pitchFamily="2" charset="-122"/>
              </a:rPr>
              <a:t>781, 459 </a:t>
            </a:r>
            <a:r>
              <a:rPr lang="en-US" altLang="zh-CN" sz="2000" dirty="0">
                <a:ea typeface="宋体" pitchFamily="2" charset="-122"/>
              </a:rPr>
              <a:t>(2007</a:t>
            </a:r>
            <a:r>
              <a:rPr lang="en-US" altLang="zh-CN" sz="2000" dirty="0" smtClean="0">
                <a:ea typeface="宋体" pitchFamily="2" charset="-122"/>
              </a:rPr>
              <a:t>)</a:t>
            </a:r>
          </a:p>
          <a:p>
            <a:r>
              <a:rPr lang="en-US" altLang="zh-CN" sz="2000" dirty="0" smtClean="0">
                <a:cs typeface="华文楷体"/>
              </a:rPr>
              <a:t>IQMD: </a:t>
            </a:r>
            <a:r>
              <a:rPr lang="en-US" altLang="zh-CN" sz="2000" dirty="0" smtClean="0">
                <a:ea typeface="宋体" pitchFamily="2" charset="-122"/>
              </a:rPr>
              <a:t>Eur. Phys. J. A 1, 151 (1998)</a:t>
            </a:r>
          </a:p>
        </p:txBody>
      </p:sp>
      <p:pic>
        <p:nvPicPr>
          <p:cNvPr id="11" name="그림 10" descr="piratio-N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625" y="2441633"/>
            <a:ext cx="2723112" cy="2630441"/>
          </a:xfrm>
          <a:prstGeom prst="rect">
            <a:avLst/>
          </a:prstGeom>
        </p:spPr>
      </p:pic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3571868" y="5284505"/>
            <a:ext cx="4786346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Need a symmetry energy softer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than 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above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to make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the </a:t>
            </a:r>
            <a:r>
              <a:rPr lang="en-US" altLang="zh-CN" sz="2000" dirty="0" err="1">
                <a:solidFill>
                  <a:srgbClr val="FF0000"/>
                </a:solidFill>
                <a:cs typeface="华文楷体"/>
              </a:rPr>
              <a:t>pion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production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cs typeface="华文楷体"/>
              </a:rPr>
              <a:t>region </a:t>
            </a:r>
            <a:r>
              <a:rPr lang="en-US" altLang="zh-CN" sz="2000" dirty="0">
                <a:solidFill>
                  <a:srgbClr val="FF0000"/>
                </a:solidFill>
                <a:cs typeface="华文楷体"/>
              </a:rPr>
              <a:t>more neutron-rich!</a:t>
            </a:r>
          </a:p>
        </p:txBody>
      </p:sp>
      <p:sp>
        <p:nvSpPr>
          <p:cNvPr id="15" name="U자형 화살표 14"/>
          <p:cNvSpPr/>
          <p:nvPr/>
        </p:nvSpPr>
        <p:spPr>
          <a:xfrm rot="5400000">
            <a:off x="7072330" y="4286256"/>
            <a:ext cx="2857520" cy="428628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위로 굽은 화살표 16"/>
          <p:cNvSpPr/>
          <p:nvPr/>
        </p:nvSpPr>
        <p:spPr>
          <a:xfrm rot="5400000">
            <a:off x="1035820" y="1607331"/>
            <a:ext cx="357188" cy="71438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680" y="225549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왼쪽 화살표 18"/>
          <p:cNvSpPr/>
          <p:nvPr/>
        </p:nvSpPr>
        <p:spPr>
          <a:xfrm>
            <a:off x="2643174" y="4071942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714480" y="1714488"/>
          <a:ext cx="6286943" cy="688980"/>
        </p:xfrm>
        <a:graphic>
          <a:graphicData uri="http://schemas.openxmlformats.org/presentationml/2006/ole">
            <p:oleObj spid="_x0000_s22530" name="Equation" r:id="rId6" imgW="3543120" imgH="431640" progId="">
              <p:embed/>
            </p:oleObj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358" y="4997991"/>
            <a:ext cx="2428892" cy="18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-</a:t>
            </a:r>
            <a:r>
              <a:rPr lang="en-US" altLang="ko-KR" dirty="0" smtClean="0">
                <a:latin typeface="Times New Roman"/>
                <a:cs typeface="Times New Roman"/>
              </a:rPr>
              <a:t>/</a:t>
            </a:r>
            <a:r>
              <a:rPr lang="el-GR" altLang="ko-KR" dirty="0" smtClean="0">
                <a:latin typeface="Times New Roman"/>
                <a:cs typeface="Times New Roman"/>
              </a:rPr>
              <a:t>π</a:t>
            </a:r>
            <a:r>
              <a:rPr lang="en-US" altLang="ko-KR" baseline="30000" dirty="0" smtClean="0">
                <a:latin typeface="Times New Roman"/>
                <a:cs typeface="Times New Roman"/>
              </a:rPr>
              <a:t>+</a:t>
            </a:r>
            <a:r>
              <a:rPr lang="en-US" altLang="ko-KR" dirty="0" smtClean="0">
                <a:latin typeface="Times New Roman"/>
                <a:cs typeface="Times New Roman"/>
              </a:rPr>
              <a:t> </a:t>
            </a:r>
            <a:r>
              <a:rPr lang="en-US" altLang="ko-KR" dirty="0" smtClean="0">
                <a:cs typeface="Times New Roman"/>
              </a:rPr>
              <a:t>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28</a:t>
            </a:fld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642910" y="1232772"/>
            <a:ext cx="8043345" cy="4839434"/>
            <a:chOff x="527614" y="1177525"/>
            <a:chExt cx="8043345" cy="4839434"/>
          </a:xfrm>
        </p:grpSpPr>
        <p:cxnSp>
          <p:nvCxnSpPr>
            <p:cNvPr id="11" name="Straight Arrow Connector 9"/>
            <p:cNvCxnSpPr/>
            <p:nvPr/>
          </p:nvCxnSpPr>
          <p:spPr bwMode="auto">
            <a:xfrm rot="5400000" flipH="1" flipV="1">
              <a:off x="2840008" y="3627633"/>
              <a:ext cx="533400" cy="317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4"/>
            <p:cNvCxnSpPr/>
            <p:nvPr/>
          </p:nvCxnSpPr>
          <p:spPr bwMode="auto">
            <a:xfrm rot="10800000" flipV="1">
              <a:off x="6076920" y="2981521"/>
              <a:ext cx="3810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42910" y="1177525"/>
              <a:ext cx="6702070" cy="4608929"/>
            </a:xfrm>
            <a:prstGeom prst="rect">
              <a:avLst/>
            </a:prstGeom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000628" y="4214818"/>
              <a:ext cx="12375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Stiff </a:t>
              </a:r>
              <a:r>
                <a:rPr lang="en-US" altLang="zh-CN" sz="2400" dirty="0" err="1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E</a:t>
              </a:r>
              <a:r>
                <a:rPr lang="en-US" altLang="zh-CN" sz="2400" baseline="-25000" dirty="0" err="1" smtClean="0">
                  <a:solidFill>
                    <a:srgbClr val="0000FF"/>
                  </a:solidFill>
                  <a:latin typeface="Calibri" pitchFamily="34" charset="0"/>
                  <a:cs typeface="华文楷体"/>
                </a:rPr>
                <a:t>sym</a:t>
              </a:r>
              <a:endParaRPr lang="zh-CN" altLang="en-US" sz="2400" baseline="-25000" dirty="0">
                <a:solidFill>
                  <a:srgbClr val="0000FF"/>
                </a:solidFill>
                <a:latin typeface="Calibri" pitchFamily="34" charset="0"/>
                <a:cs typeface="华文楷体"/>
              </a:endParaRP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4977748" y="1307415"/>
              <a:ext cx="1237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Soft </a:t>
              </a:r>
              <a:r>
                <a:rPr lang="en-US" altLang="zh-CN" sz="2400" dirty="0" err="1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E</a:t>
              </a:r>
              <a:r>
                <a:rPr lang="en-US" altLang="zh-CN" sz="2400" baseline="-25000" dirty="0" err="1" smtClean="0">
                  <a:solidFill>
                    <a:srgbClr val="FF0000"/>
                  </a:solidFill>
                  <a:latin typeface="Calibri" pitchFamily="34" charset="0"/>
                  <a:cs typeface="华文楷体"/>
                </a:rPr>
                <a:t>sym</a:t>
              </a:r>
              <a:endParaRPr lang="zh-CN" altLang="en-US" sz="2400" baseline="-25000" dirty="0">
                <a:solidFill>
                  <a:srgbClr val="FF0000"/>
                </a:solidFill>
                <a:latin typeface="Calibri" pitchFamily="34" charset="0"/>
                <a:cs typeface="华文楷体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rot="5400000" flipH="1" flipV="1">
              <a:off x="4335907" y="2978010"/>
              <a:ext cx="2472453" cy="2"/>
            </a:xfrm>
            <a:prstGeom prst="straightConnector1">
              <a:avLst/>
            </a:prstGeom>
            <a:ln w="6350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0"/>
                <a:tileRect/>
              </a:gra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9488205">
              <a:off x="6623096" y="1739217"/>
              <a:ext cx="1947863" cy="298450"/>
            </a:xfrm>
            <a:prstGeom prst="rightArrow">
              <a:avLst>
                <a:gd name="adj1" fmla="val 50000"/>
                <a:gd name="adj2" fmla="val 149054"/>
              </a:avLst>
            </a:prstGeom>
            <a:solidFill>
              <a:srgbClr val="007434"/>
            </a:solidFill>
            <a:ln w="9525" algn="ctr">
              <a:solidFill>
                <a:srgbClr val="00743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cs typeface="华文楷体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 rot="16200000">
              <a:off x="294056" y="3220986"/>
              <a:ext cx="1051891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3200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3200" baseline="30000" dirty="0" smtClean="0">
                  <a:latin typeface="Symbol" pitchFamily="18" charset="2"/>
                  <a:ea typeface="굴림" pitchFamily="50" charset="-127"/>
                </a:rPr>
                <a:t>-</a:t>
              </a:r>
              <a:r>
                <a:rPr lang="en-US" altLang="ko-KR" sz="3200" dirty="0" smtClean="0">
                  <a:latin typeface="Symbol" pitchFamily="18" charset="2"/>
                  <a:ea typeface="굴림" pitchFamily="50" charset="-127"/>
                </a:rPr>
                <a:t>/p</a:t>
              </a:r>
              <a:r>
                <a:rPr lang="en-US" altLang="ko-KR" sz="3200" baseline="30000" dirty="0" smtClean="0">
                  <a:latin typeface="Symbol" pitchFamily="18" charset="2"/>
                  <a:ea typeface="굴림" pitchFamily="50" charset="-127"/>
                </a:rPr>
                <a:t>+</a:t>
              </a:r>
              <a:endParaRPr lang="ko-KR" altLang="en-US" sz="3200" baseline="30000" dirty="0" smtClean="0">
                <a:latin typeface="Symbol" pitchFamily="18" charset="2"/>
                <a:ea typeface="굴림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155176" y="5555294"/>
              <a:ext cx="224933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4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(</a:t>
              </a:r>
              <a:r>
                <a:rPr lang="en-US" altLang="ko-KR" sz="24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N/Z</a:t>
              </a:r>
              <a:r>
                <a:rPr lang="en-US" altLang="ko-KR" sz="24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) </a:t>
              </a:r>
              <a:r>
                <a:rPr lang="en-US" altLang="ko-KR" sz="2400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reaction system</a:t>
              </a:r>
              <a:endParaRPr lang="ko-KR" altLang="en-US" sz="2400" baseline="-25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19458798">
              <a:off x="7100782" y="1997692"/>
              <a:ext cx="13223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dirty="0" err="1" smtClean="0">
                  <a:solidFill>
                    <a:srgbClr val="007434"/>
                  </a:solidFill>
                  <a:cs typeface="华文楷体"/>
                </a:rPr>
                <a:t>KoRIA</a:t>
              </a:r>
              <a:endParaRPr lang="zh-CN" altLang="en-US" sz="2800" dirty="0">
                <a:solidFill>
                  <a:srgbClr val="007434"/>
                </a:solidFill>
                <a:cs typeface="华文楷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Diffusion Parameter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5751" y="2297097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</a:rPr>
              <a:t>No </a:t>
            </a:r>
            <a:r>
              <a:rPr lang="en-US" altLang="ko-KR" sz="2000" dirty="0" err="1">
                <a:solidFill>
                  <a:srgbClr val="0070C0"/>
                </a:solidFill>
                <a:ea typeface="굴림" pitchFamily="50" charset="-127"/>
              </a:rPr>
              <a:t>isospin</a:t>
            </a:r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</a:rPr>
              <a:t> diffusion between symmetric systems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4800" y="1290622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err="1">
                <a:ea typeface="굴림" pitchFamily="50" charset="-127"/>
              </a:rPr>
              <a:t>Isospin</a:t>
            </a:r>
            <a:r>
              <a:rPr lang="en-US" altLang="ko-KR" sz="2000" dirty="0">
                <a:ea typeface="굴림" pitchFamily="50" charset="-127"/>
              </a:rPr>
              <a:t> diffusion occurs only in asymmetric systems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A</a:t>
            </a:r>
            <a:r>
              <a:rPr lang="en-US" altLang="ko-KR" sz="2000" dirty="0">
                <a:ea typeface="굴림" pitchFamily="50" charset="-127"/>
              </a:rPr>
              <a:t>+</a:t>
            </a:r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</a:rPr>
              <a:t>B</a:t>
            </a:r>
            <a:endParaRPr lang="en-US" altLang="ko-KR" sz="2000" dirty="0">
              <a:solidFill>
                <a:srgbClr val="0070C0"/>
              </a:solidFill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800" y="3135297"/>
            <a:ext cx="4338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dirty="0">
                <a:ea typeface="굴림" pitchFamily="50" charset="-127"/>
              </a:rPr>
              <a:t>Non-</a:t>
            </a:r>
            <a:r>
              <a:rPr lang="en-US" altLang="ko-KR" sz="2000" dirty="0" err="1">
                <a:ea typeface="굴림" pitchFamily="50" charset="-127"/>
              </a:rPr>
              <a:t>isospin</a:t>
            </a:r>
            <a:r>
              <a:rPr lang="en-US" altLang="ko-KR" sz="2000" dirty="0">
                <a:ea typeface="굴림" pitchFamily="50" charset="-127"/>
              </a:rPr>
              <a:t> diffusion effects </a:t>
            </a:r>
            <a:endParaRPr lang="en-US" altLang="ko-KR" sz="2000" dirty="0" smtClean="0">
              <a:ea typeface="굴림" pitchFamily="50" charset="-127"/>
            </a:endParaRPr>
          </a:p>
          <a:p>
            <a:r>
              <a:rPr lang="en-US" altLang="ko-KR" sz="2000" dirty="0" smtClean="0">
                <a:ea typeface="굴림" pitchFamily="50" charset="-127"/>
              </a:rPr>
              <a:t>a</a:t>
            </a:r>
            <a:r>
              <a:rPr lang="en-US" altLang="ko-KR" sz="2000" dirty="0" smtClean="0">
                <a:ea typeface="굴림" pitchFamily="50" charset="-127"/>
                <a:sym typeface="Wingdings" pitchFamily="2" charset="2"/>
              </a:rPr>
              <a:t>re the same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for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  <a:sym typeface="Wingdings" pitchFamily="2" charset="2"/>
              </a:rPr>
              <a:t>A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in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  <a:sym typeface="Wingdings" pitchFamily="2" charset="2"/>
              </a:rPr>
              <a:t>A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+B &amp;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  <a:sym typeface="Wingdings" pitchFamily="2" charset="2"/>
              </a:rPr>
              <a:t>A+A</a:t>
            </a:r>
            <a:endParaRPr lang="en-US" altLang="ko-KR" sz="2000" dirty="0" smtClean="0">
              <a:solidFill>
                <a:schemeClr val="accent6">
                  <a:lumMod val="50000"/>
                </a:schemeClr>
              </a:solidFill>
              <a:ea typeface="굴림" pitchFamily="50" charset="-127"/>
              <a:sym typeface="Wingdings" pitchFamily="2" charset="2"/>
            </a:endParaRPr>
          </a:p>
          <a:p>
            <a:r>
              <a:rPr lang="en-US" altLang="ko-KR" sz="2000" dirty="0" smtClean="0">
                <a:ea typeface="굴림" pitchFamily="50" charset="-127"/>
                <a:sym typeface="Wingdings" pitchFamily="2" charset="2"/>
              </a:rPr>
              <a:t>and also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for </a:t>
            </a:r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  <a:sym typeface="Wingdings" pitchFamily="2" charset="2"/>
              </a:rPr>
              <a:t>B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in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  <a:sym typeface="Wingdings" pitchFamily="2" charset="2"/>
              </a:rPr>
              <a:t>B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+A &amp; 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  <a:sym typeface="Wingdings" pitchFamily="2" charset="2"/>
              </a:rPr>
              <a:t>B+B</a:t>
            </a:r>
            <a:endParaRPr lang="en-US" altLang="ko-KR" sz="2000" dirty="0">
              <a:solidFill>
                <a:srgbClr val="0070C0"/>
              </a:solidFill>
              <a:ea typeface="굴림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71472" y="4327200"/>
            <a:ext cx="4714908" cy="1924347"/>
            <a:chOff x="571472" y="4171618"/>
            <a:chExt cx="4714908" cy="1924347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71472" y="4171618"/>
            <a:ext cx="3230571" cy="855903"/>
          </p:xfrm>
          <a:graphic>
            <a:graphicData uri="http://schemas.openxmlformats.org/presentationml/2006/ole">
              <p:oleObj spid="_x0000_s23554" name="Equation" r:id="rId3" imgW="1625400" imgH="431640" progId="Equation.3">
                <p:embed/>
              </p:oleObj>
            </a:graphicData>
          </a:graphic>
        </p:graphicFrame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571472" y="5086664"/>
              <a:ext cx="4714908" cy="100930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tIns="108000" anchor="ctr" anchorCtr="0">
              <a:spAutoFit/>
            </a:bodyPr>
            <a:lstStyle/>
            <a:p>
              <a:pPr>
                <a:lnSpc>
                  <a:spcPts val="1500"/>
                </a:lnSpc>
                <a:spcBef>
                  <a:spcPct val="50000"/>
                </a:spcBef>
              </a:pPr>
              <a:r>
                <a:rPr lang="en-US" altLang="ko-KR" dirty="0" smtClean="0">
                  <a:solidFill>
                    <a:schemeClr val="bg2">
                      <a:lumMod val="25000"/>
                    </a:schemeClr>
                  </a:solidFill>
                  <a:ea typeface="굴림" pitchFamily="50" charset="-127"/>
                  <a:cs typeface="Times New Roman" pitchFamily="18" charset="0"/>
                </a:rPr>
                <a:t>F. </a:t>
              </a:r>
              <a:r>
                <a:rPr lang="en-US" altLang="ko-KR" dirty="0" err="1" smtClean="0">
                  <a:solidFill>
                    <a:schemeClr val="bg2">
                      <a:lumMod val="25000"/>
                    </a:schemeClr>
                  </a:solidFill>
                  <a:ea typeface="굴림" pitchFamily="50" charset="-127"/>
                  <a:cs typeface="Times New Roman" pitchFamily="18" charset="0"/>
                </a:rPr>
                <a:t>Rami</a:t>
              </a:r>
              <a:r>
                <a:rPr lang="en-US" altLang="ko-KR" dirty="0" smtClean="0">
                  <a:solidFill>
                    <a:schemeClr val="bg2">
                      <a:lumMod val="25000"/>
                    </a:schemeClr>
                  </a:solidFill>
                  <a:ea typeface="굴림" pitchFamily="50" charset="-127"/>
                  <a:cs typeface="Times New Roman" pitchFamily="18" charset="0"/>
                </a:rPr>
                <a:t> et al., FOPI, PRL 84, 1120 (2000)</a:t>
              </a:r>
            </a:p>
            <a:p>
              <a:pPr>
                <a:lnSpc>
                  <a:spcPts val="1500"/>
                </a:lnSpc>
                <a:spcBef>
                  <a:spcPct val="50000"/>
                </a:spcBef>
              </a:pPr>
              <a:r>
                <a:rPr lang="en-US" altLang="ko-KR" dirty="0" smtClean="0">
                  <a:solidFill>
                    <a:schemeClr val="bg2">
                      <a:lumMod val="25000"/>
                    </a:schemeClr>
                  </a:solidFill>
                  <a:ea typeface="굴림" pitchFamily="50" charset="-127"/>
                  <a:cs typeface="Times New Roman" pitchFamily="18" charset="0"/>
                </a:rPr>
                <a:t>B. Hong et al., FOPI, PRC 66, 034901 (2002)</a:t>
              </a:r>
            </a:p>
            <a:p>
              <a:pPr>
                <a:lnSpc>
                  <a:spcPts val="1500"/>
                </a:lnSpc>
                <a:spcBef>
                  <a:spcPct val="50000"/>
                </a:spcBef>
              </a:pPr>
              <a:r>
                <a:rPr lang="en-US" altLang="ko-KR" dirty="0" smtClean="0">
                  <a:solidFill>
                    <a:schemeClr val="bg2">
                      <a:lumMod val="25000"/>
                    </a:schemeClr>
                  </a:solidFill>
                  <a:ea typeface="굴림" pitchFamily="50" charset="-127"/>
                  <a:cs typeface="Times New Roman" pitchFamily="18" charset="0"/>
                </a:rPr>
                <a:t>Y.-J. Kim &amp; B. Hong, in preparation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429124" y="1714488"/>
            <a:ext cx="4424365" cy="3081089"/>
            <a:chOff x="4429124" y="1857364"/>
            <a:chExt cx="4424365" cy="3081089"/>
          </a:xfrm>
        </p:grpSpPr>
        <p:grpSp>
          <p:nvGrpSpPr>
            <p:cNvPr id="26" name="그룹 25"/>
            <p:cNvGrpSpPr/>
            <p:nvPr/>
          </p:nvGrpSpPr>
          <p:grpSpPr>
            <a:xfrm>
              <a:off x="4429124" y="2693720"/>
              <a:ext cx="4424365" cy="2244733"/>
              <a:chOff x="4429124" y="2857496"/>
              <a:chExt cx="4424365" cy="2244733"/>
            </a:xfrm>
          </p:grpSpPr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4683123" y="4000496"/>
                <a:ext cx="685800" cy="685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 dirty="0">
                    <a:solidFill>
                      <a:srgbClr val="CCFFFF"/>
                    </a:solidFill>
                    <a:ea typeface="굴림" pitchFamily="50" charset="-127"/>
                  </a:rPr>
                  <a:t>124</a:t>
                </a:r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5445123" y="4305296"/>
                <a:ext cx="685800" cy="685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solidFill>
                      <a:srgbClr val="CCFFFF"/>
                    </a:solidFill>
                    <a:ea typeface="굴림" pitchFamily="50" charset="-127"/>
                  </a:rPr>
                  <a:t>124</a:t>
                </a: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7197723" y="4000496"/>
                <a:ext cx="685800" cy="6858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solidFill>
                      <a:srgbClr val="CCFFFF"/>
                    </a:solidFill>
                    <a:ea typeface="굴림" pitchFamily="50" charset="-127"/>
                  </a:rPr>
                  <a:t>112</a:t>
                </a: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7959723" y="4305296"/>
                <a:ext cx="685800" cy="6858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solidFill>
                      <a:srgbClr val="CCFFFF"/>
                    </a:solidFill>
                    <a:ea typeface="굴림" pitchFamily="50" charset="-127"/>
                  </a:rPr>
                  <a:t>112</a:t>
                </a: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5749921" y="2857496"/>
                <a:ext cx="685800" cy="6858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 dirty="0">
                    <a:solidFill>
                      <a:srgbClr val="CCFFFF"/>
                    </a:solidFill>
                    <a:ea typeface="굴림" pitchFamily="50" charset="-127"/>
                  </a:rPr>
                  <a:t>124</a:t>
                </a: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6511921" y="3162296"/>
                <a:ext cx="685800" cy="6858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solidFill>
                      <a:srgbClr val="CCFFFF"/>
                    </a:solidFill>
                    <a:ea typeface="굴림" pitchFamily="50" charset="-127"/>
                  </a:rPr>
                  <a:t>112</a:t>
                </a:r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auto">
              <a:xfrm rot="1268921">
                <a:off x="6264271" y="3233734"/>
                <a:ext cx="400050" cy="227013"/>
              </a:xfrm>
              <a:prstGeom prst="leftRightArrow">
                <a:avLst>
                  <a:gd name="adj1" fmla="val 50000"/>
                  <a:gd name="adj2" fmla="val 3524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H="1">
                <a:off x="5902321" y="3505196"/>
                <a:ext cx="76200" cy="800100"/>
              </a:xfrm>
              <a:prstGeom prst="line">
                <a:avLst/>
              </a:prstGeom>
              <a:noFill/>
              <a:ln w="381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6892921" y="3771896"/>
                <a:ext cx="228600" cy="457200"/>
              </a:xfrm>
              <a:prstGeom prst="line">
                <a:avLst/>
              </a:prstGeom>
              <a:noFill/>
              <a:ln w="38100" cmpd="dbl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7" name="Group 24"/>
              <p:cNvGrpSpPr>
                <a:grpSpLocks/>
              </p:cNvGrpSpPr>
              <p:nvPr/>
            </p:nvGrpSpPr>
            <p:grpSpPr bwMode="auto">
              <a:xfrm>
                <a:off x="4429124" y="3857628"/>
                <a:ext cx="4424365" cy="1244601"/>
                <a:chOff x="2872" y="1006"/>
                <a:chExt cx="2787" cy="784"/>
              </a:xfrm>
            </p:grpSpPr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872" y="1538"/>
                  <a:ext cx="630" cy="25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000" b="1" i="1" dirty="0" err="1">
                      <a:solidFill>
                        <a:srgbClr val="FF000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R</a:t>
                  </a:r>
                  <a:r>
                    <a:rPr lang="en-US" altLang="ko-KR" sz="2000" b="1" i="1" baseline="-25000" dirty="0" err="1">
                      <a:solidFill>
                        <a:srgbClr val="FF000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i</a:t>
                  </a:r>
                  <a:r>
                    <a:rPr lang="en-US" altLang="ko-KR" sz="2000" b="1" dirty="0">
                      <a:solidFill>
                        <a:srgbClr val="FF000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 = </a:t>
                  </a:r>
                  <a:r>
                    <a:rPr lang="en-US" altLang="ko-KR" sz="2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+1</a:t>
                  </a:r>
                  <a:endParaRPr lang="en-US" altLang="ko-KR" sz="2000" b="1" dirty="0">
                    <a:solidFill>
                      <a:srgbClr val="FF0000"/>
                    </a:solidFill>
                    <a:latin typeface="Times New Roman" pitchFamily="18" charset="0"/>
                    <a:ea typeface="굴림" pitchFamily="50" charset="-127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066" y="1006"/>
                  <a:ext cx="593" cy="252"/>
                </a:xfrm>
                <a:prstGeom prst="rect">
                  <a:avLst/>
                </a:prstGeom>
                <a:no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000" b="1" i="1" dirty="0" err="1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R</a:t>
                  </a:r>
                  <a:r>
                    <a:rPr lang="en-US" altLang="ko-KR" sz="2000" b="1" i="1" baseline="-25000" dirty="0" err="1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i</a:t>
                  </a:r>
                  <a:r>
                    <a:rPr lang="en-US" altLang="ko-KR" sz="2000" b="1" dirty="0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 = </a:t>
                  </a:r>
                  <a:r>
                    <a:rPr lang="en-US" altLang="ko-KR" sz="2000" b="1" dirty="0" smtClean="0">
                      <a:solidFill>
                        <a:srgbClr val="0070C0"/>
                      </a:solidFill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rPr>
                    <a:t>-1</a:t>
                  </a:r>
                  <a:endParaRPr lang="en-US" altLang="ko-KR" sz="2000" b="1" dirty="0">
                    <a:solidFill>
                      <a:srgbClr val="0070C0"/>
                    </a:solidFill>
                    <a:latin typeface="Times New Roman" pitchFamily="18" charset="0"/>
                    <a:ea typeface="굴림" pitchFamily="50" charset="-127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 bwMode="auto">
            <a:xfrm>
              <a:off x="5372688" y="1857364"/>
              <a:ext cx="223695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sz="2000" b="1" i="1" dirty="0" err="1" smtClean="0">
                  <a:solidFill>
                    <a:srgbClr val="D904F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2000" b="1" i="1" baseline="-25000" dirty="0" err="1" smtClean="0">
                  <a:solidFill>
                    <a:srgbClr val="D904F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sz="2000" b="1" dirty="0" smtClean="0">
                  <a:solidFill>
                    <a:srgbClr val="D904FC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0</a:t>
              </a:r>
              <a:r>
                <a:rPr lang="en-US" altLang="ko-KR" sz="2000" b="1" dirty="0" smtClean="0">
                  <a:solidFill>
                    <a:srgbClr val="D904FC"/>
                  </a:solidFill>
                  <a:ea typeface="굴림" pitchFamily="50" charset="-127"/>
                </a:rPr>
                <a:t> for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sz="2000" b="1" dirty="0" smtClean="0">
                  <a:solidFill>
                    <a:srgbClr val="D904FC"/>
                  </a:solidFill>
                  <a:ea typeface="굴림" pitchFamily="50" charset="-127"/>
                </a:rPr>
                <a:t>complete mixing</a:t>
              </a:r>
              <a:endParaRPr lang="ko-KR" altLang="en-US" sz="2000" b="1" dirty="0" smtClean="0">
                <a:solidFill>
                  <a:srgbClr val="D904FC"/>
                </a:solidFill>
                <a:ea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Nuclear Chart for Nuclear Physics </a:t>
            </a:r>
            <a:endParaRPr lang="ko-KR" altLang="en-US" sz="3600" dirty="0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8302" y="1071546"/>
            <a:ext cx="8957351" cy="5276759"/>
            <a:chOff x="770384" y="1071546"/>
            <a:chExt cx="8957351" cy="5276759"/>
          </a:xfrm>
        </p:grpSpPr>
        <p:grpSp>
          <p:nvGrpSpPr>
            <p:cNvPr id="3" name="그룹 28"/>
            <p:cNvGrpSpPr/>
            <p:nvPr/>
          </p:nvGrpSpPr>
          <p:grpSpPr>
            <a:xfrm>
              <a:off x="770384" y="1071546"/>
              <a:ext cx="7587830" cy="5276759"/>
              <a:chOff x="556056" y="1103849"/>
              <a:chExt cx="7659282" cy="541986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2538" y="1103849"/>
                <a:ext cx="7162800" cy="5084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직선 화살표 연결선 5"/>
              <p:cNvCxnSpPr/>
              <p:nvPr/>
            </p:nvCxnSpPr>
            <p:spPr>
              <a:xfrm>
                <a:off x="714400" y="6375936"/>
                <a:ext cx="1800225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/>
              <p:cNvCxnSpPr/>
              <p:nvPr/>
            </p:nvCxnSpPr>
            <p:spPr>
              <a:xfrm rot="16200000">
                <a:off x="9550" y="5669499"/>
                <a:ext cx="1439863" cy="15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500338" y="6191786"/>
                <a:ext cx="327180" cy="331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kumimoji="0" lang="en-US" altLang="ko-KR" sz="1500" b="1" i="1" dirty="0" smtClean="0">
                    <a:latin typeface="Arial" charset="0"/>
                  </a:rPr>
                  <a:t>N</a:t>
                </a:r>
                <a:endParaRPr kumimoji="0" lang="en-US" altLang="ko-KR" sz="1500" b="1" i="1" dirty="0">
                  <a:latin typeface="Arial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564226" y="4576096"/>
                <a:ext cx="309868" cy="32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kumimoji="0" lang="en-US" altLang="ko-KR" sz="1500" b="1" i="1" dirty="0">
                    <a:latin typeface="Arial" charset="0"/>
                  </a:rPr>
                  <a:t>Z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37721" y="4102649"/>
                <a:ext cx="23927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Terra </a:t>
                </a:r>
                <a:r>
                  <a:rPr lang="en-US" altLang="ko-KR" sz="28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inc</a:t>
                </a:r>
                <a:r>
                  <a:rPr lang="en-US" altLang="ko-KR" sz="2800" b="1" dirty="0" err="1" smtClean="0">
                    <a:solidFill>
                      <a:srgbClr val="FF0000"/>
                    </a:solidFill>
                    <a:latin typeface="Calibri" pitchFamily="34" charset="0"/>
                    <a:ea typeface="맑은 고딕"/>
                  </a:rPr>
                  <a:t>ó</a:t>
                </a:r>
                <a:r>
                  <a:rPr lang="en-US" altLang="ko-KR" sz="28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gnita</a:t>
                </a:r>
                <a:endParaRPr lang="ko-KR" altLang="en-US" sz="28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00062" y="5328302"/>
                <a:ext cx="4453912" cy="948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Neutron halo and skin </a:t>
                </a:r>
              </a:p>
              <a:p>
                <a:r>
                  <a:rPr lang="en-US" altLang="ko-KR" b="1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Reorganization of the nuclear shell structure</a:t>
                </a:r>
              </a:p>
              <a:p>
                <a:r>
                  <a:rPr lang="en-US" altLang="ko-KR" b="1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</a:rPr>
                  <a:t>Deformation at drip lines</a:t>
                </a:r>
                <a:endParaRPr lang="ko-KR" altLang="en-US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위로 굽은 화살표 17"/>
              <p:cNvSpPr/>
              <p:nvPr/>
            </p:nvSpPr>
            <p:spPr>
              <a:xfrm rot="5400000">
                <a:off x="2678893" y="5250669"/>
                <a:ext cx="285752" cy="928694"/>
              </a:xfrm>
              <a:prstGeom prst="bentUpArrow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44621" y="1117867"/>
                <a:ext cx="1981244" cy="37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3538" indent="-363538"/>
                <a:r>
                  <a:rPr lang="en-US" altLang="ko-KR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</a:rPr>
                  <a:t>Superheavy</a:t>
                </a:r>
                <a:r>
                  <a:rPr lang="en-US" altLang="ko-KR" b="1" dirty="0" smtClean="0">
                    <a:solidFill>
                      <a:schemeClr val="tx2">
                        <a:lumMod val="75000"/>
                      </a:schemeClr>
                    </a:solidFill>
                    <a:latin typeface="Calibri" pitchFamily="34" charset="0"/>
                  </a:rPr>
                  <a:t> nuclei 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 bwMode="auto">
            <a:xfrm>
              <a:off x="7387222" y="2285992"/>
              <a:ext cx="2340513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r-process 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FF0000"/>
                  </a:solidFill>
                  <a:latin typeface="Calibri" pitchFamily="34" charset="0"/>
                  <a:ea typeface="굴림" pitchFamily="50" charset="-127"/>
                </a:rPr>
                <a:t>(Novae &amp; Supernovae)</a:t>
              </a:r>
              <a:endParaRPr lang="ko-KR" altLang="en-US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429388" y="3317748"/>
            <a:ext cx="2628000" cy="1754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Drip lines are determined by interplay among</a:t>
            </a:r>
          </a:p>
          <a:p>
            <a:pPr marL="450850" lvl="1" indent="-177800">
              <a:buFontTx/>
              <a:buChar char="-"/>
            </a:pP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</a:rPr>
              <a:t>n-p symmetry</a:t>
            </a:r>
          </a:p>
          <a:p>
            <a:pPr marL="450850" lvl="1" indent="-177800">
              <a:buFontTx/>
              <a:buChar char="-"/>
            </a:pP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Coulomb force</a:t>
            </a:r>
          </a:p>
          <a:p>
            <a:pPr marL="450850" lvl="1" indent="-177800">
              <a:buFontTx/>
              <a:buChar char="-"/>
            </a:pP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Shell structure</a:t>
            </a:r>
          </a:p>
          <a:p>
            <a:pPr marL="450850" lvl="1" indent="-177800">
              <a:buFontTx/>
              <a:buChar char="-"/>
            </a:pP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NN correlation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42844" y="1142984"/>
            <a:ext cx="4572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73050">
              <a:buBlip>
                <a:blip r:embed="rId3"/>
              </a:buBlip>
            </a:pP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Stable Nuclei ≈ 300</a:t>
            </a:r>
          </a:p>
          <a:p>
            <a:pPr indent="273050">
              <a:buBlip>
                <a:blip r:embed="rId3"/>
              </a:buBlip>
            </a:pP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Unstable 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uclei 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bserved 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o far </a:t>
            </a: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≈ 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2700</a:t>
            </a:r>
            <a:endParaRPr lang="en-US" altLang="ja-JP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273050">
              <a:buBlip>
                <a:blip r:embed="rId3"/>
              </a:buBlip>
            </a:pPr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rip-lines </a:t>
            </a:r>
            <a:r>
              <a:rPr kumimoji="0" lang="en-US" altLang="ja-JP" sz="2000" b="1" dirty="0">
                <a:solidFill>
                  <a:srgbClr val="002060"/>
                </a:solidFill>
                <a:latin typeface="Calibri" pitchFamily="34" charset="0"/>
              </a:rPr>
              <a:t>(limit of </a:t>
            </a:r>
            <a:r>
              <a:rPr kumimoji="0"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existence)</a:t>
            </a:r>
            <a:endParaRPr lang="en-US" altLang="ja-JP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altLang="ja-JP" sz="2000" b="1" dirty="0" smtClean="0">
                <a:solidFill>
                  <a:srgbClr val="002060"/>
                </a:solidFill>
                <a:latin typeface="Calibri" pitchFamily="34" charset="0"/>
              </a:rPr>
              <a:t>     by theoretical predictions ≈ 6000 </a:t>
            </a:r>
            <a:endParaRPr kumimoji="0" lang="en-US" altLang="ja-JP" sz="20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234696" y="3416858"/>
            <a:ext cx="1180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err="1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rp</a:t>
            </a: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-process</a:t>
            </a:r>
            <a:endParaRPr lang="ko-KR" altLang="en-US" b="1" dirty="0" smtClean="0">
              <a:solidFill>
                <a:srgbClr val="FF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2348048" y="2483460"/>
            <a:ext cx="1318887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s-process</a:t>
            </a:r>
          </a:p>
          <a:p>
            <a:pPr algn="ctr"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(Red</a:t>
            </a:r>
            <a:r>
              <a:rPr lang="ko-KR" altLang="en-US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Calibri" pitchFamily="34" charset="0"/>
                <a:ea typeface="굴림" pitchFamily="50" charset="-127"/>
              </a:rPr>
              <a:t>giants)</a:t>
            </a:r>
            <a:endParaRPr lang="ko-KR" altLang="en-US" b="1" dirty="0" smtClean="0">
              <a:solidFill>
                <a:srgbClr val="FF0000"/>
              </a:solidFill>
              <a:latin typeface="Calibri" pitchFamily="34" charset="0"/>
              <a:ea typeface="굴림" pitchFamily="50" charset="-127"/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 rot="16200000" flipH="1">
            <a:off x="3000364" y="3214684"/>
            <a:ext cx="500068" cy="3571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Diffusion Parameter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30</a:t>
            </a:fld>
            <a:endParaRPr lang="ko-KR" altLang="en-US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28596" y="1285860"/>
            <a:ext cx="3929090" cy="2857520"/>
            <a:chOff x="2928" y="96"/>
            <a:chExt cx="2739" cy="2011"/>
          </a:xfrm>
        </p:grpSpPr>
        <p:pic>
          <p:nvPicPr>
            <p:cNvPr id="9" name="Picture 7" descr="\\homedir\home1\tsang\My Documents\isodiff-forBett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96"/>
              <a:ext cx="2688" cy="2011"/>
            </a:xfrm>
            <a:prstGeom prst="rect">
              <a:avLst/>
            </a:prstGeom>
            <a:noFill/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67" y="101"/>
              <a:ext cx="7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  <a:ea typeface="굴림" pitchFamily="50" charset="-127"/>
                </a:rPr>
                <a:t>Projectile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28" y="1523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>
                  <a:solidFill>
                    <a:srgbClr val="0070C0"/>
                  </a:solidFill>
                  <a:ea typeface="굴림" pitchFamily="50" charset="-127"/>
                </a:rPr>
                <a:t>Target</a:t>
              </a: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 rot="3726185">
              <a:off x="4273" y="567"/>
              <a:ext cx="306" cy="672"/>
            </a:xfrm>
            <a:prstGeom prst="upDownArrow">
              <a:avLst>
                <a:gd name="adj1" fmla="val 50000"/>
                <a:gd name="adj2" fmla="val 43922"/>
              </a:avLst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106" y="288"/>
              <a:ext cx="56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2000" baseline="30000" dirty="0">
                  <a:solidFill>
                    <a:srgbClr val="FF0000"/>
                  </a:solidFill>
                  <a:ea typeface="굴림" pitchFamily="50" charset="-127"/>
                </a:rPr>
                <a:t>124</a:t>
              </a:r>
              <a:r>
                <a:rPr lang="en-US" altLang="ko-KR" sz="2000" dirty="0">
                  <a:solidFill>
                    <a:srgbClr val="FF0000"/>
                  </a:solidFill>
                  <a:ea typeface="굴림" pitchFamily="50" charset="-127"/>
                </a:rPr>
                <a:t>Sn</a:t>
              </a: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312" y="1335"/>
              <a:ext cx="5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ko-KR" sz="2000" baseline="30000" dirty="0">
                  <a:solidFill>
                    <a:srgbClr val="0070C0"/>
                  </a:solidFill>
                  <a:ea typeface="굴림" pitchFamily="50" charset="-127"/>
                </a:rPr>
                <a:t>112</a:t>
              </a:r>
              <a:r>
                <a:rPr lang="en-US" altLang="ko-KR" sz="2000" dirty="0">
                  <a:solidFill>
                    <a:srgbClr val="0070C0"/>
                  </a:solidFill>
                  <a:ea typeface="굴림" pitchFamily="50" charset="-127"/>
                </a:rPr>
                <a:t>Sn</a:t>
              </a: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857752" y="1285860"/>
            <a:ext cx="3643313" cy="2722564"/>
            <a:chOff x="3150" y="2065"/>
            <a:chExt cx="2295" cy="1715"/>
          </a:xfrm>
        </p:grpSpPr>
        <p:pic>
          <p:nvPicPr>
            <p:cNvPr id="18" name="Picture 10" descr="W:\Tsang\ppt\WMF\iso-diff-y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" y="2065"/>
              <a:ext cx="2295" cy="1715"/>
            </a:xfrm>
            <a:prstGeom prst="rect">
              <a:avLst/>
            </a:prstGeom>
            <a:noFill/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344" y="2849"/>
              <a:ext cx="480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FF3300"/>
                  </a:solidFill>
                  <a:ea typeface="굴림" pitchFamily="50" charset="-127"/>
                </a:rPr>
                <a:t>soft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325" y="2602"/>
              <a:ext cx="4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dirty="0">
                  <a:solidFill>
                    <a:srgbClr val="FF3300"/>
                  </a:solidFill>
                  <a:ea typeface="굴림" pitchFamily="50" charset="-127"/>
                </a:rPr>
                <a:t>stiff</a:t>
              </a:r>
            </a:p>
          </p:txBody>
        </p:sp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85788" y="4412472"/>
            <a:ext cx="791530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</a:rPr>
              <a:t>Symmetry energy drives system towards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</a:rPr>
              <a:t>equilibrium</a:t>
            </a:r>
            <a:endParaRPr lang="en-US" altLang="ko-KR" sz="2000" dirty="0">
              <a:solidFill>
                <a:srgbClr val="002060"/>
              </a:solidFill>
              <a:ea typeface="굴림" pitchFamily="50" charset="-127"/>
            </a:endParaRPr>
          </a:p>
          <a:p>
            <a:pPr marL="723900" lvl="1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</a:rPr>
              <a:t>stiff EOS :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small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diffusion (|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ko-KR" sz="2000" i="1" baseline="-25000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| </a:t>
            </a:r>
            <a:r>
              <a:rPr lang="en-US" altLang="ko-KR" sz="2000" dirty="0" smtClean="0">
                <a:solidFill>
                  <a:srgbClr val="002060"/>
                </a:solidFill>
                <a:latin typeface="맑은 고딕"/>
                <a:ea typeface="맑은 고딕"/>
                <a:sym typeface="Wingdings" pitchFamily="2" charset="2"/>
              </a:rPr>
              <a:t>≫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0)</a:t>
            </a:r>
          </a:p>
          <a:p>
            <a:pPr marL="723900" lvl="1" indent="-2667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soft </a:t>
            </a:r>
            <a:r>
              <a:rPr lang="en-US" altLang="ko-KR" sz="2000" dirty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EOS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: large diffusion &amp; fast equilibrium (</a:t>
            </a:r>
            <a:r>
              <a:rPr lang="en-US" altLang="ko-KR" sz="2000" i="1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ko-KR" sz="2000" i="1" baseline="-25000" dirty="0" err="1" smtClean="0">
                <a:solidFill>
                  <a:srgbClr val="00206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ko-KR" sz="2000" baseline="-25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ea typeface="굴림" pitchFamily="50" charset="-127"/>
                <a:sym typeface="Wingdings" pitchFamily="2" charset="2"/>
              </a:rPr>
              <a:t> 0)</a:t>
            </a:r>
            <a:endParaRPr lang="en-US" altLang="ko-KR" sz="2000" dirty="0">
              <a:solidFill>
                <a:srgbClr val="002060"/>
              </a:solidFill>
              <a:ea typeface="굴림" pitchFamily="50" charset="-127"/>
              <a:sym typeface="Wingdings" pitchFamily="2" charset="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71538" y="5802012"/>
            <a:ext cx="43577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M.B. Tsang </a:t>
            </a:r>
            <a:r>
              <a:rPr lang="en-US" altLang="ko-KR" dirty="0" smtClean="0">
                <a:ea typeface="굴림" pitchFamily="50" charset="-127"/>
              </a:rPr>
              <a:t>et </a:t>
            </a:r>
            <a:r>
              <a:rPr lang="en-US" altLang="ko-KR" dirty="0">
                <a:ea typeface="굴림" pitchFamily="50" charset="-127"/>
              </a:rPr>
              <a:t>al., PRL 92, 062701 (</a:t>
            </a:r>
            <a:r>
              <a:rPr lang="en-US" altLang="ko-KR" dirty="0" smtClean="0">
                <a:ea typeface="굴림" pitchFamily="50" charset="-127"/>
              </a:rPr>
              <a:t>2004)</a:t>
            </a:r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Diffusion Parameter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24442" y="1071546"/>
            <a:ext cx="3962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dirty="0" smtClean="0">
                <a:ea typeface="굴림" pitchFamily="50" charset="-127"/>
              </a:rPr>
              <a:t>L.W</a:t>
            </a:r>
            <a:r>
              <a:rPr lang="en-US" altLang="ko-KR" sz="1600" dirty="0">
                <a:ea typeface="굴림" pitchFamily="50" charset="-127"/>
              </a:rPr>
              <a:t>. </a:t>
            </a:r>
            <a:r>
              <a:rPr lang="en-US" altLang="ko-KR" sz="1600" dirty="0" smtClean="0">
                <a:ea typeface="굴림" pitchFamily="50" charset="-127"/>
              </a:rPr>
              <a:t>Chen et al., </a:t>
            </a:r>
            <a:r>
              <a:rPr lang="en-US" altLang="ko-KR" sz="1600" dirty="0">
                <a:ea typeface="굴림" pitchFamily="50" charset="-127"/>
              </a:rPr>
              <a:t>PRL 94, 032701 (2005)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142976" y="5500702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Observable in HIC is sensitive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to the </a:t>
            </a:r>
            <a:r>
              <a:rPr lang="en-US" altLang="ko-KR" sz="2000" i="1" dirty="0" smtClean="0">
                <a:solidFill>
                  <a:srgbClr val="FF000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dependence of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pitchFamily="50" charset="-127"/>
              </a:rPr>
              <a:t>E</a:t>
            </a:r>
            <a:r>
              <a:rPr lang="en-US" altLang="ko-KR" sz="2000" baseline="-25000" dirty="0" err="1" smtClean="0">
                <a:solidFill>
                  <a:srgbClr val="FF0000"/>
                </a:solidFill>
                <a:ea typeface="굴림" pitchFamily="50" charset="-127"/>
              </a:rPr>
              <a:t>sym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 and should provide </a:t>
            </a:r>
            <a:r>
              <a:rPr lang="en-US" altLang="ko-KR" sz="2000" dirty="0">
                <a:solidFill>
                  <a:srgbClr val="FF0000"/>
                </a:solidFill>
                <a:ea typeface="굴림" pitchFamily="50" charset="-127"/>
              </a:rPr>
              <a:t>constraints to </a:t>
            </a:r>
            <a:r>
              <a:rPr lang="en-US" altLang="ko-KR" sz="2000" dirty="0" smtClean="0">
                <a:solidFill>
                  <a:srgbClr val="FF0000"/>
                </a:solidFill>
                <a:ea typeface="굴림" pitchFamily="50" charset="-127"/>
              </a:rPr>
              <a:t>the symmetry energy.</a:t>
            </a:r>
            <a:endParaRPr lang="en-US" altLang="ko-KR" sz="2000" dirty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4286248" y="1382698"/>
            <a:ext cx="4372975" cy="3903690"/>
            <a:chOff x="2000232" y="1626985"/>
            <a:chExt cx="4572001" cy="4262046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4071934" y="4532323"/>
              <a:ext cx="20431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dirty="0" smtClean="0">
                  <a:solidFill>
                    <a:schemeClr val="accent2"/>
                  </a:solidFill>
                  <a:ea typeface="굴림" pitchFamily="50" charset="-127"/>
                  <a:sym typeface="Symbol" pitchFamily="18" charset="2"/>
                </a:rPr>
                <a:t>0.69  </a:t>
              </a:r>
              <a:r>
                <a:rPr lang="en-US" altLang="ko-KR" sz="2000" dirty="0" smtClean="0">
                  <a:solidFill>
                    <a:schemeClr val="accent2"/>
                  </a:solidFill>
                  <a:latin typeface="Symbol" pitchFamily="18" charset="2"/>
                  <a:ea typeface="굴림" pitchFamily="50" charset="-127"/>
                </a:rPr>
                <a:t>g</a:t>
              </a:r>
              <a:r>
                <a:rPr lang="en-US" altLang="ko-KR" sz="2000" baseline="-25000" dirty="0" smtClean="0">
                  <a:solidFill>
                    <a:schemeClr val="accent2"/>
                  </a:solidFill>
                  <a:latin typeface="Symbol" pitchFamily="18" charset="2"/>
                  <a:ea typeface="굴림" pitchFamily="50" charset="-127"/>
                </a:rPr>
                <a:t> </a:t>
              </a:r>
              <a:r>
                <a:rPr lang="en-US" altLang="ko-KR" sz="2000" dirty="0" smtClean="0">
                  <a:solidFill>
                    <a:schemeClr val="accent2"/>
                  </a:solidFill>
                  <a:ea typeface="굴림" pitchFamily="50" charset="-127"/>
                  <a:sym typeface="Symbol" pitchFamily="18" charset="2"/>
                </a:rPr>
                <a:t> 1.05</a:t>
              </a:r>
              <a:endParaRPr lang="en-US" altLang="ko-KR" sz="2000" dirty="0">
                <a:solidFill>
                  <a:schemeClr val="accent2"/>
                </a:solidFill>
                <a:ea typeface="굴림" pitchFamily="50" charset="-127"/>
                <a:sym typeface="Symbol" pitchFamily="18" charset="2"/>
              </a:endParaRPr>
            </a:p>
          </p:txBody>
        </p:sp>
        <p:pic>
          <p:nvPicPr>
            <p:cNvPr id="25" name="Picture 2" descr="G:\topdrawer\diffusion\rdiff_dr_IBUU04.ep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32" y="1649428"/>
              <a:ext cx="4572001" cy="4137026"/>
            </a:xfrm>
            <a:prstGeom prst="rect">
              <a:avLst/>
            </a:prstGeom>
            <a:noFill/>
          </p:spPr>
        </p:pic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2457432" y="5376291"/>
              <a:ext cx="4114801" cy="5080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>
              <a:off x="3899347" y="5703237"/>
              <a:ext cx="1447800" cy="0"/>
            </a:xfrm>
            <a:prstGeom prst="line">
              <a:avLst/>
            </a:prstGeom>
            <a:noFill/>
            <a:ln w="6350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1"/>
                <a:tileRect/>
              </a:gra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080142" y="5421056"/>
              <a:ext cx="8620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dirty="0" smtClean="0">
                  <a:solidFill>
                    <a:srgbClr val="0070C0"/>
                  </a:solidFill>
                  <a:ea typeface="굴림" pitchFamily="50" charset="-127"/>
                </a:rPr>
                <a:t>stiff</a:t>
              </a:r>
              <a:endParaRPr lang="en-US" altLang="ko-KR" sz="2400" dirty="0">
                <a:solidFill>
                  <a:srgbClr val="0070C0"/>
                </a:solidFill>
                <a:ea typeface="굴림" pitchFamily="50" charset="-127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672436" y="1626985"/>
              <a:ext cx="3670712" cy="403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rgbClr val="0070C0"/>
                  </a:solidFill>
                  <a:ea typeface="굴림" pitchFamily="50" charset="-127"/>
                </a:rPr>
                <a:t> 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 IBUU04: </a:t>
              </a:r>
              <a:r>
                <a:rPr lang="en-US" altLang="ko-KR" dirty="0" err="1" smtClean="0">
                  <a:solidFill>
                    <a:srgbClr val="0070C0"/>
                  </a:solidFill>
                  <a:ea typeface="굴림" pitchFamily="50" charset="-127"/>
                </a:rPr>
                <a:t>E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ea typeface="굴림" pitchFamily="50" charset="-127"/>
                </a:rPr>
                <a:t>sym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(</a:t>
              </a:r>
              <a:r>
                <a:rPr lang="en-US" altLang="ko-KR" i="1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)~31.6(</a:t>
              </a:r>
              <a:r>
                <a:rPr lang="en-US" altLang="ko-KR" i="1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/</a:t>
              </a:r>
              <a:r>
                <a:rPr lang="en-US" altLang="ko-KR" i="1" dirty="0" err="1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ea typeface="굴림" pitchFamily="50" charset="-127"/>
                </a:rPr>
                <a:t>o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)</a:t>
              </a:r>
              <a:r>
                <a:rPr lang="en-US" altLang="ko-KR" baseline="30000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g</a:t>
              </a:r>
              <a:endParaRPr lang="en-US" altLang="ko-KR" baseline="30000" dirty="0" smtClean="0">
                <a:solidFill>
                  <a:srgbClr val="0070C0"/>
                </a:solidFill>
                <a:ea typeface="굴림" pitchFamily="50" charset="-127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395498" y="5427366"/>
              <a:ext cx="8620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dirty="0" smtClean="0">
                  <a:solidFill>
                    <a:srgbClr val="FF0000"/>
                  </a:solidFill>
                  <a:ea typeface="굴림" pitchFamily="50" charset="-127"/>
                </a:rPr>
                <a:t>soft</a:t>
              </a:r>
              <a:endParaRPr lang="en-US" altLang="ko-KR" sz="2400" dirty="0">
                <a:solidFill>
                  <a:srgbClr val="FF0000"/>
                </a:solidFill>
                <a:ea typeface="굴림" pitchFamily="50" charset="-127"/>
              </a:endParaRP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214282" y="1345061"/>
            <a:ext cx="4001680" cy="3655576"/>
            <a:chOff x="47" y="525"/>
            <a:chExt cx="3032" cy="2964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47" y="865"/>
              <a:ext cx="2822" cy="2624"/>
              <a:chOff x="96" y="728"/>
              <a:chExt cx="3552" cy="3094"/>
            </a:xfrm>
          </p:grpSpPr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624" y="3618"/>
                <a:ext cx="14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ko-KR" altLang="ko-KR" sz="1200">
                  <a:solidFill>
                    <a:srgbClr val="008000"/>
                  </a:solidFill>
                </a:endParaRPr>
              </a:p>
            </p:txBody>
          </p:sp>
          <p:pic>
            <p:nvPicPr>
              <p:cNvPr id="49" name="Picture 7" descr="G:\topdrawer\diffusion\ri_talk.ep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" y="728"/>
                <a:ext cx="3552" cy="2864"/>
              </a:xfrm>
              <a:prstGeom prst="rect">
                <a:avLst/>
              </a:prstGeom>
              <a:noFill/>
            </p:spPr>
          </p:pic>
        </p:grp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61" y="525"/>
              <a:ext cx="271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dirty="0" err="1" smtClean="0">
                  <a:solidFill>
                    <a:srgbClr val="0070C0"/>
                  </a:solidFill>
                  <a:ea typeface="굴림" pitchFamily="50" charset="-127"/>
                </a:rPr>
                <a:t>E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ea typeface="굴림" pitchFamily="50" charset="-127"/>
                </a:rPr>
                <a:t>sym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(</a:t>
              </a:r>
              <a:r>
                <a:rPr lang="en-US" altLang="ko-KR" i="1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)=12.7(</a:t>
              </a:r>
              <a:r>
                <a:rPr lang="en-US" altLang="ko-KR" i="1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/</a:t>
              </a:r>
              <a:r>
                <a:rPr lang="en-US" altLang="ko-KR" i="1" dirty="0" err="1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ea typeface="굴림" pitchFamily="50" charset="-127"/>
                </a:rPr>
                <a:t>o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)</a:t>
              </a:r>
              <a:r>
                <a:rPr lang="en-US" altLang="ko-KR" baseline="30000" dirty="0" smtClean="0">
                  <a:solidFill>
                    <a:srgbClr val="0070C0"/>
                  </a:solidFill>
                  <a:ea typeface="굴림" pitchFamily="50" charset="-127"/>
                </a:rPr>
                <a:t>2/3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+12.5(</a:t>
              </a:r>
              <a:r>
                <a:rPr lang="en-US" altLang="ko-KR" i="1" dirty="0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/</a:t>
              </a:r>
              <a:r>
                <a:rPr lang="en-US" altLang="ko-KR" i="1" dirty="0" err="1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r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ea typeface="굴림" pitchFamily="50" charset="-127"/>
                </a:rPr>
                <a:t>o</a:t>
              </a:r>
              <a:r>
                <a:rPr lang="en-US" altLang="ko-KR" dirty="0" smtClean="0">
                  <a:solidFill>
                    <a:srgbClr val="0070C0"/>
                  </a:solidFill>
                  <a:ea typeface="굴림" pitchFamily="50" charset="-127"/>
                </a:rPr>
                <a:t>)</a:t>
              </a:r>
              <a:r>
                <a:rPr lang="en-US" altLang="ko-KR" baseline="30000" dirty="0" err="1" smtClean="0">
                  <a:solidFill>
                    <a:srgbClr val="0070C0"/>
                  </a:solidFill>
                  <a:latin typeface="Symbol" pitchFamily="18" charset="2"/>
                  <a:ea typeface="굴림" pitchFamily="50" charset="-127"/>
                </a:rPr>
                <a:t>g</a:t>
              </a:r>
              <a:r>
                <a:rPr lang="en-US" altLang="ko-KR" baseline="30000" dirty="0" err="1" smtClean="0">
                  <a:solidFill>
                    <a:srgbClr val="0070C0"/>
                  </a:solidFill>
                  <a:ea typeface="굴림" pitchFamily="50" charset="-127"/>
                </a:rPr>
                <a:t>i</a:t>
              </a:r>
              <a:endParaRPr lang="en-US" altLang="ko-KR" b="1" baseline="30000" dirty="0">
                <a:solidFill>
                  <a:srgbClr val="0070C0"/>
                </a:solidFill>
                <a:latin typeface="Symbol" pitchFamily="18" charset="2"/>
                <a:ea typeface="굴림" pitchFamily="50" charset="-127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928662" y="4863267"/>
            <a:ext cx="824488" cy="4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solidFill>
                  <a:srgbClr val="0070C0"/>
                </a:solidFill>
                <a:ea typeface="굴림" pitchFamily="50" charset="-127"/>
              </a:rPr>
              <a:t>stiff</a:t>
            </a:r>
            <a:endParaRPr lang="en-US" altLang="ko-KR" sz="2400" dirty="0">
              <a:solidFill>
                <a:srgbClr val="0070C0"/>
              </a:solidFill>
              <a:ea typeface="굴림" pitchFamily="50" charset="-127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214678" y="4857760"/>
            <a:ext cx="824501" cy="42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soft</a:t>
            </a:r>
            <a:endParaRPr lang="en-US" altLang="ko-KR" sz="2400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H="1">
            <a:off x="1758465" y="5126482"/>
            <a:ext cx="1384775" cy="0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5286" y="1071546"/>
            <a:ext cx="3962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dirty="0">
                <a:ea typeface="굴림" pitchFamily="50" charset="-127"/>
              </a:rPr>
              <a:t>M.B. Tsang </a:t>
            </a:r>
            <a:r>
              <a:rPr lang="en-US" altLang="ko-KR" sz="1600" dirty="0" smtClean="0">
                <a:ea typeface="굴림" pitchFamily="50" charset="-127"/>
              </a:rPr>
              <a:t>et </a:t>
            </a:r>
            <a:r>
              <a:rPr lang="en-US" altLang="ko-KR" sz="1600" dirty="0">
                <a:ea typeface="굴림" pitchFamily="50" charset="-127"/>
              </a:rPr>
              <a:t>al., PRL 92, 062701 (</a:t>
            </a:r>
            <a:r>
              <a:rPr lang="en-US" altLang="ko-KR" sz="1600" dirty="0" smtClean="0">
                <a:ea typeface="굴림" pitchFamily="50" charset="-127"/>
              </a:rPr>
              <a:t>2004)</a:t>
            </a:r>
            <a:endParaRPr lang="en-US" altLang="ko-KR" sz="1600" dirty="0">
              <a:ea typeface="굴림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214414" y="4071942"/>
            <a:ext cx="780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err="1" smtClean="0">
                <a:solidFill>
                  <a:srgbClr val="A50021"/>
                </a:solidFill>
                <a:ea typeface="굴림" pitchFamily="50" charset="-127"/>
              </a:rPr>
              <a:t>pBUU</a:t>
            </a:r>
            <a:endParaRPr lang="ko-KR" altLang="en-US" dirty="0" smtClean="0">
              <a:solidFill>
                <a:srgbClr val="A50021"/>
              </a:solidFill>
              <a:ea typeface="굴림" pitchFamily="50" charset="-127"/>
            </a:endParaRP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2500298" y="4032257"/>
            <a:ext cx="785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smtClean="0">
                <a:solidFill>
                  <a:schemeClr val="accent2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2000" baseline="-25000" dirty="0" smtClean="0">
                <a:solidFill>
                  <a:schemeClr val="accent2"/>
                </a:solidFill>
                <a:ea typeface="굴림" pitchFamily="50" charset="-127"/>
              </a:rPr>
              <a:t>i</a:t>
            </a:r>
            <a:r>
              <a:rPr lang="en-US" altLang="ko-KR" sz="2000" dirty="0" smtClean="0">
                <a:solidFill>
                  <a:schemeClr val="accent2"/>
                </a:solidFill>
                <a:ea typeface="굴림" pitchFamily="50" charset="-127"/>
                <a:sym typeface="Symbol" pitchFamily="18" charset="2"/>
              </a:rPr>
              <a:t>~2</a:t>
            </a:r>
            <a:endParaRPr lang="en-US" altLang="ko-KR" sz="2000" dirty="0">
              <a:solidFill>
                <a:schemeClr val="accent2"/>
              </a:solidFill>
              <a:ea typeface="굴림" pitchFamily="50" charset="-127"/>
              <a:sym typeface="Symbol" pitchFamily="18" charset="2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6529414" y="4103695"/>
            <a:ext cx="161448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chemeClr val="accent2"/>
                </a:solidFill>
                <a:ea typeface="굴림" pitchFamily="50" charset="-127"/>
                <a:sym typeface="Symbol" pitchFamily="18" charset="2"/>
              </a:rPr>
              <a:t>0.69</a:t>
            </a:r>
            <a:r>
              <a:rPr lang="en-US" altLang="ko-KR" sz="2000" dirty="0">
                <a:solidFill>
                  <a:schemeClr val="accent2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2000" baseline="-25000" dirty="0">
                <a:solidFill>
                  <a:schemeClr val="accent2"/>
                </a:solidFill>
                <a:ea typeface="굴림" pitchFamily="50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ea typeface="굴림" pitchFamily="50" charset="-127"/>
                <a:sym typeface="Symbol" pitchFamily="18" charset="2"/>
              </a:rPr>
              <a:t>1.05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Diffusion Parameter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21-23,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Korean Physical Society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14876" y="1285860"/>
            <a:ext cx="407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dirty="0" err="1" smtClean="0">
                <a:solidFill>
                  <a:srgbClr val="0070C0"/>
                </a:solidFill>
                <a:ea typeface="굴림" pitchFamily="50" charset="-127"/>
              </a:rPr>
              <a:t>E</a:t>
            </a:r>
            <a:r>
              <a:rPr lang="en-US" altLang="ko-KR" sz="2000" baseline="-25000" dirty="0" err="1" smtClean="0">
                <a:solidFill>
                  <a:srgbClr val="0070C0"/>
                </a:solidFill>
                <a:ea typeface="굴림" pitchFamily="50" charset="-127"/>
              </a:rPr>
              <a:t>sym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(</a:t>
            </a:r>
            <a:r>
              <a:rPr lang="en-US" altLang="ko-KR" sz="2000" i="1" dirty="0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)=12.5(</a:t>
            </a:r>
            <a:r>
              <a:rPr lang="en-US" altLang="ko-KR" sz="2000" i="1" dirty="0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/</a:t>
            </a:r>
            <a:r>
              <a:rPr lang="en-US" altLang="ko-KR" sz="2000" i="1" dirty="0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baseline="-25000" dirty="0" smtClean="0">
                <a:solidFill>
                  <a:srgbClr val="0070C0"/>
                </a:solidFill>
                <a:ea typeface="굴림" pitchFamily="50" charset="-127"/>
              </a:rPr>
              <a:t>0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)</a:t>
            </a:r>
            <a:r>
              <a:rPr lang="en-US" altLang="ko-KR" sz="2000" baseline="30000" dirty="0" smtClean="0">
                <a:solidFill>
                  <a:srgbClr val="0070C0"/>
                </a:solidFill>
                <a:ea typeface="굴림" pitchFamily="50" charset="-127"/>
              </a:rPr>
              <a:t>2/3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+17.6</a:t>
            </a:r>
            <a:r>
              <a:rPr lang="en-US" altLang="ko-KR" sz="2000" baseline="-25000" dirty="0" smtClean="0">
                <a:solidFill>
                  <a:srgbClr val="0070C0"/>
                </a:solidFill>
                <a:ea typeface="굴림" pitchFamily="50" charset="-127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ea typeface="굴림" pitchFamily="50" charset="-127"/>
              </a:rPr>
              <a:t>(</a:t>
            </a:r>
            <a:r>
              <a:rPr lang="en-US" altLang="ko-KR" sz="2000" i="1" dirty="0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/</a:t>
            </a:r>
            <a:r>
              <a:rPr lang="en-US" altLang="ko-KR" sz="2000" i="1" dirty="0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r</a:t>
            </a:r>
            <a:r>
              <a:rPr lang="en-US" altLang="ko-KR" sz="2000" baseline="-25000" dirty="0" smtClean="0">
                <a:solidFill>
                  <a:srgbClr val="0070C0"/>
                </a:solidFill>
                <a:ea typeface="굴림" pitchFamily="50" charset="-127"/>
              </a:rPr>
              <a:t>0</a:t>
            </a:r>
            <a:r>
              <a:rPr lang="en-US" altLang="ko-KR" sz="2000" dirty="0" smtClean="0">
                <a:solidFill>
                  <a:srgbClr val="0070C0"/>
                </a:solidFill>
                <a:ea typeface="굴림" pitchFamily="50" charset="-127"/>
              </a:rPr>
              <a:t>)</a:t>
            </a:r>
            <a:r>
              <a:rPr lang="en-US" altLang="ko-KR" sz="2000" baseline="30000" dirty="0" err="1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2000" baseline="30000" dirty="0" err="1" smtClean="0">
                <a:solidFill>
                  <a:srgbClr val="0070C0"/>
                </a:solidFill>
                <a:ea typeface="굴림" pitchFamily="50" charset="-127"/>
              </a:rPr>
              <a:t>i</a:t>
            </a:r>
            <a:endParaRPr lang="en-US" altLang="ko-KR" sz="2000" baseline="30000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/>
        </p:nvGraphicFramePr>
        <p:xfrm>
          <a:off x="4940300" y="2143125"/>
          <a:ext cx="3846513" cy="801688"/>
        </p:xfrm>
        <a:graphic>
          <a:graphicData uri="http://schemas.openxmlformats.org/presentationml/2006/ole">
            <p:oleObj spid="_x0000_s159746" name="수식" r:id="rId3" imgW="2070000" imgH="431640" progId="Equation.3">
              <p:embed/>
            </p:oleObj>
          </a:graphicData>
        </a:graphic>
      </p:graphicFrame>
      <p:grpSp>
        <p:nvGrpSpPr>
          <p:cNvPr id="3" name="그룹 23"/>
          <p:cNvGrpSpPr/>
          <p:nvPr/>
        </p:nvGrpSpPr>
        <p:grpSpPr>
          <a:xfrm>
            <a:off x="4643439" y="3214686"/>
            <a:ext cx="4300072" cy="2857520"/>
            <a:chOff x="4643439" y="3214686"/>
            <a:chExt cx="4300072" cy="2857520"/>
          </a:xfrm>
        </p:grpSpPr>
        <p:grpSp>
          <p:nvGrpSpPr>
            <p:cNvPr id="10" name="그룹 14"/>
            <p:cNvGrpSpPr/>
            <p:nvPr/>
          </p:nvGrpSpPr>
          <p:grpSpPr>
            <a:xfrm>
              <a:off x="5072066" y="3214686"/>
              <a:ext cx="3871445" cy="2857520"/>
              <a:chOff x="2285984" y="1500174"/>
              <a:chExt cx="5929354" cy="4686300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2309838" y="1500174"/>
                <a:ext cx="5905500" cy="4686300"/>
                <a:chOff x="2024086" y="1447800"/>
                <a:chExt cx="5905500" cy="4686300"/>
              </a:xfrm>
            </p:grpSpPr>
            <p:pic>
              <p:nvPicPr>
                <p:cNvPr id="7" name="Picture 7" descr="G:\topdrawer\zhang\symm_ene\QMD\Ri_delta_chisq.ep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024086" y="1447800"/>
                  <a:ext cx="5905500" cy="4686300"/>
                </a:xfrm>
                <a:prstGeom prst="rect">
                  <a:avLst/>
                </a:prstGeom>
                <a:noFill/>
              </p:spPr>
            </p:pic>
            <p:sp>
              <p:nvSpPr>
                <p:cNvPr id="8" name="Rectangle 15"/>
                <p:cNvSpPr>
                  <a:spLocks noChangeArrowheads="1"/>
                </p:cNvSpPr>
                <p:nvPr/>
              </p:nvSpPr>
              <p:spPr bwMode="auto">
                <a:xfrm>
                  <a:off x="5260745" y="1799272"/>
                  <a:ext cx="1777952" cy="521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dirty="0">
                      <a:solidFill>
                        <a:srgbClr val="FF0000"/>
                      </a:solidFill>
                      <a:latin typeface="Symbol" pitchFamily="18" charset="2"/>
                      <a:ea typeface="굴림" pitchFamily="50" charset="-127"/>
                      <a:sym typeface="Symbol" pitchFamily="18" charset="2"/>
                    </a:rPr>
                    <a:t>0.4</a:t>
                  </a:r>
                  <a:r>
                    <a:rPr lang="en-US" altLang="ko-KR" sz="1600" dirty="0">
                      <a:solidFill>
                        <a:srgbClr val="FF0000"/>
                      </a:solidFill>
                      <a:latin typeface="Symbol" pitchFamily="18" charset="2"/>
                      <a:ea typeface="굴림" pitchFamily="50" charset="-127"/>
                    </a:rPr>
                    <a:t>g</a:t>
                  </a:r>
                  <a:r>
                    <a:rPr lang="en-US" altLang="ko-KR" sz="1600" baseline="-25000" dirty="0">
                      <a:solidFill>
                        <a:srgbClr val="FF0000"/>
                      </a:solidFill>
                      <a:ea typeface="굴림" pitchFamily="50" charset="-127"/>
                    </a:rPr>
                    <a:t>i </a:t>
                  </a:r>
                  <a:r>
                    <a:rPr lang="en-US" altLang="ko-KR" sz="1600" dirty="0">
                      <a:solidFill>
                        <a:srgbClr val="FF0000"/>
                      </a:solidFill>
                      <a:latin typeface="Symbol" pitchFamily="18" charset="2"/>
                      <a:ea typeface="굴림" pitchFamily="50" charset="-127"/>
                      <a:sym typeface="Symbol" pitchFamily="18" charset="2"/>
                    </a:rPr>
                    <a:t>1</a:t>
                  </a:r>
                </a:p>
              </p:txBody>
            </p:sp>
          </p:grpSp>
          <p:sp>
            <p:nvSpPr>
              <p:cNvPr id="14" name="직사각형 13"/>
              <p:cNvSpPr/>
              <p:nvPr/>
            </p:nvSpPr>
            <p:spPr>
              <a:xfrm>
                <a:off x="2285984" y="157161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 bwMode="auto">
            <a:xfrm rot="16200000">
              <a:off x="4496283" y="4290536"/>
              <a:ext cx="6944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i="1" dirty="0" err="1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2000" i="1" baseline="-25000" dirty="0" err="1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(</a:t>
              </a:r>
              <a:r>
                <a:rPr lang="el-GR" altLang="ko-KR" sz="20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α</a:t>
              </a:r>
              <a:r>
                <a:rPr lang="en-US" altLang="ko-KR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)</a:t>
              </a:r>
              <a:endParaRPr lang="ko-KR" altLang="en-US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</p:grp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071538" y="2098974"/>
          <a:ext cx="2847975" cy="873125"/>
        </p:xfrm>
        <a:graphic>
          <a:graphicData uri="http://schemas.openxmlformats.org/presentationml/2006/ole">
            <p:oleObj spid="_x0000_s159747" name="Equation" r:id="rId5" imgW="1485720" imgH="457200" progId="Equation.3">
              <p:embed/>
            </p:oleObj>
          </a:graphicData>
        </a:graphic>
      </p:graphicFrame>
      <p:grpSp>
        <p:nvGrpSpPr>
          <p:cNvPr id="12" name="그룹 22"/>
          <p:cNvGrpSpPr/>
          <p:nvPr/>
        </p:nvGrpSpPr>
        <p:grpSpPr>
          <a:xfrm>
            <a:off x="-32" y="3329006"/>
            <a:ext cx="4572031" cy="2743200"/>
            <a:chOff x="142845" y="3329006"/>
            <a:chExt cx="4572031" cy="2743200"/>
          </a:xfrm>
        </p:grpSpPr>
        <p:grpSp>
          <p:nvGrpSpPr>
            <p:cNvPr id="15" name="그룹 17"/>
            <p:cNvGrpSpPr/>
            <p:nvPr/>
          </p:nvGrpSpPr>
          <p:grpSpPr>
            <a:xfrm>
              <a:off x="514100" y="3329006"/>
              <a:ext cx="4200776" cy="2743200"/>
              <a:chOff x="2247884" y="1539875"/>
              <a:chExt cx="5829316" cy="4632325"/>
            </a:xfrm>
          </p:grpSpPr>
          <p:pic>
            <p:nvPicPr>
              <p:cNvPr id="19" name="Picture 13" descr="Ri_rap_chisq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62200" y="1539875"/>
                <a:ext cx="5715000" cy="4632325"/>
              </a:xfrm>
              <a:prstGeom prst="rect">
                <a:avLst/>
              </a:prstGeom>
              <a:noFill/>
            </p:spPr>
          </p:pic>
          <p:sp>
            <p:nvSpPr>
              <p:cNvPr id="21" name="직사각형 20"/>
              <p:cNvSpPr/>
              <p:nvPr/>
            </p:nvSpPr>
            <p:spPr>
              <a:xfrm>
                <a:off x="2247884" y="1571612"/>
                <a:ext cx="42862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TextBox 21"/>
            <p:cNvSpPr txBox="1"/>
            <p:nvPr/>
          </p:nvSpPr>
          <p:spPr bwMode="auto">
            <a:xfrm rot="16200000">
              <a:off x="20536" y="4260042"/>
              <a:ext cx="6447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i="1" dirty="0" err="1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2000" i="1" baseline="-25000" dirty="0" err="1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i</a:t>
              </a:r>
              <a:r>
                <a:rPr lang="en-US" altLang="ko-KR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(</a:t>
              </a:r>
              <a:r>
                <a:rPr lang="en-US" altLang="ko-KR" sz="20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f</a:t>
              </a:r>
              <a:r>
                <a:rPr lang="en-US" altLang="ko-KR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)</a:t>
              </a:r>
              <a:endParaRPr lang="ko-KR" altLang="en-US" sz="20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629526" y="3474648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>
                <a:solidFill>
                  <a:srgbClr val="FF0000"/>
                </a:solidFill>
                <a:latin typeface="Symbol" pitchFamily="18" charset="2"/>
                <a:ea typeface="굴림" pitchFamily="50" charset="-127"/>
                <a:sym typeface="Symbol" pitchFamily="18" charset="2"/>
              </a:rPr>
              <a:t>0.4</a:t>
            </a:r>
            <a:r>
              <a:rPr lang="en-US" altLang="ko-KR" sz="1600" dirty="0">
                <a:solidFill>
                  <a:srgbClr val="FF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600" baseline="-25000" dirty="0">
                <a:solidFill>
                  <a:srgbClr val="FF0000"/>
                </a:solidFill>
                <a:ea typeface="굴림" pitchFamily="50" charset="-127"/>
              </a:rPr>
              <a:t>i </a:t>
            </a:r>
            <a:r>
              <a:rPr lang="en-US" altLang="ko-KR" sz="1600" dirty="0">
                <a:solidFill>
                  <a:srgbClr val="FF0000"/>
                </a:solidFill>
                <a:latin typeface="Symbol" pitchFamily="18" charset="2"/>
                <a:ea typeface="굴림" pitchFamily="50" charset="-127"/>
                <a:sym typeface="Symbol" pitchFamily="18" charset="2"/>
              </a:rPr>
              <a:t>1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85786" y="1345156"/>
            <a:ext cx="3470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NSCL/MSU Data at Low Energy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785818"/>
          </a:xfrm>
        </p:spPr>
        <p:txBody>
          <a:bodyPr/>
          <a:lstStyle/>
          <a:p>
            <a:r>
              <a:rPr lang="en-US" altLang="ko-KR" dirty="0" smtClean="0"/>
              <a:t>Collective Flow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14282" y="2334276"/>
            <a:ext cx="807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0000FF"/>
                </a:solidFill>
                <a:ea typeface="굴림" pitchFamily="50" charset="-127"/>
              </a:rPr>
              <a:t>Stiff</a:t>
            </a:r>
            <a:endParaRPr lang="ko-KR" altLang="en-US" sz="280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14282" y="5146448"/>
            <a:ext cx="1124026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itchFamily="50" charset="-127"/>
              </a:rPr>
              <a:t>Super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itchFamily="50" charset="-127"/>
              </a:rPr>
              <a:t>Soft</a:t>
            </a:r>
            <a:endParaRPr lang="ko-KR" altLang="en-US" sz="28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214414" y="71414"/>
            <a:ext cx="7032065" cy="6670441"/>
            <a:chOff x="1611901" y="71414"/>
            <a:chExt cx="7032065" cy="6670441"/>
          </a:xfrm>
        </p:grpSpPr>
        <p:pic>
          <p:nvPicPr>
            <p:cNvPr id="8" name="그림 7" descr="v1-diff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71414"/>
              <a:ext cx="3429024" cy="6670441"/>
            </a:xfrm>
            <a:prstGeom prst="rect">
              <a:avLst/>
            </a:prstGeom>
          </p:spPr>
        </p:pic>
        <p:graphicFrame>
          <p:nvGraphicFramePr>
            <p:cNvPr id="9" name="개체 8"/>
            <p:cNvGraphicFramePr>
              <a:graphicFrameLocks noChangeAspect="1"/>
            </p:cNvGraphicFramePr>
            <p:nvPr/>
          </p:nvGraphicFramePr>
          <p:xfrm>
            <a:off x="2033243" y="1142984"/>
            <a:ext cx="2824509" cy="987430"/>
          </p:xfrm>
          <a:graphic>
            <a:graphicData uri="http://schemas.openxmlformats.org/presentationml/2006/ole">
              <p:oleObj spid="_x0000_s89090" name="수식" r:id="rId4" imgW="1562040" imgH="545760" progId="Equation.3">
                <p:embed/>
              </p:oleObj>
            </a:graphicData>
          </a:graphic>
        </p:graphicFrame>
        <p:grpSp>
          <p:nvGrpSpPr>
            <p:cNvPr id="14" name="그룹 13"/>
            <p:cNvGrpSpPr/>
            <p:nvPr/>
          </p:nvGrpSpPr>
          <p:grpSpPr>
            <a:xfrm>
              <a:off x="1611901" y="2214555"/>
              <a:ext cx="3388727" cy="4442804"/>
              <a:chOff x="2139263" y="2214555"/>
              <a:chExt cx="3388727" cy="4442804"/>
            </a:xfrm>
          </p:grpSpPr>
          <p:pic>
            <p:nvPicPr>
              <p:cNvPr id="7" name="그림 6" descr="v1-sym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39263" y="2214555"/>
                <a:ext cx="3388727" cy="4442804"/>
              </a:xfrm>
              <a:prstGeom prst="rect">
                <a:avLst/>
              </a:prstGeom>
            </p:spPr>
          </p:pic>
          <p:sp>
            <p:nvSpPr>
              <p:cNvPr id="10" name="타원 9"/>
              <p:cNvSpPr/>
              <p:nvPr/>
            </p:nvSpPr>
            <p:spPr>
              <a:xfrm>
                <a:off x="2901630" y="4412286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928926" y="2602238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 flipV="1">
              <a:off x="4786314" y="3786190"/>
              <a:ext cx="1000132" cy="8572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4827258" y="2786058"/>
              <a:ext cx="959188" cy="2857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 bwMode="auto">
          <a:xfrm>
            <a:off x="8114509" y="285728"/>
            <a:ext cx="99110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Large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N/Z</a:t>
            </a:r>
            <a:endParaRPr lang="ko-KR" altLang="en-US" sz="2400" b="1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8120185" y="5214950"/>
            <a:ext cx="97975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492AA0"/>
                </a:solidFill>
                <a:ea typeface="굴림" pitchFamily="50" charset="-127"/>
              </a:rPr>
              <a:t>Small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b="1" dirty="0" smtClean="0">
                <a:solidFill>
                  <a:srgbClr val="492AA0"/>
                </a:solidFill>
                <a:ea typeface="굴림" pitchFamily="50" charset="-127"/>
              </a:rPr>
              <a:t>N/Z</a:t>
            </a:r>
            <a:endParaRPr lang="ko-KR" altLang="en-US" sz="2400" b="1" dirty="0" smtClean="0">
              <a:solidFill>
                <a:srgbClr val="492AA0"/>
              </a:solidFill>
              <a:ea typeface="굴림" pitchFamily="50" charset="-127"/>
            </a:endParaRPr>
          </a:p>
        </p:txBody>
      </p:sp>
      <p:sp>
        <p:nvSpPr>
          <p:cNvPr id="24" name="위쪽/아래쪽 화살표 23"/>
          <p:cNvSpPr/>
          <p:nvPr/>
        </p:nvSpPr>
        <p:spPr>
          <a:xfrm>
            <a:off x="8429652" y="1357298"/>
            <a:ext cx="357190" cy="3714776"/>
          </a:xfrm>
          <a:prstGeom prst="up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쪽/아래쪽 화살표 24"/>
          <p:cNvSpPr/>
          <p:nvPr/>
        </p:nvSpPr>
        <p:spPr>
          <a:xfrm>
            <a:off x="7786710" y="571480"/>
            <a:ext cx="142876" cy="64294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/아래쪽 화살표 25"/>
          <p:cNvSpPr/>
          <p:nvPr/>
        </p:nvSpPr>
        <p:spPr>
          <a:xfrm>
            <a:off x="7858148" y="5072074"/>
            <a:ext cx="142876" cy="285752"/>
          </a:xfrm>
          <a:prstGeom prst="up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61755" y="1164387"/>
            <a:ext cx="146867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B.-A. Li,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PRL 85, 4221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(2000)</a:t>
            </a:r>
            <a:endParaRPr lang="ko-KR" altLang="en-US" sz="1600" dirty="0" smtClean="0">
              <a:ea typeface="굴림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rot="16200000">
            <a:off x="-15261" y="3874951"/>
            <a:ext cx="2055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Also known as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</a:t>
            </a:r>
            <a:endParaRPr lang="ko-KR" altLang="en-US" b="1" baseline="-25000" dirty="0" smtClean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rot="5400000" flipH="1">
            <a:off x="-418528" y="4061810"/>
            <a:ext cx="1980000" cy="0"/>
          </a:xfrm>
          <a:prstGeom prst="line">
            <a:avLst/>
          </a:prstGeom>
          <a:noFill/>
          <a:ln w="127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Multi-Purpose Detector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8" name="그림 7" descr="Fig-KRIB-Dete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036" y="1194914"/>
            <a:ext cx="8429652" cy="494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7" name="_x79757392" descr="EMB000015d041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1" y="68216"/>
            <a:ext cx="8643965" cy="63225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546598" y="5476418"/>
            <a:ext cx="22397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Tentative design</a:t>
            </a:r>
          </a:p>
          <a:p>
            <a:pPr algn="ctr">
              <a:spcBef>
                <a:spcPct val="1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under discussion</a:t>
            </a:r>
            <a:endParaRPr lang="ko-KR" altLang="en-US" sz="2000" b="1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02041"/>
            <a:ext cx="8472518" cy="400052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Rich physics with RI beams</a:t>
            </a:r>
          </a:p>
          <a:p>
            <a:pPr lvl="1"/>
            <a:r>
              <a:rPr lang="en-US" altLang="ko-KR" dirty="0" smtClean="0"/>
              <a:t>Neutron &amp; proton drip lines</a:t>
            </a:r>
          </a:p>
          <a:p>
            <a:pPr lvl="1"/>
            <a:r>
              <a:rPr lang="en-US" altLang="ko-KR" dirty="0" smtClean="0"/>
              <a:t>Neutron halo &amp; skin structures</a:t>
            </a:r>
          </a:p>
          <a:p>
            <a:pPr lvl="1"/>
            <a:r>
              <a:rPr lang="en-US" altLang="ko-KR" dirty="0" smtClean="0"/>
              <a:t>Nuclear Astrophysics</a:t>
            </a:r>
          </a:p>
          <a:p>
            <a:pPr lvl="1"/>
            <a:r>
              <a:rPr lang="en-US" altLang="ko-KR" dirty="0" smtClean="0"/>
              <a:t>Super-heavy elements</a:t>
            </a:r>
          </a:p>
          <a:p>
            <a:pPr lvl="1"/>
            <a:r>
              <a:rPr lang="en-US" altLang="ko-KR" dirty="0" smtClean="0"/>
              <a:t>Fundamental symmetries</a:t>
            </a:r>
          </a:p>
          <a:p>
            <a:pPr lvl="1"/>
            <a:r>
              <a:rPr lang="en-US" altLang="ko-KR" dirty="0" smtClean="0"/>
              <a:t>Nuclear symmetry energy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en-US" altLang="ko-KR" dirty="0" smtClean="0"/>
              <a:t>Long-standing problem in nuclear physics</a:t>
            </a:r>
          </a:p>
          <a:p>
            <a:pPr lvl="2">
              <a:buFontTx/>
              <a:buChar char="-"/>
            </a:pPr>
            <a:r>
              <a:rPr lang="en-US" altLang="ko-KR" dirty="0" smtClean="0"/>
              <a:t>Crucial to understand the neutron matter</a:t>
            </a:r>
          </a:p>
          <a:p>
            <a:pPr lvl="2">
              <a:buFontTx/>
              <a:buChar char="-"/>
            </a:pPr>
            <a:r>
              <a:rPr lang="en-US" altLang="ko-KR" dirty="0" smtClean="0"/>
              <a:t>Crucial to understand the astrophysical objects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5892" y="5041580"/>
            <a:ext cx="8473826" cy="1387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KoRIA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large scale </a:t>
            </a:r>
            <a:r>
              <a:rPr lang="en-US" altLang="ko-KR" sz="2400" dirty="0" smtClean="0">
                <a:solidFill>
                  <a:srgbClr val="002060"/>
                </a:solidFill>
              </a:rPr>
              <a:t>accelerator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lang="en-US" altLang="ko-KR" sz="2400" dirty="0" smtClean="0">
                <a:solidFill>
                  <a:srgbClr val="002060"/>
                </a:solidFill>
              </a:rPr>
              <a:t>basic science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Korea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your help &amp;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participation</a:t>
            </a:r>
            <a:r>
              <a:rPr lang="en-US" altLang="ko-KR" sz="2400" dirty="0" smtClean="0">
                <a:solidFill>
                  <a:srgbClr val="002060"/>
                </a:solidFill>
              </a:rPr>
              <a:t>!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098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88" y="0"/>
            <a:ext cx="4754562" cy="2225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22532" name="Rectangle 4"/>
          <p:cNvSpPr>
            <a:spLocks noChangeAspect="1" noChangeArrowheads="1"/>
          </p:cNvSpPr>
          <p:nvPr/>
        </p:nvSpPr>
        <p:spPr bwMode="auto">
          <a:xfrm>
            <a:off x="3649663" y="476567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28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39700" y="182563"/>
            <a:ext cx="523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Rectangle 35"/>
          <p:cNvSpPr>
            <a:spLocks noChangeArrowheads="1"/>
          </p:cNvSpPr>
          <p:nvPr/>
        </p:nvSpPr>
        <p:spPr bwMode="auto">
          <a:xfrm>
            <a:off x="2686050" y="53784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6" name="Rectangle 36"/>
          <p:cNvSpPr>
            <a:spLocks noChangeArrowheads="1"/>
          </p:cNvSpPr>
          <p:nvPr/>
        </p:nvSpPr>
        <p:spPr bwMode="auto">
          <a:xfrm>
            <a:off x="1612900" y="58610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7" name="Rectangle 37"/>
          <p:cNvSpPr>
            <a:spLocks noChangeArrowheads="1"/>
          </p:cNvSpPr>
          <p:nvPr/>
        </p:nvSpPr>
        <p:spPr bwMode="auto">
          <a:xfrm>
            <a:off x="1244600" y="5924550"/>
            <a:ext cx="2349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Rectangle 38"/>
          <p:cNvSpPr>
            <a:spLocks noChangeArrowheads="1"/>
          </p:cNvSpPr>
          <p:nvPr/>
        </p:nvSpPr>
        <p:spPr bwMode="auto">
          <a:xfrm>
            <a:off x="711200" y="623570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Rectangle 39"/>
          <p:cNvSpPr>
            <a:spLocks noChangeArrowheads="1"/>
          </p:cNvSpPr>
          <p:nvPr/>
        </p:nvSpPr>
        <p:spPr bwMode="auto">
          <a:xfrm>
            <a:off x="444500" y="62928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Rectangle 40"/>
          <p:cNvSpPr>
            <a:spLocks noChangeArrowheads="1"/>
          </p:cNvSpPr>
          <p:nvPr/>
        </p:nvSpPr>
        <p:spPr bwMode="auto">
          <a:xfrm>
            <a:off x="95250" y="60896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Rectangle 41"/>
          <p:cNvSpPr>
            <a:spLocks noChangeArrowheads="1"/>
          </p:cNvSpPr>
          <p:nvPr/>
        </p:nvSpPr>
        <p:spPr bwMode="auto">
          <a:xfrm>
            <a:off x="222250" y="5829300"/>
            <a:ext cx="24130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Rectangle 42"/>
          <p:cNvSpPr>
            <a:spLocks noChangeArrowheads="1"/>
          </p:cNvSpPr>
          <p:nvPr/>
        </p:nvSpPr>
        <p:spPr bwMode="auto">
          <a:xfrm>
            <a:off x="736600" y="52260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Rectangle 43"/>
          <p:cNvSpPr>
            <a:spLocks noChangeArrowheads="1"/>
          </p:cNvSpPr>
          <p:nvPr/>
        </p:nvSpPr>
        <p:spPr bwMode="auto">
          <a:xfrm>
            <a:off x="1073150" y="485775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4" name="Rectangle 44"/>
          <p:cNvSpPr>
            <a:spLocks noChangeArrowheads="1"/>
          </p:cNvSpPr>
          <p:nvPr/>
        </p:nvSpPr>
        <p:spPr bwMode="auto">
          <a:xfrm>
            <a:off x="2273300" y="3790950"/>
            <a:ext cx="25400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Rectangle 45"/>
          <p:cNvSpPr>
            <a:spLocks noChangeArrowheads="1"/>
          </p:cNvSpPr>
          <p:nvPr/>
        </p:nvSpPr>
        <p:spPr bwMode="auto">
          <a:xfrm>
            <a:off x="4641850" y="2247900"/>
            <a:ext cx="22225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6" name="Rectangle 46"/>
          <p:cNvSpPr>
            <a:spLocks noChangeAspect="1" noChangeArrowheads="1"/>
          </p:cNvSpPr>
          <p:nvPr/>
        </p:nvSpPr>
        <p:spPr bwMode="auto">
          <a:xfrm>
            <a:off x="1520825" y="5783263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28</a:t>
            </a:r>
          </a:p>
        </p:txBody>
      </p:sp>
      <p:sp>
        <p:nvSpPr>
          <p:cNvPr id="22547" name="Rectangle 47"/>
          <p:cNvSpPr>
            <a:spLocks noChangeAspect="1" noChangeArrowheads="1"/>
          </p:cNvSpPr>
          <p:nvPr/>
        </p:nvSpPr>
        <p:spPr bwMode="auto">
          <a:xfrm>
            <a:off x="592138" y="6140450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8</a:t>
            </a:r>
          </a:p>
        </p:txBody>
      </p:sp>
      <p:sp>
        <p:nvSpPr>
          <p:cNvPr id="22548" name="Rectangle 48"/>
          <p:cNvSpPr>
            <a:spLocks noChangeAspect="1" noChangeArrowheads="1"/>
          </p:cNvSpPr>
          <p:nvPr/>
        </p:nvSpPr>
        <p:spPr bwMode="auto">
          <a:xfrm>
            <a:off x="295275" y="62452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</a:t>
            </a:r>
          </a:p>
        </p:txBody>
      </p:sp>
      <p:sp>
        <p:nvSpPr>
          <p:cNvPr id="22549" name="Rectangle 49"/>
          <p:cNvSpPr>
            <a:spLocks noChangeAspect="1" noChangeArrowheads="1"/>
          </p:cNvSpPr>
          <p:nvPr/>
        </p:nvSpPr>
        <p:spPr bwMode="auto">
          <a:xfrm>
            <a:off x="2741613" y="5126038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20</a:t>
            </a:r>
          </a:p>
        </p:txBody>
      </p:sp>
      <p:sp>
        <p:nvSpPr>
          <p:cNvPr id="22550" name="Rectangle 50"/>
          <p:cNvSpPr>
            <a:spLocks noChangeAspect="1" noChangeArrowheads="1"/>
          </p:cNvSpPr>
          <p:nvPr/>
        </p:nvSpPr>
        <p:spPr bwMode="auto">
          <a:xfrm>
            <a:off x="193675" y="5726113"/>
            <a:ext cx="295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8</a:t>
            </a:r>
          </a:p>
        </p:txBody>
      </p:sp>
      <p:sp>
        <p:nvSpPr>
          <p:cNvPr id="22551" name="Rectangle 51"/>
          <p:cNvSpPr>
            <a:spLocks noChangeAspect="1" noChangeArrowheads="1"/>
          </p:cNvSpPr>
          <p:nvPr/>
        </p:nvSpPr>
        <p:spPr bwMode="auto">
          <a:xfrm>
            <a:off x="101600" y="6054725"/>
            <a:ext cx="29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</a:t>
            </a:r>
          </a:p>
        </p:txBody>
      </p:sp>
      <p:sp>
        <p:nvSpPr>
          <p:cNvPr id="22552" name="Rectangle 52"/>
          <p:cNvSpPr>
            <a:spLocks noChangeAspect="1" noChangeArrowheads="1"/>
          </p:cNvSpPr>
          <p:nvPr/>
        </p:nvSpPr>
        <p:spPr bwMode="auto">
          <a:xfrm>
            <a:off x="2154238" y="3700463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50</a:t>
            </a:r>
          </a:p>
        </p:txBody>
      </p:sp>
      <p:sp>
        <p:nvSpPr>
          <p:cNvPr id="22553" name="Rectangle 53"/>
          <p:cNvSpPr>
            <a:spLocks noChangeAspect="1" noChangeArrowheads="1"/>
          </p:cNvSpPr>
          <p:nvPr/>
        </p:nvSpPr>
        <p:spPr bwMode="auto">
          <a:xfrm>
            <a:off x="1077913" y="5927725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20</a:t>
            </a:r>
          </a:p>
        </p:txBody>
      </p:sp>
      <p:sp>
        <p:nvSpPr>
          <p:cNvPr id="22554" name="Rectangle 54"/>
          <p:cNvSpPr>
            <a:spLocks noChangeAspect="1" noChangeArrowheads="1"/>
          </p:cNvSpPr>
          <p:nvPr/>
        </p:nvSpPr>
        <p:spPr bwMode="auto">
          <a:xfrm>
            <a:off x="2532063" y="5289550"/>
            <a:ext cx="40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50</a:t>
            </a:r>
          </a:p>
        </p:txBody>
      </p:sp>
      <p:sp>
        <p:nvSpPr>
          <p:cNvPr id="22555" name="Rectangle 55"/>
          <p:cNvSpPr>
            <a:spLocks noChangeAspect="1" noChangeArrowheads="1"/>
          </p:cNvSpPr>
          <p:nvPr/>
        </p:nvSpPr>
        <p:spPr bwMode="auto">
          <a:xfrm>
            <a:off x="4367213" y="2087563"/>
            <a:ext cx="409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sz="1800" b="1">
                <a:solidFill>
                  <a:schemeClr val="tx2"/>
                </a:solidFill>
                <a:latin typeface="Palatino" pitchFamily="18" charset="0"/>
              </a:rPr>
              <a:t>82</a:t>
            </a:r>
          </a:p>
        </p:txBody>
      </p:sp>
      <p:sp>
        <p:nvSpPr>
          <p:cNvPr id="22556" name="Text Box 7"/>
          <p:cNvSpPr txBox="1">
            <a:spLocks noChangeArrowheads="1"/>
          </p:cNvSpPr>
          <p:nvPr/>
        </p:nvSpPr>
        <p:spPr bwMode="auto">
          <a:xfrm>
            <a:off x="285750" y="48260"/>
            <a:ext cx="59586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u="sng" dirty="0"/>
              <a:t>Landscape of </a:t>
            </a:r>
            <a:r>
              <a:rPr lang="en-US" altLang="ja-JP" sz="2800" b="1" u="sng" dirty="0">
                <a:solidFill>
                  <a:srgbClr val="FF0000"/>
                </a:solidFill>
              </a:rPr>
              <a:t>Neutron Drip Line</a:t>
            </a:r>
            <a:r>
              <a:rPr lang="en-US" altLang="ja-JP" sz="2800" b="1" u="sng" dirty="0"/>
              <a:t>? </a:t>
            </a:r>
            <a:endParaRPr lang="ja-JP" altLang="en-US" sz="2800" b="1" u="sng" dirty="0"/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592138" y="527050"/>
            <a:ext cx="4022724" cy="400050"/>
            <a:chOff x="379" y="332"/>
            <a:chExt cx="2534" cy="252"/>
          </a:xfrm>
        </p:grpSpPr>
        <p:sp>
          <p:nvSpPr>
            <p:cNvPr id="22601" name="Text Box 87"/>
            <p:cNvSpPr txBox="1">
              <a:spLocks noChangeArrowheads="1"/>
            </p:cNvSpPr>
            <p:nvPr/>
          </p:nvSpPr>
          <p:spPr bwMode="auto">
            <a:xfrm>
              <a:off x="490" y="332"/>
              <a:ext cx="24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Where is the </a:t>
              </a:r>
              <a:r>
                <a:rPr lang="en-US" altLang="ja-JP" sz="2000" dirty="0" smtClean="0"/>
                <a:t>neutron drip </a:t>
              </a:r>
              <a:r>
                <a:rPr lang="en-US" altLang="ja-JP" sz="2000" dirty="0"/>
                <a:t>line?</a:t>
              </a:r>
              <a:endParaRPr lang="en-US" altLang="ja-JP" sz="2000" dirty="0">
                <a:solidFill>
                  <a:srgbClr val="FF0000"/>
                </a:solidFill>
              </a:endParaRPr>
            </a:p>
          </p:txBody>
        </p:sp>
        <p:sp>
          <p:nvSpPr>
            <p:cNvPr id="299110" name="Oval 102"/>
            <p:cNvSpPr>
              <a:spLocks noChangeArrowheads="1"/>
            </p:cNvSpPr>
            <p:nvPr/>
          </p:nvSpPr>
          <p:spPr bwMode="auto">
            <a:xfrm>
              <a:off x="379" y="420"/>
              <a:ext cx="116" cy="1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592138" y="928670"/>
            <a:ext cx="3481388" cy="400050"/>
            <a:chOff x="377" y="638"/>
            <a:chExt cx="2193" cy="252"/>
          </a:xfrm>
        </p:grpSpPr>
        <p:sp>
          <p:nvSpPr>
            <p:cNvPr id="22597" name="Text Box 97"/>
            <p:cNvSpPr txBox="1">
              <a:spLocks noChangeArrowheads="1"/>
            </p:cNvSpPr>
            <p:nvPr/>
          </p:nvSpPr>
          <p:spPr bwMode="auto">
            <a:xfrm>
              <a:off x="485" y="638"/>
              <a:ext cx="20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Shell property</a:t>
              </a:r>
              <a:r>
                <a:rPr lang="en-US" altLang="ja-JP" sz="2000" dirty="0"/>
                <a:t> at </a:t>
              </a:r>
              <a:r>
                <a:rPr lang="en-US" altLang="ja-JP" sz="2000" dirty="0" smtClean="0"/>
                <a:t>drip line</a:t>
              </a:r>
              <a:r>
                <a:rPr lang="en-US" altLang="ja-JP" sz="2000" dirty="0"/>
                <a:t>?</a:t>
              </a:r>
            </a:p>
          </p:txBody>
        </p:sp>
        <p:sp>
          <p:nvSpPr>
            <p:cNvPr id="299111" name="Oval 103"/>
            <p:cNvSpPr>
              <a:spLocks noChangeArrowheads="1"/>
            </p:cNvSpPr>
            <p:nvPr/>
          </p:nvSpPr>
          <p:spPr bwMode="auto">
            <a:xfrm>
              <a:off x="377" y="736"/>
              <a:ext cx="116" cy="1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592138" y="1428736"/>
            <a:ext cx="4657724" cy="400050"/>
            <a:chOff x="373" y="970"/>
            <a:chExt cx="2934" cy="252"/>
          </a:xfrm>
        </p:grpSpPr>
        <p:sp>
          <p:nvSpPr>
            <p:cNvPr id="22593" name="Text Box 98"/>
            <p:cNvSpPr txBox="1">
              <a:spLocks noChangeArrowheads="1"/>
            </p:cNvSpPr>
            <p:nvPr/>
          </p:nvSpPr>
          <p:spPr bwMode="auto">
            <a:xfrm>
              <a:off x="481" y="970"/>
              <a:ext cx="28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Collectivity</a:t>
              </a:r>
              <a:r>
                <a:rPr lang="en-US" altLang="ja-JP" sz="2000" dirty="0"/>
                <a:t>, </a:t>
              </a:r>
              <a:r>
                <a:rPr lang="en-US" altLang="ja-JP" sz="2000" dirty="0" smtClean="0"/>
                <a:t>deformation </a:t>
              </a:r>
              <a:r>
                <a:rPr lang="en-US" altLang="ja-JP" sz="2000" dirty="0"/>
                <a:t>at </a:t>
              </a:r>
              <a:r>
                <a:rPr lang="en-US" altLang="ja-JP" sz="2000" dirty="0" smtClean="0"/>
                <a:t>drip line</a:t>
              </a:r>
              <a:r>
                <a:rPr lang="en-US" altLang="ja-JP" sz="2000" dirty="0"/>
                <a:t>?</a:t>
              </a:r>
            </a:p>
          </p:txBody>
        </p:sp>
        <p:sp>
          <p:nvSpPr>
            <p:cNvPr id="299112" name="Oval 104"/>
            <p:cNvSpPr>
              <a:spLocks noChangeArrowheads="1"/>
            </p:cNvSpPr>
            <p:nvPr/>
          </p:nvSpPr>
          <p:spPr bwMode="auto">
            <a:xfrm>
              <a:off x="373" y="1052"/>
              <a:ext cx="116" cy="1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592138" y="1935157"/>
            <a:ext cx="5594350" cy="708025"/>
            <a:chOff x="373" y="1260"/>
            <a:chExt cx="3524" cy="446"/>
          </a:xfrm>
        </p:grpSpPr>
        <p:sp>
          <p:nvSpPr>
            <p:cNvPr id="22589" name="Text Box 99"/>
            <p:cNvSpPr txBox="1">
              <a:spLocks noChangeArrowheads="1"/>
            </p:cNvSpPr>
            <p:nvPr/>
          </p:nvSpPr>
          <p:spPr bwMode="auto">
            <a:xfrm>
              <a:off x="506" y="1260"/>
              <a:ext cx="3391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Halo nuclei</a:t>
              </a:r>
              <a:r>
                <a:rPr lang="en-US" altLang="ja-JP" sz="2000" dirty="0"/>
                <a:t>– abundant? universal?</a:t>
              </a:r>
            </a:p>
            <a:p>
              <a:r>
                <a:rPr lang="en-US" altLang="ja-JP" sz="2000" dirty="0"/>
                <a:t>How </a:t>
              </a:r>
              <a:r>
                <a:rPr lang="en-US" altLang="ja-JP" sz="2000" dirty="0">
                  <a:solidFill>
                    <a:srgbClr val="FF0000"/>
                  </a:solidFill>
                </a:rPr>
                <a:t>halo is formed</a:t>
              </a:r>
              <a:r>
                <a:rPr lang="en-US" altLang="ja-JP" sz="2000" dirty="0"/>
                <a:t> towards heavier region?</a:t>
              </a:r>
            </a:p>
          </p:txBody>
        </p:sp>
        <p:sp>
          <p:nvSpPr>
            <p:cNvPr id="299113" name="Oval 105"/>
            <p:cNvSpPr>
              <a:spLocks noChangeArrowheads="1"/>
            </p:cNvSpPr>
            <p:nvPr/>
          </p:nvSpPr>
          <p:spPr bwMode="auto">
            <a:xfrm>
              <a:off x="373" y="1347"/>
              <a:ext cx="116" cy="1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99115" name="Line 107"/>
          <p:cNvSpPr>
            <a:spLocks noChangeShapeType="1"/>
          </p:cNvSpPr>
          <p:nvPr/>
        </p:nvSpPr>
        <p:spPr bwMode="auto">
          <a:xfrm>
            <a:off x="711200" y="6173788"/>
            <a:ext cx="1203325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116" name="Text Box 108"/>
          <p:cNvSpPr txBox="1">
            <a:spLocks noChangeArrowheads="1"/>
          </p:cNvSpPr>
          <p:nvPr/>
        </p:nvSpPr>
        <p:spPr bwMode="auto">
          <a:xfrm>
            <a:off x="1952625" y="5875338"/>
            <a:ext cx="4023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2n-halo(3body):</a:t>
            </a:r>
            <a:r>
              <a:rPr lang="en-US" altLang="ja-JP" sz="2000" baseline="30000" dirty="0"/>
              <a:t>6</a:t>
            </a:r>
            <a:r>
              <a:rPr lang="en-US" altLang="ja-JP" sz="2000" dirty="0"/>
              <a:t>He,</a:t>
            </a:r>
            <a:r>
              <a:rPr lang="en-US" altLang="ja-JP" sz="2000" baseline="30000" dirty="0"/>
              <a:t>11</a:t>
            </a:r>
            <a:r>
              <a:rPr lang="en-US" altLang="ja-JP" sz="2000" dirty="0"/>
              <a:t>Li,</a:t>
            </a:r>
            <a:r>
              <a:rPr lang="en-US" altLang="ja-JP" sz="2000" baseline="30000" dirty="0"/>
              <a:t>14</a:t>
            </a:r>
            <a:r>
              <a:rPr lang="en-US" altLang="ja-JP" sz="2000" dirty="0"/>
              <a:t>Be,</a:t>
            </a:r>
            <a:r>
              <a:rPr lang="en-US" altLang="ja-JP" sz="2000" baseline="30000" dirty="0"/>
              <a:t>17,19</a:t>
            </a:r>
            <a:r>
              <a:rPr lang="en-US" altLang="ja-JP" sz="2000" dirty="0"/>
              <a:t>B</a:t>
            </a:r>
          </a:p>
          <a:p>
            <a:r>
              <a:rPr lang="en-US" altLang="ja-JP" sz="2000" dirty="0"/>
              <a:t>1n-halo(2body):</a:t>
            </a:r>
            <a:r>
              <a:rPr lang="en-US" altLang="ja-JP" sz="2000" baseline="30000" dirty="0"/>
              <a:t>11</a:t>
            </a:r>
            <a:r>
              <a:rPr lang="en-US" altLang="ja-JP" sz="2000" dirty="0"/>
              <a:t>Be,</a:t>
            </a:r>
            <a:r>
              <a:rPr lang="en-US" altLang="ja-JP" sz="2000" baseline="30000" dirty="0"/>
              <a:t>19</a:t>
            </a:r>
            <a:r>
              <a:rPr lang="en-US" altLang="ja-JP" sz="2000" dirty="0"/>
              <a:t>C</a:t>
            </a:r>
          </a:p>
        </p:txBody>
      </p:sp>
      <p:sp>
        <p:nvSpPr>
          <p:cNvPr id="299117" name="Oval 109"/>
          <p:cNvSpPr>
            <a:spLocks noChangeArrowheads="1"/>
          </p:cNvSpPr>
          <p:nvPr/>
        </p:nvSpPr>
        <p:spPr bwMode="auto">
          <a:xfrm rot="-1941610">
            <a:off x="304800" y="6073775"/>
            <a:ext cx="879475" cy="128588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9118" name="Text Box 110"/>
          <p:cNvSpPr txBox="1">
            <a:spLocks noChangeArrowheads="1"/>
          </p:cNvSpPr>
          <p:nvPr/>
        </p:nvSpPr>
        <p:spPr bwMode="auto">
          <a:xfrm>
            <a:off x="1993900" y="5591175"/>
            <a:ext cx="351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/>
              <a:t>Halo found in p-shell, </a:t>
            </a:r>
            <a:r>
              <a:rPr lang="en-US" altLang="ja-JP" sz="2000" u="sng" dirty="0" err="1"/>
              <a:t>sd</a:t>
            </a:r>
            <a:r>
              <a:rPr lang="en-US" altLang="ja-JP" sz="2000" u="sng" dirty="0"/>
              <a:t>-shell</a:t>
            </a:r>
          </a:p>
        </p:txBody>
      </p:sp>
      <p:sp>
        <p:nvSpPr>
          <p:cNvPr id="22565" name="Rectangle 111"/>
          <p:cNvSpPr>
            <a:spLocks noChangeArrowheads="1"/>
          </p:cNvSpPr>
          <p:nvPr/>
        </p:nvSpPr>
        <p:spPr bwMode="auto">
          <a:xfrm>
            <a:off x="6062663" y="3951288"/>
            <a:ext cx="1960562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9121" name="Oval 113"/>
          <p:cNvSpPr>
            <a:spLocks noChangeArrowheads="1"/>
          </p:cNvSpPr>
          <p:nvPr/>
        </p:nvSpPr>
        <p:spPr bwMode="auto">
          <a:xfrm rot="-1420076">
            <a:off x="722313" y="4067175"/>
            <a:ext cx="8591550" cy="231775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9124" name="Text Box 116"/>
          <p:cNvSpPr txBox="1">
            <a:spLocks noChangeArrowheads="1"/>
          </p:cNvSpPr>
          <p:nvPr/>
        </p:nvSpPr>
        <p:spPr bwMode="auto">
          <a:xfrm>
            <a:off x="3844925" y="463867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9125" name="Oval 117"/>
          <p:cNvSpPr>
            <a:spLocks noChangeArrowheads="1"/>
          </p:cNvSpPr>
          <p:nvPr/>
        </p:nvSpPr>
        <p:spPr bwMode="auto">
          <a:xfrm>
            <a:off x="4542786" y="4245284"/>
            <a:ext cx="23653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9126" name="Line 118"/>
          <p:cNvSpPr>
            <a:spLocks noChangeShapeType="1"/>
          </p:cNvSpPr>
          <p:nvPr/>
        </p:nvSpPr>
        <p:spPr bwMode="auto">
          <a:xfrm flipV="1">
            <a:off x="4711700" y="4138613"/>
            <a:ext cx="11779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127" name="Text Box 119"/>
          <p:cNvSpPr txBox="1">
            <a:spLocks noChangeArrowheads="1"/>
          </p:cNvSpPr>
          <p:nvPr/>
        </p:nvSpPr>
        <p:spPr bwMode="auto">
          <a:xfrm>
            <a:off x="5918200" y="3760788"/>
            <a:ext cx="32190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Giant Halo?</a:t>
            </a:r>
            <a:r>
              <a:rPr lang="en-US" altLang="ja-JP" sz="2000" baseline="30000" dirty="0"/>
              <a:t>128</a:t>
            </a:r>
            <a:r>
              <a:rPr lang="en-US" altLang="ja-JP" sz="2000" dirty="0"/>
              <a:t>Zr</a:t>
            </a:r>
            <a:r>
              <a:rPr lang="en-US" altLang="ja-JP" sz="2000" dirty="0" smtClean="0"/>
              <a:t>: 6n </a:t>
            </a:r>
            <a:r>
              <a:rPr lang="en-US" altLang="ja-JP" sz="2000" dirty="0"/>
              <a:t>halo?</a:t>
            </a:r>
          </a:p>
          <a:p>
            <a:r>
              <a:rPr lang="en-US" altLang="ja-JP" sz="2000" dirty="0"/>
              <a:t>J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Meng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and P</a:t>
            </a:r>
            <a:r>
              <a:rPr lang="en-US" altLang="ja-JP" sz="2000" dirty="0" smtClean="0"/>
              <a:t>. Ring</a:t>
            </a:r>
            <a:r>
              <a:rPr lang="en-US" altLang="ja-JP" sz="2000" dirty="0"/>
              <a:t>, </a:t>
            </a:r>
          </a:p>
          <a:p>
            <a:r>
              <a:rPr lang="en-US" altLang="ja-JP" sz="2000" dirty="0"/>
              <a:t>PRL80</a:t>
            </a:r>
            <a:r>
              <a:rPr lang="en-US" altLang="ja-JP" sz="2000" dirty="0" smtClean="0"/>
              <a:t>, 460 (1998</a:t>
            </a:r>
            <a:r>
              <a:rPr lang="en-US" altLang="ja-JP" sz="2000" dirty="0"/>
              <a:t>)</a:t>
            </a:r>
          </a:p>
        </p:txBody>
      </p: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287338" y="3798888"/>
            <a:ext cx="2024062" cy="1560512"/>
            <a:chOff x="181" y="1861"/>
            <a:chExt cx="1275" cy="983"/>
          </a:xfrm>
        </p:grpSpPr>
        <p:sp>
          <p:nvSpPr>
            <p:cNvPr id="299137" name="Oval 129"/>
            <p:cNvSpPr>
              <a:spLocks noChangeArrowheads="1"/>
            </p:cNvSpPr>
            <p:nvPr/>
          </p:nvSpPr>
          <p:spPr bwMode="auto">
            <a:xfrm>
              <a:off x="448" y="1861"/>
              <a:ext cx="1008" cy="95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24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583" name="Oval 130"/>
            <p:cNvSpPr>
              <a:spLocks noChangeArrowheads="1"/>
            </p:cNvSpPr>
            <p:nvPr/>
          </p:nvSpPr>
          <p:spPr bwMode="auto">
            <a:xfrm>
              <a:off x="736" y="2124"/>
              <a:ext cx="432" cy="43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66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2400" baseline="30000">
                  <a:latin typeface="Times New Roman" pitchFamily="18" charset="0"/>
                </a:rPr>
                <a:t>9</a:t>
              </a:r>
              <a:r>
                <a:rPr kumimoji="0" lang="en-US" altLang="ja-JP" sz="240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22584" name="Oval 131"/>
            <p:cNvSpPr>
              <a:spLocks noChangeArrowheads="1"/>
            </p:cNvSpPr>
            <p:nvPr/>
          </p:nvSpPr>
          <p:spPr bwMode="auto">
            <a:xfrm>
              <a:off x="640" y="205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5" name="Oval 132"/>
            <p:cNvSpPr>
              <a:spLocks noChangeArrowheads="1"/>
            </p:cNvSpPr>
            <p:nvPr/>
          </p:nvSpPr>
          <p:spPr bwMode="auto">
            <a:xfrm>
              <a:off x="1072" y="258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6" name="Text Box 133"/>
            <p:cNvSpPr txBox="1">
              <a:spLocks noChangeArrowheads="1"/>
            </p:cNvSpPr>
            <p:nvPr/>
          </p:nvSpPr>
          <p:spPr bwMode="auto">
            <a:xfrm>
              <a:off x="181" y="2556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400" baseline="30000">
                  <a:latin typeface="Times New Roman" pitchFamily="18" charset="0"/>
                </a:rPr>
                <a:t>11</a:t>
              </a:r>
              <a:r>
                <a:rPr kumimoji="0" lang="en-US" altLang="ja-JP" sz="240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22587" name="Text Box 134"/>
            <p:cNvSpPr txBox="1">
              <a:spLocks noChangeArrowheads="1"/>
            </p:cNvSpPr>
            <p:nvPr/>
          </p:nvSpPr>
          <p:spPr bwMode="auto">
            <a:xfrm>
              <a:off x="534" y="207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588" name="Text Box 135"/>
            <p:cNvSpPr txBox="1">
              <a:spLocks noChangeArrowheads="1"/>
            </p:cNvSpPr>
            <p:nvPr/>
          </p:nvSpPr>
          <p:spPr bwMode="auto">
            <a:xfrm>
              <a:off x="1168" y="234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400">
                  <a:latin typeface="Times New Roman" pitchFamily="18" charset="0"/>
                </a:rPr>
                <a:t>n</a:t>
              </a:r>
            </a:p>
          </p:txBody>
        </p:sp>
      </p:grp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7035800" y="4683125"/>
            <a:ext cx="1852613" cy="2003425"/>
            <a:chOff x="4432" y="2950"/>
            <a:chExt cx="1167" cy="1262"/>
          </a:xfrm>
        </p:grpSpPr>
        <p:sp>
          <p:nvSpPr>
            <p:cNvPr id="299145" name="Oval 137"/>
            <p:cNvSpPr>
              <a:spLocks noChangeArrowheads="1"/>
            </p:cNvSpPr>
            <p:nvPr/>
          </p:nvSpPr>
          <p:spPr bwMode="auto">
            <a:xfrm>
              <a:off x="4432" y="2950"/>
              <a:ext cx="1125" cy="106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 sz="24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574" name="Oval 138"/>
            <p:cNvSpPr>
              <a:spLocks noChangeArrowheads="1"/>
            </p:cNvSpPr>
            <p:nvPr/>
          </p:nvSpPr>
          <p:spPr bwMode="auto">
            <a:xfrm>
              <a:off x="4782" y="3289"/>
              <a:ext cx="432" cy="432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66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kumimoji="0" lang="en-US" altLang="ja-JP" sz="2400" baseline="30000">
                  <a:latin typeface="Times New Roman" pitchFamily="18" charset="0"/>
                </a:rPr>
                <a:t>122</a:t>
              </a:r>
              <a:r>
                <a:rPr kumimoji="0" lang="en-US" altLang="ja-JP" sz="2400">
                  <a:latin typeface="Times New Roman" pitchFamily="18" charset="0"/>
                </a:rPr>
                <a:t>Zr</a:t>
              </a:r>
            </a:p>
          </p:txBody>
        </p:sp>
        <p:sp>
          <p:nvSpPr>
            <p:cNvPr id="22575" name="Oval 139"/>
            <p:cNvSpPr>
              <a:spLocks noChangeArrowheads="1"/>
            </p:cNvSpPr>
            <p:nvPr/>
          </p:nvSpPr>
          <p:spPr bwMode="auto">
            <a:xfrm>
              <a:off x="4584" y="327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76" name="Oval 140"/>
            <p:cNvSpPr>
              <a:spLocks noChangeArrowheads="1"/>
            </p:cNvSpPr>
            <p:nvPr/>
          </p:nvSpPr>
          <p:spPr bwMode="auto">
            <a:xfrm>
              <a:off x="5262" y="36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77" name="Oval 145"/>
            <p:cNvSpPr>
              <a:spLocks noChangeArrowheads="1"/>
            </p:cNvSpPr>
            <p:nvPr/>
          </p:nvSpPr>
          <p:spPr bwMode="auto">
            <a:xfrm>
              <a:off x="4616" y="356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78" name="Oval 146"/>
            <p:cNvSpPr>
              <a:spLocks noChangeArrowheads="1"/>
            </p:cNvSpPr>
            <p:nvPr/>
          </p:nvSpPr>
          <p:spPr bwMode="auto">
            <a:xfrm>
              <a:off x="5278" y="337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79" name="Oval 147"/>
            <p:cNvSpPr>
              <a:spLocks noChangeArrowheads="1"/>
            </p:cNvSpPr>
            <p:nvPr/>
          </p:nvSpPr>
          <p:spPr bwMode="auto">
            <a:xfrm>
              <a:off x="5067" y="312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0" name="Oval 148"/>
            <p:cNvSpPr>
              <a:spLocks noChangeArrowheads="1"/>
            </p:cNvSpPr>
            <p:nvPr/>
          </p:nvSpPr>
          <p:spPr bwMode="auto">
            <a:xfrm>
              <a:off x="4889" y="379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1" name="Text Box 150"/>
            <p:cNvSpPr txBox="1">
              <a:spLocks noChangeArrowheads="1"/>
            </p:cNvSpPr>
            <p:nvPr/>
          </p:nvSpPr>
          <p:spPr bwMode="auto">
            <a:xfrm>
              <a:off x="5110" y="3924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400" baseline="30000">
                  <a:latin typeface="Times New Roman" pitchFamily="18" charset="0"/>
                </a:rPr>
                <a:t>128</a:t>
              </a:r>
              <a:r>
                <a:rPr kumimoji="0" lang="en-US" altLang="ja-JP" sz="2400">
                  <a:latin typeface="Times New Roman" pitchFamily="18" charset="0"/>
                </a:rPr>
                <a:t>Zr</a:t>
              </a:r>
            </a:p>
          </p:txBody>
        </p:sp>
      </p:grpSp>
      <p:sp>
        <p:nvSpPr>
          <p:cNvPr id="69" name="TextBox 68"/>
          <p:cNvSpPr txBox="1"/>
          <p:nvPr/>
        </p:nvSpPr>
        <p:spPr bwMode="auto">
          <a:xfrm>
            <a:off x="6963812" y="142852"/>
            <a:ext cx="2108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From </a:t>
            </a:r>
            <a:r>
              <a:rPr lang="en-US" altLang="ko-KR" dirty="0" smtClean="0">
                <a:ea typeface="굴림" pitchFamily="50" charset="-127"/>
              </a:rPr>
              <a:t>T.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Nakamura</a:t>
            </a:r>
            <a:endParaRPr lang="ko-KR" altLang="en-US" dirty="0" smtClean="0"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115" grpId="0" animBg="1"/>
      <p:bldP spid="299116" grpId="0"/>
      <p:bldP spid="299117" grpId="0" animBg="1"/>
      <p:bldP spid="299118" grpId="0"/>
      <p:bldP spid="299121" grpId="0" animBg="1"/>
      <p:bldP spid="299124" grpId="0"/>
      <p:bldP spid="299125" grpId="0" animBg="1"/>
      <p:bldP spid="299126" grpId="0" animBg="1"/>
      <p:bldP spid="299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383588" y="1373188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607425" y="1373188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104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0104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2" name="Rectangle 6" descr="右上がり対角線 (太)"/>
          <p:cNvSpPr>
            <a:spLocks noChangeArrowheads="1"/>
          </p:cNvSpPr>
          <p:nvPr/>
        </p:nvSpPr>
        <p:spPr bwMode="auto">
          <a:xfrm>
            <a:off x="70104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5486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38200" y="5486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066800" y="5486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38200" y="5257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066800" y="5257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0" y="5257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09" name="Rectangle 13" descr="ざらざら"/>
          <p:cNvSpPr>
            <a:spLocks noChangeArrowheads="1"/>
          </p:cNvSpPr>
          <p:nvPr/>
        </p:nvSpPr>
        <p:spPr bwMode="auto">
          <a:xfrm>
            <a:off x="1981200" y="5257800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295400" y="5029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524000" y="5029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5029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981200" y="5029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438400" y="5029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295400" y="4800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4800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981200" y="4800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2209800" y="4800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438400" y="4800600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895600" y="4800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295400" y="4572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4572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1981200" y="4572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438400" y="4572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2667000" y="4572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895600" y="4572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3352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29" name="Rectangle 33" descr="ざらざら"/>
          <p:cNvSpPr>
            <a:spLocks noChangeArrowheads="1"/>
          </p:cNvSpPr>
          <p:nvPr/>
        </p:nvSpPr>
        <p:spPr bwMode="auto">
          <a:xfrm>
            <a:off x="3810000" y="4572000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295400" y="4343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524000" y="4343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752600" y="4343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981200" y="4343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2438400" y="4343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2667000" y="4343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3124200" y="4343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352800" y="4343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3581400" y="4343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3810000" y="4343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1752600" y="4114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1981200" y="4114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2209800" y="4114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2438400" y="4114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26670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28956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31242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33528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35814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38100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4038600" y="4114800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4267200" y="4114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1752600" y="3886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1981200" y="3886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2438400" y="388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2667000" y="388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2895600" y="388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0" name="Rectangle 64"/>
          <p:cNvSpPr>
            <a:spLocks noChangeArrowheads="1"/>
          </p:cNvSpPr>
          <p:nvPr/>
        </p:nvSpPr>
        <p:spPr bwMode="auto">
          <a:xfrm>
            <a:off x="31242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33528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35814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38100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40386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4267200" y="3886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2438400" y="3657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2667000" y="3657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2895600" y="3657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31242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33528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35814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38100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40386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42672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44958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7" name="Rectangle 81" descr="右上がり対角線 (太)"/>
          <p:cNvSpPr>
            <a:spLocks noChangeArrowheads="1"/>
          </p:cNvSpPr>
          <p:nvPr/>
        </p:nvSpPr>
        <p:spPr bwMode="auto">
          <a:xfrm>
            <a:off x="51816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2209800" y="3429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2438400" y="3429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2667000" y="3429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3352800" y="3429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4" name="Rectangle 88"/>
          <p:cNvSpPr>
            <a:spLocks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5" name="Rectangle 89"/>
          <p:cNvSpPr>
            <a:spLocks noChangeArrowheads="1"/>
          </p:cNvSpPr>
          <p:nvPr/>
        </p:nvSpPr>
        <p:spPr bwMode="auto">
          <a:xfrm>
            <a:off x="38100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6" name="Rectangle 90"/>
          <p:cNvSpPr>
            <a:spLocks noChangeArrowheads="1"/>
          </p:cNvSpPr>
          <p:nvPr/>
        </p:nvSpPr>
        <p:spPr bwMode="auto">
          <a:xfrm>
            <a:off x="40386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42672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8" name="Rectangle 92"/>
          <p:cNvSpPr>
            <a:spLocks noChangeArrowheads="1"/>
          </p:cNvSpPr>
          <p:nvPr/>
        </p:nvSpPr>
        <p:spPr bwMode="auto">
          <a:xfrm>
            <a:off x="44958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89" name="Rectangle 93"/>
          <p:cNvSpPr>
            <a:spLocks noChangeArrowheads="1"/>
          </p:cNvSpPr>
          <p:nvPr/>
        </p:nvSpPr>
        <p:spPr bwMode="auto">
          <a:xfrm>
            <a:off x="47244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49530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2" name="Rectangle 96" descr="右上がり対角線 (太)"/>
          <p:cNvSpPr>
            <a:spLocks noChangeArrowheads="1"/>
          </p:cNvSpPr>
          <p:nvPr/>
        </p:nvSpPr>
        <p:spPr bwMode="auto">
          <a:xfrm>
            <a:off x="5410200" y="3429000"/>
            <a:ext cx="228600" cy="228600"/>
          </a:xfrm>
          <a:prstGeom prst="rect">
            <a:avLst/>
          </a:prstGeom>
          <a:pattFill prst="wdUp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3" name="Rectangle 97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4" name="Rectangle 98"/>
          <p:cNvSpPr>
            <a:spLocks noChangeArrowheads="1"/>
          </p:cNvSpPr>
          <p:nvPr/>
        </p:nvSpPr>
        <p:spPr bwMode="auto">
          <a:xfrm>
            <a:off x="2438400" y="3200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5" name="Rectangle 99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2895600" y="3200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3124200" y="3200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8" name="Rectangle 102"/>
          <p:cNvSpPr>
            <a:spLocks noChangeArrowheads="1"/>
          </p:cNvSpPr>
          <p:nvPr/>
        </p:nvSpPr>
        <p:spPr bwMode="auto">
          <a:xfrm>
            <a:off x="3352800" y="3200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799" name="Rectangle 103"/>
          <p:cNvSpPr>
            <a:spLocks noChangeArrowheads="1"/>
          </p:cNvSpPr>
          <p:nvPr/>
        </p:nvSpPr>
        <p:spPr bwMode="auto">
          <a:xfrm>
            <a:off x="35814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0" name="Rectangle 104"/>
          <p:cNvSpPr>
            <a:spLocks noChangeArrowheads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1" name="Rectangle 105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2" name="Rectangle 106"/>
          <p:cNvSpPr>
            <a:spLocks noChangeArrowheads="1"/>
          </p:cNvSpPr>
          <p:nvPr/>
        </p:nvSpPr>
        <p:spPr bwMode="auto">
          <a:xfrm>
            <a:off x="42672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44958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49530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6" name="Rectangle 110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8" name="Rectangle 112"/>
          <p:cNvSpPr>
            <a:spLocks noChangeArrowheads="1"/>
          </p:cNvSpPr>
          <p:nvPr/>
        </p:nvSpPr>
        <p:spPr bwMode="auto">
          <a:xfrm>
            <a:off x="56388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09" name="Rectangle 113" descr="右上がり対角線 (太)"/>
          <p:cNvSpPr>
            <a:spLocks noChangeArrowheads="1"/>
          </p:cNvSpPr>
          <p:nvPr/>
        </p:nvSpPr>
        <p:spPr bwMode="auto">
          <a:xfrm>
            <a:off x="58674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0" name="Rectangle 114"/>
          <p:cNvSpPr>
            <a:spLocks noChangeArrowheads="1"/>
          </p:cNvSpPr>
          <p:nvPr/>
        </p:nvSpPr>
        <p:spPr bwMode="auto">
          <a:xfrm>
            <a:off x="60960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2438400" y="2971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>
            <a:off x="2667000" y="2971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3" name="Rectangle 117"/>
          <p:cNvSpPr>
            <a:spLocks noChangeArrowheads="1"/>
          </p:cNvSpPr>
          <p:nvPr/>
        </p:nvSpPr>
        <p:spPr bwMode="auto">
          <a:xfrm>
            <a:off x="2895600" y="2971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4" name="Rectangle 118"/>
          <p:cNvSpPr>
            <a:spLocks noChangeArrowheads="1"/>
          </p:cNvSpPr>
          <p:nvPr/>
        </p:nvSpPr>
        <p:spPr bwMode="auto">
          <a:xfrm>
            <a:off x="3124200" y="2971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5" name="Rectangle 119"/>
          <p:cNvSpPr>
            <a:spLocks noChangeArrowheads="1"/>
          </p:cNvSpPr>
          <p:nvPr/>
        </p:nvSpPr>
        <p:spPr bwMode="auto">
          <a:xfrm>
            <a:off x="3352800" y="2971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6" name="Rectangle 120"/>
          <p:cNvSpPr>
            <a:spLocks noChangeArrowheads="1"/>
          </p:cNvSpPr>
          <p:nvPr/>
        </p:nvSpPr>
        <p:spPr bwMode="auto">
          <a:xfrm>
            <a:off x="3581400" y="2971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7" name="Rectangle 121"/>
          <p:cNvSpPr>
            <a:spLocks noChangeArrowheads="1"/>
          </p:cNvSpPr>
          <p:nvPr/>
        </p:nvSpPr>
        <p:spPr bwMode="auto">
          <a:xfrm>
            <a:off x="3810000" y="2971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40386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19" name="Rectangle 123"/>
          <p:cNvSpPr>
            <a:spLocks noChangeArrowheads="1"/>
          </p:cNvSpPr>
          <p:nvPr/>
        </p:nvSpPr>
        <p:spPr bwMode="auto">
          <a:xfrm>
            <a:off x="42672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0" name="Rectangle 124"/>
          <p:cNvSpPr>
            <a:spLocks noChangeArrowheads="1"/>
          </p:cNvSpPr>
          <p:nvPr/>
        </p:nvSpPr>
        <p:spPr bwMode="auto">
          <a:xfrm>
            <a:off x="44958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1" name="Rectangle 125"/>
          <p:cNvSpPr>
            <a:spLocks noChangeArrowheads="1"/>
          </p:cNvSpPr>
          <p:nvPr/>
        </p:nvSpPr>
        <p:spPr bwMode="auto">
          <a:xfrm>
            <a:off x="47244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2" name="Rectangle 126"/>
          <p:cNvSpPr>
            <a:spLocks noChangeArrowheads="1"/>
          </p:cNvSpPr>
          <p:nvPr/>
        </p:nvSpPr>
        <p:spPr bwMode="auto">
          <a:xfrm>
            <a:off x="49530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3" name="Rectangle 127"/>
          <p:cNvSpPr>
            <a:spLocks noChangeArrowheads="1"/>
          </p:cNvSpPr>
          <p:nvPr/>
        </p:nvSpPr>
        <p:spPr bwMode="auto">
          <a:xfrm>
            <a:off x="5181600" y="2971800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54102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5" name="Rectangle 129"/>
          <p:cNvSpPr>
            <a:spLocks noChangeArrowheads="1"/>
          </p:cNvSpPr>
          <p:nvPr/>
        </p:nvSpPr>
        <p:spPr bwMode="auto">
          <a:xfrm>
            <a:off x="5638800" y="2971800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6" name="Rectangle 130" descr="右上がり対角線 (太)"/>
          <p:cNvSpPr>
            <a:spLocks noChangeArrowheads="1"/>
          </p:cNvSpPr>
          <p:nvPr/>
        </p:nvSpPr>
        <p:spPr bwMode="auto">
          <a:xfrm>
            <a:off x="58674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60960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24384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29" name="Rectangle 133"/>
          <p:cNvSpPr>
            <a:spLocks noChangeArrowheads="1"/>
          </p:cNvSpPr>
          <p:nvPr/>
        </p:nvSpPr>
        <p:spPr bwMode="auto">
          <a:xfrm>
            <a:off x="26670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28956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1" name="Rectangle 135"/>
          <p:cNvSpPr>
            <a:spLocks noChangeArrowheads="1"/>
          </p:cNvSpPr>
          <p:nvPr/>
        </p:nvSpPr>
        <p:spPr bwMode="auto">
          <a:xfrm>
            <a:off x="31242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2" name="Rectangle 136"/>
          <p:cNvSpPr>
            <a:spLocks noChangeArrowheads="1"/>
          </p:cNvSpPr>
          <p:nvPr/>
        </p:nvSpPr>
        <p:spPr bwMode="auto">
          <a:xfrm>
            <a:off x="33528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3" name="Rectangle 137"/>
          <p:cNvSpPr>
            <a:spLocks noChangeArrowheads="1"/>
          </p:cNvSpPr>
          <p:nvPr/>
        </p:nvSpPr>
        <p:spPr bwMode="auto">
          <a:xfrm>
            <a:off x="3581400" y="2743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3810000" y="2743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5" name="Rectangle 139"/>
          <p:cNvSpPr>
            <a:spLocks noChangeArrowheads="1"/>
          </p:cNvSpPr>
          <p:nvPr/>
        </p:nvSpPr>
        <p:spPr bwMode="auto">
          <a:xfrm>
            <a:off x="40386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6" name="Rectangle 140"/>
          <p:cNvSpPr>
            <a:spLocks noChangeArrowheads="1"/>
          </p:cNvSpPr>
          <p:nvPr/>
        </p:nvSpPr>
        <p:spPr bwMode="auto">
          <a:xfrm>
            <a:off x="42672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7" name="Rectangle 141"/>
          <p:cNvSpPr>
            <a:spLocks noChangeArrowheads="1"/>
          </p:cNvSpPr>
          <p:nvPr/>
        </p:nvSpPr>
        <p:spPr bwMode="auto">
          <a:xfrm>
            <a:off x="44958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8" name="Rectangle 142"/>
          <p:cNvSpPr>
            <a:spLocks noChangeArrowheads="1"/>
          </p:cNvSpPr>
          <p:nvPr/>
        </p:nvSpPr>
        <p:spPr bwMode="auto">
          <a:xfrm>
            <a:off x="47244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39" name="Rectangle 143"/>
          <p:cNvSpPr>
            <a:spLocks noChangeArrowheads="1"/>
          </p:cNvSpPr>
          <p:nvPr/>
        </p:nvSpPr>
        <p:spPr bwMode="auto">
          <a:xfrm>
            <a:off x="49530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0" name="Rectangle 144"/>
          <p:cNvSpPr>
            <a:spLocks noChangeArrowheads="1"/>
          </p:cNvSpPr>
          <p:nvPr/>
        </p:nvSpPr>
        <p:spPr bwMode="auto">
          <a:xfrm>
            <a:off x="51816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1" name="Rectangle 145"/>
          <p:cNvSpPr>
            <a:spLocks noChangeArrowheads="1"/>
          </p:cNvSpPr>
          <p:nvPr/>
        </p:nvSpPr>
        <p:spPr bwMode="auto">
          <a:xfrm>
            <a:off x="54102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2" name="Rectangle 146"/>
          <p:cNvSpPr>
            <a:spLocks noChangeArrowheads="1"/>
          </p:cNvSpPr>
          <p:nvPr/>
        </p:nvSpPr>
        <p:spPr bwMode="auto">
          <a:xfrm>
            <a:off x="56388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3" name="Rectangle 147"/>
          <p:cNvSpPr>
            <a:spLocks noChangeArrowheads="1"/>
          </p:cNvSpPr>
          <p:nvPr/>
        </p:nvSpPr>
        <p:spPr bwMode="auto">
          <a:xfrm>
            <a:off x="58674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60960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5" name="Rectangle 149"/>
          <p:cNvSpPr>
            <a:spLocks noChangeArrowheads="1"/>
          </p:cNvSpPr>
          <p:nvPr/>
        </p:nvSpPr>
        <p:spPr bwMode="auto">
          <a:xfrm>
            <a:off x="24384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6" name="Rectangle 150"/>
          <p:cNvSpPr>
            <a:spLocks noChangeArrowheads="1"/>
          </p:cNvSpPr>
          <p:nvPr/>
        </p:nvSpPr>
        <p:spPr bwMode="auto">
          <a:xfrm>
            <a:off x="26670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7" name="Rectangle 151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8" name="Rectangle 152"/>
          <p:cNvSpPr>
            <a:spLocks noChangeArrowheads="1"/>
          </p:cNvSpPr>
          <p:nvPr/>
        </p:nvSpPr>
        <p:spPr bwMode="auto">
          <a:xfrm>
            <a:off x="31242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33528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0" name="Rectangle 154"/>
          <p:cNvSpPr>
            <a:spLocks noChangeArrowheads="1"/>
          </p:cNvSpPr>
          <p:nvPr/>
        </p:nvSpPr>
        <p:spPr bwMode="auto">
          <a:xfrm>
            <a:off x="3581400" y="2514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1" name="Rectangle 155"/>
          <p:cNvSpPr>
            <a:spLocks noChangeArrowheads="1"/>
          </p:cNvSpPr>
          <p:nvPr/>
        </p:nvSpPr>
        <p:spPr bwMode="auto">
          <a:xfrm>
            <a:off x="3810000" y="2514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2" name="Rectangle 156"/>
          <p:cNvSpPr>
            <a:spLocks noChangeArrowheads="1"/>
          </p:cNvSpPr>
          <p:nvPr/>
        </p:nvSpPr>
        <p:spPr bwMode="auto">
          <a:xfrm>
            <a:off x="4038600" y="2514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3" name="Rectangle 157"/>
          <p:cNvSpPr>
            <a:spLocks noChangeArrowheads="1"/>
          </p:cNvSpPr>
          <p:nvPr/>
        </p:nvSpPr>
        <p:spPr bwMode="auto">
          <a:xfrm>
            <a:off x="4267200" y="2514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4" name="Rectangle 158"/>
          <p:cNvSpPr>
            <a:spLocks noChangeArrowheads="1"/>
          </p:cNvSpPr>
          <p:nvPr/>
        </p:nvSpPr>
        <p:spPr bwMode="auto">
          <a:xfrm>
            <a:off x="44958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5" name="Rectangle 159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6" name="Rectangle 160"/>
          <p:cNvSpPr>
            <a:spLocks noChangeArrowheads="1"/>
          </p:cNvSpPr>
          <p:nvPr/>
        </p:nvSpPr>
        <p:spPr bwMode="auto">
          <a:xfrm>
            <a:off x="49530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7" name="Rectangle 161"/>
          <p:cNvSpPr>
            <a:spLocks noChangeArrowheads="1"/>
          </p:cNvSpPr>
          <p:nvPr/>
        </p:nvSpPr>
        <p:spPr bwMode="auto">
          <a:xfrm>
            <a:off x="51816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8" name="Rectangle 162"/>
          <p:cNvSpPr>
            <a:spLocks noChangeArrowheads="1"/>
          </p:cNvSpPr>
          <p:nvPr/>
        </p:nvSpPr>
        <p:spPr bwMode="auto">
          <a:xfrm>
            <a:off x="54102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59" name="Rectangle 163"/>
          <p:cNvSpPr>
            <a:spLocks noChangeArrowheads="1"/>
          </p:cNvSpPr>
          <p:nvPr/>
        </p:nvSpPr>
        <p:spPr bwMode="auto">
          <a:xfrm>
            <a:off x="56388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0" name="Rectangle 164"/>
          <p:cNvSpPr>
            <a:spLocks noChangeArrowheads="1"/>
          </p:cNvSpPr>
          <p:nvPr/>
        </p:nvSpPr>
        <p:spPr bwMode="auto">
          <a:xfrm>
            <a:off x="58674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1" name="Rectangle 165"/>
          <p:cNvSpPr>
            <a:spLocks noChangeArrowheads="1"/>
          </p:cNvSpPr>
          <p:nvPr/>
        </p:nvSpPr>
        <p:spPr bwMode="auto">
          <a:xfrm>
            <a:off x="60960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2" name="Rectangle 166"/>
          <p:cNvSpPr>
            <a:spLocks noChangeArrowheads="1"/>
          </p:cNvSpPr>
          <p:nvPr/>
        </p:nvSpPr>
        <p:spPr bwMode="auto">
          <a:xfrm>
            <a:off x="3124200" y="2286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3" name="Rectangle 167"/>
          <p:cNvSpPr>
            <a:spLocks noChangeArrowheads="1"/>
          </p:cNvSpPr>
          <p:nvPr/>
        </p:nvSpPr>
        <p:spPr bwMode="auto">
          <a:xfrm>
            <a:off x="3352800" y="2286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4" name="Rectangle 168"/>
          <p:cNvSpPr>
            <a:spLocks noChangeArrowheads="1"/>
          </p:cNvSpPr>
          <p:nvPr/>
        </p:nvSpPr>
        <p:spPr bwMode="auto">
          <a:xfrm>
            <a:off x="3581400" y="2286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5" name="Rectangle 169"/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6" name="Rectangle 170"/>
          <p:cNvSpPr>
            <a:spLocks noChangeArrowheads="1"/>
          </p:cNvSpPr>
          <p:nvPr/>
        </p:nvSpPr>
        <p:spPr bwMode="auto">
          <a:xfrm>
            <a:off x="4038600" y="2286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7" name="Rectangle 171"/>
          <p:cNvSpPr>
            <a:spLocks noChangeArrowheads="1"/>
          </p:cNvSpPr>
          <p:nvPr/>
        </p:nvSpPr>
        <p:spPr bwMode="auto">
          <a:xfrm>
            <a:off x="4267200" y="2286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8" name="Rectangle 172"/>
          <p:cNvSpPr>
            <a:spLocks noChangeArrowheads="1"/>
          </p:cNvSpPr>
          <p:nvPr/>
        </p:nvSpPr>
        <p:spPr bwMode="auto">
          <a:xfrm>
            <a:off x="44958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69" name="Rectangle 173"/>
          <p:cNvSpPr>
            <a:spLocks noChangeArrowheads="1"/>
          </p:cNvSpPr>
          <p:nvPr/>
        </p:nvSpPr>
        <p:spPr bwMode="auto">
          <a:xfrm>
            <a:off x="47244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0" name="Rectangle 174"/>
          <p:cNvSpPr>
            <a:spLocks noChangeArrowheads="1"/>
          </p:cNvSpPr>
          <p:nvPr/>
        </p:nvSpPr>
        <p:spPr bwMode="auto">
          <a:xfrm>
            <a:off x="49530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1" name="Rectangle 175"/>
          <p:cNvSpPr>
            <a:spLocks noChangeArrowheads="1"/>
          </p:cNvSpPr>
          <p:nvPr/>
        </p:nvSpPr>
        <p:spPr bwMode="auto">
          <a:xfrm>
            <a:off x="51816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54102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3" name="Rectangle 177"/>
          <p:cNvSpPr>
            <a:spLocks noChangeArrowheads="1"/>
          </p:cNvSpPr>
          <p:nvPr/>
        </p:nvSpPr>
        <p:spPr bwMode="auto">
          <a:xfrm>
            <a:off x="56388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4" name="Rectangle 178"/>
          <p:cNvSpPr>
            <a:spLocks noChangeArrowheads="1"/>
          </p:cNvSpPr>
          <p:nvPr/>
        </p:nvSpPr>
        <p:spPr bwMode="auto">
          <a:xfrm>
            <a:off x="58674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5" name="Rectangle 179"/>
          <p:cNvSpPr>
            <a:spLocks noChangeArrowheads="1"/>
          </p:cNvSpPr>
          <p:nvPr/>
        </p:nvSpPr>
        <p:spPr bwMode="auto">
          <a:xfrm>
            <a:off x="60960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6" name="Rectangle 180"/>
          <p:cNvSpPr>
            <a:spLocks noChangeArrowheads="1"/>
          </p:cNvSpPr>
          <p:nvPr/>
        </p:nvSpPr>
        <p:spPr bwMode="auto">
          <a:xfrm>
            <a:off x="3124200" y="2057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7" name="Rectangle 181"/>
          <p:cNvSpPr>
            <a:spLocks noChangeArrowheads="1"/>
          </p:cNvSpPr>
          <p:nvPr/>
        </p:nvSpPr>
        <p:spPr bwMode="auto">
          <a:xfrm>
            <a:off x="3352800" y="2057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8" name="Rectangle 182"/>
          <p:cNvSpPr>
            <a:spLocks noChangeArrowheads="1"/>
          </p:cNvSpPr>
          <p:nvPr/>
        </p:nvSpPr>
        <p:spPr bwMode="auto">
          <a:xfrm>
            <a:off x="3581400" y="2057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79" name="Rectangle 183"/>
          <p:cNvSpPr>
            <a:spLocks noChangeArrowheads="1"/>
          </p:cNvSpPr>
          <p:nvPr/>
        </p:nvSpPr>
        <p:spPr bwMode="auto">
          <a:xfrm>
            <a:off x="3810000" y="2057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0" name="Rectangle 184"/>
          <p:cNvSpPr>
            <a:spLocks noChangeArrowheads="1"/>
          </p:cNvSpPr>
          <p:nvPr/>
        </p:nvSpPr>
        <p:spPr bwMode="auto">
          <a:xfrm>
            <a:off x="4038600" y="20574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1" name="Rectangle 185"/>
          <p:cNvSpPr>
            <a:spLocks noChangeArrowheads="1"/>
          </p:cNvSpPr>
          <p:nvPr/>
        </p:nvSpPr>
        <p:spPr bwMode="auto">
          <a:xfrm>
            <a:off x="4267200" y="2057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2" name="Rectangle 186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3" name="Rectangle 187"/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4" name="Rectangle 188"/>
          <p:cNvSpPr>
            <a:spLocks noChangeArrowheads="1"/>
          </p:cNvSpPr>
          <p:nvPr/>
        </p:nvSpPr>
        <p:spPr bwMode="auto">
          <a:xfrm>
            <a:off x="49530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5" name="Rectangle 189"/>
          <p:cNvSpPr>
            <a:spLocks noChangeArrowheads="1"/>
          </p:cNvSpPr>
          <p:nvPr/>
        </p:nvSpPr>
        <p:spPr bwMode="auto">
          <a:xfrm>
            <a:off x="5181600" y="20574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6" name="Rectangle 190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7" name="Rectangle 191"/>
          <p:cNvSpPr>
            <a:spLocks noChangeArrowheads="1"/>
          </p:cNvSpPr>
          <p:nvPr/>
        </p:nvSpPr>
        <p:spPr bwMode="auto">
          <a:xfrm>
            <a:off x="56388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8" name="Rectangle 192"/>
          <p:cNvSpPr>
            <a:spLocks noChangeArrowheads="1"/>
          </p:cNvSpPr>
          <p:nvPr/>
        </p:nvSpPr>
        <p:spPr bwMode="auto">
          <a:xfrm>
            <a:off x="58674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89" name="Rectangle 193"/>
          <p:cNvSpPr>
            <a:spLocks noChangeArrowheads="1"/>
          </p:cNvSpPr>
          <p:nvPr/>
        </p:nvSpPr>
        <p:spPr bwMode="auto">
          <a:xfrm>
            <a:off x="60960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0" name="Rectangle 194"/>
          <p:cNvSpPr>
            <a:spLocks noChangeArrowheads="1"/>
          </p:cNvSpPr>
          <p:nvPr/>
        </p:nvSpPr>
        <p:spPr bwMode="auto">
          <a:xfrm>
            <a:off x="3810000" y="182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1" name="Rectangle 195"/>
          <p:cNvSpPr>
            <a:spLocks noChangeArrowheads="1"/>
          </p:cNvSpPr>
          <p:nvPr/>
        </p:nvSpPr>
        <p:spPr bwMode="auto">
          <a:xfrm>
            <a:off x="4038600" y="182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2" name="Rectangle 196"/>
          <p:cNvSpPr>
            <a:spLocks noChangeArrowheads="1"/>
          </p:cNvSpPr>
          <p:nvPr/>
        </p:nvSpPr>
        <p:spPr bwMode="auto">
          <a:xfrm>
            <a:off x="4267200" y="182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3" name="Rectangle 197"/>
          <p:cNvSpPr>
            <a:spLocks noChangeArrowheads="1"/>
          </p:cNvSpPr>
          <p:nvPr/>
        </p:nvSpPr>
        <p:spPr bwMode="auto">
          <a:xfrm>
            <a:off x="4495800" y="18288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4" name="Rectangle 198"/>
          <p:cNvSpPr>
            <a:spLocks noChangeArrowheads="1"/>
          </p:cNvSpPr>
          <p:nvPr/>
        </p:nvSpPr>
        <p:spPr bwMode="auto">
          <a:xfrm>
            <a:off x="4724400" y="1828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5" name="Rectangle 199"/>
          <p:cNvSpPr>
            <a:spLocks noChangeArrowheads="1"/>
          </p:cNvSpPr>
          <p:nvPr/>
        </p:nvSpPr>
        <p:spPr bwMode="auto">
          <a:xfrm>
            <a:off x="49530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6" name="Rectangle 200"/>
          <p:cNvSpPr>
            <a:spLocks noChangeArrowheads="1"/>
          </p:cNvSpPr>
          <p:nvPr/>
        </p:nvSpPr>
        <p:spPr bwMode="auto">
          <a:xfrm>
            <a:off x="5181600" y="1828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7" name="Rectangle 201"/>
          <p:cNvSpPr>
            <a:spLocks noChangeArrowheads="1"/>
          </p:cNvSpPr>
          <p:nvPr/>
        </p:nvSpPr>
        <p:spPr bwMode="auto">
          <a:xfrm>
            <a:off x="54102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8" name="Rectangle 202"/>
          <p:cNvSpPr>
            <a:spLocks noChangeArrowheads="1"/>
          </p:cNvSpPr>
          <p:nvPr/>
        </p:nvSpPr>
        <p:spPr bwMode="auto">
          <a:xfrm>
            <a:off x="56388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899" name="Rectangle 203"/>
          <p:cNvSpPr>
            <a:spLocks noChangeArrowheads="1"/>
          </p:cNvSpPr>
          <p:nvPr/>
        </p:nvSpPr>
        <p:spPr bwMode="auto">
          <a:xfrm>
            <a:off x="58674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0" name="Rectangle 204"/>
          <p:cNvSpPr>
            <a:spLocks noChangeArrowheads="1"/>
          </p:cNvSpPr>
          <p:nvPr/>
        </p:nvSpPr>
        <p:spPr bwMode="auto">
          <a:xfrm>
            <a:off x="60960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1" name="Rectangle 205"/>
          <p:cNvSpPr>
            <a:spLocks noChangeArrowheads="1"/>
          </p:cNvSpPr>
          <p:nvPr/>
        </p:nvSpPr>
        <p:spPr bwMode="auto">
          <a:xfrm>
            <a:off x="35814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2" name="Rectangle 206"/>
          <p:cNvSpPr>
            <a:spLocks noChangeArrowheads="1"/>
          </p:cNvSpPr>
          <p:nvPr/>
        </p:nvSpPr>
        <p:spPr bwMode="auto">
          <a:xfrm>
            <a:off x="38100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3" name="Rectangle 207"/>
          <p:cNvSpPr>
            <a:spLocks noChangeArrowheads="1"/>
          </p:cNvSpPr>
          <p:nvPr/>
        </p:nvSpPr>
        <p:spPr bwMode="auto">
          <a:xfrm>
            <a:off x="40386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4" name="Rectangle 208"/>
          <p:cNvSpPr>
            <a:spLocks noChangeArrowheads="1"/>
          </p:cNvSpPr>
          <p:nvPr/>
        </p:nvSpPr>
        <p:spPr bwMode="auto">
          <a:xfrm>
            <a:off x="42672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5" name="Rectangle 209"/>
          <p:cNvSpPr>
            <a:spLocks noChangeArrowheads="1"/>
          </p:cNvSpPr>
          <p:nvPr/>
        </p:nvSpPr>
        <p:spPr bwMode="auto">
          <a:xfrm>
            <a:off x="44958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6" name="Rectangle 210"/>
          <p:cNvSpPr>
            <a:spLocks noChangeArrowheads="1"/>
          </p:cNvSpPr>
          <p:nvPr/>
        </p:nvSpPr>
        <p:spPr bwMode="auto">
          <a:xfrm>
            <a:off x="4724400" y="1600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7" name="Rectangle 211"/>
          <p:cNvSpPr>
            <a:spLocks noChangeArrowheads="1"/>
          </p:cNvSpPr>
          <p:nvPr/>
        </p:nvSpPr>
        <p:spPr bwMode="auto">
          <a:xfrm>
            <a:off x="4953000" y="16002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8" name="Rectangle 212"/>
          <p:cNvSpPr>
            <a:spLocks noChangeArrowheads="1"/>
          </p:cNvSpPr>
          <p:nvPr/>
        </p:nvSpPr>
        <p:spPr bwMode="auto">
          <a:xfrm>
            <a:off x="5181600" y="1600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09" name="Rectangle 213"/>
          <p:cNvSpPr>
            <a:spLocks noChangeArrowheads="1"/>
          </p:cNvSpPr>
          <p:nvPr/>
        </p:nvSpPr>
        <p:spPr bwMode="auto">
          <a:xfrm>
            <a:off x="54102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0" name="Rectangle 214"/>
          <p:cNvSpPr>
            <a:spLocks noChangeArrowheads="1"/>
          </p:cNvSpPr>
          <p:nvPr/>
        </p:nvSpPr>
        <p:spPr bwMode="auto">
          <a:xfrm>
            <a:off x="5638800" y="1600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1" name="Rectangle 215"/>
          <p:cNvSpPr>
            <a:spLocks noChangeArrowheads="1"/>
          </p:cNvSpPr>
          <p:nvPr/>
        </p:nvSpPr>
        <p:spPr bwMode="auto">
          <a:xfrm>
            <a:off x="58674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2" name="Rectangle 216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3" name="Rectangle 217"/>
          <p:cNvSpPr>
            <a:spLocks noChangeArrowheads="1"/>
          </p:cNvSpPr>
          <p:nvPr/>
        </p:nvSpPr>
        <p:spPr bwMode="auto">
          <a:xfrm>
            <a:off x="4267200" y="1371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4" name="Rectangle 218"/>
          <p:cNvSpPr>
            <a:spLocks noChangeArrowheads="1"/>
          </p:cNvSpPr>
          <p:nvPr/>
        </p:nvSpPr>
        <p:spPr bwMode="auto">
          <a:xfrm>
            <a:off x="4495800" y="1371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5" name="Rectangle 219"/>
          <p:cNvSpPr>
            <a:spLocks noChangeArrowheads="1"/>
          </p:cNvSpPr>
          <p:nvPr/>
        </p:nvSpPr>
        <p:spPr bwMode="auto">
          <a:xfrm>
            <a:off x="4724400" y="1371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6" name="Rectangle 220"/>
          <p:cNvSpPr>
            <a:spLocks noChangeArrowheads="1"/>
          </p:cNvSpPr>
          <p:nvPr/>
        </p:nvSpPr>
        <p:spPr bwMode="auto">
          <a:xfrm>
            <a:off x="4953000" y="13716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7" name="Rectangle 221"/>
          <p:cNvSpPr>
            <a:spLocks noChangeArrowheads="1"/>
          </p:cNvSpPr>
          <p:nvPr/>
        </p:nvSpPr>
        <p:spPr bwMode="auto">
          <a:xfrm>
            <a:off x="5181600" y="1371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8" name="Rectangle 222"/>
          <p:cNvSpPr>
            <a:spLocks noChangeArrowheads="1"/>
          </p:cNvSpPr>
          <p:nvPr/>
        </p:nvSpPr>
        <p:spPr bwMode="auto">
          <a:xfrm>
            <a:off x="54102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19" name="Rectangle 223"/>
          <p:cNvSpPr>
            <a:spLocks noChangeArrowheads="1"/>
          </p:cNvSpPr>
          <p:nvPr/>
        </p:nvSpPr>
        <p:spPr bwMode="auto">
          <a:xfrm>
            <a:off x="5638800" y="1371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0" name="Rectangle 224"/>
          <p:cNvSpPr>
            <a:spLocks noChangeArrowheads="1"/>
          </p:cNvSpPr>
          <p:nvPr/>
        </p:nvSpPr>
        <p:spPr bwMode="auto">
          <a:xfrm>
            <a:off x="58674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1" name="Rectangle 225"/>
          <p:cNvSpPr>
            <a:spLocks noChangeArrowheads="1"/>
          </p:cNvSpPr>
          <p:nvPr/>
        </p:nvSpPr>
        <p:spPr bwMode="auto">
          <a:xfrm>
            <a:off x="60960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2" name="Rectangle 226"/>
          <p:cNvSpPr>
            <a:spLocks noChangeArrowheads="1"/>
          </p:cNvSpPr>
          <p:nvPr/>
        </p:nvSpPr>
        <p:spPr bwMode="auto">
          <a:xfrm>
            <a:off x="40386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3" name="Rectangle 227"/>
          <p:cNvSpPr>
            <a:spLocks noChangeArrowheads="1"/>
          </p:cNvSpPr>
          <p:nvPr/>
        </p:nvSpPr>
        <p:spPr bwMode="auto">
          <a:xfrm>
            <a:off x="42672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4" name="Rectangle 228"/>
          <p:cNvSpPr>
            <a:spLocks noChangeArrowheads="1"/>
          </p:cNvSpPr>
          <p:nvPr/>
        </p:nvSpPr>
        <p:spPr bwMode="auto">
          <a:xfrm>
            <a:off x="44958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5" name="Rectangle 229"/>
          <p:cNvSpPr>
            <a:spLocks noChangeArrowheads="1"/>
          </p:cNvSpPr>
          <p:nvPr/>
        </p:nvSpPr>
        <p:spPr bwMode="auto">
          <a:xfrm>
            <a:off x="47244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6" name="Rectangle 230"/>
          <p:cNvSpPr>
            <a:spLocks noChangeArrowheads="1"/>
          </p:cNvSpPr>
          <p:nvPr/>
        </p:nvSpPr>
        <p:spPr bwMode="auto">
          <a:xfrm>
            <a:off x="49530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7" name="Rectangle 231"/>
          <p:cNvSpPr>
            <a:spLocks noChangeArrowheads="1"/>
          </p:cNvSpPr>
          <p:nvPr/>
        </p:nvSpPr>
        <p:spPr bwMode="auto">
          <a:xfrm>
            <a:off x="51816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8" name="Rectangle 232"/>
          <p:cNvSpPr>
            <a:spLocks noChangeArrowheads="1"/>
          </p:cNvSpPr>
          <p:nvPr/>
        </p:nvSpPr>
        <p:spPr bwMode="auto">
          <a:xfrm>
            <a:off x="5410200" y="1143000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29" name="Rectangle 233"/>
          <p:cNvSpPr>
            <a:spLocks noChangeArrowheads="1"/>
          </p:cNvSpPr>
          <p:nvPr/>
        </p:nvSpPr>
        <p:spPr bwMode="auto">
          <a:xfrm>
            <a:off x="56388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0" name="Rectangle 234"/>
          <p:cNvSpPr>
            <a:spLocks noChangeArrowheads="1"/>
          </p:cNvSpPr>
          <p:nvPr/>
        </p:nvSpPr>
        <p:spPr bwMode="auto">
          <a:xfrm>
            <a:off x="58674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1" name="Rectangle 235"/>
          <p:cNvSpPr>
            <a:spLocks noChangeArrowheads="1"/>
          </p:cNvSpPr>
          <p:nvPr/>
        </p:nvSpPr>
        <p:spPr bwMode="auto">
          <a:xfrm>
            <a:off x="60960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2" name="Rectangle 236" descr="右上がり対角線 (太)"/>
          <p:cNvSpPr>
            <a:spLocks noChangeArrowheads="1"/>
          </p:cNvSpPr>
          <p:nvPr/>
        </p:nvSpPr>
        <p:spPr bwMode="auto">
          <a:xfrm>
            <a:off x="6324600" y="2971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3" name="Rectangle 237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4" name="Rectangle 238"/>
          <p:cNvSpPr>
            <a:spLocks noChangeArrowheads="1"/>
          </p:cNvSpPr>
          <p:nvPr/>
        </p:nvSpPr>
        <p:spPr bwMode="auto">
          <a:xfrm>
            <a:off x="63246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5" name="Rectangle 239"/>
          <p:cNvSpPr>
            <a:spLocks noChangeArrowheads="1"/>
          </p:cNvSpPr>
          <p:nvPr/>
        </p:nvSpPr>
        <p:spPr bwMode="auto">
          <a:xfrm>
            <a:off x="65532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6" name="Rectangle 240"/>
          <p:cNvSpPr>
            <a:spLocks noChangeArrowheads="1"/>
          </p:cNvSpPr>
          <p:nvPr/>
        </p:nvSpPr>
        <p:spPr bwMode="auto">
          <a:xfrm>
            <a:off x="63246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7" name="Rectangle 241"/>
          <p:cNvSpPr>
            <a:spLocks noChangeArrowheads="1"/>
          </p:cNvSpPr>
          <p:nvPr/>
        </p:nvSpPr>
        <p:spPr bwMode="auto">
          <a:xfrm>
            <a:off x="65532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8" name="Rectangle 242"/>
          <p:cNvSpPr>
            <a:spLocks noChangeArrowheads="1"/>
          </p:cNvSpPr>
          <p:nvPr/>
        </p:nvSpPr>
        <p:spPr bwMode="auto">
          <a:xfrm>
            <a:off x="63246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39" name="Rectangle 243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0" name="Rectangle 244"/>
          <p:cNvSpPr>
            <a:spLocks noChangeArrowheads="1"/>
          </p:cNvSpPr>
          <p:nvPr/>
        </p:nvSpPr>
        <p:spPr bwMode="auto">
          <a:xfrm>
            <a:off x="63246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1" name="Rectangle 245"/>
          <p:cNvSpPr>
            <a:spLocks noChangeArrowheads="1"/>
          </p:cNvSpPr>
          <p:nvPr/>
        </p:nvSpPr>
        <p:spPr bwMode="auto">
          <a:xfrm>
            <a:off x="65532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2" name="Rectangle 246"/>
          <p:cNvSpPr>
            <a:spLocks noChangeArrowheads="1"/>
          </p:cNvSpPr>
          <p:nvPr/>
        </p:nvSpPr>
        <p:spPr bwMode="auto">
          <a:xfrm>
            <a:off x="63246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3" name="Rectangle 247"/>
          <p:cNvSpPr>
            <a:spLocks noChangeArrowheads="1"/>
          </p:cNvSpPr>
          <p:nvPr/>
        </p:nvSpPr>
        <p:spPr bwMode="auto">
          <a:xfrm>
            <a:off x="65532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4" name="Rectangle 248"/>
          <p:cNvSpPr>
            <a:spLocks noChangeArrowheads="1"/>
          </p:cNvSpPr>
          <p:nvPr/>
        </p:nvSpPr>
        <p:spPr bwMode="auto">
          <a:xfrm>
            <a:off x="63246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5" name="Rectangle 249"/>
          <p:cNvSpPr>
            <a:spLocks noChangeArrowheads="1"/>
          </p:cNvSpPr>
          <p:nvPr/>
        </p:nvSpPr>
        <p:spPr bwMode="auto">
          <a:xfrm>
            <a:off x="65532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6" name="Rectangle 250"/>
          <p:cNvSpPr>
            <a:spLocks noChangeArrowheads="1"/>
          </p:cNvSpPr>
          <p:nvPr/>
        </p:nvSpPr>
        <p:spPr bwMode="auto">
          <a:xfrm>
            <a:off x="63246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7" name="Rectangle 251"/>
          <p:cNvSpPr>
            <a:spLocks noChangeArrowheads="1"/>
          </p:cNvSpPr>
          <p:nvPr/>
        </p:nvSpPr>
        <p:spPr bwMode="auto">
          <a:xfrm>
            <a:off x="65532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8" name="Rectangle 252"/>
          <p:cNvSpPr>
            <a:spLocks noChangeArrowheads="1"/>
          </p:cNvSpPr>
          <p:nvPr/>
        </p:nvSpPr>
        <p:spPr bwMode="auto">
          <a:xfrm>
            <a:off x="63246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49" name="Rectangle 253"/>
          <p:cNvSpPr>
            <a:spLocks noChangeArrowheads="1"/>
          </p:cNvSpPr>
          <p:nvPr/>
        </p:nvSpPr>
        <p:spPr bwMode="auto">
          <a:xfrm>
            <a:off x="65532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0" name="Rectangle 254" descr="右上がり対角線 (太)"/>
          <p:cNvSpPr>
            <a:spLocks noChangeArrowheads="1"/>
          </p:cNvSpPr>
          <p:nvPr/>
        </p:nvSpPr>
        <p:spPr bwMode="auto">
          <a:xfrm>
            <a:off x="67818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1" name="Rectangle 255" descr="右上がり対角線 (太)"/>
          <p:cNvSpPr>
            <a:spLocks noChangeArrowheads="1"/>
          </p:cNvSpPr>
          <p:nvPr/>
        </p:nvSpPr>
        <p:spPr bwMode="auto">
          <a:xfrm>
            <a:off x="67818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2" name="Rectangle 256"/>
          <p:cNvSpPr>
            <a:spLocks noChangeArrowheads="1"/>
          </p:cNvSpPr>
          <p:nvPr/>
        </p:nvSpPr>
        <p:spPr bwMode="auto">
          <a:xfrm>
            <a:off x="67818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3" name="Rectangle 257"/>
          <p:cNvSpPr>
            <a:spLocks noChangeArrowheads="1"/>
          </p:cNvSpPr>
          <p:nvPr/>
        </p:nvSpPr>
        <p:spPr bwMode="auto">
          <a:xfrm>
            <a:off x="70104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4" name="Rectangle 258"/>
          <p:cNvSpPr>
            <a:spLocks noChangeArrowheads="1"/>
          </p:cNvSpPr>
          <p:nvPr/>
        </p:nvSpPr>
        <p:spPr bwMode="auto">
          <a:xfrm>
            <a:off x="67818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5" name="Rectangle 259"/>
          <p:cNvSpPr>
            <a:spLocks noChangeArrowheads="1"/>
          </p:cNvSpPr>
          <p:nvPr/>
        </p:nvSpPr>
        <p:spPr bwMode="auto">
          <a:xfrm>
            <a:off x="70104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6" name="Rectangle 260"/>
          <p:cNvSpPr>
            <a:spLocks noChangeArrowheads="1"/>
          </p:cNvSpPr>
          <p:nvPr/>
        </p:nvSpPr>
        <p:spPr bwMode="auto">
          <a:xfrm>
            <a:off x="67818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7" name="Rectangle 261"/>
          <p:cNvSpPr>
            <a:spLocks noChangeArrowheads="1"/>
          </p:cNvSpPr>
          <p:nvPr/>
        </p:nvSpPr>
        <p:spPr bwMode="auto">
          <a:xfrm>
            <a:off x="70104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8" name="Rectangle 262"/>
          <p:cNvSpPr>
            <a:spLocks noChangeArrowheads="1"/>
          </p:cNvSpPr>
          <p:nvPr/>
        </p:nvSpPr>
        <p:spPr bwMode="auto">
          <a:xfrm>
            <a:off x="67818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59" name="Rectangle 263"/>
          <p:cNvSpPr>
            <a:spLocks noChangeArrowheads="1"/>
          </p:cNvSpPr>
          <p:nvPr/>
        </p:nvSpPr>
        <p:spPr bwMode="auto">
          <a:xfrm>
            <a:off x="70104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0" name="Rectangle 264"/>
          <p:cNvSpPr>
            <a:spLocks noChangeArrowheads="1"/>
          </p:cNvSpPr>
          <p:nvPr/>
        </p:nvSpPr>
        <p:spPr bwMode="auto">
          <a:xfrm>
            <a:off x="67818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1" name="Rectangle 265"/>
          <p:cNvSpPr>
            <a:spLocks noChangeArrowheads="1"/>
          </p:cNvSpPr>
          <p:nvPr/>
        </p:nvSpPr>
        <p:spPr bwMode="auto">
          <a:xfrm>
            <a:off x="70104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2" name="Rectangle 266"/>
          <p:cNvSpPr>
            <a:spLocks noChangeArrowheads="1"/>
          </p:cNvSpPr>
          <p:nvPr/>
        </p:nvSpPr>
        <p:spPr bwMode="auto">
          <a:xfrm>
            <a:off x="67818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3" name="Rectangle 267"/>
          <p:cNvSpPr>
            <a:spLocks noChangeArrowheads="1"/>
          </p:cNvSpPr>
          <p:nvPr/>
        </p:nvSpPr>
        <p:spPr bwMode="auto">
          <a:xfrm>
            <a:off x="7010400" y="11430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4" name="Rectangle 268"/>
          <p:cNvSpPr>
            <a:spLocks noChangeArrowheads="1"/>
          </p:cNvSpPr>
          <p:nvPr/>
        </p:nvSpPr>
        <p:spPr bwMode="auto">
          <a:xfrm>
            <a:off x="72390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5" name="Rectangle 269"/>
          <p:cNvSpPr>
            <a:spLocks noChangeArrowheads="1"/>
          </p:cNvSpPr>
          <p:nvPr/>
        </p:nvSpPr>
        <p:spPr bwMode="auto">
          <a:xfrm>
            <a:off x="74676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6" name="Rectangle 270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7" name="Rectangle 271"/>
          <p:cNvSpPr>
            <a:spLocks noChangeArrowheads="1"/>
          </p:cNvSpPr>
          <p:nvPr/>
        </p:nvSpPr>
        <p:spPr bwMode="auto">
          <a:xfrm>
            <a:off x="74676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8" name="Rectangle 272"/>
          <p:cNvSpPr>
            <a:spLocks noChangeArrowheads="1"/>
          </p:cNvSpPr>
          <p:nvPr/>
        </p:nvSpPr>
        <p:spPr bwMode="auto">
          <a:xfrm>
            <a:off x="72390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69" name="Rectangle 273"/>
          <p:cNvSpPr>
            <a:spLocks noChangeArrowheads="1"/>
          </p:cNvSpPr>
          <p:nvPr/>
        </p:nvSpPr>
        <p:spPr bwMode="auto">
          <a:xfrm>
            <a:off x="74676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0" name="Rectangle 274"/>
          <p:cNvSpPr>
            <a:spLocks noChangeArrowheads="1"/>
          </p:cNvSpPr>
          <p:nvPr/>
        </p:nvSpPr>
        <p:spPr bwMode="auto">
          <a:xfrm>
            <a:off x="72390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1" name="Rectangle 275"/>
          <p:cNvSpPr>
            <a:spLocks noChangeArrowheads="1"/>
          </p:cNvSpPr>
          <p:nvPr/>
        </p:nvSpPr>
        <p:spPr bwMode="auto">
          <a:xfrm>
            <a:off x="74676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2" name="Rectangle 276"/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3" name="Rectangle 277"/>
          <p:cNvSpPr>
            <a:spLocks noChangeArrowheads="1"/>
          </p:cNvSpPr>
          <p:nvPr/>
        </p:nvSpPr>
        <p:spPr bwMode="auto">
          <a:xfrm>
            <a:off x="74676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4" name="Rectangle 278"/>
          <p:cNvSpPr>
            <a:spLocks noChangeArrowheads="1"/>
          </p:cNvSpPr>
          <p:nvPr/>
        </p:nvSpPr>
        <p:spPr bwMode="auto">
          <a:xfrm>
            <a:off x="72390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5" name="Rectangle 279"/>
          <p:cNvSpPr>
            <a:spLocks noChangeArrowheads="1"/>
          </p:cNvSpPr>
          <p:nvPr/>
        </p:nvSpPr>
        <p:spPr bwMode="auto">
          <a:xfrm>
            <a:off x="74676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6" name="Rectangle 280" descr="右上がり対角線 (太)"/>
          <p:cNvSpPr>
            <a:spLocks noChangeArrowheads="1"/>
          </p:cNvSpPr>
          <p:nvPr/>
        </p:nvSpPr>
        <p:spPr bwMode="auto">
          <a:xfrm>
            <a:off x="7696200" y="2286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7" name="Rectangle 281" descr="右上がり対角線 (太)"/>
          <p:cNvSpPr>
            <a:spLocks noChangeArrowheads="1"/>
          </p:cNvSpPr>
          <p:nvPr/>
        </p:nvSpPr>
        <p:spPr bwMode="auto">
          <a:xfrm>
            <a:off x="76962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8" name="Rectangle 282"/>
          <p:cNvSpPr>
            <a:spLocks noChangeArrowheads="1"/>
          </p:cNvSpPr>
          <p:nvPr/>
        </p:nvSpPr>
        <p:spPr bwMode="auto">
          <a:xfrm>
            <a:off x="7924800" y="2057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79" name="Rectangle 283"/>
          <p:cNvSpPr>
            <a:spLocks noChangeArrowheads="1"/>
          </p:cNvSpPr>
          <p:nvPr/>
        </p:nvSpPr>
        <p:spPr bwMode="auto">
          <a:xfrm>
            <a:off x="76962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0" name="Rectangle 284"/>
          <p:cNvSpPr>
            <a:spLocks noChangeArrowheads="1"/>
          </p:cNvSpPr>
          <p:nvPr/>
        </p:nvSpPr>
        <p:spPr bwMode="auto">
          <a:xfrm>
            <a:off x="7924800" y="18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1" name="Rectangle 285"/>
          <p:cNvSpPr>
            <a:spLocks noChangeArrowheads="1"/>
          </p:cNvSpPr>
          <p:nvPr/>
        </p:nvSpPr>
        <p:spPr bwMode="auto">
          <a:xfrm>
            <a:off x="76962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2" name="Rectangle 286"/>
          <p:cNvSpPr>
            <a:spLocks noChangeArrowheads="1"/>
          </p:cNvSpPr>
          <p:nvPr/>
        </p:nvSpPr>
        <p:spPr bwMode="auto">
          <a:xfrm>
            <a:off x="79248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3" name="Rectangle 287"/>
          <p:cNvSpPr>
            <a:spLocks noChangeArrowheads="1"/>
          </p:cNvSpPr>
          <p:nvPr/>
        </p:nvSpPr>
        <p:spPr bwMode="auto">
          <a:xfrm>
            <a:off x="76962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4" name="Rectangle 288"/>
          <p:cNvSpPr>
            <a:spLocks noChangeArrowheads="1"/>
          </p:cNvSpPr>
          <p:nvPr/>
        </p:nvSpPr>
        <p:spPr bwMode="auto">
          <a:xfrm>
            <a:off x="79248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5" name="Rectangle 289"/>
          <p:cNvSpPr>
            <a:spLocks noChangeArrowheads="1"/>
          </p:cNvSpPr>
          <p:nvPr/>
        </p:nvSpPr>
        <p:spPr bwMode="auto">
          <a:xfrm>
            <a:off x="76962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6" name="Rectangle 290"/>
          <p:cNvSpPr>
            <a:spLocks noChangeArrowheads="1"/>
          </p:cNvSpPr>
          <p:nvPr/>
        </p:nvSpPr>
        <p:spPr bwMode="auto">
          <a:xfrm>
            <a:off x="79248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7" name="Rectangle 291"/>
          <p:cNvSpPr>
            <a:spLocks noChangeArrowheads="1"/>
          </p:cNvSpPr>
          <p:nvPr/>
        </p:nvSpPr>
        <p:spPr bwMode="auto">
          <a:xfrm>
            <a:off x="8153400" y="16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8" name="Rectangle 292"/>
          <p:cNvSpPr>
            <a:spLocks noChangeArrowheads="1"/>
          </p:cNvSpPr>
          <p:nvPr/>
        </p:nvSpPr>
        <p:spPr bwMode="auto">
          <a:xfrm>
            <a:off x="8153400" y="1371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89" name="Rectangle 293"/>
          <p:cNvSpPr>
            <a:spLocks noChangeArrowheads="1"/>
          </p:cNvSpPr>
          <p:nvPr/>
        </p:nvSpPr>
        <p:spPr bwMode="auto">
          <a:xfrm>
            <a:off x="8153400" y="11430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90" name="Rectangle 294" descr="右上がり対角線 (太)"/>
          <p:cNvSpPr>
            <a:spLocks noChangeArrowheads="1"/>
          </p:cNvSpPr>
          <p:nvPr/>
        </p:nvSpPr>
        <p:spPr bwMode="auto">
          <a:xfrm>
            <a:off x="4267200" y="4343400"/>
            <a:ext cx="228600" cy="2286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9991" name="Line 295"/>
          <p:cNvSpPr>
            <a:spLocks noChangeShapeType="1"/>
          </p:cNvSpPr>
          <p:nvPr/>
        </p:nvSpPr>
        <p:spPr bwMode="auto">
          <a:xfrm>
            <a:off x="2438400" y="2362200"/>
            <a:ext cx="11113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2" name="Line 296"/>
          <p:cNvSpPr>
            <a:spLocks noChangeShapeType="1"/>
          </p:cNvSpPr>
          <p:nvPr/>
        </p:nvSpPr>
        <p:spPr bwMode="auto">
          <a:xfrm>
            <a:off x="2667000" y="2362200"/>
            <a:ext cx="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3" name="Line 297"/>
          <p:cNvSpPr>
            <a:spLocks noChangeShapeType="1"/>
          </p:cNvSpPr>
          <p:nvPr/>
        </p:nvSpPr>
        <p:spPr bwMode="auto">
          <a:xfrm>
            <a:off x="1600200" y="3886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4" name="Line 298"/>
          <p:cNvSpPr>
            <a:spLocks noChangeShapeType="1"/>
          </p:cNvSpPr>
          <p:nvPr/>
        </p:nvSpPr>
        <p:spPr bwMode="auto">
          <a:xfrm>
            <a:off x="1600200" y="41148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5" name="Line 299"/>
          <p:cNvSpPr>
            <a:spLocks noChangeShapeType="1"/>
          </p:cNvSpPr>
          <p:nvPr/>
        </p:nvSpPr>
        <p:spPr bwMode="auto">
          <a:xfrm>
            <a:off x="1295400" y="42672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6" name="Line 300"/>
          <p:cNvSpPr>
            <a:spLocks noChangeShapeType="1"/>
          </p:cNvSpPr>
          <p:nvPr/>
        </p:nvSpPr>
        <p:spPr bwMode="auto">
          <a:xfrm>
            <a:off x="1066800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7" name="Line 301"/>
          <p:cNvSpPr>
            <a:spLocks noChangeShapeType="1"/>
          </p:cNvSpPr>
          <p:nvPr/>
        </p:nvSpPr>
        <p:spPr bwMode="auto">
          <a:xfrm>
            <a:off x="762000" y="5257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8" name="Line 302"/>
          <p:cNvSpPr>
            <a:spLocks noChangeShapeType="1"/>
          </p:cNvSpPr>
          <p:nvPr/>
        </p:nvSpPr>
        <p:spPr bwMode="auto">
          <a:xfrm>
            <a:off x="762000" y="548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999" name="Line 303"/>
          <p:cNvSpPr>
            <a:spLocks noChangeShapeType="1"/>
          </p:cNvSpPr>
          <p:nvPr/>
        </p:nvSpPr>
        <p:spPr bwMode="auto">
          <a:xfrm flipH="1">
            <a:off x="5181600" y="914400"/>
            <a:ext cx="0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00" name="Line 304"/>
          <p:cNvSpPr>
            <a:spLocks noChangeShapeType="1"/>
          </p:cNvSpPr>
          <p:nvPr/>
        </p:nvSpPr>
        <p:spPr bwMode="auto">
          <a:xfrm flipH="1">
            <a:off x="5395913" y="914400"/>
            <a:ext cx="14287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01" name="Line 305"/>
          <p:cNvSpPr>
            <a:spLocks noChangeShapeType="1"/>
          </p:cNvSpPr>
          <p:nvPr/>
        </p:nvSpPr>
        <p:spPr bwMode="auto">
          <a:xfrm>
            <a:off x="7010400" y="914400"/>
            <a:ext cx="11113" cy="1566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02" name="Text Box 306"/>
          <p:cNvSpPr txBox="1">
            <a:spLocks noChangeArrowheads="1"/>
          </p:cNvSpPr>
          <p:nvPr/>
        </p:nvSpPr>
        <p:spPr bwMode="auto">
          <a:xfrm>
            <a:off x="304800" y="5410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H</a:t>
            </a:r>
          </a:p>
        </p:txBody>
      </p:sp>
      <p:sp>
        <p:nvSpPr>
          <p:cNvPr id="30003" name="Text Box 307"/>
          <p:cNvSpPr txBox="1">
            <a:spLocks noChangeArrowheads="1"/>
          </p:cNvSpPr>
          <p:nvPr/>
        </p:nvSpPr>
        <p:spPr bwMode="auto">
          <a:xfrm>
            <a:off x="457200" y="5181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He</a:t>
            </a:r>
          </a:p>
        </p:txBody>
      </p:sp>
      <p:sp>
        <p:nvSpPr>
          <p:cNvPr id="30004" name="Text Box 308"/>
          <p:cNvSpPr txBox="1">
            <a:spLocks noChangeArrowheads="1"/>
          </p:cNvSpPr>
          <p:nvPr/>
        </p:nvSpPr>
        <p:spPr bwMode="auto">
          <a:xfrm>
            <a:off x="990600" y="4953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Li</a:t>
            </a:r>
          </a:p>
        </p:txBody>
      </p:sp>
      <p:sp>
        <p:nvSpPr>
          <p:cNvPr id="30005" name="Text Box 309"/>
          <p:cNvSpPr txBox="1">
            <a:spLocks noChangeArrowheads="1"/>
          </p:cNvSpPr>
          <p:nvPr/>
        </p:nvSpPr>
        <p:spPr bwMode="auto">
          <a:xfrm>
            <a:off x="914400" y="4724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Be</a:t>
            </a:r>
          </a:p>
        </p:txBody>
      </p:sp>
      <p:sp>
        <p:nvSpPr>
          <p:cNvPr id="30006" name="Text Box 310"/>
          <p:cNvSpPr txBox="1">
            <a:spLocks noChangeArrowheads="1"/>
          </p:cNvSpPr>
          <p:nvPr/>
        </p:nvSpPr>
        <p:spPr bwMode="auto">
          <a:xfrm>
            <a:off x="990600" y="4495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</a:t>
            </a:r>
          </a:p>
        </p:txBody>
      </p:sp>
      <p:sp>
        <p:nvSpPr>
          <p:cNvPr id="30007" name="Text Box 311"/>
          <p:cNvSpPr txBox="1">
            <a:spLocks noChangeArrowheads="1"/>
          </p:cNvSpPr>
          <p:nvPr/>
        </p:nvSpPr>
        <p:spPr bwMode="auto">
          <a:xfrm>
            <a:off x="990600" y="4267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C</a:t>
            </a:r>
          </a:p>
        </p:txBody>
      </p:sp>
      <p:sp>
        <p:nvSpPr>
          <p:cNvPr id="30008" name="Text Box 312"/>
          <p:cNvSpPr txBox="1">
            <a:spLocks noChangeArrowheads="1"/>
          </p:cNvSpPr>
          <p:nvPr/>
        </p:nvSpPr>
        <p:spPr bwMode="auto">
          <a:xfrm>
            <a:off x="1447800" y="4038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N</a:t>
            </a:r>
          </a:p>
        </p:txBody>
      </p:sp>
      <p:sp>
        <p:nvSpPr>
          <p:cNvPr id="30009" name="Text Box 313"/>
          <p:cNvSpPr txBox="1">
            <a:spLocks noChangeArrowheads="1"/>
          </p:cNvSpPr>
          <p:nvPr/>
        </p:nvSpPr>
        <p:spPr bwMode="auto">
          <a:xfrm>
            <a:off x="1447800" y="3810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O</a:t>
            </a:r>
          </a:p>
        </p:txBody>
      </p:sp>
      <p:sp>
        <p:nvSpPr>
          <p:cNvPr id="30010" name="Text Box 314"/>
          <p:cNvSpPr txBox="1">
            <a:spLocks noChangeArrowheads="1"/>
          </p:cNvSpPr>
          <p:nvPr/>
        </p:nvSpPr>
        <p:spPr bwMode="auto">
          <a:xfrm>
            <a:off x="2133600" y="3581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F</a:t>
            </a:r>
          </a:p>
        </p:txBody>
      </p:sp>
      <p:sp>
        <p:nvSpPr>
          <p:cNvPr id="30011" name="Text Box 315"/>
          <p:cNvSpPr txBox="1">
            <a:spLocks noChangeArrowheads="1"/>
          </p:cNvSpPr>
          <p:nvPr/>
        </p:nvSpPr>
        <p:spPr bwMode="auto">
          <a:xfrm>
            <a:off x="1752600" y="3352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Ne</a:t>
            </a:r>
          </a:p>
        </p:txBody>
      </p:sp>
      <p:sp>
        <p:nvSpPr>
          <p:cNvPr id="30012" name="Text Box 316"/>
          <p:cNvSpPr txBox="1">
            <a:spLocks noChangeArrowheads="1"/>
          </p:cNvSpPr>
          <p:nvPr/>
        </p:nvSpPr>
        <p:spPr bwMode="auto">
          <a:xfrm>
            <a:off x="1981200" y="31242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Na</a:t>
            </a:r>
          </a:p>
        </p:txBody>
      </p:sp>
      <p:sp>
        <p:nvSpPr>
          <p:cNvPr id="30013" name="Text Box 317"/>
          <p:cNvSpPr txBox="1">
            <a:spLocks noChangeArrowheads="1"/>
          </p:cNvSpPr>
          <p:nvPr/>
        </p:nvSpPr>
        <p:spPr bwMode="auto">
          <a:xfrm>
            <a:off x="1981200" y="28956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Mg</a:t>
            </a:r>
          </a:p>
        </p:txBody>
      </p:sp>
      <p:sp>
        <p:nvSpPr>
          <p:cNvPr id="30014" name="Text Box 318"/>
          <p:cNvSpPr txBox="1">
            <a:spLocks noChangeArrowheads="1"/>
          </p:cNvSpPr>
          <p:nvPr/>
        </p:nvSpPr>
        <p:spPr bwMode="auto">
          <a:xfrm>
            <a:off x="2057400" y="2667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</a:t>
            </a:r>
          </a:p>
        </p:txBody>
      </p:sp>
      <p:sp>
        <p:nvSpPr>
          <p:cNvPr id="30015" name="Text Box 319"/>
          <p:cNvSpPr txBox="1">
            <a:spLocks noChangeArrowheads="1"/>
          </p:cNvSpPr>
          <p:nvPr/>
        </p:nvSpPr>
        <p:spPr bwMode="auto">
          <a:xfrm>
            <a:off x="2057400" y="2438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Si</a:t>
            </a:r>
          </a:p>
        </p:txBody>
      </p:sp>
      <p:sp>
        <p:nvSpPr>
          <p:cNvPr id="30016" name="Text Box 320"/>
          <p:cNvSpPr txBox="1">
            <a:spLocks noChangeArrowheads="1"/>
          </p:cNvSpPr>
          <p:nvPr/>
        </p:nvSpPr>
        <p:spPr bwMode="auto">
          <a:xfrm>
            <a:off x="2819400" y="2209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P</a:t>
            </a:r>
          </a:p>
        </p:txBody>
      </p:sp>
      <p:sp>
        <p:nvSpPr>
          <p:cNvPr id="30017" name="Text Box 321"/>
          <p:cNvSpPr txBox="1">
            <a:spLocks noChangeArrowheads="1"/>
          </p:cNvSpPr>
          <p:nvPr/>
        </p:nvSpPr>
        <p:spPr bwMode="auto">
          <a:xfrm>
            <a:off x="2819400" y="1981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S</a:t>
            </a:r>
          </a:p>
        </p:txBody>
      </p:sp>
      <p:sp>
        <p:nvSpPr>
          <p:cNvPr id="30018" name="Text Box 322"/>
          <p:cNvSpPr txBox="1">
            <a:spLocks noChangeArrowheads="1"/>
          </p:cNvSpPr>
          <p:nvPr/>
        </p:nvSpPr>
        <p:spPr bwMode="auto">
          <a:xfrm>
            <a:off x="3505200" y="17526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Cl</a:t>
            </a:r>
          </a:p>
        </p:txBody>
      </p:sp>
      <p:sp>
        <p:nvSpPr>
          <p:cNvPr id="30019" name="Text Box 323"/>
          <p:cNvSpPr txBox="1">
            <a:spLocks noChangeArrowheads="1"/>
          </p:cNvSpPr>
          <p:nvPr/>
        </p:nvSpPr>
        <p:spPr bwMode="auto">
          <a:xfrm>
            <a:off x="3200400" y="1524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Ar</a:t>
            </a:r>
          </a:p>
        </p:txBody>
      </p:sp>
      <p:sp>
        <p:nvSpPr>
          <p:cNvPr id="30020" name="Text Box 324"/>
          <p:cNvSpPr txBox="1">
            <a:spLocks noChangeArrowheads="1"/>
          </p:cNvSpPr>
          <p:nvPr/>
        </p:nvSpPr>
        <p:spPr bwMode="auto">
          <a:xfrm>
            <a:off x="3886200" y="1295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K</a:t>
            </a:r>
          </a:p>
        </p:txBody>
      </p:sp>
      <p:sp>
        <p:nvSpPr>
          <p:cNvPr id="30021" name="Text Box 326"/>
          <p:cNvSpPr txBox="1">
            <a:spLocks noChangeArrowheads="1"/>
          </p:cNvSpPr>
          <p:nvPr/>
        </p:nvSpPr>
        <p:spPr bwMode="auto">
          <a:xfrm>
            <a:off x="2273300" y="5249863"/>
            <a:ext cx="700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/>
              <a:t>N=</a:t>
            </a:r>
            <a:r>
              <a:rPr lang="en-US" altLang="ja-JP" sz="2000" dirty="0"/>
              <a:t>8</a:t>
            </a:r>
          </a:p>
        </p:txBody>
      </p:sp>
      <p:sp>
        <p:nvSpPr>
          <p:cNvPr id="30022" name="Rectangle 327" descr="ざらざら"/>
          <p:cNvSpPr>
            <a:spLocks noChangeArrowheads="1"/>
          </p:cNvSpPr>
          <p:nvPr/>
        </p:nvSpPr>
        <p:spPr bwMode="auto">
          <a:xfrm>
            <a:off x="5638800" y="3657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23" name="Line 328"/>
          <p:cNvSpPr>
            <a:spLocks noChangeShapeType="1"/>
          </p:cNvSpPr>
          <p:nvPr/>
        </p:nvSpPr>
        <p:spPr bwMode="auto">
          <a:xfrm>
            <a:off x="4495800" y="3886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24" name="Line 329"/>
          <p:cNvSpPr>
            <a:spLocks noChangeShapeType="1"/>
          </p:cNvSpPr>
          <p:nvPr/>
        </p:nvSpPr>
        <p:spPr bwMode="auto">
          <a:xfrm>
            <a:off x="4271963" y="3895725"/>
            <a:ext cx="0" cy="885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25" name="Text Box 330"/>
          <p:cNvSpPr txBox="1">
            <a:spLocks noChangeArrowheads="1"/>
          </p:cNvSpPr>
          <p:nvPr/>
        </p:nvSpPr>
        <p:spPr bwMode="auto">
          <a:xfrm>
            <a:off x="4038600" y="4778375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/>
              <a:t>N=</a:t>
            </a:r>
            <a:r>
              <a:rPr lang="en-US" altLang="ja-JP" sz="2000" dirty="0"/>
              <a:t>16</a:t>
            </a:r>
          </a:p>
        </p:txBody>
      </p:sp>
      <p:sp>
        <p:nvSpPr>
          <p:cNvPr id="30026" name="Text Box 331"/>
          <p:cNvSpPr txBox="1">
            <a:spLocks noChangeArrowheads="1"/>
          </p:cNvSpPr>
          <p:nvPr/>
        </p:nvSpPr>
        <p:spPr bwMode="auto">
          <a:xfrm>
            <a:off x="4962525" y="3830638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/>
              <a:t>N=</a:t>
            </a:r>
            <a:r>
              <a:rPr lang="en-US" altLang="ja-JP" sz="2000" dirty="0"/>
              <a:t>20</a:t>
            </a:r>
          </a:p>
        </p:txBody>
      </p:sp>
      <p:sp>
        <p:nvSpPr>
          <p:cNvPr id="30027" name="Text Box 332"/>
          <p:cNvSpPr txBox="1">
            <a:spLocks noChangeArrowheads="1"/>
          </p:cNvSpPr>
          <p:nvPr/>
        </p:nvSpPr>
        <p:spPr bwMode="auto">
          <a:xfrm>
            <a:off x="6894513" y="3281363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/>
              <a:t>N=</a:t>
            </a:r>
            <a:r>
              <a:rPr lang="en-US" altLang="ja-JP" sz="2000" dirty="0"/>
              <a:t>28</a:t>
            </a:r>
          </a:p>
        </p:txBody>
      </p:sp>
      <p:sp>
        <p:nvSpPr>
          <p:cNvPr id="30028" name="Text Box 333"/>
          <p:cNvSpPr txBox="1">
            <a:spLocks noChangeArrowheads="1"/>
          </p:cNvSpPr>
          <p:nvPr/>
        </p:nvSpPr>
        <p:spPr bwMode="auto">
          <a:xfrm>
            <a:off x="869950" y="5719763"/>
            <a:ext cx="7008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/>
              <a:t>N=</a:t>
            </a:r>
            <a:r>
              <a:rPr lang="en-US" altLang="ja-JP" sz="2000" dirty="0"/>
              <a:t>2</a:t>
            </a:r>
          </a:p>
        </p:txBody>
      </p:sp>
      <p:sp>
        <p:nvSpPr>
          <p:cNvPr id="30029" name="Rectangle 334" descr="右上がり対角線 (太)"/>
          <p:cNvSpPr>
            <a:spLocks noChangeArrowheads="1"/>
          </p:cNvSpPr>
          <p:nvPr/>
        </p:nvSpPr>
        <p:spPr bwMode="auto">
          <a:xfrm>
            <a:off x="6096000" y="343376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0" name="Rectangle 335" descr="右上がり対角線 (太)"/>
          <p:cNvSpPr>
            <a:spLocks noChangeArrowheads="1"/>
          </p:cNvSpPr>
          <p:nvPr/>
        </p:nvSpPr>
        <p:spPr bwMode="auto">
          <a:xfrm>
            <a:off x="6553200" y="32004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1" name="Rectangle 336" descr="右上がり対角線 (太)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2" name="Text Box 337"/>
          <p:cNvSpPr txBox="1">
            <a:spLocks noChangeArrowheads="1"/>
          </p:cNvSpPr>
          <p:nvPr/>
        </p:nvSpPr>
        <p:spPr bwMode="auto">
          <a:xfrm>
            <a:off x="4916488" y="28829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aseline="30000"/>
              <a:t>32</a:t>
            </a:r>
            <a:r>
              <a:rPr lang="en-US" altLang="ja-JP" sz="1800"/>
              <a:t>Mg</a:t>
            </a:r>
          </a:p>
        </p:txBody>
      </p:sp>
      <p:sp>
        <p:nvSpPr>
          <p:cNvPr id="30033" name="Text Box 408"/>
          <p:cNvSpPr txBox="1">
            <a:spLocks noChangeArrowheads="1"/>
          </p:cNvSpPr>
          <p:nvPr/>
        </p:nvSpPr>
        <p:spPr bwMode="auto">
          <a:xfrm>
            <a:off x="269641" y="214290"/>
            <a:ext cx="7298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+mj-lt"/>
              </a:rPr>
              <a:t>More neutron </a:t>
            </a:r>
            <a:r>
              <a:rPr lang="en-US" altLang="ja-JP" sz="2800" b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en-US" altLang="ja-JP" sz="2800" b="1" dirty="0" smtClean="0">
                <a:solidFill>
                  <a:srgbClr val="FF0000"/>
                </a:solidFill>
                <a:latin typeface="+mj-lt"/>
              </a:rPr>
              <a:t>alo’s </a:t>
            </a:r>
            <a:r>
              <a:rPr lang="en-US" altLang="ja-JP" sz="2800" b="1" dirty="0">
                <a:latin typeface="+mj-lt"/>
              </a:rPr>
              <a:t>along the drip line? </a:t>
            </a:r>
          </a:p>
        </p:txBody>
      </p:sp>
      <p:sp>
        <p:nvSpPr>
          <p:cNvPr id="30034" name="Rectangle 409" descr="右上がり対角線 (太)"/>
          <p:cNvSpPr>
            <a:spLocks noChangeArrowheads="1"/>
          </p:cNvSpPr>
          <p:nvPr/>
        </p:nvSpPr>
        <p:spPr bwMode="auto">
          <a:xfrm>
            <a:off x="7239000" y="2743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5" name="Rectangle 410"/>
          <p:cNvSpPr>
            <a:spLocks noChangeArrowheads="1"/>
          </p:cNvSpPr>
          <p:nvPr/>
        </p:nvSpPr>
        <p:spPr bwMode="auto">
          <a:xfrm>
            <a:off x="7470775" y="2747963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6" name="Rectangle 411"/>
          <p:cNvSpPr>
            <a:spLocks noChangeArrowheads="1"/>
          </p:cNvSpPr>
          <p:nvPr/>
        </p:nvSpPr>
        <p:spPr bwMode="auto">
          <a:xfrm>
            <a:off x="7469188" y="251777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7" name="Rectangle 412"/>
          <p:cNvSpPr>
            <a:spLocks noChangeArrowheads="1"/>
          </p:cNvSpPr>
          <p:nvPr/>
        </p:nvSpPr>
        <p:spPr bwMode="auto">
          <a:xfrm>
            <a:off x="8389938" y="1838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8" name="Rectangle 413"/>
          <p:cNvSpPr>
            <a:spLocks noChangeArrowheads="1"/>
          </p:cNvSpPr>
          <p:nvPr/>
        </p:nvSpPr>
        <p:spPr bwMode="auto">
          <a:xfrm>
            <a:off x="8385175" y="114776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39" name="Rectangle 414"/>
          <p:cNvSpPr>
            <a:spLocks noChangeArrowheads="1"/>
          </p:cNvSpPr>
          <p:nvPr/>
        </p:nvSpPr>
        <p:spPr bwMode="auto">
          <a:xfrm>
            <a:off x="8612188" y="114617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40" name="Rectangle 415"/>
          <p:cNvSpPr>
            <a:spLocks noChangeArrowheads="1"/>
          </p:cNvSpPr>
          <p:nvPr/>
        </p:nvSpPr>
        <p:spPr bwMode="auto">
          <a:xfrm>
            <a:off x="8839200" y="1144588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41" name="Line 416"/>
          <p:cNvSpPr>
            <a:spLocks noChangeShapeType="1"/>
          </p:cNvSpPr>
          <p:nvPr/>
        </p:nvSpPr>
        <p:spPr bwMode="auto">
          <a:xfrm>
            <a:off x="3962400" y="1143000"/>
            <a:ext cx="51816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42" name="Line 417"/>
          <p:cNvSpPr>
            <a:spLocks noChangeShapeType="1"/>
          </p:cNvSpPr>
          <p:nvPr/>
        </p:nvSpPr>
        <p:spPr bwMode="auto">
          <a:xfrm>
            <a:off x="3962400" y="13716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43" name="Line 418"/>
          <p:cNvSpPr>
            <a:spLocks noChangeShapeType="1"/>
          </p:cNvSpPr>
          <p:nvPr/>
        </p:nvSpPr>
        <p:spPr bwMode="auto">
          <a:xfrm>
            <a:off x="7239000" y="914400"/>
            <a:ext cx="0" cy="157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7676" name="Text Box 429"/>
          <p:cNvSpPr txBox="1">
            <a:spLocks noChangeArrowheads="1"/>
          </p:cNvSpPr>
          <p:nvPr/>
        </p:nvSpPr>
        <p:spPr bwMode="auto">
          <a:xfrm>
            <a:off x="1500166" y="6491288"/>
            <a:ext cx="398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/>
              <a:t>* Estimated value by Audi &amp; </a:t>
            </a:r>
            <a:r>
              <a:rPr lang="en-US" altLang="ja-JP" sz="1800" dirty="0" err="1"/>
              <a:t>Wapstra</a:t>
            </a:r>
            <a:r>
              <a:rPr lang="en-US" altLang="ja-JP" sz="1800" dirty="0"/>
              <a:t> </a:t>
            </a:r>
          </a:p>
        </p:txBody>
      </p:sp>
      <p:sp>
        <p:nvSpPr>
          <p:cNvPr id="30045" name="Rectangle 421"/>
          <p:cNvSpPr>
            <a:spLocks noChangeArrowheads="1"/>
          </p:cNvSpPr>
          <p:nvPr/>
        </p:nvSpPr>
        <p:spPr bwMode="auto">
          <a:xfrm>
            <a:off x="6745288" y="548957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46" name="Text Box 422"/>
          <p:cNvSpPr txBox="1">
            <a:spLocks noChangeArrowheads="1"/>
          </p:cNvSpPr>
          <p:nvPr/>
        </p:nvSpPr>
        <p:spPr bwMode="auto">
          <a:xfrm>
            <a:off x="6995496" y="5391150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2n halo known</a:t>
            </a:r>
            <a:endParaRPr lang="en-US" altLang="ja-JP" sz="1800" dirty="0"/>
          </a:p>
        </p:txBody>
      </p:sp>
      <p:sp>
        <p:nvSpPr>
          <p:cNvPr id="30047" name="Rectangle 423" descr="ざらざら"/>
          <p:cNvSpPr>
            <a:spLocks noChangeArrowheads="1"/>
          </p:cNvSpPr>
          <p:nvPr/>
        </p:nvSpPr>
        <p:spPr bwMode="auto">
          <a:xfrm>
            <a:off x="6743700" y="5808663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48" name="Text Box 424"/>
          <p:cNvSpPr txBox="1">
            <a:spLocks noChangeArrowheads="1"/>
          </p:cNvSpPr>
          <p:nvPr/>
        </p:nvSpPr>
        <p:spPr bwMode="auto">
          <a:xfrm>
            <a:off x="7006917" y="5726113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4n halo (skin)</a:t>
            </a:r>
            <a:endParaRPr lang="en-US" altLang="ja-JP" sz="1800" dirty="0"/>
          </a:p>
        </p:txBody>
      </p:sp>
      <p:sp>
        <p:nvSpPr>
          <p:cNvPr id="30049" name="Rectangle 425"/>
          <p:cNvSpPr>
            <a:spLocks noChangeArrowheads="1"/>
          </p:cNvSpPr>
          <p:nvPr/>
        </p:nvSpPr>
        <p:spPr bwMode="auto">
          <a:xfrm>
            <a:off x="6737350" y="5129213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30050" name="Text Box 426"/>
          <p:cNvSpPr txBox="1">
            <a:spLocks noChangeArrowheads="1"/>
          </p:cNvSpPr>
          <p:nvPr/>
        </p:nvSpPr>
        <p:spPr bwMode="auto">
          <a:xfrm>
            <a:off x="7006586" y="5051425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1n-halo known</a:t>
            </a:r>
            <a:endParaRPr lang="en-US" altLang="ja-JP" sz="1800" dirty="0"/>
          </a:p>
        </p:txBody>
      </p:sp>
      <p:sp>
        <p:nvSpPr>
          <p:cNvPr id="227683" name="Oval 355"/>
          <p:cNvSpPr>
            <a:spLocks noChangeArrowheads="1"/>
          </p:cNvSpPr>
          <p:nvPr/>
        </p:nvSpPr>
        <p:spPr bwMode="auto">
          <a:xfrm>
            <a:off x="4206875" y="4292600"/>
            <a:ext cx="376238" cy="333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27684" name="Line 356"/>
          <p:cNvSpPr>
            <a:spLocks noChangeShapeType="1"/>
          </p:cNvSpPr>
          <p:nvPr/>
        </p:nvSpPr>
        <p:spPr bwMode="auto">
          <a:xfrm flipV="1">
            <a:off x="2928926" y="4614863"/>
            <a:ext cx="1330337" cy="1528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7685" name="Text Box 357"/>
          <p:cNvSpPr txBox="1">
            <a:spLocks noChangeArrowheads="1"/>
          </p:cNvSpPr>
          <p:nvPr/>
        </p:nvSpPr>
        <p:spPr bwMode="auto">
          <a:xfrm>
            <a:off x="1643042" y="6072206"/>
            <a:ext cx="345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22</a:t>
            </a:r>
            <a:r>
              <a:rPr lang="en-US" altLang="ja-JP" sz="2400" dirty="0"/>
              <a:t>C </a:t>
            </a:r>
            <a:r>
              <a:rPr lang="en-US" altLang="ja-JP" sz="2400" dirty="0" smtClean="0"/>
              <a:t>[S</a:t>
            </a:r>
            <a:r>
              <a:rPr lang="en-US" altLang="ja-JP" sz="2400" baseline="-25000" dirty="0" smtClean="0"/>
              <a:t>2n</a:t>
            </a:r>
            <a:r>
              <a:rPr lang="en-US" altLang="ja-JP" sz="2400" baseline="-25000" dirty="0"/>
              <a:t>*</a:t>
            </a:r>
            <a:r>
              <a:rPr lang="en-US" altLang="ja-JP" sz="2400" dirty="0"/>
              <a:t>=0.42(94) </a:t>
            </a:r>
            <a:r>
              <a:rPr lang="en-US" altLang="ja-JP" sz="2400" dirty="0" err="1" smtClean="0"/>
              <a:t>MeV</a:t>
            </a:r>
            <a:r>
              <a:rPr lang="en-US" altLang="ja-JP" sz="2400" dirty="0" smtClean="0"/>
              <a:t>]</a:t>
            </a:r>
            <a:endParaRPr lang="en-US" altLang="ja-JP" sz="2400" dirty="0"/>
          </a:p>
        </p:txBody>
      </p:sp>
      <p:sp>
        <p:nvSpPr>
          <p:cNvPr id="227686" name="Oval 358"/>
          <p:cNvSpPr>
            <a:spLocks noChangeArrowheads="1"/>
          </p:cNvSpPr>
          <p:nvPr/>
        </p:nvSpPr>
        <p:spPr bwMode="auto">
          <a:xfrm>
            <a:off x="5343525" y="3386138"/>
            <a:ext cx="376238" cy="333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27687" name="Line 359"/>
          <p:cNvSpPr>
            <a:spLocks noChangeShapeType="1"/>
          </p:cNvSpPr>
          <p:nvPr/>
        </p:nvSpPr>
        <p:spPr bwMode="auto">
          <a:xfrm flipH="1" flipV="1">
            <a:off x="5691188" y="3592513"/>
            <a:ext cx="493712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7688" name="Text Box 360"/>
          <p:cNvSpPr txBox="1">
            <a:spLocks noChangeArrowheads="1"/>
          </p:cNvSpPr>
          <p:nvPr/>
        </p:nvSpPr>
        <p:spPr bwMode="auto">
          <a:xfrm>
            <a:off x="5403850" y="4165600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31</a:t>
            </a:r>
            <a:r>
              <a:rPr lang="en-US" altLang="ja-JP" sz="2400" dirty="0"/>
              <a:t>Ne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S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=0.29(1.64</a:t>
            </a:r>
            <a:r>
              <a:rPr lang="en-US" altLang="ja-JP" sz="2400" dirty="0"/>
              <a:t>) </a:t>
            </a:r>
            <a:r>
              <a:rPr lang="en-US" altLang="ja-JP" sz="2400" dirty="0" err="1" smtClean="0"/>
              <a:t>MeV</a:t>
            </a:r>
            <a:r>
              <a:rPr lang="en-US" altLang="ja-JP" sz="2400" dirty="0" smtClean="0"/>
              <a:t>]</a:t>
            </a:r>
            <a:endParaRPr lang="en-US" altLang="ja-JP" sz="2400" dirty="0"/>
          </a:p>
        </p:txBody>
      </p:sp>
      <p:sp>
        <p:nvSpPr>
          <p:cNvPr id="227689" name="Text Box 361"/>
          <p:cNvSpPr txBox="1">
            <a:spLocks noChangeArrowheads="1"/>
          </p:cNvSpPr>
          <p:nvPr/>
        </p:nvSpPr>
        <p:spPr bwMode="auto">
          <a:xfrm>
            <a:off x="5429256" y="4559866"/>
            <a:ext cx="3265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Jurado</a:t>
            </a:r>
            <a:r>
              <a:rPr lang="en-US" altLang="ja-JP" dirty="0"/>
              <a:t> et al. PLB649,43(2007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227690" name="Oval 362"/>
          <p:cNvSpPr>
            <a:spLocks noChangeArrowheads="1"/>
          </p:cNvSpPr>
          <p:nvPr/>
        </p:nvSpPr>
        <p:spPr bwMode="auto">
          <a:xfrm>
            <a:off x="4937125" y="2894013"/>
            <a:ext cx="1247775" cy="892175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27691" name="Text Box 363"/>
          <p:cNvSpPr txBox="1">
            <a:spLocks noChangeArrowheads="1"/>
          </p:cNvSpPr>
          <p:nvPr/>
        </p:nvSpPr>
        <p:spPr bwMode="auto">
          <a:xfrm>
            <a:off x="6654800" y="3687763"/>
            <a:ext cx="223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6600FF"/>
                </a:solidFill>
              </a:rPr>
              <a:t>Island of inversion</a:t>
            </a:r>
          </a:p>
        </p:txBody>
      </p:sp>
      <p:sp>
        <p:nvSpPr>
          <p:cNvPr id="227692" name="Line 364"/>
          <p:cNvSpPr>
            <a:spLocks noChangeShapeType="1"/>
          </p:cNvSpPr>
          <p:nvPr/>
        </p:nvSpPr>
        <p:spPr bwMode="auto">
          <a:xfrm>
            <a:off x="5991225" y="3689350"/>
            <a:ext cx="7429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61" name="Line 365"/>
          <p:cNvSpPr>
            <a:spLocks noChangeShapeType="1"/>
          </p:cNvSpPr>
          <p:nvPr/>
        </p:nvSpPr>
        <p:spPr bwMode="auto">
          <a:xfrm flipV="1">
            <a:off x="2744788" y="4486275"/>
            <a:ext cx="923925" cy="135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062" name="Rectangle 366"/>
          <p:cNvSpPr>
            <a:spLocks noChangeArrowheads="1"/>
          </p:cNvSpPr>
          <p:nvPr/>
        </p:nvSpPr>
        <p:spPr bwMode="auto">
          <a:xfrm>
            <a:off x="2189163" y="5654675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/>
              <a:t>19</a:t>
            </a:r>
            <a:r>
              <a:rPr lang="en-US" altLang="ja-JP" sz="2400"/>
              <a:t>C</a:t>
            </a:r>
            <a:endParaRPr lang="ja-JP" altLang="en-US" sz="2400"/>
          </a:p>
        </p:txBody>
      </p:sp>
      <p:sp>
        <p:nvSpPr>
          <p:cNvPr id="30063" name="Text Box 367"/>
          <p:cNvSpPr txBox="1">
            <a:spLocks noChangeArrowheads="1"/>
          </p:cNvSpPr>
          <p:nvPr/>
        </p:nvSpPr>
        <p:spPr bwMode="auto">
          <a:xfrm>
            <a:off x="7481888" y="2886075"/>
            <a:ext cx="98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Halo?</a:t>
            </a:r>
          </a:p>
        </p:txBody>
      </p:sp>
      <p:sp>
        <p:nvSpPr>
          <p:cNvPr id="368" name="TextBox 367"/>
          <p:cNvSpPr txBox="1"/>
          <p:nvPr/>
        </p:nvSpPr>
        <p:spPr bwMode="auto">
          <a:xfrm>
            <a:off x="285720" y="773652"/>
            <a:ext cx="2108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From </a:t>
            </a:r>
            <a:r>
              <a:rPr lang="en-US" altLang="ko-KR" dirty="0" smtClean="0">
                <a:ea typeface="굴림" pitchFamily="50" charset="-127"/>
              </a:rPr>
              <a:t>T. </a:t>
            </a:r>
            <a:r>
              <a:rPr lang="en-US" altLang="ko-KR" dirty="0" smtClean="0">
                <a:ea typeface="굴림" pitchFamily="50" charset="-127"/>
              </a:rPr>
              <a:t>Nakamura</a:t>
            </a:r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76" grpId="0"/>
      <p:bldP spid="227683" grpId="0" animBg="1"/>
      <p:bldP spid="227684" grpId="0" animBg="1"/>
      <p:bldP spid="227685" grpId="0"/>
      <p:bldP spid="227686" grpId="0" animBg="1"/>
      <p:bldP spid="227687" grpId="0" animBg="1"/>
      <p:bldP spid="227688" grpId="0"/>
      <p:bldP spid="227689" grpId="0"/>
      <p:bldP spid="227690" grpId="0" animBg="1"/>
      <p:bldP spid="227691" grpId="0"/>
      <p:bldP spid="2276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RIPS @ RIKEN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7" name="Picture 26" descr="r301n-setup_3"/>
          <p:cNvPicPr>
            <a:picLocks noChangeAspect="1" noChangeArrowheads="1"/>
          </p:cNvPicPr>
          <p:nvPr/>
        </p:nvPicPr>
        <p:blipFill>
          <a:blip r:embed="rId2" cstate="print"/>
          <a:srcRect t="2898" b="11594"/>
          <a:stretch>
            <a:fillRect/>
          </a:stretch>
        </p:blipFill>
        <p:spPr bwMode="auto">
          <a:xfrm>
            <a:off x="1042988" y="1071546"/>
            <a:ext cx="7100912" cy="52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2976" y="5000636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Calibri" pitchFamily="34" charset="0"/>
              </a:rPr>
              <a:t>RIB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95535" y="4101160"/>
            <a:ext cx="43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aseline="30000" dirty="0">
                <a:latin typeface="Calibri" pitchFamily="34" charset="0"/>
              </a:rPr>
              <a:t>9</a:t>
            </a:r>
            <a:r>
              <a:rPr lang="en-US" altLang="ja-JP" sz="2000" dirty="0">
                <a:latin typeface="Calibri" pitchFamily="34" charset="0"/>
              </a:rPr>
              <a:t>Li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00562" y="2757486"/>
            <a:ext cx="319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57752" y="2971800"/>
            <a:ext cx="3193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71538" y="3714752"/>
            <a:ext cx="830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Calibri" pitchFamily="34" charset="0"/>
              </a:rPr>
              <a:t>Target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980260" y="1276337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NEUT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372225" y="3886146"/>
            <a:ext cx="671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HOD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36884" y="2419345"/>
            <a:ext cx="1022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BOMAG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500694" y="4457650"/>
            <a:ext cx="478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DC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500166" y="2721114"/>
            <a:ext cx="1196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latin typeface="Calibri" pitchFamily="34" charset="0"/>
              </a:rPr>
              <a:t>DALI</a:t>
            </a:r>
          </a:p>
          <a:p>
            <a:pPr algn="ctr"/>
            <a:r>
              <a:rPr lang="en-US" altLang="ja-JP" sz="2000" dirty="0" smtClean="0">
                <a:latin typeface="Calibri" pitchFamily="34" charset="0"/>
              </a:rPr>
              <a:t>56 </a:t>
            </a:r>
            <a:r>
              <a:rPr lang="en-US" altLang="ja-JP" sz="2000" dirty="0" err="1" smtClean="0">
                <a:latin typeface="Calibri" pitchFamily="34" charset="0"/>
              </a:rPr>
              <a:t>NaI</a:t>
            </a:r>
            <a:r>
              <a:rPr lang="en-US" altLang="ja-JP" sz="2000" dirty="0" smtClean="0">
                <a:latin typeface="Calibri" pitchFamily="34" charset="0"/>
              </a:rPr>
              <a:t>(</a:t>
            </a:r>
            <a:r>
              <a:rPr lang="en-US" altLang="ja-JP" sz="2000" dirty="0" err="1" smtClean="0">
                <a:latin typeface="Calibri" pitchFamily="34" charset="0"/>
              </a:rPr>
              <a:t>Tl</a:t>
            </a:r>
            <a:r>
              <a:rPr lang="en-US" altLang="ja-JP" sz="2000" dirty="0" smtClean="0">
                <a:latin typeface="Calibri" pitchFamily="34" charset="0"/>
              </a:rPr>
              <a:t>)</a:t>
            </a:r>
            <a:endParaRPr lang="en-US" altLang="ja-JP" sz="2000" dirty="0">
              <a:latin typeface="Calibri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1571604" y="4143380"/>
            <a:ext cx="1143008" cy="571504"/>
          </a:xfrm>
          <a:prstGeom prst="straightConnector1">
            <a:avLst/>
          </a:prstGeom>
          <a:ln w="25400">
            <a:solidFill>
              <a:srgbClr val="492A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16200000" flipH="1">
            <a:off x="1821637" y="3750471"/>
            <a:ext cx="1071570" cy="428628"/>
          </a:xfrm>
          <a:prstGeom prst="straightConnector1">
            <a:avLst/>
          </a:prstGeom>
          <a:ln w="25400">
            <a:solidFill>
              <a:srgbClr val="492A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42976" y="5672096"/>
            <a:ext cx="524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aseline="30000" dirty="0" smtClean="0">
                <a:latin typeface="Calibri" pitchFamily="34" charset="0"/>
              </a:rPr>
              <a:t>11</a:t>
            </a:r>
            <a:r>
              <a:rPr lang="en-US" altLang="ja-JP" sz="2000" dirty="0" smtClean="0">
                <a:latin typeface="Calibri" pitchFamily="34" charset="0"/>
              </a:rPr>
              <a:t>Li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4532014" y="2810207"/>
            <a:ext cx="1441450" cy="792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6749498" y="5857892"/>
            <a:ext cx="2108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From </a:t>
            </a:r>
            <a:r>
              <a:rPr lang="en-US" altLang="ko-KR" dirty="0" smtClean="0">
                <a:ea typeface="굴림" pitchFamily="50" charset="-127"/>
              </a:rPr>
              <a:t>T. </a:t>
            </a:r>
            <a:r>
              <a:rPr lang="en-US" altLang="ko-KR" dirty="0" smtClean="0">
                <a:ea typeface="굴림" pitchFamily="50" charset="-127"/>
              </a:rPr>
              <a:t>Nakamura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28596" y="1214422"/>
            <a:ext cx="3724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dirty="0" smtClean="0">
                <a:latin typeface="Calibri" pitchFamily="34" charset="0"/>
                <a:ea typeface="굴림" pitchFamily="50" charset="-127"/>
              </a:rPr>
              <a:t>2n breakup of halo nuclei, e.g. </a:t>
            </a:r>
            <a:r>
              <a:rPr lang="en-US" altLang="ko-KR" sz="2000" baseline="30000" dirty="0" smtClean="0">
                <a:latin typeface="Calibri" pitchFamily="34" charset="0"/>
                <a:ea typeface="굴림" pitchFamily="50" charset="-127"/>
              </a:rPr>
              <a:t>11</a:t>
            </a:r>
            <a:r>
              <a:rPr lang="en-US" altLang="ko-KR" sz="2000" dirty="0" smtClean="0">
                <a:latin typeface="Calibri" pitchFamily="34" charset="0"/>
                <a:ea typeface="굴림" pitchFamily="50" charset="-127"/>
              </a:rPr>
              <a:t>Li</a:t>
            </a:r>
            <a:endParaRPr lang="ko-KR" altLang="en-US" sz="2000" dirty="0" smtClean="0">
              <a:latin typeface="Calibri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Astrophysics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4" y="1196958"/>
            <a:ext cx="4895864" cy="49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00430" y="1076312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aseline="30000" dirty="0">
                <a:solidFill>
                  <a:srgbClr val="FD0F09"/>
                </a:solidFill>
              </a:rPr>
              <a:t>7</a:t>
            </a:r>
            <a:r>
              <a:rPr lang="en-US" altLang="ja-JP" sz="2800" dirty="0">
                <a:solidFill>
                  <a:srgbClr val="FD0F09"/>
                </a:solidFill>
              </a:rPr>
              <a:t>Be(</a:t>
            </a:r>
            <a:r>
              <a:rPr lang="en-US" altLang="ja-JP" sz="2800" dirty="0" err="1">
                <a:solidFill>
                  <a:srgbClr val="FD0F09"/>
                </a:solidFill>
              </a:rPr>
              <a:t>p,</a:t>
            </a:r>
            <a:r>
              <a:rPr lang="en-US" altLang="ja-JP" sz="2800" dirty="0" err="1">
                <a:solidFill>
                  <a:srgbClr val="FD0F09"/>
                </a:solidFill>
                <a:latin typeface="Symbol" pitchFamily="18" charset="2"/>
              </a:rPr>
              <a:t>g</a:t>
            </a:r>
            <a:r>
              <a:rPr lang="en-US" altLang="ja-JP" sz="2800" dirty="0">
                <a:solidFill>
                  <a:srgbClr val="FD0F09"/>
                </a:solidFill>
              </a:rPr>
              <a:t>)</a:t>
            </a:r>
            <a:r>
              <a:rPr lang="en-US" altLang="ja-JP" sz="2800" baseline="30000" dirty="0">
                <a:solidFill>
                  <a:srgbClr val="FD0F09"/>
                </a:solidFill>
              </a:rPr>
              <a:t>8</a:t>
            </a:r>
            <a:r>
              <a:rPr lang="en-US" altLang="ja-JP" sz="2800" dirty="0">
                <a:solidFill>
                  <a:srgbClr val="FD0F09"/>
                </a:solidFill>
              </a:rPr>
              <a:t>B</a:t>
            </a:r>
          </a:p>
        </p:txBody>
      </p:sp>
      <p:sp>
        <p:nvSpPr>
          <p:cNvPr id="9" name="날짜 개체 틀 3"/>
          <p:cNvSpPr txBox="1">
            <a:spLocks/>
          </p:cNvSpPr>
          <p:nvPr/>
        </p:nvSpPr>
        <p:spPr>
          <a:xfrm>
            <a:off x="6357950" y="1042974"/>
            <a:ext cx="257176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 T. </a:t>
            </a:r>
            <a:r>
              <a:rPr kumimoji="0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Motobayashi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43570" y="2071678"/>
            <a:ext cx="2857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D0F09"/>
                </a:solidFill>
              </a:rPr>
              <a:t>We can measure </a:t>
            </a:r>
            <a:r>
              <a:rPr lang="en-US" altLang="ja-JP" sz="2000" baseline="30000" dirty="0" smtClean="0">
                <a:solidFill>
                  <a:srgbClr val="FD0F09"/>
                </a:solidFill>
              </a:rPr>
              <a:t>8</a:t>
            </a:r>
            <a:r>
              <a:rPr lang="en-US" altLang="ja-JP" sz="2000" dirty="0" smtClean="0">
                <a:solidFill>
                  <a:srgbClr val="FD0F09"/>
                </a:solidFill>
              </a:rPr>
              <a:t>B </a:t>
            </a:r>
          </a:p>
          <a:p>
            <a:r>
              <a:rPr lang="en-US" altLang="ja-JP" sz="2000" dirty="0" smtClean="0">
                <a:solidFill>
                  <a:srgbClr val="FD0F09"/>
                </a:solidFill>
              </a:rPr>
              <a:t>Coulomb dissociation </a:t>
            </a:r>
          </a:p>
          <a:p>
            <a:r>
              <a:rPr lang="en-US" altLang="ja-JP" sz="2000" dirty="0" smtClean="0">
                <a:solidFill>
                  <a:srgbClr val="FD0F09"/>
                </a:solidFill>
              </a:rPr>
              <a:t>with RIB</a:t>
            </a:r>
            <a:endParaRPr lang="en-US" altLang="ja-JP" sz="2000" dirty="0">
              <a:solidFill>
                <a:srgbClr val="FD0F09"/>
              </a:solidFill>
            </a:endParaRPr>
          </a:p>
        </p:txBody>
      </p:sp>
      <p:grpSp>
        <p:nvGrpSpPr>
          <p:cNvPr id="3" name="그룹 38"/>
          <p:cNvGrpSpPr/>
          <p:nvPr/>
        </p:nvGrpSpPr>
        <p:grpSpPr>
          <a:xfrm>
            <a:off x="5429256" y="3376197"/>
            <a:ext cx="3295624" cy="2195942"/>
            <a:chOff x="5242238" y="2177777"/>
            <a:chExt cx="3438500" cy="2352831"/>
          </a:xfrm>
        </p:grpSpPr>
        <p:sp>
          <p:nvSpPr>
            <p:cNvPr id="11" name="타원 10"/>
            <p:cNvSpPr/>
            <p:nvPr/>
          </p:nvSpPr>
          <p:spPr>
            <a:xfrm>
              <a:off x="5340972" y="3201038"/>
              <a:ext cx="231160" cy="2279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242238" y="2845354"/>
              <a:ext cx="404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baseline="30000" dirty="0" smtClean="0">
                  <a:ea typeface="굴림" pitchFamily="50" charset="-127"/>
                </a:rPr>
                <a:t>8</a:t>
              </a:r>
              <a:r>
                <a:rPr lang="en-US" altLang="ko-KR" dirty="0" smtClean="0">
                  <a:ea typeface="굴림" pitchFamily="50" charset="-127"/>
                </a:rPr>
                <a:t>B</a:t>
              </a:r>
              <a:endParaRPr lang="ko-KR" altLang="en-US" dirty="0" smtClean="0">
                <a:ea typeface="굴림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7858148" y="2428868"/>
              <a:ext cx="527709" cy="571504"/>
              <a:chOff x="7555802" y="2428868"/>
              <a:chExt cx="527709" cy="571504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7715272" y="2786058"/>
                <a:ext cx="214314" cy="21431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7555802" y="2428868"/>
                <a:ext cx="5277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baseline="30000" dirty="0" smtClean="0">
                    <a:ea typeface="굴림" pitchFamily="50" charset="-127"/>
                  </a:rPr>
                  <a:t>7</a:t>
                </a:r>
                <a:r>
                  <a:rPr lang="en-US" altLang="ko-KR" dirty="0" smtClean="0">
                    <a:ea typeface="굴림" pitchFamily="50" charset="-127"/>
                  </a:rPr>
                  <a:t>Be</a:t>
                </a:r>
                <a:endParaRPr lang="ko-KR" altLang="en-US" dirty="0" smtClean="0">
                  <a:ea typeface="굴림" pitchFamily="50" charset="-127"/>
                </a:endParaRPr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8215338" y="307181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8358214" y="2942582"/>
              <a:ext cx="322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ea typeface="굴림" pitchFamily="50" charset="-127"/>
                </a:rPr>
                <a:t>p</a:t>
              </a:r>
              <a:endParaRPr lang="ko-KR" altLang="en-US" dirty="0" smtClean="0">
                <a:ea typeface="굴림" pitchFamily="50" charset="-127"/>
              </a:endParaRPr>
            </a:p>
          </p:txBody>
        </p:sp>
        <p:grpSp>
          <p:nvGrpSpPr>
            <p:cNvPr id="20" name="그룹 35"/>
            <p:cNvGrpSpPr/>
            <p:nvPr/>
          </p:nvGrpSpPr>
          <p:grpSpPr>
            <a:xfrm>
              <a:off x="5987589" y="2177777"/>
              <a:ext cx="1985831" cy="2352831"/>
              <a:chOff x="6291603" y="2147283"/>
              <a:chExt cx="1985831" cy="2352831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6701492" y="3643314"/>
                <a:ext cx="857256" cy="85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7568586" y="3901156"/>
                <a:ext cx="7088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baseline="30000" dirty="0" smtClean="0">
                    <a:ea typeface="굴림" pitchFamily="50" charset="-127"/>
                  </a:rPr>
                  <a:t>208</a:t>
                </a:r>
                <a:r>
                  <a:rPr lang="en-US" altLang="ko-KR" dirty="0" smtClean="0">
                    <a:ea typeface="굴림" pitchFamily="50" charset="-127"/>
                  </a:rPr>
                  <a:t>Pb</a:t>
                </a:r>
                <a:endParaRPr lang="ko-KR" altLang="en-US" dirty="0" smtClean="0">
                  <a:ea typeface="굴림" pitchFamily="50" charset="-127"/>
                </a:endParaRPr>
              </a:p>
            </p:txBody>
          </p:sp>
          <p:cxnSp>
            <p:nvCxnSpPr>
              <p:cNvPr id="25" name="직선 연결선 24"/>
              <p:cNvCxnSpPr/>
              <p:nvPr/>
            </p:nvCxnSpPr>
            <p:spPr>
              <a:xfrm rot="16200000" flipH="1">
                <a:off x="6250793" y="3036092"/>
                <a:ext cx="914400" cy="2714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 rot="5400000" flipH="1" flipV="1">
                <a:off x="6715140" y="3071810"/>
                <a:ext cx="8572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 rot="5400000">
                <a:off x="7122343" y="3049739"/>
                <a:ext cx="914400" cy="2714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16200000" flipV="1">
                <a:off x="6473530" y="3027668"/>
                <a:ext cx="884552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rot="5400000" flipH="1" flipV="1">
                <a:off x="6915806" y="3027668"/>
                <a:ext cx="884552" cy="1428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 bwMode="auto">
              <a:xfrm>
                <a:off x="6291603" y="2147283"/>
                <a:ext cx="1699460" cy="362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1600" dirty="0" smtClean="0">
                    <a:solidFill>
                      <a:schemeClr val="accent1">
                        <a:lumMod val="75000"/>
                      </a:schemeClr>
                    </a:solidFill>
                    <a:ea typeface="굴림" pitchFamily="50" charset="-127"/>
                  </a:rPr>
                  <a:t>Virtual photons</a:t>
                </a:r>
                <a:endParaRPr lang="ko-KR" altLang="en-US" sz="1600" dirty="0" smtClean="0">
                  <a:solidFill>
                    <a:schemeClr val="accent1">
                      <a:lumMod val="75000"/>
                    </a:schemeClr>
                  </a:solidFill>
                  <a:ea typeface="굴림" pitchFamily="50" charset="-127"/>
                </a:endParaRPr>
              </a:p>
            </p:txBody>
          </p:sp>
        </p:grpSp>
        <p:sp>
          <p:nvSpPr>
            <p:cNvPr id="37" name="자유형 36"/>
            <p:cNvSpPr/>
            <p:nvPr/>
          </p:nvSpPr>
          <p:spPr>
            <a:xfrm>
              <a:off x="5595582" y="2988860"/>
              <a:ext cx="2415654" cy="341194"/>
            </a:xfrm>
            <a:custGeom>
              <a:avLst/>
              <a:gdLst>
                <a:gd name="connsiteX0" fmla="*/ 0 w 2415654"/>
                <a:gd name="connsiteY0" fmla="*/ 327546 h 341194"/>
                <a:gd name="connsiteX1" fmla="*/ 996287 w 2415654"/>
                <a:gd name="connsiteY1" fmla="*/ 327546 h 341194"/>
                <a:gd name="connsiteX2" fmla="*/ 1678675 w 2415654"/>
                <a:gd name="connsiteY2" fmla="*/ 286603 h 341194"/>
                <a:gd name="connsiteX3" fmla="*/ 2415654 w 2415654"/>
                <a:gd name="connsiteY3" fmla="*/ 0 h 34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654" h="341194">
                  <a:moveTo>
                    <a:pt x="0" y="327546"/>
                  </a:moveTo>
                  <a:lnTo>
                    <a:pt x="996287" y="327546"/>
                  </a:lnTo>
                  <a:cubicBezTo>
                    <a:pt x="1276066" y="320722"/>
                    <a:pt x="1442114" y="341194"/>
                    <a:pt x="1678675" y="286603"/>
                  </a:cubicBezTo>
                  <a:cubicBezTo>
                    <a:pt x="1915236" y="232012"/>
                    <a:pt x="2165445" y="116006"/>
                    <a:pt x="2415654" y="0"/>
                  </a:cubicBezTo>
                </a:path>
              </a:pathLst>
            </a:cu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7547212" y="3166281"/>
              <a:ext cx="655092" cy="95534"/>
            </a:xfrm>
            <a:custGeom>
              <a:avLst/>
              <a:gdLst>
                <a:gd name="connsiteX0" fmla="*/ 0 w 655092"/>
                <a:gd name="connsiteY0" fmla="*/ 95534 h 95534"/>
                <a:gd name="connsiteX1" fmla="*/ 327546 w 655092"/>
                <a:gd name="connsiteY1" fmla="*/ 68238 h 95534"/>
                <a:gd name="connsiteX2" fmla="*/ 655092 w 655092"/>
                <a:gd name="connsiteY2" fmla="*/ 0 h 95534"/>
                <a:gd name="connsiteX3" fmla="*/ 655092 w 655092"/>
                <a:gd name="connsiteY3" fmla="*/ 0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092" h="95534">
                  <a:moveTo>
                    <a:pt x="0" y="95534"/>
                  </a:moveTo>
                  <a:cubicBezTo>
                    <a:pt x="109182" y="89847"/>
                    <a:pt x="218364" y="84160"/>
                    <a:pt x="327546" y="68238"/>
                  </a:cubicBezTo>
                  <a:cubicBezTo>
                    <a:pt x="436728" y="52316"/>
                    <a:pt x="655092" y="0"/>
                    <a:pt x="655092" y="0"/>
                  </a:cubicBezTo>
                  <a:lnTo>
                    <a:pt x="655092" y="0"/>
                  </a:lnTo>
                </a:path>
              </a:pathLst>
            </a:cu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1" name="직선 화살표 연결선 30"/>
          <p:cNvCxnSpPr/>
          <p:nvPr/>
        </p:nvCxnSpPr>
        <p:spPr>
          <a:xfrm>
            <a:off x="1200766" y="525909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16200000">
            <a:off x="1499372" y="492840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V="1">
            <a:off x="1171396" y="4786322"/>
            <a:ext cx="328771" cy="318761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59610" y="384152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59610" y="1135039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59610" y="1898627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23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Na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59610" y="2660627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22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86498" y="2660627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24498" y="2660627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386498" y="1898627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22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Na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86498" y="1135039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23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Mg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86498" y="384152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Al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24498" y="1898627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Na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624498" y="1135039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22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Mg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624498" y="3422627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19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624498" y="4195739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840273" y="1135039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Mg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840273" y="1898627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Na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4840273" y="2660627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19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840273" y="3422627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840273" y="4195739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17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056048" y="2660627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Ne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056048" y="3422627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17</a:t>
            </a:r>
            <a:r>
              <a:rPr kumimoji="0" lang="en-US" altLang="ko-KR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</a:t>
            </a:r>
            <a:endParaRPr kumimoji="0" lang="ko-KR" altLang="en-US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056048" y="4195739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16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44935" y="4968852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282935" y="4195739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2500298" y="4195739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500298" y="4967264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13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2500298" y="5729264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282935" y="5729264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13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282935" y="4967264"/>
            <a:ext cx="5334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b="1" baseline="30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  <a:r>
              <a:rPr kumimoji="0" lang="en-US" altLang="ko-KR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</a:t>
            </a:r>
            <a:endParaRPr kumimoji="0" lang="ko-KR" altLang="en-US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5384785" y="1679552"/>
            <a:ext cx="238125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6159485" y="1679552"/>
            <a:ext cx="238125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5386373" y="3198789"/>
            <a:ext cx="238125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4602148" y="3203552"/>
            <a:ext cx="238125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3044810" y="4722789"/>
            <a:ext cx="238125" cy="233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3046398" y="5507014"/>
            <a:ext cx="238125" cy="2333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flipV="1">
            <a:off x="2879710" y="5489552"/>
            <a:ext cx="0" cy="244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V="1">
            <a:off x="3559160" y="5484789"/>
            <a:ext cx="0" cy="244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flipV="1">
            <a:off x="3654410" y="4722789"/>
            <a:ext cx="0" cy="244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3808398" y="4725964"/>
            <a:ext cx="227012" cy="3175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3817923" y="4727552"/>
            <a:ext cx="3048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4600560" y="3954439"/>
            <a:ext cx="1025525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>
            <a:off x="3817923" y="3956027"/>
            <a:ext cx="1025525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 flipH="1">
            <a:off x="3014648" y="5519714"/>
            <a:ext cx="1008062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 flipV="1">
            <a:off x="3044810" y="3192439"/>
            <a:ext cx="100330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52" name="AutoShape 47"/>
          <p:cNvCxnSpPr>
            <a:cxnSpLocks noChangeShapeType="1"/>
            <a:stCxn id="14" idx="0"/>
            <a:endCxn id="15" idx="2"/>
          </p:cNvCxnSpPr>
          <p:nvPr/>
        </p:nvCxnSpPr>
        <p:spPr bwMode="auto">
          <a:xfrm flipV="1">
            <a:off x="6653198" y="917552"/>
            <a:ext cx="0" cy="2174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3" name="AutoShape 48"/>
          <p:cNvCxnSpPr>
            <a:cxnSpLocks noChangeShapeType="1"/>
          </p:cNvCxnSpPr>
          <p:nvPr/>
        </p:nvCxnSpPr>
        <p:spPr bwMode="auto">
          <a:xfrm flipV="1">
            <a:off x="6659548" y="166664"/>
            <a:ext cx="0" cy="2174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" name="AutoShape 49"/>
          <p:cNvCxnSpPr>
            <a:cxnSpLocks noChangeShapeType="1"/>
          </p:cNvCxnSpPr>
          <p:nvPr/>
        </p:nvCxnSpPr>
        <p:spPr bwMode="auto">
          <a:xfrm flipV="1">
            <a:off x="7419960" y="166664"/>
            <a:ext cx="0" cy="2174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50"/>
          <p:cNvCxnSpPr>
            <a:cxnSpLocks noChangeShapeType="1"/>
            <a:stCxn id="13" idx="0"/>
            <a:endCxn id="14" idx="2"/>
          </p:cNvCxnSpPr>
          <p:nvPr/>
        </p:nvCxnSpPr>
        <p:spPr bwMode="auto">
          <a:xfrm flipV="1">
            <a:off x="6653198" y="1668439"/>
            <a:ext cx="0" cy="2301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6" name="AutoShape 51"/>
          <p:cNvCxnSpPr>
            <a:cxnSpLocks noChangeShapeType="1"/>
            <a:stCxn id="16" idx="0"/>
            <a:endCxn id="17" idx="2"/>
          </p:cNvCxnSpPr>
          <p:nvPr/>
        </p:nvCxnSpPr>
        <p:spPr bwMode="auto">
          <a:xfrm flipV="1">
            <a:off x="5891198" y="1668439"/>
            <a:ext cx="0" cy="2301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52"/>
          <p:cNvCxnSpPr>
            <a:cxnSpLocks noChangeShapeType="1"/>
            <a:stCxn id="23" idx="0"/>
            <a:endCxn id="22" idx="2"/>
          </p:cNvCxnSpPr>
          <p:nvPr/>
        </p:nvCxnSpPr>
        <p:spPr bwMode="auto">
          <a:xfrm flipV="1">
            <a:off x="5106973" y="1668439"/>
            <a:ext cx="0" cy="2301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8" name="AutoShape 53"/>
          <p:cNvCxnSpPr>
            <a:cxnSpLocks noChangeShapeType="1"/>
            <a:stCxn id="24" idx="0"/>
            <a:endCxn id="23" idx="2"/>
          </p:cNvCxnSpPr>
          <p:nvPr/>
        </p:nvCxnSpPr>
        <p:spPr bwMode="auto">
          <a:xfrm flipV="1">
            <a:off x="5106973" y="2432027"/>
            <a:ext cx="0" cy="228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9" name="AutoShape 54"/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5106973" y="3194027"/>
            <a:ext cx="0" cy="228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0" name="AutoShape 55"/>
          <p:cNvCxnSpPr>
            <a:cxnSpLocks noChangeShapeType="1"/>
            <a:stCxn id="28" idx="0"/>
            <a:endCxn id="27" idx="2"/>
          </p:cNvCxnSpPr>
          <p:nvPr/>
        </p:nvCxnSpPr>
        <p:spPr bwMode="auto">
          <a:xfrm flipV="1">
            <a:off x="4322748" y="3194027"/>
            <a:ext cx="0" cy="228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" name="AutoShape 56"/>
          <p:cNvCxnSpPr>
            <a:cxnSpLocks noChangeShapeType="1"/>
            <a:stCxn id="36" idx="0"/>
            <a:endCxn id="31" idx="2"/>
          </p:cNvCxnSpPr>
          <p:nvPr/>
        </p:nvCxnSpPr>
        <p:spPr bwMode="auto">
          <a:xfrm flipV="1">
            <a:off x="3549635" y="4729139"/>
            <a:ext cx="0" cy="2381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2" name="AutoShape 57"/>
          <p:cNvCxnSpPr>
            <a:cxnSpLocks noChangeShapeType="1"/>
            <a:stCxn id="33" idx="0"/>
            <a:endCxn id="32" idx="2"/>
          </p:cNvCxnSpPr>
          <p:nvPr/>
        </p:nvCxnSpPr>
        <p:spPr bwMode="auto">
          <a:xfrm flipV="1">
            <a:off x="2766998" y="4729139"/>
            <a:ext cx="0" cy="2381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3" name="AutoShape 58"/>
          <p:cNvCxnSpPr>
            <a:cxnSpLocks noChangeShapeType="1"/>
            <a:stCxn id="34" idx="0"/>
            <a:endCxn id="33" idx="2"/>
          </p:cNvCxnSpPr>
          <p:nvPr/>
        </p:nvCxnSpPr>
        <p:spPr bwMode="auto">
          <a:xfrm flipV="1">
            <a:off x="2766998" y="5500664"/>
            <a:ext cx="0" cy="22860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4" name="Text Box 59"/>
          <p:cNvSpPr txBox="1">
            <a:spLocks noChangeArrowheads="1"/>
          </p:cNvSpPr>
          <p:nvPr/>
        </p:nvSpPr>
        <p:spPr bwMode="auto">
          <a:xfrm rot="-2700000">
            <a:off x="2982258" y="3349593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(</a:t>
            </a:r>
            <a:r>
              <a:rPr kumimoji="0" lang="en-US" altLang="ko-KR" sz="1600" b="1" dirty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a, g)</a:t>
            </a: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V="1">
            <a:off x="3055923" y="3965552"/>
            <a:ext cx="990600" cy="22860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 rot="-780000">
            <a:off x="3199050" y="3726998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(</a:t>
            </a:r>
            <a:r>
              <a:rPr kumimoji="0" lang="en-US" altLang="ko-KR" sz="1600" b="1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a, </a:t>
            </a:r>
            <a:r>
              <a:rPr kumimoji="0" lang="en-US" altLang="ko-KR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p</a:t>
            </a:r>
            <a:r>
              <a:rPr kumimoji="0" lang="en-US" altLang="ko-KR" sz="1600" b="1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)</a:t>
            </a:r>
          </a:p>
        </p:txBody>
      </p:sp>
      <p:sp>
        <p:nvSpPr>
          <p:cNvPr id="67" name="Line 62"/>
          <p:cNvSpPr>
            <a:spLocks noChangeShapeType="1"/>
          </p:cNvSpPr>
          <p:nvPr/>
        </p:nvSpPr>
        <p:spPr bwMode="auto">
          <a:xfrm flipV="1">
            <a:off x="3829035" y="3192439"/>
            <a:ext cx="1008063" cy="10080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그룹 87"/>
          <p:cNvGrpSpPr/>
          <p:nvPr/>
        </p:nvGrpSpPr>
        <p:grpSpPr>
          <a:xfrm>
            <a:off x="357158" y="5214950"/>
            <a:ext cx="2143140" cy="806515"/>
            <a:chOff x="3857620" y="5537195"/>
            <a:chExt cx="2143140" cy="806515"/>
          </a:xfrm>
        </p:grpSpPr>
        <p:sp>
          <p:nvSpPr>
            <p:cNvPr id="68" name="Line 63"/>
            <p:cNvSpPr>
              <a:spLocks noChangeShapeType="1"/>
            </p:cNvSpPr>
            <p:nvPr/>
          </p:nvSpPr>
          <p:spPr bwMode="auto">
            <a:xfrm>
              <a:off x="3857620" y="6143644"/>
              <a:ext cx="533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3858904" y="5727364"/>
              <a:ext cx="533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0" name="Text Box 65"/>
            <p:cNvSpPr txBox="1">
              <a:spLocks noChangeArrowheads="1"/>
            </p:cNvSpPr>
            <p:nvPr/>
          </p:nvSpPr>
          <p:spPr bwMode="auto">
            <a:xfrm>
              <a:off x="4256088" y="5943600"/>
              <a:ext cx="17446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dirty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HCNO cycle</a:t>
              </a:r>
            </a:p>
          </p:txBody>
        </p:sp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4343408" y="5537195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dirty="0">
                  <a:solidFill>
                    <a:srgbClr val="3333CC"/>
                  </a:solidFill>
                  <a:latin typeface="Times New Roman" pitchFamily="18" charset="0"/>
                  <a:cs typeface="Arial" pitchFamily="34" charset="0"/>
                </a:rPr>
                <a:t>CNO cycle</a:t>
              </a:r>
            </a:p>
          </p:txBody>
        </p:sp>
      </p:grpSp>
      <p:sp>
        <p:nvSpPr>
          <p:cNvPr id="74" name="Text Box 69"/>
          <p:cNvSpPr txBox="1">
            <a:spLocks noChangeArrowheads="1"/>
          </p:cNvSpPr>
          <p:nvPr/>
        </p:nvSpPr>
        <p:spPr bwMode="auto">
          <a:xfrm rot="-2700000">
            <a:off x="3936985" y="3214664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1600" b="1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(</a:t>
            </a:r>
            <a:r>
              <a:rPr kumimoji="0" lang="en-US" altLang="ko-KR" sz="1600" b="1" dirty="0">
                <a:solidFill>
                  <a:schemeClr val="accent5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a, g)</a:t>
            </a:r>
          </a:p>
        </p:txBody>
      </p:sp>
      <p:sp>
        <p:nvSpPr>
          <p:cNvPr id="75" name="Line 70"/>
          <p:cNvSpPr>
            <a:spLocks noChangeShapeType="1"/>
          </p:cNvSpPr>
          <p:nvPr/>
        </p:nvSpPr>
        <p:spPr bwMode="auto">
          <a:xfrm>
            <a:off x="6921485" y="142852"/>
            <a:ext cx="238125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" name="Text Box 75"/>
          <p:cNvSpPr txBox="1">
            <a:spLocks noChangeArrowheads="1"/>
          </p:cNvSpPr>
          <p:nvPr/>
        </p:nvSpPr>
        <p:spPr bwMode="auto">
          <a:xfrm>
            <a:off x="4429124" y="395567"/>
            <a:ext cx="173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2400" dirty="0" err="1">
                <a:solidFill>
                  <a:srgbClr val="000000"/>
                </a:solidFill>
                <a:latin typeface="Arial" pitchFamily="34" charset="0"/>
              </a:rPr>
              <a:t>rp</a:t>
            </a:r>
            <a:r>
              <a:rPr kumimoji="0" lang="en-US" altLang="ko-KR" sz="2400" dirty="0">
                <a:solidFill>
                  <a:srgbClr val="000000"/>
                </a:solidFill>
                <a:latin typeface="Arial" pitchFamily="34" charset="0"/>
              </a:rPr>
              <a:t> process</a:t>
            </a:r>
          </a:p>
        </p:txBody>
      </p:sp>
      <p:sp>
        <p:nvSpPr>
          <p:cNvPr id="81" name="Line 76"/>
          <p:cNvSpPr>
            <a:spLocks noChangeShapeType="1"/>
          </p:cNvSpPr>
          <p:nvPr/>
        </p:nvSpPr>
        <p:spPr bwMode="auto">
          <a:xfrm flipH="1">
            <a:off x="3014648" y="5519714"/>
            <a:ext cx="1023937" cy="2159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그룹 88"/>
          <p:cNvGrpSpPr/>
          <p:nvPr/>
        </p:nvGrpSpPr>
        <p:grpSpPr>
          <a:xfrm>
            <a:off x="6959317" y="3493704"/>
            <a:ext cx="2113277" cy="935428"/>
            <a:chOff x="6357949" y="4184324"/>
            <a:chExt cx="2113277" cy="93542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796376" y="4211620"/>
              <a:ext cx="360000" cy="360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6357949" y="4719642"/>
              <a:ext cx="360000" cy="360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2" name="Text Box 67"/>
            <p:cNvSpPr txBox="1">
              <a:spLocks noChangeArrowheads="1"/>
            </p:cNvSpPr>
            <p:nvPr/>
          </p:nvSpPr>
          <p:spPr bwMode="auto">
            <a:xfrm>
              <a:off x="6986614" y="4184324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Stable</a:t>
              </a:r>
            </a:p>
          </p:txBody>
        </p:sp>
        <p:sp>
          <p:nvSpPr>
            <p:cNvPr id="73" name="Text Box 68"/>
            <p:cNvSpPr txBox="1">
              <a:spLocks noChangeArrowheads="1"/>
            </p:cNvSpPr>
            <p:nvPr/>
          </p:nvSpPr>
          <p:spPr bwMode="auto">
            <a:xfrm>
              <a:off x="7099626" y="4719642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20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Unstable</a:t>
              </a: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6789750" y="4719642"/>
              <a:ext cx="360000" cy="360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3" name="Line 78"/>
          <p:cNvSpPr>
            <a:spLocks noChangeShapeType="1"/>
          </p:cNvSpPr>
          <p:nvPr/>
        </p:nvSpPr>
        <p:spPr bwMode="auto">
          <a:xfrm>
            <a:off x="5389548" y="2422502"/>
            <a:ext cx="238125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84" name="AutoShape 79"/>
          <p:cNvCxnSpPr>
            <a:cxnSpLocks noChangeShapeType="1"/>
          </p:cNvCxnSpPr>
          <p:nvPr/>
        </p:nvCxnSpPr>
        <p:spPr bwMode="auto">
          <a:xfrm flipV="1">
            <a:off x="5894373" y="2422502"/>
            <a:ext cx="0" cy="2301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5" name="TextBox 84"/>
          <p:cNvSpPr txBox="1"/>
          <p:nvPr/>
        </p:nvSpPr>
        <p:spPr>
          <a:xfrm>
            <a:off x="641628" y="928670"/>
            <a:ext cx="3358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CNO cycle : T</a:t>
            </a:r>
            <a:r>
              <a:rPr lang="en-US" altLang="ko-KR" sz="2000" baseline="-25000" dirty="0" smtClean="0">
                <a:solidFill>
                  <a:srgbClr val="0000FF"/>
                </a:solidFill>
              </a:rPr>
              <a:t>9</a:t>
            </a:r>
            <a:r>
              <a:rPr lang="en-US" altLang="ko-KR" sz="2000" dirty="0" smtClean="0">
                <a:solidFill>
                  <a:srgbClr val="0000FF"/>
                </a:solidFill>
              </a:rPr>
              <a:t> &lt; 0.2 </a:t>
            </a: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HCNO cycle: 0.2 &lt; T</a:t>
            </a:r>
            <a:r>
              <a:rPr lang="en-US" altLang="ko-KR" sz="2000" baseline="-25000" dirty="0" smtClean="0">
                <a:solidFill>
                  <a:srgbClr val="FF0000"/>
                </a:solidFill>
              </a:rPr>
              <a:t>9</a:t>
            </a:r>
            <a:r>
              <a:rPr lang="en-US" altLang="ko-KR" sz="2000" dirty="0" smtClean="0">
                <a:solidFill>
                  <a:srgbClr val="FF0000"/>
                </a:solidFill>
              </a:rPr>
              <a:t> &lt; 0.5</a:t>
            </a:r>
          </a:p>
          <a:p>
            <a:r>
              <a:rPr lang="en-US" altLang="ko-KR" sz="2000" dirty="0" err="1" smtClean="0">
                <a:solidFill>
                  <a:srgbClr val="111111"/>
                </a:solidFill>
              </a:rPr>
              <a:t>rp</a:t>
            </a:r>
            <a:r>
              <a:rPr lang="en-US" altLang="ko-KR" sz="2000" dirty="0" smtClean="0">
                <a:solidFill>
                  <a:srgbClr val="111111"/>
                </a:solidFill>
              </a:rPr>
              <a:t> process : T</a:t>
            </a:r>
            <a:r>
              <a:rPr lang="en-US" altLang="ko-KR" sz="2000" baseline="-25000" dirty="0" smtClean="0">
                <a:solidFill>
                  <a:srgbClr val="111111"/>
                </a:solidFill>
              </a:rPr>
              <a:t>9</a:t>
            </a:r>
            <a:r>
              <a:rPr lang="en-US" altLang="ko-KR" sz="2000" dirty="0" smtClean="0">
                <a:solidFill>
                  <a:srgbClr val="111111"/>
                </a:solidFill>
              </a:rPr>
              <a:t> &gt; 0.5</a:t>
            </a:r>
            <a:endParaRPr lang="ko-KR" altLang="en-US" sz="2000" dirty="0">
              <a:solidFill>
                <a:srgbClr val="11111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567852" y="214290"/>
            <a:ext cx="2781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3200" b="1" u="sng" dirty="0" smtClean="0">
                <a:solidFill>
                  <a:srgbClr val="FF0000"/>
                </a:solidFill>
                <a:ea typeface="굴림" pitchFamily="50" charset="-127"/>
              </a:rPr>
              <a:t>Nova Models</a:t>
            </a:r>
            <a:endParaRPr lang="ko-KR" altLang="en-US" sz="3200" b="1" u="sng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grpSp>
        <p:nvGrpSpPr>
          <p:cNvPr id="76" name="그룹 92"/>
          <p:cNvGrpSpPr/>
          <p:nvPr/>
        </p:nvGrpSpPr>
        <p:grpSpPr>
          <a:xfrm>
            <a:off x="333372" y="2214554"/>
            <a:ext cx="2381240" cy="1400885"/>
            <a:chOff x="214282" y="2071678"/>
            <a:chExt cx="2381240" cy="1400885"/>
          </a:xfrm>
        </p:grpSpPr>
        <p:pic>
          <p:nvPicPr>
            <p:cNvPr id="91" name="Picture 6" descr="FOCNovaCyg"/>
            <p:cNvPicPr>
              <a:picLocks noChangeAspect="1" noChangeArrowheads="1"/>
            </p:cNvPicPr>
            <p:nvPr/>
          </p:nvPicPr>
          <p:blipFill>
            <a:blip r:embed="rId3" cstate="print"/>
            <a:srcRect l="1894" t="25000" r="1894" b="10600"/>
            <a:stretch>
              <a:fillRect/>
            </a:stretch>
          </p:blipFill>
          <p:spPr bwMode="auto">
            <a:xfrm>
              <a:off x="214282" y="2071678"/>
              <a:ext cx="2381240" cy="13819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261923" y="3103231"/>
              <a:ext cx="14525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Nova </a:t>
              </a:r>
              <a:r>
                <a:rPr lang="en-US" sz="1800" b="1" dirty="0" err="1">
                  <a:solidFill>
                    <a:srgbClr val="FFFF00"/>
                  </a:solidFill>
                  <a:latin typeface="Arial" charset="0"/>
                  <a:cs typeface="Arial" charset="0"/>
                </a:rPr>
                <a:t>Cygni</a:t>
              </a: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77" name="그룹 95"/>
          <p:cNvGrpSpPr/>
          <p:nvPr/>
        </p:nvGrpSpPr>
        <p:grpSpPr>
          <a:xfrm>
            <a:off x="302566" y="3714752"/>
            <a:ext cx="1724962" cy="1278560"/>
            <a:chOff x="203832" y="3544580"/>
            <a:chExt cx="1724962" cy="1278560"/>
          </a:xfrm>
        </p:grpSpPr>
        <p:pic>
          <p:nvPicPr>
            <p:cNvPr id="94" name="Picture 5" descr="tpyx_hs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675" y="3544580"/>
              <a:ext cx="1630681" cy="1214071"/>
            </a:xfrm>
            <a:prstGeom prst="rect">
              <a:avLst/>
            </a:prstGeom>
            <a:noFill/>
          </p:spPr>
        </p:pic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203832" y="4456428"/>
              <a:ext cx="1724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Nova </a:t>
              </a:r>
              <a:r>
                <a:rPr lang="en-US" sz="1800" b="1" dirty="0" err="1">
                  <a:solidFill>
                    <a:srgbClr val="FFFF00"/>
                  </a:solidFill>
                  <a:latin typeface="Arial" charset="0"/>
                  <a:cs typeface="Arial" charset="0"/>
                </a:rPr>
                <a:t>Persei</a:t>
              </a: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</p:grpSp>
      <p:graphicFrame>
        <p:nvGraphicFramePr>
          <p:cNvPr id="101" name="개체 100"/>
          <p:cNvGraphicFramePr>
            <a:graphicFrameLocks noChangeAspect="1"/>
          </p:cNvGraphicFramePr>
          <p:nvPr/>
        </p:nvGraphicFramePr>
        <p:xfrm>
          <a:off x="5357813" y="4992688"/>
          <a:ext cx="3698875" cy="1290637"/>
        </p:xfrm>
        <a:graphic>
          <a:graphicData uri="http://schemas.openxmlformats.org/presentationml/2006/ole">
            <p:oleObj spid="_x0000_s118786" name="수식" r:id="rId5" imgW="210816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October 31, 2009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Heavy-Ion Meeting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50593"/>
            <a:ext cx="8358214" cy="62632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6|3.8|3.5|9.5|12.8|12.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spcBef>
            <a:spcPct val="10000"/>
          </a:spcBef>
          <a:defRPr dirty="0" smtClean="0">
            <a:ea typeface="굴림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2128</Words>
  <Application>Microsoft Office PowerPoint</Application>
  <PresentationFormat>화면 슬라이드 쇼(4:3)</PresentationFormat>
  <Paragraphs>684</Paragraphs>
  <Slides>36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50" baseType="lpstr">
      <vt:lpstr>굴림</vt:lpstr>
      <vt:lpstr>Arial</vt:lpstr>
      <vt:lpstr>맑은 고딕</vt:lpstr>
      <vt:lpstr>Calibri</vt:lpstr>
      <vt:lpstr>ＭＳ Ｐゴシック</vt:lpstr>
      <vt:lpstr>Palatino</vt:lpstr>
      <vt:lpstr>Times New Roman</vt:lpstr>
      <vt:lpstr>Symbol</vt:lpstr>
      <vt:lpstr>Wingdings</vt:lpstr>
      <vt:lpstr>宋体</vt:lpstr>
      <vt:lpstr>华文楷体</vt:lpstr>
      <vt:lpstr>Office 테마</vt:lpstr>
      <vt:lpstr>수식</vt:lpstr>
      <vt:lpstr>Equation</vt:lpstr>
      <vt:lpstr>Plan for Korea Rare Isotope Accelerator (KoRIA*)</vt:lpstr>
      <vt:lpstr>슬라이드 2</vt:lpstr>
      <vt:lpstr>Nuclear Chart for Nuclear Physics </vt:lpstr>
      <vt:lpstr>슬라이드 4</vt:lpstr>
      <vt:lpstr>슬라이드 5</vt:lpstr>
      <vt:lpstr>RIPS @ RIKEN</vt:lpstr>
      <vt:lpstr>Nuclear Astrophysics</vt:lpstr>
      <vt:lpstr>슬라이드 8</vt:lpstr>
      <vt:lpstr>슬라이드 9</vt:lpstr>
      <vt:lpstr>Superheavy Nuclei: Current Status</vt:lpstr>
      <vt:lpstr>Reactions Tried at GSI in 2007-2008</vt:lpstr>
      <vt:lpstr>Reactions Could be Studied</vt:lpstr>
      <vt:lpstr>Required Detector System</vt:lpstr>
      <vt:lpstr>Spin Structure of Unstable Nuclei</vt:lpstr>
      <vt:lpstr>Present Status at RIKEN</vt:lpstr>
      <vt:lpstr>Present Status at RIKEN</vt:lpstr>
      <vt:lpstr>Nuclear Equation of State</vt:lpstr>
      <vt:lpstr>Nuclear Equation of State</vt:lpstr>
      <vt:lpstr>Importance of Symmetry Energy</vt:lpstr>
      <vt:lpstr>Uncertainty in Esym at high r </vt:lpstr>
      <vt:lpstr>Possible Effects on Esym </vt:lpstr>
      <vt:lpstr>Is NS Stable with a Super Soft Esym?</vt:lpstr>
      <vt:lpstr>Astrophysical Implication</vt:lpstr>
      <vt:lpstr>Experimental Principles</vt:lpstr>
      <vt:lpstr>Experimental Observables</vt:lpstr>
      <vt:lpstr>Yield Ratio</vt:lpstr>
      <vt:lpstr>Yield Ratio (π-/π+)</vt:lpstr>
      <vt:lpstr>π-/π+ Ratio</vt:lpstr>
      <vt:lpstr>Isospin Diffusion Parameter</vt:lpstr>
      <vt:lpstr>Isospin Diffusion Parameter</vt:lpstr>
      <vt:lpstr>Isospin Diffusion Parameter</vt:lpstr>
      <vt:lpstr>Isospin Diffusion Parameter</vt:lpstr>
      <vt:lpstr>Collective Flow</vt:lpstr>
      <vt:lpstr>Multi-Purpose Detector</vt:lpstr>
      <vt:lpstr>슬라이드 35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GSI Physics Program</dc:title>
  <dc:creator>user</dc:creator>
  <cp:lastModifiedBy>user</cp:lastModifiedBy>
  <cp:revision>394</cp:revision>
  <dcterms:created xsi:type="dcterms:W3CDTF">2009-01-26T17:02:28Z</dcterms:created>
  <dcterms:modified xsi:type="dcterms:W3CDTF">2009-10-30T07:48:13Z</dcterms:modified>
</cp:coreProperties>
</file>