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46"/>
  </p:notesMasterIdLst>
  <p:sldIdLst>
    <p:sldId id="256" r:id="rId2"/>
    <p:sldId id="334" r:id="rId3"/>
    <p:sldId id="331" r:id="rId4"/>
    <p:sldId id="319" r:id="rId5"/>
    <p:sldId id="303" r:id="rId6"/>
    <p:sldId id="322" r:id="rId7"/>
    <p:sldId id="321" r:id="rId8"/>
    <p:sldId id="333" r:id="rId9"/>
    <p:sldId id="327" r:id="rId10"/>
    <p:sldId id="332" r:id="rId11"/>
    <p:sldId id="308" r:id="rId12"/>
    <p:sldId id="330" r:id="rId13"/>
    <p:sldId id="310" r:id="rId14"/>
    <p:sldId id="312" r:id="rId15"/>
    <p:sldId id="313" r:id="rId16"/>
    <p:sldId id="335" r:id="rId17"/>
    <p:sldId id="336" r:id="rId18"/>
    <p:sldId id="337" r:id="rId19"/>
    <p:sldId id="277" r:id="rId20"/>
    <p:sldId id="328" r:id="rId21"/>
    <p:sldId id="305" r:id="rId22"/>
    <p:sldId id="306" r:id="rId23"/>
    <p:sldId id="266" r:id="rId24"/>
    <p:sldId id="347" r:id="rId25"/>
    <p:sldId id="267" r:id="rId26"/>
    <p:sldId id="285" r:id="rId27"/>
    <p:sldId id="338" r:id="rId28"/>
    <p:sldId id="339" r:id="rId29"/>
    <p:sldId id="346" r:id="rId30"/>
    <p:sldId id="280" r:id="rId31"/>
    <p:sldId id="281" r:id="rId32"/>
    <p:sldId id="282" r:id="rId33"/>
    <p:sldId id="287" r:id="rId34"/>
    <p:sldId id="341" r:id="rId35"/>
    <p:sldId id="342" r:id="rId36"/>
    <p:sldId id="343" r:id="rId37"/>
    <p:sldId id="288" r:id="rId38"/>
    <p:sldId id="348" r:id="rId39"/>
    <p:sldId id="300" r:id="rId40"/>
    <p:sldId id="302" r:id="rId41"/>
    <p:sldId id="301" r:id="rId42"/>
    <p:sldId id="344" r:id="rId43"/>
    <p:sldId id="345" r:id="rId44"/>
    <p:sldId id="349" r:id="rId45"/>
  </p:sldIdLst>
  <p:sldSz cx="9144000" cy="6858000" type="screen4x3"/>
  <p:notesSz cx="6797675" cy="9874250"/>
  <p:custDataLst>
    <p:tags r:id="rId47"/>
  </p:custDataLst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buSzPct val="60000"/>
      <a:buFont typeface="Wingdings" pitchFamily="2" charset="2"/>
      <a:buChar char="l"/>
      <a:defRPr kumimoji="1" sz="2000" kern="1200">
        <a:solidFill>
          <a:schemeClr val="tx1"/>
        </a:solidFill>
        <a:latin typeface="Bookman Old Style" pitchFamily="18" charset="0"/>
        <a:ea typeface="굴림" pitchFamily="50" charset="-127"/>
        <a:cs typeface="+mn-cs"/>
      </a:defRPr>
    </a:lvl1pPr>
    <a:lvl2pPr marL="457154" algn="l" rtl="0" fontAlgn="base" latinLnBrk="1">
      <a:spcBef>
        <a:spcPct val="50000"/>
      </a:spcBef>
      <a:spcAft>
        <a:spcPct val="0"/>
      </a:spcAft>
      <a:buSzPct val="60000"/>
      <a:buFont typeface="Wingdings" pitchFamily="2" charset="2"/>
      <a:buChar char="l"/>
      <a:defRPr kumimoji="1" sz="2000" kern="1200">
        <a:solidFill>
          <a:schemeClr val="tx1"/>
        </a:solidFill>
        <a:latin typeface="Bookman Old Style" pitchFamily="18" charset="0"/>
        <a:ea typeface="굴림" pitchFamily="50" charset="-127"/>
        <a:cs typeface="+mn-cs"/>
      </a:defRPr>
    </a:lvl2pPr>
    <a:lvl3pPr marL="914306" algn="l" rtl="0" fontAlgn="base" latinLnBrk="1">
      <a:spcBef>
        <a:spcPct val="50000"/>
      </a:spcBef>
      <a:spcAft>
        <a:spcPct val="0"/>
      </a:spcAft>
      <a:buSzPct val="60000"/>
      <a:buFont typeface="Wingdings" pitchFamily="2" charset="2"/>
      <a:buChar char="l"/>
      <a:defRPr kumimoji="1" sz="2000" kern="1200">
        <a:solidFill>
          <a:schemeClr val="tx1"/>
        </a:solidFill>
        <a:latin typeface="Bookman Old Style" pitchFamily="18" charset="0"/>
        <a:ea typeface="굴림" pitchFamily="50" charset="-127"/>
        <a:cs typeface="+mn-cs"/>
      </a:defRPr>
    </a:lvl3pPr>
    <a:lvl4pPr marL="1371460" algn="l" rtl="0" fontAlgn="base" latinLnBrk="1">
      <a:spcBef>
        <a:spcPct val="50000"/>
      </a:spcBef>
      <a:spcAft>
        <a:spcPct val="0"/>
      </a:spcAft>
      <a:buSzPct val="60000"/>
      <a:buFont typeface="Wingdings" pitchFamily="2" charset="2"/>
      <a:buChar char="l"/>
      <a:defRPr kumimoji="1" sz="2000" kern="1200">
        <a:solidFill>
          <a:schemeClr val="tx1"/>
        </a:solidFill>
        <a:latin typeface="Bookman Old Style" pitchFamily="18" charset="0"/>
        <a:ea typeface="굴림" pitchFamily="50" charset="-127"/>
        <a:cs typeface="+mn-cs"/>
      </a:defRPr>
    </a:lvl4pPr>
    <a:lvl5pPr marL="1828613" algn="l" rtl="0" fontAlgn="base" latinLnBrk="1">
      <a:spcBef>
        <a:spcPct val="50000"/>
      </a:spcBef>
      <a:spcAft>
        <a:spcPct val="0"/>
      </a:spcAft>
      <a:buSzPct val="60000"/>
      <a:buFont typeface="Wingdings" pitchFamily="2" charset="2"/>
      <a:buChar char="l"/>
      <a:defRPr kumimoji="1" sz="2000" kern="1200">
        <a:solidFill>
          <a:schemeClr val="tx1"/>
        </a:solidFill>
        <a:latin typeface="Bookman Old Style" pitchFamily="18" charset="0"/>
        <a:ea typeface="굴림" pitchFamily="50" charset="-127"/>
        <a:cs typeface="+mn-cs"/>
      </a:defRPr>
    </a:lvl5pPr>
    <a:lvl6pPr marL="2285766" algn="l" defTabSz="914306" rtl="0" eaLnBrk="1" latinLnBrk="1" hangingPunct="1">
      <a:defRPr kumimoji="1" sz="2000" kern="1200">
        <a:solidFill>
          <a:schemeClr val="tx1"/>
        </a:solidFill>
        <a:latin typeface="Bookman Old Style" pitchFamily="18" charset="0"/>
        <a:ea typeface="굴림" pitchFamily="50" charset="-127"/>
        <a:cs typeface="+mn-cs"/>
      </a:defRPr>
    </a:lvl6pPr>
    <a:lvl7pPr marL="2742920" algn="l" defTabSz="914306" rtl="0" eaLnBrk="1" latinLnBrk="1" hangingPunct="1">
      <a:defRPr kumimoji="1" sz="2000" kern="1200">
        <a:solidFill>
          <a:schemeClr val="tx1"/>
        </a:solidFill>
        <a:latin typeface="Bookman Old Style" pitchFamily="18" charset="0"/>
        <a:ea typeface="굴림" pitchFamily="50" charset="-127"/>
        <a:cs typeface="+mn-cs"/>
      </a:defRPr>
    </a:lvl7pPr>
    <a:lvl8pPr marL="3200072" algn="l" defTabSz="914306" rtl="0" eaLnBrk="1" latinLnBrk="1" hangingPunct="1">
      <a:defRPr kumimoji="1" sz="2000" kern="1200">
        <a:solidFill>
          <a:schemeClr val="tx1"/>
        </a:solidFill>
        <a:latin typeface="Bookman Old Style" pitchFamily="18" charset="0"/>
        <a:ea typeface="굴림" pitchFamily="50" charset="-127"/>
        <a:cs typeface="+mn-cs"/>
      </a:defRPr>
    </a:lvl8pPr>
    <a:lvl9pPr marL="3657226" algn="l" defTabSz="914306" rtl="0" eaLnBrk="1" latinLnBrk="1" hangingPunct="1">
      <a:defRPr kumimoji="1" sz="2000" kern="1200">
        <a:solidFill>
          <a:schemeClr val="tx1"/>
        </a:solidFill>
        <a:latin typeface="Bookman Old Style" pitchFamily="18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5DB4BB"/>
    <a:srgbClr val="7DC4C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56" autoAdjust="0"/>
    <p:restoredTop sz="94660"/>
  </p:normalViewPr>
  <p:slideViewPr>
    <p:cSldViewPr>
      <p:cViewPr varScale="1">
        <p:scale>
          <a:sx n="81" d="100"/>
          <a:sy n="81" d="100"/>
        </p:scale>
        <p:origin x="-4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96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latin typeface="굴림" pitchFamily="50" charset="-127"/>
              </a:defRPr>
            </a:lvl1pPr>
          </a:lstStyle>
          <a:p>
            <a:fld id="{7328DEEA-406E-468B-86FC-04323521E20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154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306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46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613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5766" algn="l" defTabSz="91430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8086E-0EE5-47C3-AE91-754AE71064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594CD1-9AF1-4C52-AB1E-47B0180C74E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12112B-BF0E-4C35-8BA8-40BBB27F3E4C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30283C-66D0-48C1-9E10-84079D2AF8C9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80FFFF-605C-4165-8A6A-B83AD30F695C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C0315-1B30-4502-8F41-7A01FF4302CA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B071F-8968-4598-8D70-9D35338B80CE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422DE-774B-4898-A703-C0DB492BCB2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D867BD-1413-452C-B022-A9872DD34AD6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CCECE-C9BC-4745-92B2-71EBDADFA244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ECEB80-74B0-4FDA-ACB8-6E5116F11C55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4EDE64-94B4-4BB3-B27F-70A91A887F09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C57FECD-1AC1-4A22-9D25-0941BD79C01A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11" name="AutoShape 13"/>
          <p:cNvSpPr>
            <a:spLocks noChangeArrowheads="1"/>
          </p:cNvSpPr>
          <p:nvPr userDrawn="1"/>
        </p:nvSpPr>
        <p:spPr bwMode="auto">
          <a:xfrm>
            <a:off x="323850" y="1052513"/>
            <a:ext cx="8820150" cy="5805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323850" y="2036763"/>
            <a:ext cx="8820150" cy="4821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Line 7"/>
          <p:cNvSpPr>
            <a:spLocks noChangeShapeType="1"/>
          </p:cNvSpPr>
          <p:nvPr userDrawn="1"/>
        </p:nvSpPr>
        <p:spPr bwMode="auto">
          <a:xfrm>
            <a:off x="468313" y="895350"/>
            <a:ext cx="82073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44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tags" Target="../tags/tag5.xml"/><Relationship Id="rId16" Type="http://schemas.openxmlformats.org/officeDocument/2006/relationships/image" Target="../media/image4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42.png"/><Relationship Id="rId5" Type="http://schemas.openxmlformats.org/officeDocument/2006/relationships/tags" Target="../tags/tag8.xml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42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41.png"/><Relationship Id="rId17" Type="http://schemas.openxmlformats.org/officeDocument/2006/relationships/image" Target="../media/image51.png"/><Relationship Id="rId2" Type="http://schemas.openxmlformats.org/officeDocument/2006/relationships/tags" Target="../tags/tag13.xml"/><Relationship Id="rId16" Type="http://schemas.openxmlformats.org/officeDocument/2006/relationships/image" Target="../media/image50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48.png"/><Relationship Id="rId5" Type="http://schemas.openxmlformats.org/officeDocument/2006/relationships/tags" Target="../tags/tag16.xml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2.xml"/><Relationship Id="rId7" Type="http://schemas.openxmlformats.org/officeDocument/2006/relationships/image" Target="../media/image45.png"/><Relationship Id="rId12" Type="http://schemas.openxmlformats.org/officeDocument/2006/relationships/image" Target="../media/image5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5" Type="http://schemas.openxmlformats.org/officeDocument/2006/relationships/tags" Target="../tags/tag24.xml"/><Relationship Id="rId10" Type="http://schemas.openxmlformats.org/officeDocument/2006/relationships/image" Target="../media/image42.png"/><Relationship Id="rId4" Type="http://schemas.openxmlformats.org/officeDocument/2006/relationships/tags" Target="../tags/tag23.xml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5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6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4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2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find/hep-lat/1/au:+Katz_S/0/1/0/all/0/1" TargetMode="External"/><Relationship Id="rId4" Type="http://schemas.openxmlformats.org/officeDocument/2006/relationships/hyperlink" Target="http://arxiv.org/find/hep-lat/1/au:+Fodor_Z/0/1/0/all/0/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2"/>
            <a:ext cx="8675688" cy="630872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ko-KR" alt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8027988" cy="5661025"/>
          </a:xfrm>
          <a:prstGeom prst="roundRect">
            <a:avLst>
              <a:gd name="adj" fmla="val 16667"/>
            </a:avLst>
          </a:prstGeom>
          <a:solidFill>
            <a:schemeClr val="bg1">
              <a:alpha val="35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ko-KR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928670"/>
            <a:ext cx="7772400" cy="3286148"/>
          </a:xfrm>
          <a:effectLst>
            <a:outerShdw dist="53882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altLang="ko-KR" sz="5300" dirty="0" smtClean="0"/>
              <a:t> </a:t>
            </a:r>
            <a:r>
              <a:rPr lang="en-US" altLang="ko-KR" sz="5300" dirty="0" smtClean="0">
                <a:solidFill>
                  <a:srgbClr val="C00000"/>
                </a:solidFill>
              </a:rPr>
              <a:t>To be or not to be, </a:t>
            </a:r>
            <a:br>
              <a:rPr lang="en-US" altLang="ko-KR" sz="5300" dirty="0" smtClean="0">
                <a:solidFill>
                  <a:srgbClr val="C00000"/>
                </a:solidFill>
              </a:rPr>
            </a:br>
            <a:r>
              <a:rPr lang="en-US" altLang="ko-KR" sz="3800" dirty="0" smtClean="0">
                <a:solidFill>
                  <a:srgbClr val="7030A0"/>
                </a:solidFill>
              </a:rPr>
              <a:t>BR-scaling in </a:t>
            </a:r>
            <a:r>
              <a:rPr lang="en-US" altLang="ko-KR" sz="3800" dirty="0" err="1" smtClean="0">
                <a:solidFill>
                  <a:srgbClr val="7030A0"/>
                </a:solidFill>
              </a:rPr>
              <a:t>hQCD</a:t>
            </a:r>
            <a:r>
              <a:rPr lang="en-US" altLang="ko-KR" sz="3800" dirty="0" smtClean="0"/>
              <a:t/>
            </a:r>
            <a:br>
              <a:rPr lang="en-US" altLang="ko-KR" sz="3800" dirty="0" smtClean="0"/>
            </a:br>
            <a:r>
              <a:rPr lang="en-US" altLang="ko-KR" sz="3800" dirty="0" smtClean="0"/>
              <a:t/>
            </a:r>
            <a:br>
              <a:rPr lang="en-US" altLang="ko-KR" sz="3800" dirty="0" smtClean="0"/>
            </a:br>
            <a:r>
              <a:rPr lang="en-US" altLang="ko-KR" sz="3100" dirty="0" smtClean="0"/>
              <a:t>Sang-Jin Sin (HYU)              </a:t>
            </a:r>
            <a:br>
              <a:rPr lang="en-US" altLang="ko-KR" sz="3100" dirty="0" smtClean="0"/>
            </a:br>
            <a:r>
              <a:rPr lang="en-US" altLang="ko-KR" sz="3100" dirty="0" smtClean="0"/>
              <a:t>@him-</a:t>
            </a:r>
            <a:r>
              <a:rPr lang="en-US" altLang="ko-KR" sz="3100" dirty="0" err="1" smtClean="0"/>
              <a:t>wcu</a:t>
            </a:r>
            <a:r>
              <a:rPr lang="en-US" altLang="ko-KR" sz="3100" dirty="0" smtClean="0"/>
              <a:t> 09.10 </a:t>
            </a:r>
            <a:r>
              <a:rPr lang="en-US" altLang="ko-KR" sz="3800" dirty="0" smtClean="0"/>
              <a:t/>
            </a:r>
            <a:br>
              <a:rPr lang="en-US" altLang="ko-KR" sz="3800" dirty="0" smtClean="0"/>
            </a:br>
            <a:endParaRPr lang="en-US" altLang="ko-KR" sz="3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4214818"/>
            <a:ext cx="8318530" cy="230505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2000" dirty="0" smtClean="0">
                <a:latin typeface="Arial Rounded MT Bold" pitchFamily="34" charset="0"/>
              </a:rPr>
              <a:t>With</a:t>
            </a:r>
            <a:r>
              <a:rPr lang="en-US" altLang="ko-KR" sz="2800" dirty="0" smtClean="0">
                <a:latin typeface="Arial Rounded MT Bold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altLang="ko-KR" sz="2000" dirty="0" smtClean="0">
                <a:solidFill>
                  <a:srgbClr val="00B050"/>
                </a:solidFill>
                <a:latin typeface="Arial Rounded MT Bold" pitchFamily="34" charset="0"/>
              </a:rPr>
              <a:t>Y. </a:t>
            </a:r>
            <a:r>
              <a:rPr lang="en-US" altLang="ko-KR" sz="2000" dirty="0" err="1" smtClean="0">
                <a:solidFill>
                  <a:srgbClr val="00B050"/>
                </a:solidFill>
                <a:latin typeface="Arial Rounded MT Bold" pitchFamily="34" charset="0"/>
              </a:rPr>
              <a:t>Seo</a:t>
            </a:r>
            <a:r>
              <a:rPr lang="en-US" altLang="ko-KR" sz="2000" dirty="0" smtClean="0">
                <a:solidFill>
                  <a:srgbClr val="00B050"/>
                </a:solidFill>
                <a:latin typeface="Arial Rounded MT Bold" pitchFamily="34" charset="0"/>
              </a:rPr>
              <a:t>,  J.P</a:t>
            </a:r>
            <a:r>
              <a:rPr lang="en-US" altLang="ko-KR" sz="2000" dirty="0">
                <a:solidFill>
                  <a:srgbClr val="00B050"/>
                </a:solidFill>
                <a:latin typeface="Arial Rounded MT Bold" pitchFamily="34" charset="0"/>
              </a:rPr>
              <a:t>. Shock, </a:t>
            </a:r>
            <a:r>
              <a:rPr lang="en-US" altLang="ko-KR" sz="2000" dirty="0" smtClean="0">
                <a:solidFill>
                  <a:srgbClr val="00B050"/>
                </a:solidFill>
                <a:latin typeface="Arial Rounded MT Bold" pitchFamily="34" charset="0"/>
              </a:rPr>
              <a:t>D. </a:t>
            </a:r>
            <a:r>
              <a:rPr lang="en-US" altLang="ko-KR" sz="2000" dirty="0" err="1" smtClean="0">
                <a:solidFill>
                  <a:srgbClr val="00B050"/>
                </a:solidFill>
                <a:latin typeface="Arial Rounded MT Bold" pitchFamily="34" charset="0"/>
              </a:rPr>
              <a:t>Zoakos</a:t>
            </a:r>
            <a:r>
              <a:rPr lang="en-US" altLang="ko-KR" sz="2000" dirty="0" smtClean="0">
                <a:solidFill>
                  <a:srgbClr val="00B050"/>
                </a:solidFill>
                <a:latin typeface="Arial Rounded MT Bold" pitchFamily="34" charset="0"/>
              </a:rPr>
              <a:t>(0911.</a:t>
            </a:r>
            <a:r>
              <a:rPr lang="en-US" altLang="ko-KR" sz="2000" dirty="0" smtClean="0">
                <a:solidFill>
                  <a:srgbClr val="00B050"/>
                </a:solidFill>
                <a:latin typeface="Arial Rounded MT Bold" pitchFamily="34" charset="0"/>
              </a:rPr>
              <a:t>xxxx)</a:t>
            </a:r>
            <a:endParaRPr lang="en-US" altLang="ko-KR" sz="20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algn="ctr">
              <a:lnSpc>
                <a:spcPct val="90000"/>
              </a:lnSpc>
            </a:pPr>
            <a:endParaRPr lang="en-US" altLang="ko-KR" sz="20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ko-KR" sz="2000" dirty="0" err="1" smtClean="0">
                <a:solidFill>
                  <a:srgbClr val="00B050"/>
                </a:solidFill>
                <a:latin typeface="Arial Rounded MT Bold" pitchFamily="34" charset="0"/>
              </a:rPr>
              <a:t>CY.Park</a:t>
            </a:r>
            <a:r>
              <a:rPr lang="en-US" altLang="ko-KR" sz="2000" dirty="0" smtClean="0">
                <a:solidFill>
                  <a:srgbClr val="00B050"/>
                </a:solidFill>
                <a:latin typeface="Arial Rounded MT Bold" pitchFamily="34" charset="0"/>
              </a:rPr>
              <a:t>, KH. Jo, BH </a:t>
            </a:r>
            <a:r>
              <a:rPr lang="en-US" altLang="ko-KR" sz="2000" dirty="0" smtClean="0">
                <a:solidFill>
                  <a:srgbClr val="00B050"/>
                </a:solidFill>
                <a:latin typeface="Arial Rounded MT Bold" pitchFamily="34" charset="0"/>
              </a:rPr>
              <a:t>Lee(</a:t>
            </a:r>
            <a:r>
              <a:rPr lang="en-US" altLang="ko-KR" sz="2000" b="1" dirty="0" smtClean="0"/>
              <a:t>0909.3914</a:t>
            </a:r>
            <a:r>
              <a:rPr lang="ko-KR" altLang="en-US" sz="2000" dirty="0" smtClean="0"/>
              <a:t> </a:t>
            </a:r>
            <a:r>
              <a:rPr lang="en-US" altLang="ko-KR" sz="2000" dirty="0" smtClean="0"/>
              <a:t>)</a:t>
            </a:r>
            <a:endParaRPr lang="en-US" altLang="ko-KR" sz="20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algn="ctr">
              <a:lnSpc>
                <a:spcPct val="90000"/>
              </a:lnSpc>
            </a:pPr>
            <a:endParaRPr lang="en-US" altLang="ko-K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2"/>
            <a:ext cx="8027988" cy="7651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ko-KR" alt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 rot="16200000">
            <a:off x="-2447925" y="2447927"/>
            <a:ext cx="5661025" cy="7651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ko-KR" alt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364163" y="6215082"/>
            <a:ext cx="3240087" cy="12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pPr algn="r">
              <a:buSzTx/>
              <a:buFontTx/>
              <a:buNone/>
            </a:pPr>
            <a:r>
              <a:rPr lang="en-US" altLang="ko-KR" sz="1800" dirty="0" smtClean="0">
                <a:latin typeface="Bangle" pitchFamily="2" charset="0"/>
              </a:rPr>
              <a:t> </a:t>
            </a:r>
          </a:p>
          <a:p>
            <a:pPr algn="r">
              <a:buSzTx/>
              <a:buNone/>
            </a:pPr>
            <a:r>
              <a:rPr lang="en-US" altLang="ko-KR" sz="1800" b="1" dirty="0" smtClean="0">
                <a:solidFill>
                  <a:srgbClr val="00B0F0"/>
                </a:solidFill>
              </a:rPr>
              <a:t> </a:t>
            </a:r>
            <a:endParaRPr lang="en-US" altLang="ko-KR" sz="1800" dirty="0" smtClean="0">
              <a:solidFill>
                <a:srgbClr val="00B0F0"/>
              </a:solidFill>
              <a:ea typeface="굴림" charset="-127"/>
            </a:endParaRPr>
          </a:p>
          <a:p>
            <a:pPr algn="r">
              <a:buSzTx/>
              <a:buFontTx/>
              <a:buNone/>
            </a:pPr>
            <a:endParaRPr lang="en-US" altLang="ko-KR" sz="1800" dirty="0">
              <a:latin typeface="Bangl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With back reaction  </a:t>
            </a:r>
            <a:r>
              <a:rPr lang="en-US" dirty="0" err="1" smtClean="0"/>
              <a:t>v.s</a:t>
            </a:r>
            <a:r>
              <a:rPr lang="en-US" dirty="0" smtClean="0"/>
              <a:t>        Without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10</a:t>
            </a:fld>
            <a:endParaRPr lang="en-US" alt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785818"/>
          </a:xfrm>
        </p:spPr>
        <p:txBody>
          <a:bodyPr>
            <a:normAutofit/>
          </a:bodyPr>
          <a:lstStyle/>
          <a:p>
            <a:r>
              <a:rPr lang="en-US" dirty="0" smtClean="0"/>
              <a:t>Phase diagram (fixed density)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3219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14600"/>
            <a:ext cx="2743200" cy="21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4876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change  is attributed to the def. change of T.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3340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82408" cy="19288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11</a:t>
            </a:fld>
            <a:endParaRPr lang="en-US" altLang="ko-KR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71438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Confining Phase with Baryon charge</a:t>
            </a:r>
            <a:endParaRPr lang="ko-KR" altLang="en-US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288" y="3205163"/>
            <a:ext cx="5051425" cy="4460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8515350" cy="885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143512"/>
            <a:ext cx="6389687" cy="6969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425163" cy="335758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12</a:t>
            </a:fld>
            <a:endParaRPr lang="en-US" altLang="ko-K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0"/>
            <a:ext cx="8554805" cy="1071546"/>
          </a:xfrm>
        </p:spPr>
        <p:txBody>
          <a:bodyPr/>
          <a:lstStyle/>
          <a:p>
            <a:r>
              <a:rPr lang="en-US" dirty="0" err="1" smtClean="0"/>
              <a:t>Eq.of</a:t>
            </a:r>
            <a:r>
              <a:rPr lang="en-US" dirty="0" smtClean="0"/>
              <a:t> M    &amp; B.C </a:t>
            </a:r>
            <a:endParaRPr lang="en-US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429132"/>
            <a:ext cx="3513471" cy="5064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500570"/>
            <a:ext cx="2982913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5143512"/>
            <a:ext cx="6217108" cy="114300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71472" y="5357826"/>
            <a:ext cx="285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Decay constants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235825" cy="7540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5095875" cy="9810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13</a:t>
            </a:fld>
            <a:endParaRPr lang="en-US" altLang="ko-KR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8321675" cy="21717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000504"/>
            <a:ext cx="2536825" cy="892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000504"/>
            <a:ext cx="2468563" cy="857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929066"/>
            <a:ext cx="2628900" cy="9255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5143512"/>
            <a:ext cx="4977161" cy="10715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14</a:t>
            </a:fld>
            <a:endParaRPr lang="en-US" altLang="ko-KR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Vector meson in medium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57200" y="1481328"/>
            <a:ext cx="8472518" cy="4662316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847850"/>
            <a:ext cx="84677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15</a:t>
            </a:fld>
            <a:endParaRPr lang="en-US" altLang="ko-KR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a1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density 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77550"/>
            <a:ext cx="8472518" cy="322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16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Pion</a:t>
            </a:r>
            <a:r>
              <a:rPr lang="en-US" altLang="ko-KR" dirty="0" smtClean="0"/>
              <a:t> decay constant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4050" y="1996281"/>
            <a:ext cx="52959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214686"/>
            <a:ext cx="29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285992"/>
            <a:ext cx="314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17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Pion velocity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density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98946"/>
            <a:ext cx="5824562" cy="373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18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Pion</a:t>
            </a:r>
            <a:r>
              <a:rPr lang="en-US" altLang="ko-KR" dirty="0" smtClean="0"/>
              <a:t> mass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density </a:t>
            </a:r>
            <a:endParaRPr lang="ko-KR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6475" y="2258219"/>
            <a:ext cx="4591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196977"/>
            <a:ext cx="7859713" cy="4525963"/>
          </a:xfrm>
        </p:spPr>
        <p:txBody>
          <a:bodyPr/>
          <a:lstStyle/>
          <a:p>
            <a:pPr marL="625411" indent="-625411">
              <a:lnSpc>
                <a:spcPct val="110000"/>
              </a:lnSpc>
              <a:buSzPct val="80000"/>
              <a:buBlip>
                <a:blip r:embed="rId2"/>
              </a:buBlip>
            </a:pPr>
            <a:r>
              <a:rPr lang="en-US" altLang="ko-KR" sz="2000" dirty="0" smtClean="0"/>
              <a:t> </a:t>
            </a:r>
          </a:p>
          <a:p>
            <a:pPr marL="625411" indent="-625411">
              <a:lnSpc>
                <a:spcPct val="110000"/>
              </a:lnSpc>
              <a:buSzPct val="80000"/>
            </a:pPr>
            <a:endParaRPr lang="en-US" altLang="ko-KR" sz="2000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19</a:t>
            </a:fld>
            <a:endParaRPr lang="en-US" altLang="ko-KR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Summary: Bottom up. I  </a:t>
            </a:r>
            <a:br>
              <a:rPr lang="en-US" altLang="ko-KR" dirty="0" smtClean="0"/>
            </a:br>
            <a:endParaRPr lang="en-US" altLang="ko-KR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524000" y="1397000"/>
          <a:ext cx="7191402" cy="23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567"/>
                <a:gridCol w="1198567"/>
                <a:gridCol w="1198567"/>
                <a:gridCol w="1198567"/>
                <a:gridCol w="1198567"/>
                <a:gridCol w="1198567"/>
              </a:tblGrid>
              <a:tr h="11945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</a:rPr>
                        <a:t>Pion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 mass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rho </a:t>
                      </a:r>
                    </a:p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mass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9459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428736"/>
            <a:ext cx="10144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571612"/>
            <a:ext cx="61232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428736"/>
            <a:ext cx="738193" cy="4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위쪽 화살표 12"/>
          <p:cNvSpPr/>
          <p:nvPr/>
        </p:nvSpPr>
        <p:spPr>
          <a:xfrm>
            <a:off x="1714480" y="2357430"/>
            <a:ext cx="484632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위쪽 화살표 13"/>
          <p:cNvSpPr/>
          <p:nvPr/>
        </p:nvSpPr>
        <p:spPr>
          <a:xfrm>
            <a:off x="2857488" y="2428868"/>
            <a:ext cx="484632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위쪽 화살표 14"/>
          <p:cNvSpPr/>
          <p:nvPr/>
        </p:nvSpPr>
        <p:spPr>
          <a:xfrm flipV="1">
            <a:off x="4000496" y="2357430"/>
            <a:ext cx="484632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위쪽 화살표 15"/>
          <p:cNvSpPr/>
          <p:nvPr/>
        </p:nvSpPr>
        <p:spPr>
          <a:xfrm flipV="1">
            <a:off x="5214942" y="2285992"/>
            <a:ext cx="484632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위쪽 화살표 16"/>
          <p:cNvSpPr/>
          <p:nvPr/>
        </p:nvSpPr>
        <p:spPr>
          <a:xfrm>
            <a:off x="6572264" y="2285992"/>
            <a:ext cx="484632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928662" y="4071942"/>
            <a:ext cx="80010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 BR-scaling is not there in  bottom up      approach.</a:t>
            </a:r>
          </a:p>
          <a:p>
            <a:r>
              <a:rPr lang="en-US" altLang="ko-KR" sz="2800" dirty="0" smtClean="0"/>
              <a:t> Caveat:  coupling to the metric fluctuation is not included.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A good way summarizing the effect of the interaction. </a:t>
            </a:r>
          </a:p>
          <a:p>
            <a:r>
              <a:rPr lang="en-US" altLang="ko-KR" dirty="0" smtClean="0"/>
              <a:t>Brown </a:t>
            </a:r>
            <a:r>
              <a:rPr lang="en-US" altLang="ko-KR" dirty="0" smtClean="0"/>
              <a:t>and Rho: </a:t>
            </a:r>
            <a:r>
              <a:rPr lang="en-US" altLang="ko-KR" dirty="0" smtClean="0"/>
              <a:t>m* </a:t>
            </a:r>
            <a:r>
              <a:rPr lang="en-US" altLang="ko-KR" dirty="0" smtClean="0"/>
              <a:t>goes lower.</a:t>
            </a:r>
          </a:p>
          <a:p>
            <a:r>
              <a:rPr lang="en-US" altLang="ko-KR" dirty="0" smtClean="0"/>
              <a:t>Based </a:t>
            </a:r>
            <a:r>
              <a:rPr lang="en-US" altLang="ko-KR" dirty="0" smtClean="0"/>
              <a:t>on tendency near chiral </a:t>
            </a:r>
            <a:r>
              <a:rPr lang="en-US" altLang="ko-KR" dirty="0" smtClean="0"/>
              <a:t>restoration.</a:t>
            </a:r>
          </a:p>
          <a:p>
            <a:r>
              <a:rPr lang="en-US" altLang="ko-KR" dirty="0" smtClean="0"/>
              <a:t>C14 and other remarkable applications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Yet. No observable support. </a:t>
            </a:r>
          </a:p>
          <a:p>
            <a:r>
              <a:rPr lang="en-US" altLang="ko-KR" dirty="0" smtClean="0"/>
              <a:t>Lattice calculation with density is still difficult.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So,  need new idea. 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2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78581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Introduction: Dynamical </a:t>
            </a:r>
            <a:r>
              <a:rPr lang="en-US" altLang="ko-KR" dirty="0" smtClean="0"/>
              <a:t>mass*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Matter with probe </a:t>
            </a:r>
            <a:r>
              <a:rPr lang="en-US" altLang="ko-KR" dirty="0" err="1" smtClean="0"/>
              <a:t>brane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32" name="바닥글 개체 틀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20</a:t>
            </a:fld>
            <a:endParaRPr lang="en-US" altLang="ko-KR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Top Down Approach</a:t>
            </a:r>
            <a:endParaRPr lang="en-US" dirty="0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57224" y="2643182"/>
            <a:ext cx="6696075" cy="3527425"/>
            <a:chOff x="431" y="754"/>
            <a:chExt cx="4218" cy="2222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431" y="754"/>
              <a:ext cx="3810" cy="2222"/>
              <a:chOff x="431" y="754"/>
              <a:chExt cx="3810" cy="2222"/>
            </a:xfrm>
          </p:grpSpPr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431" y="754"/>
                <a:ext cx="3810" cy="2222"/>
                <a:chOff x="431" y="754"/>
                <a:chExt cx="3810" cy="2222"/>
              </a:xfrm>
            </p:grpSpPr>
            <p:grpSp>
              <p:nvGrpSpPr>
                <p:cNvPr id="12" name="Group 3"/>
                <p:cNvGrpSpPr>
                  <a:grpSpLocks/>
                </p:cNvGrpSpPr>
                <p:nvPr/>
              </p:nvGrpSpPr>
              <p:grpSpPr bwMode="auto">
                <a:xfrm>
                  <a:off x="431" y="754"/>
                  <a:ext cx="3810" cy="2222"/>
                  <a:chOff x="431" y="754"/>
                  <a:chExt cx="3810" cy="2222"/>
                </a:xfrm>
              </p:grpSpPr>
              <p:grpSp>
                <p:nvGrpSpPr>
                  <p:cNvPr id="15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431" y="754"/>
                    <a:ext cx="3810" cy="2222"/>
                    <a:chOff x="431" y="754"/>
                    <a:chExt cx="3810" cy="2222"/>
                  </a:xfrm>
                </p:grpSpPr>
                <p:grpSp>
                  <p:nvGrpSpPr>
                    <p:cNvPr id="17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3" y="754"/>
                      <a:ext cx="3290" cy="2222"/>
                      <a:chOff x="793" y="754"/>
                      <a:chExt cx="3290" cy="2222"/>
                    </a:xfrm>
                  </p:grpSpPr>
                  <p:grpSp>
                    <p:nvGrpSpPr>
                      <p:cNvPr id="19" name="Group 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93" y="754"/>
                        <a:ext cx="3290" cy="2222"/>
                        <a:chOff x="793" y="754"/>
                        <a:chExt cx="3290" cy="2222"/>
                      </a:xfrm>
                    </p:grpSpPr>
                    <p:grpSp>
                      <p:nvGrpSpPr>
                        <p:cNvPr id="22" name="Group 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75" y="754"/>
                          <a:ext cx="3108" cy="2041"/>
                          <a:chOff x="975" y="754"/>
                          <a:chExt cx="3108" cy="2041"/>
                        </a:xfrm>
                      </p:grpSpPr>
                      <p:grpSp>
                        <p:nvGrpSpPr>
                          <p:cNvPr id="24" name="Group 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75" y="890"/>
                            <a:ext cx="2948" cy="1905"/>
                            <a:chOff x="1338" y="754"/>
                            <a:chExt cx="2948" cy="1905"/>
                          </a:xfrm>
                        </p:grpSpPr>
                        <p:sp>
                          <p:nvSpPr>
                            <p:cNvPr id="27" name="Line 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338" y="1842"/>
                              <a:ext cx="1224" cy="81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28" name="Line 1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2562" y="754"/>
                              <a:ext cx="0" cy="108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endParaRPr lang="ko-KR" altLang="en-US"/>
                            </a:p>
                          </p:txBody>
                        </p:sp>
                        <p:sp>
                          <p:nvSpPr>
                            <p:cNvPr id="29" name="Line 1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562" y="1842"/>
                              <a:ext cx="1724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endParaRPr lang="ko-KR" altLang="en-US"/>
                            </a:p>
                          </p:txBody>
                        </p:sp>
                      </p:grpSp>
                      <p:pic>
                        <p:nvPicPr>
                          <p:cNvPr id="25" name="Picture 12" descr="txp_fig"/>
                          <p:cNvPicPr>
                            <a:picLocks noChangeAspect="1" noChangeArrowheads="1"/>
                          </p:cNvPicPr>
                          <p:nvPr>
                            <p:custDataLst>
                              <p:tags r:id="rId7"/>
                            </p:custDataLst>
                          </p:nvPr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5" y="754"/>
                            <a:ext cx="45" cy="136"/>
                          </a:xfrm>
                          <a:prstGeom prst="rect">
                            <a:avLst/>
                          </a:prstGeom>
                          <a:noFill/>
                          <a:ln w="9525" algn="ctr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  <p:pic>
                        <p:nvPicPr>
                          <p:cNvPr id="26" name="Picture 13" descr="txp_fig"/>
                          <p:cNvPicPr>
                            <a:picLocks noChangeAspect="1" noChangeArrowheads="1"/>
                          </p:cNvPicPr>
                          <p:nvPr>
                            <p:custDataLst>
                              <p:tags r:id="rId8"/>
                            </p:custDataLst>
                          </p:nvPr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6" y="1933"/>
                            <a:ext cx="97" cy="136"/>
                          </a:xfrm>
                          <a:prstGeom prst="rect">
                            <a:avLst/>
                          </a:prstGeom>
                          <a:noFill/>
                          <a:ln w="9525" algn="ctr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grpSp>
                    <p:pic>
                      <p:nvPicPr>
                        <p:cNvPr id="23" name="Picture 14" descr="txp_fig"/>
                        <p:cNvPicPr>
                          <a:picLocks noChangeAspect="1" noChangeArrowheads="1"/>
                        </p:cNvPicPr>
                        <p:nvPr>
                          <p:custDataLst>
                            <p:tags r:id="rId6"/>
                          </p:custDataLst>
                        </p:nvPr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2795"/>
                          <a:ext cx="169" cy="181"/>
                        </a:xfrm>
                        <a:prstGeom prst="rect">
                          <a:avLst/>
                        </a:prstGeom>
                        <a:noFill/>
                        <a:ln w="9525" algn="ctr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grpSp>
                  <p:sp>
                    <p:nvSpPr>
                      <p:cNvPr id="20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56" y="1842"/>
                        <a:ext cx="1225" cy="817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8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endParaRPr lang="ko-KR" altLang="en-US"/>
                      </a:p>
                    </p:txBody>
                  </p:sp>
                  <p:pic>
                    <p:nvPicPr>
                      <p:cNvPr id="21" name="Picture 16" descr="txp_fig"/>
                      <p:cNvPicPr>
                        <a:picLocks noChangeAspect="1" noChangeArrowheads="1"/>
                      </p:cNvPicPr>
                      <p:nvPr>
                        <p:custDataLst>
                          <p:tags r:id="rId5"/>
                        </p:custDataLst>
                      </p:nvPr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" y="2387"/>
                        <a:ext cx="272" cy="141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grpSp>
                <p:sp>
                  <p:nvSpPr>
                    <p:cNvPr id="18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" y="1071"/>
                      <a:ext cx="3810" cy="680"/>
                    </a:xfrm>
                    <a:prstGeom prst="parallelogram">
                      <a:avLst>
                        <a:gd name="adj" fmla="val 140074"/>
                      </a:avLst>
                    </a:prstGeom>
                    <a:solidFill>
                      <a:schemeClr val="accent1"/>
                    </a:solidFill>
                    <a:ln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ko-KR" altLang="en-US"/>
                    </a:p>
                  </p:txBody>
                </p:sp>
              </p:grpSp>
              <p:pic>
                <p:nvPicPr>
                  <p:cNvPr id="16" name="Picture 18" descr="txp_fig"/>
                  <p:cNvPicPr>
                    <a:picLocks noChangeAspect="1" noChangeArrowheads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4"/>
                  <a:srcRect/>
                  <a:stretch>
                    <a:fillRect/>
                  </a:stretch>
                </p:blipFill>
                <p:spPr bwMode="auto">
                  <a:xfrm>
                    <a:off x="975" y="935"/>
                    <a:ext cx="272" cy="13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13" name="Freeform 19"/>
                <p:cNvSpPr>
                  <a:spLocks/>
                </p:cNvSpPr>
                <p:nvPr/>
              </p:nvSpPr>
              <p:spPr bwMode="auto">
                <a:xfrm flipH="1">
                  <a:off x="1474" y="1616"/>
                  <a:ext cx="45" cy="816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38" y="42"/>
                    </a:cxn>
                    <a:cxn ang="0">
                      <a:pos x="13" y="51"/>
                    </a:cxn>
                    <a:cxn ang="0">
                      <a:pos x="38" y="101"/>
                    </a:cxn>
                    <a:cxn ang="0">
                      <a:pos x="46" y="176"/>
                    </a:cxn>
                    <a:cxn ang="0">
                      <a:pos x="46" y="234"/>
                    </a:cxn>
                    <a:cxn ang="0">
                      <a:pos x="21" y="309"/>
                    </a:cxn>
                    <a:cxn ang="0">
                      <a:pos x="30" y="384"/>
                    </a:cxn>
                    <a:cxn ang="0">
                      <a:pos x="38" y="460"/>
                    </a:cxn>
                    <a:cxn ang="0">
                      <a:pos x="55" y="493"/>
                    </a:cxn>
                    <a:cxn ang="0">
                      <a:pos x="46" y="535"/>
                    </a:cxn>
                    <a:cxn ang="0">
                      <a:pos x="55" y="560"/>
                    </a:cxn>
                    <a:cxn ang="0">
                      <a:pos x="71" y="585"/>
                    </a:cxn>
                    <a:cxn ang="0">
                      <a:pos x="55" y="635"/>
                    </a:cxn>
                    <a:cxn ang="0">
                      <a:pos x="46" y="710"/>
                    </a:cxn>
                    <a:cxn ang="0">
                      <a:pos x="63" y="760"/>
                    </a:cxn>
                    <a:cxn ang="0">
                      <a:pos x="71" y="785"/>
                    </a:cxn>
                    <a:cxn ang="0">
                      <a:pos x="80" y="835"/>
                    </a:cxn>
                  </a:cxnLst>
                  <a:rect l="0" t="0" r="r" b="b"/>
                  <a:pathLst>
                    <a:path w="93" h="835">
                      <a:moveTo>
                        <a:pt x="5" y="0"/>
                      </a:moveTo>
                      <a:cubicBezTo>
                        <a:pt x="16" y="14"/>
                        <a:pt x="35" y="24"/>
                        <a:pt x="38" y="42"/>
                      </a:cubicBezTo>
                      <a:cubicBezTo>
                        <a:pt x="39" y="51"/>
                        <a:pt x="17" y="43"/>
                        <a:pt x="13" y="51"/>
                      </a:cubicBezTo>
                      <a:cubicBezTo>
                        <a:pt x="8" y="62"/>
                        <a:pt x="35" y="96"/>
                        <a:pt x="38" y="101"/>
                      </a:cubicBezTo>
                      <a:cubicBezTo>
                        <a:pt x="12" y="139"/>
                        <a:pt x="22" y="139"/>
                        <a:pt x="46" y="176"/>
                      </a:cubicBezTo>
                      <a:cubicBezTo>
                        <a:pt x="25" y="208"/>
                        <a:pt x="0" y="219"/>
                        <a:pt x="46" y="234"/>
                      </a:cubicBezTo>
                      <a:cubicBezTo>
                        <a:pt x="27" y="292"/>
                        <a:pt x="36" y="268"/>
                        <a:pt x="21" y="309"/>
                      </a:cubicBezTo>
                      <a:cubicBezTo>
                        <a:pt x="62" y="337"/>
                        <a:pt x="44" y="341"/>
                        <a:pt x="30" y="384"/>
                      </a:cubicBezTo>
                      <a:cubicBezTo>
                        <a:pt x="44" y="428"/>
                        <a:pt x="66" y="418"/>
                        <a:pt x="38" y="460"/>
                      </a:cubicBezTo>
                      <a:cubicBezTo>
                        <a:pt x="12" y="540"/>
                        <a:pt x="37" y="436"/>
                        <a:pt x="55" y="493"/>
                      </a:cubicBezTo>
                      <a:cubicBezTo>
                        <a:pt x="59" y="507"/>
                        <a:pt x="49" y="521"/>
                        <a:pt x="46" y="535"/>
                      </a:cubicBezTo>
                      <a:cubicBezTo>
                        <a:pt x="49" y="543"/>
                        <a:pt x="51" y="552"/>
                        <a:pt x="55" y="560"/>
                      </a:cubicBezTo>
                      <a:cubicBezTo>
                        <a:pt x="59" y="569"/>
                        <a:pt x="71" y="575"/>
                        <a:pt x="71" y="585"/>
                      </a:cubicBezTo>
                      <a:cubicBezTo>
                        <a:pt x="71" y="602"/>
                        <a:pt x="55" y="635"/>
                        <a:pt x="55" y="635"/>
                      </a:cubicBezTo>
                      <a:cubicBezTo>
                        <a:pt x="79" y="673"/>
                        <a:pt x="71" y="674"/>
                        <a:pt x="46" y="710"/>
                      </a:cubicBezTo>
                      <a:cubicBezTo>
                        <a:pt x="93" y="757"/>
                        <a:pt x="63" y="712"/>
                        <a:pt x="63" y="760"/>
                      </a:cubicBezTo>
                      <a:cubicBezTo>
                        <a:pt x="63" y="769"/>
                        <a:pt x="69" y="776"/>
                        <a:pt x="71" y="785"/>
                      </a:cubicBezTo>
                      <a:cubicBezTo>
                        <a:pt x="75" y="802"/>
                        <a:pt x="80" y="835"/>
                        <a:pt x="80" y="835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4" name="Freeform 20"/>
                <p:cNvSpPr>
                  <a:spLocks/>
                </p:cNvSpPr>
                <p:nvPr/>
              </p:nvSpPr>
              <p:spPr bwMode="auto">
                <a:xfrm>
                  <a:off x="2888" y="990"/>
                  <a:ext cx="351" cy="314"/>
                </a:xfrm>
                <a:custGeom>
                  <a:avLst/>
                  <a:gdLst/>
                  <a:ahLst/>
                  <a:cxnLst>
                    <a:cxn ang="0">
                      <a:pos x="0" y="271"/>
                    </a:cxn>
                    <a:cxn ang="0">
                      <a:pos x="50" y="162"/>
                    </a:cxn>
                    <a:cxn ang="0">
                      <a:pos x="84" y="112"/>
                    </a:cxn>
                    <a:cxn ang="0">
                      <a:pos x="142" y="3"/>
                    </a:cxn>
                    <a:cxn ang="0">
                      <a:pos x="209" y="12"/>
                    </a:cxn>
                    <a:cxn ang="0">
                      <a:pos x="217" y="53"/>
                    </a:cxn>
                    <a:cxn ang="0">
                      <a:pos x="267" y="87"/>
                    </a:cxn>
                    <a:cxn ang="0">
                      <a:pos x="267" y="145"/>
                    </a:cxn>
                    <a:cxn ang="0">
                      <a:pos x="318" y="212"/>
                    </a:cxn>
                    <a:cxn ang="0">
                      <a:pos x="326" y="262"/>
                    </a:cxn>
                    <a:cxn ang="0">
                      <a:pos x="326" y="304"/>
                    </a:cxn>
                  </a:cxnLst>
                  <a:rect l="0" t="0" r="r" b="b"/>
                  <a:pathLst>
                    <a:path w="351" h="314">
                      <a:moveTo>
                        <a:pt x="0" y="271"/>
                      </a:moveTo>
                      <a:cubicBezTo>
                        <a:pt x="85" y="253"/>
                        <a:pt x="17" y="281"/>
                        <a:pt x="50" y="162"/>
                      </a:cubicBezTo>
                      <a:cubicBezTo>
                        <a:pt x="55" y="143"/>
                        <a:pt x="84" y="112"/>
                        <a:pt x="84" y="112"/>
                      </a:cubicBezTo>
                      <a:cubicBezTo>
                        <a:pt x="67" y="65"/>
                        <a:pt x="96" y="20"/>
                        <a:pt x="142" y="3"/>
                      </a:cubicBezTo>
                      <a:cubicBezTo>
                        <a:pt x="164" y="6"/>
                        <a:pt x="190" y="0"/>
                        <a:pt x="209" y="12"/>
                      </a:cubicBezTo>
                      <a:cubicBezTo>
                        <a:pt x="221" y="20"/>
                        <a:pt x="211" y="41"/>
                        <a:pt x="217" y="53"/>
                      </a:cubicBezTo>
                      <a:cubicBezTo>
                        <a:pt x="230" y="80"/>
                        <a:pt x="244" y="80"/>
                        <a:pt x="267" y="87"/>
                      </a:cubicBezTo>
                      <a:cubicBezTo>
                        <a:pt x="289" y="147"/>
                        <a:pt x="267" y="72"/>
                        <a:pt x="267" y="145"/>
                      </a:cubicBezTo>
                      <a:cubicBezTo>
                        <a:pt x="267" y="175"/>
                        <a:pt x="297" y="197"/>
                        <a:pt x="318" y="212"/>
                      </a:cubicBezTo>
                      <a:cubicBezTo>
                        <a:pt x="351" y="264"/>
                        <a:pt x="326" y="210"/>
                        <a:pt x="326" y="262"/>
                      </a:cubicBezTo>
                      <a:cubicBezTo>
                        <a:pt x="326" y="314"/>
                        <a:pt x="345" y="264"/>
                        <a:pt x="326" y="304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pic>
            <p:nvPicPr>
              <p:cNvPr id="10" name="Picture 23" descr="txp_fi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930" y="1933"/>
                <a:ext cx="501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4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835" y="799"/>
                <a:ext cx="635" cy="1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" name="Line 26"/>
            <p:cNvSpPr>
              <a:spLocks noChangeShapeType="1"/>
            </p:cNvSpPr>
            <p:nvPr/>
          </p:nvSpPr>
          <p:spPr bwMode="auto">
            <a:xfrm>
              <a:off x="4286" y="1071"/>
              <a:ext cx="0" cy="9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pic>
          <p:nvPicPr>
            <p:cNvPr id="8" name="Picture 2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377" y="1434"/>
              <a:ext cx="272" cy="1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날짜 개체 틀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3" name="바닥글 개체 틀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42" name="슬라이드 번호 개체 틀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21</a:t>
            </a:fld>
            <a:endParaRPr lang="en-US" altLang="ko-KR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Chemical potential with quark</a:t>
            </a:r>
            <a:br>
              <a:rPr lang="en-US" altLang="ko-KR" dirty="0" smtClean="0"/>
            </a:br>
            <a:endParaRPr lang="en-US" altLang="ko-KR" dirty="0"/>
          </a:p>
        </p:txBody>
      </p:sp>
      <p:pic>
        <p:nvPicPr>
          <p:cNvPr id="7065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47813" y="1484313"/>
            <a:ext cx="4318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6516688" y="1844675"/>
            <a:ext cx="0" cy="129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pic>
        <p:nvPicPr>
          <p:cNvPr id="7066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588125" y="2420938"/>
            <a:ext cx="431800" cy="239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323850" y="1846263"/>
            <a:ext cx="6048375" cy="1079500"/>
          </a:xfrm>
          <a:prstGeom prst="parallelogram">
            <a:avLst>
              <a:gd name="adj" fmla="val 14007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1547813" y="2493963"/>
            <a:ext cx="2147887" cy="517525"/>
          </a:xfrm>
          <a:custGeom>
            <a:avLst/>
            <a:gdLst/>
            <a:ahLst/>
            <a:cxnLst>
              <a:cxn ang="0">
                <a:pos x="50" y="292"/>
              </a:cxn>
              <a:cxn ang="0">
                <a:pos x="201" y="259"/>
              </a:cxn>
              <a:cxn ang="0">
                <a:pos x="276" y="234"/>
              </a:cxn>
              <a:cxn ang="0">
                <a:pos x="376" y="176"/>
              </a:cxn>
              <a:cxn ang="0">
                <a:pos x="443" y="125"/>
              </a:cxn>
              <a:cxn ang="0">
                <a:pos x="560" y="34"/>
              </a:cxn>
              <a:cxn ang="0">
                <a:pos x="635" y="0"/>
              </a:cxn>
              <a:cxn ang="0">
                <a:pos x="868" y="42"/>
              </a:cxn>
              <a:cxn ang="0">
                <a:pos x="919" y="67"/>
              </a:cxn>
              <a:cxn ang="0">
                <a:pos x="935" y="92"/>
              </a:cxn>
              <a:cxn ang="0">
                <a:pos x="985" y="125"/>
              </a:cxn>
              <a:cxn ang="0">
                <a:pos x="1077" y="192"/>
              </a:cxn>
              <a:cxn ang="0">
                <a:pos x="1152" y="234"/>
              </a:cxn>
              <a:cxn ang="0">
                <a:pos x="1277" y="284"/>
              </a:cxn>
              <a:cxn ang="0">
                <a:pos x="1328" y="276"/>
              </a:cxn>
              <a:cxn ang="0">
                <a:pos x="1353" y="284"/>
              </a:cxn>
              <a:cxn ang="0">
                <a:pos x="1328" y="292"/>
              </a:cxn>
              <a:cxn ang="0">
                <a:pos x="1277" y="309"/>
              </a:cxn>
              <a:cxn ang="0">
                <a:pos x="1102" y="317"/>
              </a:cxn>
              <a:cxn ang="0">
                <a:pos x="610" y="326"/>
              </a:cxn>
              <a:cxn ang="0">
                <a:pos x="334" y="317"/>
              </a:cxn>
              <a:cxn ang="0">
                <a:pos x="0" y="309"/>
              </a:cxn>
              <a:cxn ang="0">
                <a:pos x="92" y="292"/>
              </a:cxn>
              <a:cxn ang="0">
                <a:pos x="109" y="284"/>
              </a:cxn>
            </a:cxnLst>
            <a:rect l="0" t="0" r="r" b="b"/>
            <a:pathLst>
              <a:path w="1353" h="326">
                <a:moveTo>
                  <a:pt x="50" y="292"/>
                </a:moveTo>
                <a:cubicBezTo>
                  <a:pt x="102" y="282"/>
                  <a:pt x="148" y="266"/>
                  <a:pt x="201" y="259"/>
                </a:cubicBezTo>
                <a:cubicBezTo>
                  <a:pt x="226" y="251"/>
                  <a:pt x="251" y="242"/>
                  <a:pt x="276" y="234"/>
                </a:cubicBezTo>
                <a:cubicBezTo>
                  <a:pt x="311" y="211"/>
                  <a:pt x="342" y="198"/>
                  <a:pt x="376" y="176"/>
                </a:cubicBezTo>
                <a:cubicBezTo>
                  <a:pt x="396" y="146"/>
                  <a:pt x="410" y="137"/>
                  <a:pt x="443" y="125"/>
                </a:cubicBezTo>
                <a:cubicBezTo>
                  <a:pt x="464" y="92"/>
                  <a:pt x="521" y="47"/>
                  <a:pt x="560" y="34"/>
                </a:cubicBezTo>
                <a:cubicBezTo>
                  <a:pt x="585" y="17"/>
                  <a:pt x="607" y="10"/>
                  <a:pt x="635" y="0"/>
                </a:cubicBezTo>
                <a:cubicBezTo>
                  <a:pt x="715" y="11"/>
                  <a:pt x="791" y="17"/>
                  <a:pt x="868" y="42"/>
                </a:cubicBezTo>
                <a:cubicBezTo>
                  <a:pt x="884" y="53"/>
                  <a:pt x="904" y="55"/>
                  <a:pt x="919" y="67"/>
                </a:cubicBezTo>
                <a:cubicBezTo>
                  <a:pt x="927" y="73"/>
                  <a:pt x="928" y="85"/>
                  <a:pt x="935" y="92"/>
                </a:cubicBezTo>
                <a:cubicBezTo>
                  <a:pt x="950" y="105"/>
                  <a:pt x="985" y="125"/>
                  <a:pt x="985" y="125"/>
                </a:cubicBezTo>
                <a:cubicBezTo>
                  <a:pt x="1009" y="160"/>
                  <a:pt x="1038" y="179"/>
                  <a:pt x="1077" y="192"/>
                </a:cubicBezTo>
                <a:cubicBezTo>
                  <a:pt x="1134" y="231"/>
                  <a:pt x="1108" y="220"/>
                  <a:pt x="1152" y="234"/>
                </a:cubicBezTo>
                <a:cubicBezTo>
                  <a:pt x="1189" y="259"/>
                  <a:pt x="1234" y="270"/>
                  <a:pt x="1277" y="284"/>
                </a:cubicBezTo>
                <a:cubicBezTo>
                  <a:pt x="1294" y="281"/>
                  <a:pt x="1311" y="276"/>
                  <a:pt x="1328" y="276"/>
                </a:cubicBezTo>
                <a:cubicBezTo>
                  <a:pt x="1337" y="276"/>
                  <a:pt x="1353" y="275"/>
                  <a:pt x="1353" y="284"/>
                </a:cubicBezTo>
                <a:cubicBezTo>
                  <a:pt x="1353" y="293"/>
                  <a:pt x="1336" y="289"/>
                  <a:pt x="1328" y="292"/>
                </a:cubicBezTo>
                <a:cubicBezTo>
                  <a:pt x="1274" y="310"/>
                  <a:pt x="1333" y="292"/>
                  <a:pt x="1277" y="309"/>
                </a:cubicBezTo>
                <a:cubicBezTo>
                  <a:pt x="1221" y="291"/>
                  <a:pt x="1159" y="309"/>
                  <a:pt x="1102" y="317"/>
                </a:cubicBezTo>
                <a:cubicBezTo>
                  <a:pt x="910" y="312"/>
                  <a:pt x="787" y="312"/>
                  <a:pt x="610" y="326"/>
                </a:cubicBezTo>
                <a:cubicBezTo>
                  <a:pt x="514" y="317"/>
                  <a:pt x="433" y="323"/>
                  <a:pt x="334" y="317"/>
                </a:cubicBezTo>
                <a:cubicBezTo>
                  <a:pt x="211" y="324"/>
                  <a:pt x="120" y="318"/>
                  <a:pt x="0" y="309"/>
                </a:cubicBezTo>
                <a:cubicBezTo>
                  <a:pt x="59" y="301"/>
                  <a:pt x="47" y="305"/>
                  <a:pt x="92" y="292"/>
                </a:cubicBezTo>
                <a:cubicBezTo>
                  <a:pt x="122" y="283"/>
                  <a:pt x="125" y="284"/>
                  <a:pt x="109" y="284"/>
                </a:cubicBezTo>
              </a:path>
            </a:pathLst>
          </a:custGeom>
          <a:solidFill>
            <a:schemeClr val="bg1"/>
          </a:solidFill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>
            <a:off x="2628900" y="1412875"/>
            <a:ext cx="2147888" cy="517525"/>
          </a:xfrm>
          <a:custGeom>
            <a:avLst/>
            <a:gdLst/>
            <a:ahLst/>
            <a:cxnLst>
              <a:cxn ang="0">
                <a:pos x="50" y="292"/>
              </a:cxn>
              <a:cxn ang="0">
                <a:pos x="201" y="259"/>
              </a:cxn>
              <a:cxn ang="0">
                <a:pos x="276" y="234"/>
              </a:cxn>
              <a:cxn ang="0">
                <a:pos x="376" y="176"/>
              </a:cxn>
              <a:cxn ang="0">
                <a:pos x="443" y="125"/>
              </a:cxn>
              <a:cxn ang="0">
                <a:pos x="560" y="34"/>
              </a:cxn>
              <a:cxn ang="0">
                <a:pos x="635" y="0"/>
              </a:cxn>
              <a:cxn ang="0">
                <a:pos x="868" y="42"/>
              </a:cxn>
              <a:cxn ang="0">
                <a:pos x="919" y="67"/>
              </a:cxn>
              <a:cxn ang="0">
                <a:pos x="935" y="92"/>
              </a:cxn>
              <a:cxn ang="0">
                <a:pos x="985" y="125"/>
              </a:cxn>
              <a:cxn ang="0">
                <a:pos x="1077" y="192"/>
              </a:cxn>
              <a:cxn ang="0">
                <a:pos x="1152" y="234"/>
              </a:cxn>
              <a:cxn ang="0">
                <a:pos x="1277" y="284"/>
              </a:cxn>
              <a:cxn ang="0">
                <a:pos x="1328" y="276"/>
              </a:cxn>
              <a:cxn ang="0">
                <a:pos x="1353" y="284"/>
              </a:cxn>
              <a:cxn ang="0">
                <a:pos x="1328" y="292"/>
              </a:cxn>
              <a:cxn ang="0">
                <a:pos x="1277" y="309"/>
              </a:cxn>
              <a:cxn ang="0">
                <a:pos x="1102" y="317"/>
              </a:cxn>
              <a:cxn ang="0">
                <a:pos x="610" y="326"/>
              </a:cxn>
              <a:cxn ang="0">
                <a:pos x="334" y="317"/>
              </a:cxn>
              <a:cxn ang="0">
                <a:pos x="0" y="309"/>
              </a:cxn>
              <a:cxn ang="0">
                <a:pos x="92" y="292"/>
              </a:cxn>
              <a:cxn ang="0">
                <a:pos x="109" y="284"/>
              </a:cxn>
            </a:cxnLst>
            <a:rect l="0" t="0" r="r" b="b"/>
            <a:pathLst>
              <a:path w="1353" h="326">
                <a:moveTo>
                  <a:pt x="50" y="292"/>
                </a:moveTo>
                <a:cubicBezTo>
                  <a:pt x="102" y="282"/>
                  <a:pt x="148" y="266"/>
                  <a:pt x="201" y="259"/>
                </a:cubicBezTo>
                <a:cubicBezTo>
                  <a:pt x="226" y="251"/>
                  <a:pt x="251" y="242"/>
                  <a:pt x="276" y="234"/>
                </a:cubicBezTo>
                <a:cubicBezTo>
                  <a:pt x="311" y="211"/>
                  <a:pt x="342" y="198"/>
                  <a:pt x="376" y="176"/>
                </a:cubicBezTo>
                <a:cubicBezTo>
                  <a:pt x="396" y="146"/>
                  <a:pt x="410" y="137"/>
                  <a:pt x="443" y="125"/>
                </a:cubicBezTo>
                <a:cubicBezTo>
                  <a:pt x="464" y="92"/>
                  <a:pt x="521" y="47"/>
                  <a:pt x="560" y="34"/>
                </a:cubicBezTo>
                <a:cubicBezTo>
                  <a:pt x="585" y="17"/>
                  <a:pt x="607" y="10"/>
                  <a:pt x="635" y="0"/>
                </a:cubicBezTo>
                <a:cubicBezTo>
                  <a:pt x="715" y="11"/>
                  <a:pt x="791" y="17"/>
                  <a:pt x="868" y="42"/>
                </a:cubicBezTo>
                <a:cubicBezTo>
                  <a:pt x="884" y="53"/>
                  <a:pt x="904" y="55"/>
                  <a:pt x="919" y="67"/>
                </a:cubicBezTo>
                <a:cubicBezTo>
                  <a:pt x="927" y="73"/>
                  <a:pt x="928" y="85"/>
                  <a:pt x="935" y="92"/>
                </a:cubicBezTo>
                <a:cubicBezTo>
                  <a:pt x="950" y="105"/>
                  <a:pt x="985" y="125"/>
                  <a:pt x="985" y="125"/>
                </a:cubicBezTo>
                <a:cubicBezTo>
                  <a:pt x="1009" y="160"/>
                  <a:pt x="1038" y="179"/>
                  <a:pt x="1077" y="192"/>
                </a:cubicBezTo>
                <a:cubicBezTo>
                  <a:pt x="1134" y="231"/>
                  <a:pt x="1108" y="220"/>
                  <a:pt x="1152" y="234"/>
                </a:cubicBezTo>
                <a:cubicBezTo>
                  <a:pt x="1189" y="259"/>
                  <a:pt x="1234" y="270"/>
                  <a:pt x="1277" y="284"/>
                </a:cubicBezTo>
                <a:cubicBezTo>
                  <a:pt x="1294" y="281"/>
                  <a:pt x="1311" y="276"/>
                  <a:pt x="1328" y="276"/>
                </a:cubicBezTo>
                <a:cubicBezTo>
                  <a:pt x="1337" y="276"/>
                  <a:pt x="1353" y="275"/>
                  <a:pt x="1353" y="284"/>
                </a:cubicBezTo>
                <a:cubicBezTo>
                  <a:pt x="1353" y="293"/>
                  <a:pt x="1336" y="289"/>
                  <a:pt x="1328" y="292"/>
                </a:cubicBezTo>
                <a:cubicBezTo>
                  <a:pt x="1274" y="310"/>
                  <a:pt x="1333" y="292"/>
                  <a:pt x="1277" y="309"/>
                </a:cubicBezTo>
                <a:cubicBezTo>
                  <a:pt x="1221" y="291"/>
                  <a:pt x="1159" y="309"/>
                  <a:pt x="1102" y="317"/>
                </a:cubicBezTo>
                <a:cubicBezTo>
                  <a:pt x="910" y="312"/>
                  <a:pt x="787" y="312"/>
                  <a:pt x="610" y="326"/>
                </a:cubicBezTo>
                <a:cubicBezTo>
                  <a:pt x="514" y="317"/>
                  <a:pt x="433" y="323"/>
                  <a:pt x="334" y="317"/>
                </a:cubicBezTo>
                <a:cubicBezTo>
                  <a:pt x="211" y="324"/>
                  <a:pt x="120" y="318"/>
                  <a:pt x="0" y="309"/>
                </a:cubicBezTo>
                <a:cubicBezTo>
                  <a:pt x="59" y="301"/>
                  <a:pt x="47" y="305"/>
                  <a:pt x="92" y="292"/>
                </a:cubicBezTo>
                <a:cubicBezTo>
                  <a:pt x="122" y="283"/>
                  <a:pt x="125" y="284"/>
                  <a:pt x="109" y="284"/>
                </a:cubicBezTo>
              </a:path>
            </a:pathLst>
          </a:custGeom>
          <a:solidFill>
            <a:schemeClr val="accent1"/>
          </a:solidFill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4938" y="2938463"/>
            <a:ext cx="2519362" cy="1444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413000" y="1858963"/>
            <a:ext cx="2519363" cy="14446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 rot="57368258">
            <a:off x="2183607" y="2143919"/>
            <a:ext cx="1223962" cy="3073400"/>
          </a:xfrm>
          <a:prstGeom prst="can">
            <a:avLst>
              <a:gd name="adj" fmla="val 6253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70668" name="Freeform 12"/>
          <p:cNvSpPr>
            <a:spLocks/>
          </p:cNvSpPr>
          <p:nvPr/>
        </p:nvSpPr>
        <p:spPr bwMode="auto">
          <a:xfrm>
            <a:off x="2970213" y="2252663"/>
            <a:ext cx="1266825" cy="673100"/>
          </a:xfrm>
          <a:custGeom>
            <a:avLst/>
            <a:gdLst/>
            <a:ahLst/>
            <a:cxnLst>
              <a:cxn ang="0">
                <a:pos x="91" y="292"/>
              </a:cxn>
              <a:cxn ang="0">
                <a:pos x="166" y="342"/>
              </a:cxn>
              <a:cxn ang="0">
                <a:pos x="216" y="376"/>
              </a:cxn>
              <a:cxn ang="0">
                <a:pos x="283" y="418"/>
              </a:cxn>
              <a:cxn ang="0">
                <a:pos x="475" y="409"/>
              </a:cxn>
              <a:cxn ang="0">
                <a:pos x="750" y="418"/>
              </a:cxn>
              <a:cxn ang="0">
                <a:pos x="725" y="184"/>
              </a:cxn>
              <a:cxn ang="0">
                <a:pos x="533" y="34"/>
              </a:cxn>
              <a:cxn ang="0">
                <a:pos x="425" y="0"/>
              </a:cxn>
              <a:cxn ang="0">
                <a:pos x="249" y="17"/>
              </a:cxn>
              <a:cxn ang="0">
                <a:pos x="49" y="125"/>
              </a:cxn>
              <a:cxn ang="0">
                <a:pos x="24" y="226"/>
              </a:cxn>
            </a:cxnLst>
            <a:rect l="0" t="0" r="r" b="b"/>
            <a:pathLst>
              <a:path w="798" h="424">
                <a:moveTo>
                  <a:pt x="91" y="292"/>
                </a:moveTo>
                <a:cubicBezTo>
                  <a:pt x="196" y="345"/>
                  <a:pt x="99" y="290"/>
                  <a:pt x="166" y="342"/>
                </a:cubicBezTo>
                <a:cubicBezTo>
                  <a:pt x="182" y="354"/>
                  <a:pt x="216" y="376"/>
                  <a:pt x="216" y="376"/>
                </a:cubicBezTo>
                <a:cubicBezTo>
                  <a:pt x="237" y="406"/>
                  <a:pt x="250" y="406"/>
                  <a:pt x="283" y="418"/>
                </a:cubicBezTo>
                <a:cubicBezTo>
                  <a:pt x="343" y="402"/>
                  <a:pt x="406" y="417"/>
                  <a:pt x="475" y="409"/>
                </a:cubicBezTo>
                <a:cubicBezTo>
                  <a:pt x="572" y="421"/>
                  <a:pt x="651" y="424"/>
                  <a:pt x="750" y="418"/>
                </a:cubicBezTo>
                <a:cubicBezTo>
                  <a:pt x="775" y="344"/>
                  <a:pt x="798" y="230"/>
                  <a:pt x="725" y="184"/>
                </a:cubicBezTo>
                <a:cubicBezTo>
                  <a:pt x="689" y="132"/>
                  <a:pt x="587" y="70"/>
                  <a:pt x="533" y="34"/>
                </a:cubicBezTo>
                <a:cubicBezTo>
                  <a:pt x="502" y="13"/>
                  <a:pt x="425" y="0"/>
                  <a:pt x="425" y="0"/>
                </a:cubicBezTo>
                <a:cubicBezTo>
                  <a:pt x="347" y="5"/>
                  <a:pt x="314" y="2"/>
                  <a:pt x="249" y="17"/>
                </a:cubicBezTo>
                <a:cubicBezTo>
                  <a:pt x="194" y="30"/>
                  <a:pt x="102" y="91"/>
                  <a:pt x="49" y="125"/>
                </a:cubicBezTo>
                <a:cubicBezTo>
                  <a:pt x="43" y="144"/>
                  <a:pt x="0" y="226"/>
                  <a:pt x="24" y="226"/>
                </a:cubicBezTo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58888" y="1196975"/>
            <a:ext cx="5222875" cy="3527425"/>
            <a:chOff x="793" y="754"/>
            <a:chExt cx="3290" cy="2222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975" y="754"/>
              <a:ext cx="3108" cy="2041"/>
              <a:chOff x="975" y="754"/>
              <a:chExt cx="3108" cy="2041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975" y="890"/>
                <a:ext cx="2948" cy="1905"/>
                <a:chOff x="1338" y="754"/>
                <a:chExt cx="2948" cy="1905"/>
              </a:xfrm>
            </p:grpSpPr>
            <p:sp>
              <p:nvSpPr>
                <p:cNvPr id="7067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338" y="1842"/>
                  <a:ext cx="1224" cy="8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67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562" y="754"/>
                  <a:ext cx="0" cy="10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674" name="Line 18"/>
                <p:cNvSpPr>
                  <a:spLocks noChangeShapeType="1"/>
                </p:cNvSpPr>
                <p:nvPr/>
              </p:nvSpPr>
              <p:spPr bwMode="auto">
                <a:xfrm>
                  <a:off x="2562" y="1842"/>
                  <a:ext cx="17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pic>
            <p:nvPicPr>
              <p:cNvPr id="70675" name="Picture 19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245" y="754"/>
                <a:ext cx="45" cy="1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0676" name="Picture 20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3986" y="1933"/>
                <a:ext cx="97" cy="1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70677" name="Picture 2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93" y="2795"/>
              <a:ext cx="169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3602038" y="1463675"/>
            <a:ext cx="71437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2962275" y="2098675"/>
            <a:ext cx="71438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81" name="Oval 25"/>
          <p:cNvSpPr>
            <a:spLocks noChangeArrowheads="1"/>
          </p:cNvSpPr>
          <p:nvPr/>
        </p:nvSpPr>
        <p:spPr bwMode="auto">
          <a:xfrm>
            <a:off x="3444875" y="1616075"/>
            <a:ext cx="71438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86" name="Oval 30"/>
          <p:cNvSpPr>
            <a:spLocks noChangeArrowheads="1"/>
          </p:cNvSpPr>
          <p:nvPr/>
        </p:nvSpPr>
        <p:spPr bwMode="auto">
          <a:xfrm>
            <a:off x="3068638" y="1989138"/>
            <a:ext cx="71437" cy="71437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87" name="Oval 31"/>
          <p:cNvSpPr>
            <a:spLocks noChangeArrowheads="1"/>
          </p:cNvSpPr>
          <p:nvPr/>
        </p:nvSpPr>
        <p:spPr bwMode="auto">
          <a:xfrm>
            <a:off x="2759075" y="2289175"/>
            <a:ext cx="71438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88" name="Oval 32"/>
          <p:cNvSpPr>
            <a:spLocks noChangeArrowheads="1"/>
          </p:cNvSpPr>
          <p:nvPr/>
        </p:nvSpPr>
        <p:spPr bwMode="auto">
          <a:xfrm>
            <a:off x="3530600" y="1531938"/>
            <a:ext cx="71438" cy="71437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89" name="Oval 33"/>
          <p:cNvSpPr>
            <a:spLocks noChangeArrowheads="1"/>
          </p:cNvSpPr>
          <p:nvPr/>
        </p:nvSpPr>
        <p:spPr bwMode="auto">
          <a:xfrm>
            <a:off x="2852738" y="2209800"/>
            <a:ext cx="71437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90" name="Oval 34"/>
          <p:cNvSpPr>
            <a:spLocks noChangeArrowheads="1"/>
          </p:cNvSpPr>
          <p:nvPr/>
        </p:nvSpPr>
        <p:spPr bwMode="auto">
          <a:xfrm>
            <a:off x="3302000" y="1751013"/>
            <a:ext cx="71438" cy="71437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91" name="Oval 35"/>
          <p:cNvSpPr>
            <a:spLocks noChangeArrowheads="1"/>
          </p:cNvSpPr>
          <p:nvPr/>
        </p:nvSpPr>
        <p:spPr bwMode="auto">
          <a:xfrm>
            <a:off x="2662238" y="2374900"/>
            <a:ext cx="71437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92" name="Oval 36"/>
          <p:cNvSpPr>
            <a:spLocks noChangeArrowheads="1"/>
          </p:cNvSpPr>
          <p:nvPr/>
        </p:nvSpPr>
        <p:spPr bwMode="auto">
          <a:xfrm>
            <a:off x="3225800" y="1844675"/>
            <a:ext cx="71438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93" name="Oval 37"/>
          <p:cNvSpPr>
            <a:spLocks noChangeArrowheads="1"/>
          </p:cNvSpPr>
          <p:nvPr/>
        </p:nvSpPr>
        <p:spPr bwMode="auto">
          <a:xfrm>
            <a:off x="3381375" y="1679575"/>
            <a:ext cx="71438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94" name="Oval 38"/>
          <p:cNvSpPr>
            <a:spLocks noChangeArrowheads="1"/>
          </p:cNvSpPr>
          <p:nvPr/>
        </p:nvSpPr>
        <p:spPr bwMode="auto">
          <a:xfrm>
            <a:off x="3152775" y="1916113"/>
            <a:ext cx="71438" cy="71437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0695" name="Line 39"/>
          <p:cNvSpPr>
            <a:spLocks noChangeShapeType="1"/>
          </p:cNvSpPr>
          <p:nvPr/>
        </p:nvSpPr>
        <p:spPr bwMode="auto">
          <a:xfrm>
            <a:off x="4500563" y="2060575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70696" name="Line 40"/>
          <p:cNvSpPr>
            <a:spLocks noChangeShapeType="1"/>
          </p:cNvSpPr>
          <p:nvPr/>
        </p:nvSpPr>
        <p:spPr bwMode="auto">
          <a:xfrm>
            <a:off x="4356100" y="220503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70699" name="Line 43"/>
          <p:cNvSpPr>
            <a:spLocks noChangeShapeType="1"/>
          </p:cNvSpPr>
          <p:nvPr/>
        </p:nvSpPr>
        <p:spPr bwMode="auto">
          <a:xfrm>
            <a:off x="4211638" y="2349500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70700" name="Line 44"/>
          <p:cNvSpPr>
            <a:spLocks noChangeShapeType="1"/>
          </p:cNvSpPr>
          <p:nvPr/>
        </p:nvSpPr>
        <p:spPr bwMode="auto">
          <a:xfrm>
            <a:off x="4067175" y="2492375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pic>
        <p:nvPicPr>
          <p:cNvPr id="70702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643438" y="1412875"/>
            <a:ext cx="1728787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705" name="Picture 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203575" y="5157788"/>
            <a:ext cx="5218113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706" name="Picture 5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243263" y="4573588"/>
            <a:ext cx="4970462" cy="449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45" name="직선 연결선 44"/>
          <p:cNvCxnSpPr>
            <a:stCxn id="70691" idx="2"/>
          </p:cNvCxnSpPr>
          <p:nvPr/>
        </p:nvCxnSpPr>
        <p:spPr>
          <a:xfrm rot="10800000" flipV="1">
            <a:off x="2643174" y="2410618"/>
            <a:ext cx="19064" cy="804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70687" idx="4"/>
          </p:cNvCxnSpPr>
          <p:nvPr/>
        </p:nvCxnSpPr>
        <p:spPr>
          <a:xfrm rot="5400000">
            <a:off x="2434823" y="2711840"/>
            <a:ext cx="711199" cy="8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5786" y="500063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Black D3</a:t>
            </a:r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14480" y="285749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quark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날짜 개체 틀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9" name="바닥글 개체 틀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48" name="슬라이드 번호 개체 틀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22</a:t>
            </a:fld>
            <a:endParaRPr lang="en-US" altLang="ko-KR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Chemical potential with Baryon</a:t>
            </a:r>
            <a:endParaRPr lang="en-US" altLang="ko-KR" dirty="0"/>
          </a:p>
        </p:txBody>
      </p:sp>
      <p:pic>
        <p:nvPicPr>
          <p:cNvPr id="716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47813" y="1484313"/>
            <a:ext cx="431800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6516688" y="1844675"/>
            <a:ext cx="0" cy="129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pic>
        <p:nvPicPr>
          <p:cNvPr id="7168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588125" y="2420938"/>
            <a:ext cx="431800" cy="239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323850" y="1846263"/>
            <a:ext cx="6048375" cy="1079500"/>
          </a:xfrm>
          <a:prstGeom prst="parallelogram">
            <a:avLst>
              <a:gd name="adj" fmla="val 140074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71687" name="Freeform 7"/>
          <p:cNvSpPr>
            <a:spLocks/>
          </p:cNvSpPr>
          <p:nvPr/>
        </p:nvSpPr>
        <p:spPr bwMode="auto">
          <a:xfrm>
            <a:off x="1547813" y="2493963"/>
            <a:ext cx="2147887" cy="517525"/>
          </a:xfrm>
          <a:custGeom>
            <a:avLst/>
            <a:gdLst/>
            <a:ahLst/>
            <a:cxnLst>
              <a:cxn ang="0">
                <a:pos x="50" y="292"/>
              </a:cxn>
              <a:cxn ang="0">
                <a:pos x="201" y="259"/>
              </a:cxn>
              <a:cxn ang="0">
                <a:pos x="276" y="234"/>
              </a:cxn>
              <a:cxn ang="0">
                <a:pos x="376" y="176"/>
              </a:cxn>
              <a:cxn ang="0">
                <a:pos x="443" y="125"/>
              </a:cxn>
              <a:cxn ang="0">
                <a:pos x="560" y="34"/>
              </a:cxn>
              <a:cxn ang="0">
                <a:pos x="635" y="0"/>
              </a:cxn>
              <a:cxn ang="0">
                <a:pos x="868" y="42"/>
              </a:cxn>
              <a:cxn ang="0">
                <a:pos x="919" y="67"/>
              </a:cxn>
              <a:cxn ang="0">
                <a:pos x="935" y="92"/>
              </a:cxn>
              <a:cxn ang="0">
                <a:pos x="985" y="125"/>
              </a:cxn>
              <a:cxn ang="0">
                <a:pos x="1077" y="192"/>
              </a:cxn>
              <a:cxn ang="0">
                <a:pos x="1152" y="234"/>
              </a:cxn>
              <a:cxn ang="0">
                <a:pos x="1277" y="284"/>
              </a:cxn>
              <a:cxn ang="0">
                <a:pos x="1328" y="276"/>
              </a:cxn>
              <a:cxn ang="0">
                <a:pos x="1353" y="284"/>
              </a:cxn>
              <a:cxn ang="0">
                <a:pos x="1328" y="292"/>
              </a:cxn>
              <a:cxn ang="0">
                <a:pos x="1277" y="309"/>
              </a:cxn>
              <a:cxn ang="0">
                <a:pos x="1102" y="317"/>
              </a:cxn>
              <a:cxn ang="0">
                <a:pos x="610" y="326"/>
              </a:cxn>
              <a:cxn ang="0">
                <a:pos x="334" y="317"/>
              </a:cxn>
              <a:cxn ang="0">
                <a:pos x="0" y="309"/>
              </a:cxn>
              <a:cxn ang="0">
                <a:pos x="92" y="292"/>
              </a:cxn>
              <a:cxn ang="0">
                <a:pos x="109" y="284"/>
              </a:cxn>
            </a:cxnLst>
            <a:rect l="0" t="0" r="r" b="b"/>
            <a:pathLst>
              <a:path w="1353" h="326">
                <a:moveTo>
                  <a:pt x="50" y="292"/>
                </a:moveTo>
                <a:cubicBezTo>
                  <a:pt x="102" y="282"/>
                  <a:pt x="148" y="266"/>
                  <a:pt x="201" y="259"/>
                </a:cubicBezTo>
                <a:cubicBezTo>
                  <a:pt x="226" y="251"/>
                  <a:pt x="251" y="242"/>
                  <a:pt x="276" y="234"/>
                </a:cubicBezTo>
                <a:cubicBezTo>
                  <a:pt x="311" y="211"/>
                  <a:pt x="342" y="198"/>
                  <a:pt x="376" y="176"/>
                </a:cubicBezTo>
                <a:cubicBezTo>
                  <a:pt x="396" y="146"/>
                  <a:pt x="410" y="137"/>
                  <a:pt x="443" y="125"/>
                </a:cubicBezTo>
                <a:cubicBezTo>
                  <a:pt x="464" y="92"/>
                  <a:pt x="521" y="47"/>
                  <a:pt x="560" y="34"/>
                </a:cubicBezTo>
                <a:cubicBezTo>
                  <a:pt x="585" y="17"/>
                  <a:pt x="607" y="10"/>
                  <a:pt x="635" y="0"/>
                </a:cubicBezTo>
                <a:cubicBezTo>
                  <a:pt x="715" y="11"/>
                  <a:pt x="791" y="17"/>
                  <a:pt x="868" y="42"/>
                </a:cubicBezTo>
                <a:cubicBezTo>
                  <a:pt x="884" y="53"/>
                  <a:pt x="904" y="55"/>
                  <a:pt x="919" y="67"/>
                </a:cubicBezTo>
                <a:cubicBezTo>
                  <a:pt x="927" y="73"/>
                  <a:pt x="928" y="85"/>
                  <a:pt x="935" y="92"/>
                </a:cubicBezTo>
                <a:cubicBezTo>
                  <a:pt x="950" y="105"/>
                  <a:pt x="985" y="125"/>
                  <a:pt x="985" y="125"/>
                </a:cubicBezTo>
                <a:cubicBezTo>
                  <a:pt x="1009" y="160"/>
                  <a:pt x="1038" y="179"/>
                  <a:pt x="1077" y="192"/>
                </a:cubicBezTo>
                <a:cubicBezTo>
                  <a:pt x="1134" y="231"/>
                  <a:pt x="1108" y="220"/>
                  <a:pt x="1152" y="234"/>
                </a:cubicBezTo>
                <a:cubicBezTo>
                  <a:pt x="1189" y="259"/>
                  <a:pt x="1234" y="270"/>
                  <a:pt x="1277" y="284"/>
                </a:cubicBezTo>
                <a:cubicBezTo>
                  <a:pt x="1294" y="281"/>
                  <a:pt x="1311" y="276"/>
                  <a:pt x="1328" y="276"/>
                </a:cubicBezTo>
                <a:cubicBezTo>
                  <a:pt x="1337" y="276"/>
                  <a:pt x="1353" y="275"/>
                  <a:pt x="1353" y="284"/>
                </a:cubicBezTo>
                <a:cubicBezTo>
                  <a:pt x="1353" y="293"/>
                  <a:pt x="1336" y="289"/>
                  <a:pt x="1328" y="292"/>
                </a:cubicBezTo>
                <a:cubicBezTo>
                  <a:pt x="1274" y="310"/>
                  <a:pt x="1333" y="292"/>
                  <a:pt x="1277" y="309"/>
                </a:cubicBezTo>
                <a:cubicBezTo>
                  <a:pt x="1221" y="291"/>
                  <a:pt x="1159" y="309"/>
                  <a:pt x="1102" y="317"/>
                </a:cubicBezTo>
                <a:cubicBezTo>
                  <a:pt x="910" y="312"/>
                  <a:pt x="787" y="312"/>
                  <a:pt x="610" y="326"/>
                </a:cubicBezTo>
                <a:cubicBezTo>
                  <a:pt x="514" y="317"/>
                  <a:pt x="433" y="323"/>
                  <a:pt x="334" y="317"/>
                </a:cubicBezTo>
                <a:cubicBezTo>
                  <a:pt x="211" y="324"/>
                  <a:pt x="120" y="318"/>
                  <a:pt x="0" y="309"/>
                </a:cubicBezTo>
                <a:cubicBezTo>
                  <a:pt x="59" y="301"/>
                  <a:pt x="47" y="305"/>
                  <a:pt x="92" y="292"/>
                </a:cubicBezTo>
                <a:cubicBezTo>
                  <a:pt x="122" y="283"/>
                  <a:pt x="125" y="284"/>
                  <a:pt x="109" y="284"/>
                </a:cubicBezTo>
              </a:path>
            </a:pathLst>
          </a:custGeom>
          <a:solidFill>
            <a:schemeClr val="bg1"/>
          </a:solidFill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71688" name="Freeform 8"/>
          <p:cNvSpPr>
            <a:spLocks/>
          </p:cNvSpPr>
          <p:nvPr/>
        </p:nvSpPr>
        <p:spPr bwMode="auto">
          <a:xfrm>
            <a:off x="2628900" y="1412875"/>
            <a:ext cx="2147888" cy="517525"/>
          </a:xfrm>
          <a:custGeom>
            <a:avLst/>
            <a:gdLst/>
            <a:ahLst/>
            <a:cxnLst>
              <a:cxn ang="0">
                <a:pos x="50" y="292"/>
              </a:cxn>
              <a:cxn ang="0">
                <a:pos x="201" y="259"/>
              </a:cxn>
              <a:cxn ang="0">
                <a:pos x="276" y="234"/>
              </a:cxn>
              <a:cxn ang="0">
                <a:pos x="376" y="176"/>
              </a:cxn>
              <a:cxn ang="0">
                <a:pos x="443" y="125"/>
              </a:cxn>
              <a:cxn ang="0">
                <a:pos x="560" y="34"/>
              </a:cxn>
              <a:cxn ang="0">
                <a:pos x="635" y="0"/>
              </a:cxn>
              <a:cxn ang="0">
                <a:pos x="868" y="42"/>
              </a:cxn>
              <a:cxn ang="0">
                <a:pos x="919" y="67"/>
              </a:cxn>
              <a:cxn ang="0">
                <a:pos x="935" y="92"/>
              </a:cxn>
              <a:cxn ang="0">
                <a:pos x="985" y="125"/>
              </a:cxn>
              <a:cxn ang="0">
                <a:pos x="1077" y="192"/>
              </a:cxn>
              <a:cxn ang="0">
                <a:pos x="1152" y="234"/>
              </a:cxn>
              <a:cxn ang="0">
                <a:pos x="1277" y="284"/>
              </a:cxn>
              <a:cxn ang="0">
                <a:pos x="1328" y="276"/>
              </a:cxn>
              <a:cxn ang="0">
                <a:pos x="1353" y="284"/>
              </a:cxn>
              <a:cxn ang="0">
                <a:pos x="1328" y="292"/>
              </a:cxn>
              <a:cxn ang="0">
                <a:pos x="1277" y="309"/>
              </a:cxn>
              <a:cxn ang="0">
                <a:pos x="1102" y="317"/>
              </a:cxn>
              <a:cxn ang="0">
                <a:pos x="610" y="326"/>
              </a:cxn>
              <a:cxn ang="0">
                <a:pos x="334" y="317"/>
              </a:cxn>
              <a:cxn ang="0">
                <a:pos x="0" y="309"/>
              </a:cxn>
              <a:cxn ang="0">
                <a:pos x="92" y="292"/>
              </a:cxn>
              <a:cxn ang="0">
                <a:pos x="109" y="284"/>
              </a:cxn>
            </a:cxnLst>
            <a:rect l="0" t="0" r="r" b="b"/>
            <a:pathLst>
              <a:path w="1353" h="326">
                <a:moveTo>
                  <a:pt x="50" y="292"/>
                </a:moveTo>
                <a:cubicBezTo>
                  <a:pt x="102" y="282"/>
                  <a:pt x="148" y="266"/>
                  <a:pt x="201" y="259"/>
                </a:cubicBezTo>
                <a:cubicBezTo>
                  <a:pt x="226" y="251"/>
                  <a:pt x="251" y="242"/>
                  <a:pt x="276" y="234"/>
                </a:cubicBezTo>
                <a:cubicBezTo>
                  <a:pt x="311" y="211"/>
                  <a:pt x="342" y="198"/>
                  <a:pt x="376" y="176"/>
                </a:cubicBezTo>
                <a:cubicBezTo>
                  <a:pt x="396" y="146"/>
                  <a:pt x="410" y="137"/>
                  <a:pt x="443" y="125"/>
                </a:cubicBezTo>
                <a:cubicBezTo>
                  <a:pt x="464" y="92"/>
                  <a:pt x="521" y="47"/>
                  <a:pt x="560" y="34"/>
                </a:cubicBezTo>
                <a:cubicBezTo>
                  <a:pt x="585" y="17"/>
                  <a:pt x="607" y="10"/>
                  <a:pt x="635" y="0"/>
                </a:cubicBezTo>
                <a:cubicBezTo>
                  <a:pt x="715" y="11"/>
                  <a:pt x="791" y="17"/>
                  <a:pt x="868" y="42"/>
                </a:cubicBezTo>
                <a:cubicBezTo>
                  <a:pt x="884" y="53"/>
                  <a:pt x="904" y="55"/>
                  <a:pt x="919" y="67"/>
                </a:cubicBezTo>
                <a:cubicBezTo>
                  <a:pt x="927" y="73"/>
                  <a:pt x="928" y="85"/>
                  <a:pt x="935" y="92"/>
                </a:cubicBezTo>
                <a:cubicBezTo>
                  <a:pt x="950" y="105"/>
                  <a:pt x="985" y="125"/>
                  <a:pt x="985" y="125"/>
                </a:cubicBezTo>
                <a:cubicBezTo>
                  <a:pt x="1009" y="160"/>
                  <a:pt x="1038" y="179"/>
                  <a:pt x="1077" y="192"/>
                </a:cubicBezTo>
                <a:cubicBezTo>
                  <a:pt x="1134" y="231"/>
                  <a:pt x="1108" y="220"/>
                  <a:pt x="1152" y="234"/>
                </a:cubicBezTo>
                <a:cubicBezTo>
                  <a:pt x="1189" y="259"/>
                  <a:pt x="1234" y="270"/>
                  <a:pt x="1277" y="284"/>
                </a:cubicBezTo>
                <a:cubicBezTo>
                  <a:pt x="1294" y="281"/>
                  <a:pt x="1311" y="276"/>
                  <a:pt x="1328" y="276"/>
                </a:cubicBezTo>
                <a:cubicBezTo>
                  <a:pt x="1337" y="276"/>
                  <a:pt x="1353" y="275"/>
                  <a:pt x="1353" y="284"/>
                </a:cubicBezTo>
                <a:cubicBezTo>
                  <a:pt x="1353" y="293"/>
                  <a:pt x="1336" y="289"/>
                  <a:pt x="1328" y="292"/>
                </a:cubicBezTo>
                <a:cubicBezTo>
                  <a:pt x="1274" y="310"/>
                  <a:pt x="1333" y="292"/>
                  <a:pt x="1277" y="309"/>
                </a:cubicBezTo>
                <a:cubicBezTo>
                  <a:pt x="1221" y="291"/>
                  <a:pt x="1159" y="309"/>
                  <a:pt x="1102" y="317"/>
                </a:cubicBezTo>
                <a:cubicBezTo>
                  <a:pt x="910" y="312"/>
                  <a:pt x="787" y="312"/>
                  <a:pt x="610" y="326"/>
                </a:cubicBezTo>
                <a:cubicBezTo>
                  <a:pt x="514" y="317"/>
                  <a:pt x="433" y="323"/>
                  <a:pt x="334" y="317"/>
                </a:cubicBezTo>
                <a:cubicBezTo>
                  <a:pt x="211" y="324"/>
                  <a:pt x="120" y="318"/>
                  <a:pt x="0" y="309"/>
                </a:cubicBezTo>
                <a:cubicBezTo>
                  <a:pt x="59" y="301"/>
                  <a:pt x="47" y="305"/>
                  <a:pt x="92" y="292"/>
                </a:cubicBezTo>
                <a:cubicBezTo>
                  <a:pt x="122" y="283"/>
                  <a:pt x="125" y="284"/>
                  <a:pt x="109" y="284"/>
                </a:cubicBezTo>
              </a:path>
            </a:pathLst>
          </a:custGeom>
          <a:solidFill>
            <a:schemeClr val="accent1"/>
          </a:solidFill>
          <a:ln w="158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404938" y="2938463"/>
            <a:ext cx="2519362" cy="1444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2413000" y="1858963"/>
            <a:ext cx="2519363" cy="14446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692" name="Freeform 12"/>
          <p:cNvSpPr>
            <a:spLocks/>
          </p:cNvSpPr>
          <p:nvPr/>
        </p:nvSpPr>
        <p:spPr bwMode="auto">
          <a:xfrm>
            <a:off x="2970213" y="2252663"/>
            <a:ext cx="1266825" cy="673100"/>
          </a:xfrm>
          <a:custGeom>
            <a:avLst/>
            <a:gdLst/>
            <a:ahLst/>
            <a:cxnLst>
              <a:cxn ang="0">
                <a:pos x="91" y="292"/>
              </a:cxn>
              <a:cxn ang="0">
                <a:pos x="166" y="342"/>
              </a:cxn>
              <a:cxn ang="0">
                <a:pos x="216" y="376"/>
              </a:cxn>
              <a:cxn ang="0">
                <a:pos x="283" y="418"/>
              </a:cxn>
              <a:cxn ang="0">
                <a:pos x="475" y="409"/>
              </a:cxn>
              <a:cxn ang="0">
                <a:pos x="750" y="418"/>
              </a:cxn>
              <a:cxn ang="0">
                <a:pos x="725" y="184"/>
              </a:cxn>
              <a:cxn ang="0">
                <a:pos x="533" y="34"/>
              </a:cxn>
              <a:cxn ang="0">
                <a:pos x="425" y="0"/>
              </a:cxn>
              <a:cxn ang="0">
                <a:pos x="249" y="17"/>
              </a:cxn>
              <a:cxn ang="0">
                <a:pos x="49" y="125"/>
              </a:cxn>
              <a:cxn ang="0">
                <a:pos x="24" y="226"/>
              </a:cxn>
            </a:cxnLst>
            <a:rect l="0" t="0" r="r" b="b"/>
            <a:pathLst>
              <a:path w="798" h="424">
                <a:moveTo>
                  <a:pt x="91" y="292"/>
                </a:moveTo>
                <a:cubicBezTo>
                  <a:pt x="196" y="345"/>
                  <a:pt x="99" y="290"/>
                  <a:pt x="166" y="342"/>
                </a:cubicBezTo>
                <a:cubicBezTo>
                  <a:pt x="182" y="354"/>
                  <a:pt x="216" y="376"/>
                  <a:pt x="216" y="376"/>
                </a:cubicBezTo>
                <a:cubicBezTo>
                  <a:pt x="237" y="406"/>
                  <a:pt x="250" y="406"/>
                  <a:pt x="283" y="418"/>
                </a:cubicBezTo>
                <a:cubicBezTo>
                  <a:pt x="343" y="402"/>
                  <a:pt x="406" y="417"/>
                  <a:pt x="475" y="409"/>
                </a:cubicBezTo>
                <a:cubicBezTo>
                  <a:pt x="572" y="421"/>
                  <a:pt x="651" y="424"/>
                  <a:pt x="750" y="418"/>
                </a:cubicBezTo>
                <a:cubicBezTo>
                  <a:pt x="775" y="344"/>
                  <a:pt x="798" y="230"/>
                  <a:pt x="725" y="184"/>
                </a:cubicBezTo>
                <a:cubicBezTo>
                  <a:pt x="689" y="132"/>
                  <a:pt x="587" y="70"/>
                  <a:pt x="533" y="34"/>
                </a:cubicBezTo>
                <a:cubicBezTo>
                  <a:pt x="502" y="13"/>
                  <a:pt x="425" y="0"/>
                  <a:pt x="425" y="0"/>
                </a:cubicBezTo>
                <a:cubicBezTo>
                  <a:pt x="347" y="5"/>
                  <a:pt x="314" y="2"/>
                  <a:pt x="249" y="17"/>
                </a:cubicBezTo>
                <a:cubicBezTo>
                  <a:pt x="194" y="30"/>
                  <a:pt x="102" y="91"/>
                  <a:pt x="49" y="125"/>
                </a:cubicBezTo>
                <a:cubicBezTo>
                  <a:pt x="43" y="144"/>
                  <a:pt x="0" y="226"/>
                  <a:pt x="24" y="226"/>
                </a:cubicBezTo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58888" y="1196975"/>
            <a:ext cx="5222875" cy="3527425"/>
            <a:chOff x="793" y="754"/>
            <a:chExt cx="3290" cy="2222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975" y="754"/>
              <a:ext cx="3108" cy="2041"/>
              <a:chOff x="975" y="754"/>
              <a:chExt cx="3108" cy="2041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975" y="890"/>
                <a:ext cx="2948" cy="1905"/>
                <a:chOff x="1338" y="754"/>
                <a:chExt cx="2948" cy="1905"/>
              </a:xfrm>
            </p:grpSpPr>
            <p:sp>
              <p:nvSpPr>
                <p:cNvPr id="7169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338" y="1842"/>
                  <a:ext cx="1224" cy="8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169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562" y="754"/>
                  <a:ext cx="0" cy="10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1698" name="Line 18"/>
                <p:cNvSpPr>
                  <a:spLocks noChangeShapeType="1"/>
                </p:cNvSpPr>
                <p:nvPr/>
              </p:nvSpPr>
              <p:spPr bwMode="auto">
                <a:xfrm>
                  <a:off x="2562" y="1842"/>
                  <a:ext cx="17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ko-KR" altLang="en-US"/>
                </a:p>
              </p:txBody>
            </p:sp>
          </p:grpSp>
          <p:pic>
            <p:nvPicPr>
              <p:cNvPr id="71699" name="Picture 19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245" y="754"/>
                <a:ext cx="45" cy="1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1700" name="Picture 20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986" y="1933"/>
                <a:ext cx="97" cy="1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71701" name="Picture 2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93" y="2795"/>
              <a:ext cx="169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71702" name="Oval 22"/>
          <p:cNvSpPr>
            <a:spLocks noChangeArrowheads="1"/>
          </p:cNvSpPr>
          <p:nvPr/>
        </p:nvSpPr>
        <p:spPr bwMode="auto">
          <a:xfrm>
            <a:off x="3602038" y="1463675"/>
            <a:ext cx="71437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03" name="Oval 23"/>
          <p:cNvSpPr>
            <a:spLocks noChangeArrowheads="1"/>
          </p:cNvSpPr>
          <p:nvPr/>
        </p:nvSpPr>
        <p:spPr bwMode="auto">
          <a:xfrm>
            <a:off x="2962275" y="2098675"/>
            <a:ext cx="71438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3444875" y="1616075"/>
            <a:ext cx="71438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05" name="Oval 25"/>
          <p:cNvSpPr>
            <a:spLocks noChangeArrowheads="1"/>
          </p:cNvSpPr>
          <p:nvPr/>
        </p:nvSpPr>
        <p:spPr bwMode="auto">
          <a:xfrm>
            <a:off x="3068638" y="1989138"/>
            <a:ext cx="71437" cy="71437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06" name="Oval 26"/>
          <p:cNvSpPr>
            <a:spLocks noChangeArrowheads="1"/>
          </p:cNvSpPr>
          <p:nvPr/>
        </p:nvSpPr>
        <p:spPr bwMode="auto">
          <a:xfrm>
            <a:off x="2759075" y="2289175"/>
            <a:ext cx="71438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07" name="Oval 27"/>
          <p:cNvSpPr>
            <a:spLocks noChangeArrowheads="1"/>
          </p:cNvSpPr>
          <p:nvPr/>
        </p:nvSpPr>
        <p:spPr bwMode="auto">
          <a:xfrm>
            <a:off x="3530600" y="1531938"/>
            <a:ext cx="71438" cy="71437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08" name="Oval 28"/>
          <p:cNvSpPr>
            <a:spLocks noChangeArrowheads="1"/>
          </p:cNvSpPr>
          <p:nvPr/>
        </p:nvSpPr>
        <p:spPr bwMode="auto">
          <a:xfrm>
            <a:off x="2852738" y="2209800"/>
            <a:ext cx="71437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09" name="Oval 29"/>
          <p:cNvSpPr>
            <a:spLocks noChangeArrowheads="1"/>
          </p:cNvSpPr>
          <p:nvPr/>
        </p:nvSpPr>
        <p:spPr bwMode="auto">
          <a:xfrm>
            <a:off x="3302000" y="1751013"/>
            <a:ext cx="71438" cy="71437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10" name="Oval 30"/>
          <p:cNvSpPr>
            <a:spLocks noChangeArrowheads="1"/>
          </p:cNvSpPr>
          <p:nvPr/>
        </p:nvSpPr>
        <p:spPr bwMode="auto">
          <a:xfrm>
            <a:off x="2662238" y="2374900"/>
            <a:ext cx="71437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11" name="Oval 31"/>
          <p:cNvSpPr>
            <a:spLocks noChangeArrowheads="1"/>
          </p:cNvSpPr>
          <p:nvPr/>
        </p:nvSpPr>
        <p:spPr bwMode="auto">
          <a:xfrm>
            <a:off x="3225800" y="1844675"/>
            <a:ext cx="71438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12" name="Oval 32"/>
          <p:cNvSpPr>
            <a:spLocks noChangeArrowheads="1"/>
          </p:cNvSpPr>
          <p:nvPr/>
        </p:nvSpPr>
        <p:spPr bwMode="auto">
          <a:xfrm>
            <a:off x="3381375" y="1679575"/>
            <a:ext cx="71438" cy="71438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1713" name="Oval 33"/>
          <p:cNvSpPr>
            <a:spLocks noChangeArrowheads="1"/>
          </p:cNvSpPr>
          <p:nvPr/>
        </p:nvSpPr>
        <p:spPr bwMode="auto">
          <a:xfrm>
            <a:off x="3152775" y="1916113"/>
            <a:ext cx="71438" cy="71437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195513" y="1989138"/>
            <a:ext cx="1436687" cy="2416175"/>
            <a:chOff x="1202" y="1427"/>
            <a:chExt cx="905" cy="1522"/>
          </a:xfrm>
        </p:grpSpPr>
        <p:sp>
          <p:nvSpPr>
            <p:cNvPr id="71732" name="Oval 52"/>
            <p:cNvSpPr>
              <a:spLocks noChangeArrowheads="1"/>
            </p:cNvSpPr>
            <p:nvPr/>
          </p:nvSpPr>
          <p:spPr bwMode="auto">
            <a:xfrm rot="3189532">
              <a:off x="1101" y="1943"/>
              <a:ext cx="1107" cy="90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ko-KR" altLang="en-US"/>
            </a:p>
          </p:txBody>
        </p:sp>
        <p:sp>
          <p:nvSpPr>
            <p:cNvPr id="71733" name="Freeform 53"/>
            <p:cNvSpPr>
              <a:spLocks/>
            </p:cNvSpPr>
            <p:nvPr/>
          </p:nvSpPr>
          <p:spPr bwMode="auto">
            <a:xfrm>
              <a:off x="1658" y="1519"/>
              <a:ext cx="45" cy="35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2" y="267"/>
                </a:cxn>
                <a:cxn ang="0">
                  <a:pos x="3" y="351"/>
                </a:cxn>
                <a:cxn ang="0">
                  <a:pos x="20" y="334"/>
                </a:cxn>
              </a:cxnLst>
              <a:rect l="0" t="0" r="r" b="b"/>
              <a:pathLst>
                <a:path w="45" h="359">
                  <a:moveTo>
                    <a:pt x="45" y="0"/>
                  </a:moveTo>
                  <a:cubicBezTo>
                    <a:pt x="33" y="90"/>
                    <a:pt x="20" y="176"/>
                    <a:pt x="12" y="267"/>
                  </a:cubicBezTo>
                  <a:cubicBezTo>
                    <a:pt x="10" y="295"/>
                    <a:pt x="0" y="323"/>
                    <a:pt x="3" y="351"/>
                  </a:cubicBezTo>
                  <a:cubicBezTo>
                    <a:pt x="4" y="359"/>
                    <a:pt x="14" y="340"/>
                    <a:pt x="20" y="33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1734" name="Freeform 54"/>
            <p:cNvSpPr>
              <a:spLocks/>
            </p:cNvSpPr>
            <p:nvPr/>
          </p:nvSpPr>
          <p:spPr bwMode="auto">
            <a:xfrm>
              <a:off x="1661" y="1453"/>
              <a:ext cx="100" cy="37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33"/>
                </a:cxn>
                <a:cxn ang="0">
                  <a:pos x="84" y="91"/>
                </a:cxn>
                <a:cxn ang="0">
                  <a:pos x="34" y="250"/>
                </a:cxn>
                <a:cxn ang="0">
                  <a:pos x="0" y="367"/>
                </a:cxn>
                <a:cxn ang="0">
                  <a:pos x="9" y="367"/>
                </a:cxn>
              </a:cxnLst>
              <a:rect l="0" t="0" r="r" b="b"/>
              <a:pathLst>
                <a:path w="100" h="370">
                  <a:moveTo>
                    <a:pt x="100" y="0"/>
                  </a:moveTo>
                  <a:cubicBezTo>
                    <a:pt x="97" y="11"/>
                    <a:pt x="94" y="22"/>
                    <a:pt x="92" y="33"/>
                  </a:cubicBezTo>
                  <a:cubicBezTo>
                    <a:pt x="89" y="52"/>
                    <a:pt x="88" y="72"/>
                    <a:pt x="84" y="91"/>
                  </a:cubicBezTo>
                  <a:cubicBezTo>
                    <a:pt x="73" y="144"/>
                    <a:pt x="51" y="198"/>
                    <a:pt x="34" y="250"/>
                  </a:cubicBezTo>
                  <a:cubicBezTo>
                    <a:pt x="25" y="277"/>
                    <a:pt x="0" y="340"/>
                    <a:pt x="0" y="367"/>
                  </a:cubicBezTo>
                  <a:cubicBezTo>
                    <a:pt x="0" y="370"/>
                    <a:pt x="6" y="367"/>
                    <a:pt x="9" y="367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1735" name="Freeform 55"/>
            <p:cNvSpPr>
              <a:spLocks/>
            </p:cNvSpPr>
            <p:nvPr/>
          </p:nvSpPr>
          <p:spPr bwMode="auto">
            <a:xfrm>
              <a:off x="1660" y="1427"/>
              <a:ext cx="160" cy="43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76" y="309"/>
                </a:cxn>
                <a:cxn ang="0">
                  <a:pos x="35" y="376"/>
                </a:cxn>
                <a:cxn ang="0">
                  <a:pos x="26" y="401"/>
                </a:cxn>
                <a:cxn ang="0">
                  <a:pos x="18" y="418"/>
                </a:cxn>
              </a:cxnLst>
              <a:rect l="0" t="0" r="r" b="b"/>
              <a:pathLst>
                <a:path w="160" h="436">
                  <a:moveTo>
                    <a:pt x="160" y="0"/>
                  </a:moveTo>
                  <a:cubicBezTo>
                    <a:pt x="147" y="83"/>
                    <a:pt x="123" y="240"/>
                    <a:pt x="76" y="309"/>
                  </a:cubicBezTo>
                  <a:cubicBezTo>
                    <a:pt x="57" y="369"/>
                    <a:pt x="74" y="349"/>
                    <a:pt x="35" y="376"/>
                  </a:cubicBezTo>
                  <a:cubicBezTo>
                    <a:pt x="32" y="384"/>
                    <a:pt x="30" y="393"/>
                    <a:pt x="26" y="401"/>
                  </a:cubicBezTo>
                  <a:cubicBezTo>
                    <a:pt x="16" y="421"/>
                    <a:pt x="0" y="436"/>
                    <a:pt x="18" y="418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 dirty="0"/>
            </a:p>
          </p:txBody>
        </p:sp>
      </p:grpSp>
      <p:sp>
        <p:nvSpPr>
          <p:cNvPr id="71736" name="Freeform 56"/>
          <p:cNvSpPr>
            <a:spLocks/>
          </p:cNvSpPr>
          <p:nvPr/>
        </p:nvSpPr>
        <p:spPr bwMode="auto">
          <a:xfrm>
            <a:off x="4598988" y="2079625"/>
            <a:ext cx="366712" cy="136525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66" y="51"/>
              </a:cxn>
              <a:cxn ang="0">
                <a:pos x="75" y="26"/>
              </a:cxn>
              <a:cxn ang="0">
                <a:pos x="125" y="1"/>
              </a:cxn>
              <a:cxn ang="0">
                <a:pos x="175" y="17"/>
              </a:cxn>
              <a:cxn ang="0">
                <a:pos x="192" y="67"/>
              </a:cxn>
              <a:cxn ang="0">
                <a:pos x="208" y="84"/>
              </a:cxn>
            </a:cxnLst>
            <a:rect l="0" t="0" r="r" b="b"/>
            <a:pathLst>
              <a:path w="231" h="86">
                <a:moveTo>
                  <a:pt x="0" y="76"/>
                </a:moveTo>
                <a:cubicBezTo>
                  <a:pt x="21" y="71"/>
                  <a:pt x="50" y="70"/>
                  <a:pt x="66" y="51"/>
                </a:cubicBezTo>
                <a:cubicBezTo>
                  <a:pt x="72" y="44"/>
                  <a:pt x="69" y="32"/>
                  <a:pt x="75" y="26"/>
                </a:cubicBezTo>
                <a:cubicBezTo>
                  <a:pt x="88" y="13"/>
                  <a:pt x="109" y="11"/>
                  <a:pt x="125" y="1"/>
                </a:cubicBezTo>
                <a:cubicBezTo>
                  <a:pt x="142" y="6"/>
                  <a:pt x="170" y="0"/>
                  <a:pt x="175" y="17"/>
                </a:cubicBezTo>
                <a:cubicBezTo>
                  <a:pt x="176" y="20"/>
                  <a:pt x="190" y="64"/>
                  <a:pt x="192" y="67"/>
                </a:cubicBezTo>
                <a:cubicBezTo>
                  <a:pt x="207" y="86"/>
                  <a:pt x="231" y="84"/>
                  <a:pt x="208" y="84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71737" name="Text Box 57"/>
          <p:cNvSpPr txBox="1">
            <a:spLocks noChangeArrowheads="1"/>
          </p:cNvSpPr>
          <p:nvPr/>
        </p:nvSpPr>
        <p:spPr bwMode="auto">
          <a:xfrm>
            <a:off x="3419475" y="4508500"/>
            <a:ext cx="43926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12"/>
              </a:buBlip>
            </a:pPr>
            <a:endParaRPr lang="ko-KR" altLang="ko-KR" sz="2800"/>
          </a:p>
        </p:txBody>
      </p:sp>
      <p:sp>
        <p:nvSpPr>
          <p:cNvPr id="71738" name="Text Box 58"/>
          <p:cNvSpPr txBox="1">
            <a:spLocks noChangeArrowheads="1"/>
          </p:cNvSpPr>
          <p:nvPr/>
        </p:nvSpPr>
        <p:spPr bwMode="auto">
          <a:xfrm>
            <a:off x="3419475" y="4221163"/>
            <a:ext cx="597535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How </a:t>
            </a:r>
            <a:r>
              <a:rPr lang="en-US" altLang="ko-KR" sz="2400" dirty="0"/>
              <a:t>mesons behave on this configuration?</a:t>
            </a:r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 rot="57368258">
            <a:off x="2183607" y="2907873"/>
            <a:ext cx="1223962" cy="1545491"/>
          </a:xfrm>
          <a:prstGeom prst="can">
            <a:avLst>
              <a:gd name="adj" fmla="val 62532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1908175" y="2276475"/>
            <a:ext cx="1436688" cy="2416175"/>
            <a:chOff x="1202" y="1427"/>
            <a:chExt cx="905" cy="1522"/>
          </a:xfrm>
        </p:grpSpPr>
        <p:sp>
          <p:nvSpPr>
            <p:cNvPr id="71725" name="Oval 45"/>
            <p:cNvSpPr>
              <a:spLocks noChangeArrowheads="1"/>
            </p:cNvSpPr>
            <p:nvPr/>
          </p:nvSpPr>
          <p:spPr bwMode="auto">
            <a:xfrm rot="3189532">
              <a:off x="1101" y="1943"/>
              <a:ext cx="1107" cy="90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Wirefram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anchor="ctr">
              <a:spAutoFit/>
              <a:flatTx/>
            </a:bodyPr>
            <a:lstStyle/>
            <a:p>
              <a:endParaRPr lang="ko-KR" altLang="en-US"/>
            </a:p>
          </p:txBody>
        </p:sp>
        <p:sp>
          <p:nvSpPr>
            <p:cNvPr id="71727" name="Freeform 47"/>
            <p:cNvSpPr>
              <a:spLocks/>
            </p:cNvSpPr>
            <p:nvPr/>
          </p:nvSpPr>
          <p:spPr bwMode="auto">
            <a:xfrm>
              <a:off x="1658" y="1519"/>
              <a:ext cx="45" cy="359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2" y="267"/>
                </a:cxn>
                <a:cxn ang="0">
                  <a:pos x="3" y="351"/>
                </a:cxn>
                <a:cxn ang="0">
                  <a:pos x="20" y="334"/>
                </a:cxn>
              </a:cxnLst>
              <a:rect l="0" t="0" r="r" b="b"/>
              <a:pathLst>
                <a:path w="45" h="359">
                  <a:moveTo>
                    <a:pt x="45" y="0"/>
                  </a:moveTo>
                  <a:cubicBezTo>
                    <a:pt x="33" y="90"/>
                    <a:pt x="20" y="176"/>
                    <a:pt x="12" y="267"/>
                  </a:cubicBezTo>
                  <a:cubicBezTo>
                    <a:pt x="10" y="295"/>
                    <a:pt x="0" y="323"/>
                    <a:pt x="3" y="351"/>
                  </a:cubicBezTo>
                  <a:cubicBezTo>
                    <a:pt x="4" y="359"/>
                    <a:pt x="14" y="340"/>
                    <a:pt x="20" y="33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1728" name="Freeform 48"/>
            <p:cNvSpPr>
              <a:spLocks/>
            </p:cNvSpPr>
            <p:nvPr/>
          </p:nvSpPr>
          <p:spPr bwMode="auto">
            <a:xfrm>
              <a:off x="1661" y="1453"/>
              <a:ext cx="100" cy="37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92" y="33"/>
                </a:cxn>
                <a:cxn ang="0">
                  <a:pos x="84" y="91"/>
                </a:cxn>
                <a:cxn ang="0">
                  <a:pos x="34" y="250"/>
                </a:cxn>
                <a:cxn ang="0">
                  <a:pos x="0" y="367"/>
                </a:cxn>
                <a:cxn ang="0">
                  <a:pos x="9" y="367"/>
                </a:cxn>
              </a:cxnLst>
              <a:rect l="0" t="0" r="r" b="b"/>
              <a:pathLst>
                <a:path w="100" h="370">
                  <a:moveTo>
                    <a:pt x="100" y="0"/>
                  </a:moveTo>
                  <a:cubicBezTo>
                    <a:pt x="97" y="11"/>
                    <a:pt x="94" y="22"/>
                    <a:pt x="92" y="33"/>
                  </a:cubicBezTo>
                  <a:cubicBezTo>
                    <a:pt x="89" y="52"/>
                    <a:pt x="88" y="72"/>
                    <a:pt x="84" y="91"/>
                  </a:cubicBezTo>
                  <a:cubicBezTo>
                    <a:pt x="73" y="144"/>
                    <a:pt x="51" y="198"/>
                    <a:pt x="34" y="250"/>
                  </a:cubicBezTo>
                  <a:cubicBezTo>
                    <a:pt x="25" y="277"/>
                    <a:pt x="0" y="340"/>
                    <a:pt x="0" y="367"/>
                  </a:cubicBezTo>
                  <a:cubicBezTo>
                    <a:pt x="0" y="370"/>
                    <a:pt x="6" y="367"/>
                    <a:pt x="9" y="367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71729" name="Freeform 49"/>
            <p:cNvSpPr>
              <a:spLocks/>
            </p:cNvSpPr>
            <p:nvPr/>
          </p:nvSpPr>
          <p:spPr bwMode="auto">
            <a:xfrm>
              <a:off x="1660" y="1427"/>
              <a:ext cx="160" cy="436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76" y="309"/>
                </a:cxn>
                <a:cxn ang="0">
                  <a:pos x="35" y="376"/>
                </a:cxn>
                <a:cxn ang="0">
                  <a:pos x="26" y="401"/>
                </a:cxn>
                <a:cxn ang="0">
                  <a:pos x="18" y="418"/>
                </a:cxn>
              </a:cxnLst>
              <a:rect l="0" t="0" r="r" b="b"/>
              <a:pathLst>
                <a:path w="160" h="436">
                  <a:moveTo>
                    <a:pt x="160" y="0"/>
                  </a:moveTo>
                  <a:cubicBezTo>
                    <a:pt x="147" y="83"/>
                    <a:pt x="123" y="240"/>
                    <a:pt x="76" y="309"/>
                  </a:cubicBezTo>
                  <a:cubicBezTo>
                    <a:pt x="57" y="369"/>
                    <a:pt x="74" y="349"/>
                    <a:pt x="35" y="376"/>
                  </a:cubicBezTo>
                  <a:cubicBezTo>
                    <a:pt x="32" y="384"/>
                    <a:pt x="30" y="393"/>
                    <a:pt x="26" y="401"/>
                  </a:cubicBezTo>
                  <a:cubicBezTo>
                    <a:pt x="16" y="421"/>
                    <a:pt x="0" y="436"/>
                    <a:pt x="18" y="418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23</a:t>
            </a:fld>
            <a:endParaRPr lang="en-US" altLang="ko-KR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174625"/>
            <a:ext cx="7138987" cy="922338"/>
          </a:xfrm>
        </p:spPr>
        <p:txBody>
          <a:bodyPr/>
          <a:lstStyle/>
          <a:p>
            <a:r>
              <a:rPr lang="en-US" altLang="ko-KR"/>
              <a:t>Background geometry 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39750" y="1196975"/>
            <a:ext cx="5545138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buSzPct val="75000"/>
              <a:buFont typeface="Wingdings" pitchFamily="2" charset="2"/>
              <a:buBlip>
                <a:blip r:embed="rId4"/>
              </a:buBlip>
            </a:pPr>
            <a:r>
              <a:rPr lang="en-US" altLang="ko-KR" sz="3200" dirty="0"/>
              <a:t> </a:t>
            </a:r>
            <a:r>
              <a:rPr lang="en-US" altLang="ko-KR" sz="2400" dirty="0" err="1"/>
              <a:t>Gubser’s</a:t>
            </a:r>
            <a:r>
              <a:rPr lang="en-US" altLang="ko-KR" sz="2400" dirty="0"/>
              <a:t> background</a:t>
            </a:r>
          </a:p>
        </p:txBody>
      </p:sp>
      <p:grpSp>
        <p:nvGrpSpPr>
          <p:cNvPr id="19490" name="Group 34"/>
          <p:cNvGrpSpPr>
            <a:grpSpLocks/>
          </p:cNvGrpSpPr>
          <p:nvPr/>
        </p:nvGrpSpPr>
        <p:grpSpPr bwMode="auto">
          <a:xfrm>
            <a:off x="539751" y="1773238"/>
            <a:ext cx="7848600" cy="1911350"/>
            <a:chOff x="340" y="1319"/>
            <a:chExt cx="4944" cy="1204"/>
          </a:xfrm>
        </p:grpSpPr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340" y="1319"/>
              <a:ext cx="4944" cy="1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9489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7" y="1434"/>
              <a:ext cx="3932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539751" y="3789363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>
              <a:buFont typeface="Wingdings" pitchFamily="2" charset="2"/>
              <a:buBlip>
                <a:blip r:embed="rId4"/>
              </a:buBlip>
            </a:pPr>
            <a:endParaRPr lang="ko-KR" altLang="ko-KR"/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539750" y="3789363"/>
            <a:ext cx="7920038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Blip>
                <a:blip r:embed="rId4"/>
              </a:buBlip>
            </a:pPr>
            <a:r>
              <a:rPr lang="en-US" altLang="ko-KR" dirty="0"/>
              <a:t> Non </a:t>
            </a:r>
            <a:r>
              <a:rPr lang="en-US" altLang="ko-KR" dirty="0" err="1"/>
              <a:t>supersymetric</a:t>
            </a:r>
            <a:r>
              <a:rPr lang="en-US" altLang="ko-KR" dirty="0"/>
              <a:t> extension of D3-D(-1) bound system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4"/>
              </a:buBlip>
            </a:pPr>
            <a:r>
              <a:rPr lang="en-US" altLang="ko-KR" dirty="0"/>
              <a:t> </a:t>
            </a:r>
            <a:r>
              <a:rPr lang="en-US" altLang="ko-KR" dirty="0" err="1"/>
              <a:t>Supersymmetry</a:t>
            </a:r>
            <a:r>
              <a:rPr lang="en-US" altLang="ko-KR" dirty="0"/>
              <a:t> and </a:t>
            </a:r>
            <a:r>
              <a:rPr lang="en-US" altLang="ko-KR" dirty="0" err="1"/>
              <a:t>chiral</a:t>
            </a:r>
            <a:r>
              <a:rPr lang="en-US" altLang="ko-KR" dirty="0"/>
              <a:t> symmetry is broken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4"/>
              </a:buBlip>
            </a:pPr>
            <a:r>
              <a:rPr lang="en-US" altLang="ko-KR" dirty="0"/>
              <a:t> r</a:t>
            </a:r>
            <a:r>
              <a:rPr lang="en-US" altLang="ko-KR" sz="1000" dirty="0"/>
              <a:t>0 </a:t>
            </a:r>
            <a:r>
              <a:rPr lang="en-US" altLang="ko-KR" dirty="0"/>
              <a:t>is proportional to the gluon condensation in gauge theory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4"/>
              </a:buBlip>
            </a:pPr>
            <a:r>
              <a:rPr lang="en-US" altLang="ko-KR" dirty="0"/>
              <a:t> This geometry support confining phase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dirty="0"/>
          </a:p>
        </p:txBody>
      </p:sp>
      <p:pic>
        <p:nvPicPr>
          <p:cNvPr id="19503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85838" y="1944690"/>
            <a:ext cx="6362700" cy="141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Theoretical equipments</a:t>
            </a:r>
            <a:r>
              <a:rPr lang="ko-KR" altLang="en-US" dirty="0" smtClean="0"/>
              <a:t> </a:t>
            </a:r>
            <a:r>
              <a:rPr lang="en-US" altLang="ko-KR" dirty="0" smtClean="0"/>
              <a:t>are </a:t>
            </a:r>
            <a:br>
              <a:rPr lang="en-US" altLang="ko-KR" dirty="0" smtClean="0"/>
            </a:br>
            <a:r>
              <a:rPr lang="en-US" altLang="ko-KR" dirty="0" smtClean="0"/>
              <a:t>actions and eq. of M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How D-branes vibrate : DBI </a:t>
            </a: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24</a:t>
            </a:fld>
            <a:endParaRPr lang="en-US" altLang="ko-K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 err="1" smtClean="0"/>
              <a:t>Hardwares</a:t>
            </a:r>
            <a:r>
              <a:rPr lang="en-US" altLang="ko-KR" dirty="0" smtClean="0"/>
              <a:t>: DBI action</a:t>
            </a:r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539750" y="1196976"/>
            <a:ext cx="7972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buFont typeface="Wingdings" pitchFamily="2" charset="2"/>
              <a:buBlip>
                <a:blip r:embed="rId4"/>
              </a:buBlip>
            </a:pPr>
            <a:r>
              <a:rPr lang="en-US" altLang="ko-KR" sz="2400" dirty="0"/>
              <a:t> </a:t>
            </a:r>
            <a:r>
              <a:rPr lang="en-US" altLang="ko-KR" dirty="0"/>
              <a:t>We consider D7 </a:t>
            </a:r>
            <a:r>
              <a:rPr lang="en-US" altLang="ko-KR" dirty="0" err="1"/>
              <a:t>brane</a:t>
            </a:r>
            <a:r>
              <a:rPr lang="en-US" altLang="ko-KR" dirty="0"/>
              <a:t> as a probe </a:t>
            </a:r>
            <a:r>
              <a:rPr lang="en-US" altLang="ko-KR" dirty="0" err="1"/>
              <a:t>brane</a:t>
            </a:r>
            <a:r>
              <a:rPr lang="en-US" altLang="ko-KR" dirty="0"/>
              <a:t> where the other end point of fundamental strings are attached </a:t>
            </a:r>
            <a:endParaRPr lang="en-US" altLang="ko-KR" sz="2400" dirty="0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468313" y="2060576"/>
            <a:ext cx="8316912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fontAlgn="ctr">
              <a:buSzTx/>
              <a:buFont typeface="Wingdings" pitchFamily="2" charset="2"/>
              <a:buChar char="§"/>
            </a:pPr>
            <a:r>
              <a:rPr lang="en-US" altLang="ko-KR" sz="2400" dirty="0"/>
              <a:t> </a:t>
            </a:r>
            <a:r>
              <a:rPr lang="en-US" altLang="ko-KR" dirty="0"/>
              <a:t>End point can be regarded as point source on D7 </a:t>
            </a:r>
            <a:r>
              <a:rPr lang="en-US" altLang="ko-KR" dirty="0" err="1"/>
              <a:t>brane</a:t>
            </a:r>
            <a:r>
              <a:rPr lang="en-US" altLang="ko-KR" sz="2400" dirty="0"/>
              <a:t> </a:t>
            </a:r>
          </a:p>
        </p:txBody>
      </p:sp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25</a:t>
            </a:fld>
            <a:endParaRPr lang="en-US" altLang="ko-KR"/>
          </a:p>
        </p:txBody>
      </p:sp>
      <p:sp>
        <p:nvSpPr>
          <p:cNvPr id="20522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altLang="ko-KR" dirty="0"/>
              <a:t>Probe D7 </a:t>
            </a:r>
            <a:r>
              <a:rPr lang="en-US" altLang="ko-KR" dirty="0" smtClean="0"/>
              <a:t>brane: action</a:t>
            </a:r>
            <a:endParaRPr lang="en-US" altLang="ko-KR" dirty="0"/>
          </a:p>
        </p:txBody>
      </p:sp>
      <p:grpSp>
        <p:nvGrpSpPr>
          <p:cNvPr id="20535" name="Group 55"/>
          <p:cNvGrpSpPr>
            <a:grpSpLocks/>
          </p:cNvGrpSpPr>
          <p:nvPr/>
        </p:nvGrpSpPr>
        <p:grpSpPr bwMode="auto">
          <a:xfrm>
            <a:off x="468313" y="2565401"/>
            <a:ext cx="8316912" cy="1295400"/>
            <a:chOff x="295" y="1480"/>
            <a:chExt cx="5239" cy="816"/>
          </a:xfrm>
        </p:grpSpPr>
        <p:sp>
          <p:nvSpPr>
            <p:cNvPr id="20523" name="Text Box 43"/>
            <p:cNvSpPr txBox="1">
              <a:spLocks noChangeArrowheads="1"/>
            </p:cNvSpPr>
            <p:nvPr/>
          </p:nvSpPr>
          <p:spPr bwMode="auto">
            <a:xfrm>
              <a:off x="295" y="1480"/>
              <a:ext cx="5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ctr">
                <a:buSzTx/>
                <a:buFont typeface="Wingdings" pitchFamily="2" charset="2"/>
                <a:buChar char="§"/>
              </a:pPr>
              <a:r>
                <a:rPr lang="en-US" altLang="ko-KR" sz="2400" dirty="0"/>
                <a:t> </a:t>
              </a:r>
              <a:r>
                <a:rPr lang="en-US" altLang="ko-KR" dirty="0"/>
                <a:t>Induced metric on D7 </a:t>
              </a:r>
              <a:r>
                <a:rPr lang="en-US" altLang="ko-KR" dirty="0" err="1"/>
                <a:t>brane</a:t>
              </a:r>
              <a:r>
                <a:rPr lang="en-US" altLang="ko-KR" sz="2400" dirty="0"/>
                <a:t> </a:t>
              </a:r>
            </a:p>
          </p:txBody>
        </p:sp>
        <p:grpSp>
          <p:nvGrpSpPr>
            <p:cNvPr id="20530" name="Group 50"/>
            <p:cNvGrpSpPr>
              <a:grpSpLocks/>
            </p:cNvGrpSpPr>
            <p:nvPr/>
          </p:nvGrpSpPr>
          <p:grpSpPr bwMode="auto">
            <a:xfrm>
              <a:off x="385" y="1752"/>
              <a:ext cx="4717" cy="544"/>
              <a:chOff x="385" y="2069"/>
              <a:chExt cx="4717" cy="544"/>
            </a:xfrm>
          </p:grpSpPr>
          <p:sp>
            <p:nvSpPr>
              <p:cNvPr id="20519" name="Rectangle 39"/>
              <p:cNvSpPr>
                <a:spLocks noChangeArrowheads="1"/>
              </p:cNvSpPr>
              <p:nvPr/>
            </p:nvSpPr>
            <p:spPr bwMode="auto">
              <a:xfrm>
                <a:off x="385" y="2069"/>
                <a:ext cx="4717" cy="5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20524" name="Picture 44" descr="txp_fi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7" y="2160"/>
                <a:ext cx="4349" cy="3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0534" name="Group 54"/>
          <p:cNvGrpSpPr>
            <a:grpSpLocks/>
          </p:cNvGrpSpPr>
          <p:nvPr/>
        </p:nvGrpSpPr>
        <p:grpSpPr bwMode="auto">
          <a:xfrm>
            <a:off x="468313" y="4076702"/>
            <a:ext cx="8316912" cy="1871663"/>
            <a:chOff x="295" y="2523"/>
            <a:chExt cx="5239" cy="1179"/>
          </a:xfrm>
        </p:grpSpPr>
        <p:sp>
          <p:nvSpPr>
            <p:cNvPr id="20525" name="Text Box 45"/>
            <p:cNvSpPr txBox="1">
              <a:spLocks noChangeArrowheads="1"/>
            </p:cNvSpPr>
            <p:nvPr/>
          </p:nvSpPr>
          <p:spPr bwMode="auto">
            <a:xfrm>
              <a:off x="295" y="2523"/>
              <a:ext cx="5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ctr">
                <a:buSzTx/>
                <a:buFont typeface="Wingdings" pitchFamily="2" charset="2"/>
                <a:buChar char="§"/>
              </a:pPr>
              <a:r>
                <a:rPr lang="en-US" altLang="ko-KR" sz="2400" dirty="0"/>
                <a:t> </a:t>
              </a:r>
              <a:r>
                <a:rPr lang="en-US" altLang="ko-KR" dirty="0"/>
                <a:t>DBI action</a:t>
              </a:r>
              <a:endParaRPr lang="en-US" altLang="ko-KR" sz="2400" dirty="0"/>
            </a:p>
          </p:txBody>
        </p:sp>
        <p:pic>
          <p:nvPicPr>
            <p:cNvPr id="20528" name="Picture 48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3" y="2931"/>
              <a:ext cx="3791" cy="6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0529" name="Rectangle 49"/>
            <p:cNvSpPr>
              <a:spLocks noChangeArrowheads="1"/>
            </p:cNvSpPr>
            <p:nvPr/>
          </p:nvSpPr>
          <p:spPr bwMode="auto">
            <a:xfrm>
              <a:off x="476" y="2840"/>
              <a:ext cx="4763" cy="8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날짜 개체 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5" name="바닥글 개체 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26</a:t>
            </a:fld>
            <a:endParaRPr lang="en-US" altLang="ko-KR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D7: first integral and </a:t>
            </a:r>
            <a:r>
              <a:rPr lang="en-US" altLang="ko-KR" dirty="0" err="1" smtClean="0"/>
              <a:t>Ruthian</a:t>
            </a:r>
            <a:endParaRPr lang="en-US" altLang="ko-KR" dirty="0"/>
          </a:p>
        </p:txBody>
      </p:sp>
      <p:grpSp>
        <p:nvGrpSpPr>
          <p:cNvPr id="53261" name="Group 13"/>
          <p:cNvGrpSpPr>
            <a:grpSpLocks/>
          </p:cNvGrpSpPr>
          <p:nvPr/>
        </p:nvGrpSpPr>
        <p:grpSpPr bwMode="auto">
          <a:xfrm>
            <a:off x="468315" y="1341437"/>
            <a:ext cx="8675687" cy="400050"/>
            <a:chOff x="295" y="845"/>
            <a:chExt cx="5465" cy="252"/>
          </a:xfrm>
        </p:grpSpPr>
        <p:sp>
          <p:nvSpPr>
            <p:cNvPr id="53252" name="Text Box 4"/>
            <p:cNvSpPr txBox="1">
              <a:spLocks noChangeArrowheads="1"/>
            </p:cNvSpPr>
            <p:nvPr/>
          </p:nvSpPr>
          <p:spPr bwMode="auto">
            <a:xfrm>
              <a:off x="295" y="845"/>
              <a:ext cx="54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SzTx/>
                <a:buFont typeface="Wingdings" pitchFamily="2" charset="2"/>
                <a:buChar char="§"/>
              </a:pPr>
              <a:r>
                <a:rPr lang="en-US" altLang="ko-KR"/>
                <a:t> Equation of motion for           </a:t>
              </a:r>
            </a:p>
          </p:txBody>
        </p:sp>
        <p:pic>
          <p:nvPicPr>
            <p:cNvPr id="53260" name="Picture 1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6" y="890"/>
              <a:ext cx="113" cy="1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3262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051050" y="1844676"/>
            <a:ext cx="5094288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3265" name="Group 17"/>
          <p:cNvGrpSpPr>
            <a:grpSpLocks/>
          </p:cNvGrpSpPr>
          <p:nvPr/>
        </p:nvGrpSpPr>
        <p:grpSpPr bwMode="auto">
          <a:xfrm>
            <a:off x="468315" y="2997200"/>
            <a:ext cx="8675687" cy="2160588"/>
            <a:chOff x="295" y="1797"/>
            <a:chExt cx="5465" cy="1361"/>
          </a:xfrm>
        </p:grpSpPr>
        <p:sp>
          <p:nvSpPr>
            <p:cNvPr id="53258" name="Text Box 10"/>
            <p:cNvSpPr txBox="1">
              <a:spLocks noChangeArrowheads="1"/>
            </p:cNvSpPr>
            <p:nvPr/>
          </p:nvSpPr>
          <p:spPr bwMode="auto">
            <a:xfrm>
              <a:off x="295" y="1797"/>
              <a:ext cx="54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SzTx/>
                <a:buFont typeface="Wingdings" pitchFamily="2" charset="2"/>
                <a:buChar char="§"/>
              </a:pPr>
              <a:r>
                <a:rPr lang="en-US" altLang="ko-KR"/>
                <a:t> Legendre transformed Hamiltonian</a:t>
              </a:r>
            </a:p>
          </p:txBody>
        </p:sp>
        <p:pic>
          <p:nvPicPr>
            <p:cNvPr id="53263" name="Picture 1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01" y="2206"/>
              <a:ext cx="3915" cy="7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657" y="2115"/>
              <a:ext cx="4400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072462" y="6407944"/>
            <a:ext cx="940570" cy="365125"/>
          </a:xfrm>
        </p:spPr>
        <p:txBody>
          <a:bodyPr/>
          <a:lstStyle/>
          <a:p>
            <a:fld id="{B580FFFF-605C-4165-8A6A-B83AD30F695C}" type="slidenum">
              <a:rPr lang="en-US" altLang="ko-KR" smtClean="0"/>
              <a:pPr/>
              <a:t>27</a:t>
            </a:fld>
            <a:endParaRPr lang="en-US" altLang="ko-KR" dirty="0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D7 embedding</a:t>
            </a:r>
            <a:endParaRPr lang="ko-KR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5" y="2043906"/>
            <a:ext cx="79438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28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Ex: Chiral condensation and </a:t>
            </a:r>
            <a:r>
              <a:rPr lang="en-US" altLang="ko-KR" dirty="0" err="1" smtClean="0"/>
              <a:t>m_q</a:t>
            </a:r>
            <a:endParaRPr lang="ko-KR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95011"/>
            <a:ext cx="8229600" cy="449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For dense matter we need D5.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Add baryon vertices in uniform fashion along </a:t>
            </a:r>
          </a:p>
          <a:p>
            <a:pPr>
              <a:buNone/>
            </a:pPr>
            <a:r>
              <a:rPr lang="en-US" altLang="ko-KR" dirty="0" smtClean="0"/>
              <a:t>D3 direction (</a:t>
            </a:r>
            <a:r>
              <a:rPr lang="en-US" altLang="ko-KR" dirty="0" err="1" smtClean="0"/>
              <a:t>spacial</a:t>
            </a:r>
            <a:r>
              <a:rPr lang="en-US" altLang="ko-KR" dirty="0" smtClean="0"/>
              <a:t> direction).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Remark: </a:t>
            </a:r>
          </a:p>
          <a:p>
            <a:pPr>
              <a:buNone/>
            </a:pPr>
            <a:r>
              <a:rPr lang="en-US" altLang="ko-KR" dirty="0" smtClean="0"/>
              <a:t>For single or non-uniform density distribution</a:t>
            </a:r>
          </a:p>
          <a:p>
            <a:pPr>
              <a:buNone/>
            </a:pPr>
            <a:r>
              <a:rPr lang="en-US" altLang="ko-KR" dirty="0" smtClean="0"/>
              <a:t>It is difficult.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29</a:t>
            </a:fld>
            <a:endParaRPr lang="en-US" altLang="ko-K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D5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r>
              <a:rPr lang="en-US" altLang="ko-KR" dirty="0" err="1" smtClean="0"/>
              <a:t>AdS</a:t>
            </a:r>
            <a:r>
              <a:rPr lang="en-US" altLang="ko-KR" dirty="0" smtClean="0"/>
              <a:t>/CFT</a:t>
            </a:r>
            <a:endParaRPr lang="ko-KR" altLang="en-US" dirty="0"/>
          </a:p>
        </p:txBody>
      </p:sp>
      <p:pic>
        <p:nvPicPr>
          <p:cNvPr id="6146" name="Picture 2" descr="http://farm4.static.flickr.com/3457/3385849674_fe241245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6128041" cy="500122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30</a:t>
            </a:fld>
            <a:endParaRPr lang="en-US" altLang="ko-KR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DBI for D5 (Baryon vertex)</a:t>
            </a:r>
            <a:endParaRPr lang="en-US" altLang="ko-KR" dirty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68315" y="1412875"/>
            <a:ext cx="8675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ko-KR"/>
              <a:t> Baryons : D5 brane wrapped on an S</a:t>
            </a:r>
            <a:r>
              <a:rPr lang="en-US" altLang="ko-KR" baseline="30000"/>
              <a:t>5</a:t>
            </a:r>
            <a:r>
              <a:rPr lang="en-US" altLang="ko-KR"/>
              <a:t> on which N</a:t>
            </a:r>
            <a:r>
              <a:rPr lang="en-US" altLang="ko-KR" baseline="-25000"/>
              <a:t>c</a:t>
            </a:r>
            <a:r>
              <a:rPr lang="en-US" altLang="ko-KR"/>
              <a:t> F1’s terminate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68315" y="1844675"/>
            <a:ext cx="8675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marL="182544" indent="-182544">
              <a:buSzTx/>
              <a:buFont typeface="Wingdings" pitchFamily="2" charset="2"/>
              <a:buChar char="§"/>
            </a:pPr>
            <a:r>
              <a:rPr lang="en-US" altLang="ko-KR" dirty="0"/>
              <a:t>The background 5-form field strength can couple to the world volume U(1) gauge field via </a:t>
            </a:r>
            <a:r>
              <a:rPr lang="en-US" altLang="ko-KR" dirty="0" err="1"/>
              <a:t>Chern</a:t>
            </a:r>
            <a:r>
              <a:rPr lang="en-US" altLang="ko-KR" dirty="0"/>
              <a:t>-Simons term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68313" y="4221163"/>
            <a:ext cx="8135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ko-KR" dirty="0"/>
              <a:t> DBI action for single D5 </a:t>
            </a:r>
            <a:r>
              <a:rPr lang="en-US" altLang="ko-KR" dirty="0" err="1"/>
              <a:t>brane</a:t>
            </a:r>
            <a:r>
              <a:rPr lang="en-US" altLang="ko-KR" dirty="0"/>
              <a:t> with </a:t>
            </a:r>
            <a:r>
              <a:rPr lang="en-US" altLang="ko-KR" dirty="0" err="1"/>
              <a:t>Nc</a:t>
            </a:r>
            <a:r>
              <a:rPr lang="en-US" altLang="ko-KR" dirty="0"/>
              <a:t> F1’s</a:t>
            </a:r>
            <a:r>
              <a:rPr lang="en-US" altLang="ko-KR" sz="3600" dirty="0"/>
              <a:t> 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611189" y="4941888"/>
            <a:ext cx="7056437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ko-KR" altLang="en-US"/>
          </a:p>
        </p:txBody>
      </p: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468313" y="2636838"/>
            <a:ext cx="8316912" cy="1584325"/>
            <a:chOff x="295" y="1661"/>
            <a:chExt cx="5239" cy="998"/>
          </a:xfrm>
        </p:grpSpPr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295" y="1661"/>
              <a:ext cx="52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SzTx/>
                <a:buFont typeface="Wingdings" pitchFamily="2" charset="2"/>
                <a:buChar char="§"/>
              </a:pPr>
              <a:r>
                <a:rPr lang="en-US" altLang="ko-KR"/>
                <a:t> Induced metric on D5 brane</a:t>
              </a: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85" y="1979"/>
              <a:ext cx="4990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48146" name="Picture 1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" y="2115"/>
              <a:ext cx="4414" cy="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8149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5157788"/>
            <a:ext cx="600075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1547815" y="5272090"/>
            <a:ext cx="6264275" cy="141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ko-KR" alt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1187450" y="4005264"/>
            <a:ext cx="7273925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buSzTx/>
              <a:buFontTx/>
              <a:buNone/>
            </a:pPr>
            <a:r>
              <a:rPr lang="en-US" altLang="ko-KR" sz="1800" dirty="0"/>
              <a:t> </a:t>
            </a:r>
            <a:r>
              <a:rPr lang="el-GR" altLang="ko-KR" sz="1800" dirty="0"/>
              <a:t>ν</a:t>
            </a:r>
            <a:r>
              <a:rPr lang="en-US" altLang="ko-KR" sz="1800" dirty="0"/>
              <a:t> </a:t>
            </a:r>
            <a:r>
              <a:rPr lang="en-US" altLang="ko-KR" sz="1800" dirty="0" err="1"/>
              <a:t>Nc</a:t>
            </a:r>
            <a:r>
              <a:rPr lang="en-US" altLang="ko-KR" sz="1800" dirty="0"/>
              <a:t> F1’s are attached at south pole and (1- </a:t>
            </a:r>
            <a:r>
              <a:rPr lang="el-GR" altLang="ko-KR" sz="1800" dirty="0"/>
              <a:t>ν</a:t>
            </a:r>
            <a:r>
              <a:rPr lang="en-US" altLang="ko-KR" sz="1800" dirty="0"/>
              <a:t>)</a:t>
            </a:r>
            <a:r>
              <a:rPr lang="en-US" altLang="ko-KR" sz="1800" dirty="0" err="1"/>
              <a:t>Nc</a:t>
            </a:r>
            <a:r>
              <a:rPr lang="en-US" altLang="ko-KR" sz="1800" dirty="0"/>
              <a:t> F1’s at north pole</a:t>
            </a:r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31</a:t>
            </a:fld>
            <a:endParaRPr lang="en-US" altLang="ko-KR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Eq. of M for  D5</a:t>
            </a:r>
            <a:endParaRPr lang="en-US" altLang="ko-KR" dirty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68313" y="1268413"/>
            <a:ext cx="8316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ko-KR"/>
              <a:t> Dimensionless Displacement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68313" y="2563814"/>
            <a:ext cx="8316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ko-KR"/>
              <a:t> Equation of motion and solution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1042989" y="4005265"/>
            <a:ext cx="7561262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ko-KR" alt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539750" y="4797425"/>
            <a:ext cx="831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ko-KR"/>
              <a:t> Legendre transformed Hamiltonian</a:t>
            </a:r>
          </a:p>
        </p:txBody>
      </p:sp>
      <p:pic>
        <p:nvPicPr>
          <p:cNvPr id="49173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7175" y="1828800"/>
            <a:ext cx="4470400" cy="62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175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3068638"/>
            <a:ext cx="4968875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177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9577" y="5429250"/>
            <a:ext cx="5692775" cy="111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날짜 개체 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5" name="바닥글 개체 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32</a:t>
            </a:fld>
            <a:endParaRPr lang="en-US" altLang="ko-KR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Shape of Baryon </a:t>
            </a:r>
            <a:r>
              <a:rPr lang="en-US" altLang="ko-KR" dirty="0"/>
              <a:t>vertex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11188" y="1196975"/>
            <a:ext cx="8316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ko-KR"/>
              <a:t>D5 brane solution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539750" y="4941889"/>
            <a:ext cx="831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ko-KR"/>
              <a:t> Force at cusp</a:t>
            </a:r>
          </a:p>
        </p:txBody>
      </p:sp>
      <p:pic>
        <p:nvPicPr>
          <p:cNvPr id="50194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263" y="5375277"/>
            <a:ext cx="3543300" cy="1268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50202" name="Group 26"/>
          <p:cNvGrpSpPr>
            <a:grpSpLocks/>
          </p:cNvGrpSpPr>
          <p:nvPr/>
        </p:nvGrpSpPr>
        <p:grpSpPr bwMode="auto">
          <a:xfrm>
            <a:off x="5364165" y="1773238"/>
            <a:ext cx="3348037" cy="3024187"/>
            <a:chOff x="3470" y="1525"/>
            <a:chExt cx="2109" cy="1905"/>
          </a:xfrm>
        </p:grpSpPr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3560" y="1570"/>
              <a:ext cx="201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altLang="ko-KR" sz="1400" dirty="0"/>
                <a:t>D4/D6(D3/D5) </a:t>
              </a:r>
            </a:p>
            <a:p>
              <a:pPr>
                <a:lnSpc>
                  <a:spcPct val="50000"/>
                </a:lnSpc>
                <a:buFont typeface="Wingdings" pitchFamily="2" charset="2"/>
                <a:buNone/>
              </a:pPr>
              <a:r>
                <a:rPr lang="en-US" altLang="ko-KR" sz="1400" dirty="0"/>
                <a:t>YS, S Sin, JHEP 0804:010, 2008</a:t>
              </a:r>
            </a:p>
          </p:txBody>
        </p:sp>
        <p:pic>
          <p:nvPicPr>
            <p:cNvPr id="50197" name="Picture 21" descr="d4bar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2" y="1979"/>
              <a:ext cx="1312" cy="1442"/>
            </a:xfrm>
            <a:prstGeom prst="rect">
              <a:avLst/>
            </a:prstGeom>
            <a:noFill/>
          </p:spPr>
        </p:pic>
        <p:sp>
          <p:nvSpPr>
            <p:cNvPr id="50201" name="Rectangle 25"/>
            <p:cNvSpPr>
              <a:spLocks noChangeArrowheads="1"/>
            </p:cNvSpPr>
            <p:nvPr/>
          </p:nvSpPr>
          <p:spPr bwMode="auto">
            <a:xfrm>
              <a:off x="3470" y="1525"/>
              <a:ext cx="2041" cy="19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50203" name="Picture 27" descr="bary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1700214"/>
            <a:ext cx="2579688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33</a:t>
            </a:fld>
            <a:endParaRPr lang="en-US" altLang="ko-KR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Interaction of D7-D5:</a:t>
            </a:r>
            <a:br>
              <a:rPr lang="en-US" altLang="ko-KR" dirty="0" smtClean="0"/>
            </a:br>
            <a:r>
              <a:rPr lang="en-US" altLang="ko-KR" dirty="0" smtClean="0"/>
              <a:t>force balance with Baryon vertex  </a:t>
            </a:r>
            <a:endParaRPr lang="en-US" altLang="ko-KR" dirty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68313" y="1341440"/>
            <a:ext cx="8135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 marL="182544" indent="-182544">
              <a:buSzTx/>
              <a:buFont typeface="Wingdings" pitchFamily="2" charset="2"/>
              <a:buChar char="§"/>
            </a:pPr>
            <a:r>
              <a:rPr lang="en-US" altLang="ko-KR" dirty="0"/>
              <a:t>Total configuration(Baryon D5 + F1’s +probe D7) can be stationary if there is force balance condition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68313" y="1987551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ko-KR"/>
              <a:t> Force balance condition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4211640" y="2924175"/>
            <a:ext cx="5048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ko-KR" alt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403350" y="2419352"/>
            <a:ext cx="2519363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ko-KR" alt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148263" y="2419352"/>
            <a:ext cx="1439862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ko-KR" altLang="en-US"/>
          </a:p>
        </p:txBody>
      </p:sp>
      <p:pic>
        <p:nvPicPr>
          <p:cNvPr id="55310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565400"/>
            <a:ext cx="1855788" cy="631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531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86375" y="2486026"/>
            <a:ext cx="1079500" cy="77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5" y="3571876"/>
            <a:ext cx="45318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34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0157" y="1481138"/>
            <a:ext cx="666368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11601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35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Fixed Q, </a:t>
            </a:r>
            <a:r>
              <a:rPr lang="en-US" altLang="ko-KR" dirty="0" err="1" smtClean="0"/>
              <a:t>varing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m_q</a:t>
            </a:r>
            <a:endParaRPr lang="ko-KR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17464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36</a:t>
            </a:fld>
            <a:endParaRPr lang="en-US" altLang="ko-K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9894" y="1481138"/>
            <a:ext cx="716421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27" name="바닥글 개체 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37</a:t>
            </a:fld>
            <a:endParaRPr lang="en-US" altLang="ko-KR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Baryon mass with density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39750" y="1125538"/>
            <a:ext cx="813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ko-KR"/>
              <a:t> Deformation of D-brane</a:t>
            </a:r>
          </a:p>
        </p:txBody>
      </p:sp>
      <p:grpSp>
        <p:nvGrpSpPr>
          <p:cNvPr id="56341" name="Group 21"/>
          <p:cNvGrpSpPr>
            <a:grpSpLocks/>
          </p:cNvGrpSpPr>
          <p:nvPr/>
        </p:nvGrpSpPr>
        <p:grpSpPr bwMode="auto">
          <a:xfrm>
            <a:off x="827089" y="1628775"/>
            <a:ext cx="7777162" cy="503238"/>
            <a:chOff x="521" y="1207"/>
            <a:chExt cx="4899" cy="317"/>
          </a:xfrm>
        </p:grpSpPr>
        <p:sp>
          <p:nvSpPr>
            <p:cNvPr id="56325" name="Text Box 5"/>
            <p:cNvSpPr txBox="1">
              <a:spLocks noChangeArrowheads="1"/>
            </p:cNvSpPr>
            <p:nvPr/>
          </p:nvSpPr>
          <p:spPr bwMode="auto">
            <a:xfrm>
              <a:off x="567" y="1241"/>
              <a:ext cx="23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altLang="ko-KR"/>
                <a:t>Deformation of D5 brane</a:t>
              </a:r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521" y="1207"/>
              <a:ext cx="2132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>
              <a:off x="2653" y="1377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3061" y="1241"/>
              <a:ext cx="23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altLang="ko-KR"/>
                <a:t>Baryon mass</a:t>
              </a:r>
            </a:p>
          </p:txBody>
        </p:sp>
      </p:grp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827089" y="2205040"/>
            <a:ext cx="7777162" cy="503237"/>
            <a:chOff x="521" y="1562"/>
            <a:chExt cx="4899" cy="317"/>
          </a:xfrm>
        </p:grpSpPr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567" y="1570"/>
              <a:ext cx="23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altLang="ko-KR"/>
                <a:t>Deformation of D7 brane</a:t>
              </a:r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521" y="1562"/>
              <a:ext cx="2132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>
              <a:off x="2653" y="1706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061" y="1570"/>
              <a:ext cx="23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altLang="ko-KR"/>
                <a:t>Baryon-baryon interaction</a:t>
              </a:r>
            </a:p>
          </p:txBody>
        </p:sp>
      </p:grp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539750" y="2852738"/>
            <a:ext cx="813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ko-KR"/>
              <a:t> Density dependence of baryon mass </a:t>
            </a:r>
          </a:p>
        </p:txBody>
      </p: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468313" y="3429000"/>
            <a:ext cx="4679950" cy="3024188"/>
            <a:chOff x="295" y="2160"/>
            <a:chExt cx="2948" cy="1905"/>
          </a:xfrm>
        </p:grpSpPr>
        <p:sp>
          <p:nvSpPr>
            <p:cNvPr id="56348" name="Rectangle 28"/>
            <p:cNvSpPr>
              <a:spLocks noChangeArrowheads="1"/>
            </p:cNvSpPr>
            <p:nvPr/>
          </p:nvSpPr>
          <p:spPr bwMode="auto">
            <a:xfrm>
              <a:off x="295" y="2160"/>
              <a:ext cx="2948" cy="19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56349" name="Picture 29" descr="mb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" y="2205"/>
              <a:ext cx="2767" cy="1769"/>
            </a:xfrm>
            <a:prstGeom prst="rect">
              <a:avLst/>
            </a:prstGeom>
            <a:noFill/>
          </p:spPr>
        </p:pic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5292727" y="3573464"/>
            <a:ext cx="4537075" cy="2520950"/>
            <a:chOff x="3334" y="2251"/>
            <a:chExt cx="2858" cy="1588"/>
          </a:xfrm>
        </p:grpSpPr>
        <p:grpSp>
          <p:nvGrpSpPr>
            <p:cNvPr id="56338" name="Group 18"/>
            <p:cNvGrpSpPr>
              <a:grpSpLocks/>
            </p:cNvGrpSpPr>
            <p:nvPr/>
          </p:nvGrpSpPr>
          <p:grpSpPr bwMode="auto">
            <a:xfrm>
              <a:off x="3334" y="2614"/>
              <a:ext cx="2858" cy="1225"/>
              <a:chOff x="1565" y="2596"/>
              <a:chExt cx="3810" cy="1424"/>
            </a:xfrm>
          </p:grpSpPr>
          <p:pic>
            <p:nvPicPr>
              <p:cNvPr id="56335" name="Picture 15" descr="md4s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65" y="2596"/>
                <a:ext cx="2304" cy="1424"/>
              </a:xfrm>
              <a:prstGeom prst="rect">
                <a:avLst/>
              </a:prstGeom>
              <a:noFill/>
            </p:spPr>
          </p:pic>
          <p:sp>
            <p:nvSpPr>
              <p:cNvPr id="56337" name="Text Box 17"/>
              <p:cNvSpPr txBox="1">
                <a:spLocks noChangeArrowheads="1"/>
              </p:cNvSpPr>
              <p:nvPr/>
            </p:nvSpPr>
            <p:spPr bwMode="auto">
              <a:xfrm>
                <a:off x="3923" y="3457"/>
                <a:ext cx="1452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buSzTx/>
                  <a:buFontTx/>
                  <a:buNone/>
                </a:pPr>
                <a:r>
                  <a:rPr lang="en-US" altLang="ko-KR" sz="1400" dirty="0" err="1">
                    <a:latin typeface="굴림" pitchFamily="50" charset="-127"/>
                  </a:rPr>
                  <a:t>mq</a:t>
                </a:r>
                <a:r>
                  <a:rPr lang="en-US" altLang="ko-KR" sz="1400" dirty="0">
                    <a:latin typeface="굴림" pitchFamily="50" charset="-127"/>
                  </a:rPr>
                  <a:t> = 1.5</a:t>
                </a:r>
              </a:p>
              <a:p>
                <a:pPr>
                  <a:lnSpc>
                    <a:spcPct val="50000"/>
                  </a:lnSpc>
                  <a:buSzTx/>
                  <a:buFontTx/>
                  <a:buNone/>
                </a:pPr>
                <a:r>
                  <a:rPr lang="en-US" altLang="ko-KR" sz="1400" dirty="0" err="1">
                    <a:latin typeface="굴림" pitchFamily="50" charset="-127"/>
                  </a:rPr>
                  <a:t>mq</a:t>
                </a:r>
                <a:r>
                  <a:rPr lang="en-US" altLang="ko-KR" sz="1400" dirty="0">
                    <a:latin typeface="굴림" pitchFamily="50" charset="-127"/>
                  </a:rPr>
                  <a:t> = 1</a:t>
                </a:r>
              </a:p>
              <a:p>
                <a:pPr>
                  <a:lnSpc>
                    <a:spcPct val="50000"/>
                  </a:lnSpc>
                  <a:buSzTx/>
                  <a:buFontTx/>
                  <a:buNone/>
                </a:pPr>
                <a:r>
                  <a:rPr lang="en-US" altLang="ko-KR" sz="1400" dirty="0" err="1">
                    <a:latin typeface="굴림" pitchFamily="50" charset="-127"/>
                  </a:rPr>
                  <a:t>mq</a:t>
                </a:r>
                <a:r>
                  <a:rPr lang="en-US" altLang="ko-KR" sz="1400" dirty="0">
                    <a:latin typeface="굴림" pitchFamily="50" charset="-127"/>
                  </a:rPr>
                  <a:t> =0</a:t>
                </a:r>
              </a:p>
            </p:txBody>
          </p:sp>
        </p:grpSp>
        <p:sp>
          <p:nvSpPr>
            <p:cNvPr id="56350" name="Text Box 30"/>
            <p:cNvSpPr txBox="1">
              <a:spLocks noChangeArrowheads="1"/>
            </p:cNvSpPr>
            <p:nvPr/>
          </p:nvSpPr>
          <p:spPr bwMode="auto">
            <a:xfrm>
              <a:off x="3424" y="2251"/>
              <a:ext cx="217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altLang="ko-KR" sz="1400" dirty="0"/>
                <a:t>D4/D6(D3/D5) </a:t>
              </a:r>
            </a:p>
            <a:p>
              <a:pPr>
                <a:lnSpc>
                  <a:spcPct val="50000"/>
                </a:lnSpc>
                <a:buFont typeface="Wingdings" pitchFamily="2" charset="2"/>
                <a:buNone/>
              </a:pPr>
              <a:r>
                <a:rPr lang="en-US" altLang="ko-KR" sz="1400" dirty="0"/>
                <a:t>YS, S Sin, JHEP 0804:010,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38</a:t>
            </a:fld>
            <a:endParaRPr lang="en-US" altLang="ko-KR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Chiral </a:t>
            </a:r>
            <a:r>
              <a:rPr lang="en-US" altLang="ko-KR" dirty="0" smtClean="0"/>
              <a:t>condensation in Medium</a:t>
            </a:r>
            <a:endParaRPr lang="en-US" altLang="ko-KR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8313" y="1268413"/>
            <a:ext cx="8229600" cy="1111250"/>
            <a:chOff x="295" y="799"/>
            <a:chExt cx="5184" cy="700"/>
          </a:xfrm>
        </p:grpSpPr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295" y="799"/>
              <a:ext cx="518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865" indent="-342865">
                <a:spcBef>
                  <a:spcPct val="20000"/>
                </a:spcBef>
                <a:buSzTx/>
                <a:buBlip>
                  <a:blip r:embed="rId3"/>
                </a:buBlip>
              </a:pPr>
              <a:r>
                <a:rPr lang="en-US" altLang="ko-KR" dirty="0"/>
                <a:t>Asymptotic behavior of D7 </a:t>
              </a:r>
              <a:r>
                <a:rPr lang="en-US" altLang="ko-KR" dirty="0" err="1"/>
                <a:t>brane</a:t>
              </a:r>
              <a:endParaRPr lang="en-US" altLang="ko-KR" dirty="0"/>
            </a:p>
          </p:txBody>
        </p:sp>
        <p:pic>
          <p:nvPicPr>
            <p:cNvPr id="65541" name="Picture 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19" y="1117"/>
              <a:ext cx="1557" cy="3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8313" y="2708275"/>
            <a:ext cx="8229600" cy="3049588"/>
            <a:chOff x="295" y="1706"/>
            <a:chExt cx="5184" cy="1921"/>
          </a:xfrm>
        </p:grpSpPr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295" y="1706"/>
              <a:ext cx="518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865" indent="-342865">
                <a:spcBef>
                  <a:spcPct val="20000"/>
                </a:spcBef>
                <a:buSzTx/>
                <a:buBlip>
                  <a:blip r:embed="rId3"/>
                </a:buBlip>
              </a:pPr>
              <a:r>
                <a:rPr lang="en-US" altLang="ko-KR" dirty="0" err="1"/>
                <a:t>Chiral</a:t>
              </a:r>
              <a:r>
                <a:rPr lang="en-US" altLang="ko-KR" dirty="0"/>
                <a:t> condensation</a:t>
              </a:r>
            </a:p>
          </p:txBody>
        </p:sp>
        <p:pic>
          <p:nvPicPr>
            <p:cNvPr id="65543" name="Picture 7" descr="chiral-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2" y="2205"/>
              <a:ext cx="1951" cy="1353"/>
            </a:xfrm>
            <a:prstGeom prst="rect">
              <a:avLst/>
            </a:prstGeom>
            <a:noFill/>
          </p:spPr>
        </p:pic>
        <p:pic>
          <p:nvPicPr>
            <p:cNvPr id="65544" name="Picture 8" descr="chiral-0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0" y="2205"/>
              <a:ext cx="2041" cy="14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31800"/>
          </a:xfrm>
        </p:spPr>
        <p:txBody>
          <a:bodyPr/>
          <a:lstStyle/>
          <a:p>
            <a:r>
              <a:rPr lang="en-US" altLang="ko-KR" sz="2000" dirty="0"/>
              <a:t>Scalar fluctuation</a:t>
            </a:r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39</a:t>
            </a:fld>
            <a:endParaRPr lang="en-US" altLang="ko-KR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Meson: Fluctuation </a:t>
            </a:r>
            <a:r>
              <a:rPr lang="en-US" altLang="ko-KR" dirty="0"/>
              <a:t>on D7 brane</a:t>
            </a:r>
          </a:p>
        </p:txBody>
      </p:sp>
      <p:grpSp>
        <p:nvGrpSpPr>
          <p:cNvPr id="72716" name="Group 12"/>
          <p:cNvGrpSpPr>
            <a:grpSpLocks/>
          </p:cNvGrpSpPr>
          <p:nvPr/>
        </p:nvGrpSpPr>
        <p:grpSpPr bwMode="auto">
          <a:xfrm>
            <a:off x="1042990" y="1773240"/>
            <a:ext cx="4537075" cy="503237"/>
            <a:chOff x="657" y="1117"/>
            <a:chExt cx="3130" cy="474"/>
          </a:xfrm>
        </p:grpSpPr>
        <p:pic>
          <p:nvPicPr>
            <p:cNvPr id="72710" name="Picture 6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" y="1117"/>
              <a:ext cx="3130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7271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7" y="1389"/>
              <a:ext cx="2722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468313" y="2276475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/>
          <a:lstStyle/>
          <a:p>
            <a:pPr marL="342865" indent="-342865">
              <a:spcBef>
                <a:spcPct val="20000"/>
              </a:spcBef>
              <a:buSzTx/>
              <a:buBlip>
                <a:blip r:embed="rId6"/>
              </a:buBlip>
            </a:pPr>
            <a:r>
              <a:rPr lang="en-US" altLang="ko-KR" dirty="0"/>
              <a:t>Second order </a:t>
            </a:r>
            <a:r>
              <a:rPr lang="en-US" altLang="ko-KR" dirty="0" err="1"/>
              <a:t>Lagranian</a:t>
            </a:r>
            <a:r>
              <a:rPr lang="en-US" altLang="ko-KR" dirty="0"/>
              <a:t> with </a:t>
            </a:r>
            <a:r>
              <a:rPr lang="en-US" altLang="ko-KR" dirty="0" err="1"/>
              <a:t>quardratic</a:t>
            </a:r>
            <a:r>
              <a:rPr lang="en-US" altLang="ko-KR" dirty="0"/>
              <a:t> terms for fluctuation</a:t>
            </a:r>
          </a:p>
        </p:txBody>
      </p:sp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5" y="2613027"/>
            <a:ext cx="7488237" cy="1509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539750" y="4149725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/>
          <a:lstStyle/>
          <a:p>
            <a:pPr marL="342865" indent="-342865">
              <a:spcBef>
                <a:spcPct val="20000"/>
              </a:spcBef>
              <a:buSzTx/>
              <a:buBlip>
                <a:blip r:embed="rId6"/>
              </a:buBlip>
            </a:pPr>
            <a:r>
              <a:rPr lang="en-US" altLang="ko-KR" dirty="0"/>
              <a:t>Equation of motion for fluctuation</a:t>
            </a:r>
          </a:p>
        </p:txBody>
      </p:sp>
      <p:pic>
        <p:nvPicPr>
          <p:cNvPr id="72719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3715" y="5084763"/>
            <a:ext cx="5381625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2720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79613" y="4581525"/>
            <a:ext cx="4610100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Gluon dynamics is replaced by AdS5.</a:t>
            </a:r>
          </a:p>
          <a:p>
            <a:endParaRPr lang="en-US" dirty="0" smtClean="0"/>
          </a:p>
          <a:p>
            <a:r>
              <a:rPr lang="en-US" dirty="0" smtClean="0"/>
              <a:t>Flavor </a:t>
            </a:r>
            <a:r>
              <a:rPr lang="en-US" dirty="0" err="1" smtClean="0"/>
              <a:t>dyn</a:t>
            </a:r>
            <a:r>
              <a:rPr lang="en-US" dirty="0" smtClean="0"/>
              <a:t>. By space filling branes. </a:t>
            </a:r>
          </a:p>
          <a:p>
            <a:endParaRPr lang="en-US" dirty="0" smtClean="0"/>
          </a:p>
          <a:p>
            <a:r>
              <a:rPr lang="en-US" dirty="0" smtClean="0"/>
              <a:t>Meson=fluctuation of branes. </a:t>
            </a:r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4</a:t>
            </a:fld>
            <a:endParaRPr lang="en-US" alt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Bottom Up Approach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31800"/>
          </a:xfrm>
        </p:spPr>
        <p:txBody>
          <a:bodyPr/>
          <a:lstStyle/>
          <a:p>
            <a:r>
              <a:rPr lang="en-US" altLang="ko-KR" sz="2000" dirty="0"/>
              <a:t>Effective potential</a:t>
            </a:r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40</a:t>
            </a:fld>
            <a:endParaRPr lang="en-US" altLang="ko-KR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Fluctuation on D7 </a:t>
            </a:r>
            <a:r>
              <a:rPr lang="en-US" altLang="ko-KR" dirty="0" err="1" smtClean="0"/>
              <a:t>brane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/>
          </a:p>
        </p:txBody>
      </p:sp>
      <p:pic>
        <p:nvPicPr>
          <p:cNvPr id="74764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76376" y="1773240"/>
            <a:ext cx="2951163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4765" name="Picture 13" descr="V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492376"/>
            <a:ext cx="3455987" cy="2257425"/>
          </a:xfrm>
          <a:prstGeom prst="rect">
            <a:avLst/>
          </a:prstGeom>
          <a:noFill/>
        </p:spPr>
      </p:pic>
      <p:pic>
        <p:nvPicPr>
          <p:cNvPr id="74766" name="Picture 14" descr="V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2492375"/>
            <a:ext cx="3810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6"/>
            <a:ext cx="8229600" cy="158908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ko-KR" sz="2000" dirty="0"/>
              <a:t>By using shooting method, we can calculate mass spectrum of </a:t>
            </a:r>
            <a:r>
              <a:rPr lang="en-US" altLang="ko-KR" sz="2000" dirty="0" smtClean="0"/>
              <a:t>fluctuation, which is meson. </a:t>
            </a:r>
          </a:p>
          <a:p>
            <a:pPr>
              <a:lnSpc>
                <a:spcPct val="90000"/>
              </a:lnSpc>
            </a:pPr>
            <a:r>
              <a:rPr lang="en-US" altLang="ko-KR" sz="2000" dirty="0" smtClean="0"/>
              <a:t>For large enough quark mass, meson mass decreases! </a:t>
            </a:r>
          </a:p>
          <a:p>
            <a:pPr>
              <a:lnSpc>
                <a:spcPct val="90000"/>
              </a:lnSpc>
            </a:pPr>
            <a:endParaRPr lang="en-US" altLang="ko-KR" sz="2000" dirty="0" smtClean="0"/>
          </a:p>
          <a:p>
            <a:pPr>
              <a:lnSpc>
                <a:spcPct val="90000"/>
              </a:lnSpc>
            </a:pPr>
            <a:r>
              <a:rPr lang="en-US" altLang="ko-KR" sz="2000" dirty="0" smtClean="0"/>
              <a:t>In such case BR-scaling exist.   </a:t>
            </a:r>
            <a:endParaRPr lang="en-US" altLang="ko-KR" sz="2000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41</a:t>
            </a:fld>
            <a:endParaRPr lang="en-US" altLang="ko-KR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Fluctuation on D7 brane</a:t>
            </a:r>
          </a:p>
        </p:txBody>
      </p:sp>
      <p:pic>
        <p:nvPicPr>
          <p:cNvPr id="73732" name="Picture 4" descr="spec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0156" y="2643182"/>
            <a:ext cx="4890592" cy="3440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42</a:t>
            </a:fld>
            <a:endParaRPr lang="en-US" altLang="ko-K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 very small </a:t>
            </a:r>
            <a:r>
              <a:rPr lang="en-US" altLang="ko-KR" dirty="0" err="1" smtClean="0"/>
              <a:t>m_q</a:t>
            </a:r>
            <a:r>
              <a:rPr lang="en-US" altLang="ko-KR" dirty="0" smtClean="0"/>
              <a:t>: 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5830" y="1961039"/>
            <a:ext cx="7292340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BR scaling is possible for some model for appreciable quark mass, </a:t>
            </a:r>
            <a:br>
              <a:rPr lang="en-US" altLang="ko-KR" dirty="0" smtClean="0"/>
            </a:br>
            <a:r>
              <a:rPr lang="en-US" altLang="ko-KR" dirty="0" smtClean="0"/>
              <a:t>while it is not there in some of the model.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Remark: So are we are still in pion mode. </a:t>
            </a:r>
            <a:br>
              <a:rPr lang="en-US" altLang="ko-KR" dirty="0" smtClean="0"/>
            </a:br>
            <a:r>
              <a:rPr lang="en-US" altLang="ko-KR" dirty="0" smtClean="0"/>
              <a:t>Vector mode will be reported in future. </a:t>
            </a:r>
            <a:br>
              <a:rPr lang="en-US" altLang="ko-KR" dirty="0" smtClean="0"/>
            </a:br>
            <a:r>
              <a:rPr lang="en-US" altLang="ko-KR" smtClean="0"/>
              <a:t>(Rho Seo SJS)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43</a:t>
            </a:fld>
            <a:endParaRPr lang="en-US" altLang="ko-K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Here, we studied Density dependences.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Following objects are calculable in </a:t>
            </a:r>
            <a:r>
              <a:rPr lang="en-US" altLang="ko-KR" dirty="0" err="1" smtClean="0"/>
              <a:t>hqcd</a:t>
            </a:r>
            <a:r>
              <a:rPr lang="en-US" altLang="ko-KR" dirty="0" smtClean="0"/>
              <a:t>:</a:t>
            </a:r>
          </a:p>
          <a:p>
            <a:r>
              <a:rPr lang="en-US" altLang="ko-KR" dirty="0" smtClean="0"/>
              <a:t>0.Phase</a:t>
            </a:r>
            <a:r>
              <a:rPr lang="ko-KR" altLang="en-US" dirty="0" smtClean="0"/>
              <a:t> </a:t>
            </a:r>
            <a:r>
              <a:rPr lang="en-US" altLang="ko-KR" dirty="0" smtClean="0"/>
              <a:t>diagram (not critical point/crossover).</a:t>
            </a:r>
          </a:p>
          <a:p>
            <a:r>
              <a:rPr lang="en-US" altLang="ko-KR" dirty="0" smtClean="0"/>
              <a:t>1. equation of state.</a:t>
            </a:r>
          </a:p>
          <a:p>
            <a:r>
              <a:rPr lang="en-US" altLang="ko-KR" dirty="0" smtClean="0"/>
              <a:t>2. all </a:t>
            </a:r>
            <a:r>
              <a:rPr lang="en-US" altLang="ko-KR" dirty="0" err="1" smtClean="0"/>
              <a:t>Thermodnamic</a:t>
            </a:r>
            <a:r>
              <a:rPr lang="en-US" altLang="ko-KR" dirty="0" smtClean="0"/>
              <a:t> quantities.</a:t>
            </a:r>
          </a:p>
          <a:p>
            <a:r>
              <a:rPr lang="en-US" altLang="ko-KR" dirty="0" smtClean="0"/>
              <a:t>3. condensations (chiral </a:t>
            </a:r>
            <a:r>
              <a:rPr lang="en-US" altLang="ko-KR" dirty="0" smtClean="0"/>
              <a:t>, gluon, </a:t>
            </a:r>
            <a:r>
              <a:rPr lang="en-US" altLang="ko-KR" dirty="0" smtClean="0"/>
              <a:t>meson … )</a:t>
            </a:r>
          </a:p>
          <a:p>
            <a:r>
              <a:rPr lang="en-US" altLang="ko-KR" dirty="0" smtClean="0"/>
              <a:t>4. </a:t>
            </a:r>
            <a:r>
              <a:rPr lang="en-US" altLang="ko-KR" dirty="0" err="1" smtClean="0"/>
              <a:t>susceptiblities</a:t>
            </a:r>
            <a:r>
              <a:rPr lang="en-US" altLang="ko-KR" dirty="0" smtClean="0"/>
              <a:t>. compressibility</a:t>
            </a:r>
            <a:endParaRPr lang="en-US" altLang="ko-KR" dirty="0" smtClean="0"/>
          </a:p>
          <a:p>
            <a:r>
              <a:rPr lang="en-US" altLang="ko-KR" dirty="0" smtClean="0"/>
              <a:t>5. spectral functions. </a:t>
            </a:r>
          </a:p>
          <a:p>
            <a:r>
              <a:rPr lang="en-US" altLang="ko-KR" dirty="0" smtClean="0"/>
              <a:t>6. Symmetry energies. </a:t>
            </a:r>
          </a:p>
          <a:p>
            <a:r>
              <a:rPr lang="en-US" altLang="ko-KR" dirty="0" smtClean="0"/>
              <a:t>7. </a:t>
            </a:r>
            <a:r>
              <a:rPr lang="en-US" altLang="ko-KR" dirty="0" err="1" smtClean="0"/>
              <a:t>Differnet</a:t>
            </a:r>
            <a:r>
              <a:rPr lang="en-US" altLang="ko-KR" dirty="0" smtClean="0"/>
              <a:t> models and Different modes.</a:t>
            </a:r>
          </a:p>
          <a:p>
            <a:r>
              <a:rPr lang="en-US" altLang="ko-KR" dirty="0" smtClean="0"/>
              <a:t>Etc …….</a:t>
            </a:r>
          </a:p>
          <a:p>
            <a:endParaRPr lang="en-US" altLang="ko-KR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44</a:t>
            </a:fld>
            <a:endParaRPr lang="en-US" altLang="ko-K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Conclusion: What next?</a:t>
            </a:r>
            <a:br>
              <a:rPr lang="en-US" altLang="ko-KR" dirty="0" smtClean="0"/>
            </a:b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 noGrp="1"/>
          </p:cNvGrpSpPr>
          <p:nvPr>
            <p:ph idx="1"/>
          </p:nvPr>
        </p:nvGrpSpPr>
        <p:grpSpPr bwMode="auto">
          <a:xfrm>
            <a:off x="457200" y="1928800"/>
            <a:ext cx="8229600" cy="2775474"/>
            <a:chOff x="930" y="2341"/>
            <a:chExt cx="4128" cy="1184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87" y="2646"/>
              <a:ext cx="140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altLang="ko-KR" sz="2400" dirty="0" smtClean="0"/>
                <a:t>Global symmetry</a:t>
              </a:r>
            </a:p>
            <a:p>
              <a:pPr>
                <a:buSzTx/>
                <a:buFontTx/>
                <a:buNone/>
              </a:pPr>
              <a:r>
                <a:rPr lang="en-US" altLang="ko-KR" sz="2400" dirty="0" smtClean="0"/>
                <a:t>     Boundary </a:t>
              </a:r>
            </a:p>
            <a:p>
              <a:pPr>
                <a:buSzTx/>
                <a:buFontTx/>
                <a:buNone/>
              </a:pPr>
              <a:endParaRPr lang="en-US" altLang="ko-KR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245" y="2341"/>
              <a:ext cx="117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altLang="ko-KR" sz="3200" dirty="0" err="1"/>
                <a:t>AdS</a:t>
              </a:r>
              <a:r>
                <a:rPr lang="en-US" altLang="ko-KR" sz="3200" dirty="0"/>
                <a:t>/CFT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061" y="2659"/>
              <a:ext cx="1406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altLang="ko-KR" sz="2400" dirty="0" smtClean="0"/>
                <a:t>gauge symmetry</a:t>
              </a:r>
            </a:p>
            <a:p>
              <a:pPr>
                <a:buSzTx/>
                <a:buNone/>
              </a:pPr>
              <a:r>
                <a:rPr lang="en-US" altLang="ko-KR" sz="2400" dirty="0" smtClean="0"/>
                <a:t>Bulk 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30" y="2659"/>
              <a:ext cx="1496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925" y="2659"/>
              <a:ext cx="1360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0" name="Picture 9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2" y="3339"/>
              <a:ext cx="567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533" y="2886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12" name="Picture 1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34" y="3339"/>
              <a:ext cx="41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742" y="3294"/>
              <a:ext cx="131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en-US" altLang="ko-KR" dirty="0" smtClean="0"/>
                <a:t>Local charge </a:t>
              </a:r>
            </a:p>
          </p:txBody>
        </p:sp>
      </p:grpSp>
      <p:sp>
        <p:nvSpPr>
          <p:cNvPr id="1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5</a:t>
            </a:fld>
            <a:endParaRPr lang="en-US" altLang="ko-KR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Baryon Chemical potential 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Q=given baryon charge, </a:t>
            </a:r>
            <a:br>
              <a:rPr lang="en-US" dirty="0" smtClean="0"/>
            </a:br>
            <a:r>
              <a:rPr lang="en-US" dirty="0" smtClean="0"/>
              <a:t>q=parameter of RN BH</a:t>
            </a:r>
          </a:p>
          <a:p>
            <a:r>
              <a:rPr lang="en-US" dirty="0" smtClean="0"/>
              <a:t>  relation of q &amp; Q?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12144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Coupling of (metric + vector)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11928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000504"/>
            <a:ext cx="4800599" cy="94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1" y="4961239"/>
            <a:ext cx="2057399" cy="88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214950"/>
            <a:ext cx="2057400" cy="5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85800" y="1447800"/>
            <a:ext cx="7315224" cy="145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714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Result: AdS charged black hole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158" y="3200400"/>
            <a:ext cx="8405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Chamblin</a:t>
            </a:r>
            <a:r>
              <a:rPr lang="en-US" sz="2400" dirty="0" smtClean="0"/>
              <a:t> et.al  </a:t>
            </a:r>
            <a:r>
              <a:rPr lang="en-US" sz="2400" dirty="0" err="1" smtClean="0"/>
              <a:t>hep-th</a:t>
            </a:r>
            <a:r>
              <a:rPr lang="en-US" sz="2400" dirty="0" smtClean="0"/>
              <a:t>/9902170:  with </a:t>
            </a:r>
            <a:r>
              <a:rPr lang="en-US" sz="2400" dirty="0" smtClean="0">
                <a:solidFill>
                  <a:srgbClr val="FF0000"/>
                </a:solidFill>
              </a:rPr>
              <a:t>Q </a:t>
            </a:r>
            <a:r>
              <a:rPr lang="en-US" sz="2400" dirty="0" err="1" smtClean="0">
                <a:solidFill>
                  <a:srgbClr val="FF0000"/>
                </a:solidFill>
              </a:rPr>
              <a:t>asR</a:t>
            </a:r>
            <a:r>
              <a:rPr lang="en-US" sz="2400" dirty="0" smtClean="0">
                <a:solidFill>
                  <a:srgbClr val="FF0000"/>
                </a:solidFill>
              </a:rPr>
              <a:t> charge 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Here  It is consequence of the back reaction and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    Q=baryon charge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224" y="5429264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Remark: this is for </a:t>
            </a:r>
            <a:r>
              <a:rPr lang="en-US" sz="2800" dirty="0" err="1" smtClean="0"/>
              <a:t>deconfined</a:t>
            </a:r>
            <a:r>
              <a:rPr lang="en-US" sz="2800" dirty="0" smtClean="0"/>
              <a:t> phase. 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Dual to MIT bag-Model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In/Out is switched in ads/</a:t>
            </a:r>
            <a:r>
              <a:rPr lang="en-US" altLang="ko-KR" dirty="0" err="1" smtClean="0"/>
              <a:t>cft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Cut off     r &gt;</a:t>
            </a:r>
            <a:r>
              <a:rPr lang="en-US" altLang="ko-KR" dirty="0" err="1" smtClean="0"/>
              <a:t>r_m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Use z=1/r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8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Hardwall</a:t>
            </a:r>
            <a:r>
              <a:rPr lang="en-US" altLang="ko-KR" dirty="0" smtClean="0"/>
              <a:t> and confinement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7929586" y="4500570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714876" y="3571876"/>
            <a:ext cx="2286016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500694" y="4429132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2009-10-31</a:t>
            </a:r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0910HIM-WCU</a:t>
            </a:r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FFFF-605C-4165-8A6A-B83AD30F695C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54805" cy="1582726"/>
          </a:xfrm>
        </p:spPr>
        <p:txBody>
          <a:bodyPr>
            <a:normAutofit/>
          </a:bodyPr>
          <a:lstStyle/>
          <a:p>
            <a:r>
              <a:rPr lang="en-US" dirty="0" smtClean="0"/>
              <a:t>Phase diagram: </a:t>
            </a:r>
            <a:br>
              <a:rPr lang="en-US" dirty="0" smtClean="0"/>
            </a:br>
            <a:r>
              <a:rPr lang="en-US" dirty="0" smtClean="0"/>
              <a:t>fixed chemical potential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285992"/>
            <a:ext cx="44767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4191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72198" y="5143512"/>
            <a:ext cx="2430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Z. Fodor</a:t>
            </a:r>
            <a:r>
              <a:rPr lang="en-US" dirty="0" smtClean="0"/>
              <a:t>, </a:t>
            </a:r>
            <a:r>
              <a:rPr lang="en-US" dirty="0" smtClean="0">
                <a:hlinkClick r:id="rId5" action="ppaction://hlinkfile"/>
              </a:rPr>
              <a:t>S.D. Katz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hep</a:t>
            </a:r>
            <a:r>
              <a:rPr lang="en-US" dirty="0" smtClean="0"/>
              <a:t>-lat/0106002)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def\bea{\begin{eqnarray*}}&#10;\def\eea{\end{eqnarray*}}&#10;\begin{document}&#10;&#10;\end{document}&#10;"/>
  <p:tag name="TEX2PS" val="latex $(base).tex; dvips -D $(res) -E -o $(base).ps $(base).dvi"/>
  <p:tag name="EXTERNALEDITCOMMAND" val="notepad %"/>
  <p:tag name="GHOSTSCRIPTCOMMAND" val="c:\gs\gs7.04\bin\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9"/>
  <p:tag name="DEFAULTWIDTH" val="509"/>
  <p:tag name="DEFAULTHEIGHT" val="3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l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5"/>
  <p:tag name="PICTUREFILESIZE" val="4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\rho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10"/>
  <p:tag name="PICTUREFILESIZE" val="8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D7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29"/>
  <p:tag name="PICTUREFILESIZE" val="14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m_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27"/>
  <p:tag name="PICTUREFILESIZE" val="17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E_\rho =\partial_\rho A_t(\rho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127"/>
  <p:tag name="PICTUREFILESIZE" val="74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A_t(\rho) \sim \mu + \frac{Q}{\rho^2}+\cdots~~,~~Q\sim &lt;\psi^\dagger \psi&gt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360"/>
  <p:tag name="PICTUREFILESIZE" val="176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y(\rho)\sim m_q+ \frac{c}{\rho^2}+\cdots$~~,~~$c\sim &lt;\bar{\psi}\psi&gt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343"/>
  <p:tag name="PICTUREFILESIZE" val="154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\vec{x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14"/>
  <p:tag name="PICTUREFILESIZE" val="10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l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5"/>
  <p:tag name="PICTUREFILESIZE" val="4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\rho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10"/>
  <p:tag name="PICTUREFILESIZE" val="8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U(1)_B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61"/>
  <p:tag name="PICTUREFILESIZE" val="327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D7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29"/>
  <p:tag name="PICTUREFILESIZE" val="144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m_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27"/>
  <p:tag name="PICTUREFILESIZE" val="17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\vec{x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14"/>
  <p:tag name="PICTUREFILESIZE" val="10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l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5"/>
  <p:tag name="PICTUREFILESIZE" val="4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\rho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10"/>
  <p:tag name="PICTUREFILESIZE" val="8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ds_{10}^2 =e^{\Phi/2}\left(\frac{r^2}{R^2} A^2(r)\eta_{\mu\nu} dx^{\mu}dx^{\nu}&#10;+\frac{R^2}{r^2} dr^2 +R^2 d\Omega_5^2 \right) \cr&#10;A(r)=\left(1-\left(\frac{r_{0}}{r}\right)^8 \right)^{1/4},~~~~~&#10;e^{\Phi}=\left(\frac{(r/r_0)^4+1}{(r/r_0)^4-1}\right)^{\sqrt{3/2}}&#10;\label{bhbg}&#10;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529"/>
  <p:tag name="PICTUREFILESIZE" val="743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ds_{10}^2 =e^{\Phi/2}\left(\frac{r^2}{R^2} A^2(r)\eta_{\mu\nu} dx^{\mu}dx^{\nu}&#10;+\frac{R^2}{r^2} dr^2 +R^2 d\Omega_5^2 \right) \cr&#10;A(r)=\left(1-\left(\frac{r_{0}}{r}\right)^8 \right)^{1/4},~~~~~&#10;e^{\Phi}=\left(\frac{(r/r_0)+1}{(r/r_0)-1}\right)^{\sqrt{3/2}}&#10;\label{bhbg}&#10;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519"/>
  <p:tag name="PICTUREFILESIZE" val="730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S_{D7}&amp;=&amp; -N_f \mu_7 \int d\xi^8 e^{-\Phi}\sqrt{{\rm det}(g+2\pi \alpha' F)}\cr\cr&#10;&amp;=&amp; -\tau_7 \int dt d\rho A(r)^3 \rho^3 e^{\Phi/2}\sqrt{e^{\Phi} A(r)^2 (1+\dot{y}^2) -\tilde{F}^2}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546"/>
  <p:tag name="PICTUREFILESIZE" val="553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ds_{D7}^2 =e^{\Phi/2}\left[\frac{r^2}{R^2} A^2(r)(dt^2+ d\vec{x}^{2})&#10;+\frac{R^2}{r^2}\left\{(1+\dot{y}^2 )d\rho^2 + \rho^2 d\Omega_3^2 \right\} \right]&#10;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625"/>
  <p:tag name="PICTUREFILESIZE" val="4150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\frac{\partial {\cal L}_{D7}}{\partial \tilde{F}}&#10;=\frac{A(r)^3 \rho^3 e^{\Phi/2}\tilde{F}}{\sqrt{e^{\Phi}A(r)^2 (1+\dot{y}^2)-\tilde{F}^2}}&#10;\equiv -\tilde{Q}&#10;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382"/>
  <p:tag name="PICTUREFILESIZE" val="321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U(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46"/>
  <p:tag name="PICTUREFILESIZE" val="249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{\cal H}_{D7} &amp;=&amp; \tilde{F}\frac{\partial {\cal L}_{D7}}{\partial {\tilde F}} \cr\cr&#10;&amp;=&amp; \int d\rho \sqrt{\tilde{Q}^2 + A(r)^6 \rho^6 e^{\Phi}}\sqrt{e^{\Phi}A(r)^2 (1+\dot{y}^2)} &#10;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495"/>
  <p:tag name="PICTUREFILESIZE" val="4120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\tilde{F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15"/>
  <p:tag name="PICTUREFILESIZE" val="8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S_{D5}&amp;=&amp; -\mu_5 \int d^6 \xi e^{-\Phi}\sqrt{{\rm det}(g+2\pi \alpha' F)}&#10;+\mu_5 \int 2\pi \alpha' A \wedge G^{(5)} \cr\cr&#10;&amp;=&amp; \tau_5 \int dt d\theta \sin^4\theta \left[-\sqrt{e^{\Phi}A(r)^2(r'^2 +r^2)-\tilde{F}^2}&#10; +4\tilde{A}_t\right]&#10;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593"/>
  <p:tag name="PICTUREFILESIZE" val="6338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ds_{D5}^2 = e^{\Phi/2}\left[ \frac{r^2}{R^2} A(r)^2 dt^2 +\frac{R^2}{r^2}\left(r'^2 +r^2\right)d\theta^2&#10;+R^2 \sin^2\theta d\Omega_4^2 \right]&#10;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598"/>
  <p:tag name="PICTUREFILESIZE" val="399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\frac{\partial {\cal L}_{D5}}{\partial \tilde{F}}&#10;&amp;=&amp; \frac{ \sin^4\theta \tilde{F}}{\sqrt{e^{\Phi}A(r)^2(r'^2 +r^2)-\tilde{F}^2}}&#10;\equiv  -D(\theta)&#10;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444"/>
  <p:tag name="PICTUREFILESIZE" val="298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\partial_{\theta}D(\theta)&amp;=&amp;-4\sin^4 \theta \cr&#10;D(\theta)&amp;=&amp;\frac{3}{2}(\nu\pi -\theta)+\frac{3}{2}\sin\theta\cos\theta +\sin^3\theta\cos\theta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482"/>
  <p:tag name="PICTUREFILESIZE" val="3470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{\cal H}_{D5}/\tau_5 &amp;=&amp;\tilde{F}\frac{\partial {\cal L}_{D5}}{\partial \tilde{F}}-{\cal L}_{D5}\cr\cr&#10;&amp;=&amp; \int d\theta A(r)\sqrt{e^{\Phi}(r'^2 +r^2)}\sqrt{D(\theta)^2 +\sin^8\theta}&#10;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507"/>
  <p:tag name="PICTUREFILESIZE" val="4434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F_{D5} &amp;=&amp; -\frac{\partial {\cal H}_{D5}}{\partial r_c}\Big|_{fix ~other~ values} \cr&#10;&amp;=&amp; -N_c T_F \frac{A(r)r' e^{\Phi/2}}{\sqrt{r'^2 +r^2}}\Bigg|_{r=r_c}&#10;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310"/>
  <p:tag name="PICTUREFILESIZE" val="387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F_{D7}=\frac{Q}{N_c} F_{D5}&#10;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135"/>
  <p:tag name="PICTUREFILESIZE" val="86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\dot{y}_c = \frac{r_c'}{y_c}&#10;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70"/>
  <p:tag name="PICTUREFILESIZE" val="51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m_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27"/>
  <p:tag name="PICTUREFILESIZE" val="17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\bea&#10;y \sim m_q + \frac{c}{\rho^2} + \cdots&#10;\ee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171"/>
  <p:tag name="PICTUREFILESIZE" val="788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y(t,\rho,x)=y_0 (\rho) + \delta y(t,\rho,x) \c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307"/>
  <p:tag name="PICTUREFILESIZE" val="153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\phi(t,\rho,x)=0 + \delta \phi(t,\rho,x) \c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270"/>
  <p:tag name="PICTUREFILESIZE" val="1327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\Psi''(\rho)-V_{eff}(\rho,M)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230"/>
  <p:tag name="PICTUREFILESIZE" val="123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quark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54"/>
  <p:tag name="PICTUREFILESIZE" val="34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meso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61"/>
  <p:tag name="PICTUREFILESIZE" val="33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D7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29"/>
  <p:tag name="PICTUREFILESIZE" val="14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D3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29"/>
  <p:tag name="PICTUREFILESIZE" val="18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def\bea{\begin{eqnarray*}}&#10;\def\eea{\end{eqnarray*}}&#10;\begin{document}&#10;$\vec{x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09"/>
  <p:tag name="BOXHEIGHT" val="355"/>
  <p:tag name="BOXFONT" val="9"/>
  <p:tag name="BOXWRAP" val="False"/>
  <p:tag name="WORKAROUNDTRANSPARENCYBUG" val="False"/>
  <p:tag name="ALLOWFONTSUBSTITUTION" val="False"/>
  <p:tag name="BITMAPFORMAT" val="pngmono"/>
  <p:tag name="ORIGWIDTH" val="14"/>
  <p:tag name="PICTUREFILESIZE" val="105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5768</TotalTime>
  <Words>939</Words>
  <Application>Microsoft Office PowerPoint</Application>
  <PresentationFormat>On-screen Show (4:3)</PresentationFormat>
  <Paragraphs>303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광장</vt:lpstr>
      <vt:lpstr> To be or not to be,  BR-scaling in hQCD  Sang-Jin Sin (HYU)               @him-wcu 09.10  </vt:lpstr>
      <vt:lpstr>Introduction: Dynamical mass*</vt:lpstr>
      <vt:lpstr>AdS/CFT</vt:lpstr>
      <vt:lpstr>Bottom Up Approach</vt:lpstr>
      <vt:lpstr>Baryon Chemical potential </vt:lpstr>
      <vt:lpstr>Coupling of (metric + vector) </vt:lpstr>
      <vt:lpstr>Result: AdS charged black hole</vt:lpstr>
      <vt:lpstr>Hardwall and confinement</vt:lpstr>
      <vt:lpstr>Phase diagram:  fixed chemical potential</vt:lpstr>
      <vt:lpstr>Phase diagram (fixed density)</vt:lpstr>
      <vt:lpstr>Confining Phase with Baryon charge</vt:lpstr>
      <vt:lpstr>Eq.of M    &amp; B.C </vt:lpstr>
      <vt:lpstr>Slide 13</vt:lpstr>
      <vt:lpstr>Vector meson in medium</vt:lpstr>
      <vt:lpstr>  a1 vs density </vt:lpstr>
      <vt:lpstr>Pion decay constant</vt:lpstr>
      <vt:lpstr>Pion velocity vs density</vt:lpstr>
      <vt:lpstr>Pion mass vs density </vt:lpstr>
      <vt:lpstr>Summary: Bottom up. I   </vt:lpstr>
      <vt:lpstr>Top Down Approach</vt:lpstr>
      <vt:lpstr>Chemical potential with quark </vt:lpstr>
      <vt:lpstr>Chemical potential with Baryon</vt:lpstr>
      <vt:lpstr>Background geometry </vt:lpstr>
      <vt:lpstr> Hardwares: DBI action</vt:lpstr>
      <vt:lpstr>Probe D7 brane: action</vt:lpstr>
      <vt:lpstr>D7: first integral and Ruthian</vt:lpstr>
      <vt:lpstr>D7 embedding</vt:lpstr>
      <vt:lpstr>Ex: Chiral condensation and m_q</vt:lpstr>
      <vt:lpstr>D5</vt:lpstr>
      <vt:lpstr>DBI for D5 (Baryon vertex)</vt:lpstr>
      <vt:lpstr>Eq. of M for  D5</vt:lpstr>
      <vt:lpstr>Shape of Baryon vertex</vt:lpstr>
      <vt:lpstr>Interaction of D7-D5: force balance with Baryon vertex  </vt:lpstr>
      <vt:lpstr> </vt:lpstr>
      <vt:lpstr>Fixed Q, varing m_q</vt:lpstr>
      <vt:lpstr> </vt:lpstr>
      <vt:lpstr>Baryon mass with density</vt:lpstr>
      <vt:lpstr>Chiral condensation in Medium</vt:lpstr>
      <vt:lpstr>Meson: Fluctuation on D7 brane</vt:lpstr>
      <vt:lpstr>Fluctuation on D7 brane </vt:lpstr>
      <vt:lpstr>Fluctuation on D7 brane</vt:lpstr>
      <vt:lpstr>For very small m_q: </vt:lpstr>
      <vt:lpstr>Summary</vt:lpstr>
      <vt:lpstr>Conclusion: What next?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서윤석</dc:creator>
  <cp:lastModifiedBy>Sang-Jin Sin</cp:lastModifiedBy>
  <cp:revision>168</cp:revision>
  <dcterms:created xsi:type="dcterms:W3CDTF">2007-08-24T07:08:40Z</dcterms:created>
  <dcterms:modified xsi:type="dcterms:W3CDTF">2009-10-31T05:56:09Z</dcterms:modified>
</cp:coreProperties>
</file>