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611" r:id="rId3"/>
    <p:sldId id="519" r:id="rId4"/>
    <p:sldId id="565" r:id="rId5"/>
    <p:sldId id="604" r:id="rId6"/>
    <p:sldId id="605" r:id="rId7"/>
    <p:sldId id="606" r:id="rId8"/>
    <p:sldId id="607" r:id="rId9"/>
    <p:sldId id="608" r:id="rId10"/>
    <p:sldId id="609" r:id="rId11"/>
    <p:sldId id="610" r:id="rId12"/>
    <p:sldId id="566" r:id="rId13"/>
    <p:sldId id="603" r:id="rId14"/>
    <p:sldId id="567" r:id="rId15"/>
    <p:sldId id="528" r:id="rId16"/>
    <p:sldId id="529" r:id="rId17"/>
    <p:sldId id="568" r:id="rId18"/>
    <p:sldId id="570" r:id="rId19"/>
    <p:sldId id="571" r:id="rId20"/>
    <p:sldId id="572" r:id="rId21"/>
    <p:sldId id="530" r:id="rId22"/>
    <p:sldId id="531" r:id="rId23"/>
    <p:sldId id="532" r:id="rId24"/>
    <p:sldId id="533" r:id="rId25"/>
    <p:sldId id="578" r:id="rId26"/>
    <p:sldId id="579" r:id="rId27"/>
    <p:sldId id="580" r:id="rId28"/>
    <p:sldId id="581" r:id="rId29"/>
    <p:sldId id="582" r:id="rId30"/>
    <p:sldId id="583" r:id="rId31"/>
    <p:sldId id="584" r:id="rId32"/>
    <p:sldId id="537" r:id="rId33"/>
    <p:sldId id="538" r:id="rId34"/>
    <p:sldId id="539" r:id="rId35"/>
    <p:sldId id="540" r:id="rId36"/>
    <p:sldId id="541" r:id="rId37"/>
    <p:sldId id="542" r:id="rId38"/>
    <p:sldId id="543" r:id="rId39"/>
    <p:sldId id="544" r:id="rId40"/>
    <p:sldId id="545" r:id="rId41"/>
    <p:sldId id="591" r:id="rId42"/>
    <p:sldId id="593" r:id="rId43"/>
    <p:sldId id="594" r:id="rId44"/>
    <p:sldId id="598" r:id="rId45"/>
    <p:sldId id="599" r:id="rId46"/>
    <p:sldId id="600" r:id="rId47"/>
    <p:sldId id="601" r:id="rId48"/>
    <p:sldId id="602" r:id="rId49"/>
    <p:sldId id="595" r:id="rId50"/>
    <p:sldId id="596" r:id="rId51"/>
    <p:sldId id="547" r:id="rId52"/>
    <p:sldId id="597" r:id="rId53"/>
  </p:sldIdLst>
  <p:sldSz cx="9144000" cy="6858000" type="screen4x3"/>
  <p:notesSz cx="6858000" cy="9144000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2400" b="1" kern="1200">
        <a:solidFill>
          <a:schemeClr val="accent1"/>
        </a:solidFill>
        <a:latin typeface="Comic Sans MS" pitchFamily="66" charset="0"/>
        <a:ea typeface="굴림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2400" b="1" kern="1200">
        <a:solidFill>
          <a:schemeClr val="accent1"/>
        </a:solidFill>
        <a:latin typeface="Comic Sans MS" pitchFamily="66" charset="0"/>
        <a:ea typeface="굴림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2400" b="1" kern="1200">
        <a:solidFill>
          <a:schemeClr val="accent1"/>
        </a:solidFill>
        <a:latin typeface="Comic Sans MS" pitchFamily="66" charset="0"/>
        <a:ea typeface="굴림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2400" b="1" kern="1200">
        <a:solidFill>
          <a:schemeClr val="accent1"/>
        </a:solidFill>
        <a:latin typeface="Comic Sans MS" pitchFamily="66" charset="0"/>
        <a:ea typeface="굴림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2400" b="1" kern="1200">
        <a:solidFill>
          <a:schemeClr val="accent1"/>
        </a:solidFill>
        <a:latin typeface="Comic Sans MS" pitchFamily="66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b="1" kern="1200">
        <a:solidFill>
          <a:schemeClr val="accent1"/>
        </a:solidFill>
        <a:latin typeface="Comic Sans MS" pitchFamily="66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b="1" kern="1200">
        <a:solidFill>
          <a:schemeClr val="accent1"/>
        </a:solidFill>
        <a:latin typeface="Comic Sans MS" pitchFamily="66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b="1" kern="1200">
        <a:solidFill>
          <a:schemeClr val="accent1"/>
        </a:solidFill>
        <a:latin typeface="Comic Sans MS" pitchFamily="66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b="1" kern="1200">
        <a:solidFill>
          <a:schemeClr val="accent1"/>
        </a:solidFill>
        <a:latin typeface="Comic Sans MS" pitchFamily="66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CAFF"/>
    <a:srgbClr val="CC3300"/>
    <a:srgbClr val="CC99FF"/>
    <a:srgbClr val="9966FF"/>
    <a:srgbClr val="00B800"/>
    <a:srgbClr val="009900"/>
    <a:srgbClr val="FFCC00"/>
    <a:srgbClr val="0000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94" autoAdjust="0"/>
    <p:restoredTop sz="98695" autoAdjust="0"/>
  </p:normalViewPr>
  <p:slideViewPr>
    <p:cSldViewPr>
      <p:cViewPr varScale="1">
        <p:scale>
          <a:sx n="73" d="100"/>
          <a:sy n="73" d="100"/>
        </p:scale>
        <p:origin x="-1182" y="-90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image" Target="../media/image32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ko-KR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320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0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20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ko-KR"/>
          </a:p>
        </p:txBody>
      </p:sp>
      <p:sp>
        <p:nvSpPr>
          <p:cNvPr id="320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8AA066-580D-4B51-957B-F7372612A15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3120A-F1D5-41FF-84DE-07FCAAF63238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551C3-338A-45A6-9424-696CDDE9B67D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4F2D8F-11E8-49E0-9658-CA98A822AFF1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The following is the chronicle of hadronic world in the viewpoint of a skyrmionist. </a:t>
            </a:r>
          </a:p>
          <a:p>
            <a:r>
              <a:rPr lang="en-US" altLang="ko-KR"/>
              <a:t>First there were nucleons.</a:t>
            </a:r>
          </a:p>
          <a:p>
            <a:r>
              <a:rPr lang="en-US" altLang="ko-KR"/>
              <a:t>Then, the pion is introduced by Yukawa. At that time it was just a messenger, mediating the nuclear force among nucleons.</a:t>
            </a:r>
          </a:p>
          <a:p>
            <a:r>
              <a:rPr lang="en-US" altLang="ko-KR"/>
              <a:t>Now, there are only pions in the hadronic world, because pions can produce the nucleons in the form of soliton.</a:t>
            </a:r>
          </a:p>
          <a:p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6831D-C498-4F3F-BF97-BAA342220AF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D617E-B82F-4F6A-BF22-33B529B62E9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880E4-9557-4594-95E7-8E3910AC824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91538-4036-42BF-91E4-1D030448058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E605E-7194-4ACC-A2EA-CEB174E3476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4DC99-5FC9-4532-A571-12C069F5EAC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26CC3-FEB2-451A-BF0C-D6C7A1AE6BB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CD071-39CB-44C8-B43D-E401CF680FC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AF07E-C3DC-4B7F-A0AC-78179CE671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A6B76-F454-4303-BFE7-1EB286000BA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2E97E-EA10-48A2-B878-14EC571987A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96B91845-3C65-4AF9-B975-E4CCA07FA02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56" y="1450981"/>
            <a:ext cx="8801100" cy="2835275"/>
          </a:xfrm>
          <a:noFill/>
        </p:spPr>
        <p:txBody>
          <a:bodyPr>
            <a:spAutoFit/>
          </a:bodyPr>
          <a:lstStyle/>
          <a:p>
            <a:r>
              <a:rPr lang="en-US" altLang="ko-KR" sz="6000" dirty="0" smtClean="0">
                <a:solidFill>
                  <a:srgbClr val="FFFF66"/>
                </a:solidFill>
                <a:latin typeface="Comic Sans MS" pitchFamily="66" charset="0"/>
              </a:rPr>
              <a:t>Half-</a:t>
            </a:r>
            <a:r>
              <a:rPr lang="en-US" altLang="ko-KR" sz="6000" dirty="0" err="1" smtClean="0">
                <a:solidFill>
                  <a:srgbClr val="FFFF66"/>
                </a:solidFill>
                <a:latin typeface="Comic Sans MS" pitchFamily="66" charset="0"/>
              </a:rPr>
              <a:t>Skyrmion</a:t>
            </a:r>
            <a:r>
              <a:rPr lang="en-US" altLang="ko-KR" sz="6000" dirty="0" smtClean="0">
                <a:solidFill>
                  <a:srgbClr val="FFFF66"/>
                </a:solidFill>
                <a:latin typeface="Comic Sans MS" pitchFamily="66" charset="0"/>
              </a:rPr>
              <a:t> Matter</a:t>
            </a:r>
            <a:r>
              <a:rPr lang="en-US" altLang="ko-KR" sz="6000" dirty="0">
                <a:solidFill>
                  <a:srgbClr val="FFFF66"/>
                </a:solidFill>
                <a:latin typeface="Comic Sans MS" pitchFamily="66" charset="0"/>
              </a:rPr>
              <a:t/>
            </a:r>
            <a:br>
              <a:rPr lang="en-US" altLang="ko-KR" sz="6000" dirty="0">
                <a:solidFill>
                  <a:srgbClr val="FFFF66"/>
                </a:solidFill>
                <a:latin typeface="Comic Sans MS" pitchFamily="66" charset="0"/>
              </a:rPr>
            </a:br>
            <a:r>
              <a:rPr lang="en-US" altLang="ko-KR" sz="6000" dirty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</a:rPr>
              <a:t>&amp;</a:t>
            </a:r>
            <a:br>
              <a:rPr lang="en-US" altLang="ko-KR" sz="6000" dirty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</a:rPr>
            </a:br>
            <a:r>
              <a:rPr lang="en-US" altLang="ko-KR" sz="6000" dirty="0" err="1" smtClean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</a:rPr>
              <a:t>Quarkionic</a:t>
            </a:r>
            <a:r>
              <a:rPr lang="en-US" altLang="ko-KR" sz="6000" dirty="0" smtClean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</a:rPr>
              <a:t> Matter</a:t>
            </a:r>
            <a:endParaRPr lang="en-US" altLang="ko-KR" sz="6000" dirty="0">
              <a:solidFill>
                <a:schemeClr val="tx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357950" y="214290"/>
            <a:ext cx="2656496" cy="10156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0" dirty="0" smtClean="0">
                <a:solidFill>
                  <a:schemeClr val="tx1"/>
                </a:solidFill>
              </a:rPr>
              <a:t>HIM-WCU workshop</a:t>
            </a:r>
          </a:p>
          <a:p>
            <a:r>
              <a:rPr lang="en-US" altLang="ko-KR" sz="2000" b="0" dirty="0" err="1" smtClean="0">
                <a:solidFill>
                  <a:schemeClr val="tx1"/>
                </a:solidFill>
              </a:rPr>
              <a:t>Hanyang</a:t>
            </a:r>
            <a:r>
              <a:rPr lang="en-US" altLang="ko-KR" sz="2000" b="0" dirty="0" smtClean="0">
                <a:solidFill>
                  <a:schemeClr val="tx1"/>
                </a:solidFill>
              </a:rPr>
              <a:t> </a:t>
            </a:r>
            <a:r>
              <a:rPr lang="en-US" altLang="ko-KR" sz="2000" b="0" dirty="0">
                <a:solidFill>
                  <a:schemeClr val="tx1"/>
                </a:solidFill>
              </a:rPr>
              <a:t>U.</a:t>
            </a:r>
          </a:p>
          <a:p>
            <a:r>
              <a:rPr lang="en-US" altLang="ko-KR" sz="2000" b="0" dirty="0" smtClean="0">
                <a:solidFill>
                  <a:schemeClr val="tx1"/>
                </a:solidFill>
              </a:rPr>
              <a:t>Oct. 31</a:t>
            </a:r>
            <a:r>
              <a:rPr lang="en-US" altLang="ko-KR" sz="2000" b="0" dirty="0">
                <a:solidFill>
                  <a:schemeClr val="tx1"/>
                </a:solidFill>
              </a:rPr>
              <a:t>, </a:t>
            </a:r>
            <a:r>
              <a:rPr lang="en-US" altLang="ko-KR" sz="2000" b="0" dirty="0" smtClean="0">
                <a:solidFill>
                  <a:schemeClr val="tx1"/>
                </a:solidFill>
              </a:rPr>
              <a:t>2009</a:t>
            </a:r>
            <a:endParaRPr lang="en-US" altLang="ko-KR" sz="2000" b="0" dirty="0">
              <a:solidFill>
                <a:schemeClr val="tx1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85800" y="4479941"/>
            <a:ext cx="762000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3200" b="0" dirty="0" err="1">
                <a:solidFill>
                  <a:schemeClr val="tx1"/>
                </a:solidFill>
              </a:rPr>
              <a:t>Byung</a:t>
            </a:r>
            <a:r>
              <a:rPr lang="en-US" altLang="ko-KR" sz="3200" b="0" dirty="0">
                <a:solidFill>
                  <a:schemeClr val="tx1"/>
                </a:solidFill>
              </a:rPr>
              <a:t>-Yoon Park</a:t>
            </a:r>
          </a:p>
          <a:p>
            <a:pPr>
              <a:spcBef>
                <a:spcPct val="20000"/>
              </a:spcBef>
            </a:pPr>
            <a:r>
              <a:rPr lang="en-US" altLang="ko-KR" sz="3200" b="0" dirty="0">
                <a:solidFill>
                  <a:schemeClr val="tx1"/>
                </a:solidFill>
              </a:rPr>
              <a:t>(</a:t>
            </a:r>
            <a:r>
              <a:rPr lang="en-US" altLang="ko-KR" sz="3200" b="0" dirty="0" err="1">
                <a:solidFill>
                  <a:schemeClr val="tx1"/>
                </a:solidFill>
              </a:rPr>
              <a:t>Chungnam</a:t>
            </a:r>
            <a:r>
              <a:rPr lang="en-US" altLang="ko-KR" sz="3200" b="0" dirty="0">
                <a:solidFill>
                  <a:schemeClr val="tx1"/>
                </a:solidFill>
              </a:rPr>
              <a:t> Nat’l Univ.)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0" y="2195513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altLang="ko-KR" b="0">
              <a:solidFill>
                <a:schemeClr val="tx1"/>
              </a:solidFill>
              <a:latin typeface="굴림" pitchFamily="50" charset="-127"/>
            </a:endParaRPr>
          </a:p>
          <a:p>
            <a:pPr lvl="2" algn="l" eaLnBrk="0" latinLnBrk="0" hangingPunct="0"/>
            <a:endParaRPr lang="en-US" altLang="ko-KR" b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0" y="3840163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altLang="ko-KR" b="0">
              <a:solidFill>
                <a:schemeClr val="tx1"/>
              </a:solidFill>
              <a:latin typeface="굴림" pitchFamily="50" charset="-127"/>
            </a:endParaRPr>
          </a:p>
          <a:p>
            <a:pPr algn="l" eaLnBrk="0" latinLnBrk="0" hangingPunct="0"/>
            <a:endParaRPr lang="en-US" altLang="ko-KR" b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0" y="2195513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altLang="ko-KR" b="0">
              <a:solidFill>
                <a:schemeClr val="tx1"/>
              </a:solidFill>
              <a:latin typeface="굴림" pitchFamily="50" charset="-127"/>
            </a:endParaRPr>
          </a:p>
          <a:p>
            <a:pPr lvl="2" algn="l" eaLnBrk="0" latinLnBrk="0" hangingPunct="0"/>
            <a:endParaRPr lang="en-US" altLang="ko-KR" b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0" y="3840163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altLang="ko-KR" b="0">
              <a:solidFill>
                <a:schemeClr val="tx1"/>
              </a:solidFill>
              <a:latin typeface="굴림" pitchFamily="50" charset="-127"/>
            </a:endParaRPr>
          </a:p>
          <a:p>
            <a:pPr algn="l" eaLnBrk="0" latinLnBrk="0" hangingPunct="0"/>
            <a:endParaRPr lang="en-US" altLang="ko-KR" b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0" y="2195513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altLang="ko-KR" b="0">
              <a:solidFill>
                <a:schemeClr val="tx1"/>
              </a:solidFill>
              <a:latin typeface="굴림" pitchFamily="50" charset="-127"/>
            </a:endParaRPr>
          </a:p>
          <a:p>
            <a:pPr lvl="2" algn="l" eaLnBrk="0" latinLnBrk="0" hangingPunct="0"/>
            <a:endParaRPr lang="en-US" altLang="ko-KR" b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0" y="3840163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altLang="ko-KR" b="0">
              <a:solidFill>
                <a:schemeClr val="tx1"/>
              </a:solidFill>
              <a:latin typeface="굴림" pitchFamily="50" charset="-127"/>
            </a:endParaRPr>
          </a:p>
          <a:p>
            <a:pPr algn="l" eaLnBrk="0" latinLnBrk="0" hangingPunct="0"/>
            <a:endParaRPr lang="en-US" altLang="ko-KR" b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17102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857224" y="285728"/>
            <a:ext cx="7467600" cy="823913"/>
          </a:xfrm>
          <a:noFill/>
          <a:ln/>
        </p:spPr>
        <p:txBody>
          <a:bodyPr>
            <a:spAutoFit/>
          </a:bodyPr>
          <a:lstStyle/>
          <a:p>
            <a:r>
              <a:rPr lang="en-US" altLang="ko-KR" sz="4800" dirty="0">
                <a:solidFill>
                  <a:srgbClr val="C9C9C9"/>
                </a:solidFill>
                <a:latin typeface="Comic Sans MS" pitchFamily="66" charset="0"/>
              </a:rPr>
              <a:t>Multi-</a:t>
            </a:r>
            <a:r>
              <a:rPr lang="en-US" altLang="ko-KR" sz="4800" dirty="0" err="1">
                <a:solidFill>
                  <a:srgbClr val="C9C9C9"/>
                </a:solidFill>
                <a:latin typeface="Comic Sans MS" pitchFamily="66" charset="0"/>
              </a:rPr>
              <a:t>Skyrmion</a:t>
            </a:r>
            <a:r>
              <a:rPr lang="en-US" altLang="ko-KR" sz="4800" dirty="0">
                <a:solidFill>
                  <a:srgbClr val="C9C9C9"/>
                </a:solidFill>
                <a:latin typeface="Comic Sans MS" pitchFamily="66" charset="0"/>
              </a:rPr>
              <a:t> system</a:t>
            </a:r>
          </a:p>
        </p:txBody>
      </p:sp>
      <p:graphicFrame>
        <p:nvGraphicFramePr>
          <p:cNvPr id="171022" name="Object 14"/>
          <p:cNvGraphicFramePr>
            <a:graphicFrameLocks noChangeAspect="1"/>
          </p:cNvGraphicFramePr>
          <p:nvPr/>
        </p:nvGraphicFramePr>
        <p:xfrm>
          <a:off x="1066800" y="1854200"/>
          <a:ext cx="1514475" cy="1447800"/>
        </p:xfrm>
        <a:graphic>
          <a:graphicData uri="http://schemas.openxmlformats.org/presentationml/2006/ole">
            <p:oleObj spid="_x0000_s406530" name="비트맵 이미지" r:id="rId3" imgW="1514686" imgH="1448002" progId="PBrush">
              <p:embed/>
            </p:oleObj>
          </a:graphicData>
        </a:graphic>
      </p:graphicFrame>
      <p:graphicFrame>
        <p:nvGraphicFramePr>
          <p:cNvPr id="171023" name="Object 15"/>
          <p:cNvGraphicFramePr>
            <a:graphicFrameLocks noChangeAspect="1"/>
          </p:cNvGraphicFramePr>
          <p:nvPr/>
        </p:nvGraphicFramePr>
        <p:xfrm>
          <a:off x="3762375" y="1854200"/>
          <a:ext cx="1619250" cy="1552575"/>
        </p:xfrm>
        <a:graphic>
          <a:graphicData uri="http://schemas.openxmlformats.org/presentationml/2006/ole">
            <p:oleObj spid="_x0000_s406531" name="비트맵 이미지" r:id="rId4" imgW="1619476" imgH="1552792" progId="PBrush">
              <p:embed/>
            </p:oleObj>
          </a:graphicData>
        </a:graphic>
      </p:graphicFrame>
      <p:graphicFrame>
        <p:nvGraphicFramePr>
          <p:cNvPr id="171024" name="Object 16"/>
          <p:cNvGraphicFramePr>
            <a:graphicFrameLocks noChangeAspect="1"/>
          </p:cNvGraphicFramePr>
          <p:nvPr/>
        </p:nvGraphicFramePr>
        <p:xfrm>
          <a:off x="6477000" y="1854200"/>
          <a:ext cx="1657350" cy="1581150"/>
        </p:xfrm>
        <a:graphic>
          <a:graphicData uri="http://schemas.openxmlformats.org/presentationml/2006/ole">
            <p:oleObj spid="_x0000_s406532" name="비트맵 이미지" r:id="rId5" imgW="1657581" imgH="1580952" progId="PBrush">
              <p:embed/>
            </p:oleObj>
          </a:graphicData>
        </a:graphic>
      </p:graphicFrame>
      <p:graphicFrame>
        <p:nvGraphicFramePr>
          <p:cNvPr id="171025" name="Object 17"/>
          <p:cNvGraphicFramePr>
            <a:graphicFrameLocks noChangeAspect="1"/>
          </p:cNvGraphicFramePr>
          <p:nvPr/>
        </p:nvGraphicFramePr>
        <p:xfrm>
          <a:off x="1066800" y="4292600"/>
          <a:ext cx="1533525" cy="1600200"/>
        </p:xfrm>
        <a:graphic>
          <a:graphicData uri="http://schemas.openxmlformats.org/presentationml/2006/ole">
            <p:oleObj spid="_x0000_s406533" name="비트맵 이미지" r:id="rId6" imgW="1533739" imgH="1600000" progId="PBrush">
              <p:embed/>
            </p:oleObj>
          </a:graphicData>
        </a:graphic>
      </p:graphicFrame>
      <p:graphicFrame>
        <p:nvGraphicFramePr>
          <p:cNvPr id="171026" name="Object 18"/>
          <p:cNvGraphicFramePr>
            <a:graphicFrameLocks noChangeAspect="1"/>
          </p:cNvGraphicFramePr>
          <p:nvPr/>
        </p:nvGraphicFramePr>
        <p:xfrm>
          <a:off x="3800475" y="4292600"/>
          <a:ext cx="1543050" cy="1590675"/>
        </p:xfrm>
        <a:graphic>
          <a:graphicData uri="http://schemas.openxmlformats.org/presentationml/2006/ole">
            <p:oleObj spid="_x0000_s406534" name="비트맵 이미지" r:id="rId7" imgW="1542857" imgH="1590897" progId="PBrush">
              <p:embed/>
            </p:oleObj>
          </a:graphicData>
        </a:graphic>
      </p:graphicFrame>
      <p:graphicFrame>
        <p:nvGraphicFramePr>
          <p:cNvPr id="171027" name="Object 19"/>
          <p:cNvGraphicFramePr>
            <a:graphicFrameLocks noChangeAspect="1"/>
          </p:cNvGraphicFramePr>
          <p:nvPr/>
        </p:nvGraphicFramePr>
        <p:xfrm>
          <a:off x="6477000" y="4292600"/>
          <a:ext cx="1590675" cy="1628775"/>
        </p:xfrm>
        <a:graphic>
          <a:graphicData uri="http://schemas.openxmlformats.org/presentationml/2006/ole">
            <p:oleObj spid="_x0000_s406535" name="비트맵 이미지" r:id="rId8" imgW="1590897" imgH="1628571" progId="PBrush">
              <p:embed/>
            </p:oleObj>
          </a:graphicData>
        </a:graphic>
      </p:graphicFrame>
      <p:sp>
        <p:nvSpPr>
          <p:cNvPr id="171028" name="Text Box 20"/>
          <p:cNvSpPr txBox="1">
            <a:spLocks noChangeArrowheads="1"/>
          </p:cNvSpPr>
          <p:nvPr/>
        </p:nvSpPr>
        <p:spPr bwMode="auto">
          <a:xfrm>
            <a:off x="990600" y="3378200"/>
            <a:ext cx="162877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0"/>
              <a:t>B=2 Torus</a:t>
            </a:r>
          </a:p>
        </p:txBody>
      </p:sp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3263900" y="3403600"/>
            <a:ext cx="2616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0"/>
              <a:t>B=3 Tetrahedron</a:t>
            </a:r>
          </a:p>
        </p:txBody>
      </p:sp>
      <p:sp>
        <p:nvSpPr>
          <p:cNvPr id="171030" name="Text Box 22"/>
          <p:cNvSpPr txBox="1">
            <a:spLocks noChangeArrowheads="1"/>
          </p:cNvSpPr>
          <p:nvPr/>
        </p:nvSpPr>
        <p:spPr bwMode="auto">
          <a:xfrm>
            <a:off x="6553200" y="3429000"/>
            <a:ext cx="1498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0"/>
              <a:t>B=4 Cube</a:t>
            </a:r>
          </a:p>
        </p:txBody>
      </p:sp>
      <p:sp>
        <p:nvSpPr>
          <p:cNvPr id="171031" name="Text Box 23"/>
          <p:cNvSpPr txBox="1">
            <a:spLocks noChangeArrowheads="1"/>
          </p:cNvSpPr>
          <p:nvPr/>
        </p:nvSpPr>
        <p:spPr bwMode="auto">
          <a:xfrm>
            <a:off x="517525" y="5969000"/>
            <a:ext cx="26082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0"/>
              <a:t>B=5 with D</a:t>
            </a:r>
            <a:r>
              <a:rPr lang="en-US" altLang="ko-KR" b="0" baseline="-25000"/>
              <a:t>d2</a:t>
            </a:r>
            <a:r>
              <a:rPr lang="en-US" altLang="ko-KR" b="0"/>
              <a:t> sym</a:t>
            </a:r>
          </a:p>
        </p:txBody>
      </p:sp>
      <p:sp>
        <p:nvSpPr>
          <p:cNvPr id="171032" name="Text Box 24"/>
          <p:cNvSpPr txBox="1">
            <a:spLocks noChangeArrowheads="1"/>
          </p:cNvSpPr>
          <p:nvPr/>
        </p:nvSpPr>
        <p:spPr bwMode="auto">
          <a:xfrm>
            <a:off x="3241675" y="5981700"/>
            <a:ext cx="26082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0"/>
              <a:t>B=6 with D</a:t>
            </a:r>
            <a:r>
              <a:rPr lang="en-US" altLang="ko-KR" b="0" baseline="-25000"/>
              <a:t>d4</a:t>
            </a:r>
            <a:r>
              <a:rPr lang="en-US" altLang="ko-KR" b="0"/>
              <a:t> sym</a:t>
            </a:r>
          </a:p>
        </p:txBody>
      </p:sp>
      <p:sp>
        <p:nvSpPr>
          <p:cNvPr id="171033" name="Text Box 25"/>
          <p:cNvSpPr txBox="1">
            <a:spLocks noChangeArrowheads="1"/>
          </p:cNvSpPr>
          <p:nvPr/>
        </p:nvSpPr>
        <p:spPr bwMode="auto">
          <a:xfrm>
            <a:off x="5924550" y="6019800"/>
            <a:ext cx="28368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0"/>
              <a:t>B=7 Dodecahedron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57200"/>
            <a:ext cx="6705600" cy="685800"/>
          </a:xfrm>
        </p:spPr>
        <p:txBody>
          <a:bodyPr/>
          <a:lstStyle/>
          <a:p>
            <a:r>
              <a:rPr lang="en-US" altLang="ko-KR" sz="4800">
                <a:solidFill>
                  <a:srgbClr val="C9C9C9"/>
                </a:solidFill>
                <a:latin typeface="Comic Sans MS" pitchFamily="66" charset="0"/>
              </a:rPr>
              <a:t>Toroidal B=2 skyrmion</a:t>
            </a:r>
          </a:p>
        </p:txBody>
      </p:sp>
      <p:pic>
        <p:nvPicPr>
          <p:cNvPr id="169987" name="Picture 3" descr="C:\2001\fcc-sk\seminar\deuteron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438400"/>
            <a:ext cx="3105150" cy="3505200"/>
          </a:xfrm>
          <a:prstGeom prst="rect">
            <a:avLst/>
          </a:prstGeom>
          <a:noFill/>
        </p:spPr>
      </p:pic>
      <p:graphicFrame>
        <p:nvGraphicFramePr>
          <p:cNvPr id="169988" name="Object 4"/>
          <p:cNvGraphicFramePr>
            <a:graphicFrameLocks noChangeAspect="1"/>
          </p:cNvGraphicFramePr>
          <p:nvPr/>
        </p:nvGraphicFramePr>
        <p:xfrm>
          <a:off x="838200" y="3048000"/>
          <a:ext cx="2571750" cy="1990725"/>
        </p:xfrm>
        <a:graphic>
          <a:graphicData uri="http://schemas.openxmlformats.org/presentationml/2006/ole">
            <p:oleObj spid="_x0000_s407554" name="비트맵 이미지" r:id="rId4" imgW="2572109" imgH="1991003" progId="PBrush">
              <p:embed/>
            </p:oleObj>
          </a:graphicData>
        </a:graphic>
      </p:graphicFrame>
      <p:sp>
        <p:nvSpPr>
          <p:cNvPr id="169989" name="Line 5"/>
          <p:cNvSpPr>
            <a:spLocks noChangeShapeType="1"/>
          </p:cNvSpPr>
          <p:nvPr/>
        </p:nvSpPr>
        <p:spPr bwMode="auto">
          <a:xfrm>
            <a:off x="3738563" y="3962400"/>
            <a:ext cx="990600" cy="0"/>
          </a:xfrm>
          <a:prstGeom prst="line">
            <a:avLst/>
          </a:prstGeom>
          <a:noFill/>
          <a:ln w="76200" cmpd="tri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3141663" y="1173163"/>
            <a:ext cx="5562600" cy="946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800" b="0">
                <a:solidFill>
                  <a:srgbClr val="99FFCC"/>
                </a:solidFill>
              </a:rPr>
              <a:t>1988, Braaten &amp; Carson,         </a:t>
            </a:r>
          </a:p>
          <a:p>
            <a:pPr algn="l"/>
            <a:r>
              <a:rPr lang="en-US" altLang="ko-KR" sz="2800" b="0">
                <a:solidFill>
                  <a:srgbClr val="99FFCC"/>
                </a:solidFill>
              </a:rPr>
              <a:t>1995, Leese, Manton &amp; Schroers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7224" y="2928934"/>
            <a:ext cx="77724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2. Dense </a:t>
            </a:r>
            <a:r>
              <a:rPr lang="en-US" altLang="ko-KR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Skyrmion</a:t>
            </a:r>
            <a:r>
              <a:rPr lang="en-US" altLang="ko-K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 Matter</a:t>
            </a:r>
            <a:endParaRPr lang="ko-KR" altLang="en-US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56"/>
            <a:ext cx="5837882" cy="53513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000232" y="3352816"/>
            <a:ext cx="4724400" cy="2362200"/>
            <a:chOff x="1440" y="144"/>
            <a:chExt cx="2976" cy="1488"/>
          </a:xfrm>
        </p:grpSpPr>
        <p:sp useBgFill="1"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1440" y="144"/>
              <a:ext cx="2976" cy="1488"/>
            </a:xfrm>
            <a:prstGeom prst="rect">
              <a:avLst/>
            </a:prstGeom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698" y="432"/>
              <a:ext cx="2360" cy="971"/>
              <a:chOff x="1698" y="432"/>
              <a:chExt cx="2360" cy="971"/>
            </a:xfrm>
          </p:grpSpPr>
          <p:pic>
            <p:nvPicPr>
              <p:cNvPr id="7" name="Picture 1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72" y="432"/>
                <a:ext cx="986" cy="96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" name="Picture 1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98" y="432"/>
                <a:ext cx="990" cy="97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214282" y="1500174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0" dirty="0" smtClean="0">
                <a:solidFill>
                  <a:schemeClr val="tx1">
                    <a:lumMod val="85000"/>
                  </a:schemeClr>
                </a:solidFill>
              </a:rPr>
              <a:t>Two </a:t>
            </a:r>
            <a:r>
              <a:rPr lang="en-US" altLang="ko-KR" sz="3200" b="0" dirty="0" err="1" smtClean="0">
                <a:solidFill>
                  <a:schemeClr val="tx1">
                    <a:lumMod val="85000"/>
                  </a:schemeClr>
                </a:solidFill>
              </a:rPr>
              <a:t>skyrmions</a:t>
            </a:r>
            <a:r>
              <a:rPr lang="en-US" altLang="ko-KR" sz="3200" b="0" dirty="0" smtClean="0">
                <a:solidFill>
                  <a:schemeClr val="tx1">
                    <a:lumMod val="85000"/>
                  </a:schemeClr>
                </a:solidFill>
              </a:rPr>
              <a:t> in the most attractive configuration.</a:t>
            </a:r>
            <a:endParaRPr lang="ko-KR" altLang="en-US" sz="3200" b="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5867400" y="1295400"/>
            <a:ext cx="2627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b="0">
                <a:solidFill>
                  <a:srgbClr val="99FFCC"/>
                </a:solidFill>
              </a:rPr>
              <a:t>1985, I. Klebanov</a:t>
            </a:r>
          </a:p>
        </p:txBody>
      </p:sp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5715000" y="5037138"/>
            <a:ext cx="2543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800" b="0">
                <a:solidFill>
                  <a:srgbClr val="99CCFF"/>
                </a:solidFill>
              </a:rPr>
              <a:t>(E/B)</a:t>
            </a:r>
            <a:r>
              <a:rPr lang="en-US" altLang="ko-KR" sz="2800" b="0" baseline="-25000">
                <a:solidFill>
                  <a:srgbClr val="99CCFF"/>
                </a:solidFill>
              </a:rPr>
              <a:t>min</a:t>
            </a:r>
            <a:r>
              <a:rPr lang="en-US" altLang="ko-KR" sz="2800" b="0">
                <a:solidFill>
                  <a:srgbClr val="99CCFF"/>
                </a:solidFill>
              </a:rPr>
              <a:t>=1.078</a:t>
            </a:r>
          </a:p>
          <a:p>
            <a:pPr algn="l"/>
            <a:r>
              <a:rPr lang="en-US" altLang="ko-KR" sz="2800" b="0">
                <a:solidFill>
                  <a:srgbClr val="000099"/>
                </a:solidFill>
              </a:rPr>
              <a:t>      </a:t>
            </a:r>
            <a:r>
              <a:rPr lang="en-US" altLang="ko-KR" sz="2800" b="0">
                <a:solidFill>
                  <a:srgbClr val="99CCFF"/>
                </a:solidFill>
              </a:rPr>
              <a:t>at</a:t>
            </a:r>
            <a:r>
              <a:rPr lang="en-US" altLang="ko-KR" sz="2800" b="0">
                <a:solidFill>
                  <a:srgbClr val="000099"/>
                </a:solidFill>
              </a:rPr>
              <a:t> </a:t>
            </a:r>
            <a:r>
              <a:rPr lang="en-US" altLang="ko-KR" sz="2800" b="0">
                <a:solidFill>
                  <a:srgbClr val="99CCFF"/>
                </a:solidFill>
              </a:rPr>
              <a:t>L</a:t>
            </a:r>
            <a:r>
              <a:rPr lang="en-US" altLang="ko-KR" sz="2800" b="0" baseline="-25000">
                <a:solidFill>
                  <a:srgbClr val="99CCFF"/>
                </a:solidFill>
              </a:rPr>
              <a:t>C</a:t>
            </a:r>
            <a:r>
              <a:rPr lang="en-US" altLang="ko-KR" sz="2800" b="0">
                <a:solidFill>
                  <a:srgbClr val="99CCFF"/>
                </a:solidFill>
              </a:rPr>
              <a:t>=5.56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altLang="ko-KR" sz="4000">
                <a:latin typeface="Comic Sans MS" pitchFamily="66" charset="0"/>
              </a:rPr>
              <a:t>Simple Cubic Skyrmion Crystal</a:t>
            </a:r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5638800" y="2667000"/>
            <a:ext cx="2581275" cy="946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 b="0" i="1">
                <a:solidFill>
                  <a:schemeClr val="tx2"/>
                </a:solidFill>
                <a:latin typeface="Arial" pitchFamily="34" charset="0"/>
              </a:rPr>
              <a:t>U(x+L</a:t>
            </a:r>
            <a:r>
              <a:rPr lang="en-US" altLang="ko-KR" sz="2800" b="0" i="1" baseline="-25000">
                <a:solidFill>
                  <a:schemeClr val="tx2"/>
                </a:solidFill>
                <a:latin typeface="Arial" pitchFamily="34" charset="0"/>
              </a:rPr>
              <a:t>C</a:t>
            </a:r>
            <a:r>
              <a:rPr lang="en-US" altLang="ko-KR" sz="2800" b="0" i="1">
                <a:solidFill>
                  <a:schemeClr val="tx2"/>
                </a:solidFill>
                <a:latin typeface="Arial" pitchFamily="34" charset="0"/>
              </a:rPr>
              <a:t>,y,z)      </a:t>
            </a:r>
          </a:p>
          <a:p>
            <a:r>
              <a:rPr lang="en-US" altLang="ko-KR" sz="2800" b="0" i="1">
                <a:solidFill>
                  <a:schemeClr val="tx2"/>
                </a:solidFill>
                <a:latin typeface="Arial" pitchFamily="34" charset="0"/>
              </a:rPr>
              <a:t>=</a:t>
            </a:r>
            <a:r>
              <a:rPr lang="en-US" altLang="ko-KR" sz="2800" b="0" i="1">
                <a:solidFill>
                  <a:schemeClr val="tx2"/>
                </a:solidFill>
                <a:latin typeface="Symbol" pitchFamily="18" charset="2"/>
              </a:rPr>
              <a:t>t</a:t>
            </a:r>
            <a:r>
              <a:rPr lang="en-US" altLang="ko-KR" sz="2800" b="0" i="1" baseline="-25000">
                <a:solidFill>
                  <a:schemeClr val="tx2"/>
                </a:solidFill>
                <a:latin typeface="Arial" pitchFamily="34" charset="0"/>
              </a:rPr>
              <a:t>y</a:t>
            </a:r>
            <a:r>
              <a:rPr lang="en-US" altLang="ko-KR" sz="2800" b="0" i="1">
                <a:solidFill>
                  <a:schemeClr val="tx2"/>
                </a:solidFill>
                <a:latin typeface="Arial" pitchFamily="34" charset="0"/>
              </a:rPr>
              <a:t> U(x,y,z) </a:t>
            </a:r>
            <a:r>
              <a:rPr lang="en-US" altLang="ko-KR" sz="2800" b="0" i="1">
                <a:solidFill>
                  <a:schemeClr val="tx2"/>
                </a:solidFill>
                <a:latin typeface="Symbol" pitchFamily="18" charset="2"/>
              </a:rPr>
              <a:t>t</a:t>
            </a:r>
            <a:r>
              <a:rPr lang="en-US" altLang="ko-KR" sz="2800" b="0" i="1" baseline="-25000">
                <a:solidFill>
                  <a:schemeClr val="tx2"/>
                </a:solidFill>
                <a:latin typeface="Arial" pitchFamily="34" charset="0"/>
              </a:rPr>
              <a:t>y</a:t>
            </a:r>
          </a:p>
        </p:txBody>
      </p:sp>
      <p:grpSp>
        <p:nvGrpSpPr>
          <p:cNvPr id="296966" name="Group 6"/>
          <p:cNvGrpSpPr>
            <a:grpSpLocks/>
          </p:cNvGrpSpPr>
          <p:nvPr/>
        </p:nvGrpSpPr>
        <p:grpSpPr bwMode="auto">
          <a:xfrm>
            <a:off x="685800" y="1905000"/>
            <a:ext cx="4813300" cy="4295775"/>
            <a:chOff x="200" y="1182"/>
            <a:chExt cx="3032" cy="2706"/>
          </a:xfrm>
        </p:grpSpPr>
        <p:sp>
          <p:nvSpPr>
            <p:cNvPr id="296967" name="Line 7"/>
            <p:cNvSpPr>
              <a:spLocks noChangeShapeType="1"/>
            </p:cNvSpPr>
            <p:nvPr/>
          </p:nvSpPr>
          <p:spPr bwMode="auto">
            <a:xfrm>
              <a:off x="1707" y="1440"/>
              <a:ext cx="0" cy="24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6968" name="Line 8"/>
            <p:cNvSpPr>
              <a:spLocks noChangeShapeType="1"/>
            </p:cNvSpPr>
            <p:nvPr/>
          </p:nvSpPr>
          <p:spPr bwMode="auto">
            <a:xfrm>
              <a:off x="2400" y="1440"/>
              <a:ext cx="0" cy="24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6969" name="Line 9"/>
            <p:cNvSpPr>
              <a:spLocks noChangeShapeType="1"/>
            </p:cNvSpPr>
            <p:nvPr/>
          </p:nvSpPr>
          <p:spPr bwMode="auto">
            <a:xfrm>
              <a:off x="1008" y="1440"/>
              <a:ext cx="0" cy="24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6970" name="Line 10"/>
            <p:cNvSpPr>
              <a:spLocks noChangeShapeType="1"/>
            </p:cNvSpPr>
            <p:nvPr/>
          </p:nvSpPr>
          <p:spPr bwMode="auto">
            <a:xfrm>
              <a:off x="336" y="2688"/>
              <a:ext cx="26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6971" name="Line 11"/>
            <p:cNvSpPr>
              <a:spLocks noChangeShapeType="1"/>
            </p:cNvSpPr>
            <p:nvPr/>
          </p:nvSpPr>
          <p:spPr bwMode="auto">
            <a:xfrm>
              <a:off x="336" y="3372"/>
              <a:ext cx="26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6972" name="Line 12"/>
            <p:cNvSpPr>
              <a:spLocks noChangeShapeType="1"/>
            </p:cNvSpPr>
            <p:nvPr/>
          </p:nvSpPr>
          <p:spPr bwMode="auto">
            <a:xfrm>
              <a:off x="336" y="1956"/>
              <a:ext cx="26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6973" name="Oval 13"/>
            <p:cNvSpPr>
              <a:spLocks noChangeArrowheads="1"/>
            </p:cNvSpPr>
            <p:nvPr/>
          </p:nvSpPr>
          <p:spPr bwMode="auto">
            <a:xfrm>
              <a:off x="2160" y="2436"/>
              <a:ext cx="480" cy="50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 sz="3200" b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96974" name="Oval 14"/>
            <p:cNvSpPr>
              <a:spLocks noChangeArrowheads="1"/>
            </p:cNvSpPr>
            <p:nvPr/>
          </p:nvSpPr>
          <p:spPr bwMode="auto">
            <a:xfrm>
              <a:off x="768" y="2436"/>
              <a:ext cx="480" cy="50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 sz="3200" b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96975" name="Oval 15"/>
            <p:cNvSpPr>
              <a:spLocks noChangeArrowheads="1"/>
            </p:cNvSpPr>
            <p:nvPr/>
          </p:nvSpPr>
          <p:spPr bwMode="auto">
            <a:xfrm>
              <a:off x="1470" y="1701"/>
              <a:ext cx="480" cy="50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 sz="3200" b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96976" name="Oval 16"/>
            <p:cNvSpPr>
              <a:spLocks noChangeArrowheads="1"/>
            </p:cNvSpPr>
            <p:nvPr/>
          </p:nvSpPr>
          <p:spPr bwMode="auto">
            <a:xfrm>
              <a:off x="1470" y="3120"/>
              <a:ext cx="480" cy="50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 sz="3200" b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96977" name="Oval 17"/>
            <p:cNvSpPr>
              <a:spLocks noChangeArrowheads="1"/>
            </p:cNvSpPr>
            <p:nvPr/>
          </p:nvSpPr>
          <p:spPr bwMode="auto">
            <a:xfrm>
              <a:off x="2160" y="3120"/>
              <a:ext cx="480" cy="504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 sz="3200" b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96978" name="Oval 18"/>
            <p:cNvSpPr>
              <a:spLocks noChangeArrowheads="1"/>
            </p:cNvSpPr>
            <p:nvPr/>
          </p:nvSpPr>
          <p:spPr bwMode="auto">
            <a:xfrm>
              <a:off x="768" y="3123"/>
              <a:ext cx="480" cy="504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 sz="3200" b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96979" name="Oval 19"/>
            <p:cNvSpPr>
              <a:spLocks noChangeArrowheads="1"/>
            </p:cNvSpPr>
            <p:nvPr/>
          </p:nvSpPr>
          <p:spPr bwMode="auto">
            <a:xfrm>
              <a:off x="768" y="1704"/>
              <a:ext cx="480" cy="504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 sz="3200" b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96980" name="Oval 20"/>
            <p:cNvSpPr>
              <a:spLocks noChangeArrowheads="1"/>
            </p:cNvSpPr>
            <p:nvPr/>
          </p:nvSpPr>
          <p:spPr bwMode="auto">
            <a:xfrm>
              <a:off x="2160" y="1680"/>
              <a:ext cx="480" cy="504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 sz="3200" b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96981" name="Text Box 21"/>
            <p:cNvSpPr txBox="1">
              <a:spLocks noChangeArrowheads="1"/>
            </p:cNvSpPr>
            <p:nvPr/>
          </p:nvSpPr>
          <p:spPr bwMode="auto">
            <a:xfrm>
              <a:off x="2286" y="2524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800" b="0">
                  <a:solidFill>
                    <a:srgbClr val="000000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296982" name="Text Box 22"/>
            <p:cNvSpPr txBox="1">
              <a:spLocks noChangeArrowheads="1"/>
            </p:cNvSpPr>
            <p:nvPr/>
          </p:nvSpPr>
          <p:spPr bwMode="auto">
            <a:xfrm>
              <a:off x="1593" y="1182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800" b="0">
                  <a:solidFill>
                    <a:schemeClr val="tx2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296983" name="Text Box 23"/>
            <p:cNvSpPr txBox="1">
              <a:spLocks noChangeArrowheads="1"/>
            </p:cNvSpPr>
            <p:nvPr/>
          </p:nvSpPr>
          <p:spPr bwMode="auto">
            <a:xfrm>
              <a:off x="1593" y="3195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800" b="0">
                  <a:solidFill>
                    <a:srgbClr val="000000"/>
                  </a:solidFill>
                  <a:latin typeface="Arial" pitchFamily="34" charset="0"/>
                </a:rPr>
                <a:t>z</a:t>
              </a:r>
            </a:p>
          </p:txBody>
        </p:sp>
        <p:sp>
          <p:nvSpPr>
            <p:cNvPr id="296984" name="Text Box 24"/>
            <p:cNvSpPr txBox="1">
              <a:spLocks noChangeArrowheads="1"/>
            </p:cNvSpPr>
            <p:nvPr/>
          </p:nvSpPr>
          <p:spPr bwMode="auto">
            <a:xfrm>
              <a:off x="900" y="1776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800" b="0">
                  <a:solidFill>
                    <a:schemeClr val="bg2"/>
                  </a:solidFill>
                  <a:latin typeface="Arial" pitchFamily="34" charset="0"/>
                </a:rPr>
                <a:t>x</a:t>
              </a:r>
            </a:p>
          </p:txBody>
        </p:sp>
        <p:sp>
          <p:nvSpPr>
            <p:cNvPr id="296985" name="Text Box 25"/>
            <p:cNvSpPr txBox="1">
              <a:spLocks noChangeArrowheads="1"/>
            </p:cNvSpPr>
            <p:nvPr/>
          </p:nvSpPr>
          <p:spPr bwMode="auto">
            <a:xfrm>
              <a:off x="1593" y="1776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800" b="0">
                  <a:solidFill>
                    <a:schemeClr val="bg2"/>
                  </a:solidFill>
                  <a:latin typeface="Arial" pitchFamily="34" charset="0"/>
                </a:rPr>
                <a:t>z</a:t>
              </a:r>
            </a:p>
          </p:txBody>
        </p:sp>
        <p:sp>
          <p:nvSpPr>
            <p:cNvPr id="296986" name="Text Box 26"/>
            <p:cNvSpPr txBox="1">
              <a:spLocks noChangeArrowheads="1"/>
            </p:cNvSpPr>
            <p:nvPr/>
          </p:nvSpPr>
          <p:spPr bwMode="auto">
            <a:xfrm>
              <a:off x="2292" y="3195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800" b="0">
                  <a:solidFill>
                    <a:srgbClr val="000000"/>
                  </a:solidFill>
                  <a:latin typeface="Arial" pitchFamily="34" charset="0"/>
                </a:rPr>
                <a:t>x</a:t>
              </a:r>
            </a:p>
          </p:txBody>
        </p:sp>
        <p:sp>
          <p:nvSpPr>
            <p:cNvPr id="296987" name="Text Box 27"/>
            <p:cNvSpPr txBox="1">
              <a:spLocks noChangeArrowheads="1"/>
            </p:cNvSpPr>
            <p:nvPr/>
          </p:nvSpPr>
          <p:spPr bwMode="auto">
            <a:xfrm>
              <a:off x="894" y="3198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800" b="0">
                  <a:solidFill>
                    <a:srgbClr val="000000"/>
                  </a:solidFill>
                  <a:latin typeface="Arial" pitchFamily="34" charset="0"/>
                </a:rPr>
                <a:t>x</a:t>
              </a:r>
            </a:p>
          </p:txBody>
        </p:sp>
        <p:sp>
          <p:nvSpPr>
            <p:cNvPr id="296988" name="Text Box 28"/>
            <p:cNvSpPr txBox="1">
              <a:spLocks noChangeArrowheads="1"/>
            </p:cNvSpPr>
            <p:nvPr/>
          </p:nvSpPr>
          <p:spPr bwMode="auto">
            <a:xfrm>
              <a:off x="2301" y="1776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800" b="0">
                  <a:solidFill>
                    <a:schemeClr val="bg2"/>
                  </a:solidFill>
                  <a:latin typeface="Arial" pitchFamily="34" charset="0"/>
                </a:rPr>
                <a:t>x</a:t>
              </a:r>
            </a:p>
          </p:txBody>
        </p:sp>
        <p:sp>
          <p:nvSpPr>
            <p:cNvPr id="296989" name="Text Box 29"/>
            <p:cNvSpPr txBox="1">
              <a:spLocks noChangeArrowheads="1"/>
            </p:cNvSpPr>
            <p:nvPr/>
          </p:nvSpPr>
          <p:spPr bwMode="auto">
            <a:xfrm>
              <a:off x="2967" y="2535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800" b="0">
                  <a:solidFill>
                    <a:schemeClr val="tx2"/>
                  </a:solidFill>
                  <a:latin typeface="Arial" pitchFamily="34" charset="0"/>
                </a:rPr>
                <a:t>X</a:t>
              </a:r>
            </a:p>
          </p:txBody>
        </p:sp>
        <p:sp>
          <p:nvSpPr>
            <p:cNvPr id="296990" name="Text Box 30"/>
            <p:cNvSpPr txBox="1">
              <a:spLocks noChangeArrowheads="1"/>
            </p:cNvSpPr>
            <p:nvPr/>
          </p:nvSpPr>
          <p:spPr bwMode="auto">
            <a:xfrm>
              <a:off x="894" y="2524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800" b="0">
                  <a:solidFill>
                    <a:srgbClr val="000000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296991" name="Line 31"/>
            <p:cNvSpPr>
              <a:spLocks noChangeShapeType="1"/>
            </p:cNvSpPr>
            <p:nvPr/>
          </p:nvSpPr>
          <p:spPr bwMode="auto">
            <a:xfrm>
              <a:off x="480" y="1968"/>
              <a:ext cx="0" cy="72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6992" name="Text Box 32"/>
            <p:cNvSpPr txBox="1">
              <a:spLocks noChangeArrowheads="1"/>
            </p:cNvSpPr>
            <p:nvPr/>
          </p:nvSpPr>
          <p:spPr bwMode="auto">
            <a:xfrm>
              <a:off x="200" y="2095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b="0">
                  <a:solidFill>
                    <a:schemeClr val="tx2"/>
                  </a:solidFill>
                  <a:latin typeface="Arial" pitchFamily="34" charset="0"/>
                </a:rPr>
                <a:t>L</a:t>
              </a:r>
              <a:r>
                <a:rPr lang="en-US" altLang="ko-KR" b="0" baseline="-25000">
                  <a:solidFill>
                    <a:schemeClr val="tx2"/>
                  </a:solidFill>
                  <a:latin typeface="Arial" pitchFamily="34" charset="0"/>
                </a:rPr>
                <a:t>C</a:t>
              </a:r>
            </a:p>
          </p:txBody>
        </p:sp>
        <p:sp>
          <p:nvSpPr>
            <p:cNvPr id="296993" name="Oval 33"/>
            <p:cNvSpPr>
              <a:spLocks noChangeArrowheads="1"/>
            </p:cNvSpPr>
            <p:nvPr/>
          </p:nvSpPr>
          <p:spPr bwMode="auto">
            <a:xfrm>
              <a:off x="1470" y="2433"/>
              <a:ext cx="480" cy="5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 sz="3200" b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96994" name="Text Box 34"/>
            <p:cNvSpPr txBox="1">
              <a:spLocks noChangeArrowheads="1"/>
            </p:cNvSpPr>
            <p:nvPr/>
          </p:nvSpPr>
          <p:spPr bwMode="auto">
            <a:xfrm>
              <a:off x="1593" y="2518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800" b="0">
                  <a:solidFill>
                    <a:schemeClr val="bg2"/>
                  </a:solidFill>
                  <a:latin typeface="Arial" pitchFamily="34" charset="0"/>
                </a:rPr>
                <a:t>o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altLang="ko-KR" sz="4000">
                <a:latin typeface="Comic Sans MS" pitchFamily="66" charset="0"/>
              </a:rPr>
              <a:t>Half-Skyrmion Crystal</a:t>
            </a:r>
          </a:p>
        </p:txBody>
      </p:sp>
      <p:sp>
        <p:nvSpPr>
          <p:cNvPr id="297987" name="Line 1027"/>
          <p:cNvSpPr>
            <a:spLocks noChangeShapeType="1"/>
          </p:cNvSpPr>
          <p:nvPr/>
        </p:nvSpPr>
        <p:spPr bwMode="auto">
          <a:xfrm>
            <a:off x="2190750" y="1143000"/>
            <a:ext cx="4953000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97988" name="Text Box 1028"/>
          <p:cNvSpPr txBox="1">
            <a:spLocks noChangeArrowheads="1"/>
          </p:cNvSpPr>
          <p:nvPr/>
        </p:nvSpPr>
        <p:spPr bwMode="auto">
          <a:xfrm>
            <a:off x="4876800" y="2133600"/>
            <a:ext cx="2581275" cy="946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 b="0" i="1">
                <a:solidFill>
                  <a:schemeClr val="tx2"/>
                </a:solidFill>
                <a:latin typeface="Arial" pitchFamily="34" charset="0"/>
              </a:rPr>
              <a:t>U(x+L</a:t>
            </a:r>
            <a:r>
              <a:rPr lang="en-US" altLang="ko-KR" sz="2800" b="0" i="1" baseline="-25000">
                <a:solidFill>
                  <a:schemeClr val="tx2"/>
                </a:solidFill>
                <a:latin typeface="Arial" pitchFamily="34" charset="0"/>
              </a:rPr>
              <a:t>C</a:t>
            </a:r>
            <a:r>
              <a:rPr lang="en-US" altLang="ko-KR" sz="2800" b="0" i="1">
                <a:solidFill>
                  <a:schemeClr val="tx2"/>
                </a:solidFill>
                <a:latin typeface="Arial" pitchFamily="34" charset="0"/>
              </a:rPr>
              <a:t>,y,z)      </a:t>
            </a:r>
          </a:p>
          <a:p>
            <a:r>
              <a:rPr lang="en-US" altLang="ko-KR" sz="2800" b="0" i="1">
                <a:solidFill>
                  <a:schemeClr val="tx2"/>
                </a:solidFill>
                <a:latin typeface="Arial" pitchFamily="34" charset="0"/>
              </a:rPr>
              <a:t>=</a:t>
            </a:r>
            <a:r>
              <a:rPr lang="en-US" altLang="ko-KR" sz="2800" b="0" i="1">
                <a:solidFill>
                  <a:schemeClr val="tx2"/>
                </a:solidFill>
                <a:latin typeface="Symbol" pitchFamily="18" charset="2"/>
              </a:rPr>
              <a:t>t</a:t>
            </a:r>
            <a:r>
              <a:rPr lang="en-US" altLang="ko-KR" sz="2800" b="0" i="1" baseline="-25000">
                <a:solidFill>
                  <a:schemeClr val="tx2"/>
                </a:solidFill>
                <a:latin typeface="Arial" pitchFamily="34" charset="0"/>
              </a:rPr>
              <a:t>y</a:t>
            </a:r>
            <a:r>
              <a:rPr lang="en-US" altLang="ko-KR" sz="2800" b="0" i="1">
                <a:solidFill>
                  <a:schemeClr val="tx2"/>
                </a:solidFill>
                <a:latin typeface="Arial" pitchFamily="34" charset="0"/>
              </a:rPr>
              <a:t>U(x,y,z)</a:t>
            </a:r>
            <a:r>
              <a:rPr lang="en-US" altLang="ko-KR" sz="2800" b="0" i="1">
                <a:solidFill>
                  <a:schemeClr val="tx2"/>
                </a:solidFill>
                <a:latin typeface="Symbol" pitchFamily="18" charset="2"/>
              </a:rPr>
              <a:t>t</a:t>
            </a:r>
            <a:r>
              <a:rPr lang="en-US" altLang="ko-KR" sz="2800" b="0" i="1" baseline="-25000">
                <a:solidFill>
                  <a:schemeClr val="tx2"/>
                </a:solidFill>
                <a:latin typeface="Arial" pitchFamily="34" charset="0"/>
              </a:rPr>
              <a:t>y</a:t>
            </a:r>
          </a:p>
        </p:txBody>
      </p:sp>
      <p:sp>
        <p:nvSpPr>
          <p:cNvPr id="297989" name="Text Box 1029"/>
          <p:cNvSpPr txBox="1">
            <a:spLocks noChangeArrowheads="1"/>
          </p:cNvSpPr>
          <p:nvPr/>
        </p:nvSpPr>
        <p:spPr bwMode="auto">
          <a:xfrm>
            <a:off x="3124200" y="1371600"/>
            <a:ext cx="549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b="0">
                <a:solidFill>
                  <a:srgbClr val="99FFCC"/>
                </a:solidFill>
              </a:rPr>
              <a:t>1987, A. S. Goldhaber &amp; N. S. Manton</a:t>
            </a:r>
          </a:p>
        </p:txBody>
      </p:sp>
      <p:sp>
        <p:nvSpPr>
          <p:cNvPr id="297990" name="Text Box 1030"/>
          <p:cNvSpPr txBox="1">
            <a:spLocks noChangeArrowheads="1"/>
          </p:cNvSpPr>
          <p:nvPr/>
        </p:nvSpPr>
        <p:spPr bwMode="auto">
          <a:xfrm>
            <a:off x="5095875" y="3275013"/>
            <a:ext cx="2432050" cy="1800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 b="0">
                <a:solidFill>
                  <a:schemeClr val="tx2"/>
                </a:solidFill>
                <a:latin typeface="Arial" pitchFamily="34" charset="0"/>
              </a:rPr>
              <a:t>+ </a:t>
            </a:r>
            <a:r>
              <a:rPr lang="en-US" altLang="ko-KR" sz="2800" b="0">
                <a:solidFill>
                  <a:schemeClr val="tx2"/>
                </a:solidFill>
              </a:rPr>
              <a:t>additional   </a:t>
            </a:r>
          </a:p>
          <a:p>
            <a:r>
              <a:rPr lang="en-US" altLang="ko-KR" sz="2800" b="0">
                <a:solidFill>
                  <a:schemeClr val="tx2"/>
                </a:solidFill>
              </a:rPr>
              <a:t>Symmetry</a:t>
            </a:r>
          </a:p>
          <a:p>
            <a:r>
              <a:rPr lang="en-US" altLang="ko-KR" sz="2800" b="0">
                <a:solidFill>
                  <a:schemeClr val="tx2"/>
                </a:solidFill>
              </a:rPr>
              <a:t>w.r.t.</a:t>
            </a:r>
          </a:p>
          <a:p>
            <a:r>
              <a:rPr lang="en-US" altLang="ko-KR" sz="2800" b="0">
                <a:solidFill>
                  <a:schemeClr val="tx2"/>
                </a:solidFill>
                <a:latin typeface="Symbol" pitchFamily="18" charset="2"/>
              </a:rPr>
              <a:t>s</a:t>
            </a:r>
            <a:r>
              <a:rPr lang="en-US" altLang="ko-KR" sz="2800" b="0">
                <a:solidFill>
                  <a:schemeClr val="tx2"/>
                </a:solidFill>
              </a:rPr>
              <a:t> </a:t>
            </a:r>
            <a:r>
              <a:rPr lang="en-US" altLang="ko-KR" sz="2800" b="0">
                <a:solidFill>
                  <a:schemeClr val="tx2"/>
                </a:solidFill>
                <a:sym typeface="Wingdings" pitchFamily="2" charset="2"/>
              </a:rPr>
              <a:t> -</a:t>
            </a:r>
            <a:r>
              <a:rPr lang="en-US" altLang="ko-KR" sz="2800" b="0">
                <a:solidFill>
                  <a:schemeClr val="tx2"/>
                </a:solidFill>
                <a:latin typeface="Symbol" pitchFamily="18" charset="2"/>
                <a:sym typeface="Wingdings" pitchFamily="2" charset="2"/>
              </a:rPr>
              <a:t>s</a:t>
            </a:r>
            <a:endParaRPr lang="en-US" altLang="ko-KR" sz="2800" b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97991" name="Text Box 1031"/>
          <p:cNvSpPr txBox="1">
            <a:spLocks noChangeArrowheads="1"/>
          </p:cNvSpPr>
          <p:nvPr/>
        </p:nvSpPr>
        <p:spPr bwMode="auto">
          <a:xfrm>
            <a:off x="5211763" y="5081588"/>
            <a:ext cx="2543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800" b="0">
                <a:solidFill>
                  <a:srgbClr val="99CCFF"/>
                </a:solidFill>
              </a:rPr>
              <a:t>(E/B)</a:t>
            </a:r>
            <a:r>
              <a:rPr lang="en-US" altLang="ko-KR" sz="2800" b="0" baseline="-25000">
                <a:solidFill>
                  <a:srgbClr val="99CCFF"/>
                </a:solidFill>
              </a:rPr>
              <a:t>min</a:t>
            </a:r>
            <a:r>
              <a:rPr lang="en-US" altLang="ko-KR" sz="2800" b="0">
                <a:solidFill>
                  <a:srgbClr val="99CCFF"/>
                </a:solidFill>
              </a:rPr>
              <a:t>=1.076</a:t>
            </a:r>
          </a:p>
          <a:p>
            <a:pPr algn="l"/>
            <a:r>
              <a:rPr lang="en-US" altLang="ko-KR" sz="2800" b="0">
                <a:solidFill>
                  <a:srgbClr val="99CCFF"/>
                </a:solidFill>
              </a:rPr>
              <a:t>      at L</a:t>
            </a:r>
            <a:r>
              <a:rPr lang="en-US" altLang="ko-KR" sz="2800" b="0" baseline="-25000">
                <a:solidFill>
                  <a:srgbClr val="99CCFF"/>
                </a:solidFill>
              </a:rPr>
              <a:t>C</a:t>
            </a:r>
            <a:r>
              <a:rPr lang="en-US" altLang="ko-KR" sz="2800" b="0">
                <a:solidFill>
                  <a:srgbClr val="99CCFF"/>
                </a:solidFill>
              </a:rPr>
              <a:t>=5.56</a:t>
            </a:r>
          </a:p>
        </p:txBody>
      </p:sp>
      <p:grpSp>
        <p:nvGrpSpPr>
          <p:cNvPr id="297992" name="Group 1032"/>
          <p:cNvGrpSpPr>
            <a:grpSpLocks/>
          </p:cNvGrpSpPr>
          <p:nvPr/>
        </p:nvGrpSpPr>
        <p:grpSpPr bwMode="auto">
          <a:xfrm>
            <a:off x="685800" y="1866900"/>
            <a:ext cx="3843338" cy="4289425"/>
            <a:chOff x="432" y="1176"/>
            <a:chExt cx="2421" cy="2702"/>
          </a:xfrm>
        </p:grpSpPr>
        <p:sp>
          <p:nvSpPr>
            <p:cNvPr id="297993" name="Oval 1033"/>
            <p:cNvSpPr>
              <a:spLocks noChangeArrowheads="1"/>
            </p:cNvSpPr>
            <p:nvPr/>
          </p:nvSpPr>
          <p:spPr bwMode="auto">
            <a:xfrm>
              <a:off x="912" y="2400"/>
              <a:ext cx="480" cy="5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 sz="3200" b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97994" name="Line 1034"/>
            <p:cNvSpPr>
              <a:spLocks noChangeShapeType="1"/>
            </p:cNvSpPr>
            <p:nvPr/>
          </p:nvSpPr>
          <p:spPr bwMode="auto">
            <a:xfrm>
              <a:off x="720" y="1728"/>
              <a:ext cx="17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7995" name="Line 1035"/>
            <p:cNvSpPr>
              <a:spLocks noChangeShapeType="1"/>
            </p:cNvSpPr>
            <p:nvPr/>
          </p:nvSpPr>
          <p:spPr bwMode="auto">
            <a:xfrm>
              <a:off x="2064" y="1248"/>
              <a:ext cx="0" cy="19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7996" name="Line 1036"/>
            <p:cNvSpPr>
              <a:spLocks noChangeShapeType="1"/>
            </p:cNvSpPr>
            <p:nvPr/>
          </p:nvSpPr>
          <p:spPr bwMode="auto">
            <a:xfrm>
              <a:off x="720" y="2208"/>
              <a:ext cx="1776" cy="0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7997" name="Line 1037"/>
            <p:cNvSpPr>
              <a:spLocks noChangeShapeType="1"/>
            </p:cNvSpPr>
            <p:nvPr/>
          </p:nvSpPr>
          <p:spPr bwMode="auto">
            <a:xfrm>
              <a:off x="720" y="2688"/>
              <a:ext cx="17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7998" name="Line 1038"/>
            <p:cNvSpPr>
              <a:spLocks noChangeShapeType="1"/>
            </p:cNvSpPr>
            <p:nvPr/>
          </p:nvSpPr>
          <p:spPr bwMode="auto">
            <a:xfrm>
              <a:off x="1623" y="1248"/>
              <a:ext cx="0" cy="1968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7999" name="Line 1039"/>
            <p:cNvSpPr>
              <a:spLocks noChangeShapeType="1"/>
            </p:cNvSpPr>
            <p:nvPr/>
          </p:nvSpPr>
          <p:spPr bwMode="auto">
            <a:xfrm>
              <a:off x="1152" y="1176"/>
              <a:ext cx="0" cy="19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8000" name="Oval 1040"/>
            <p:cNvSpPr>
              <a:spLocks noChangeArrowheads="1"/>
            </p:cNvSpPr>
            <p:nvPr/>
          </p:nvSpPr>
          <p:spPr bwMode="auto">
            <a:xfrm>
              <a:off x="1824" y="2424"/>
              <a:ext cx="480" cy="50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 sz="3200" b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98001" name="Oval 1041"/>
            <p:cNvSpPr>
              <a:spLocks noChangeArrowheads="1"/>
            </p:cNvSpPr>
            <p:nvPr/>
          </p:nvSpPr>
          <p:spPr bwMode="auto">
            <a:xfrm>
              <a:off x="912" y="1509"/>
              <a:ext cx="480" cy="50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 sz="3200" b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98002" name="Oval 1042"/>
            <p:cNvSpPr>
              <a:spLocks noChangeArrowheads="1"/>
            </p:cNvSpPr>
            <p:nvPr/>
          </p:nvSpPr>
          <p:spPr bwMode="auto">
            <a:xfrm>
              <a:off x="1824" y="1488"/>
              <a:ext cx="480" cy="504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 sz="3200" b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98003" name="Text Box 1043"/>
            <p:cNvSpPr txBox="1">
              <a:spLocks noChangeArrowheads="1"/>
            </p:cNvSpPr>
            <p:nvPr/>
          </p:nvSpPr>
          <p:spPr bwMode="auto">
            <a:xfrm>
              <a:off x="1950" y="2512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800" b="0">
                  <a:solidFill>
                    <a:schemeClr val="bg2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298004" name="Text Box 1044"/>
            <p:cNvSpPr txBox="1">
              <a:spLocks noChangeArrowheads="1"/>
            </p:cNvSpPr>
            <p:nvPr/>
          </p:nvSpPr>
          <p:spPr bwMode="auto">
            <a:xfrm>
              <a:off x="1035" y="1584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800" b="0">
                  <a:solidFill>
                    <a:schemeClr val="bg2"/>
                  </a:solidFill>
                  <a:latin typeface="Arial" pitchFamily="34" charset="0"/>
                </a:rPr>
                <a:t>z</a:t>
              </a:r>
            </a:p>
          </p:txBody>
        </p:sp>
        <p:sp>
          <p:nvSpPr>
            <p:cNvPr id="298005" name="Text Box 1045"/>
            <p:cNvSpPr txBox="1">
              <a:spLocks noChangeArrowheads="1"/>
            </p:cNvSpPr>
            <p:nvPr/>
          </p:nvSpPr>
          <p:spPr bwMode="auto">
            <a:xfrm>
              <a:off x="1965" y="1584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800" b="0">
                  <a:solidFill>
                    <a:schemeClr val="bg2"/>
                  </a:solidFill>
                  <a:latin typeface="Arial" pitchFamily="34" charset="0"/>
                </a:rPr>
                <a:t>x</a:t>
              </a:r>
            </a:p>
          </p:txBody>
        </p:sp>
        <p:sp>
          <p:nvSpPr>
            <p:cNvPr id="298006" name="Text Box 1046"/>
            <p:cNvSpPr txBox="1">
              <a:spLocks noChangeArrowheads="1"/>
            </p:cNvSpPr>
            <p:nvPr/>
          </p:nvSpPr>
          <p:spPr bwMode="auto">
            <a:xfrm>
              <a:off x="2448" y="2523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800" b="0">
                  <a:solidFill>
                    <a:schemeClr val="tx2"/>
                  </a:solidFill>
                  <a:latin typeface="Arial" pitchFamily="34" charset="0"/>
                </a:rPr>
                <a:t>X</a:t>
              </a:r>
            </a:p>
          </p:txBody>
        </p:sp>
        <p:sp>
          <p:nvSpPr>
            <p:cNvPr id="298007" name="Line 1047"/>
            <p:cNvSpPr>
              <a:spLocks noChangeShapeType="1"/>
            </p:cNvSpPr>
            <p:nvPr/>
          </p:nvSpPr>
          <p:spPr bwMode="auto">
            <a:xfrm>
              <a:off x="816" y="1776"/>
              <a:ext cx="0" cy="912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8008" name="Text Box 1048"/>
            <p:cNvSpPr txBox="1">
              <a:spLocks noChangeArrowheads="1"/>
            </p:cNvSpPr>
            <p:nvPr/>
          </p:nvSpPr>
          <p:spPr bwMode="auto">
            <a:xfrm>
              <a:off x="528" y="2064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b="0">
                  <a:solidFill>
                    <a:schemeClr val="tx2"/>
                  </a:solidFill>
                  <a:latin typeface="Arial" pitchFamily="34" charset="0"/>
                </a:rPr>
                <a:t>L</a:t>
              </a:r>
              <a:r>
                <a:rPr lang="en-US" altLang="ko-KR" b="0" baseline="-25000">
                  <a:solidFill>
                    <a:schemeClr val="tx2"/>
                  </a:solidFill>
                  <a:latin typeface="Arial" pitchFamily="34" charset="0"/>
                </a:rPr>
                <a:t>C</a:t>
              </a:r>
            </a:p>
          </p:txBody>
        </p:sp>
        <p:sp>
          <p:nvSpPr>
            <p:cNvPr id="298009" name="Line 1049"/>
            <p:cNvSpPr>
              <a:spLocks noChangeShapeType="1"/>
            </p:cNvSpPr>
            <p:nvPr/>
          </p:nvSpPr>
          <p:spPr bwMode="auto">
            <a:xfrm flipV="1">
              <a:off x="720" y="2736"/>
              <a:ext cx="384" cy="432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8010" name="Text Box 1050"/>
            <p:cNvSpPr txBox="1">
              <a:spLocks noChangeArrowheads="1"/>
            </p:cNvSpPr>
            <p:nvPr/>
          </p:nvSpPr>
          <p:spPr bwMode="auto">
            <a:xfrm>
              <a:off x="432" y="3120"/>
              <a:ext cx="515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b="0">
                  <a:solidFill>
                    <a:schemeClr val="tx2"/>
                  </a:solidFill>
                  <a:latin typeface="Symbol" pitchFamily="18" charset="2"/>
                </a:rPr>
                <a:t>s</a:t>
              </a:r>
              <a:r>
                <a:rPr lang="en-US" altLang="ko-KR" b="0">
                  <a:solidFill>
                    <a:schemeClr val="tx2"/>
                  </a:solidFill>
                  <a:latin typeface="Arial" pitchFamily="34" charset="0"/>
                </a:rPr>
                <a:t>=-1</a:t>
              </a:r>
            </a:p>
          </p:txBody>
        </p:sp>
        <p:sp>
          <p:nvSpPr>
            <p:cNvPr id="298011" name="Text Box 1051"/>
            <p:cNvSpPr txBox="1">
              <a:spLocks noChangeArrowheads="1"/>
            </p:cNvSpPr>
            <p:nvPr/>
          </p:nvSpPr>
          <p:spPr bwMode="auto">
            <a:xfrm>
              <a:off x="1632" y="3360"/>
              <a:ext cx="1221" cy="51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b="0">
                  <a:solidFill>
                    <a:schemeClr val="tx2"/>
                  </a:solidFill>
                  <a:latin typeface="Symbol" pitchFamily="18" charset="2"/>
                </a:rPr>
                <a:t>s</a:t>
              </a:r>
              <a:r>
                <a:rPr lang="en-US" altLang="ko-KR" b="0">
                  <a:solidFill>
                    <a:schemeClr val="tx2"/>
                  </a:solidFill>
                  <a:latin typeface="Arial" pitchFamily="34" charset="0"/>
                </a:rPr>
                <a:t>=+1</a:t>
              </a:r>
            </a:p>
            <a:p>
              <a:pPr algn="l"/>
              <a:r>
                <a:rPr lang="en-US" altLang="ko-KR" b="0">
                  <a:solidFill>
                    <a:srgbClr val="FF9933"/>
                  </a:solidFill>
                </a:rPr>
                <a:t>(L</a:t>
              </a:r>
              <a:r>
                <a:rPr lang="en-US" altLang="ko-KR" b="0" baseline="-25000">
                  <a:solidFill>
                    <a:srgbClr val="FF9933"/>
                  </a:solidFill>
                </a:rPr>
                <a:t>b</a:t>
              </a:r>
              <a:r>
                <a:rPr lang="en-US" altLang="ko-KR" b="0">
                  <a:solidFill>
                    <a:srgbClr val="FF9933"/>
                  </a:solidFill>
                </a:rPr>
                <a:t>/2 above)</a:t>
              </a:r>
            </a:p>
          </p:txBody>
        </p:sp>
        <p:sp>
          <p:nvSpPr>
            <p:cNvPr id="298012" name="Line 1052"/>
            <p:cNvSpPr>
              <a:spLocks noChangeShapeType="1"/>
            </p:cNvSpPr>
            <p:nvPr/>
          </p:nvSpPr>
          <p:spPr bwMode="auto">
            <a:xfrm flipH="1" flipV="1">
              <a:off x="1632" y="2256"/>
              <a:ext cx="144" cy="1104"/>
            </a:xfrm>
            <a:prstGeom prst="line">
              <a:avLst/>
            </a:prstGeom>
            <a:noFill/>
            <a:ln w="2540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8013" name="Text Box 1053"/>
            <p:cNvSpPr txBox="1">
              <a:spLocks noChangeArrowheads="1"/>
            </p:cNvSpPr>
            <p:nvPr/>
          </p:nvSpPr>
          <p:spPr bwMode="auto">
            <a:xfrm>
              <a:off x="992" y="2536"/>
              <a:ext cx="33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0">
                  <a:solidFill>
                    <a:schemeClr val="bg2"/>
                  </a:solidFill>
                </a:rPr>
                <a:t>0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500034" y="1571612"/>
            <a:ext cx="2691763" cy="533103"/>
            <a:chOff x="1071538" y="1071546"/>
            <a:chExt cx="2691763" cy="533103"/>
          </a:xfrm>
        </p:grpSpPr>
        <p:sp>
          <p:nvSpPr>
            <p:cNvPr id="2" name="TextBox 1"/>
            <p:cNvSpPr txBox="1"/>
            <p:nvPr/>
          </p:nvSpPr>
          <p:spPr>
            <a:xfrm>
              <a:off x="1071538" y="1142984"/>
              <a:ext cx="26917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b="0" i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U </a:t>
              </a:r>
              <a:r>
                <a:rPr lang="en-US" altLang="ko-KR" b="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= exp(</a:t>
              </a:r>
              <a:r>
                <a:rPr lang="en-US" altLang="ko-KR" b="0" i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i</a:t>
              </a:r>
              <a:r>
                <a:rPr lang="en-US" altLang="ko-KR" b="0" i="1" dirty="0" smtClean="0">
                  <a:solidFill>
                    <a:schemeClr val="tx1"/>
                  </a:solidFill>
                  <a:latin typeface="Symbol" pitchFamily="18" charset="2"/>
                  <a:ea typeface="맑은 고딕" pitchFamily="50" charset="-127"/>
                </a:rPr>
                <a:t> </a:t>
              </a:r>
              <a:r>
                <a:rPr lang="en-US" altLang="ko-KR" b="0" i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F(r)</a:t>
              </a:r>
              <a:r>
                <a:rPr lang="en-US" altLang="ko-KR" b="0" i="1" dirty="0" smtClean="0">
                  <a:solidFill>
                    <a:schemeClr val="tx1"/>
                  </a:solidFill>
                  <a:latin typeface="Symbol" pitchFamily="18" charset="2"/>
                  <a:ea typeface="맑은 고딕" pitchFamily="50" charset="-127"/>
                </a:rPr>
                <a:t>t</a:t>
              </a:r>
              <a:r>
                <a:rPr lang="en-US" altLang="ko-KR" b="0" i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r </a:t>
              </a:r>
              <a:r>
                <a:rPr lang="en-US" altLang="ko-KR" b="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) </a:t>
              </a:r>
              <a:endParaRPr lang="ko-KR" altLang="en-US" b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4" name="직선 화살표 연결선 3"/>
            <p:cNvCxnSpPr/>
            <p:nvPr/>
          </p:nvCxnSpPr>
          <p:spPr bwMode="auto">
            <a:xfrm>
              <a:off x="3071802" y="1285860"/>
              <a:ext cx="142876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3176834" y="1105730"/>
              <a:ext cx="3321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^</a:t>
              </a:r>
              <a:endParaRPr lang="ko-KR" altLang="en-US" sz="16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56930" y="1071546"/>
              <a:ext cx="31771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tx1"/>
                  </a:solidFill>
                </a:rPr>
                <a:t>.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18" descr="25%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1687513" cy="16875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cxnSp>
        <p:nvCxnSpPr>
          <p:cNvPr id="17" name="직선 화살표 연결선 16"/>
          <p:cNvCxnSpPr/>
          <p:nvPr/>
        </p:nvCxnSpPr>
        <p:spPr bwMode="auto">
          <a:xfrm rot="5400000" flipH="1" flipV="1">
            <a:off x="2750331" y="2750339"/>
            <a:ext cx="2500330" cy="1588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직선 화살표 연결선 18"/>
          <p:cNvCxnSpPr/>
          <p:nvPr/>
        </p:nvCxnSpPr>
        <p:spPr bwMode="auto">
          <a:xfrm>
            <a:off x="4000496" y="4000504"/>
            <a:ext cx="3929090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자유형 23"/>
          <p:cNvSpPr/>
          <p:nvPr/>
        </p:nvSpPr>
        <p:spPr bwMode="auto">
          <a:xfrm>
            <a:off x="4000496" y="1857365"/>
            <a:ext cx="3500462" cy="2143140"/>
          </a:xfrm>
          <a:custGeom>
            <a:avLst/>
            <a:gdLst>
              <a:gd name="connsiteX0" fmla="*/ 0 w 3478139"/>
              <a:gd name="connsiteY0" fmla="*/ 0 h 2549495"/>
              <a:gd name="connsiteX1" fmla="*/ 555477 w 3478139"/>
              <a:gd name="connsiteY1" fmla="*/ 1307507 h 2549495"/>
              <a:gd name="connsiteX2" fmla="*/ 1093862 w 3478139"/>
              <a:gd name="connsiteY2" fmla="*/ 2119357 h 2549495"/>
              <a:gd name="connsiteX3" fmla="*/ 1726251 w 3478139"/>
              <a:gd name="connsiteY3" fmla="*/ 2418460 h 2549495"/>
              <a:gd name="connsiteX4" fmla="*/ 2632105 w 3478139"/>
              <a:gd name="connsiteY4" fmla="*/ 2529555 h 2549495"/>
              <a:gd name="connsiteX5" fmla="*/ 3478139 w 3478139"/>
              <a:gd name="connsiteY5" fmla="*/ 2538101 h 254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8139" h="2549495">
                <a:moveTo>
                  <a:pt x="0" y="0"/>
                </a:moveTo>
                <a:cubicBezTo>
                  <a:pt x="186583" y="477140"/>
                  <a:pt x="373167" y="954281"/>
                  <a:pt x="555477" y="1307507"/>
                </a:cubicBezTo>
                <a:cubicBezTo>
                  <a:pt x="737787" y="1660733"/>
                  <a:pt x="898733" y="1934198"/>
                  <a:pt x="1093862" y="2119357"/>
                </a:cubicBezTo>
                <a:cubicBezTo>
                  <a:pt x="1288991" y="2304516"/>
                  <a:pt x="1469877" y="2350094"/>
                  <a:pt x="1726251" y="2418460"/>
                </a:cubicBezTo>
                <a:cubicBezTo>
                  <a:pt x="1982625" y="2486826"/>
                  <a:pt x="2340124" y="2509615"/>
                  <a:pt x="2632105" y="2529555"/>
                </a:cubicBezTo>
                <a:cubicBezTo>
                  <a:pt x="2924086" y="2549495"/>
                  <a:pt x="3478139" y="2538101"/>
                  <a:pt x="3478139" y="2538101"/>
                </a:cubicBez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Comic Sans MS" pitchFamily="66" charset="0"/>
              <a:ea typeface="굴림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10" y="357166"/>
            <a:ext cx="3114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0" dirty="0" smtClean="0">
                <a:solidFill>
                  <a:schemeClr val="tx1"/>
                </a:solidFill>
              </a:rPr>
              <a:t>Half-</a:t>
            </a:r>
            <a:r>
              <a:rPr lang="en-US" altLang="ko-KR" sz="3200" b="0" dirty="0" err="1" smtClean="0">
                <a:solidFill>
                  <a:schemeClr val="tx1"/>
                </a:solidFill>
              </a:rPr>
              <a:t>skyrmion</a:t>
            </a:r>
            <a:r>
              <a:rPr lang="en-US" altLang="ko-KR" sz="3200" b="0" dirty="0" smtClean="0">
                <a:solidFill>
                  <a:schemeClr val="tx1"/>
                </a:solidFill>
              </a:rPr>
              <a:t>?</a:t>
            </a:r>
            <a:endParaRPr lang="ko-KR" altLang="en-US" sz="3200" b="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14876" y="2714620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F</a:t>
            </a:r>
            <a:r>
              <a:rPr lang="en-US" altLang="ko-KR" sz="1100" b="0" i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b="0" i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r</a:t>
            </a:r>
            <a:r>
              <a:rPr lang="en-US" altLang="ko-KR" sz="1100" b="0" i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929586" y="3786190"/>
            <a:ext cx="343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0" i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r</a:t>
            </a:r>
            <a:r>
              <a:rPr lang="en-US" altLang="ko-KR" sz="1100" b="0" i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643306" y="1571612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>
                <a:latin typeface="Symbol" pitchFamily="18" charset="2"/>
              </a:rPr>
              <a:t>p</a:t>
            </a:r>
            <a:endParaRPr lang="ko-KR" altLang="en-US" b="0" dirty="0">
              <a:latin typeface="Symbol" pitchFamily="18" charset="2"/>
            </a:endParaRPr>
          </a:p>
        </p:txBody>
      </p:sp>
      <p:cxnSp>
        <p:nvCxnSpPr>
          <p:cNvPr id="30" name="직선 화살표 연결선 29"/>
          <p:cNvCxnSpPr>
            <a:stCxn id="28" idx="3"/>
            <a:endCxn id="33" idx="1"/>
          </p:cNvCxnSpPr>
          <p:nvPr/>
        </p:nvCxnSpPr>
        <p:spPr bwMode="auto">
          <a:xfrm flipV="1">
            <a:off x="3993082" y="1373817"/>
            <a:ext cx="650356" cy="428628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643438" y="1142984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U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=-1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711" y="1036939"/>
            <a:ext cx="1095693" cy="10768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56" y="1035827"/>
            <a:ext cx="1100138" cy="10790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7" name="자유형 6"/>
          <p:cNvSpPr/>
          <p:nvPr/>
        </p:nvSpPr>
        <p:spPr bwMode="auto">
          <a:xfrm>
            <a:off x="1500166" y="3429000"/>
            <a:ext cx="1643074" cy="1428760"/>
          </a:xfrm>
          <a:custGeom>
            <a:avLst/>
            <a:gdLst>
              <a:gd name="connsiteX0" fmla="*/ 0 w 3478139"/>
              <a:gd name="connsiteY0" fmla="*/ 0 h 2549495"/>
              <a:gd name="connsiteX1" fmla="*/ 555477 w 3478139"/>
              <a:gd name="connsiteY1" fmla="*/ 1307507 h 2549495"/>
              <a:gd name="connsiteX2" fmla="*/ 1093862 w 3478139"/>
              <a:gd name="connsiteY2" fmla="*/ 2119357 h 2549495"/>
              <a:gd name="connsiteX3" fmla="*/ 1726251 w 3478139"/>
              <a:gd name="connsiteY3" fmla="*/ 2418460 h 2549495"/>
              <a:gd name="connsiteX4" fmla="*/ 2632105 w 3478139"/>
              <a:gd name="connsiteY4" fmla="*/ 2529555 h 2549495"/>
              <a:gd name="connsiteX5" fmla="*/ 3478139 w 3478139"/>
              <a:gd name="connsiteY5" fmla="*/ 2538101 h 254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8139" h="2549495">
                <a:moveTo>
                  <a:pt x="0" y="0"/>
                </a:moveTo>
                <a:cubicBezTo>
                  <a:pt x="186583" y="477140"/>
                  <a:pt x="373167" y="954281"/>
                  <a:pt x="555477" y="1307507"/>
                </a:cubicBezTo>
                <a:cubicBezTo>
                  <a:pt x="737787" y="1660733"/>
                  <a:pt x="898733" y="1934198"/>
                  <a:pt x="1093862" y="2119357"/>
                </a:cubicBezTo>
                <a:cubicBezTo>
                  <a:pt x="1288991" y="2304516"/>
                  <a:pt x="1469877" y="2350094"/>
                  <a:pt x="1726251" y="2418460"/>
                </a:cubicBezTo>
                <a:cubicBezTo>
                  <a:pt x="1982625" y="2486826"/>
                  <a:pt x="2340124" y="2509615"/>
                  <a:pt x="2632105" y="2529555"/>
                </a:cubicBezTo>
                <a:cubicBezTo>
                  <a:pt x="2924086" y="2549495"/>
                  <a:pt x="3478139" y="2538101"/>
                  <a:pt x="3478139" y="2538101"/>
                </a:cubicBez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Comic Sans MS" pitchFamily="66" charset="0"/>
              <a:ea typeface="굴림" pitchFamily="50" charset="-127"/>
            </a:endParaRPr>
          </a:p>
        </p:txBody>
      </p:sp>
      <p:cxnSp>
        <p:nvCxnSpPr>
          <p:cNvPr id="8" name="직선 화살표 연결선 7"/>
          <p:cNvCxnSpPr/>
          <p:nvPr/>
        </p:nvCxnSpPr>
        <p:spPr bwMode="auto">
          <a:xfrm rot="5400000" flipH="1" flipV="1">
            <a:off x="464973" y="3821251"/>
            <a:ext cx="2071702" cy="1316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직선 화살표 연결선 8"/>
          <p:cNvCxnSpPr/>
          <p:nvPr/>
        </p:nvCxnSpPr>
        <p:spPr bwMode="auto">
          <a:xfrm>
            <a:off x="1500166" y="4857760"/>
            <a:ext cx="6715172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" name="직선 화살표 연결선 13"/>
          <p:cNvCxnSpPr/>
          <p:nvPr/>
        </p:nvCxnSpPr>
        <p:spPr bwMode="auto">
          <a:xfrm rot="5400000" flipH="1" flipV="1">
            <a:off x="7180145" y="3821251"/>
            <a:ext cx="2071702" cy="1316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643042" y="428604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U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=-1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8" name="직선 화살표 연결선 17"/>
          <p:cNvCxnSpPr/>
          <p:nvPr/>
        </p:nvCxnSpPr>
        <p:spPr bwMode="auto">
          <a:xfrm rot="5400000">
            <a:off x="1357290" y="928670"/>
            <a:ext cx="714380" cy="571504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715140" y="428604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U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=-1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1" name="직선 화살표 연결선 20"/>
          <p:cNvCxnSpPr>
            <a:stCxn id="19" idx="2"/>
          </p:cNvCxnSpPr>
          <p:nvPr/>
        </p:nvCxnSpPr>
        <p:spPr bwMode="auto">
          <a:xfrm rot="16200000" flipH="1">
            <a:off x="7380327" y="736600"/>
            <a:ext cx="681343" cy="988679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직선 화살표 연결선 23"/>
          <p:cNvCxnSpPr/>
          <p:nvPr/>
        </p:nvCxnSpPr>
        <p:spPr bwMode="auto">
          <a:xfrm>
            <a:off x="1428728" y="1571612"/>
            <a:ext cx="6715172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" name="직선 연결선 25"/>
          <p:cNvCxnSpPr/>
          <p:nvPr/>
        </p:nvCxnSpPr>
        <p:spPr bwMode="auto">
          <a:xfrm rot="5400000">
            <a:off x="4714876" y="1571612"/>
            <a:ext cx="142876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286248" y="1000108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U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=+1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자유형 16"/>
          <p:cNvSpPr/>
          <p:nvPr/>
        </p:nvSpPr>
        <p:spPr bwMode="auto">
          <a:xfrm flipH="1">
            <a:off x="6572264" y="3429000"/>
            <a:ext cx="1643074" cy="1428760"/>
          </a:xfrm>
          <a:custGeom>
            <a:avLst/>
            <a:gdLst>
              <a:gd name="connsiteX0" fmla="*/ 0 w 3478139"/>
              <a:gd name="connsiteY0" fmla="*/ 0 h 2549495"/>
              <a:gd name="connsiteX1" fmla="*/ 555477 w 3478139"/>
              <a:gd name="connsiteY1" fmla="*/ 1307507 h 2549495"/>
              <a:gd name="connsiteX2" fmla="*/ 1093862 w 3478139"/>
              <a:gd name="connsiteY2" fmla="*/ 2119357 h 2549495"/>
              <a:gd name="connsiteX3" fmla="*/ 1726251 w 3478139"/>
              <a:gd name="connsiteY3" fmla="*/ 2418460 h 2549495"/>
              <a:gd name="connsiteX4" fmla="*/ 2632105 w 3478139"/>
              <a:gd name="connsiteY4" fmla="*/ 2529555 h 2549495"/>
              <a:gd name="connsiteX5" fmla="*/ 3478139 w 3478139"/>
              <a:gd name="connsiteY5" fmla="*/ 2538101 h 254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8139" h="2549495">
                <a:moveTo>
                  <a:pt x="0" y="0"/>
                </a:moveTo>
                <a:cubicBezTo>
                  <a:pt x="186583" y="477140"/>
                  <a:pt x="373167" y="954281"/>
                  <a:pt x="555477" y="1307507"/>
                </a:cubicBezTo>
                <a:cubicBezTo>
                  <a:pt x="737787" y="1660733"/>
                  <a:pt x="898733" y="1934198"/>
                  <a:pt x="1093862" y="2119357"/>
                </a:cubicBezTo>
                <a:cubicBezTo>
                  <a:pt x="1288991" y="2304516"/>
                  <a:pt x="1469877" y="2350094"/>
                  <a:pt x="1726251" y="2418460"/>
                </a:cubicBezTo>
                <a:cubicBezTo>
                  <a:pt x="1982625" y="2486826"/>
                  <a:pt x="2340124" y="2509615"/>
                  <a:pt x="2632105" y="2529555"/>
                </a:cubicBezTo>
                <a:cubicBezTo>
                  <a:pt x="2924086" y="2549495"/>
                  <a:pt x="3478139" y="2538101"/>
                  <a:pt x="3478139" y="2538101"/>
                </a:cubicBez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Comic Sans MS" pitchFamily="66" charset="0"/>
              <a:ea typeface="굴림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6505" y="1036939"/>
            <a:ext cx="1095693" cy="10768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1862" y="1035827"/>
            <a:ext cx="1100138" cy="10790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7" name="자유형 6"/>
          <p:cNvSpPr/>
          <p:nvPr/>
        </p:nvSpPr>
        <p:spPr bwMode="auto">
          <a:xfrm>
            <a:off x="4071934" y="3429000"/>
            <a:ext cx="1643074" cy="1428760"/>
          </a:xfrm>
          <a:custGeom>
            <a:avLst/>
            <a:gdLst>
              <a:gd name="connsiteX0" fmla="*/ 0 w 3478139"/>
              <a:gd name="connsiteY0" fmla="*/ 0 h 2549495"/>
              <a:gd name="connsiteX1" fmla="*/ 555477 w 3478139"/>
              <a:gd name="connsiteY1" fmla="*/ 1307507 h 2549495"/>
              <a:gd name="connsiteX2" fmla="*/ 1093862 w 3478139"/>
              <a:gd name="connsiteY2" fmla="*/ 2119357 h 2549495"/>
              <a:gd name="connsiteX3" fmla="*/ 1726251 w 3478139"/>
              <a:gd name="connsiteY3" fmla="*/ 2418460 h 2549495"/>
              <a:gd name="connsiteX4" fmla="*/ 2632105 w 3478139"/>
              <a:gd name="connsiteY4" fmla="*/ 2529555 h 2549495"/>
              <a:gd name="connsiteX5" fmla="*/ 3478139 w 3478139"/>
              <a:gd name="connsiteY5" fmla="*/ 2538101 h 254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8139" h="2549495">
                <a:moveTo>
                  <a:pt x="0" y="0"/>
                </a:moveTo>
                <a:cubicBezTo>
                  <a:pt x="186583" y="477140"/>
                  <a:pt x="373167" y="954281"/>
                  <a:pt x="555477" y="1307507"/>
                </a:cubicBezTo>
                <a:cubicBezTo>
                  <a:pt x="737787" y="1660733"/>
                  <a:pt x="898733" y="1934198"/>
                  <a:pt x="1093862" y="2119357"/>
                </a:cubicBezTo>
                <a:cubicBezTo>
                  <a:pt x="1288991" y="2304516"/>
                  <a:pt x="1469877" y="2350094"/>
                  <a:pt x="1726251" y="2418460"/>
                </a:cubicBezTo>
                <a:cubicBezTo>
                  <a:pt x="1982625" y="2486826"/>
                  <a:pt x="2340124" y="2509615"/>
                  <a:pt x="2632105" y="2529555"/>
                </a:cubicBezTo>
                <a:cubicBezTo>
                  <a:pt x="2924086" y="2549495"/>
                  <a:pt x="3478139" y="2538101"/>
                  <a:pt x="3478139" y="2538101"/>
                </a:cubicBez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Comic Sans MS" pitchFamily="66" charset="0"/>
              <a:ea typeface="굴림" pitchFamily="50" charset="-127"/>
            </a:endParaRPr>
          </a:p>
        </p:txBody>
      </p:sp>
      <p:cxnSp>
        <p:nvCxnSpPr>
          <p:cNvPr id="8" name="직선 화살표 연결선 7"/>
          <p:cNvCxnSpPr/>
          <p:nvPr/>
        </p:nvCxnSpPr>
        <p:spPr bwMode="auto">
          <a:xfrm rot="5400000" flipH="1" flipV="1">
            <a:off x="3036741" y="3821251"/>
            <a:ext cx="2071702" cy="1316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직선 화살표 연결선 8"/>
          <p:cNvCxnSpPr/>
          <p:nvPr/>
        </p:nvCxnSpPr>
        <p:spPr bwMode="auto">
          <a:xfrm>
            <a:off x="1500166" y="4857760"/>
            <a:ext cx="6715172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" name="직선 화살표 연결선 13"/>
          <p:cNvCxnSpPr/>
          <p:nvPr/>
        </p:nvCxnSpPr>
        <p:spPr bwMode="auto">
          <a:xfrm rot="5400000" flipH="1" flipV="1">
            <a:off x="4465501" y="3821251"/>
            <a:ext cx="2071702" cy="1316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857488" y="500042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U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=-1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8" name="직선 화살표 연결선 17"/>
          <p:cNvCxnSpPr/>
          <p:nvPr/>
        </p:nvCxnSpPr>
        <p:spPr bwMode="auto">
          <a:xfrm rot="16200000" flipH="1">
            <a:off x="3428992" y="928670"/>
            <a:ext cx="642942" cy="642942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929322" y="500042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U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=-1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1" name="직선 화살표 연결선 20"/>
          <p:cNvCxnSpPr>
            <a:stCxn id="19" idx="2"/>
          </p:cNvCxnSpPr>
          <p:nvPr/>
        </p:nvCxnSpPr>
        <p:spPr bwMode="auto">
          <a:xfrm rot="5400000">
            <a:off x="5665816" y="796586"/>
            <a:ext cx="609905" cy="940147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직선 화살표 연결선 23"/>
          <p:cNvCxnSpPr/>
          <p:nvPr/>
        </p:nvCxnSpPr>
        <p:spPr bwMode="auto">
          <a:xfrm>
            <a:off x="1428728" y="1571612"/>
            <a:ext cx="6715172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" name="직선 연결선 25"/>
          <p:cNvCxnSpPr/>
          <p:nvPr/>
        </p:nvCxnSpPr>
        <p:spPr bwMode="auto">
          <a:xfrm rot="5400000">
            <a:off x="4714876" y="1571612"/>
            <a:ext cx="142876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286248" y="357166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U </a:t>
            </a:r>
            <a:r>
              <a:rPr lang="en-US" altLang="ko-KR" b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=+1</a:t>
            </a:r>
            <a:endParaRPr lang="ko-KR" altLang="en-US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자유형 16"/>
          <p:cNvSpPr/>
          <p:nvPr/>
        </p:nvSpPr>
        <p:spPr bwMode="auto">
          <a:xfrm flipH="1">
            <a:off x="3857620" y="3429000"/>
            <a:ext cx="1643074" cy="1428760"/>
          </a:xfrm>
          <a:custGeom>
            <a:avLst/>
            <a:gdLst>
              <a:gd name="connsiteX0" fmla="*/ 0 w 3478139"/>
              <a:gd name="connsiteY0" fmla="*/ 0 h 2549495"/>
              <a:gd name="connsiteX1" fmla="*/ 555477 w 3478139"/>
              <a:gd name="connsiteY1" fmla="*/ 1307507 h 2549495"/>
              <a:gd name="connsiteX2" fmla="*/ 1093862 w 3478139"/>
              <a:gd name="connsiteY2" fmla="*/ 2119357 h 2549495"/>
              <a:gd name="connsiteX3" fmla="*/ 1726251 w 3478139"/>
              <a:gd name="connsiteY3" fmla="*/ 2418460 h 2549495"/>
              <a:gd name="connsiteX4" fmla="*/ 2632105 w 3478139"/>
              <a:gd name="connsiteY4" fmla="*/ 2529555 h 2549495"/>
              <a:gd name="connsiteX5" fmla="*/ 3478139 w 3478139"/>
              <a:gd name="connsiteY5" fmla="*/ 2538101 h 254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8139" h="2549495">
                <a:moveTo>
                  <a:pt x="0" y="0"/>
                </a:moveTo>
                <a:cubicBezTo>
                  <a:pt x="186583" y="477140"/>
                  <a:pt x="373167" y="954281"/>
                  <a:pt x="555477" y="1307507"/>
                </a:cubicBezTo>
                <a:cubicBezTo>
                  <a:pt x="737787" y="1660733"/>
                  <a:pt x="898733" y="1934198"/>
                  <a:pt x="1093862" y="2119357"/>
                </a:cubicBezTo>
                <a:cubicBezTo>
                  <a:pt x="1288991" y="2304516"/>
                  <a:pt x="1469877" y="2350094"/>
                  <a:pt x="1726251" y="2418460"/>
                </a:cubicBezTo>
                <a:cubicBezTo>
                  <a:pt x="1982625" y="2486826"/>
                  <a:pt x="2340124" y="2509615"/>
                  <a:pt x="2632105" y="2529555"/>
                </a:cubicBezTo>
                <a:cubicBezTo>
                  <a:pt x="2924086" y="2549495"/>
                  <a:pt x="3478139" y="2538101"/>
                  <a:pt x="3478139" y="2538101"/>
                </a:cubicBez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Comic Sans MS" pitchFamily="66" charset="0"/>
              <a:ea typeface="굴림" pitchFamily="50" charset="-127"/>
            </a:endParaRPr>
          </a:p>
        </p:txBody>
      </p:sp>
      <p:cxnSp>
        <p:nvCxnSpPr>
          <p:cNvPr id="31" name="직선 화살표 연결선 30"/>
          <p:cNvCxnSpPr>
            <a:stCxn id="27" idx="2"/>
          </p:cNvCxnSpPr>
          <p:nvPr/>
        </p:nvCxnSpPr>
        <p:spPr bwMode="auto">
          <a:xfrm rot="5400000">
            <a:off x="4473812" y="1131334"/>
            <a:ext cx="681343" cy="56337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직선 연결선 32"/>
          <p:cNvCxnSpPr/>
          <p:nvPr/>
        </p:nvCxnSpPr>
        <p:spPr bwMode="auto">
          <a:xfrm rot="5400000">
            <a:off x="3215142" y="3285794"/>
            <a:ext cx="3142478" cy="145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직선 연결선 47"/>
          <p:cNvCxnSpPr/>
          <p:nvPr/>
        </p:nvCxnSpPr>
        <p:spPr bwMode="auto">
          <a:xfrm rot="16200000" flipH="1">
            <a:off x="3714744" y="3786190"/>
            <a:ext cx="1428760" cy="71438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직선 연결선 48"/>
          <p:cNvCxnSpPr/>
          <p:nvPr/>
        </p:nvCxnSpPr>
        <p:spPr bwMode="auto">
          <a:xfrm rot="5400000">
            <a:off x="4429124" y="3786190"/>
            <a:ext cx="1428760" cy="71438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omic Sans MS" pitchFamily="66" charset="0"/>
              </a:rPr>
              <a:t>Collaborators</a:t>
            </a:r>
            <a:endParaRPr lang="ko-KR" altLang="en-US" dirty="0">
              <a:latin typeface="Comic Sans MS" pitchFamily="66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Comic Sans MS" pitchFamily="66" charset="0"/>
              </a:rPr>
              <a:t>M. Rho(</a:t>
            </a:r>
            <a:r>
              <a:rPr lang="en-US" altLang="ko-KR" dirty="0" err="1" smtClean="0">
                <a:latin typeface="Comic Sans MS" pitchFamily="66" charset="0"/>
              </a:rPr>
              <a:t>Saclay</a:t>
            </a:r>
            <a:r>
              <a:rPr lang="en-US" altLang="ko-KR" dirty="0" smtClean="0">
                <a:latin typeface="Comic Sans MS" pitchFamily="66" charset="0"/>
              </a:rPr>
              <a:t>, </a:t>
            </a:r>
            <a:r>
              <a:rPr lang="en-US" altLang="ko-KR" dirty="0" err="1" smtClean="0">
                <a:latin typeface="Comic Sans MS" pitchFamily="66" charset="0"/>
              </a:rPr>
              <a:t>Hanyang</a:t>
            </a:r>
            <a:r>
              <a:rPr lang="en-US" altLang="ko-KR" dirty="0" smtClean="0">
                <a:latin typeface="Comic Sans MS" pitchFamily="66" charset="0"/>
              </a:rPr>
              <a:t> Univ.)</a:t>
            </a:r>
          </a:p>
          <a:p>
            <a:r>
              <a:rPr lang="en-US" altLang="ko-KR" dirty="0" smtClean="0">
                <a:latin typeface="Comic Sans MS" pitchFamily="66" charset="0"/>
              </a:rPr>
              <a:t>V. Vento(Valencia Univ.)</a:t>
            </a:r>
          </a:p>
          <a:p>
            <a:r>
              <a:rPr lang="en-US" altLang="ko-KR" dirty="0" smtClean="0">
                <a:latin typeface="Comic Sans MS" pitchFamily="66" charset="0"/>
              </a:rPr>
              <a:t>D.-P. Min(Seoul National Univ.)</a:t>
            </a:r>
          </a:p>
          <a:p>
            <a:r>
              <a:rPr lang="en-US" altLang="ko-KR" dirty="0" smtClean="0">
                <a:latin typeface="Comic Sans MS" pitchFamily="66" charset="0"/>
              </a:rPr>
              <a:t>H.-J. Lee(</a:t>
            </a:r>
            <a:r>
              <a:rPr lang="en-US" altLang="ko-KR" dirty="0" err="1" smtClean="0">
                <a:latin typeface="Comic Sans MS" pitchFamily="66" charset="0"/>
              </a:rPr>
              <a:t>Chungbuk</a:t>
            </a:r>
            <a:r>
              <a:rPr lang="en-US" altLang="ko-KR" dirty="0" smtClean="0">
                <a:latin typeface="Comic Sans MS" pitchFamily="66" charset="0"/>
              </a:rPr>
              <a:t> National Univ.)</a:t>
            </a:r>
            <a:endParaRPr lang="ko-KR" alt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928802"/>
            <a:ext cx="3558259" cy="340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71538" y="1071546"/>
            <a:ext cx="2723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0" dirty="0" smtClean="0"/>
              <a:t>B=4 </a:t>
            </a:r>
            <a:r>
              <a:rPr lang="en-US" altLang="ko-KR" sz="3200" b="0" dirty="0" err="1" smtClean="0"/>
              <a:t>skyrmion</a:t>
            </a:r>
            <a:endParaRPr lang="ko-KR" altLang="en-US" sz="3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2590800" y="1371600"/>
            <a:ext cx="6135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b="0">
                <a:solidFill>
                  <a:srgbClr val="99FFCC"/>
                </a:solidFill>
              </a:rPr>
              <a:t>1989, L. Castellejo </a:t>
            </a:r>
            <a:r>
              <a:rPr lang="en-US" altLang="ko-KR" b="0" i="1">
                <a:solidFill>
                  <a:srgbClr val="99FFCC"/>
                </a:solidFill>
              </a:rPr>
              <a:t>et al</a:t>
            </a:r>
            <a:r>
              <a:rPr lang="en-US" altLang="ko-KR" b="0">
                <a:solidFill>
                  <a:srgbClr val="99FFCC"/>
                </a:solidFill>
              </a:rPr>
              <a:t>. &amp; M. Kulger </a:t>
            </a:r>
            <a:r>
              <a:rPr lang="en-US" altLang="ko-KR" b="0" i="1">
                <a:solidFill>
                  <a:srgbClr val="99FFCC"/>
                </a:solidFill>
              </a:rPr>
              <a:t>et al.</a:t>
            </a:r>
          </a:p>
        </p:txBody>
      </p:sp>
      <p:grpSp>
        <p:nvGrpSpPr>
          <p:cNvPr id="299011" name="Group 3"/>
          <p:cNvGrpSpPr>
            <a:grpSpLocks/>
          </p:cNvGrpSpPr>
          <p:nvPr/>
        </p:nvGrpSpPr>
        <p:grpSpPr bwMode="auto">
          <a:xfrm>
            <a:off x="5105400" y="1919288"/>
            <a:ext cx="3228975" cy="4200525"/>
            <a:chOff x="3216" y="1209"/>
            <a:chExt cx="2034" cy="2646"/>
          </a:xfrm>
        </p:grpSpPr>
        <p:sp>
          <p:nvSpPr>
            <p:cNvPr id="299012" name="Line 4"/>
            <p:cNvSpPr>
              <a:spLocks noChangeShapeType="1"/>
            </p:cNvSpPr>
            <p:nvPr/>
          </p:nvSpPr>
          <p:spPr bwMode="auto">
            <a:xfrm>
              <a:off x="3216" y="192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9013" name="Line 5"/>
            <p:cNvSpPr>
              <a:spLocks noChangeShapeType="1"/>
            </p:cNvSpPr>
            <p:nvPr/>
          </p:nvSpPr>
          <p:spPr bwMode="auto">
            <a:xfrm>
              <a:off x="3216" y="3024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9014" name="Line 6"/>
            <p:cNvSpPr>
              <a:spLocks noChangeShapeType="1"/>
            </p:cNvSpPr>
            <p:nvPr/>
          </p:nvSpPr>
          <p:spPr bwMode="auto">
            <a:xfrm>
              <a:off x="4656" y="1488"/>
              <a:ext cx="0" cy="19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9015" name="Line 7"/>
            <p:cNvSpPr>
              <a:spLocks noChangeShapeType="1"/>
            </p:cNvSpPr>
            <p:nvPr/>
          </p:nvSpPr>
          <p:spPr bwMode="auto">
            <a:xfrm>
              <a:off x="4128" y="1488"/>
              <a:ext cx="0" cy="19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9016" name="Line 8"/>
            <p:cNvSpPr>
              <a:spLocks noChangeShapeType="1"/>
            </p:cNvSpPr>
            <p:nvPr/>
          </p:nvSpPr>
          <p:spPr bwMode="auto">
            <a:xfrm>
              <a:off x="3552" y="1488"/>
              <a:ext cx="0" cy="19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9017" name="Line 9"/>
            <p:cNvSpPr>
              <a:spLocks noChangeShapeType="1"/>
            </p:cNvSpPr>
            <p:nvPr/>
          </p:nvSpPr>
          <p:spPr bwMode="auto">
            <a:xfrm>
              <a:off x="3216" y="2496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9018" name="Oval 10"/>
            <p:cNvSpPr>
              <a:spLocks noChangeArrowheads="1"/>
            </p:cNvSpPr>
            <p:nvPr/>
          </p:nvSpPr>
          <p:spPr bwMode="auto">
            <a:xfrm>
              <a:off x="4416" y="2205"/>
              <a:ext cx="480" cy="50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 sz="3200" b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99019" name="Oval 11"/>
            <p:cNvSpPr>
              <a:spLocks noChangeArrowheads="1"/>
            </p:cNvSpPr>
            <p:nvPr/>
          </p:nvSpPr>
          <p:spPr bwMode="auto">
            <a:xfrm>
              <a:off x="3312" y="2214"/>
              <a:ext cx="480" cy="50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 sz="3200" b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99020" name="Oval 12"/>
            <p:cNvSpPr>
              <a:spLocks noChangeArrowheads="1"/>
            </p:cNvSpPr>
            <p:nvPr/>
          </p:nvSpPr>
          <p:spPr bwMode="auto">
            <a:xfrm>
              <a:off x="3879" y="2739"/>
              <a:ext cx="480" cy="504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 sz="3200" b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99021" name="Oval 13"/>
            <p:cNvSpPr>
              <a:spLocks noChangeArrowheads="1"/>
            </p:cNvSpPr>
            <p:nvPr/>
          </p:nvSpPr>
          <p:spPr bwMode="auto">
            <a:xfrm>
              <a:off x="3876" y="1647"/>
              <a:ext cx="480" cy="504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 sz="3200" b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99022" name="Text Box 14"/>
            <p:cNvSpPr txBox="1">
              <a:spLocks noChangeArrowheads="1"/>
            </p:cNvSpPr>
            <p:nvPr/>
          </p:nvSpPr>
          <p:spPr bwMode="auto">
            <a:xfrm>
              <a:off x="4542" y="2293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800" b="0">
                  <a:solidFill>
                    <a:srgbClr val="000000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299023" name="Text Box 15"/>
            <p:cNvSpPr txBox="1">
              <a:spLocks noChangeArrowheads="1"/>
            </p:cNvSpPr>
            <p:nvPr/>
          </p:nvSpPr>
          <p:spPr bwMode="auto">
            <a:xfrm>
              <a:off x="4007" y="1209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800" b="0">
                  <a:solidFill>
                    <a:schemeClr val="tx2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299024" name="Text Box 16"/>
            <p:cNvSpPr txBox="1">
              <a:spLocks noChangeArrowheads="1"/>
            </p:cNvSpPr>
            <p:nvPr/>
          </p:nvSpPr>
          <p:spPr bwMode="auto">
            <a:xfrm>
              <a:off x="4011" y="2811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800" b="0">
                  <a:solidFill>
                    <a:srgbClr val="000000"/>
                  </a:solidFill>
                  <a:latin typeface="Arial" pitchFamily="34" charset="0"/>
                </a:rPr>
                <a:t>x</a:t>
              </a:r>
            </a:p>
          </p:txBody>
        </p:sp>
        <p:sp>
          <p:nvSpPr>
            <p:cNvPr id="299025" name="Text Box 17"/>
            <p:cNvSpPr txBox="1">
              <a:spLocks noChangeArrowheads="1"/>
            </p:cNvSpPr>
            <p:nvPr/>
          </p:nvSpPr>
          <p:spPr bwMode="auto">
            <a:xfrm>
              <a:off x="4017" y="1728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800" b="0">
                  <a:solidFill>
                    <a:schemeClr val="bg2"/>
                  </a:solidFill>
                  <a:latin typeface="Arial" pitchFamily="34" charset="0"/>
                </a:rPr>
                <a:t>x</a:t>
              </a:r>
            </a:p>
          </p:txBody>
        </p:sp>
        <p:sp>
          <p:nvSpPr>
            <p:cNvPr id="299026" name="Text Box 18"/>
            <p:cNvSpPr txBox="1">
              <a:spLocks noChangeArrowheads="1"/>
            </p:cNvSpPr>
            <p:nvPr/>
          </p:nvSpPr>
          <p:spPr bwMode="auto">
            <a:xfrm>
              <a:off x="4985" y="2334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800" b="0">
                  <a:solidFill>
                    <a:schemeClr val="tx2"/>
                  </a:solidFill>
                  <a:latin typeface="Arial" pitchFamily="34" charset="0"/>
                </a:rPr>
                <a:t>X</a:t>
              </a:r>
            </a:p>
          </p:txBody>
        </p:sp>
        <p:sp>
          <p:nvSpPr>
            <p:cNvPr id="299027" name="Text Box 19"/>
            <p:cNvSpPr txBox="1">
              <a:spLocks noChangeArrowheads="1"/>
            </p:cNvSpPr>
            <p:nvPr/>
          </p:nvSpPr>
          <p:spPr bwMode="auto">
            <a:xfrm>
              <a:off x="3438" y="2302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800" b="0">
                  <a:solidFill>
                    <a:schemeClr val="bg2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299028" name="Text Box 20"/>
            <p:cNvSpPr txBox="1">
              <a:spLocks noChangeArrowheads="1"/>
            </p:cNvSpPr>
            <p:nvPr/>
          </p:nvSpPr>
          <p:spPr bwMode="auto">
            <a:xfrm>
              <a:off x="3653" y="3567"/>
              <a:ext cx="1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b="0">
                  <a:solidFill>
                    <a:srgbClr val="C9C9C9"/>
                  </a:solidFill>
                </a:rPr>
                <a:t>z=L</a:t>
              </a:r>
              <a:r>
                <a:rPr lang="en-US" altLang="ko-KR" b="0" baseline="-25000">
                  <a:solidFill>
                    <a:srgbClr val="C9C9C9"/>
                  </a:solidFill>
                </a:rPr>
                <a:t>F</a:t>
              </a:r>
              <a:r>
                <a:rPr lang="en-US" altLang="ko-KR" b="0">
                  <a:solidFill>
                    <a:srgbClr val="C9C9C9"/>
                  </a:solidFill>
                </a:rPr>
                <a:t>/2 plane</a:t>
              </a:r>
            </a:p>
          </p:txBody>
        </p:sp>
      </p:grpSp>
      <p:sp>
        <p:nvSpPr>
          <p:cNvPr id="299029" name="Text Box 21"/>
          <p:cNvSpPr txBox="1">
            <a:spLocks noChangeArrowheads="1"/>
          </p:cNvSpPr>
          <p:nvPr/>
        </p:nvSpPr>
        <p:spPr bwMode="auto">
          <a:xfrm>
            <a:off x="2551113" y="1905000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800" b="0">
                <a:solidFill>
                  <a:schemeClr val="tx2"/>
                </a:solidFill>
                <a:latin typeface="Arial" pitchFamily="34" charset="0"/>
              </a:rPr>
              <a:t>Y</a:t>
            </a:r>
          </a:p>
        </p:txBody>
      </p:sp>
      <p:grpSp>
        <p:nvGrpSpPr>
          <p:cNvPr id="299030" name="Group 22"/>
          <p:cNvGrpSpPr>
            <a:grpSpLocks/>
          </p:cNvGrpSpPr>
          <p:nvPr/>
        </p:nvGrpSpPr>
        <p:grpSpPr bwMode="auto">
          <a:xfrm>
            <a:off x="808038" y="2362200"/>
            <a:ext cx="3740150" cy="3757613"/>
            <a:chOff x="509" y="1488"/>
            <a:chExt cx="2356" cy="2367"/>
          </a:xfrm>
        </p:grpSpPr>
        <p:grpSp>
          <p:nvGrpSpPr>
            <p:cNvPr id="299031" name="Group 23"/>
            <p:cNvGrpSpPr>
              <a:grpSpLocks/>
            </p:cNvGrpSpPr>
            <p:nvPr/>
          </p:nvGrpSpPr>
          <p:grpSpPr bwMode="auto">
            <a:xfrm>
              <a:off x="509" y="1488"/>
              <a:ext cx="2356" cy="1968"/>
              <a:chOff x="509" y="1488"/>
              <a:chExt cx="2356" cy="1968"/>
            </a:xfrm>
          </p:grpSpPr>
          <p:sp>
            <p:nvSpPr>
              <p:cNvPr id="299032" name="Line 24"/>
              <p:cNvSpPr>
                <a:spLocks noChangeShapeType="1"/>
              </p:cNvSpPr>
              <p:nvPr/>
            </p:nvSpPr>
            <p:spPr bwMode="auto">
              <a:xfrm>
                <a:off x="1152" y="1488"/>
                <a:ext cx="0" cy="19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9033" name="Line 25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0" cy="19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9034" name="Line 26"/>
              <p:cNvSpPr>
                <a:spLocks noChangeShapeType="1"/>
              </p:cNvSpPr>
              <p:nvPr/>
            </p:nvSpPr>
            <p:spPr bwMode="auto">
              <a:xfrm>
                <a:off x="2256" y="1488"/>
                <a:ext cx="0" cy="19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9035" name="Line 27"/>
              <p:cNvSpPr>
                <a:spLocks noChangeShapeType="1"/>
              </p:cNvSpPr>
              <p:nvPr/>
            </p:nvSpPr>
            <p:spPr bwMode="auto">
              <a:xfrm>
                <a:off x="816" y="3024"/>
                <a:ext cx="18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9036" name="Line 28"/>
              <p:cNvSpPr>
                <a:spLocks noChangeShapeType="1"/>
              </p:cNvSpPr>
              <p:nvPr/>
            </p:nvSpPr>
            <p:spPr bwMode="auto">
              <a:xfrm>
                <a:off x="816" y="1920"/>
                <a:ext cx="18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9037" name="Line 29"/>
              <p:cNvSpPr>
                <a:spLocks noChangeShapeType="1"/>
              </p:cNvSpPr>
              <p:nvPr/>
            </p:nvSpPr>
            <p:spPr bwMode="auto">
              <a:xfrm>
                <a:off x="816" y="2496"/>
                <a:ext cx="18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9038" name="Oval 30"/>
              <p:cNvSpPr>
                <a:spLocks noChangeArrowheads="1"/>
              </p:cNvSpPr>
              <p:nvPr/>
            </p:nvSpPr>
            <p:spPr bwMode="auto">
              <a:xfrm>
                <a:off x="2016" y="2736"/>
                <a:ext cx="480" cy="504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ko-KR" sz="3200" b="0">
                  <a:solidFill>
                    <a:schemeClr val="tx2"/>
                  </a:solidFill>
                  <a:latin typeface="Arial" pitchFamily="34" charset="0"/>
                </a:endParaRPr>
              </a:p>
            </p:txBody>
          </p:sp>
          <p:sp>
            <p:nvSpPr>
              <p:cNvPr id="299039" name="Oval 31"/>
              <p:cNvSpPr>
                <a:spLocks noChangeArrowheads="1"/>
              </p:cNvSpPr>
              <p:nvPr/>
            </p:nvSpPr>
            <p:spPr bwMode="auto">
              <a:xfrm>
                <a:off x="912" y="2742"/>
                <a:ext cx="480" cy="504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ko-KR" sz="3200" b="0">
                  <a:solidFill>
                    <a:schemeClr val="tx2"/>
                  </a:solidFill>
                  <a:latin typeface="Arial" pitchFamily="34" charset="0"/>
                </a:endParaRPr>
              </a:p>
            </p:txBody>
          </p:sp>
          <p:sp>
            <p:nvSpPr>
              <p:cNvPr id="299040" name="Oval 32"/>
              <p:cNvSpPr>
                <a:spLocks noChangeArrowheads="1"/>
              </p:cNvSpPr>
              <p:nvPr/>
            </p:nvSpPr>
            <p:spPr bwMode="auto">
              <a:xfrm>
                <a:off x="2016" y="1656"/>
                <a:ext cx="480" cy="504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ko-KR" sz="3200" b="0">
                  <a:solidFill>
                    <a:schemeClr val="tx2"/>
                  </a:solidFill>
                  <a:latin typeface="Arial" pitchFamily="34" charset="0"/>
                </a:endParaRPr>
              </a:p>
            </p:txBody>
          </p:sp>
          <p:sp>
            <p:nvSpPr>
              <p:cNvPr id="299041" name="Oval 33"/>
              <p:cNvSpPr>
                <a:spLocks noChangeArrowheads="1"/>
              </p:cNvSpPr>
              <p:nvPr/>
            </p:nvSpPr>
            <p:spPr bwMode="auto">
              <a:xfrm>
                <a:off x="915" y="1644"/>
                <a:ext cx="480" cy="504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ko-KR" sz="3200" b="0">
                  <a:solidFill>
                    <a:schemeClr val="tx2"/>
                  </a:solidFill>
                  <a:latin typeface="Arial" pitchFamily="34" charset="0"/>
                </a:endParaRPr>
              </a:p>
            </p:txBody>
          </p:sp>
          <p:sp>
            <p:nvSpPr>
              <p:cNvPr id="299042" name="Oval 34"/>
              <p:cNvSpPr>
                <a:spLocks noChangeArrowheads="1"/>
              </p:cNvSpPr>
              <p:nvPr/>
            </p:nvSpPr>
            <p:spPr bwMode="auto">
              <a:xfrm>
                <a:off x="1470" y="2214"/>
                <a:ext cx="480" cy="50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ko-KR" sz="3200" b="0">
                  <a:solidFill>
                    <a:schemeClr val="tx2"/>
                  </a:solidFill>
                  <a:latin typeface="Arial" pitchFamily="34" charset="0"/>
                </a:endParaRPr>
              </a:p>
            </p:txBody>
          </p:sp>
          <p:sp>
            <p:nvSpPr>
              <p:cNvPr id="299043" name="Text Box 35"/>
              <p:cNvSpPr txBox="1">
                <a:spLocks noChangeArrowheads="1"/>
              </p:cNvSpPr>
              <p:nvPr/>
            </p:nvSpPr>
            <p:spPr bwMode="auto">
              <a:xfrm>
                <a:off x="1593" y="2299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ko-KR" sz="2800" b="0">
                    <a:solidFill>
                      <a:schemeClr val="bg2"/>
                    </a:solidFill>
                    <a:latin typeface="Arial" pitchFamily="34" charset="0"/>
                  </a:rPr>
                  <a:t>o</a:t>
                </a:r>
              </a:p>
            </p:txBody>
          </p:sp>
          <p:sp>
            <p:nvSpPr>
              <p:cNvPr id="299044" name="Text Box 36"/>
              <p:cNvSpPr txBox="1">
                <a:spLocks noChangeArrowheads="1"/>
              </p:cNvSpPr>
              <p:nvPr/>
            </p:nvSpPr>
            <p:spPr bwMode="auto">
              <a:xfrm>
                <a:off x="2142" y="2824"/>
                <a:ext cx="2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ko-KR" sz="2800" b="0">
                    <a:solidFill>
                      <a:srgbClr val="000000"/>
                    </a:solidFill>
                    <a:latin typeface="Arial" pitchFamily="34" charset="0"/>
                  </a:rPr>
                  <a:t>z</a:t>
                </a:r>
              </a:p>
            </p:txBody>
          </p:sp>
          <p:sp>
            <p:nvSpPr>
              <p:cNvPr id="299045" name="Text Box 37"/>
              <p:cNvSpPr txBox="1">
                <a:spLocks noChangeArrowheads="1"/>
              </p:cNvSpPr>
              <p:nvPr/>
            </p:nvSpPr>
            <p:spPr bwMode="auto">
              <a:xfrm>
                <a:off x="1038" y="1719"/>
                <a:ext cx="2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ko-KR" sz="2800" b="0">
                    <a:solidFill>
                      <a:srgbClr val="000000"/>
                    </a:solidFill>
                    <a:latin typeface="Arial" pitchFamily="34" charset="0"/>
                  </a:rPr>
                  <a:t>z</a:t>
                </a:r>
              </a:p>
            </p:txBody>
          </p:sp>
          <p:sp>
            <p:nvSpPr>
              <p:cNvPr id="299046" name="Text Box 38"/>
              <p:cNvSpPr txBox="1">
                <a:spLocks noChangeArrowheads="1"/>
              </p:cNvSpPr>
              <p:nvPr/>
            </p:nvSpPr>
            <p:spPr bwMode="auto">
              <a:xfrm>
                <a:off x="2139" y="1731"/>
                <a:ext cx="2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ko-KR" sz="2800" b="0">
                    <a:solidFill>
                      <a:schemeClr val="bg2"/>
                    </a:solidFill>
                    <a:latin typeface="Arial" pitchFamily="34" charset="0"/>
                  </a:rPr>
                  <a:t>z</a:t>
                </a:r>
              </a:p>
            </p:txBody>
          </p:sp>
          <p:sp>
            <p:nvSpPr>
              <p:cNvPr id="299047" name="Text Box 39"/>
              <p:cNvSpPr txBox="1">
                <a:spLocks noChangeArrowheads="1"/>
              </p:cNvSpPr>
              <p:nvPr/>
            </p:nvSpPr>
            <p:spPr bwMode="auto">
              <a:xfrm>
                <a:off x="2600" y="2331"/>
                <a:ext cx="26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ko-KR" sz="2800" b="0">
                    <a:solidFill>
                      <a:schemeClr val="tx2"/>
                    </a:solidFill>
                    <a:latin typeface="Arial" pitchFamily="34" charset="0"/>
                  </a:rPr>
                  <a:t>X</a:t>
                </a:r>
              </a:p>
            </p:txBody>
          </p:sp>
          <p:sp>
            <p:nvSpPr>
              <p:cNvPr id="299048" name="Text Box 40"/>
              <p:cNvSpPr txBox="1">
                <a:spLocks noChangeArrowheads="1"/>
              </p:cNvSpPr>
              <p:nvPr/>
            </p:nvSpPr>
            <p:spPr bwMode="auto">
              <a:xfrm>
                <a:off x="1038" y="2830"/>
                <a:ext cx="2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ko-KR" sz="2800" b="0">
                    <a:solidFill>
                      <a:schemeClr val="bg2"/>
                    </a:solidFill>
                    <a:latin typeface="Arial" pitchFamily="34" charset="0"/>
                  </a:rPr>
                  <a:t>z</a:t>
                </a:r>
              </a:p>
            </p:txBody>
          </p:sp>
          <p:sp>
            <p:nvSpPr>
              <p:cNvPr id="299049" name="Line 41"/>
              <p:cNvSpPr>
                <a:spLocks noChangeShapeType="1"/>
              </p:cNvSpPr>
              <p:nvPr/>
            </p:nvSpPr>
            <p:spPr bwMode="auto">
              <a:xfrm>
                <a:off x="777" y="1929"/>
                <a:ext cx="0" cy="1056"/>
              </a:xfrm>
              <a:prstGeom prst="line">
                <a:avLst/>
              </a:prstGeom>
              <a:noFill/>
              <a:ln w="25400">
                <a:solidFill>
                  <a:srgbClr val="9933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9050" name="Text Box 42"/>
              <p:cNvSpPr txBox="1">
                <a:spLocks noChangeArrowheads="1"/>
              </p:cNvSpPr>
              <p:nvPr/>
            </p:nvSpPr>
            <p:spPr bwMode="auto">
              <a:xfrm>
                <a:off x="509" y="2325"/>
                <a:ext cx="30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ko-KR" b="0">
                    <a:solidFill>
                      <a:schemeClr val="tx2"/>
                    </a:solidFill>
                    <a:latin typeface="Arial" pitchFamily="34" charset="0"/>
                  </a:rPr>
                  <a:t>L</a:t>
                </a:r>
                <a:r>
                  <a:rPr lang="en-US" altLang="ko-KR" b="0" baseline="-25000">
                    <a:solidFill>
                      <a:schemeClr val="tx2"/>
                    </a:solidFill>
                    <a:latin typeface="Arial" pitchFamily="34" charset="0"/>
                  </a:rPr>
                  <a:t>F</a:t>
                </a:r>
              </a:p>
            </p:txBody>
          </p:sp>
        </p:grpSp>
        <p:sp>
          <p:nvSpPr>
            <p:cNvPr id="299051" name="Text Box 43"/>
            <p:cNvSpPr txBox="1">
              <a:spLocks noChangeArrowheads="1"/>
            </p:cNvSpPr>
            <p:nvPr/>
          </p:nvSpPr>
          <p:spPr bwMode="auto">
            <a:xfrm>
              <a:off x="1182" y="3567"/>
              <a:ext cx="9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b="0">
                  <a:solidFill>
                    <a:srgbClr val="C9C9C9"/>
                  </a:solidFill>
                </a:rPr>
                <a:t>z=0 plane</a:t>
              </a:r>
            </a:p>
          </p:txBody>
        </p:sp>
      </p:grpSp>
      <p:sp>
        <p:nvSpPr>
          <p:cNvPr id="299052" name="Rectangle 4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altLang="ko-KR">
                <a:latin typeface="Comic Sans MS" pitchFamily="66" charset="0"/>
              </a:rPr>
              <a:t>FCC Skyrmion Crystal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Line 2"/>
          <p:cNvSpPr>
            <a:spLocks noChangeShapeType="1"/>
          </p:cNvSpPr>
          <p:nvPr/>
        </p:nvSpPr>
        <p:spPr bwMode="auto">
          <a:xfrm>
            <a:off x="1295400" y="2819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0035" name="Line 3"/>
          <p:cNvSpPr>
            <a:spLocks noChangeShapeType="1"/>
          </p:cNvSpPr>
          <p:nvPr/>
        </p:nvSpPr>
        <p:spPr bwMode="auto">
          <a:xfrm>
            <a:off x="3581400" y="21336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0036" name="Line 4"/>
          <p:cNvSpPr>
            <a:spLocks noChangeShapeType="1"/>
          </p:cNvSpPr>
          <p:nvPr/>
        </p:nvSpPr>
        <p:spPr bwMode="auto">
          <a:xfrm>
            <a:off x="1828800" y="21336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0037" name="Line 5"/>
          <p:cNvSpPr>
            <a:spLocks noChangeShapeType="1"/>
          </p:cNvSpPr>
          <p:nvPr/>
        </p:nvSpPr>
        <p:spPr bwMode="auto">
          <a:xfrm>
            <a:off x="1295400" y="45720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0038" name="Line 6"/>
          <p:cNvSpPr>
            <a:spLocks noChangeShapeType="1"/>
          </p:cNvSpPr>
          <p:nvPr/>
        </p:nvSpPr>
        <p:spPr bwMode="auto">
          <a:xfrm>
            <a:off x="1295400" y="37338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0039" name="Line 7"/>
          <p:cNvSpPr>
            <a:spLocks noChangeShapeType="1"/>
          </p:cNvSpPr>
          <p:nvPr/>
        </p:nvSpPr>
        <p:spPr bwMode="auto">
          <a:xfrm>
            <a:off x="2743200" y="21336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0040" name="Oval 8"/>
          <p:cNvSpPr>
            <a:spLocks noChangeArrowheads="1"/>
          </p:cNvSpPr>
          <p:nvPr/>
        </p:nvSpPr>
        <p:spPr bwMode="auto">
          <a:xfrm>
            <a:off x="2490788" y="3471863"/>
            <a:ext cx="481012" cy="495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ko-KR" sz="32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00041" name="Oval 9"/>
          <p:cNvSpPr>
            <a:spLocks noChangeArrowheads="1"/>
          </p:cNvSpPr>
          <p:nvPr/>
        </p:nvSpPr>
        <p:spPr bwMode="auto">
          <a:xfrm>
            <a:off x="3338513" y="4314825"/>
            <a:ext cx="481012" cy="4953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ko-KR" sz="32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00042" name="Oval 10"/>
          <p:cNvSpPr>
            <a:spLocks noChangeArrowheads="1"/>
          </p:cNvSpPr>
          <p:nvPr/>
        </p:nvSpPr>
        <p:spPr bwMode="auto">
          <a:xfrm>
            <a:off x="1600200" y="4310063"/>
            <a:ext cx="481013" cy="4953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ko-KR" sz="32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00043" name="Oval 11"/>
          <p:cNvSpPr>
            <a:spLocks noChangeArrowheads="1"/>
          </p:cNvSpPr>
          <p:nvPr/>
        </p:nvSpPr>
        <p:spPr bwMode="auto">
          <a:xfrm>
            <a:off x="3352800" y="2552700"/>
            <a:ext cx="481013" cy="4953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ko-KR" sz="32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00044" name="Line 12"/>
          <p:cNvSpPr>
            <a:spLocks noChangeShapeType="1"/>
          </p:cNvSpPr>
          <p:nvPr/>
        </p:nvSpPr>
        <p:spPr bwMode="auto">
          <a:xfrm>
            <a:off x="5105400" y="2819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0045" name="Line 13"/>
          <p:cNvSpPr>
            <a:spLocks noChangeShapeType="1"/>
          </p:cNvSpPr>
          <p:nvPr/>
        </p:nvSpPr>
        <p:spPr bwMode="auto">
          <a:xfrm>
            <a:off x="5105400" y="45720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0046" name="Line 14"/>
          <p:cNvSpPr>
            <a:spLocks noChangeShapeType="1"/>
          </p:cNvSpPr>
          <p:nvPr/>
        </p:nvSpPr>
        <p:spPr bwMode="auto">
          <a:xfrm>
            <a:off x="7391400" y="21336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0047" name="Line 15"/>
          <p:cNvSpPr>
            <a:spLocks noChangeShapeType="1"/>
          </p:cNvSpPr>
          <p:nvPr/>
        </p:nvSpPr>
        <p:spPr bwMode="auto">
          <a:xfrm>
            <a:off x="6553200" y="21336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0048" name="Line 16"/>
          <p:cNvSpPr>
            <a:spLocks noChangeShapeType="1"/>
          </p:cNvSpPr>
          <p:nvPr/>
        </p:nvSpPr>
        <p:spPr bwMode="auto">
          <a:xfrm>
            <a:off x="5638800" y="21336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0049" name="Line 17"/>
          <p:cNvSpPr>
            <a:spLocks noChangeShapeType="1"/>
          </p:cNvSpPr>
          <p:nvPr/>
        </p:nvSpPr>
        <p:spPr bwMode="auto">
          <a:xfrm>
            <a:off x="5105400" y="37338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0050" name="Text Box 18"/>
          <p:cNvSpPr txBox="1">
            <a:spLocks noChangeArrowheads="1"/>
          </p:cNvSpPr>
          <p:nvPr/>
        </p:nvSpPr>
        <p:spPr bwMode="auto">
          <a:xfrm>
            <a:off x="6361113" y="1690688"/>
            <a:ext cx="420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800" b="0">
                <a:solidFill>
                  <a:schemeClr val="tx2"/>
                </a:solidFill>
                <a:latin typeface="Arial" pitchFamily="34" charset="0"/>
              </a:rPr>
              <a:t>Y</a:t>
            </a:r>
          </a:p>
        </p:txBody>
      </p:sp>
      <p:sp>
        <p:nvSpPr>
          <p:cNvPr id="300051" name="Text Box 19"/>
          <p:cNvSpPr txBox="1">
            <a:spLocks noChangeArrowheads="1"/>
          </p:cNvSpPr>
          <p:nvPr/>
        </p:nvSpPr>
        <p:spPr bwMode="auto">
          <a:xfrm>
            <a:off x="7913688" y="3476625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800" b="0">
                <a:solidFill>
                  <a:schemeClr val="tx2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300052" name="Text Box 20"/>
          <p:cNvSpPr txBox="1">
            <a:spLocks noChangeArrowheads="1"/>
          </p:cNvSpPr>
          <p:nvPr/>
        </p:nvSpPr>
        <p:spPr bwMode="auto">
          <a:xfrm>
            <a:off x="2743200" y="5646738"/>
            <a:ext cx="4341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800" b="0">
                <a:solidFill>
                  <a:srgbClr val="99CCFF"/>
                </a:solidFill>
              </a:rPr>
              <a:t>(E/B)</a:t>
            </a:r>
            <a:r>
              <a:rPr lang="en-US" altLang="ko-KR" sz="2800" b="0" baseline="-25000">
                <a:solidFill>
                  <a:srgbClr val="99CCFF"/>
                </a:solidFill>
              </a:rPr>
              <a:t>min</a:t>
            </a:r>
            <a:r>
              <a:rPr lang="en-US" altLang="ko-KR" sz="2800" b="0">
                <a:solidFill>
                  <a:srgbClr val="99CCFF"/>
                </a:solidFill>
              </a:rPr>
              <a:t>=1.038 at L</a:t>
            </a:r>
            <a:r>
              <a:rPr lang="en-US" altLang="ko-KR" sz="2800" b="0" baseline="-25000">
                <a:solidFill>
                  <a:srgbClr val="99CCFF"/>
                </a:solidFill>
              </a:rPr>
              <a:t>f</a:t>
            </a:r>
            <a:r>
              <a:rPr lang="en-US" altLang="ko-KR" sz="2800" b="0">
                <a:solidFill>
                  <a:srgbClr val="99CCFF"/>
                </a:solidFill>
              </a:rPr>
              <a:t>=4.72</a:t>
            </a:r>
          </a:p>
        </p:txBody>
      </p:sp>
      <p:sp>
        <p:nvSpPr>
          <p:cNvPr id="300053" name="Oval 21"/>
          <p:cNvSpPr>
            <a:spLocks noChangeArrowheads="1"/>
          </p:cNvSpPr>
          <p:nvPr/>
        </p:nvSpPr>
        <p:spPr bwMode="auto">
          <a:xfrm>
            <a:off x="1600200" y="2552700"/>
            <a:ext cx="481013" cy="4953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ko-KR" sz="32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00054" name="Text Box 22"/>
          <p:cNvSpPr txBox="1">
            <a:spLocks noChangeArrowheads="1"/>
          </p:cNvSpPr>
          <p:nvPr/>
        </p:nvSpPr>
        <p:spPr bwMode="auto">
          <a:xfrm>
            <a:off x="2528888" y="342106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800" b="0">
                <a:solidFill>
                  <a:schemeClr val="bg2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300055" name="Text Box 23"/>
          <p:cNvSpPr txBox="1">
            <a:spLocks noChangeArrowheads="1"/>
          </p:cNvSpPr>
          <p:nvPr/>
        </p:nvSpPr>
        <p:spPr bwMode="auto">
          <a:xfrm>
            <a:off x="3400425" y="42545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800" b="0">
                <a:solidFill>
                  <a:schemeClr val="bg2"/>
                </a:solidFill>
                <a:latin typeface="Arial" pitchFamily="34" charset="0"/>
              </a:rPr>
              <a:t>z</a:t>
            </a:r>
          </a:p>
        </p:txBody>
      </p:sp>
      <p:sp>
        <p:nvSpPr>
          <p:cNvPr id="300056" name="Text Box 24"/>
          <p:cNvSpPr txBox="1">
            <a:spLocks noChangeArrowheads="1"/>
          </p:cNvSpPr>
          <p:nvPr/>
        </p:nvSpPr>
        <p:spPr bwMode="auto">
          <a:xfrm>
            <a:off x="2551113" y="1676400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800" b="0">
                <a:solidFill>
                  <a:schemeClr val="tx2"/>
                </a:solidFill>
                <a:latin typeface="Arial" pitchFamily="34" charset="0"/>
              </a:rPr>
              <a:t>Y</a:t>
            </a:r>
          </a:p>
        </p:txBody>
      </p:sp>
      <p:sp>
        <p:nvSpPr>
          <p:cNvPr id="300057" name="Text Box 25"/>
          <p:cNvSpPr txBox="1">
            <a:spLocks noChangeArrowheads="1"/>
          </p:cNvSpPr>
          <p:nvPr/>
        </p:nvSpPr>
        <p:spPr bwMode="auto">
          <a:xfrm>
            <a:off x="1647825" y="250031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800" b="0">
                <a:solidFill>
                  <a:schemeClr val="bg2"/>
                </a:solidFill>
                <a:latin typeface="Arial" pitchFamily="34" charset="0"/>
              </a:rPr>
              <a:t>z</a:t>
            </a:r>
          </a:p>
        </p:txBody>
      </p:sp>
      <p:sp>
        <p:nvSpPr>
          <p:cNvPr id="300058" name="Text Box 26"/>
          <p:cNvSpPr txBox="1">
            <a:spLocks noChangeArrowheads="1"/>
          </p:cNvSpPr>
          <p:nvPr/>
        </p:nvSpPr>
        <p:spPr bwMode="auto">
          <a:xfrm>
            <a:off x="3405188" y="251936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800" b="0">
                <a:solidFill>
                  <a:schemeClr val="bg2"/>
                </a:solidFill>
                <a:latin typeface="Arial" pitchFamily="34" charset="0"/>
              </a:rPr>
              <a:t>z</a:t>
            </a:r>
          </a:p>
        </p:txBody>
      </p:sp>
      <p:sp>
        <p:nvSpPr>
          <p:cNvPr id="300059" name="Text Box 27"/>
          <p:cNvSpPr txBox="1">
            <a:spLocks noChangeArrowheads="1"/>
          </p:cNvSpPr>
          <p:nvPr/>
        </p:nvSpPr>
        <p:spPr bwMode="auto">
          <a:xfrm>
            <a:off x="4127500" y="3471863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800" b="0">
                <a:solidFill>
                  <a:schemeClr val="tx2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300060" name="Text Box 28"/>
          <p:cNvSpPr txBox="1">
            <a:spLocks noChangeArrowheads="1"/>
          </p:cNvSpPr>
          <p:nvPr/>
        </p:nvSpPr>
        <p:spPr bwMode="auto">
          <a:xfrm>
            <a:off x="1647825" y="42640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800" b="0" dirty="0">
                <a:solidFill>
                  <a:schemeClr val="bg2"/>
                </a:solidFill>
                <a:latin typeface="Arial" pitchFamily="34" charset="0"/>
              </a:rPr>
              <a:t>z</a:t>
            </a:r>
          </a:p>
        </p:txBody>
      </p:sp>
      <p:sp>
        <p:nvSpPr>
          <p:cNvPr id="300061" name="Line 29"/>
          <p:cNvSpPr>
            <a:spLocks noChangeShapeType="1"/>
          </p:cNvSpPr>
          <p:nvPr/>
        </p:nvSpPr>
        <p:spPr bwMode="auto">
          <a:xfrm>
            <a:off x="1233488" y="2833688"/>
            <a:ext cx="0" cy="16764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0062" name="Text Box 30"/>
          <p:cNvSpPr txBox="1">
            <a:spLocks noChangeArrowheads="1"/>
          </p:cNvSpPr>
          <p:nvPr/>
        </p:nvSpPr>
        <p:spPr bwMode="auto">
          <a:xfrm>
            <a:off x="808038" y="3462338"/>
            <a:ext cx="477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b="0">
                <a:solidFill>
                  <a:schemeClr val="tx2"/>
                </a:solidFill>
                <a:latin typeface="Arial" pitchFamily="34" charset="0"/>
              </a:rPr>
              <a:t>L</a:t>
            </a:r>
            <a:r>
              <a:rPr lang="en-US" altLang="ko-KR" b="0" baseline="-25000">
                <a:solidFill>
                  <a:schemeClr val="tx2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300063" name="Oval 31"/>
          <p:cNvSpPr>
            <a:spLocks noChangeArrowheads="1"/>
          </p:cNvSpPr>
          <p:nvPr/>
        </p:nvSpPr>
        <p:spPr bwMode="auto">
          <a:xfrm>
            <a:off x="2500313" y="2552700"/>
            <a:ext cx="481012" cy="4953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ko-KR" sz="32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00064" name="Oval 32"/>
          <p:cNvSpPr>
            <a:spLocks noChangeArrowheads="1"/>
          </p:cNvSpPr>
          <p:nvPr/>
        </p:nvSpPr>
        <p:spPr bwMode="auto">
          <a:xfrm>
            <a:off x="3338513" y="3467100"/>
            <a:ext cx="481012" cy="4953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ko-KR" sz="32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00065" name="Oval 33"/>
          <p:cNvSpPr>
            <a:spLocks noChangeArrowheads="1"/>
          </p:cNvSpPr>
          <p:nvPr/>
        </p:nvSpPr>
        <p:spPr bwMode="auto">
          <a:xfrm>
            <a:off x="1600200" y="3486150"/>
            <a:ext cx="481013" cy="4953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ko-KR" sz="32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00066" name="Oval 34"/>
          <p:cNvSpPr>
            <a:spLocks noChangeArrowheads="1"/>
          </p:cNvSpPr>
          <p:nvPr/>
        </p:nvSpPr>
        <p:spPr bwMode="auto">
          <a:xfrm>
            <a:off x="2500313" y="4305300"/>
            <a:ext cx="481012" cy="4953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ko-KR" sz="32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00067" name="Oval 35"/>
          <p:cNvSpPr>
            <a:spLocks noChangeArrowheads="1"/>
          </p:cNvSpPr>
          <p:nvPr/>
        </p:nvSpPr>
        <p:spPr bwMode="auto">
          <a:xfrm>
            <a:off x="7138988" y="2552700"/>
            <a:ext cx="481012" cy="4953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ko-KR" sz="32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00068" name="Oval 36"/>
          <p:cNvSpPr>
            <a:spLocks noChangeArrowheads="1"/>
          </p:cNvSpPr>
          <p:nvPr/>
        </p:nvSpPr>
        <p:spPr bwMode="auto">
          <a:xfrm>
            <a:off x="6300788" y="2552700"/>
            <a:ext cx="481012" cy="4953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ko-KR" sz="32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00069" name="Oval 37"/>
          <p:cNvSpPr>
            <a:spLocks noChangeArrowheads="1"/>
          </p:cNvSpPr>
          <p:nvPr/>
        </p:nvSpPr>
        <p:spPr bwMode="auto">
          <a:xfrm>
            <a:off x="5395913" y="2552700"/>
            <a:ext cx="481012" cy="4953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ko-KR" sz="32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00070" name="Oval 38"/>
          <p:cNvSpPr>
            <a:spLocks noChangeArrowheads="1"/>
          </p:cNvSpPr>
          <p:nvPr/>
        </p:nvSpPr>
        <p:spPr bwMode="auto">
          <a:xfrm>
            <a:off x="5395913" y="3476625"/>
            <a:ext cx="481012" cy="4953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ko-KR" sz="32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00071" name="Oval 39"/>
          <p:cNvSpPr>
            <a:spLocks noChangeArrowheads="1"/>
          </p:cNvSpPr>
          <p:nvPr/>
        </p:nvSpPr>
        <p:spPr bwMode="auto">
          <a:xfrm>
            <a:off x="7138988" y="4305300"/>
            <a:ext cx="481012" cy="4953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ko-KR" sz="32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00072" name="Oval 40"/>
          <p:cNvSpPr>
            <a:spLocks noChangeArrowheads="1"/>
          </p:cNvSpPr>
          <p:nvPr/>
        </p:nvSpPr>
        <p:spPr bwMode="auto">
          <a:xfrm>
            <a:off x="7138988" y="3462338"/>
            <a:ext cx="481012" cy="4953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ko-KR" sz="32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00073" name="Oval 41"/>
          <p:cNvSpPr>
            <a:spLocks noChangeArrowheads="1"/>
          </p:cNvSpPr>
          <p:nvPr/>
        </p:nvSpPr>
        <p:spPr bwMode="auto">
          <a:xfrm>
            <a:off x="6300788" y="3467100"/>
            <a:ext cx="481012" cy="4953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ko-KR" sz="32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00074" name="Oval 42"/>
          <p:cNvSpPr>
            <a:spLocks noChangeArrowheads="1"/>
          </p:cNvSpPr>
          <p:nvPr/>
        </p:nvSpPr>
        <p:spPr bwMode="auto">
          <a:xfrm>
            <a:off x="6310313" y="4314825"/>
            <a:ext cx="481012" cy="4953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ko-KR" sz="32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00075" name="Oval 43"/>
          <p:cNvSpPr>
            <a:spLocks noChangeArrowheads="1"/>
          </p:cNvSpPr>
          <p:nvPr/>
        </p:nvSpPr>
        <p:spPr bwMode="auto">
          <a:xfrm>
            <a:off x="5386388" y="4324350"/>
            <a:ext cx="481012" cy="4953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ko-KR" sz="32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00076" name="Text Box 44"/>
          <p:cNvSpPr txBox="1">
            <a:spLocks noChangeArrowheads="1"/>
          </p:cNvSpPr>
          <p:nvPr/>
        </p:nvSpPr>
        <p:spPr bwMode="auto">
          <a:xfrm>
            <a:off x="7200900" y="341471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800" b="0">
                <a:solidFill>
                  <a:srgbClr val="000000"/>
                </a:solidFill>
                <a:latin typeface="Arial" pitchFamily="34" charset="0"/>
              </a:rPr>
              <a:t>y</a:t>
            </a:r>
          </a:p>
        </p:txBody>
      </p:sp>
      <p:sp>
        <p:nvSpPr>
          <p:cNvPr id="300077" name="Text Box 45"/>
          <p:cNvSpPr txBox="1">
            <a:spLocks noChangeArrowheads="1"/>
          </p:cNvSpPr>
          <p:nvPr/>
        </p:nvSpPr>
        <p:spPr bwMode="auto">
          <a:xfrm>
            <a:off x="6400800" y="42672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800" b="0">
                <a:solidFill>
                  <a:schemeClr val="bg2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300078" name="Text Box 46"/>
          <p:cNvSpPr txBox="1">
            <a:spLocks noChangeArrowheads="1"/>
          </p:cNvSpPr>
          <p:nvPr/>
        </p:nvSpPr>
        <p:spPr bwMode="auto">
          <a:xfrm>
            <a:off x="6386513" y="250031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800" b="0">
                <a:solidFill>
                  <a:srgbClr val="000000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300079" name="Text Box 47"/>
          <p:cNvSpPr txBox="1">
            <a:spLocks noChangeArrowheads="1"/>
          </p:cNvSpPr>
          <p:nvPr/>
        </p:nvSpPr>
        <p:spPr bwMode="auto">
          <a:xfrm>
            <a:off x="5486400" y="34290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800" b="0">
                <a:solidFill>
                  <a:schemeClr val="bg2"/>
                </a:solidFill>
                <a:latin typeface="Arial" pitchFamily="34" charset="0"/>
              </a:rPr>
              <a:t>y</a:t>
            </a:r>
          </a:p>
        </p:txBody>
      </p:sp>
      <p:sp>
        <p:nvSpPr>
          <p:cNvPr id="300080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685800"/>
            <a:ext cx="5638800" cy="641350"/>
          </a:xfrm>
        </p:spPr>
        <p:txBody>
          <a:bodyPr>
            <a:spAutoFit/>
          </a:bodyPr>
          <a:lstStyle/>
          <a:p>
            <a:r>
              <a:rPr lang="en-US" altLang="ko-KR" sz="3600">
                <a:latin typeface="Comic Sans MS" pitchFamily="66" charset="0"/>
              </a:rPr>
              <a:t>Half-Skyrmion CC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 descr="C:\byp\dense-sk\presentation\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42984"/>
            <a:ext cx="6351587" cy="5005388"/>
          </a:xfrm>
          <a:prstGeom prst="rect">
            <a:avLst/>
          </a:prstGeom>
          <a:noFill/>
        </p:spPr>
      </p:pic>
      <p:sp>
        <p:nvSpPr>
          <p:cNvPr id="3010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ko-KR" sz="4000">
                <a:latin typeface="Comic Sans MS" pitchFamily="66" charset="0"/>
              </a:rPr>
              <a:t>E/B vs. L</a:t>
            </a:r>
            <a:r>
              <a:rPr lang="en-US" altLang="ko-KR" sz="4000" baseline="-25000">
                <a:latin typeface="Comic Sans MS" pitchFamily="66" charset="0"/>
              </a:rPr>
              <a:t>F</a:t>
            </a:r>
          </a:p>
        </p:txBody>
      </p:sp>
      <p:grpSp>
        <p:nvGrpSpPr>
          <p:cNvPr id="301060" name="Group 4"/>
          <p:cNvGrpSpPr>
            <a:grpSpLocks/>
          </p:cNvGrpSpPr>
          <p:nvPr/>
        </p:nvGrpSpPr>
        <p:grpSpPr bwMode="auto">
          <a:xfrm>
            <a:off x="1066800" y="609600"/>
            <a:ext cx="2579688" cy="2573338"/>
            <a:chOff x="672" y="384"/>
            <a:chExt cx="1625" cy="1621"/>
          </a:xfrm>
        </p:grpSpPr>
        <p:pic>
          <p:nvPicPr>
            <p:cNvPr id="30106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384"/>
              <a:ext cx="1625" cy="16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301062" name="Rectangle 6"/>
            <p:cNvSpPr>
              <a:spLocks noChangeArrowheads="1"/>
            </p:cNvSpPr>
            <p:nvPr/>
          </p:nvSpPr>
          <p:spPr bwMode="auto">
            <a:xfrm>
              <a:off x="1088" y="792"/>
              <a:ext cx="816" cy="81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01063" name="Group 7"/>
          <p:cNvGrpSpPr>
            <a:grpSpLocks/>
          </p:cNvGrpSpPr>
          <p:nvPr/>
        </p:nvGrpSpPr>
        <p:grpSpPr bwMode="auto">
          <a:xfrm>
            <a:off x="4800600" y="457200"/>
            <a:ext cx="2562225" cy="2568575"/>
            <a:chOff x="3024" y="288"/>
            <a:chExt cx="1614" cy="1618"/>
          </a:xfrm>
        </p:grpSpPr>
        <p:pic>
          <p:nvPicPr>
            <p:cNvPr id="301064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4" y="288"/>
              <a:ext cx="1614" cy="161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301065" name="Rectangle 9"/>
            <p:cNvSpPr>
              <a:spLocks noChangeArrowheads="1"/>
            </p:cNvSpPr>
            <p:nvPr/>
          </p:nvSpPr>
          <p:spPr bwMode="auto">
            <a:xfrm>
              <a:off x="3200" y="432"/>
              <a:ext cx="1296" cy="1344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 descr="C:\byp\dense-sk\presentation\F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6532562" cy="4962525"/>
          </a:xfrm>
          <a:prstGeom prst="rect">
            <a:avLst/>
          </a:prstGeom>
          <a:noFill/>
        </p:spPr>
      </p:pic>
      <p:sp>
        <p:nvSpPr>
          <p:cNvPr id="3020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142852"/>
            <a:ext cx="7772400" cy="1143000"/>
          </a:xfrm>
        </p:spPr>
        <p:txBody>
          <a:bodyPr/>
          <a:lstStyle/>
          <a:p>
            <a:r>
              <a:rPr lang="en-US" altLang="ko-KR" sz="4000" dirty="0">
                <a:latin typeface="Comic Sans MS" pitchFamily="66" charset="0"/>
              </a:rPr>
              <a:t>&lt;U&gt;=&lt;</a:t>
            </a:r>
            <a:r>
              <a:rPr lang="en-US" altLang="ko-KR" sz="4000" dirty="0">
                <a:latin typeface="Symbol" pitchFamily="18" charset="2"/>
              </a:rPr>
              <a:t>s</a:t>
            </a:r>
            <a:r>
              <a:rPr lang="en-US" altLang="ko-KR" sz="4000" dirty="0">
                <a:latin typeface="Comic Sans MS" pitchFamily="66" charset="0"/>
              </a:rPr>
              <a:t>&gt;</a:t>
            </a:r>
          </a:p>
        </p:txBody>
      </p:sp>
      <p:grpSp>
        <p:nvGrpSpPr>
          <p:cNvPr id="302084" name="Group 4"/>
          <p:cNvGrpSpPr>
            <a:grpSpLocks/>
          </p:cNvGrpSpPr>
          <p:nvPr/>
        </p:nvGrpSpPr>
        <p:grpSpPr bwMode="auto">
          <a:xfrm>
            <a:off x="1968500" y="2362200"/>
            <a:ext cx="3413125" cy="3124200"/>
            <a:chOff x="1240" y="1488"/>
            <a:chExt cx="2150" cy="1968"/>
          </a:xfrm>
        </p:grpSpPr>
        <p:sp>
          <p:nvSpPr>
            <p:cNvPr id="302085" name="Line 5"/>
            <p:cNvSpPr>
              <a:spLocks noChangeShapeType="1"/>
            </p:cNvSpPr>
            <p:nvPr/>
          </p:nvSpPr>
          <p:spPr bwMode="auto">
            <a:xfrm flipH="1" flipV="1">
              <a:off x="2304" y="2496"/>
              <a:ext cx="768" cy="96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2086" name="Text Box 6"/>
            <p:cNvSpPr txBox="1">
              <a:spLocks noChangeArrowheads="1"/>
            </p:cNvSpPr>
            <p:nvPr/>
          </p:nvSpPr>
          <p:spPr bwMode="auto">
            <a:xfrm>
              <a:off x="1240" y="1488"/>
              <a:ext cx="2150" cy="995"/>
            </a:xfrm>
            <a:prstGeom prst="rect">
              <a:avLst/>
            </a:prstGeom>
            <a:solidFill>
              <a:srgbClr val="C9C9C9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3200" b="0">
                  <a:solidFill>
                    <a:schemeClr val="bg2"/>
                  </a:solidFill>
                </a:rPr>
                <a:t>Chiral symmetry</a:t>
              </a:r>
            </a:p>
            <a:p>
              <a:r>
                <a:rPr lang="en-US" altLang="ko-KR" sz="3200" b="0">
                  <a:solidFill>
                    <a:schemeClr val="bg2"/>
                  </a:solidFill>
                </a:rPr>
                <a:t>restoration</a:t>
              </a:r>
            </a:p>
            <a:p>
              <a:r>
                <a:rPr lang="en-US" altLang="ko-KR" sz="3200" b="0">
                  <a:solidFill>
                    <a:schemeClr val="bg2"/>
                  </a:solidFill>
                </a:rPr>
                <a:t>in dense matter?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5888" y="914400"/>
            <a:ext cx="8875712" cy="1079500"/>
            <a:chOff x="144" y="1199"/>
            <a:chExt cx="5591" cy="680"/>
          </a:xfrm>
        </p:grpSpPr>
        <p:pic>
          <p:nvPicPr>
            <p:cNvPr id="262147" name="Picture 3" descr="25%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1199"/>
              <a:ext cx="2596" cy="6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pic>
          <p:nvPicPr>
            <p:cNvPr id="262148" name="Picture 4" descr="25%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18" y="1229"/>
              <a:ext cx="3017" cy="6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262150" name="Object 6"/>
          <p:cNvGraphicFramePr>
            <a:graphicFrameLocks noChangeAspect="1"/>
          </p:cNvGraphicFramePr>
          <p:nvPr/>
        </p:nvGraphicFramePr>
        <p:xfrm>
          <a:off x="3060700" y="2247900"/>
          <a:ext cx="4305300" cy="676275"/>
        </p:xfrm>
        <a:graphic>
          <a:graphicData uri="http://schemas.openxmlformats.org/presentationml/2006/ole">
            <p:oleObj spid="_x0000_s397314" name="비트맵 이미지" r:id="rId5" imgW="4304762" imgH="676369" progId="PBrush">
              <p:embed/>
            </p:oleObj>
          </a:graphicData>
        </a:graphic>
      </p:graphicFrame>
      <p:sp>
        <p:nvSpPr>
          <p:cNvPr id="262151" name="Line 7"/>
          <p:cNvSpPr>
            <a:spLocks noChangeShapeType="1"/>
          </p:cNvSpPr>
          <p:nvPr/>
        </p:nvSpPr>
        <p:spPr bwMode="auto">
          <a:xfrm flipH="1">
            <a:off x="2133600" y="2590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62152" name="Text Box 8"/>
          <p:cNvSpPr txBox="1">
            <a:spLocks noChangeArrowheads="1"/>
          </p:cNvSpPr>
          <p:nvPr/>
        </p:nvSpPr>
        <p:spPr bwMode="auto">
          <a:xfrm>
            <a:off x="6858000" y="3124200"/>
            <a:ext cx="1216025" cy="118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0"/>
              <a:t>static </a:t>
            </a:r>
          </a:p>
          <a:p>
            <a:r>
              <a:rPr lang="en-US" altLang="ko-KR" b="0"/>
              <a:t>soliton </a:t>
            </a:r>
          </a:p>
          <a:p>
            <a:r>
              <a:rPr lang="en-US" altLang="ko-KR" b="0"/>
              <a:t>config.</a:t>
            </a:r>
          </a:p>
        </p:txBody>
      </p:sp>
      <p:sp>
        <p:nvSpPr>
          <p:cNvPr id="262153" name="Line 9"/>
          <p:cNvSpPr>
            <a:spLocks noChangeShapeType="1"/>
          </p:cNvSpPr>
          <p:nvPr/>
        </p:nvSpPr>
        <p:spPr bwMode="auto">
          <a:xfrm flipH="1" flipV="1">
            <a:off x="6324600" y="2895600"/>
            <a:ext cx="533400" cy="533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62154" name="Line 10"/>
          <p:cNvSpPr>
            <a:spLocks noChangeShapeType="1"/>
          </p:cNvSpPr>
          <p:nvPr/>
        </p:nvSpPr>
        <p:spPr bwMode="auto">
          <a:xfrm flipV="1">
            <a:off x="5410200" y="2895600"/>
            <a:ext cx="76200" cy="76200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62155" name="Text Box 11"/>
          <p:cNvSpPr txBox="1">
            <a:spLocks noChangeArrowheads="1"/>
          </p:cNvSpPr>
          <p:nvPr/>
        </p:nvSpPr>
        <p:spPr bwMode="auto">
          <a:xfrm>
            <a:off x="4419600" y="3657600"/>
            <a:ext cx="1838325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0">
                <a:solidFill>
                  <a:srgbClr val="CCFFFF"/>
                </a:solidFill>
              </a:rPr>
              <a:t>fluctuating </a:t>
            </a:r>
          </a:p>
          <a:p>
            <a:r>
              <a:rPr lang="en-US" altLang="ko-KR" b="0">
                <a:solidFill>
                  <a:srgbClr val="CCFFFF"/>
                </a:solidFill>
              </a:rPr>
              <a:t>pions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371600" y="2057400"/>
            <a:ext cx="6013450" cy="3933825"/>
            <a:chOff x="864" y="1008"/>
            <a:chExt cx="3788" cy="2478"/>
          </a:xfrm>
        </p:grpSpPr>
        <p:sp>
          <p:nvSpPr>
            <p:cNvPr id="262158" name="Text Box 14" descr="25%"/>
            <p:cNvSpPr txBox="1">
              <a:spLocks noChangeArrowheads="1"/>
            </p:cNvSpPr>
            <p:nvPr/>
          </p:nvSpPr>
          <p:spPr bwMode="auto">
            <a:xfrm>
              <a:off x="2193" y="2736"/>
              <a:ext cx="2459" cy="7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ko-KR" sz="3600" b="0">
                  <a:solidFill>
                    <a:srgbClr val="DEB400"/>
                  </a:solidFill>
                </a:rPr>
                <a:t>Pion in the dense </a:t>
              </a:r>
            </a:p>
            <a:p>
              <a:r>
                <a:rPr lang="en-US" altLang="ko-KR" sz="3600" b="0">
                  <a:solidFill>
                    <a:srgbClr val="DEB400"/>
                  </a:solidFill>
                </a:rPr>
                <a:t>baryonic matter?</a:t>
              </a:r>
            </a:p>
          </p:txBody>
        </p:sp>
        <p:sp>
          <p:nvSpPr>
            <p:cNvPr id="262159" name="Freeform 15"/>
            <p:cNvSpPr>
              <a:spLocks/>
            </p:cNvSpPr>
            <p:nvPr/>
          </p:nvSpPr>
          <p:spPr bwMode="auto">
            <a:xfrm>
              <a:off x="864" y="1008"/>
              <a:ext cx="1152" cy="18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008"/>
                </a:cxn>
                <a:cxn ang="0">
                  <a:pos x="1152" y="1824"/>
                </a:cxn>
              </a:cxnLst>
              <a:rect l="0" t="0" r="r" b="b"/>
              <a:pathLst>
                <a:path w="1152" h="1824">
                  <a:moveTo>
                    <a:pt x="0" y="0"/>
                  </a:moveTo>
                  <a:cubicBezTo>
                    <a:pt x="48" y="352"/>
                    <a:pt x="96" y="704"/>
                    <a:pt x="288" y="1008"/>
                  </a:cubicBezTo>
                  <a:cubicBezTo>
                    <a:pt x="480" y="1312"/>
                    <a:pt x="1016" y="1696"/>
                    <a:pt x="1152" y="1824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62161" name="Text Box 17"/>
          <p:cNvSpPr txBox="1">
            <a:spLocks noChangeArrowheads="1"/>
          </p:cNvSpPr>
          <p:nvPr/>
        </p:nvSpPr>
        <p:spPr bwMode="auto">
          <a:xfrm>
            <a:off x="6738938" y="3124200"/>
            <a:ext cx="2085975" cy="1187450"/>
          </a:xfrm>
          <a:prstGeom prst="rect">
            <a:avLst/>
          </a:prstGeom>
          <a:solidFill>
            <a:srgbClr val="00001E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0"/>
              <a:t>classical</a:t>
            </a:r>
          </a:p>
          <a:p>
            <a:r>
              <a:rPr lang="en-US" altLang="ko-KR" b="0"/>
              <a:t>dense matter</a:t>
            </a:r>
          </a:p>
          <a:p>
            <a:r>
              <a:rPr lang="en-US" altLang="ko-KR" b="0"/>
              <a:t>config.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61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>
            <a:spAutoFit/>
          </a:bodyPr>
          <a:lstStyle/>
          <a:p>
            <a:r>
              <a:rPr lang="en-US" altLang="ko-KR">
                <a:latin typeface="Comic Sans MS" pitchFamily="66" charset="0"/>
              </a:rPr>
              <a:t>Skyrme Model</a:t>
            </a:r>
            <a:r>
              <a:rPr lang="en-US" altLang="ko-KR">
                <a:latin typeface="Arial" pitchFamily="34" charset="0"/>
              </a:rPr>
              <a:t>(</a:t>
            </a:r>
            <a:r>
              <a:rPr lang="en-US" altLang="ko-KR" sz="4000" i="1">
                <a:latin typeface="Arial" pitchFamily="34" charset="0"/>
              </a:rPr>
              <a:t>m</a:t>
            </a:r>
            <a:r>
              <a:rPr lang="en-US" altLang="ko-KR" sz="4000" i="1" baseline="-25000">
                <a:latin typeface="Symbol" pitchFamily="18" charset="2"/>
              </a:rPr>
              <a:t>p</a:t>
            </a:r>
            <a:r>
              <a:rPr lang="en-US" altLang="ko-KR" sz="4000" i="1">
                <a:latin typeface="Arial" pitchFamily="34" charset="0"/>
              </a:rPr>
              <a:t>=0</a:t>
            </a:r>
            <a:r>
              <a:rPr lang="en-US" altLang="ko-KR">
                <a:latin typeface="Arial" pitchFamily="34" charset="0"/>
              </a:rPr>
              <a:t>)</a:t>
            </a:r>
            <a:endParaRPr lang="en-US" altLang="ko-KR"/>
          </a:p>
        </p:txBody>
      </p:sp>
      <p:graphicFrame>
        <p:nvGraphicFramePr>
          <p:cNvPr id="211972" name="Object 4"/>
          <p:cNvGraphicFramePr>
            <a:graphicFrameLocks noChangeAspect="1"/>
          </p:cNvGraphicFramePr>
          <p:nvPr/>
        </p:nvGraphicFramePr>
        <p:xfrm>
          <a:off x="1308100" y="5540375"/>
          <a:ext cx="6527800" cy="784225"/>
        </p:xfrm>
        <a:graphic>
          <a:graphicData uri="http://schemas.openxmlformats.org/presentationml/2006/ole">
            <p:oleObj spid="_x0000_s398338" name="비트맵 이미지" r:id="rId3" imgW="6516010" imgH="781159" progId="PBrush">
              <p:embed/>
            </p:oleObj>
          </a:graphicData>
        </a:graphic>
      </p:graphicFrame>
      <p:sp>
        <p:nvSpPr>
          <p:cNvPr id="211973" name="Line 5"/>
          <p:cNvSpPr>
            <a:spLocks noChangeShapeType="1"/>
          </p:cNvSpPr>
          <p:nvPr/>
        </p:nvSpPr>
        <p:spPr bwMode="auto">
          <a:xfrm>
            <a:off x="4572000" y="4495800"/>
            <a:ext cx="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211976" name="Object 8"/>
          <p:cNvGraphicFramePr>
            <a:graphicFrameLocks noChangeAspect="1"/>
          </p:cNvGraphicFramePr>
          <p:nvPr/>
        </p:nvGraphicFramePr>
        <p:xfrm>
          <a:off x="1020763" y="2206625"/>
          <a:ext cx="4541837" cy="1146175"/>
        </p:xfrm>
        <a:graphic>
          <a:graphicData uri="http://schemas.openxmlformats.org/presentationml/2006/ole">
            <p:oleObj spid="_x0000_s398339" name="비트맵 이미지" r:id="rId4" imgW="4533333" imgH="1142857" progId="PBrush">
              <p:embed/>
            </p:oleObj>
          </a:graphicData>
        </a:graphic>
      </p:graphicFrame>
      <p:graphicFrame>
        <p:nvGraphicFramePr>
          <p:cNvPr id="211977" name="Object 9" descr="25%"/>
          <p:cNvGraphicFramePr>
            <a:graphicFrameLocks noChangeAspect="1"/>
          </p:cNvGraphicFramePr>
          <p:nvPr/>
        </p:nvGraphicFramePr>
        <p:xfrm>
          <a:off x="0" y="1066800"/>
          <a:ext cx="9180513" cy="1174750"/>
        </p:xfrm>
        <a:graphic>
          <a:graphicData uri="http://schemas.openxmlformats.org/presentationml/2006/ole">
            <p:oleObj spid="_x0000_s398340" name="비트맵 이미지" r:id="rId5" imgW="9152381" imgH="1171429" progId="PBrush">
              <p:embed/>
            </p:oleObj>
          </a:graphicData>
        </a:graphic>
      </p:graphicFrame>
      <p:graphicFrame>
        <p:nvGraphicFramePr>
          <p:cNvPr id="211978" name="Object 10" descr="25%"/>
          <p:cNvGraphicFramePr>
            <a:graphicFrameLocks noChangeAspect="1"/>
          </p:cNvGraphicFramePr>
          <p:nvPr/>
        </p:nvGraphicFramePr>
        <p:xfrm>
          <a:off x="5029200" y="3886200"/>
          <a:ext cx="3829050" cy="708025"/>
        </p:xfrm>
        <a:graphic>
          <a:graphicData uri="http://schemas.openxmlformats.org/presentationml/2006/ole">
            <p:oleObj spid="_x0000_s398341" name="비트맵 이미지" r:id="rId6" imgW="3809524" imgH="704948" progId="PBrush">
              <p:embed/>
            </p:oleObj>
          </a:graphicData>
        </a:graphic>
      </p:graphicFrame>
      <p:sp>
        <p:nvSpPr>
          <p:cNvPr id="211979" name="Text Box 11" descr="25%"/>
          <p:cNvSpPr txBox="1">
            <a:spLocks noChangeArrowheads="1"/>
          </p:cNvSpPr>
          <p:nvPr/>
        </p:nvSpPr>
        <p:spPr bwMode="auto">
          <a:xfrm>
            <a:off x="6442075" y="152400"/>
            <a:ext cx="339725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4400" b="0">
                <a:solidFill>
                  <a:schemeClr val="tx2"/>
                </a:solidFill>
                <a:latin typeface="Arial" pitchFamily="34" charset="0"/>
              </a:rPr>
              <a:t>\</a:t>
            </a:r>
          </a:p>
        </p:txBody>
      </p:sp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1430338" y="3608388"/>
            <a:ext cx="2876550" cy="13731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 b="0"/>
              <a:t>Pion fluctuation </a:t>
            </a:r>
          </a:p>
          <a:p>
            <a:r>
              <a:rPr lang="en-US" altLang="ko-KR" sz="2800" b="0"/>
              <a:t>in </a:t>
            </a:r>
            <a:r>
              <a:rPr lang="en-US" altLang="ko-KR" sz="2800" b="0">
                <a:latin typeface="Symbol" pitchFamily="18" charset="2"/>
              </a:rPr>
              <a:t>r</a:t>
            </a:r>
            <a:r>
              <a:rPr lang="en-US" altLang="ko-KR" sz="2800" b="0" baseline="-25000"/>
              <a:t>B</a:t>
            </a:r>
            <a:r>
              <a:rPr lang="en-US" altLang="ko-KR" sz="2800" b="0"/>
              <a:t>=0 space</a:t>
            </a:r>
          </a:p>
          <a:p>
            <a:r>
              <a:rPr lang="en-US" altLang="ko-KR" sz="2800" b="0"/>
              <a:t>Vacuum : U=1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762000"/>
          </a:xfrm>
        </p:spPr>
        <p:txBody>
          <a:bodyPr>
            <a:spAutoFit/>
          </a:bodyPr>
          <a:lstStyle/>
          <a:p>
            <a:r>
              <a:rPr lang="en-US" altLang="ko-KR">
                <a:latin typeface="Symbol" pitchFamily="18" charset="2"/>
              </a:rPr>
              <a:t>p</a:t>
            </a:r>
            <a:r>
              <a:rPr lang="en-US" altLang="ko-KR">
                <a:latin typeface="Arial" pitchFamily="34" charset="0"/>
              </a:rPr>
              <a:t> </a:t>
            </a:r>
            <a:r>
              <a:rPr lang="en-US" altLang="ko-KR">
                <a:latin typeface="Comic Sans MS" pitchFamily="66" charset="0"/>
              </a:rPr>
              <a:t>dynamics</a:t>
            </a:r>
            <a:r>
              <a:rPr lang="en-US" altLang="ko-KR">
                <a:latin typeface="Arial" pitchFamily="34" charset="0"/>
              </a:rPr>
              <a:t>(</a:t>
            </a:r>
            <a:r>
              <a:rPr lang="en-US" altLang="ko-KR">
                <a:latin typeface="Symbol" pitchFamily="18" charset="2"/>
              </a:rPr>
              <a:t>r</a:t>
            </a:r>
            <a:r>
              <a:rPr lang="en-US" altLang="ko-KR">
                <a:latin typeface="Arial" pitchFamily="34" charset="0"/>
              </a:rPr>
              <a:t>=0)</a:t>
            </a:r>
            <a:endParaRPr lang="en-US" altLang="ko-KR"/>
          </a:p>
        </p:txBody>
      </p:sp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533400" y="4648200"/>
          <a:ext cx="6527800" cy="784225"/>
        </p:xfrm>
        <a:graphic>
          <a:graphicData uri="http://schemas.openxmlformats.org/presentationml/2006/ole">
            <p:oleObj spid="_x0000_s399362" name="비트맵 이미지" r:id="rId3" imgW="6516010" imgH="781159" progId="PBrush">
              <p:embed/>
            </p:oleObj>
          </a:graphicData>
        </a:graphic>
      </p:graphicFrame>
      <p:sp>
        <p:nvSpPr>
          <p:cNvPr id="212998" name="Line 6"/>
          <p:cNvSpPr>
            <a:spLocks noChangeShapeType="1"/>
          </p:cNvSpPr>
          <p:nvPr/>
        </p:nvSpPr>
        <p:spPr bwMode="auto">
          <a:xfrm>
            <a:off x="3962400" y="3429000"/>
            <a:ext cx="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213001" name="Object 9"/>
          <p:cNvGraphicFramePr>
            <a:graphicFrameLocks noChangeAspect="1"/>
          </p:cNvGraphicFramePr>
          <p:nvPr/>
        </p:nvGraphicFramePr>
        <p:xfrm>
          <a:off x="762000" y="2359025"/>
          <a:ext cx="4530725" cy="1143000"/>
        </p:xfrm>
        <a:graphic>
          <a:graphicData uri="http://schemas.openxmlformats.org/presentationml/2006/ole">
            <p:oleObj spid="_x0000_s399363" name="비트맵 이미지" r:id="rId4" imgW="4533333" imgH="1142857" progId="PBrush">
              <p:embed/>
            </p:oleObj>
          </a:graphicData>
        </a:graphic>
      </p:graphicFrame>
      <p:graphicFrame>
        <p:nvGraphicFramePr>
          <p:cNvPr id="213002" name="Object 10" descr="25%"/>
          <p:cNvGraphicFramePr>
            <a:graphicFrameLocks noChangeAspect="1"/>
          </p:cNvGraphicFramePr>
          <p:nvPr/>
        </p:nvGraphicFramePr>
        <p:xfrm>
          <a:off x="28575" y="1219200"/>
          <a:ext cx="9155113" cy="1171575"/>
        </p:xfrm>
        <a:graphic>
          <a:graphicData uri="http://schemas.openxmlformats.org/presentationml/2006/ole">
            <p:oleObj spid="_x0000_s399364" name="비트맵 이미지" r:id="rId5" imgW="9152381" imgH="1171429" progId="PBrush">
              <p:embed/>
            </p:oleObj>
          </a:graphicData>
        </a:graphic>
      </p:graphicFrame>
      <p:sp>
        <p:nvSpPr>
          <p:cNvPr id="213003" name="Text Box 11" descr="25%"/>
          <p:cNvSpPr txBox="1">
            <a:spLocks noChangeArrowheads="1"/>
          </p:cNvSpPr>
          <p:nvPr/>
        </p:nvSpPr>
        <p:spPr bwMode="auto">
          <a:xfrm>
            <a:off x="5791200" y="304800"/>
            <a:ext cx="339725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4400" b="0">
                <a:solidFill>
                  <a:schemeClr val="tx2"/>
                </a:solidFill>
                <a:latin typeface="Arial" pitchFamily="34" charset="0"/>
              </a:rPr>
              <a:t>\</a:t>
            </a:r>
          </a:p>
        </p:txBody>
      </p:sp>
      <p:sp>
        <p:nvSpPr>
          <p:cNvPr id="213004" name="Text Box 12" descr="25%"/>
          <p:cNvSpPr txBox="1">
            <a:spLocks noChangeArrowheads="1"/>
          </p:cNvSpPr>
          <p:nvPr/>
        </p:nvSpPr>
        <p:spPr bwMode="auto">
          <a:xfrm>
            <a:off x="1524000" y="5410200"/>
            <a:ext cx="4022725" cy="1066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0">
                <a:latin typeface="Arial" pitchFamily="34" charset="0"/>
              </a:rPr>
              <a:t>+ </a:t>
            </a:r>
            <a:r>
              <a:rPr lang="en-US" altLang="ko-KR" sz="3200" b="0">
                <a:latin typeface="Symbol" pitchFamily="18" charset="2"/>
              </a:rPr>
              <a:t>p</a:t>
            </a:r>
            <a:r>
              <a:rPr lang="en-US" altLang="ko-KR" sz="3200" b="0">
                <a:latin typeface="Arial" pitchFamily="34" charset="0"/>
              </a:rPr>
              <a:t>-</a:t>
            </a:r>
            <a:r>
              <a:rPr lang="en-US" altLang="ko-KR" sz="3200" b="0"/>
              <a:t>skyrmion matter</a:t>
            </a:r>
          </a:p>
          <a:p>
            <a:r>
              <a:rPr lang="en-US" altLang="ko-KR" sz="3200" b="0"/>
              <a:t>interactions</a:t>
            </a:r>
          </a:p>
        </p:txBody>
      </p:sp>
      <p:graphicFrame>
        <p:nvGraphicFramePr>
          <p:cNvPr id="213008" name="Object 16" descr="25%"/>
          <p:cNvGraphicFramePr>
            <a:graphicFrameLocks noChangeAspect="1"/>
          </p:cNvGraphicFramePr>
          <p:nvPr/>
        </p:nvGraphicFramePr>
        <p:xfrm>
          <a:off x="5181600" y="3733800"/>
          <a:ext cx="3017838" cy="568325"/>
        </p:xfrm>
        <a:graphic>
          <a:graphicData uri="http://schemas.openxmlformats.org/presentationml/2006/ole">
            <p:oleObj spid="_x0000_s399365" name="비트맵 이미지" r:id="rId6" imgW="3428571" imgH="647619" progId="PBrush">
              <p:embed/>
            </p:oleObj>
          </a:graphicData>
        </a:graphic>
      </p:graphicFrame>
      <p:sp>
        <p:nvSpPr>
          <p:cNvPr id="213009" name="Text Box 17"/>
          <p:cNvSpPr txBox="1">
            <a:spLocks noChangeArrowheads="1"/>
          </p:cNvSpPr>
          <p:nvPr/>
        </p:nvSpPr>
        <p:spPr bwMode="auto">
          <a:xfrm>
            <a:off x="5638800" y="2667000"/>
            <a:ext cx="3162300" cy="544513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 b="0">
                <a:solidFill>
                  <a:srgbClr val="000066"/>
                </a:solidFill>
              </a:rPr>
              <a:t>Skyrmion matter</a:t>
            </a:r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 flipH="1">
            <a:off x="7086600" y="3162300"/>
            <a:ext cx="130175" cy="5334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13011" name="Text Box 19"/>
          <p:cNvSpPr txBox="1">
            <a:spLocks noChangeArrowheads="1"/>
          </p:cNvSpPr>
          <p:nvPr/>
        </p:nvSpPr>
        <p:spPr bwMode="auto">
          <a:xfrm>
            <a:off x="6069013" y="4724400"/>
            <a:ext cx="3074987" cy="1398588"/>
          </a:xfrm>
          <a:prstGeom prst="rect">
            <a:avLst/>
          </a:prstGeom>
          <a:solidFill>
            <a:srgbClr val="C9C9C9"/>
          </a:solidFill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 b="0">
                <a:solidFill>
                  <a:srgbClr val="000066"/>
                </a:solidFill>
              </a:rPr>
              <a:t>Pion fluctuations </a:t>
            </a:r>
          </a:p>
          <a:p>
            <a:r>
              <a:rPr lang="en-US" altLang="ko-KR" sz="2800" b="0">
                <a:solidFill>
                  <a:srgbClr val="000066"/>
                </a:solidFill>
              </a:rPr>
              <a:t>on top of the </a:t>
            </a:r>
          </a:p>
          <a:p>
            <a:r>
              <a:rPr lang="en-US" altLang="ko-KR" sz="2800" b="0">
                <a:solidFill>
                  <a:srgbClr val="000066"/>
                </a:solidFill>
              </a:rPr>
              <a:t>skyrmion matter</a:t>
            </a:r>
          </a:p>
        </p:txBody>
      </p:sp>
      <p:sp>
        <p:nvSpPr>
          <p:cNvPr id="213012" name="Line 20"/>
          <p:cNvSpPr>
            <a:spLocks noChangeShapeType="1"/>
          </p:cNvSpPr>
          <p:nvPr/>
        </p:nvSpPr>
        <p:spPr bwMode="auto">
          <a:xfrm flipH="1" flipV="1">
            <a:off x="7848600" y="4191000"/>
            <a:ext cx="76200" cy="4572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018" name="Object 2"/>
          <p:cNvGraphicFramePr>
            <a:graphicFrameLocks noChangeAspect="1"/>
          </p:cNvGraphicFramePr>
          <p:nvPr/>
        </p:nvGraphicFramePr>
        <p:xfrm>
          <a:off x="123825" y="1447800"/>
          <a:ext cx="8882063" cy="2189163"/>
        </p:xfrm>
        <a:graphic>
          <a:graphicData uri="http://schemas.openxmlformats.org/presentationml/2006/ole">
            <p:oleObj spid="_x0000_s400386" name="비트맵 이미지" r:id="rId3" imgW="8078328" imgH="1991003" progId="PBrush">
              <p:embed/>
            </p:oleObj>
          </a:graphicData>
        </a:graphic>
      </p:graphicFrame>
      <p:sp>
        <p:nvSpPr>
          <p:cNvPr id="2140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762000"/>
          </a:xfrm>
        </p:spPr>
        <p:txBody>
          <a:bodyPr>
            <a:spAutoFit/>
          </a:bodyPr>
          <a:lstStyle/>
          <a:p>
            <a:r>
              <a:rPr lang="en-US" altLang="ko-KR">
                <a:latin typeface="Symbol" pitchFamily="18" charset="2"/>
              </a:rPr>
              <a:t>p</a:t>
            </a:r>
            <a:r>
              <a:rPr lang="en-US" altLang="ko-KR">
                <a:latin typeface="Arial" pitchFamily="34" charset="0"/>
              </a:rPr>
              <a:t> </a:t>
            </a:r>
            <a:r>
              <a:rPr lang="en-US" altLang="ko-KR">
                <a:latin typeface="Comic Sans MS" pitchFamily="66" charset="0"/>
              </a:rPr>
              <a:t>dynamics</a:t>
            </a:r>
            <a:r>
              <a:rPr lang="en-US" altLang="ko-KR">
                <a:latin typeface="Arial" pitchFamily="34" charset="0"/>
              </a:rPr>
              <a:t>(</a:t>
            </a:r>
            <a:r>
              <a:rPr lang="en-US" altLang="ko-KR">
                <a:latin typeface="Symbol" pitchFamily="18" charset="2"/>
              </a:rPr>
              <a:t>r</a:t>
            </a:r>
            <a:r>
              <a:rPr lang="en-US" altLang="ko-KR">
                <a:latin typeface="Arial" pitchFamily="34" charset="0"/>
              </a:rPr>
              <a:t>=0)</a:t>
            </a:r>
            <a:endParaRPr lang="en-US" altLang="ko-KR"/>
          </a:p>
        </p:txBody>
      </p:sp>
      <p:sp>
        <p:nvSpPr>
          <p:cNvPr id="214020" name="Text Box 4" descr="25%"/>
          <p:cNvSpPr txBox="1">
            <a:spLocks noChangeArrowheads="1"/>
          </p:cNvSpPr>
          <p:nvPr/>
        </p:nvSpPr>
        <p:spPr bwMode="auto">
          <a:xfrm>
            <a:off x="5791200" y="304800"/>
            <a:ext cx="339725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4400" b="0">
                <a:solidFill>
                  <a:schemeClr val="tx2"/>
                </a:solidFill>
                <a:latin typeface="Arial" pitchFamily="34" charset="0"/>
              </a:rPr>
              <a:t>\</a:t>
            </a:r>
          </a:p>
        </p:txBody>
      </p:sp>
      <p:sp useBgFill="1">
        <p:nvSpPr>
          <p:cNvPr id="214021" name="Rectangle 5"/>
          <p:cNvSpPr>
            <a:spLocks noChangeArrowheads="1"/>
          </p:cNvSpPr>
          <p:nvPr/>
        </p:nvSpPr>
        <p:spPr bwMode="auto">
          <a:xfrm>
            <a:off x="228600" y="2895600"/>
            <a:ext cx="8915400" cy="9525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224463" y="1371600"/>
            <a:ext cx="3576637" cy="3211513"/>
            <a:chOff x="3291" y="864"/>
            <a:chExt cx="2253" cy="2023"/>
          </a:xfrm>
        </p:grpSpPr>
        <p:sp>
          <p:nvSpPr>
            <p:cNvPr id="214023" name="Oval 7" descr="25%"/>
            <p:cNvSpPr>
              <a:spLocks noChangeArrowheads="1"/>
            </p:cNvSpPr>
            <p:nvPr/>
          </p:nvSpPr>
          <p:spPr bwMode="auto">
            <a:xfrm>
              <a:off x="3990" y="864"/>
              <a:ext cx="960" cy="624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4024" name="Line 8"/>
            <p:cNvSpPr>
              <a:spLocks noChangeShapeType="1"/>
            </p:cNvSpPr>
            <p:nvPr/>
          </p:nvSpPr>
          <p:spPr bwMode="auto">
            <a:xfrm flipH="1">
              <a:off x="4416" y="1584"/>
              <a:ext cx="36" cy="72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aphicFrame>
          <p:nvGraphicFramePr>
            <p:cNvPr id="214025" name="Object 9" descr="25%"/>
            <p:cNvGraphicFramePr>
              <a:graphicFrameLocks noChangeAspect="1"/>
            </p:cNvGraphicFramePr>
            <p:nvPr/>
          </p:nvGraphicFramePr>
          <p:xfrm>
            <a:off x="3291" y="2304"/>
            <a:ext cx="2253" cy="583"/>
          </p:xfrm>
          <a:graphic>
            <a:graphicData uri="http://schemas.openxmlformats.org/presentationml/2006/ole">
              <p:oleObj spid="_x0000_s400387" name="비트맵 이미지" r:id="rId4" imgW="3572374" imgH="923810" progId="PBrush">
                <p:embed/>
              </p:oleObj>
            </a:graphicData>
          </a:graphic>
        </p:graphicFrame>
      </p:grpSp>
      <p:sp>
        <p:nvSpPr>
          <p:cNvPr id="11" name="TextBox 10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42" name="Object 2"/>
          <p:cNvGraphicFramePr>
            <a:graphicFrameLocks noChangeAspect="1"/>
          </p:cNvGraphicFramePr>
          <p:nvPr/>
        </p:nvGraphicFramePr>
        <p:xfrm>
          <a:off x="117475" y="1800225"/>
          <a:ext cx="8921750" cy="1457325"/>
        </p:xfrm>
        <a:graphic>
          <a:graphicData uri="http://schemas.openxmlformats.org/presentationml/2006/ole">
            <p:oleObj spid="_x0000_s401410" name="비트맵 이미지" r:id="rId3" imgW="8104762" imgH="1324160" progId="PBrush">
              <p:embed/>
            </p:oleObj>
          </a:graphicData>
        </a:graphic>
      </p:graphicFrame>
      <p:sp>
        <p:nvSpPr>
          <p:cNvPr id="2150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762000"/>
          </a:xfrm>
        </p:spPr>
        <p:txBody>
          <a:bodyPr>
            <a:spAutoFit/>
          </a:bodyPr>
          <a:lstStyle/>
          <a:p>
            <a:r>
              <a:rPr lang="en-US" altLang="ko-KR">
                <a:latin typeface="Symbol" pitchFamily="18" charset="2"/>
              </a:rPr>
              <a:t>p</a:t>
            </a:r>
            <a:r>
              <a:rPr lang="en-US" altLang="ko-KR">
                <a:latin typeface="Arial" pitchFamily="34" charset="0"/>
              </a:rPr>
              <a:t> </a:t>
            </a:r>
            <a:r>
              <a:rPr lang="en-US" altLang="ko-KR">
                <a:latin typeface="Comic Sans MS" pitchFamily="66" charset="0"/>
              </a:rPr>
              <a:t>dynamics</a:t>
            </a:r>
            <a:r>
              <a:rPr lang="en-US" altLang="ko-KR">
                <a:latin typeface="Arial" pitchFamily="34" charset="0"/>
              </a:rPr>
              <a:t>(</a:t>
            </a:r>
            <a:r>
              <a:rPr lang="en-US" altLang="ko-KR">
                <a:latin typeface="Symbol" pitchFamily="18" charset="2"/>
              </a:rPr>
              <a:t>r</a:t>
            </a:r>
            <a:r>
              <a:rPr lang="en-US" altLang="ko-KR">
                <a:latin typeface="Arial" pitchFamily="34" charset="0"/>
              </a:rPr>
              <a:t>=0)</a:t>
            </a:r>
            <a:endParaRPr lang="en-US" altLang="ko-KR"/>
          </a:p>
        </p:txBody>
      </p:sp>
      <p:sp>
        <p:nvSpPr>
          <p:cNvPr id="215044" name="Text Box 4" descr="25%"/>
          <p:cNvSpPr txBox="1">
            <a:spLocks noChangeArrowheads="1"/>
          </p:cNvSpPr>
          <p:nvPr/>
        </p:nvSpPr>
        <p:spPr bwMode="auto">
          <a:xfrm>
            <a:off x="5791200" y="304800"/>
            <a:ext cx="339725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4400" b="0">
                <a:solidFill>
                  <a:schemeClr val="tx2"/>
                </a:solidFill>
                <a:latin typeface="Arial" pitchFamily="34" charset="0"/>
              </a:rPr>
              <a:t>\</a:t>
            </a:r>
          </a:p>
        </p:txBody>
      </p:sp>
      <p:graphicFrame>
        <p:nvGraphicFramePr>
          <p:cNvPr id="215046" name="Object 6"/>
          <p:cNvGraphicFramePr>
            <a:graphicFrameLocks noChangeAspect="1"/>
          </p:cNvGraphicFramePr>
          <p:nvPr/>
        </p:nvGraphicFramePr>
        <p:xfrm>
          <a:off x="4038600" y="3657600"/>
          <a:ext cx="3371850" cy="539750"/>
        </p:xfrm>
        <a:graphic>
          <a:graphicData uri="http://schemas.openxmlformats.org/presentationml/2006/ole">
            <p:oleObj spid="_x0000_s401411" name="비트맵 이미지" r:id="rId4" imgW="3753374" imgH="600159" progId="PBrush">
              <p:embed/>
            </p:oleObj>
          </a:graphicData>
        </a:graphic>
      </p:graphicFrame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4343400" y="4495800"/>
          <a:ext cx="2613025" cy="593725"/>
        </p:xfrm>
        <a:graphic>
          <a:graphicData uri="http://schemas.openxmlformats.org/presentationml/2006/ole">
            <p:oleObj spid="_x0000_s401412" name="비트맵 이미지" r:id="rId5" imgW="2895238" imgH="657317" progId="PBrush">
              <p:embed/>
            </p:oleObj>
          </a:graphicData>
        </a:graphic>
      </p:graphicFrame>
      <p:sp>
        <p:nvSpPr>
          <p:cNvPr id="215048" name="Line 8"/>
          <p:cNvSpPr>
            <a:spLocks noChangeShapeType="1"/>
          </p:cNvSpPr>
          <p:nvPr/>
        </p:nvSpPr>
        <p:spPr bwMode="auto">
          <a:xfrm>
            <a:off x="5562600" y="4191000"/>
            <a:ext cx="0" cy="3048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215050" name="Object 10"/>
          <p:cNvGraphicFramePr>
            <a:graphicFrameLocks noChangeAspect="1"/>
          </p:cNvGraphicFramePr>
          <p:nvPr/>
        </p:nvGraphicFramePr>
        <p:xfrm>
          <a:off x="4800600" y="5334000"/>
          <a:ext cx="4152900" cy="685800"/>
        </p:xfrm>
        <a:graphic>
          <a:graphicData uri="http://schemas.openxmlformats.org/presentationml/2006/ole">
            <p:oleObj spid="_x0000_s401413" name="비트맵 이미지" r:id="rId6" imgW="4153480" imgH="685714" progId="PBrush">
              <p:embed/>
            </p:oleObj>
          </a:graphicData>
        </a:graphic>
      </p:graphicFrame>
      <p:sp>
        <p:nvSpPr>
          <p:cNvPr id="215051" name="Oval 11"/>
          <p:cNvSpPr>
            <a:spLocks noChangeArrowheads="1"/>
          </p:cNvSpPr>
          <p:nvPr/>
        </p:nvSpPr>
        <p:spPr bwMode="auto">
          <a:xfrm>
            <a:off x="1676400" y="1447800"/>
            <a:ext cx="3505200" cy="14478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052" name="Oval 12"/>
          <p:cNvSpPr>
            <a:spLocks noChangeArrowheads="1"/>
          </p:cNvSpPr>
          <p:nvPr/>
        </p:nvSpPr>
        <p:spPr bwMode="auto">
          <a:xfrm>
            <a:off x="5638800" y="5181600"/>
            <a:ext cx="2209800" cy="10668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215053" name="AutoShape 13"/>
          <p:cNvCxnSpPr>
            <a:cxnSpLocks noChangeShapeType="1"/>
            <a:stCxn id="215051" idx="4"/>
            <a:endCxn id="215052" idx="2"/>
          </p:cNvCxnSpPr>
          <p:nvPr/>
        </p:nvCxnSpPr>
        <p:spPr bwMode="auto">
          <a:xfrm rot="16200000" flipH="1">
            <a:off x="3124200" y="3213100"/>
            <a:ext cx="2806700" cy="2197100"/>
          </a:xfrm>
          <a:prstGeom prst="curvedConnector2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sp>
        <p:nvSpPr>
          <p:cNvPr id="215054" name="Oval 14" descr="25%"/>
          <p:cNvSpPr>
            <a:spLocks noChangeArrowheads="1"/>
          </p:cNvSpPr>
          <p:nvPr/>
        </p:nvSpPr>
        <p:spPr bwMode="auto">
          <a:xfrm>
            <a:off x="1828800" y="1752600"/>
            <a:ext cx="1447800" cy="7620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>
            <a:off x="2514600" y="2514600"/>
            <a:ext cx="76200" cy="1143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215056" name="Object 16"/>
          <p:cNvGraphicFramePr>
            <a:graphicFrameLocks noChangeAspect="1"/>
          </p:cNvGraphicFramePr>
          <p:nvPr/>
        </p:nvGraphicFramePr>
        <p:xfrm>
          <a:off x="2057400" y="3657600"/>
          <a:ext cx="1066800" cy="628650"/>
        </p:xfrm>
        <a:graphic>
          <a:graphicData uri="http://schemas.openxmlformats.org/presentationml/2006/ole">
            <p:oleObj spid="_x0000_s401414" name="비트맵 이미지" r:id="rId7" imgW="1066667" imgH="628571" progId="PBrush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6000" dirty="0">
                <a:solidFill>
                  <a:srgbClr val="FFCC00"/>
                </a:solidFill>
                <a:latin typeface="Comic Sans MS" pitchFamily="66" charset="0"/>
              </a:rPr>
              <a:t>Contents</a:t>
            </a:r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214282" y="1752600"/>
            <a:ext cx="8715436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altLang="ko-KR" sz="4000" b="0" dirty="0" err="1" smtClean="0">
                <a:solidFill>
                  <a:schemeClr val="tx1">
                    <a:lumMod val="85000"/>
                  </a:schemeClr>
                </a:solidFill>
              </a:rPr>
              <a:t>Skyrme</a:t>
            </a:r>
            <a:r>
              <a:rPr lang="en-US" altLang="ko-KR" sz="4000" b="0" dirty="0" smtClean="0">
                <a:solidFill>
                  <a:schemeClr val="tx1">
                    <a:lumMod val="85000"/>
                  </a:schemeClr>
                </a:solidFill>
              </a:rPr>
              <a:t> Model ?</a:t>
            </a:r>
            <a:endParaRPr lang="en-US" altLang="ko-KR" sz="4000" b="0" dirty="0">
              <a:solidFill>
                <a:schemeClr val="tx1">
                  <a:lumMod val="85000"/>
                </a:schemeClr>
              </a:solidFill>
            </a:endParaRPr>
          </a:p>
          <a:p>
            <a:pPr marL="457200" indent="-457200" algn="l"/>
            <a:r>
              <a:rPr lang="en-US" altLang="ko-KR" sz="4000" b="0" dirty="0" smtClean="0">
                <a:solidFill>
                  <a:schemeClr val="tx1">
                    <a:lumMod val="85000"/>
                  </a:schemeClr>
                </a:solidFill>
              </a:rPr>
              <a:t>2. Dense </a:t>
            </a:r>
            <a:r>
              <a:rPr lang="en-US" altLang="ko-KR" sz="4000" b="0" dirty="0" err="1" smtClean="0">
                <a:solidFill>
                  <a:schemeClr val="tx1">
                    <a:lumMod val="85000"/>
                  </a:schemeClr>
                </a:solidFill>
              </a:rPr>
              <a:t>Skyrmion</a:t>
            </a:r>
            <a:r>
              <a:rPr lang="en-US" altLang="ko-KR" sz="4000" b="0" dirty="0" smtClean="0">
                <a:solidFill>
                  <a:schemeClr val="tx1">
                    <a:lumMod val="85000"/>
                  </a:schemeClr>
                </a:solidFill>
              </a:rPr>
              <a:t> Matter</a:t>
            </a:r>
            <a:endParaRPr lang="en-US" altLang="ko-KR" sz="4000" b="0" dirty="0">
              <a:solidFill>
                <a:schemeClr val="tx1">
                  <a:lumMod val="85000"/>
                </a:schemeClr>
              </a:solidFill>
            </a:endParaRPr>
          </a:p>
          <a:p>
            <a:pPr marL="457200" indent="-457200" algn="l"/>
            <a:r>
              <a:rPr lang="en-US" altLang="ko-KR" sz="4000" b="0" dirty="0" smtClean="0">
                <a:solidFill>
                  <a:schemeClr val="tx1">
                    <a:lumMod val="85000"/>
                  </a:schemeClr>
                </a:solidFill>
              </a:rPr>
              <a:t>3. Dense &amp; Hot </a:t>
            </a:r>
            <a:r>
              <a:rPr lang="en-US" altLang="ko-KR" sz="4000" b="0" dirty="0" err="1" smtClean="0">
                <a:solidFill>
                  <a:schemeClr val="tx1">
                    <a:lumMod val="85000"/>
                  </a:schemeClr>
                </a:solidFill>
              </a:rPr>
              <a:t>Skyrmion</a:t>
            </a:r>
            <a:r>
              <a:rPr lang="en-US" altLang="ko-KR" sz="4000" b="0" dirty="0" smtClean="0">
                <a:solidFill>
                  <a:schemeClr val="tx1">
                    <a:lumMod val="85000"/>
                  </a:schemeClr>
                </a:solidFill>
              </a:rPr>
              <a:t> Matter</a:t>
            </a:r>
          </a:p>
          <a:p>
            <a:pPr marL="457200" indent="-457200" algn="l"/>
            <a:r>
              <a:rPr lang="en-US" altLang="ko-KR" sz="4000" b="0" dirty="0" smtClean="0">
                <a:solidFill>
                  <a:schemeClr val="tx1">
                    <a:lumMod val="85000"/>
                  </a:schemeClr>
                </a:solidFill>
              </a:rPr>
              <a:t>4. Summary</a:t>
            </a:r>
            <a:endParaRPr lang="en-US" altLang="ko-KR" sz="4000" b="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762000"/>
          </a:xfrm>
        </p:spPr>
        <p:txBody>
          <a:bodyPr>
            <a:spAutoFit/>
          </a:bodyPr>
          <a:lstStyle/>
          <a:p>
            <a:r>
              <a:rPr lang="en-US" altLang="ko-KR">
                <a:latin typeface="Symbol" pitchFamily="18" charset="2"/>
              </a:rPr>
              <a:t>p</a:t>
            </a:r>
            <a:r>
              <a:rPr lang="en-US" altLang="ko-KR">
                <a:latin typeface="Arial" pitchFamily="34" charset="0"/>
              </a:rPr>
              <a:t> </a:t>
            </a:r>
            <a:r>
              <a:rPr lang="en-US" altLang="ko-KR">
                <a:latin typeface="Comic Sans MS" pitchFamily="66" charset="0"/>
              </a:rPr>
              <a:t>dynamics</a:t>
            </a:r>
            <a:r>
              <a:rPr lang="en-US" altLang="ko-KR">
                <a:latin typeface="Arial" pitchFamily="34" charset="0"/>
              </a:rPr>
              <a:t>(</a:t>
            </a:r>
            <a:r>
              <a:rPr lang="en-US" altLang="ko-KR">
                <a:latin typeface="Symbol" pitchFamily="18" charset="2"/>
              </a:rPr>
              <a:t>r</a:t>
            </a:r>
            <a:r>
              <a:rPr lang="en-US" altLang="ko-KR">
                <a:latin typeface="Arial" pitchFamily="34" charset="0"/>
              </a:rPr>
              <a:t>=0)</a:t>
            </a:r>
            <a:endParaRPr lang="en-US" altLang="ko-KR"/>
          </a:p>
        </p:txBody>
      </p:sp>
      <p:sp>
        <p:nvSpPr>
          <p:cNvPr id="216067" name="Text Box 3" descr="25%"/>
          <p:cNvSpPr txBox="1">
            <a:spLocks noChangeArrowheads="1"/>
          </p:cNvSpPr>
          <p:nvPr/>
        </p:nvSpPr>
        <p:spPr bwMode="auto">
          <a:xfrm>
            <a:off x="5791200" y="304800"/>
            <a:ext cx="339725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4400" b="0">
                <a:solidFill>
                  <a:schemeClr val="tx2"/>
                </a:solidFill>
                <a:latin typeface="Arial" pitchFamily="34" charset="0"/>
              </a:rPr>
              <a:t>\</a:t>
            </a:r>
          </a:p>
        </p:txBody>
      </p:sp>
      <p:graphicFrame>
        <p:nvGraphicFramePr>
          <p:cNvPr id="216068" name="Object 4"/>
          <p:cNvGraphicFramePr>
            <a:graphicFrameLocks noChangeAspect="1"/>
          </p:cNvGraphicFramePr>
          <p:nvPr/>
        </p:nvGraphicFramePr>
        <p:xfrm>
          <a:off x="381000" y="1447800"/>
          <a:ext cx="8374063" cy="912813"/>
        </p:xfrm>
        <a:graphic>
          <a:graphicData uri="http://schemas.openxmlformats.org/presentationml/2006/ole">
            <p:oleObj spid="_x0000_s402434" name="비트맵 이미지" r:id="rId3" imgW="6990476" imgH="762106" progId="PBrush">
              <p:embed/>
            </p:oleObj>
          </a:graphicData>
        </a:graphic>
      </p:graphicFrame>
      <p:sp>
        <p:nvSpPr>
          <p:cNvPr id="216071" name="Line 7"/>
          <p:cNvSpPr>
            <a:spLocks noChangeShapeType="1"/>
          </p:cNvSpPr>
          <p:nvPr/>
        </p:nvSpPr>
        <p:spPr bwMode="auto">
          <a:xfrm>
            <a:off x="2143108" y="2357430"/>
            <a:ext cx="447692" cy="236697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16072" name="Line 8"/>
          <p:cNvSpPr>
            <a:spLocks noChangeShapeType="1"/>
          </p:cNvSpPr>
          <p:nvPr/>
        </p:nvSpPr>
        <p:spPr bwMode="auto">
          <a:xfrm flipH="1">
            <a:off x="6553200" y="2357430"/>
            <a:ext cx="233378" cy="229077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16073" name="Text Box 9"/>
          <p:cNvSpPr txBox="1">
            <a:spLocks noChangeArrowheads="1"/>
          </p:cNvSpPr>
          <p:nvPr/>
        </p:nvSpPr>
        <p:spPr bwMode="auto">
          <a:xfrm>
            <a:off x="2571736" y="2786058"/>
            <a:ext cx="2371725" cy="15541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0" dirty="0"/>
              <a:t>In-Medium </a:t>
            </a:r>
          </a:p>
          <a:p>
            <a:r>
              <a:rPr lang="en-US" altLang="ko-KR" sz="3200" b="0" dirty="0" err="1"/>
              <a:t>pion</a:t>
            </a:r>
            <a:r>
              <a:rPr lang="en-US" altLang="ko-KR" sz="3200" b="0" dirty="0"/>
              <a:t> decay </a:t>
            </a:r>
          </a:p>
          <a:p>
            <a:r>
              <a:rPr lang="en-US" altLang="ko-KR" sz="3200" b="0" dirty="0"/>
              <a:t>constant ?</a:t>
            </a:r>
          </a:p>
        </p:txBody>
      </p:sp>
      <p:sp>
        <p:nvSpPr>
          <p:cNvPr id="216074" name="Text Box 10"/>
          <p:cNvSpPr txBox="1">
            <a:spLocks noChangeArrowheads="1"/>
          </p:cNvSpPr>
          <p:nvPr/>
        </p:nvSpPr>
        <p:spPr bwMode="auto">
          <a:xfrm>
            <a:off x="6772275" y="2928934"/>
            <a:ext cx="2371725" cy="1066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0" dirty="0"/>
              <a:t>In-Medium </a:t>
            </a:r>
          </a:p>
          <a:p>
            <a:r>
              <a:rPr lang="en-US" altLang="ko-KR" sz="3200" b="0" dirty="0" err="1"/>
              <a:t>pion</a:t>
            </a:r>
            <a:r>
              <a:rPr lang="en-US" altLang="ko-KR" sz="3200" b="0" dirty="0"/>
              <a:t> mass ?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138238" y="4743450"/>
            <a:ext cx="2514600" cy="1295400"/>
            <a:chOff x="717" y="2976"/>
            <a:chExt cx="1584" cy="816"/>
          </a:xfrm>
        </p:grpSpPr>
        <p:graphicFrame>
          <p:nvGraphicFramePr>
            <p:cNvPr id="216069" name="Object 5"/>
            <p:cNvGraphicFramePr>
              <a:graphicFrameLocks noChangeAspect="1"/>
            </p:cNvGraphicFramePr>
            <p:nvPr/>
          </p:nvGraphicFramePr>
          <p:xfrm>
            <a:off x="768" y="3024"/>
            <a:ext cx="1494" cy="732"/>
          </p:xfrm>
          <a:graphic>
            <a:graphicData uri="http://schemas.openxmlformats.org/presentationml/2006/ole">
              <p:oleObj spid="_x0000_s402436" name="비트맵 이미지" r:id="rId4" imgW="2371429" imgH="1162212" progId="PBrush">
                <p:embed/>
              </p:oleObj>
            </a:graphicData>
          </a:graphic>
        </p:graphicFrame>
        <p:sp>
          <p:nvSpPr>
            <p:cNvPr id="216075" name="Rectangle 11"/>
            <p:cNvSpPr>
              <a:spLocks noChangeArrowheads="1"/>
            </p:cNvSpPr>
            <p:nvPr/>
          </p:nvSpPr>
          <p:spPr bwMode="auto">
            <a:xfrm>
              <a:off x="717" y="2976"/>
              <a:ext cx="1584" cy="81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410200" y="4743450"/>
            <a:ext cx="2609850" cy="1295400"/>
            <a:chOff x="3408" y="3000"/>
            <a:chExt cx="1644" cy="816"/>
          </a:xfrm>
        </p:grpSpPr>
        <p:graphicFrame>
          <p:nvGraphicFramePr>
            <p:cNvPr id="216070" name="Object 6"/>
            <p:cNvGraphicFramePr>
              <a:graphicFrameLocks noChangeAspect="1"/>
            </p:cNvGraphicFramePr>
            <p:nvPr/>
          </p:nvGraphicFramePr>
          <p:xfrm>
            <a:off x="3408" y="3006"/>
            <a:ext cx="1644" cy="804"/>
          </p:xfrm>
          <a:graphic>
            <a:graphicData uri="http://schemas.openxmlformats.org/presentationml/2006/ole">
              <p:oleObj spid="_x0000_s402435" name="비트맵 이미지" r:id="rId5" imgW="2610214" imgH="1276190" progId="PBrush">
                <p:embed/>
              </p:oleObj>
            </a:graphicData>
          </a:graphic>
        </p:graphicFrame>
        <p:sp>
          <p:nvSpPr>
            <p:cNvPr id="216077" name="Rectangle 13"/>
            <p:cNvSpPr>
              <a:spLocks noChangeArrowheads="1"/>
            </p:cNvSpPr>
            <p:nvPr/>
          </p:nvSpPr>
          <p:spPr bwMode="auto">
            <a:xfrm>
              <a:off x="3438" y="3000"/>
              <a:ext cx="1584" cy="81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23913"/>
          </a:xfrm>
        </p:spPr>
        <p:txBody>
          <a:bodyPr>
            <a:spAutoFit/>
          </a:bodyPr>
          <a:lstStyle/>
          <a:p>
            <a:r>
              <a:rPr lang="en-US" altLang="ko-KR" sz="4800">
                <a:latin typeface="Comic Sans MS" pitchFamily="66" charset="0"/>
              </a:rPr>
              <a:t>pion effective mass</a:t>
            </a:r>
          </a:p>
        </p:txBody>
      </p:sp>
      <p:pic>
        <p:nvPicPr>
          <p:cNvPr id="217091" name="Picture 3" descr="C:\byp\dense-sk\presentation\fi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063" y="990600"/>
            <a:ext cx="6629400" cy="5032375"/>
          </a:xfrm>
          <a:prstGeom prst="rect">
            <a:avLst/>
          </a:prstGeom>
          <a:noFill/>
        </p:spPr>
      </p:pic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3962400" y="6096000"/>
            <a:ext cx="49530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0">
                <a:solidFill>
                  <a:srgbClr val="99CCFF"/>
                </a:solidFill>
                <a:ea typeface=""/>
              </a:rPr>
              <a:t>H.-J. Lee, B.-Y. Park, D.-P. Min, M. Rho, V. Vento, Nucl. Phys. A (2003)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528" y="2786058"/>
            <a:ext cx="285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solidFill>
                  <a:srgbClr val="FF0000"/>
                </a:solidFill>
              </a:rPr>
              <a:t>!</a:t>
            </a:r>
            <a:endParaRPr lang="ko-KR" altLang="en-US" sz="4400" dirty="0">
              <a:solidFill>
                <a:srgbClr val="FF0000"/>
              </a:solidFill>
            </a:endParaRPr>
          </a:p>
        </p:txBody>
      </p:sp>
      <p:cxnSp>
        <p:nvCxnSpPr>
          <p:cNvPr id="7" name="직선 화살표 연결선 6"/>
          <p:cNvCxnSpPr>
            <a:stCxn id="5" idx="1"/>
          </p:cNvCxnSpPr>
          <p:nvPr/>
        </p:nvCxnSpPr>
        <p:spPr bwMode="auto">
          <a:xfrm rot="10800000">
            <a:off x="7715272" y="3000375"/>
            <a:ext cx="857256" cy="17040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직사각형 7"/>
          <p:cNvSpPr/>
          <p:nvPr/>
        </p:nvSpPr>
        <p:spPr bwMode="auto">
          <a:xfrm>
            <a:off x="4214810" y="1643050"/>
            <a:ext cx="3357586" cy="385765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Comic Sans MS" pitchFamily="66" charset="0"/>
              <a:ea typeface="굴림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Line 1026"/>
          <p:cNvSpPr>
            <a:spLocks noChangeShapeType="1"/>
          </p:cNvSpPr>
          <p:nvPr/>
        </p:nvSpPr>
        <p:spPr bwMode="auto">
          <a:xfrm flipV="1">
            <a:off x="4572000" y="1600200"/>
            <a:ext cx="0" cy="365760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6179" name="Oval 1027"/>
          <p:cNvSpPr>
            <a:spLocks noChangeArrowheads="1"/>
          </p:cNvSpPr>
          <p:nvPr/>
        </p:nvSpPr>
        <p:spPr bwMode="auto">
          <a:xfrm>
            <a:off x="3429000" y="2273300"/>
            <a:ext cx="2286000" cy="2286000"/>
          </a:xfrm>
          <a:prstGeom prst="ellips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6180" name="Text Box 1028"/>
          <p:cNvSpPr txBox="1">
            <a:spLocks noChangeArrowheads="1"/>
          </p:cNvSpPr>
          <p:nvPr/>
        </p:nvSpPr>
        <p:spPr bwMode="auto">
          <a:xfrm>
            <a:off x="3733800" y="2819400"/>
            <a:ext cx="511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 b="0">
                <a:solidFill>
                  <a:srgbClr val="C9C9C9"/>
                </a:solidFill>
              </a:rPr>
              <a:t>f</a:t>
            </a:r>
            <a:r>
              <a:rPr lang="en-US" altLang="ko-KR" sz="3200" b="0" baseline="-25000">
                <a:solidFill>
                  <a:srgbClr val="C9C9C9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306181" name="Line 1029"/>
          <p:cNvSpPr>
            <a:spLocks noChangeShapeType="1"/>
          </p:cNvSpPr>
          <p:nvPr/>
        </p:nvSpPr>
        <p:spPr bwMode="auto">
          <a:xfrm flipH="1" flipV="1">
            <a:off x="3810000" y="26670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6182" name="Text Box 1030"/>
          <p:cNvSpPr txBox="1">
            <a:spLocks noChangeArrowheads="1"/>
          </p:cNvSpPr>
          <p:nvPr/>
        </p:nvSpPr>
        <p:spPr bwMode="auto">
          <a:xfrm>
            <a:off x="6324600" y="3363913"/>
            <a:ext cx="428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0">
                <a:solidFill>
                  <a:srgbClr val="C9C9C9"/>
                </a:solidFill>
                <a:latin typeface="Symbol" pitchFamily="18" charset="2"/>
              </a:rPr>
              <a:t>s</a:t>
            </a:r>
          </a:p>
        </p:txBody>
      </p:sp>
      <p:sp>
        <p:nvSpPr>
          <p:cNvPr id="306183" name="Text Box 1031"/>
          <p:cNvSpPr txBox="1">
            <a:spLocks noChangeArrowheads="1"/>
          </p:cNvSpPr>
          <p:nvPr/>
        </p:nvSpPr>
        <p:spPr bwMode="auto">
          <a:xfrm>
            <a:off x="4572000" y="1143000"/>
            <a:ext cx="407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0">
                <a:solidFill>
                  <a:srgbClr val="C9C9C9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306184" name="Rectangle 103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3886200" cy="1143000"/>
          </a:xfrm>
        </p:spPr>
        <p:txBody>
          <a:bodyPr/>
          <a:lstStyle/>
          <a:p>
            <a:r>
              <a:rPr lang="en-US" altLang="ko-KR">
                <a:latin typeface="Comic Sans MS" pitchFamily="66" charset="0"/>
              </a:rPr>
              <a:t>Pseudogap?</a:t>
            </a:r>
          </a:p>
        </p:txBody>
      </p:sp>
      <p:sp>
        <p:nvSpPr>
          <p:cNvPr id="306185" name="Text Box 1033"/>
          <p:cNvSpPr txBox="1">
            <a:spLocks noChangeArrowheads="1"/>
          </p:cNvSpPr>
          <p:nvPr/>
        </p:nvSpPr>
        <p:spPr bwMode="auto">
          <a:xfrm>
            <a:off x="4929190" y="6072206"/>
            <a:ext cx="399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0" dirty="0" err="1">
                <a:solidFill>
                  <a:srgbClr val="99FFCC"/>
                </a:solidFill>
              </a:rPr>
              <a:t>Zarembo</a:t>
            </a:r>
            <a:r>
              <a:rPr lang="en-US" altLang="ko-KR" b="0" dirty="0">
                <a:solidFill>
                  <a:srgbClr val="99FFCC"/>
                </a:solidFill>
              </a:rPr>
              <a:t>, </a:t>
            </a:r>
            <a:r>
              <a:rPr lang="en-US" altLang="ko-KR" b="0" dirty="0" err="1">
                <a:solidFill>
                  <a:srgbClr val="99FFCC"/>
                </a:solidFill>
              </a:rPr>
              <a:t>hep</a:t>
            </a:r>
            <a:r>
              <a:rPr lang="en-US" altLang="ko-KR" b="0" dirty="0">
                <a:solidFill>
                  <a:srgbClr val="99FFCC"/>
                </a:solidFill>
              </a:rPr>
              <a:t>-ph/0104305</a:t>
            </a:r>
          </a:p>
        </p:txBody>
      </p:sp>
      <p:sp>
        <p:nvSpPr>
          <p:cNvPr id="306186" name="Text Box 1034"/>
          <p:cNvSpPr txBox="1">
            <a:spLocks noChangeArrowheads="1"/>
          </p:cNvSpPr>
          <p:nvPr/>
        </p:nvSpPr>
        <p:spPr bwMode="auto">
          <a:xfrm>
            <a:off x="457200" y="4495800"/>
            <a:ext cx="3008313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0"/>
              <a:t>U still remains </a:t>
            </a:r>
          </a:p>
          <a:p>
            <a:r>
              <a:rPr lang="en-US" altLang="ko-KR" b="0"/>
              <a:t>on the Chiral Circle </a:t>
            </a:r>
          </a:p>
          <a:p>
            <a:r>
              <a:rPr lang="en-US" altLang="ko-KR" b="0"/>
              <a:t>But </a:t>
            </a:r>
            <a:r>
              <a:rPr lang="en-US" altLang="ko-KR" sz="3200" b="0">
                <a:solidFill>
                  <a:schemeClr val="hlink"/>
                </a:solidFill>
              </a:rPr>
              <a:t>&lt;U&gt;=0</a:t>
            </a:r>
          </a:p>
        </p:txBody>
      </p:sp>
      <p:grpSp>
        <p:nvGrpSpPr>
          <p:cNvPr id="306187" name="Group 1035"/>
          <p:cNvGrpSpPr>
            <a:grpSpLocks/>
          </p:cNvGrpSpPr>
          <p:nvPr/>
        </p:nvGrpSpPr>
        <p:grpSpPr bwMode="auto">
          <a:xfrm>
            <a:off x="3175000" y="2019300"/>
            <a:ext cx="2971800" cy="2819400"/>
            <a:chOff x="3456" y="192"/>
            <a:chExt cx="1872" cy="1776"/>
          </a:xfrm>
        </p:grpSpPr>
        <p:sp>
          <p:nvSpPr>
            <p:cNvPr id="306188" name="Oval 1036"/>
            <p:cNvSpPr>
              <a:spLocks noChangeArrowheads="1"/>
            </p:cNvSpPr>
            <p:nvPr/>
          </p:nvSpPr>
          <p:spPr bwMode="auto">
            <a:xfrm>
              <a:off x="3456" y="192"/>
              <a:ext cx="1776" cy="1776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6189" name="Rectangle 1037"/>
            <p:cNvSpPr>
              <a:spLocks noChangeArrowheads="1"/>
            </p:cNvSpPr>
            <p:nvPr/>
          </p:nvSpPr>
          <p:spPr bwMode="auto">
            <a:xfrm>
              <a:off x="5184" y="864"/>
              <a:ext cx="144" cy="432"/>
            </a:xfrm>
            <a:prstGeom prst="rect">
              <a:avLst/>
            </a:prstGeom>
            <a:solidFill>
              <a:srgbClr val="000000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6190" name="Line 1038"/>
            <p:cNvSpPr>
              <a:spLocks noChangeShapeType="1"/>
            </p:cNvSpPr>
            <p:nvPr/>
          </p:nvSpPr>
          <p:spPr bwMode="auto">
            <a:xfrm rot="21542035" flipV="1">
              <a:off x="5120" y="1280"/>
              <a:ext cx="95" cy="23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06191" name="Line 1039"/>
          <p:cNvSpPr>
            <a:spLocks noChangeShapeType="1"/>
          </p:cNvSpPr>
          <p:nvPr/>
        </p:nvSpPr>
        <p:spPr bwMode="auto">
          <a:xfrm>
            <a:off x="2590800" y="3429000"/>
            <a:ext cx="4038600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6192" name="Oval 1040"/>
          <p:cNvSpPr>
            <a:spLocks noChangeArrowheads="1"/>
          </p:cNvSpPr>
          <p:nvPr/>
        </p:nvSpPr>
        <p:spPr bwMode="auto">
          <a:xfrm>
            <a:off x="5600700" y="33147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6193" name="Oval 1041"/>
          <p:cNvSpPr>
            <a:spLocks noChangeArrowheads="1"/>
          </p:cNvSpPr>
          <p:nvPr/>
        </p:nvSpPr>
        <p:spPr bwMode="auto">
          <a:xfrm>
            <a:off x="4470400" y="3314700"/>
            <a:ext cx="228600" cy="228600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306194" name="Group 1042"/>
          <p:cNvGrpSpPr>
            <a:grpSpLocks/>
          </p:cNvGrpSpPr>
          <p:nvPr/>
        </p:nvGrpSpPr>
        <p:grpSpPr bwMode="auto">
          <a:xfrm>
            <a:off x="4622800" y="3429000"/>
            <a:ext cx="2654300" cy="2422525"/>
            <a:chOff x="3984" y="2592"/>
            <a:chExt cx="1672" cy="1526"/>
          </a:xfrm>
        </p:grpSpPr>
        <p:sp>
          <p:nvSpPr>
            <p:cNvPr id="306195" name="Text Box 1043"/>
            <p:cNvSpPr txBox="1">
              <a:spLocks noChangeArrowheads="1"/>
            </p:cNvSpPr>
            <p:nvPr/>
          </p:nvSpPr>
          <p:spPr bwMode="auto">
            <a:xfrm>
              <a:off x="3984" y="3600"/>
              <a:ext cx="167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b="0"/>
                <a:t>Chiral Symmetry </a:t>
              </a:r>
            </a:p>
            <a:p>
              <a:r>
                <a:rPr lang="en-US" altLang="ko-KR" b="0"/>
                <a:t>Restoration</a:t>
              </a:r>
            </a:p>
          </p:txBody>
        </p:sp>
        <p:sp>
          <p:nvSpPr>
            <p:cNvPr id="306196" name="Line 1044"/>
            <p:cNvSpPr>
              <a:spLocks noChangeShapeType="1"/>
            </p:cNvSpPr>
            <p:nvPr/>
          </p:nvSpPr>
          <p:spPr bwMode="auto">
            <a:xfrm flipH="1" flipV="1">
              <a:off x="4368" y="2688"/>
              <a:ext cx="384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6197" name="Line 1045"/>
            <p:cNvSpPr>
              <a:spLocks noChangeShapeType="1"/>
            </p:cNvSpPr>
            <p:nvPr/>
          </p:nvSpPr>
          <p:spPr bwMode="auto">
            <a:xfrm flipH="1">
              <a:off x="4032" y="2592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02" name="Object 2"/>
          <p:cNvGraphicFramePr>
            <a:graphicFrameLocks noChangeAspect="1"/>
          </p:cNvGraphicFramePr>
          <p:nvPr/>
        </p:nvGraphicFramePr>
        <p:xfrm>
          <a:off x="212725" y="1752600"/>
          <a:ext cx="8564563" cy="2193925"/>
        </p:xfrm>
        <a:graphic>
          <a:graphicData uri="http://schemas.openxmlformats.org/presentationml/2006/ole">
            <p:oleObj spid="_x0000_s307202" name="비트맵 이미지" r:id="rId3" imgW="6582694" imgH="1685714" progId="PBrush">
              <p:embed/>
            </p:oleObj>
          </a:graphicData>
        </a:graphic>
      </p:graphicFrame>
      <p:sp>
        <p:nvSpPr>
          <p:cNvPr id="3072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ko-KR" sz="5400">
                <a:latin typeface="Comic Sans MS" pitchFamily="66" charset="0"/>
              </a:rPr>
              <a:t>Skyrme Lagrangian</a:t>
            </a: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1584325" y="4724400"/>
            <a:ext cx="2987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0"/>
              <a:t>Trace Anomaly</a:t>
            </a:r>
          </a:p>
          <a:p>
            <a:r>
              <a:rPr lang="en-US" altLang="ko-KR" sz="3200" b="0"/>
              <a:t>of QCD</a:t>
            </a:r>
          </a:p>
        </p:txBody>
      </p:sp>
      <p:sp>
        <p:nvSpPr>
          <p:cNvPr id="307205" name="Line 5"/>
          <p:cNvSpPr>
            <a:spLocks noChangeShapeType="1"/>
          </p:cNvSpPr>
          <p:nvPr/>
        </p:nvSpPr>
        <p:spPr bwMode="auto">
          <a:xfrm flipH="1" flipV="1">
            <a:off x="1447800" y="3429000"/>
            <a:ext cx="822325" cy="1447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ko-KR" sz="5400">
                <a:latin typeface="Comic Sans MS" pitchFamily="66" charset="0"/>
              </a:rPr>
              <a:t>Skyrme Lagrangian</a:t>
            </a:r>
          </a:p>
        </p:txBody>
      </p:sp>
      <p:sp>
        <p:nvSpPr>
          <p:cNvPr id="308227" name="Rectangle 3"/>
          <p:cNvSpPr>
            <a:spLocks noChangeArrowheads="1"/>
          </p:cNvSpPr>
          <p:nvPr/>
        </p:nvSpPr>
        <p:spPr bwMode="auto">
          <a:xfrm>
            <a:off x="3810000" y="1295400"/>
            <a:ext cx="4572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0">
                <a:solidFill>
                  <a:srgbClr val="99CCFF"/>
                </a:solidFill>
                <a:ea typeface=""/>
              </a:rPr>
              <a:t>Ellis &amp; Lanik, PLB(1985)</a:t>
            </a:r>
          </a:p>
          <a:p>
            <a:pPr>
              <a:spcBef>
                <a:spcPct val="50000"/>
              </a:spcBef>
            </a:pPr>
            <a:r>
              <a:rPr lang="en-US" altLang="ko-KR" b="0">
                <a:solidFill>
                  <a:srgbClr val="99CCFF"/>
                </a:solidFill>
                <a:ea typeface=""/>
              </a:rPr>
              <a:t>Brown-Rho scaling, PRL(1992)</a:t>
            </a:r>
          </a:p>
        </p:txBody>
      </p:sp>
      <p:grpSp>
        <p:nvGrpSpPr>
          <p:cNvPr id="308228" name="Group 4"/>
          <p:cNvGrpSpPr>
            <a:grpSpLocks/>
          </p:cNvGrpSpPr>
          <p:nvPr/>
        </p:nvGrpSpPr>
        <p:grpSpPr bwMode="auto">
          <a:xfrm>
            <a:off x="304800" y="2362200"/>
            <a:ext cx="8382000" cy="3954816"/>
            <a:chOff x="1104" y="2160"/>
            <a:chExt cx="4451" cy="1846"/>
          </a:xfrm>
        </p:grpSpPr>
        <p:sp>
          <p:nvSpPr>
            <p:cNvPr id="308229" name="Text Box 5"/>
            <p:cNvSpPr txBox="1">
              <a:spLocks noChangeArrowheads="1"/>
            </p:cNvSpPr>
            <p:nvPr/>
          </p:nvSpPr>
          <p:spPr bwMode="auto">
            <a:xfrm>
              <a:off x="3218" y="3792"/>
              <a:ext cx="216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b="0" dirty="0"/>
                <a:t>m</a:t>
              </a:r>
              <a:r>
                <a:rPr lang="en-US" altLang="ko-KR" b="0" baseline="-25000" dirty="0">
                  <a:latin typeface="Symbol" pitchFamily="18" charset="2"/>
                </a:rPr>
                <a:t>c</a:t>
              </a:r>
              <a:r>
                <a:rPr lang="en-US" altLang="ko-KR" b="0" dirty="0"/>
                <a:t> ~ 720 </a:t>
              </a:r>
              <a:r>
                <a:rPr lang="en-US" altLang="ko-KR" b="0" dirty="0" err="1"/>
                <a:t>MeV</a:t>
              </a:r>
              <a:r>
                <a:rPr lang="en-US" altLang="ko-KR" b="0" dirty="0"/>
                <a:t>, f</a:t>
              </a:r>
              <a:r>
                <a:rPr lang="en-US" altLang="ko-KR" b="0" baseline="-25000" dirty="0">
                  <a:latin typeface="Symbol" pitchFamily="18" charset="2"/>
                </a:rPr>
                <a:t>c</a:t>
              </a:r>
              <a:r>
                <a:rPr lang="en-US" altLang="ko-KR" b="0" dirty="0"/>
                <a:t>~240 </a:t>
              </a:r>
              <a:r>
                <a:rPr lang="en-US" altLang="ko-KR" b="0" dirty="0" err="1"/>
                <a:t>MeV</a:t>
              </a:r>
              <a:endParaRPr lang="en-US" altLang="ko-KR" b="0" dirty="0"/>
            </a:p>
          </p:txBody>
        </p:sp>
        <p:graphicFrame>
          <p:nvGraphicFramePr>
            <p:cNvPr id="308230" name="Object 6"/>
            <p:cNvGraphicFramePr>
              <a:graphicFrameLocks noChangeAspect="1"/>
            </p:cNvGraphicFramePr>
            <p:nvPr/>
          </p:nvGraphicFramePr>
          <p:xfrm>
            <a:off x="1104" y="2160"/>
            <a:ext cx="4451" cy="1584"/>
          </p:xfrm>
          <a:graphic>
            <a:graphicData uri="http://schemas.openxmlformats.org/presentationml/2006/ole">
              <p:oleObj spid="_x0000_s308230" name="비트맵 이미지" r:id="rId3" imgW="7066667" imgH="2514286" progId="PBrush">
                <p:embed/>
              </p:oleObj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250" name="Group 2"/>
          <p:cNvGrpSpPr>
            <a:grpSpLocks/>
          </p:cNvGrpSpPr>
          <p:nvPr/>
        </p:nvGrpSpPr>
        <p:grpSpPr bwMode="auto">
          <a:xfrm>
            <a:off x="500034" y="2285992"/>
            <a:ext cx="3322638" cy="3810000"/>
            <a:chOff x="2016" y="1008"/>
            <a:chExt cx="2093" cy="2400"/>
          </a:xfrm>
        </p:grpSpPr>
        <p:sp>
          <p:nvSpPr>
            <p:cNvPr id="309251" name="Line 3"/>
            <p:cNvSpPr>
              <a:spLocks noChangeShapeType="1"/>
            </p:cNvSpPr>
            <p:nvPr/>
          </p:nvSpPr>
          <p:spPr bwMode="auto">
            <a:xfrm flipV="1">
              <a:off x="2016" y="115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252" name="Line 4"/>
            <p:cNvSpPr>
              <a:spLocks noChangeShapeType="1"/>
            </p:cNvSpPr>
            <p:nvPr/>
          </p:nvSpPr>
          <p:spPr bwMode="auto">
            <a:xfrm>
              <a:off x="2016" y="264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253" name="Freeform 5"/>
            <p:cNvSpPr>
              <a:spLocks/>
            </p:cNvSpPr>
            <p:nvPr/>
          </p:nvSpPr>
          <p:spPr bwMode="auto">
            <a:xfrm>
              <a:off x="2016" y="1272"/>
              <a:ext cx="1584" cy="1392"/>
            </a:xfrm>
            <a:custGeom>
              <a:avLst/>
              <a:gdLst/>
              <a:ahLst/>
              <a:cxnLst>
                <a:cxn ang="0">
                  <a:pos x="0" y="768"/>
                </a:cxn>
                <a:cxn ang="0">
                  <a:pos x="144" y="864"/>
                </a:cxn>
                <a:cxn ang="0">
                  <a:pos x="384" y="1248"/>
                </a:cxn>
                <a:cxn ang="0">
                  <a:pos x="672" y="1344"/>
                </a:cxn>
                <a:cxn ang="0">
                  <a:pos x="1152" y="960"/>
                </a:cxn>
                <a:cxn ang="0">
                  <a:pos x="1584" y="0"/>
                </a:cxn>
              </a:cxnLst>
              <a:rect l="0" t="0" r="r" b="b"/>
              <a:pathLst>
                <a:path w="1584" h="1392">
                  <a:moveTo>
                    <a:pt x="0" y="768"/>
                  </a:moveTo>
                  <a:cubicBezTo>
                    <a:pt x="40" y="776"/>
                    <a:pt x="80" y="784"/>
                    <a:pt x="144" y="864"/>
                  </a:cubicBezTo>
                  <a:cubicBezTo>
                    <a:pt x="208" y="944"/>
                    <a:pt x="296" y="1168"/>
                    <a:pt x="384" y="1248"/>
                  </a:cubicBezTo>
                  <a:cubicBezTo>
                    <a:pt x="472" y="1328"/>
                    <a:pt x="544" y="1392"/>
                    <a:pt x="672" y="1344"/>
                  </a:cubicBezTo>
                  <a:cubicBezTo>
                    <a:pt x="800" y="1296"/>
                    <a:pt x="1000" y="1184"/>
                    <a:pt x="1152" y="960"/>
                  </a:cubicBezTo>
                  <a:cubicBezTo>
                    <a:pt x="1304" y="736"/>
                    <a:pt x="1520" y="152"/>
                    <a:pt x="1584" y="0"/>
                  </a:cubicBezTo>
                </a:path>
              </a:pathLst>
            </a:custGeom>
            <a:noFill/>
            <a:ln w="25400" cap="flat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254" name="Text Box 6"/>
            <p:cNvSpPr txBox="1">
              <a:spLocks noChangeArrowheads="1"/>
            </p:cNvSpPr>
            <p:nvPr/>
          </p:nvSpPr>
          <p:spPr bwMode="auto">
            <a:xfrm>
              <a:off x="2496" y="2688"/>
              <a:ext cx="2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b="0">
                  <a:solidFill>
                    <a:srgbClr val="C9C9C9"/>
                  </a:solidFill>
                </a:rPr>
                <a:t>f</a:t>
              </a:r>
              <a:r>
                <a:rPr lang="en-US" altLang="ko-KR" b="0" baseline="-25000">
                  <a:solidFill>
                    <a:srgbClr val="C9C9C9"/>
                  </a:solidFill>
                  <a:latin typeface="Symbol" pitchFamily="18" charset="2"/>
                </a:rPr>
                <a:t>c</a:t>
              </a:r>
            </a:p>
          </p:txBody>
        </p:sp>
        <p:sp>
          <p:nvSpPr>
            <p:cNvPr id="309255" name="Text Box 7"/>
            <p:cNvSpPr txBox="1">
              <a:spLocks noChangeArrowheads="1"/>
            </p:cNvSpPr>
            <p:nvPr/>
          </p:nvSpPr>
          <p:spPr bwMode="auto">
            <a:xfrm>
              <a:off x="3888" y="2592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b="0">
                  <a:solidFill>
                    <a:srgbClr val="C9C9C9"/>
                  </a:solidFill>
                  <a:latin typeface="Symbol" pitchFamily="18" charset="2"/>
                </a:rPr>
                <a:t>c</a:t>
              </a:r>
            </a:p>
          </p:txBody>
        </p:sp>
        <p:sp>
          <p:nvSpPr>
            <p:cNvPr id="309256" name="Text Box 8"/>
            <p:cNvSpPr txBox="1">
              <a:spLocks noChangeArrowheads="1"/>
            </p:cNvSpPr>
            <p:nvPr/>
          </p:nvSpPr>
          <p:spPr bwMode="auto">
            <a:xfrm>
              <a:off x="2064" y="1008"/>
              <a:ext cx="4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b="0">
                  <a:solidFill>
                    <a:srgbClr val="C9C9C9"/>
                  </a:solidFill>
                </a:rPr>
                <a:t>V</a:t>
              </a:r>
              <a:r>
                <a:rPr lang="en-US" altLang="ko-KR" b="0">
                  <a:solidFill>
                    <a:srgbClr val="C9C9C9"/>
                  </a:solidFill>
                  <a:latin typeface="Symbol" pitchFamily="18" charset="2"/>
                </a:rPr>
                <a:t>(c)</a:t>
              </a:r>
            </a:p>
          </p:txBody>
        </p:sp>
      </p:grp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3357554" y="4429132"/>
            <a:ext cx="1143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9258" name="Text Box 10"/>
          <p:cNvSpPr txBox="1">
            <a:spLocks noChangeArrowheads="1"/>
          </p:cNvSpPr>
          <p:nvPr/>
        </p:nvSpPr>
        <p:spPr bwMode="auto">
          <a:xfrm>
            <a:off x="4643438" y="4143380"/>
            <a:ext cx="27035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0" dirty="0"/>
              <a:t>Vacuum (</a:t>
            </a:r>
            <a:r>
              <a:rPr lang="en-US" altLang="ko-KR" sz="3200" b="0" dirty="0">
                <a:latin typeface="Symbol" pitchFamily="18" charset="2"/>
              </a:rPr>
              <a:t>r</a:t>
            </a:r>
            <a:r>
              <a:rPr lang="en-US" altLang="ko-KR" sz="3200" b="0" dirty="0"/>
              <a:t>=0)</a:t>
            </a:r>
          </a:p>
          <a:p>
            <a:r>
              <a:rPr lang="en-US" altLang="ko-KR" sz="3200" b="0" dirty="0">
                <a:solidFill>
                  <a:schemeClr val="hlink"/>
                </a:solidFill>
              </a:rPr>
              <a:t>U=1</a:t>
            </a:r>
          </a:p>
          <a:p>
            <a:r>
              <a:rPr lang="en-US" altLang="ko-KR" sz="3200" b="0" dirty="0">
                <a:solidFill>
                  <a:schemeClr val="hlink"/>
                </a:solidFill>
                <a:latin typeface="Symbol" pitchFamily="18" charset="2"/>
              </a:rPr>
              <a:t> c</a:t>
            </a:r>
            <a:r>
              <a:rPr lang="en-US" altLang="ko-KR" sz="3200" b="0" dirty="0">
                <a:solidFill>
                  <a:schemeClr val="hlink"/>
                </a:solidFill>
              </a:rPr>
              <a:t>=</a:t>
            </a:r>
            <a:r>
              <a:rPr lang="en-US" altLang="ko-KR" sz="3200" b="0" dirty="0" err="1">
                <a:solidFill>
                  <a:schemeClr val="hlink"/>
                </a:solidFill>
              </a:rPr>
              <a:t>f</a:t>
            </a:r>
            <a:r>
              <a:rPr lang="en-US" altLang="ko-KR" sz="3200" b="0" baseline="-25000" dirty="0" err="1">
                <a:solidFill>
                  <a:schemeClr val="hlink"/>
                </a:solidFill>
                <a:latin typeface="Symbol" pitchFamily="18" charset="2"/>
              </a:rPr>
              <a:t>c</a:t>
            </a:r>
            <a:endParaRPr lang="en-US" altLang="ko-KR" sz="3200" b="0" baseline="-25000" dirty="0">
              <a:solidFill>
                <a:schemeClr val="hlink"/>
              </a:solidFill>
              <a:latin typeface="Symbol" pitchFamily="18" charset="2"/>
            </a:endParaRPr>
          </a:p>
        </p:txBody>
      </p:sp>
      <p:grpSp>
        <p:nvGrpSpPr>
          <p:cNvPr id="309276" name="Group 28"/>
          <p:cNvGrpSpPr>
            <a:grpSpLocks noChangeAspect="1"/>
          </p:cNvGrpSpPr>
          <p:nvPr/>
        </p:nvGrpSpPr>
        <p:grpSpPr bwMode="auto">
          <a:xfrm>
            <a:off x="4859338" y="0"/>
            <a:ext cx="3727450" cy="3765550"/>
            <a:chOff x="1632" y="720"/>
            <a:chExt cx="2639" cy="2831"/>
          </a:xfrm>
        </p:grpSpPr>
        <p:sp>
          <p:nvSpPr>
            <p:cNvPr id="309259" name="Line 11"/>
            <p:cNvSpPr>
              <a:spLocks noChangeAspect="1" noChangeShapeType="1"/>
            </p:cNvSpPr>
            <p:nvPr/>
          </p:nvSpPr>
          <p:spPr bwMode="auto">
            <a:xfrm flipV="1">
              <a:off x="2880" y="1008"/>
              <a:ext cx="0" cy="2304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260" name="Oval 12"/>
            <p:cNvSpPr>
              <a:spLocks noChangeAspect="1" noChangeArrowheads="1"/>
            </p:cNvSpPr>
            <p:nvPr/>
          </p:nvSpPr>
          <p:spPr bwMode="auto">
            <a:xfrm>
              <a:off x="2160" y="1432"/>
              <a:ext cx="1440" cy="1440"/>
            </a:xfrm>
            <a:prstGeom prst="ellips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9261" name="Text Box 13"/>
            <p:cNvSpPr txBox="1">
              <a:spLocks noChangeAspect="1" noChangeArrowheads="1"/>
            </p:cNvSpPr>
            <p:nvPr/>
          </p:nvSpPr>
          <p:spPr bwMode="auto">
            <a:xfrm>
              <a:off x="2333" y="1776"/>
              <a:ext cx="362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800" b="0">
                  <a:solidFill>
                    <a:srgbClr val="C9C9C9"/>
                  </a:solidFill>
                </a:rPr>
                <a:t>f</a:t>
              </a:r>
              <a:r>
                <a:rPr lang="en-US" altLang="ko-KR" sz="3200" b="0" baseline="-25000">
                  <a:solidFill>
                    <a:srgbClr val="C9C9C9"/>
                  </a:solidFill>
                  <a:latin typeface="Symbol" pitchFamily="18" charset="2"/>
                </a:rPr>
                <a:t>p</a:t>
              </a:r>
            </a:p>
          </p:txBody>
        </p:sp>
        <p:sp>
          <p:nvSpPr>
            <p:cNvPr id="309262" name="Line 14"/>
            <p:cNvSpPr>
              <a:spLocks noChangeAspect="1" noChangeShapeType="1"/>
            </p:cNvSpPr>
            <p:nvPr/>
          </p:nvSpPr>
          <p:spPr bwMode="auto">
            <a:xfrm flipH="1" flipV="1">
              <a:off x="2400" y="1680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263" name="Text Box 15"/>
            <p:cNvSpPr txBox="1">
              <a:spLocks noChangeAspect="1" noChangeArrowheads="1"/>
            </p:cNvSpPr>
            <p:nvPr/>
          </p:nvSpPr>
          <p:spPr bwMode="auto">
            <a:xfrm>
              <a:off x="3967" y="2118"/>
              <a:ext cx="304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3200" b="0">
                  <a:solidFill>
                    <a:srgbClr val="C9C9C9"/>
                  </a:solidFill>
                  <a:latin typeface="Symbol" pitchFamily="18" charset="2"/>
                </a:rPr>
                <a:t>s</a:t>
              </a:r>
            </a:p>
          </p:txBody>
        </p:sp>
        <p:sp>
          <p:nvSpPr>
            <p:cNvPr id="309264" name="Text Box 16"/>
            <p:cNvSpPr txBox="1">
              <a:spLocks noChangeAspect="1" noChangeArrowheads="1"/>
            </p:cNvSpPr>
            <p:nvPr/>
          </p:nvSpPr>
          <p:spPr bwMode="auto">
            <a:xfrm>
              <a:off x="2864" y="720"/>
              <a:ext cx="288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3200" b="0">
                  <a:solidFill>
                    <a:srgbClr val="C9C9C9"/>
                  </a:solidFill>
                  <a:latin typeface="Symbol" pitchFamily="18" charset="2"/>
                </a:rPr>
                <a:t>p</a:t>
              </a:r>
            </a:p>
          </p:txBody>
        </p:sp>
        <p:grpSp>
          <p:nvGrpSpPr>
            <p:cNvPr id="309265" name="Group 17"/>
            <p:cNvGrpSpPr>
              <a:grpSpLocks noChangeAspect="1"/>
            </p:cNvGrpSpPr>
            <p:nvPr/>
          </p:nvGrpSpPr>
          <p:grpSpPr bwMode="auto">
            <a:xfrm>
              <a:off x="2000" y="1272"/>
              <a:ext cx="1872" cy="1776"/>
              <a:chOff x="3456" y="192"/>
              <a:chExt cx="1872" cy="1776"/>
            </a:xfrm>
          </p:grpSpPr>
          <p:sp>
            <p:nvSpPr>
              <p:cNvPr id="309266" name="Oval 18"/>
              <p:cNvSpPr>
                <a:spLocks noChangeAspect="1" noChangeArrowheads="1"/>
              </p:cNvSpPr>
              <p:nvPr/>
            </p:nvSpPr>
            <p:spPr bwMode="auto">
              <a:xfrm>
                <a:off x="3456" y="192"/>
                <a:ext cx="1776" cy="1776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09267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5184" y="864"/>
                <a:ext cx="144" cy="432"/>
              </a:xfrm>
              <a:prstGeom prst="rect">
                <a:avLst/>
              </a:prstGeom>
              <a:solidFill>
                <a:srgbClr val="000000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09268" name="Line 20"/>
              <p:cNvSpPr>
                <a:spLocks noChangeAspect="1" noChangeShapeType="1"/>
              </p:cNvSpPr>
              <p:nvPr/>
            </p:nvSpPr>
            <p:spPr bwMode="auto">
              <a:xfrm rot="21542035" flipV="1">
                <a:off x="5120" y="1280"/>
                <a:ext cx="95" cy="23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309269" name="Line 21"/>
            <p:cNvSpPr>
              <a:spLocks noChangeAspect="1" noChangeShapeType="1"/>
            </p:cNvSpPr>
            <p:nvPr/>
          </p:nvSpPr>
          <p:spPr bwMode="auto">
            <a:xfrm>
              <a:off x="1632" y="2160"/>
              <a:ext cx="254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270" name="Oval 22"/>
            <p:cNvSpPr>
              <a:spLocks noChangeAspect="1" noChangeArrowheads="1"/>
            </p:cNvSpPr>
            <p:nvPr/>
          </p:nvSpPr>
          <p:spPr bwMode="auto">
            <a:xfrm>
              <a:off x="3528" y="208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9271" name="Oval 23"/>
            <p:cNvSpPr>
              <a:spLocks noChangeAspect="1" noChangeArrowheads="1"/>
            </p:cNvSpPr>
            <p:nvPr/>
          </p:nvSpPr>
          <p:spPr bwMode="auto">
            <a:xfrm>
              <a:off x="2816" y="2088"/>
              <a:ext cx="144" cy="144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09272" name="Group 24"/>
            <p:cNvGrpSpPr>
              <a:grpSpLocks noChangeAspect="1"/>
            </p:cNvGrpSpPr>
            <p:nvPr/>
          </p:nvGrpSpPr>
          <p:grpSpPr bwMode="auto">
            <a:xfrm>
              <a:off x="2960" y="2160"/>
              <a:ext cx="1042" cy="1391"/>
              <a:chOff x="4032" y="2592"/>
              <a:chExt cx="1042" cy="1391"/>
            </a:xfrm>
          </p:grpSpPr>
          <p:sp>
            <p:nvSpPr>
              <p:cNvPr id="309273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4565" y="3547"/>
                <a:ext cx="509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ko-KR" sz="3200" b="0"/>
                  <a:t>&lt;</a:t>
                </a:r>
                <a:r>
                  <a:rPr lang="en-US" altLang="ko-KR" sz="3200" b="0">
                    <a:latin typeface="Symbol" pitchFamily="18" charset="2"/>
                  </a:rPr>
                  <a:t>c</a:t>
                </a:r>
                <a:r>
                  <a:rPr lang="en-US" altLang="ko-KR" sz="3200" b="0"/>
                  <a:t>&gt;</a:t>
                </a:r>
              </a:p>
            </p:txBody>
          </p:sp>
          <p:sp>
            <p:nvSpPr>
              <p:cNvPr id="309274" name="Line 2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368" y="2688"/>
                <a:ext cx="384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09275" name="Line 27"/>
              <p:cNvSpPr>
                <a:spLocks noChangeAspect="1" noChangeShapeType="1"/>
              </p:cNvSpPr>
              <p:nvPr/>
            </p:nvSpPr>
            <p:spPr bwMode="auto">
              <a:xfrm flipH="1">
                <a:off x="4032" y="2592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309277" name="Text Box 29"/>
          <p:cNvSpPr txBox="1">
            <a:spLocks noChangeArrowheads="1"/>
          </p:cNvSpPr>
          <p:nvPr/>
        </p:nvSpPr>
        <p:spPr bwMode="auto">
          <a:xfrm>
            <a:off x="873125" y="838200"/>
            <a:ext cx="2478088" cy="823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4800"/>
              <a:t>U </a:t>
            </a:r>
            <a:r>
              <a:rPr lang="en-US" altLang="ko-KR" sz="4800">
                <a:sym typeface="Wingdings" pitchFamily="2" charset="2"/>
              </a:rPr>
              <a:t>   </a:t>
            </a:r>
            <a:r>
              <a:rPr lang="en-US" altLang="ko-KR" sz="4800">
                <a:latin typeface="Symbol" pitchFamily="18" charset="2"/>
                <a:sym typeface="Wingdings" pitchFamily="2" charset="2"/>
              </a:rPr>
              <a:t>c</a:t>
            </a:r>
            <a:r>
              <a:rPr lang="en-US" altLang="ko-KR" sz="4800">
                <a:sym typeface="Wingdings" pitchFamily="2" charset="2"/>
              </a:rPr>
              <a:t>U</a:t>
            </a:r>
            <a:endParaRPr lang="en-US" altLang="ko-KR" sz="4800"/>
          </a:p>
        </p:txBody>
      </p:sp>
      <p:sp>
        <p:nvSpPr>
          <p:cNvPr id="309278" name="Freeform 30"/>
          <p:cNvSpPr>
            <a:spLocks/>
          </p:cNvSpPr>
          <p:nvPr/>
        </p:nvSpPr>
        <p:spPr bwMode="auto">
          <a:xfrm>
            <a:off x="1600200" y="1130300"/>
            <a:ext cx="762000" cy="19050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192" y="8"/>
              </a:cxn>
              <a:cxn ang="0">
                <a:pos x="384" y="104"/>
              </a:cxn>
              <a:cxn ang="0">
                <a:pos x="480" y="104"/>
              </a:cxn>
            </a:cxnLst>
            <a:rect l="0" t="0" r="r" b="b"/>
            <a:pathLst>
              <a:path w="480" h="120">
                <a:moveTo>
                  <a:pt x="0" y="56"/>
                </a:moveTo>
                <a:cubicBezTo>
                  <a:pt x="64" y="28"/>
                  <a:pt x="128" y="0"/>
                  <a:pt x="192" y="8"/>
                </a:cubicBezTo>
                <a:cubicBezTo>
                  <a:pt x="256" y="16"/>
                  <a:pt x="336" y="88"/>
                  <a:pt x="384" y="104"/>
                </a:cubicBezTo>
                <a:cubicBezTo>
                  <a:pt x="432" y="120"/>
                  <a:pt x="456" y="112"/>
                  <a:pt x="480" y="104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9279" name="Text Box 31"/>
          <p:cNvSpPr txBox="1">
            <a:spLocks noChangeArrowheads="1"/>
          </p:cNvSpPr>
          <p:nvPr/>
        </p:nvSpPr>
        <p:spPr bwMode="auto">
          <a:xfrm>
            <a:off x="5132388" y="2819400"/>
            <a:ext cx="795337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0"/>
              <a:t>&lt;U&gt;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ko-KR">
                <a:latin typeface="Comic Sans MS" pitchFamily="66" charset="0"/>
              </a:rPr>
              <a:t>Naive Estimation</a:t>
            </a:r>
          </a:p>
        </p:txBody>
      </p:sp>
      <p:sp>
        <p:nvSpPr>
          <p:cNvPr id="310275" name="Rectangle 1027"/>
          <p:cNvSpPr>
            <a:spLocks noChangeArrowheads="1"/>
          </p:cNvSpPr>
          <p:nvPr/>
        </p:nvSpPr>
        <p:spPr bwMode="auto">
          <a:xfrm>
            <a:off x="1057275" y="4724400"/>
            <a:ext cx="7023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0">
                <a:solidFill>
                  <a:srgbClr val="C9C9C9"/>
                </a:solidFill>
              </a:rPr>
              <a:t>E/B=M</a:t>
            </a:r>
            <a:r>
              <a:rPr lang="en-US" altLang="ko-KR" sz="3200" b="0" baseline="-25000">
                <a:solidFill>
                  <a:srgbClr val="C9C9C9"/>
                </a:solidFill>
              </a:rPr>
              <a:t>2</a:t>
            </a:r>
            <a:r>
              <a:rPr lang="en-US" altLang="ko-KR" sz="3200" b="0">
                <a:solidFill>
                  <a:srgbClr val="C9C9C9"/>
                </a:solidFill>
              </a:rPr>
              <a:t>(L)</a:t>
            </a:r>
            <a:r>
              <a:rPr lang="en-US" altLang="ko-KR" sz="3200" b="0">
                <a:solidFill>
                  <a:srgbClr val="C9C9C9"/>
                </a:solidFill>
                <a:latin typeface="Symbol" pitchFamily="18" charset="2"/>
              </a:rPr>
              <a:t>c</a:t>
            </a:r>
            <a:r>
              <a:rPr lang="en-US" altLang="ko-KR" sz="3200" b="0" baseline="30000">
                <a:solidFill>
                  <a:srgbClr val="C9C9C9"/>
                </a:solidFill>
              </a:rPr>
              <a:t>2</a:t>
            </a:r>
            <a:r>
              <a:rPr lang="en-US" altLang="ko-KR" sz="3200" b="0">
                <a:solidFill>
                  <a:srgbClr val="C9C9C9"/>
                </a:solidFill>
              </a:rPr>
              <a:t>+M</a:t>
            </a:r>
            <a:r>
              <a:rPr lang="en-US" altLang="ko-KR" sz="3200" b="0" baseline="-25000">
                <a:solidFill>
                  <a:srgbClr val="C9C9C9"/>
                </a:solidFill>
              </a:rPr>
              <a:t>4</a:t>
            </a:r>
            <a:r>
              <a:rPr lang="en-US" altLang="ko-KR" sz="3200" b="0">
                <a:solidFill>
                  <a:srgbClr val="C9C9C9"/>
                </a:solidFill>
              </a:rPr>
              <a:t>(L) +M</a:t>
            </a:r>
            <a:r>
              <a:rPr lang="en-US" altLang="ko-KR" sz="3200" b="0" baseline="-25000">
                <a:solidFill>
                  <a:srgbClr val="C9C9C9"/>
                </a:solidFill>
              </a:rPr>
              <a:t>m</a:t>
            </a:r>
            <a:r>
              <a:rPr lang="en-US" altLang="ko-KR" sz="3200" b="0">
                <a:solidFill>
                  <a:srgbClr val="C9C9C9"/>
                </a:solidFill>
              </a:rPr>
              <a:t>(L)</a:t>
            </a:r>
            <a:r>
              <a:rPr lang="en-US" altLang="ko-KR" sz="3200" b="0" baseline="-25000">
                <a:solidFill>
                  <a:srgbClr val="C9C9C9"/>
                </a:solidFill>
              </a:rPr>
              <a:t> </a:t>
            </a:r>
            <a:r>
              <a:rPr lang="en-US" altLang="ko-KR" sz="3200" b="0">
                <a:solidFill>
                  <a:srgbClr val="C9C9C9"/>
                </a:solidFill>
                <a:latin typeface="Symbol" pitchFamily="18" charset="2"/>
              </a:rPr>
              <a:t>c</a:t>
            </a:r>
            <a:r>
              <a:rPr lang="en-US" altLang="ko-KR" sz="3200" b="0" baseline="30000">
                <a:solidFill>
                  <a:srgbClr val="C9C9C9"/>
                </a:solidFill>
              </a:rPr>
              <a:t>3</a:t>
            </a:r>
            <a:r>
              <a:rPr lang="en-US" altLang="ko-KR" sz="3200" b="0">
                <a:solidFill>
                  <a:srgbClr val="C9C9C9"/>
                </a:solidFill>
              </a:rPr>
              <a:t>+V(</a:t>
            </a:r>
            <a:r>
              <a:rPr lang="en-US" altLang="ko-KR" sz="3200" b="0">
                <a:solidFill>
                  <a:srgbClr val="C9C9C9"/>
                </a:solidFill>
                <a:latin typeface="Symbol" pitchFamily="18" charset="2"/>
              </a:rPr>
              <a:t>c</a:t>
            </a:r>
            <a:r>
              <a:rPr lang="en-US" altLang="ko-KR" sz="3200" b="0">
                <a:solidFill>
                  <a:srgbClr val="C9C9C9"/>
                </a:solidFill>
              </a:rPr>
              <a:t>)L</a:t>
            </a:r>
            <a:r>
              <a:rPr lang="en-US" altLang="ko-KR" sz="3200" b="0" baseline="30000">
                <a:solidFill>
                  <a:srgbClr val="C9C9C9"/>
                </a:solidFill>
              </a:rPr>
              <a:t>3</a:t>
            </a:r>
          </a:p>
        </p:txBody>
      </p:sp>
      <p:graphicFrame>
        <p:nvGraphicFramePr>
          <p:cNvPr id="310276" name="Object 1028"/>
          <p:cNvGraphicFramePr>
            <a:graphicFrameLocks noChangeAspect="1"/>
          </p:cNvGraphicFramePr>
          <p:nvPr/>
        </p:nvGraphicFramePr>
        <p:xfrm>
          <a:off x="1038225" y="1447800"/>
          <a:ext cx="7065963" cy="2514600"/>
        </p:xfrm>
        <a:graphic>
          <a:graphicData uri="http://schemas.openxmlformats.org/presentationml/2006/ole">
            <p:oleObj spid="_x0000_s310276" name="비트맵 이미지" r:id="rId3" imgW="7066667" imgH="2514286" progId="PBrush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ko-KR">
                <a:latin typeface="Comic Sans MS" pitchFamily="66" charset="0"/>
              </a:rPr>
              <a:t>Naive Estimation</a:t>
            </a:r>
          </a:p>
        </p:txBody>
      </p:sp>
      <p:pic>
        <p:nvPicPr>
          <p:cNvPr id="311299" name="Picture 3" descr="D:\2003\강연\apctp-kias\C-na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8575" y="1331913"/>
            <a:ext cx="6578600" cy="50339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ko-KR">
                <a:latin typeface="Comic Sans MS" pitchFamily="66" charset="0"/>
              </a:rPr>
              <a:t>E/B</a:t>
            </a:r>
          </a:p>
        </p:txBody>
      </p:sp>
      <p:pic>
        <p:nvPicPr>
          <p:cNvPr id="312323" name="Picture 3" descr="D:\2004\pi-vel\prgm\mc-dep\eper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1350" y="1395413"/>
            <a:ext cx="5321300" cy="4065587"/>
          </a:xfrm>
          <a:prstGeom prst="rect">
            <a:avLst/>
          </a:prstGeom>
          <a:noFill/>
        </p:spPr>
      </p:pic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4672013" y="3484563"/>
            <a:ext cx="2378075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0">
                <a:solidFill>
                  <a:srgbClr val="000066"/>
                </a:solidFill>
              </a:rPr>
              <a:t>&lt;</a:t>
            </a:r>
            <a:r>
              <a:rPr lang="en-US" altLang="ko-KR" sz="3200" b="0">
                <a:solidFill>
                  <a:srgbClr val="000066"/>
                </a:solidFill>
                <a:latin typeface="Symbol" pitchFamily="18" charset="2"/>
              </a:rPr>
              <a:t>c</a:t>
            </a:r>
            <a:r>
              <a:rPr lang="en-US" altLang="ko-KR" sz="3200" b="0">
                <a:solidFill>
                  <a:srgbClr val="000066"/>
                </a:solidFill>
              </a:rPr>
              <a:t>&gt;=0 phase</a:t>
            </a:r>
          </a:p>
        </p:txBody>
      </p:sp>
      <p:sp>
        <p:nvSpPr>
          <p:cNvPr id="312325" name="Line 5"/>
          <p:cNvSpPr>
            <a:spLocks noChangeShapeType="1"/>
          </p:cNvSpPr>
          <p:nvPr/>
        </p:nvSpPr>
        <p:spPr bwMode="auto">
          <a:xfrm flipV="1">
            <a:off x="3771900" y="2590800"/>
            <a:ext cx="571500" cy="11557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2819400" y="2057400"/>
            <a:ext cx="4471988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0">
                <a:solidFill>
                  <a:schemeClr val="hlink"/>
                </a:solidFill>
              </a:rPr>
              <a:t>Chiral phase transition</a:t>
            </a:r>
          </a:p>
        </p:txBody>
      </p:sp>
      <p:grpSp>
        <p:nvGrpSpPr>
          <p:cNvPr id="312327" name="Group 7"/>
          <p:cNvGrpSpPr>
            <a:grpSpLocks/>
          </p:cNvGrpSpPr>
          <p:nvPr/>
        </p:nvGrpSpPr>
        <p:grpSpPr bwMode="auto">
          <a:xfrm>
            <a:off x="1933575" y="4322763"/>
            <a:ext cx="2378075" cy="600075"/>
            <a:chOff x="1218" y="2723"/>
            <a:chExt cx="1498" cy="378"/>
          </a:xfrm>
        </p:grpSpPr>
        <p:sp>
          <p:nvSpPr>
            <p:cNvPr id="312328" name="Text Box 8"/>
            <p:cNvSpPr txBox="1">
              <a:spLocks noChangeArrowheads="1"/>
            </p:cNvSpPr>
            <p:nvPr/>
          </p:nvSpPr>
          <p:spPr bwMode="auto">
            <a:xfrm>
              <a:off x="1218" y="2723"/>
              <a:ext cx="1498" cy="3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3200" b="0">
                  <a:solidFill>
                    <a:schemeClr val="bg2"/>
                  </a:solidFill>
                </a:rPr>
                <a:t>&lt;</a:t>
              </a:r>
              <a:r>
                <a:rPr lang="en-US" altLang="ko-KR" sz="3200" b="0">
                  <a:solidFill>
                    <a:schemeClr val="bg2"/>
                  </a:solidFill>
                  <a:latin typeface="Symbol" pitchFamily="18" charset="2"/>
                </a:rPr>
                <a:t>c</a:t>
              </a:r>
              <a:r>
                <a:rPr lang="en-US" altLang="ko-KR" sz="3200" b="0">
                  <a:solidFill>
                    <a:schemeClr val="bg2"/>
                  </a:solidFill>
                </a:rPr>
                <a:t>&gt;=0 phase</a:t>
              </a:r>
            </a:p>
          </p:txBody>
        </p:sp>
        <p:sp>
          <p:nvSpPr>
            <p:cNvPr id="312329" name="Text Box 9"/>
            <p:cNvSpPr txBox="1">
              <a:spLocks noChangeArrowheads="1"/>
            </p:cNvSpPr>
            <p:nvPr/>
          </p:nvSpPr>
          <p:spPr bwMode="auto">
            <a:xfrm>
              <a:off x="1560" y="2736"/>
              <a:ext cx="247" cy="3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3200" b="0">
                  <a:solidFill>
                    <a:schemeClr val="bg2"/>
                  </a:solidFill>
                </a:rPr>
                <a:t>/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ko-KR">
                <a:latin typeface="Comic Sans MS" pitchFamily="66" charset="0"/>
              </a:rPr>
              <a:t>&lt;</a:t>
            </a:r>
            <a:r>
              <a:rPr lang="en-US" altLang="ko-KR">
                <a:latin typeface="Symbol" pitchFamily="18" charset="2"/>
              </a:rPr>
              <a:t>c</a:t>
            </a:r>
            <a:r>
              <a:rPr lang="en-US" altLang="ko-KR">
                <a:latin typeface="Comic Sans MS" pitchFamily="66" charset="0"/>
              </a:rPr>
              <a:t>&gt;</a:t>
            </a:r>
            <a:r>
              <a:rPr lang="en-US" altLang="ko-KR">
                <a:latin typeface="Symbol" pitchFamily="18" charset="2"/>
              </a:rPr>
              <a:t> </a:t>
            </a:r>
            <a:r>
              <a:rPr lang="en-US" altLang="ko-KR">
                <a:latin typeface="Comic Sans MS" pitchFamily="66" charset="0"/>
              </a:rPr>
              <a:t>&amp; &lt;U&gt;</a:t>
            </a:r>
          </a:p>
        </p:txBody>
      </p:sp>
      <p:pic>
        <p:nvPicPr>
          <p:cNvPr id="313347" name="Picture 3" descr="D:\2004\pi-vel\prgm\mc-dep\av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3813" y="1371600"/>
            <a:ext cx="6556375" cy="4875213"/>
          </a:xfrm>
          <a:prstGeom prst="rect">
            <a:avLst/>
          </a:prstGeom>
          <a:noFill/>
        </p:spPr>
      </p:pic>
      <p:sp>
        <p:nvSpPr>
          <p:cNvPr id="313348" name="Line 4"/>
          <p:cNvSpPr>
            <a:spLocks noChangeShapeType="1"/>
          </p:cNvSpPr>
          <p:nvPr/>
        </p:nvSpPr>
        <p:spPr bwMode="auto">
          <a:xfrm>
            <a:off x="5029200" y="2743200"/>
            <a:ext cx="0" cy="31242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2514600" y="2667000"/>
            <a:ext cx="739775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0">
                <a:solidFill>
                  <a:schemeClr val="hlink"/>
                </a:solidFill>
              </a:rPr>
              <a:t>&lt;</a:t>
            </a:r>
            <a:r>
              <a:rPr lang="en-US" altLang="ko-KR" sz="3200" b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altLang="ko-KR" sz="3200" b="0">
                <a:solidFill>
                  <a:schemeClr val="hlink"/>
                </a:solidFill>
              </a:rPr>
              <a:t>&gt;</a:t>
            </a:r>
          </a:p>
        </p:txBody>
      </p:sp>
      <p:sp>
        <p:nvSpPr>
          <p:cNvPr id="313350" name="Line 6"/>
          <p:cNvSpPr>
            <a:spLocks noChangeShapeType="1"/>
          </p:cNvSpPr>
          <p:nvPr/>
        </p:nvSpPr>
        <p:spPr bwMode="auto">
          <a:xfrm flipV="1">
            <a:off x="2895600" y="4572000"/>
            <a:ext cx="0" cy="121920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13351" name="Text Box 7"/>
          <p:cNvSpPr txBox="1">
            <a:spLocks noChangeArrowheads="1"/>
          </p:cNvSpPr>
          <p:nvPr/>
        </p:nvSpPr>
        <p:spPr bwMode="auto">
          <a:xfrm>
            <a:off x="4211638" y="1905000"/>
            <a:ext cx="719137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0">
                <a:solidFill>
                  <a:srgbClr val="000066"/>
                </a:solidFill>
              </a:rPr>
              <a:t>&lt;</a:t>
            </a:r>
            <a:r>
              <a:rPr lang="en-US" altLang="ko-KR" sz="3200" b="0">
                <a:solidFill>
                  <a:srgbClr val="000066"/>
                </a:solidFill>
                <a:latin typeface="Symbol" pitchFamily="18" charset="2"/>
              </a:rPr>
              <a:t>c</a:t>
            </a:r>
            <a:r>
              <a:rPr lang="en-US" altLang="ko-KR" sz="3200" b="0">
                <a:solidFill>
                  <a:srgbClr val="000066"/>
                </a:solidFill>
              </a:rPr>
              <a:t>&gt;</a:t>
            </a:r>
          </a:p>
        </p:txBody>
      </p:sp>
      <p:sp>
        <p:nvSpPr>
          <p:cNvPr id="313352" name="Line 8"/>
          <p:cNvSpPr>
            <a:spLocks noChangeShapeType="1"/>
          </p:cNvSpPr>
          <p:nvPr/>
        </p:nvSpPr>
        <p:spPr bwMode="auto">
          <a:xfrm>
            <a:off x="2057400" y="4953000"/>
            <a:ext cx="7620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13353" name="Line 9"/>
          <p:cNvSpPr>
            <a:spLocks noChangeShapeType="1"/>
          </p:cNvSpPr>
          <p:nvPr/>
        </p:nvSpPr>
        <p:spPr bwMode="auto">
          <a:xfrm>
            <a:off x="2971800" y="4953000"/>
            <a:ext cx="19812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13354" name="Line 10"/>
          <p:cNvSpPr>
            <a:spLocks noChangeShapeType="1"/>
          </p:cNvSpPr>
          <p:nvPr/>
        </p:nvSpPr>
        <p:spPr bwMode="auto">
          <a:xfrm>
            <a:off x="5105400" y="4953000"/>
            <a:ext cx="24384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13355" name="Text Box 11"/>
          <p:cNvSpPr txBox="1">
            <a:spLocks noChangeArrowheads="1"/>
          </p:cNvSpPr>
          <p:nvPr/>
        </p:nvSpPr>
        <p:spPr bwMode="auto">
          <a:xfrm>
            <a:off x="3048000" y="3886200"/>
            <a:ext cx="1881188" cy="946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 b="0">
                <a:solidFill>
                  <a:srgbClr val="000066"/>
                </a:solidFill>
              </a:rPr>
              <a:t>Pseudogap</a:t>
            </a:r>
          </a:p>
          <a:p>
            <a:r>
              <a:rPr lang="en-US" altLang="ko-KR" sz="2800" b="0">
                <a:solidFill>
                  <a:srgbClr val="000066"/>
                </a:solidFill>
              </a:rPr>
              <a:t>Phase?</a:t>
            </a:r>
          </a:p>
        </p:txBody>
      </p:sp>
      <p:sp>
        <p:nvSpPr>
          <p:cNvPr id="313356" name="Text Box 12"/>
          <p:cNvSpPr txBox="1">
            <a:spLocks noChangeArrowheads="1"/>
          </p:cNvSpPr>
          <p:nvPr/>
        </p:nvSpPr>
        <p:spPr bwMode="auto">
          <a:xfrm>
            <a:off x="5694363" y="3898900"/>
            <a:ext cx="1125537" cy="946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 b="0">
                <a:solidFill>
                  <a:srgbClr val="000066"/>
                </a:solidFill>
                <a:latin typeface="Symbol" pitchFamily="18" charset="2"/>
              </a:rPr>
              <a:t>c</a:t>
            </a:r>
            <a:r>
              <a:rPr lang="en-US" altLang="ko-KR" sz="2800" b="0">
                <a:solidFill>
                  <a:srgbClr val="000066"/>
                </a:solidFill>
              </a:rPr>
              <a:t>S </a:t>
            </a:r>
          </a:p>
          <a:p>
            <a:r>
              <a:rPr lang="en-US" altLang="ko-KR" sz="2800" b="0">
                <a:solidFill>
                  <a:srgbClr val="000066"/>
                </a:solidFill>
              </a:rPr>
              <a:t>Phase</a:t>
            </a:r>
          </a:p>
        </p:txBody>
      </p:sp>
      <p:sp>
        <p:nvSpPr>
          <p:cNvPr id="313357" name="Text Box 13"/>
          <p:cNvSpPr txBox="1">
            <a:spLocks noChangeArrowheads="1"/>
          </p:cNvSpPr>
          <p:nvPr/>
        </p:nvSpPr>
        <p:spPr bwMode="auto">
          <a:xfrm>
            <a:off x="1524000" y="3886200"/>
            <a:ext cx="1125538" cy="946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 b="0">
                <a:solidFill>
                  <a:srgbClr val="000066"/>
                </a:solidFill>
                <a:latin typeface="Symbol" pitchFamily="18" charset="2"/>
              </a:rPr>
              <a:t>c</a:t>
            </a:r>
            <a:r>
              <a:rPr lang="en-US" altLang="ko-KR" sz="2800" b="0">
                <a:solidFill>
                  <a:srgbClr val="000066"/>
                </a:solidFill>
              </a:rPr>
              <a:t>SB </a:t>
            </a:r>
          </a:p>
          <a:p>
            <a:r>
              <a:rPr lang="en-US" altLang="ko-KR" sz="2800" b="0">
                <a:solidFill>
                  <a:srgbClr val="000066"/>
                </a:solidFill>
              </a:rPr>
              <a:t>Phase</a:t>
            </a:r>
          </a:p>
        </p:txBody>
      </p:sp>
      <p:sp>
        <p:nvSpPr>
          <p:cNvPr id="313358" name="Text Box 14"/>
          <p:cNvSpPr txBox="1">
            <a:spLocks noChangeArrowheads="1"/>
          </p:cNvSpPr>
          <p:nvPr/>
        </p:nvSpPr>
        <p:spPr bwMode="auto">
          <a:xfrm>
            <a:off x="6858000" y="762000"/>
            <a:ext cx="9906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 b="0"/>
              <a:t>m</a:t>
            </a:r>
            <a:r>
              <a:rPr lang="en-US" altLang="ko-KR" sz="2800" b="0" baseline="-25000">
                <a:latin typeface="Symbol" pitchFamily="18" charset="2"/>
              </a:rPr>
              <a:t>p</a:t>
            </a:r>
            <a:r>
              <a:rPr lang="en-US" altLang="ko-KR" sz="2800" b="0"/>
              <a:t>=0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7224" y="2928934"/>
            <a:ext cx="77724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1. </a:t>
            </a:r>
            <a:r>
              <a:rPr lang="en-US" altLang="ko-KR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Skyrme</a:t>
            </a:r>
            <a:r>
              <a:rPr lang="en-US" altLang="ko-K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 Model?</a:t>
            </a:r>
            <a:endParaRPr lang="ko-KR" altLang="en-US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1828800" y="838200"/>
            <a:ext cx="407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0">
                <a:solidFill>
                  <a:srgbClr val="C9C9C9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28794" y="142852"/>
            <a:ext cx="7029472" cy="1000132"/>
          </a:xfrm>
        </p:spPr>
        <p:txBody>
          <a:bodyPr/>
          <a:lstStyle/>
          <a:p>
            <a:r>
              <a:rPr lang="en-US" altLang="ko-KR" dirty="0" err="1">
                <a:latin typeface="Comic Sans MS" pitchFamily="66" charset="0"/>
              </a:rPr>
              <a:t>Pseudogap</a:t>
            </a:r>
            <a:r>
              <a:rPr lang="en-US" altLang="ko-KR" dirty="0">
                <a:latin typeface="Comic Sans MS" pitchFamily="66" charset="0"/>
              </a:rPr>
              <a:t> </a:t>
            </a:r>
            <a:r>
              <a:rPr lang="en-US" altLang="ko-KR" dirty="0" smtClean="0">
                <a:latin typeface="Comic Sans MS" pitchFamily="66" charset="0"/>
              </a:rPr>
              <a:t>still remains?</a:t>
            </a:r>
            <a:endParaRPr lang="en-US" altLang="ko-KR" dirty="0">
              <a:latin typeface="Comic Sans MS" pitchFamily="66" charset="0"/>
            </a:endParaRPr>
          </a:p>
        </p:txBody>
      </p:sp>
      <p:sp>
        <p:nvSpPr>
          <p:cNvPr id="314372" name="Line 4"/>
          <p:cNvSpPr>
            <a:spLocks noChangeShapeType="1"/>
          </p:cNvSpPr>
          <p:nvPr/>
        </p:nvSpPr>
        <p:spPr bwMode="auto">
          <a:xfrm flipV="1">
            <a:off x="1738313" y="1066800"/>
            <a:ext cx="0" cy="2925763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14373" name="Oval 5"/>
          <p:cNvSpPr>
            <a:spLocks noChangeArrowheads="1"/>
          </p:cNvSpPr>
          <p:nvPr/>
        </p:nvSpPr>
        <p:spPr bwMode="auto">
          <a:xfrm>
            <a:off x="823913" y="1604963"/>
            <a:ext cx="1828800" cy="1828800"/>
          </a:xfrm>
          <a:prstGeom prst="ellipse">
            <a:avLst/>
          </a:prstGeom>
          <a:noFill/>
          <a:ln w="41275">
            <a:solidFill>
              <a:srgbClr val="99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4374" name="Text Box 6"/>
          <p:cNvSpPr txBox="1">
            <a:spLocks noChangeArrowheads="1"/>
          </p:cNvSpPr>
          <p:nvPr/>
        </p:nvSpPr>
        <p:spPr bwMode="auto">
          <a:xfrm>
            <a:off x="1066800" y="1447800"/>
            <a:ext cx="511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 b="0">
                <a:solidFill>
                  <a:srgbClr val="C9C9C9"/>
                </a:solidFill>
              </a:rPr>
              <a:t>f</a:t>
            </a:r>
            <a:r>
              <a:rPr lang="en-US" altLang="ko-KR" sz="3200" b="0" baseline="-25000">
                <a:solidFill>
                  <a:srgbClr val="C9C9C9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314375" name="Line 7"/>
          <p:cNvSpPr>
            <a:spLocks noChangeShapeType="1"/>
          </p:cNvSpPr>
          <p:nvPr/>
        </p:nvSpPr>
        <p:spPr bwMode="auto">
          <a:xfrm flipH="1" flipV="1">
            <a:off x="1128713" y="1920875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14376" name="Text Box 8"/>
          <p:cNvSpPr txBox="1">
            <a:spLocks noChangeArrowheads="1"/>
          </p:cNvSpPr>
          <p:nvPr/>
        </p:nvSpPr>
        <p:spPr bwMode="auto">
          <a:xfrm>
            <a:off x="3097213" y="2478088"/>
            <a:ext cx="4302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0">
                <a:solidFill>
                  <a:srgbClr val="C9C9C9"/>
                </a:solidFill>
                <a:latin typeface="Symbol" pitchFamily="18" charset="2"/>
              </a:rPr>
              <a:t>s</a:t>
            </a:r>
          </a:p>
        </p:txBody>
      </p:sp>
      <p:sp>
        <p:nvSpPr>
          <p:cNvPr id="314377" name="Line 9"/>
          <p:cNvSpPr>
            <a:spLocks noChangeShapeType="1"/>
          </p:cNvSpPr>
          <p:nvPr/>
        </p:nvSpPr>
        <p:spPr bwMode="auto">
          <a:xfrm>
            <a:off x="152400" y="2530475"/>
            <a:ext cx="3232150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14378" name="Oval 10"/>
          <p:cNvSpPr>
            <a:spLocks noChangeArrowheads="1"/>
          </p:cNvSpPr>
          <p:nvPr/>
        </p:nvSpPr>
        <p:spPr bwMode="auto">
          <a:xfrm>
            <a:off x="2347913" y="2438400"/>
            <a:ext cx="182562" cy="1825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4379" name="Line 11"/>
          <p:cNvSpPr>
            <a:spLocks noChangeShapeType="1"/>
          </p:cNvSpPr>
          <p:nvPr/>
        </p:nvSpPr>
        <p:spPr bwMode="auto">
          <a:xfrm flipV="1">
            <a:off x="4470400" y="1965325"/>
            <a:ext cx="0" cy="2925763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14380" name="Oval 12"/>
          <p:cNvSpPr>
            <a:spLocks noChangeArrowheads="1"/>
          </p:cNvSpPr>
          <p:nvPr/>
        </p:nvSpPr>
        <p:spPr bwMode="auto">
          <a:xfrm>
            <a:off x="3810000" y="2781300"/>
            <a:ext cx="1281113" cy="1295400"/>
          </a:xfrm>
          <a:prstGeom prst="ellipse">
            <a:avLst/>
          </a:prstGeom>
          <a:noFill/>
          <a:ln w="44450">
            <a:solidFill>
              <a:srgbClr val="99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4381" name="Text Box 13"/>
          <p:cNvSpPr txBox="1">
            <a:spLocks noChangeArrowheads="1"/>
          </p:cNvSpPr>
          <p:nvPr/>
        </p:nvSpPr>
        <p:spPr bwMode="auto">
          <a:xfrm>
            <a:off x="3733800" y="2438400"/>
            <a:ext cx="511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 b="0">
                <a:solidFill>
                  <a:srgbClr val="C9C9C9"/>
                </a:solidFill>
              </a:rPr>
              <a:t>f</a:t>
            </a:r>
            <a:r>
              <a:rPr lang="en-US" altLang="ko-KR" sz="3200" b="0" baseline="-25000">
                <a:solidFill>
                  <a:srgbClr val="C9C9C9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314382" name="Line 14"/>
          <p:cNvSpPr>
            <a:spLocks noChangeShapeType="1"/>
          </p:cNvSpPr>
          <p:nvPr/>
        </p:nvSpPr>
        <p:spPr bwMode="auto">
          <a:xfrm flipH="1" flipV="1">
            <a:off x="4038600" y="2971800"/>
            <a:ext cx="431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14383" name="Text Box 15"/>
          <p:cNvSpPr txBox="1">
            <a:spLocks noChangeArrowheads="1"/>
          </p:cNvSpPr>
          <p:nvPr/>
        </p:nvSpPr>
        <p:spPr bwMode="auto">
          <a:xfrm>
            <a:off x="5829300" y="3376613"/>
            <a:ext cx="430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0">
                <a:solidFill>
                  <a:srgbClr val="C9C9C9"/>
                </a:solidFill>
                <a:latin typeface="Symbol" pitchFamily="18" charset="2"/>
              </a:rPr>
              <a:t>s</a:t>
            </a:r>
          </a:p>
        </p:txBody>
      </p:sp>
      <p:sp>
        <p:nvSpPr>
          <p:cNvPr id="314384" name="Line 16"/>
          <p:cNvSpPr>
            <a:spLocks noChangeShapeType="1"/>
          </p:cNvSpPr>
          <p:nvPr/>
        </p:nvSpPr>
        <p:spPr bwMode="auto">
          <a:xfrm>
            <a:off x="2884488" y="3429000"/>
            <a:ext cx="3232150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14385" name="Oval 17"/>
          <p:cNvSpPr>
            <a:spLocks noChangeArrowheads="1"/>
          </p:cNvSpPr>
          <p:nvPr/>
        </p:nvSpPr>
        <p:spPr bwMode="auto">
          <a:xfrm>
            <a:off x="4389438" y="3336925"/>
            <a:ext cx="182562" cy="1825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4386" name="Line 18"/>
          <p:cNvSpPr>
            <a:spLocks noChangeShapeType="1"/>
          </p:cNvSpPr>
          <p:nvPr/>
        </p:nvSpPr>
        <p:spPr bwMode="auto">
          <a:xfrm flipV="1">
            <a:off x="7072313" y="3429000"/>
            <a:ext cx="0" cy="2925763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14387" name="Oval 19"/>
          <p:cNvSpPr>
            <a:spLocks noChangeArrowheads="1"/>
          </p:cNvSpPr>
          <p:nvPr/>
        </p:nvSpPr>
        <p:spPr bwMode="auto">
          <a:xfrm>
            <a:off x="6972300" y="4775200"/>
            <a:ext cx="242888" cy="223838"/>
          </a:xfrm>
          <a:prstGeom prst="ellipse">
            <a:avLst/>
          </a:prstGeom>
          <a:solidFill>
            <a:srgbClr val="993366"/>
          </a:solidFill>
          <a:ln w="25400">
            <a:solidFill>
              <a:srgbClr val="99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4388" name="Text Box 20"/>
          <p:cNvSpPr txBox="1">
            <a:spLocks noChangeArrowheads="1"/>
          </p:cNvSpPr>
          <p:nvPr/>
        </p:nvSpPr>
        <p:spPr bwMode="auto">
          <a:xfrm>
            <a:off x="8431213" y="4840288"/>
            <a:ext cx="4302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0">
                <a:solidFill>
                  <a:srgbClr val="C9C9C9"/>
                </a:solidFill>
                <a:latin typeface="Symbol" pitchFamily="18" charset="2"/>
              </a:rPr>
              <a:t>s</a:t>
            </a:r>
          </a:p>
        </p:txBody>
      </p:sp>
      <p:sp>
        <p:nvSpPr>
          <p:cNvPr id="314389" name="Line 21"/>
          <p:cNvSpPr>
            <a:spLocks noChangeShapeType="1"/>
          </p:cNvSpPr>
          <p:nvPr/>
        </p:nvSpPr>
        <p:spPr bwMode="auto">
          <a:xfrm>
            <a:off x="5486400" y="4892675"/>
            <a:ext cx="3232150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14390" name="Oval 22"/>
          <p:cNvSpPr>
            <a:spLocks noChangeArrowheads="1"/>
          </p:cNvSpPr>
          <p:nvPr/>
        </p:nvSpPr>
        <p:spPr bwMode="auto">
          <a:xfrm>
            <a:off x="7010400" y="4800600"/>
            <a:ext cx="182563" cy="1825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4391" name="Text Box 23"/>
          <p:cNvSpPr txBox="1">
            <a:spLocks noChangeArrowheads="1"/>
          </p:cNvSpPr>
          <p:nvPr/>
        </p:nvSpPr>
        <p:spPr bwMode="auto">
          <a:xfrm>
            <a:off x="1254125" y="1371600"/>
            <a:ext cx="34607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0">
                <a:solidFill>
                  <a:srgbClr val="C9C9C9"/>
                </a:solidFill>
              </a:rPr>
              <a:t>*</a:t>
            </a:r>
          </a:p>
        </p:txBody>
      </p:sp>
      <p:sp>
        <p:nvSpPr>
          <p:cNvPr id="314392" name="Text Box 24"/>
          <p:cNvSpPr txBox="1">
            <a:spLocks noChangeArrowheads="1"/>
          </p:cNvSpPr>
          <p:nvPr/>
        </p:nvSpPr>
        <p:spPr bwMode="auto">
          <a:xfrm>
            <a:off x="3924300" y="2374900"/>
            <a:ext cx="34607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0">
                <a:solidFill>
                  <a:srgbClr val="C9C9C9"/>
                </a:solidFill>
              </a:rPr>
              <a:t>*</a:t>
            </a:r>
          </a:p>
        </p:txBody>
      </p:sp>
      <p:sp>
        <p:nvSpPr>
          <p:cNvPr id="314393" name="Line 25"/>
          <p:cNvSpPr>
            <a:spLocks noChangeShapeType="1"/>
          </p:cNvSpPr>
          <p:nvPr/>
        </p:nvSpPr>
        <p:spPr bwMode="auto">
          <a:xfrm>
            <a:off x="2362200" y="3657600"/>
            <a:ext cx="609600" cy="381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14394" name="Line 26"/>
          <p:cNvSpPr>
            <a:spLocks noChangeShapeType="1"/>
          </p:cNvSpPr>
          <p:nvPr/>
        </p:nvSpPr>
        <p:spPr bwMode="auto">
          <a:xfrm>
            <a:off x="4876800" y="5105400"/>
            <a:ext cx="609600" cy="381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14395" name="Text Box 27"/>
          <p:cNvSpPr txBox="1">
            <a:spLocks noChangeArrowheads="1"/>
          </p:cNvSpPr>
          <p:nvPr/>
        </p:nvSpPr>
        <p:spPr bwMode="auto">
          <a:xfrm>
            <a:off x="1143000" y="4191000"/>
            <a:ext cx="1125538" cy="946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 b="0">
                <a:latin typeface="Symbol" pitchFamily="18" charset="2"/>
              </a:rPr>
              <a:t>c</a:t>
            </a:r>
            <a:r>
              <a:rPr lang="en-US" altLang="ko-KR" sz="2800" b="0"/>
              <a:t>SB </a:t>
            </a:r>
          </a:p>
          <a:p>
            <a:r>
              <a:rPr lang="en-US" altLang="ko-KR" sz="2800" b="0"/>
              <a:t>Phase</a:t>
            </a:r>
          </a:p>
        </p:txBody>
      </p:sp>
      <p:sp>
        <p:nvSpPr>
          <p:cNvPr id="314396" name="Rectangle 28"/>
          <p:cNvSpPr>
            <a:spLocks noChangeArrowheads="1"/>
          </p:cNvSpPr>
          <p:nvPr/>
        </p:nvSpPr>
        <p:spPr bwMode="auto">
          <a:xfrm>
            <a:off x="4572000" y="1295400"/>
            <a:ext cx="1981200" cy="1160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 b="0"/>
              <a:t>Pseudogap</a:t>
            </a:r>
          </a:p>
          <a:p>
            <a:pPr>
              <a:spcBef>
                <a:spcPct val="50000"/>
              </a:spcBef>
            </a:pPr>
            <a:r>
              <a:rPr lang="en-US" altLang="ko-KR" sz="2800" b="0"/>
              <a:t>Phase</a:t>
            </a:r>
          </a:p>
        </p:txBody>
      </p:sp>
      <p:sp>
        <p:nvSpPr>
          <p:cNvPr id="314397" name="Text Box 29"/>
          <p:cNvSpPr txBox="1">
            <a:spLocks noChangeArrowheads="1"/>
          </p:cNvSpPr>
          <p:nvPr/>
        </p:nvSpPr>
        <p:spPr bwMode="auto">
          <a:xfrm>
            <a:off x="7467600" y="2955925"/>
            <a:ext cx="1125538" cy="946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 b="0">
                <a:latin typeface="Symbol" pitchFamily="18" charset="2"/>
              </a:rPr>
              <a:t>c</a:t>
            </a:r>
            <a:r>
              <a:rPr lang="en-US" altLang="ko-KR" sz="2800" b="0"/>
              <a:t>S</a:t>
            </a:r>
          </a:p>
          <a:p>
            <a:r>
              <a:rPr lang="en-US" altLang="ko-KR" sz="2800" b="0"/>
              <a:t>Phase</a:t>
            </a:r>
          </a:p>
        </p:txBody>
      </p:sp>
      <p:sp>
        <p:nvSpPr>
          <p:cNvPr id="314398" name="Text Box 30"/>
          <p:cNvSpPr txBox="1">
            <a:spLocks noChangeArrowheads="1"/>
          </p:cNvSpPr>
          <p:nvPr/>
        </p:nvSpPr>
        <p:spPr bwMode="auto">
          <a:xfrm>
            <a:off x="3962400" y="1752600"/>
            <a:ext cx="407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0">
                <a:solidFill>
                  <a:srgbClr val="C9C9C9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314399" name="Text Box 31"/>
          <p:cNvSpPr txBox="1">
            <a:spLocks noChangeArrowheads="1"/>
          </p:cNvSpPr>
          <p:nvPr/>
        </p:nvSpPr>
        <p:spPr bwMode="auto">
          <a:xfrm>
            <a:off x="6629400" y="3124200"/>
            <a:ext cx="407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0">
                <a:solidFill>
                  <a:srgbClr val="C9C9C9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6457890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2910" y="2786058"/>
            <a:ext cx="77724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3. Hot &amp; Dense </a:t>
            </a:r>
            <a:br>
              <a:rPr lang="en-US" altLang="ko-K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en-US" altLang="ko-KR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Skyrmion</a:t>
            </a:r>
            <a:r>
              <a:rPr lang="en-US" altLang="ko-K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Matter</a:t>
            </a:r>
            <a:endParaRPr lang="ko-KR" altLang="en-US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56"/>
            <a:ext cx="5837882" cy="5351392"/>
          </a:xfrm>
          <a:prstGeom prst="rect">
            <a:avLst/>
          </a:prstGeom>
          <a:noFill/>
        </p:spPr>
      </p:pic>
      <p:cxnSp>
        <p:nvCxnSpPr>
          <p:cNvPr id="4" name="직선 화살표 연결선 3"/>
          <p:cNvCxnSpPr/>
          <p:nvPr/>
        </p:nvCxnSpPr>
        <p:spPr bwMode="auto">
          <a:xfrm>
            <a:off x="2428860" y="6286520"/>
            <a:ext cx="4214842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그룹 7"/>
          <p:cNvGrpSpPr/>
          <p:nvPr/>
        </p:nvGrpSpPr>
        <p:grpSpPr>
          <a:xfrm>
            <a:off x="1068924" y="1110874"/>
            <a:ext cx="372218" cy="4962126"/>
            <a:chOff x="1068924" y="1110874"/>
            <a:chExt cx="372218" cy="4962126"/>
          </a:xfrm>
        </p:grpSpPr>
        <p:cxnSp>
          <p:nvCxnSpPr>
            <p:cNvPr id="5" name="직선 화살표 연결선 4"/>
            <p:cNvCxnSpPr/>
            <p:nvPr/>
          </p:nvCxnSpPr>
          <p:spPr bwMode="auto">
            <a:xfrm rot="5400000" flipH="1" flipV="1">
              <a:off x="-1035883" y="3821909"/>
              <a:ext cx="4500594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1068924" y="1110874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6600"/>
                  </a:solidFill>
                </a:rPr>
                <a:t>?</a:t>
              </a:r>
              <a:endParaRPr lang="ko-KR" altLang="en-US" dirty="0">
                <a:solidFill>
                  <a:srgbClr val="FF66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6457890"/>
            <a:ext cx="4084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Hot &amp;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</p:spPr>
        <p:txBody>
          <a:bodyPr/>
          <a:lstStyle/>
          <a:p>
            <a:r>
              <a:rPr lang="en-US" altLang="ko-KR" sz="4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Skyrmion</a:t>
            </a:r>
            <a:r>
              <a:rPr lang="en-US" altLang="ko-KR" sz="4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</a:rPr>
              <a:t> Soup</a:t>
            </a:r>
            <a:endParaRPr lang="ko-KR" altLang="en-US" sz="4800" dirty="0">
              <a:solidFill>
                <a:schemeClr val="accent4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3286124"/>
            <a:ext cx="36776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3600" b="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Condiments :</a:t>
            </a:r>
          </a:p>
          <a:p>
            <a:pPr algn="l"/>
            <a:r>
              <a:rPr lang="en-US" altLang="ko-KR" sz="3600" b="0" dirty="0" smtClean="0">
                <a:solidFill>
                  <a:schemeClr val="accent3">
                    <a:lumMod val="25000"/>
                  </a:schemeClr>
                </a:solidFill>
              </a:rPr>
              <a:t>   </a:t>
            </a:r>
            <a:r>
              <a:rPr lang="en-US" altLang="ko-KR" sz="3600" b="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dilaton</a:t>
            </a:r>
            <a:endParaRPr lang="en-US" altLang="ko-KR" sz="3600" b="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en-US" altLang="ko-KR" sz="3600" b="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vector mesons</a:t>
            </a:r>
            <a:endParaRPr lang="ko-KR" altLang="en-US" sz="3600" b="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286388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0" dirty="0" smtClean="0">
                <a:solidFill>
                  <a:srgbClr val="FF0000"/>
                </a:solidFill>
              </a:rPr>
              <a:t> Heat</a:t>
            </a:r>
            <a:endParaRPr lang="ko-KR" altLang="en-US" sz="3600" b="0" dirty="0">
              <a:solidFill>
                <a:srgbClr val="FF0000"/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736"/>
            <a:ext cx="4095750" cy="3495675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285992"/>
            <a:ext cx="2647950" cy="857250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2403" y="1571612"/>
            <a:ext cx="5404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Main ingredients : </a:t>
            </a:r>
            <a:r>
              <a:rPr lang="en-US" altLang="ko-KR" sz="3600" b="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pions</a:t>
            </a:r>
            <a:r>
              <a:rPr lang="en-US" altLang="ko-KR" sz="3600" b="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ko-KR" altLang="en-US" sz="3600" b="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786314" y="5857892"/>
            <a:ext cx="4071966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dirty="0">
                <a:ea typeface=""/>
              </a:rPr>
              <a:t>B.-Y. Park, </a:t>
            </a:r>
            <a:r>
              <a:rPr lang="en-US" altLang="ko-KR" sz="2000" b="0" dirty="0" smtClean="0">
                <a:solidFill>
                  <a:srgbClr val="99CCFF"/>
                </a:solidFill>
                <a:ea typeface=""/>
              </a:rPr>
              <a:t>H</a:t>
            </a:r>
            <a:r>
              <a:rPr lang="en-US" altLang="ko-KR" sz="2000" b="0" dirty="0">
                <a:solidFill>
                  <a:srgbClr val="99CCFF"/>
                </a:solidFill>
                <a:ea typeface=""/>
              </a:rPr>
              <a:t>.-J. Lee, </a:t>
            </a:r>
            <a:r>
              <a:rPr lang="en-US" altLang="ko-KR" sz="2000" b="0" dirty="0" smtClean="0">
                <a:solidFill>
                  <a:srgbClr val="99CCFF"/>
                </a:solidFill>
                <a:ea typeface=""/>
              </a:rPr>
              <a:t>V</a:t>
            </a:r>
            <a:r>
              <a:rPr lang="en-US" altLang="ko-KR" sz="2000" b="0" dirty="0">
                <a:solidFill>
                  <a:srgbClr val="99CCFF"/>
                </a:solidFill>
                <a:ea typeface=""/>
              </a:rPr>
              <a:t>. Vento</a:t>
            </a:r>
            <a:r>
              <a:rPr lang="en-US" altLang="ko-KR" sz="2000" b="0" dirty="0" smtClean="0">
                <a:solidFill>
                  <a:srgbClr val="99CCFF"/>
                </a:solidFill>
                <a:ea typeface=""/>
              </a:rPr>
              <a:t>, Phys</a:t>
            </a:r>
            <a:r>
              <a:rPr lang="en-US" altLang="ko-KR" sz="2000" b="0" dirty="0">
                <a:solidFill>
                  <a:srgbClr val="99CCFF"/>
                </a:solidFill>
                <a:ea typeface=""/>
              </a:rPr>
              <a:t>. </a:t>
            </a:r>
            <a:r>
              <a:rPr lang="en-US" altLang="ko-KR" sz="2000" b="0" dirty="0" smtClean="0">
                <a:solidFill>
                  <a:srgbClr val="99CCFF"/>
                </a:solidFill>
                <a:ea typeface=""/>
              </a:rPr>
              <a:t>Rev. D80 </a:t>
            </a:r>
            <a:r>
              <a:rPr lang="en-US" altLang="ko-KR" sz="2000" b="0" dirty="0">
                <a:solidFill>
                  <a:srgbClr val="99CCFF"/>
                </a:solidFill>
                <a:ea typeface=""/>
              </a:rPr>
              <a:t>(</a:t>
            </a:r>
            <a:r>
              <a:rPr lang="en-US" altLang="ko-KR" sz="2000" b="0" dirty="0" smtClean="0">
                <a:solidFill>
                  <a:srgbClr val="99CCFF"/>
                </a:solidFill>
                <a:ea typeface=""/>
              </a:rPr>
              <a:t>2009)</a:t>
            </a:r>
            <a:endParaRPr lang="en-US" altLang="ko-KR" sz="2000" b="0" dirty="0">
              <a:solidFill>
                <a:srgbClr val="99CCFF"/>
              </a:solidFill>
              <a:ea typeface="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57890"/>
            <a:ext cx="3884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Hot &amp;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Skyrme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6248400" cy="685800"/>
          </a:xfrm>
          <a:noFill/>
          <a:ln/>
        </p:spPr>
        <p:txBody>
          <a:bodyPr/>
          <a:lstStyle/>
          <a:p>
            <a:r>
              <a:rPr lang="en-US" altLang="ko-KR" sz="4000">
                <a:solidFill>
                  <a:schemeClr val="accent1"/>
                </a:solidFill>
                <a:latin typeface="Comic Sans MS" pitchFamily="66" charset="0"/>
              </a:rPr>
              <a:t>Skyrmion from Instanton</a:t>
            </a:r>
          </a:p>
        </p:txBody>
      </p:sp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3581400" y="1111250"/>
            <a:ext cx="541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b="0">
                <a:solidFill>
                  <a:srgbClr val="99FFCC"/>
                </a:solidFill>
              </a:rPr>
              <a:t>1989, M. F. Atiyah &amp; N. S. Manton</a:t>
            </a:r>
            <a:r>
              <a:rPr lang="en-US" altLang="ko-KR" sz="3600" b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344064" name="Object 0"/>
          <p:cNvGraphicFramePr>
            <a:graphicFrameLocks noChangeAspect="1"/>
          </p:cNvGraphicFramePr>
          <p:nvPr/>
        </p:nvGraphicFramePr>
        <p:xfrm>
          <a:off x="1809750" y="2057400"/>
          <a:ext cx="5429250" cy="781050"/>
        </p:xfrm>
        <a:graphic>
          <a:graphicData uri="http://schemas.openxmlformats.org/presentationml/2006/ole">
            <p:oleObj spid="_x0000_s405506" name="비트맵 이미지" r:id="rId3" imgW="5428571" imgH="781159" progId="PBrush">
              <p:embed/>
            </p:oleObj>
          </a:graphicData>
        </a:graphic>
      </p:graphicFrame>
      <p:sp>
        <p:nvSpPr>
          <p:cNvPr id="325637" name="Line 5"/>
          <p:cNvSpPr>
            <a:spLocks noChangeShapeType="1"/>
          </p:cNvSpPr>
          <p:nvPr/>
        </p:nvSpPr>
        <p:spPr bwMode="auto">
          <a:xfrm flipV="1">
            <a:off x="5715000" y="2743200"/>
            <a:ext cx="76200" cy="4572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25638" name="Line 6"/>
          <p:cNvSpPr>
            <a:spLocks noChangeShapeType="1"/>
          </p:cNvSpPr>
          <p:nvPr/>
        </p:nvSpPr>
        <p:spPr bwMode="auto">
          <a:xfrm>
            <a:off x="5334000" y="2667000"/>
            <a:ext cx="9144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4038600" y="3124200"/>
            <a:ext cx="48339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b="0">
                <a:solidFill>
                  <a:srgbClr val="99CCFF"/>
                </a:solidFill>
              </a:rPr>
              <a:t>time component of SU(2) gauge </a:t>
            </a:r>
          </a:p>
          <a:p>
            <a:pPr algn="l"/>
            <a:r>
              <a:rPr lang="en-US" altLang="ko-KR" b="0">
                <a:solidFill>
                  <a:srgbClr val="99CCFF"/>
                </a:solidFill>
              </a:rPr>
              <a:t>potential for the instanton field </a:t>
            </a:r>
          </a:p>
          <a:p>
            <a:pPr algn="l"/>
            <a:r>
              <a:rPr lang="en-US" altLang="ko-KR" b="0">
                <a:solidFill>
                  <a:srgbClr val="99CCFF"/>
                </a:solidFill>
              </a:rPr>
              <a:t>of charge N</a:t>
            </a:r>
          </a:p>
        </p:txBody>
      </p:sp>
      <p:sp>
        <p:nvSpPr>
          <p:cNvPr id="325640" name="Line 8"/>
          <p:cNvSpPr>
            <a:spLocks noChangeShapeType="1"/>
          </p:cNvSpPr>
          <p:nvPr/>
        </p:nvSpPr>
        <p:spPr bwMode="auto">
          <a:xfrm flipH="1" flipV="1">
            <a:off x="3656013" y="2665413"/>
            <a:ext cx="230187" cy="1754187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3810000" y="4495800"/>
            <a:ext cx="214947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b="0">
                <a:solidFill>
                  <a:srgbClr val="CCFF33"/>
                </a:solidFill>
              </a:rPr>
              <a:t>time-ordering</a:t>
            </a:r>
          </a:p>
        </p:txBody>
      </p:sp>
      <p:sp>
        <p:nvSpPr>
          <p:cNvPr id="325642" name="Line 10"/>
          <p:cNvSpPr>
            <a:spLocks noChangeShapeType="1"/>
          </p:cNvSpPr>
          <p:nvPr/>
        </p:nvSpPr>
        <p:spPr bwMode="auto">
          <a:xfrm flipH="1" flipV="1">
            <a:off x="3200400" y="2590800"/>
            <a:ext cx="381000" cy="25908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25643" name="Text Box 11"/>
          <p:cNvSpPr txBox="1">
            <a:spLocks noChangeArrowheads="1"/>
          </p:cNvSpPr>
          <p:nvPr/>
        </p:nvSpPr>
        <p:spPr bwMode="auto">
          <a:xfrm>
            <a:off x="3429000" y="5181600"/>
            <a:ext cx="437515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b="0">
                <a:solidFill>
                  <a:srgbClr val="FFFF66"/>
                </a:solidFill>
              </a:rPr>
              <a:t>constant matrix to make </a:t>
            </a:r>
          </a:p>
          <a:p>
            <a:pPr algn="l"/>
            <a:r>
              <a:rPr lang="en-US" altLang="ko-KR" b="0">
                <a:solidFill>
                  <a:srgbClr val="FFFF66"/>
                </a:solidFill>
              </a:rPr>
              <a:t>      U approaches 1 at infinity</a:t>
            </a:r>
          </a:p>
        </p:txBody>
      </p:sp>
      <p:sp>
        <p:nvSpPr>
          <p:cNvPr id="325644" name="Line 12"/>
          <p:cNvSpPr>
            <a:spLocks noChangeShapeType="1"/>
          </p:cNvSpPr>
          <p:nvPr/>
        </p:nvSpPr>
        <p:spPr bwMode="auto">
          <a:xfrm flipH="1" flipV="1">
            <a:off x="2971800" y="2590800"/>
            <a:ext cx="0" cy="3429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25645" name="Text Box 13"/>
          <p:cNvSpPr txBox="1">
            <a:spLocks noChangeArrowheads="1"/>
          </p:cNvSpPr>
          <p:nvPr/>
        </p:nvSpPr>
        <p:spPr bwMode="auto">
          <a:xfrm>
            <a:off x="2590800" y="6048375"/>
            <a:ext cx="369252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b="0">
                <a:solidFill>
                  <a:srgbClr val="FF6600"/>
                </a:solidFill>
              </a:rPr>
              <a:t>constant rotation matrix</a:t>
            </a:r>
            <a:endParaRPr lang="en-US" altLang="ko-KR" b="0">
              <a:solidFill>
                <a:schemeClr val="tx1"/>
              </a:solidFill>
            </a:endParaRPr>
          </a:p>
        </p:txBody>
      </p:sp>
      <p:sp>
        <p:nvSpPr>
          <p:cNvPr id="325646" name="Line 14"/>
          <p:cNvSpPr>
            <a:spLocks noChangeShapeType="1"/>
          </p:cNvSpPr>
          <p:nvPr/>
        </p:nvSpPr>
        <p:spPr bwMode="auto">
          <a:xfrm>
            <a:off x="1847850" y="1209675"/>
            <a:ext cx="5486400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6457890"/>
            <a:ext cx="4084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Hot &amp;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2" descr="C:\2001\fcc\jpeg\fig3-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857250"/>
            <a:ext cx="6075363" cy="5143500"/>
          </a:xfrm>
          <a:prstGeom prst="rect">
            <a:avLst/>
          </a:prstGeom>
          <a:noFill/>
        </p:spPr>
      </p:pic>
      <p:sp useBgFill="1">
        <p:nvSpPr>
          <p:cNvPr id="3266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467600" cy="762000"/>
          </a:xfrm>
        </p:spPr>
        <p:txBody>
          <a:bodyPr/>
          <a:lstStyle/>
          <a:p>
            <a:r>
              <a:rPr lang="en-US" altLang="ko-KR" sz="3600">
                <a:latin typeface="Arial" pitchFamily="34" charset="0"/>
              </a:rPr>
              <a:t>E/B vs. L</a:t>
            </a:r>
            <a:r>
              <a:rPr lang="en-US" altLang="ko-KR" sz="3600" baseline="-25000">
                <a:latin typeface="Arial" pitchFamily="34" charset="0"/>
              </a:rPr>
              <a:t>F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152400"/>
            <a:ext cx="5715000" cy="3552825"/>
            <a:chOff x="480" y="96"/>
            <a:chExt cx="3600" cy="2238"/>
          </a:xfrm>
        </p:grpSpPr>
        <p:pic>
          <p:nvPicPr>
            <p:cNvPr id="326661" name="Picture 5" descr="C:\2001\fcc\jpeg\Fig2-L8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96"/>
              <a:ext cx="2251" cy="2238"/>
            </a:xfrm>
            <a:prstGeom prst="rect">
              <a:avLst/>
            </a:prstGeom>
            <a:noFill/>
            <a:ln w="31750">
              <a:solidFill>
                <a:srgbClr val="FF99CC"/>
              </a:solidFill>
              <a:miter lim="800000"/>
              <a:headEnd/>
              <a:tailEnd/>
            </a:ln>
          </p:spPr>
        </p:pic>
        <p:sp>
          <p:nvSpPr>
            <p:cNvPr id="326662" name="Line 6"/>
            <p:cNvSpPr>
              <a:spLocks noChangeShapeType="1"/>
            </p:cNvSpPr>
            <p:nvPr/>
          </p:nvSpPr>
          <p:spPr bwMode="auto">
            <a:xfrm flipH="1" flipV="1">
              <a:off x="2736" y="1536"/>
              <a:ext cx="1344" cy="336"/>
            </a:xfrm>
            <a:prstGeom prst="line">
              <a:avLst/>
            </a:prstGeom>
            <a:noFill/>
            <a:ln w="25400">
              <a:solidFill>
                <a:srgbClr val="FF99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572000" y="1143000"/>
            <a:ext cx="4371975" cy="3576638"/>
            <a:chOff x="2880" y="720"/>
            <a:chExt cx="2754" cy="2253"/>
          </a:xfrm>
        </p:grpSpPr>
        <p:pic>
          <p:nvPicPr>
            <p:cNvPr id="326664" name="Picture 8" descr="C:\2001\fcc\jpeg\Fig2-L45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08" y="720"/>
              <a:ext cx="2226" cy="2253"/>
            </a:xfrm>
            <a:prstGeom prst="rect">
              <a:avLst/>
            </a:prstGeom>
            <a:noFill/>
            <a:ln w="31750">
              <a:solidFill>
                <a:srgbClr val="FF99CC"/>
              </a:solidFill>
              <a:miter lim="800000"/>
              <a:headEnd/>
              <a:tailEnd/>
            </a:ln>
          </p:spPr>
        </p:pic>
        <p:sp>
          <p:nvSpPr>
            <p:cNvPr id="326665" name="Line 9"/>
            <p:cNvSpPr>
              <a:spLocks noChangeShapeType="1"/>
            </p:cNvSpPr>
            <p:nvPr/>
          </p:nvSpPr>
          <p:spPr bwMode="auto">
            <a:xfrm flipV="1">
              <a:off x="2880" y="2496"/>
              <a:ext cx="480" cy="432"/>
            </a:xfrm>
            <a:prstGeom prst="line">
              <a:avLst/>
            </a:prstGeom>
            <a:noFill/>
            <a:ln w="25400">
              <a:solidFill>
                <a:srgbClr val="FF99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6457890"/>
            <a:ext cx="4084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Hot &amp;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 descr="C:\2001\fcc-sk\seminar\L100.gif"/>
          <p:cNvPicPr preferRelativeResize="0"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1838" y="1066800"/>
            <a:ext cx="5138737" cy="50927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142852"/>
            <a:ext cx="6042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>
                <a:solidFill>
                  <a:schemeClr val="tx1">
                    <a:lumMod val="75000"/>
                  </a:schemeClr>
                </a:solidFill>
              </a:rPr>
              <a:t>B.-Y. Park, D.-P. Min, V. Vento &amp;  M. Rho, </a:t>
            </a:r>
          </a:p>
          <a:p>
            <a:r>
              <a:rPr lang="en-US" altLang="ko-KR" b="0" dirty="0" err="1" smtClean="0">
                <a:solidFill>
                  <a:schemeClr val="tx1">
                    <a:lumMod val="75000"/>
                  </a:schemeClr>
                </a:solidFill>
              </a:rPr>
              <a:t>Nucl</a:t>
            </a:r>
            <a:r>
              <a:rPr lang="en-US" altLang="ko-KR" b="0" dirty="0" smtClean="0">
                <a:solidFill>
                  <a:schemeClr val="tx1">
                    <a:lumMod val="75000"/>
                  </a:schemeClr>
                </a:solidFill>
              </a:rPr>
              <a:t>. Phys. A707(2002) 381 </a:t>
            </a:r>
            <a:endParaRPr lang="ko-KR" altLang="en-US" b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57890"/>
            <a:ext cx="4084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Hot &amp;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2" descr="C:\2001\fcc-sk\seminar\L50-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9938" y="1022369"/>
            <a:ext cx="5064125" cy="51212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142852"/>
            <a:ext cx="6042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>
                <a:solidFill>
                  <a:schemeClr val="tx1">
                    <a:lumMod val="75000"/>
                  </a:schemeClr>
                </a:solidFill>
              </a:rPr>
              <a:t>B.-Y. Park, D.-P. Min, V. Vento &amp;  M. Rho, </a:t>
            </a:r>
          </a:p>
          <a:p>
            <a:r>
              <a:rPr lang="en-US" altLang="ko-KR" b="0" dirty="0" err="1" smtClean="0">
                <a:solidFill>
                  <a:schemeClr val="tx1">
                    <a:lumMod val="75000"/>
                  </a:schemeClr>
                </a:solidFill>
              </a:rPr>
              <a:t>Nucl</a:t>
            </a:r>
            <a:r>
              <a:rPr lang="en-US" altLang="ko-KR" b="0" dirty="0" smtClean="0">
                <a:solidFill>
                  <a:schemeClr val="tx1">
                    <a:lumMod val="75000"/>
                  </a:schemeClr>
                </a:solidFill>
              </a:rPr>
              <a:t>. Phys. A707(2002) 381 </a:t>
            </a:r>
            <a:endParaRPr lang="ko-KR" altLang="en-US" b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57890"/>
            <a:ext cx="4084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Hot &amp;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 descr="C:\2001\shift\V-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050" y="728663"/>
            <a:ext cx="7061200" cy="54165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457890"/>
            <a:ext cx="4084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Hot &amp;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ko-KR" altLang="en-US" sz="4800" dirty="0" smtClean="0">
                <a:solidFill>
                  <a:srgbClr val="FF6600"/>
                </a:solidFill>
                <a:latin typeface="Comic Sans MS" pitchFamily="66" charset="0"/>
              </a:rPr>
              <a:t>P</a:t>
            </a:r>
            <a:r>
              <a:rPr lang="en-US" altLang="ko-KR" sz="4800" dirty="0" smtClean="0">
                <a:solidFill>
                  <a:srgbClr val="FF6600"/>
                </a:solidFill>
                <a:latin typeface="Comic Sans MS" pitchFamily="66" charset="0"/>
              </a:rPr>
              <a:t>ion  Gas!</a:t>
            </a:r>
            <a:endParaRPr lang="ko-KR" altLang="en-US" sz="48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grpSp>
        <p:nvGrpSpPr>
          <p:cNvPr id="4" name="그룹 11"/>
          <p:cNvGrpSpPr/>
          <p:nvPr/>
        </p:nvGrpSpPr>
        <p:grpSpPr>
          <a:xfrm>
            <a:off x="1500166" y="2071678"/>
            <a:ext cx="2220480" cy="1200329"/>
            <a:chOff x="1500166" y="2071678"/>
            <a:chExt cx="2220480" cy="1200329"/>
          </a:xfrm>
        </p:grpSpPr>
        <p:sp>
          <p:nvSpPr>
            <p:cNvPr id="3" name="TextBox 2"/>
            <p:cNvSpPr txBox="1"/>
            <p:nvPr/>
          </p:nvSpPr>
          <p:spPr>
            <a:xfrm>
              <a:off x="1500166" y="2357430"/>
              <a:ext cx="22204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P =    T</a:t>
              </a:r>
              <a:r>
                <a:rPr lang="en-US" altLang="ko-KR" sz="4400" b="0" baseline="300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4</a:t>
              </a:r>
              <a:endParaRPr lang="ko-KR" altLang="en-US" sz="4400" b="0" baseline="30000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322879" y="2071678"/>
              <a:ext cx="748923" cy="1200329"/>
              <a:chOff x="5249804" y="2606606"/>
              <a:chExt cx="748923" cy="1200329"/>
            </a:xfrm>
          </p:grpSpPr>
          <p:cxnSp>
            <p:nvCxnSpPr>
              <p:cNvPr id="5" name="직선 연결선 4"/>
              <p:cNvCxnSpPr/>
              <p:nvPr/>
            </p:nvCxnSpPr>
            <p:spPr bwMode="auto">
              <a:xfrm>
                <a:off x="5338513" y="3205976"/>
                <a:ext cx="571504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" name="TextBox 5"/>
              <p:cNvSpPr txBox="1"/>
              <p:nvPr/>
            </p:nvSpPr>
            <p:spPr>
              <a:xfrm>
                <a:off x="5249804" y="2606606"/>
                <a:ext cx="74892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600" b="0" dirty="0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Symbol" pitchFamily="18" charset="2"/>
                  </a:rPr>
                  <a:t>p</a:t>
                </a:r>
                <a:r>
                  <a:rPr lang="en-US" altLang="ko-KR" sz="3600" b="0" baseline="30000" dirty="0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2</a:t>
                </a:r>
              </a:p>
              <a:p>
                <a:r>
                  <a:rPr lang="en-US" altLang="ko-KR" sz="3600" b="0" dirty="0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30</a:t>
                </a:r>
                <a:endParaRPr lang="ko-KR" altLang="en-US" sz="3600" b="0" dirty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  <p:cxnSp>
        <p:nvCxnSpPr>
          <p:cNvPr id="9" name="직선 화살표 연결선 8"/>
          <p:cNvCxnSpPr/>
          <p:nvPr/>
        </p:nvCxnSpPr>
        <p:spPr bwMode="auto">
          <a:xfrm>
            <a:off x="3929058" y="2643182"/>
            <a:ext cx="928694" cy="1588"/>
          </a:xfrm>
          <a:prstGeom prst="straightConnector1">
            <a:avLst/>
          </a:prstGeom>
          <a:noFill/>
          <a:ln w="57150" cap="flat" cmpd="sng" algn="ctr">
            <a:solidFill>
              <a:srgbClr val="FF99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072066" y="2357430"/>
            <a:ext cx="29803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0" dirty="0" smtClean="0">
                <a:solidFill>
                  <a:srgbClr val="FFC000"/>
                </a:solidFill>
              </a:rPr>
              <a:t>E/B = 3PV </a:t>
            </a:r>
            <a:endParaRPr lang="ko-KR" altLang="en-US" sz="4400" b="0" baseline="30000" dirty="0">
              <a:solidFill>
                <a:srgbClr val="FFC000"/>
              </a:solidFill>
            </a:endParaRPr>
          </a:p>
        </p:txBody>
      </p:sp>
      <p:sp>
        <p:nvSpPr>
          <p:cNvPr id="11" name="Rectangle 1027"/>
          <p:cNvSpPr>
            <a:spLocks noChangeArrowheads="1"/>
          </p:cNvSpPr>
          <p:nvPr/>
        </p:nvSpPr>
        <p:spPr bwMode="auto">
          <a:xfrm>
            <a:off x="1285852" y="5143512"/>
            <a:ext cx="72747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E/B=(M</a:t>
            </a:r>
            <a:r>
              <a:rPr lang="en-US" altLang="ko-KR" sz="3200" b="0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  <a:r>
              <a:rPr lang="en-US" altLang="ko-KR" sz="3200" b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ko-KR" sz="32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ymbol" pitchFamily="18" charset="2"/>
              </a:rPr>
              <a:t>r</a:t>
            </a:r>
            <a:r>
              <a:rPr lang="en-US" altLang="ko-KR" sz="3200" b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)+3PV)</a:t>
            </a:r>
            <a:r>
              <a:rPr lang="en-US" altLang="ko-KR" sz="3200" b="0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altLang="ko-KR" sz="3200" b="0" baseline="30000" dirty="0" smtClean="0">
                <a:solidFill>
                  <a:srgbClr val="FF0000"/>
                </a:solidFill>
              </a:rPr>
              <a:t>2</a:t>
            </a:r>
            <a:r>
              <a:rPr lang="en-US" altLang="ko-KR" sz="3200" b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+M</a:t>
            </a:r>
            <a:r>
              <a:rPr lang="en-US" altLang="ko-KR" sz="3200" b="0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4</a:t>
            </a:r>
            <a:r>
              <a:rPr lang="en-US" altLang="ko-KR" sz="3200" b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ko-KR" sz="32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ymbol" pitchFamily="18" charset="2"/>
              </a:rPr>
              <a:t>r</a:t>
            </a:r>
            <a:r>
              <a:rPr lang="en-US" altLang="ko-KR" sz="3200" b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 +</a:t>
            </a:r>
            <a:r>
              <a:rPr lang="en-US" altLang="ko-KR" sz="3200" b="0" dirty="0" smtClean="0">
                <a:solidFill>
                  <a:srgbClr val="FF0000"/>
                </a:solidFill>
              </a:rPr>
              <a:t>V(</a:t>
            </a:r>
            <a:r>
              <a:rPr lang="en-US" altLang="ko-KR" sz="3200" b="0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altLang="ko-KR" sz="3200" b="0" dirty="0" smtClean="0">
                <a:solidFill>
                  <a:srgbClr val="FF0000"/>
                </a:solidFill>
              </a:rPr>
              <a:t>)</a:t>
            </a:r>
            <a:r>
              <a:rPr lang="en-US" altLang="ko-KR" sz="3200" b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/</a:t>
            </a:r>
            <a:r>
              <a:rPr lang="en-US" altLang="ko-KR" sz="32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ymbol" pitchFamily="18" charset="2"/>
              </a:rPr>
              <a:t>r</a:t>
            </a:r>
            <a:r>
              <a:rPr lang="en-US" altLang="ko-KR" sz="3200" b="0" baseline="30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1/3 </a:t>
            </a:r>
            <a:endParaRPr lang="en-US" altLang="ko-KR" sz="3200" b="0" baseline="30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429000"/>
            <a:ext cx="4248150" cy="1314450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6457890"/>
            <a:ext cx="4084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Hot &amp;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z="5400" dirty="0" err="1" smtClean="0">
                <a:solidFill>
                  <a:srgbClr val="DEB400"/>
                </a:solidFill>
                <a:latin typeface="Comic Sans MS" pitchFamily="66" charset="0"/>
              </a:rPr>
              <a:t>Skyrmion</a:t>
            </a:r>
            <a:r>
              <a:rPr lang="en-US" altLang="ko-KR" sz="5400" dirty="0" smtClean="0">
                <a:solidFill>
                  <a:srgbClr val="DEB400"/>
                </a:solidFill>
                <a:latin typeface="Comic Sans MS" pitchFamily="66" charset="0"/>
              </a:rPr>
              <a:t> Model</a:t>
            </a:r>
            <a:endParaRPr lang="en-US" altLang="ko-KR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30300" y="3146425"/>
            <a:ext cx="7075488" cy="1038225"/>
            <a:chOff x="700" y="1838"/>
            <a:chExt cx="4457" cy="65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00" y="1838"/>
              <a:ext cx="4457" cy="327"/>
              <a:chOff x="-196" y="2549"/>
              <a:chExt cx="4457" cy="327"/>
            </a:xfrm>
          </p:grpSpPr>
          <p:sp>
            <p:nvSpPr>
              <p:cNvPr id="43024" name="Text Box 5" descr="25%"/>
              <p:cNvSpPr txBox="1">
                <a:spLocks noChangeArrowheads="1"/>
              </p:cNvSpPr>
              <p:nvPr/>
            </p:nvSpPr>
            <p:spPr bwMode="auto">
              <a:xfrm>
                <a:off x="-196" y="2549"/>
                <a:ext cx="4457" cy="32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i="1" dirty="0">
                    <a:solidFill>
                      <a:srgbClr val="DDDDDD"/>
                    </a:solidFill>
                    <a:latin typeface="Arial" pitchFamily="34" charset="0"/>
                    <a:ea typeface="굴림" pitchFamily="50" charset="-127"/>
                  </a:rPr>
                  <a:t>U(x)</a:t>
                </a:r>
                <a:r>
                  <a:rPr lang="en-US" altLang="ko-KR" dirty="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rPr>
                  <a:t> : </a:t>
                </a:r>
                <a:r>
                  <a:rPr lang="en-US" altLang="ko-KR" dirty="0">
                    <a:solidFill>
                      <a:srgbClr val="DEB400"/>
                    </a:solidFill>
                    <a:ea typeface="굴림" pitchFamily="50" charset="-127"/>
                  </a:rPr>
                  <a:t>mapping from</a:t>
                </a:r>
                <a:r>
                  <a:rPr lang="en-US" altLang="ko-KR" dirty="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rPr>
                  <a:t> </a:t>
                </a:r>
                <a:r>
                  <a:rPr lang="en-US" altLang="ko-KR" i="1" dirty="0">
                    <a:latin typeface="Arial" pitchFamily="34" charset="0"/>
                    <a:ea typeface="굴림" pitchFamily="50" charset="-127"/>
                  </a:rPr>
                  <a:t>R</a:t>
                </a:r>
                <a:r>
                  <a:rPr lang="en-US" altLang="ko-KR" i="1" baseline="30000" dirty="0">
                    <a:latin typeface="Arial" pitchFamily="34" charset="0"/>
                    <a:ea typeface="굴림" pitchFamily="50" charset="-127"/>
                  </a:rPr>
                  <a:t>3</a:t>
                </a:r>
                <a:r>
                  <a:rPr lang="en-US" altLang="ko-KR" i="1" dirty="0">
                    <a:latin typeface="Arial" pitchFamily="34" charset="0"/>
                    <a:ea typeface="굴림" pitchFamily="50" charset="-127"/>
                  </a:rPr>
                  <a:t>-{  }=S</a:t>
                </a:r>
                <a:r>
                  <a:rPr lang="en-US" altLang="ko-KR" i="1" baseline="30000" dirty="0">
                    <a:latin typeface="Arial" pitchFamily="34" charset="0"/>
                    <a:ea typeface="굴림" pitchFamily="50" charset="-127"/>
                  </a:rPr>
                  <a:t>3</a:t>
                </a:r>
                <a:r>
                  <a:rPr lang="en-US" altLang="ko-KR" dirty="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rPr>
                  <a:t> </a:t>
                </a:r>
                <a:r>
                  <a:rPr lang="en-US" altLang="ko-KR" dirty="0">
                    <a:solidFill>
                      <a:srgbClr val="DEB400"/>
                    </a:solidFill>
                    <a:ea typeface="굴림" pitchFamily="50" charset="-127"/>
                  </a:rPr>
                  <a:t>to</a:t>
                </a:r>
                <a:r>
                  <a:rPr lang="en-US" altLang="ko-KR" dirty="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rPr>
                  <a:t> </a:t>
                </a:r>
                <a:r>
                  <a:rPr lang="en-US" altLang="ko-KR" i="1" dirty="0">
                    <a:latin typeface="Arial" pitchFamily="34" charset="0"/>
                    <a:ea typeface="굴림" pitchFamily="50" charset="-127"/>
                  </a:rPr>
                  <a:t>SU(2)=S</a:t>
                </a:r>
                <a:r>
                  <a:rPr lang="en-US" altLang="ko-KR" i="1" baseline="30000" dirty="0">
                    <a:latin typeface="Arial" pitchFamily="34" charset="0"/>
                    <a:ea typeface="굴림" pitchFamily="50" charset="-127"/>
                  </a:rPr>
                  <a:t>3</a:t>
                </a:r>
              </a:p>
            </p:txBody>
          </p:sp>
          <p:sp>
            <p:nvSpPr>
              <p:cNvPr id="43025" name="Text Box 6" descr="25%"/>
              <p:cNvSpPr txBox="1">
                <a:spLocks noChangeArrowheads="1"/>
              </p:cNvSpPr>
              <p:nvPr/>
            </p:nvSpPr>
            <p:spPr bwMode="auto">
              <a:xfrm rot="-5400000">
                <a:off x="2288" y="2578"/>
                <a:ext cx="223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2400">
                    <a:latin typeface="Arial" pitchFamily="34" charset="0"/>
                    <a:ea typeface="굴림" pitchFamily="50" charset="-127"/>
                  </a:rPr>
                  <a:t>8</a:t>
                </a:r>
              </a:p>
            </p:txBody>
          </p:sp>
        </p:grpSp>
        <p:sp>
          <p:nvSpPr>
            <p:cNvPr id="43021" name="Line 7"/>
            <p:cNvSpPr>
              <a:spLocks noChangeShapeType="1"/>
            </p:cNvSpPr>
            <p:nvPr/>
          </p:nvSpPr>
          <p:spPr bwMode="auto">
            <a:xfrm>
              <a:off x="1279" y="190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022" name="Text Box 8" descr="25%"/>
            <p:cNvSpPr txBox="1">
              <a:spLocks noChangeArrowheads="1"/>
            </p:cNvSpPr>
            <p:nvPr/>
          </p:nvSpPr>
          <p:spPr bwMode="auto">
            <a:xfrm>
              <a:off x="2076" y="2165"/>
              <a:ext cx="2051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>
                  <a:solidFill>
                    <a:srgbClr val="DEB400"/>
                  </a:solidFill>
                  <a:ea typeface="굴림" pitchFamily="50" charset="-127"/>
                </a:rPr>
                <a:t>topological soliton</a:t>
              </a:r>
              <a:r>
                <a:rPr lang="en-US" altLang="ko-KR">
                  <a:solidFill>
                    <a:srgbClr val="DEB400"/>
                  </a:solidFill>
                  <a:latin typeface="Arial" pitchFamily="34" charset="0"/>
                  <a:ea typeface="굴림" pitchFamily="50" charset="-127"/>
                </a:rPr>
                <a:t> </a:t>
              </a:r>
            </a:p>
          </p:txBody>
        </p:sp>
        <p:sp>
          <p:nvSpPr>
            <p:cNvPr id="43023" name="Line 9"/>
            <p:cNvSpPr>
              <a:spLocks noChangeShapeType="1"/>
            </p:cNvSpPr>
            <p:nvPr/>
          </p:nvSpPr>
          <p:spPr bwMode="auto">
            <a:xfrm>
              <a:off x="1668" y="2334"/>
              <a:ext cx="384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43012" name="Picture 10" descr="25%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1981200"/>
            <a:ext cx="3433763" cy="898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3013" name="Picture 11" descr="25%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4825" y="2009775"/>
            <a:ext cx="3990975" cy="819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3014" name="Rectangle 12" descr="25%"/>
          <p:cNvSpPr>
            <a:spLocks noChangeArrowheads="1"/>
          </p:cNvSpPr>
          <p:nvPr/>
        </p:nvSpPr>
        <p:spPr bwMode="auto">
          <a:xfrm>
            <a:off x="5149850" y="1322388"/>
            <a:ext cx="3789363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ko-KR"/>
              <a:t>1960, T. H. R. Skyrme</a:t>
            </a:r>
          </a:p>
        </p:txBody>
      </p:sp>
      <p:pic>
        <p:nvPicPr>
          <p:cNvPr id="43015" name="Picture 13" descr="25%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0450" y="4572000"/>
            <a:ext cx="1687513" cy="16875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3016" name="Text Box 14" descr="25%"/>
          <p:cNvSpPr txBox="1">
            <a:spLocks noChangeArrowheads="1"/>
          </p:cNvSpPr>
          <p:nvPr/>
        </p:nvSpPr>
        <p:spPr bwMode="auto">
          <a:xfrm>
            <a:off x="1327150" y="4903788"/>
            <a:ext cx="2162175" cy="946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ko-KR">
                <a:ea typeface="굴림" pitchFamily="50" charset="-127"/>
              </a:rPr>
              <a:t>R ~ 1 f m</a:t>
            </a:r>
            <a:r>
              <a:rPr lang="en-US" altLang="ko-KR">
                <a:latin typeface="Arial" pitchFamily="34" charset="0"/>
                <a:ea typeface="굴림" pitchFamily="50" charset="-127"/>
              </a:rPr>
              <a:t>     </a:t>
            </a:r>
          </a:p>
          <a:p>
            <a:pPr algn="ctr"/>
            <a:r>
              <a:rPr lang="en-US" altLang="ko-KR">
                <a:ea typeface="굴림" pitchFamily="50" charset="-127"/>
              </a:rPr>
              <a:t>M ~ 1.5 GeV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657850" y="5018088"/>
            <a:ext cx="2562225" cy="519112"/>
            <a:chOff x="3552" y="3017"/>
            <a:chExt cx="1614" cy="327"/>
          </a:xfrm>
        </p:grpSpPr>
        <p:sp>
          <p:nvSpPr>
            <p:cNvPr id="43018" name="Line 16"/>
            <p:cNvSpPr>
              <a:spLocks noChangeShapeType="1"/>
            </p:cNvSpPr>
            <p:nvPr/>
          </p:nvSpPr>
          <p:spPr bwMode="auto">
            <a:xfrm>
              <a:off x="3552" y="3168"/>
              <a:ext cx="384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43019" name="Text Box 17" descr="25%"/>
            <p:cNvSpPr txBox="1">
              <a:spLocks noChangeArrowheads="1"/>
            </p:cNvSpPr>
            <p:nvPr/>
          </p:nvSpPr>
          <p:spPr bwMode="auto">
            <a:xfrm>
              <a:off x="3922" y="3017"/>
              <a:ext cx="124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ko-KR">
                  <a:solidFill>
                    <a:srgbClr val="DEB400"/>
                  </a:solidFill>
                  <a:ea typeface="굴림" pitchFamily="50" charset="-127"/>
                </a:rPr>
                <a:t>BARYON ?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dirty="0" smtClean="0">
                <a:solidFill>
                  <a:schemeClr val="bg2"/>
                </a:solidFill>
                <a:latin typeface="Comic Sans MS" pitchFamily="66" charset="0"/>
              </a:rPr>
              <a:t>Conclusion</a:t>
            </a:r>
            <a:endParaRPr lang="ko-KR" altLang="en-US" sz="4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716384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자유형 4"/>
          <p:cNvSpPr/>
          <p:nvPr/>
        </p:nvSpPr>
        <p:spPr bwMode="auto">
          <a:xfrm>
            <a:off x="1785918" y="2357430"/>
            <a:ext cx="5072098" cy="2928958"/>
          </a:xfrm>
          <a:custGeom>
            <a:avLst/>
            <a:gdLst>
              <a:gd name="connsiteX0" fmla="*/ 6827520 w 6893560"/>
              <a:gd name="connsiteY0" fmla="*/ 3977640 h 3977640"/>
              <a:gd name="connsiteX1" fmla="*/ 6614160 w 6893560"/>
              <a:gd name="connsiteY1" fmla="*/ 2636520 h 3977640"/>
              <a:gd name="connsiteX2" fmla="*/ 5151120 w 6893560"/>
              <a:gd name="connsiteY2" fmla="*/ 1478280 h 3977640"/>
              <a:gd name="connsiteX3" fmla="*/ 2712720 w 6893560"/>
              <a:gd name="connsiteY3" fmla="*/ 685800 h 3977640"/>
              <a:gd name="connsiteX4" fmla="*/ 0 w 6893560"/>
              <a:gd name="connsiteY4" fmla="*/ 0 h 397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3560" h="3977640">
                <a:moveTo>
                  <a:pt x="6827520" y="3977640"/>
                </a:moveTo>
                <a:cubicBezTo>
                  <a:pt x="6860540" y="3515360"/>
                  <a:pt x="6893560" y="3053080"/>
                  <a:pt x="6614160" y="2636520"/>
                </a:cubicBezTo>
                <a:cubicBezTo>
                  <a:pt x="6334760" y="2219960"/>
                  <a:pt x="5801360" y="1803400"/>
                  <a:pt x="5151120" y="1478280"/>
                </a:cubicBezTo>
                <a:cubicBezTo>
                  <a:pt x="4500880" y="1153160"/>
                  <a:pt x="3571240" y="932180"/>
                  <a:pt x="2712720" y="685800"/>
                </a:cubicBezTo>
                <a:cubicBezTo>
                  <a:pt x="1854200" y="439420"/>
                  <a:pt x="927100" y="219710"/>
                  <a:pt x="0" y="0"/>
                </a:cubicBezTo>
              </a:path>
            </a:pathLst>
          </a:cu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Comic Sans MS" pitchFamily="66" charset="0"/>
              <a:ea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57890"/>
            <a:ext cx="4084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Hot &amp; Dense </a:t>
            </a:r>
            <a:r>
              <a:rPr lang="en-US" altLang="ko-KR" sz="2000" b="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Skyrmion</a:t>
            </a:r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matter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altLang="ko-KR" sz="5400">
                <a:latin typeface="Comic Sans MS" pitchFamily="66" charset="0"/>
              </a:rPr>
              <a:t>Summary</a:t>
            </a: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304800" y="1524000"/>
            <a:ext cx="8534400" cy="3506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20000"/>
              </a:spcBef>
            </a:pPr>
            <a:r>
              <a:rPr lang="en-US" altLang="ko-KR" sz="4000" b="0">
                <a:solidFill>
                  <a:schemeClr val="tx1"/>
                </a:solidFill>
              </a:rPr>
              <a:t>Skyrme Model can be applied to study </a:t>
            </a:r>
          </a:p>
          <a:p>
            <a:pPr marL="457200" indent="-457200" algn="l">
              <a:spcBef>
                <a:spcPct val="20000"/>
              </a:spcBef>
              <a:buFontTx/>
              <a:buAutoNum type="arabicParenBoth"/>
            </a:pPr>
            <a:r>
              <a:rPr lang="en-US" altLang="ko-KR" sz="4000" b="0">
                <a:solidFill>
                  <a:schemeClr val="tx1"/>
                </a:solidFill>
              </a:rPr>
              <a:t> dense hadronic matter </a:t>
            </a:r>
          </a:p>
          <a:p>
            <a:pPr marL="457200" indent="-457200" algn="l">
              <a:spcBef>
                <a:spcPct val="20000"/>
              </a:spcBef>
              <a:buFontTx/>
              <a:buAutoNum type="arabicParenBoth"/>
            </a:pPr>
            <a:r>
              <a:rPr lang="en-US" altLang="ko-KR" sz="4000" b="0">
                <a:solidFill>
                  <a:schemeClr val="tx1"/>
                </a:solidFill>
              </a:rPr>
              <a:t> hadron properties in dense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altLang="ko-KR" sz="4000" b="0">
                <a:solidFill>
                  <a:schemeClr val="tx1"/>
                </a:solidFill>
              </a:rPr>
              <a:t>     matter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57890"/>
            <a:ext cx="1579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4. Summary</a:t>
            </a:r>
            <a:endParaRPr lang="ko-KR" altLang="en-US" sz="2000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2714620"/>
            <a:ext cx="7772400" cy="1143000"/>
          </a:xfrm>
        </p:spPr>
        <p:txBody>
          <a:bodyPr/>
          <a:lstStyle/>
          <a:p>
            <a:r>
              <a:rPr lang="en-US" altLang="ko-KR" sz="7200" dirty="0" smtClean="0">
                <a:latin typeface="Comic Sans MS" pitchFamily="66" charset="0"/>
              </a:rPr>
              <a:t>Thank</a:t>
            </a:r>
            <a:r>
              <a:rPr lang="ko-KR" altLang="en-US" sz="7200" dirty="0" smtClean="0">
                <a:latin typeface="Comic Sans MS" pitchFamily="66" charset="0"/>
              </a:rPr>
              <a:t> </a:t>
            </a:r>
            <a:r>
              <a:rPr lang="en-US" altLang="ko-KR" sz="7200" dirty="0" smtClean="0">
                <a:latin typeface="Comic Sans MS" pitchFamily="66" charset="0"/>
              </a:rPr>
              <a:t>You!</a:t>
            </a:r>
            <a:endParaRPr lang="ko-KR" altLang="en-US" sz="7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25650" y="2101850"/>
            <a:ext cx="4908550" cy="3457575"/>
            <a:chOff x="1276" y="1324"/>
            <a:chExt cx="3092" cy="2178"/>
          </a:xfrm>
        </p:grpSpPr>
        <p:sp>
          <p:nvSpPr>
            <p:cNvPr id="317443" name="Oval 3"/>
            <p:cNvSpPr>
              <a:spLocks noChangeArrowheads="1"/>
            </p:cNvSpPr>
            <p:nvPr/>
          </p:nvSpPr>
          <p:spPr bwMode="auto">
            <a:xfrm>
              <a:off x="1968" y="2448"/>
              <a:ext cx="567" cy="567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99FFCC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444" name="Oval 4"/>
            <p:cNvSpPr>
              <a:spLocks noChangeArrowheads="1"/>
            </p:cNvSpPr>
            <p:nvPr/>
          </p:nvSpPr>
          <p:spPr bwMode="auto">
            <a:xfrm>
              <a:off x="3264" y="2448"/>
              <a:ext cx="567" cy="567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445" name="Text Box 5"/>
            <p:cNvSpPr txBox="1">
              <a:spLocks noChangeArrowheads="1"/>
            </p:cNvSpPr>
            <p:nvPr/>
          </p:nvSpPr>
          <p:spPr bwMode="auto">
            <a:xfrm>
              <a:off x="1739" y="3098"/>
              <a:ext cx="997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3600" b="0">
                  <a:solidFill>
                    <a:schemeClr val="folHlink"/>
                  </a:solidFill>
                </a:rPr>
                <a:t>proton</a:t>
              </a:r>
            </a:p>
          </p:txBody>
        </p:sp>
        <p:sp>
          <p:nvSpPr>
            <p:cNvPr id="317446" name="Text Box 6"/>
            <p:cNvSpPr txBox="1">
              <a:spLocks noChangeArrowheads="1"/>
            </p:cNvSpPr>
            <p:nvPr/>
          </p:nvSpPr>
          <p:spPr bwMode="auto">
            <a:xfrm>
              <a:off x="2977" y="3098"/>
              <a:ext cx="1151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3600" b="0">
                  <a:solidFill>
                    <a:schemeClr val="folHlink"/>
                  </a:solidFill>
                </a:rPr>
                <a:t>neutron</a:t>
              </a:r>
            </a:p>
          </p:txBody>
        </p:sp>
        <p:sp>
          <p:nvSpPr>
            <p:cNvPr id="317447" name="Rectangle 7"/>
            <p:cNvSpPr>
              <a:spLocks noChangeArrowheads="1"/>
            </p:cNvSpPr>
            <p:nvPr/>
          </p:nvSpPr>
          <p:spPr bwMode="auto">
            <a:xfrm>
              <a:off x="1276" y="1324"/>
              <a:ext cx="3092" cy="9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4800" b="0">
                  <a:solidFill>
                    <a:schemeClr val="folHlink"/>
                  </a:solidFill>
                </a:rPr>
                <a:t>1919 Rutherford</a:t>
              </a:r>
              <a:br>
                <a:rPr lang="en-US" altLang="ko-KR" sz="4800" b="0">
                  <a:solidFill>
                    <a:schemeClr val="folHlink"/>
                  </a:solidFill>
                </a:rPr>
              </a:br>
              <a:r>
                <a:rPr lang="en-US" altLang="ko-KR" sz="4800" b="0">
                  <a:solidFill>
                    <a:schemeClr val="folHlink"/>
                  </a:solidFill>
                </a:rPr>
                <a:t>1932 Chadwick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752600" y="2100263"/>
            <a:ext cx="5486400" cy="4038600"/>
            <a:chOff x="2304" y="1323"/>
            <a:chExt cx="3456" cy="2544"/>
          </a:xfrm>
        </p:grpSpPr>
        <p:sp>
          <p:nvSpPr>
            <p:cNvPr id="317457" name="Rectangle 17"/>
            <p:cNvSpPr>
              <a:spLocks noChangeArrowheads="1"/>
            </p:cNvSpPr>
            <p:nvPr/>
          </p:nvSpPr>
          <p:spPr bwMode="auto">
            <a:xfrm>
              <a:off x="2304" y="1323"/>
              <a:ext cx="3456" cy="2544"/>
            </a:xfrm>
            <a:prstGeom prst="rect">
              <a:avLst/>
            </a:prstGeom>
            <a:solidFill>
              <a:srgbClr val="000014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825" y="1611"/>
              <a:ext cx="2503" cy="1892"/>
              <a:chOff x="1625" y="1152"/>
              <a:chExt cx="2503" cy="1892"/>
            </a:xfrm>
          </p:grpSpPr>
          <p:sp>
            <p:nvSpPr>
              <p:cNvPr id="317449" name="Oval 9"/>
              <p:cNvSpPr>
                <a:spLocks noChangeArrowheads="1"/>
              </p:cNvSpPr>
              <p:nvPr/>
            </p:nvSpPr>
            <p:spPr bwMode="auto">
              <a:xfrm>
                <a:off x="1968" y="1990"/>
                <a:ext cx="567" cy="56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99FFCC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7450" name="Oval 10"/>
              <p:cNvSpPr>
                <a:spLocks noChangeArrowheads="1"/>
              </p:cNvSpPr>
              <p:nvPr/>
            </p:nvSpPr>
            <p:spPr bwMode="auto">
              <a:xfrm>
                <a:off x="3264" y="1990"/>
                <a:ext cx="567" cy="567"/>
              </a:xfrm>
              <a:prstGeom prst="ellipse">
                <a:avLst/>
              </a:prstGeom>
              <a:gradFill rotWithShape="0">
                <a:gsLst>
                  <a:gs pos="0">
                    <a:srgbClr val="800000"/>
                  </a:gs>
                  <a:gs pos="100000">
                    <a:srgbClr val="FFCC00"/>
                  </a:gs>
                </a:gsLst>
                <a:path path="shape">
                  <a:fillToRect l="50000" t="50000" r="50000" b="50000"/>
                </a:path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7451" name="Text Box 11"/>
              <p:cNvSpPr txBox="1">
                <a:spLocks noChangeArrowheads="1"/>
              </p:cNvSpPr>
              <p:nvPr/>
            </p:nvSpPr>
            <p:spPr bwMode="auto">
              <a:xfrm>
                <a:off x="2505" y="2380"/>
                <a:ext cx="653" cy="40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ko-KR" sz="3600" b="0">
                    <a:solidFill>
                      <a:schemeClr val="tx1"/>
                    </a:solidFill>
                  </a:rPr>
                  <a:t>pion</a:t>
                </a:r>
              </a:p>
            </p:txBody>
          </p:sp>
          <p:sp>
            <p:nvSpPr>
              <p:cNvPr id="317452" name="Line 12"/>
              <p:cNvSpPr>
                <a:spLocks noChangeShapeType="1"/>
              </p:cNvSpPr>
              <p:nvPr/>
            </p:nvSpPr>
            <p:spPr bwMode="auto">
              <a:xfrm>
                <a:off x="2592" y="2256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7453" name="Oval 13"/>
              <p:cNvSpPr>
                <a:spLocks noChangeArrowheads="1"/>
              </p:cNvSpPr>
              <p:nvPr/>
            </p:nvSpPr>
            <p:spPr bwMode="auto">
              <a:xfrm>
                <a:off x="2784" y="2352"/>
                <a:ext cx="113" cy="113"/>
              </a:xfrm>
              <a:prstGeom prst="ellipse">
                <a:avLst/>
              </a:prstGeom>
              <a:solidFill>
                <a:srgbClr val="CC99FF"/>
              </a:soli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7454" name="Text Box 14"/>
              <p:cNvSpPr txBox="1">
                <a:spLocks noChangeArrowheads="1"/>
              </p:cNvSpPr>
              <p:nvPr/>
            </p:nvSpPr>
            <p:spPr bwMode="auto">
              <a:xfrm>
                <a:off x="1739" y="2640"/>
                <a:ext cx="997" cy="40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ko-KR" sz="3600" b="0">
                    <a:solidFill>
                      <a:schemeClr val="folHlink"/>
                    </a:solidFill>
                  </a:rPr>
                  <a:t>proton</a:t>
                </a:r>
              </a:p>
            </p:txBody>
          </p:sp>
          <p:sp>
            <p:nvSpPr>
              <p:cNvPr id="317455" name="Text Box 15"/>
              <p:cNvSpPr txBox="1">
                <a:spLocks noChangeArrowheads="1"/>
              </p:cNvSpPr>
              <p:nvPr/>
            </p:nvSpPr>
            <p:spPr bwMode="auto">
              <a:xfrm>
                <a:off x="2977" y="2640"/>
                <a:ext cx="1151" cy="40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ko-KR" sz="3600" b="0">
                    <a:solidFill>
                      <a:schemeClr val="folHlink"/>
                    </a:solidFill>
                  </a:rPr>
                  <a:t>neutron</a:t>
                </a:r>
              </a:p>
            </p:txBody>
          </p:sp>
          <p:sp>
            <p:nvSpPr>
              <p:cNvPr id="317456" name="Rectangle 16"/>
              <p:cNvSpPr>
                <a:spLocks noChangeArrowheads="1"/>
              </p:cNvSpPr>
              <p:nvPr/>
            </p:nvSpPr>
            <p:spPr bwMode="auto">
              <a:xfrm>
                <a:off x="1625" y="1152"/>
                <a:ext cx="2414" cy="51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ko-KR" sz="4800" b="0">
                    <a:solidFill>
                      <a:schemeClr val="folHlink"/>
                    </a:solidFill>
                  </a:rPr>
                  <a:t>1935 Yukawa</a:t>
                </a:r>
              </a:p>
            </p:txBody>
          </p:sp>
        </p:grpSp>
      </p:grp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304800"/>
            <a:ext cx="8934480" cy="1569660"/>
          </a:xfrm>
        </p:spPr>
        <p:txBody>
          <a:bodyPr wrap="square">
            <a:spAutoFit/>
          </a:bodyPr>
          <a:lstStyle/>
          <a:p>
            <a:pPr marL="838200" indent="-838200"/>
            <a:r>
              <a:rPr lang="en-US" altLang="ko-KR" sz="4800" dirty="0" err="1" smtClean="0">
                <a:solidFill>
                  <a:srgbClr val="FFCC00"/>
                </a:solidFill>
                <a:latin typeface="Comic Sans MS" pitchFamily="66" charset="0"/>
              </a:rPr>
              <a:t>Hadronic</a:t>
            </a:r>
            <a:r>
              <a:rPr lang="en-US" altLang="ko-KR" sz="4800" dirty="0" smtClean="0">
                <a:solidFill>
                  <a:srgbClr val="FFCC00"/>
                </a:solidFill>
                <a:latin typeface="Comic Sans MS" pitchFamily="66" charset="0"/>
              </a:rPr>
              <a:t> </a:t>
            </a:r>
            <a:r>
              <a:rPr lang="en-US" altLang="ko-KR" sz="4800" dirty="0">
                <a:solidFill>
                  <a:srgbClr val="FFCC00"/>
                </a:solidFill>
                <a:latin typeface="Comic Sans MS" pitchFamily="66" charset="0"/>
              </a:rPr>
              <a:t>World</a:t>
            </a:r>
            <a:br>
              <a:rPr lang="en-US" altLang="ko-KR" sz="4800" dirty="0">
                <a:solidFill>
                  <a:srgbClr val="FFCC00"/>
                </a:solidFill>
                <a:latin typeface="Comic Sans MS" pitchFamily="66" charset="0"/>
              </a:rPr>
            </a:br>
            <a:r>
              <a:rPr lang="en-US" altLang="ko-KR" sz="4800" dirty="0" smtClean="0">
                <a:solidFill>
                  <a:srgbClr val="FFCC00"/>
                </a:solidFill>
                <a:latin typeface="Comic Sans MS" pitchFamily="66" charset="0"/>
              </a:rPr>
              <a:t>(</a:t>
            </a:r>
            <a:r>
              <a:rPr lang="en-US" altLang="ko-KR" sz="4800" dirty="0" err="1" smtClean="0">
                <a:solidFill>
                  <a:srgbClr val="FFCC00"/>
                </a:solidFill>
                <a:latin typeface="Comic Sans MS" pitchFamily="66" charset="0"/>
              </a:rPr>
              <a:t>Skyrmionist’s</a:t>
            </a:r>
            <a:r>
              <a:rPr lang="en-US" altLang="ko-KR" sz="4800" dirty="0" smtClean="0">
                <a:solidFill>
                  <a:srgbClr val="FFCC00"/>
                </a:solidFill>
                <a:latin typeface="Comic Sans MS" pitchFamily="66" charset="0"/>
              </a:rPr>
              <a:t> Viewpoint)</a:t>
            </a:r>
            <a:endParaRPr lang="en-US" altLang="ko-KR" sz="4800" dirty="0">
              <a:solidFill>
                <a:srgbClr val="FFCC00"/>
              </a:solidFill>
              <a:latin typeface="Comic Sans MS" pitchFamily="66" charset="0"/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752600" y="1885950"/>
            <a:ext cx="5486400" cy="4038600"/>
            <a:chOff x="1584" y="1188"/>
            <a:chExt cx="3456" cy="2544"/>
          </a:xfrm>
        </p:grpSpPr>
        <p:sp>
          <p:nvSpPr>
            <p:cNvPr id="317462" name="Rectangle 22"/>
            <p:cNvSpPr>
              <a:spLocks noChangeArrowheads="1"/>
            </p:cNvSpPr>
            <p:nvPr/>
          </p:nvSpPr>
          <p:spPr bwMode="auto">
            <a:xfrm>
              <a:off x="1584" y="1188"/>
              <a:ext cx="3456" cy="2544"/>
            </a:xfrm>
            <a:prstGeom prst="rect">
              <a:avLst/>
            </a:prstGeom>
            <a:solidFill>
              <a:srgbClr val="000014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466" name="Text Box 26"/>
            <p:cNvSpPr txBox="1">
              <a:spLocks noChangeArrowheads="1"/>
            </p:cNvSpPr>
            <p:nvPr/>
          </p:nvSpPr>
          <p:spPr bwMode="auto">
            <a:xfrm>
              <a:off x="2985" y="2848"/>
              <a:ext cx="653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3600" b="0">
                  <a:solidFill>
                    <a:schemeClr val="tx1"/>
                  </a:solidFill>
                </a:rPr>
                <a:t>pion</a:t>
              </a:r>
            </a:p>
          </p:txBody>
        </p:sp>
        <p:sp>
          <p:nvSpPr>
            <p:cNvPr id="317468" name="Oval 28"/>
            <p:cNvSpPr>
              <a:spLocks noChangeArrowheads="1"/>
            </p:cNvSpPr>
            <p:nvPr/>
          </p:nvSpPr>
          <p:spPr bwMode="auto">
            <a:xfrm>
              <a:off x="3264" y="2820"/>
              <a:ext cx="113" cy="113"/>
            </a:xfrm>
            <a:prstGeom prst="ellipse">
              <a:avLst/>
            </a:prstGeom>
            <a:solidFill>
              <a:srgbClr val="CC99FF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471" name="Rectangle 31"/>
            <p:cNvSpPr>
              <a:spLocks noChangeArrowheads="1"/>
            </p:cNvSpPr>
            <p:nvPr/>
          </p:nvSpPr>
          <p:spPr bwMode="auto">
            <a:xfrm>
              <a:off x="2075" y="1620"/>
              <a:ext cx="2472" cy="5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4800" b="0">
                  <a:solidFill>
                    <a:schemeClr val="folHlink"/>
                  </a:solidFill>
                </a:rPr>
                <a:t>1960 Skyrme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357562"/>
            <a:ext cx="1364741" cy="1119202"/>
          </a:xfrm>
          <a:prstGeom prst="rect">
            <a:avLst/>
          </a:prstGeom>
          <a:noFill/>
        </p:spPr>
      </p:pic>
      <p:pic>
        <p:nvPicPr>
          <p:cNvPr id="5" name="Picture 13" descr="25%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00240"/>
            <a:ext cx="1214454" cy="12144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643446"/>
            <a:ext cx="1143008" cy="1124572"/>
          </a:xfrm>
          <a:prstGeom prst="rect">
            <a:avLst/>
          </a:prstGeom>
          <a:noFill/>
        </p:spPr>
      </p:pic>
      <p:grpSp>
        <p:nvGrpSpPr>
          <p:cNvPr id="3" name="그룹 13"/>
          <p:cNvGrpSpPr/>
          <p:nvPr/>
        </p:nvGrpSpPr>
        <p:grpSpPr>
          <a:xfrm>
            <a:off x="3428992" y="2357430"/>
            <a:ext cx="4143867" cy="1156279"/>
            <a:chOff x="3428992" y="2357430"/>
            <a:chExt cx="4143867" cy="1156279"/>
          </a:xfrm>
        </p:grpSpPr>
        <p:sp>
          <p:nvSpPr>
            <p:cNvPr id="7" name="직사각형 6"/>
            <p:cNvSpPr/>
            <p:nvPr/>
          </p:nvSpPr>
          <p:spPr>
            <a:xfrm>
              <a:off x="3500430" y="2357430"/>
              <a:ext cx="335758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dirty="0">
                  <a:solidFill>
                    <a:srgbClr val="C9C9C9"/>
                  </a:solidFill>
                  <a:ea typeface=""/>
                  <a:sym typeface="Wingdings" pitchFamily="2" charset="2"/>
                </a:rPr>
                <a:t> </a:t>
              </a:r>
              <a:r>
                <a:rPr lang="en-US" altLang="ko-KR" sz="24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ea typeface=""/>
                  <a:sym typeface="Wingdings" pitchFamily="2" charset="2"/>
                </a:rPr>
                <a:t>SU(2</a:t>
              </a:r>
              <a:r>
                <a:rPr lang="en-US" altLang="ko-KR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ea typeface=""/>
                  <a:sym typeface="Wingdings" pitchFamily="2" charset="2"/>
                </a:rPr>
                <a:t>) Collective </a:t>
              </a:r>
              <a:endParaRPr lang="en-US" altLang="ko-KR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"/>
                <a:sym typeface="Wingdings" pitchFamily="2" charset="2"/>
              </a:endParaRPr>
            </a:p>
            <a:p>
              <a:r>
                <a:rPr lang="en-US" altLang="ko-KR" sz="240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  <a:ea typeface=""/>
                  <a:sym typeface="Wingdings" pitchFamily="2" charset="2"/>
                </a:rPr>
                <a:t>Coord</a:t>
              </a:r>
              <a:r>
                <a:rPr lang="en-US" altLang="ko-KR" sz="24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ea typeface=""/>
                  <a:sym typeface="Wingdings" pitchFamily="2" charset="2"/>
                </a:rPr>
                <a:t>.  Quantization</a:t>
              </a:r>
              <a:endParaRPr lang="ko-KR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9" name="직선 화살표 연결선 8"/>
            <p:cNvCxnSpPr/>
            <p:nvPr/>
          </p:nvCxnSpPr>
          <p:spPr bwMode="auto">
            <a:xfrm>
              <a:off x="3428992" y="3286124"/>
              <a:ext cx="2928958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직사각형 9"/>
            <p:cNvSpPr/>
            <p:nvPr/>
          </p:nvSpPr>
          <p:spPr>
            <a:xfrm>
              <a:off x="6572264" y="2928934"/>
              <a:ext cx="100059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32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ea typeface=""/>
                  <a:sym typeface="Wingdings" pitchFamily="2" charset="2"/>
                </a:rPr>
                <a:t>N</a:t>
              </a:r>
              <a:r>
                <a:rPr lang="en-US" altLang="ko-KR" sz="3200" dirty="0">
                  <a:solidFill>
                    <a:schemeClr val="accent4">
                      <a:lumMod val="20000"/>
                      <a:lumOff val="80000"/>
                    </a:schemeClr>
                  </a:solidFill>
                  <a:ea typeface=""/>
                  <a:sym typeface="Wingdings" pitchFamily="2" charset="2"/>
                </a:rPr>
                <a:t>, </a:t>
              </a:r>
              <a:r>
                <a:rPr lang="en-US" altLang="ko-KR" sz="32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Symbol" pitchFamily="18" charset="2"/>
                  <a:ea typeface=""/>
                  <a:sym typeface="Wingdings" pitchFamily="2" charset="2"/>
                </a:rPr>
                <a:t>D</a:t>
              </a:r>
              <a:endParaRPr lang="ko-KR" alt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" name="그룹 14"/>
          <p:cNvGrpSpPr/>
          <p:nvPr/>
        </p:nvGrpSpPr>
        <p:grpSpPr>
          <a:xfrm>
            <a:off x="3428992" y="3714752"/>
            <a:ext cx="5310222" cy="1784553"/>
            <a:chOff x="3428992" y="3714752"/>
            <a:chExt cx="5310222" cy="1784553"/>
          </a:xfrm>
        </p:grpSpPr>
        <p:sp>
          <p:nvSpPr>
            <p:cNvPr id="11" name="Text Box 1032"/>
            <p:cNvSpPr txBox="1">
              <a:spLocks noChangeArrowheads="1"/>
            </p:cNvSpPr>
            <p:nvPr/>
          </p:nvSpPr>
          <p:spPr bwMode="auto">
            <a:xfrm>
              <a:off x="3643306" y="3714752"/>
              <a:ext cx="2492990" cy="12003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400" b="0" dirty="0">
                  <a:solidFill>
                    <a:srgbClr val="FFC000"/>
                  </a:solidFill>
                </a:rPr>
                <a:t>SU(3) collective</a:t>
              </a:r>
            </a:p>
            <a:p>
              <a:r>
                <a:rPr lang="en-US" altLang="ko-KR" sz="2400" b="0" dirty="0">
                  <a:solidFill>
                    <a:srgbClr val="FFC000"/>
                  </a:solidFill>
                </a:rPr>
                <a:t>Coordinate</a:t>
              </a:r>
            </a:p>
            <a:p>
              <a:r>
                <a:rPr lang="en-US" altLang="ko-KR" sz="2400" b="0" dirty="0" err="1">
                  <a:solidFill>
                    <a:srgbClr val="FFC000"/>
                  </a:solidFill>
                </a:rPr>
                <a:t>Quatization</a:t>
              </a:r>
              <a:endParaRPr lang="en-US" altLang="ko-KR" sz="2400" b="0" dirty="0">
                <a:solidFill>
                  <a:srgbClr val="FFC000"/>
                </a:solidFill>
              </a:endParaRPr>
            </a:p>
          </p:txBody>
        </p:sp>
        <p:cxnSp>
          <p:nvCxnSpPr>
            <p:cNvPr id="12" name="직선 화살표 연결선 11"/>
            <p:cNvCxnSpPr/>
            <p:nvPr/>
          </p:nvCxnSpPr>
          <p:spPr bwMode="auto">
            <a:xfrm>
              <a:off x="3428992" y="4929198"/>
              <a:ext cx="2928958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Rectangle 1034"/>
            <p:cNvSpPr>
              <a:spLocks noChangeArrowheads="1"/>
            </p:cNvSpPr>
            <p:nvPr/>
          </p:nvSpPr>
          <p:spPr bwMode="auto">
            <a:xfrm>
              <a:off x="6429388" y="4500570"/>
              <a:ext cx="2309826" cy="9987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ko-KR" sz="3200" b="0" dirty="0">
                  <a:solidFill>
                    <a:srgbClr val="FFC000"/>
                  </a:solidFill>
                  <a:latin typeface="Symbol" pitchFamily="18" charset="2"/>
                  <a:ea typeface=""/>
                  <a:sym typeface="Wingdings" pitchFamily="2" charset="2"/>
                </a:rPr>
                <a:t>N, S, X, 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ko-KR" sz="3200" b="0" dirty="0">
                  <a:solidFill>
                    <a:srgbClr val="FFC000"/>
                  </a:solidFill>
                  <a:latin typeface="Symbol" pitchFamily="18" charset="2"/>
                  <a:ea typeface=""/>
                  <a:sym typeface="Wingdings" pitchFamily="2" charset="2"/>
                </a:rPr>
                <a:t>D</a:t>
              </a:r>
              <a:r>
                <a:rPr lang="en-US" altLang="ko-KR" sz="3200" b="0" dirty="0">
                  <a:solidFill>
                    <a:srgbClr val="FFC000"/>
                  </a:solidFill>
                  <a:ea typeface=""/>
                  <a:sym typeface="Wingdings" pitchFamily="2" charset="2"/>
                </a:rPr>
                <a:t>, </a:t>
              </a:r>
              <a:r>
                <a:rPr lang="en-US" altLang="ko-KR" sz="3200" b="0" dirty="0">
                  <a:solidFill>
                    <a:srgbClr val="FFC000"/>
                  </a:solidFill>
                  <a:latin typeface="Symbol" pitchFamily="18" charset="2"/>
                  <a:ea typeface=""/>
                  <a:sym typeface="Wingdings" pitchFamily="2" charset="2"/>
                </a:rPr>
                <a:t>S</a:t>
              </a:r>
              <a:r>
                <a:rPr lang="en-US" altLang="ko-KR" sz="3200" b="0" dirty="0">
                  <a:solidFill>
                    <a:srgbClr val="FFC000"/>
                  </a:solidFill>
                  <a:ea typeface=""/>
                  <a:sym typeface="Wingdings" pitchFamily="2" charset="2"/>
                </a:rPr>
                <a:t>*</a:t>
              </a:r>
              <a:r>
                <a:rPr lang="en-US" altLang="ko-KR" sz="3200" b="0" dirty="0">
                  <a:solidFill>
                    <a:srgbClr val="FFC000"/>
                  </a:solidFill>
                  <a:latin typeface="Symbol" pitchFamily="18" charset="2"/>
                  <a:ea typeface=""/>
                  <a:sym typeface="Wingdings" pitchFamily="2" charset="2"/>
                </a:rPr>
                <a:t>, X*,W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5643570" y="3143248"/>
            <a:ext cx="2809892" cy="1081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ko-KR" sz="3600" b="0" dirty="0">
                <a:solidFill>
                  <a:srgbClr val="99FFCC"/>
                </a:solidFill>
                <a:latin typeface="Symbol" pitchFamily="18" charset="2"/>
                <a:ea typeface=""/>
                <a:sym typeface="Wingdings" pitchFamily="2" charset="2"/>
              </a:rPr>
              <a:t>N, S, X, 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ko-KR" sz="3600" b="0" dirty="0">
                <a:solidFill>
                  <a:srgbClr val="99FFCC"/>
                </a:solidFill>
                <a:latin typeface="Symbol" pitchFamily="18" charset="2"/>
                <a:ea typeface=""/>
                <a:sym typeface="Wingdings" pitchFamily="2" charset="2"/>
              </a:rPr>
              <a:t>D</a:t>
            </a:r>
            <a:r>
              <a:rPr lang="en-US" altLang="ko-KR" sz="3600" b="0" dirty="0">
                <a:solidFill>
                  <a:srgbClr val="99FFCC"/>
                </a:solidFill>
                <a:ea typeface=""/>
                <a:sym typeface="Wingdings" pitchFamily="2" charset="2"/>
              </a:rPr>
              <a:t>, </a:t>
            </a:r>
            <a:r>
              <a:rPr lang="en-US" altLang="ko-KR" sz="3600" b="0" dirty="0">
                <a:solidFill>
                  <a:srgbClr val="99FFCC"/>
                </a:solidFill>
                <a:latin typeface="Symbol" pitchFamily="18" charset="2"/>
                <a:ea typeface=""/>
                <a:sym typeface="Wingdings" pitchFamily="2" charset="2"/>
              </a:rPr>
              <a:t>S</a:t>
            </a:r>
            <a:r>
              <a:rPr lang="en-US" altLang="ko-KR" sz="3600" b="0" dirty="0">
                <a:solidFill>
                  <a:srgbClr val="99FFCC"/>
                </a:solidFill>
                <a:ea typeface=""/>
                <a:sym typeface="Wingdings" pitchFamily="2" charset="2"/>
              </a:rPr>
              <a:t>*</a:t>
            </a:r>
            <a:r>
              <a:rPr lang="en-US" altLang="ko-KR" sz="3600" b="0" dirty="0">
                <a:solidFill>
                  <a:srgbClr val="99FFCC"/>
                </a:solidFill>
                <a:latin typeface="Symbol" pitchFamily="18" charset="2"/>
                <a:ea typeface=""/>
                <a:sym typeface="Wingdings" pitchFamily="2" charset="2"/>
              </a:rPr>
              <a:t>, X*,W</a:t>
            </a:r>
          </a:p>
        </p:txBody>
      </p:sp>
      <p:pic>
        <p:nvPicPr>
          <p:cNvPr id="292869" name="Picture 5" descr="25%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895600"/>
            <a:ext cx="1687513" cy="16875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92870" name="Rectangle 6"/>
          <p:cNvSpPr>
            <a:spLocks noChangeArrowheads="1"/>
          </p:cNvSpPr>
          <p:nvPr/>
        </p:nvSpPr>
        <p:spPr bwMode="auto">
          <a:xfrm>
            <a:off x="742950" y="2257425"/>
            <a:ext cx="310515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 b="0">
                <a:solidFill>
                  <a:srgbClr val="C9C9C9"/>
                </a:solidFill>
                <a:ea typeface=""/>
              </a:rPr>
              <a:t>Hedgehog Soliton</a:t>
            </a:r>
          </a:p>
        </p:txBody>
      </p:sp>
      <p:sp>
        <p:nvSpPr>
          <p:cNvPr id="292873" name="Line 9"/>
          <p:cNvSpPr>
            <a:spLocks noChangeShapeType="1"/>
          </p:cNvSpPr>
          <p:nvPr/>
        </p:nvSpPr>
        <p:spPr bwMode="auto">
          <a:xfrm>
            <a:off x="3733800" y="3733800"/>
            <a:ext cx="1371600" cy="0"/>
          </a:xfrm>
          <a:prstGeom prst="line">
            <a:avLst/>
          </a:prstGeom>
          <a:noFill/>
          <a:ln w="476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92874" name="Text Box 10"/>
          <p:cNvSpPr txBox="1">
            <a:spLocks noChangeArrowheads="1"/>
          </p:cNvSpPr>
          <p:nvPr/>
        </p:nvSpPr>
        <p:spPr bwMode="auto">
          <a:xfrm>
            <a:off x="3571868" y="4357694"/>
            <a:ext cx="2854325" cy="13731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 b="0" dirty="0"/>
              <a:t>SU(2) collective</a:t>
            </a:r>
          </a:p>
          <a:p>
            <a:r>
              <a:rPr lang="en-US" altLang="ko-KR" sz="2800" b="0" dirty="0"/>
              <a:t>Coordinate</a:t>
            </a:r>
          </a:p>
          <a:p>
            <a:r>
              <a:rPr lang="en-US" altLang="ko-KR" sz="2800" b="0" dirty="0" err="1"/>
              <a:t>Quatization</a:t>
            </a:r>
            <a:endParaRPr lang="en-US" altLang="ko-KR" sz="2800" b="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90600" y="3098800"/>
            <a:ext cx="2278063" cy="2281238"/>
            <a:chOff x="624" y="1952"/>
            <a:chExt cx="1435" cy="1437"/>
          </a:xfrm>
        </p:grpSpPr>
        <p:sp>
          <p:nvSpPr>
            <p:cNvPr id="292871" name="Rectangle 7"/>
            <p:cNvSpPr>
              <a:spLocks noChangeArrowheads="1"/>
            </p:cNvSpPr>
            <p:nvPr/>
          </p:nvSpPr>
          <p:spPr bwMode="auto">
            <a:xfrm>
              <a:off x="624" y="3024"/>
              <a:ext cx="1435" cy="3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3200" b="0" dirty="0">
                  <a:solidFill>
                    <a:srgbClr val="CC66FF"/>
                  </a:solidFill>
                  <a:ea typeface=""/>
                  <a:sym typeface="Wingdings" pitchFamily="2" charset="2"/>
                </a:rPr>
                <a:t>bound </a:t>
              </a:r>
              <a:r>
                <a:rPr lang="en-US" altLang="ko-KR" sz="3200" b="0" dirty="0" err="1">
                  <a:solidFill>
                    <a:srgbClr val="CC66FF"/>
                  </a:solidFill>
                  <a:ea typeface=""/>
                  <a:sym typeface="Wingdings" pitchFamily="2" charset="2"/>
                </a:rPr>
                <a:t>kaon</a:t>
              </a:r>
              <a:endParaRPr lang="en-US" altLang="ko-KR" sz="3200" b="0" dirty="0">
                <a:solidFill>
                  <a:srgbClr val="CC66FF"/>
                </a:solidFill>
                <a:ea typeface=""/>
                <a:sym typeface="Wingdings" pitchFamily="2" charset="2"/>
              </a:endParaRPr>
            </a:p>
          </p:txBody>
        </p:sp>
        <p:sp>
          <p:nvSpPr>
            <p:cNvPr id="292872" name="Freeform 8"/>
            <p:cNvSpPr>
              <a:spLocks/>
            </p:cNvSpPr>
            <p:nvPr/>
          </p:nvSpPr>
          <p:spPr bwMode="auto">
            <a:xfrm>
              <a:off x="944" y="1952"/>
              <a:ext cx="1072" cy="880"/>
            </a:xfrm>
            <a:custGeom>
              <a:avLst/>
              <a:gdLst/>
              <a:ahLst/>
              <a:cxnLst>
                <a:cxn ang="0">
                  <a:pos x="160" y="496"/>
                </a:cxn>
                <a:cxn ang="0">
                  <a:pos x="64" y="640"/>
                </a:cxn>
                <a:cxn ang="0">
                  <a:pos x="16" y="736"/>
                </a:cxn>
                <a:cxn ang="0">
                  <a:pos x="16" y="832"/>
                </a:cxn>
                <a:cxn ang="0">
                  <a:pos x="112" y="928"/>
                </a:cxn>
                <a:cxn ang="0">
                  <a:pos x="352" y="880"/>
                </a:cxn>
                <a:cxn ang="0">
                  <a:pos x="640" y="688"/>
                </a:cxn>
                <a:cxn ang="0">
                  <a:pos x="928" y="448"/>
                </a:cxn>
                <a:cxn ang="0">
                  <a:pos x="1120" y="256"/>
                </a:cxn>
                <a:cxn ang="0">
                  <a:pos x="1168" y="112"/>
                </a:cxn>
                <a:cxn ang="0">
                  <a:pos x="1120" y="16"/>
                </a:cxn>
                <a:cxn ang="0">
                  <a:pos x="1072" y="16"/>
                </a:cxn>
                <a:cxn ang="0">
                  <a:pos x="976" y="16"/>
                </a:cxn>
                <a:cxn ang="0">
                  <a:pos x="928" y="16"/>
                </a:cxn>
                <a:cxn ang="0">
                  <a:pos x="784" y="64"/>
                </a:cxn>
                <a:cxn ang="0">
                  <a:pos x="736" y="112"/>
                </a:cxn>
              </a:cxnLst>
              <a:rect l="0" t="0" r="r" b="b"/>
              <a:pathLst>
                <a:path w="1168" h="936">
                  <a:moveTo>
                    <a:pt x="160" y="496"/>
                  </a:moveTo>
                  <a:cubicBezTo>
                    <a:pt x="124" y="548"/>
                    <a:pt x="88" y="600"/>
                    <a:pt x="64" y="640"/>
                  </a:cubicBezTo>
                  <a:cubicBezTo>
                    <a:pt x="40" y="680"/>
                    <a:pt x="24" y="704"/>
                    <a:pt x="16" y="736"/>
                  </a:cubicBezTo>
                  <a:cubicBezTo>
                    <a:pt x="8" y="768"/>
                    <a:pt x="0" y="800"/>
                    <a:pt x="16" y="832"/>
                  </a:cubicBezTo>
                  <a:cubicBezTo>
                    <a:pt x="32" y="864"/>
                    <a:pt x="56" y="920"/>
                    <a:pt x="112" y="928"/>
                  </a:cubicBezTo>
                  <a:cubicBezTo>
                    <a:pt x="168" y="936"/>
                    <a:pt x="264" y="920"/>
                    <a:pt x="352" y="880"/>
                  </a:cubicBezTo>
                  <a:cubicBezTo>
                    <a:pt x="440" y="840"/>
                    <a:pt x="544" y="760"/>
                    <a:pt x="640" y="688"/>
                  </a:cubicBezTo>
                  <a:cubicBezTo>
                    <a:pt x="736" y="616"/>
                    <a:pt x="848" y="520"/>
                    <a:pt x="928" y="448"/>
                  </a:cubicBezTo>
                  <a:cubicBezTo>
                    <a:pt x="1008" y="376"/>
                    <a:pt x="1080" y="312"/>
                    <a:pt x="1120" y="256"/>
                  </a:cubicBezTo>
                  <a:cubicBezTo>
                    <a:pt x="1160" y="200"/>
                    <a:pt x="1168" y="152"/>
                    <a:pt x="1168" y="112"/>
                  </a:cubicBezTo>
                  <a:cubicBezTo>
                    <a:pt x="1168" y="72"/>
                    <a:pt x="1136" y="32"/>
                    <a:pt x="1120" y="16"/>
                  </a:cubicBezTo>
                  <a:cubicBezTo>
                    <a:pt x="1104" y="0"/>
                    <a:pt x="1096" y="16"/>
                    <a:pt x="1072" y="16"/>
                  </a:cubicBezTo>
                  <a:cubicBezTo>
                    <a:pt x="1048" y="16"/>
                    <a:pt x="1000" y="16"/>
                    <a:pt x="976" y="16"/>
                  </a:cubicBezTo>
                  <a:cubicBezTo>
                    <a:pt x="952" y="16"/>
                    <a:pt x="960" y="8"/>
                    <a:pt x="928" y="16"/>
                  </a:cubicBezTo>
                  <a:cubicBezTo>
                    <a:pt x="896" y="24"/>
                    <a:pt x="816" y="48"/>
                    <a:pt x="784" y="64"/>
                  </a:cubicBezTo>
                  <a:cubicBezTo>
                    <a:pt x="752" y="80"/>
                    <a:pt x="744" y="96"/>
                    <a:pt x="736" y="112"/>
                  </a:cubicBezTo>
                </a:path>
              </a:pathLst>
            </a:custGeom>
            <a:noFill/>
            <a:ln w="38100" cap="flat" cmpd="sng">
              <a:solidFill>
                <a:srgbClr val="8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2875" name="Oval 11"/>
            <p:cNvSpPr>
              <a:spLocks noChangeArrowheads="1"/>
            </p:cNvSpPr>
            <p:nvPr/>
          </p:nvSpPr>
          <p:spPr bwMode="auto">
            <a:xfrm>
              <a:off x="1440" y="2544"/>
              <a:ext cx="144" cy="144"/>
            </a:xfrm>
            <a:prstGeom prst="ellipse">
              <a:avLst/>
            </a:prstGeom>
            <a:solidFill>
              <a:srgbClr val="800080"/>
            </a:solidFill>
            <a:ln w="254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5643570" y="3143248"/>
            <a:ext cx="2809892" cy="1081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ko-KR" sz="3600" b="0" dirty="0">
                <a:solidFill>
                  <a:srgbClr val="99FFCC"/>
                </a:solidFill>
                <a:latin typeface="Symbol" pitchFamily="18" charset="2"/>
                <a:ea typeface=""/>
                <a:sym typeface="Wingdings" pitchFamily="2" charset="2"/>
              </a:rPr>
              <a:t>N, S, </a:t>
            </a:r>
            <a:r>
              <a:rPr lang="en-US" altLang="ko-KR" sz="3600" b="0" dirty="0" smtClean="0">
                <a:solidFill>
                  <a:srgbClr val="99FFCC"/>
                </a:solidFill>
                <a:latin typeface="Symbol" pitchFamily="18" charset="2"/>
                <a:ea typeface=""/>
                <a:sym typeface="Wingdings" pitchFamily="2" charset="2"/>
              </a:rPr>
              <a:t>X</a:t>
            </a:r>
            <a:r>
              <a:rPr lang="en-US" altLang="ko-KR" sz="3600" b="0" baseline="-25000" dirty="0" smtClean="0">
                <a:solidFill>
                  <a:srgbClr val="99FFCC"/>
                </a:solidFill>
                <a:ea typeface=""/>
                <a:sym typeface="Wingdings" pitchFamily="2" charset="2"/>
              </a:rPr>
              <a:t>c</a:t>
            </a:r>
            <a:r>
              <a:rPr lang="en-US" altLang="ko-KR" sz="3600" b="0" dirty="0" smtClean="0">
                <a:solidFill>
                  <a:srgbClr val="99FFCC"/>
                </a:solidFill>
                <a:latin typeface="Symbol" pitchFamily="18" charset="2"/>
                <a:ea typeface=""/>
                <a:sym typeface="Wingdings" pitchFamily="2" charset="2"/>
              </a:rPr>
              <a:t>, </a:t>
            </a:r>
            <a:endParaRPr lang="en-US" altLang="ko-KR" sz="3600" b="0" dirty="0">
              <a:solidFill>
                <a:srgbClr val="99FFCC"/>
              </a:solidFill>
              <a:latin typeface="Symbol" pitchFamily="18" charset="2"/>
              <a:ea typeface=""/>
              <a:sym typeface="Wingdings" pitchFamily="2" charset="2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ko-KR" sz="3600" b="0" dirty="0">
                <a:solidFill>
                  <a:srgbClr val="99FFCC"/>
                </a:solidFill>
                <a:latin typeface="Symbol" pitchFamily="18" charset="2"/>
                <a:ea typeface=""/>
                <a:sym typeface="Wingdings" pitchFamily="2" charset="2"/>
              </a:rPr>
              <a:t>D</a:t>
            </a:r>
            <a:r>
              <a:rPr lang="en-US" altLang="ko-KR" sz="3600" b="0" dirty="0">
                <a:solidFill>
                  <a:srgbClr val="99FFCC"/>
                </a:solidFill>
                <a:ea typeface=""/>
                <a:sym typeface="Wingdings" pitchFamily="2" charset="2"/>
              </a:rPr>
              <a:t>, </a:t>
            </a:r>
            <a:r>
              <a:rPr lang="en-US" altLang="ko-KR" sz="3600" b="0" dirty="0">
                <a:solidFill>
                  <a:srgbClr val="99FFCC"/>
                </a:solidFill>
                <a:latin typeface="Symbol" pitchFamily="18" charset="2"/>
                <a:ea typeface=""/>
                <a:sym typeface="Wingdings" pitchFamily="2" charset="2"/>
              </a:rPr>
              <a:t>S</a:t>
            </a:r>
            <a:r>
              <a:rPr lang="en-US" altLang="ko-KR" sz="3600" b="0" dirty="0">
                <a:solidFill>
                  <a:srgbClr val="99FFCC"/>
                </a:solidFill>
                <a:ea typeface=""/>
                <a:sym typeface="Wingdings" pitchFamily="2" charset="2"/>
              </a:rPr>
              <a:t>*</a:t>
            </a:r>
            <a:r>
              <a:rPr lang="en-US" altLang="ko-KR" sz="3600" b="0" dirty="0">
                <a:solidFill>
                  <a:srgbClr val="99FFCC"/>
                </a:solidFill>
                <a:latin typeface="Symbol" pitchFamily="18" charset="2"/>
                <a:ea typeface=""/>
                <a:sym typeface="Wingdings" pitchFamily="2" charset="2"/>
              </a:rPr>
              <a:t>, X</a:t>
            </a:r>
            <a:r>
              <a:rPr lang="en-US" altLang="ko-KR" sz="3600" b="0" dirty="0">
                <a:solidFill>
                  <a:srgbClr val="99FFCC"/>
                </a:solidFill>
                <a:ea typeface=""/>
                <a:sym typeface="Wingdings" pitchFamily="2" charset="2"/>
              </a:rPr>
              <a:t>*</a:t>
            </a:r>
            <a:r>
              <a:rPr lang="en-US" altLang="ko-KR" sz="3600" b="0" dirty="0">
                <a:solidFill>
                  <a:srgbClr val="99FFCC"/>
                </a:solidFill>
                <a:latin typeface="Symbol" pitchFamily="18" charset="2"/>
                <a:ea typeface=""/>
                <a:sym typeface="Wingdings" pitchFamily="2" charset="2"/>
              </a:rPr>
              <a:t>,</a:t>
            </a:r>
            <a:r>
              <a:rPr lang="en-US" altLang="ko-KR" sz="3600" b="0" dirty="0" err="1" smtClean="0">
                <a:solidFill>
                  <a:srgbClr val="99FFCC"/>
                </a:solidFill>
                <a:latin typeface="Symbol" pitchFamily="18" charset="2"/>
                <a:ea typeface=""/>
                <a:sym typeface="Wingdings" pitchFamily="2" charset="2"/>
              </a:rPr>
              <a:t>W</a:t>
            </a:r>
            <a:r>
              <a:rPr lang="en-US" altLang="ko-KR" sz="3600" b="0" baseline="-25000" dirty="0" err="1" smtClean="0">
                <a:solidFill>
                  <a:srgbClr val="99FFCC"/>
                </a:solidFill>
                <a:ea typeface=""/>
                <a:sym typeface="Wingdings" pitchFamily="2" charset="2"/>
              </a:rPr>
              <a:t>c</a:t>
            </a:r>
            <a:endParaRPr lang="en-US" altLang="ko-KR" sz="3600" b="0" dirty="0">
              <a:solidFill>
                <a:srgbClr val="99FFCC"/>
              </a:solidFill>
              <a:latin typeface="Symbol" pitchFamily="18" charset="2"/>
              <a:ea typeface=""/>
              <a:sym typeface="Wingdings" pitchFamily="2" charset="2"/>
            </a:endParaRPr>
          </a:p>
        </p:txBody>
      </p:sp>
      <p:pic>
        <p:nvPicPr>
          <p:cNvPr id="292869" name="Picture 5" descr="25%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895600"/>
            <a:ext cx="1687513" cy="16875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92870" name="Rectangle 6"/>
          <p:cNvSpPr>
            <a:spLocks noChangeArrowheads="1"/>
          </p:cNvSpPr>
          <p:nvPr/>
        </p:nvSpPr>
        <p:spPr bwMode="auto">
          <a:xfrm>
            <a:off x="742950" y="2257425"/>
            <a:ext cx="310515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 b="0">
                <a:solidFill>
                  <a:srgbClr val="C9C9C9"/>
                </a:solidFill>
                <a:ea typeface=""/>
              </a:rPr>
              <a:t>Hedgehog Soliton</a:t>
            </a:r>
          </a:p>
        </p:txBody>
      </p:sp>
      <p:sp>
        <p:nvSpPr>
          <p:cNvPr id="292873" name="Line 9"/>
          <p:cNvSpPr>
            <a:spLocks noChangeShapeType="1"/>
          </p:cNvSpPr>
          <p:nvPr/>
        </p:nvSpPr>
        <p:spPr bwMode="auto">
          <a:xfrm>
            <a:off x="3733800" y="3733800"/>
            <a:ext cx="1371600" cy="0"/>
          </a:xfrm>
          <a:prstGeom prst="line">
            <a:avLst/>
          </a:prstGeom>
          <a:noFill/>
          <a:ln w="476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92874" name="Text Box 10"/>
          <p:cNvSpPr txBox="1">
            <a:spLocks noChangeArrowheads="1"/>
          </p:cNvSpPr>
          <p:nvPr/>
        </p:nvSpPr>
        <p:spPr bwMode="auto">
          <a:xfrm>
            <a:off x="3571868" y="4357694"/>
            <a:ext cx="2854325" cy="13731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800" b="0" dirty="0"/>
              <a:t>SU(2) collective</a:t>
            </a:r>
          </a:p>
          <a:p>
            <a:r>
              <a:rPr lang="en-US" altLang="ko-KR" sz="2800" b="0" dirty="0"/>
              <a:t>Coordinate</a:t>
            </a:r>
          </a:p>
          <a:p>
            <a:r>
              <a:rPr lang="en-US" altLang="ko-KR" sz="2800" b="0" dirty="0" err="1"/>
              <a:t>Quatization</a:t>
            </a:r>
            <a:endParaRPr lang="en-US" altLang="ko-KR" sz="2800" b="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90600" y="3098801"/>
            <a:ext cx="2362200" cy="2286001"/>
            <a:chOff x="624" y="1952"/>
            <a:chExt cx="1488" cy="1440"/>
          </a:xfrm>
        </p:grpSpPr>
        <p:sp>
          <p:nvSpPr>
            <p:cNvPr id="292871" name="Rectangle 7"/>
            <p:cNvSpPr>
              <a:spLocks noChangeArrowheads="1"/>
            </p:cNvSpPr>
            <p:nvPr/>
          </p:nvSpPr>
          <p:spPr bwMode="auto">
            <a:xfrm>
              <a:off x="624" y="3024"/>
              <a:ext cx="1488" cy="36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3200" b="0" dirty="0">
                  <a:solidFill>
                    <a:srgbClr val="CC66FF"/>
                  </a:solidFill>
                  <a:ea typeface=""/>
                  <a:sym typeface="Wingdings" pitchFamily="2" charset="2"/>
                </a:rPr>
                <a:t>bound </a:t>
              </a:r>
              <a:r>
                <a:rPr lang="en-US" altLang="ko-KR" sz="3200" b="0" dirty="0" smtClean="0">
                  <a:solidFill>
                    <a:srgbClr val="CC66FF"/>
                  </a:solidFill>
                  <a:ea typeface=""/>
                  <a:sym typeface="Wingdings" pitchFamily="2" charset="2"/>
                </a:rPr>
                <a:t>D,D*</a:t>
              </a:r>
              <a:endParaRPr lang="en-US" altLang="ko-KR" sz="3200" b="0" dirty="0">
                <a:solidFill>
                  <a:srgbClr val="CC66FF"/>
                </a:solidFill>
                <a:ea typeface=""/>
                <a:sym typeface="Wingdings" pitchFamily="2" charset="2"/>
              </a:endParaRPr>
            </a:p>
          </p:txBody>
        </p:sp>
        <p:sp>
          <p:nvSpPr>
            <p:cNvPr id="292872" name="Freeform 8"/>
            <p:cNvSpPr>
              <a:spLocks/>
            </p:cNvSpPr>
            <p:nvPr/>
          </p:nvSpPr>
          <p:spPr bwMode="auto">
            <a:xfrm>
              <a:off x="944" y="1952"/>
              <a:ext cx="1072" cy="880"/>
            </a:xfrm>
            <a:custGeom>
              <a:avLst/>
              <a:gdLst/>
              <a:ahLst/>
              <a:cxnLst>
                <a:cxn ang="0">
                  <a:pos x="160" y="496"/>
                </a:cxn>
                <a:cxn ang="0">
                  <a:pos x="64" y="640"/>
                </a:cxn>
                <a:cxn ang="0">
                  <a:pos x="16" y="736"/>
                </a:cxn>
                <a:cxn ang="0">
                  <a:pos x="16" y="832"/>
                </a:cxn>
                <a:cxn ang="0">
                  <a:pos x="112" y="928"/>
                </a:cxn>
                <a:cxn ang="0">
                  <a:pos x="352" y="880"/>
                </a:cxn>
                <a:cxn ang="0">
                  <a:pos x="640" y="688"/>
                </a:cxn>
                <a:cxn ang="0">
                  <a:pos x="928" y="448"/>
                </a:cxn>
                <a:cxn ang="0">
                  <a:pos x="1120" y="256"/>
                </a:cxn>
                <a:cxn ang="0">
                  <a:pos x="1168" y="112"/>
                </a:cxn>
                <a:cxn ang="0">
                  <a:pos x="1120" y="16"/>
                </a:cxn>
                <a:cxn ang="0">
                  <a:pos x="1072" y="16"/>
                </a:cxn>
                <a:cxn ang="0">
                  <a:pos x="976" y="16"/>
                </a:cxn>
                <a:cxn ang="0">
                  <a:pos x="928" y="16"/>
                </a:cxn>
                <a:cxn ang="0">
                  <a:pos x="784" y="64"/>
                </a:cxn>
                <a:cxn ang="0">
                  <a:pos x="736" y="112"/>
                </a:cxn>
              </a:cxnLst>
              <a:rect l="0" t="0" r="r" b="b"/>
              <a:pathLst>
                <a:path w="1168" h="936">
                  <a:moveTo>
                    <a:pt x="160" y="496"/>
                  </a:moveTo>
                  <a:cubicBezTo>
                    <a:pt x="124" y="548"/>
                    <a:pt x="88" y="600"/>
                    <a:pt x="64" y="640"/>
                  </a:cubicBezTo>
                  <a:cubicBezTo>
                    <a:pt x="40" y="680"/>
                    <a:pt x="24" y="704"/>
                    <a:pt x="16" y="736"/>
                  </a:cubicBezTo>
                  <a:cubicBezTo>
                    <a:pt x="8" y="768"/>
                    <a:pt x="0" y="800"/>
                    <a:pt x="16" y="832"/>
                  </a:cubicBezTo>
                  <a:cubicBezTo>
                    <a:pt x="32" y="864"/>
                    <a:pt x="56" y="920"/>
                    <a:pt x="112" y="928"/>
                  </a:cubicBezTo>
                  <a:cubicBezTo>
                    <a:pt x="168" y="936"/>
                    <a:pt x="264" y="920"/>
                    <a:pt x="352" y="880"/>
                  </a:cubicBezTo>
                  <a:cubicBezTo>
                    <a:pt x="440" y="840"/>
                    <a:pt x="544" y="760"/>
                    <a:pt x="640" y="688"/>
                  </a:cubicBezTo>
                  <a:cubicBezTo>
                    <a:pt x="736" y="616"/>
                    <a:pt x="848" y="520"/>
                    <a:pt x="928" y="448"/>
                  </a:cubicBezTo>
                  <a:cubicBezTo>
                    <a:pt x="1008" y="376"/>
                    <a:pt x="1080" y="312"/>
                    <a:pt x="1120" y="256"/>
                  </a:cubicBezTo>
                  <a:cubicBezTo>
                    <a:pt x="1160" y="200"/>
                    <a:pt x="1168" y="152"/>
                    <a:pt x="1168" y="112"/>
                  </a:cubicBezTo>
                  <a:cubicBezTo>
                    <a:pt x="1168" y="72"/>
                    <a:pt x="1136" y="32"/>
                    <a:pt x="1120" y="16"/>
                  </a:cubicBezTo>
                  <a:cubicBezTo>
                    <a:pt x="1104" y="0"/>
                    <a:pt x="1096" y="16"/>
                    <a:pt x="1072" y="16"/>
                  </a:cubicBezTo>
                  <a:cubicBezTo>
                    <a:pt x="1048" y="16"/>
                    <a:pt x="1000" y="16"/>
                    <a:pt x="976" y="16"/>
                  </a:cubicBezTo>
                  <a:cubicBezTo>
                    <a:pt x="952" y="16"/>
                    <a:pt x="960" y="8"/>
                    <a:pt x="928" y="16"/>
                  </a:cubicBezTo>
                  <a:cubicBezTo>
                    <a:pt x="896" y="24"/>
                    <a:pt x="816" y="48"/>
                    <a:pt x="784" y="64"/>
                  </a:cubicBezTo>
                  <a:cubicBezTo>
                    <a:pt x="752" y="80"/>
                    <a:pt x="744" y="96"/>
                    <a:pt x="736" y="112"/>
                  </a:cubicBezTo>
                </a:path>
              </a:pathLst>
            </a:custGeom>
            <a:noFill/>
            <a:ln w="38100" cap="flat" cmpd="sng">
              <a:solidFill>
                <a:srgbClr val="8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2875" name="Oval 11"/>
            <p:cNvSpPr>
              <a:spLocks noChangeArrowheads="1"/>
            </p:cNvSpPr>
            <p:nvPr/>
          </p:nvSpPr>
          <p:spPr bwMode="auto">
            <a:xfrm>
              <a:off x="1440" y="2544"/>
              <a:ext cx="144" cy="144"/>
            </a:xfrm>
            <a:prstGeom prst="ellipse">
              <a:avLst/>
            </a:prstGeom>
            <a:solidFill>
              <a:srgbClr val="800080"/>
            </a:solidFill>
            <a:ln w="254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6478480" y="3584322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0" baseline="-25000" dirty="0" smtClean="0">
                <a:solidFill>
                  <a:srgbClr val="99FFCC"/>
                </a:solidFill>
                <a:ea typeface=""/>
                <a:sym typeface="Wingdings" pitchFamily="2" charset="2"/>
              </a:rPr>
              <a:t>c</a:t>
            </a:r>
            <a:endParaRPr lang="ko-KR" altLang="en-US" sz="3600" dirty="0"/>
          </a:p>
        </p:txBody>
      </p:sp>
      <p:sp>
        <p:nvSpPr>
          <p:cNvPr id="12" name="직사각형 11"/>
          <p:cNvSpPr/>
          <p:nvPr/>
        </p:nvSpPr>
        <p:spPr>
          <a:xfrm>
            <a:off x="7254466" y="3583446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0" baseline="-25000" dirty="0" smtClean="0">
                <a:solidFill>
                  <a:srgbClr val="99FFCC"/>
                </a:solidFill>
                <a:ea typeface=""/>
                <a:sym typeface="Wingdings" pitchFamily="2" charset="2"/>
              </a:rPr>
              <a:t>c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Comic Sans MS" pitchFamily="66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Comic Sans MS" pitchFamily="66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3726</TotalTime>
  <Words>1153</Words>
  <Application>Microsoft PowerPoint</Application>
  <PresentationFormat>화면 슬라이드 쇼(4:3)</PresentationFormat>
  <Paragraphs>344</Paragraphs>
  <Slides>52</Slides>
  <Notes>3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54" baseType="lpstr">
      <vt:lpstr>기본 디자인</vt:lpstr>
      <vt:lpstr>비트맵 이미지</vt:lpstr>
      <vt:lpstr>Half-Skyrmion Matter &amp; Quarkionic Matter</vt:lpstr>
      <vt:lpstr>Collaborators</vt:lpstr>
      <vt:lpstr>Contents</vt:lpstr>
      <vt:lpstr>1. Skyrme Model?</vt:lpstr>
      <vt:lpstr>Skyrmion Model</vt:lpstr>
      <vt:lpstr>Hadronic World (Skyrmionist’s Viewpoint)</vt:lpstr>
      <vt:lpstr>슬라이드 7</vt:lpstr>
      <vt:lpstr>슬라이드 8</vt:lpstr>
      <vt:lpstr>슬라이드 9</vt:lpstr>
      <vt:lpstr>Multi-Skyrmion system</vt:lpstr>
      <vt:lpstr>Toroidal B=2 skyrmion</vt:lpstr>
      <vt:lpstr>2. Dense Skyrmion Matter</vt:lpstr>
      <vt:lpstr>슬라이드 13</vt:lpstr>
      <vt:lpstr>슬라이드 14</vt:lpstr>
      <vt:lpstr>Simple Cubic Skyrmion Crystal</vt:lpstr>
      <vt:lpstr>Half-Skyrmion Crystal</vt:lpstr>
      <vt:lpstr>슬라이드 17</vt:lpstr>
      <vt:lpstr>슬라이드 18</vt:lpstr>
      <vt:lpstr>슬라이드 19</vt:lpstr>
      <vt:lpstr>슬라이드 20</vt:lpstr>
      <vt:lpstr>FCC Skyrmion Crystal</vt:lpstr>
      <vt:lpstr>Half-Skyrmion CC</vt:lpstr>
      <vt:lpstr>E/B vs. LF</vt:lpstr>
      <vt:lpstr>&lt;U&gt;=&lt;s&gt;</vt:lpstr>
      <vt:lpstr>슬라이드 25</vt:lpstr>
      <vt:lpstr>Skyrme Model(mp=0)</vt:lpstr>
      <vt:lpstr>p dynamics(r=0)</vt:lpstr>
      <vt:lpstr>p dynamics(r=0)</vt:lpstr>
      <vt:lpstr>p dynamics(r=0)</vt:lpstr>
      <vt:lpstr>p dynamics(r=0)</vt:lpstr>
      <vt:lpstr>pion effective mass</vt:lpstr>
      <vt:lpstr>Pseudogap?</vt:lpstr>
      <vt:lpstr>Skyrme Lagrangian</vt:lpstr>
      <vt:lpstr>Skyrme Lagrangian</vt:lpstr>
      <vt:lpstr>슬라이드 35</vt:lpstr>
      <vt:lpstr>Naive Estimation</vt:lpstr>
      <vt:lpstr>Naive Estimation</vt:lpstr>
      <vt:lpstr>E/B</vt:lpstr>
      <vt:lpstr>&lt;c&gt; &amp; &lt;U&gt;</vt:lpstr>
      <vt:lpstr>Pseudogap still remains?</vt:lpstr>
      <vt:lpstr>3. Hot &amp; Dense  Skyrmion Matter</vt:lpstr>
      <vt:lpstr>슬라이드 42</vt:lpstr>
      <vt:lpstr>Skyrmion Soup</vt:lpstr>
      <vt:lpstr>Skyrmion from Instanton</vt:lpstr>
      <vt:lpstr>E/B vs. LF</vt:lpstr>
      <vt:lpstr>슬라이드 46</vt:lpstr>
      <vt:lpstr>슬라이드 47</vt:lpstr>
      <vt:lpstr>슬라이드 48</vt:lpstr>
      <vt:lpstr>Pion  Gas!</vt:lpstr>
      <vt:lpstr>Conclusion</vt:lpstr>
      <vt:lpstr>Summary</vt:lpstr>
      <vt:lpstr>Thank You!</vt:lpstr>
    </vt:vector>
  </TitlesOfParts>
  <Company>Chungnam National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PIONS IN SKYRME MATTER</dc:title>
  <dc:creator>Byung-Yoon Park</dc:creator>
  <cp:lastModifiedBy>USER</cp:lastModifiedBy>
  <cp:revision>74</cp:revision>
  <dcterms:created xsi:type="dcterms:W3CDTF">2002-12-26T12:54:48Z</dcterms:created>
  <dcterms:modified xsi:type="dcterms:W3CDTF">2009-10-30T15:08:31Z</dcterms:modified>
</cp:coreProperties>
</file>