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0" r:id="rId3"/>
    <p:sldId id="310" r:id="rId4"/>
    <p:sldId id="305" r:id="rId5"/>
    <p:sldId id="312" r:id="rId6"/>
    <p:sldId id="301" r:id="rId7"/>
    <p:sldId id="300" r:id="rId8"/>
    <p:sldId id="266" r:id="rId9"/>
    <p:sldId id="293" r:id="rId10"/>
    <p:sldId id="271" r:id="rId11"/>
    <p:sldId id="269" r:id="rId12"/>
    <p:sldId id="309" r:id="rId13"/>
    <p:sldId id="275" r:id="rId14"/>
    <p:sldId id="276" r:id="rId15"/>
    <p:sldId id="289" r:id="rId16"/>
    <p:sldId id="290" r:id="rId17"/>
    <p:sldId id="286" r:id="rId18"/>
    <p:sldId id="288" r:id="rId19"/>
    <p:sldId id="311" r:id="rId20"/>
    <p:sldId id="268" r:id="rId21"/>
    <p:sldId id="295" r:id="rId22"/>
    <p:sldId id="297" r:id="rId23"/>
    <p:sldId id="303" r:id="rId24"/>
    <p:sldId id="304" r:id="rId25"/>
    <p:sldId id="281" r:id="rId26"/>
    <p:sldId id="272" r:id="rId27"/>
    <p:sldId id="274" r:id="rId28"/>
    <p:sldId id="292" r:id="rId29"/>
    <p:sldId id="279" r:id="rId30"/>
  </p:sldIdLst>
  <p:sldSz cx="9144000" cy="6858000" type="screen4x3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7F6"/>
    <a:srgbClr val="FAF1F0"/>
    <a:srgbClr val="F9EEED"/>
    <a:srgbClr val="F6E7E6"/>
    <a:srgbClr val="FBF4F3"/>
    <a:srgbClr val="F8EDEC"/>
    <a:srgbClr val="CC66FF"/>
    <a:srgbClr val="FF0066"/>
    <a:srgbClr val="FEFBF8"/>
    <a:srgbClr val="33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50" autoAdjust="0"/>
  </p:normalViewPr>
  <p:slideViewPr>
    <p:cSldViewPr>
      <p:cViewPr varScale="1">
        <p:scale>
          <a:sx n="88" d="100"/>
          <a:sy n="88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424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/>
          <a:lstStyle>
            <a:lvl1pPr algn="l">
              <a:defRPr sz="14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/>
          <a:lstStyle>
            <a:lvl1pPr algn="r">
              <a:defRPr sz="1400"/>
            </a:lvl1pPr>
          </a:lstStyle>
          <a:p>
            <a:fld id="{1E8B4B06-CFBD-4688-82FE-B33EDCBF1516}" type="datetimeFigureOut">
              <a:rPr lang="ko-KR" altLang="en-US" smtClean="0"/>
              <a:pPr/>
              <a:t>2009-09-26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 anchor="b"/>
          <a:lstStyle>
            <a:lvl1pPr algn="l">
              <a:defRPr sz="14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 anchor="b"/>
          <a:lstStyle>
            <a:lvl1pPr algn="r">
              <a:defRPr sz="1400"/>
            </a:lvl1pPr>
          </a:lstStyle>
          <a:p>
            <a:fld id="{82E49BA3-265C-448D-9985-CB439C7E25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/>
          <a:lstStyle>
            <a:lvl1pPr algn="l">
              <a:defRPr sz="14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/>
          <a:lstStyle>
            <a:lvl1pPr algn="r">
              <a:defRPr sz="1400"/>
            </a:lvl1pPr>
          </a:lstStyle>
          <a:p>
            <a:fld id="{5F224D64-605B-4FDA-8995-B51F69AC2637}" type="datetimeFigureOut">
              <a:rPr lang="ko-KR" altLang="en-US" smtClean="0"/>
              <a:pPr/>
              <a:t>2009-09-26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6" tIns="49523" rIns="99046" bIns="4952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6"/>
          </a:xfrm>
          <a:prstGeom prst="rect">
            <a:avLst/>
          </a:prstGeom>
        </p:spPr>
        <p:txBody>
          <a:bodyPr vert="horz" lIns="99046" tIns="49523" rIns="99046" bIns="49523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 anchor="b"/>
          <a:lstStyle>
            <a:lvl1pPr algn="l">
              <a:defRPr sz="14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 anchor="b"/>
          <a:lstStyle>
            <a:lvl1pPr algn="r">
              <a:defRPr sz="1400"/>
            </a:lvl1pPr>
          </a:lstStyle>
          <a:p>
            <a:fld id="{854DEA84-AE09-42F2-8B00-C8FD42C1FD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Now it’s turn to show comparison</a:t>
            </a:r>
            <a:r>
              <a:rPr lang="en-US" altLang="ko-KR" baseline="0" dirty="0" smtClean="0"/>
              <a:t> between two different trigger path. Before, I will explain about Monte-Carlo signal sample that we used.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We got</a:t>
            </a:r>
            <a:r>
              <a:rPr lang="en-US" altLang="ko-KR" baseline="0" dirty="0" smtClean="0"/>
              <a:t> 79k J/</a:t>
            </a:r>
            <a:r>
              <a:rPr lang="en-US" altLang="ko-KR" baseline="0" dirty="0" err="1" smtClean="0"/>
              <a:t>psis</a:t>
            </a:r>
            <a:r>
              <a:rPr lang="en-US" altLang="ko-KR" baseline="0" dirty="0" smtClean="0"/>
              <a:t> which are decayed to </a:t>
            </a:r>
            <a:r>
              <a:rPr lang="en-US" altLang="ko-KR" baseline="0" dirty="0" err="1" smtClean="0"/>
              <a:t>dimuons</a:t>
            </a:r>
            <a:r>
              <a:rPr lang="en-US" altLang="ko-KR" baseline="0" dirty="0" smtClean="0"/>
              <a:t>. Plots show J/psi eta and pt.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These shows</a:t>
            </a:r>
            <a:r>
              <a:rPr lang="en-US" altLang="ko-KR" baseline="0" dirty="0" smtClean="0"/>
              <a:t> eta and pt spectra of </a:t>
            </a:r>
            <a:r>
              <a:rPr lang="en-US" altLang="ko-KR" baseline="0" dirty="0" err="1" smtClean="0"/>
              <a:t>muons</a:t>
            </a:r>
            <a:r>
              <a:rPr lang="en-US" altLang="ko-KR" baseline="0" dirty="0" smtClean="0"/>
              <a:t> decayed from J/</a:t>
            </a:r>
            <a:r>
              <a:rPr lang="en-US" altLang="ko-KR" baseline="0" dirty="0" err="1" smtClean="0"/>
              <a:t>psis</a:t>
            </a:r>
            <a:r>
              <a:rPr lang="en-US" altLang="ko-KR" baseline="0" dirty="0" smtClean="0"/>
              <a:t> of the previous slide.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First</a:t>
            </a:r>
            <a:r>
              <a:rPr lang="en-US" altLang="ko-KR" baseline="0" dirty="0" smtClean="0"/>
              <a:t>, I would like to compare </a:t>
            </a:r>
            <a:r>
              <a:rPr lang="en-US" altLang="ko-KR" baseline="0" dirty="0" err="1" smtClean="0"/>
              <a:t>PbPb</a:t>
            </a:r>
            <a:r>
              <a:rPr lang="en-US" altLang="ko-KR" baseline="0" dirty="0" smtClean="0"/>
              <a:t> and pp trigger rate. You can see that L1 trigger doesn’t reject </a:t>
            </a:r>
            <a:r>
              <a:rPr lang="en-US" altLang="ko-KR" baseline="0" dirty="0" err="1" smtClean="0"/>
              <a:t>PbPb</a:t>
            </a:r>
            <a:r>
              <a:rPr lang="en-US" altLang="ko-KR" baseline="0" dirty="0" smtClean="0"/>
              <a:t> data. </a:t>
            </a:r>
            <a:r>
              <a:rPr lang="en-US" altLang="ko-KR" dirty="0" smtClean="0"/>
              <a:t>This optimism is</a:t>
            </a:r>
          </a:p>
          <a:p>
            <a:r>
              <a:rPr lang="en-US" altLang="ko-KR" dirty="0" smtClean="0"/>
              <a:t>based on the fact that the maximal collision rate for Pb+Pb is just about 8 kHz in the beginning of storage at the</a:t>
            </a:r>
          </a:p>
          <a:p>
            <a:r>
              <a:rPr lang="en-US" altLang="ko-KR" dirty="0" smtClean="0"/>
              <a:t>designed luminosity, L = E27, and that it is much smaller than the input rate for HLT in p + p, which</a:t>
            </a:r>
          </a:p>
          <a:p>
            <a:r>
              <a:rPr lang="en-US" altLang="ko-KR" dirty="0" smtClean="0"/>
              <a:t>is about 100 kHz. According to CMS NOTE of </a:t>
            </a:r>
            <a:r>
              <a:rPr lang="en-US" altLang="ko-KR" dirty="0" err="1" smtClean="0"/>
              <a:t>PbPb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hlt</a:t>
            </a:r>
            <a:r>
              <a:rPr lang="en-US" altLang="ko-KR" dirty="0" smtClean="0"/>
              <a:t>, the average event size of Pb+Pb is less than about factor of ten larger than that of p + p even though considering an uncertainty of predictions and an underestimation by simulation. This implies that</a:t>
            </a:r>
          </a:p>
          <a:p>
            <a:r>
              <a:rPr lang="en-US" altLang="ko-KR" dirty="0" smtClean="0"/>
              <a:t>all heavy-ion collision events can be sent to the heavy-ion HLT with minimum bias condition. On the other hand, for pp collisions, 99.7% events are rejected at L1 and 99.85% at HLT. Because HLT output bandwidth is 225MByte/sec and storage cannot register all pp events. In sum, not only raising the trigger efficiency but also maintaining reasonable trigger rate is important.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We used prompt J/psi signal sample generated by PYTHIA at 10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TeV</a:t>
            </a:r>
            <a:r>
              <a:rPr lang="en-US" altLang="ko-KR" baseline="0" dirty="0" smtClean="0"/>
              <a:t>. Some essential parameters are shown here. By MSEL 61, quarkonium production via color-singlet and color-octet mechanism based on NRQCD. And Branching ratio J/psi to </a:t>
            </a:r>
            <a:r>
              <a:rPr lang="en-US" altLang="ko-KR" baseline="0" dirty="0" err="1" smtClean="0"/>
              <a:t>mumu</a:t>
            </a:r>
            <a:r>
              <a:rPr lang="en-US" altLang="ko-KR" baseline="0" dirty="0" smtClean="0"/>
              <a:t> is 1.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We generated J/psi</a:t>
            </a:r>
            <a:r>
              <a:rPr lang="en-US" altLang="ko-KR" baseline="0" dirty="0" smtClean="0"/>
              <a:t> sample in full phase-space to get geometrical acceptance. When both </a:t>
            </a:r>
            <a:r>
              <a:rPr lang="en-US" altLang="ko-KR" baseline="0" dirty="0" err="1" smtClean="0"/>
              <a:t>muons</a:t>
            </a:r>
            <a:r>
              <a:rPr lang="en-US" altLang="ko-KR" baseline="0" dirty="0" smtClean="0"/>
              <a:t> from J/psi decay are in muon chamber region, from -2.4 to 2.4, they are preselected. Eta acceptance was 44%.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This</a:t>
            </a:r>
            <a:r>
              <a:rPr lang="en-US" altLang="ko-KR" baseline="0" dirty="0" smtClean="0"/>
              <a:t> is invariant mass spectrum of dimuon for the J/psi candidates determined by L3. Two L3 </a:t>
            </a:r>
            <a:r>
              <a:rPr lang="en-US" altLang="ko-KR" baseline="0" dirty="0" err="1" smtClean="0"/>
              <a:t>muons</a:t>
            </a:r>
            <a:r>
              <a:rPr lang="en-US" altLang="ko-KR" baseline="0" dirty="0" smtClean="0"/>
              <a:t> are combined by four-vector. Before combining, we checked reconstructed L3 </a:t>
            </a:r>
            <a:r>
              <a:rPr lang="en-US" altLang="ko-KR" baseline="0" dirty="0" err="1" smtClean="0"/>
              <a:t>muons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ard</a:t>
            </a:r>
            <a:r>
              <a:rPr lang="en-US" altLang="ko-KR" baseline="0" dirty="0" smtClean="0"/>
              <a:t> fake or not by using </a:t>
            </a:r>
            <a:r>
              <a:rPr lang="en-US" altLang="ko-KR" baseline="0" dirty="0" err="1" smtClean="0"/>
              <a:t>MuonTrackAssociatorbyHits</a:t>
            </a:r>
            <a:r>
              <a:rPr lang="en-US" altLang="ko-KR" baseline="0" dirty="0" smtClean="0"/>
              <a:t>. This </a:t>
            </a:r>
            <a:r>
              <a:rPr lang="en-US" altLang="ko-KR" baseline="0" dirty="0" err="1" smtClean="0"/>
              <a:t>mached</a:t>
            </a:r>
            <a:r>
              <a:rPr lang="en-US" altLang="ko-KR" baseline="0" dirty="0" smtClean="0"/>
              <a:t> muon </a:t>
            </a:r>
            <a:r>
              <a:rPr lang="en-US" altLang="ko-KR" baseline="0" dirty="0" err="1" smtClean="0"/>
              <a:t>simTrack</a:t>
            </a:r>
            <a:r>
              <a:rPr lang="en-US" altLang="ko-KR" baseline="0" dirty="0" smtClean="0"/>
              <a:t> and </a:t>
            </a:r>
            <a:r>
              <a:rPr lang="en-US" altLang="ko-KR" baseline="0" dirty="0" err="1" smtClean="0"/>
              <a:t>Rectrack</a:t>
            </a:r>
            <a:r>
              <a:rPr lang="en-US" altLang="ko-KR" baseline="0" dirty="0" smtClean="0"/>
              <a:t> with purity parameter. Purity is defined as ration of the number of shared his between the reconstructed tracks and the simulated tracks to the number of valid hits in the </a:t>
            </a:r>
            <a:r>
              <a:rPr lang="en-US" altLang="ko-KR" baseline="0" dirty="0" err="1" smtClean="0"/>
              <a:t>RecTracks</a:t>
            </a:r>
            <a:r>
              <a:rPr lang="en-US" altLang="ko-KR" baseline="0" dirty="0" smtClean="0"/>
              <a:t>. We take only </a:t>
            </a:r>
            <a:r>
              <a:rPr lang="en-US" altLang="ko-KR" baseline="0" dirty="0" err="1" smtClean="0"/>
              <a:t>reco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muons</a:t>
            </a:r>
            <a:r>
              <a:rPr lang="en-US" altLang="ko-KR" baseline="0" dirty="0" smtClean="0"/>
              <a:t> with purity 1 and check both </a:t>
            </a:r>
            <a:r>
              <a:rPr lang="en-US" altLang="ko-KR" baseline="0" dirty="0" err="1" smtClean="0"/>
              <a:t>muons</a:t>
            </a:r>
            <a:r>
              <a:rPr lang="en-US" altLang="ko-KR" baseline="0" dirty="0" smtClean="0"/>
              <a:t> were came from same mother </a:t>
            </a:r>
            <a:r>
              <a:rPr lang="en-US" altLang="ko-KR" baseline="0" dirty="0" err="1" smtClean="0"/>
              <a:t>vertax</a:t>
            </a:r>
            <a:r>
              <a:rPr lang="en-US" altLang="ko-KR" baseline="0" dirty="0" smtClean="0"/>
              <a:t>. 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aseline="0" dirty="0" smtClean="0"/>
              <a:t>.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EA84-AE09-42F2-8B00-C8FD42C1FDA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21102"/>
            <a:ext cx="7772400" cy="1470025"/>
          </a:xfrm>
          <a:noFill/>
          <a:ln>
            <a:noFill/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  <a:effectLst/>
                <a:latin typeface="Century Schoolbook" pitchFamily="18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928926" y="6356350"/>
            <a:ext cx="3681706" cy="365125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defRPr>
            </a:lvl1pPr>
          </a:lstStyle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72528" y="6357958"/>
            <a:ext cx="400024" cy="365125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defRPr>
            </a:lvl1pPr>
          </a:lstStyle>
          <a:p>
            <a:fld id="{33F1A90B-C90B-4AA3-8167-38F957B1AD9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3627-02DB-423F-90FC-DDDD0FCF927B}" type="datetime1">
              <a:rPr lang="ko-KR" altLang="en-US" smtClean="0"/>
              <a:pPr/>
              <a:t>2009-09-26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DF47-E445-4DFF-A33E-39B2E3D46DD0}" type="datetime1">
              <a:rPr lang="ko-KR" altLang="en-US" smtClean="0"/>
              <a:pPr/>
              <a:t>2009-09-26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9782" y="170130"/>
            <a:ext cx="8229600" cy="1143000"/>
          </a:xfrm>
        </p:spPr>
        <p:txBody>
          <a:bodyPr>
            <a:normAutofit/>
          </a:bodyPr>
          <a:lstStyle>
            <a:lvl1pPr>
              <a:defRPr sz="3600" b="1" u="sng">
                <a:ln>
                  <a:noFill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/>
                <a:latin typeface="Century Schoolbook" pitchFamily="18" charset="0"/>
                <a:cs typeface="Times New Roman" pitchFamily="18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buClr>
                <a:srgbClr val="C00000"/>
              </a:buClr>
              <a:defRPr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lnSpc>
                <a:spcPct val="150000"/>
              </a:lnSpc>
              <a:buClr>
                <a:schemeClr val="accent3">
                  <a:lumMod val="75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50000"/>
              </a:lnSpc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lnSpc>
                <a:spcPct val="150000"/>
              </a:lnSpc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lnSpc>
                <a:spcPct val="150000"/>
              </a:lnSpc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428860" y="6356350"/>
            <a:ext cx="3929090" cy="365125"/>
          </a:xfrm>
        </p:spPr>
        <p:txBody>
          <a:bodyPr/>
          <a:lstStyle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defRPr>
            </a:lvl1pPr>
          </a:lstStyle>
          <a:p>
            <a:r>
              <a:rPr lang="en-US" altLang="ko-KR" dirty="0" smtClean="0"/>
              <a:t>25 – 26 Sep. 2009 Heavy Ion Meeting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471462" cy="365125"/>
          </a:xfrm>
        </p:spPr>
        <p:txBody>
          <a:bodyPr/>
          <a:lstStyle>
            <a:lvl1pPr>
              <a:defRPr b="1">
                <a:solidFill>
                  <a:srgbClr val="003366"/>
                </a:solidFill>
              </a:defRPr>
            </a:lvl1pPr>
          </a:lstStyle>
          <a:p>
            <a:fld id="{33F1A90B-C90B-4AA3-8167-38F957B1AD9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322233" y="6270868"/>
            <a:ext cx="8460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94CE-2BA8-4A3A-BE49-AD6F41B9807C}" type="datetime1">
              <a:rPr lang="ko-KR" altLang="en-US" smtClean="0"/>
              <a:pPr/>
              <a:t>2009-09-26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7E23-115D-46BB-8370-AC8304564467}" type="datetime1">
              <a:rPr lang="ko-KR" altLang="en-US" smtClean="0"/>
              <a:pPr/>
              <a:t>2009-09-26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EC4C-F85F-4BF9-B5C9-BDCACA7D3883}" type="datetime1">
              <a:rPr lang="ko-KR" altLang="en-US" smtClean="0"/>
              <a:pPr/>
              <a:t>2009-09-26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A252-2E1D-416B-98C1-31549540D769}" type="datetime1">
              <a:rPr lang="ko-KR" altLang="en-US" smtClean="0"/>
              <a:pPr/>
              <a:t>2009-09-26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914B-A551-4ABD-AE53-0DBBE3BEFBF2}" type="datetime1">
              <a:rPr lang="ko-KR" altLang="en-US" smtClean="0"/>
              <a:pPr/>
              <a:t>2009-09-26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71A2-045B-457F-AF45-422521662B23}" type="datetime1">
              <a:rPr lang="ko-KR" altLang="en-US" smtClean="0"/>
              <a:pPr/>
              <a:t>2009-09-26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D3E4-2EBA-4D70-8D58-E50265E11C2B}" type="datetime1">
              <a:rPr lang="ko-KR" altLang="en-US" smtClean="0"/>
              <a:pPr/>
              <a:t>2009-09-26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E7E6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ln>
                <a:solidFill>
                  <a:schemeClr val="bg1">
                    <a:lumMod val="65000"/>
                  </a:schemeClr>
                </a:solidFill>
              </a:ln>
              <a:latin typeface="Century Schoolbook" pitchFamily="18" charset="0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0B539-7EC3-4966-B115-69BE5508A806}" type="datetime1">
              <a:rPr lang="ko-KR" altLang="en-US" smtClean="0"/>
              <a:pPr/>
              <a:t>2009-09-26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786050" y="6356350"/>
            <a:ext cx="3500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defRPr>
            </a:lvl1pPr>
          </a:lstStyle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1A90B-C90B-4AA3-8167-38F957B1AD9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Picture 2" descr="C:\Documents and Settings\김지현\바탕 화면\학교로고\globalsymbol_home_large.gif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8147050" y="307975"/>
            <a:ext cx="692150" cy="9318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 descr="C:\Documents and Settings\김지현\바탕 화면\CMS_logo.JPG"/>
          <p:cNvPicPr>
            <a:picLocks noChangeAspect="1" noChangeArrowheads="1"/>
          </p:cNvPicPr>
          <p:nvPr userDrawn="1"/>
        </p:nvPicPr>
        <p:blipFill>
          <a:blip r:embed="rId14">
            <a:lum contrast="30000"/>
          </a:blip>
          <a:srcRect/>
          <a:stretch>
            <a:fillRect/>
          </a:stretch>
        </p:blipFill>
        <p:spPr bwMode="auto">
          <a:xfrm>
            <a:off x="258763" y="320675"/>
            <a:ext cx="792162" cy="7921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71670" y="3071810"/>
            <a:ext cx="5380410" cy="32976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8001056" cy="1377537"/>
          </a:xfr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Low-</a:t>
            </a:r>
            <a:r>
              <a:rPr lang="en-US" altLang="ko-KR" b="1" i="1" dirty="0" err="1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p</a:t>
            </a:r>
            <a:r>
              <a:rPr lang="en-US" altLang="ko-KR" b="1" i="1" baseline="-25000" dirty="0" err="1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T</a:t>
            </a:r>
            <a:r>
              <a:rPr lang="en-US" altLang="ko-KR" b="1" i="1" baseline="-250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en-US" altLang="ko-KR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</a:rPr>
              <a:t> </a:t>
            </a:r>
            <a:r>
              <a:rPr lang="en-US" altLang="ko-KR" b="1" dirty="0" err="1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</a:rPr>
              <a:t>dimuon</a:t>
            </a:r>
            <a:r>
              <a:rPr lang="en-US" altLang="ko-KR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</a:rPr>
              <a:t> triggering </a:t>
            </a:r>
            <a:br>
              <a:rPr lang="en-US" altLang="ko-KR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</a:rPr>
            </a:br>
            <a:r>
              <a:rPr lang="en-US" altLang="ko-KR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</a:rPr>
              <a:t>for </a:t>
            </a:r>
            <a:r>
              <a:rPr lang="en-US" altLang="ko-KR" b="1" dirty="0" err="1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quarkonia</a:t>
            </a:r>
            <a:r>
              <a:rPr lang="en-US" altLang="ko-KR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 measurements</a:t>
            </a:r>
            <a:r>
              <a:rPr lang="en-US" altLang="ko-KR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</a:rPr>
              <a:t> </a:t>
            </a:r>
            <a:br>
              <a:rPr lang="en-US" altLang="ko-KR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</a:rPr>
            </a:br>
            <a:r>
              <a:rPr lang="en-US" altLang="ko-KR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</a:rPr>
              <a:t>in p+p collisions in CMS</a:t>
            </a:r>
            <a:endParaRPr lang="ko-KR" altLang="en-US" b="1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85852" y="5786454"/>
            <a:ext cx="2571768" cy="71438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altLang="ko-KR" dirty="0" err="1" smtClean="0">
                <a:ln>
                  <a:noFill/>
                </a:ln>
                <a:solidFill>
                  <a:schemeClr val="tx1"/>
                </a:solidFill>
              </a:rPr>
              <a:t>Ji</a:t>
            </a:r>
            <a:r>
              <a:rPr lang="en-US" altLang="ko-KR" dirty="0" smtClean="0">
                <a:ln>
                  <a:noFill/>
                </a:ln>
                <a:solidFill>
                  <a:schemeClr val="tx1"/>
                </a:solidFill>
              </a:rPr>
              <a:t> Hyun Kim</a:t>
            </a:r>
          </a:p>
          <a:p>
            <a:pPr algn="l"/>
            <a:r>
              <a:rPr lang="en-US" altLang="ko-KR" dirty="0" smtClean="0">
                <a:ln>
                  <a:noFill/>
                </a:ln>
                <a:solidFill>
                  <a:schemeClr val="tx1"/>
                </a:solidFill>
              </a:rPr>
              <a:t>Korea University</a:t>
            </a:r>
            <a:endParaRPr lang="ko-KR" altLang="en-US" dirty="0">
              <a:ln>
                <a:noFill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Suggestion : Remove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T</a:t>
            </a:r>
            <a:r>
              <a:rPr lang="en-US" altLang="ko-KR" dirty="0" smtClean="0"/>
              <a:t> cut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380106"/>
            <a:ext cx="8229600" cy="2242286"/>
          </a:xfrm>
        </p:spPr>
        <p:txBody>
          <a:bodyPr>
            <a:normAutofit fontScale="62500" lnSpcReduction="20000"/>
          </a:bodyPr>
          <a:lstStyle/>
          <a:p>
            <a:r>
              <a:rPr lang="en-US" altLang="ko-KR" dirty="0" smtClean="0"/>
              <a:t>Several reasons to </a:t>
            </a:r>
            <a:r>
              <a:rPr lang="en-US" altLang="ko-KR" dirty="0" smtClean="0">
                <a:solidFill>
                  <a:srgbClr val="FF0000"/>
                </a:solidFill>
              </a:rPr>
              <a:t>remove the low-p</a:t>
            </a:r>
            <a:r>
              <a:rPr lang="en-US" altLang="ko-KR" baseline="-25000" dirty="0" smtClean="0">
                <a:solidFill>
                  <a:srgbClr val="FF0000"/>
                </a:solidFill>
              </a:rPr>
              <a:t>T</a:t>
            </a:r>
            <a:r>
              <a:rPr lang="en-US" altLang="ko-KR" dirty="0" smtClean="0">
                <a:solidFill>
                  <a:srgbClr val="FF0000"/>
                </a:solidFill>
              </a:rPr>
              <a:t> cut</a:t>
            </a:r>
            <a:r>
              <a:rPr lang="en-US" altLang="ko-KR" dirty="0" smtClean="0"/>
              <a:t> in CMS default dimuon trigger </a:t>
            </a:r>
          </a:p>
          <a:p>
            <a:pPr lvl="1"/>
            <a:r>
              <a:rPr lang="en-US" altLang="ko-KR" dirty="0" smtClean="0"/>
              <a:t>All measurements “in-medium”(HI) are in comparison with “vacuum”(pp)</a:t>
            </a:r>
          </a:p>
          <a:p>
            <a:pPr lvl="1"/>
            <a:r>
              <a:rPr lang="en-US" altLang="ko-KR" dirty="0" smtClean="0"/>
              <a:t>CMS detector can measure </a:t>
            </a:r>
            <a:r>
              <a:rPr lang="en-US" altLang="ko-KR" dirty="0" err="1" smtClean="0"/>
              <a:t>muons</a:t>
            </a:r>
            <a:r>
              <a:rPr lang="en-US" altLang="ko-KR" dirty="0" smtClean="0"/>
              <a:t> down to ~1 GeV/c in the forward region.</a:t>
            </a:r>
          </a:p>
          <a:p>
            <a:pPr lvl="1"/>
            <a:r>
              <a:rPr lang="en-US" altLang="ko-KR" dirty="0" smtClean="0"/>
              <a:t>Shape of </a:t>
            </a:r>
            <a:r>
              <a:rPr lang="en-US" altLang="ko-KR" dirty="0" err="1" smtClean="0"/>
              <a:t>p</a:t>
            </a:r>
            <a:r>
              <a:rPr lang="en-US" altLang="ko-KR" baseline="-25000" dirty="0" err="1" smtClean="0"/>
              <a:t>T</a:t>
            </a:r>
            <a:r>
              <a:rPr lang="en-US" altLang="ko-KR" dirty="0" smtClean="0"/>
              <a:t> distribution is the essential tool to differentiate production models.</a:t>
            </a:r>
          </a:p>
          <a:p>
            <a:pPr lvl="1"/>
            <a:r>
              <a:rPr lang="en-US" altLang="ko-KR" dirty="0" smtClean="0"/>
              <a:t>RHIC measurements are limited at low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T</a:t>
            </a:r>
            <a:r>
              <a:rPr lang="en-US" altLang="ko-KR" baseline="-25000" dirty="0" smtClean="0"/>
              <a:t> </a:t>
            </a:r>
            <a:r>
              <a:rPr lang="en-US" altLang="ko-KR" dirty="0" smtClean="0"/>
              <a:t>region.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786" y="3562441"/>
            <a:ext cx="3929090" cy="28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0816" y="3563547"/>
            <a:ext cx="3786214" cy="286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0" dirty="0" smtClean="0"/>
              <a:t>CMS Default vs. New setting</a:t>
            </a:r>
            <a:endParaRPr lang="ko-KR" altLang="en-US" b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92394" y="1189164"/>
            <a:ext cx="5286412" cy="578290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Trigger Structure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500034" y="1775878"/>
            <a:ext cx="6357982" cy="2214578"/>
          </a:xfrm>
          <a:prstGeom prst="roundRect">
            <a:avLst>
              <a:gd name="adj" fmla="val 10953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00846" y="4009158"/>
            <a:ext cx="6357982" cy="2214578"/>
          </a:xfrm>
          <a:prstGeom prst="roundRect">
            <a:avLst>
              <a:gd name="adj" fmla="val 10953"/>
            </a:avLst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336" y="1875200"/>
            <a:ext cx="6262701" cy="433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000892" y="2786058"/>
            <a:ext cx="18573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HLT_DoubleMu3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1036" y="4929198"/>
            <a:ext cx="18573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HLT_DoubleMu0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798852" y="3011523"/>
            <a:ext cx="928694" cy="142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724964" y="5216865"/>
            <a:ext cx="1071570" cy="142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3331255" y="3055253"/>
            <a:ext cx="720000" cy="142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3328805" y="5269831"/>
            <a:ext cx="720000" cy="142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5748461" y="3057703"/>
            <a:ext cx="720000" cy="142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5742841" y="5269831"/>
            <a:ext cx="720000" cy="142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물결 16"/>
          <p:cNvSpPr/>
          <p:nvPr/>
        </p:nvSpPr>
        <p:spPr>
          <a:xfrm rot="20444755">
            <a:off x="6857987" y="3832096"/>
            <a:ext cx="2170455" cy="936984"/>
          </a:xfrm>
          <a:prstGeom prst="wave">
            <a:avLst>
              <a:gd name="adj1" fmla="val 12500"/>
              <a:gd name="adj2" fmla="val 210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Comic Sans MS" pitchFamily="66" charset="0"/>
              </a:rPr>
              <a:t>Similar to HI dimuon trigger</a:t>
            </a:r>
            <a:endParaRPr lang="ko-KR" altLang="en-US" b="1" dirty="0">
              <a:latin typeface="Comic Sans MS" pitchFamily="66" charset="0"/>
            </a:endParaRPr>
          </a:p>
        </p:txBody>
      </p:sp>
      <p:sp>
        <p:nvSpPr>
          <p:cNvPr id="18" name="설명선 1 17"/>
          <p:cNvSpPr/>
          <p:nvPr/>
        </p:nvSpPr>
        <p:spPr>
          <a:xfrm>
            <a:off x="2093972" y="5357826"/>
            <a:ext cx="1000132" cy="714380"/>
          </a:xfrm>
          <a:prstGeom prst="borderCallout1">
            <a:avLst>
              <a:gd name="adj1" fmla="val 17457"/>
              <a:gd name="adj2" fmla="val 2749"/>
              <a:gd name="adj3" fmla="val -8665"/>
              <a:gd name="adj4" fmla="val -29027"/>
            </a:avLst>
          </a:prstGeom>
          <a:ln w="31750">
            <a:headEnd type="none"/>
            <a:tailEnd type="oval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/>
              <a:t>Low track quality and without </a:t>
            </a:r>
            <a:r>
              <a:rPr lang="en-US" altLang="ko-KR" sz="1100" b="1" i="1" dirty="0" smtClean="0"/>
              <a:t>p</a:t>
            </a:r>
            <a:r>
              <a:rPr lang="en-US" altLang="ko-KR" sz="1100" b="1" i="1" baseline="-25000" dirty="0" smtClean="0"/>
              <a:t>T</a:t>
            </a:r>
            <a:r>
              <a:rPr lang="en-US" altLang="ko-KR" sz="1100" b="1" dirty="0" smtClean="0"/>
              <a:t> threshold</a:t>
            </a:r>
            <a:endParaRPr lang="ko-KR" alt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28690" y="2643182"/>
            <a:ext cx="7772400" cy="1470025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altLang="ko-KR" sz="4400" b="1" dirty="0" smtClean="0"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rPr>
              <a:t>Trigger Study </a:t>
            </a:r>
            <a:endParaRPr lang="ko-KR" altLang="en-US" sz="4400" b="1" dirty="0"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ko-KR" dirty="0" smtClean="0"/>
              <a:t>η</a:t>
            </a:r>
            <a:r>
              <a:rPr lang="en-US" altLang="ko-KR" dirty="0" smtClean="0"/>
              <a:t> &amp;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T</a:t>
            </a:r>
            <a:r>
              <a:rPr lang="en-US" altLang="ko-KR" i="1" dirty="0" smtClean="0"/>
              <a:t> </a:t>
            </a:r>
            <a:r>
              <a:rPr lang="en-US" altLang="ko-KR" dirty="0" err="1" smtClean="0"/>
              <a:t>Specra</a:t>
            </a:r>
            <a:r>
              <a:rPr lang="en-US" altLang="ko-KR" dirty="0" smtClean="0"/>
              <a:t> : J/</a:t>
            </a:r>
            <a:r>
              <a:rPr lang="el-GR" altLang="ko-KR" dirty="0" smtClean="0"/>
              <a:t>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8971" y="1259026"/>
            <a:ext cx="8068158" cy="1527032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MC signal sample </a:t>
            </a:r>
          </a:p>
          <a:p>
            <a:pPr lvl="1"/>
            <a:r>
              <a:rPr lang="en-US" altLang="ko-KR" dirty="0" smtClean="0"/>
              <a:t>PYTHIA 6.416, </a:t>
            </a:r>
            <a:r>
              <a:rPr lang="en-US" altLang="ko-KR" dirty="0" smtClean="0">
                <a:ea typeface="HY태백B" pitchFamily="18" charset="-127"/>
              </a:rPr>
              <a:t>√s</a:t>
            </a:r>
            <a:r>
              <a:rPr lang="en-US" altLang="ko-KR" baseline="-25000" dirty="0" smtClean="0">
                <a:ea typeface="HY태백B" pitchFamily="18" charset="-127"/>
              </a:rPr>
              <a:t> </a:t>
            </a:r>
            <a:r>
              <a:rPr lang="en-US" altLang="ko-KR" dirty="0" smtClean="0">
                <a:ea typeface="HY태백B" pitchFamily="18" charset="-127"/>
              </a:rPr>
              <a:t>= 10 </a:t>
            </a:r>
            <a:r>
              <a:rPr lang="en-US" altLang="ko-KR" dirty="0" err="1" smtClean="0">
                <a:ea typeface="HY태백B" pitchFamily="18" charset="-127"/>
              </a:rPr>
              <a:t>TeV</a:t>
            </a:r>
            <a:endParaRPr lang="en-US" altLang="ko-KR" dirty="0" smtClean="0">
              <a:ea typeface="HY태백B" pitchFamily="18" charset="-127"/>
            </a:endParaRPr>
          </a:p>
          <a:p>
            <a:pPr lvl="1"/>
            <a:r>
              <a:rPr lang="en-US" altLang="ko-KR" dirty="0" smtClean="0"/>
              <a:t>79,004 </a:t>
            </a:r>
            <a:r>
              <a:rPr lang="en-US" altLang="ko-KR" dirty="0" smtClean="0">
                <a:solidFill>
                  <a:srgbClr val="FF0000"/>
                </a:solidFill>
              </a:rPr>
              <a:t>J/</a:t>
            </a:r>
            <a:r>
              <a:rPr lang="el-GR" altLang="ko-KR" dirty="0" smtClean="0">
                <a:solidFill>
                  <a:srgbClr val="FF0000"/>
                </a:solidFill>
              </a:rPr>
              <a:t>ψ</a:t>
            </a:r>
            <a:r>
              <a:rPr lang="en-US" altLang="ko-KR" dirty="0" smtClean="0"/>
              <a:t>s which are forced to decay to </a:t>
            </a:r>
            <a:r>
              <a:rPr lang="el-GR" altLang="ko-KR" dirty="0" smtClean="0"/>
              <a:t>μ</a:t>
            </a:r>
            <a:r>
              <a:rPr lang="en-US" altLang="ko-KR" dirty="0" smtClean="0"/>
              <a:t>+</a:t>
            </a:r>
            <a:r>
              <a:rPr lang="el-GR" altLang="ko-KR" dirty="0" smtClean="0"/>
              <a:t>μ</a:t>
            </a:r>
            <a:r>
              <a:rPr lang="en-US" altLang="ko-KR" dirty="0" smtClean="0"/>
              <a:t>-</a:t>
            </a:r>
          </a:p>
          <a:p>
            <a:pPr lvl="1"/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781"/>
          <a:stretch>
            <a:fillRect/>
          </a:stretch>
        </p:blipFill>
        <p:spPr bwMode="auto">
          <a:xfrm>
            <a:off x="214282" y="2924402"/>
            <a:ext cx="431018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t="-1903"/>
          <a:stretch>
            <a:fillRect/>
          </a:stretch>
        </p:blipFill>
        <p:spPr bwMode="auto">
          <a:xfrm>
            <a:off x="4692574" y="2913251"/>
            <a:ext cx="4247025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143108" y="4846609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J/</a:t>
            </a:r>
            <a:r>
              <a:rPr lang="el-GR" altLang="ko-KR" sz="2000" dirty="0" smtClean="0">
                <a:latin typeface="Arial" pitchFamily="34" charset="0"/>
                <a:cs typeface="Arial" pitchFamily="34" charset="0"/>
              </a:rPr>
              <a:t>ψ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132" y="478632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J/</a:t>
            </a:r>
            <a:r>
              <a:rPr lang="el-GR" altLang="ko-KR" sz="2000" dirty="0" smtClean="0">
                <a:latin typeface="Arial" pitchFamily="34" charset="0"/>
                <a:cs typeface="Arial" pitchFamily="34" charset="0"/>
              </a:rPr>
              <a:t>ψ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ko-KR" dirty="0" smtClean="0"/>
              <a:t>η</a:t>
            </a:r>
            <a:r>
              <a:rPr lang="en-US" altLang="ko-KR" dirty="0" smtClean="0"/>
              <a:t> &amp;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T</a:t>
            </a:r>
            <a:r>
              <a:rPr lang="en-US" altLang="ko-KR" dirty="0" smtClean="0"/>
              <a:t> Spectra : </a:t>
            </a:r>
            <a:r>
              <a:rPr lang="el-GR" altLang="ko-KR" dirty="0" smtClean="0"/>
              <a:t>μ</a:t>
            </a:r>
            <a:r>
              <a:rPr lang="en-US" altLang="ko-KR" dirty="0" smtClean="0"/>
              <a:t>+</a:t>
            </a:r>
            <a:r>
              <a:rPr lang="el-GR" altLang="ko-KR" dirty="0" smtClean="0"/>
              <a:t>μ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14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84" y="2890591"/>
            <a:ext cx="4308148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4108" y="2926150"/>
            <a:ext cx="4292444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22534" y="4676541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2000" dirty="0" smtClean="0"/>
              <a:t>μ</a:t>
            </a:r>
            <a:r>
              <a:rPr lang="en-US" altLang="ko-KR" sz="2000" dirty="0" smtClean="0"/>
              <a:t>+</a:t>
            </a:r>
            <a:r>
              <a:rPr lang="el-GR" altLang="ko-KR" sz="2000" dirty="0" smtClean="0"/>
              <a:t>μ</a:t>
            </a:r>
            <a:r>
              <a:rPr lang="en-US" altLang="ko-KR" sz="2000" dirty="0" smtClean="0"/>
              <a:t>-</a:t>
            </a:r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422637" y="4692224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2000" dirty="0" smtClean="0"/>
              <a:t>μ</a:t>
            </a:r>
            <a:r>
              <a:rPr lang="en-US" altLang="ko-KR" sz="2000" dirty="0" smtClean="0"/>
              <a:t>+</a:t>
            </a:r>
            <a:r>
              <a:rPr lang="el-GR" altLang="ko-KR" sz="2000" dirty="0" smtClean="0"/>
              <a:t>μ</a:t>
            </a:r>
            <a:r>
              <a:rPr lang="en-US" altLang="ko-KR" sz="2000" dirty="0" smtClean="0"/>
              <a:t>-</a:t>
            </a:r>
            <a:endParaRPr lang="ko-KR" altLang="en-US" sz="2000" dirty="0"/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857224" y="1357298"/>
            <a:ext cx="6215106" cy="1527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MC signal sample </a:t>
            </a:r>
          </a:p>
          <a:p>
            <a:pPr marL="742950" marR="0" lvl="1" indent="-2857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PYTHIA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6.416, 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HY태백B" pitchFamily="18" charset="-127"/>
                <a:cs typeface="Times New Roman" pitchFamily="18" charset="0"/>
              </a:rPr>
              <a:t>√s</a:t>
            </a:r>
            <a:r>
              <a:rPr kumimoji="0" lang="en-US" altLang="ko-KR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HY태백B" pitchFamily="18" charset="-127"/>
                <a:cs typeface="Times New Roman" pitchFamily="18" charset="0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HY태백B" pitchFamily="18" charset="-127"/>
                <a:cs typeface="Times New Roman" pitchFamily="18" charset="0"/>
              </a:rPr>
              <a:t>= 10 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HY태백B" pitchFamily="18" charset="-127"/>
                <a:cs typeface="Times New Roman" pitchFamily="18" charset="0"/>
              </a:rPr>
              <a:t>TeV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HY태백B" pitchFamily="18" charset="-127"/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–"/>
            </a:pP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158,008 </a:t>
            </a:r>
            <a:r>
              <a:rPr lang="en-US" altLang="ko-K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muons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from J/</a:t>
            </a:r>
            <a:r>
              <a:rPr lang="el-GR" altLang="ko-KR" sz="280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decay</a:t>
            </a:r>
            <a:endParaRPr lang="ko-KR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pitchFamily="34" charset="0"/>
              <a:buChar char="–"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pitchFamily="34" charset="0"/>
              <a:buChar char="–"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Triggered </a:t>
            </a:r>
            <a:r>
              <a:rPr lang="en-US" altLang="ko-KR" dirty="0" err="1" smtClean="0"/>
              <a:t>Muons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614354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>
                <a:solidFill>
                  <a:sysClr val="windowText" lastClr="000000"/>
                </a:solidFill>
              </a:rPr>
              <a:t>CMS default (</a:t>
            </a:r>
            <a:r>
              <a:rPr lang="en-US" altLang="ko-KR" dirty="0" smtClean="0">
                <a:solidFill>
                  <a:srgbClr val="0070C0"/>
                </a:solidFill>
              </a:rPr>
              <a:t>HLT_DoubleMu3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) vs. new setting (</a:t>
            </a:r>
            <a:r>
              <a:rPr lang="en-US" altLang="ko-KR" dirty="0" smtClean="0">
                <a:solidFill>
                  <a:srgbClr val="FF0000"/>
                </a:solidFill>
              </a:rPr>
              <a:t>HLT_DoubleMu0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)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429080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48007"/>
            <a:ext cx="4226090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6339478" y="3429000"/>
            <a:ext cx="219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 p</a:t>
            </a:r>
            <a:r>
              <a:rPr lang="en-US" altLang="ko-KR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ko-KR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muons</a:t>
            </a:r>
            <a:r>
              <a:rPr lang="en-US" altLang="ko-K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can be survived!!</a:t>
            </a:r>
            <a:endParaRPr lang="ko-KR" alt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5357818" y="3571876"/>
            <a:ext cx="1000132" cy="7143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44345" y="5568751"/>
            <a:ext cx="305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Muons</a:t>
            </a:r>
            <a:r>
              <a:rPr lang="en-US" altLang="ko-K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the forward region  can be survived more!!</a:t>
            </a:r>
            <a:endParaRPr lang="ko-KR" alt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오른쪽 중괄호 10"/>
          <p:cNvSpPr/>
          <p:nvPr/>
        </p:nvSpPr>
        <p:spPr>
          <a:xfrm rot="5400000">
            <a:off x="2223432" y="4371111"/>
            <a:ext cx="357189" cy="2143141"/>
          </a:xfrm>
          <a:prstGeom prst="rightBrace">
            <a:avLst>
              <a:gd name="adj1" fmla="val 12929"/>
              <a:gd name="adj2" fmla="val 49166"/>
            </a:avLst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027" y="2803656"/>
            <a:ext cx="4225250" cy="337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6712" y="2801206"/>
            <a:ext cx="4222685" cy="337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Trigger Eff. : </a:t>
            </a:r>
            <a:r>
              <a:rPr lang="en-US" altLang="ko-KR" dirty="0" err="1" smtClean="0"/>
              <a:t>Muon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16</a:t>
            </a:fld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2285984" y="1560490"/>
            <a:ext cx="4238972" cy="939816"/>
            <a:chOff x="1643042" y="1560490"/>
            <a:chExt cx="4523402" cy="1000132"/>
          </a:xfrm>
          <a:solidFill>
            <a:schemeClr val="bg1"/>
          </a:solidFill>
        </p:grpSpPr>
        <p:sp>
          <p:nvSpPr>
            <p:cNvPr id="7" name="직사각형 6"/>
            <p:cNvSpPr/>
            <p:nvPr/>
          </p:nvSpPr>
          <p:spPr>
            <a:xfrm>
              <a:off x="1643042" y="1560490"/>
              <a:ext cx="4523402" cy="1000132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34818" name="내용 개체 틀 5"/>
            <p:cNvGraphicFramePr>
              <a:graphicFrameLocks noChangeAspect="1"/>
            </p:cNvGraphicFramePr>
            <p:nvPr/>
          </p:nvGraphicFramePr>
          <p:xfrm>
            <a:off x="1785918" y="1571612"/>
            <a:ext cx="4214842" cy="900112"/>
          </p:xfrm>
          <a:graphic>
            <a:graphicData uri="http://schemas.openxmlformats.org/presentationml/2006/ole">
              <p:oleObj spid="_x0000_s66562" name="Equation" r:id="rId5" imgW="2425680" imgH="558720" progId="Equation.3">
                <p:embed/>
              </p:oleObj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850438" y="2820242"/>
            <a:ext cx="1338850" cy="3189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L3 Muons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05706" y="2812921"/>
            <a:ext cx="1338850" cy="3189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L3 Muons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Triggered J/</a:t>
            </a:r>
            <a:r>
              <a:rPr lang="el-GR" altLang="ko-KR" dirty="0" smtClean="0"/>
              <a:t>ψ</a:t>
            </a:r>
            <a:r>
              <a:rPr lang="en-US" altLang="ko-KR" dirty="0" smtClean="0"/>
              <a:t>s 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156354"/>
            <a:ext cx="4264737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3687" y="2189649"/>
            <a:ext cx="4238506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623223" y="5500702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expect low-p</a:t>
            </a:r>
            <a:r>
              <a:rPr lang="en-US" altLang="ko-KR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ko-K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J/</a:t>
            </a:r>
            <a:r>
              <a:rPr lang="el-GR" altLang="ko-K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altLang="ko-K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(&lt; 7 GeV/c) will be triggered by using HLT_DoubleMu0.</a:t>
            </a:r>
            <a:endParaRPr lang="ko-KR" alt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rot="5400000">
            <a:off x="4679157" y="4822041"/>
            <a:ext cx="928694" cy="42862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428596" y="1390751"/>
            <a:ext cx="8229600" cy="614354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>
                <a:solidFill>
                  <a:sysClr val="windowText" lastClr="000000"/>
                </a:solidFill>
              </a:rPr>
              <a:t>CMS default (</a:t>
            </a:r>
            <a:r>
              <a:rPr lang="en-US" altLang="ko-KR" dirty="0" smtClean="0">
                <a:solidFill>
                  <a:srgbClr val="0070C0"/>
                </a:solidFill>
              </a:rPr>
              <a:t>HLT_DoubleMu3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) vs. new setting (</a:t>
            </a:r>
            <a:r>
              <a:rPr lang="en-US" altLang="ko-KR" dirty="0" smtClean="0">
                <a:solidFill>
                  <a:srgbClr val="FF0000"/>
                </a:solidFill>
              </a:rPr>
              <a:t>HLT_DoubleMu0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)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 t="1048"/>
          <a:stretch>
            <a:fillRect/>
          </a:stretch>
        </p:blipFill>
        <p:spPr bwMode="auto">
          <a:xfrm>
            <a:off x="306078" y="2705384"/>
            <a:ext cx="4238214" cy="348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4966" y="2714620"/>
            <a:ext cx="4233314" cy="347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Trigger Eff. : J/</a:t>
            </a:r>
            <a:r>
              <a:rPr lang="el-GR" altLang="ko-KR" dirty="0" smtClean="0"/>
              <a:t>ψ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18</a:t>
            </a:fld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2553264" y="1447208"/>
            <a:ext cx="4161876" cy="1000132"/>
            <a:chOff x="1500166" y="1447208"/>
            <a:chExt cx="4346571" cy="1000132"/>
          </a:xfrm>
          <a:solidFill>
            <a:schemeClr val="bg1"/>
          </a:solidFill>
        </p:grpSpPr>
        <p:sp>
          <p:nvSpPr>
            <p:cNvPr id="7" name="직사각형 6"/>
            <p:cNvSpPr/>
            <p:nvPr/>
          </p:nvSpPr>
          <p:spPr>
            <a:xfrm>
              <a:off x="1500166" y="1447208"/>
              <a:ext cx="4346571" cy="1000132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34818" name="내용 개체 틀 5"/>
            <p:cNvGraphicFramePr>
              <a:graphicFrameLocks noChangeAspect="1"/>
            </p:cNvGraphicFramePr>
            <p:nvPr/>
          </p:nvGraphicFramePr>
          <p:xfrm>
            <a:off x="1547236" y="1500174"/>
            <a:ext cx="4265637" cy="900112"/>
          </p:xfrm>
          <a:graphic>
            <a:graphicData uri="http://schemas.openxmlformats.org/presentationml/2006/ole">
              <p:oleObj spid="_x0000_s34818" name="Equation" r:id="rId6" imgW="2463480" imgH="558720" progId="Equation.3">
                <p:embed/>
              </p:oleObj>
            </a:graphicData>
          </a:graphic>
        </p:graphicFrame>
      </p:grpSp>
      <p:sp>
        <p:nvSpPr>
          <p:cNvPr id="11" name="TextBox 10"/>
          <p:cNvSpPr txBox="1"/>
          <p:nvPr/>
        </p:nvSpPr>
        <p:spPr>
          <a:xfrm>
            <a:off x="887382" y="2772486"/>
            <a:ext cx="795054" cy="318924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J/Psi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7392" y="2800194"/>
            <a:ext cx="795054" cy="318924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J/Psi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28690" y="2643182"/>
            <a:ext cx="7772400" cy="1470025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altLang="ko-KR" sz="4400" b="1" dirty="0" smtClean="0"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rPr>
              <a:t>Trigger Rates </a:t>
            </a:r>
            <a:br>
              <a:rPr lang="en-US" altLang="ko-KR" sz="4400" b="1" dirty="0" smtClean="0"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rPr>
            </a:br>
            <a:r>
              <a:rPr lang="en-US" altLang="ko-KR" sz="4400" b="1" dirty="0" smtClean="0"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rPr>
              <a:t>and Statistics </a:t>
            </a:r>
            <a:endParaRPr lang="ko-KR" altLang="en-US" sz="4400" b="1" dirty="0"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8642" y="1571612"/>
            <a:ext cx="7671010" cy="457203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Introduction</a:t>
            </a:r>
          </a:p>
          <a:p>
            <a:r>
              <a:rPr lang="en-US" altLang="ko-KR" dirty="0" smtClean="0"/>
              <a:t>Results of Trigger Study</a:t>
            </a:r>
          </a:p>
          <a:p>
            <a:pPr lvl="1"/>
            <a:r>
              <a:rPr lang="en-US" altLang="ko-KR" dirty="0" smtClean="0"/>
              <a:t>Event generation</a:t>
            </a:r>
          </a:p>
          <a:p>
            <a:pPr lvl="1"/>
            <a:r>
              <a:rPr lang="en-US" altLang="ko-KR" dirty="0" smtClean="0"/>
              <a:t>Trigger efficiency</a:t>
            </a:r>
          </a:p>
          <a:p>
            <a:r>
              <a:rPr lang="en-US" altLang="ko-KR" dirty="0" smtClean="0"/>
              <a:t>Trigger rates and Statistics 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Pb+Pb</a:t>
            </a:r>
            <a:r>
              <a:rPr lang="en-US" altLang="ko-KR" dirty="0" smtClean="0"/>
              <a:t> vs. </a:t>
            </a:r>
            <a:r>
              <a:rPr lang="en-US" altLang="ko-KR" dirty="0" err="1" smtClean="0"/>
              <a:t>p+p</a:t>
            </a:r>
            <a:r>
              <a:rPr lang="en-US" altLang="ko-KR" dirty="0" smtClean="0"/>
              <a:t> Trigger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456874" y="1270589"/>
            <a:ext cx="4972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Level 1 Trigger</a:t>
            </a:r>
          </a:p>
          <a:p>
            <a:pPr>
              <a:buFontTx/>
              <a:buChar char="-"/>
            </a:pPr>
            <a:r>
              <a:rPr lang="en-US" altLang="ko-KR" sz="1600" b="1" dirty="0" smtClean="0">
                <a:latin typeface="+mj-lt"/>
                <a:cs typeface="Times New Roman" pitchFamily="18" charset="0"/>
              </a:rPr>
              <a:t> Uses custom hardware</a:t>
            </a:r>
          </a:p>
          <a:p>
            <a:pPr>
              <a:buFontTx/>
              <a:buChar char="-"/>
            </a:pPr>
            <a:r>
              <a:rPr lang="en-US" altLang="ko-KR" sz="16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ko-KR" sz="1600" b="1" dirty="0" err="1" smtClean="0">
                <a:latin typeface="+mj-lt"/>
                <a:cs typeface="Times New Roman" pitchFamily="18" charset="0"/>
              </a:rPr>
              <a:t>Muon</a:t>
            </a:r>
            <a:r>
              <a:rPr lang="en-US" altLang="ko-KR" sz="1600" b="1" dirty="0" smtClean="0">
                <a:latin typeface="+mj-lt"/>
                <a:cs typeface="Times New Roman" pitchFamily="18" charset="0"/>
              </a:rPr>
              <a:t> chamber + calorimeter information</a:t>
            </a:r>
            <a:endParaRPr lang="ko-KR" altLang="en-US" sz="1600" b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7" name="내용 개체 틀 9"/>
          <p:cNvGraphicFramePr>
            <a:graphicFrameLocks/>
          </p:cNvGraphicFramePr>
          <p:nvPr/>
        </p:nvGraphicFramePr>
        <p:xfrm>
          <a:off x="3518704" y="2114651"/>
          <a:ext cx="4839510" cy="1524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92202"/>
                <a:gridCol w="1638202"/>
                <a:gridCol w="1409106"/>
              </a:tblGrid>
              <a:tr h="2857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Level-1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/>
                        <a:t>Pb+Pb</a:t>
                      </a:r>
                      <a:r>
                        <a:rPr lang="en-US" altLang="ko-KR" sz="1400" dirty="0" smtClean="0"/>
                        <a:t>(5 </a:t>
                      </a:r>
                      <a:r>
                        <a:rPr lang="en-US" altLang="ko-KR" sz="1400" dirty="0" err="1" smtClean="0"/>
                        <a:t>TeV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/>
                        <a:t>p+p</a:t>
                      </a:r>
                      <a:r>
                        <a:rPr lang="en-US" altLang="ko-KR" sz="1400" dirty="0" smtClean="0"/>
                        <a:t>(14 </a:t>
                      </a:r>
                      <a:r>
                        <a:rPr lang="en-US" altLang="ko-KR" sz="1400" dirty="0" err="1" smtClean="0"/>
                        <a:t>TeV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Collision rate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3kHz(8kHz</a:t>
                      </a:r>
                      <a:r>
                        <a:rPr lang="en-US" altLang="ko-KR" sz="1400" baseline="0" dirty="0" smtClean="0"/>
                        <a:t> peak)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1GHz</a:t>
                      </a:r>
                      <a:endParaRPr lang="ko-KR" altLang="en-US" sz="14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Event</a:t>
                      </a:r>
                      <a:r>
                        <a:rPr lang="en-US" altLang="ko-KR" sz="1400" baseline="0" dirty="0" smtClean="0"/>
                        <a:t> rate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3kHz(8kHz</a:t>
                      </a:r>
                      <a:r>
                        <a:rPr lang="en-US" altLang="ko-KR" sz="1400" baseline="0" dirty="0" smtClean="0"/>
                        <a:t> peak)</a:t>
                      </a:r>
                      <a:endParaRPr lang="ko-KR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40MHz</a:t>
                      </a:r>
                      <a:endParaRPr lang="ko-KR" altLang="en-US" sz="14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Output bandwidth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100 </a:t>
                      </a:r>
                      <a:r>
                        <a:rPr lang="en-US" altLang="ko-KR" sz="1400" dirty="0" err="1" smtClean="0"/>
                        <a:t>GByte</a:t>
                      </a:r>
                      <a:r>
                        <a:rPr lang="en-US" altLang="ko-KR" sz="1400" dirty="0" smtClean="0"/>
                        <a:t>/sec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100 </a:t>
                      </a:r>
                      <a:r>
                        <a:rPr lang="en-US" altLang="ko-KR" sz="1400" dirty="0" err="1" smtClean="0"/>
                        <a:t>GByte</a:t>
                      </a:r>
                      <a:r>
                        <a:rPr lang="en-US" altLang="ko-KR" sz="1400" dirty="0" smtClean="0"/>
                        <a:t>/sec</a:t>
                      </a:r>
                      <a:endParaRPr lang="ko-KR" altLang="en-US" sz="14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Rejection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none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99.7%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53508" y="3787765"/>
            <a:ext cx="448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+mj-ea"/>
                <a:ea typeface="+mj-ea"/>
              </a:rPr>
              <a:t>High Level Trigger</a:t>
            </a:r>
          </a:p>
          <a:p>
            <a:pPr>
              <a:buFontTx/>
              <a:buChar char="-"/>
            </a:pPr>
            <a:r>
              <a:rPr lang="en-US" altLang="ko-KR" sz="1600" b="1" dirty="0" smtClean="0">
                <a:latin typeface="+mj-ea"/>
                <a:ea typeface="+mj-ea"/>
              </a:rPr>
              <a:t> Full event information</a:t>
            </a:r>
            <a:r>
              <a:rPr lang="ko-KR" altLang="en-US" sz="1600" b="1" dirty="0" smtClean="0">
                <a:latin typeface="+mj-ea"/>
                <a:ea typeface="+mj-ea"/>
              </a:rPr>
              <a:t> </a:t>
            </a:r>
            <a:r>
              <a:rPr lang="en-US" altLang="ko-KR" sz="1600" b="1" dirty="0" smtClean="0">
                <a:latin typeface="+mj-ea"/>
                <a:ea typeface="+mj-ea"/>
              </a:rPr>
              <a:t>available</a:t>
            </a:r>
          </a:p>
          <a:p>
            <a:pPr>
              <a:buFontTx/>
              <a:buChar char="-"/>
            </a:pPr>
            <a:r>
              <a:rPr lang="en-US" altLang="ko-KR" sz="1600" b="1" dirty="0" smtClean="0">
                <a:latin typeface="+mj-ea"/>
                <a:ea typeface="+mj-ea"/>
              </a:rPr>
              <a:t> Run “offline” algorithms</a:t>
            </a:r>
          </a:p>
        </p:txBody>
      </p:sp>
      <p:graphicFrame>
        <p:nvGraphicFramePr>
          <p:cNvPr id="9" name="내용 개체 틀 9"/>
          <p:cNvGraphicFramePr>
            <a:graphicFrameLocks/>
          </p:cNvGraphicFramePr>
          <p:nvPr/>
        </p:nvGraphicFramePr>
        <p:xfrm>
          <a:off x="3508871" y="4621531"/>
          <a:ext cx="4849343" cy="1524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48947"/>
                <a:gridCol w="1500198"/>
                <a:gridCol w="1500198"/>
              </a:tblGrid>
              <a:tr h="2767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High</a:t>
                      </a:r>
                      <a:r>
                        <a:rPr lang="en-US" altLang="ko-KR" sz="1400" baseline="0" dirty="0" smtClean="0"/>
                        <a:t> Level Trigger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/>
                        <a:t>Pb+Pb</a:t>
                      </a:r>
                      <a:r>
                        <a:rPr lang="en-US" altLang="ko-KR" sz="1400" dirty="0" smtClean="0"/>
                        <a:t>(5</a:t>
                      </a:r>
                      <a:r>
                        <a:rPr lang="en-US" altLang="ko-KR" sz="1400" baseline="0" dirty="0" smtClean="0"/>
                        <a:t> </a:t>
                      </a:r>
                      <a:r>
                        <a:rPr lang="en-US" altLang="ko-KR" sz="1400" baseline="0" dirty="0" err="1" smtClean="0"/>
                        <a:t>TeV</a:t>
                      </a:r>
                      <a:r>
                        <a:rPr lang="en-US" altLang="ko-KR" sz="1400" baseline="0" dirty="0" smtClean="0"/>
                        <a:t>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/>
                        <a:t>p+p</a:t>
                      </a:r>
                      <a:r>
                        <a:rPr lang="en-US" altLang="ko-KR" sz="1400" dirty="0" smtClean="0"/>
                        <a:t> (14 </a:t>
                      </a:r>
                      <a:r>
                        <a:rPr lang="en-US" altLang="ko-KR" sz="1400" dirty="0" err="1" smtClean="0"/>
                        <a:t>TeV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/>
                </a:tc>
              </a:tr>
              <a:tr h="2767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Input</a:t>
                      </a:r>
                      <a:r>
                        <a:rPr lang="en-US" altLang="ko-KR" sz="1400" baseline="0" dirty="0" smtClean="0"/>
                        <a:t> event rate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3kHz(8kHz</a:t>
                      </a:r>
                      <a:r>
                        <a:rPr lang="en-US" altLang="ko-KR" sz="1400" baseline="0" dirty="0" smtClean="0"/>
                        <a:t> peak)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100kHz</a:t>
                      </a:r>
                      <a:endParaRPr lang="ko-KR" altLang="en-US" sz="1400" dirty="0"/>
                    </a:p>
                  </a:txBody>
                  <a:tcPr/>
                </a:tc>
              </a:tr>
              <a:tr h="2767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Output</a:t>
                      </a:r>
                      <a:r>
                        <a:rPr lang="en-US" altLang="ko-KR" sz="1400" baseline="0" dirty="0" smtClean="0"/>
                        <a:t> bandwidth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225 </a:t>
                      </a:r>
                      <a:r>
                        <a:rPr lang="en-US" altLang="ko-KR" sz="1400" dirty="0" err="1" smtClean="0"/>
                        <a:t>MByte</a:t>
                      </a:r>
                      <a:r>
                        <a:rPr lang="en-US" altLang="ko-KR" sz="1400" dirty="0" smtClean="0"/>
                        <a:t>/sec</a:t>
                      </a:r>
                      <a:endParaRPr lang="ko-KR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225 </a:t>
                      </a:r>
                      <a:r>
                        <a:rPr lang="en-US" altLang="ko-KR" sz="1400" dirty="0" err="1" smtClean="0"/>
                        <a:t>MByte</a:t>
                      </a:r>
                      <a:r>
                        <a:rPr lang="en-US" altLang="ko-KR" sz="1400" dirty="0" smtClean="0"/>
                        <a:t>/sec</a:t>
                      </a:r>
                      <a:endParaRPr lang="ko-KR" altLang="en-US" sz="1400" dirty="0" smtClean="0"/>
                    </a:p>
                  </a:txBody>
                  <a:tcPr/>
                </a:tc>
              </a:tr>
              <a:tr h="2767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Output rate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10-100Hz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150Hz</a:t>
                      </a:r>
                      <a:endParaRPr lang="ko-KR" altLang="en-US" sz="1400" dirty="0"/>
                    </a:p>
                  </a:txBody>
                  <a:tcPr/>
                </a:tc>
              </a:tr>
              <a:tr h="2767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Rejection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97-99.7%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99.85%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3045" r="67575" b="9293"/>
          <a:stretch>
            <a:fillRect/>
          </a:stretch>
        </p:blipFill>
        <p:spPr bwMode="auto">
          <a:xfrm>
            <a:off x="642910" y="1470245"/>
            <a:ext cx="2500330" cy="467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모서리가 둥근 직사각형 12"/>
          <p:cNvSpPr/>
          <p:nvPr/>
        </p:nvSpPr>
        <p:spPr>
          <a:xfrm>
            <a:off x="6929454" y="5259554"/>
            <a:ext cx="1357322" cy="252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7005424" y="5869042"/>
            <a:ext cx="1214446" cy="252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7000892" y="3368713"/>
            <a:ext cx="1214446" cy="252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l="15256" t="21268" r="20270" b="16470"/>
          <a:stretch>
            <a:fillRect/>
          </a:stretch>
        </p:blipFill>
        <p:spPr bwMode="auto">
          <a:xfrm>
            <a:off x="624544" y="1376354"/>
            <a:ext cx="7929586" cy="478634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Muon</a:t>
            </a:r>
            <a:r>
              <a:rPr lang="en-US" altLang="ko-KR" dirty="0" smtClean="0"/>
              <a:t> Trig. Menu (8E29)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571472" y="5286388"/>
            <a:ext cx="8001056" cy="42862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l="15755" t="19687" r="13867" b="15186"/>
          <a:stretch>
            <a:fillRect/>
          </a:stretch>
        </p:blipFill>
        <p:spPr bwMode="auto">
          <a:xfrm>
            <a:off x="444247" y="1392676"/>
            <a:ext cx="8215370" cy="475096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Muon</a:t>
            </a:r>
            <a:r>
              <a:rPr lang="en-US" altLang="ko-KR" dirty="0" smtClean="0"/>
              <a:t> Trig. Menu (1E31)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464395" y="5286388"/>
            <a:ext cx="8240123" cy="4456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J/</a:t>
            </a:r>
            <a:r>
              <a:rPr lang="el-GR" altLang="ko-KR" dirty="0" smtClean="0"/>
              <a:t>ψ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Triggger</a:t>
            </a:r>
            <a:r>
              <a:rPr lang="en-US" altLang="ko-KR" dirty="0" smtClean="0"/>
              <a:t> Efficiency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6314" y="1928802"/>
            <a:ext cx="4114800" cy="3829064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HLT_DoubleMu0 is available since CMSSW_3_X_X:</a:t>
            </a:r>
          </a:p>
          <a:p>
            <a:pPr lvl="1"/>
            <a:r>
              <a:rPr lang="en-US" altLang="ko-KR" dirty="0" smtClean="0"/>
              <a:t>Without 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T</a:t>
            </a:r>
            <a:r>
              <a:rPr lang="en-US" altLang="ko-KR" dirty="0" smtClean="0"/>
              <a:t> requirement on muons.</a:t>
            </a:r>
          </a:p>
          <a:p>
            <a:r>
              <a:rPr lang="en-US" altLang="ko-KR" dirty="0" smtClean="0"/>
              <a:t>Comparing to DoubleMu3, DoubleMu0 could highly enlarge the statistics at low-p</a:t>
            </a:r>
            <a:r>
              <a:rPr lang="en-US" altLang="ko-KR" baseline="-25000" dirty="0" smtClean="0"/>
              <a:t>T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No </a:t>
            </a:r>
            <a:r>
              <a:rPr lang="en-US" altLang="ko-KR" dirty="0" err="1" smtClean="0"/>
              <a:t>prescale</a:t>
            </a:r>
            <a:r>
              <a:rPr lang="en-US" altLang="ko-KR" dirty="0" smtClean="0"/>
              <a:t> for 8E29 and 1E31.</a:t>
            </a:r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6095" y="1714488"/>
            <a:ext cx="421035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929454" y="5929330"/>
            <a:ext cx="2000264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 smtClean="0">
                <a:solidFill>
                  <a:srgbClr val="8D8351"/>
                </a:solidFill>
                <a:latin typeface="Arial" pitchFamily="34" charset="0"/>
                <a:cs typeface="Arial" pitchFamily="34" charset="0"/>
              </a:rPr>
              <a:t>Quarkonia</a:t>
            </a:r>
            <a:r>
              <a:rPr lang="en-US" altLang="ko-KR" sz="1200" b="1" dirty="0" smtClean="0">
                <a:solidFill>
                  <a:srgbClr val="8D8351"/>
                </a:solidFill>
                <a:latin typeface="Arial" pitchFamily="34" charset="0"/>
                <a:cs typeface="Arial" pitchFamily="34" charset="0"/>
              </a:rPr>
              <a:t> Workshop, Sep. 12-13 2009</a:t>
            </a:r>
            <a:endParaRPr lang="ko-KR" altLang="en-US" sz="1200" b="1" dirty="0">
              <a:solidFill>
                <a:srgbClr val="8D835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Expected Statistics in p+p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929198"/>
            <a:ext cx="8329642" cy="1285884"/>
          </a:xfrm>
        </p:spPr>
        <p:txBody>
          <a:bodyPr>
            <a:normAutofit fontScale="62500" lnSpcReduction="20000"/>
          </a:bodyPr>
          <a:lstStyle/>
          <a:p>
            <a:pPr marL="0">
              <a:buNone/>
            </a:pP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“With an instantaneous luminosity of just ~1e30, in one month CMS will trigger and reconstruct tens of thousands of </a:t>
            </a:r>
            <a:r>
              <a:rPr lang="en-US" altLang="ko-KR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quarkonia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events and hundreds of exclusive B decays.”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034" y="1406494"/>
            <a:ext cx="8335944" cy="345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775692" y="5912322"/>
            <a:ext cx="2000264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8D8351"/>
                </a:solidFill>
                <a:latin typeface="Arial" pitchFamily="34" charset="0"/>
                <a:cs typeface="Arial" pitchFamily="34" charset="0"/>
              </a:rPr>
              <a:t>CMS Physics Week, Bologna, Sep. 7-11 2009</a:t>
            </a:r>
            <a:endParaRPr lang="ko-KR" altLang="en-US" sz="1200" b="1" dirty="0">
              <a:solidFill>
                <a:srgbClr val="8D835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643050"/>
            <a:ext cx="4572032" cy="4572032"/>
          </a:xfrm>
        </p:spPr>
        <p:txBody>
          <a:bodyPr>
            <a:normAutofit fontScale="62500" lnSpcReduction="20000"/>
          </a:bodyPr>
          <a:lstStyle/>
          <a:p>
            <a:r>
              <a:rPr lang="en-US" altLang="ko-KR" sz="3400" dirty="0" smtClean="0">
                <a:solidFill>
                  <a:schemeClr val="tx1"/>
                </a:solidFill>
              </a:rPr>
              <a:t>Removing </a:t>
            </a:r>
            <a:r>
              <a:rPr lang="en-US" altLang="ko-KR" sz="3400" i="1" dirty="0" smtClean="0">
                <a:solidFill>
                  <a:schemeClr val="tx1"/>
                </a:solidFill>
              </a:rPr>
              <a:t>p</a:t>
            </a:r>
            <a:r>
              <a:rPr lang="en-US" altLang="ko-KR" sz="3400" i="1" baseline="-25000" dirty="0" smtClean="0">
                <a:solidFill>
                  <a:schemeClr val="tx1"/>
                </a:solidFill>
              </a:rPr>
              <a:t>T</a:t>
            </a:r>
            <a:r>
              <a:rPr lang="en-US" altLang="ko-KR" sz="3400" dirty="0" smtClean="0">
                <a:solidFill>
                  <a:schemeClr val="tx1"/>
                </a:solidFill>
              </a:rPr>
              <a:t> cut certainly shows better performance for  triggering low-</a:t>
            </a:r>
            <a:r>
              <a:rPr lang="en-US" altLang="ko-KR" sz="3400" i="1" dirty="0" smtClean="0">
                <a:solidFill>
                  <a:schemeClr val="tx1"/>
                </a:solidFill>
              </a:rPr>
              <a:t>p</a:t>
            </a:r>
            <a:r>
              <a:rPr lang="en-US" altLang="ko-KR" sz="3400" i="1" baseline="-25000" dirty="0" smtClean="0">
                <a:solidFill>
                  <a:schemeClr val="tx1"/>
                </a:solidFill>
              </a:rPr>
              <a:t>T</a:t>
            </a:r>
            <a:r>
              <a:rPr lang="en-US" altLang="ko-KR" sz="3400" dirty="0" smtClean="0">
                <a:solidFill>
                  <a:schemeClr val="tx1"/>
                </a:solidFill>
              </a:rPr>
              <a:t> muons than default dimuon trigger setting .</a:t>
            </a:r>
          </a:p>
          <a:p>
            <a:r>
              <a:rPr lang="en-US" altLang="ko-KR" sz="3400" dirty="0" smtClean="0">
                <a:solidFill>
                  <a:schemeClr val="tx1"/>
                </a:solidFill>
              </a:rPr>
              <a:t>New setting of dimuon trigger algorithm was designed for HI collisions, but will be also used in p+p. </a:t>
            </a:r>
            <a:endParaRPr lang="en-US" altLang="ko-KR" sz="3400" dirty="0" smtClean="0">
              <a:solidFill>
                <a:schemeClr val="tx1"/>
              </a:solidFill>
              <a:ea typeface="굴림"/>
            </a:endParaRPr>
          </a:p>
          <a:p>
            <a:r>
              <a:rPr lang="en-US" altLang="ko-KR" sz="3400" dirty="0" smtClean="0">
                <a:solidFill>
                  <a:schemeClr val="tx1"/>
                </a:solidFill>
                <a:ea typeface="굴림"/>
              </a:rPr>
              <a:t>Estimated trigger rate is acceptable level for p+p startup run.</a:t>
            </a:r>
          </a:p>
          <a:p>
            <a:pPr lvl="3"/>
            <a:endParaRPr lang="en-US" altLang="ko-KR" sz="3400" dirty="0" smtClean="0">
              <a:solidFill>
                <a:schemeClr val="tx1"/>
              </a:solidFill>
              <a:ea typeface="굴림"/>
            </a:endParaRPr>
          </a:p>
          <a:p>
            <a:endParaRPr lang="en-US" altLang="ko-KR" sz="3400" dirty="0" smtClean="0">
              <a:solidFill>
                <a:schemeClr val="tx1"/>
              </a:solidFill>
              <a:ea typeface="굴림"/>
            </a:endParaRPr>
          </a:p>
          <a:p>
            <a:endParaRPr lang="en-US" altLang="ko-KR" dirty="0" smtClean="0">
              <a:solidFill>
                <a:schemeClr val="tx1"/>
              </a:solidFill>
              <a:ea typeface="굴림"/>
            </a:endParaRPr>
          </a:p>
          <a:p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25</a:t>
            </a:fld>
            <a:endParaRPr lang="ko-KR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86314" y="2214554"/>
            <a:ext cx="4158733" cy="29289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85918" y="2078292"/>
            <a:ext cx="5500726" cy="1279270"/>
          </a:xfrm>
        </p:spPr>
        <p:txBody>
          <a:bodyPr/>
          <a:lstStyle/>
          <a:p>
            <a:r>
              <a:rPr lang="en-US" altLang="ko-KR" dirty="0" smtClean="0"/>
              <a:t>Backup Slides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PYTHIA Conditions : J/</a:t>
            </a:r>
            <a:r>
              <a:rPr lang="el-GR" altLang="ko-KR" dirty="0" smtClean="0"/>
              <a:t>ψ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00174"/>
            <a:ext cx="8401080" cy="4625989"/>
          </a:xfrm>
        </p:spPr>
        <p:txBody>
          <a:bodyPr>
            <a:normAutofit fontScale="62500" lnSpcReduction="20000"/>
          </a:bodyPr>
          <a:lstStyle/>
          <a:p>
            <a:r>
              <a:rPr lang="en-US" altLang="ko-KR" dirty="0" smtClean="0"/>
              <a:t>Version : 6.416</a:t>
            </a:r>
          </a:p>
          <a:p>
            <a:r>
              <a:rPr lang="en-US" altLang="ko-KR" dirty="0" smtClean="0">
                <a:ea typeface="HY태백B" pitchFamily="18" charset="-127"/>
              </a:rPr>
              <a:t>√s</a:t>
            </a:r>
            <a:r>
              <a:rPr lang="en-US" altLang="ko-KR" baseline="-25000" dirty="0" smtClean="0">
                <a:ea typeface="HY태백B" pitchFamily="18" charset="-127"/>
              </a:rPr>
              <a:t> </a:t>
            </a:r>
            <a:r>
              <a:rPr lang="en-US" altLang="ko-KR" dirty="0" smtClean="0">
                <a:ea typeface="HY태백B" pitchFamily="18" charset="-127"/>
              </a:rPr>
              <a:t>= 10 </a:t>
            </a:r>
            <a:r>
              <a:rPr lang="en-US" altLang="ko-KR" dirty="0" err="1" smtClean="0">
                <a:ea typeface="HY태백B" pitchFamily="18" charset="-127"/>
              </a:rPr>
              <a:t>TeV</a:t>
            </a:r>
            <a:endParaRPr lang="en-US" altLang="ko-KR" dirty="0" smtClean="0">
              <a:ea typeface="HY태백B" pitchFamily="18" charset="-127"/>
            </a:endParaRPr>
          </a:p>
          <a:p>
            <a:r>
              <a:rPr lang="en-US" altLang="ko-KR" dirty="0" smtClean="0">
                <a:ea typeface="HY태백B" pitchFamily="18" charset="-127"/>
              </a:rPr>
              <a:t>Some essential parameters</a:t>
            </a:r>
          </a:p>
          <a:p>
            <a:pPr lvl="1"/>
            <a:r>
              <a:rPr lang="en-US" altLang="ko-KR" dirty="0" smtClean="0">
                <a:solidFill>
                  <a:schemeClr val="tx1"/>
                </a:solidFill>
                <a:ea typeface="HY태백B" pitchFamily="18" charset="-127"/>
              </a:rPr>
              <a:t>MSEL = 61 : Quarkonium production via color-singlet and color-octet mechanism of NRQCD</a:t>
            </a:r>
          </a:p>
          <a:p>
            <a:pPr lvl="1"/>
            <a:r>
              <a:rPr lang="en-US" altLang="ko-KR" dirty="0" smtClean="0">
                <a:solidFill>
                  <a:schemeClr val="tx1"/>
                </a:solidFill>
                <a:ea typeface="HY태백B" pitchFamily="18" charset="-127"/>
              </a:rPr>
              <a:t>MSTP(51) = 10042 : PDF CTEQ6L1</a:t>
            </a:r>
          </a:p>
          <a:p>
            <a:pPr lvl="1"/>
            <a:r>
              <a:rPr lang="en-US" altLang="ko-KR" dirty="0" smtClean="0">
                <a:solidFill>
                  <a:schemeClr val="tx1"/>
                </a:solidFill>
                <a:ea typeface="HY태백B" pitchFamily="18" charset="-127"/>
              </a:rPr>
              <a:t>MSTP(142) = 2 : Quarkonia cross section damping for reweighting</a:t>
            </a:r>
          </a:p>
          <a:p>
            <a:pPr lvl="1"/>
            <a:r>
              <a:rPr lang="en-US" altLang="ko-KR" dirty="0" smtClean="0">
                <a:solidFill>
                  <a:schemeClr val="tx1"/>
                </a:solidFill>
                <a:ea typeface="HY태백B" pitchFamily="18" charset="-127"/>
              </a:rPr>
              <a:t>PARP(82) = 1.8387 : p</a:t>
            </a:r>
            <a:r>
              <a:rPr lang="en-US" altLang="ko-KR" baseline="-25000" dirty="0" smtClean="0">
                <a:solidFill>
                  <a:schemeClr val="tx1"/>
                </a:solidFill>
                <a:ea typeface="HY태백B" pitchFamily="18" charset="-127"/>
              </a:rPr>
              <a:t>T</a:t>
            </a:r>
            <a:r>
              <a:rPr lang="en-US" altLang="ko-KR" dirty="0" smtClean="0">
                <a:solidFill>
                  <a:schemeClr val="tx1"/>
                </a:solidFill>
                <a:ea typeface="HY태백B" pitchFamily="18" charset="-127"/>
              </a:rPr>
              <a:t> cutoff for </a:t>
            </a:r>
            <a:r>
              <a:rPr lang="en-US" altLang="ko-KR" dirty="0" err="1" smtClean="0">
                <a:solidFill>
                  <a:schemeClr val="tx1"/>
                </a:solidFill>
                <a:ea typeface="HY태백B" pitchFamily="18" charset="-127"/>
              </a:rPr>
              <a:t>multiparton</a:t>
            </a:r>
            <a:r>
              <a:rPr lang="en-US" altLang="ko-KR" dirty="0" smtClean="0">
                <a:solidFill>
                  <a:schemeClr val="tx1"/>
                </a:solidFill>
                <a:ea typeface="HY태백B" pitchFamily="18" charset="-127"/>
              </a:rPr>
              <a:t> interactions</a:t>
            </a:r>
          </a:p>
          <a:p>
            <a:pPr lvl="1"/>
            <a:r>
              <a:rPr lang="en-US" altLang="ko-KR" dirty="0" smtClean="0">
                <a:solidFill>
                  <a:schemeClr val="tx1"/>
                </a:solidFill>
                <a:ea typeface="HY태백B" pitchFamily="18" charset="-127"/>
              </a:rPr>
              <a:t>PARP(141) ~ PARP(150) : Tuning NRQCD matrix elements from the CDF data</a:t>
            </a:r>
          </a:p>
          <a:p>
            <a:pPr lvl="1"/>
            <a:r>
              <a:rPr lang="en-US" altLang="ko-KR" dirty="0" smtClean="0">
                <a:solidFill>
                  <a:schemeClr val="tx1"/>
                </a:solidFill>
                <a:ea typeface="HY태백B" pitchFamily="18" charset="-127"/>
              </a:rPr>
              <a:t>BRAT(859) = 1.000 : J/psi-&gt;</a:t>
            </a:r>
            <a:r>
              <a:rPr lang="en-US" altLang="ko-KR" dirty="0" err="1" smtClean="0">
                <a:solidFill>
                  <a:schemeClr val="tx1"/>
                </a:solidFill>
                <a:ea typeface="HY태백B" pitchFamily="18" charset="-127"/>
              </a:rPr>
              <a:t>mu+mu</a:t>
            </a:r>
            <a:r>
              <a:rPr lang="en-US" altLang="ko-KR" dirty="0" smtClean="0">
                <a:solidFill>
                  <a:schemeClr val="tx1"/>
                </a:solidFill>
                <a:ea typeface="HY태백B" pitchFamily="18" charset="-127"/>
              </a:rPr>
              <a:t>-    </a:t>
            </a:r>
          </a:p>
          <a:p>
            <a:endParaRPr lang="en-US" altLang="ko-KR" dirty="0" smtClean="0">
              <a:solidFill>
                <a:schemeClr val="tx1"/>
              </a:solidFill>
              <a:ea typeface="HY태백B" pitchFamily="18" charset="-127"/>
            </a:endParaRPr>
          </a:p>
          <a:p>
            <a:endParaRPr lang="en-US" altLang="ko-KR" dirty="0" smtClean="0">
              <a:solidFill>
                <a:schemeClr val="tx1"/>
              </a:solidFill>
              <a:ea typeface="HY태백B" pitchFamily="18" charset="-127"/>
            </a:endParaRPr>
          </a:p>
          <a:p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Dimuon </a:t>
            </a:r>
            <a:r>
              <a:rPr lang="el-GR" altLang="ko-KR" dirty="0" smtClean="0"/>
              <a:t>η</a:t>
            </a:r>
            <a:r>
              <a:rPr lang="en-US" altLang="ko-KR" dirty="0" smtClean="0"/>
              <a:t> Acceptance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42915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Preselected </a:t>
            </a:r>
            <a:r>
              <a:rPr lang="el-GR" altLang="ko-KR" dirty="0" smtClean="0"/>
              <a:t>μ</a:t>
            </a:r>
            <a:r>
              <a:rPr lang="en-US" altLang="ko-KR" dirty="0" smtClean="0"/>
              <a:t>+</a:t>
            </a:r>
            <a:r>
              <a:rPr lang="el-GR" altLang="ko-KR" dirty="0" smtClean="0"/>
              <a:t>μ</a:t>
            </a:r>
            <a:r>
              <a:rPr lang="en-US" altLang="ko-KR" dirty="0" smtClean="0"/>
              <a:t>- from J/</a:t>
            </a:r>
            <a:r>
              <a:rPr lang="el-GR" altLang="ko-KR" dirty="0" smtClean="0"/>
              <a:t>ψ</a:t>
            </a:r>
            <a:r>
              <a:rPr lang="ko-KR" altLang="en-US" dirty="0" smtClean="0"/>
              <a:t> </a:t>
            </a:r>
            <a:r>
              <a:rPr lang="en-US" altLang="ko-KR" dirty="0" smtClean="0"/>
              <a:t>decay (|</a:t>
            </a:r>
            <a:r>
              <a:rPr lang="el-GR" altLang="ko-KR" dirty="0" smtClean="0"/>
              <a:t>η</a:t>
            </a:r>
            <a:r>
              <a:rPr lang="el-GR" altLang="ko-KR" baseline="30000" dirty="0" smtClean="0"/>
              <a:t>μ</a:t>
            </a:r>
            <a:r>
              <a:rPr lang="en-US" altLang="ko-KR" dirty="0" smtClean="0"/>
              <a:t>| &lt; 2.4)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28</a:t>
            </a:fld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785786" y="5369512"/>
            <a:ext cx="3574350" cy="751324"/>
            <a:chOff x="571472" y="5286388"/>
            <a:chExt cx="3714776" cy="857256"/>
          </a:xfrm>
        </p:grpSpPr>
        <p:graphicFrame>
          <p:nvGraphicFramePr>
            <p:cNvPr id="6" name="개체 5"/>
            <p:cNvGraphicFramePr>
              <a:graphicFrameLocks noChangeAspect="1"/>
            </p:cNvGraphicFramePr>
            <p:nvPr/>
          </p:nvGraphicFramePr>
          <p:xfrm>
            <a:off x="605924" y="5357827"/>
            <a:ext cx="3629352" cy="735533"/>
          </p:xfrm>
          <a:graphic>
            <a:graphicData uri="http://schemas.openxmlformats.org/presentationml/2006/ole">
              <p:oleObj spid="_x0000_s67586" name="Equation" r:id="rId4" imgW="1854000" imgH="393480" progId="Equation.3">
                <p:embed/>
              </p:oleObj>
            </a:graphicData>
          </a:graphic>
        </p:graphicFrame>
        <p:sp>
          <p:nvSpPr>
            <p:cNvPr id="7" name="직사각형 6"/>
            <p:cNvSpPr/>
            <p:nvPr/>
          </p:nvSpPr>
          <p:spPr>
            <a:xfrm>
              <a:off x="571472" y="5286388"/>
              <a:ext cx="3714776" cy="85725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338" y="1912780"/>
            <a:ext cx="435967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8854" y="2714620"/>
            <a:ext cx="4079145" cy="30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Dimuon Mass Spectrum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03820" y="1997349"/>
            <a:ext cx="3769296" cy="2394839"/>
          </a:xfrm>
        </p:spPr>
        <p:txBody>
          <a:bodyPr>
            <a:normAutofit fontScale="55000" lnSpcReduction="20000"/>
          </a:bodyPr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By using </a:t>
            </a:r>
            <a:r>
              <a:rPr lang="en-US" altLang="ko-KR" dirty="0" err="1" smtClean="0">
                <a:solidFill>
                  <a:srgbClr val="00B0F0"/>
                </a:solidFill>
              </a:rPr>
              <a:t>MuonTrackAssociatorbyHits</a:t>
            </a:r>
            <a:r>
              <a:rPr lang="en-US" altLang="ko-KR" dirty="0" smtClean="0">
                <a:solidFill>
                  <a:srgbClr val="00B0F0"/>
                </a:solidFill>
              </a:rPr>
              <a:t>.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Matching muon </a:t>
            </a:r>
            <a:r>
              <a:rPr lang="en-US" altLang="ko-KR" dirty="0" err="1" smtClean="0">
                <a:solidFill>
                  <a:schemeClr val="tx1"/>
                </a:solidFill>
              </a:rPr>
              <a:t>SimTrack</a:t>
            </a:r>
            <a:r>
              <a:rPr lang="en-US" altLang="ko-KR" dirty="0" smtClean="0">
                <a:solidFill>
                  <a:schemeClr val="tx1"/>
                </a:solidFill>
              </a:rPr>
              <a:t> and </a:t>
            </a:r>
            <a:r>
              <a:rPr lang="en-US" altLang="ko-KR" dirty="0" err="1" smtClean="0">
                <a:solidFill>
                  <a:schemeClr val="tx1"/>
                </a:solidFill>
              </a:rPr>
              <a:t>RecTrack</a:t>
            </a:r>
            <a:r>
              <a:rPr lang="en-US" altLang="ko-KR" dirty="0" smtClean="0">
                <a:solidFill>
                  <a:schemeClr val="tx1"/>
                </a:solidFill>
              </a:rPr>
              <a:t> with Purity = 1.</a:t>
            </a:r>
            <a:endParaRPr lang="en-US" altLang="ko-KR" baseline="-25000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Ensuring 2 reconstructed </a:t>
            </a:r>
            <a:r>
              <a:rPr lang="en-US" altLang="ko-KR" dirty="0" err="1" smtClean="0">
                <a:solidFill>
                  <a:schemeClr val="tx1"/>
                </a:solidFill>
              </a:rPr>
              <a:t>muons</a:t>
            </a:r>
            <a:r>
              <a:rPr lang="en-US" altLang="ko-KR" dirty="0" smtClean="0">
                <a:solidFill>
                  <a:schemeClr val="tx1"/>
                </a:solidFill>
              </a:rPr>
              <a:t> have decayed from the same vertex.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29</a:t>
            </a:fld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1650"/>
          <a:stretch>
            <a:fillRect/>
          </a:stretch>
        </p:blipFill>
        <p:spPr bwMode="auto">
          <a:xfrm>
            <a:off x="174888" y="1864713"/>
            <a:ext cx="4929222" cy="380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" name="그룹 9"/>
          <p:cNvGrpSpPr/>
          <p:nvPr/>
        </p:nvGrpSpPr>
        <p:grpSpPr>
          <a:xfrm>
            <a:off x="5384652" y="4583159"/>
            <a:ext cx="3500462" cy="1000132"/>
            <a:chOff x="5384652" y="4583159"/>
            <a:chExt cx="3500462" cy="1000132"/>
          </a:xfrm>
        </p:grpSpPr>
        <p:sp>
          <p:nvSpPr>
            <p:cNvPr id="8" name="직사각형 7"/>
            <p:cNvSpPr/>
            <p:nvPr/>
          </p:nvSpPr>
          <p:spPr>
            <a:xfrm>
              <a:off x="5384652" y="4583159"/>
              <a:ext cx="3500462" cy="10001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6" name="개체 5"/>
            <p:cNvGraphicFramePr>
              <a:graphicFrameLocks noChangeAspect="1"/>
            </p:cNvGraphicFramePr>
            <p:nvPr/>
          </p:nvGraphicFramePr>
          <p:xfrm>
            <a:off x="5441949" y="4603750"/>
            <a:ext cx="3392488" cy="914400"/>
          </p:xfrm>
          <a:graphic>
            <a:graphicData uri="http://schemas.openxmlformats.org/presentationml/2006/ole">
              <p:oleObj spid="_x0000_s2050" name="Equation" r:id="rId5" imgW="1841400" imgH="50796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96032" y="2643182"/>
            <a:ext cx="7772400" cy="1470025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altLang="ko-KR" sz="4400" b="1" dirty="0" smtClean="0"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rPr>
              <a:t>Introduction </a:t>
            </a:r>
            <a:endParaRPr lang="ko-KR" altLang="en-US" sz="4400" b="1" dirty="0"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Motivation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2000240"/>
            <a:ext cx="3643338" cy="4134969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US" altLang="ko-KR" dirty="0" err="1" smtClean="0"/>
              <a:t>Pb+Pb</a:t>
            </a:r>
            <a:r>
              <a:rPr lang="en-US" altLang="ko-KR" dirty="0" smtClean="0"/>
              <a:t> collisions will create high-density </a:t>
            </a:r>
            <a:r>
              <a:rPr lang="en-US" altLang="ko-KR" dirty="0" err="1" smtClean="0"/>
              <a:t>partonic</a:t>
            </a:r>
            <a:r>
              <a:rPr lang="en-US" altLang="ko-KR" dirty="0" smtClean="0"/>
              <a:t> matter at very high temperature where the phase transition to the QGP is expected.</a:t>
            </a:r>
          </a:p>
          <a:p>
            <a:pPr lvl="1"/>
            <a:r>
              <a:rPr lang="en-US" altLang="ko-KR" dirty="0" smtClean="0"/>
              <a:t>Heavy </a:t>
            </a:r>
            <a:r>
              <a:rPr lang="en-US" altLang="ko-KR" dirty="0" err="1" smtClean="0"/>
              <a:t>quarkonia</a:t>
            </a:r>
            <a:r>
              <a:rPr lang="en-US" altLang="ko-KR" dirty="0" smtClean="0"/>
              <a:t> (J/</a:t>
            </a:r>
            <a:r>
              <a:rPr lang="el-GR" altLang="ko-KR" dirty="0" smtClean="0"/>
              <a:t>ψ</a:t>
            </a:r>
            <a:r>
              <a:rPr lang="en-US" altLang="ko-KR" dirty="0" smtClean="0"/>
              <a:t>, Y) suppression is an ideal signature of the QGP.</a:t>
            </a:r>
          </a:p>
          <a:p>
            <a:pPr lvl="1"/>
            <a:r>
              <a:rPr lang="en-US" altLang="ko-KR" dirty="0" smtClean="0"/>
              <a:t>We need p+p data as a reference. </a:t>
            </a:r>
          </a:p>
          <a:p>
            <a:pPr lvl="1"/>
            <a:endParaRPr lang="en-US" altLang="ko-KR" b="1" dirty="0" smtClean="0">
              <a:solidFill>
                <a:srgbClr val="FF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4</a:t>
            </a:fld>
            <a:endParaRPr lang="ko-KR" altLang="en-US"/>
          </a:p>
        </p:txBody>
      </p:sp>
      <p:grpSp>
        <p:nvGrpSpPr>
          <p:cNvPr id="6" name="그룹 28"/>
          <p:cNvGrpSpPr/>
          <p:nvPr/>
        </p:nvGrpSpPr>
        <p:grpSpPr>
          <a:xfrm>
            <a:off x="3807954" y="2232920"/>
            <a:ext cx="5172624" cy="3148035"/>
            <a:chOff x="4273202" y="1647527"/>
            <a:chExt cx="4710422" cy="3291128"/>
          </a:xfrm>
        </p:grpSpPr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4"/>
            <a:srcRect l="15946" t="45357" r="13183" b="7868"/>
            <a:stretch>
              <a:fillRect/>
            </a:stretch>
          </p:blipFill>
          <p:spPr bwMode="auto">
            <a:xfrm>
              <a:off x="4273202" y="1652507"/>
              <a:ext cx="4710422" cy="3286148"/>
            </a:xfrm>
            <a:prstGeom prst="rect">
              <a:avLst/>
            </a:prstGeom>
            <a:ln w="1905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직사각형 27"/>
            <p:cNvSpPr/>
            <p:nvPr/>
          </p:nvSpPr>
          <p:spPr>
            <a:xfrm>
              <a:off x="7910686" y="1647527"/>
              <a:ext cx="1071570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0" name="개체 9"/>
          <p:cNvGraphicFramePr>
            <a:graphicFrameLocks noChangeAspect="1"/>
          </p:cNvGraphicFramePr>
          <p:nvPr/>
        </p:nvGraphicFramePr>
        <p:xfrm>
          <a:off x="2143108" y="5500702"/>
          <a:ext cx="1785950" cy="675899"/>
        </p:xfrm>
        <a:graphic>
          <a:graphicData uri="http://schemas.openxmlformats.org/presentationml/2006/ole">
            <p:oleObj spid="_x0000_s126978" name="Equation" r:id="rId5" imgW="952200" imgH="444240" progId="Equation.3">
              <p:embed/>
            </p:oleObj>
          </a:graphicData>
        </a:graphic>
      </p:graphicFrame>
      <p:sp>
        <p:nvSpPr>
          <p:cNvPr id="11" name="내용 개체 틀 2"/>
          <p:cNvSpPr txBox="1">
            <a:spLocks/>
          </p:cNvSpPr>
          <p:nvPr/>
        </p:nvSpPr>
        <p:spPr>
          <a:xfrm>
            <a:off x="548996" y="1428736"/>
            <a:ext cx="4880260" cy="6334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Quarkonia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physics in CMS at LHC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LHC2010 – very draft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grpSp>
        <p:nvGrpSpPr>
          <p:cNvPr id="3" name="그룹 5"/>
          <p:cNvGrpSpPr/>
          <p:nvPr/>
        </p:nvGrpSpPr>
        <p:grpSpPr>
          <a:xfrm>
            <a:off x="712246" y="1214422"/>
            <a:ext cx="7568408" cy="5072098"/>
            <a:chOff x="646930" y="1571612"/>
            <a:chExt cx="7568408" cy="50720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0698"/>
            <a:stretch>
              <a:fillRect/>
            </a:stretch>
          </p:blipFill>
          <p:spPr bwMode="auto">
            <a:xfrm>
              <a:off x="646930" y="1571612"/>
              <a:ext cx="7568408" cy="5072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7858148" y="6390616"/>
              <a:ext cx="285752" cy="214314"/>
            </a:xfrm>
            <a:prstGeom prst="rect">
              <a:avLst/>
            </a:prstGeom>
            <a:solidFill>
              <a:srgbClr val="FCF7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58016" y="4714884"/>
            <a:ext cx="2000264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8D8351"/>
                </a:solidFill>
                <a:latin typeface="Arial" pitchFamily="34" charset="0"/>
                <a:cs typeface="Arial" pitchFamily="34" charset="0"/>
              </a:rPr>
              <a:t>CMS Physics Week, Bologna, Sep. 7-11 2009</a:t>
            </a:r>
            <a:endParaRPr lang="ko-KR" altLang="en-US" sz="1200" b="1" dirty="0">
              <a:solidFill>
                <a:srgbClr val="8D83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5286388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pp and HI group should discuss a lot about their physics goal and necessities. 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Goal of Trigger Study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00634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Why is the trigger important?</a:t>
            </a:r>
          </a:p>
          <a:p>
            <a:pPr lvl="1"/>
            <a:r>
              <a:rPr lang="en-US" altLang="ko-KR" b="1" dirty="0" smtClean="0">
                <a:solidFill>
                  <a:srgbClr val="FF0000"/>
                </a:solidFill>
              </a:rPr>
              <a:t>No trigger means No data!</a:t>
            </a:r>
          </a:p>
          <a:p>
            <a:pPr lvl="1"/>
            <a:r>
              <a:rPr lang="en-US" altLang="ko-KR" dirty="0" smtClean="0"/>
              <a:t>p+p and heavy-ion trigger menu is different.</a:t>
            </a:r>
          </a:p>
          <a:p>
            <a:pPr lvl="1"/>
            <a:r>
              <a:rPr lang="en-US" altLang="ko-KR" b="1" dirty="0" smtClean="0">
                <a:solidFill>
                  <a:srgbClr val="FF0000"/>
                </a:solidFill>
              </a:rPr>
              <a:t>Identical, or at least </a:t>
            </a:r>
            <a:r>
              <a:rPr lang="en-US" altLang="ko-KR" dirty="0" smtClean="0">
                <a:solidFill>
                  <a:schemeClr val="tx1"/>
                </a:solidFill>
              </a:rPr>
              <a:t>similar trigger setting as in HI is needed for </a:t>
            </a:r>
            <a:r>
              <a:rPr lang="en-US" altLang="ko-KR" i="1" dirty="0" smtClean="0">
                <a:solidFill>
                  <a:schemeClr val="tx1"/>
                </a:solidFill>
              </a:rPr>
              <a:t>p</a:t>
            </a:r>
            <a:r>
              <a:rPr lang="en-US" altLang="ko-KR" i="1" baseline="-25000" dirty="0" smtClean="0">
                <a:solidFill>
                  <a:schemeClr val="tx1"/>
                </a:solidFill>
              </a:rPr>
              <a:t>T</a:t>
            </a:r>
            <a:r>
              <a:rPr lang="en-US" altLang="ko-KR" dirty="0" smtClean="0">
                <a:solidFill>
                  <a:schemeClr val="tx1"/>
                </a:solidFill>
              </a:rPr>
              <a:t> spectrum </a:t>
            </a:r>
            <a:r>
              <a:rPr lang="en-US" altLang="ko-KR" dirty="0" smtClean="0"/>
              <a:t>of quarkonia(extended to low-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T</a:t>
            </a:r>
            <a:r>
              <a:rPr lang="en-US" altLang="ko-KR" dirty="0" smtClean="0"/>
              <a:t> region) in p+p for R</a:t>
            </a:r>
            <a:r>
              <a:rPr lang="en-US" altLang="ko-KR" baseline="-25000" dirty="0" smtClean="0"/>
              <a:t>AA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dirty="0" smtClean="0"/>
              <a:t>CMS Trigger Strategy for 2009</a:t>
            </a:r>
          </a:p>
          <a:p>
            <a:pPr lvl="1"/>
            <a:r>
              <a:rPr lang="en-US" altLang="ko-KR" dirty="0" smtClean="0"/>
              <a:t>For 2009 physics data taking in </a:t>
            </a:r>
            <a:r>
              <a:rPr lang="en-US" altLang="ko-KR" dirty="0" err="1" smtClean="0"/>
              <a:t>p+p</a:t>
            </a:r>
            <a:r>
              <a:rPr lang="en-US" altLang="ko-KR" dirty="0" smtClean="0"/>
              <a:t>, new compact trigger menu was developed and focus on specific luminosity scenarios(L=8E29, 1E31) by </a:t>
            </a:r>
            <a:r>
              <a:rPr lang="en-US" altLang="ko-KR" b="1" dirty="0" smtClean="0">
                <a:solidFill>
                  <a:srgbClr val="FF0000"/>
                </a:solidFill>
              </a:rPr>
              <a:t>trigger review procedure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CMS </a:t>
            </a:r>
            <a:r>
              <a:rPr lang="en-US" altLang="ko-KR" dirty="0" err="1" smtClean="0"/>
              <a:t>Muon</a:t>
            </a:r>
            <a:r>
              <a:rPr lang="en-US" altLang="ko-KR" dirty="0" smtClean="0"/>
              <a:t> Detectors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pic>
        <p:nvPicPr>
          <p:cNvPr id="125954" name="Picture 2" descr="C:\Documents and Settings\김지현\바탕 화면\CMS\발표\CMS_detector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161" y="1285860"/>
            <a:ext cx="8072971" cy="4933483"/>
          </a:xfrm>
          <a:prstGeom prst="rect">
            <a:avLst/>
          </a:prstGeom>
          <a:noFill/>
        </p:spPr>
      </p:pic>
      <p:sp>
        <p:nvSpPr>
          <p:cNvPr id="15" name="모서리가 둥근 직사각형 14"/>
          <p:cNvSpPr/>
          <p:nvPr/>
        </p:nvSpPr>
        <p:spPr>
          <a:xfrm>
            <a:off x="2616340" y="4527404"/>
            <a:ext cx="3286148" cy="1643074"/>
          </a:xfrm>
          <a:prstGeom prst="roundRect">
            <a:avLst>
              <a:gd name="adj" fmla="val 11129"/>
            </a:avLst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6181619" y="3649933"/>
            <a:ext cx="2520000" cy="2520000"/>
          </a:xfrm>
          <a:prstGeom prst="roundRect">
            <a:avLst>
              <a:gd name="adj" fmla="val 8140"/>
            </a:avLst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489148" y="2839958"/>
            <a:ext cx="2052000" cy="2052000"/>
          </a:xfrm>
          <a:prstGeom prst="roundRect">
            <a:avLst>
              <a:gd name="adj" fmla="val 8140"/>
            </a:avLst>
          </a:prstGeom>
          <a:noFill/>
          <a:ln w="317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CMS Muon Trigger 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43408" t="27836" r="23814" b="30547"/>
          <a:stretch>
            <a:fillRect/>
          </a:stretch>
        </p:blipFill>
        <p:spPr bwMode="auto">
          <a:xfrm>
            <a:off x="149463" y="1867997"/>
            <a:ext cx="4071966" cy="3286148"/>
          </a:xfrm>
          <a:prstGeom prst="rect">
            <a:avLst/>
          </a:prstGeom>
          <a:ln w="19050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7" name="TextBox 6"/>
          <p:cNvSpPr txBox="1"/>
          <p:nvPr/>
        </p:nvSpPr>
        <p:spPr>
          <a:xfrm>
            <a:off x="343950" y="5264604"/>
            <a:ext cx="364333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Finally up to </a:t>
            </a:r>
            <a:r>
              <a:rPr lang="en-US" altLang="ko-K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highest </a:t>
            </a:r>
            <a:r>
              <a:rPr lang="en-US" altLang="ko-KR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muons</a:t>
            </a:r>
            <a:r>
              <a:rPr lang="en-US" altLang="ko-K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are transmitted to the GT among  at most 16 </a:t>
            </a:r>
            <a:r>
              <a:rPr lang="en-US" altLang="ko-KR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muons</a:t>
            </a:r>
            <a:r>
              <a:rPr lang="en-US" altLang="ko-KR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candidates. </a:t>
            </a:r>
            <a:endParaRPr lang="ko-KR" alt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296" y="1296493"/>
            <a:ext cx="257176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L1 Muon Trigger</a:t>
            </a:r>
            <a:endParaRPr lang="ko-KR" alt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16245" y="1285860"/>
            <a:ext cx="3714776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>
              <a:defRPr/>
            </a:pP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바탕"/>
                <a:ea typeface="바탕"/>
                <a:cs typeface="Times New Roman" pitchFamily="18" charset="0"/>
              </a:rPr>
              <a:t> </a:t>
            </a:r>
            <a:r>
              <a:rPr lang="en-US" altLang="ko-KR" dirty="0" smtClean="0">
                <a:solidFill>
                  <a:srgbClr val="7030A0"/>
                </a:solidFill>
                <a:latin typeface="Times New Roman" pitchFamily="18" charset="0"/>
                <a:ea typeface="HY태백B" pitchFamily="18" charset="-127"/>
                <a:cs typeface="Times New Roman" pitchFamily="18" charset="0"/>
              </a:rPr>
              <a:t>L2 Muon Trigger (</a:t>
            </a:r>
            <a:r>
              <a:rPr lang="en-US" altLang="ko-KR" dirty="0" err="1" smtClean="0">
                <a:solidFill>
                  <a:srgbClr val="7030A0"/>
                </a:solidFill>
                <a:latin typeface="Times New Roman" pitchFamily="18" charset="0"/>
                <a:ea typeface="HY태백B" pitchFamily="18" charset="-127"/>
                <a:cs typeface="Times New Roman" pitchFamily="18" charset="0"/>
              </a:rPr>
              <a:t>StandAloneMuon</a:t>
            </a:r>
            <a:r>
              <a:rPr lang="en-US" altLang="ko-KR" sz="2000" dirty="0" smtClean="0">
                <a:solidFill>
                  <a:srgbClr val="7030A0"/>
                </a:solidFill>
                <a:latin typeface="Times New Roman" pitchFamily="18" charset="0"/>
                <a:ea typeface="HY태백B" pitchFamily="18" charset="-127"/>
                <a:cs typeface="Times New Roman" pitchFamily="18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8260" y="1716464"/>
            <a:ext cx="2928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002060"/>
                </a:solidFill>
              </a:rPr>
              <a:t>• </a:t>
            </a:r>
            <a:r>
              <a:rPr lang="en-US" altLang="ko-K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Seeded by Level-1 muon.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Kalman</a:t>
            </a:r>
            <a:r>
              <a:rPr lang="en-US" altLang="ko-K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filtering technique.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Fit track with beam constraint.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Filter : </a:t>
            </a:r>
            <a:r>
              <a:rPr lang="en-US" altLang="ko-KR" sz="1600" i="1" dirty="0" smtClean="0">
                <a:solidFill>
                  <a:srgbClr val="00206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p</a:t>
            </a:r>
            <a:r>
              <a:rPr lang="en-US" altLang="ko-KR" sz="1600" i="1" baseline="-25000" dirty="0" smtClean="0">
                <a:solidFill>
                  <a:srgbClr val="00206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T</a:t>
            </a:r>
            <a:r>
              <a:rPr lang="en-US" altLang="ko-KR" sz="1600" dirty="0" smtClean="0">
                <a:solidFill>
                  <a:srgbClr val="00206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, invariant mass, etc.</a:t>
            </a:r>
            <a:endParaRPr lang="ko-KR" alt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543079" y="3863844"/>
            <a:ext cx="357190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>
              <a:defRPr/>
            </a:pPr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바탕"/>
                <a:ea typeface="바탕"/>
                <a:cs typeface="Times New Roman" pitchFamily="18" charset="0"/>
              </a:rPr>
              <a:t> </a:t>
            </a:r>
            <a:r>
              <a:rPr lang="en-US" altLang="ko-KR" dirty="0" smtClean="0">
                <a:solidFill>
                  <a:srgbClr val="7030A0"/>
                </a:solidFill>
                <a:latin typeface="Times New Roman" pitchFamily="18" charset="0"/>
                <a:ea typeface="HY태백B" pitchFamily="18" charset="-127"/>
                <a:cs typeface="Times New Roman" pitchFamily="18" charset="0"/>
              </a:rPr>
              <a:t>L3 Muon Trigger (</a:t>
            </a:r>
            <a:r>
              <a:rPr lang="en-US" altLang="ko-KR" dirty="0" err="1" smtClean="0">
                <a:solidFill>
                  <a:srgbClr val="7030A0"/>
                </a:solidFill>
                <a:latin typeface="Times New Roman" pitchFamily="18" charset="0"/>
                <a:ea typeface="HY태백B" pitchFamily="18" charset="-127"/>
                <a:cs typeface="Times New Roman" pitchFamily="18" charset="0"/>
              </a:rPr>
              <a:t>GlobalMuon</a:t>
            </a:r>
            <a:r>
              <a:rPr lang="en-US" altLang="ko-KR" sz="2000" dirty="0" smtClean="0">
                <a:solidFill>
                  <a:srgbClr val="7030A0"/>
                </a:solidFill>
                <a:latin typeface="Times New Roman" pitchFamily="18" charset="0"/>
                <a:ea typeface="HY태백B" pitchFamily="18" charset="-127"/>
                <a:cs typeface="Times New Roman" pitchFamily="18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4440" y="4299587"/>
            <a:ext cx="3000396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Track reconstruction and matching with track in </a:t>
            </a:r>
            <a:r>
              <a:rPr lang="en-US" altLang="ko-KR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altLang="ko-K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chamber and inner tracker.</a:t>
            </a:r>
            <a:endParaRPr lang="en-US" altLang="ko-KR" sz="1600" dirty="0" smtClean="0">
              <a:solidFill>
                <a:srgbClr val="002060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rgbClr val="00206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 Finding vertex.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rgbClr val="00206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 Filter : </a:t>
            </a:r>
            <a:r>
              <a:rPr lang="en-US" altLang="ko-KR" sz="1600" i="1" dirty="0" smtClean="0">
                <a:solidFill>
                  <a:srgbClr val="00206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p</a:t>
            </a:r>
            <a:r>
              <a:rPr lang="en-US" altLang="ko-KR" sz="1600" i="1" baseline="-25000" dirty="0" smtClean="0">
                <a:solidFill>
                  <a:srgbClr val="00206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T</a:t>
            </a:r>
            <a:r>
              <a:rPr lang="en-US" altLang="ko-KR" sz="1600" dirty="0" smtClean="0">
                <a:solidFill>
                  <a:srgbClr val="00206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, invariant mass, etc.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 l="32471" t="48192" r="48921" b="14955"/>
          <a:stretch>
            <a:fillRect/>
          </a:stretch>
        </p:blipFill>
        <p:spPr bwMode="auto">
          <a:xfrm>
            <a:off x="7286644" y="1736790"/>
            <a:ext cx="1643074" cy="1928826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 l="68713" t="48192" r="12466" b="14955"/>
          <a:stretch>
            <a:fillRect/>
          </a:stretch>
        </p:blipFill>
        <p:spPr bwMode="auto">
          <a:xfrm>
            <a:off x="7232976" y="4331218"/>
            <a:ext cx="1714512" cy="2010176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24778" y="309945"/>
            <a:ext cx="6786610" cy="104429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Default Setting of  CMS </a:t>
            </a:r>
            <a:r>
              <a:rPr lang="en-US" altLang="ko-KR" dirty="0" err="1" smtClean="0"/>
              <a:t>dimuon</a:t>
            </a:r>
            <a:r>
              <a:rPr lang="en-US" altLang="ko-KR" dirty="0" smtClean="0"/>
              <a:t> trigger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25 – 26 Sep. 2009 Heavy Ion Meeting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A90B-C90B-4AA3-8167-38F957B1AD9C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grpSp>
        <p:nvGrpSpPr>
          <p:cNvPr id="17" name="그룹 16"/>
          <p:cNvGrpSpPr/>
          <p:nvPr/>
        </p:nvGrpSpPr>
        <p:grpSpPr>
          <a:xfrm>
            <a:off x="1313746" y="3703866"/>
            <a:ext cx="6715172" cy="2428892"/>
            <a:chOff x="766532" y="1794331"/>
            <a:chExt cx="6262701" cy="21431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 b="50618"/>
            <a:stretch>
              <a:fillRect/>
            </a:stretch>
          </p:blipFill>
          <p:spPr bwMode="auto">
            <a:xfrm>
              <a:off x="766532" y="1794331"/>
              <a:ext cx="6262701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모서리가 둥근 직사각형 13"/>
            <p:cNvSpPr/>
            <p:nvPr/>
          </p:nvSpPr>
          <p:spPr>
            <a:xfrm>
              <a:off x="1049603" y="2928935"/>
              <a:ext cx="928694" cy="14287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3565128" y="2984998"/>
              <a:ext cx="720000" cy="14287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5997923" y="2987517"/>
              <a:ext cx="720000" cy="14287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내용 개체 틀 17"/>
          <p:cNvSpPr>
            <a:spLocks noGrp="1"/>
          </p:cNvSpPr>
          <p:nvPr>
            <p:ph idx="1"/>
          </p:nvPr>
        </p:nvSpPr>
        <p:spPr>
          <a:xfrm>
            <a:off x="857224" y="1500174"/>
            <a:ext cx="7643866" cy="221457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 Descriptions of  HLT_DoubleMu3 for </a:t>
            </a:r>
            <a:r>
              <a:rPr lang="en-US" dirty="0" err="1" smtClean="0"/>
              <a:t>p+p</a:t>
            </a:r>
            <a:r>
              <a:rPr lang="en-US" dirty="0" smtClean="0"/>
              <a:t> run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A double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muon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trigger</a:t>
            </a:r>
            <a:r>
              <a:rPr lang="en-US" dirty="0" smtClean="0"/>
              <a:t>, based on the Level 3 (combined </a:t>
            </a:r>
            <a:r>
              <a:rPr lang="en-US" dirty="0" err="1" smtClean="0"/>
              <a:t>muon</a:t>
            </a:r>
            <a:r>
              <a:rPr lang="en-US" dirty="0" smtClean="0"/>
              <a:t> system and tracker) HLT </a:t>
            </a:r>
            <a:r>
              <a:rPr lang="en-US" dirty="0" err="1" smtClean="0"/>
              <a:t>muon</a:t>
            </a:r>
            <a:r>
              <a:rPr lang="en-US" dirty="0" smtClean="0"/>
              <a:t> reconstruction. </a:t>
            </a:r>
          </a:p>
          <a:p>
            <a:pPr lvl="1"/>
            <a:r>
              <a:rPr lang="en-US" dirty="0" smtClean="0"/>
              <a:t> At least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two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L1(L2/L3)</a:t>
            </a:r>
            <a:r>
              <a:rPr lang="en-US" dirty="0" smtClean="0"/>
              <a:t> </a:t>
            </a:r>
            <a:r>
              <a:rPr lang="en-US" dirty="0" err="1" smtClean="0"/>
              <a:t>muons</a:t>
            </a:r>
            <a:r>
              <a:rPr lang="en-US" dirty="0" smtClean="0"/>
              <a:t> with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US" b="1" baseline="-25000" dirty="0" smtClean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&gt; 3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GeV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/c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are  required at corresponding higher trigger level. 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4012</TotalTime>
  <Words>1660</Words>
  <Application>Microsoft Office PowerPoint</Application>
  <PresentationFormat>화면 슬라이드 쇼(4:3)</PresentationFormat>
  <Paragraphs>240</Paragraphs>
  <Slides>29</Slides>
  <Notes>25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1" baseType="lpstr">
      <vt:lpstr>Office 테마</vt:lpstr>
      <vt:lpstr>Equation</vt:lpstr>
      <vt:lpstr>Low-pT  dimuon triggering  for quarkonia measurements  in p+p collisions in CMS</vt:lpstr>
      <vt:lpstr>Contents</vt:lpstr>
      <vt:lpstr>Introduction </vt:lpstr>
      <vt:lpstr>Motivation</vt:lpstr>
      <vt:lpstr>LHC2010 – very draft</vt:lpstr>
      <vt:lpstr>Goal of Trigger Study</vt:lpstr>
      <vt:lpstr>CMS Muon Detectors</vt:lpstr>
      <vt:lpstr>CMS Muon Trigger </vt:lpstr>
      <vt:lpstr>Default Setting of  CMS dimuon trigger</vt:lpstr>
      <vt:lpstr>Suggestion : Remove pT cut</vt:lpstr>
      <vt:lpstr>CMS Default vs. New setting</vt:lpstr>
      <vt:lpstr>Trigger Study </vt:lpstr>
      <vt:lpstr>η &amp; pT Specra : J/ψ</vt:lpstr>
      <vt:lpstr>η &amp; pT Spectra : μ+μ-</vt:lpstr>
      <vt:lpstr>Triggered Muons</vt:lpstr>
      <vt:lpstr>Trigger Eff. : Muon </vt:lpstr>
      <vt:lpstr>Triggered J/ψs </vt:lpstr>
      <vt:lpstr>Trigger Eff. : J/ψ </vt:lpstr>
      <vt:lpstr>Trigger Rates  and Statistics </vt:lpstr>
      <vt:lpstr>Pb+Pb vs. p+p Trigger</vt:lpstr>
      <vt:lpstr>Muon Trig. Menu (8E29)</vt:lpstr>
      <vt:lpstr>Muon Trig. Menu (1E31)</vt:lpstr>
      <vt:lpstr>J/ψ Triggger Efficiency</vt:lpstr>
      <vt:lpstr>Expected Statistics in p+p</vt:lpstr>
      <vt:lpstr>Conclusion</vt:lpstr>
      <vt:lpstr>Backup Slides</vt:lpstr>
      <vt:lpstr>PYTHIA Conditions : J/ψ  </vt:lpstr>
      <vt:lpstr>Dimuon η Acceptance</vt:lpstr>
      <vt:lpstr>Dimuon Mass Spectrum</vt:lpstr>
    </vt:vector>
  </TitlesOfParts>
  <Company>고려대학교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김지현</dc:creator>
  <cp:lastModifiedBy>김지현</cp:lastModifiedBy>
  <cp:revision>429</cp:revision>
  <dcterms:created xsi:type="dcterms:W3CDTF">2009-02-23T12:38:44Z</dcterms:created>
  <dcterms:modified xsi:type="dcterms:W3CDTF">2009-09-26T00:11:44Z</dcterms:modified>
</cp:coreProperties>
</file>