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74" r:id="rId2"/>
    <p:sldId id="259" r:id="rId3"/>
    <p:sldId id="276" r:id="rId4"/>
    <p:sldId id="275" r:id="rId5"/>
    <p:sldId id="257" r:id="rId6"/>
    <p:sldId id="258" r:id="rId7"/>
    <p:sldId id="261" r:id="rId8"/>
    <p:sldId id="277" r:id="rId9"/>
    <p:sldId id="262" r:id="rId10"/>
    <p:sldId id="287" r:id="rId11"/>
    <p:sldId id="279" r:id="rId12"/>
    <p:sldId id="280" r:id="rId13"/>
    <p:sldId id="281" r:id="rId14"/>
    <p:sldId id="282" r:id="rId15"/>
    <p:sldId id="283" r:id="rId16"/>
    <p:sldId id="263" r:id="rId17"/>
    <p:sldId id="264" r:id="rId18"/>
    <p:sldId id="271" r:id="rId19"/>
    <p:sldId id="285" r:id="rId20"/>
    <p:sldId id="286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7AD4A-A8E3-490F-8166-61B57BAE1636}" type="datetimeFigureOut">
              <a:rPr lang="ko-KR" altLang="en-US" smtClean="0"/>
              <a:pPr/>
              <a:t>2009-09-25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09C99-B2C4-4A51-AFFB-129D1F9AC4A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These</a:t>
            </a:r>
            <a:r>
              <a:rPr lang="en-US" altLang="ko-KR" baseline="0" dirty="0" smtClean="0"/>
              <a:t> are components for micro-module.</a:t>
            </a:r>
          </a:p>
          <a:p>
            <a:r>
              <a:rPr lang="en-US" altLang="ko-KR" baseline="0" dirty="0" smtClean="0"/>
              <a:t>This one is a silicon sensor which is the most important part of a micro-module.</a:t>
            </a:r>
          </a:p>
          <a:p>
            <a:r>
              <a:rPr lang="en-US" altLang="ko-KR" baseline="0" dirty="0" smtClean="0"/>
              <a:t>On the front of sensor, INTC board is attached.</a:t>
            </a:r>
          </a:p>
          <a:p>
            <a:r>
              <a:rPr lang="en-US" altLang="ko-KR" baseline="0" dirty="0" smtClean="0"/>
              <a:t>In this board, there are some RC components to connect to sensor electrically.</a:t>
            </a:r>
          </a:p>
          <a:p>
            <a:r>
              <a:rPr lang="en-US" altLang="ko-KR" baseline="0" dirty="0" smtClean="0"/>
              <a:t>Below the sensor, Cu foil is used to connect sensor back plane with ground. </a:t>
            </a:r>
          </a:p>
          <a:p>
            <a:r>
              <a:rPr lang="en-US" altLang="ko-KR" baseline="0" dirty="0" smtClean="0"/>
              <a:t>Cu foil INTC board are used for electrical connection.</a:t>
            </a:r>
          </a:p>
          <a:p>
            <a:r>
              <a:rPr lang="en-US" altLang="ko-KR" baseline="0" dirty="0" smtClean="0"/>
              <a:t>Ceramic spacer and Epoxy plate are used for electrical and physical protection.</a:t>
            </a:r>
          </a:p>
          <a:p>
            <a:r>
              <a:rPr lang="en-US" altLang="ko-KR" baseline="0" dirty="0" err="1" smtClean="0"/>
              <a:t>Especically</a:t>
            </a:r>
            <a:r>
              <a:rPr lang="en-US" altLang="ko-KR" baseline="0" dirty="0" smtClean="0"/>
              <a:t>, ceramic spacer locates between INCT board and carrier board, so it protect both boards from  electrical connection and heat. 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5B9DE1-C2DA-416F-AB63-E8B470608E50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461C04-915A-4FE2-BAC8-7211664C8944}" type="datetime1">
              <a:rPr lang="ko-KR" altLang="en-US" smtClean="0"/>
              <a:pPr/>
              <a:t>2009-09-25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HIM 2009-09, Pohang</a:t>
            </a:r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E6F00-C610-4643-B263-504159304B7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직사각형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직사각형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직사각형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직사각형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56" name="직사각형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직사각형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직사각형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직사각형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8A0706-CFA8-41D6-B59E-46C6531677E9}" type="datetime1">
              <a:rPr lang="ko-KR" altLang="en-US" smtClean="0"/>
              <a:pPr/>
              <a:t>2009-09-25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HIM 2009-09, Pohang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E6F00-C610-4643-B263-504159304B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FB9D65-7939-45B7-8EAE-E3229A13A020}" type="datetime1">
              <a:rPr lang="ko-KR" altLang="en-US" smtClean="0"/>
              <a:pPr/>
              <a:t>2009-09-25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HIM 2009-09, Pohang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E6F00-C610-4643-B263-504159304B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49B3F1-A106-485F-AE9A-EEADB1F1016D}" type="datetime1">
              <a:rPr lang="ko-KR" altLang="en-US" smtClean="0"/>
              <a:pPr/>
              <a:t>2009-09-25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HIM 2009-09, Pohang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E6F00-C610-4643-B263-504159304B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자유형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자유형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자유형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자유형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자유형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자유형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자유형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자유형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자유형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자유형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자유형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자유형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자유형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자유형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FFF911-E490-4D27-B076-4066584245CF}" type="datetime1">
              <a:rPr lang="ko-KR" altLang="en-US" smtClean="0"/>
              <a:pPr/>
              <a:t>2009-09-25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HIM 2009-09, Pohang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E6F00-C610-4643-B263-504159304B7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직사각형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직사각형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D97B80B-F2F8-4DF7-985B-0561B26E77DB}" type="datetime1">
              <a:rPr lang="ko-KR" altLang="en-US" smtClean="0"/>
              <a:pPr/>
              <a:t>2009-09-25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HIM 2009-09, Pohang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E6F00-C610-4643-B263-504159304B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887A7D-973E-4D76-A469-916E21358556}" type="datetime1">
              <a:rPr lang="ko-KR" altLang="en-US" smtClean="0"/>
              <a:pPr/>
              <a:t>2009-09-25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HIM 2009-09, Pohang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E6F00-C610-4643-B263-504159304B7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직사각형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직사각형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직사각형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직사각형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C3118-71FB-4FFF-A868-051B5DBC31E8}" type="datetime1">
              <a:rPr lang="ko-KR" altLang="en-US" smtClean="0"/>
              <a:pPr/>
              <a:t>2009-09-25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HIM 2009-09, Pohang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E6F00-C610-4643-B263-504159304B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1A4ACB-338F-4D4B-ABF2-D10EB36E8B3B}" type="datetime1">
              <a:rPr lang="ko-KR" altLang="en-US" smtClean="0"/>
              <a:pPr/>
              <a:t>2009-09-25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HIM 2009-09, Pohang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E6F00-C610-4643-B263-504159304B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1A10C3-FA1A-4F06-B6C1-440D4AB1308C}" type="datetime1">
              <a:rPr lang="ko-KR" altLang="en-US" smtClean="0"/>
              <a:pPr/>
              <a:t>2009-09-25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ko-KR" smtClean="0"/>
              <a:t>HIM 2009-09, Pohang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0E6F00-C610-4643-B263-504159304B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직선 연결선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그룹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직선 연결선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grpSp>
        <p:nvGrpSpPr>
          <p:cNvPr id="14" name="그룹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직선 연결선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직선 연결선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B5BA163-9F49-420C-AD4E-D411EE8DE39B}" type="datetime1">
              <a:rPr lang="ko-KR" altLang="en-US" smtClean="0"/>
              <a:pPr/>
              <a:t>2009-09-25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r>
              <a:rPr lang="en-US" altLang="ko-KR" smtClean="0"/>
              <a:t>HIM 2009-09, Pohang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20E6F00-C610-4643-B263-504159304B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직사각형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1CB0311-A9FF-4B27-8B55-FBC2BB2336F1}" type="datetime1">
              <a:rPr lang="ko-KR" altLang="en-US" smtClean="0"/>
              <a:pPr/>
              <a:t>2009-09-25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ko-KR" smtClean="0"/>
              <a:t>HIM 2009-09, Pohang</a:t>
            </a:r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20E6F00-C610-4643-B263-504159304B7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dt="0"/>
  <p:txStyles>
    <p:titleStyle>
      <a:lvl1pPr algn="l" rtl="0" eaLnBrk="1" latinLnBrk="1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1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1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714348" y="1285860"/>
            <a:ext cx="8156448" cy="777240"/>
          </a:xfrm>
        </p:spPr>
        <p:txBody>
          <a:bodyPr/>
          <a:lstStyle/>
          <a:p>
            <a:r>
              <a:rPr lang="en-US" altLang="ko-KR" sz="4000" b="1" dirty="0" smtClean="0">
                <a:latin typeface="굴림" pitchFamily="50" charset="-127"/>
                <a:ea typeface="굴림" pitchFamily="50" charset="-127"/>
              </a:rPr>
              <a:t>Production and test of Si sensors for W-Si sandwich calorimeter </a:t>
            </a:r>
            <a:r>
              <a:rPr lang="ko-KR" altLang="en-US" sz="4000" b="1" dirty="0" smtClean="0">
                <a:latin typeface="굴림" pitchFamily="50" charset="-127"/>
                <a:ea typeface="굴림" pitchFamily="50" charset="-127"/>
              </a:rPr>
              <a:t/>
            </a:r>
            <a:br>
              <a:rPr lang="ko-KR" altLang="en-US" sz="4000" b="1" dirty="0" smtClean="0">
                <a:latin typeface="굴림" pitchFamily="50" charset="-127"/>
                <a:ea typeface="굴림" pitchFamily="50" charset="-127"/>
              </a:rPr>
            </a:b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14744" y="4643446"/>
            <a:ext cx="51290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err="1" smtClean="0"/>
              <a:t>M.G.Song</a:t>
            </a:r>
            <a:r>
              <a:rPr lang="en-US" altLang="ko-KR" sz="2400" dirty="0" smtClean="0"/>
              <a:t>, </a:t>
            </a:r>
            <a:r>
              <a:rPr lang="en-US" altLang="ko-KR" sz="2400" dirty="0" err="1" smtClean="0"/>
              <a:t>M.W.Kim</a:t>
            </a:r>
            <a:r>
              <a:rPr lang="en-US" altLang="ko-KR" sz="2400" dirty="0" smtClean="0"/>
              <a:t>, </a:t>
            </a:r>
            <a:r>
              <a:rPr lang="en-US" altLang="ko-KR" sz="2400" dirty="0" err="1" smtClean="0"/>
              <a:t>J.H.Kang</a:t>
            </a:r>
            <a:r>
              <a:rPr lang="en-US" altLang="ko-KR" sz="2400" dirty="0" smtClean="0"/>
              <a:t>, </a:t>
            </a:r>
            <a:r>
              <a:rPr lang="en-US" altLang="ko-KR" sz="2400" dirty="0" err="1" smtClean="0"/>
              <a:t>Y.Kwon</a:t>
            </a:r>
            <a:endParaRPr lang="en-US" altLang="ko-KR" sz="2400" dirty="0" smtClean="0"/>
          </a:p>
          <a:p>
            <a:r>
              <a:rPr lang="en-US" altLang="ko-KR" sz="2400" dirty="0" smtClean="0"/>
              <a:t>                 ( </a:t>
            </a:r>
            <a:r>
              <a:rPr lang="en-US" altLang="ko-KR" sz="2400" dirty="0" err="1" smtClean="0"/>
              <a:t>Yonsei</a:t>
            </a:r>
            <a:r>
              <a:rPr lang="en-US" altLang="ko-KR" sz="2400" dirty="0" smtClean="0"/>
              <a:t> Univ. ALICE Group)</a:t>
            </a:r>
          </a:p>
          <a:p>
            <a:r>
              <a:rPr lang="en-US" altLang="ko-KR" sz="2400" dirty="0" smtClean="0"/>
              <a:t>together with PHENIX FOCAL efforts</a:t>
            </a:r>
            <a:endParaRPr lang="ko-KR" altLang="en-US" sz="2400" dirty="0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z="1200" dirty="0" smtClean="0"/>
              <a:t>HIM 2009-09, Pohang</a:t>
            </a:r>
            <a:endParaRPr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dirty="0" smtClean="0"/>
              <a:t>Components for micro-module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957662" y="1600200"/>
            <a:ext cx="4829180" cy="4757758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Ceramic spacer</a:t>
            </a:r>
          </a:p>
          <a:p>
            <a:pPr lvl="1"/>
            <a:r>
              <a:rPr lang="en-US" altLang="ko-K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Protection</a:t>
            </a:r>
            <a:r>
              <a:rPr lang="en-US" altLang="ko-KR" sz="2000" dirty="0" smtClean="0"/>
              <a:t> from warping and heat</a:t>
            </a:r>
          </a:p>
          <a:p>
            <a:r>
              <a:rPr lang="en-US" altLang="ko-KR" dirty="0" smtClean="0"/>
              <a:t>INTC(Inter connect) board</a:t>
            </a:r>
          </a:p>
          <a:p>
            <a:pPr lvl="1"/>
            <a:r>
              <a:rPr lang="en-US" altLang="ko-K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Electrical connection </a:t>
            </a:r>
            <a:r>
              <a:rPr lang="en-US" altLang="ko-KR" sz="2000" dirty="0" smtClean="0"/>
              <a:t>to sensor</a:t>
            </a:r>
          </a:p>
          <a:p>
            <a:r>
              <a:rPr lang="en-US" altLang="ko-KR" dirty="0" smtClean="0"/>
              <a:t>Silicon Sensor</a:t>
            </a:r>
          </a:p>
          <a:p>
            <a:r>
              <a:rPr lang="en-US" altLang="ko-KR" dirty="0" smtClean="0"/>
              <a:t>Cu foil</a:t>
            </a:r>
          </a:p>
          <a:p>
            <a:pPr lvl="1"/>
            <a:r>
              <a:rPr lang="en-US" altLang="ko-KR" sz="2000" dirty="0" smtClean="0"/>
              <a:t>Connection of sensor back plane to </a:t>
            </a:r>
            <a:r>
              <a:rPr lang="en-US" altLang="ko-K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ground</a:t>
            </a:r>
            <a:endParaRPr lang="en-US" altLang="ko-KR" sz="2000" dirty="0" smtClean="0"/>
          </a:p>
          <a:p>
            <a:r>
              <a:rPr lang="en-US" altLang="ko-KR" dirty="0" smtClean="0"/>
              <a:t>Epoxy plate</a:t>
            </a:r>
          </a:p>
          <a:p>
            <a:pPr lvl="1"/>
            <a:r>
              <a:rPr lang="en-US" altLang="ko-KR" sz="2000" dirty="0" smtClean="0"/>
              <a:t>Electrical and physical </a:t>
            </a:r>
            <a:r>
              <a:rPr lang="en-US" altLang="ko-K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protection</a:t>
            </a:r>
            <a:endParaRPr lang="ko-KR" altLang="en-US" sz="2000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z="1600" smtClean="0"/>
              <a:t>Yonsei Nuclear Physics Lab</a:t>
            </a:r>
            <a:r>
              <a:rPr lang="en-US" altLang="ko-KR" smtClean="0"/>
              <a:t>.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3328982" cy="4487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직선 화살표 연결선 7"/>
          <p:cNvCxnSpPr/>
          <p:nvPr/>
        </p:nvCxnSpPr>
        <p:spPr>
          <a:xfrm rot="10800000" flipV="1">
            <a:off x="2357423" y="2928932"/>
            <a:ext cx="1714513" cy="714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rot="10800000" flipV="1">
            <a:off x="3214679" y="1785926"/>
            <a:ext cx="857257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 rot="10800000" flipV="1">
            <a:off x="2571736" y="3714754"/>
            <a:ext cx="1500200" cy="714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rot="10800000" flipV="1">
            <a:off x="2714612" y="4143380"/>
            <a:ext cx="1357322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 rot="10800000" flipV="1">
            <a:off x="2214546" y="5286388"/>
            <a:ext cx="1857388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Signal conditioning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2009-09, Pohang</a:t>
            </a:r>
            <a:endParaRPr lang="ko-KR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11994" r="853" b="5384"/>
          <a:stretch>
            <a:fillRect/>
          </a:stretch>
        </p:blipFill>
        <p:spPr bwMode="auto">
          <a:xfrm>
            <a:off x="1071538" y="1428736"/>
            <a:ext cx="742955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5" descr="P1000925.JPG"/>
          <p:cNvPicPr>
            <a:picLocks noChangeAspect="1"/>
          </p:cNvPicPr>
          <p:nvPr/>
        </p:nvPicPr>
        <p:blipFill>
          <a:blip r:embed="rId3" cstate="print"/>
          <a:srcRect l="40679" t="30417" r="41155" b="54678"/>
          <a:stretch>
            <a:fillRect/>
          </a:stretch>
        </p:blipFill>
        <p:spPr>
          <a:xfrm>
            <a:off x="5643570" y="4500570"/>
            <a:ext cx="1973475" cy="1214446"/>
          </a:xfrm>
          <a:prstGeom prst="rect">
            <a:avLst/>
          </a:prstGeom>
          <a:ln w="508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Cosmic </a:t>
            </a:r>
            <a:r>
              <a:rPr lang="en-US" altLang="ko-KR" dirty="0" err="1" smtClean="0"/>
              <a:t>muon</a:t>
            </a:r>
            <a:r>
              <a:rPr lang="en-US" altLang="ko-KR" dirty="0" smtClean="0"/>
              <a:t> test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3200" dirty="0" smtClean="0">
                <a:latin typeface="Corbel" pitchFamily="34" charset="0"/>
              </a:rPr>
              <a:t>Most electrons passing a sensor layer are </a:t>
            </a:r>
            <a:r>
              <a:rPr lang="en-US" altLang="ko-KR" sz="3200" dirty="0" smtClean="0">
                <a:latin typeface="Corbel" pitchFamily="34" charset="0"/>
              </a:rPr>
              <a:t>MIPs, </a:t>
            </a:r>
            <a:r>
              <a:rPr lang="en-US" altLang="ko-KR" sz="3200" dirty="0" smtClean="0">
                <a:latin typeface="Corbel" pitchFamily="34" charset="0"/>
              </a:rPr>
              <a:t>which deposit minimum ionization energy as like cosmic </a:t>
            </a:r>
            <a:r>
              <a:rPr lang="en-US" altLang="ko-KR" sz="3200" dirty="0" err="1" smtClean="0">
                <a:latin typeface="Corbel" pitchFamily="34" charset="0"/>
              </a:rPr>
              <a:t>muon</a:t>
            </a:r>
            <a:r>
              <a:rPr lang="en-US" altLang="ko-KR" sz="3200" dirty="0" smtClean="0">
                <a:latin typeface="Corbel" pitchFamily="34" charset="0"/>
              </a:rPr>
              <a:t>.</a:t>
            </a:r>
            <a:endParaRPr lang="en-US" altLang="ko-KR" sz="3200" dirty="0" smtClean="0">
              <a:latin typeface="Corbel" pitchFamily="34" charset="0"/>
            </a:endParaRPr>
          </a:p>
          <a:p>
            <a:r>
              <a:rPr lang="en-US" altLang="ko-KR" sz="3200" dirty="0" smtClean="0">
                <a:latin typeface="Corbel" pitchFamily="34" charset="0"/>
              </a:rPr>
              <a:t>Cosmic test requires a setup of test electronics made up of silicon sensor, preamp hybrid card, test board, and bridge board.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2009-09, Pohang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Cosmic </a:t>
            </a:r>
            <a:r>
              <a:rPr lang="en-US" altLang="ko-KR" dirty="0" err="1" smtClean="0"/>
              <a:t>muon</a:t>
            </a:r>
            <a:r>
              <a:rPr lang="en-US" altLang="ko-KR" dirty="0" smtClean="0"/>
              <a:t> test</a:t>
            </a:r>
            <a:endParaRPr lang="ko-KR" altLang="en-US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983" t="21436" r="14251" b="20703"/>
          <a:stretch>
            <a:fillRect/>
          </a:stretch>
        </p:blipFill>
        <p:spPr bwMode="auto">
          <a:xfrm>
            <a:off x="1000100" y="1785926"/>
            <a:ext cx="590316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Documents and Settings\emily\바탕 화면\kps2009\완성.bmp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000240"/>
            <a:ext cx="1714512" cy="1571636"/>
          </a:xfrm>
          <a:prstGeom prst="rect">
            <a:avLst/>
          </a:prstGeom>
          <a:ln w="508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그림 7" descr="P1000925.JPG"/>
          <p:cNvPicPr>
            <a:picLocks noChangeAspect="1"/>
          </p:cNvPicPr>
          <p:nvPr/>
        </p:nvPicPr>
        <p:blipFill>
          <a:blip r:embed="rId4" cstate="print"/>
          <a:srcRect l="40679" t="30417" r="41155" b="54678"/>
          <a:stretch>
            <a:fillRect/>
          </a:stretch>
        </p:blipFill>
        <p:spPr>
          <a:xfrm>
            <a:off x="7286644" y="4429132"/>
            <a:ext cx="1241235" cy="763837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2009-09, Pohang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3347E-6 C -0.24653 0.04881 -0.49288 0.09785 -0.59115 0.11774 " pathEditMode="relative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7.54106E-7 C -0.09792 -0.02128 -0.19567 -0.04233 -0.25817 -0.08165 C -0.32067 -0.12098 -0.35556 -0.21027 -0.37483 -0.23548 " pathEditMode="relative" ptsTypes="a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Cosmic </a:t>
            </a:r>
            <a:r>
              <a:rPr lang="en-US" altLang="ko-KR" dirty="0" err="1" smtClean="0"/>
              <a:t>muon</a:t>
            </a:r>
            <a:r>
              <a:rPr lang="en-US" altLang="ko-KR" dirty="0" smtClean="0"/>
              <a:t> test</a:t>
            </a:r>
            <a:endParaRPr lang="ko-KR" altLang="en-US" dirty="0"/>
          </a:p>
        </p:txBody>
      </p:sp>
      <p:pic>
        <p:nvPicPr>
          <p:cNvPr id="4" name="그림 3" descr="P09052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714488"/>
            <a:ext cx="4786346" cy="3589759"/>
          </a:xfrm>
          <a:prstGeom prst="rect">
            <a:avLst/>
          </a:prstGeom>
        </p:spPr>
      </p:pic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2009-09, Pohang</a:t>
            </a:r>
            <a:endParaRPr lang="ko-KR" altLang="en-US"/>
          </a:p>
        </p:txBody>
      </p:sp>
      <p:pic>
        <p:nvPicPr>
          <p:cNvPr id="7" name="그림 6" descr="P090513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143248"/>
            <a:ext cx="4143372" cy="3107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6" name="내용 개체 틀 5" descr="cosmi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428604"/>
            <a:ext cx="6096000" cy="4572000"/>
          </a:xfrm>
        </p:spPr>
      </p:pic>
      <p:pic>
        <p:nvPicPr>
          <p:cNvPr id="7" name="그림 6" descr="cosmic_mu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2000240"/>
            <a:ext cx="6096043" cy="4572032"/>
          </a:xfrm>
          <a:prstGeom prst="rect">
            <a:avLst/>
          </a:prstGeom>
        </p:spPr>
      </p:pic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2009-09, Pohang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Beam test at CERN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914400" y="1357298"/>
            <a:ext cx="7772400" cy="4572000"/>
          </a:xfrm>
        </p:spPr>
        <p:txBody>
          <a:bodyPr/>
          <a:lstStyle/>
          <a:p>
            <a:r>
              <a:rPr lang="en-US" altLang="ko-KR" dirty="0" smtClean="0"/>
              <a:t>Beam test had been taken 09.06.22~29 at PS and SPS</a:t>
            </a:r>
          </a:p>
          <a:p>
            <a:r>
              <a:rPr lang="en-US" altLang="ko-KR" dirty="0" smtClean="0"/>
              <a:t>4 Sensor were used for each layer, and a super module had 7 W-Si layers.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2009-09, Pohang</a:t>
            </a:r>
            <a:endParaRPr lang="ko-KR" altLang="en-US"/>
          </a:p>
        </p:txBody>
      </p:sp>
      <p:pic>
        <p:nvPicPr>
          <p:cNvPr id="6" name="그림 5" descr="IMG_8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3929066"/>
            <a:ext cx="2992430" cy="2244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Beam test setup</a:t>
            </a:r>
            <a:endParaRPr lang="ko-KR" altLang="en-US" dirty="0"/>
          </a:p>
        </p:txBody>
      </p:sp>
      <p:pic>
        <p:nvPicPr>
          <p:cNvPr id="4" name="내용 개체 틀 3" descr="센서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784350"/>
            <a:ext cx="6096000" cy="4572000"/>
          </a:xfrm>
        </p:spPr>
      </p:pic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2009-09, Pohang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500" t="40625" r="27499" b="23437"/>
          <a:stretch>
            <a:fillRect/>
          </a:stretch>
        </p:blipFill>
        <p:spPr bwMode="auto">
          <a:xfrm>
            <a:off x="500034" y="3143248"/>
            <a:ext cx="7315322" cy="350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 cstate="print"/>
          <a:srcRect l="12500" t="40625" r="27499" b="23437"/>
          <a:stretch>
            <a:fillRect/>
          </a:stretch>
        </p:blipFill>
        <p:spPr bwMode="auto">
          <a:xfrm>
            <a:off x="571472" y="3071810"/>
            <a:ext cx="7315322" cy="350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 cstate="print"/>
          <a:srcRect l="12500" t="40625" r="27499" b="23437"/>
          <a:stretch>
            <a:fillRect/>
          </a:stretch>
        </p:blipFill>
        <p:spPr bwMode="auto">
          <a:xfrm>
            <a:off x="642910" y="3000372"/>
            <a:ext cx="7315322" cy="350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2" cstate="print"/>
          <a:srcRect l="12500" t="40625" r="27499" b="23437"/>
          <a:stretch>
            <a:fillRect/>
          </a:stretch>
        </p:blipFill>
        <p:spPr bwMode="auto">
          <a:xfrm>
            <a:off x="714348" y="2928934"/>
            <a:ext cx="7315322" cy="350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" cstate="print"/>
          <a:srcRect l="12500" t="40625" r="27499" b="23437"/>
          <a:stretch>
            <a:fillRect/>
          </a:stretch>
        </p:blipFill>
        <p:spPr bwMode="auto">
          <a:xfrm>
            <a:off x="785786" y="2857496"/>
            <a:ext cx="7315322" cy="350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" cstate="print"/>
          <a:srcRect l="12500" t="40625" r="27499" b="23437"/>
          <a:stretch>
            <a:fillRect/>
          </a:stretch>
        </p:blipFill>
        <p:spPr bwMode="auto">
          <a:xfrm>
            <a:off x="857224" y="2786058"/>
            <a:ext cx="7315322" cy="350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 cstate="print"/>
          <a:srcRect l="12500" t="40625" r="27499" b="23437"/>
          <a:stretch>
            <a:fillRect/>
          </a:stretch>
        </p:blipFill>
        <p:spPr bwMode="auto">
          <a:xfrm>
            <a:off x="928662" y="2714620"/>
            <a:ext cx="7315322" cy="350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그룹 35"/>
          <p:cNvGrpSpPr/>
          <p:nvPr/>
        </p:nvGrpSpPr>
        <p:grpSpPr>
          <a:xfrm>
            <a:off x="7358082" y="3071810"/>
            <a:ext cx="642942" cy="3000396"/>
            <a:chOff x="7358082" y="3071810"/>
            <a:chExt cx="642942" cy="3000396"/>
          </a:xfrm>
        </p:grpSpPr>
        <p:sp>
          <p:nvSpPr>
            <p:cNvPr id="30" name="타원 29"/>
            <p:cNvSpPr/>
            <p:nvPr/>
          </p:nvSpPr>
          <p:spPr>
            <a:xfrm>
              <a:off x="7358082" y="3071810"/>
              <a:ext cx="642942" cy="1357322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/>
            <p:cNvSpPr/>
            <p:nvPr/>
          </p:nvSpPr>
          <p:spPr>
            <a:xfrm>
              <a:off x="7358082" y="4714884"/>
              <a:ext cx="642942" cy="1357322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/>
          <a:srcRect l="12250" t="48472" r="46500" b="24965"/>
          <a:stretch>
            <a:fillRect/>
          </a:stretch>
        </p:blipFill>
        <p:spPr bwMode="auto">
          <a:xfrm>
            <a:off x="642910" y="0"/>
            <a:ext cx="5143536" cy="26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" name="그룹 47"/>
          <p:cNvGrpSpPr/>
          <p:nvPr/>
        </p:nvGrpSpPr>
        <p:grpSpPr>
          <a:xfrm>
            <a:off x="642910" y="785794"/>
            <a:ext cx="4143404" cy="1785950"/>
            <a:chOff x="642910" y="785794"/>
            <a:chExt cx="4143404" cy="1785950"/>
          </a:xfrm>
        </p:grpSpPr>
        <p:sp>
          <p:nvSpPr>
            <p:cNvPr id="41" name="타원 40"/>
            <p:cNvSpPr/>
            <p:nvPr/>
          </p:nvSpPr>
          <p:spPr>
            <a:xfrm>
              <a:off x="642910" y="785794"/>
              <a:ext cx="571504" cy="178595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타원 41"/>
            <p:cNvSpPr/>
            <p:nvPr/>
          </p:nvSpPr>
          <p:spPr>
            <a:xfrm>
              <a:off x="1214414" y="785794"/>
              <a:ext cx="571504" cy="178595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타원 42"/>
            <p:cNvSpPr/>
            <p:nvPr/>
          </p:nvSpPr>
          <p:spPr>
            <a:xfrm>
              <a:off x="1785918" y="785794"/>
              <a:ext cx="571504" cy="178595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타원 43"/>
            <p:cNvSpPr/>
            <p:nvPr/>
          </p:nvSpPr>
          <p:spPr>
            <a:xfrm>
              <a:off x="2428860" y="785794"/>
              <a:ext cx="571504" cy="178595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타원 44"/>
            <p:cNvSpPr/>
            <p:nvPr/>
          </p:nvSpPr>
          <p:spPr>
            <a:xfrm>
              <a:off x="3000364" y="785794"/>
              <a:ext cx="571504" cy="178595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타원 45"/>
            <p:cNvSpPr/>
            <p:nvPr/>
          </p:nvSpPr>
          <p:spPr>
            <a:xfrm>
              <a:off x="3571868" y="785794"/>
              <a:ext cx="571504" cy="178595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타원 46"/>
            <p:cNvSpPr/>
            <p:nvPr/>
          </p:nvSpPr>
          <p:spPr>
            <a:xfrm>
              <a:off x="4214810" y="785794"/>
              <a:ext cx="571504" cy="1785950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9" name="타원 48"/>
          <p:cNvSpPr/>
          <p:nvPr/>
        </p:nvSpPr>
        <p:spPr>
          <a:xfrm>
            <a:off x="4786314" y="714356"/>
            <a:ext cx="571504" cy="1928826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12891" t="11719" r="49023" b="26025"/>
          <a:stretch>
            <a:fillRect/>
          </a:stretch>
        </p:blipFill>
        <p:spPr bwMode="auto">
          <a:xfrm>
            <a:off x="4786314" y="428604"/>
            <a:ext cx="464347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타원 49"/>
          <p:cNvSpPr/>
          <p:nvPr/>
        </p:nvSpPr>
        <p:spPr>
          <a:xfrm>
            <a:off x="4786314" y="3000372"/>
            <a:ext cx="357190" cy="714380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/>
          <p:cNvSpPr/>
          <p:nvPr/>
        </p:nvSpPr>
        <p:spPr>
          <a:xfrm>
            <a:off x="4786314" y="3714752"/>
            <a:ext cx="357190" cy="714380"/>
          </a:xfrm>
          <a:prstGeom prst="ellipse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바닥글 개체 틀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2009-09, Pohang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내용 개체 틀 4" descr="h1sadc_376_10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500042"/>
            <a:ext cx="4711313" cy="4572000"/>
          </a:xfr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2009-09, Pohang</a:t>
            </a:r>
            <a:endParaRPr lang="ko-KR" altLang="en-US"/>
          </a:p>
        </p:txBody>
      </p:sp>
      <p:pic>
        <p:nvPicPr>
          <p:cNvPr id="6" name="그림 5" descr="Fit1_00376_0003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071678"/>
            <a:ext cx="66294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Contents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Introduction to W-Si sandwich calorimeter</a:t>
            </a:r>
          </a:p>
          <a:p>
            <a:r>
              <a:rPr lang="en-US" altLang="ko-KR" dirty="0" smtClean="0"/>
              <a:t>Sensor production</a:t>
            </a:r>
          </a:p>
          <a:p>
            <a:pPr lvl="1"/>
            <a:r>
              <a:rPr lang="en-US" altLang="ko-KR" dirty="0" smtClean="0"/>
              <a:t>Design</a:t>
            </a:r>
          </a:p>
          <a:p>
            <a:pPr lvl="1"/>
            <a:r>
              <a:rPr lang="en-US" altLang="ko-KR" dirty="0" smtClean="0"/>
              <a:t>Fabrication</a:t>
            </a:r>
          </a:p>
          <a:p>
            <a:pPr lvl="1"/>
            <a:r>
              <a:rPr lang="en-US" altLang="ko-KR" dirty="0" smtClean="0"/>
              <a:t>Packaging</a:t>
            </a:r>
          </a:p>
          <a:p>
            <a:pPr lvl="1"/>
            <a:r>
              <a:rPr lang="en-US" altLang="ko-KR" dirty="0" smtClean="0"/>
              <a:t>Signal conditioning</a:t>
            </a:r>
          </a:p>
          <a:p>
            <a:r>
              <a:rPr lang="en-US" altLang="ko-KR" dirty="0" smtClean="0"/>
              <a:t>Sensor  test</a:t>
            </a:r>
          </a:p>
          <a:p>
            <a:pPr lvl="1"/>
            <a:r>
              <a:rPr lang="en-US" altLang="ko-KR" dirty="0" smtClean="0"/>
              <a:t>Cosmic test</a:t>
            </a:r>
          </a:p>
          <a:p>
            <a:pPr lvl="1"/>
            <a:r>
              <a:rPr lang="en-US" altLang="ko-KR" dirty="0" smtClean="0"/>
              <a:t>Beam test</a:t>
            </a:r>
          </a:p>
          <a:p>
            <a:r>
              <a:rPr lang="en-US" altLang="ko-KR" dirty="0" smtClean="0"/>
              <a:t>Summary</a:t>
            </a:r>
          </a:p>
          <a:p>
            <a:pPr lvl="1">
              <a:buNone/>
            </a:pPr>
            <a:endParaRPr lang="en-US" altLang="ko-KR" dirty="0" smtClean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2009-09, Pohang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W-Si calorimeter can effectively measure EM signal under large multiplicity</a:t>
            </a:r>
          </a:p>
          <a:p>
            <a:r>
              <a:rPr lang="en-US" altLang="ko-KR" dirty="0" smtClean="0"/>
              <a:t>Si sensor plays a key roll in the function</a:t>
            </a:r>
          </a:p>
          <a:p>
            <a:r>
              <a:rPr lang="en-US" altLang="ko-KR" dirty="0" smtClean="0"/>
              <a:t>We are conducting production &amp; test of the Si sensors and see a  good prospect 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2009-09, Pohang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786" y="512064"/>
            <a:ext cx="8215370" cy="914400"/>
          </a:xfrm>
        </p:spPr>
        <p:txBody>
          <a:bodyPr/>
          <a:lstStyle/>
          <a:p>
            <a:r>
              <a:rPr lang="en-US" altLang="ko-KR" sz="3600" dirty="0" smtClean="0"/>
              <a:t>W-Si sandwich calorimeter, Basics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2009-09, Pohang</a:t>
            </a:r>
            <a:endParaRPr lang="ko-KR" altLang="en-US"/>
          </a:p>
        </p:txBody>
      </p:sp>
      <p:pic>
        <p:nvPicPr>
          <p:cNvPr id="6" name="Picture 6" descr="HepRAppOutput50a"/>
          <p:cNvPicPr>
            <a:picLocks noChangeAspect="1" noChangeArrowheads="1"/>
          </p:cNvPicPr>
          <p:nvPr/>
        </p:nvPicPr>
        <p:blipFill>
          <a:blip r:embed="rId2" cstate="print"/>
          <a:srcRect l="21176"/>
          <a:stretch>
            <a:fillRect/>
          </a:stretch>
        </p:blipFill>
        <p:spPr bwMode="auto">
          <a:xfrm>
            <a:off x="1071538" y="2285992"/>
            <a:ext cx="733600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내용 개체 틀 2"/>
          <p:cNvSpPr txBox="1">
            <a:spLocks/>
          </p:cNvSpPr>
          <p:nvPr/>
        </p:nvSpPr>
        <p:spPr>
          <a:xfrm>
            <a:off x="1071538" y="1714488"/>
            <a:ext cx="6429420" cy="64294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EM Shower in a</a:t>
            </a:r>
            <a:r>
              <a:rPr kumimoji="0" lang="en-US" altLang="ko-K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 typical prototype</a:t>
            </a:r>
            <a:endParaRPr kumimoji="0" lang="ko-KR" alt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ko-KR" alt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그룹 14"/>
          <p:cNvGrpSpPr/>
          <p:nvPr/>
        </p:nvGrpSpPr>
        <p:grpSpPr>
          <a:xfrm>
            <a:off x="1071538" y="5957848"/>
            <a:ext cx="7143800" cy="400110"/>
            <a:chOff x="1071538" y="5957848"/>
            <a:chExt cx="7143800" cy="400110"/>
          </a:xfrm>
        </p:grpSpPr>
        <p:cxnSp>
          <p:nvCxnSpPr>
            <p:cNvPr id="9" name="직선 화살표 연결선 8" descr="2"/>
            <p:cNvCxnSpPr/>
            <p:nvPr/>
          </p:nvCxnSpPr>
          <p:spPr>
            <a:xfrm>
              <a:off x="1071538" y="6000768"/>
              <a:ext cx="7143800" cy="1588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428992" y="5957848"/>
              <a:ext cx="23980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bg1"/>
                  </a:solidFill>
                  <a:sym typeface="Symbol"/>
                </a:rPr>
                <a:t>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20cm,</a:t>
              </a:r>
              <a:r>
                <a:rPr lang="en-US" altLang="ko-KR" sz="2000" b="1" dirty="0" smtClean="0">
                  <a:solidFill>
                    <a:schemeClr val="bg1"/>
                  </a:solidFill>
                  <a:sym typeface="Symbol"/>
                </a:rPr>
                <a:t> 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 20X</a:t>
              </a:r>
              <a:r>
                <a:rPr lang="en-US" altLang="ko-KR" sz="2000" b="1" baseline="-25000" dirty="0" smtClean="0">
                  <a:solidFill>
                    <a:schemeClr val="bg1"/>
                  </a:solidFill>
                </a:rPr>
                <a:t>0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,</a:t>
              </a:r>
              <a:r>
                <a:rPr lang="en-US" altLang="ko-KR" sz="2000" b="1" dirty="0" smtClean="0">
                  <a:solidFill>
                    <a:schemeClr val="bg1"/>
                  </a:solidFill>
                  <a:sym typeface="Symbol"/>
                </a:rPr>
                <a:t> 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 1</a:t>
              </a:r>
              <a:r>
                <a:rPr lang="el-GR" altLang="ko-KR" sz="2000" b="1" dirty="0" smtClean="0">
                  <a:solidFill>
                    <a:schemeClr val="bg1"/>
                  </a:solidFill>
                </a:rPr>
                <a:t>λ</a:t>
              </a:r>
              <a:endParaRPr lang="en-US" altLang="ko-KR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그룹 15"/>
          <p:cNvGrpSpPr/>
          <p:nvPr/>
        </p:nvGrpSpPr>
        <p:grpSpPr>
          <a:xfrm>
            <a:off x="4929190" y="2643182"/>
            <a:ext cx="1615197" cy="785818"/>
            <a:chOff x="4929190" y="2643182"/>
            <a:chExt cx="1615197" cy="785818"/>
          </a:xfrm>
        </p:grpSpPr>
        <p:cxnSp>
          <p:nvCxnSpPr>
            <p:cNvPr id="12" name="직선 화살표 연결선 11"/>
            <p:cNvCxnSpPr/>
            <p:nvPr/>
          </p:nvCxnSpPr>
          <p:spPr>
            <a:xfrm rot="5400000">
              <a:off x="4537075" y="3035297"/>
              <a:ext cx="785818" cy="1588"/>
            </a:xfrm>
            <a:prstGeom prst="straightConnector1">
              <a:avLst/>
            </a:prstGeom>
            <a:ln w="34925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094951" y="2786058"/>
              <a:ext cx="14494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2000" b="1" dirty="0" smtClean="0">
                  <a:solidFill>
                    <a:schemeClr val="bg1"/>
                  </a:solidFill>
                </a:rPr>
                <a:t>15mm, </a:t>
              </a:r>
              <a:r>
                <a:rPr lang="en-US" altLang="ko-KR" sz="2000" b="1" dirty="0" smtClean="0">
                  <a:solidFill>
                    <a:schemeClr val="bg1"/>
                  </a:solidFill>
                  <a:sym typeface="Symbol"/>
                </a:rPr>
                <a:t>R</a:t>
              </a:r>
              <a:r>
                <a:rPr lang="en-US" altLang="ko-KR" sz="2000" b="1" baseline="-25000" dirty="0" smtClean="0">
                  <a:solidFill>
                    <a:schemeClr val="bg1"/>
                  </a:solidFill>
                  <a:sym typeface="Symbol"/>
                </a:rPr>
                <a:t>M</a:t>
              </a:r>
              <a:endParaRPr lang="ko-KR" altLang="en-US" sz="2000" b="1" baseline="-25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8" name="직선 연결선 17"/>
          <p:cNvCxnSpPr/>
          <p:nvPr/>
        </p:nvCxnSpPr>
        <p:spPr>
          <a:xfrm rot="5400000">
            <a:off x="2215340" y="4285462"/>
            <a:ext cx="3286148" cy="158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786" y="512064"/>
            <a:ext cx="8215370" cy="914400"/>
          </a:xfrm>
        </p:spPr>
        <p:txBody>
          <a:bodyPr/>
          <a:lstStyle/>
          <a:p>
            <a:r>
              <a:rPr lang="en-US" altLang="ko-KR" sz="3600" dirty="0" smtClean="0"/>
              <a:t>W-Si sandwich calorimeter, Basics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2009-09, Pohang</a:t>
            </a:r>
            <a:endParaRPr lang="ko-KR" altLang="en-US"/>
          </a:p>
        </p:txBody>
      </p:sp>
      <p:pic>
        <p:nvPicPr>
          <p:cNvPr id="6" name="Picture 6" descr="HepRAppOutput50a"/>
          <p:cNvPicPr>
            <a:picLocks noChangeAspect="1" noChangeArrowheads="1"/>
          </p:cNvPicPr>
          <p:nvPr/>
        </p:nvPicPr>
        <p:blipFill>
          <a:blip r:embed="rId2" cstate="print"/>
          <a:srcRect l="21176"/>
          <a:stretch>
            <a:fillRect/>
          </a:stretch>
        </p:blipFill>
        <p:spPr bwMode="auto">
          <a:xfrm>
            <a:off x="1071538" y="2285992"/>
            <a:ext cx="733600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내용 개체 틀 2"/>
          <p:cNvSpPr txBox="1">
            <a:spLocks/>
          </p:cNvSpPr>
          <p:nvPr/>
        </p:nvSpPr>
        <p:spPr>
          <a:xfrm>
            <a:off x="1071538" y="1714488"/>
            <a:ext cx="6429420" cy="64294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11480" marR="0" lvl="0" indent="-34290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EM Shower in a</a:t>
            </a:r>
            <a:r>
              <a:rPr kumimoji="0" lang="en-US" altLang="ko-K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 typical prototype</a:t>
            </a:r>
            <a:endParaRPr kumimoji="0" lang="ko-KR" alt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1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ko-KR" alt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 rot="5400000">
            <a:off x="2215340" y="4285462"/>
            <a:ext cx="3286148" cy="1588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그룹 22"/>
          <p:cNvGrpSpPr/>
          <p:nvPr/>
        </p:nvGrpSpPr>
        <p:grpSpPr>
          <a:xfrm>
            <a:off x="571472" y="4071942"/>
            <a:ext cx="8033528" cy="2500330"/>
            <a:chOff x="571472" y="4071942"/>
            <a:chExt cx="8033528" cy="250033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814359" y="3829055"/>
              <a:ext cx="2466975" cy="2952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5195459" y="3162731"/>
              <a:ext cx="2500330" cy="4318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Detector schematics</a:t>
            </a:r>
            <a:endParaRPr lang="ko-KR" altLang="en-US" dirty="0"/>
          </a:p>
        </p:txBody>
      </p:sp>
      <p:pic>
        <p:nvPicPr>
          <p:cNvPr id="4" name="내용 개체 틀 3" descr="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784350"/>
            <a:ext cx="4572000" cy="4572000"/>
          </a:xfrm>
        </p:spPr>
      </p:pic>
      <p:pic>
        <p:nvPicPr>
          <p:cNvPr id="5" name="그림 4" descr="p_gu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857364"/>
            <a:ext cx="4429156" cy="4429156"/>
          </a:xfrm>
          <a:prstGeom prst="rect">
            <a:avLst/>
          </a:prstGeom>
        </p:spPr>
      </p:pic>
      <p:pic>
        <p:nvPicPr>
          <p:cNvPr id="6" name="그림 5" descr="guard_activ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1857364"/>
            <a:ext cx="4429156" cy="4429156"/>
          </a:xfrm>
          <a:prstGeom prst="rect">
            <a:avLst/>
          </a:prstGeom>
        </p:spPr>
      </p:pic>
      <p:pic>
        <p:nvPicPr>
          <p:cNvPr id="7" name="그림 6" descr="guard_active_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1857364"/>
            <a:ext cx="4429156" cy="4429156"/>
          </a:xfrm>
          <a:prstGeom prst="rect">
            <a:avLst/>
          </a:prstGeom>
        </p:spPr>
      </p:pic>
      <p:pic>
        <p:nvPicPr>
          <p:cNvPr id="8" name="그림 7" descr="guard_active_p_met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5786" y="1857364"/>
            <a:ext cx="4500570" cy="4500570"/>
          </a:xfrm>
          <a:prstGeom prst="rect">
            <a:avLst/>
          </a:prstGeom>
        </p:spPr>
      </p:pic>
      <p:pic>
        <p:nvPicPr>
          <p:cNvPr id="9" name="그림 8" descr="zoo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3438" y="500042"/>
            <a:ext cx="2829976" cy="3024190"/>
          </a:xfrm>
          <a:prstGeom prst="rect">
            <a:avLst/>
          </a:prstGeom>
        </p:spPr>
      </p:pic>
      <p:pic>
        <p:nvPicPr>
          <p:cNvPr id="10" name="개체 3"/>
          <p:cNvPicPr>
            <a:picLocks noChangeArrowheads="1"/>
          </p:cNvPicPr>
          <p:nvPr/>
        </p:nvPicPr>
        <p:blipFill>
          <a:blip r:embed="rId8" cstate="print"/>
          <a:srcRect l="-517" t="-781" r="-311" b="-267"/>
          <a:stretch>
            <a:fillRect/>
          </a:stretch>
        </p:blipFill>
        <p:spPr bwMode="auto">
          <a:xfrm>
            <a:off x="5357818" y="3429000"/>
            <a:ext cx="3786182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그림 11" descr="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714488"/>
            <a:ext cx="4714908" cy="4714908"/>
          </a:xfrm>
          <a:prstGeom prst="rect">
            <a:avLst/>
          </a:prstGeom>
        </p:spPr>
      </p:pic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2009-09, Pohang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5786" y="512064"/>
            <a:ext cx="8215370" cy="914400"/>
          </a:xfrm>
        </p:spPr>
        <p:txBody>
          <a:bodyPr/>
          <a:lstStyle/>
          <a:p>
            <a:r>
              <a:rPr lang="en-US" altLang="ko-KR" sz="3600" dirty="0" smtClean="0"/>
              <a:t>W-Si sandwich calorimeter, Basics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dirty="0" smtClean="0">
                <a:latin typeface="Corbel" pitchFamily="34" charset="0"/>
              </a:rPr>
              <a:t>Ideal for EM signal (</a:t>
            </a:r>
            <a:r>
              <a:rPr lang="en-US" altLang="ko-KR" sz="2800" dirty="0" smtClean="0">
                <a:latin typeface="Corbel" pitchFamily="34" charset="0"/>
                <a:sym typeface="Symbol"/>
              </a:rPr>
              <a:t>, e, </a:t>
            </a:r>
            <a:r>
              <a:rPr lang="en-US" altLang="ko-KR" sz="2800" baseline="30000" dirty="0" smtClean="0">
                <a:latin typeface="Corbel" pitchFamily="34" charset="0"/>
                <a:sym typeface="Symbol"/>
              </a:rPr>
              <a:t>0</a:t>
            </a:r>
            <a:r>
              <a:rPr lang="en-US" altLang="ko-KR" sz="2800" dirty="0" smtClean="0">
                <a:latin typeface="Corbel" pitchFamily="34" charset="0"/>
                <a:sym typeface="Symbol"/>
              </a:rPr>
              <a:t>) under </a:t>
            </a:r>
            <a:r>
              <a:rPr lang="en-US" altLang="ko-KR" sz="2800" dirty="0" smtClean="0">
                <a:latin typeface="Corbel" pitchFamily="34" charset="0"/>
              </a:rPr>
              <a:t>forward high multiplicity</a:t>
            </a:r>
          </a:p>
          <a:p>
            <a:pPr lvl="1"/>
            <a:r>
              <a:rPr lang="en-US" altLang="ko-KR" sz="2400" dirty="0" smtClean="0">
                <a:latin typeface="Corbel" pitchFamily="34" charset="0"/>
              </a:rPr>
              <a:t>Compact EM shower inside calorimeter (W)</a:t>
            </a:r>
          </a:p>
          <a:p>
            <a:pPr lvl="1"/>
            <a:r>
              <a:rPr lang="en-US" altLang="ko-KR" sz="2400" dirty="0" smtClean="0">
                <a:latin typeface="Corbel" pitchFamily="34" charset="0"/>
              </a:rPr>
              <a:t>3D tracking under large background possible though Si layers  (Si)</a:t>
            </a:r>
          </a:p>
          <a:p>
            <a:pPr lvl="1"/>
            <a:r>
              <a:rPr lang="en-US" altLang="ko-KR" sz="2400" dirty="0" smtClean="0">
                <a:latin typeface="Corbel" pitchFamily="34" charset="0"/>
              </a:rPr>
              <a:t>Easy adjustment of the detector granule (Si)</a:t>
            </a:r>
          </a:p>
          <a:p>
            <a:pPr lvl="1"/>
            <a:r>
              <a:rPr lang="en-US" altLang="ko-KR" sz="2400" dirty="0" smtClean="0">
                <a:latin typeface="Corbel" pitchFamily="34" charset="0"/>
              </a:rPr>
              <a:t>Good energy resolution (W-Si)</a:t>
            </a:r>
          </a:p>
          <a:p>
            <a:pPr lvl="1"/>
            <a:r>
              <a:rPr lang="en-US" altLang="ko-KR" sz="2400" dirty="0" smtClean="0">
                <a:latin typeface="Corbel" pitchFamily="34" charset="0"/>
              </a:rPr>
              <a:t>Expensive (Si), but we(Korea) can do well.</a:t>
            </a:r>
          </a:p>
          <a:p>
            <a:pPr lvl="1"/>
            <a:endParaRPr lang="en-US" altLang="ko-KR" sz="2400" dirty="0" smtClean="0">
              <a:latin typeface="Corbel" pitchFamily="34" charset="0"/>
            </a:endParaRPr>
          </a:p>
          <a:p>
            <a:pPr>
              <a:buNone/>
            </a:pPr>
            <a:endParaRPr lang="en-US" altLang="ko-KR" dirty="0" smtClean="0"/>
          </a:p>
          <a:p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2009-09, Pohang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Sensor production</a:t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11480" lvl="1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</a:pPr>
            <a:r>
              <a:rPr lang="en-US" altLang="ko-KR" dirty="0" smtClean="0"/>
              <a:t>Sensor production</a:t>
            </a:r>
          </a:p>
          <a:p>
            <a:pPr lvl="1"/>
            <a:r>
              <a:rPr lang="en-US" altLang="ko-KR" dirty="0" smtClean="0"/>
              <a:t>6.2 cm x 6.2 cm  n type wafer substrate and p type pattern</a:t>
            </a:r>
          </a:p>
          <a:p>
            <a:pPr lvl="1"/>
            <a:r>
              <a:rPr lang="en-US" altLang="ko-KR" dirty="0" smtClean="0"/>
              <a:t>4 x 4 (1.5cm each) pad : 16 channel per sensor</a:t>
            </a:r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pic>
        <p:nvPicPr>
          <p:cNvPr id="4" name="그림 3" descr="D:\kps2009\센서사진\1P090303010센서크기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786190"/>
            <a:ext cx="288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2009-09, Pohang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Fabrication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Mask production</a:t>
            </a:r>
          </a:p>
          <a:p>
            <a:pPr lvl="1"/>
            <a:r>
              <a:rPr lang="en-US" altLang="ko-KR" dirty="0" smtClean="0"/>
              <a:t>Optical</a:t>
            </a:r>
          </a:p>
          <a:p>
            <a:pPr lvl="1"/>
            <a:r>
              <a:rPr lang="en-US" altLang="ko-KR" dirty="0" smtClean="0"/>
              <a:t>Electron lithography</a:t>
            </a:r>
          </a:p>
          <a:p>
            <a:r>
              <a:rPr lang="en-US" altLang="ko-KR" dirty="0" smtClean="0"/>
              <a:t>ETRI Production</a:t>
            </a:r>
          </a:p>
          <a:p>
            <a:pPr lvl="1"/>
            <a:r>
              <a:rPr lang="en-US" altLang="ko-KR" dirty="0" smtClean="0"/>
              <a:t>Lithography</a:t>
            </a:r>
          </a:p>
          <a:p>
            <a:pPr lvl="1"/>
            <a:r>
              <a:rPr lang="en-US" altLang="ko-KR" dirty="0" smtClean="0"/>
              <a:t>Developing</a:t>
            </a:r>
          </a:p>
          <a:p>
            <a:pPr lvl="1"/>
            <a:r>
              <a:rPr lang="en-US" altLang="ko-KR" dirty="0" smtClean="0"/>
              <a:t>Implantation</a:t>
            </a:r>
          </a:p>
          <a:p>
            <a:pPr lvl="1"/>
            <a:r>
              <a:rPr lang="en-US" altLang="ko-KR" dirty="0" smtClean="0"/>
              <a:t>Etching</a:t>
            </a:r>
          </a:p>
          <a:p>
            <a:pPr lvl="1"/>
            <a:endParaRPr lang="en-US" altLang="ko-KR" dirty="0" smtClean="0"/>
          </a:p>
          <a:p>
            <a:pPr lvl="2">
              <a:buNone/>
            </a:pP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2009-09, Pohang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Packaging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 tIns="0"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dirty="0" smtClean="0"/>
              <a:t>Micro module production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/>
              <a:t>Ceramic spacer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/>
              <a:t>INTC(Inter connect) board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/>
              <a:t>Silicon Sensor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/>
              <a:t>Cu foil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/>
              <a:t>epoxy plate</a:t>
            </a:r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>
              <a:buNone/>
            </a:pPr>
            <a:endParaRPr lang="ko-KR" altLang="en-US" dirty="0"/>
          </a:p>
        </p:txBody>
      </p:sp>
      <p:pic>
        <p:nvPicPr>
          <p:cNvPr id="6" name="내용 개체 틀 3" descr="새 이미지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4214818"/>
            <a:ext cx="7772400" cy="2181863"/>
          </a:xfrm>
          <a:prstGeom prst="rect">
            <a:avLst/>
          </a:prstGeom>
        </p:spPr>
      </p:pic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HIM 2009-09, Pohang</a:t>
            </a: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메트로">
  <a:themeElements>
    <a:clrScheme name="메트로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메트로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메트로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475</TotalTime>
  <Words>564</Words>
  <Application>Microsoft Office PowerPoint</Application>
  <PresentationFormat>화면 슬라이드 쇼(4:3)</PresentationFormat>
  <Paragraphs>122</Paragraphs>
  <Slides>20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메트로</vt:lpstr>
      <vt:lpstr>Production and test of Si sensors for W-Si sandwich calorimeter  </vt:lpstr>
      <vt:lpstr>Contents</vt:lpstr>
      <vt:lpstr>W-Si sandwich calorimeter, Basics </vt:lpstr>
      <vt:lpstr>W-Si sandwich calorimeter, Basics </vt:lpstr>
      <vt:lpstr>Detector schematics</vt:lpstr>
      <vt:lpstr>W-Si sandwich calorimeter, Basics </vt:lpstr>
      <vt:lpstr>Sensor production </vt:lpstr>
      <vt:lpstr>Fabrication</vt:lpstr>
      <vt:lpstr>Packaging</vt:lpstr>
      <vt:lpstr>Components for micro-module</vt:lpstr>
      <vt:lpstr>Signal conditioning</vt:lpstr>
      <vt:lpstr>Cosmic muon test</vt:lpstr>
      <vt:lpstr>Cosmic muon test</vt:lpstr>
      <vt:lpstr>Cosmic muon test</vt:lpstr>
      <vt:lpstr>슬라이드 15</vt:lpstr>
      <vt:lpstr>Beam test at CERN</vt:lpstr>
      <vt:lpstr>Beam test setup</vt:lpstr>
      <vt:lpstr>슬라이드 18</vt:lpstr>
      <vt:lpstr>슬라이드 19</vt:lpstr>
      <vt:lpstr>Summary</vt:lpstr>
    </vt:vector>
  </TitlesOfParts>
  <Company>NEX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FoCAL for PHENIX</dc:title>
  <dc:creator>Digital NEX</dc:creator>
  <cp:lastModifiedBy>Han</cp:lastModifiedBy>
  <cp:revision>63</cp:revision>
  <dcterms:created xsi:type="dcterms:W3CDTF">2009-09-22T16:04:23Z</dcterms:created>
  <dcterms:modified xsi:type="dcterms:W3CDTF">2009-09-25T14:21:08Z</dcterms:modified>
</cp:coreProperties>
</file>