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86" r:id="rId7"/>
    <p:sldId id="287" r:id="rId8"/>
    <p:sldId id="271" r:id="rId9"/>
    <p:sldId id="260" r:id="rId10"/>
    <p:sldId id="261" r:id="rId11"/>
    <p:sldId id="262" r:id="rId12"/>
    <p:sldId id="263" r:id="rId13"/>
    <p:sldId id="264" r:id="rId14"/>
    <p:sldId id="273" r:id="rId15"/>
    <p:sldId id="268" r:id="rId16"/>
    <p:sldId id="265" r:id="rId17"/>
    <p:sldId id="266" r:id="rId18"/>
    <p:sldId id="272" r:id="rId19"/>
    <p:sldId id="267" r:id="rId20"/>
    <p:sldId id="274" r:id="rId21"/>
    <p:sldId id="275" r:id="rId22"/>
    <p:sldId id="276" r:id="rId23"/>
    <p:sldId id="288" r:id="rId24"/>
    <p:sldId id="277" r:id="rId25"/>
    <p:sldId id="278" r:id="rId26"/>
    <p:sldId id="279" r:id="rId27"/>
    <p:sldId id="280" r:id="rId28"/>
    <p:sldId id="281" r:id="rId29"/>
    <p:sldId id="289" r:id="rId30"/>
    <p:sldId id="282" r:id="rId31"/>
    <p:sldId id="284" r:id="rId32"/>
    <p:sldId id="285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B765B-34E5-4630-A8A0-8521E382537C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9B648-3393-4B6F-9249-672A7AB78C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F1855-8DD5-487D-92E3-5873278E4E25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A0993-4543-45B3-817F-A3DC60700F63}" type="slidenum">
              <a:rPr lang="en-US" altLang="ko-KR" smtClean="0">
                <a:latin typeface="굴림" charset="-127"/>
                <a:ea typeface="굴림" charset="-127"/>
              </a:rPr>
              <a:pPr/>
              <a:t>16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fld id="{8A8A545A-390E-4026-AE6B-B217ECF93A90}" type="slidenum">
              <a:rPr kumimoji="0" lang="en-US" altLang="ko-KR" sz="1200">
                <a:latin typeface="Arial" charset="0"/>
                <a:cs typeface="Times New Roman" pitchFamily="18" charset="0"/>
              </a:rPr>
              <a:pPr algn="r" latinLnBrk="0"/>
              <a:t>16</a:t>
            </a:fld>
            <a:endParaRPr kumimoji="0" lang="en-US" altLang="ko-KR" sz="1200">
              <a:latin typeface="Arial" charset="0"/>
              <a:cs typeface="Times New Roman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E74B6-5B54-4D95-8230-A9C84B5936E3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Here is about silicon pad sensor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left picture is a side view schematic of pad sensor, and the right picture is a wafer have a sensor for one micro-module.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Basically, pad sensor is a PN junction diode under reverse bias.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As this side view, this part is n type wafer and this part is p type pattern.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So, there will be more electron carriers.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To give reverse bias, ground will be given here and minis voltage will be given here.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In one micromodule sensor there are sixteen square pads.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Each pads are separated from each other.</a:t>
            </a:r>
          </a:p>
        </p:txBody>
      </p:sp>
      <p:sp>
        <p:nvSpPr>
          <p:cNvPr id="27652" name="바닥글 개체 틀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  <p:sp>
        <p:nvSpPr>
          <p:cNvPr id="27653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DAA616-95C5-4881-B3C5-3CEC6790E4F3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The left picture is a macro-module after production.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And to check mechanical issues, I connect 3 micro-module to carrier board together.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There was no problem on connection.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To check electrical issues, I measure IV characteristics again.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The results are on the next page.</a:t>
            </a:r>
          </a:p>
        </p:txBody>
      </p:sp>
      <p:sp>
        <p:nvSpPr>
          <p:cNvPr id="28676" name="바닥글 개체 틀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  <p:sp>
        <p:nvSpPr>
          <p:cNvPr id="28677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FB0B5-6720-4AF1-A000-967A140861E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384E79-09A4-4FD3-B27A-F68CCEC73FE4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E8E9C-2E42-44FF-B007-8AFDDBF75D7F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67803-E974-472F-8460-D7EFD3E72CCF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56E1F-97A8-44BB-9F96-07BDFE8CAC2D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700" smtClean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C36BD-1A15-4C6C-B458-922A70D0F4A1}" type="slidenum">
              <a:rPr lang="ko-KR" altLang="en-US" smtClean="0">
                <a:latin typeface="굴림" charset="-127"/>
                <a:ea typeface="굴림" charset="-127"/>
              </a:rPr>
              <a:pPr/>
              <a:t>10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27D41-A71F-476B-BC60-F8130243B09F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8E257-BF8F-48B9-916B-048B4C98C9A2}" type="slidenum">
              <a:rPr lang="en-US" altLang="ko-KR" smtClean="0">
                <a:latin typeface="굴림" charset="-127"/>
                <a:ea typeface="굴림" charset="-127"/>
              </a:rPr>
              <a:pPr/>
              <a:t>12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45AE2-F828-4904-9276-B752EB10A5B1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6B3391-E0C8-4931-A6B9-027AC6F00CBD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Mark D. Baker, QM2009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0B945-C6FA-4D47-8509-71B1B7FB0B2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45F73-8B68-49CA-8999-64D5F1A20F77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33D1-D0D5-4D0B-8925-C3F521F4C0C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E0B9C-8CF8-4D1F-AC46-935F79A99646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2E4F-3128-4B04-8AAF-F082E6B15D3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FE8213-87A6-434B-B8DC-074B68E78BDD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E8432-049D-4CB9-9896-B3A9F2F4BDA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C2511-200C-4FAC-94DD-89E35A6EA7BF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FA13E-2543-4624-88FB-A0B052F7EF20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155C02-8637-40CA-9C25-811E058C83B2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456DF-910D-4F7F-9B29-C3ECB60F927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E3369A-C278-4003-BC4E-D52211C1E6E0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406C7-4EF3-479D-A4A3-44719A7567F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5695AB-D638-40C4-A2F5-16D10CF17DF2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2CBEE-C85F-450E-9AA3-E29ECCA9BBC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817F5-065D-499C-B144-F8090229EBFA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45212-7E3F-47F4-BB7D-4DF088B47A90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99F261-D7BD-4506-83BA-F5B8B62BC637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C7DE6-C6C0-4304-8F22-C1FC71ABD9D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1958F-F220-4620-835B-D7A97C66F5CA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76402-79EB-4BD9-87AE-A78C64E5C36A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7FBD84-32F3-4660-A30E-1340B7AF6E5D}" type="datetime1">
              <a:rPr lang="en-US" altLang="ko-KR">
                <a:solidFill>
                  <a:srgbClr val="000000"/>
                </a:solidFill>
              </a:rPr>
              <a:pPr/>
              <a:t>9/25/2009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6AE108-586D-4386-BE22-C86D26E7A0E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1C19E11-DF22-47D9-B5BA-E2E9966997C1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679F92-B319-48CA-AFBE-3D48B42499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C4148CC6-B28C-4F5D-B799-E09954372F6F}" type="datetime1">
              <a:rPr lang="en-US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9/25/2009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mtClean="0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2BF05DEF-8761-42CA-874B-312B4ABC78D1}" type="slidenum">
              <a:rPr lang="en-US" altLang="ko-KR" smtClean="0">
                <a:solidFill>
                  <a:srgbClr val="FFFFFF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Direct</a:t>
            </a:r>
            <a:r>
              <a:rPr lang="ko-KR" altLang="en-US" dirty="0" smtClean="0"/>
              <a:t> </a:t>
            </a:r>
            <a:r>
              <a:rPr lang="en-US" altLang="ko-KR" dirty="0" smtClean="0"/>
              <a:t>photon measurement at LHC and Korean strength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Y</a:t>
            </a:r>
            <a:r>
              <a:rPr lang="en-US" altLang="ko-KR" dirty="0" smtClean="0"/>
              <a:t>. Kwon, J. H. Kang</a:t>
            </a:r>
          </a:p>
          <a:p>
            <a:r>
              <a:rPr lang="en-US" altLang="ko-KR" dirty="0" smtClean="0"/>
              <a:t>(Yonsei University)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b="0" dirty="0" smtClean="0">
                <a:effectLst/>
                <a:latin typeface="Times New Roman" pitchFamily="18" charset="0"/>
                <a:cs typeface="Times New Roman" pitchFamily="18" charset="0"/>
              </a:rPr>
              <a:t>PHOS </a:t>
            </a:r>
            <a:r>
              <a:rPr lang="en-US" altLang="ko-KR" sz="3600" b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3600" b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PHOton</a:t>
            </a:r>
            <a:r>
              <a:rPr lang="en-US" altLang="ko-KR" sz="3600" b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Spectrometer)</a:t>
            </a:r>
            <a:endParaRPr lang="ko-KR" altLang="en-US" sz="3600" b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altLang="ko-KR" smtClean="0"/>
          </a:p>
          <a:p>
            <a:pPr eaLnBrk="1" hangingPunct="1"/>
            <a:endParaRPr lang="en-US" altLang="ko-KR" smtClean="0"/>
          </a:p>
        </p:txBody>
      </p:sp>
      <p:pic>
        <p:nvPicPr>
          <p:cNvPr id="22532" name="Picture 2" descr="http://www.fys.uio.no/elg/alice/images/P5240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3643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286250" y="1214438"/>
            <a:ext cx="45005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000" b="1" dirty="0">
                <a:latin typeface="Gill Sans MT" pitchFamily="34" charset="0"/>
                <a:ea typeface="맑은 고딕" pitchFamily="50" charset="-127"/>
              </a:rPr>
              <a:t> </a:t>
            </a:r>
            <a:r>
              <a:rPr kumimoji="0" lang="en-US" altLang="ko-KR" sz="24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Has 17 280 detection channels of lead-</a:t>
            </a:r>
            <a:r>
              <a:rPr kumimoji="0" lang="en-US" altLang="ko-KR" sz="2400" b="1" dirty="0" err="1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tungstate</a:t>
            </a:r>
            <a:r>
              <a:rPr kumimoji="0" lang="en-US" altLang="ko-KR" sz="24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crystals, PbWO</a:t>
            </a:r>
            <a:r>
              <a:rPr kumimoji="0" lang="en-US" altLang="ko-KR" sz="2400" b="1" baseline="-250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4</a:t>
            </a:r>
            <a:r>
              <a:rPr kumimoji="0" lang="en-US" altLang="ko-KR" sz="24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(PWO), of 2</a:t>
            </a:r>
            <a:r>
              <a:rPr kumimoji="0" lang="en-US" altLang="ko-KR" sz="2400" b="1" i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.2×2.2×18 cm3 dimensions, coupled </a:t>
            </a:r>
            <a:r>
              <a:rPr kumimoji="0" lang="en-US" altLang="ko-KR" sz="24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to large-area PIN-diodes with low-noise preamplifiers.</a:t>
            </a:r>
          </a:p>
          <a:p>
            <a:endParaRPr kumimoji="0" lang="en-US" altLang="ko-KR" sz="2400" b="1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r>
              <a:rPr kumimoji="0" lang="en-US" altLang="ko-KR" sz="24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Covers </a:t>
            </a:r>
            <a:r>
              <a:rPr kumimoji="0" lang="en-US" altLang="ko-KR" sz="2400" b="1" i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−0.12 ≤ </a:t>
            </a:r>
            <a:r>
              <a:rPr kumimoji="0" lang="el-GR" altLang="ko-KR" sz="2400" b="1" i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η ≤ 0.12, </a:t>
            </a:r>
            <a:r>
              <a:rPr kumimoji="0" lang="en-US" altLang="ko-KR" sz="2400" b="1" i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and 100◦ in azimuthal angle.</a:t>
            </a:r>
          </a:p>
          <a:p>
            <a:endParaRPr kumimoji="0" lang="en-US" altLang="ko-KR" sz="2400" b="1" i="1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r>
              <a:rPr kumimoji="0" lang="en-US" altLang="ko-KR" sz="2400" b="1" i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0" lang="en-US" altLang="ko-KR" sz="24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Optimized for measuring photons (of ~</a:t>
            </a:r>
            <a:r>
              <a:rPr kumimoji="0" lang="en-US" altLang="ko-KR" sz="2400" b="1" i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0.5–10 GeV/c),</a:t>
            </a:r>
          </a:p>
          <a:p>
            <a:r>
              <a:rPr kumimoji="0" lang="en-US" altLang="ko-KR" sz="24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π</a:t>
            </a:r>
            <a:r>
              <a:rPr kumimoji="0" lang="en-US" altLang="ko-KR" sz="2400" b="1" baseline="30000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0</a:t>
            </a:r>
            <a:r>
              <a:rPr kumimoji="0" lang="en-US" altLang="ko-KR" sz="2400" b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’s (of </a:t>
            </a:r>
            <a:r>
              <a:rPr kumimoji="0" lang="en-US" altLang="ko-KR" sz="2400" b="1" i="1" dirty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~1–10 GeV/c) and η mesons (of ~2–10 GeV/c).</a:t>
            </a:r>
            <a:endParaRPr kumimoji="0" lang="ko-KR" altLang="en-US" sz="2400" b="1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Yonsei University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5294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Possible approaches to the measurement</a:t>
            </a:r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968375" y="1643063"/>
            <a:ext cx="7175500" cy="4714875"/>
            <a:chOff x="1693727" y="1571612"/>
            <a:chExt cx="7176024" cy="4714908"/>
          </a:xfrm>
        </p:grpSpPr>
        <p:pic>
          <p:nvPicPr>
            <p:cNvPr id="2355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3727" y="1928802"/>
              <a:ext cx="7176024" cy="435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Box 8"/>
            <p:cNvSpPr txBox="1">
              <a:spLocks noChangeArrowheads="1"/>
            </p:cNvSpPr>
            <p:nvPr/>
          </p:nvSpPr>
          <p:spPr bwMode="auto">
            <a:xfrm>
              <a:off x="3571868" y="1571612"/>
              <a:ext cx="31918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One standard year of data taking</a:t>
              </a:r>
              <a:endParaRPr lang="ko-KR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571625"/>
            <a:ext cx="40195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b="0" dirty="0" smtClean="0">
                <a:effectLst/>
                <a:latin typeface="Times New Roman" pitchFamily="18" charset="0"/>
                <a:cs typeface="Times New Roman" pitchFamily="18" charset="0"/>
              </a:rPr>
              <a:t>TRD </a:t>
            </a:r>
            <a:r>
              <a:rPr lang="en-US" altLang="ko-KR" sz="36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(Transition Radiation Detector)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ko-KR" altLang="ko-KR">
              <a:latin typeface="Gill Sans MT" pitchFamily="34" charset="0"/>
              <a:ea typeface="맑은 고딕" pitchFamily="50" charset="-127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4286250" y="1704975"/>
            <a:ext cx="381635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• |</a:t>
            </a:r>
            <a:r>
              <a:rPr kumimoji="0" lang="el-GR" altLang="ko-KR">
                <a:latin typeface="Calibri" pitchFamily="34" charset="0"/>
                <a:ea typeface="맑은 고딕" pitchFamily="50" charset="-127"/>
              </a:rPr>
              <a:t>η</a:t>
            </a: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|&lt;0.9,  45°&lt;</a:t>
            </a:r>
            <a:r>
              <a:rPr kumimoji="0" lang="el-GR" altLang="ko-KR">
                <a:latin typeface="Calibri" pitchFamily="34" charset="0"/>
                <a:ea typeface="맑은 고딕" pitchFamily="50" charset="-127"/>
              </a:rPr>
              <a:t>θ</a:t>
            </a: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&lt;135°</a:t>
            </a:r>
          </a:p>
          <a:p>
            <a:pPr>
              <a:spcBef>
                <a:spcPct val="50000"/>
              </a:spcBef>
            </a:pP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• 18 supermodules in </a:t>
            </a:r>
            <a:r>
              <a:rPr kumimoji="0" lang="el-GR" altLang="ko-KR">
                <a:latin typeface="Calibri" pitchFamily="34" charset="0"/>
                <a:ea typeface="맑은 고딕" pitchFamily="50" charset="-127"/>
              </a:rPr>
              <a:t>Φ</a:t>
            </a: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 sector</a:t>
            </a:r>
          </a:p>
          <a:p>
            <a:pPr>
              <a:spcBef>
                <a:spcPct val="50000"/>
              </a:spcBef>
            </a:pP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• 6 Radial layers</a:t>
            </a:r>
          </a:p>
          <a:p>
            <a:pPr>
              <a:spcBef>
                <a:spcPct val="50000"/>
              </a:spcBef>
            </a:pP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• 5 z-longitudinal stack</a:t>
            </a:r>
          </a:p>
          <a:p>
            <a:pPr>
              <a:spcBef>
                <a:spcPct val="50000"/>
              </a:spcBef>
            </a:pP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   </a:t>
            </a:r>
            <a:r>
              <a:rPr kumimoji="0" lang="en-US" altLang="ko-KR">
                <a:latin typeface="Gill Sans MT" pitchFamily="34" charset="0"/>
                <a:ea typeface="맑은 고딕" pitchFamily="50" charset="-127"/>
                <a:sym typeface="Wingdings" pitchFamily="2" charset="2"/>
              </a:rPr>
              <a:t> total 540 chambers</a:t>
            </a:r>
          </a:p>
          <a:p>
            <a:pPr>
              <a:spcBef>
                <a:spcPct val="50000"/>
              </a:spcBef>
            </a:pPr>
            <a:r>
              <a:rPr kumimoji="0" lang="en-US" altLang="ko-KR">
                <a:latin typeface="Gill Sans MT" pitchFamily="34" charset="0"/>
                <a:ea typeface="맑은 고딕" pitchFamily="50" charset="-127"/>
                <a:sym typeface="Wingdings" pitchFamily="2" charset="2"/>
              </a:rPr>
              <a:t>    750m</a:t>
            </a:r>
            <a:r>
              <a:rPr kumimoji="0" lang="en-US" altLang="ko-KR">
                <a:latin typeface="Arial" charset="0"/>
                <a:ea typeface="맑은 고딕" pitchFamily="50" charset="-127"/>
                <a:sym typeface="Wingdings" pitchFamily="2" charset="2"/>
              </a:rPr>
              <a:t>²</a:t>
            </a:r>
            <a:r>
              <a:rPr kumimoji="0" lang="en-US" altLang="ko-KR">
                <a:latin typeface="Gill Sans MT" pitchFamily="34" charset="0"/>
                <a:ea typeface="맑은 고딕" pitchFamily="50" charset="-127"/>
                <a:sym typeface="Wingdings" pitchFamily="2" charset="2"/>
              </a:rPr>
              <a:t> active area</a:t>
            </a:r>
          </a:p>
          <a:p>
            <a:pPr>
              <a:spcBef>
                <a:spcPct val="50000"/>
              </a:spcBef>
            </a:pPr>
            <a:r>
              <a:rPr kumimoji="0" lang="en-US" altLang="ko-KR">
                <a:latin typeface="Gill Sans MT" pitchFamily="34" charset="0"/>
                <a:ea typeface="맑은 고딕" pitchFamily="50" charset="-127"/>
                <a:sym typeface="Wingdings" pitchFamily="2" charset="2"/>
              </a:rPr>
              <a:t>    28m³ of gas</a:t>
            </a:r>
          </a:p>
          <a:p>
            <a:pPr>
              <a:spcBef>
                <a:spcPct val="50000"/>
              </a:spcBef>
            </a:pP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• In total 1.18 million read-out </a:t>
            </a:r>
          </a:p>
          <a:p>
            <a:pPr>
              <a:spcBef>
                <a:spcPct val="50000"/>
              </a:spcBef>
            </a:pP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  channels</a:t>
            </a:r>
            <a:endParaRPr kumimoji="0" lang="el-GR" altLang="ko-KR">
              <a:latin typeface="Calibri" pitchFamily="34" charset="0"/>
              <a:ea typeface="맑은 고딕" pitchFamily="50" charset="-127"/>
            </a:endParaRPr>
          </a:p>
        </p:txBody>
      </p:sp>
      <p:pic>
        <p:nvPicPr>
          <p:cNvPr id="7" name="Picture 34" descr="Alice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4325" y="1676400"/>
            <a:ext cx="50196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5160963" y="3103563"/>
            <a:ext cx="1247775" cy="1182687"/>
            <a:chOff x="5161115" y="3675521"/>
            <a:chExt cx="1247197" cy="1152677"/>
          </a:xfrm>
        </p:grpSpPr>
        <p:sp>
          <p:nvSpPr>
            <p:cNvPr id="9" name="자유형 8"/>
            <p:cNvSpPr/>
            <p:nvPr/>
          </p:nvSpPr>
          <p:spPr>
            <a:xfrm>
              <a:off x="5454666" y="3675521"/>
              <a:ext cx="953646" cy="417749"/>
            </a:xfrm>
            <a:custGeom>
              <a:avLst/>
              <a:gdLst>
                <a:gd name="connsiteX0" fmla="*/ 0 w 1658112"/>
                <a:gd name="connsiteY0" fmla="*/ 109728 h 646176"/>
                <a:gd name="connsiteX1" fmla="*/ 1243584 w 1658112"/>
                <a:gd name="connsiteY1" fmla="*/ 0 h 646176"/>
                <a:gd name="connsiteX2" fmla="*/ 1475232 w 1658112"/>
                <a:gd name="connsiteY2" fmla="*/ 170688 h 646176"/>
                <a:gd name="connsiteX3" fmla="*/ 1597152 w 1658112"/>
                <a:gd name="connsiteY3" fmla="*/ 353568 h 646176"/>
                <a:gd name="connsiteX4" fmla="*/ 1658112 w 1658112"/>
                <a:gd name="connsiteY4" fmla="*/ 475488 h 646176"/>
                <a:gd name="connsiteX5" fmla="*/ 1475232 w 1658112"/>
                <a:gd name="connsiteY5" fmla="*/ 487680 h 646176"/>
                <a:gd name="connsiteX6" fmla="*/ 1475232 w 1658112"/>
                <a:gd name="connsiteY6" fmla="*/ 621792 h 646176"/>
                <a:gd name="connsiteX7" fmla="*/ 1402080 w 1658112"/>
                <a:gd name="connsiteY7" fmla="*/ 646176 h 646176"/>
                <a:gd name="connsiteX8" fmla="*/ 1341120 w 1658112"/>
                <a:gd name="connsiteY8" fmla="*/ 475488 h 646176"/>
                <a:gd name="connsiteX9" fmla="*/ 1219200 w 1658112"/>
                <a:gd name="connsiteY9" fmla="*/ 304800 h 646176"/>
                <a:gd name="connsiteX10" fmla="*/ 1097280 w 1658112"/>
                <a:gd name="connsiteY10" fmla="*/ 219456 h 646176"/>
                <a:gd name="connsiteX11" fmla="*/ 60960 w 1658112"/>
                <a:gd name="connsiteY11" fmla="*/ 280416 h 646176"/>
                <a:gd name="connsiteX12" fmla="*/ 0 w 1658112"/>
                <a:gd name="connsiteY12" fmla="*/ 109728 h 64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8112" h="646176">
                  <a:moveTo>
                    <a:pt x="0" y="109728"/>
                  </a:moveTo>
                  <a:lnTo>
                    <a:pt x="1243584" y="0"/>
                  </a:lnTo>
                  <a:lnTo>
                    <a:pt x="1475232" y="170688"/>
                  </a:lnTo>
                  <a:lnTo>
                    <a:pt x="1597152" y="353568"/>
                  </a:lnTo>
                  <a:lnTo>
                    <a:pt x="1658112" y="475488"/>
                  </a:lnTo>
                  <a:lnTo>
                    <a:pt x="1475232" y="487680"/>
                  </a:lnTo>
                  <a:lnTo>
                    <a:pt x="1475232" y="621792"/>
                  </a:lnTo>
                  <a:lnTo>
                    <a:pt x="1402080" y="646176"/>
                  </a:lnTo>
                  <a:lnTo>
                    <a:pt x="1341120" y="475488"/>
                  </a:lnTo>
                  <a:lnTo>
                    <a:pt x="1219200" y="304800"/>
                  </a:lnTo>
                  <a:lnTo>
                    <a:pt x="1097280" y="219456"/>
                  </a:lnTo>
                  <a:lnTo>
                    <a:pt x="60960" y="280416"/>
                  </a:lnTo>
                  <a:lnTo>
                    <a:pt x="0" y="109728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5161115" y="4489358"/>
              <a:ext cx="1134536" cy="338840"/>
            </a:xfrm>
            <a:custGeom>
              <a:avLst/>
              <a:gdLst>
                <a:gd name="connsiteX0" fmla="*/ 182880 w 1975104"/>
                <a:gd name="connsiteY0" fmla="*/ 97536 h 524256"/>
                <a:gd name="connsiteX1" fmla="*/ 1292352 w 1975104"/>
                <a:gd name="connsiteY1" fmla="*/ 97536 h 524256"/>
                <a:gd name="connsiteX2" fmla="*/ 1438656 w 1975104"/>
                <a:gd name="connsiteY2" fmla="*/ 292608 h 524256"/>
                <a:gd name="connsiteX3" fmla="*/ 1633728 w 1975104"/>
                <a:gd name="connsiteY3" fmla="*/ 280416 h 524256"/>
                <a:gd name="connsiteX4" fmla="*/ 1792224 w 1975104"/>
                <a:gd name="connsiteY4" fmla="*/ 195072 h 524256"/>
                <a:gd name="connsiteX5" fmla="*/ 1877568 w 1975104"/>
                <a:gd name="connsiteY5" fmla="*/ 0 h 524256"/>
                <a:gd name="connsiteX6" fmla="*/ 1975104 w 1975104"/>
                <a:gd name="connsiteY6" fmla="*/ 12192 h 524256"/>
                <a:gd name="connsiteX7" fmla="*/ 1719072 w 1975104"/>
                <a:gd name="connsiteY7" fmla="*/ 524256 h 524256"/>
                <a:gd name="connsiteX8" fmla="*/ 1645920 w 1975104"/>
                <a:gd name="connsiteY8" fmla="*/ 499872 h 524256"/>
                <a:gd name="connsiteX9" fmla="*/ 1450848 w 1975104"/>
                <a:gd name="connsiteY9" fmla="*/ 438912 h 524256"/>
                <a:gd name="connsiteX10" fmla="*/ 1255776 w 1975104"/>
                <a:gd name="connsiteY10" fmla="*/ 231648 h 524256"/>
                <a:gd name="connsiteX11" fmla="*/ 0 w 1975104"/>
                <a:gd name="connsiteY11" fmla="*/ 207264 h 524256"/>
                <a:gd name="connsiteX12" fmla="*/ 182880 w 1975104"/>
                <a:gd name="connsiteY12" fmla="*/ 97536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5104" h="524256">
                  <a:moveTo>
                    <a:pt x="182880" y="97536"/>
                  </a:moveTo>
                  <a:lnTo>
                    <a:pt x="1292352" y="97536"/>
                  </a:lnTo>
                  <a:lnTo>
                    <a:pt x="1438656" y="292608"/>
                  </a:lnTo>
                  <a:lnTo>
                    <a:pt x="1633728" y="280416"/>
                  </a:lnTo>
                  <a:lnTo>
                    <a:pt x="1792224" y="195072"/>
                  </a:lnTo>
                  <a:lnTo>
                    <a:pt x="1877568" y="0"/>
                  </a:lnTo>
                  <a:lnTo>
                    <a:pt x="1975104" y="12192"/>
                  </a:lnTo>
                  <a:lnTo>
                    <a:pt x="1719072" y="524256"/>
                  </a:lnTo>
                  <a:lnTo>
                    <a:pt x="1645920" y="499872"/>
                  </a:lnTo>
                  <a:lnTo>
                    <a:pt x="1450848" y="438912"/>
                  </a:lnTo>
                  <a:lnTo>
                    <a:pt x="1255776" y="231648"/>
                  </a:lnTo>
                  <a:lnTo>
                    <a:pt x="0" y="207264"/>
                  </a:lnTo>
                  <a:lnTo>
                    <a:pt x="182880" y="97536"/>
                  </a:lnTo>
                  <a:close/>
                </a:path>
              </a:pathLst>
            </a:cu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7748588" y="6643688"/>
            <a:ext cx="1395412" cy="21431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j-lt"/>
              </a:rPr>
              <a:t>Oct 2008 Split J. Schukraft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85800" cy="457200"/>
          </a:xfrm>
        </p:spPr>
        <p:txBody>
          <a:bodyPr/>
          <a:lstStyle/>
          <a:p>
            <a:fld id="{A431D2BA-BDE5-4454-8C72-5B537DAC314E}" type="slidenum">
              <a:rPr lang="en-US"/>
              <a:pPr/>
              <a:t>13</a:t>
            </a:fld>
            <a:endParaRPr lang="en-US"/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0" y="635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 stable hadrons (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, K, p): 	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/>
              <a:t> </a:t>
            </a:r>
            <a:r>
              <a:rPr lang="en-US" sz="1600" dirty="0" err="1">
                <a:solidFill>
                  <a:schemeClr val="hlink"/>
                </a:solidFill>
              </a:rPr>
              <a:t>dE</a:t>
            </a:r>
            <a:r>
              <a:rPr lang="en-US" sz="1600" dirty="0">
                <a:solidFill>
                  <a:schemeClr val="hlink"/>
                </a:solidFill>
              </a:rPr>
              <a:t>/</a:t>
            </a:r>
            <a:r>
              <a:rPr lang="en-US" sz="1600" dirty="0" err="1">
                <a:solidFill>
                  <a:schemeClr val="hlink"/>
                </a:solidFill>
              </a:rPr>
              <a:t>dx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/>
              <a:t>in silicon (ITS) and gas (TPC)  + </a:t>
            </a:r>
            <a:r>
              <a:rPr lang="en-US" sz="1600" dirty="0">
                <a:solidFill>
                  <a:schemeClr val="hlink"/>
                </a:solidFill>
              </a:rPr>
              <a:t>Time-of-Flight</a:t>
            </a:r>
            <a:r>
              <a:rPr lang="en-US" sz="1600" dirty="0"/>
              <a:t> (TOF) + </a:t>
            </a:r>
            <a:r>
              <a:rPr lang="en-US" sz="1600" dirty="0">
                <a:solidFill>
                  <a:schemeClr val="hlink"/>
                </a:solidFill>
              </a:rPr>
              <a:t>Cerenkov</a:t>
            </a:r>
            <a:r>
              <a:rPr lang="en-US" sz="1600" dirty="0"/>
              <a:t> (HMPID)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 leptons (e,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) 			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transition radiation</a:t>
            </a:r>
            <a:r>
              <a:rPr lang="en-US" sz="1600" dirty="0"/>
              <a:t> (TRD), </a:t>
            </a:r>
            <a:r>
              <a:rPr lang="en-US" sz="1600" dirty="0" err="1"/>
              <a:t>muon</a:t>
            </a:r>
            <a:r>
              <a:rPr lang="en-US" sz="1600" dirty="0"/>
              <a:t> spectrometer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 photons, </a:t>
            </a:r>
            <a:r>
              <a:rPr lang="en-US" sz="2000" dirty="0">
                <a:latin typeface="Symbol" pitchFamily="18" charset="2"/>
              </a:rPr>
              <a:t>h,p</a:t>
            </a:r>
            <a:r>
              <a:rPr lang="en-US" sz="2000" baseline="30000" dirty="0"/>
              <a:t>0 			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e.m</a:t>
            </a:r>
            <a:r>
              <a:rPr lang="en-US" sz="1600" dirty="0">
                <a:solidFill>
                  <a:srgbClr val="FF0000"/>
                </a:solidFill>
              </a:rPr>
              <a:t> calorimeters</a:t>
            </a:r>
            <a:r>
              <a:rPr lang="en-US" sz="1600" dirty="0"/>
              <a:t> (PHOS, EMCAL)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 decay topology (K</a:t>
            </a:r>
            <a:r>
              <a:rPr lang="en-US" sz="2000" baseline="30000" dirty="0"/>
              <a:t>0</a:t>
            </a:r>
            <a:r>
              <a:rPr lang="en-US" sz="2000" dirty="0"/>
              <a:t>, K</a:t>
            </a:r>
            <a:r>
              <a:rPr lang="en-US" sz="2000" baseline="30000" dirty="0"/>
              <a:t>+</a:t>
            </a:r>
            <a:r>
              <a:rPr lang="en-US" sz="2000" dirty="0"/>
              <a:t>, K</a:t>
            </a:r>
            <a:r>
              <a:rPr lang="en-US" sz="2000" baseline="30000" dirty="0"/>
              <a:t>-</a:t>
            </a:r>
            <a:r>
              <a:rPr lang="en-US" sz="2000" dirty="0"/>
              <a:t>, </a:t>
            </a:r>
            <a:r>
              <a:rPr lang="en-US" sz="2000" dirty="0">
                <a:latin typeface="Symbol" pitchFamily="18" charset="2"/>
              </a:rPr>
              <a:t>L, </a:t>
            </a:r>
            <a:r>
              <a:rPr lang="en-US" sz="2000" dirty="0"/>
              <a:t>D</a:t>
            </a:r>
            <a:r>
              <a:rPr lang="en-US" sz="2000" baseline="30000" dirty="0"/>
              <a:t>+</a:t>
            </a:r>
            <a:r>
              <a:rPr lang="en-US" sz="2000" dirty="0"/>
              <a:t>, ..), secondary vertices (</a:t>
            </a:r>
            <a:r>
              <a:rPr lang="en-US" sz="2000" dirty="0" err="1"/>
              <a:t>c,b</a:t>
            </a:r>
            <a:r>
              <a:rPr lang="en-US" sz="2000" dirty="0"/>
              <a:t>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44725" y="49213"/>
            <a:ext cx="4806950" cy="58578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Particle Identification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3101975"/>
            <a:ext cx="9144000" cy="3756025"/>
            <a:chOff x="0" y="1954"/>
            <a:chExt cx="5760" cy="2366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0" y="2916"/>
              <a:ext cx="1484" cy="654"/>
              <a:chOff x="-28" y="2381"/>
              <a:chExt cx="1484" cy="654"/>
            </a:xfrm>
          </p:grpSpPr>
          <p:sp>
            <p:nvSpPr>
              <p:cNvPr id="26634" name="Oval 40"/>
              <p:cNvSpPr>
                <a:spLocks noChangeArrowheads="1"/>
              </p:cNvSpPr>
              <p:nvPr/>
            </p:nvSpPr>
            <p:spPr bwMode="auto">
              <a:xfrm>
                <a:off x="-28" y="2381"/>
                <a:ext cx="1413" cy="65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35" name="Text Box 41"/>
              <p:cNvSpPr txBox="1">
                <a:spLocks noChangeArrowheads="1"/>
              </p:cNvSpPr>
              <p:nvPr/>
            </p:nvSpPr>
            <p:spPr bwMode="auto">
              <a:xfrm>
                <a:off x="-14" y="2477"/>
                <a:ext cx="147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</a:rPr>
                  <a:t>Alice uses ~ all </a:t>
                </a:r>
              </a:p>
              <a:p>
                <a:r>
                  <a:rPr lang="en-US" sz="2000" b="1">
                    <a:latin typeface="Times New Roman" pitchFamily="18" charset="0"/>
                  </a:rPr>
                  <a:t>known techniques!</a:t>
                </a:r>
              </a:p>
            </p:txBody>
          </p:sp>
        </p:grpSp>
        <p:pic>
          <p:nvPicPr>
            <p:cNvPr id="26632" name="Picture 3" descr="alice_pid_summary_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1" y="1954"/>
              <a:ext cx="4229" cy="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Text Box 49"/>
            <p:cNvSpPr txBox="1">
              <a:spLocks noChangeArrowheads="1"/>
            </p:cNvSpPr>
            <p:nvPr/>
          </p:nvSpPr>
          <p:spPr bwMode="auto">
            <a:xfrm>
              <a:off x="197" y="2264"/>
              <a:ext cx="1136" cy="583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PID 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from ~ 100 MeV 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to above 50 GeV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Administrator\Desktop\일반070119001(248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7500938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날짜 개체 틀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Yonsei University</a:t>
            </a:r>
          </a:p>
        </p:txBody>
      </p:sp>
      <p:sp>
        <p:nvSpPr>
          <p:cNvPr id="25603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4C9D48-B002-4FBD-8154-5769A51C406E}" type="slidenum">
              <a:rPr lang="en-US" altLang="ko-KR" smtClean="0">
                <a:latin typeface="굴림" charset="-127"/>
                <a:ea typeface="굴림" charset="-127"/>
              </a:rPr>
              <a:pPr/>
              <a:t>15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Possible approach to the measurement : </a:t>
            </a:r>
            <a:b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</a:b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 indirect method </a:t>
            </a:r>
            <a:endParaRPr lang="ko-KR" altLang="en-US" sz="3600" b="0" dirty="0">
              <a:effectLst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71438" y="1643063"/>
            <a:ext cx="4189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standard year of data taking</a:t>
            </a:r>
            <a:endParaRPr lang="ko-KR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1530212"/>
            <a:ext cx="4429124" cy="5327787"/>
          </a:xfrm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6143636" y="1109663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/>
              <a:t>p+p</a:t>
            </a:r>
            <a:endParaRPr lang="ko-KR" altLang="en-US" sz="2400" b="1" dirty="0"/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5932488" y="4214813"/>
            <a:ext cx="1139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/>
              <a:t>Pb+Pb</a:t>
            </a:r>
            <a:endParaRPr lang="ko-KR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684213" y="0"/>
            <a:ext cx="77724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0">
              <a:spcBef>
                <a:spcPct val="20000"/>
              </a:spcBef>
            </a:pPr>
            <a:endParaRPr kumimoji="0" lang="ko-KR" altLang="ko-KR" sz="4400">
              <a:solidFill>
                <a:srgbClr val="FFF063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2" name="그룹 15"/>
          <p:cNvGrpSpPr>
            <a:grpSpLocks/>
          </p:cNvGrpSpPr>
          <p:nvPr/>
        </p:nvGrpSpPr>
        <p:grpSpPr bwMode="auto">
          <a:xfrm>
            <a:off x="357188" y="1597025"/>
            <a:ext cx="8524875" cy="5032375"/>
            <a:chOff x="357188" y="1597025"/>
            <a:chExt cx="8524875" cy="5032375"/>
          </a:xfrm>
        </p:grpSpPr>
        <p:sp>
          <p:nvSpPr>
            <p:cNvPr id="2055" name="Rectangle 2"/>
            <p:cNvSpPr>
              <a:spLocks noChangeArrowheads="1"/>
            </p:cNvSpPr>
            <p:nvPr/>
          </p:nvSpPr>
          <p:spPr bwMode="auto">
            <a:xfrm>
              <a:off x="357188" y="5976938"/>
              <a:ext cx="8524875" cy="652462"/>
            </a:xfrm>
            <a:prstGeom prst="rect">
              <a:avLst/>
            </a:prstGeom>
            <a:solidFill>
              <a:srgbClr val="9999FF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>
                <a:spcBef>
                  <a:spcPct val="20000"/>
                </a:spcBef>
              </a:pPr>
              <a:endParaRPr kumimoji="0" lang="ko-KR" altLang="ko-KR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056" name="Text Box 3"/>
            <p:cNvSpPr txBox="1">
              <a:spLocks noChangeArrowheads="1"/>
            </p:cNvSpPr>
            <p:nvPr/>
          </p:nvSpPr>
          <p:spPr bwMode="auto">
            <a:xfrm>
              <a:off x="6399213" y="6130925"/>
              <a:ext cx="2444750" cy="336550"/>
            </a:xfrm>
            <a:prstGeom prst="rect">
              <a:avLst/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Symbol" pitchFamily="18" charset="2"/>
                <a:buNone/>
              </a:pPr>
              <a:r>
                <a:rPr kumimoji="0" lang="en-US" altLang="ko-KR" sz="1600" b="1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phase space factor</a:t>
              </a:r>
            </a:p>
          </p:txBody>
        </p:sp>
        <p:sp>
          <p:nvSpPr>
            <p:cNvPr id="2057" name="Text Box 4"/>
            <p:cNvSpPr txBox="1">
              <a:spLocks noChangeArrowheads="1"/>
            </p:cNvSpPr>
            <p:nvPr/>
          </p:nvSpPr>
          <p:spPr bwMode="auto">
            <a:xfrm>
              <a:off x="5003800" y="6130925"/>
              <a:ext cx="1304925" cy="336550"/>
            </a:xfrm>
            <a:prstGeom prst="rect">
              <a:avLst/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Symbol" pitchFamily="18" charset="2"/>
                <a:buNone/>
              </a:pPr>
              <a:r>
                <a:rPr kumimoji="0" lang="en-US" altLang="ko-KR" sz="1600" b="1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form factor</a:t>
              </a:r>
            </a:p>
          </p:txBody>
        </p:sp>
        <p:sp>
          <p:nvSpPr>
            <p:cNvPr id="2058" name="Text Box 5"/>
            <p:cNvSpPr txBox="1">
              <a:spLocks noChangeArrowheads="1"/>
            </p:cNvSpPr>
            <p:nvPr/>
          </p:nvSpPr>
          <p:spPr bwMode="auto">
            <a:xfrm>
              <a:off x="2968625" y="6015038"/>
              <a:ext cx="1997075" cy="581025"/>
            </a:xfrm>
            <a:prstGeom prst="rect">
              <a:avLst/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Symbol" pitchFamily="18" charset="2"/>
                <a:buNone/>
              </a:pPr>
              <a:r>
                <a:rPr kumimoji="0" lang="en-US" altLang="ko-KR" sz="1600" b="1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invariant mass of virtual photon</a:t>
              </a:r>
            </a:p>
          </p:txBody>
        </p:sp>
        <p:sp>
          <p:nvSpPr>
            <p:cNvPr id="2059" name="Text Box 6"/>
            <p:cNvSpPr txBox="1">
              <a:spLocks noChangeArrowheads="1"/>
            </p:cNvSpPr>
            <p:nvPr/>
          </p:nvSpPr>
          <p:spPr bwMode="auto">
            <a:xfrm>
              <a:off x="395288" y="6015038"/>
              <a:ext cx="2444750" cy="581025"/>
            </a:xfrm>
            <a:prstGeom prst="rect">
              <a:avLst/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Symbol" pitchFamily="18" charset="2"/>
                <a:buNone/>
              </a:pPr>
              <a:r>
                <a:rPr kumimoji="0" lang="en-US" altLang="ko-KR" sz="1600" b="1">
                  <a:solidFill>
                    <a:schemeClr val="bg2"/>
                  </a:solidFill>
                  <a:latin typeface="Arial" charset="0"/>
                  <a:cs typeface="Times New Roman" pitchFamily="18" charset="0"/>
                </a:rPr>
                <a:t>invariant mass of Dalitz pair</a:t>
              </a:r>
            </a:p>
          </p:txBody>
        </p:sp>
        <p:sp>
          <p:nvSpPr>
            <p:cNvPr id="2060" name="Text Box 7"/>
            <p:cNvSpPr txBox="1">
              <a:spLocks noChangeArrowheads="1"/>
            </p:cNvSpPr>
            <p:nvPr/>
          </p:nvSpPr>
          <p:spPr bwMode="auto">
            <a:xfrm>
              <a:off x="6399213" y="6130925"/>
              <a:ext cx="2444750" cy="336550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Symbol" pitchFamily="18" charset="2"/>
                <a:buNone/>
              </a:pPr>
              <a:r>
                <a:rPr kumimoji="0" lang="en-US" altLang="ko-KR" sz="1600" b="1">
                  <a:solidFill>
                    <a:srgbClr val="FF0000"/>
                  </a:solidFill>
                  <a:latin typeface="Arial" charset="0"/>
                  <a:cs typeface="Times New Roman" pitchFamily="18" charset="0"/>
                </a:rPr>
                <a:t>phase space factor</a:t>
              </a:r>
            </a:p>
          </p:txBody>
        </p:sp>
        <p:sp>
          <p:nvSpPr>
            <p:cNvPr id="2061" name="Text Box 8"/>
            <p:cNvSpPr txBox="1">
              <a:spLocks noChangeArrowheads="1"/>
            </p:cNvSpPr>
            <p:nvPr/>
          </p:nvSpPr>
          <p:spPr bwMode="auto">
            <a:xfrm>
              <a:off x="5002213" y="6130925"/>
              <a:ext cx="1306512" cy="336550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Symbol" pitchFamily="18" charset="2"/>
                <a:buNone/>
              </a:pPr>
              <a:r>
                <a:rPr kumimoji="0" lang="en-US" altLang="ko-KR" sz="1600" b="1">
                  <a:solidFill>
                    <a:srgbClr val="FF0000"/>
                  </a:solidFill>
                  <a:latin typeface="Arial" charset="0"/>
                  <a:cs typeface="Times New Roman" pitchFamily="18" charset="0"/>
                </a:rPr>
                <a:t>form factor</a:t>
              </a:r>
            </a:p>
          </p:txBody>
        </p:sp>
        <p:sp>
          <p:nvSpPr>
            <p:cNvPr id="2062" name="Text Box 9"/>
            <p:cNvSpPr txBox="1">
              <a:spLocks noChangeArrowheads="1"/>
            </p:cNvSpPr>
            <p:nvPr/>
          </p:nvSpPr>
          <p:spPr bwMode="auto">
            <a:xfrm>
              <a:off x="395288" y="6015038"/>
              <a:ext cx="2444750" cy="581025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Symbol" pitchFamily="18" charset="2"/>
                <a:buNone/>
              </a:pPr>
              <a:r>
                <a:rPr kumimoji="0" lang="en-US" altLang="ko-KR" sz="1600" b="1">
                  <a:solidFill>
                    <a:srgbClr val="FF0000"/>
                  </a:solidFill>
                  <a:latin typeface="Arial" charset="0"/>
                  <a:cs typeface="Times New Roman" pitchFamily="18" charset="0"/>
                </a:rPr>
                <a:t>invariant mass of Dalitz pair</a:t>
              </a:r>
            </a:p>
          </p:txBody>
        </p:sp>
        <p:sp>
          <p:nvSpPr>
            <p:cNvPr id="2063" name="Text Box 10"/>
            <p:cNvSpPr txBox="1">
              <a:spLocks noChangeArrowheads="1"/>
            </p:cNvSpPr>
            <p:nvPr/>
          </p:nvSpPr>
          <p:spPr bwMode="auto">
            <a:xfrm>
              <a:off x="2968625" y="6015038"/>
              <a:ext cx="1919288" cy="581025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Symbol" pitchFamily="18" charset="2"/>
                <a:buNone/>
              </a:pPr>
              <a:r>
                <a:rPr kumimoji="0" lang="en-US" altLang="ko-KR" sz="1600" b="1">
                  <a:solidFill>
                    <a:srgbClr val="FF0000"/>
                  </a:solidFill>
                  <a:latin typeface="Arial" charset="0"/>
                  <a:cs typeface="Times New Roman" pitchFamily="18" charset="0"/>
                </a:rPr>
                <a:t>invariant mass of virtual photon</a:t>
              </a:r>
            </a:p>
          </p:txBody>
        </p:sp>
        <p:graphicFrame>
          <p:nvGraphicFramePr>
            <p:cNvPr id="251915" name="Object 2"/>
            <p:cNvGraphicFramePr>
              <a:graphicFrameLocks noChangeAspect="1"/>
            </p:cNvGraphicFramePr>
            <p:nvPr/>
          </p:nvGraphicFramePr>
          <p:xfrm>
            <a:off x="1163638" y="5054600"/>
            <a:ext cx="7005637" cy="903288"/>
          </p:xfrm>
          <a:graphic>
            <a:graphicData uri="http://schemas.openxmlformats.org/presentationml/2006/ole">
              <p:oleObj spid="_x0000_s2050" name="Equation" r:id="rId4" imgW="3835080" imgH="495000" progId="Equation.3">
                <p:embed/>
              </p:oleObj>
            </a:graphicData>
          </a:graphic>
        </p:graphicFrame>
        <p:pic>
          <p:nvPicPr>
            <p:cNvPr id="2064" name="Picture 18" descr="dal_plo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9800" y="1597025"/>
              <a:ext cx="4724400" cy="320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26" name="Rectangle 18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50999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>
                <a:solidFill>
                  <a:srgbClr val="FFF063"/>
                </a:solidFill>
                <a:effectLst/>
                <a:latin typeface="Times New Roman" pitchFamily="18" charset="0"/>
              </a:rPr>
              <a:t>      </a:t>
            </a:r>
            <a:r>
              <a:rPr lang="en-US" altLang="ko-KR" dirty="0" smtClean="0">
                <a:solidFill>
                  <a:srgbClr val="FFF063"/>
                </a:solidFill>
                <a:effectLst/>
                <a:latin typeface="Times New Roman" pitchFamily="18" charset="0"/>
              </a:rPr>
              <a:t>         </a:t>
            </a:r>
            <a:r>
              <a:rPr lang="en-US" altLang="ko-KR" sz="3600" b="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e</a:t>
            </a:r>
            <a:r>
              <a:rPr lang="en-US" altLang="ko-KR" sz="3600" b="0" baseline="300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+</a:t>
            </a:r>
            <a:r>
              <a:rPr lang="en-US" altLang="ko-KR" sz="3600" b="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e</a:t>
            </a:r>
            <a:r>
              <a:rPr lang="en-US" altLang="ko-KR" sz="3600" b="0" baseline="300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r>
              <a:rPr lang="en-US" altLang="ko-KR" sz="36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pair </a:t>
            </a:r>
            <a:r>
              <a:rPr lang="en-US" altLang="ko-KR" sz="36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mass distribution</a:t>
            </a:r>
          </a:p>
        </p:txBody>
      </p:sp>
      <p:pic>
        <p:nvPicPr>
          <p:cNvPr id="19" name="그림 18" descr="fig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443772"/>
            <a:ext cx="6929486" cy="510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Publication from PHENIX</a:t>
            </a:r>
            <a:endParaRPr lang="ko-KR" altLang="en-US" dirty="0"/>
          </a:p>
        </p:txBody>
      </p:sp>
      <p:pic>
        <p:nvPicPr>
          <p:cNvPr id="12" name="내용 개체 틀 11" descr="Fig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3786187" cy="2755563"/>
          </a:xfrm>
        </p:spPr>
      </p:pic>
      <p:pic>
        <p:nvPicPr>
          <p:cNvPr id="13" name="내용 개체 틀 12" descr="Fig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35835"/>
            <a:ext cx="3786188" cy="4243580"/>
          </a:xfrm>
        </p:spPr>
      </p:pic>
      <p:pic>
        <p:nvPicPr>
          <p:cNvPr id="14" name="그림 13" descr="Fig2-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30" y="2143116"/>
            <a:ext cx="509957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Grp="1" noChangeArrowheads="1"/>
          </p:cNvSpPr>
          <p:nvPr>
            <p:ph idx="1"/>
          </p:nvPr>
        </p:nvSpPr>
        <p:spPr>
          <a:xfrm>
            <a:off x="446088" y="19034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ko-KR" sz="2000" smtClean="0">
                <a:ea typeface="굴림" charset="-127"/>
              </a:rPr>
              <a:t>Real Pair </a:t>
            </a:r>
            <a:br>
              <a:rPr lang="en-US" altLang="ko-KR" sz="2000" smtClean="0">
                <a:ea typeface="굴림" charset="-127"/>
              </a:rPr>
            </a:br>
            <a:r>
              <a:rPr lang="en-US" altLang="ko-KR" sz="2000" smtClean="0">
                <a:ea typeface="굴림" charset="-127"/>
              </a:rPr>
              <a:t>-&gt; </a:t>
            </a:r>
            <a:r>
              <a:rPr lang="en-US" altLang="ko-KR" sz="2000" b="1" smtClean="0">
                <a:ea typeface="굴림" charset="-127"/>
              </a:rPr>
              <a:t>e</a:t>
            </a:r>
            <a:r>
              <a:rPr lang="en-US" altLang="ko-KR" sz="2000" b="1" baseline="-25000" smtClean="0">
                <a:ea typeface="굴림" charset="-127"/>
              </a:rPr>
              <a:t>1</a:t>
            </a:r>
            <a:r>
              <a:rPr lang="en-US" altLang="ko-KR" sz="2000" b="1" baseline="30000" smtClean="0">
                <a:ea typeface="굴림" charset="-127"/>
              </a:rPr>
              <a:t>+</a:t>
            </a:r>
            <a:r>
              <a:rPr lang="en-US" altLang="ko-KR" sz="2000" b="1" smtClean="0">
                <a:ea typeface="굴림" charset="-127"/>
              </a:rPr>
              <a:t>e</a:t>
            </a:r>
            <a:r>
              <a:rPr lang="en-US" altLang="ko-KR" sz="2000" b="1" baseline="-25000" smtClean="0">
                <a:ea typeface="굴림" charset="-127"/>
              </a:rPr>
              <a:t>1</a:t>
            </a:r>
            <a:r>
              <a:rPr lang="en-US" altLang="ko-KR" sz="2000" b="1" baseline="30000" smtClean="0">
                <a:ea typeface="굴림" charset="-127"/>
              </a:rPr>
              <a:t>-</a:t>
            </a:r>
            <a:r>
              <a:rPr lang="en-US" altLang="ko-KR" sz="2000" b="1" smtClean="0">
                <a:ea typeface="굴림" charset="-127"/>
              </a:rPr>
              <a:t>, e</a:t>
            </a:r>
            <a:r>
              <a:rPr lang="en-US" altLang="ko-KR" sz="2000" b="1" baseline="-25000" smtClean="0">
                <a:ea typeface="굴림" charset="-127"/>
              </a:rPr>
              <a:t>2</a:t>
            </a:r>
            <a:r>
              <a:rPr lang="en-US" altLang="ko-KR" sz="2000" b="1" baseline="30000" smtClean="0">
                <a:ea typeface="굴림" charset="-127"/>
              </a:rPr>
              <a:t>+</a:t>
            </a:r>
            <a:r>
              <a:rPr lang="en-US" altLang="ko-KR" sz="2000" b="1" smtClean="0">
                <a:ea typeface="굴림" charset="-127"/>
              </a:rPr>
              <a:t>e</a:t>
            </a:r>
            <a:r>
              <a:rPr lang="en-US" altLang="ko-KR" sz="2000" b="1" baseline="-25000" smtClean="0">
                <a:ea typeface="굴림" charset="-127"/>
              </a:rPr>
              <a:t>2</a:t>
            </a:r>
            <a:r>
              <a:rPr lang="en-US" altLang="ko-KR" sz="2000" b="1" baseline="30000" smtClean="0">
                <a:ea typeface="굴림" charset="-127"/>
              </a:rPr>
              <a:t>-</a:t>
            </a:r>
            <a:r>
              <a:rPr lang="en-US" altLang="ko-KR" sz="2000" b="1" smtClean="0">
                <a:ea typeface="굴림" charset="-127"/>
              </a:rPr>
              <a:t> </a:t>
            </a:r>
          </a:p>
          <a:p>
            <a:pPr eaLnBrk="1" hangingPunct="1"/>
            <a:endParaRPr lang="en-US" altLang="ko-KR" sz="2000" b="1" smtClean="0">
              <a:ea typeface="굴림" charset="-127"/>
            </a:endParaRPr>
          </a:p>
          <a:p>
            <a:pPr eaLnBrk="1" hangingPunct="1"/>
            <a:r>
              <a:rPr lang="en-US" altLang="ko-KR" sz="2000" b="1" smtClean="0">
                <a:ea typeface="굴림" charset="-127"/>
              </a:rPr>
              <a:t>Reconstructed Pair</a:t>
            </a:r>
            <a:br>
              <a:rPr lang="en-US" altLang="ko-KR" sz="2000" b="1" smtClean="0">
                <a:ea typeface="굴림" charset="-127"/>
              </a:rPr>
            </a:br>
            <a:r>
              <a:rPr lang="en-US" altLang="ko-KR" sz="2000" b="1" smtClean="0">
                <a:ea typeface="굴림" charset="-127"/>
              </a:rPr>
              <a:t>-&gt; e</a:t>
            </a:r>
            <a:r>
              <a:rPr lang="en-US" altLang="ko-KR" sz="2000" b="1" baseline="-25000" smtClean="0">
                <a:ea typeface="굴림" charset="-127"/>
              </a:rPr>
              <a:t>1</a:t>
            </a:r>
            <a:r>
              <a:rPr lang="en-US" altLang="ko-KR" sz="2000" b="1" baseline="30000" smtClean="0">
                <a:ea typeface="굴림" charset="-127"/>
              </a:rPr>
              <a:t>+</a:t>
            </a:r>
            <a:r>
              <a:rPr lang="en-US" altLang="ko-KR" sz="2000" b="1" smtClean="0">
                <a:ea typeface="굴림" charset="-127"/>
              </a:rPr>
              <a:t>e</a:t>
            </a:r>
            <a:r>
              <a:rPr lang="en-US" altLang="ko-KR" sz="2000" b="1" baseline="-25000" smtClean="0">
                <a:ea typeface="굴림" charset="-127"/>
              </a:rPr>
              <a:t>1</a:t>
            </a:r>
            <a:r>
              <a:rPr lang="en-US" altLang="ko-KR" sz="2000" b="1" baseline="30000" smtClean="0">
                <a:ea typeface="굴림" charset="-127"/>
              </a:rPr>
              <a:t>-, </a:t>
            </a:r>
            <a:r>
              <a:rPr lang="en-US" altLang="ko-KR" sz="2000" b="1" smtClean="0">
                <a:ea typeface="굴림" charset="-127"/>
              </a:rPr>
              <a:t>e</a:t>
            </a:r>
            <a:r>
              <a:rPr lang="en-US" altLang="ko-KR" sz="2000" b="1" baseline="-25000" smtClean="0">
                <a:ea typeface="굴림" charset="-127"/>
              </a:rPr>
              <a:t>2</a:t>
            </a:r>
            <a:r>
              <a:rPr lang="en-US" altLang="ko-KR" sz="2000" b="1" baseline="30000" smtClean="0">
                <a:ea typeface="굴림" charset="-127"/>
              </a:rPr>
              <a:t>+</a:t>
            </a:r>
            <a:r>
              <a:rPr lang="en-US" altLang="ko-KR" sz="2000" b="1" smtClean="0">
                <a:ea typeface="굴림" charset="-127"/>
              </a:rPr>
              <a:t>e</a:t>
            </a:r>
            <a:r>
              <a:rPr lang="en-US" altLang="ko-KR" sz="2000" b="1" baseline="-25000" smtClean="0">
                <a:ea typeface="굴림" charset="-127"/>
              </a:rPr>
              <a:t>2</a:t>
            </a:r>
            <a:r>
              <a:rPr lang="en-US" altLang="ko-KR" sz="2000" b="1" baseline="30000" smtClean="0">
                <a:ea typeface="굴림" charset="-127"/>
              </a:rPr>
              <a:t>-, </a:t>
            </a:r>
            <a:r>
              <a:rPr lang="en-US" altLang="ko-KR" sz="2000" b="1" smtClean="0">
                <a:solidFill>
                  <a:srgbClr val="FF0000"/>
                </a:solidFill>
                <a:ea typeface="굴림" charset="-127"/>
              </a:rPr>
              <a:t>e</a:t>
            </a:r>
            <a:r>
              <a:rPr lang="en-US" altLang="ko-KR" sz="2000" b="1" baseline="-25000" smtClean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en-US" altLang="ko-KR" sz="2000" b="1" baseline="30000" smtClean="0">
                <a:solidFill>
                  <a:srgbClr val="FF0000"/>
                </a:solidFill>
                <a:ea typeface="굴림" charset="-127"/>
              </a:rPr>
              <a:t>+</a:t>
            </a:r>
            <a:r>
              <a:rPr lang="en-US" altLang="ko-KR" sz="2000" b="1" smtClean="0">
                <a:solidFill>
                  <a:srgbClr val="FF0000"/>
                </a:solidFill>
                <a:ea typeface="굴림" charset="-127"/>
              </a:rPr>
              <a:t>e</a:t>
            </a:r>
            <a:r>
              <a:rPr lang="en-US" altLang="ko-KR" sz="2000" b="1" baseline="-25000" smtClean="0">
                <a:solidFill>
                  <a:srgbClr val="FF0000"/>
                </a:solidFill>
                <a:ea typeface="굴림" charset="-127"/>
              </a:rPr>
              <a:t>2</a:t>
            </a:r>
            <a:r>
              <a:rPr lang="en-US" altLang="ko-KR" sz="2000" b="1" baseline="30000" smtClean="0">
                <a:solidFill>
                  <a:srgbClr val="FF0000"/>
                </a:solidFill>
                <a:ea typeface="굴림" charset="-127"/>
              </a:rPr>
              <a:t>-, </a:t>
            </a:r>
            <a:r>
              <a:rPr lang="en-US" altLang="ko-KR" sz="2000" b="1" smtClean="0">
                <a:solidFill>
                  <a:srgbClr val="FF0000"/>
                </a:solidFill>
                <a:ea typeface="굴림" charset="-127"/>
              </a:rPr>
              <a:t>e</a:t>
            </a:r>
            <a:r>
              <a:rPr lang="en-US" altLang="ko-KR" sz="2000" b="1" baseline="-25000" smtClean="0">
                <a:solidFill>
                  <a:srgbClr val="FF0000"/>
                </a:solidFill>
                <a:ea typeface="굴림" charset="-127"/>
              </a:rPr>
              <a:t>2</a:t>
            </a:r>
            <a:r>
              <a:rPr lang="en-US" altLang="ko-KR" sz="2000" b="1" baseline="30000" smtClean="0">
                <a:solidFill>
                  <a:srgbClr val="FF0000"/>
                </a:solidFill>
                <a:ea typeface="굴림" charset="-127"/>
              </a:rPr>
              <a:t>+</a:t>
            </a:r>
            <a:r>
              <a:rPr lang="en-US" altLang="ko-KR" sz="2000" b="1" smtClean="0">
                <a:solidFill>
                  <a:srgbClr val="FF0000"/>
                </a:solidFill>
                <a:ea typeface="굴림" charset="-127"/>
              </a:rPr>
              <a:t>e</a:t>
            </a:r>
            <a:r>
              <a:rPr lang="en-US" altLang="ko-KR" sz="2000" b="1" baseline="-25000" smtClean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en-US" altLang="ko-KR" sz="2000" b="1" baseline="30000" smtClean="0">
                <a:solidFill>
                  <a:srgbClr val="FF0000"/>
                </a:solidFill>
                <a:ea typeface="굴림" charset="-127"/>
              </a:rPr>
              <a:t>-</a:t>
            </a:r>
          </a:p>
          <a:p>
            <a:pPr eaLnBrk="1" hangingPunct="1"/>
            <a:endParaRPr lang="en-US" altLang="ko-KR" sz="2000" b="1" smtClean="0">
              <a:solidFill>
                <a:srgbClr val="FF0000"/>
              </a:solidFill>
              <a:ea typeface="굴림" charset="-127"/>
            </a:endParaRPr>
          </a:p>
          <a:p>
            <a:pPr eaLnBrk="1" hangingPunct="1"/>
            <a:r>
              <a:rPr lang="en-US" altLang="ko-KR" sz="2000" b="1" smtClean="0">
                <a:solidFill>
                  <a:srgbClr val="FF0000"/>
                </a:solidFill>
                <a:ea typeface="굴림" charset="-127"/>
              </a:rPr>
              <a:t>e</a:t>
            </a:r>
            <a:r>
              <a:rPr lang="en-US" altLang="ko-KR" sz="2000" b="1" baseline="-25000" smtClean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en-US" altLang="ko-KR" sz="2000" b="1" baseline="30000" smtClean="0">
                <a:solidFill>
                  <a:srgbClr val="FF0000"/>
                </a:solidFill>
                <a:ea typeface="굴림" charset="-127"/>
              </a:rPr>
              <a:t>+</a:t>
            </a:r>
            <a:r>
              <a:rPr lang="en-US" altLang="ko-KR" sz="2000" b="1" smtClean="0">
                <a:solidFill>
                  <a:srgbClr val="FF0000"/>
                </a:solidFill>
                <a:ea typeface="굴림" charset="-127"/>
              </a:rPr>
              <a:t>e</a:t>
            </a:r>
            <a:r>
              <a:rPr lang="en-US" altLang="ko-KR" sz="2000" b="1" baseline="-25000" smtClean="0">
                <a:solidFill>
                  <a:srgbClr val="FF0000"/>
                </a:solidFill>
                <a:ea typeface="굴림" charset="-127"/>
              </a:rPr>
              <a:t>2</a:t>
            </a:r>
            <a:r>
              <a:rPr lang="en-US" altLang="ko-KR" sz="2000" b="1" baseline="30000" smtClean="0">
                <a:solidFill>
                  <a:srgbClr val="FF0000"/>
                </a:solidFill>
                <a:ea typeface="굴림" charset="-127"/>
              </a:rPr>
              <a:t>-, </a:t>
            </a:r>
            <a:r>
              <a:rPr lang="en-US" altLang="ko-KR" sz="2000" b="1" smtClean="0">
                <a:solidFill>
                  <a:srgbClr val="FF0000"/>
                </a:solidFill>
                <a:ea typeface="굴림" charset="-127"/>
              </a:rPr>
              <a:t>e</a:t>
            </a:r>
            <a:r>
              <a:rPr lang="en-US" altLang="ko-KR" sz="2000" b="1" baseline="-25000" smtClean="0">
                <a:solidFill>
                  <a:srgbClr val="FF0000"/>
                </a:solidFill>
                <a:ea typeface="굴림" charset="-127"/>
              </a:rPr>
              <a:t>2</a:t>
            </a:r>
            <a:r>
              <a:rPr lang="en-US" altLang="ko-KR" sz="2000" b="1" baseline="30000" smtClean="0">
                <a:solidFill>
                  <a:srgbClr val="FF0000"/>
                </a:solidFill>
                <a:ea typeface="굴림" charset="-127"/>
              </a:rPr>
              <a:t>+</a:t>
            </a:r>
            <a:r>
              <a:rPr lang="en-US" altLang="ko-KR" sz="2000" b="1" smtClean="0">
                <a:solidFill>
                  <a:srgbClr val="FF0000"/>
                </a:solidFill>
                <a:ea typeface="굴림" charset="-127"/>
              </a:rPr>
              <a:t>e</a:t>
            </a:r>
            <a:r>
              <a:rPr lang="en-US" altLang="ko-KR" sz="2000" b="1" baseline="-25000" smtClean="0">
                <a:solidFill>
                  <a:srgbClr val="FF0000"/>
                </a:solidFill>
                <a:ea typeface="굴림" charset="-127"/>
              </a:rPr>
              <a:t>1</a:t>
            </a:r>
            <a:r>
              <a:rPr lang="en-US" altLang="ko-KR" sz="2000" b="1" baseline="30000" smtClean="0">
                <a:solidFill>
                  <a:srgbClr val="FF0000"/>
                </a:solidFill>
                <a:ea typeface="굴림" charset="-127"/>
              </a:rPr>
              <a:t>-</a:t>
            </a:r>
            <a:r>
              <a:rPr lang="en-US" altLang="ko-KR" sz="2000" b="1" baseline="30000" smtClean="0">
                <a:ea typeface="굴림" charset="-127"/>
              </a:rPr>
              <a:t> </a:t>
            </a:r>
            <a:br>
              <a:rPr lang="en-US" altLang="ko-KR" sz="2000" b="1" baseline="30000" smtClean="0">
                <a:ea typeface="굴림" charset="-127"/>
              </a:rPr>
            </a:br>
            <a:r>
              <a:rPr lang="en-US" altLang="ko-KR" sz="2000" b="1" smtClean="0">
                <a:ea typeface="굴림" charset="-127"/>
              </a:rPr>
              <a:t>-&gt; Combinatorial Background</a:t>
            </a:r>
          </a:p>
          <a:p>
            <a:pPr eaLnBrk="1" hangingPunct="1"/>
            <a:endParaRPr lang="en-US" altLang="ko-KR" sz="2000" b="1" smtClean="0">
              <a:ea typeface="굴림" charset="-127"/>
            </a:endParaRPr>
          </a:p>
          <a:p>
            <a:pPr eaLnBrk="1" hangingPunct="1"/>
            <a:r>
              <a:rPr lang="en-US" altLang="ko-KR" sz="2000" b="1" smtClean="0">
                <a:ea typeface="굴림" charset="-127"/>
              </a:rPr>
              <a:t>Background estimate</a:t>
            </a:r>
            <a:br>
              <a:rPr lang="en-US" altLang="ko-KR" sz="2000" b="1" smtClean="0">
                <a:ea typeface="굴림" charset="-127"/>
              </a:rPr>
            </a:br>
            <a:r>
              <a:rPr lang="en-US" altLang="ko-KR" sz="2000" b="1" smtClean="0">
                <a:ea typeface="굴림" charset="-127"/>
              </a:rPr>
              <a:t>-&gt; mixed event, like-sign pairs</a:t>
            </a:r>
          </a:p>
        </p:txBody>
      </p:sp>
      <p:sp>
        <p:nvSpPr>
          <p:cNvPr id="26627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Yonsei University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 piece of detail : </a:t>
            </a:r>
            <a:b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</a:b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	Reality &amp; Combinatorial background</a:t>
            </a:r>
          </a:p>
        </p:txBody>
      </p:sp>
      <p:sp>
        <p:nvSpPr>
          <p:cNvPr id="26629" name="Line 18"/>
          <p:cNvSpPr>
            <a:spLocks noChangeShapeType="1"/>
          </p:cNvSpPr>
          <p:nvPr/>
        </p:nvSpPr>
        <p:spPr bwMode="auto">
          <a:xfrm flipV="1">
            <a:off x="7070725" y="2547938"/>
            <a:ext cx="215900" cy="1219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630" name="Line 19"/>
          <p:cNvSpPr>
            <a:spLocks noChangeShapeType="1"/>
          </p:cNvSpPr>
          <p:nvPr/>
        </p:nvSpPr>
        <p:spPr bwMode="auto">
          <a:xfrm flipV="1">
            <a:off x="7070725" y="2890838"/>
            <a:ext cx="971550" cy="876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631" name="Line 20"/>
          <p:cNvSpPr>
            <a:spLocks noChangeShapeType="1"/>
          </p:cNvSpPr>
          <p:nvPr/>
        </p:nvSpPr>
        <p:spPr bwMode="auto">
          <a:xfrm rot="11190737" flipV="1">
            <a:off x="6719888" y="3844925"/>
            <a:ext cx="215900" cy="1217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632" name="Line 21"/>
          <p:cNvSpPr>
            <a:spLocks noChangeShapeType="1"/>
          </p:cNvSpPr>
          <p:nvPr/>
        </p:nvSpPr>
        <p:spPr bwMode="auto">
          <a:xfrm rot="11190737" flipV="1">
            <a:off x="5991225" y="3810000"/>
            <a:ext cx="971550" cy="8778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633" name="Text Box 22"/>
          <p:cNvSpPr txBox="1">
            <a:spLocks noChangeArrowheads="1"/>
          </p:cNvSpPr>
          <p:nvPr/>
        </p:nvSpPr>
        <p:spPr bwMode="auto">
          <a:xfrm>
            <a:off x="5643563" y="4630738"/>
            <a:ext cx="490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0000FF"/>
                </a:solidFill>
              </a:rPr>
              <a:t>e</a:t>
            </a:r>
            <a:r>
              <a:rPr lang="en-US" altLang="ko-KR" b="1" baseline="-25000">
                <a:solidFill>
                  <a:srgbClr val="0000FF"/>
                </a:solidFill>
              </a:rPr>
              <a:t>2</a:t>
            </a:r>
            <a:r>
              <a:rPr lang="en-US" altLang="ko-KR" b="1" baseline="300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6634" name="Text Box 23"/>
          <p:cNvSpPr txBox="1">
            <a:spLocks noChangeArrowheads="1"/>
          </p:cNvSpPr>
          <p:nvPr/>
        </p:nvSpPr>
        <p:spPr bwMode="auto">
          <a:xfrm>
            <a:off x="7889875" y="2646363"/>
            <a:ext cx="49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e</a:t>
            </a:r>
            <a:r>
              <a:rPr lang="en-US" altLang="ko-KR" b="1" baseline="-25000">
                <a:solidFill>
                  <a:srgbClr val="FF0000"/>
                </a:solidFill>
              </a:rPr>
              <a:t>1</a:t>
            </a:r>
            <a:r>
              <a:rPr lang="en-US" altLang="ko-KR" b="1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635" name="Text Box 24"/>
          <p:cNvSpPr txBox="1">
            <a:spLocks noChangeArrowheads="1"/>
          </p:cNvSpPr>
          <p:nvPr/>
        </p:nvSpPr>
        <p:spPr bwMode="auto">
          <a:xfrm>
            <a:off x="6364288" y="4991100"/>
            <a:ext cx="49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</a:rPr>
              <a:t>e</a:t>
            </a:r>
            <a:r>
              <a:rPr lang="en-US" altLang="ko-KR" b="1" baseline="-25000">
                <a:solidFill>
                  <a:srgbClr val="FF0000"/>
                </a:solidFill>
              </a:rPr>
              <a:t>2</a:t>
            </a:r>
            <a:r>
              <a:rPr lang="en-US" altLang="ko-KR" b="1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636" name="Text Box 30"/>
          <p:cNvSpPr txBox="1">
            <a:spLocks noChangeArrowheads="1"/>
          </p:cNvSpPr>
          <p:nvPr/>
        </p:nvSpPr>
        <p:spPr bwMode="auto">
          <a:xfrm>
            <a:off x="7085013" y="2247900"/>
            <a:ext cx="49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0000FF"/>
                </a:solidFill>
              </a:rPr>
              <a:t>e</a:t>
            </a:r>
            <a:r>
              <a:rPr lang="en-US" altLang="ko-KR" b="1" baseline="-25000">
                <a:solidFill>
                  <a:srgbClr val="0000FF"/>
                </a:solidFill>
              </a:rPr>
              <a:t>1</a:t>
            </a:r>
            <a:r>
              <a:rPr lang="en-US" altLang="ko-KR" b="1" baseline="30000">
                <a:solidFill>
                  <a:srgbClr val="0000FF"/>
                </a:solidFill>
              </a:rPr>
              <a:t>+</a:t>
            </a:r>
          </a:p>
        </p:txBody>
      </p:sp>
      <p:pic>
        <p:nvPicPr>
          <p:cNvPr id="21" name="그림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8280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Korean strength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Motivation --- Why</a:t>
            </a:r>
            <a:r>
              <a:rPr lang="ko-KR" altLang="en-US" sz="24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direct 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/>
              </a:rPr>
              <a:t>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?</a:t>
            </a:r>
            <a:endParaRPr lang="en-US" altLang="ko-KR" sz="24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Part I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Photon measurements at LHC &amp; 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Challenge --- 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/>
              </a:rPr>
              <a:t></a:t>
            </a:r>
            <a:r>
              <a:rPr lang="en-US" altLang="ko-KR" sz="2000" baseline="30000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/>
              </a:rPr>
              <a:t>0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/>
              </a:rPr>
              <a:t>, jet</a:t>
            </a:r>
            <a:r>
              <a:rPr lang="ko-KR" altLang="en-US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endParaRPr lang="en-US" altLang="ko-KR" sz="20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A new approach, virtual photon, and possibility in 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ALICE --- </a:t>
            </a:r>
            <a:r>
              <a:rPr lang="en-US" altLang="ko-KR" sz="2000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e</a:t>
            </a:r>
            <a:r>
              <a:rPr lang="en-US" altLang="ko-KR" sz="2000" baseline="30000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+</a:t>
            </a:r>
            <a:r>
              <a:rPr lang="en-US" altLang="ko-KR" sz="2000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e</a:t>
            </a:r>
            <a:r>
              <a:rPr lang="en-US" altLang="ko-KR" sz="2000" baseline="30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-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pairs</a:t>
            </a:r>
            <a:endParaRPr lang="en-US" altLang="ko-KR" sz="20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Related activity by Yonsei Univ. group</a:t>
            </a:r>
            <a:r>
              <a:rPr lang="en-US" altLang="ko-KR" sz="24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Part II</a:t>
            </a:r>
            <a:endParaRPr lang="en-US" altLang="ko-KR" sz="16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W/Si calorimeter and Korean 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strength --- Si-sensor</a:t>
            </a:r>
            <a:endParaRPr lang="en-US" altLang="ko-KR" sz="20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Related activity by Yonsei Univ. </a:t>
            </a:r>
            <a:r>
              <a:rPr lang="en-US" altLang="ko-KR" sz="2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group </a:t>
            </a:r>
            <a:endParaRPr lang="en-US" altLang="ko-KR" sz="20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7411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Yonsei University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Contents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3" descr="ingotslic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63725"/>
            <a:ext cx="40386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D-Ram? CPU? Si-detector?</a:t>
            </a:r>
            <a:endParaRPr lang="ko-KR" altLang="en-US" dirty="0"/>
          </a:p>
        </p:txBody>
      </p:sp>
      <p:pic>
        <p:nvPicPr>
          <p:cNvPr id="3" name="그림 2" descr="Silicon-Waf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857375"/>
            <a:ext cx="46180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intel_300mm_45nm_waf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1857375"/>
            <a:ext cx="4857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666750"/>
            <a:ext cx="67246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PHENIX FOCAL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ko-KR" dirty="0" smtClean="0"/>
              <a:t>Silicon sensor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043890" cy="2036764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/>
              <a:t>Basically 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PN junction diode in</a:t>
            </a:r>
            <a:r>
              <a:rPr lang="en-US" altLang="ko-KR" b="0" dirty="0" smtClean="0"/>
              <a:t> 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reverse bias mode.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b="0" dirty="0" smtClean="0"/>
              <a:t>N-type substrate and p-type pattern for high energy application =&gt; 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electrons are carriers</a:t>
            </a:r>
            <a:endParaRPr lang="en-US" altLang="ko-KR" dirty="0" smtClean="0">
              <a:latin typeface="Levenim MT"/>
              <a:cs typeface="Levenim MT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Yonsei Nuclear Physics Lab.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177E-CC33-485E-AD99-525F36DDEE46}" type="slidenum">
              <a:rPr lang="ko-KR" altLang="en-US"/>
              <a:pPr>
                <a:defRPr/>
              </a:pPr>
              <a:t>23</a:t>
            </a:fld>
            <a:endParaRPr lang="ko-KR" altLang="en-US" dirty="0"/>
          </a:p>
        </p:txBody>
      </p:sp>
      <p:pic>
        <p:nvPicPr>
          <p:cNvPr id="16" name="그림 15" descr="C:\Documents and Settings\emily\바탕 화면\db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32150"/>
            <a:ext cx="3095625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개체 3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 l="-517" t="-781" r="-311" b="-267"/>
          <a:stretch>
            <a:fillRect/>
          </a:stretch>
        </p:blipFill>
        <p:spPr>
          <a:xfrm>
            <a:off x="1071563" y="3233738"/>
            <a:ext cx="3043237" cy="2624137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위쪽 화살표 11"/>
          <p:cNvSpPr/>
          <p:nvPr/>
        </p:nvSpPr>
        <p:spPr>
          <a:xfrm>
            <a:off x="1643063" y="5853113"/>
            <a:ext cx="1928812" cy="219075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ground</a:t>
            </a:r>
            <a:endParaRPr kumimoji="0" lang="ko-KR" altLang="en-US" dirty="0"/>
          </a:p>
        </p:txBody>
      </p:sp>
      <p:sp>
        <p:nvSpPr>
          <p:cNvPr id="13" name="아래쪽 화살표 12"/>
          <p:cNvSpPr/>
          <p:nvPr/>
        </p:nvSpPr>
        <p:spPr>
          <a:xfrm>
            <a:off x="1928813" y="3424238"/>
            <a:ext cx="1285875" cy="219075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dirty="0"/>
              <a:t>-</a:t>
            </a:r>
            <a:endParaRPr kumimoji="0"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ko-KR" dirty="0" smtClean="0"/>
              <a:t>Production results</a:t>
            </a:r>
            <a:endParaRPr lang="ko-KR" altLang="en-US" dirty="0"/>
          </a:p>
        </p:txBody>
      </p:sp>
      <p:sp>
        <p:nvSpPr>
          <p:cNvPr id="2150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4749800"/>
            <a:ext cx="8258175" cy="1465263"/>
          </a:xfrm>
          <a:solidFill>
            <a:srgbClr val="737C87">
              <a:alpha val="54901"/>
            </a:srgbClr>
          </a:solidFill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altLang="ko-KR" smtClean="0"/>
              <a:t>4 sample micro-module production has completed.</a:t>
            </a:r>
          </a:p>
          <a:p>
            <a:pPr>
              <a:buFont typeface="Arial" pitchFamily="34" charset="0"/>
              <a:buChar char="•"/>
            </a:pPr>
            <a:r>
              <a:rPr lang="en-US" altLang="ko-KR" smtClean="0"/>
              <a:t>Mechanical and electrical issues have been checked</a:t>
            </a:r>
            <a:endParaRPr lang="ko-KR" altLang="en-US" smtClean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Yonsei Nuclear Physics Lab.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AC3EC-8873-41D1-A053-A848CA5BC304}" type="slidenum">
              <a:rPr lang="ko-KR" altLang="en-US"/>
              <a:pPr>
                <a:defRPr/>
              </a:pPr>
              <a:t>24</a:t>
            </a:fld>
            <a:endParaRPr lang="ko-KR" altLang="en-US" dirty="0"/>
          </a:p>
        </p:txBody>
      </p:sp>
      <p:pic>
        <p:nvPicPr>
          <p:cNvPr id="9" name="내용 개체 틀 8" descr="P090402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571625"/>
            <a:ext cx="3959225" cy="2940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Documents and Settings\emily\바탕 화면\kps2009\완성.bmp"/>
          <p:cNvPicPr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5815" y="1571625"/>
            <a:ext cx="3214681" cy="29289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213" y="285750"/>
            <a:ext cx="8555037" cy="93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General operation</a:t>
            </a:r>
            <a:endParaRPr lang="ko-KR" altLang="en-US" dirty="0"/>
          </a:p>
        </p:txBody>
      </p:sp>
      <p:pic>
        <p:nvPicPr>
          <p:cNvPr id="14339" name="그림 3" descr="FOCAL_S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27263"/>
            <a:ext cx="26035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그림 2" descr="FOCAL_S0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425" y="2220913"/>
            <a:ext cx="2717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그림 5" descr="FOCAL_S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0" y="2227263"/>
            <a:ext cx="26035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2181225" y="1911350"/>
            <a:ext cx="787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SEG0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4767263" y="1911350"/>
            <a:ext cx="787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SEG1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6883400" y="1920875"/>
            <a:ext cx="787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SEG2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17"/>
          <p:cNvGrpSpPr>
            <a:grpSpLocks/>
          </p:cNvGrpSpPr>
          <p:nvPr/>
        </p:nvGrpSpPr>
        <p:grpSpPr bwMode="auto">
          <a:xfrm>
            <a:off x="457200" y="4254500"/>
            <a:ext cx="2743200" cy="1871663"/>
            <a:chOff x="714348" y="4501406"/>
            <a:chExt cx="2500330" cy="2225884"/>
          </a:xfrm>
        </p:grpSpPr>
        <p:cxnSp>
          <p:nvCxnSpPr>
            <p:cNvPr id="48" name="직선 화살표 연결선 47"/>
            <p:cNvCxnSpPr/>
            <p:nvPr/>
          </p:nvCxnSpPr>
          <p:spPr>
            <a:xfrm>
              <a:off x="1071745" y="6357253"/>
              <a:ext cx="2142933" cy="18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/>
            <p:nvPr/>
          </p:nvCxnSpPr>
          <p:spPr>
            <a:xfrm rot="5400000" flipH="1" flipV="1">
              <a:off x="142878" y="5428826"/>
              <a:ext cx="1857735" cy="28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94" name="TextBox 15"/>
            <p:cNvSpPr txBox="1">
              <a:spLocks noChangeArrowheads="1"/>
            </p:cNvSpPr>
            <p:nvPr/>
          </p:nvSpPr>
          <p:spPr bwMode="auto">
            <a:xfrm>
              <a:off x="714348" y="4572008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>
                  <a:latin typeface="맑은 고딕" pitchFamily="50" charset="-127"/>
                  <a:ea typeface="맑은 고딕" pitchFamily="50" charset="-127"/>
                </a:rPr>
                <a:t>y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395" name="TextBox 16"/>
            <p:cNvSpPr txBox="1">
              <a:spLocks noChangeArrowheads="1"/>
            </p:cNvSpPr>
            <p:nvPr/>
          </p:nvSpPr>
          <p:spPr bwMode="auto">
            <a:xfrm>
              <a:off x="2714612" y="6357958"/>
              <a:ext cx="292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>
                  <a:latin typeface="맑은 고딕" pitchFamily="50" charset="-127"/>
                  <a:ea typeface="맑은 고딕" pitchFamily="50" charset="-127"/>
                </a:rPr>
                <a:t>z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927100" y="1600200"/>
            <a:ext cx="6746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PAD</a:t>
            </a:r>
            <a:endParaRPr kumimoji="0" lang="ko-KR" altLang="en-US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2122488" y="1600200"/>
            <a:ext cx="8429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solidFill>
                  <a:srgbClr val="92D050"/>
                </a:solidFill>
                <a:latin typeface="맑은 고딕" pitchFamily="50" charset="-127"/>
                <a:ea typeface="맑은 고딕" pitchFamily="50" charset="-127"/>
              </a:rPr>
              <a:t>STRIP</a:t>
            </a:r>
            <a:endParaRPr kumimoji="0" lang="ko-KR" altLang="en-US">
              <a:solidFill>
                <a:srgbClr val="92D0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4873625" y="1600200"/>
            <a:ext cx="4429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W</a:t>
            </a:r>
            <a:endParaRPr kumimoji="0" lang="ko-KR" altLang="en-US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000375" y="5857875"/>
            <a:ext cx="6011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>
                <a:latin typeface="Georgia" pitchFamily="18" charset="0"/>
                <a:ea typeface="HY견명조" pitchFamily="18" charset="-127"/>
              </a:rPr>
              <a:t>Each tungsten layer : ~1 radiation length.</a:t>
            </a:r>
            <a:endParaRPr kumimoji="0" lang="ko-KR" altLang="en-US" sz="2400">
              <a:latin typeface="Georgia" pitchFamily="18" charset="0"/>
              <a:ea typeface="HY견명조" pitchFamily="18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000375" y="6286500"/>
            <a:ext cx="1927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>
                <a:latin typeface="Georgia" pitchFamily="18" charset="0"/>
                <a:ea typeface="HY견명조" pitchFamily="18" charset="-127"/>
              </a:rPr>
              <a:t>R</a:t>
            </a:r>
            <a:r>
              <a:rPr kumimoji="0" lang="en-US" altLang="ko-KR" sz="2400" baseline="-25000">
                <a:latin typeface="Georgia" pitchFamily="18" charset="0"/>
                <a:ea typeface="HY견명조" pitchFamily="18" charset="-127"/>
              </a:rPr>
              <a:t>M</a:t>
            </a:r>
            <a:r>
              <a:rPr kumimoji="0" lang="en-US" altLang="ko-KR" sz="2400">
                <a:latin typeface="Georgia" pitchFamily="18" charset="0"/>
                <a:ea typeface="HY견명조" pitchFamily="18" charset="-127"/>
              </a:rPr>
              <a:t> ~ 1.5 cm</a:t>
            </a:r>
            <a:endParaRPr kumimoji="0" lang="ko-KR" altLang="en-US" sz="2400">
              <a:latin typeface="Georgia" pitchFamily="18" charset="0"/>
              <a:ea typeface="HY견명조" pitchFamily="18" charset="-127"/>
            </a:endParaRPr>
          </a:p>
        </p:txBody>
      </p:sp>
      <p:grpSp>
        <p:nvGrpSpPr>
          <p:cNvPr id="4" name="그룹 63"/>
          <p:cNvGrpSpPr>
            <a:grpSpLocks/>
          </p:cNvGrpSpPr>
          <p:nvPr/>
        </p:nvGrpSpPr>
        <p:grpSpPr bwMode="auto">
          <a:xfrm>
            <a:off x="457200" y="2762250"/>
            <a:ext cx="6897688" cy="1681163"/>
            <a:chOff x="457200" y="2761731"/>
            <a:chExt cx="6897188" cy="1682216"/>
          </a:xfrm>
        </p:grpSpPr>
        <p:grpSp>
          <p:nvGrpSpPr>
            <p:cNvPr id="5" name="그룹 60"/>
            <p:cNvGrpSpPr>
              <a:grpSpLocks/>
            </p:cNvGrpSpPr>
            <p:nvPr/>
          </p:nvGrpSpPr>
          <p:grpSpPr bwMode="auto">
            <a:xfrm>
              <a:off x="457200" y="2761731"/>
              <a:ext cx="6897188" cy="1682216"/>
              <a:chOff x="457200" y="2761731"/>
              <a:chExt cx="6897188" cy="1682216"/>
            </a:xfrm>
          </p:grpSpPr>
          <p:cxnSp>
            <p:nvCxnSpPr>
              <p:cNvPr id="6" name="직선 연결선 5"/>
              <p:cNvCxnSpPr/>
              <p:nvPr/>
            </p:nvCxnSpPr>
            <p:spPr bwMode="auto">
              <a:xfrm flipV="1">
                <a:off x="1398520" y="3422545"/>
                <a:ext cx="1017513" cy="120726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6"/>
              <p:cNvCxnSpPr/>
              <p:nvPr/>
            </p:nvCxnSpPr>
            <p:spPr bwMode="auto">
              <a:xfrm>
                <a:off x="457200" y="3543270"/>
                <a:ext cx="941320" cy="9531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 7"/>
              <p:cNvCxnSpPr/>
              <p:nvPr/>
            </p:nvCxnSpPr>
            <p:spPr bwMode="auto">
              <a:xfrm>
                <a:off x="1398520" y="3602045"/>
                <a:ext cx="939732" cy="120726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/>
              <p:cNvCxnSpPr/>
              <p:nvPr/>
            </p:nvCxnSpPr>
            <p:spPr bwMode="auto">
              <a:xfrm flipV="1">
                <a:off x="2416033" y="3301819"/>
                <a:ext cx="861951" cy="120726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 bwMode="auto">
              <a:xfrm>
                <a:off x="2416033" y="3422545"/>
                <a:ext cx="1098470" cy="239863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 bwMode="auto">
              <a:xfrm>
                <a:off x="5865421" y="3903859"/>
                <a:ext cx="469866" cy="0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 bwMode="auto">
              <a:xfrm>
                <a:off x="3279570" y="3301819"/>
                <a:ext cx="1017514" cy="131846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 bwMode="auto">
              <a:xfrm flipV="1">
                <a:off x="4219302" y="3001594"/>
                <a:ext cx="784168" cy="120726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 bwMode="auto">
              <a:xfrm>
                <a:off x="5395555" y="3182682"/>
                <a:ext cx="704799" cy="119137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 bwMode="auto">
              <a:xfrm flipV="1">
                <a:off x="5395555" y="3122320"/>
                <a:ext cx="782580" cy="60363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 bwMode="auto">
              <a:xfrm>
                <a:off x="6805153" y="3182682"/>
                <a:ext cx="471453" cy="60363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 bwMode="auto">
              <a:xfrm flipV="1">
                <a:off x="6805153" y="3122320"/>
                <a:ext cx="549235" cy="60363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 bwMode="auto">
              <a:xfrm flipV="1">
                <a:off x="5081253" y="3722771"/>
                <a:ext cx="704799" cy="120726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 bwMode="auto">
              <a:xfrm>
                <a:off x="5081253" y="3843496"/>
                <a:ext cx="704799" cy="119137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 bwMode="auto">
              <a:xfrm>
                <a:off x="3279570" y="3903859"/>
                <a:ext cx="1252447" cy="239862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 bwMode="auto">
              <a:xfrm>
                <a:off x="3279570" y="3903859"/>
                <a:ext cx="939732" cy="9531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 bwMode="auto">
              <a:xfrm>
                <a:off x="2338252" y="3722771"/>
                <a:ext cx="941319" cy="11119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 bwMode="auto">
              <a:xfrm>
                <a:off x="2338252" y="3722771"/>
                <a:ext cx="941319" cy="181088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 bwMode="auto">
              <a:xfrm>
                <a:off x="3435134" y="3662408"/>
                <a:ext cx="941320" cy="11119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 bwMode="auto">
              <a:xfrm flipV="1">
                <a:off x="3357353" y="3122320"/>
                <a:ext cx="939732" cy="120726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 bwMode="auto">
              <a:xfrm flipV="1">
                <a:off x="4141521" y="3843496"/>
                <a:ext cx="939732" cy="60363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/>
              <p:nvPr/>
            </p:nvCxnSpPr>
            <p:spPr bwMode="auto">
              <a:xfrm>
                <a:off x="4532018" y="4143721"/>
                <a:ext cx="471453" cy="179500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 bwMode="auto">
              <a:xfrm>
                <a:off x="4297085" y="3122320"/>
                <a:ext cx="1098470" cy="60363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 bwMode="auto">
              <a:xfrm>
                <a:off x="6022572" y="3122320"/>
                <a:ext cx="782581" cy="60363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 bwMode="auto">
              <a:xfrm>
                <a:off x="5708269" y="3722771"/>
                <a:ext cx="941320" cy="11119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 bwMode="auto">
              <a:xfrm flipV="1">
                <a:off x="5003470" y="2882457"/>
                <a:ext cx="704799" cy="119138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 bwMode="auto">
              <a:xfrm flipV="1">
                <a:off x="4924101" y="4264447"/>
                <a:ext cx="706387" cy="587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 bwMode="auto">
              <a:xfrm>
                <a:off x="5003470" y="4323221"/>
                <a:ext cx="861951" cy="120726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 bwMode="auto">
              <a:xfrm flipV="1">
                <a:off x="6649589" y="3662408"/>
                <a:ext cx="390497" cy="60363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 bwMode="auto">
              <a:xfrm flipV="1">
                <a:off x="5708269" y="2761731"/>
                <a:ext cx="392085" cy="120726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 bwMode="auto">
              <a:xfrm>
                <a:off x="5865421" y="3903859"/>
                <a:ext cx="1019101" cy="239862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/>
              <p:nvPr/>
            </p:nvCxnSpPr>
            <p:spPr bwMode="auto">
              <a:xfrm>
                <a:off x="5630488" y="2882457"/>
                <a:ext cx="547647" cy="58775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 bwMode="auto">
              <a:xfrm>
                <a:off x="4376454" y="3662408"/>
                <a:ext cx="939732" cy="11119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 bwMode="auto">
              <a:xfrm flipV="1">
                <a:off x="4376454" y="3543270"/>
                <a:ext cx="782580" cy="119138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 bwMode="auto">
              <a:xfrm flipV="1">
                <a:off x="5160622" y="3422545"/>
                <a:ext cx="704799" cy="120726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 bwMode="auto">
              <a:xfrm>
                <a:off x="5316186" y="3662408"/>
                <a:ext cx="549235" cy="241451"/>
              </a:xfrm>
              <a:prstGeom prst="line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54" name="TextBox 61"/>
            <p:cNvSpPr txBox="1">
              <a:spLocks noChangeArrowheads="1"/>
            </p:cNvSpPr>
            <p:nvPr/>
          </p:nvSpPr>
          <p:spPr bwMode="auto">
            <a:xfrm>
              <a:off x="571472" y="3143248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400" b="1">
                  <a:solidFill>
                    <a:srgbClr val="FF0000"/>
                  </a:solidFill>
                  <a:latin typeface="Georgia" pitchFamily="18" charset="0"/>
                  <a:ea typeface="HY견명조" pitchFamily="18" charset="-127"/>
                </a:rPr>
                <a:t>e</a:t>
              </a:r>
              <a:endParaRPr kumimoji="0" lang="ko-KR" altLang="en-US" sz="2400" b="1">
                <a:solidFill>
                  <a:srgbClr val="FF0000"/>
                </a:solidFill>
                <a:latin typeface="Georgia" pitchFamily="18" charset="0"/>
                <a:ea typeface="HY견명조" pitchFamily="18" charset="-127"/>
              </a:endParaRPr>
            </a:p>
          </p:txBody>
        </p:sp>
        <p:sp>
          <p:nvSpPr>
            <p:cNvPr id="14355" name="TextBox 62"/>
            <p:cNvSpPr txBox="1">
              <a:spLocks noChangeArrowheads="1"/>
            </p:cNvSpPr>
            <p:nvPr/>
          </p:nvSpPr>
          <p:spPr bwMode="auto">
            <a:xfrm>
              <a:off x="1974680" y="2967335"/>
              <a:ext cx="3113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400" b="1">
                  <a:solidFill>
                    <a:srgbClr val="FFFF00"/>
                  </a:solidFill>
                  <a:latin typeface="Georgia" pitchFamily="18" charset="0"/>
                  <a:ea typeface="HY견명조" pitchFamily="18" charset="-127"/>
                  <a:sym typeface="Symbol" pitchFamily="18" charset="2"/>
                </a:rPr>
                <a:t></a:t>
              </a:r>
              <a:endParaRPr kumimoji="0" lang="ko-KR" altLang="en-US" sz="2400" b="1">
                <a:solidFill>
                  <a:srgbClr val="FFFF00"/>
                </a:solidFill>
                <a:latin typeface="Georgia" pitchFamily="18" charset="0"/>
                <a:ea typeface="HY견명조" pitchFamily="18" charset="-127"/>
              </a:endParaRPr>
            </a:p>
          </p:txBody>
        </p:sp>
      </p:grpSp>
      <p:sp>
        <p:nvSpPr>
          <p:cNvPr id="14352" name="슬라이드 번호 개체 틀 6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952C8-CC9B-4AB3-85FB-C4E0C8623B84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내용 개체 틀 3" descr="DSC_0178_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213" y="285750"/>
            <a:ext cx="8555037" cy="93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/>
              <a:t>Readout configuration</a:t>
            </a:r>
            <a:endParaRPr lang="ko-KR" altLang="en-US" dirty="0"/>
          </a:p>
        </p:txBody>
      </p:sp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857250" y="4572000"/>
            <a:ext cx="3929063" cy="1714500"/>
            <a:chOff x="857224" y="4572008"/>
            <a:chExt cx="3929090" cy="1714512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857224" y="4572008"/>
              <a:ext cx="13573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rot="16200000" flipH="1">
              <a:off x="2143108" y="4643447"/>
              <a:ext cx="500067" cy="3571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1214414" y="5072075"/>
              <a:ext cx="135732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16200000" flipH="1">
              <a:off x="785785" y="4643447"/>
              <a:ext cx="500067" cy="3571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설명선 2 13"/>
            <p:cNvSpPr/>
            <p:nvPr/>
          </p:nvSpPr>
          <p:spPr>
            <a:xfrm>
              <a:off x="2357422" y="5857892"/>
              <a:ext cx="2428892" cy="42862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76023"/>
                <a:gd name="adj6" fmla="val -2253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Preamp hybrid</a:t>
              </a:r>
              <a:endParaRPr kumimoji="0" lang="ko-KR" altLang="en-US" dirty="0"/>
            </a:p>
          </p:txBody>
        </p:sp>
      </p:grpSp>
      <p:grpSp>
        <p:nvGrpSpPr>
          <p:cNvPr id="4" name="그룹 18"/>
          <p:cNvGrpSpPr>
            <a:grpSpLocks/>
          </p:cNvGrpSpPr>
          <p:nvPr/>
        </p:nvGrpSpPr>
        <p:grpSpPr bwMode="auto">
          <a:xfrm>
            <a:off x="4572000" y="3000375"/>
            <a:ext cx="3714750" cy="1785938"/>
            <a:chOff x="4572000" y="3000372"/>
            <a:chExt cx="3714776" cy="1785950"/>
          </a:xfrm>
        </p:grpSpPr>
        <p:cxnSp>
          <p:nvCxnSpPr>
            <p:cNvPr id="17" name="직선 연결선 16"/>
            <p:cNvCxnSpPr/>
            <p:nvPr/>
          </p:nvCxnSpPr>
          <p:spPr>
            <a:xfrm rot="5400000">
              <a:off x="4000496" y="4214818"/>
              <a:ext cx="1143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설명선 2 17"/>
            <p:cNvSpPr/>
            <p:nvPr/>
          </p:nvSpPr>
          <p:spPr>
            <a:xfrm>
              <a:off x="5786447" y="3000372"/>
              <a:ext cx="2500329" cy="642942"/>
            </a:xfrm>
            <a:prstGeom prst="borderCallout2">
              <a:avLst/>
            </a:prstGeom>
            <a:solidFill>
              <a:srgbClr val="0070C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7 vertical channels grouped (cost issue)</a:t>
              </a:r>
              <a:endParaRPr kumimoji="0" lang="ko-KR" altLang="en-US" dirty="0"/>
            </a:p>
          </p:txBody>
        </p:sp>
      </p:grpSp>
      <p:grpSp>
        <p:nvGrpSpPr>
          <p:cNvPr id="5" name="그룹 88"/>
          <p:cNvGrpSpPr>
            <a:grpSpLocks/>
          </p:cNvGrpSpPr>
          <p:nvPr/>
        </p:nvGrpSpPr>
        <p:grpSpPr bwMode="auto">
          <a:xfrm>
            <a:off x="5072063" y="3786188"/>
            <a:ext cx="3786187" cy="2000250"/>
            <a:chOff x="5072066" y="3786190"/>
            <a:chExt cx="3786214" cy="2000264"/>
          </a:xfrm>
        </p:grpSpPr>
        <p:sp>
          <p:nvSpPr>
            <p:cNvPr id="68" name="설명선 2 67"/>
            <p:cNvSpPr/>
            <p:nvPr/>
          </p:nvSpPr>
          <p:spPr>
            <a:xfrm>
              <a:off x="6429388" y="3786190"/>
              <a:ext cx="2428892" cy="57150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46598"/>
                <a:gd name="adj6" fmla="val -38644"/>
              </a:avLst>
            </a:prstGeom>
            <a:solidFill>
              <a:srgbClr val="0070C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8 pad sensors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in one carrier board</a:t>
              </a:r>
              <a:endParaRPr kumimoji="0" lang="ko-KR" altLang="en-US" dirty="0"/>
            </a:p>
          </p:txBody>
        </p:sp>
        <p:cxnSp>
          <p:nvCxnSpPr>
            <p:cNvPr id="70" name="직선 연결선 69"/>
            <p:cNvCxnSpPr/>
            <p:nvPr/>
          </p:nvCxnSpPr>
          <p:spPr>
            <a:xfrm rot="5400000">
              <a:off x="4536281" y="5179231"/>
              <a:ext cx="1143008" cy="714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 rot="5400000">
              <a:off x="7608115" y="5179231"/>
              <a:ext cx="1143008" cy="714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5143504" y="4643446"/>
              <a:ext cx="307183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5072066" y="5786454"/>
              <a:ext cx="30718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5072066" y="5286387"/>
              <a:ext cx="30718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rot="5400000">
              <a:off x="6036479" y="5179231"/>
              <a:ext cx="1143008" cy="714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 rot="5400000">
              <a:off x="6822298" y="5179231"/>
              <a:ext cx="1143008" cy="714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rot="5400000">
              <a:off x="5250661" y="5179231"/>
              <a:ext cx="1143008" cy="714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3" name="슬라이드 번호 개체 틀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3CE42D-B9B3-4BCD-92C2-1C0D04B5C971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Result obtained while in beam test</a:t>
            </a:r>
            <a:endParaRPr lang="ko-KR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823" y="1600200"/>
            <a:ext cx="6706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9041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1928802"/>
            <a:ext cx="4064000" cy="3048000"/>
          </a:xfrm>
          <a:prstGeom prst="rect">
            <a:avLst/>
          </a:prstGeom>
        </p:spPr>
      </p:pic>
      <p:pic>
        <p:nvPicPr>
          <p:cNvPr id="7" name="그림 6" descr="P09041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857364"/>
            <a:ext cx="3460760" cy="3214710"/>
          </a:xfrm>
          <a:prstGeom prst="rect">
            <a:avLst/>
          </a:prstGeom>
        </p:spPr>
      </p:pic>
      <p:pic>
        <p:nvPicPr>
          <p:cNvPr id="8" name="그림 7" descr="P090410004.jpg"/>
          <p:cNvPicPr>
            <a:picLocks noChangeAspect="1"/>
          </p:cNvPicPr>
          <p:nvPr/>
        </p:nvPicPr>
        <p:blipFill>
          <a:blip r:embed="rId5"/>
          <a:srcRect l="37695" t="33594" r="35938" b="42969"/>
          <a:stretch>
            <a:fillRect/>
          </a:stretch>
        </p:blipFill>
        <p:spPr>
          <a:xfrm>
            <a:off x="2285984" y="523855"/>
            <a:ext cx="928693" cy="619129"/>
          </a:xfrm>
          <a:prstGeom prst="rect">
            <a:avLst/>
          </a:prstGeom>
        </p:spPr>
      </p:pic>
      <p:pic>
        <p:nvPicPr>
          <p:cNvPr id="9" name="그림 8" descr="P090410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278446" y="1865298"/>
            <a:ext cx="4064000" cy="3048000"/>
          </a:xfrm>
          <a:prstGeom prst="rect">
            <a:avLst/>
          </a:prstGeom>
        </p:spPr>
      </p:pic>
      <p:pic>
        <p:nvPicPr>
          <p:cNvPr id="10" name="그림 9" descr="D:\kps2009\완성인두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14290"/>
            <a:ext cx="1471613" cy="14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84514" y="548326"/>
            <a:ext cx="305083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Details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in Cp-III-032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463 L -0.00295 0.36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-2.22222E-6 L -0.48628 -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2592 L -0.25 0.32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36157 L -0.25 0.361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AliceA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11" y="357166"/>
            <a:ext cx="853346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53000"/>
          </a:xfrm>
          <a:solidFill>
            <a:schemeClr val="bg1">
              <a:alpha val="50980"/>
            </a:schemeClr>
          </a:solidFill>
        </p:spPr>
        <p:txBody>
          <a:bodyPr/>
          <a:lstStyle/>
          <a:p>
            <a:pPr eaLnBrk="1" hangingPunct="1"/>
            <a:r>
              <a:rPr lang="en-US" altLang="ko-KR" smtClean="0">
                <a:latin typeface="Times New Roman" pitchFamily="18" charset="0"/>
                <a:sym typeface="Symbol" pitchFamily="18" charset="2"/>
              </a:rPr>
              <a:t>Direct  production in p+p</a:t>
            </a:r>
            <a:endParaRPr lang="en-US" altLang="ko-KR" smtClean="0">
              <a:sym typeface="Symbol" pitchFamily="18" charset="2"/>
            </a:endParaRPr>
          </a:p>
          <a:p>
            <a:pPr lvl="2" eaLnBrk="1" hangingPunct="1">
              <a:buFontTx/>
              <a:buNone/>
            </a:pPr>
            <a:r>
              <a:rPr lang="en-US" altLang="ko-KR" sz="320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ko-KR" sz="3200" u="sng" smtClean="0">
                <a:latin typeface="Times New Roman" pitchFamily="18" charset="0"/>
                <a:sym typeface="Wingdings" pitchFamily="2" charset="2"/>
              </a:rPr>
              <a:t>One of the best known QCD process…</a:t>
            </a:r>
          </a:p>
          <a:p>
            <a:pPr eaLnBrk="1" hangingPunct="1"/>
            <a:endParaRPr lang="en-US" altLang="ko-KR" smtClean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990600" y="4953000"/>
            <a:ext cx="6796088" cy="1476375"/>
            <a:chOff x="990600" y="4953000"/>
            <a:chExt cx="6707188" cy="1395413"/>
          </a:xfrm>
        </p:grpSpPr>
        <p:pic>
          <p:nvPicPr>
            <p:cNvPr id="1844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4953000"/>
              <a:ext cx="17526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5"/>
            <p:cNvSpPr txBox="1">
              <a:spLocks noChangeArrowheads="1"/>
            </p:cNvSpPr>
            <p:nvPr/>
          </p:nvSpPr>
          <p:spPr bwMode="auto">
            <a:xfrm>
              <a:off x="2971800" y="5029200"/>
              <a:ext cx="4725988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>
                  <a:latin typeface="Times New Roman" pitchFamily="18" charset="0"/>
                </a:rPr>
                <a:t>Hard photon : Higher order pQCD</a:t>
              </a:r>
            </a:p>
            <a:p>
              <a:r>
                <a:rPr lang="en-US" altLang="ko-KR" sz="2400">
                  <a:latin typeface="Times New Roman" pitchFamily="18" charset="0"/>
                </a:rPr>
                <a:t>Soft photon : Initial radiation, </a:t>
              </a:r>
            </a:p>
            <a:p>
              <a:r>
                <a:rPr lang="en-US" altLang="ko-KR" sz="2400">
                  <a:latin typeface="Times New Roman" pitchFamily="18" charset="0"/>
                </a:rPr>
                <a:t>	          Fragmentation function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90600" y="2971800"/>
            <a:ext cx="7243763" cy="1397000"/>
            <a:chOff x="624" y="2016"/>
            <a:chExt cx="4563" cy="88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24" y="2016"/>
              <a:ext cx="2256" cy="859"/>
              <a:chOff x="624" y="2016"/>
              <a:chExt cx="2256" cy="859"/>
            </a:xfrm>
          </p:grpSpPr>
          <p:pic>
            <p:nvPicPr>
              <p:cNvPr id="1844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" y="2016"/>
                <a:ext cx="1104" cy="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2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76" y="2016"/>
                <a:ext cx="1104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40" name="Text Box 14"/>
            <p:cNvSpPr txBox="1">
              <a:spLocks noChangeArrowheads="1"/>
            </p:cNvSpPr>
            <p:nvPr/>
          </p:nvSpPr>
          <p:spPr bwMode="auto">
            <a:xfrm>
              <a:off x="3062" y="2378"/>
              <a:ext cx="212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à"/>
              </a:pPr>
              <a:r>
                <a:rPr lang="en-US" altLang="ko-KR" sz="2400">
                  <a:sym typeface="Wingdings" pitchFamily="2" charset="2"/>
                </a:rPr>
                <a:t> </a:t>
              </a:r>
              <a:r>
                <a:rPr lang="en-US" altLang="ko-KR" sz="2400">
                  <a:latin typeface="Times New Roman" pitchFamily="18" charset="0"/>
                  <a:sym typeface="Wingdings" pitchFamily="2" charset="2"/>
                </a:rPr>
                <a:t>Leading order diagram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ko-KR" sz="2400">
                  <a:latin typeface="Times New Roman" pitchFamily="18" charset="0"/>
                </a:rPr>
                <a:t>   in perturbation theory</a:t>
              </a:r>
            </a:p>
          </p:txBody>
        </p:sp>
      </p:grp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335838" y="2773363"/>
            <a:ext cx="1427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>
                <a:solidFill>
                  <a:srgbClr val="FF0000"/>
                </a:solidFill>
                <a:latin typeface="Times New Roman" pitchFamily="18" charset="0"/>
              </a:rPr>
              <a:t>Really?</a:t>
            </a:r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Motivation : </a:t>
            </a:r>
            <a:r>
              <a:rPr lang="en-US" altLang="ko-KR" sz="360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</a:t>
            </a: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irect </a:t>
            </a: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  <a:sym typeface="Symbol" pitchFamily="18" charset="2"/>
              </a:rPr>
              <a:t> production</a:t>
            </a:r>
            <a:endParaRPr lang="ko-KR" altLang="en-US" sz="36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76" y="285728"/>
            <a:ext cx="88582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err="1" smtClean="0">
                <a:sym typeface="Symbol"/>
              </a:rPr>
              <a:t>E</a:t>
            </a:r>
            <a:r>
              <a:rPr lang="en-US" altLang="ko-KR" baseline="-25000" dirty="0" err="1" smtClean="0">
                <a:sym typeface="Symbol"/>
              </a:rPr>
              <a:t>sum</a:t>
            </a:r>
            <a:r>
              <a:rPr lang="en-US" altLang="ko-KR" dirty="0" smtClean="0">
                <a:sym typeface="Symbol"/>
              </a:rPr>
              <a:t> for </a:t>
            </a:r>
            <a:r>
              <a:rPr lang="ko-KR" altLang="en-US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altLang="ko-KR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altLang="ko-KR" dirty="0" smtClean="0">
                <a:sym typeface="Symbol"/>
              </a:rPr>
              <a:t> and e</a:t>
            </a:r>
            <a:r>
              <a:rPr lang="en-US" altLang="ko-KR" baseline="30000" dirty="0" smtClean="0">
                <a:sym typeface="Symbol"/>
              </a:rPr>
              <a:t>-</a:t>
            </a:r>
            <a:r>
              <a:rPr lang="en-US" altLang="ko-KR" dirty="0" smtClean="0">
                <a:sym typeface="Symbol"/>
              </a:rPr>
              <a:t> surviving selection</a:t>
            </a:r>
            <a:endParaRPr lang="ko-KR" altLang="en-US" dirty="0"/>
          </a:p>
        </p:txBody>
      </p:sp>
      <p:sp>
        <p:nvSpPr>
          <p:cNvPr id="44035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B252B7F-97B1-49D7-A871-469EDDC11D1C}" type="slidenum">
              <a:rPr lang="ko-KR" altLang="en-US" smtClean="0"/>
              <a:pPr/>
              <a:t>30</a:t>
            </a:fld>
            <a:endParaRPr lang="ko-KR" altLang="en-US" smtClean="0"/>
          </a:p>
        </p:txBody>
      </p:sp>
      <p:pic>
        <p:nvPicPr>
          <p:cNvPr id="44036" name="그림 4" descr="Esu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1357298"/>
            <a:ext cx="714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p</a:t>
            </a:r>
            <a:r>
              <a:rPr lang="en-US" altLang="ko-KR" sz="2400" baseline="-25000" dirty="0" smtClean="0"/>
              <a:t>T</a:t>
            </a:r>
            <a:r>
              <a:rPr lang="en-US" altLang="ko-KR" sz="2400" dirty="0" smtClean="0"/>
              <a:t> = 10 GeV/c, Rejection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factor of 200 with </a:t>
            </a:r>
            <a:r>
              <a:rPr lang="en-US" altLang="ko-KR" sz="2400" dirty="0" smtClean="0">
                <a:sym typeface="Symbol"/>
              </a:rPr>
              <a:t></a:t>
            </a:r>
            <a:r>
              <a:rPr lang="en-US" altLang="ko-KR" sz="2400" baseline="-25000" dirty="0" smtClean="0">
                <a:sym typeface="Symbol"/>
              </a:rPr>
              <a:t></a:t>
            </a:r>
            <a:r>
              <a:rPr lang="en-US" altLang="ko-KR" sz="2400" dirty="0" smtClean="0">
                <a:sym typeface="Symbol"/>
              </a:rPr>
              <a:t>=95%</a:t>
            </a:r>
            <a:endParaRPr lang="ko-KR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928802"/>
            <a:ext cx="6443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ym typeface="Symbol"/>
              </a:rPr>
              <a:t>The </a:t>
            </a:r>
            <a:r>
              <a:rPr lang="en-US" altLang="ko-KR" baseline="30000" dirty="0" smtClean="0">
                <a:sym typeface="Symbol"/>
              </a:rPr>
              <a:t>0</a:t>
            </a:r>
            <a:r>
              <a:rPr lang="en-US" altLang="ko-KR" dirty="0" smtClean="0">
                <a:sym typeface="Symbol"/>
              </a:rPr>
              <a:t> particle is an important background to the measurement of direct .</a:t>
            </a:r>
            <a:endParaRPr lang="en-US" altLang="ko-KR" dirty="0" smtClean="0"/>
          </a:p>
          <a:p>
            <a:r>
              <a:rPr lang="en-US" altLang="ko-KR" dirty="0" smtClean="0"/>
              <a:t>ALICE can deal</a:t>
            </a:r>
            <a:r>
              <a:rPr lang="ko-KR" altLang="en-US" dirty="0" smtClean="0"/>
              <a:t> </a:t>
            </a:r>
            <a:r>
              <a:rPr lang="en-US" altLang="ko-KR" dirty="0" smtClean="0"/>
              <a:t>with the problem through the low mass </a:t>
            </a:r>
            <a:r>
              <a:rPr lang="en-US" altLang="ko-KR" dirty="0" err="1" smtClean="0"/>
              <a:t>e</a:t>
            </a:r>
            <a:r>
              <a:rPr lang="en-US" altLang="ko-KR" baseline="30000" dirty="0" err="1" smtClean="0"/>
              <a:t>+</a:t>
            </a:r>
            <a:r>
              <a:rPr lang="en-US" altLang="ko-KR" dirty="0" err="1" smtClean="0"/>
              <a:t>e</a:t>
            </a:r>
            <a:r>
              <a:rPr lang="en-US" altLang="ko-KR" baseline="30000" dirty="0" smtClean="0"/>
              <a:t>-</a:t>
            </a:r>
            <a:r>
              <a:rPr lang="en-US" altLang="ko-KR" dirty="0" smtClean="0"/>
              <a:t> pairs.</a:t>
            </a:r>
          </a:p>
          <a:p>
            <a:r>
              <a:rPr lang="en-US" altLang="ko-KR" dirty="0" smtClean="0"/>
              <a:t>Korea possesses great potential in Si processing. </a:t>
            </a:r>
          </a:p>
          <a:p>
            <a:r>
              <a:rPr lang="en-US" altLang="ko-KR" dirty="0" smtClean="0"/>
              <a:t>We will pursue W/Si sandwich calorimeter in ALICE.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내용 개체 틀 5"/>
          <p:cNvGraphicFramePr>
            <a:graphicFrameLocks noChangeAspect="1"/>
          </p:cNvGraphicFramePr>
          <p:nvPr>
            <p:ph idx="1"/>
          </p:nvPr>
        </p:nvGraphicFramePr>
        <p:xfrm>
          <a:off x="571500" y="1857375"/>
          <a:ext cx="6475413" cy="928688"/>
        </p:xfrm>
        <a:graphic>
          <a:graphicData uri="http://schemas.openxmlformats.org/presentationml/2006/ole">
            <p:oleObj spid="_x0000_s1026" name="Equation" r:id="rId3" imgW="3187440" imgH="457200" progId="Equation.3">
              <p:embed/>
            </p:oleObj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b="0" dirty="0" smtClean="0">
                <a:effectLst/>
                <a:latin typeface="Times New Roman" pitchFamily="18" charset="0"/>
                <a:cs typeface="Times New Roman" pitchFamily="18" charset="0"/>
              </a:rPr>
              <a:t>Multiple collision in factorization theorem? 			Higher twist!</a:t>
            </a:r>
            <a:endParaRPr lang="ko-KR" alt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Oval 5"/>
          <p:cNvSpPr>
            <a:spLocks noChangeArrowheads="1"/>
          </p:cNvSpPr>
          <p:nvPr/>
        </p:nvSpPr>
        <p:spPr bwMode="auto">
          <a:xfrm>
            <a:off x="7000875" y="2786063"/>
            <a:ext cx="1036638" cy="3143250"/>
          </a:xfrm>
          <a:prstGeom prst="ellipse">
            <a:avLst/>
          </a:prstGeom>
          <a:solidFill>
            <a:srgbClr val="C0C0C0">
              <a:alpha val="50195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9" name="Line 37"/>
          <p:cNvSpPr>
            <a:spLocks noChangeShapeType="1"/>
          </p:cNvSpPr>
          <p:nvPr/>
        </p:nvSpPr>
        <p:spPr bwMode="auto">
          <a:xfrm flipV="1">
            <a:off x="5715000" y="4643438"/>
            <a:ext cx="1643063" cy="714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med"/>
            <a:tailEnd type="oval" w="med" len="med"/>
          </a:ln>
        </p:spPr>
        <p:txBody>
          <a:bodyPr anchor="ctr" anchorCtr="1"/>
          <a:lstStyle/>
          <a:p>
            <a:endParaRPr lang="ko-KR" altLang="en-US"/>
          </a:p>
        </p:txBody>
      </p:sp>
      <p:sp>
        <p:nvSpPr>
          <p:cNvPr id="1030" name="Line 37"/>
          <p:cNvSpPr>
            <a:spLocks noChangeShapeType="1"/>
          </p:cNvSpPr>
          <p:nvPr/>
        </p:nvSpPr>
        <p:spPr bwMode="auto">
          <a:xfrm flipH="1">
            <a:off x="3857625" y="4714875"/>
            <a:ext cx="1928813" cy="460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med"/>
            <a:tailEnd type="oval" w="med" len="med"/>
          </a:ln>
        </p:spPr>
        <p:txBody>
          <a:bodyPr anchor="ctr" anchorCtr="1"/>
          <a:lstStyle/>
          <a:p>
            <a:endParaRPr lang="ko-KR" altLang="en-US"/>
          </a:p>
        </p:txBody>
      </p:sp>
      <p:sp>
        <p:nvSpPr>
          <p:cNvPr id="1031" name="Line 37"/>
          <p:cNvSpPr>
            <a:spLocks noChangeShapeType="1"/>
          </p:cNvSpPr>
          <p:nvPr/>
        </p:nvSpPr>
        <p:spPr bwMode="auto">
          <a:xfrm flipH="1">
            <a:off x="5786438" y="3214688"/>
            <a:ext cx="714375" cy="1428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med"/>
            <a:tailEnd/>
          </a:ln>
        </p:spPr>
        <p:txBody>
          <a:bodyPr anchor="ctr" anchorCtr="1"/>
          <a:lstStyle/>
          <a:p>
            <a:endParaRPr lang="ko-KR" altLang="en-US"/>
          </a:p>
        </p:txBody>
      </p:sp>
      <p:sp>
        <p:nvSpPr>
          <p:cNvPr id="1032" name="Line 37"/>
          <p:cNvSpPr>
            <a:spLocks noChangeShapeType="1"/>
          </p:cNvSpPr>
          <p:nvPr/>
        </p:nvSpPr>
        <p:spPr bwMode="auto">
          <a:xfrm flipV="1">
            <a:off x="5000625" y="4795838"/>
            <a:ext cx="723900" cy="1419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med"/>
            <a:tailEnd/>
          </a:ln>
        </p:spPr>
        <p:txBody>
          <a:bodyPr anchor="ctr" anchorCtr="1"/>
          <a:lstStyle/>
          <a:p>
            <a:endParaRPr lang="ko-KR" altLang="en-US"/>
          </a:p>
        </p:txBody>
      </p:sp>
      <p:cxnSp>
        <p:nvCxnSpPr>
          <p:cNvPr id="52" name="직선 연결선 51"/>
          <p:cNvCxnSpPr/>
          <p:nvPr/>
        </p:nvCxnSpPr>
        <p:spPr>
          <a:xfrm>
            <a:off x="6215063" y="3856038"/>
            <a:ext cx="1214437" cy="1587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4714875" y="4786313"/>
            <a:ext cx="2714625" cy="715962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FFFFFF"/>
                </a:solidFill>
              </a:rPr>
              <a:t>Mark D. Baker, QM2009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470B-FD2E-4EAC-B764-1D1F9FE34830}" type="slidenum">
              <a:rPr lang="en-US" altLang="ko-KR">
                <a:solidFill>
                  <a:srgbClr val="FFFFFF"/>
                </a:solidFill>
              </a:rPr>
              <a:pPr/>
              <a:t>5</a:t>
            </a:fld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Raw truth spectra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08638"/>
            <a:ext cx="8229600" cy="944562"/>
          </a:xfrm>
        </p:spPr>
        <p:txBody>
          <a:bodyPr/>
          <a:lstStyle/>
          <a:p>
            <a:r>
              <a:rPr lang="en-US" altLang="ko-KR">
                <a:ea typeface="굴림" charset="-127"/>
              </a:rPr>
              <a:t>Substantial background from jet+jet</a:t>
            </a:r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90563"/>
            <a:ext cx="7573963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667500" y="990600"/>
            <a:ext cx="1196975" cy="579438"/>
            <a:chOff x="4200" y="624"/>
            <a:chExt cx="754" cy="365"/>
          </a:xfrm>
        </p:grpSpPr>
        <p:sp>
          <p:nvSpPr>
            <p:cNvPr id="128006" name="Text Box 6"/>
            <p:cNvSpPr txBox="1">
              <a:spLocks noChangeArrowheads="1"/>
            </p:cNvSpPr>
            <p:nvPr/>
          </p:nvSpPr>
          <p:spPr bwMode="auto">
            <a:xfrm>
              <a:off x="4310" y="695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 smtClean="0">
                  <a:solidFill>
                    <a:srgbClr val="000000"/>
                  </a:solidFill>
                  <a:ea typeface="굴림" charset="-127"/>
                </a:rPr>
                <a:t>PYTHIA</a:t>
              </a:r>
            </a:p>
          </p:txBody>
        </p:sp>
        <p:sp>
          <p:nvSpPr>
            <p:cNvPr id="128007" name="Text Box 7"/>
            <p:cNvSpPr txBox="1">
              <a:spLocks noChangeArrowheads="1"/>
            </p:cNvSpPr>
            <p:nvPr/>
          </p:nvSpPr>
          <p:spPr bwMode="auto">
            <a:xfrm>
              <a:off x="4200" y="624"/>
              <a:ext cx="2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3200" b="1" smtClean="0">
                  <a:solidFill>
                    <a:srgbClr val="000000"/>
                  </a:solidFill>
                  <a:ea typeface="굴림" charset="-127"/>
                </a:rPr>
                <a:t>}</a:t>
              </a:r>
            </a:p>
          </p:txBody>
        </p:sp>
      </p:grp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4800600" y="1919288"/>
            <a:ext cx="3402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000000"/>
                </a:solidFill>
                <a:ea typeface="굴림" charset="-127"/>
              </a:rPr>
              <a:t>INCNLL </a:t>
            </a:r>
            <a:r>
              <a:rPr lang="en-US" altLang="ko-KR" b="1" smtClean="0">
                <a:solidFill>
                  <a:srgbClr val="000000"/>
                </a:solidFill>
                <a:latin typeface="Symbol" pitchFamily="18" charset="2"/>
                <a:ea typeface="굴림" charset="-127"/>
              </a:rPr>
              <a:t>g</a:t>
            </a:r>
            <a:r>
              <a:rPr lang="en-US" altLang="ko-KR" b="1" smtClean="0">
                <a:solidFill>
                  <a:srgbClr val="000000"/>
                </a:solidFill>
                <a:ea typeface="굴림" charset="-127"/>
              </a:rPr>
              <a:t>/h * PYTHIA hadrons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1981200" y="4006850"/>
            <a:ext cx="2024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smtClean="0">
                <a:solidFill>
                  <a:srgbClr val="000000"/>
                </a:solidFill>
                <a:ea typeface="굴림" charset="-127"/>
              </a:rPr>
              <a:t>ATLAS 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Mark D. Baker, QM2009</a:t>
            </a:r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C752-FDA8-47AC-92AF-E62966316C8B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Spectra before &amp; after cuts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08638"/>
            <a:ext cx="8229600" cy="944562"/>
          </a:xfrm>
        </p:spPr>
        <p:txBody>
          <a:bodyPr/>
          <a:lstStyle/>
          <a:p>
            <a:r>
              <a:rPr lang="en-US" altLang="ko-KR">
                <a:ea typeface="굴림" charset="-127"/>
              </a:rPr>
              <a:t>Combined cuts suppress background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762000"/>
            <a:ext cx="7589837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67500" y="990600"/>
            <a:ext cx="1196975" cy="579438"/>
            <a:chOff x="4200" y="624"/>
            <a:chExt cx="754" cy="365"/>
          </a:xfrm>
        </p:grpSpPr>
        <p:sp>
          <p:nvSpPr>
            <p:cNvPr id="123910" name="Text Box 6"/>
            <p:cNvSpPr txBox="1">
              <a:spLocks noChangeArrowheads="1"/>
            </p:cNvSpPr>
            <p:nvPr/>
          </p:nvSpPr>
          <p:spPr bwMode="auto">
            <a:xfrm>
              <a:off x="4310" y="695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charset="-127"/>
                </a:rPr>
                <a:t>PYTHIA</a:t>
              </a:r>
            </a:p>
          </p:txBody>
        </p:sp>
        <p:sp>
          <p:nvSpPr>
            <p:cNvPr id="123911" name="Text Box 7"/>
            <p:cNvSpPr txBox="1">
              <a:spLocks noChangeArrowheads="1"/>
            </p:cNvSpPr>
            <p:nvPr/>
          </p:nvSpPr>
          <p:spPr bwMode="auto">
            <a:xfrm>
              <a:off x="4200" y="624"/>
              <a:ext cx="2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200">
                  <a:ea typeface="굴림" charset="-127"/>
                </a:rPr>
                <a:t>}</a:t>
              </a:r>
            </a:p>
          </p:txBody>
        </p:sp>
      </p:grp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6921500" y="1574800"/>
            <a:ext cx="116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>
                <a:ea typeface="굴림" charset="-127"/>
              </a:rPr>
              <a:t>PYTHIA+GEANT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6927850" y="1778000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>
                <a:ea typeface="굴림" charset="-127"/>
              </a:rPr>
              <a:t>PYTHIA+INCNLL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453188" y="2006600"/>
            <a:ext cx="1624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>
                <a:ea typeface="굴림" charset="-127"/>
              </a:rPr>
              <a:t>Pythia+INCNLL+GEANT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1981200" y="4006850"/>
            <a:ext cx="2024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>
                <a:ea typeface="굴림" charset="-127"/>
              </a:rPr>
              <a:t>ATLAS 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" y="285728"/>
            <a:ext cx="9144000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CMS --- what I “could” find as public</a:t>
            </a:r>
            <a:endParaRPr lang="ko-KR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643856"/>
            <a:ext cx="80391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57609" y="1285860"/>
            <a:ext cx="715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Acta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Physica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Polonica</a:t>
            </a:r>
            <a:r>
              <a:rPr lang="en-US" altLang="ko-KR" dirty="0" smtClean="0"/>
              <a:t> B Proceeding Supplement, Vol. 1, p389 (2008)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28778"/>
            <a:ext cx="8229600" cy="4114800"/>
          </a:xfrm>
          <a:solidFill>
            <a:schemeClr val="bg1">
              <a:alpha val="52156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Direct method</a:t>
            </a:r>
          </a:p>
          <a:p>
            <a:pPr lvl="1" eaLnBrk="1" hangingPunct="1"/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Nontrivial errors on </a:t>
            </a:r>
            <a:r>
              <a:rPr lang="en-US" altLang="ko-KR" u="sng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inclusive photon measurement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,  </a:t>
            </a:r>
            <a:r>
              <a:rPr lang="en-US" altLang="ko-KR" u="sng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inclusive neutral hadron measurement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, and </a:t>
            </a:r>
            <a:r>
              <a:rPr lang="en-US" altLang="ko-KR" u="sng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theoretical assumptions entering the background calculations</a:t>
            </a:r>
          </a:p>
          <a:p>
            <a:pPr lvl="1" eaLnBrk="1" hangingPunct="1"/>
            <a:endParaRPr lang="en-US" altLang="ko-KR" u="sng" dirty="0" smtClean="0">
              <a:latin typeface="Times New Roman" pitchFamily="18" charset="0"/>
              <a:ea typeface="굴림" charset="-127"/>
              <a:cs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Indirect</a:t>
            </a:r>
            <a:r>
              <a:rPr lang="ko-KR" altLang="en-US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method</a:t>
            </a:r>
          </a:p>
          <a:p>
            <a:pPr lvl="1" eaLnBrk="1" hangingPunct="1"/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 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</a:t>
            </a:r>
            <a:r>
              <a:rPr lang="en-US" altLang="ko-KR" baseline="30000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*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ko-KR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e</a:t>
            </a:r>
            <a:r>
              <a:rPr lang="en-US" altLang="ko-KR" baseline="30000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+</a:t>
            </a:r>
            <a:r>
              <a:rPr lang="en-US" altLang="ko-KR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e</a:t>
            </a:r>
            <a:r>
              <a:rPr lang="en-US" altLang="ko-KR" baseline="30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-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, R H Dalitz 1951 					</a:t>
            </a:r>
            <a:r>
              <a:rPr lang="en-US" altLang="ko-KR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Proc. Phys. Soc. A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64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667-669 </a:t>
            </a:r>
          </a:p>
          <a:p>
            <a:pPr lvl="1" eaLnBrk="1" hangingPunct="1"/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AND we can avoid 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ko-KR" baseline="30000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  <a:sym typeface="Symbol" pitchFamily="18" charset="2"/>
              </a:rPr>
              <a:t> background!</a:t>
            </a:r>
          </a:p>
        </p:txBody>
      </p:sp>
      <p:sp>
        <p:nvSpPr>
          <p:cNvPr id="20483" name="날짜 개체 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Yonsei University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5294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600" b="0" dirty="0" smtClean="0"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Possible approaches to the measurement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15069" y="4038623"/>
            <a:ext cx="3128963" cy="2676525"/>
            <a:chOff x="2496" y="1008"/>
            <a:chExt cx="2286" cy="2094"/>
          </a:xfrm>
        </p:grpSpPr>
        <p:pic>
          <p:nvPicPr>
            <p:cNvPr id="20486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1872"/>
              <a:ext cx="1316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Line 6"/>
            <p:cNvSpPr>
              <a:spLocks noChangeShapeType="1"/>
            </p:cNvSpPr>
            <p:nvPr/>
          </p:nvSpPr>
          <p:spPr bwMode="auto">
            <a:xfrm flipV="1">
              <a:off x="3792" y="1296"/>
              <a:ext cx="144" cy="57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88" name="Line 7"/>
            <p:cNvSpPr>
              <a:spLocks noChangeShapeType="1"/>
            </p:cNvSpPr>
            <p:nvPr/>
          </p:nvSpPr>
          <p:spPr bwMode="auto">
            <a:xfrm flipH="1" flipV="1">
              <a:off x="3792" y="1872"/>
              <a:ext cx="624" cy="14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3648" y="1008"/>
              <a:ext cx="3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200"/>
                <a:t>e</a:t>
              </a:r>
              <a:r>
                <a:rPr lang="en-US" altLang="ko-KR" sz="3200" baseline="30000"/>
                <a:t>-</a:t>
              </a:r>
            </a:p>
          </p:txBody>
        </p: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4416" y="1920"/>
              <a:ext cx="3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200"/>
                <a:t>e</a:t>
              </a:r>
              <a:r>
                <a:rPr lang="en-US" altLang="ko-KR" sz="3200" baseline="30000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5843588" y="3036888"/>
            <a:ext cx="32385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 altLang="ko-KR">
                <a:latin typeface="Arial" charset="0"/>
                <a:ea typeface="맑은 고딕" pitchFamily="50" charset="-127"/>
              </a:rPr>
              <a:t> </a:t>
            </a: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 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5881688" y="30368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 altLang="ko-KR">
                <a:latin typeface="Arial" charset="0"/>
                <a:ea typeface="맑은 고딕" pitchFamily="50" charset="-127"/>
              </a:rPr>
              <a:t> </a:t>
            </a:r>
            <a:endParaRPr kumimoji="0" lang="en-US" altLang="ko-KR">
              <a:latin typeface="Gill Sans MT" pitchFamily="34" charset="0"/>
              <a:ea typeface="맑은 고딕" pitchFamily="50" charset="-127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881688" y="3036888"/>
            <a:ext cx="24765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 altLang="ko-KR">
                <a:latin typeface="Arial" charset="0"/>
                <a:ea typeface="맑은 고딕" pitchFamily="50" charset="-127"/>
              </a:rPr>
              <a:t> </a:t>
            </a:r>
            <a:endParaRPr kumimoji="0" lang="en-US" altLang="ko-KR">
              <a:latin typeface="Gill Sans MT" pitchFamily="34" charset="0"/>
              <a:ea typeface="맑은 고딕" pitchFamily="50" charset="-127"/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2076450" y="3219450"/>
            <a:ext cx="7858125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en-US" altLang="ko-KR">
                <a:latin typeface="Arial" charset="0"/>
                <a:ea typeface="맑은 고딕" pitchFamily="50" charset="-127"/>
              </a:rPr>
              <a:t> </a:t>
            </a:r>
            <a:r>
              <a:rPr kumimoji="0" lang="en-US" altLang="ko-KR">
                <a:latin typeface="Gill Sans MT" pitchFamily="34" charset="0"/>
                <a:ea typeface="맑은 고딕" pitchFamily="50" charset="-127"/>
              </a:rPr>
              <a:t> </a:t>
            </a:r>
          </a:p>
        </p:txBody>
      </p:sp>
      <p:graphicFrame>
        <p:nvGraphicFramePr>
          <p:cNvPr id="240671" name="Group 31"/>
          <p:cNvGraphicFramePr>
            <a:graphicFrameLocks noGrp="1"/>
          </p:cNvGraphicFramePr>
          <p:nvPr/>
        </p:nvGraphicFramePr>
        <p:xfrm>
          <a:off x="2076450" y="3219450"/>
          <a:ext cx="208280" cy="1189038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0672" name="Group 32"/>
          <p:cNvGraphicFramePr>
            <a:graphicFrameLocks noGrp="1"/>
          </p:cNvGraphicFramePr>
          <p:nvPr/>
        </p:nvGraphicFramePr>
        <p:xfrm>
          <a:off x="2085975" y="3228975"/>
          <a:ext cx="3003550" cy="1188720"/>
        </p:xfrm>
        <a:graphic>
          <a:graphicData uri="http://schemas.openxmlformats.org/drawingml/2006/table">
            <a:tbl>
              <a:tblPr/>
              <a:tblGrid>
                <a:gridCol w="30035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web pages created by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charset="-127"/>
                        </a:rPr>
                        <a:t> 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hlinkClick r:id=""/>
                        </a:rPr>
                        <a:t>Pier-Luigi Barberis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charset="-127"/>
                        </a:rPr>
                        <a:t> 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for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charset="-127"/>
                        </a:rPr>
                        <a:t> 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ALICE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charset="-127"/>
                        </a:rPr>
                        <a:t> 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Experiment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1514" name="Picture 34" descr="Alice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6238" y="-133350"/>
            <a:ext cx="9896476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8"/>
          <p:cNvSpPr txBox="1">
            <a:spLocks noChangeArrowheads="1"/>
          </p:cNvSpPr>
          <p:nvPr/>
        </p:nvSpPr>
        <p:spPr bwMode="auto">
          <a:xfrm>
            <a:off x="-174625" y="-71438"/>
            <a:ext cx="27463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Detector ALICE</a:t>
            </a:r>
            <a:endParaRPr lang="ko-KR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685</TotalTime>
  <Words>856</Words>
  <Application>Microsoft Office PowerPoint</Application>
  <PresentationFormat>화면 슬라이드 쇼(4:3)</PresentationFormat>
  <Paragraphs>195</Paragraphs>
  <Slides>31</Slides>
  <Notes>15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4" baseType="lpstr">
      <vt:lpstr>고구려 벽화</vt:lpstr>
      <vt:lpstr>Default Design</vt:lpstr>
      <vt:lpstr>Equation</vt:lpstr>
      <vt:lpstr>Direct photon measurement at LHC and Korean strength</vt:lpstr>
      <vt:lpstr>Contents</vt:lpstr>
      <vt:lpstr>Motivation : Direct  production</vt:lpstr>
      <vt:lpstr>Multiple collision in factorization theorem?    Higher twist!</vt:lpstr>
      <vt:lpstr>Raw truth spectra</vt:lpstr>
      <vt:lpstr>Spectra before &amp; after cuts</vt:lpstr>
      <vt:lpstr>CMS --- what I “could” find as public</vt:lpstr>
      <vt:lpstr>Possible approaches to the measurement </vt:lpstr>
      <vt:lpstr>슬라이드 9</vt:lpstr>
      <vt:lpstr>PHOS (PHOton Spectrometer)</vt:lpstr>
      <vt:lpstr>Possible approaches to the measurement</vt:lpstr>
      <vt:lpstr>TRD (Transition Radiation Detector)</vt:lpstr>
      <vt:lpstr>슬라이드 13</vt:lpstr>
      <vt:lpstr>슬라이드 14</vt:lpstr>
      <vt:lpstr>Possible approach to the measurement :    indirect method </vt:lpstr>
      <vt:lpstr>               e+e- pair mass distribution</vt:lpstr>
      <vt:lpstr>Publication from PHENIX</vt:lpstr>
      <vt:lpstr>A piece of detail :   Reality &amp; Combinatorial background</vt:lpstr>
      <vt:lpstr>Korean strength</vt:lpstr>
      <vt:lpstr>D-Ram? CPU? Si-detector?</vt:lpstr>
      <vt:lpstr>슬라이드 21</vt:lpstr>
      <vt:lpstr>PHENIX FOCAL</vt:lpstr>
      <vt:lpstr>Silicon sensor</vt:lpstr>
      <vt:lpstr>Production results</vt:lpstr>
      <vt:lpstr>General operation</vt:lpstr>
      <vt:lpstr>Readout configuration</vt:lpstr>
      <vt:lpstr>Result obtained while in beam test</vt:lpstr>
      <vt:lpstr>슬라이드 28</vt:lpstr>
      <vt:lpstr>슬라이드 29</vt:lpstr>
      <vt:lpstr>Esum for + and e- surviving selection</vt:lpstr>
      <vt:lpstr>Conclusion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photon measurement at LHC and Korean strength</dc:title>
  <dc:creator>주인</dc:creator>
  <cp:lastModifiedBy>Youngil Kwon</cp:lastModifiedBy>
  <cp:revision>56</cp:revision>
  <dcterms:created xsi:type="dcterms:W3CDTF">2009-08-25T15:58:45Z</dcterms:created>
  <dcterms:modified xsi:type="dcterms:W3CDTF">2009-09-25T06:58:35Z</dcterms:modified>
</cp:coreProperties>
</file>