
<file path=[Content_Types].xml><?xml version="1.0" encoding="utf-8"?>
<Types xmlns="http://schemas.openxmlformats.org/package/2006/content-types">
  <Override PartName="/ppt/slideLayouts/slideLayout2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embeddings/oleObject4.bin" ContentType="application/vnd.openxmlformats-officedocument.oleObject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Layouts/slideLayout28.xml" ContentType="application/vnd.openxmlformats-officedocument.presentationml.slideLayout+xml"/>
  <Default Extension="jpeg" ContentType="image/jpeg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embeddings/oleObject2.bin" ContentType="application/vnd.openxmlformats-officedocument.oleObjec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8" r:id="rId15"/>
    <p:sldId id="276" r:id="rId16"/>
    <p:sldId id="278" r:id="rId17"/>
    <p:sldId id="267" r:id="rId18"/>
    <p:sldId id="275" r:id="rId19"/>
    <p:sldId id="271" r:id="rId20"/>
    <p:sldId id="272" r:id="rId21"/>
    <p:sldId id="273" r:id="rId22"/>
    <p:sldId id="274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8" autoAdjust="0"/>
    <p:restoredTop sz="94710" autoAdjust="0"/>
  </p:normalViewPr>
  <p:slideViewPr>
    <p:cSldViewPr snapToGrid="0" snapToObjects="1">
      <p:cViewPr varScale="1">
        <p:scale>
          <a:sx n="97" d="100"/>
          <a:sy n="97" d="100"/>
        </p:scale>
        <p:origin x="-6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DD497-84D8-5448-96C8-3DCC17B217F0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EA7B-E161-9B48-B205-CFF294FE8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985E1-F1EF-5A4E-83A8-5654D06D5007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749D2-7C47-954B-9380-E3D388D51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49D2-7C47-954B-9380-E3D388D51E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49D2-7C47-954B-9380-E3D388D51E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r>
              <a:rPr lang="en-US" smtClean="0"/>
              <a:t>/20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6249159-731E-1048-90FA-AD2EDBD73BB5}" type="slidenum">
              <a:rPr lang="en-US" smtClean="0"/>
              <a:pPr/>
              <a:t>‹#›</a:t>
            </a:fld>
            <a:r>
              <a:rPr lang="en-US" smtClean="0"/>
              <a:t>/18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r>
              <a:rPr lang="en-US" smtClean="0"/>
              <a:t>/18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r>
              <a:rPr lang="en-US" smtClean="0"/>
              <a:t>/18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r>
              <a:rPr lang="en-US" smtClean="0"/>
              <a:t>/18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r>
              <a:rPr lang="en-US" smtClean="0"/>
              <a:t>/18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r>
              <a:rPr lang="en-US" smtClean="0"/>
              <a:t>/18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r>
              <a:rPr lang="en-US" smtClean="0"/>
              <a:t>/18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r>
              <a:rPr lang="en-US" smtClean="0"/>
              <a:t>/18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r>
              <a:rPr lang="en-US" smtClean="0"/>
              <a:t>/18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HIM 2009-09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A4F6-BE8B-9F4F-847A-628449C06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700" y="6327945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altLang="ko-KR" dirty="0" smtClean="0"/>
              <a:t>I.-</a:t>
            </a:r>
            <a:r>
              <a:rPr lang="en-US" altLang="ko-KR" dirty="0" err="1" smtClean="0"/>
              <a:t>K.Yoo</a:t>
            </a:r>
            <a:r>
              <a:rPr lang="en-US" altLang="ko-KR" dirty="0" smtClean="0"/>
              <a:t> in PNU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8013" y="6272883"/>
            <a:ext cx="776431" cy="292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him.phys.pusan.ac.kr/~alic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5.png"/><Relationship Id="rId5" Type="http://schemas.openxmlformats.org/officeDocument/2006/relationships/hyperlink" Target="../docs/WORK/HIM/PR/nature/news%20@%20nature_com%C2%A0-%C2%A0Early%20Universe%20was%20a%20liquid%C2%A0-%C2%A0Quark-gluon%20blob%20surprises%20particle%20physicists.htm" TargetMode="External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1" Type="http://schemas.openxmlformats.org/officeDocument/2006/relationships/video" Target="file://localhost/Users/in-kwonyoo/Documents/VORTRAG/yonsei/2007/aniGasLiquid_v3.mpg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42521"/>
            <a:ext cx="917244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00090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High Momentum Particle </a:t>
            </a:r>
            <a:r>
              <a:rPr lang="en-US" dirty="0" err="1" smtClean="0">
                <a:solidFill>
                  <a:srgbClr val="FFFF00"/>
                </a:solidFill>
              </a:rPr>
              <a:t>IDentification</a:t>
            </a:r>
            <a:r>
              <a:rPr lang="en-US" dirty="0" smtClean="0">
                <a:solidFill>
                  <a:srgbClr val="FFFF00"/>
                </a:solidFill>
              </a:rPr>
              <a:t> (HMPID) in ALICE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66339"/>
            <a:ext cx="6400800" cy="16014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Pusan National University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In-Kwon </a:t>
            </a:r>
            <a:r>
              <a:rPr lang="en-US" dirty="0" err="1" smtClean="0">
                <a:solidFill>
                  <a:srgbClr val="CCFFCC"/>
                </a:solidFill>
              </a:rPr>
              <a:t>Yoo</a:t>
            </a:r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>
                <a:solidFill>
                  <a:srgbClr val="CCFFCC"/>
                </a:solidFill>
              </a:rPr>
              <a:t>For ALICE / HMPID Collaboration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Why HMPID?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PID in ALICE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0" y="2071238"/>
            <a:ext cx="3149600" cy="337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20" y="2223638"/>
            <a:ext cx="3403600" cy="322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HMPID RICH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Concept of Design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52962"/>
            <a:ext cx="8229600" cy="500338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Ring Imaging Cherenkov (RICH) Detector : Momentum limit = choice of radiator medium</a:t>
            </a:r>
            <a:br>
              <a:rPr lang="en-US" dirty="0" smtClean="0"/>
            </a:br>
            <a:r>
              <a:rPr lang="en-US" dirty="0" smtClean="0"/>
              <a:t>Track-by-track PID</a:t>
            </a:r>
          </a:p>
          <a:p>
            <a:pPr>
              <a:spcAft>
                <a:spcPts val="2400"/>
              </a:spcAft>
            </a:pPr>
            <a:r>
              <a:rPr lang="en-US" dirty="0" err="1" smtClean="0"/>
              <a:t>π</a:t>
            </a:r>
            <a:r>
              <a:rPr lang="en-US" dirty="0" smtClean="0"/>
              <a:t>, K, </a:t>
            </a:r>
            <a:r>
              <a:rPr lang="en-US" dirty="0" err="1" smtClean="0"/>
              <a:t>p</a:t>
            </a:r>
            <a:r>
              <a:rPr lang="en-US" dirty="0" smtClean="0"/>
              <a:t> with 1-5 </a:t>
            </a:r>
            <a:r>
              <a:rPr lang="en-US" dirty="0" err="1" smtClean="0"/>
              <a:t>GeV/c</a:t>
            </a:r>
            <a:r>
              <a:rPr lang="en-US" dirty="0" smtClean="0"/>
              <a:t> : liquid radiator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Cherenkov photon (</a:t>
            </a:r>
            <a:r>
              <a:rPr lang="en-US" dirty="0" err="1" smtClean="0"/>
              <a:t>λ</a:t>
            </a:r>
            <a:r>
              <a:rPr lang="en-US" dirty="0" smtClean="0"/>
              <a:t> ≤ 200 nm) transmittance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</a:t>
            </a:r>
            <a:r>
              <a:rPr lang="en-US" baseline="-25000" dirty="0" smtClean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F</a:t>
            </a:r>
            <a:r>
              <a:rPr lang="en-US" baseline="-25000" dirty="0" smtClean="0">
                <a:sym typeface="Wingdings"/>
              </a:rPr>
              <a:t>14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sym typeface="Wingdings"/>
              </a:rPr>
              <a:t>Particle density, space, photon </a:t>
            </a:r>
            <a:r>
              <a:rPr lang="en-US" dirty="0" err="1" smtClean="0">
                <a:sym typeface="Wingdings"/>
              </a:rPr>
              <a:t>absorbtion</a:t>
            </a:r>
            <a:r>
              <a:rPr lang="en-US" dirty="0" smtClean="0">
                <a:sym typeface="Wingdings"/>
              </a:rPr>
              <a:t> etc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‘proximity focusing’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sym typeface="Wingdings"/>
              </a:rPr>
              <a:t>Surface, price, </a:t>
            </a:r>
            <a:r>
              <a:rPr lang="en-US" dirty="0" err="1" smtClean="0">
                <a:sym typeface="Wingdings"/>
              </a:rPr>
              <a:t>CsI</a:t>
            </a:r>
            <a:r>
              <a:rPr lang="en-US" dirty="0" smtClean="0">
                <a:sym typeface="Wingdings"/>
              </a:rPr>
              <a:t> photocathode + MWPC</a:t>
            </a: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HMPID RICH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HMPID Layout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429000" y="1579999"/>
          <a:ext cx="5257800" cy="4419600"/>
        </p:xfrm>
        <a:graphic>
          <a:graphicData uri="http://schemas.openxmlformats.org/presentationml/2006/ole">
            <p:oleObj spid="_x0000_s25602" name="Photo Editor Photo" r:id="rId3" imgW="23434771" imgH="17619048" progId="">
              <p:embed/>
            </p:oleObj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200" y="1179174"/>
            <a:ext cx="4191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RADIATOR</a:t>
            </a:r>
          </a:p>
          <a:p>
            <a:pPr algn="l">
              <a:spcBef>
                <a:spcPct val="50000"/>
              </a:spcBef>
            </a:pPr>
            <a:r>
              <a:rPr lang="en-US" sz="2000" dirty="0"/>
              <a:t>15 mm liquid C</a:t>
            </a:r>
            <a:r>
              <a:rPr lang="en-US" sz="2000" baseline="-25000" dirty="0"/>
              <a:t>6</a:t>
            </a:r>
            <a:r>
              <a:rPr lang="en-US" sz="2000" dirty="0"/>
              <a:t>F</a:t>
            </a:r>
            <a:r>
              <a:rPr lang="en-US" sz="2000" baseline="-25000" dirty="0"/>
              <a:t>14</a:t>
            </a:r>
            <a:r>
              <a:rPr lang="en-US" sz="2000" dirty="0"/>
              <a:t>,                                             </a:t>
            </a:r>
            <a:r>
              <a:rPr lang="en-US" sz="2000" dirty="0" err="1"/>
              <a:t>n</a:t>
            </a:r>
            <a:r>
              <a:rPr lang="en-US" sz="2000" dirty="0"/>
              <a:t> </a:t>
            </a:r>
            <a:r>
              <a:rPr lang="en-US" sz="2000" dirty="0">
                <a:ea typeface="Arial" charset="0"/>
                <a:cs typeface="Arial" charset="0"/>
              </a:rPr>
              <a:t>~ 1.2989 @ 175nm, (</a:t>
            </a:r>
            <a:r>
              <a:rPr lang="en-US" sz="2000" dirty="0" err="1">
                <a:latin typeface="Symbol" charset="2"/>
                <a:ea typeface="Arial" charset="0"/>
                <a:cs typeface="Symbol" charset="2"/>
              </a:rPr>
              <a:t>bg</a:t>
            </a:r>
            <a:r>
              <a:rPr lang="en-US" sz="2000" dirty="0" err="1">
                <a:ea typeface="Arial" charset="0"/>
                <a:cs typeface="Arial" charset="0"/>
              </a:rPr>
              <a:t>)</a:t>
            </a:r>
            <a:r>
              <a:rPr lang="en-US" sz="2000" baseline="-25000" dirty="0" err="1">
                <a:ea typeface="Arial" charset="0"/>
                <a:cs typeface="Arial" charset="0"/>
              </a:rPr>
              <a:t>h</a:t>
            </a:r>
            <a:r>
              <a:rPr lang="en-US" sz="2000" dirty="0">
                <a:ea typeface="Arial" charset="0"/>
                <a:cs typeface="Arial" charset="0"/>
              </a:rPr>
              <a:t> = 1.21</a:t>
            </a:r>
          </a:p>
          <a:p>
            <a:pPr algn="l">
              <a:spcBef>
                <a:spcPct val="50000"/>
              </a:spcBef>
            </a:pPr>
            <a:endParaRPr lang="en-US" sz="2000" dirty="0">
              <a:solidFill>
                <a:srgbClr val="FFFF00"/>
              </a:solidFill>
              <a:ea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ea typeface="Arial" charset="0"/>
                <a:cs typeface="Arial" charset="0"/>
              </a:rPr>
              <a:t>PHOTON CONVERTER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ea typeface="Arial" charset="0"/>
                <a:cs typeface="Arial" charset="0"/>
              </a:rPr>
              <a:t>Reflective layer of </a:t>
            </a:r>
            <a:r>
              <a:rPr lang="en-US" sz="2000" dirty="0" err="1">
                <a:ea typeface="Arial" charset="0"/>
                <a:cs typeface="Arial" charset="0"/>
              </a:rPr>
              <a:t>CsI</a:t>
            </a:r>
            <a:r>
              <a:rPr lang="en-US" sz="2000" dirty="0">
                <a:ea typeface="Arial" charset="0"/>
                <a:cs typeface="Arial" charset="0"/>
              </a:rPr>
              <a:t>                                       QE ~ 25% @ 175 nm.</a:t>
            </a:r>
          </a:p>
          <a:p>
            <a:pPr algn="l">
              <a:spcBef>
                <a:spcPct val="50000"/>
              </a:spcBef>
            </a:pPr>
            <a:endParaRPr lang="en-US" sz="2000" dirty="0">
              <a:solidFill>
                <a:srgbClr val="FFFF00"/>
              </a:solidFill>
              <a:ea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ea typeface="Arial" charset="0"/>
                <a:cs typeface="Arial" charset="0"/>
              </a:rPr>
              <a:t>PHOTOELECTRON DETECTOR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ea typeface="Arial" charset="0"/>
                <a:cs typeface="Arial" charset="0"/>
              </a:rPr>
              <a:t>- MWPC with CH</a:t>
            </a:r>
            <a:r>
              <a:rPr lang="en-US" sz="2000" baseline="-25000" dirty="0">
                <a:ea typeface="Arial" charset="0"/>
                <a:cs typeface="Arial" charset="0"/>
              </a:rPr>
              <a:t>4</a:t>
            </a:r>
            <a:r>
              <a:rPr lang="en-US" sz="2000" dirty="0">
                <a:ea typeface="Arial" charset="0"/>
                <a:cs typeface="Arial" charset="0"/>
              </a:rPr>
              <a:t> at atmospheric   pressure (4 mm gap) </a:t>
            </a:r>
            <a:r>
              <a:rPr lang="en-US" sz="2000" dirty="0">
                <a:solidFill>
                  <a:srgbClr val="0000FF"/>
                </a:solidFill>
                <a:ea typeface="Arial" charset="0"/>
                <a:cs typeface="Arial" charset="0"/>
              </a:rPr>
              <a:t>HV = 2050 V</a:t>
            </a:r>
            <a:r>
              <a:rPr lang="en-US" sz="2000" dirty="0">
                <a:ea typeface="Arial" charset="0"/>
                <a:cs typeface="Arial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ea typeface="Arial" charset="0"/>
                <a:cs typeface="Arial" charset="0"/>
              </a:rPr>
              <a:t>- Analogue pad readout</a:t>
            </a:r>
            <a:r>
              <a:rPr lang="it-IT" sz="2000" dirty="0">
                <a:ea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HMPID RICH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HMPID Layout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4481513"/>
            <a:ext cx="28956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CsI</a:t>
            </a:r>
            <a:r>
              <a:rPr lang="en-US" sz="2200" dirty="0" smtClean="0"/>
              <a:t> </a:t>
            </a:r>
            <a:r>
              <a:rPr lang="en-US" sz="2200" dirty="0"/>
              <a:t>photo-cathode is segmented in </a:t>
            </a:r>
            <a:r>
              <a:rPr lang="en-US" sz="2200" dirty="0">
                <a:solidFill>
                  <a:srgbClr val="FF0000"/>
                </a:solidFill>
              </a:rPr>
              <a:t>0.8x0.84 cm pads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algn="l">
              <a:spcBef>
                <a:spcPct val="50000"/>
              </a:spcBef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/>
              <a:t>Total number of pads per chamber = </a:t>
            </a:r>
            <a:r>
              <a:rPr lang="en-US" sz="2200" dirty="0">
                <a:solidFill>
                  <a:srgbClr val="FF0000"/>
                </a:solidFill>
              </a:rPr>
              <a:t>161280</a:t>
            </a:r>
            <a:r>
              <a:rPr lang="en-US" sz="2200" dirty="0"/>
              <a:t>   </a:t>
            </a:r>
          </a:p>
        </p:txBody>
      </p: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5334000" y="1371600"/>
            <a:ext cx="3733800" cy="2590800"/>
            <a:chOff x="192" y="480"/>
            <a:chExt cx="2592" cy="1728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92" y="480"/>
              <a:ext cx="2592" cy="1728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92" y="480"/>
              <a:ext cx="1248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488" y="480"/>
              <a:ext cx="1296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488" y="1104"/>
              <a:ext cx="1296" cy="52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92" y="1104"/>
              <a:ext cx="1248" cy="52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488" y="1680"/>
              <a:ext cx="1296" cy="52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192" y="1680"/>
              <a:ext cx="1248" cy="52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4114800"/>
            <a:ext cx="33813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Line 11"/>
          <p:cNvSpPr>
            <a:spLocks noChangeShapeType="1"/>
          </p:cNvSpPr>
          <p:nvPr/>
        </p:nvSpPr>
        <p:spPr bwMode="auto">
          <a:xfrm flipH="1">
            <a:off x="6858000" y="4191000"/>
            <a:ext cx="1143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911179"/>
            <a:ext cx="3768604" cy="320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Line 26"/>
          <p:cNvSpPr>
            <a:spLocks noChangeShapeType="1"/>
          </p:cNvSpPr>
          <p:nvPr/>
        </p:nvSpPr>
        <p:spPr bwMode="auto">
          <a:xfrm flipV="1">
            <a:off x="1905000" y="2362200"/>
            <a:ext cx="3657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844804" y="911179"/>
            <a:ext cx="5222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/>
              <a:t>Six photo-cathodes per module</a:t>
            </a:r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1219200" y="23622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6934200" y="2209800"/>
            <a:ext cx="22098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8" name="Object 40"/>
          <p:cNvGraphicFramePr>
            <a:graphicFrameLocks noChangeAspect="1"/>
          </p:cNvGraphicFramePr>
          <p:nvPr/>
        </p:nvGraphicFramePr>
        <p:xfrm>
          <a:off x="6172200" y="4048125"/>
          <a:ext cx="2971800" cy="2809875"/>
        </p:xfrm>
        <a:graphic>
          <a:graphicData uri="http://schemas.openxmlformats.org/presentationml/2006/ole">
            <p:oleObj spid="_x0000_s27651" name="Fotografia Photo Editor" r:id="rId5" imgW="3123810" imgH="2952381" progId="">
              <p:embed/>
            </p:oleObj>
          </a:graphicData>
        </a:graphic>
      </p:graphicFrame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7375525" y="5595938"/>
            <a:ext cx="635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it-IT" sz="2000">
                <a:solidFill>
                  <a:srgbClr val="000000"/>
                </a:solidFill>
                <a:latin typeface="Times New Roman" charset="0"/>
              </a:rPr>
              <a:t>MIP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7467600" y="4476750"/>
            <a:ext cx="987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it-IT" sz="2000">
                <a:solidFill>
                  <a:srgbClr val="000000"/>
                </a:solidFill>
                <a:latin typeface="Times New Roman" charset="0"/>
              </a:rPr>
              <a:t>photons</a:t>
            </a:r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4724400" y="2819400"/>
            <a:ext cx="22098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HMPID RICH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HMPID Layout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" descr="CIMG2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99"/>
            <a:ext cx="9144000" cy="6858399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14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296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0" y="0"/>
            <a:ext cx="9296400" cy="1200150"/>
          </a:xfrm>
          <a:prstGeom prst="rect">
            <a:avLst/>
          </a:prstGeom>
          <a:solidFill>
            <a:srgbClr val="C0504D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HMPID is installed in the ALICE magnet since September 2006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533400" y="1676400"/>
            <a:ext cx="8229600" cy="4495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</a:pPr>
            <a:r>
              <a:rPr lang="en-US" sz="3000">
                <a:solidFill>
                  <a:schemeClr val="bg1"/>
                </a:solidFill>
              </a:rPr>
              <a:t>Since July 2007, fully powered (LV &amp; HV);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</a:pPr>
            <a:endParaRPr lang="en-US" sz="300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</a:pPr>
            <a:r>
              <a:rPr lang="en-US" sz="3000">
                <a:solidFill>
                  <a:schemeClr val="bg1"/>
                </a:solidFill>
              </a:rPr>
              <a:t>Since July 2007, HMPID is controlled via the Detector Control System;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</a:pPr>
            <a:endParaRPr lang="en-US" sz="3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</a:pPr>
            <a:r>
              <a:rPr lang="en-US" sz="3000">
                <a:solidFill>
                  <a:schemeClr val="bg1"/>
                </a:solidFill>
              </a:rPr>
              <a:t>Since May 2008 the radiator liquid circulation system is completed;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</a:pPr>
            <a:endParaRPr lang="en-US" sz="3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</a:pPr>
            <a:r>
              <a:rPr lang="en-US" sz="3000">
                <a:solidFill>
                  <a:schemeClr val="bg1"/>
                </a:solidFill>
              </a:rPr>
              <a:t>HMPID is ready to take data!!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Test HMPID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Cosmic Test Results </a:t>
            </a:r>
            <a:r>
              <a:rPr lang="en-US" sz="2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(G. Volpe, QM09)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pic>
        <p:nvPicPr>
          <p:cNvPr id="9" name="Picture 4" descr="EvDis6224_1"/>
          <p:cNvPicPr>
            <a:picLocks noChangeAspect="1" noChangeArrowheads="1"/>
          </p:cNvPicPr>
          <p:nvPr/>
        </p:nvPicPr>
        <p:blipFill>
          <a:blip r:embed="rId2"/>
          <a:srcRect l="20000" t="9375" b="14063"/>
          <a:stretch>
            <a:fillRect/>
          </a:stretch>
        </p:blipFill>
        <p:spPr bwMode="auto">
          <a:xfrm>
            <a:off x="0" y="911178"/>
            <a:ext cx="9143999" cy="594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Test HMPID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Cosmic Test Results </a:t>
            </a:r>
            <a:r>
              <a:rPr lang="en-US" sz="2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(G. Volpe, QM09)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0" y="1858786"/>
          <a:ext cx="9204325" cy="4398963"/>
        </p:xfrm>
        <a:graphic>
          <a:graphicData uri="http://schemas.openxmlformats.org/presentationml/2006/ole">
            <p:oleObj spid="_x0000_s34818" name="Acrobat Document" r:id="rId3" imgW="5969000" imgH="2857500" progId="">
              <p:embed/>
            </p:oleObj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72895" y="1017411"/>
            <a:ext cx="7034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rgbClr val="33CC33"/>
                </a:solidFill>
              </a:rPr>
              <a:t>Matching with tracks reconstructed in the TPC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Test HMPID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Cosmic Test Results </a:t>
            </a:r>
            <a:r>
              <a:rPr lang="en-US" sz="2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(G. Volpe, QM09)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pic>
        <p:nvPicPr>
          <p:cNvPr id="8" name="Picture 4" descr="Run62022Ev6224_20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7446"/>
            <a:ext cx="9143999" cy="597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isplyCh3Run62022Ev6224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4634" y="1498234"/>
            <a:ext cx="6849766" cy="466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lum bright="48000"/>
          </a:blip>
          <a:srcRect l="6779" t="10327" r="14050" b="14783"/>
          <a:stretch>
            <a:fillRect/>
          </a:stretch>
        </p:blipFill>
        <p:spPr bwMode="auto">
          <a:xfrm>
            <a:off x="0" y="911179"/>
            <a:ext cx="9144000" cy="599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VHMPID Project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Motivation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/>
              <a:t>ALICE detectors were designed in the mid-1990’s</a:t>
            </a:r>
          </a:p>
          <a:p>
            <a:pPr>
              <a:spcAft>
                <a:spcPts val="1800"/>
              </a:spcAft>
            </a:pPr>
            <a:r>
              <a:rPr lang="en-US" sz="3600" dirty="0" smtClean="0"/>
              <a:t>RHIC results </a:t>
            </a:r>
            <a:r>
              <a:rPr lang="en-US" sz="3600" dirty="0" err="1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the need for VHMPID</a:t>
            </a:r>
          </a:p>
          <a:p>
            <a:pPr>
              <a:spcAft>
                <a:spcPts val="1800"/>
              </a:spcAft>
            </a:pPr>
            <a:r>
              <a:rPr lang="en-US" sz="3600" dirty="0" smtClean="0">
                <a:sym typeface="Wingdings"/>
              </a:rPr>
              <a:t>10 </a:t>
            </a:r>
            <a:r>
              <a:rPr lang="en-US" sz="3600" dirty="0" err="1" smtClean="0">
                <a:sym typeface="Wingdings"/>
              </a:rPr>
              <a:t>GeV/c</a:t>
            </a:r>
            <a:r>
              <a:rPr lang="en-US" sz="3600" dirty="0" smtClean="0">
                <a:sym typeface="Wingdings"/>
              </a:rPr>
              <a:t> &lt; </a:t>
            </a:r>
            <a:r>
              <a:rPr lang="en-US" sz="3600" dirty="0" err="1" smtClean="0">
                <a:sym typeface="Wingdings"/>
              </a:rPr>
              <a:t>pT</a:t>
            </a:r>
            <a:r>
              <a:rPr lang="en-US" sz="3600" dirty="0" smtClean="0">
                <a:sym typeface="Wingdings"/>
              </a:rPr>
              <a:t> &lt; 25 </a:t>
            </a:r>
            <a:r>
              <a:rPr lang="en-US" sz="3600" dirty="0" err="1" smtClean="0">
                <a:sym typeface="Wingdings"/>
              </a:rPr>
              <a:t>GeV/c</a:t>
            </a:r>
            <a:r>
              <a:rPr lang="en-US" sz="3600" dirty="0" smtClean="0">
                <a:sym typeface="Wingdings"/>
              </a:rPr>
              <a:t> </a:t>
            </a:r>
            <a:r>
              <a:rPr lang="en-US" sz="3600" dirty="0" err="1" smtClean="0">
                <a:sym typeface="Wingdings"/>
              </a:rPr>
              <a:t></a:t>
            </a:r>
            <a:r>
              <a:rPr lang="en-US" sz="3600" dirty="0" smtClean="0">
                <a:sym typeface="Wingdings"/>
              </a:rPr>
              <a:t> the gaseous radiator</a:t>
            </a:r>
          </a:p>
          <a:p>
            <a:pPr>
              <a:spcAft>
                <a:spcPts val="1800"/>
              </a:spcAft>
            </a:pPr>
            <a:r>
              <a:rPr lang="en-US" sz="3600" dirty="0" smtClean="0">
                <a:sym typeface="Wingdings"/>
              </a:rPr>
              <a:t>Near-side jet-cone analysis &amp;&amp; Away-side jet-cone analysis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179"/>
          </a:xfrm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653"/>
            <a:ext cx="8229600" cy="5439461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sz="4400" dirty="0" smtClean="0"/>
              <a:t>Why HMPID ?</a:t>
            </a:r>
          </a:p>
          <a:p>
            <a:pPr lvl="1">
              <a:spcAft>
                <a:spcPts val="600"/>
              </a:spcAft>
            </a:pPr>
            <a:r>
              <a:rPr lang="en-US" sz="4000" dirty="0" smtClean="0"/>
              <a:t> Pre-ALICE RHIC Physics</a:t>
            </a:r>
          </a:p>
          <a:p>
            <a:pPr lvl="1">
              <a:spcAft>
                <a:spcPts val="600"/>
              </a:spcAft>
            </a:pPr>
            <a:r>
              <a:rPr lang="en-US" sz="4000" dirty="0" smtClean="0"/>
              <a:t> Physics of the HMPID</a:t>
            </a:r>
          </a:p>
          <a:p>
            <a:pPr lvl="1">
              <a:spcAft>
                <a:spcPts val="600"/>
              </a:spcAft>
            </a:pPr>
            <a:r>
              <a:rPr lang="en-US" sz="4000" dirty="0" smtClean="0"/>
              <a:t> PID in ALICE</a:t>
            </a:r>
          </a:p>
          <a:p>
            <a:pPr>
              <a:spcAft>
                <a:spcPts val="600"/>
              </a:spcAft>
            </a:pPr>
            <a:r>
              <a:rPr lang="en-US" sz="4400" dirty="0" smtClean="0"/>
              <a:t>HMPID RICH Detector</a:t>
            </a:r>
          </a:p>
          <a:p>
            <a:pPr lvl="1">
              <a:spcAft>
                <a:spcPts val="600"/>
              </a:spcAft>
            </a:pPr>
            <a:r>
              <a:rPr lang="en-US" sz="4000" dirty="0" smtClean="0"/>
              <a:t> Concept of Design</a:t>
            </a:r>
          </a:p>
          <a:p>
            <a:pPr lvl="1">
              <a:spcAft>
                <a:spcPts val="600"/>
              </a:spcAft>
            </a:pPr>
            <a:r>
              <a:rPr lang="en-US" sz="4000" dirty="0" smtClean="0"/>
              <a:t> HMPID Layout</a:t>
            </a:r>
          </a:p>
          <a:p>
            <a:pPr>
              <a:spcAft>
                <a:spcPts val="600"/>
              </a:spcAft>
            </a:pPr>
            <a:r>
              <a:rPr lang="en-US" sz="4400" dirty="0" smtClean="0"/>
              <a:t>Cosmic Test Results</a:t>
            </a:r>
            <a:endParaRPr lang="en-US" sz="4000" dirty="0" smtClean="0"/>
          </a:p>
          <a:p>
            <a:pPr>
              <a:spcAft>
                <a:spcPts val="600"/>
              </a:spcAft>
            </a:pPr>
            <a:r>
              <a:rPr lang="en-US" sz="4400" dirty="0" smtClean="0"/>
              <a:t>VHMPID Project</a:t>
            </a:r>
          </a:p>
          <a:p>
            <a:pPr lvl="1">
              <a:spcAft>
                <a:spcPts val="600"/>
              </a:spcAft>
            </a:pPr>
            <a:r>
              <a:rPr lang="en-US" sz="4000" dirty="0" smtClean="0"/>
              <a:t> Motivation</a:t>
            </a:r>
          </a:p>
          <a:p>
            <a:pPr lvl="1">
              <a:spcAft>
                <a:spcPts val="600"/>
              </a:spcAft>
            </a:pPr>
            <a:r>
              <a:rPr lang="en-US" sz="4000" dirty="0" smtClean="0"/>
              <a:t> Outlook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VHMPID Project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Ongoing R&amp;D </a:t>
            </a:r>
            <a:r>
              <a:rPr lang="en-US" sz="20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(A. Di Mauro)</a:t>
            </a:r>
            <a:r>
              <a:rPr lang="en-US" sz="2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0" y="1421088"/>
            <a:ext cx="4343400" cy="175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HMPID-like photon detector (MWPC 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pad cathode)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Readout FEE: GASSIPLEX + DILOGIC (same as HMPID)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 l="11186" t="10123" r="14876" b="19022"/>
          <a:stretch>
            <a:fillRect/>
          </a:stretch>
        </p:blipFill>
        <p:spPr bwMode="auto">
          <a:xfrm>
            <a:off x="76200" y="1219200"/>
            <a:ext cx="4724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4876800" y="3400425"/>
          <a:ext cx="4038600" cy="2955925"/>
        </p:xfrm>
        <a:graphic>
          <a:graphicData uri="http://schemas.openxmlformats.org/presentationml/2006/ole">
            <p:oleObj spid="_x0000_s32770" name="Acrobat Document" r:id="rId4" imgW="4559300" imgH="1676400" progId="">
              <p:embed/>
            </p:oleObj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22264" y="5260932"/>
            <a:ext cx="4937072" cy="77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</a:t>
            </a:r>
            <a:r>
              <a:rPr lang="en-US" sz="2400" b="0" baseline="-25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4</a:t>
            </a:r>
            <a:r>
              <a:rPr lang="en-US" sz="24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</a:t>
            </a:r>
            <a:r>
              <a:rPr lang="en-US" sz="2400" b="0" baseline="-25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10</a:t>
            </a:r>
            <a:r>
              <a:rPr lang="en-US" sz="24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radiator, 80-100 cm long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5 mm </a:t>
            </a:r>
            <a:r>
              <a:rPr lang="en-US" sz="2400" b="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Suprasil</a:t>
            </a:r>
            <a:r>
              <a:rPr lang="en-US" sz="24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(SiO</a:t>
            </a:r>
            <a:r>
              <a:rPr lang="en-US" sz="2400" b="0" baseline="-25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en-US" sz="24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)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ALICE VHMPID Collaboration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153258"/>
            <a:ext cx="8488355" cy="52030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 err="1" smtClean="0"/>
              <a:t>Instituto</a:t>
            </a:r>
            <a:r>
              <a:rPr lang="en-US" sz="1800" dirty="0" smtClean="0"/>
              <a:t> de </a:t>
            </a:r>
            <a:r>
              <a:rPr lang="en-US" sz="1800" dirty="0" err="1" smtClean="0"/>
              <a:t>Ciencias</a:t>
            </a:r>
            <a:r>
              <a:rPr lang="en-US" sz="1800" dirty="0" smtClean="0"/>
              <a:t> </a:t>
            </a:r>
            <a:r>
              <a:rPr lang="en-US" sz="1800" dirty="0" err="1" smtClean="0"/>
              <a:t>Nucleares</a:t>
            </a:r>
            <a:r>
              <a:rPr lang="en-US" sz="1800" dirty="0" smtClean="0"/>
              <a:t> Universidad </a:t>
            </a:r>
            <a:r>
              <a:rPr lang="en-US" sz="1800" dirty="0" err="1" smtClean="0"/>
              <a:t>Nacional</a:t>
            </a:r>
            <a:r>
              <a:rPr lang="en-US" sz="1800" dirty="0" smtClean="0"/>
              <a:t> </a:t>
            </a:r>
            <a:r>
              <a:rPr lang="en-US" sz="1800" dirty="0" err="1" smtClean="0"/>
              <a:t>Autonoma</a:t>
            </a:r>
            <a:r>
              <a:rPr lang="en-US" sz="1800" dirty="0" smtClean="0"/>
              <a:t> de Mexico, Mexico, Mexico : E. </a:t>
            </a:r>
            <a:r>
              <a:rPr lang="en-US" sz="1800" dirty="0" err="1" smtClean="0"/>
              <a:t>Cuautle</a:t>
            </a:r>
            <a:r>
              <a:rPr lang="en-US" sz="1800" dirty="0" smtClean="0"/>
              <a:t>, A. Ortiz, G. </a:t>
            </a:r>
            <a:r>
              <a:rPr lang="en-US" sz="1800" dirty="0" err="1" smtClean="0"/>
              <a:t>Paic</a:t>
            </a:r>
            <a:r>
              <a:rPr lang="en-US" sz="1800" dirty="0" smtClean="0"/>
              <a:t>, V. </a:t>
            </a:r>
            <a:r>
              <a:rPr lang="en-US" sz="1800" dirty="0" err="1" smtClean="0"/>
              <a:t>Peskov</a:t>
            </a:r>
            <a:r>
              <a:rPr lang="en-US" sz="1800" dirty="0" smtClean="0"/>
              <a:t>, P. </a:t>
            </a:r>
            <a:r>
              <a:rPr lang="en-US" sz="1800" dirty="0" err="1" smtClean="0"/>
              <a:t>Podesta</a:t>
            </a:r>
            <a:r>
              <a:rPr lang="en-US" sz="1800" dirty="0" smtClean="0"/>
              <a:t>, O. </a:t>
            </a:r>
            <a:r>
              <a:rPr lang="en-US" sz="1800" dirty="0" err="1" smtClean="0"/>
              <a:t>Sokolov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err="1" smtClean="0"/>
              <a:t>Instituto</a:t>
            </a:r>
            <a:r>
              <a:rPr lang="en-US" sz="1800" dirty="0" smtClean="0"/>
              <a:t> de </a:t>
            </a:r>
            <a:r>
              <a:rPr lang="en-US" sz="1800" dirty="0" err="1" smtClean="0"/>
              <a:t>Fisica</a:t>
            </a:r>
            <a:r>
              <a:rPr lang="en-US" sz="1800" dirty="0" smtClean="0"/>
              <a:t> Universidad </a:t>
            </a:r>
            <a:r>
              <a:rPr lang="en-US" sz="1800" dirty="0" err="1" smtClean="0"/>
              <a:t>Nacional</a:t>
            </a:r>
            <a:r>
              <a:rPr lang="en-US" sz="1800" dirty="0" smtClean="0"/>
              <a:t> </a:t>
            </a:r>
            <a:r>
              <a:rPr lang="en-US" sz="1800" dirty="0" err="1" smtClean="0"/>
              <a:t>Autonoma</a:t>
            </a:r>
            <a:r>
              <a:rPr lang="en-US" sz="1800" dirty="0" smtClean="0"/>
              <a:t> de Mexico, Mexico, Mexico : R. Alfaro</a:t>
            </a:r>
          </a:p>
          <a:p>
            <a:pPr>
              <a:spcAft>
                <a:spcPts val="600"/>
              </a:spcAft>
            </a:pPr>
            <a:r>
              <a:rPr lang="en-US" sz="1800" dirty="0" err="1" smtClean="0"/>
              <a:t>Universita</a:t>
            </a:r>
            <a:r>
              <a:rPr lang="en-US" sz="1800" dirty="0" smtClean="0"/>
              <a:t>’ </a:t>
            </a:r>
            <a:r>
              <a:rPr lang="en-US" sz="1800" dirty="0" err="1" smtClean="0"/>
              <a:t>degli</a:t>
            </a:r>
            <a:r>
              <a:rPr lang="en-US" sz="1800" dirty="0" smtClean="0"/>
              <a:t> </a:t>
            </a:r>
            <a:r>
              <a:rPr lang="en-US" sz="1800" dirty="0" err="1" smtClean="0"/>
              <a:t>Studi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Bari, </a:t>
            </a:r>
            <a:r>
              <a:rPr lang="en-US" sz="1800" dirty="0" err="1" smtClean="0"/>
              <a:t>Dipartimento</a:t>
            </a:r>
            <a:r>
              <a:rPr lang="en-US" sz="1800" dirty="0" smtClean="0"/>
              <a:t> </a:t>
            </a:r>
            <a:r>
              <a:rPr lang="en-US" sz="1800" dirty="0" err="1" smtClean="0"/>
              <a:t>Interateneo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Fisica</a:t>
            </a:r>
            <a:r>
              <a:rPr lang="en-US" sz="1800" dirty="0" smtClean="0"/>
              <a:t> "M. Merlin " &amp; INFN </a:t>
            </a:r>
            <a:r>
              <a:rPr lang="en-US" sz="1800" dirty="0" err="1" smtClean="0"/>
              <a:t>Sezione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Bari, Bari, Italy : G. De </a:t>
            </a:r>
            <a:r>
              <a:rPr lang="en-US" sz="1800" dirty="0" err="1" smtClean="0"/>
              <a:t>Cataldo</a:t>
            </a:r>
            <a:r>
              <a:rPr lang="en-US" sz="1800" dirty="0" smtClean="0"/>
              <a:t>, D. Di Bari, A. </a:t>
            </a:r>
            <a:r>
              <a:rPr lang="en-US" sz="1800" dirty="0" err="1" smtClean="0"/>
              <a:t>Mastroserio</a:t>
            </a:r>
            <a:r>
              <a:rPr lang="en-US" sz="1800" dirty="0" smtClean="0"/>
              <a:t>, E. </a:t>
            </a:r>
            <a:r>
              <a:rPr lang="en-US" sz="1800" dirty="0" err="1" smtClean="0"/>
              <a:t>Nappi</a:t>
            </a:r>
            <a:r>
              <a:rPr lang="en-US" sz="1800" dirty="0" smtClean="0"/>
              <a:t>, G. Volpe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CERN, Geneva, Switzerland : A. Di Mauro, P. </a:t>
            </a:r>
            <a:r>
              <a:rPr lang="en-US" sz="1800" dirty="0" err="1" smtClean="0"/>
              <a:t>Martinengo</a:t>
            </a:r>
            <a:r>
              <a:rPr lang="en-US" sz="1800" dirty="0" smtClean="0"/>
              <a:t>, D. Perini, F. </a:t>
            </a:r>
            <a:r>
              <a:rPr lang="en-US" sz="1800" dirty="0" err="1" smtClean="0"/>
              <a:t>Piuz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MTA KFKI RMKI, Research Institute for Particle and Nuclear Physics, Budapest, Hungary : A. </a:t>
            </a:r>
            <a:r>
              <a:rPr lang="en-US" sz="1800" dirty="0" err="1" smtClean="0"/>
              <a:t>Agocs</a:t>
            </a:r>
            <a:r>
              <a:rPr lang="en-US" sz="1800" dirty="0" smtClean="0"/>
              <a:t>, G.G. </a:t>
            </a:r>
            <a:r>
              <a:rPr lang="en-US" sz="1800" dirty="0" err="1" smtClean="0"/>
              <a:t>Barnafoldi</a:t>
            </a:r>
            <a:r>
              <a:rPr lang="en-US" sz="1800" dirty="0" smtClean="0"/>
              <a:t>, L. </a:t>
            </a:r>
            <a:r>
              <a:rPr lang="en-US" sz="1800" dirty="0" err="1" smtClean="0"/>
              <a:t>Boldizsar</a:t>
            </a:r>
            <a:r>
              <a:rPr lang="en-US" sz="1800" dirty="0" smtClean="0"/>
              <a:t>, Z. Fodor, E. </a:t>
            </a:r>
            <a:r>
              <a:rPr lang="en-US" sz="1800" dirty="0" err="1" smtClean="0"/>
              <a:t>Futo</a:t>
            </a:r>
            <a:r>
              <a:rPr lang="en-US" sz="1800" dirty="0" smtClean="0"/>
              <a:t>, G. </a:t>
            </a:r>
            <a:r>
              <a:rPr lang="en-US" sz="1800" dirty="0" err="1" smtClean="0"/>
              <a:t>Hamar</a:t>
            </a:r>
            <a:r>
              <a:rPr lang="en-US" sz="1800" dirty="0" smtClean="0"/>
              <a:t>, P. </a:t>
            </a:r>
            <a:r>
              <a:rPr lang="en-US" sz="1800" dirty="0" err="1" smtClean="0"/>
              <a:t>Levai</a:t>
            </a:r>
            <a:r>
              <a:rPr lang="en-US" sz="1800" dirty="0" smtClean="0"/>
              <a:t>, L. Molnar</a:t>
            </a:r>
          </a:p>
          <a:p>
            <a:pPr>
              <a:spcAft>
                <a:spcPts val="600"/>
              </a:spcAft>
            </a:pPr>
            <a:r>
              <a:rPr lang="en-US" sz="1800" dirty="0" err="1" smtClean="0"/>
              <a:t>Eotvos</a:t>
            </a:r>
            <a:r>
              <a:rPr lang="en-US" sz="1800" dirty="0" smtClean="0"/>
              <a:t> University, Budapest, Hungary : D. </a:t>
            </a:r>
            <a:r>
              <a:rPr lang="en-US" sz="1800" dirty="0" err="1" smtClean="0"/>
              <a:t>Varga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Chicago State University, Chicago, IL, USA : E. Garcia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Yale University, New Haven, USA : N. Smirnov, J. Harris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>
                <a:sym typeface="Wingdings"/>
              </a:rPr>
              <a:t>Pusan </a:t>
            </a:r>
            <a:r>
              <a:rPr lang="en-US" sz="1800" dirty="0" smtClean="0">
                <a:sym typeface="Wingdings"/>
              </a:rPr>
              <a:t>National University, Pusan, Korea : I.-</a:t>
            </a:r>
            <a:r>
              <a:rPr lang="en-US" sz="1800" dirty="0" err="1" smtClean="0">
                <a:sym typeface="Wingdings"/>
              </a:rPr>
              <a:t>K.Yoo</a:t>
            </a:r>
            <a:r>
              <a:rPr lang="en-US" sz="1800" dirty="0" smtClean="0">
                <a:sym typeface="Wingdings"/>
              </a:rPr>
              <a:t>, J. </a:t>
            </a:r>
            <a:r>
              <a:rPr lang="en-US" sz="1800" dirty="0" smtClean="0">
                <a:sym typeface="Wingdings"/>
              </a:rPr>
              <a:t>Yi, C.W. Son</a:t>
            </a:r>
            <a:endParaRPr lang="en-US" sz="1800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Korea-ALICE Institutions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812602" y="1437680"/>
            <a:ext cx="7947422" cy="4835203"/>
          </a:xfrm>
          <a:ln/>
        </p:spPr>
        <p:txBody>
          <a:bodyPr>
            <a:noAutofit/>
          </a:bodyPr>
          <a:lstStyle/>
          <a:p>
            <a:pPr marL="519020"/>
            <a:r>
              <a:rPr lang="en-US" sz="2000" dirty="0"/>
              <a:t>Total : 28 Participants (11 PhDs, 7 PhD St., 10 MA St.)</a:t>
            </a:r>
          </a:p>
          <a:p>
            <a:pPr marL="876195" lvl="1">
              <a:spcBef>
                <a:spcPts val="2470"/>
              </a:spcBef>
              <a:buFontTx/>
              <a:buChar char="-"/>
            </a:pPr>
            <a:r>
              <a:rPr lang="en-US" sz="2000" dirty="0" err="1"/>
              <a:t>Kangnung</a:t>
            </a:r>
            <a:r>
              <a:rPr lang="en-US" sz="2000" dirty="0"/>
              <a:t> National University* : 5 PhDs, 4 PhD St., 3 MA St.</a:t>
            </a:r>
          </a:p>
          <a:p>
            <a:pPr marL="876195" lvl="1">
              <a:spcBef>
                <a:spcPts val="2470"/>
              </a:spcBef>
              <a:buFontTx/>
              <a:buChar char="-"/>
            </a:pPr>
            <a:r>
              <a:rPr lang="en-US" sz="2000" dirty="0"/>
              <a:t>Pusan National University : 2 PhDs, 1 PhD St., 2 MA St. </a:t>
            </a:r>
          </a:p>
          <a:p>
            <a:pPr marL="876195" lvl="1">
              <a:spcBef>
                <a:spcPts val="2470"/>
              </a:spcBef>
              <a:buFontTx/>
              <a:buChar char="-"/>
            </a:pPr>
            <a:r>
              <a:rPr lang="en-US" sz="2000" dirty="0" err="1"/>
              <a:t>Sejong</a:t>
            </a:r>
            <a:r>
              <a:rPr lang="en-US" sz="2000" dirty="0"/>
              <a:t> University : 2 PhDs, 1 PhD St., 1 MA St.</a:t>
            </a:r>
          </a:p>
          <a:p>
            <a:pPr marL="876195" lvl="1">
              <a:spcBef>
                <a:spcPts val="2470"/>
              </a:spcBef>
              <a:buFontTx/>
              <a:buChar char="-"/>
            </a:pPr>
            <a:r>
              <a:rPr lang="en-US" sz="2000" dirty="0" err="1"/>
              <a:t>Yonsei</a:t>
            </a:r>
            <a:r>
              <a:rPr lang="en-US" sz="2000" dirty="0"/>
              <a:t> University : 2 PhDs, 1 PhD St., 4 MA St.</a:t>
            </a:r>
          </a:p>
          <a:p>
            <a:pPr marL="519020">
              <a:spcBef>
                <a:spcPts val="2470"/>
              </a:spcBef>
            </a:pPr>
            <a:r>
              <a:rPr lang="en-US" sz="2000" dirty="0">
                <a:solidFill>
                  <a:srgbClr val="292CA5"/>
                </a:solidFill>
              </a:rPr>
              <a:t>Residents at CERN : 5 PhDs, 1 PhD St., 3 MA St.</a:t>
            </a:r>
          </a:p>
          <a:p>
            <a:pPr marL="519020">
              <a:spcBef>
                <a:spcPts val="2470"/>
              </a:spcBef>
            </a:pPr>
            <a:r>
              <a:rPr lang="en-US" sz="2000" dirty="0">
                <a:solidFill>
                  <a:srgbClr val="29631F"/>
                </a:solidFill>
              </a:rPr>
              <a:t>Residents at Korea : 6 PhDs, 6 PhD St., 7 MA St.</a:t>
            </a:r>
          </a:p>
          <a:p>
            <a:pPr marL="519020">
              <a:spcBef>
                <a:spcPts val="2470"/>
              </a:spcBef>
            </a:pPr>
            <a:r>
              <a:rPr lang="en-US" sz="2000" dirty="0">
                <a:solidFill>
                  <a:srgbClr val="C02C1F"/>
                </a:solidFill>
              </a:rPr>
              <a:t>2 PhDs + 1 PhD St. + 1 MA St. increased (17%)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545711" y="6447234"/>
            <a:ext cx="31812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/>
            <a:fld id="{2A51B176-6153-DE4F-AC46-7A6FC43FDD9A}" type="slidenum">
              <a:rPr lang="en-US" sz="1700">
                <a:solidFill>
                  <a:srgbClr val="44422C"/>
                </a:solidFill>
                <a:ea typeface="Optima" charset="0"/>
                <a:cs typeface="Optima" charset="0"/>
              </a:rPr>
              <a:pPr algn="r"/>
              <a:t>22</a:t>
            </a:fld>
            <a:endParaRPr lang="en-US" sz="1700" dirty="0">
              <a:solidFill>
                <a:srgbClr val="44422C"/>
              </a:solidFill>
              <a:ea typeface="Optima" charset="0"/>
              <a:cs typeface="Optima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22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Korea-ALICE Budget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266527" y="1449050"/>
            <a:ext cx="4054078" cy="4554141"/>
          </a:xfrm>
          <a:ln/>
        </p:spPr>
        <p:txBody>
          <a:bodyPr anchor="ctr"/>
          <a:lstStyle/>
          <a:p>
            <a:pPr marL="519020">
              <a:buClr>
                <a:srgbClr val="297E1F"/>
              </a:buClr>
            </a:pPr>
            <a:r>
              <a:rPr lang="en-US" sz="2500" dirty="0">
                <a:solidFill>
                  <a:srgbClr val="297E1F"/>
                </a:solidFill>
              </a:rPr>
              <a:t>2008 Total : 225 </a:t>
            </a:r>
            <a:r>
              <a:rPr lang="en-US" sz="2500" dirty="0" err="1" smtClean="0">
                <a:solidFill>
                  <a:srgbClr val="297E1F"/>
                </a:solidFill>
              </a:rPr>
              <a:t>kCHF</a:t>
            </a:r>
            <a:endParaRPr lang="en-US" sz="2500" dirty="0" smtClean="0">
              <a:solidFill>
                <a:srgbClr val="297E1F"/>
              </a:solidFill>
            </a:endParaRPr>
          </a:p>
          <a:p>
            <a:pPr marL="876195" lvl="1">
              <a:spcBef>
                <a:spcPts val="3445"/>
              </a:spcBef>
              <a:buClr>
                <a:srgbClr val="297E1F"/>
              </a:buClr>
              <a:buFontTx/>
              <a:buChar char="-"/>
            </a:pPr>
            <a:r>
              <a:rPr lang="en-US" sz="2000" dirty="0" smtClean="0">
                <a:solidFill>
                  <a:srgbClr val="297E1F"/>
                </a:solidFill>
              </a:rPr>
              <a:t>KICOS -&gt; CERN : 215 </a:t>
            </a:r>
            <a:r>
              <a:rPr lang="en-US" sz="2000" dirty="0" err="1" smtClean="0">
                <a:solidFill>
                  <a:srgbClr val="297E1F"/>
                </a:solidFill>
              </a:rPr>
              <a:t>k</a:t>
            </a:r>
            <a:endParaRPr lang="en-US" sz="2000" dirty="0" smtClean="0">
              <a:solidFill>
                <a:srgbClr val="297E1F"/>
              </a:solidFill>
            </a:endParaRPr>
          </a:p>
          <a:p>
            <a:pPr marL="1245647" lvl="2">
              <a:spcBef>
                <a:spcPts val="1969"/>
              </a:spcBef>
              <a:buClr>
                <a:srgbClr val="297E1F"/>
              </a:buClr>
              <a:buSzPct val="80000"/>
            </a:pPr>
            <a:r>
              <a:rPr lang="en-US" sz="2000" dirty="0" smtClean="0">
                <a:solidFill>
                  <a:srgbClr val="297E1F"/>
                </a:solidFill>
              </a:rPr>
              <a:t>common : 50 </a:t>
            </a:r>
            <a:r>
              <a:rPr lang="en-US" sz="2000" dirty="0" err="1" smtClean="0">
                <a:solidFill>
                  <a:srgbClr val="297E1F"/>
                </a:solidFill>
              </a:rPr>
              <a:t>k</a:t>
            </a:r>
            <a:r>
              <a:rPr lang="en-US" sz="2000" dirty="0" smtClean="0">
                <a:solidFill>
                  <a:srgbClr val="297E1F"/>
                </a:solidFill>
              </a:rPr>
              <a:t> (completed)</a:t>
            </a:r>
          </a:p>
          <a:p>
            <a:pPr marL="1245647" lvl="2">
              <a:spcBef>
                <a:spcPts val="1969"/>
              </a:spcBef>
              <a:buClr>
                <a:srgbClr val="297E1F"/>
              </a:buClr>
              <a:buSzPct val="80000"/>
            </a:pPr>
            <a:r>
              <a:rPr lang="en-US" sz="2000" dirty="0" smtClean="0">
                <a:solidFill>
                  <a:srgbClr val="297E1F"/>
                </a:solidFill>
              </a:rPr>
              <a:t>stay at CERN : 109k</a:t>
            </a:r>
          </a:p>
          <a:p>
            <a:pPr marL="1245647" lvl="2">
              <a:spcBef>
                <a:spcPts val="1969"/>
              </a:spcBef>
              <a:buClr>
                <a:srgbClr val="297E1F"/>
              </a:buClr>
              <a:buSzPct val="80000"/>
            </a:pPr>
            <a:r>
              <a:rPr lang="en-US" sz="2000" dirty="0" smtClean="0">
                <a:solidFill>
                  <a:srgbClr val="297E1F"/>
                </a:solidFill>
              </a:rPr>
              <a:t>visitor : 56k</a:t>
            </a:r>
          </a:p>
          <a:p>
            <a:pPr marL="876195" lvl="1">
              <a:spcBef>
                <a:spcPts val="2883"/>
              </a:spcBef>
              <a:buClr>
                <a:srgbClr val="297E1F"/>
              </a:buClr>
              <a:buFontTx/>
              <a:buChar char="-"/>
            </a:pPr>
            <a:r>
              <a:rPr lang="en-US" sz="2000" dirty="0" smtClean="0">
                <a:solidFill>
                  <a:srgbClr val="297E1F"/>
                </a:solidFill>
              </a:rPr>
              <a:t>local at KNU : 10k</a:t>
            </a:r>
            <a:endParaRPr lang="en-US" sz="2000" dirty="0">
              <a:solidFill>
                <a:srgbClr val="297E1F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545711" y="6447234"/>
            <a:ext cx="31812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/>
            <a:fld id="{7F5FE286-CB8C-D349-9B7A-65BED23BFA3F}" type="slidenum">
              <a:rPr lang="en-US" sz="1700">
                <a:solidFill>
                  <a:srgbClr val="44422C"/>
                </a:solidFill>
                <a:ea typeface="Optima" charset="0"/>
                <a:cs typeface="Optima" charset="0"/>
              </a:rPr>
              <a:pPr algn="r"/>
              <a:t>23</a:t>
            </a:fld>
            <a:endParaRPr lang="en-US" sz="1700" dirty="0">
              <a:solidFill>
                <a:srgbClr val="44422C"/>
              </a:solidFill>
              <a:ea typeface="Optima" charset="0"/>
              <a:cs typeface="Optima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25578" y="1449050"/>
            <a:ext cx="4054078" cy="45541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marL="519020" indent="-313644" defTabSz="642915" fontAlgn="base">
              <a:spcBef>
                <a:spcPts val="7383"/>
              </a:spcBef>
              <a:spcAft>
                <a:spcPct val="0"/>
              </a:spcAft>
              <a:buClr>
                <a:srgbClr val="292C90"/>
              </a:buClr>
              <a:buSzPct val="125000"/>
              <a:buFont typeface="Optima" charset="0"/>
              <a:buChar char="•"/>
            </a:pPr>
            <a:r>
              <a:rPr lang="en-US" sz="2500" kern="0" dirty="0" smtClean="0">
                <a:solidFill>
                  <a:srgbClr val="292C90"/>
                </a:solidFill>
                <a:sym typeface="Optima" charset="0"/>
              </a:rPr>
              <a:t>2009 Total : 500 M KRW</a:t>
            </a:r>
          </a:p>
          <a:p>
            <a:pPr marL="876195" lvl="1" indent="-313644" defTabSz="642915" fontAlgn="base">
              <a:spcBef>
                <a:spcPts val="1969"/>
              </a:spcBef>
              <a:spcAft>
                <a:spcPct val="0"/>
              </a:spcAft>
              <a:buClr>
                <a:srgbClr val="292C90"/>
              </a:buClr>
              <a:buSzPct val="125000"/>
              <a:buFontTx/>
              <a:buChar char="-"/>
            </a:pPr>
            <a:r>
              <a:rPr lang="en-US" sz="2000" kern="0" dirty="0" smtClean="0">
                <a:solidFill>
                  <a:srgbClr val="292C90"/>
                </a:solidFill>
                <a:sym typeface="Optima" charset="0"/>
              </a:rPr>
              <a:t>KICOS -&gt; CERN : 410 M</a:t>
            </a:r>
          </a:p>
          <a:p>
            <a:pPr marL="1245647" lvl="2" indent="-314760" defTabSz="642915" fontAlgn="base">
              <a:spcBef>
                <a:spcPts val="703"/>
              </a:spcBef>
              <a:spcAft>
                <a:spcPct val="0"/>
              </a:spcAft>
              <a:buClr>
                <a:srgbClr val="292C90"/>
              </a:buClr>
              <a:buSzPct val="80000"/>
              <a:buFont typeface="Optima" charset="0"/>
              <a:buChar char="•"/>
            </a:pPr>
            <a:r>
              <a:rPr lang="en-US" sz="2000" kern="0" dirty="0" smtClean="0">
                <a:solidFill>
                  <a:srgbClr val="292C90"/>
                </a:solidFill>
                <a:sym typeface="Optima" charset="0"/>
              </a:rPr>
              <a:t>stay at CERN : 297 M</a:t>
            </a:r>
          </a:p>
          <a:p>
            <a:pPr marL="1245647" lvl="2" indent="-314760" defTabSz="642915" fontAlgn="base">
              <a:spcBef>
                <a:spcPts val="703"/>
              </a:spcBef>
              <a:spcAft>
                <a:spcPct val="0"/>
              </a:spcAft>
              <a:buClr>
                <a:srgbClr val="292C90"/>
              </a:buClr>
              <a:buSzPct val="80000"/>
              <a:buFont typeface="Optima" charset="0"/>
              <a:buChar char="•"/>
            </a:pPr>
            <a:r>
              <a:rPr lang="en-US" sz="2000" kern="0" dirty="0" smtClean="0">
                <a:solidFill>
                  <a:srgbClr val="292C90"/>
                </a:solidFill>
                <a:sym typeface="Optima" charset="0"/>
              </a:rPr>
              <a:t>visitor : 103 M</a:t>
            </a:r>
          </a:p>
          <a:p>
            <a:pPr marL="876195" lvl="1" indent="-313644" defTabSz="642915" fontAlgn="base">
              <a:spcBef>
                <a:spcPts val="1406"/>
              </a:spcBef>
              <a:spcAft>
                <a:spcPct val="0"/>
              </a:spcAft>
              <a:buClr>
                <a:srgbClr val="292C90"/>
              </a:buClr>
              <a:buSzPct val="125000"/>
              <a:buFontTx/>
              <a:buChar char="-"/>
            </a:pPr>
            <a:r>
              <a:rPr lang="en-US" sz="2000" kern="0" dirty="0" smtClean="0">
                <a:solidFill>
                  <a:srgbClr val="292C90"/>
                </a:solidFill>
                <a:sym typeface="Optima" charset="0"/>
              </a:rPr>
              <a:t>local at PNU : 90 M</a:t>
            </a:r>
          </a:p>
          <a:p>
            <a:pPr marL="1245647" lvl="2" indent="-314760" defTabSz="642915" fontAlgn="base">
              <a:spcBef>
                <a:spcPts val="703"/>
              </a:spcBef>
              <a:spcAft>
                <a:spcPct val="0"/>
              </a:spcAft>
              <a:buClr>
                <a:srgbClr val="292C90"/>
              </a:buClr>
              <a:buSzPct val="80000"/>
              <a:buFont typeface="Optima" charset="0"/>
              <a:buChar char="•"/>
            </a:pPr>
            <a:r>
              <a:rPr lang="en-US" sz="2000" kern="0" dirty="0" smtClean="0">
                <a:solidFill>
                  <a:srgbClr val="292C90"/>
                </a:solidFill>
                <a:sym typeface="Optima" charset="0"/>
              </a:rPr>
              <a:t>salary : 54 M</a:t>
            </a:r>
          </a:p>
          <a:p>
            <a:pPr marL="1245647" lvl="2" indent="-314760" defTabSz="642915" fontAlgn="base">
              <a:spcBef>
                <a:spcPts val="703"/>
              </a:spcBef>
              <a:spcAft>
                <a:spcPct val="0"/>
              </a:spcAft>
              <a:buClr>
                <a:srgbClr val="292C90"/>
              </a:buClr>
              <a:buSzPct val="80000"/>
              <a:buFont typeface="Optima" charset="0"/>
              <a:buChar char="•"/>
            </a:pPr>
            <a:r>
              <a:rPr lang="en-US" sz="2000" kern="0" dirty="0" smtClean="0">
                <a:solidFill>
                  <a:srgbClr val="292C90"/>
                </a:solidFill>
                <a:sym typeface="Optima" charset="0"/>
              </a:rPr>
              <a:t>local travel : 5 M</a:t>
            </a:r>
          </a:p>
          <a:p>
            <a:pPr marL="1245647" lvl="2" indent="-314760" defTabSz="642915" fontAlgn="base">
              <a:spcBef>
                <a:spcPts val="703"/>
              </a:spcBef>
              <a:spcAft>
                <a:spcPct val="0"/>
              </a:spcAft>
              <a:buClr>
                <a:srgbClr val="292C90"/>
              </a:buClr>
              <a:buSzPct val="80000"/>
              <a:buFont typeface="Optima" charset="0"/>
              <a:buChar char="•"/>
            </a:pPr>
            <a:r>
              <a:rPr lang="en-US" sz="2000" kern="0" dirty="0" smtClean="0">
                <a:solidFill>
                  <a:srgbClr val="292C90"/>
                </a:solidFill>
                <a:sym typeface="Optima" charset="0"/>
              </a:rPr>
              <a:t>overhead : 20 M</a:t>
            </a:r>
          </a:p>
          <a:p>
            <a:pPr marL="1245647" lvl="2" indent="-314760" defTabSz="642915" fontAlgn="base">
              <a:spcBef>
                <a:spcPts val="703"/>
              </a:spcBef>
              <a:spcAft>
                <a:spcPct val="0"/>
              </a:spcAft>
              <a:buClr>
                <a:srgbClr val="292C90"/>
              </a:buClr>
              <a:buSzPct val="80000"/>
              <a:buFont typeface="Optima" charset="0"/>
              <a:buChar char="•"/>
            </a:pPr>
            <a:r>
              <a:rPr lang="en-US" sz="2000" kern="0" dirty="0" smtClean="0">
                <a:solidFill>
                  <a:srgbClr val="292C90"/>
                </a:solidFill>
                <a:sym typeface="Optima" charset="0"/>
              </a:rPr>
              <a:t>admin. : 11 M</a:t>
            </a:r>
            <a:endParaRPr lang="en-US" sz="2000" kern="0" dirty="0">
              <a:solidFill>
                <a:srgbClr val="292C90"/>
              </a:solidFill>
              <a:sym typeface="Optima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23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flip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  <p:bldP spid="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11119" y="503238"/>
            <a:ext cx="8352711" cy="868362"/>
          </a:xfrm>
          <a:ln/>
        </p:spPr>
        <p:txBody>
          <a:bodyPr/>
          <a:lstStyle/>
          <a:p>
            <a:r>
              <a:rPr lang="en-US" dirty="0">
                <a:solidFill>
                  <a:srgbClr val="BC2C1F"/>
                </a:solidFill>
              </a:rPr>
              <a:t>Korea-ALICE Steering Committee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519020"/>
            <a:r>
              <a:rPr lang="en-US" dirty="0"/>
              <a:t>Steering Committee : 4 Representatives from 4 Institutions</a:t>
            </a:r>
          </a:p>
          <a:p>
            <a:pPr marL="876195" lvl="1">
              <a:buFontTx/>
              <a:buChar char="-"/>
            </a:pPr>
            <a:r>
              <a:rPr lang="en-US" dirty="0"/>
              <a:t>Bylaw established</a:t>
            </a:r>
          </a:p>
          <a:p>
            <a:pPr marL="876195" lvl="1">
              <a:buFontTx/>
              <a:buChar char="-"/>
            </a:pPr>
            <a:r>
              <a:rPr lang="en-US" dirty="0"/>
              <a:t>assign a new Team Leader : </a:t>
            </a:r>
            <a:r>
              <a:rPr lang="en-US" dirty="0" err="1"/>
              <a:t>IKYoo</a:t>
            </a:r>
            <a:endParaRPr lang="en-US" dirty="0"/>
          </a:p>
          <a:p>
            <a:pPr marL="876195" lvl="1">
              <a:buFontTx/>
              <a:buChar char="-"/>
            </a:pPr>
            <a:r>
              <a:rPr lang="en-US" dirty="0"/>
              <a:t>assign resident coordinator : Dr. </a:t>
            </a:r>
            <a:r>
              <a:rPr lang="en-US" dirty="0" err="1"/>
              <a:t>Suh-Urk</a:t>
            </a:r>
            <a:r>
              <a:rPr lang="en-US" dirty="0"/>
              <a:t> CHUNG (BNL)</a:t>
            </a:r>
          </a:p>
          <a:p>
            <a:pPr marL="876195" lvl="1">
              <a:buFontTx/>
              <a:buChar char="-"/>
            </a:pPr>
            <a:r>
              <a:rPr lang="en-US" dirty="0"/>
              <a:t>budget estimate for 2009</a:t>
            </a:r>
          </a:p>
          <a:p>
            <a:pPr marL="876195" lvl="1">
              <a:buFontTx/>
              <a:buChar char="-"/>
            </a:pPr>
            <a:r>
              <a:rPr lang="en-US" dirty="0"/>
              <a:t>M&amp;O-A list : open competition</a:t>
            </a:r>
          </a:p>
          <a:p>
            <a:pPr marL="519020"/>
            <a:r>
              <a:rPr lang="en-US" u="sng" dirty="0">
                <a:solidFill>
                  <a:srgbClr val="292CCA"/>
                </a:solidFill>
                <a:hlinkClick r:id="rId2"/>
              </a:rPr>
              <a:t>http://him.phys.pusan.ac.kr/~alice</a:t>
            </a:r>
            <a:r>
              <a:rPr lang="en-US" dirty="0">
                <a:solidFill>
                  <a:srgbClr val="292CCA"/>
                </a:solidFill>
              </a:rPr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545711" y="6447234"/>
            <a:ext cx="31812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/>
            <a:fld id="{79674018-7F45-EA4D-B4B8-A6E38B466E5C}" type="slidenum">
              <a:rPr lang="en-US" sz="1700">
                <a:solidFill>
                  <a:srgbClr val="44422C"/>
                </a:solidFill>
                <a:ea typeface="Optima" charset="0"/>
                <a:cs typeface="Optima" charset="0"/>
              </a:rPr>
              <a:pPr algn="r"/>
              <a:t>24</a:t>
            </a:fld>
            <a:endParaRPr lang="en-US" sz="1700" dirty="0">
              <a:solidFill>
                <a:srgbClr val="44422C"/>
              </a:solidFill>
              <a:ea typeface="Optima" charset="0"/>
              <a:cs typeface="Optima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24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62288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62288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62288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62288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62288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62288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62288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1026914" y="1651992"/>
            <a:ext cx="7661672" cy="2250281"/>
          </a:xfrm>
          <a:prstGeom prst="rect">
            <a:avLst/>
          </a:prstGeom>
          <a:gradFill rotWithShape="0">
            <a:gsLst>
              <a:gs pos="0">
                <a:srgbClr val="FFFFFF">
                  <a:alpha val="34000"/>
                </a:srgbClr>
              </a:gs>
              <a:gs pos="100000">
                <a:srgbClr val="FFFF65">
                  <a:alpha val="34000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12602" y="1482328"/>
            <a:ext cx="7938492" cy="4554141"/>
          </a:xfrm>
          <a:ln/>
        </p:spPr>
        <p:txBody>
          <a:bodyPr>
            <a:normAutofit lnSpcReduction="10000"/>
          </a:bodyPr>
          <a:lstStyle/>
          <a:p>
            <a:pPr marL="519020"/>
            <a:r>
              <a:rPr lang="en-US" dirty="0">
                <a:solidFill>
                  <a:srgbClr val="AF2C2C"/>
                </a:solidFill>
              </a:rPr>
              <a:t>Goal : Discovery and Study on Quark Matter under Extreme Conditions</a:t>
            </a:r>
          </a:p>
          <a:p>
            <a:pPr marL="876195" lvl="1">
              <a:spcBef>
                <a:spcPts val="1406"/>
              </a:spcBef>
              <a:buClr>
                <a:srgbClr val="AF2C2C"/>
              </a:buClr>
              <a:buFontTx/>
              <a:buChar char="-"/>
            </a:pPr>
            <a:r>
              <a:rPr lang="en-US" sz="2000" dirty="0">
                <a:solidFill>
                  <a:srgbClr val="AF2C2C"/>
                </a:solidFill>
              </a:rPr>
              <a:t>Detector R&amp;D and Operation of ALICE</a:t>
            </a:r>
          </a:p>
          <a:p>
            <a:pPr marL="876195" lvl="1">
              <a:spcBef>
                <a:spcPts val="1406"/>
              </a:spcBef>
              <a:buClr>
                <a:srgbClr val="AF2C2C"/>
              </a:buClr>
              <a:buFontTx/>
              <a:buChar char="-"/>
            </a:pPr>
            <a:r>
              <a:rPr lang="en-US" sz="2000" dirty="0">
                <a:solidFill>
                  <a:srgbClr val="AF2C2C"/>
                </a:solidFill>
              </a:rPr>
              <a:t>Data Analysis using Grid Computing : Test of theoretical expectations</a:t>
            </a:r>
          </a:p>
          <a:p>
            <a:pPr marL="876195" lvl="1">
              <a:spcBef>
                <a:spcPts val="1406"/>
              </a:spcBef>
              <a:buClr>
                <a:srgbClr val="AF2C2C"/>
              </a:buClr>
              <a:buFontTx/>
              <a:buChar char="-"/>
            </a:pPr>
            <a:r>
              <a:rPr lang="en-US" sz="2000" dirty="0">
                <a:solidFill>
                  <a:srgbClr val="AF2C2C"/>
                </a:solidFill>
              </a:rPr>
              <a:t>Brainstorming of new physics ideas : HIM</a:t>
            </a:r>
          </a:p>
          <a:p>
            <a:pPr marL="519020">
              <a:spcBef>
                <a:spcPts val="2250"/>
              </a:spcBef>
              <a:buClr>
                <a:srgbClr val="292C8C"/>
              </a:buClr>
            </a:pPr>
            <a:r>
              <a:rPr lang="en-US" dirty="0" err="1">
                <a:solidFill>
                  <a:srgbClr val="292C8C"/>
                </a:solidFill>
              </a:rPr>
              <a:t>Kangnung</a:t>
            </a:r>
            <a:r>
              <a:rPr lang="en-US" dirty="0">
                <a:solidFill>
                  <a:srgbClr val="292C8C"/>
                </a:solidFill>
              </a:rPr>
              <a:t> National University</a:t>
            </a:r>
          </a:p>
          <a:p>
            <a:pPr marL="876195" lvl="1">
              <a:spcBef>
                <a:spcPts val="1406"/>
              </a:spcBef>
              <a:buSzPct val="99000"/>
              <a:buFontTx/>
              <a:buAutoNum type="arabicPeriod"/>
            </a:pPr>
            <a:r>
              <a:rPr lang="en-US" sz="2000" dirty="0">
                <a:solidFill>
                  <a:srgbClr val="292C8C"/>
                </a:solidFill>
              </a:rPr>
              <a:t>ALICE-</a:t>
            </a:r>
            <a:r>
              <a:rPr lang="en-US" sz="2000" dirty="0" err="1">
                <a:solidFill>
                  <a:srgbClr val="292C8C"/>
                </a:solidFill>
              </a:rPr>
              <a:t>ToF</a:t>
            </a:r>
            <a:r>
              <a:rPr lang="en-US" sz="2000" dirty="0">
                <a:solidFill>
                  <a:srgbClr val="292C8C"/>
                </a:solidFill>
              </a:rPr>
              <a:t> R&amp;D, installation and operation</a:t>
            </a:r>
          </a:p>
          <a:p>
            <a:pPr marL="876195" lvl="1">
              <a:spcBef>
                <a:spcPts val="1406"/>
              </a:spcBef>
              <a:buSzPct val="99000"/>
              <a:buFontTx/>
              <a:buAutoNum type="arabicPeriod"/>
            </a:pPr>
            <a:r>
              <a:rPr lang="en-US" sz="2000" dirty="0">
                <a:solidFill>
                  <a:srgbClr val="292C8C"/>
                </a:solidFill>
              </a:rPr>
              <a:t>ALICE-EM Calorimeter (</a:t>
            </a:r>
            <a:r>
              <a:rPr lang="en-US" sz="2000" dirty="0" err="1">
                <a:solidFill>
                  <a:srgbClr val="292C8C"/>
                </a:solidFill>
              </a:rPr>
              <a:t>Muon</a:t>
            </a:r>
            <a:r>
              <a:rPr lang="en-US" sz="2000" dirty="0">
                <a:solidFill>
                  <a:srgbClr val="292C8C"/>
                </a:solidFill>
              </a:rPr>
              <a:t> Detector) operation</a:t>
            </a:r>
          </a:p>
          <a:p>
            <a:pPr marL="876195" lvl="1">
              <a:spcBef>
                <a:spcPts val="1406"/>
              </a:spcBef>
              <a:buSzPct val="99000"/>
              <a:buFontTx/>
              <a:buAutoNum type="arabicPeriod"/>
            </a:pPr>
            <a:r>
              <a:rPr lang="en-US" sz="2000" dirty="0">
                <a:solidFill>
                  <a:srgbClr val="292C8C"/>
                </a:solidFill>
              </a:rPr>
              <a:t>Particle Reconstruction Algorithm Development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Korea-ALICE Activities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545711" y="6447234"/>
            <a:ext cx="31812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/>
            <a:fld id="{E0920285-E209-5D44-9206-67EA36A9A09E}" type="slidenum">
              <a:rPr lang="en-US" sz="1700">
                <a:solidFill>
                  <a:srgbClr val="44422C"/>
                </a:solidFill>
                <a:ea typeface="Optima" charset="0"/>
                <a:cs typeface="Optima" charset="0"/>
              </a:rPr>
              <a:pPr algn="r"/>
              <a:t>25</a:t>
            </a:fld>
            <a:endParaRPr lang="en-US" sz="1700" dirty="0">
              <a:solidFill>
                <a:srgbClr val="44422C"/>
              </a:solidFill>
              <a:ea typeface="Optima" charset="0"/>
              <a:cs typeface="Optima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25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62541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62541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62541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62541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62541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62541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62541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62541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812602" y="107156"/>
            <a:ext cx="7679531" cy="732234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Korea-ALICE Activities (contin.)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812602" y="785812"/>
            <a:ext cx="7831336" cy="5581055"/>
          </a:xfrm>
          <a:ln/>
        </p:spPr>
        <p:txBody>
          <a:bodyPr anchor="ctr"/>
          <a:lstStyle/>
          <a:p>
            <a:pPr marL="519020"/>
            <a:r>
              <a:rPr lang="en-US" dirty="0">
                <a:solidFill>
                  <a:srgbClr val="296B1F"/>
                </a:solidFill>
              </a:rPr>
              <a:t>Pusan National University</a:t>
            </a:r>
          </a:p>
          <a:p>
            <a:pPr marL="876195" lvl="1">
              <a:spcBef>
                <a:spcPts val="1406"/>
              </a:spcBef>
              <a:buSzPct val="99000"/>
              <a:buFontTx/>
              <a:buAutoNum type="arabicPeriod"/>
            </a:pPr>
            <a:r>
              <a:rPr lang="en-US" sz="2000" dirty="0">
                <a:solidFill>
                  <a:srgbClr val="296B1F"/>
                </a:solidFill>
              </a:rPr>
              <a:t>ALICE-HMPID R&amp;D and Operation</a:t>
            </a:r>
          </a:p>
          <a:p>
            <a:pPr marL="876195" lvl="1">
              <a:spcBef>
                <a:spcPts val="1406"/>
              </a:spcBef>
              <a:buSzPct val="99000"/>
              <a:buFontTx/>
              <a:buAutoNum type="arabicPeriod"/>
            </a:pPr>
            <a:r>
              <a:rPr lang="en-US" sz="2000" dirty="0">
                <a:solidFill>
                  <a:srgbClr val="296B1F"/>
                </a:solidFill>
              </a:rPr>
              <a:t>Gas System Control System R&amp;D using ALICE-DCS</a:t>
            </a:r>
          </a:p>
          <a:p>
            <a:pPr marL="876195" lvl="1">
              <a:spcBef>
                <a:spcPts val="1406"/>
              </a:spcBef>
              <a:buSzPct val="99000"/>
              <a:buFontTx/>
              <a:buAutoNum type="arabicPeriod"/>
            </a:pPr>
            <a:r>
              <a:rPr lang="en-US" sz="2000" dirty="0">
                <a:solidFill>
                  <a:srgbClr val="296B1F"/>
                </a:solidFill>
                <a:ea typeface="Lucida Grande" charset="0"/>
                <a:cs typeface="Lucida Grande" charset="0"/>
              </a:rPr>
              <a:t>Charm Production Study (Λ</a:t>
            </a:r>
            <a:r>
              <a:rPr lang="en-US" sz="2000" baseline="-6000" dirty="0">
                <a:solidFill>
                  <a:srgbClr val="296B1F"/>
                </a:solidFill>
              </a:rPr>
              <a:t>C</a:t>
            </a:r>
            <a:r>
              <a:rPr lang="en-US" sz="2000" dirty="0">
                <a:solidFill>
                  <a:srgbClr val="296B1F"/>
                </a:solidFill>
              </a:rPr>
              <a:t>/D)</a:t>
            </a:r>
          </a:p>
          <a:p>
            <a:pPr marL="519020">
              <a:spcBef>
                <a:spcPts val="1406"/>
              </a:spcBef>
              <a:buClr>
                <a:srgbClr val="972C1F"/>
              </a:buClr>
            </a:pPr>
            <a:r>
              <a:rPr lang="en-US" dirty="0" err="1">
                <a:solidFill>
                  <a:srgbClr val="972C1F"/>
                </a:solidFill>
              </a:rPr>
              <a:t>Sejong</a:t>
            </a:r>
            <a:r>
              <a:rPr lang="en-US" dirty="0">
                <a:solidFill>
                  <a:srgbClr val="972C1F"/>
                </a:solidFill>
              </a:rPr>
              <a:t> University</a:t>
            </a:r>
          </a:p>
          <a:p>
            <a:pPr marL="876195" lvl="1">
              <a:spcBef>
                <a:spcPts val="1406"/>
              </a:spcBef>
              <a:buSzPct val="99000"/>
              <a:buFontTx/>
              <a:buAutoNum type="arabicPeriod"/>
            </a:pPr>
            <a:r>
              <a:rPr lang="en-US" sz="2000" dirty="0">
                <a:solidFill>
                  <a:srgbClr val="972C1F"/>
                </a:solidFill>
              </a:rPr>
              <a:t>ALICE Computing GRID Operation</a:t>
            </a:r>
          </a:p>
          <a:p>
            <a:pPr marL="876195" lvl="1">
              <a:spcBef>
                <a:spcPts val="1406"/>
              </a:spcBef>
              <a:buSzPct val="99000"/>
              <a:buFontTx/>
              <a:buAutoNum type="arabicPeriod"/>
            </a:pPr>
            <a:r>
              <a:rPr lang="en-US" sz="2000" dirty="0">
                <a:solidFill>
                  <a:srgbClr val="972C1F"/>
                </a:solidFill>
              </a:rPr>
              <a:t>Theoretical Calculation on </a:t>
            </a:r>
            <a:r>
              <a:rPr lang="en-US" sz="2000" dirty="0" err="1">
                <a:solidFill>
                  <a:srgbClr val="972C1F"/>
                </a:solidFill>
              </a:rPr>
              <a:t>Hadron</a:t>
            </a:r>
            <a:r>
              <a:rPr lang="en-US" sz="2000" dirty="0">
                <a:solidFill>
                  <a:srgbClr val="972C1F"/>
                </a:solidFill>
              </a:rPr>
              <a:t> Phenomena at LHC (pp and </a:t>
            </a:r>
            <a:r>
              <a:rPr lang="en-US" sz="2000" dirty="0" err="1">
                <a:solidFill>
                  <a:srgbClr val="972C1F"/>
                </a:solidFill>
              </a:rPr>
              <a:t>PbPb</a:t>
            </a:r>
            <a:r>
              <a:rPr lang="en-US" sz="2000" dirty="0">
                <a:solidFill>
                  <a:srgbClr val="972C1F"/>
                </a:solidFill>
              </a:rPr>
              <a:t> collisions)</a:t>
            </a:r>
          </a:p>
          <a:p>
            <a:pPr marL="519020">
              <a:spcBef>
                <a:spcPts val="1406"/>
              </a:spcBef>
              <a:buClr>
                <a:srgbClr val="652C4D"/>
              </a:buClr>
            </a:pPr>
            <a:r>
              <a:rPr lang="en-US" dirty="0" err="1">
                <a:solidFill>
                  <a:srgbClr val="652C4D"/>
                </a:solidFill>
              </a:rPr>
              <a:t>Yonsei</a:t>
            </a:r>
            <a:r>
              <a:rPr lang="en-US" dirty="0">
                <a:solidFill>
                  <a:srgbClr val="652C4D"/>
                </a:solidFill>
              </a:rPr>
              <a:t> University</a:t>
            </a:r>
          </a:p>
          <a:p>
            <a:pPr marL="876195" lvl="1">
              <a:spcBef>
                <a:spcPts val="1406"/>
              </a:spcBef>
              <a:buSzPct val="99000"/>
              <a:buFontTx/>
              <a:buAutoNum type="arabicPeriod"/>
            </a:pPr>
            <a:r>
              <a:rPr lang="en-US" sz="2000" dirty="0">
                <a:solidFill>
                  <a:srgbClr val="652C4D"/>
                </a:solidFill>
              </a:rPr>
              <a:t>ALICE-TRD Installation and Operation</a:t>
            </a:r>
          </a:p>
          <a:p>
            <a:pPr marL="876195" lvl="1">
              <a:spcBef>
                <a:spcPts val="1406"/>
              </a:spcBef>
              <a:buSzPct val="99000"/>
              <a:buFontTx/>
              <a:buAutoNum type="arabicPeriod"/>
            </a:pPr>
            <a:r>
              <a:rPr lang="en-US" sz="2000" dirty="0">
                <a:solidFill>
                  <a:srgbClr val="652C4D"/>
                </a:solidFill>
              </a:rPr>
              <a:t>Direct Photon Measurement Study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545711" y="6447234"/>
            <a:ext cx="31812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/>
            <a:fld id="{EA957647-C490-684D-98FB-AEC07DC0E481}" type="slidenum">
              <a:rPr lang="en-US" sz="1700">
                <a:solidFill>
                  <a:srgbClr val="44422C"/>
                </a:solidFill>
                <a:ea typeface="Optima" charset="0"/>
                <a:cs typeface="Optima" charset="0"/>
              </a:rPr>
              <a:pPr algn="r"/>
              <a:t>26</a:t>
            </a:fld>
            <a:endParaRPr lang="en-US" sz="1700" dirty="0">
              <a:solidFill>
                <a:srgbClr val="44422C"/>
              </a:solidFill>
              <a:ea typeface="Optima" charset="0"/>
              <a:cs typeface="Optima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26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u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 spd="med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Why HMPID?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Pre-ALICE RHIC Physics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436563" y="3769568"/>
            <a:ext cx="1981200" cy="0"/>
          </a:xfrm>
          <a:prstGeom prst="line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436563" y="3769568"/>
            <a:ext cx="0" cy="3937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79388" y="4893518"/>
            <a:ext cx="4535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lvl="1" indent="-285750">
              <a:spcBef>
                <a:spcPct val="20000"/>
              </a:spcBef>
            </a:pPr>
            <a:endParaRPr lang="ko-KR" altLang="en-US" sz="2800">
              <a:ea typeface="굴림" charset="-127"/>
              <a:cs typeface="굴림" charset="-127"/>
            </a:endParaRPr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4608513" y="5350718"/>
            <a:ext cx="4281488" cy="1077912"/>
            <a:chOff x="2880" y="3264"/>
            <a:chExt cx="2697" cy="679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3537" y="3264"/>
              <a:ext cx="2040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1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75000"/>
                <a:buFont typeface="Wingdings" charset="2"/>
                <a:buNone/>
              </a:pPr>
              <a:r>
                <a:rPr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SimSun" pitchFamily="2" charset="-122"/>
                  <a:cs typeface="SimSun" pitchFamily="2" charset="-122"/>
                </a:rPr>
                <a:t>Soft associated particles</a:t>
              </a:r>
              <a:r>
                <a:rPr lang="en-US" altLang="zh-CN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SimSun" pitchFamily="2" charset="-122"/>
                  <a:cs typeface="SimSun" pitchFamily="2" charset="-122"/>
                </a:rPr>
                <a:t> </a:t>
              </a:r>
              <a:r>
                <a:rPr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ea typeface="SimSun" pitchFamily="2" charset="-122"/>
                  <a:cs typeface="SimSun" pitchFamily="2" charset="-122"/>
                  <a:sym typeface="Symbol" charset="2"/>
                </a:rPr>
                <a:t>→</a:t>
              </a:r>
              <a:r>
                <a:rPr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SimSun" pitchFamily="2" charset="-122"/>
                  <a:cs typeface="SimSun" pitchFamily="2" charset="-122"/>
                </a:rPr>
                <a:t> enhancement</a:t>
              </a:r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>
              <a:off x="2880" y="3360"/>
              <a:ext cx="768" cy="432"/>
            </a:xfrm>
            <a:prstGeom prst="rightArrow">
              <a:avLst>
                <a:gd name="adj1" fmla="val 50000"/>
                <a:gd name="adj2" fmla="val 444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4613276" y="3337768"/>
            <a:ext cx="4318000" cy="1077912"/>
            <a:chOff x="2880" y="1800"/>
            <a:chExt cx="2720" cy="679"/>
          </a:xfrm>
        </p:grpSpPr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3502" y="1800"/>
              <a:ext cx="209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1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75000"/>
                <a:buFont typeface="Wingdings" charset="2"/>
                <a:buNone/>
              </a:pPr>
              <a:r>
                <a:rPr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SimSun" pitchFamily="2" charset="-122"/>
                  <a:cs typeface="SimSun" pitchFamily="2" charset="-122"/>
                </a:rPr>
                <a:t>Hard associated particles </a:t>
              </a:r>
              <a:r>
                <a:rPr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ea typeface="SimSun" pitchFamily="2" charset="-122"/>
                  <a:cs typeface="SimSun" pitchFamily="2" charset="-122"/>
                  <a:sym typeface="Symbol" charset="2"/>
                </a:rPr>
                <a:t>→</a:t>
              </a:r>
              <a:r>
                <a:rPr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SimSun" pitchFamily="2" charset="-122"/>
                  <a:cs typeface="SimSun" pitchFamily="2" charset="-122"/>
                </a:rPr>
                <a:t> suppression</a:t>
              </a:r>
            </a:p>
          </p:txBody>
        </p:sp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2880" y="1800"/>
              <a:ext cx="768" cy="364"/>
            </a:xfrm>
            <a:prstGeom prst="rightArrow">
              <a:avLst>
                <a:gd name="adj1" fmla="val 50000"/>
                <a:gd name="adj2" fmla="val 527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Picture 17" descr="dijet_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2276" y="1753443"/>
            <a:ext cx="1619250" cy="1585912"/>
          </a:xfrm>
          <a:prstGeom prst="rect">
            <a:avLst/>
          </a:prstGeom>
          <a:noFill/>
        </p:spPr>
      </p:pic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292101" y="1753443"/>
            <a:ext cx="3679825" cy="4586287"/>
            <a:chOff x="2991" y="614"/>
            <a:chExt cx="2769" cy="3606"/>
          </a:xfrm>
        </p:grpSpPr>
        <p:grpSp>
          <p:nvGrpSpPr>
            <p:cNvPr id="33" name="Group 20"/>
            <p:cNvGrpSpPr>
              <a:grpSpLocks/>
            </p:cNvGrpSpPr>
            <p:nvPr/>
          </p:nvGrpSpPr>
          <p:grpSpPr bwMode="auto">
            <a:xfrm>
              <a:off x="2991" y="2472"/>
              <a:ext cx="2769" cy="1748"/>
              <a:chOff x="2880" y="2144"/>
              <a:chExt cx="2769" cy="1748"/>
            </a:xfrm>
          </p:grpSpPr>
          <p:pic>
            <p:nvPicPr>
              <p:cNvPr id="40" name="Picture 2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0" y="2144"/>
                <a:ext cx="2769" cy="1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Rectangle 22"/>
              <p:cNvSpPr>
                <a:spLocks noChangeArrowheads="1"/>
              </p:cNvSpPr>
              <p:nvPr/>
            </p:nvSpPr>
            <p:spPr bwMode="auto">
              <a:xfrm>
                <a:off x="3894" y="2270"/>
                <a:ext cx="1310" cy="208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2991" y="614"/>
              <a:ext cx="2769" cy="1858"/>
              <a:chOff x="832" y="336"/>
              <a:chExt cx="4031" cy="2781"/>
            </a:xfrm>
          </p:grpSpPr>
          <p:pic>
            <p:nvPicPr>
              <p:cNvPr id="38" name="Picture 24"/>
              <p:cNvPicPr>
                <a:picLocks noChangeAspect="1" noChangeArrowheads="1"/>
              </p:cNvPicPr>
              <p:nvPr/>
            </p:nvPicPr>
            <p:blipFill>
              <a:blip r:embed="rId4"/>
              <a:srcRect t="56252" r="10208"/>
              <a:stretch>
                <a:fillRect/>
              </a:stretch>
            </p:blipFill>
            <p:spPr bwMode="auto">
              <a:xfrm>
                <a:off x="832" y="336"/>
                <a:ext cx="4031" cy="27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1655" y="2433"/>
                <a:ext cx="1801" cy="324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lang="ko-KR" altLang="en-US" sz="1200">
                  <a:solidFill>
                    <a:schemeClr val="bg1"/>
                  </a:solidFill>
                  <a:ea typeface="SimSun" pitchFamily="2" charset="-122"/>
                  <a:cs typeface="SimSun" pitchFamily="2" charset="-122"/>
                </a:endParaRPr>
              </a:p>
            </p:txBody>
          </p:sp>
        </p:grp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4005" y="1208"/>
              <a:ext cx="1382" cy="45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en-US" altLang="zh-CN" sz="1600" b="1">
                  <a:solidFill>
                    <a:srgbClr val="0000FF"/>
                  </a:solidFill>
                  <a:latin typeface="Arial" charset="0"/>
                  <a:ea typeface="SimSun" pitchFamily="2" charset="-122"/>
                  <a:cs typeface="SimSun" pitchFamily="2" charset="-122"/>
                </a:rPr>
                <a:t>p</a:t>
              </a:r>
              <a:r>
                <a:rPr lang="en-US" altLang="zh-CN" sz="1600" b="1" baseline="-25000">
                  <a:solidFill>
                    <a:srgbClr val="0000FF"/>
                  </a:solidFill>
                  <a:latin typeface="Arial" charset="0"/>
                  <a:ea typeface="SimSun" pitchFamily="2" charset="-122"/>
                  <a:cs typeface="SimSun" pitchFamily="2" charset="-122"/>
                </a:rPr>
                <a:t>T</a:t>
              </a:r>
              <a:r>
                <a:rPr lang="en-US" altLang="zh-CN" sz="1600" b="1">
                  <a:solidFill>
                    <a:srgbClr val="0000FF"/>
                  </a:solidFill>
                  <a:latin typeface="Arial" charset="0"/>
                  <a:ea typeface="SimSun" pitchFamily="2" charset="-122"/>
                  <a:cs typeface="SimSun" pitchFamily="2" charset="-122"/>
                </a:rPr>
                <a:t>(assoc) &gt; 2 GeV/c</a:t>
              </a:r>
              <a:endParaRPr lang="en-US" altLang="zh-CN" sz="1600">
                <a:solidFill>
                  <a:srgbClr val="0000FF"/>
                </a:solidFill>
                <a:latin typeface="Arial" charset="0"/>
                <a:ea typeface="SimSun" pitchFamily="2" charset="-122"/>
                <a:cs typeface="SimSun" pitchFamily="2" charset="-122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4098" y="2481"/>
              <a:ext cx="1566" cy="45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en-US" altLang="zh-CN" sz="1600" b="1">
                  <a:solidFill>
                    <a:srgbClr val="0000FF"/>
                  </a:solidFill>
                  <a:latin typeface="Arial" charset="0"/>
                  <a:ea typeface="SimSun" pitchFamily="2" charset="-122"/>
                  <a:cs typeface="SimSun" pitchFamily="2" charset="-122"/>
                </a:rPr>
                <a:t>p</a:t>
              </a:r>
              <a:r>
                <a:rPr lang="en-US" altLang="zh-CN" sz="1600" b="1" baseline="-25000">
                  <a:solidFill>
                    <a:srgbClr val="0000FF"/>
                  </a:solidFill>
                  <a:latin typeface="Arial" charset="0"/>
                  <a:ea typeface="SimSun" pitchFamily="2" charset="-122"/>
                  <a:cs typeface="SimSun" pitchFamily="2" charset="-122"/>
                </a:rPr>
                <a:t>T</a:t>
              </a:r>
              <a:r>
                <a:rPr lang="en-US" altLang="zh-CN" sz="1600" b="1">
                  <a:solidFill>
                    <a:srgbClr val="0000FF"/>
                  </a:solidFill>
                  <a:latin typeface="Arial" charset="0"/>
                  <a:ea typeface="SimSun" pitchFamily="2" charset="-122"/>
                  <a:cs typeface="SimSun" pitchFamily="2" charset="-122"/>
                </a:rPr>
                <a:t>(assoc) &gt; 0.15 GeV/c</a:t>
              </a:r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 rot="18000000">
              <a:off x="3483" y="2113"/>
              <a:ext cx="1380" cy="451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lIns="18288" rIns="18288" anchor="ctr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en-US" altLang="zh-CN" sz="1600" b="1">
                  <a:solidFill>
                    <a:srgbClr val="660066"/>
                  </a:solidFill>
                  <a:latin typeface="Arial" charset="0"/>
                  <a:ea typeface="SimSun" pitchFamily="2" charset="-122"/>
                  <a:cs typeface="SimSun" pitchFamily="2" charset="-122"/>
                </a:rPr>
                <a:t>4 &lt; p</a:t>
              </a:r>
              <a:r>
                <a:rPr lang="en-US" altLang="zh-CN" sz="1600" b="1" baseline="-25000">
                  <a:solidFill>
                    <a:srgbClr val="660066"/>
                  </a:solidFill>
                  <a:latin typeface="Arial" charset="0"/>
                  <a:ea typeface="SimSun" pitchFamily="2" charset="-122"/>
                  <a:cs typeface="SimSun" pitchFamily="2" charset="-122"/>
                </a:rPr>
                <a:t>T</a:t>
              </a:r>
              <a:r>
                <a:rPr lang="en-US" altLang="zh-CN" sz="1600" b="1">
                  <a:solidFill>
                    <a:srgbClr val="660066"/>
                  </a:solidFill>
                  <a:latin typeface="Arial" charset="0"/>
                  <a:ea typeface="SimSun" pitchFamily="2" charset="-122"/>
                  <a:cs typeface="SimSun" pitchFamily="2" charset="-122"/>
                </a:rPr>
                <a:t>(trig) &lt; 6 GeV/c</a:t>
              </a:r>
              <a:endParaRPr lang="en-US" altLang="zh-CN" sz="1600">
                <a:solidFill>
                  <a:srgbClr val="660066"/>
                </a:solidFill>
                <a:latin typeface="Arial" charset="0"/>
                <a:ea typeface="SimSun" pitchFamily="2" charset="-122"/>
                <a:cs typeface="SimSun" pitchFamily="2" charset="-122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124200" y="1068932"/>
            <a:ext cx="3429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Jet Quenching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Why HMPID?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Pre-ALICE RHIC Physics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901700" y="2077346"/>
            <a:ext cx="7475538" cy="3724275"/>
            <a:chOff x="-3408" y="144"/>
            <a:chExt cx="8376" cy="4032"/>
          </a:xfrm>
        </p:grpSpPr>
        <p:pic>
          <p:nvPicPr>
            <p:cNvPr id="9" name="Picture 12" descr="60-8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2" y="144"/>
              <a:ext cx="4176" cy="4032"/>
            </a:xfrm>
            <a:prstGeom prst="rect">
              <a:avLst/>
            </a:prstGeom>
            <a:noFill/>
          </p:spPr>
        </p:pic>
        <p:pic>
          <p:nvPicPr>
            <p:cNvPr id="10" name="Picture 13" descr="Raa1-h-pi0-70-80-lran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408" y="144"/>
              <a:ext cx="4176" cy="4032"/>
            </a:xfrm>
            <a:prstGeom prst="rect">
              <a:avLst/>
            </a:prstGeom>
            <a:noFill/>
          </p:spPr>
        </p:pic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901700" y="2077346"/>
            <a:ext cx="7475538" cy="3724275"/>
            <a:chOff x="-3408" y="144"/>
            <a:chExt cx="8376" cy="4032"/>
          </a:xfrm>
        </p:grpSpPr>
        <p:pic>
          <p:nvPicPr>
            <p:cNvPr id="12" name="Picture 15" descr="40-6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" y="144"/>
              <a:ext cx="4176" cy="4032"/>
            </a:xfrm>
            <a:prstGeom prst="rect">
              <a:avLst/>
            </a:prstGeom>
            <a:noFill/>
          </p:spPr>
        </p:pic>
        <p:pic>
          <p:nvPicPr>
            <p:cNvPr id="13" name="Picture 16" descr="Raa1-h-pi0-40-50-lrang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3408" y="144"/>
              <a:ext cx="4176" cy="4032"/>
            </a:xfrm>
            <a:prstGeom prst="rect">
              <a:avLst/>
            </a:prstGeom>
            <a:noFill/>
          </p:spPr>
        </p:pic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901700" y="2077346"/>
            <a:ext cx="7475538" cy="3724275"/>
            <a:chOff x="-3408" y="144"/>
            <a:chExt cx="8376" cy="4032"/>
          </a:xfrm>
        </p:grpSpPr>
        <p:pic>
          <p:nvPicPr>
            <p:cNvPr id="15" name="Picture 18" descr="20-4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92" y="144"/>
              <a:ext cx="4176" cy="4032"/>
            </a:xfrm>
            <a:prstGeom prst="rect">
              <a:avLst/>
            </a:prstGeom>
            <a:noFill/>
          </p:spPr>
        </p:pic>
        <p:pic>
          <p:nvPicPr>
            <p:cNvPr id="16" name="Picture 19" descr="Raa1-h-pi0-20-30-lrang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408" y="144"/>
              <a:ext cx="4176" cy="4032"/>
            </a:xfrm>
            <a:prstGeom prst="rect">
              <a:avLst/>
            </a:prstGeom>
            <a:noFill/>
          </p:spPr>
        </p:pic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901700" y="2077346"/>
            <a:ext cx="7475538" cy="3724275"/>
            <a:chOff x="-3408" y="144"/>
            <a:chExt cx="8376" cy="4032"/>
          </a:xfrm>
        </p:grpSpPr>
        <p:pic>
          <p:nvPicPr>
            <p:cNvPr id="18" name="Picture 21" descr="0-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2" y="144"/>
              <a:ext cx="4176" cy="4032"/>
            </a:xfrm>
            <a:prstGeom prst="rect">
              <a:avLst/>
            </a:prstGeom>
            <a:noFill/>
          </p:spPr>
        </p:pic>
        <p:pic>
          <p:nvPicPr>
            <p:cNvPr id="19" name="Picture 22" descr="Raa1-h-pi0-0-10-lrang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408" y="144"/>
              <a:ext cx="4176" cy="4032"/>
            </a:xfrm>
            <a:prstGeom prst="rect">
              <a:avLst/>
            </a:prstGeom>
            <a:noFill/>
          </p:spPr>
        </p:pic>
      </p:grp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078413" y="5512696"/>
            <a:ext cx="1495425" cy="3048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1400">
                <a:solidFill>
                  <a:srgbClr val="FF0000"/>
                </a:solidFill>
                <a:latin typeface="Arial" charset="0"/>
                <a:ea typeface="굴림" charset="-127"/>
                <a:cs typeface="Arial" charset="0"/>
              </a:rPr>
              <a:t>Preliminary Data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400175" y="5512696"/>
            <a:ext cx="992188" cy="3048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1400">
                <a:solidFill>
                  <a:srgbClr val="FF0000"/>
                </a:solidFill>
                <a:latin typeface="Arial" charset="0"/>
                <a:ea typeface="굴림" charset="-127"/>
                <a:cs typeface="Arial" charset="0"/>
              </a:rPr>
              <a:t>Final Data</a:t>
            </a:r>
          </a:p>
        </p:txBody>
      </p:sp>
      <p:pic>
        <p:nvPicPr>
          <p:cNvPr id="22" name="Picture 17" descr="phenix_75_72dp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61421" y="3067598"/>
            <a:ext cx="1008063" cy="32861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124200" y="1068932"/>
            <a:ext cx="3429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High </a:t>
            </a:r>
            <a:r>
              <a:rPr lang="en-US" sz="2800" dirty="0" err="1" smtClean="0">
                <a:solidFill>
                  <a:srgbClr val="FF000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 suppression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Why HMPID?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Pre-ALICE RHIC Physics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5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51050" y="1701395"/>
            <a:ext cx="6335713" cy="4752975"/>
          </a:xfrm>
          <a:prstGeom prst="rect">
            <a:avLst/>
          </a:prstGeom>
          <a:noFill/>
        </p:spPr>
      </p:pic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827088" y="909232"/>
            <a:ext cx="5416550" cy="3816350"/>
            <a:chOff x="288" y="1728"/>
            <a:chExt cx="2400" cy="1507"/>
          </a:xfrm>
        </p:grpSpPr>
        <p:pic>
          <p:nvPicPr>
            <p:cNvPr id="26" name="Picture 8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" y="1728"/>
              <a:ext cx="2400" cy="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2160"/>
              <a:ext cx="106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Why HMPID?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Physics of the HMPID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199" y="1711911"/>
            <a:ext cx="8488355" cy="4417836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Low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particle spectra (&lt; 1 </a:t>
            </a:r>
            <a:r>
              <a:rPr lang="en-US" sz="2800" dirty="0" err="1" smtClean="0"/>
              <a:t>GeV/c</a:t>
            </a:r>
            <a:r>
              <a:rPr lang="en-US" sz="2800" dirty="0" smtClean="0"/>
              <a:t>) 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Temperature of the formed medium, via thermal particle emission</a:t>
            </a:r>
          </a:p>
          <a:p>
            <a:pPr>
              <a:spcAft>
                <a:spcPts val="2400"/>
              </a:spcAft>
            </a:pPr>
            <a:r>
              <a:rPr lang="en-US" sz="2800" dirty="0" smtClean="0">
                <a:sym typeface="Wingdings"/>
              </a:rPr>
              <a:t>High </a:t>
            </a:r>
            <a:r>
              <a:rPr lang="en-US" sz="2800" dirty="0" err="1" smtClean="0">
                <a:sym typeface="Wingdings"/>
              </a:rPr>
              <a:t>p</a:t>
            </a:r>
            <a:r>
              <a:rPr lang="en-US" sz="2800" baseline="-25000" dirty="0" err="1" smtClean="0">
                <a:sym typeface="Wingdings"/>
              </a:rPr>
              <a:t>T</a:t>
            </a:r>
            <a:r>
              <a:rPr lang="en-US" sz="2800" dirty="0" smtClean="0">
                <a:sym typeface="Wingdings"/>
              </a:rPr>
              <a:t> particle production </a:t>
            </a:r>
            <a:r>
              <a:rPr lang="en-US" sz="2800" dirty="0" err="1" smtClean="0">
                <a:sym typeface="Wingdings"/>
              </a:rPr>
              <a:t></a:t>
            </a:r>
            <a:r>
              <a:rPr lang="en-US" sz="2800" dirty="0" smtClean="0">
                <a:sym typeface="Wingdings"/>
              </a:rPr>
              <a:t> hard processes (</a:t>
            </a:r>
            <a:r>
              <a:rPr lang="en-US" sz="2800" dirty="0" err="1" smtClean="0">
                <a:sym typeface="Wingdings"/>
              </a:rPr>
              <a:t>perturbative</a:t>
            </a:r>
            <a:r>
              <a:rPr lang="en-US" sz="2800" dirty="0" smtClean="0">
                <a:sym typeface="Wingdings"/>
              </a:rPr>
              <a:t> QCD)</a:t>
            </a:r>
          </a:p>
          <a:p>
            <a:pPr>
              <a:spcAft>
                <a:spcPts val="2400"/>
              </a:spcAft>
            </a:pPr>
            <a:r>
              <a:rPr lang="en-US" sz="2800" dirty="0" smtClean="0">
                <a:sym typeface="Wingdings"/>
              </a:rPr>
              <a:t>Density of the formed medium in AA collisions </a:t>
            </a:r>
            <a:r>
              <a:rPr lang="en-US" sz="2800" dirty="0" err="1" smtClean="0">
                <a:sym typeface="Wingdings"/>
              </a:rPr>
              <a:t></a:t>
            </a:r>
            <a:r>
              <a:rPr lang="en-US" sz="2800" dirty="0" smtClean="0">
                <a:sym typeface="Wingdings"/>
              </a:rPr>
              <a:t> energy loss of high-energy </a:t>
            </a:r>
            <a:r>
              <a:rPr lang="en-US" sz="2800" dirty="0" err="1" smtClean="0">
                <a:sym typeface="Wingdings"/>
              </a:rPr>
              <a:t>partons</a:t>
            </a:r>
            <a:r>
              <a:rPr lang="en-US" sz="2800" dirty="0" smtClean="0">
                <a:sym typeface="Wingdings"/>
              </a:rPr>
              <a:t> traversing the medium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049230"/>
            <a:ext cx="8488355" cy="500338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ym typeface="Wingdings"/>
              </a:rPr>
              <a:t>Large E</a:t>
            </a:r>
            <a:r>
              <a:rPr lang="en-US" sz="2400" baseline="-25000" dirty="0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 jet suppression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high </a:t>
            </a:r>
            <a:r>
              <a:rPr lang="en-US" sz="2400" dirty="0" err="1" smtClean="0">
                <a:sym typeface="Wingdings"/>
              </a:rPr>
              <a:t>p</a:t>
            </a:r>
            <a:r>
              <a:rPr lang="en-US" sz="2400" baseline="-25000" dirty="0" err="1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 particle suppression.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Wingdings"/>
              </a:rPr>
              <a:t>Comparison of high </a:t>
            </a:r>
            <a:r>
              <a:rPr lang="en-US" sz="2400" dirty="0" err="1" smtClean="0">
                <a:sym typeface="Wingdings"/>
              </a:rPr>
              <a:t>p</a:t>
            </a:r>
            <a:r>
              <a:rPr lang="en-US" sz="2400" baseline="-25000" dirty="0" err="1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 spectra in AA and pp 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ym typeface="Wingdings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ym typeface="Wingdings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ym typeface="Wingdings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ym typeface="Wingdings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Wingdings"/>
              </a:rPr>
              <a:t>Comparison of proton and antiproton spectra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quark jets vs. gluon jets [PRL68, 1480]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tagging quark vs. gluon jets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Wingdings"/>
              </a:rPr>
              <a:t>Gluons with more colors lose more energy in a dense medium than quarks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suppressing </a:t>
            </a:r>
            <a:r>
              <a:rPr lang="en-US" sz="2400" dirty="0" err="1" smtClean="0">
                <a:sym typeface="Wingdings"/>
              </a:rPr>
              <a:t>pbar</a:t>
            </a:r>
            <a:r>
              <a:rPr lang="en-US" sz="2400" dirty="0" smtClean="0">
                <a:sym typeface="Wingdings"/>
              </a:rPr>
              <a:t> at high </a:t>
            </a:r>
            <a:r>
              <a:rPr lang="en-US" sz="2400" dirty="0" err="1" smtClean="0">
                <a:sym typeface="Wingdings"/>
              </a:rPr>
              <a:t>p</a:t>
            </a:r>
            <a:r>
              <a:rPr lang="en-US" sz="2400" baseline="-25000" dirty="0" err="1" smtClean="0">
                <a:sym typeface="Wingdings"/>
              </a:rPr>
              <a:t>T</a:t>
            </a:r>
            <a:endParaRPr lang="en-US" sz="2400" baseline="-25000" dirty="0" smtClean="0">
              <a:sym typeface="Wingdings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Why HMPID?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Physics of the HMPID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16000" contrast="63000"/>
          </a:blip>
          <a:stretch>
            <a:fillRect/>
          </a:stretch>
        </p:blipFill>
        <p:spPr>
          <a:xfrm>
            <a:off x="1873250" y="2170144"/>
            <a:ext cx="5397500" cy="25019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Why HMPID?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PID in ALICE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6097" y="1173485"/>
            <a:ext cx="80620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n-US" sz="2400" dirty="0" smtClean="0"/>
              <a:t>Full </a:t>
            </a:r>
            <a:r>
              <a:rPr lang="en-US" sz="2400" dirty="0" err="1" smtClean="0"/>
              <a:t>azimuthal</a:t>
            </a:r>
            <a:r>
              <a:rPr lang="en-US" sz="2400" dirty="0" smtClean="0"/>
              <a:t> coverage : ITS, TPC, </a:t>
            </a:r>
            <a:r>
              <a:rPr lang="en-US" sz="2400" dirty="0" err="1" smtClean="0"/>
              <a:t>ToF</a:t>
            </a:r>
            <a:endParaRPr lang="en-US" sz="2400" dirty="0" smtClean="0"/>
          </a:p>
          <a:p>
            <a:pPr>
              <a:spcAft>
                <a:spcPts val="6000"/>
              </a:spcAft>
            </a:pPr>
            <a:r>
              <a:rPr lang="en-US" sz="2400" dirty="0" smtClean="0"/>
              <a:t>ITS, TPC </a:t>
            </a:r>
            <a:r>
              <a:rPr lang="en-US" sz="2400" dirty="0" err="1" smtClean="0"/>
              <a:t>upto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dirty="0" smtClean="0"/>
              <a:t> ~ 600 </a:t>
            </a:r>
            <a:r>
              <a:rPr lang="en-US" sz="2400" dirty="0" err="1" smtClean="0"/>
              <a:t>MeV/c</a:t>
            </a:r>
            <a:endParaRPr lang="en-US" sz="2400" dirty="0" smtClean="0"/>
          </a:p>
          <a:p>
            <a:pPr>
              <a:spcAft>
                <a:spcPts val="6000"/>
              </a:spcAft>
            </a:pPr>
            <a:r>
              <a:rPr lang="en-US" sz="2400" dirty="0" err="1" smtClean="0"/>
              <a:t>ToF</a:t>
            </a:r>
            <a:r>
              <a:rPr lang="en-US" sz="2400" dirty="0" smtClean="0"/>
              <a:t> </a:t>
            </a:r>
            <a:r>
              <a:rPr lang="en-US" sz="2400" dirty="0" err="1" smtClean="0"/>
              <a:t>upto</a:t>
            </a:r>
            <a:r>
              <a:rPr lang="en-US" sz="2400" dirty="0" smtClean="0"/>
              <a:t> ~ 1.2 – 1.4 </a:t>
            </a:r>
            <a:r>
              <a:rPr lang="en-US" sz="2400" dirty="0" err="1" smtClean="0"/>
              <a:t>GeV/c</a:t>
            </a:r>
            <a:endParaRPr lang="en-US" sz="2400" dirty="0" smtClean="0"/>
          </a:p>
          <a:p>
            <a:pPr>
              <a:spcAft>
                <a:spcPts val="6000"/>
              </a:spcAft>
            </a:pPr>
            <a:endParaRPr lang="en-US" sz="2400" dirty="0" smtClean="0"/>
          </a:p>
          <a:p>
            <a:pPr>
              <a:spcAft>
                <a:spcPts val="6000"/>
              </a:spcAft>
            </a:pPr>
            <a:r>
              <a:rPr lang="en-US" sz="2400" dirty="0" smtClean="0"/>
              <a:t>Single-arm detector : HMPID for 1 – 5 </a:t>
            </a:r>
            <a:r>
              <a:rPr lang="en-US" sz="2400" dirty="0" err="1" smtClean="0"/>
              <a:t>GeV/c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43000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ALICE: </a:t>
            </a:r>
            <a:r>
              <a:rPr kumimoji="0" lang="en-US" sz="3700" b="0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dedicated HI experiment</a:t>
            </a:r>
            <a:endParaRPr kumimoji="0" lang="en-US" sz="3700" b="0" i="0" u="none" strike="noStrike" kern="0" cap="none" spc="0" normalizeH="0" baseline="0" noProof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" descr="AliceA4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-13494"/>
            <a:ext cx="91916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1539875" y="304800"/>
            <a:ext cx="2311400" cy="963613"/>
            <a:chOff x="934" y="192"/>
            <a:chExt cx="1456" cy="607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934" y="192"/>
              <a:ext cx="1456" cy="213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chemeClr val="bg1"/>
                  </a:solidFill>
                  <a:latin typeface="Comic Sans MS" pitchFamily="-110" charset="0"/>
                </a:rPr>
                <a:t>Solenoid magnet 0.5 T</a:t>
              </a: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H="1">
              <a:off x="1429" y="436"/>
              <a:ext cx="362" cy="3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90333" y="4985286"/>
            <a:ext cx="25338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rgbClr val="FFFF00"/>
                </a:solidFill>
                <a:latin typeface="Comic Sans MS" pitchFamily="-110" charset="0"/>
              </a:rPr>
              <a:t>Central tracking system:</a:t>
            </a:r>
          </a:p>
          <a:p>
            <a:pPr lvl="1" eaLnBrk="0" hangingPunct="0">
              <a:buFontTx/>
              <a:buChar char="•"/>
            </a:pPr>
            <a:r>
              <a:rPr lang="en-US" sz="1600" dirty="0">
                <a:solidFill>
                  <a:srgbClr val="FFFF00"/>
                </a:solidFill>
                <a:latin typeface="Comic Sans MS" pitchFamily="-110" charset="0"/>
              </a:rPr>
              <a:t> ITS </a:t>
            </a:r>
            <a:endParaRPr lang="en-US" sz="1600" dirty="0" smtClean="0">
              <a:solidFill>
                <a:srgbClr val="FFFF00"/>
              </a:solidFill>
              <a:latin typeface="Comic Sans MS" pitchFamily="-110" charset="0"/>
            </a:endParaRPr>
          </a:p>
          <a:p>
            <a:pPr lvl="1" eaLnBrk="0" hangingPunct="0">
              <a:buFontTx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omic Sans MS" pitchFamily="-110" charset="0"/>
              </a:rPr>
              <a:t> TPC</a:t>
            </a:r>
            <a:endParaRPr lang="en-US" sz="1600" dirty="0">
              <a:solidFill>
                <a:srgbClr val="FFFF00"/>
              </a:solidFill>
              <a:latin typeface="Comic Sans MS" pitchFamily="-110" charset="0"/>
            </a:endParaRPr>
          </a:p>
          <a:p>
            <a:pPr lvl="1" eaLnBrk="0" hangingPunct="0">
              <a:buFontTx/>
              <a:buChar char="•"/>
            </a:pPr>
            <a:r>
              <a:rPr lang="en-US" sz="1600" dirty="0">
                <a:solidFill>
                  <a:srgbClr val="FFFF00"/>
                </a:solidFill>
                <a:latin typeface="Comic Sans MS" pitchFamily="-110" charset="0"/>
              </a:rPr>
              <a:t> TRD</a:t>
            </a:r>
          </a:p>
          <a:p>
            <a:pPr lvl="1" eaLnBrk="0" hangingPunct="0">
              <a:buFontTx/>
              <a:buChar char="•"/>
            </a:pPr>
            <a:r>
              <a:rPr lang="en-US" sz="1600" dirty="0">
                <a:solidFill>
                  <a:srgbClr val="FFFF00"/>
                </a:solidFill>
                <a:latin typeface="Comic Sans MS" pitchFamily="-110" charset="0"/>
              </a:rPr>
              <a:t> TOF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1979613" y="3284538"/>
            <a:ext cx="1152525" cy="17287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1979613" y="3716338"/>
            <a:ext cx="1368425" cy="17287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2051050" y="4005263"/>
            <a:ext cx="1225550" cy="1871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2051050" y="4292600"/>
            <a:ext cx="1368425" cy="20161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3851275" y="3357563"/>
            <a:ext cx="1873250" cy="1871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V="1">
            <a:off x="5724525" y="3141663"/>
            <a:ext cx="142875" cy="20875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V="1">
            <a:off x="5724525" y="3141663"/>
            <a:ext cx="1439863" cy="20875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H="1" flipV="1">
            <a:off x="4284663" y="3429000"/>
            <a:ext cx="1439862" cy="2232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 flipV="1">
            <a:off x="5364163" y="3068638"/>
            <a:ext cx="360362" cy="25923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V="1">
            <a:off x="5724525" y="2997200"/>
            <a:ext cx="576263" cy="2663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H="1" flipV="1">
            <a:off x="4787900" y="3429000"/>
            <a:ext cx="936625" cy="2232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5724525" y="2997200"/>
            <a:ext cx="1223963" cy="2663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V="1">
            <a:off x="5724525" y="2852738"/>
            <a:ext cx="1800225" cy="32400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 flipV="1">
            <a:off x="5724525" y="3357563"/>
            <a:ext cx="2232025" cy="2735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1908175" y="2133600"/>
            <a:ext cx="2347117" cy="830997"/>
          </a:xfrm>
          <a:prstGeom prst="rect">
            <a:avLst/>
          </a:prstGeom>
          <a:solidFill>
            <a:srgbClr val="008000">
              <a:alpha val="32000"/>
            </a:srgb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Comic Sans MS" pitchFamily="-110" charset="0"/>
              </a:rPr>
              <a:t>Specialized detectors:</a:t>
            </a:r>
          </a:p>
          <a:p>
            <a:pPr lvl="1" eaLnBrk="0" hangingPunct="0"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  <a:latin typeface="Comic Sans MS" pitchFamily="-110" charset="0"/>
              </a:rPr>
              <a:t> HMPID</a:t>
            </a:r>
          </a:p>
          <a:p>
            <a:pPr lvl="1" eaLnBrk="0" hangingPunct="0"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  <a:latin typeface="Comic Sans MS" pitchFamily="-110" charset="0"/>
              </a:rPr>
              <a:t> PHOS</a:t>
            </a: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 flipH="1">
            <a:off x="2339974" y="2964597"/>
            <a:ext cx="560388" cy="132800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 flipV="1">
            <a:off x="3124200" y="1844674"/>
            <a:ext cx="223838" cy="2889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 flipH="1" flipV="1">
            <a:off x="5435600" y="2133600"/>
            <a:ext cx="288925" cy="4391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107950" y="1014413"/>
            <a:ext cx="25058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90"/>
                </a:solidFill>
                <a:latin typeface="Comic Sans MS" pitchFamily="-110" charset="0"/>
              </a:rPr>
              <a:t>Forward detectors:</a:t>
            </a:r>
          </a:p>
          <a:p>
            <a:pPr lvl="1" eaLnBrk="0" hangingPunct="0">
              <a:buFontTx/>
              <a:buChar char="•"/>
            </a:pPr>
            <a:r>
              <a:rPr lang="en-US" sz="1600" dirty="0">
                <a:solidFill>
                  <a:srgbClr val="000090"/>
                </a:solidFill>
                <a:latin typeface="Comic Sans MS" pitchFamily="-110" charset="0"/>
              </a:rPr>
              <a:t> PMD</a:t>
            </a:r>
          </a:p>
          <a:p>
            <a:pPr lvl="1" eaLnBrk="0" hangingPunct="0">
              <a:buFontTx/>
              <a:buChar char="•"/>
            </a:pPr>
            <a:r>
              <a:rPr lang="en-US" sz="1600" dirty="0">
                <a:solidFill>
                  <a:srgbClr val="000090"/>
                </a:solidFill>
                <a:latin typeface="Comic Sans MS" pitchFamily="-110" charset="0"/>
              </a:rPr>
              <a:t> FMD, T0, V0, ZDC</a:t>
            </a: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>
            <a:off x="1143000" y="1845410"/>
            <a:ext cx="908050" cy="129625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5076825" y="188913"/>
            <a:ext cx="2052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rgbClr val="FFFF00"/>
                </a:solidFill>
                <a:latin typeface="Comic Sans MS" pitchFamily="-110" charset="0"/>
              </a:rPr>
              <a:t>Cosmic rays trigger</a:t>
            </a: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H="1">
            <a:off x="3779838" y="476250"/>
            <a:ext cx="1296987" cy="2873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787900" y="5445125"/>
            <a:ext cx="24288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FF"/>
                </a:solidFill>
                <a:latin typeface="Comic Sans MS" pitchFamily="-110" charset="0"/>
              </a:rPr>
              <a:t>MUON Spectrometer:</a:t>
            </a:r>
          </a:p>
          <a:p>
            <a:pPr lvl="1" eaLnBrk="0" hangingPunct="0"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  <a:latin typeface="Comic Sans MS" pitchFamily="-110" charset="0"/>
              </a:rPr>
              <a:t> absorbers</a:t>
            </a:r>
          </a:p>
          <a:p>
            <a:pPr lvl="1" eaLnBrk="0" hangingPunct="0"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  <a:latin typeface="Comic Sans MS" pitchFamily="-110" charset="0"/>
              </a:rPr>
              <a:t> tracking stations</a:t>
            </a:r>
          </a:p>
          <a:p>
            <a:pPr lvl="1" eaLnBrk="0" hangingPunct="0"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  <a:latin typeface="Comic Sans MS" pitchFamily="-110" charset="0"/>
              </a:rPr>
              <a:t> trigger chambers</a:t>
            </a:r>
          </a:p>
          <a:p>
            <a:pPr lvl="1" eaLnBrk="0" hangingPunct="0"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  <a:latin typeface="Comic Sans MS" pitchFamily="-110" charset="0"/>
              </a:rPr>
              <a:t> dipole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9" dur="indefinite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0" dur="indefinite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0" dur="indefinite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1" dur="indefinite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build="allAtOnce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build="allAtOnce"/>
      <p:bldP spid="39" grpId="0" animBg="1"/>
      <p:bldP spid="39" grpId="1" animBg="1"/>
      <p:bldP spid="39" grpId="2" animBg="1"/>
      <p:bldP spid="40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911179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Why HMPID?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9159-731E-1048-90FA-AD2EDBD73BB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HIM 2009-09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0"/>
            <a:ext cx="6019800" cy="911179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PID in ALICE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I.-K.Yoo in PNU</a:t>
            </a:r>
            <a:endParaRPr lang="en-US"/>
          </a:p>
        </p:txBody>
      </p:sp>
      <p:pic>
        <p:nvPicPr>
          <p:cNvPr id="12" name="Picture 4" descr="alice_pid_summary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1425" y="1943100"/>
            <a:ext cx="721836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1683</Words>
  <Application>Microsoft Macintosh PowerPoint</Application>
  <PresentationFormat>On-screen Show (4:3)</PresentationFormat>
  <Paragraphs>276</Paragraphs>
  <Slides>26</Slides>
  <Notes>2</Notes>
  <HiddenSlides>1</HiddenSlides>
  <MMClips>1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Office Theme</vt:lpstr>
      <vt:lpstr>Inkwell</vt:lpstr>
      <vt:lpstr>Photo Editor Photo</vt:lpstr>
      <vt:lpstr>Fotografia Photo Editor</vt:lpstr>
      <vt:lpstr>Acrobat Document</vt:lpstr>
      <vt:lpstr>High Momentum Particle IDentification (HMPID) in ALICE</vt:lpstr>
      <vt:lpstr>Outline</vt:lpstr>
      <vt:lpstr>Why HMPID?</vt:lpstr>
      <vt:lpstr>Why HMPID?</vt:lpstr>
      <vt:lpstr>Why HMPID?</vt:lpstr>
      <vt:lpstr>Why HMPID?</vt:lpstr>
      <vt:lpstr>Why HMPID?</vt:lpstr>
      <vt:lpstr>Why HMPID?</vt:lpstr>
      <vt:lpstr>Why HMPID?</vt:lpstr>
      <vt:lpstr>Why HMPID?</vt:lpstr>
      <vt:lpstr>HMPID RICH</vt:lpstr>
      <vt:lpstr>HMPID RICH</vt:lpstr>
      <vt:lpstr>HMPID RICH</vt:lpstr>
      <vt:lpstr>HMPID RICH</vt:lpstr>
      <vt:lpstr>Slide 15</vt:lpstr>
      <vt:lpstr>Test HMPID</vt:lpstr>
      <vt:lpstr>Test HMPID</vt:lpstr>
      <vt:lpstr>Test HMPID</vt:lpstr>
      <vt:lpstr>VHMPID Project</vt:lpstr>
      <vt:lpstr>VHMPID Project</vt:lpstr>
      <vt:lpstr>ALICE VHMPID Collaboration</vt:lpstr>
      <vt:lpstr>Korea-ALICE Institutions</vt:lpstr>
      <vt:lpstr>Korea-ALICE Budget</vt:lpstr>
      <vt:lpstr>Korea-ALICE Steering Committee</vt:lpstr>
      <vt:lpstr>Korea-ALICE Activities</vt:lpstr>
      <vt:lpstr>Korea-ALICE Activities (contin.)</vt:lpstr>
    </vt:vector>
  </TitlesOfParts>
  <Company>Dep. of Physics, Pusan National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Momentum Particle IDentification (HMPID) in ALICE</dc:title>
  <dc:creator>In-Kwon Yoo</dc:creator>
  <cp:lastModifiedBy>In-Kwon Yoo</cp:lastModifiedBy>
  <cp:revision>18</cp:revision>
  <dcterms:created xsi:type="dcterms:W3CDTF">2009-09-24T10:32:56Z</dcterms:created>
  <dcterms:modified xsi:type="dcterms:W3CDTF">2009-09-24T10:43:12Z</dcterms:modified>
</cp:coreProperties>
</file>