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3" r:id="rId3"/>
    <p:sldId id="258" r:id="rId4"/>
    <p:sldId id="301" r:id="rId5"/>
    <p:sldId id="302" r:id="rId6"/>
    <p:sldId id="287" r:id="rId7"/>
    <p:sldId id="288" r:id="rId8"/>
    <p:sldId id="268" r:id="rId9"/>
    <p:sldId id="289" r:id="rId10"/>
    <p:sldId id="304" r:id="rId11"/>
    <p:sldId id="305" r:id="rId12"/>
    <p:sldId id="266" r:id="rId13"/>
    <p:sldId id="267" r:id="rId14"/>
    <p:sldId id="297" r:id="rId15"/>
    <p:sldId id="298" r:id="rId16"/>
    <p:sldId id="270" r:id="rId17"/>
    <p:sldId id="261" r:id="rId18"/>
    <p:sldId id="271" r:id="rId19"/>
    <p:sldId id="283" r:id="rId20"/>
    <p:sldId id="273" r:id="rId21"/>
    <p:sldId id="274" r:id="rId22"/>
    <p:sldId id="275" r:id="rId23"/>
    <p:sldId id="296" r:id="rId24"/>
    <p:sldId id="276" r:id="rId25"/>
    <p:sldId id="299" r:id="rId26"/>
    <p:sldId id="281" r:id="rId27"/>
    <p:sldId id="300" r:id="rId28"/>
    <p:sldId id="282" r:id="rId29"/>
    <p:sldId id="277" r:id="rId30"/>
    <p:sldId id="278" r:id="rId31"/>
    <p:sldId id="279" r:id="rId32"/>
    <p:sldId id="280" r:id="rId33"/>
  </p:sldIdLst>
  <p:sldSz cx="9144000" cy="6858000" type="screen4x3"/>
  <p:notesSz cx="7099300" cy="10234613"/>
  <p:embeddedFontLst>
    <p:embeddedFont>
      <p:font typeface="HY견고딕" pitchFamily="18" charset="-127"/>
      <p:regular r:id="rId36"/>
    </p:embeddedFont>
    <p:embeddedFont>
      <p:font typeface="Franklin Gothic Demi" pitchFamily="34" charset="0"/>
      <p:regular r:id="rId37"/>
      <p:italic r:id="rId38"/>
    </p:embeddedFont>
    <p:embeddedFont>
      <p:font typeface="맑은 고딕" pitchFamily="50" charset="-127"/>
      <p:regular r:id="rId39"/>
      <p:bold r:id="rId40"/>
    </p:embeddedFont>
    <p:embeddedFont>
      <p:font typeface="Antique Olive Roman" pitchFamily="34" charset="0"/>
      <p:regular r:id="rId41"/>
      <p:bold r:id="rId42"/>
      <p:italic r:id="rId43"/>
    </p:embeddedFont>
    <p:embeddedFont>
      <p:font typeface="Helvetica" pitchFamily="34" charset="0"/>
      <p:regular r:id="rId44"/>
      <p:bold r:id="rId45"/>
      <p:italic r:id="rId46"/>
      <p:boldItalic r:id="rId47"/>
    </p:embeddedFont>
    <p:embeddedFont>
      <p:font typeface="Times" pitchFamily="18" charset="0"/>
      <p:regular r:id="rId48"/>
      <p:bold r:id="rId49"/>
      <p:italic r:id="rId50"/>
      <p:boldItalic r:id="rId5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2C2A"/>
    <a:srgbClr val="67211F"/>
    <a:srgbClr val="CC9900"/>
    <a:srgbClr val="FF99CC"/>
    <a:srgbClr val="FF99FF"/>
    <a:srgbClr val="C64D4A"/>
    <a:srgbClr val="C95653"/>
    <a:srgbClr val="DB9B99"/>
    <a:srgbClr val="5B1D1B"/>
    <a:srgbClr val="7F2523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064" y="-7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/>
          <a:lstStyle>
            <a:lvl1pPr algn="l">
              <a:defRPr sz="14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/>
          <a:lstStyle>
            <a:lvl1pPr algn="r">
              <a:defRPr sz="1400"/>
            </a:lvl1pPr>
          </a:lstStyle>
          <a:p>
            <a:fld id="{EF60505B-C52F-4509-A303-B37DA158FBF7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 anchor="b"/>
          <a:lstStyle>
            <a:lvl1pPr algn="l">
              <a:defRPr sz="14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 anchor="b"/>
          <a:lstStyle>
            <a:lvl1pPr algn="r">
              <a:defRPr sz="1400"/>
            </a:lvl1pPr>
          </a:lstStyle>
          <a:p>
            <a:fld id="{14628441-7943-440F-AF29-966DF2B4D7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/>
          <a:lstStyle>
            <a:lvl1pPr algn="l">
              <a:defRPr sz="14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/>
          <a:lstStyle>
            <a:lvl1pPr algn="r">
              <a:defRPr sz="1400"/>
            </a:lvl1pPr>
          </a:lstStyle>
          <a:p>
            <a:fld id="{335F4BE6-7E33-4AD9-BDF9-D91000AE7F1A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6" tIns="49523" rIns="99046" bIns="4952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6"/>
          </a:xfrm>
          <a:prstGeom prst="rect">
            <a:avLst/>
          </a:prstGeom>
        </p:spPr>
        <p:txBody>
          <a:bodyPr vert="horz" lIns="99046" tIns="49523" rIns="99046" bIns="49523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 anchor="b"/>
          <a:lstStyle>
            <a:lvl1pPr algn="l">
              <a:defRPr sz="14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 anchor="b"/>
          <a:lstStyle>
            <a:lvl1pPr algn="r">
              <a:defRPr sz="1400"/>
            </a:lvl1pPr>
          </a:lstStyle>
          <a:p>
            <a:fld id="{B4E1B325-BF75-478A-8F6F-CF5161ECCC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44661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4495" y="142852"/>
            <a:ext cx="7163722" cy="785818"/>
          </a:xfrm>
          <a:gradFill flip="none" rotWithShape="1">
            <a:gsLst>
              <a:gs pos="0">
                <a:srgbClr val="DB9B99">
                  <a:alpha val="44000"/>
                </a:srgbClr>
              </a:gs>
              <a:gs pos="30000">
                <a:srgbClr val="C64D4A"/>
              </a:gs>
              <a:gs pos="70000">
                <a:srgbClr val="67211F"/>
              </a:gs>
              <a:gs pos="100000">
                <a:srgbClr val="5B1D1B"/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Antique Olive Roman" pitchFamily="34" charset="0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2922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53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29" name="_x76899240" descr="EMB000004085ee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6697" y="142853"/>
            <a:ext cx="655822" cy="881880"/>
          </a:xfrm>
          <a:prstGeom prst="rect">
            <a:avLst/>
          </a:prstGeom>
          <a:noFill/>
        </p:spPr>
      </p:pic>
      <p:cxnSp>
        <p:nvCxnSpPr>
          <p:cNvPr id="11" name="직선 연결선 10"/>
          <p:cNvCxnSpPr/>
          <p:nvPr userDrawn="1"/>
        </p:nvCxnSpPr>
        <p:spPr>
          <a:xfrm>
            <a:off x="500034" y="6357958"/>
            <a:ext cx="821537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 descr="Logo-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155731"/>
            <a:ext cx="785818" cy="7898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gi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Liquid-2.png"/>
          <p:cNvPicPr>
            <a:picLocks noChangeAspect="1"/>
          </p:cNvPicPr>
          <p:nvPr/>
        </p:nvPicPr>
        <p:blipFill>
          <a:blip r:embed="rId2" cstate="print"/>
          <a:srcRect t="7800"/>
          <a:stretch>
            <a:fillRect/>
          </a:stretch>
        </p:blipFill>
        <p:spPr>
          <a:xfrm>
            <a:off x="-13001" y="-30201"/>
            <a:ext cx="9157001" cy="690770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99854" y="1357298"/>
            <a:ext cx="7500990" cy="2357454"/>
          </a:xfrm>
          <a:solidFill>
            <a:schemeClr val="bg1">
              <a:alpha val="67000"/>
            </a:schemeClr>
          </a:solidFill>
        </p:spPr>
        <p:txBody>
          <a:bodyPr>
            <a:noAutofit/>
          </a:bodyPr>
          <a:lstStyle/>
          <a:p>
            <a:r>
              <a:rPr lang="en-US" altLang="ko-KR" sz="4800" dirty="0" smtClean="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Overview of </a:t>
            </a:r>
            <a:br>
              <a:rPr lang="en-US" altLang="ko-KR" sz="4800" dirty="0" smtClean="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4800" dirty="0" smtClean="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Heavy-Ion Physics Program in CMS</a:t>
            </a:r>
            <a:endParaRPr lang="ko-KR" altLang="en-US" sz="4800" dirty="0">
              <a:solidFill>
                <a:srgbClr val="8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부제목 2"/>
          <p:cNvSpPr txBox="1">
            <a:spLocks/>
          </p:cNvSpPr>
          <p:nvPr/>
        </p:nvSpPr>
        <p:spPr>
          <a:xfrm>
            <a:off x="785786" y="4143404"/>
            <a:ext cx="7500990" cy="1500174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Demi" pitchFamily="34" charset="0"/>
              </a:rPr>
              <a:t>Byungsik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Demi" pitchFamily="34" charset="0"/>
              </a:rPr>
              <a:t> Hong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Demi" pitchFamily="34" charset="0"/>
              </a:rPr>
              <a:t>  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Demi" pitchFamily="34" charset="0"/>
              </a:rPr>
              <a:t>(Korea University)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Demi" pitchFamily="34" charset="0"/>
              </a:rPr>
              <a:t>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Demi" pitchFamily="34" charset="0"/>
              </a:rPr>
              <a:t>for the            Collaboration</a:t>
            </a:r>
          </a:p>
        </p:txBody>
      </p:sp>
      <p:sp>
        <p:nvSpPr>
          <p:cNvPr id="13" name="부제목 2"/>
          <p:cNvSpPr>
            <a:spLocks noGrp="1"/>
          </p:cNvSpPr>
          <p:nvPr>
            <p:ph type="subTitle" idx="1"/>
          </p:nvPr>
        </p:nvSpPr>
        <p:spPr>
          <a:xfrm>
            <a:off x="813922" y="-24"/>
            <a:ext cx="6329846" cy="928694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ko-KR" sz="2400" dirty="0" smtClean="0">
                <a:solidFill>
                  <a:srgbClr val="800000"/>
                </a:solidFill>
                <a:latin typeface="Franklin Gothic Demi" pitchFamily="34" charset="0"/>
              </a:rPr>
              <a:t>Heavy-Ion Meeting, APCTP, Pohang, Korea</a:t>
            </a:r>
          </a:p>
          <a:p>
            <a:pPr algn="l"/>
            <a:r>
              <a:rPr lang="en-US" altLang="ko-KR" sz="2400" dirty="0" smtClean="0">
                <a:solidFill>
                  <a:srgbClr val="800000"/>
                </a:solidFill>
                <a:latin typeface="Franklin Gothic Demi" pitchFamily="34" charset="0"/>
              </a:rPr>
              <a:t>September</a:t>
            </a:r>
            <a:r>
              <a:rPr lang="ko-KR" altLang="en-US" sz="2400" dirty="0" smtClean="0">
                <a:solidFill>
                  <a:srgbClr val="800000"/>
                </a:solidFill>
                <a:latin typeface="Franklin Gothic Demi" pitchFamily="34" charset="0"/>
              </a:rPr>
              <a:t> </a:t>
            </a:r>
            <a:r>
              <a:rPr lang="en-US" altLang="ko-KR" sz="2400" dirty="0" smtClean="0">
                <a:solidFill>
                  <a:srgbClr val="800000"/>
                </a:solidFill>
                <a:latin typeface="Franklin Gothic Demi" pitchFamily="34" charset="0"/>
              </a:rPr>
              <a:t>25-26, 2009</a:t>
            </a:r>
          </a:p>
        </p:txBody>
      </p:sp>
      <p:pic>
        <p:nvPicPr>
          <p:cNvPr id="9" name="그림 8" descr="Logo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8499" y="4839649"/>
            <a:ext cx="799859" cy="803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CMS Stands for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14176"/>
            <a:ext cx="8229600" cy="3286148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C</a:t>
            </a:r>
            <a:r>
              <a:rPr lang="en-US" altLang="ko-KR" dirty="0" smtClean="0"/>
              <a:t>ontent </a:t>
            </a:r>
            <a:r>
              <a:rPr lang="en-US" altLang="ko-KR" dirty="0" smtClean="0">
                <a:solidFill>
                  <a:srgbClr val="FF0000"/>
                </a:solidFill>
              </a:rPr>
              <a:t>M</a:t>
            </a:r>
            <a:r>
              <a:rPr lang="en-US" altLang="ko-KR" dirty="0" smtClean="0"/>
              <a:t>anagement </a:t>
            </a:r>
            <a:r>
              <a:rPr lang="en-US" altLang="ko-KR" dirty="0" smtClean="0">
                <a:solidFill>
                  <a:srgbClr val="FF0000"/>
                </a:solidFill>
              </a:rPr>
              <a:t>S</a:t>
            </a:r>
            <a:r>
              <a:rPr lang="en-US" altLang="ko-KR" dirty="0" smtClean="0"/>
              <a:t>ystem</a:t>
            </a:r>
          </a:p>
          <a:p>
            <a:pPr marL="514350" indent="-514350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C</a:t>
            </a:r>
            <a:r>
              <a:rPr lang="en-US" altLang="ko-KR" dirty="0" smtClean="0"/>
              <a:t>reative </a:t>
            </a:r>
            <a:r>
              <a:rPr lang="en-US" altLang="ko-KR" dirty="0" smtClean="0">
                <a:solidFill>
                  <a:srgbClr val="FF0000"/>
                </a:solidFill>
              </a:rPr>
              <a:t>M</a:t>
            </a:r>
            <a:r>
              <a:rPr lang="en-US" altLang="ko-KR" dirty="0" smtClean="0"/>
              <a:t>arketing </a:t>
            </a:r>
            <a:r>
              <a:rPr lang="en-US" altLang="ko-KR" dirty="0" smtClean="0">
                <a:solidFill>
                  <a:srgbClr val="FF0000"/>
                </a:solidFill>
              </a:rPr>
              <a:t>S</a:t>
            </a:r>
            <a:r>
              <a:rPr lang="en-US" altLang="ko-KR" dirty="0" smtClean="0"/>
              <a:t>olutions</a:t>
            </a:r>
          </a:p>
          <a:p>
            <a:pPr marL="514350" indent="-514350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C</a:t>
            </a:r>
            <a:r>
              <a:rPr lang="en-US" altLang="ko-KR" dirty="0" smtClean="0"/>
              <a:t>enters for </a:t>
            </a:r>
            <a:r>
              <a:rPr lang="en-US" altLang="ko-KR" dirty="0" smtClean="0">
                <a:solidFill>
                  <a:srgbClr val="FF0000"/>
                </a:solidFill>
              </a:rPr>
              <a:t>M</a:t>
            </a:r>
            <a:r>
              <a:rPr lang="en-US" altLang="ko-KR" dirty="0" smtClean="0"/>
              <a:t>edicare &amp; Medicaid </a:t>
            </a:r>
            <a:r>
              <a:rPr lang="en-US" altLang="ko-KR" dirty="0" smtClean="0">
                <a:solidFill>
                  <a:srgbClr val="FF0000"/>
                </a:solidFill>
              </a:rPr>
              <a:t>S</a:t>
            </a:r>
            <a:r>
              <a:rPr lang="en-US" altLang="ko-KR" dirty="0" smtClean="0"/>
              <a:t>ervices</a:t>
            </a:r>
          </a:p>
          <a:p>
            <a:pPr marL="514350" indent="-514350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C</a:t>
            </a:r>
            <a:r>
              <a:rPr lang="en-US" altLang="ko-KR" dirty="0" smtClean="0"/>
              <a:t>onvention on </a:t>
            </a:r>
            <a:r>
              <a:rPr lang="en-US" altLang="ko-KR" dirty="0" smtClean="0">
                <a:solidFill>
                  <a:srgbClr val="FF0000"/>
                </a:solidFill>
              </a:rPr>
              <a:t>M</a:t>
            </a:r>
            <a:r>
              <a:rPr lang="en-US" altLang="ko-KR" dirty="0" smtClean="0"/>
              <a:t>igratory </a:t>
            </a:r>
            <a:r>
              <a:rPr lang="en-US" altLang="ko-KR" dirty="0" smtClean="0">
                <a:solidFill>
                  <a:srgbClr val="FF0000"/>
                </a:solidFill>
              </a:rPr>
              <a:t>S</a:t>
            </a:r>
            <a:r>
              <a:rPr lang="en-US" altLang="ko-KR" dirty="0" smtClean="0"/>
              <a:t>pecies</a:t>
            </a:r>
          </a:p>
          <a:p>
            <a:pPr marL="514350" indent="-514350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C</a:t>
            </a:r>
            <a:r>
              <a:rPr lang="en-US" altLang="ko-KR" dirty="0" smtClean="0"/>
              <a:t>ash </a:t>
            </a:r>
            <a:r>
              <a:rPr lang="en-US" altLang="ko-KR" dirty="0" smtClean="0">
                <a:solidFill>
                  <a:srgbClr val="FF0000"/>
                </a:solidFill>
              </a:rPr>
              <a:t>M</a:t>
            </a:r>
            <a:r>
              <a:rPr lang="en-US" altLang="ko-KR" dirty="0" smtClean="0"/>
              <a:t>anagement </a:t>
            </a:r>
            <a:r>
              <a:rPr lang="en-US" altLang="ko-KR" dirty="0" smtClean="0">
                <a:solidFill>
                  <a:srgbClr val="FF0000"/>
                </a:solidFill>
              </a:rPr>
              <a:t>S</a:t>
            </a:r>
            <a:r>
              <a:rPr lang="en-US" altLang="ko-KR" dirty="0" smtClean="0"/>
              <a:t>ervice </a:t>
            </a:r>
          </a:p>
          <a:p>
            <a:pPr marL="514350" indent="-514350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C</a:t>
            </a:r>
            <a:r>
              <a:rPr lang="en-US" altLang="ko-KR" dirty="0" smtClean="0"/>
              <a:t>hurch </a:t>
            </a:r>
            <a:r>
              <a:rPr lang="en-US" altLang="ko-KR" dirty="0" smtClean="0">
                <a:solidFill>
                  <a:srgbClr val="FF0000"/>
                </a:solidFill>
              </a:rPr>
              <a:t>M</a:t>
            </a:r>
            <a:r>
              <a:rPr lang="en-US" altLang="ko-KR" dirty="0" smtClean="0"/>
              <a:t>issionary </a:t>
            </a:r>
            <a:r>
              <a:rPr lang="en-US" altLang="ko-KR" dirty="0" smtClean="0">
                <a:solidFill>
                  <a:srgbClr val="FF0000"/>
                </a:solidFill>
              </a:rPr>
              <a:t>S</a:t>
            </a:r>
            <a:r>
              <a:rPr lang="en-US" altLang="ko-KR" dirty="0" smtClean="0"/>
              <a:t>ociety</a:t>
            </a:r>
          </a:p>
          <a:p>
            <a:pPr marL="514350" indent="-514350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C</a:t>
            </a:r>
            <a:r>
              <a:rPr lang="en-US" altLang="ko-KR" dirty="0" smtClean="0"/>
              <a:t>ollege</a:t>
            </a:r>
            <a:r>
              <a:rPr lang="ko-KR" altLang="en-US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M</a:t>
            </a:r>
            <a:r>
              <a:rPr lang="en-US" altLang="ko-KR" dirty="0" smtClean="0"/>
              <a:t>usic </a:t>
            </a:r>
            <a:r>
              <a:rPr lang="en-US" altLang="ko-KR" dirty="0" smtClean="0">
                <a:solidFill>
                  <a:srgbClr val="FF0000"/>
                </a:solidFill>
              </a:rPr>
              <a:t>S</a:t>
            </a:r>
            <a:r>
              <a:rPr lang="en-US" altLang="ko-KR" dirty="0" smtClean="0"/>
              <a:t>ociety</a:t>
            </a:r>
          </a:p>
          <a:p>
            <a:pPr marL="514350" indent="-514350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C</a:t>
            </a:r>
            <a:r>
              <a:rPr lang="en-US" altLang="ko-KR" dirty="0" smtClean="0"/>
              <a:t>ryptographic </a:t>
            </a:r>
            <a:r>
              <a:rPr lang="en-US" altLang="ko-KR" dirty="0" smtClean="0">
                <a:solidFill>
                  <a:srgbClr val="FF0000"/>
                </a:solidFill>
              </a:rPr>
              <a:t>M</a:t>
            </a:r>
            <a:r>
              <a:rPr lang="en-US" altLang="ko-KR" dirty="0" smtClean="0"/>
              <a:t>essage </a:t>
            </a:r>
            <a:r>
              <a:rPr lang="en-US" altLang="ko-KR" dirty="0" smtClean="0">
                <a:solidFill>
                  <a:srgbClr val="FF0000"/>
                </a:solidFill>
              </a:rPr>
              <a:t>S</a:t>
            </a:r>
            <a:r>
              <a:rPr lang="en-US" altLang="ko-KR" dirty="0" smtClean="0"/>
              <a:t>yntax</a:t>
            </a:r>
          </a:p>
          <a:p>
            <a:pPr marL="514350" indent="-514350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C</a:t>
            </a:r>
            <a:r>
              <a:rPr lang="en-US" altLang="ko-KR" dirty="0" smtClean="0"/>
              <a:t>anadian </a:t>
            </a:r>
            <a:r>
              <a:rPr lang="en-US" altLang="ko-KR" dirty="0" smtClean="0">
                <a:solidFill>
                  <a:srgbClr val="FF0000"/>
                </a:solidFill>
              </a:rPr>
              <a:t>M</a:t>
            </a:r>
            <a:r>
              <a:rPr lang="en-US" altLang="ko-KR" dirty="0" smtClean="0"/>
              <a:t>athematical </a:t>
            </a:r>
            <a:r>
              <a:rPr lang="en-US" altLang="ko-KR" dirty="0" smtClean="0">
                <a:solidFill>
                  <a:srgbClr val="FF0000"/>
                </a:solidFill>
              </a:rPr>
              <a:t>S</a:t>
            </a:r>
            <a:r>
              <a:rPr lang="en-US" altLang="ko-KR" dirty="0" smtClean="0"/>
              <a:t>ociety</a:t>
            </a:r>
          </a:p>
          <a:p>
            <a:pPr marL="514350" indent="-514350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C</a:t>
            </a:r>
            <a:r>
              <a:rPr lang="en-US" altLang="ko-KR" dirty="0" smtClean="0"/>
              <a:t>lassic </a:t>
            </a:r>
            <a:r>
              <a:rPr lang="en-US" altLang="ko-KR" dirty="0" smtClean="0">
                <a:solidFill>
                  <a:srgbClr val="FF0000"/>
                </a:solidFill>
              </a:rPr>
              <a:t>M</a:t>
            </a:r>
            <a:r>
              <a:rPr lang="en-US" altLang="ko-KR" dirty="0" smtClean="0"/>
              <a:t>otorcycle </a:t>
            </a:r>
            <a:r>
              <a:rPr lang="en-US" altLang="ko-KR" dirty="0" smtClean="0">
                <a:solidFill>
                  <a:srgbClr val="FF0000"/>
                </a:solidFill>
              </a:rPr>
              <a:t>S</a:t>
            </a:r>
            <a:r>
              <a:rPr lang="en-US" altLang="ko-KR" dirty="0" smtClean="0"/>
              <a:t>upplies</a:t>
            </a:r>
          </a:p>
          <a:p>
            <a:pPr marL="514350" indent="-514350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C</a:t>
            </a:r>
            <a:r>
              <a:rPr lang="en-US" altLang="ko-KR" dirty="0" smtClean="0"/>
              <a:t>ommon </a:t>
            </a:r>
            <a:r>
              <a:rPr lang="en-US" altLang="ko-KR" dirty="0" smtClean="0">
                <a:solidFill>
                  <a:srgbClr val="FF0000"/>
                </a:solidFill>
              </a:rPr>
              <a:t>M</a:t>
            </a:r>
            <a:r>
              <a:rPr lang="en-US" altLang="ko-KR" dirty="0" smtClean="0"/>
              <a:t>anagement </a:t>
            </a:r>
            <a:r>
              <a:rPr lang="en-US" altLang="ko-KR" dirty="0" smtClean="0">
                <a:solidFill>
                  <a:srgbClr val="FF0000"/>
                </a:solidFill>
              </a:rPr>
              <a:t>S</a:t>
            </a:r>
            <a:r>
              <a:rPr lang="en-US" altLang="ko-KR" dirty="0" smtClean="0"/>
              <a:t>ystem</a:t>
            </a:r>
          </a:p>
          <a:p>
            <a:pPr marL="514350" indent="-514350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C</a:t>
            </a:r>
            <a:r>
              <a:rPr lang="en-US" altLang="ko-KR" dirty="0" smtClean="0"/>
              <a:t>redit </a:t>
            </a:r>
            <a:r>
              <a:rPr lang="en-US" altLang="ko-KR" dirty="0" smtClean="0">
                <a:solidFill>
                  <a:srgbClr val="FF0000"/>
                </a:solidFill>
              </a:rPr>
              <a:t>M</a:t>
            </a:r>
            <a:r>
              <a:rPr lang="en-US" altLang="ko-KR" dirty="0" smtClean="0"/>
              <a:t>anagement </a:t>
            </a:r>
            <a:r>
              <a:rPr lang="en-US" altLang="ko-KR" dirty="0" smtClean="0">
                <a:solidFill>
                  <a:srgbClr val="FF0000"/>
                </a:solidFill>
              </a:rPr>
              <a:t>S</a:t>
            </a:r>
            <a:r>
              <a:rPr lang="en-US" altLang="ko-KR" dirty="0" smtClean="0"/>
              <a:t>olutions</a:t>
            </a:r>
          </a:p>
          <a:p>
            <a:pPr marL="514350" indent="-514350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C</a:t>
            </a:r>
            <a:r>
              <a:rPr lang="en-US" altLang="ko-KR" dirty="0" smtClean="0"/>
              <a:t>onceptual </a:t>
            </a:r>
            <a:r>
              <a:rPr lang="en-US" altLang="ko-KR" dirty="0" smtClean="0">
                <a:solidFill>
                  <a:srgbClr val="FF0000"/>
                </a:solidFill>
              </a:rPr>
              <a:t>M</a:t>
            </a:r>
            <a:r>
              <a:rPr lang="en-US" altLang="ko-KR" dirty="0" smtClean="0"/>
              <a:t>odels for </a:t>
            </a:r>
            <a:r>
              <a:rPr lang="en-US" altLang="ko-KR" dirty="0" smtClean="0">
                <a:solidFill>
                  <a:srgbClr val="FF0000"/>
                </a:solidFill>
              </a:rPr>
              <a:t>S</a:t>
            </a:r>
            <a:r>
              <a:rPr lang="en-US" altLang="ko-KR" dirty="0" smtClean="0"/>
              <a:t>ervices</a:t>
            </a:r>
          </a:p>
          <a:p>
            <a:pPr marL="514350" indent="-514350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맑은 고딕"/>
                <a:ea typeface="맑은 고딕"/>
              </a:rPr>
              <a:t>         …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514350" indent="-514350" algn="ctr">
              <a:buNone/>
            </a:pP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10</a:t>
            </a:fld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1714480" y="4100078"/>
            <a:ext cx="6000792" cy="2115004"/>
            <a:chOff x="1643042" y="4214818"/>
            <a:chExt cx="6000792" cy="2115004"/>
          </a:xfrm>
        </p:grpSpPr>
        <p:pic>
          <p:nvPicPr>
            <p:cNvPr id="7" name="그림 6" descr="google-search-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4857" y="5644108"/>
              <a:ext cx="4314286" cy="6857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그림 7" descr="google-search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3042" y="4214818"/>
              <a:ext cx="6000792" cy="145528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4643438" y="3500438"/>
            <a:ext cx="4124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ompact</a:t>
            </a:r>
            <a:r>
              <a:rPr lang="ko-KR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sz="2800" dirty="0" err="1" smtClean="0">
                <a:latin typeface="Arial" pitchFamily="34" charset="0"/>
                <a:cs typeface="Arial" pitchFamily="34" charset="0"/>
              </a:rPr>
              <a:t>uon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olenoid</a:t>
            </a:r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grpSp>
        <p:nvGrpSpPr>
          <p:cNvPr id="2" name="그룹 42"/>
          <p:cNvGrpSpPr/>
          <p:nvPr/>
        </p:nvGrpSpPr>
        <p:grpSpPr>
          <a:xfrm>
            <a:off x="-1" y="-24"/>
            <a:ext cx="9211775" cy="6865543"/>
            <a:chOff x="-1" y="-24"/>
            <a:chExt cx="9211775" cy="6865543"/>
          </a:xfrm>
        </p:grpSpPr>
        <p:pic>
          <p:nvPicPr>
            <p:cNvPr id="21" name="그림 20" descr="LHC-View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" y="-24"/>
              <a:ext cx="9211775" cy="6865543"/>
            </a:xfrm>
            <a:prstGeom prst="rect">
              <a:avLst/>
            </a:prstGeom>
          </p:spPr>
        </p:pic>
        <p:sp>
          <p:nvSpPr>
            <p:cNvPr id="39" name="아래쪽 화살표 38"/>
            <p:cNvSpPr/>
            <p:nvPr/>
          </p:nvSpPr>
          <p:spPr>
            <a:xfrm>
              <a:off x="7944100" y="3270478"/>
              <a:ext cx="242210" cy="257856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grpSp>
        <p:nvGrpSpPr>
          <p:cNvPr id="114" name="Group 61"/>
          <p:cNvGrpSpPr>
            <a:grpSpLocks/>
          </p:cNvGrpSpPr>
          <p:nvPr/>
        </p:nvGrpSpPr>
        <p:grpSpPr bwMode="auto">
          <a:xfrm>
            <a:off x="6615020" y="1142410"/>
            <a:ext cx="2414239" cy="5179015"/>
            <a:chOff x="3863" y="392"/>
            <a:chExt cx="1861" cy="3524"/>
          </a:xfrm>
        </p:grpSpPr>
        <p:pic>
          <p:nvPicPr>
            <p:cNvPr id="115" name="Picture 6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89" y="754"/>
              <a:ext cx="1057" cy="821"/>
            </a:xfrm>
            <a:prstGeom prst="rect">
              <a:avLst/>
            </a:prstGeom>
            <a:noFill/>
          </p:spPr>
        </p:pic>
        <p:pic>
          <p:nvPicPr>
            <p:cNvPr id="116" name="Picture 6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7" y="1864"/>
              <a:ext cx="1197" cy="1021"/>
            </a:xfrm>
            <a:prstGeom prst="rect">
              <a:avLst/>
            </a:prstGeom>
            <a:noFill/>
          </p:spPr>
        </p:pic>
        <p:sp>
          <p:nvSpPr>
            <p:cNvPr id="117" name="Line 64"/>
            <p:cNvSpPr>
              <a:spLocks noChangeShapeType="1"/>
            </p:cNvSpPr>
            <p:nvPr/>
          </p:nvSpPr>
          <p:spPr bwMode="auto">
            <a:xfrm flipH="1">
              <a:off x="5019" y="1401"/>
              <a:ext cx="174" cy="748"/>
            </a:xfrm>
            <a:prstGeom prst="line">
              <a:avLst/>
            </a:prstGeom>
            <a:noFill/>
            <a:ln w="2556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8" name="AutoShape 65"/>
            <p:cNvSpPr>
              <a:spLocks noChangeArrowheads="1"/>
            </p:cNvSpPr>
            <p:nvPr/>
          </p:nvSpPr>
          <p:spPr bwMode="auto">
            <a:xfrm>
              <a:off x="3940" y="663"/>
              <a:ext cx="657" cy="199"/>
            </a:xfrm>
            <a:prstGeom prst="roundRect">
              <a:avLst>
                <a:gd name="adj" fmla="val 50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CASTOR</a:t>
              </a:r>
            </a:p>
          </p:txBody>
        </p:sp>
        <p:sp>
          <p:nvSpPr>
            <p:cNvPr id="119" name="Line 66"/>
            <p:cNvSpPr>
              <a:spLocks noChangeShapeType="1"/>
            </p:cNvSpPr>
            <p:nvPr/>
          </p:nvSpPr>
          <p:spPr bwMode="auto">
            <a:xfrm>
              <a:off x="4515" y="2142"/>
              <a:ext cx="249" cy="54"/>
            </a:xfrm>
            <a:prstGeom prst="line">
              <a:avLst/>
            </a:prstGeom>
            <a:noFill/>
            <a:ln w="2556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0" name="AutoShape 67"/>
            <p:cNvSpPr>
              <a:spLocks noChangeArrowheads="1"/>
            </p:cNvSpPr>
            <p:nvPr/>
          </p:nvSpPr>
          <p:spPr bwMode="auto">
            <a:xfrm>
              <a:off x="4314" y="1997"/>
              <a:ext cx="248" cy="181"/>
            </a:xfrm>
            <a:prstGeom prst="roundRect">
              <a:avLst>
                <a:gd name="adj" fmla="val 56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>
              <a:spAutoFit/>
            </a:bodyPr>
            <a:lstStyle/>
            <a:p>
              <a:pPr algn="ctr" eaLnBrk="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T2</a:t>
              </a:r>
            </a:p>
          </p:txBody>
        </p:sp>
        <p:sp>
          <p:nvSpPr>
            <p:cNvPr id="121" name="AutoShape 68"/>
            <p:cNvSpPr>
              <a:spLocks noChangeArrowheads="1"/>
            </p:cNvSpPr>
            <p:nvPr/>
          </p:nvSpPr>
          <p:spPr bwMode="auto">
            <a:xfrm>
              <a:off x="5256" y="1639"/>
              <a:ext cx="468" cy="232"/>
            </a:xfrm>
            <a:prstGeom prst="roundRect">
              <a:avLst>
                <a:gd name="adj" fmla="val 43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>
              <a:spAutoFit/>
            </a:bodyPr>
            <a:lstStyle/>
            <a:p>
              <a:pPr algn="ctr" eaLnBrk="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Collar </a:t>
              </a:r>
            </a:p>
            <a:p>
              <a:pPr algn="ctr" eaLnBrk="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shielding</a:t>
              </a:r>
            </a:p>
          </p:txBody>
        </p:sp>
        <p:sp>
          <p:nvSpPr>
            <p:cNvPr id="122" name="Line 69"/>
            <p:cNvSpPr>
              <a:spLocks noChangeShapeType="1"/>
            </p:cNvSpPr>
            <p:nvPr/>
          </p:nvSpPr>
          <p:spPr bwMode="auto">
            <a:xfrm flipH="1">
              <a:off x="5318" y="1853"/>
              <a:ext cx="197" cy="186"/>
            </a:xfrm>
            <a:prstGeom prst="line">
              <a:avLst/>
            </a:prstGeom>
            <a:noFill/>
            <a:ln w="2556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" name="AutoShape 70"/>
            <p:cNvSpPr>
              <a:spLocks noChangeArrowheads="1"/>
            </p:cNvSpPr>
            <p:nvPr/>
          </p:nvSpPr>
          <p:spPr bwMode="auto">
            <a:xfrm>
              <a:off x="3863" y="392"/>
              <a:ext cx="1817" cy="233"/>
            </a:xfrm>
            <a:prstGeom prst="roundRect">
              <a:avLst>
                <a:gd name="adj" fmla="val 46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2160" tIns="46080" rIns="92160" bIns="46080">
              <a:spAutoFit/>
            </a:bodyPr>
            <a:lstStyle/>
            <a:p>
              <a:pPr algn="ctr" eaLnBrk="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Forward Detectors</a:t>
              </a:r>
            </a:p>
          </p:txBody>
        </p:sp>
        <p:sp>
          <p:nvSpPr>
            <p:cNvPr id="124" name="AutoShape 71"/>
            <p:cNvSpPr>
              <a:spLocks noChangeArrowheads="1"/>
            </p:cNvSpPr>
            <p:nvPr/>
          </p:nvSpPr>
          <p:spPr bwMode="auto">
            <a:xfrm>
              <a:off x="3935" y="819"/>
              <a:ext cx="976" cy="176"/>
            </a:xfrm>
            <a:prstGeom prst="roundRect">
              <a:avLst>
                <a:gd name="adj" fmla="val 61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>
              <a:spAutoFit/>
            </a:bodyPr>
            <a:lstStyle/>
            <a:p>
              <a:pPr algn="ctr" eaLnBrk="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 dirty="0">
                  <a:solidFill>
                    <a:srgbClr val="FF0000"/>
                  </a:solidFill>
                </a:rPr>
                <a:t>(5.2 </a:t>
              </a:r>
              <a:r>
                <a:rPr lang="en-GB" sz="1200" b="1" u="sng" dirty="0">
                  <a:solidFill>
                    <a:srgbClr val="FF0000"/>
                  </a:solidFill>
                </a:rPr>
                <a:t>&lt;</a:t>
              </a:r>
              <a:r>
                <a:rPr lang="en-GB" sz="1200" b="1" dirty="0">
                  <a:solidFill>
                    <a:srgbClr val="FF0000"/>
                  </a:solidFill>
                </a:rPr>
                <a:t> </a:t>
              </a:r>
              <a:r>
                <a:rPr lang="en-GB" sz="1200" b="1" dirty="0">
                  <a:solidFill>
                    <a:srgbClr val="FF0000"/>
                  </a:solidFill>
                  <a:latin typeface="Symbol" pitchFamily="18" charset="2"/>
                </a:rPr>
                <a:t></a:t>
              </a:r>
              <a:r>
                <a:rPr lang="en-GB" sz="1200" b="1" dirty="0">
                  <a:solidFill>
                    <a:srgbClr val="FF0000"/>
                  </a:solidFill>
                </a:rPr>
                <a:t> </a:t>
              </a:r>
              <a:r>
                <a:rPr lang="en-GB" sz="1200" b="1" u="sng" dirty="0">
                  <a:solidFill>
                    <a:srgbClr val="FF0000"/>
                  </a:solidFill>
                </a:rPr>
                <a:t>&lt;</a:t>
              </a:r>
              <a:r>
                <a:rPr lang="en-GB" sz="1200" b="1" dirty="0">
                  <a:solidFill>
                    <a:srgbClr val="FF0000"/>
                  </a:solidFill>
                </a:rPr>
                <a:t> </a:t>
              </a:r>
              <a:r>
                <a:rPr lang="en-GB" sz="1200" b="1" dirty="0" smtClean="0">
                  <a:solidFill>
                    <a:srgbClr val="FF0000"/>
                  </a:solidFill>
                </a:rPr>
                <a:t>6.6)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25" name="AutoShape 72"/>
            <p:cNvSpPr>
              <a:spLocks noChangeArrowheads="1"/>
            </p:cNvSpPr>
            <p:nvPr/>
          </p:nvSpPr>
          <p:spPr bwMode="auto">
            <a:xfrm>
              <a:off x="3940" y="1559"/>
              <a:ext cx="566" cy="199"/>
            </a:xfrm>
            <a:prstGeom prst="roundRect">
              <a:avLst>
                <a:gd name="adj" fmla="val 50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TOTEM</a:t>
              </a:r>
            </a:p>
          </p:txBody>
        </p:sp>
        <p:sp>
          <p:nvSpPr>
            <p:cNvPr id="126" name="AutoShape 73"/>
            <p:cNvSpPr>
              <a:spLocks noChangeArrowheads="1"/>
            </p:cNvSpPr>
            <p:nvPr/>
          </p:nvSpPr>
          <p:spPr bwMode="auto">
            <a:xfrm>
              <a:off x="3995" y="2754"/>
              <a:ext cx="380" cy="199"/>
            </a:xfrm>
            <a:prstGeom prst="roundRect">
              <a:avLst>
                <a:gd name="adj" fmla="val 50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>
              <a:spAutoFit/>
            </a:bodyPr>
            <a:lstStyle/>
            <a:p>
              <a:pPr algn="ctr" eaLnBrk="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ZDC</a:t>
              </a:r>
            </a:p>
          </p:txBody>
        </p:sp>
        <p:sp>
          <p:nvSpPr>
            <p:cNvPr id="127" name="AutoShape 74"/>
            <p:cNvSpPr>
              <a:spLocks noChangeArrowheads="1"/>
            </p:cNvSpPr>
            <p:nvPr/>
          </p:nvSpPr>
          <p:spPr bwMode="auto">
            <a:xfrm>
              <a:off x="4083" y="1714"/>
              <a:ext cx="686" cy="164"/>
            </a:xfrm>
            <a:prstGeom prst="roundRect">
              <a:avLst>
                <a:gd name="adj" fmla="val 61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>
              <a:spAutoFit/>
            </a:bodyPr>
            <a:lstStyle/>
            <a:p>
              <a:pPr algn="ctr" eaLnBrk="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 dirty="0">
                  <a:solidFill>
                    <a:srgbClr val="FF0000"/>
                  </a:solidFill>
                </a:rPr>
                <a:t>(5.3 </a:t>
              </a:r>
              <a:r>
                <a:rPr lang="en-GB" sz="1200" b="1" u="sng" dirty="0">
                  <a:solidFill>
                    <a:srgbClr val="FF0000"/>
                  </a:solidFill>
                </a:rPr>
                <a:t>&lt;</a:t>
              </a:r>
              <a:r>
                <a:rPr lang="en-GB" sz="1200" b="1" dirty="0">
                  <a:solidFill>
                    <a:srgbClr val="FF0000"/>
                  </a:solidFill>
                </a:rPr>
                <a:t> </a:t>
              </a:r>
              <a:r>
                <a:rPr lang="en-GB" sz="1200" b="1" dirty="0">
                  <a:solidFill>
                    <a:srgbClr val="FF0000"/>
                  </a:solidFill>
                  <a:latin typeface="Symbol" pitchFamily="18" charset="2"/>
                </a:rPr>
                <a:t></a:t>
              </a:r>
              <a:r>
                <a:rPr lang="en-GB" sz="1200" b="1" dirty="0">
                  <a:solidFill>
                    <a:srgbClr val="FF0000"/>
                  </a:solidFill>
                </a:rPr>
                <a:t> </a:t>
              </a:r>
              <a:r>
                <a:rPr lang="en-GB" sz="1200" b="1" u="sng" dirty="0">
                  <a:solidFill>
                    <a:srgbClr val="FF0000"/>
                  </a:solidFill>
                </a:rPr>
                <a:t>&lt;</a:t>
              </a:r>
              <a:r>
                <a:rPr lang="en-GB" sz="1200" b="1" dirty="0">
                  <a:solidFill>
                    <a:srgbClr val="FF0000"/>
                  </a:solidFill>
                </a:rPr>
                <a:t> 6.7)</a:t>
              </a:r>
            </a:p>
          </p:txBody>
        </p:sp>
        <p:sp>
          <p:nvSpPr>
            <p:cNvPr id="128" name="AutoShape 75"/>
            <p:cNvSpPr>
              <a:spLocks noChangeArrowheads="1"/>
            </p:cNvSpPr>
            <p:nvPr/>
          </p:nvSpPr>
          <p:spPr bwMode="auto">
            <a:xfrm>
              <a:off x="4071" y="2920"/>
              <a:ext cx="629" cy="164"/>
            </a:xfrm>
            <a:prstGeom prst="roundRect">
              <a:avLst>
                <a:gd name="adj" fmla="val 61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>
              <a:spAutoFit/>
            </a:bodyPr>
            <a:lstStyle/>
            <a:p>
              <a:pPr algn="ctr" eaLnBrk="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 dirty="0">
                  <a:solidFill>
                    <a:srgbClr val="FF0000"/>
                  </a:solidFill>
                </a:rPr>
                <a:t>(z = </a:t>
              </a:r>
              <a:r>
                <a:rPr lang="en-GB" sz="1200" b="1" dirty="0">
                  <a:solidFill>
                    <a:srgbClr val="FF0000"/>
                  </a:solidFill>
                  <a:latin typeface="Symbol" pitchFamily="18" charset="2"/>
                </a:rPr>
                <a:t></a:t>
              </a:r>
              <a:r>
                <a:rPr lang="en-GB" sz="1200" b="1" dirty="0">
                  <a:solidFill>
                    <a:srgbClr val="FF0000"/>
                  </a:solidFill>
                </a:rPr>
                <a:t>140 m)</a:t>
              </a:r>
            </a:p>
          </p:txBody>
        </p:sp>
        <p:sp>
          <p:nvSpPr>
            <p:cNvPr id="129" name="Line 76"/>
            <p:cNvSpPr>
              <a:spLocks noChangeShapeType="1"/>
            </p:cNvSpPr>
            <p:nvPr/>
          </p:nvSpPr>
          <p:spPr bwMode="auto">
            <a:xfrm flipH="1">
              <a:off x="4588" y="3227"/>
              <a:ext cx="996" cy="515"/>
            </a:xfrm>
            <a:prstGeom prst="line">
              <a:avLst/>
            </a:prstGeom>
            <a:noFill/>
            <a:ln w="2556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0" name="Line 77"/>
            <p:cNvSpPr>
              <a:spLocks noChangeShapeType="1"/>
            </p:cNvSpPr>
            <p:nvPr/>
          </p:nvSpPr>
          <p:spPr bwMode="auto">
            <a:xfrm flipV="1">
              <a:off x="4665" y="3317"/>
              <a:ext cx="949" cy="599"/>
            </a:xfrm>
            <a:prstGeom prst="line">
              <a:avLst/>
            </a:prstGeom>
            <a:noFill/>
            <a:ln w="2556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1" name="Line 78"/>
            <p:cNvSpPr>
              <a:spLocks noChangeShapeType="1"/>
            </p:cNvSpPr>
            <p:nvPr/>
          </p:nvSpPr>
          <p:spPr bwMode="auto">
            <a:xfrm flipV="1">
              <a:off x="5317" y="3346"/>
              <a:ext cx="69" cy="386"/>
            </a:xfrm>
            <a:prstGeom prst="line">
              <a:avLst/>
            </a:prstGeom>
            <a:noFill/>
            <a:ln w="2556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2" name="Line 79"/>
            <p:cNvSpPr>
              <a:spLocks noChangeShapeType="1"/>
            </p:cNvSpPr>
            <p:nvPr/>
          </p:nvSpPr>
          <p:spPr bwMode="auto">
            <a:xfrm flipV="1">
              <a:off x="5404" y="3382"/>
              <a:ext cx="126" cy="352"/>
            </a:xfrm>
            <a:prstGeom prst="line">
              <a:avLst/>
            </a:prstGeom>
            <a:noFill/>
            <a:ln w="2556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" name="AutoShape 80"/>
            <p:cNvSpPr>
              <a:spLocks noChangeArrowheads="1"/>
            </p:cNvSpPr>
            <p:nvPr/>
          </p:nvSpPr>
          <p:spPr bwMode="auto">
            <a:xfrm>
              <a:off x="5195" y="3736"/>
              <a:ext cx="379" cy="146"/>
            </a:xfrm>
            <a:prstGeom prst="roundRect">
              <a:avLst>
                <a:gd name="adj" fmla="val 69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>
              <a:spAutoFit/>
            </a:bodyPr>
            <a:lstStyle/>
            <a:p>
              <a:pPr algn="ctr" eaLnBrk="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Beams</a:t>
              </a:r>
            </a:p>
          </p:txBody>
        </p:sp>
        <p:sp>
          <p:nvSpPr>
            <p:cNvPr id="134" name="AutoShape 81"/>
            <p:cNvSpPr>
              <a:spLocks noChangeArrowheads="1"/>
            </p:cNvSpPr>
            <p:nvPr/>
          </p:nvSpPr>
          <p:spPr bwMode="auto">
            <a:xfrm>
              <a:off x="4822" y="3001"/>
              <a:ext cx="238" cy="146"/>
            </a:xfrm>
            <a:prstGeom prst="roundRect">
              <a:avLst>
                <a:gd name="adj" fmla="val 74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>
              <a:spAutoFit/>
            </a:bodyPr>
            <a:lstStyle/>
            <a:p>
              <a:pPr algn="ctr" eaLnBrk="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EM</a:t>
              </a:r>
            </a:p>
          </p:txBody>
        </p:sp>
        <p:pic>
          <p:nvPicPr>
            <p:cNvPr id="135" name="Picture 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84" y="3092"/>
              <a:ext cx="691" cy="455"/>
            </a:xfrm>
            <a:prstGeom prst="rect">
              <a:avLst/>
            </a:prstGeom>
            <a:noFill/>
          </p:spPr>
        </p:pic>
        <p:sp>
          <p:nvSpPr>
            <p:cNvPr id="136" name="Line 83"/>
            <p:cNvSpPr>
              <a:spLocks noChangeShapeType="1"/>
            </p:cNvSpPr>
            <p:nvPr/>
          </p:nvSpPr>
          <p:spPr bwMode="auto">
            <a:xfrm>
              <a:off x="4608" y="3357"/>
              <a:ext cx="144" cy="43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7" name="AutoShape 84"/>
            <p:cNvSpPr>
              <a:spLocks noChangeArrowheads="1"/>
            </p:cNvSpPr>
            <p:nvPr/>
          </p:nvSpPr>
          <p:spPr bwMode="auto">
            <a:xfrm>
              <a:off x="4115" y="3183"/>
              <a:ext cx="292" cy="146"/>
            </a:xfrm>
            <a:prstGeom prst="roundRect">
              <a:avLst>
                <a:gd name="adj" fmla="val 74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>
              <a:spAutoFit/>
            </a:bodyPr>
            <a:lstStyle/>
            <a:p>
              <a:pPr algn="ctr" eaLnBrk="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HAD</a:t>
              </a:r>
            </a:p>
          </p:txBody>
        </p:sp>
      </p:grpSp>
      <p:grpSp>
        <p:nvGrpSpPr>
          <p:cNvPr id="145" name="그룹 144"/>
          <p:cNvGrpSpPr/>
          <p:nvPr/>
        </p:nvGrpSpPr>
        <p:grpSpPr>
          <a:xfrm>
            <a:off x="28104" y="1172218"/>
            <a:ext cx="6328748" cy="5119536"/>
            <a:chOff x="142844" y="1303366"/>
            <a:chExt cx="6328748" cy="5119536"/>
          </a:xfrm>
        </p:grpSpPr>
        <p:pic>
          <p:nvPicPr>
            <p:cNvPr id="6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6695" y="1968487"/>
              <a:ext cx="4883395" cy="3710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Line 4"/>
            <p:cNvSpPr>
              <a:spLocks noChangeShapeType="1"/>
            </p:cNvSpPr>
            <p:nvPr/>
          </p:nvSpPr>
          <p:spPr bwMode="auto">
            <a:xfrm flipH="1">
              <a:off x="3271509" y="1857364"/>
              <a:ext cx="514672" cy="13410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3232564" y="3154815"/>
              <a:ext cx="76637" cy="8714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" name="Rectangle 6"/>
            <p:cNvSpPr>
              <a:spLocks noChangeArrowheads="1"/>
            </p:cNvSpPr>
            <p:nvPr/>
          </p:nvSpPr>
          <p:spPr bwMode="auto">
            <a:xfrm>
              <a:off x="2285984" y="5214950"/>
              <a:ext cx="164307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latinLnBrk="0" hangingPunct="0">
                <a:buFontTx/>
                <a:buNone/>
              </a:pPr>
              <a:r>
                <a:rPr kumimoji="0" lang="en-US" altLang="en-US" dirty="0">
                  <a:solidFill>
                    <a:srgbClr val="1C1C1C"/>
                  </a:solidFill>
                  <a:ea typeface="굴림" pitchFamily="50" charset="-127"/>
                </a:rPr>
                <a:t>MUON </a:t>
              </a:r>
              <a:r>
                <a:rPr kumimoji="0" lang="en-US" altLang="en-US" dirty="0" smtClean="0">
                  <a:solidFill>
                    <a:srgbClr val="1C1C1C"/>
                  </a:solidFill>
                  <a:ea typeface="굴림" pitchFamily="50" charset="-127"/>
                </a:rPr>
                <a:t>BARREL</a:t>
              </a:r>
            </a:p>
            <a:p>
              <a:pPr eaLnBrk="0" latinLnBrk="0" hangingPunct="0">
                <a:buFontTx/>
                <a:buNone/>
              </a:pPr>
              <a:r>
                <a:rPr lang="en-US" altLang="en-US" sz="1400" b="0" dirty="0" smtClean="0">
                  <a:solidFill>
                    <a:srgbClr val="1C1C1C"/>
                  </a:solidFill>
                  <a:ea typeface="굴림" pitchFamily="50" charset="-127"/>
                </a:rPr>
                <a:t>Drift Tubes &amp; </a:t>
              </a:r>
              <a:r>
                <a:rPr kumimoji="0" lang="en-US" altLang="en-US" sz="1400" dirty="0" smtClean="0">
                  <a:solidFill>
                    <a:srgbClr val="1C1C1C"/>
                  </a:solidFill>
                  <a:ea typeface="굴림" pitchFamily="50" charset="-127"/>
                </a:rPr>
                <a:t>RPCs</a:t>
              </a:r>
            </a:p>
            <a:p>
              <a:pPr eaLnBrk="0" latinLnBrk="0" hangingPunct="0">
                <a:buFontTx/>
                <a:buNone/>
              </a:pPr>
              <a:r>
                <a:rPr lang="en-US" altLang="en-US" sz="1400" b="0" i="1" dirty="0" smtClean="0">
                  <a:solidFill>
                    <a:srgbClr val="1C1C1C"/>
                  </a:solidFill>
                  <a:latin typeface="Symbol" pitchFamily="18" charset="2"/>
                  <a:ea typeface="굴림" pitchFamily="50" charset="-127"/>
                  <a:cs typeface="Arial"/>
                </a:rPr>
                <a:t>s</a:t>
              </a:r>
              <a:r>
                <a:rPr lang="en-US" altLang="en-US" sz="1400" b="0" baseline="-25000" dirty="0" smtClean="0">
                  <a:solidFill>
                    <a:srgbClr val="1C1C1C"/>
                  </a:solidFill>
                  <a:latin typeface="Arial"/>
                  <a:ea typeface="굴림" pitchFamily="50" charset="-127"/>
                  <a:cs typeface="Arial"/>
                </a:rPr>
                <a:t>m</a:t>
              </a:r>
              <a:r>
                <a:rPr lang="en-US" altLang="en-US" sz="1400" b="0" dirty="0" smtClean="0">
                  <a:solidFill>
                    <a:srgbClr val="1C1C1C"/>
                  </a:solidFill>
                  <a:latin typeface="Arial"/>
                  <a:ea typeface="굴림" pitchFamily="50" charset="-127"/>
                  <a:cs typeface="Arial"/>
                </a:rPr>
                <a:t>≈50 </a:t>
              </a:r>
              <a:r>
                <a:rPr lang="en-US" altLang="en-US" sz="1400" b="0" dirty="0" err="1" smtClean="0">
                  <a:solidFill>
                    <a:srgbClr val="1C1C1C"/>
                  </a:solidFill>
                  <a:latin typeface="Arial"/>
                  <a:ea typeface="굴림" pitchFamily="50" charset="-127"/>
                  <a:cs typeface="Arial"/>
                </a:rPr>
                <a:t>MeV</a:t>
              </a:r>
              <a:r>
                <a:rPr lang="en-US" altLang="en-US" sz="1400" b="0" dirty="0" smtClean="0">
                  <a:solidFill>
                    <a:srgbClr val="1C1C1C"/>
                  </a:solidFill>
                  <a:latin typeface="Arial"/>
                  <a:ea typeface="굴림" pitchFamily="50" charset="-127"/>
                  <a:cs typeface="Arial"/>
                </a:rPr>
                <a:t> </a:t>
              </a:r>
            </a:p>
            <a:p>
              <a:pPr eaLnBrk="0" latinLnBrk="0" hangingPunct="0">
                <a:buFontTx/>
                <a:buNone/>
              </a:pPr>
              <a:r>
                <a:rPr lang="en-US" altLang="en-US" sz="1400" b="0" dirty="0" smtClean="0">
                  <a:solidFill>
                    <a:srgbClr val="1C1C1C"/>
                  </a:solidFill>
                  <a:latin typeface="Arial"/>
                  <a:ea typeface="굴림" pitchFamily="50" charset="-127"/>
                  <a:cs typeface="Arial"/>
                </a:rPr>
                <a:t>at </a:t>
              </a:r>
              <a:r>
                <a:rPr lang="en-US" altLang="en-US" sz="1400" dirty="0" smtClean="0">
                  <a:solidFill>
                    <a:srgbClr val="1C1C1C"/>
                  </a:solidFill>
                  <a:latin typeface="Arial"/>
                  <a:ea typeface="굴림" pitchFamily="50" charset="-127"/>
                  <a:cs typeface="Arial"/>
                </a:rPr>
                <a:t>10 </a:t>
              </a:r>
              <a:r>
                <a:rPr lang="en-US" altLang="en-US" sz="1400" dirty="0" err="1" smtClean="0">
                  <a:solidFill>
                    <a:srgbClr val="1C1C1C"/>
                  </a:solidFill>
                  <a:latin typeface="Arial"/>
                  <a:ea typeface="굴림" pitchFamily="50" charset="-127"/>
                  <a:cs typeface="Arial"/>
                </a:rPr>
                <a:t>GeV</a:t>
              </a:r>
              <a:r>
                <a:rPr lang="en-US" altLang="en-US" sz="1400" dirty="0" smtClean="0">
                  <a:solidFill>
                    <a:srgbClr val="1C1C1C"/>
                  </a:solidFill>
                  <a:latin typeface="Arial"/>
                  <a:ea typeface="굴림" pitchFamily="50" charset="-127"/>
                  <a:cs typeface="Arial"/>
                </a:rPr>
                <a:t>/c</a:t>
              </a:r>
              <a:r>
                <a:rPr lang="en-US" altLang="en-US" sz="1400" baseline="30000" dirty="0" smtClean="0">
                  <a:solidFill>
                    <a:srgbClr val="1C1C1C"/>
                  </a:solidFill>
                  <a:latin typeface="Arial"/>
                  <a:ea typeface="굴림" pitchFamily="50" charset="-127"/>
                  <a:cs typeface="Arial"/>
                </a:rPr>
                <a:t>2</a:t>
              </a:r>
              <a:endParaRPr kumimoji="0" lang="en-US" altLang="en-US" sz="1400" b="0" baseline="30000" dirty="0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67" name="Rectangle 8"/>
            <p:cNvSpPr>
              <a:spLocks noChangeArrowheads="1"/>
            </p:cNvSpPr>
            <p:nvPr/>
          </p:nvSpPr>
          <p:spPr bwMode="auto">
            <a:xfrm>
              <a:off x="4225072" y="1619898"/>
              <a:ext cx="46485" cy="216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latinLnBrk="0" hangingPunct="0">
                <a:buFontTx/>
                <a:buNone/>
              </a:pPr>
              <a:r>
                <a:rPr kumimoji="0" lang="en-US" altLang="en-US">
                  <a:solidFill>
                    <a:srgbClr val="1C1C1C"/>
                  </a:solidFill>
                  <a:latin typeface="Helvetica" pitchFamily="34" charset="0"/>
                  <a:ea typeface="굴림" pitchFamily="50" charset="-127"/>
                </a:rPr>
                <a:t> </a:t>
              </a:r>
              <a:endParaRPr kumimoji="0" lang="en-US" altLang="en-US" sz="2800" b="0">
                <a:solidFill>
                  <a:schemeClr val="tx1"/>
                </a:solidFill>
                <a:latin typeface="Times" pitchFamily="18" charset="0"/>
                <a:ea typeface="굴림" pitchFamily="50" charset="-127"/>
              </a:endParaRPr>
            </a:p>
          </p:txBody>
        </p:sp>
        <p:sp>
          <p:nvSpPr>
            <p:cNvPr id="69" name="Rectangle 12"/>
            <p:cNvSpPr>
              <a:spLocks noChangeArrowheads="1"/>
            </p:cNvSpPr>
            <p:nvPr/>
          </p:nvSpPr>
          <p:spPr bwMode="auto">
            <a:xfrm>
              <a:off x="757573" y="5468436"/>
              <a:ext cx="37690" cy="165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latinLnBrk="0" hangingPunct="0">
                <a:buFontTx/>
                <a:buNone/>
              </a:pPr>
              <a:r>
                <a:rPr kumimoji="0" lang="en-US" altLang="en-US" sz="1400" b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 </a:t>
              </a:r>
              <a:endParaRPr kumimoji="0" lang="en-US" altLang="en-US" sz="2800" b="0">
                <a:solidFill>
                  <a:schemeClr val="tx1"/>
                </a:solidFill>
                <a:latin typeface="Times" pitchFamily="18" charset="0"/>
                <a:ea typeface="굴림" pitchFamily="50" charset="-127"/>
              </a:endParaRPr>
            </a:p>
          </p:txBody>
        </p:sp>
        <p:sp>
          <p:nvSpPr>
            <p:cNvPr id="70" name="Line 13"/>
            <p:cNvSpPr>
              <a:spLocks noChangeShapeType="1"/>
            </p:cNvSpPr>
            <p:nvPr/>
          </p:nvSpPr>
          <p:spPr bwMode="auto">
            <a:xfrm flipV="1">
              <a:off x="1400592" y="3337542"/>
              <a:ext cx="1756592" cy="8655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" name="Oval 14"/>
            <p:cNvSpPr>
              <a:spLocks noChangeArrowheads="1"/>
            </p:cNvSpPr>
            <p:nvPr/>
          </p:nvSpPr>
          <p:spPr bwMode="auto">
            <a:xfrm>
              <a:off x="3119493" y="3292564"/>
              <a:ext cx="76637" cy="8855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" name="Line 15"/>
            <p:cNvSpPr>
              <a:spLocks noChangeShapeType="1"/>
            </p:cNvSpPr>
            <p:nvPr/>
          </p:nvSpPr>
          <p:spPr bwMode="auto">
            <a:xfrm flipH="1">
              <a:off x="3698666" y="2040173"/>
              <a:ext cx="1427203" cy="12439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3" name="Oval 16"/>
            <p:cNvSpPr>
              <a:spLocks noChangeArrowheads="1"/>
            </p:cNvSpPr>
            <p:nvPr/>
          </p:nvSpPr>
          <p:spPr bwMode="auto">
            <a:xfrm>
              <a:off x="3659719" y="3239151"/>
              <a:ext cx="76637" cy="8714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" name="Oval 18"/>
            <p:cNvSpPr>
              <a:spLocks noChangeArrowheads="1"/>
            </p:cNvSpPr>
            <p:nvPr/>
          </p:nvSpPr>
          <p:spPr bwMode="auto">
            <a:xfrm>
              <a:off x="4700808" y="4674259"/>
              <a:ext cx="77893" cy="8714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" name="Line 21"/>
            <p:cNvSpPr>
              <a:spLocks noChangeShapeType="1"/>
            </p:cNvSpPr>
            <p:nvPr/>
          </p:nvSpPr>
          <p:spPr bwMode="auto">
            <a:xfrm flipV="1">
              <a:off x="3071802" y="4206205"/>
              <a:ext cx="806520" cy="937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9" name="Oval 22"/>
            <p:cNvSpPr>
              <a:spLocks noChangeArrowheads="1"/>
            </p:cNvSpPr>
            <p:nvPr/>
          </p:nvSpPr>
          <p:spPr bwMode="auto">
            <a:xfrm>
              <a:off x="3838120" y="4162632"/>
              <a:ext cx="77893" cy="8855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" name="Rectangle 25"/>
            <p:cNvSpPr>
              <a:spLocks noChangeArrowheads="1"/>
            </p:cNvSpPr>
            <p:nvPr/>
          </p:nvSpPr>
          <p:spPr bwMode="auto">
            <a:xfrm>
              <a:off x="4258994" y="1721101"/>
              <a:ext cx="21358" cy="9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latinLnBrk="0" hangingPunct="0">
                <a:buFontTx/>
                <a:buNone/>
              </a:pPr>
              <a:r>
                <a:rPr kumimoji="0" lang="en-US" altLang="en-US" sz="800" b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 </a:t>
              </a:r>
              <a:endParaRPr kumimoji="0" lang="en-US" altLang="en-US" sz="2800" b="0">
                <a:solidFill>
                  <a:schemeClr val="tx1"/>
                </a:solidFill>
                <a:latin typeface="Times" pitchFamily="18" charset="0"/>
                <a:ea typeface="굴림" pitchFamily="50" charset="-127"/>
              </a:endParaRPr>
            </a:p>
          </p:txBody>
        </p:sp>
        <p:sp>
          <p:nvSpPr>
            <p:cNvPr id="83" name="Rectangle 26"/>
            <p:cNvSpPr>
              <a:spLocks noChangeArrowheads="1"/>
            </p:cNvSpPr>
            <p:nvPr/>
          </p:nvSpPr>
          <p:spPr bwMode="auto">
            <a:xfrm>
              <a:off x="3207437" y="1840577"/>
              <a:ext cx="35178" cy="167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latinLnBrk="0" hangingPunct="0">
                <a:buFontTx/>
                <a:buNone/>
              </a:pPr>
              <a:r>
                <a:rPr kumimoji="0" lang="en-US" altLang="en-US" sz="1400" b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 </a:t>
              </a:r>
              <a:endParaRPr kumimoji="0" lang="en-US" altLang="en-US" sz="2800" b="0">
                <a:solidFill>
                  <a:schemeClr val="tx1"/>
                </a:solidFill>
                <a:latin typeface="Times" pitchFamily="18" charset="0"/>
                <a:ea typeface="굴림" pitchFamily="50" charset="-127"/>
              </a:endParaRPr>
            </a:p>
          </p:txBody>
        </p:sp>
        <p:sp>
          <p:nvSpPr>
            <p:cNvPr id="85" name="Rectangle 28"/>
            <p:cNvSpPr>
              <a:spLocks noChangeArrowheads="1"/>
            </p:cNvSpPr>
            <p:nvPr/>
          </p:nvSpPr>
          <p:spPr bwMode="auto">
            <a:xfrm>
              <a:off x="3140851" y="5776263"/>
              <a:ext cx="35178" cy="167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latinLnBrk="0" hangingPunct="0">
                <a:buFontTx/>
                <a:buNone/>
              </a:pPr>
              <a:r>
                <a:rPr kumimoji="0" lang="en-US" altLang="en-US" sz="1400" b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 </a:t>
              </a:r>
              <a:endParaRPr kumimoji="0" lang="en-US" altLang="en-US" sz="2800" b="0">
                <a:solidFill>
                  <a:schemeClr val="tx1"/>
                </a:solidFill>
                <a:latin typeface="Times" pitchFamily="18" charset="0"/>
                <a:ea typeface="굴림" pitchFamily="50" charset="-127"/>
              </a:endParaRPr>
            </a:p>
          </p:txBody>
        </p:sp>
        <p:sp>
          <p:nvSpPr>
            <p:cNvPr id="87" name="Rectangle 30"/>
            <p:cNvSpPr>
              <a:spLocks noChangeArrowheads="1"/>
            </p:cNvSpPr>
            <p:nvPr/>
          </p:nvSpPr>
          <p:spPr bwMode="auto">
            <a:xfrm>
              <a:off x="3508959" y="5949152"/>
              <a:ext cx="36434" cy="165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latinLnBrk="0" hangingPunct="0">
                <a:buFontTx/>
                <a:buNone/>
              </a:pPr>
              <a:r>
                <a:rPr kumimoji="0" lang="en-US" altLang="en-US" sz="1400" b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 </a:t>
              </a:r>
              <a:endParaRPr kumimoji="0" lang="en-US" altLang="en-US" sz="2800" b="0">
                <a:solidFill>
                  <a:schemeClr val="tx1"/>
                </a:solidFill>
                <a:latin typeface="Times" pitchFamily="18" charset="0"/>
                <a:ea typeface="굴림" pitchFamily="50" charset="-127"/>
              </a:endParaRPr>
            </a:p>
          </p:txBody>
        </p:sp>
        <p:sp>
          <p:nvSpPr>
            <p:cNvPr id="89" name="Rectangle 32"/>
            <p:cNvSpPr>
              <a:spLocks noChangeArrowheads="1"/>
            </p:cNvSpPr>
            <p:nvPr/>
          </p:nvSpPr>
          <p:spPr bwMode="auto">
            <a:xfrm>
              <a:off x="4446188" y="5795941"/>
              <a:ext cx="36434" cy="165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latinLnBrk="0" hangingPunct="0">
                <a:buFontTx/>
                <a:buNone/>
              </a:pPr>
              <a:r>
                <a:rPr kumimoji="0" lang="en-US" altLang="en-US" sz="1400" b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 </a:t>
              </a:r>
              <a:endParaRPr kumimoji="0" lang="en-US" altLang="en-US" sz="2800" b="0">
                <a:solidFill>
                  <a:schemeClr val="tx1"/>
                </a:solidFill>
                <a:latin typeface="Times" pitchFamily="18" charset="0"/>
                <a:ea typeface="굴림" pitchFamily="50" charset="-127"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2147086" y="1428736"/>
              <a:ext cx="46485" cy="216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latinLnBrk="0" hangingPunct="0">
                <a:buFontTx/>
                <a:buNone/>
              </a:pPr>
              <a:r>
                <a:rPr kumimoji="0" lang="en-US" altLang="en-US">
                  <a:solidFill>
                    <a:srgbClr val="1C1C1C"/>
                  </a:solidFill>
                  <a:latin typeface="Helvetica" pitchFamily="34" charset="0"/>
                  <a:ea typeface="굴림" pitchFamily="50" charset="-127"/>
                </a:rPr>
                <a:t> </a:t>
              </a:r>
              <a:endParaRPr kumimoji="0" lang="en-US" altLang="en-US" sz="2800" b="0">
                <a:solidFill>
                  <a:schemeClr val="tx1"/>
                </a:solidFill>
                <a:latin typeface="Times" pitchFamily="18" charset="0"/>
                <a:ea typeface="굴림" pitchFamily="50" charset="-127"/>
              </a:endParaRPr>
            </a:p>
          </p:txBody>
        </p:sp>
        <p:sp>
          <p:nvSpPr>
            <p:cNvPr id="110" name="Rectangle 35"/>
            <p:cNvSpPr>
              <a:spLocks noChangeArrowheads="1"/>
            </p:cNvSpPr>
            <p:nvPr/>
          </p:nvSpPr>
          <p:spPr bwMode="auto">
            <a:xfrm>
              <a:off x="331756" y="1303366"/>
              <a:ext cx="216854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latinLnBrk="0" hangingPunct="0">
                <a:buFontTx/>
                <a:buNone/>
              </a:pPr>
              <a:r>
                <a:rPr kumimoji="0" lang="en-US" altLang="en-US" dirty="0" smtClean="0">
                  <a:solidFill>
                    <a:srgbClr val="1C1C1C"/>
                  </a:solidFill>
                  <a:ea typeface="굴림" pitchFamily="50" charset="-127"/>
                </a:rPr>
                <a:t>SUPERCONDUCTING</a:t>
              </a:r>
            </a:p>
            <a:p>
              <a:pPr eaLnBrk="0" latinLnBrk="0" hangingPunct="0">
                <a:buFontTx/>
                <a:buNone/>
              </a:pPr>
              <a:r>
                <a:rPr kumimoji="0" lang="en-US" altLang="en-US" dirty="0" smtClean="0">
                  <a:solidFill>
                    <a:srgbClr val="1C1C1C"/>
                  </a:solidFill>
                  <a:ea typeface="굴림" pitchFamily="50" charset="-127"/>
                </a:rPr>
                <a:t>COILS</a:t>
              </a:r>
              <a:endParaRPr kumimoji="0" lang="en-US" altLang="en-US" b="0" dirty="0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92" name="Rectangle 37"/>
            <p:cNvSpPr>
              <a:spLocks noChangeArrowheads="1"/>
            </p:cNvSpPr>
            <p:nvPr/>
          </p:nvSpPr>
          <p:spPr bwMode="auto">
            <a:xfrm>
              <a:off x="5214942" y="2556578"/>
              <a:ext cx="12566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latinLnBrk="0" hangingPunct="0">
                <a:buFontTx/>
                <a:buNone/>
              </a:pPr>
              <a:r>
                <a:rPr kumimoji="0" lang="en-US" altLang="en-US" dirty="0">
                  <a:solidFill>
                    <a:srgbClr val="1C1C1C"/>
                  </a:solidFill>
                  <a:ea typeface="굴림" pitchFamily="50" charset="-127"/>
                </a:rPr>
                <a:t>IRON YOKE</a:t>
              </a:r>
              <a:endParaRPr kumimoji="0" lang="en-US" altLang="en-US" b="0" dirty="0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93" name="Line 38"/>
            <p:cNvSpPr>
              <a:spLocks noChangeShapeType="1"/>
            </p:cNvSpPr>
            <p:nvPr/>
          </p:nvSpPr>
          <p:spPr bwMode="auto">
            <a:xfrm>
              <a:off x="1357290" y="1714488"/>
              <a:ext cx="1809944" cy="12561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4" name="Oval 39"/>
            <p:cNvSpPr>
              <a:spLocks noChangeArrowheads="1"/>
            </p:cNvSpPr>
            <p:nvPr/>
          </p:nvSpPr>
          <p:spPr bwMode="auto">
            <a:xfrm>
              <a:off x="3127031" y="2928513"/>
              <a:ext cx="77893" cy="8714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5" name="Oval 40"/>
            <p:cNvSpPr>
              <a:spLocks noChangeArrowheads="1"/>
            </p:cNvSpPr>
            <p:nvPr/>
          </p:nvSpPr>
          <p:spPr bwMode="auto">
            <a:xfrm>
              <a:off x="4490160" y="2917268"/>
              <a:ext cx="77893" cy="8714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6" name="Rectangle 41"/>
            <p:cNvSpPr>
              <a:spLocks noChangeArrowheads="1"/>
            </p:cNvSpPr>
            <p:nvPr/>
          </p:nvSpPr>
          <p:spPr bwMode="auto">
            <a:xfrm>
              <a:off x="357158" y="4060214"/>
              <a:ext cx="2329318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latinLnBrk="0" hangingPunct="0">
                <a:buFontTx/>
                <a:buNone/>
              </a:pPr>
              <a:r>
                <a:rPr kumimoji="0" lang="en-US" altLang="en-US" dirty="0" smtClean="0">
                  <a:solidFill>
                    <a:srgbClr val="1C1C1C"/>
                  </a:solidFill>
                  <a:ea typeface="굴림" pitchFamily="50" charset="-127"/>
                </a:rPr>
                <a:t>TRACKER</a:t>
              </a:r>
            </a:p>
            <a:p>
              <a:pPr eaLnBrk="0" latinLnBrk="0" hangingPunct="0">
                <a:buFontTx/>
                <a:buNone/>
              </a:pPr>
              <a:r>
                <a:rPr lang="en-US" altLang="en-US" sz="1400" b="0" dirty="0" smtClean="0">
                  <a:solidFill>
                    <a:srgbClr val="1C1C1C"/>
                  </a:solidFill>
                  <a:ea typeface="굴림" pitchFamily="50" charset="-127"/>
                </a:rPr>
                <a:t>Si </a:t>
              </a:r>
              <a:r>
                <a:rPr lang="en-US" altLang="en-US" sz="1400" dirty="0" smtClean="0">
                  <a:solidFill>
                    <a:srgbClr val="1C1C1C"/>
                  </a:solidFill>
                  <a:ea typeface="굴림" pitchFamily="50" charset="-127"/>
                </a:rPr>
                <a:t>Pixel</a:t>
              </a:r>
              <a:r>
                <a:rPr lang="en-US" altLang="en-US" sz="1400" b="0" dirty="0" smtClean="0">
                  <a:solidFill>
                    <a:srgbClr val="1C1C1C"/>
                  </a:solidFill>
                  <a:ea typeface="굴림" pitchFamily="50" charset="-127"/>
                </a:rPr>
                <a:t>s &amp; </a:t>
              </a:r>
              <a:r>
                <a:rPr lang="en-US" altLang="en-US" sz="1400" dirty="0" smtClean="0">
                  <a:solidFill>
                    <a:srgbClr val="1C1C1C"/>
                  </a:solidFill>
                  <a:ea typeface="굴림" pitchFamily="50" charset="-127"/>
                </a:rPr>
                <a:t>Strip</a:t>
              </a:r>
              <a:r>
                <a:rPr lang="en-US" altLang="en-US" sz="1400" b="0" dirty="0" smtClean="0">
                  <a:solidFill>
                    <a:srgbClr val="1C1C1C"/>
                  </a:solidFill>
                  <a:ea typeface="굴림" pitchFamily="50" charset="-127"/>
                </a:rPr>
                <a:t>s</a:t>
              </a:r>
            </a:p>
            <a:p>
              <a:pPr eaLnBrk="0" latinLnBrk="0" hangingPunct="0">
                <a:buFontTx/>
                <a:buNone/>
              </a:pPr>
              <a:r>
                <a:rPr kumimoji="0" lang="en-US" altLang="en-US" sz="1400" dirty="0" err="1" smtClean="0">
                  <a:solidFill>
                    <a:srgbClr val="1C1C1C"/>
                  </a:solidFill>
                  <a:latin typeface="Arial"/>
                  <a:ea typeface="굴림" pitchFamily="50" charset="-127"/>
                  <a:cs typeface="Arial"/>
                </a:rPr>
                <a:t>Δp</a:t>
              </a:r>
              <a:r>
                <a:rPr kumimoji="0" lang="en-US" altLang="en-US" sz="1400" dirty="0" smtClean="0">
                  <a:solidFill>
                    <a:srgbClr val="1C1C1C"/>
                  </a:solidFill>
                  <a:latin typeface="Arial"/>
                  <a:ea typeface="굴림" pitchFamily="50" charset="-127"/>
                  <a:cs typeface="Arial"/>
                </a:rPr>
                <a:t>/p ≈1-2% </a:t>
              </a:r>
            </a:p>
            <a:p>
              <a:pPr eaLnBrk="0" latinLnBrk="0" hangingPunct="0">
                <a:buFontTx/>
                <a:buNone/>
              </a:pPr>
              <a:r>
                <a:rPr lang="en-US" altLang="en-US" sz="1400" dirty="0" smtClean="0">
                  <a:solidFill>
                    <a:srgbClr val="1C1C1C"/>
                  </a:solidFill>
                  <a:latin typeface="Arial"/>
                  <a:ea typeface="굴림" pitchFamily="50" charset="-127"/>
                  <a:cs typeface="Arial"/>
                </a:rPr>
                <a:t>Occupancy &lt; 2% </a:t>
              </a:r>
            </a:p>
            <a:p>
              <a:pPr eaLnBrk="0" latinLnBrk="0" hangingPunct="0">
                <a:buFontTx/>
                <a:buNone/>
              </a:pPr>
              <a:r>
                <a:rPr lang="en-US" altLang="en-US" sz="1400" dirty="0" smtClean="0">
                  <a:solidFill>
                    <a:srgbClr val="1C1C1C"/>
                  </a:solidFill>
                  <a:latin typeface="Arial"/>
                  <a:ea typeface="굴림" pitchFamily="50" charset="-127"/>
                  <a:cs typeface="Arial"/>
                </a:rPr>
                <a:t>   for central </a:t>
              </a:r>
              <a:r>
                <a:rPr lang="en-US" altLang="en-US" sz="1400" dirty="0" err="1" smtClean="0">
                  <a:solidFill>
                    <a:srgbClr val="1C1C1C"/>
                  </a:solidFill>
                  <a:latin typeface="Arial"/>
                  <a:ea typeface="굴림" pitchFamily="50" charset="-127"/>
                  <a:cs typeface="Arial"/>
                </a:rPr>
                <a:t>Pb+Pb</a:t>
              </a:r>
              <a:r>
                <a:rPr lang="en-US" altLang="en-US" sz="1400" dirty="0" smtClean="0">
                  <a:solidFill>
                    <a:srgbClr val="1C1C1C"/>
                  </a:solidFill>
                  <a:latin typeface="Arial"/>
                  <a:ea typeface="굴림" pitchFamily="50" charset="-127"/>
                  <a:cs typeface="Arial"/>
                </a:rPr>
                <a:t> </a:t>
              </a:r>
              <a:endParaRPr kumimoji="0" lang="en-US" altLang="en-US" sz="1400" b="0" dirty="0">
                <a:solidFill>
                  <a:schemeClr val="tx1"/>
                </a:solidFill>
                <a:ea typeface="굴림" pitchFamily="50" charset="-127"/>
              </a:endParaRPr>
            </a:p>
          </p:txBody>
        </p:sp>
        <p:grpSp>
          <p:nvGrpSpPr>
            <p:cNvPr id="98" name="Group 43"/>
            <p:cNvGrpSpPr>
              <a:grpSpLocks/>
            </p:cNvGrpSpPr>
            <p:nvPr/>
          </p:nvGrpSpPr>
          <p:grpSpPr bwMode="auto">
            <a:xfrm>
              <a:off x="142844" y="5480862"/>
              <a:ext cx="1908381" cy="877096"/>
              <a:chOff x="4574" y="1553"/>
              <a:chExt cx="1304" cy="632"/>
            </a:xfrm>
          </p:grpSpPr>
          <p:sp>
            <p:nvSpPr>
              <p:cNvPr id="105" name="Rectangle 44"/>
              <p:cNvSpPr>
                <a:spLocks noChangeArrowheads="1"/>
              </p:cNvSpPr>
              <p:nvPr/>
            </p:nvSpPr>
            <p:spPr bwMode="auto">
              <a:xfrm>
                <a:off x="4574" y="1553"/>
                <a:ext cx="1304" cy="632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6" name="Rectangle 45"/>
              <p:cNvSpPr>
                <a:spLocks noChangeArrowheads="1"/>
              </p:cNvSpPr>
              <p:nvPr/>
            </p:nvSpPr>
            <p:spPr bwMode="auto">
              <a:xfrm>
                <a:off x="4662" y="1626"/>
                <a:ext cx="730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latinLnBrk="0" hangingPunct="0">
                  <a:buFontTx/>
                  <a:buNone/>
                </a:pPr>
                <a:r>
                  <a:rPr kumimoji="0" lang="en-US" altLang="en-US" sz="1200" dirty="0">
                    <a:solidFill>
                      <a:srgbClr val="000000"/>
                    </a:solidFill>
                    <a:ea typeface="굴림" pitchFamily="50" charset="-127"/>
                  </a:rPr>
                  <a:t>Total weight : 12,500 t</a:t>
                </a:r>
                <a:endParaRPr kumimoji="0" lang="en-US" altLang="en-US" sz="1200" dirty="0">
                  <a:solidFill>
                    <a:schemeClr val="tx1"/>
                  </a:solidFill>
                  <a:ea typeface="굴림" pitchFamily="50" charset="-127"/>
                </a:endParaRPr>
              </a:p>
            </p:txBody>
          </p:sp>
          <p:sp>
            <p:nvSpPr>
              <p:cNvPr id="107" name="Rectangle 46"/>
              <p:cNvSpPr>
                <a:spLocks noChangeArrowheads="1"/>
              </p:cNvSpPr>
              <p:nvPr/>
            </p:nvSpPr>
            <p:spPr bwMode="auto">
              <a:xfrm>
                <a:off x="4662" y="1760"/>
                <a:ext cx="78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latinLnBrk="0" hangingPunct="0">
                  <a:buFontTx/>
                  <a:buNone/>
                </a:pPr>
                <a:r>
                  <a:rPr kumimoji="0" lang="en-US" altLang="en-US" sz="1200" dirty="0">
                    <a:solidFill>
                      <a:srgbClr val="000000"/>
                    </a:solidFill>
                    <a:ea typeface="굴림" pitchFamily="50" charset="-127"/>
                  </a:rPr>
                  <a:t>Overall diameter : 15 m</a:t>
                </a:r>
                <a:endParaRPr kumimoji="0" lang="en-US" altLang="en-US" sz="1200" dirty="0">
                  <a:solidFill>
                    <a:schemeClr val="tx1"/>
                  </a:solidFill>
                  <a:ea typeface="굴림" pitchFamily="50" charset="-127"/>
                </a:endParaRPr>
              </a:p>
            </p:txBody>
          </p:sp>
          <p:sp>
            <p:nvSpPr>
              <p:cNvPr id="108" name="Rectangle 47"/>
              <p:cNvSpPr>
                <a:spLocks noChangeArrowheads="1"/>
              </p:cNvSpPr>
              <p:nvPr/>
            </p:nvSpPr>
            <p:spPr bwMode="auto">
              <a:xfrm>
                <a:off x="4662" y="1881"/>
                <a:ext cx="752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latinLnBrk="0" hangingPunct="0">
                  <a:buFontTx/>
                  <a:buNone/>
                </a:pPr>
                <a:r>
                  <a:rPr kumimoji="0" lang="en-US" altLang="en-US" sz="1200">
                    <a:solidFill>
                      <a:srgbClr val="000000"/>
                    </a:solidFill>
                    <a:ea typeface="굴림" pitchFamily="50" charset="-127"/>
                  </a:rPr>
                  <a:t>Overall length : 21.6 m</a:t>
                </a:r>
                <a:endParaRPr kumimoji="0" lang="en-US" altLang="en-US" sz="1200">
                  <a:solidFill>
                    <a:schemeClr val="tx1"/>
                  </a:solidFill>
                  <a:ea typeface="굴림" pitchFamily="50" charset="-127"/>
                </a:endParaRPr>
              </a:p>
            </p:txBody>
          </p:sp>
          <p:sp>
            <p:nvSpPr>
              <p:cNvPr id="109" name="Rectangle 48"/>
              <p:cNvSpPr>
                <a:spLocks noChangeArrowheads="1"/>
              </p:cNvSpPr>
              <p:nvPr/>
            </p:nvSpPr>
            <p:spPr bwMode="auto">
              <a:xfrm>
                <a:off x="4662" y="2011"/>
                <a:ext cx="76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latinLnBrk="0" hangingPunct="0">
                  <a:buFontTx/>
                  <a:buNone/>
                </a:pPr>
                <a:r>
                  <a:rPr kumimoji="0" lang="en-US" altLang="en-US" sz="1200">
                    <a:solidFill>
                      <a:srgbClr val="000000"/>
                    </a:solidFill>
                    <a:ea typeface="굴림" pitchFamily="50" charset="-127"/>
                  </a:rPr>
                  <a:t>Magnetic field : 4 Tesla</a:t>
                </a:r>
                <a:endParaRPr kumimoji="0" lang="en-US" altLang="en-US" sz="1200">
                  <a:solidFill>
                    <a:schemeClr val="tx1"/>
                  </a:solidFill>
                  <a:ea typeface="굴림" pitchFamily="50" charset="-127"/>
                </a:endParaRPr>
              </a:p>
            </p:txBody>
          </p:sp>
        </p:grpSp>
        <p:sp>
          <p:nvSpPr>
            <p:cNvPr id="100" name="Rectangle 50"/>
            <p:cNvSpPr>
              <a:spLocks noChangeArrowheads="1"/>
            </p:cNvSpPr>
            <p:nvPr/>
          </p:nvSpPr>
          <p:spPr bwMode="auto">
            <a:xfrm>
              <a:off x="5220515" y="1357298"/>
              <a:ext cx="114627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latinLnBrk="0" hangingPunct="0">
                <a:buFontTx/>
                <a:buNone/>
              </a:pPr>
              <a:r>
                <a:rPr kumimoji="0" lang="en-US" altLang="en-US" dirty="0" smtClean="0">
                  <a:solidFill>
                    <a:srgbClr val="000000"/>
                  </a:solidFill>
                  <a:ea typeface="굴림" pitchFamily="50" charset="-127"/>
                </a:rPr>
                <a:t>HCAL</a:t>
              </a:r>
            </a:p>
            <a:p>
              <a:pPr eaLnBrk="0" latinLnBrk="0" hangingPunct="0"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ea typeface="굴림" pitchFamily="50" charset="-127"/>
                </a:rPr>
                <a:t>Cu</a:t>
              </a:r>
              <a:r>
                <a:rPr kumimoji="0" lang="en-US" altLang="en-US" sz="1400" dirty="0" smtClean="0">
                  <a:solidFill>
                    <a:srgbClr val="000000"/>
                  </a:solidFill>
                  <a:ea typeface="굴림" pitchFamily="50" charset="-127"/>
                </a:rPr>
                <a:t>-</a:t>
              </a:r>
              <a:r>
                <a:rPr lang="en-US" altLang="en-US" sz="1400" dirty="0" err="1" smtClean="0">
                  <a:solidFill>
                    <a:srgbClr val="000000"/>
                  </a:solidFill>
                  <a:ea typeface="굴림" pitchFamily="50" charset="-127"/>
                </a:rPr>
                <a:t>S</a:t>
              </a:r>
              <a:r>
                <a:rPr kumimoji="0" lang="en-US" altLang="en-US" sz="1400" dirty="0" err="1" smtClean="0">
                  <a:solidFill>
                    <a:srgbClr val="000000"/>
                  </a:solidFill>
                  <a:ea typeface="굴림" pitchFamily="50" charset="-127"/>
                </a:rPr>
                <a:t>cintillator</a:t>
              </a:r>
              <a:endParaRPr kumimoji="0" lang="en-US" altLang="en-US" sz="1400" dirty="0">
                <a:solidFill>
                  <a:srgbClr val="000000"/>
                </a:solidFill>
                <a:ea typeface="굴림" pitchFamily="50" charset="-127"/>
              </a:endParaRPr>
            </a:p>
            <a:p>
              <a:pPr eaLnBrk="0" latinLnBrk="0" hangingPunct="0"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ea typeface="굴림" pitchFamily="50" charset="-127"/>
                </a:rPr>
                <a:t>S</a:t>
              </a:r>
              <a:r>
                <a:rPr kumimoji="0" lang="en-US" altLang="en-US" sz="1400" dirty="0" smtClean="0">
                  <a:solidFill>
                    <a:srgbClr val="000000"/>
                  </a:solidFill>
                  <a:ea typeface="굴림" pitchFamily="50" charset="-127"/>
                </a:rPr>
                <a:t>ampling</a:t>
              </a:r>
              <a:endParaRPr kumimoji="0" lang="en-US" altLang="en-US" sz="1400" dirty="0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01" name="Rectangle 51"/>
            <p:cNvSpPr>
              <a:spLocks noChangeArrowheads="1"/>
            </p:cNvSpPr>
            <p:nvPr/>
          </p:nvSpPr>
          <p:spPr bwMode="auto">
            <a:xfrm>
              <a:off x="5839470" y="1671905"/>
              <a:ext cx="35178" cy="167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latinLnBrk="0" hangingPunct="0">
                <a:buFontTx/>
                <a:buNone/>
              </a:pPr>
              <a:r>
                <a:rPr kumimoji="0" lang="en-US" altLang="en-US" sz="1400" b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 </a:t>
              </a:r>
              <a:endParaRPr kumimoji="0" lang="en-US" altLang="en-US" sz="2800" b="0">
                <a:solidFill>
                  <a:schemeClr val="tx1"/>
                </a:solidFill>
                <a:latin typeface="Times" pitchFamily="18" charset="0"/>
                <a:ea typeface="굴림" pitchFamily="50" charset="-127"/>
              </a:endParaRPr>
            </a:p>
          </p:txBody>
        </p:sp>
        <p:sp>
          <p:nvSpPr>
            <p:cNvPr id="102" name="Rectangle 52"/>
            <p:cNvSpPr>
              <a:spLocks noChangeArrowheads="1"/>
            </p:cNvSpPr>
            <p:nvPr/>
          </p:nvSpPr>
          <p:spPr bwMode="auto">
            <a:xfrm>
              <a:off x="5901030" y="1840577"/>
              <a:ext cx="36434" cy="167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latinLnBrk="0" hangingPunct="0">
                <a:buFontTx/>
                <a:buNone/>
              </a:pPr>
              <a:r>
                <a:rPr kumimoji="0" lang="en-US" altLang="en-US" sz="1400" b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 </a:t>
              </a:r>
              <a:endParaRPr kumimoji="0" lang="en-US" altLang="en-US" sz="2800" b="0">
                <a:solidFill>
                  <a:schemeClr val="tx1"/>
                </a:solidFill>
                <a:latin typeface="Times" pitchFamily="18" charset="0"/>
                <a:ea typeface="굴림" pitchFamily="50" charset="-127"/>
              </a:endParaRPr>
            </a:p>
          </p:txBody>
        </p:sp>
        <p:sp>
          <p:nvSpPr>
            <p:cNvPr id="103" name="Rectangle 53"/>
            <p:cNvSpPr>
              <a:spLocks noChangeArrowheads="1"/>
            </p:cNvSpPr>
            <p:nvPr/>
          </p:nvSpPr>
          <p:spPr bwMode="auto">
            <a:xfrm>
              <a:off x="4428600" y="2012061"/>
              <a:ext cx="36434" cy="165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latinLnBrk="0" hangingPunct="0">
                <a:buFontTx/>
                <a:buNone/>
              </a:pPr>
              <a:r>
                <a:rPr kumimoji="0" lang="en-US" altLang="en-US" sz="1400" b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 </a:t>
              </a:r>
              <a:endParaRPr kumimoji="0" lang="en-US" altLang="en-US" sz="2800" b="0">
                <a:solidFill>
                  <a:schemeClr val="tx1"/>
                </a:solidFill>
                <a:latin typeface="Times" pitchFamily="18" charset="0"/>
                <a:ea typeface="굴림" pitchFamily="50" charset="-127"/>
              </a:endParaRPr>
            </a:p>
          </p:txBody>
        </p:sp>
        <p:sp>
          <p:nvSpPr>
            <p:cNvPr id="104" name="Line 54"/>
            <p:cNvSpPr>
              <a:spLocks noChangeShapeType="1"/>
            </p:cNvSpPr>
            <p:nvPr/>
          </p:nvSpPr>
          <p:spPr bwMode="auto">
            <a:xfrm flipV="1">
              <a:off x="4566367" y="2688378"/>
              <a:ext cx="563515" cy="26311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ko-KR" altLang="en-US"/>
            </a:p>
          </p:txBody>
        </p:sp>
        <p:sp>
          <p:nvSpPr>
            <p:cNvPr id="138" name="Rectangle 24"/>
            <p:cNvSpPr>
              <a:spLocks noChangeArrowheads="1"/>
            </p:cNvSpPr>
            <p:nvPr/>
          </p:nvSpPr>
          <p:spPr bwMode="auto">
            <a:xfrm>
              <a:off x="3400605" y="1313996"/>
              <a:ext cx="131427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latinLnBrk="0" hangingPunct="0">
                <a:buFontTx/>
                <a:buNone/>
              </a:pPr>
              <a:r>
                <a:rPr kumimoji="0" lang="en-US" altLang="en-US" dirty="0" smtClean="0">
                  <a:solidFill>
                    <a:srgbClr val="000000"/>
                  </a:solidFill>
                  <a:ea typeface="굴림" pitchFamily="50" charset="-127"/>
                </a:rPr>
                <a:t>ECAL</a:t>
              </a:r>
            </a:p>
            <a:p>
              <a:pPr eaLnBrk="0" latinLnBrk="0" hangingPunct="0">
                <a:buFontTx/>
                <a:buNone/>
              </a:pPr>
              <a:r>
                <a:rPr kumimoji="0" lang="en-US" altLang="en-US" sz="1400" dirty="0" smtClean="0">
                  <a:solidFill>
                    <a:srgbClr val="000000"/>
                  </a:solidFill>
                  <a:ea typeface="굴림" pitchFamily="50" charset="-127"/>
                </a:rPr>
                <a:t>PbWO</a:t>
              </a:r>
              <a:r>
                <a:rPr kumimoji="0" lang="en-US" altLang="en-US" sz="1400" baseline="-25000" dirty="0" smtClean="0">
                  <a:solidFill>
                    <a:srgbClr val="000000"/>
                  </a:solidFill>
                  <a:ea typeface="굴림" pitchFamily="50" charset="-127"/>
                </a:rPr>
                <a:t>4</a:t>
              </a:r>
              <a:r>
                <a:rPr kumimoji="0" lang="en-US" altLang="en-US" sz="1400" dirty="0" smtClean="0">
                  <a:solidFill>
                    <a:srgbClr val="000000"/>
                  </a:solidFill>
                  <a:ea typeface="굴림" pitchFamily="50" charset="-127"/>
                </a:rPr>
                <a:t> Crystals</a:t>
              </a:r>
              <a:endParaRPr kumimoji="0" lang="en-US" altLang="en-US" sz="1400" dirty="0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43" name="Line 21"/>
            <p:cNvSpPr>
              <a:spLocks noChangeShapeType="1"/>
            </p:cNvSpPr>
            <p:nvPr/>
          </p:nvSpPr>
          <p:spPr bwMode="auto">
            <a:xfrm flipV="1">
              <a:off x="4686740" y="4750780"/>
              <a:ext cx="55173" cy="9525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" name="Rectangle 6"/>
            <p:cNvSpPr>
              <a:spLocks noChangeArrowheads="1"/>
            </p:cNvSpPr>
            <p:nvPr/>
          </p:nvSpPr>
          <p:spPr bwMode="auto">
            <a:xfrm>
              <a:off x="3786182" y="5715016"/>
              <a:ext cx="264320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latinLnBrk="0" hangingPunct="0">
                <a:buFontTx/>
                <a:buNone/>
              </a:pPr>
              <a:r>
                <a:rPr kumimoji="0" lang="en-US" altLang="en-US" dirty="0">
                  <a:solidFill>
                    <a:srgbClr val="1C1C1C"/>
                  </a:solidFill>
                  <a:ea typeface="굴림" pitchFamily="50" charset="-127"/>
                </a:rPr>
                <a:t>MUON </a:t>
              </a:r>
              <a:r>
                <a:rPr lang="en-US" altLang="en-US" dirty="0" smtClean="0">
                  <a:solidFill>
                    <a:srgbClr val="1C1C1C"/>
                  </a:solidFill>
                  <a:ea typeface="굴림" pitchFamily="50" charset="-127"/>
                </a:rPr>
                <a:t>ENDCAPS</a:t>
              </a:r>
              <a:endParaRPr kumimoji="0" lang="en-US" altLang="en-US" dirty="0" smtClean="0">
                <a:solidFill>
                  <a:srgbClr val="1C1C1C"/>
                </a:solidFill>
                <a:ea typeface="굴림" pitchFamily="50" charset="-127"/>
              </a:endParaRPr>
            </a:p>
            <a:p>
              <a:pPr eaLnBrk="0" latinLnBrk="0" hangingPunct="0">
                <a:buFontTx/>
                <a:buNone/>
              </a:pPr>
              <a:r>
                <a:rPr lang="en-US" altLang="en-US" sz="1400" dirty="0" smtClean="0">
                  <a:solidFill>
                    <a:srgbClr val="1C1C1C"/>
                  </a:solidFill>
                  <a:ea typeface="굴림" pitchFamily="50" charset="-127"/>
                </a:rPr>
                <a:t>Cathode Strip Chambers</a:t>
              </a:r>
              <a:r>
                <a:rPr lang="en-US" altLang="en-US" sz="1400" b="0" dirty="0" smtClean="0">
                  <a:solidFill>
                    <a:srgbClr val="1C1C1C"/>
                  </a:solidFill>
                  <a:ea typeface="굴림" pitchFamily="50" charset="-127"/>
                </a:rPr>
                <a:t> &amp; </a:t>
              </a:r>
              <a:r>
                <a:rPr kumimoji="0" lang="en-US" altLang="en-US" sz="1400" dirty="0" smtClean="0">
                  <a:solidFill>
                    <a:srgbClr val="1C1C1C"/>
                  </a:solidFill>
                  <a:ea typeface="굴림" pitchFamily="50" charset="-127"/>
                </a:rPr>
                <a:t>Resistive Plate Chambers (RPCs)</a:t>
              </a:r>
              <a:endParaRPr kumimoji="0" lang="en-US" altLang="en-US" sz="1400" b="0" dirty="0">
                <a:solidFill>
                  <a:schemeClr val="tx1"/>
                </a:solidFill>
                <a:ea typeface="굴림" pitchFamily="50" charset="-127"/>
              </a:endParaRPr>
            </a:p>
          </p:txBody>
        </p:sp>
      </p:grpSp>
      <p:sp>
        <p:nvSpPr>
          <p:cNvPr id="146" name="제목 1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CMS Detector</a:t>
            </a:r>
            <a:endParaRPr lang="ko-KR" altLang="en-US" dirty="0"/>
          </a:p>
        </p:txBody>
      </p:sp>
      <p:cxnSp>
        <p:nvCxnSpPr>
          <p:cNvPr id="76" name="직선 연결선 75"/>
          <p:cNvCxnSpPr/>
          <p:nvPr/>
        </p:nvCxnSpPr>
        <p:spPr>
          <a:xfrm rot="5400000">
            <a:off x="4179091" y="3750471"/>
            <a:ext cx="46434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슬라이드 번호 개체 틀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77" name="바닥글 개체 틀 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CMS Acceptance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grpSp>
        <p:nvGrpSpPr>
          <p:cNvPr id="15" name="Group 63"/>
          <p:cNvGrpSpPr>
            <a:grpSpLocks/>
          </p:cNvGrpSpPr>
          <p:nvPr/>
        </p:nvGrpSpPr>
        <p:grpSpPr bwMode="auto">
          <a:xfrm>
            <a:off x="571048" y="1172012"/>
            <a:ext cx="4400552" cy="2928958"/>
            <a:chOff x="288" y="931"/>
            <a:chExt cx="2949" cy="1997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931"/>
              <a:ext cx="2949" cy="1997"/>
            </a:xfrm>
            <a:prstGeom prst="rect">
              <a:avLst/>
            </a:prstGeom>
            <a:noFill/>
          </p:spPr>
        </p:pic>
        <p:sp>
          <p:nvSpPr>
            <p:cNvPr id="17" name="AutoShape 11"/>
            <p:cNvSpPr>
              <a:spLocks noChangeArrowheads="1"/>
            </p:cNvSpPr>
            <p:nvPr/>
          </p:nvSpPr>
          <p:spPr bwMode="auto">
            <a:xfrm>
              <a:off x="1109" y="2592"/>
              <a:ext cx="1385" cy="176"/>
            </a:xfrm>
            <a:prstGeom prst="roundRect">
              <a:avLst>
                <a:gd name="adj" fmla="val 57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101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 dirty="0">
                  <a:solidFill>
                    <a:srgbClr val="000000"/>
                  </a:solidFill>
                  <a:latin typeface="Arial" charset="0"/>
                </a:rPr>
                <a:t>HCAL</a:t>
              </a:r>
              <a:r>
                <a:rPr lang="en-GB" sz="1000" b="1" dirty="0">
                  <a:solidFill>
                    <a:srgbClr val="000000"/>
                  </a:solidFill>
                  <a:latin typeface="Arial" charset="0"/>
                </a:rPr>
                <a:t> (</a:t>
              </a:r>
              <a:r>
                <a:rPr lang="en-GB" sz="1000" b="1" dirty="0" err="1">
                  <a:solidFill>
                    <a:srgbClr val="000000"/>
                  </a:solidFill>
                  <a:latin typeface="Arial" charset="0"/>
                </a:rPr>
                <a:t>Barrel+Endcap+Forward</a:t>
              </a:r>
              <a:r>
                <a:rPr lang="en-GB" sz="1000" b="1" dirty="0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8" name="AutoShape 62"/>
            <p:cNvSpPr>
              <a:spLocks noChangeArrowheads="1"/>
            </p:cNvSpPr>
            <p:nvPr/>
          </p:nvSpPr>
          <p:spPr bwMode="auto">
            <a:xfrm>
              <a:off x="1478" y="960"/>
              <a:ext cx="669" cy="1036"/>
            </a:xfrm>
            <a:prstGeom prst="roundRect">
              <a:avLst>
                <a:gd name="adj" fmla="val 148"/>
              </a:avLst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9" name="Text Box 64"/>
          <p:cNvSpPr txBox="1">
            <a:spLocks noChangeArrowheads="1"/>
          </p:cNvSpPr>
          <p:nvPr/>
        </p:nvSpPr>
        <p:spPr bwMode="auto">
          <a:xfrm>
            <a:off x="533400" y="4275138"/>
            <a:ext cx="4648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ts val="1500"/>
              </a:spcBef>
            </a:pPr>
            <a:r>
              <a:rPr lang="en-GB" sz="2000" b="1" dirty="0">
                <a:latin typeface="Arial" charset="0"/>
              </a:rPr>
              <a:t>Large Range of Hermetic Coverage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3570" y="5143512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182563">
              <a:buFontTx/>
              <a:buChar char="-"/>
            </a:pP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Extended kinematic reach</a:t>
            </a:r>
            <a:endParaRPr lang="en-US" altLang="ko-KR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000" i="1" dirty="0" smtClean="0">
                <a:latin typeface="Times New Roman" pitchFamily="18" charset="0"/>
                <a:cs typeface="Times New Roman" pitchFamily="18" charset="0"/>
              </a:rPr>
              <a:t>     x</a:t>
            </a:r>
            <a:r>
              <a:rPr lang="en-US" altLang="ko-KR" sz="2000" dirty="0" smtClean="0"/>
              <a:t>~(1/40) of RHIC</a:t>
            </a:r>
          </a:p>
          <a:p>
            <a:r>
              <a:rPr lang="en-US" altLang="ko-KR" sz="2000" dirty="0" smtClean="0"/>
              <a:t>       &lt;10</a:t>
            </a:r>
            <a:r>
              <a:rPr lang="en-US" altLang="ko-KR" sz="2000" baseline="30000" dirty="0" smtClean="0"/>
              <a:t>-4</a:t>
            </a:r>
            <a:r>
              <a:rPr lang="en-US" altLang="ko-KR" sz="2000" dirty="0" smtClean="0"/>
              <a:t> measurable</a:t>
            </a: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24" name="바닥글 개체 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grpSp>
        <p:nvGrpSpPr>
          <p:cNvPr id="29" name="그룹 28"/>
          <p:cNvGrpSpPr/>
          <p:nvPr/>
        </p:nvGrpSpPr>
        <p:grpSpPr>
          <a:xfrm>
            <a:off x="5143504" y="1055598"/>
            <a:ext cx="3786213" cy="4016476"/>
            <a:chOff x="5143504" y="1055598"/>
            <a:chExt cx="3786213" cy="4016476"/>
          </a:xfrm>
        </p:grpSpPr>
        <p:pic>
          <p:nvPicPr>
            <p:cNvPr id="25" name="Picture 13" descr="qsquared-vs-x-version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4" y="1055598"/>
              <a:ext cx="3786213" cy="4016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45424" y="1357298"/>
              <a:ext cx="571504" cy="592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01024" y="3902143"/>
              <a:ext cx="669768" cy="67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57884" y="3943134"/>
              <a:ext cx="618439" cy="640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22" name="Group 122"/>
          <p:cNvGraphicFramePr>
            <a:graphicFrameLocks noGrp="1"/>
          </p:cNvGraphicFramePr>
          <p:nvPr/>
        </p:nvGraphicFramePr>
        <p:xfrm>
          <a:off x="524538" y="4714884"/>
          <a:ext cx="4648200" cy="156845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324100"/>
                <a:gridCol w="23241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Silicon and </a:t>
                      </a:r>
                      <a:r>
                        <a:rPr kumimoji="0" lang="el-GR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</a:t>
                      </a: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Tracker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굴림" charset="-127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 2.4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굴림" charset="-127"/>
                        <a:sym typeface="Symbol" pitchFamily="18" charset="2"/>
                      </a:endParaRPr>
                    </a:p>
                  </a:txBody>
                  <a:tcPr horzOverflow="overflow"/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ECAL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굴림" charset="-127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 3.0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굴림" charset="-127"/>
                        <a:sym typeface="Symbol" pitchFamily="18" charset="2"/>
                      </a:endParaRPr>
                    </a:p>
                  </a:txBody>
                  <a:tcPr horzOverflow="overflow"/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HCAL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굴림" charset="-127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 5.2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굴림" charset="-127"/>
                        <a:sym typeface="Symbol" pitchFamily="18" charset="2"/>
                      </a:endParaRPr>
                    </a:p>
                  </a:txBody>
                  <a:tcPr horzOverflow="overflow"/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CASTOR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굴림" charset="-127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5.2  6.6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굴림" charset="-127"/>
                      </a:endParaRPr>
                    </a:p>
                  </a:txBody>
                  <a:tcPr horzOverflow="overflow"/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ZDC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굴림" charset="-127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 8.3 for neutrals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굴림" charset="-127"/>
                        <a:sym typeface="Symbol" pitchFamily="18" charset="2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Plan for the First </a:t>
            </a:r>
            <a:r>
              <a:rPr lang="en-US" altLang="ko-KR" dirty="0" err="1" smtClean="0"/>
              <a:t>Pb+Pb</a:t>
            </a:r>
            <a:r>
              <a:rPr lang="en-US" altLang="ko-KR" dirty="0" smtClean="0"/>
              <a:t> Coll.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14</a:t>
            </a:fld>
            <a:endParaRPr lang="ko-KR" altLang="en-US"/>
          </a:p>
        </p:txBody>
      </p:sp>
      <p:grpSp>
        <p:nvGrpSpPr>
          <p:cNvPr id="3" name="그룹 8"/>
          <p:cNvGrpSpPr/>
          <p:nvPr/>
        </p:nvGrpSpPr>
        <p:grpSpPr>
          <a:xfrm>
            <a:off x="17" y="1000109"/>
            <a:ext cx="6572247" cy="3429024"/>
            <a:chOff x="71406" y="1082177"/>
            <a:chExt cx="7000875" cy="4061335"/>
          </a:xfrm>
        </p:grpSpPr>
        <p:pic>
          <p:nvPicPr>
            <p:cNvPr id="7" name="Picture 4" descr="Ions_Page_06.jpg"/>
            <p:cNvPicPr>
              <a:picLocks noChangeAspect="1"/>
            </p:cNvPicPr>
            <p:nvPr/>
          </p:nvPicPr>
          <p:blipFill>
            <a:blip r:embed="rId2" cstate="print"/>
            <a:srcRect t="5248"/>
            <a:stretch>
              <a:fillRect/>
            </a:stretch>
          </p:blipFill>
          <p:spPr bwMode="auto">
            <a:xfrm>
              <a:off x="71406" y="1082177"/>
              <a:ext cx="7000875" cy="406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731558" y="1975621"/>
              <a:ext cx="451135" cy="328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FF0000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→</a:t>
              </a:r>
              <a:r>
                <a:rPr lang="en-US" altLang="ko-KR" sz="1200" b="1" dirty="0" smtClean="0">
                  <a:solidFill>
                    <a:srgbClr val="FF0000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2</a:t>
              </a:r>
              <a:endParaRPr lang="ko-KR" alt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500826" y="1608678"/>
            <a:ext cx="2357422" cy="22489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 altLang="ko-KR" sz="2000" dirty="0" smtClean="0">
                <a:solidFill>
                  <a:srgbClr val="00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Note from the</a:t>
            </a:r>
            <a:r>
              <a:rPr lang="en-GB" altLang="ko-KR" sz="2000" baseline="0" dirty="0" smtClean="0">
                <a:solidFill>
                  <a:srgbClr val="00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 Chamonix</a:t>
            </a:r>
            <a:r>
              <a:rPr lang="en-GB" altLang="ko-KR" sz="2000" dirty="0" smtClean="0">
                <a:solidFill>
                  <a:srgbClr val="00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 </a:t>
            </a:r>
            <a:r>
              <a:rPr lang="en-GB" altLang="ko-KR" sz="2000" baseline="0" dirty="0" smtClean="0">
                <a:solidFill>
                  <a:srgbClr val="00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meeting</a:t>
            </a:r>
            <a:r>
              <a:rPr lang="en-GB" altLang="ko-KR" sz="2000" baseline="0" dirty="0">
                <a:solidFill>
                  <a:srgbClr val="00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: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 altLang="ko-KR" sz="2000" baseline="0" dirty="0">
                <a:solidFill>
                  <a:srgbClr val="00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Early </a:t>
            </a:r>
            <a:r>
              <a:rPr lang="en-GB" altLang="ko-KR" sz="2000" baseline="0" dirty="0" err="1">
                <a:solidFill>
                  <a:srgbClr val="00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Pb</a:t>
            </a:r>
            <a:r>
              <a:rPr lang="en-GB" altLang="ko-KR" sz="2000" baseline="0" dirty="0">
                <a:solidFill>
                  <a:srgbClr val="00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 Beam will have lower </a:t>
            </a:r>
            <a:r>
              <a:rPr lang="en-GB" altLang="ko-KR" sz="2000" baseline="0" dirty="0" smtClean="0">
                <a:solidFill>
                  <a:srgbClr val="00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beam energy </a:t>
            </a:r>
            <a:r>
              <a:rPr lang="en-GB" altLang="ko-KR" sz="2000" baseline="0" dirty="0" smtClean="0">
                <a:solidFill>
                  <a:srgbClr val="000000"/>
                </a:solidFill>
                <a:latin typeface="Arial" pitchFamily="34" charset="0"/>
                <a:ea typeface="맑은 고딕"/>
                <a:cs typeface="Arial" pitchFamily="34" charset="0"/>
              </a:rPr>
              <a:t>⇒ </a:t>
            </a:r>
            <a:r>
              <a:rPr lang="en-GB" altLang="ko-KR" sz="2000" baseline="0" dirty="0" smtClean="0">
                <a:solidFill>
                  <a:srgbClr val="FF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10 </a:t>
            </a:r>
            <a:r>
              <a:rPr lang="en-GB" altLang="ko-KR" sz="2000" baseline="0" dirty="0" err="1" smtClean="0">
                <a:solidFill>
                  <a:srgbClr val="FF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TeV</a:t>
            </a:r>
            <a:r>
              <a:rPr lang="en-GB" altLang="ko-KR" sz="2000" baseline="0" dirty="0" smtClean="0">
                <a:solidFill>
                  <a:srgbClr val="FF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 in pp </a:t>
            </a:r>
            <a:r>
              <a:rPr lang="en-GB" altLang="ko-KR" sz="2000" baseline="0" dirty="0">
                <a:solidFill>
                  <a:srgbClr val="FF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corresponds to 4 </a:t>
            </a:r>
            <a:r>
              <a:rPr lang="en-GB" altLang="ko-KR" sz="2000" baseline="0" dirty="0" err="1">
                <a:solidFill>
                  <a:srgbClr val="FF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TeV</a:t>
            </a:r>
            <a:r>
              <a:rPr lang="en-GB" altLang="ko-KR" sz="2000" baseline="0" dirty="0">
                <a:solidFill>
                  <a:srgbClr val="FF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 in </a:t>
            </a:r>
            <a:r>
              <a:rPr lang="en-GB" altLang="ko-KR" sz="2000" baseline="0" dirty="0" err="1" smtClean="0">
                <a:solidFill>
                  <a:srgbClr val="FF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Pb+Pb</a:t>
            </a:r>
            <a:r>
              <a:rPr lang="en-GB" altLang="ko-KR" sz="2000" baseline="0" dirty="0" smtClean="0">
                <a:solidFill>
                  <a:srgbClr val="FF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.</a:t>
            </a:r>
            <a:endParaRPr lang="en-GB" altLang="ko-KR" sz="2000" baseline="0" dirty="0">
              <a:solidFill>
                <a:srgbClr val="FF0000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914990" y="1799994"/>
            <a:ext cx="1029366" cy="1861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>
            <a:stCxn id="10" idx="1"/>
            <a:endCxn id="11" idx="5"/>
          </p:cNvCxnSpPr>
          <p:nvPr/>
        </p:nvCxnSpPr>
        <p:spPr>
          <a:xfrm rot="10800000">
            <a:off x="4793610" y="1958907"/>
            <a:ext cx="1707217" cy="7742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oup 4"/>
          <p:cNvGraphicFramePr>
            <a:graphicFrameLocks noGrp="1"/>
          </p:cNvGraphicFramePr>
          <p:nvPr/>
        </p:nvGraphicFramePr>
        <p:xfrm>
          <a:off x="428596" y="4546677"/>
          <a:ext cx="8358246" cy="88258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48917"/>
                <a:gridCol w="1666181"/>
                <a:gridCol w="2221574"/>
                <a:gridCol w="2221574"/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Pb+Pb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√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1600" b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NN</a:t>
                      </a:r>
                      <a:endParaRPr kumimoji="0" 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Collision Rate (Max.)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Collision Rate (Avg.)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</a:tr>
              <a:tr h="2256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Year-1 (2010)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TeV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~150 Hz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~100 Hz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</a:tr>
              <a:tr h="2267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Nominal (2012)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5.5 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TeV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~8 kHz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~3 kHz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0652" y="5586208"/>
            <a:ext cx="8821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>
              <a:buFontTx/>
              <a:buChar char="-"/>
            </a:pPr>
            <a:r>
              <a:rPr lang="en-GB" altLang="ko-KR" dirty="0" smtClean="0">
                <a:solidFill>
                  <a:srgbClr val="00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Low collision rate in Year-1 allows us to </a:t>
            </a:r>
            <a:r>
              <a:rPr lang="en-GB" altLang="ko-KR" dirty="0" smtClean="0">
                <a:latin typeface="Arial" pitchFamily="34" charset="0"/>
                <a:ea typeface="굴림" charset="-127"/>
                <a:cs typeface="Arial" pitchFamily="34" charset="0"/>
              </a:rPr>
              <a:t>write </a:t>
            </a:r>
            <a:r>
              <a:rPr lang="en-GB" altLang="ko-KR" b="1" dirty="0" smtClean="0">
                <a:solidFill>
                  <a:srgbClr val="FF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all</a:t>
            </a:r>
            <a:r>
              <a:rPr lang="en-GB" altLang="ko-KR" dirty="0" smtClean="0">
                <a:latin typeface="Arial" pitchFamily="34" charset="0"/>
                <a:ea typeface="굴림" charset="-127"/>
                <a:cs typeface="Arial" pitchFamily="34" charset="0"/>
              </a:rPr>
              <a:t> min. bias events to mass storage.</a:t>
            </a:r>
          </a:p>
          <a:p>
            <a:pPr indent="182563">
              <a:buFontTx/>
              <a:buChar char="-"/>
            </a:pPr>
            <a:r>
              <a:rPr lang="en-GB" altLang="ko-KR" dirty="0" smtClean="0">
                <a:solidFill>
                  <a:srgbClr val="00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Fully functional </a:t>
            </a:r>
            <a:r>
              <a:rPr lang="en-GB" altLang="ko-KR" b="1" dirty="0" smtClean="0">
                <a:solidFill>
                  <a:srgbClr val="FF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high-level trigger (HLT)</a:t>
            </a:r>
            <a:r>
              <a:rPr lang="en-GB" altLang="ko-KR" dirty="0" smtClean="0">
                <a:solidFill>
                  <a:srgbClr val="00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 is needed at nominal luminosity.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CMS High-Level Trigger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44946" y="959830"/>
            <a:ext cx="453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u="sng" dirty="0" smtClean="0">
                <a:latin typeface="Arial" pitchFamily="34" charset="0"/>
                <a:cs typeface="Arial" pitchFamily="34" charset="0"/>
              </a:rPr>
              <a:t>Level 1 (</a:t>
            </a:r>
            <a:r>
              <a:rPr lang="en-US" altLang="ko-KR" b="1" u="sng" dirty="0" err="1" smtClean="0">
                <a:latin typeface="Arial" pitchFamily="34" charset="0"/>
                <a:cs typeface="Arial" pitchFamily="34" charset="0"/>
              </a:rPr>
              <a:t>Muon</a:t>
            </a:r>
            <a:r>
              <a:rPr lang="en-US" altLang="ko-KR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u="sng" dirty="0" err="1" smtClean="0">
                <a:latin typeface="Arial" pitchFamily="34" charset="0"/>
                <a:cs typeface="Arial" pitchFamily="34" charset="0"/>
              </a:rPr>
              <a:t>Chambers+Calorimeters</a:t>
            </a:r>
            <a:r>
              <a:rPr lang="en-US" altLang="ko-KR" b="1" u="sng" dirty="0" smtClean="0">
                <a:latin typeface="Arial" pitchFamily="34" charset="0"/>
                <a:cs typeface="Arial" pitchFamily="34" charset="0"/>
              </a:rPr>
              <a:t>)</a:t>
            </a:r>
            <a:endParaRPr lang="ko-KR" altLang="en-US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6912" y="2960558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u="sng" dirty="0" smtClean="0">
                <a:latin typeface="Arial" pitchFamily="34" charset="0"/>
                <a:cs typeface="Arial" pitchFamily="34" charset="0"/>
              </a:rPr>
              <a:t>High-Level Triggers (high </a:t>
            </a:r>
            <a:r>
              <a:rPr lang="en-US" altLang="ko-KR" b="1" i="1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b="1" i="1" u="sng" baseline="-25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b="1" u="sng" dirty="0" smtClean="0">
                <a:latin typeface="Arial" pitchFamily="34" charset="0"/>
                <a:cs typeface="Arial" pitchFamily="34" charset="0"/>
              </a:rPr>
              <a:t>-jet, </a:t>
            </a:r>
            <a:r>
              <a:rPr lang="el-GR" altLang="ko-KR" b="1" u="sng" dirty="0" smtClean="0">
                <a:latin typeface="Times New Roman" pitchFamily="18" charset="0"/>
                <a:ea typeface="돋움"/>
                <a:cs typeface="Times New Roman" pitchFamily="18" charset="0"/>
              </a:rPr>
              <a:t>γ</a:t>
            </a:r>
            <a:r>
              <a:rPr lang="en-US" altLang="ko-KR" b="1" u="sng" dirty="0" smtClean="0">
                <a:latin typeface="Arial" pitchFamily="34" charset="0"/>
                <a:ea typeface="돋움"/>
                <a:cs typeface="Arial" pitchFamily="34" charset="0"/>
              </a:rPr>
              <a:t>, e, </a:t>
            </a:r>
            <a:r>
              <a:rPr lang="el-GR" altLang="ko-KR" b="1" u="sng" dirty="0" smtClean="0">
                <a:latin typeface="Arial" pitchFamily="34" charset="0"/>
                <a:ea typeface="돋움"/>
                <a:cs typeface="Arial" pitchFamily="34" charset="0"/>
              </a:rPr>
              <a:t>μ</a:t>
            </a:r>
            <a:r>
              <a:rPr lang="en-US" altLang="ko-KR" b="1" u="sng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Large computing farm </a:t>
            </a:r>
          </a:p>
          <a:p>
            <a:r>
              <a:rPr lang="en-US" altLang="ko-KR" dirty="0" smtClean="0">
                <a:latin typeface="Arial" pitchFamily="34" charset="0"/>
                <a:ea typeface="맑은 고딕"/>
                <a:cs typeface="Arial" pitchFamily="34" charset="0"/>
              </a:rPr>
              <a:t>  (Start up with 7.2k CPU cores)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ea typeface="맑은 고딕"/>
                <a:cs typeface="Arial" pitchFamily="34" charset="0"/>
              </a:rPr>
              <a:t> Run “offline algorithm” on every </a:t>
            </a:r>
            <a:r>
              <a:rPr lang="en-US" altLang="ko-KR" dirty="0" err="1" smtClean="0">
                <a:latin typeface="Arial" pitchFamily="34" charset="0"/>
                <a:ea typeface="맑은 고딕"/>
                <a:cs typeface="Arial" pitchFamily="34" charset="0"/>
              </a:rPr>
              <a:t>Pb+Pb</a:t>
            </a:r>
            <a:r>
              <a:rPr lang="en-US" altLang="ko-KR" dirty="0" smtClean="0">
                <a:latin typeface="Arial" pitchFamily="34" charset="0"/>
                <a:ea typeface="맑은 고딕"/>
                <a:cs typeface="Arial" pitchFamily="34" charset="0"/>
              </a:rPr>
              <a:t> events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ea typeface="맑은 고딕"/>
                <a:cs typeface="Arial" pitchFamily="34" charset="0"/>
              </a:rPr>
              <a:t> Significantly enhanced statistics </a:t>
            </a:r>
          </a:p>
          <a:p>
            <a:r>
              <a:rPr lang="en-US" altLang="ko-KR" dirty="0" smtClean="0">
                <a:latin typeface="Arial" pitchFamily="34" charset="0"/>
                <a:ea typeface="맑은 고딕"/>
                <a:cs typeface="Arial" pitchFamily="34" charset="0"/>
              </a:rPr>
              <a:t>  for hard processes (see the right figure)</a:t>
            </a:r>
          </a:p>
        </p:txBody>
      </p:sp>
      <p:graphicFrame>
        <p:nvGraphicFramePr>
          <p:cNvPr id="26" name="Group 2"/>
          <p:cNvGraphicFramePr>
            <a:graphicFrameLocks noGrp="1"/>
          </p:cNvGraphicFramePr>
          <p:nvPr/>
        </p:nvGraphicFramePr>
        <p:xfrm>
          <a:off x="142844" y="4706518"/>
          <a:ext cx="5346700" cy="1446215"/>
        </p:xfrm>
        <a:graphic>
          <a:graphicData uri="http://schemas.openxmlformats.org/drawingml/2006/table">
            <a:tbl>
              <a:tblPr/>
              <a:tblGrid>
                <a:gridCol w="1984375"/>
                <a:gridCol w="1817688"/>
                <a:gridCol w="1544637"/>
              </a:tblGrid>
              <a:tr h="254000"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High-Level Trigger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E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Pb+Pb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p+p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EB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Input 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3 kHz (8 kHz peak)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100 kHz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EB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Output Bandwidth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225 </a:t>
                      </a: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MByte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/sec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225 </a:t>
                      </a: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MByte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/sec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EB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Output 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10 – 100 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150 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EB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Rejection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97-99.7%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99.85%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Group 28"/>
          <p:cNvGraphicFramePr>
            <a:graphicFrameLocks noGrp="1"/>
          </p:cNvGraphicFramePr>
          <p:nvPr/>
        </p:nvGraphicFramePr>
        <p:xfrm>
          <a:off x="142844" y="1355914"/>
          <a:ext cx="5334000" cy="1484188"/>
        </p:xfrm>
        <a:graphic>
          <a:graphicData uri="http://schemas.openxmlformats.org/drawingml/2006/table">
            <a:tbl>
              <a:tblPr/>
              <a:tblGrid>
                <a:gridCol w="1979613"/>
                <a:gridCol w="1811337"/>
                <a:gridCol w="1543050"/>
              </a:tblGrid>
              <a:tr h="331788"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Level 1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E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Pb+Pb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p+p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EB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Collision  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3 kHz (8 kHz peak)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1 GHz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EB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Event 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3 kHz (8 kHz peak)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40 MHz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EB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L1 Accept 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  <a:defRPr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3 kHz (8 kHz peak)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100 kHz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EB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Output Bandwidth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100 </a:t>
                      </a: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GByte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/sec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>
                          <a:tab pos="25400" algn="l"/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100 </a:t>
                      </a: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GByte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/sec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EB"/>
                    </a:solidFill>
                  </a:tcPr>
                </a:tc>
              </a:tr>
            </a:tbl>
          </a:graphicData>
        </a:graphic>
      </p:graphicFrame>
      <p:grpSp>
        <p:nvGrpSpPr>
          <p:cNvPr id="3" name="그룹 27"/>
          <p:cNvGrpSpPr/>
          <p:nvPr/>
        </p:nvGrpSpPr>
        <p:grpSpPr>
          <a:xfrm>
            <a:off x="5643570" y="1285860"/>
            <a:ext cx="3357586" cy="4902195"/>
            <a:chOff x="5643570" y="1426735"/>
            <a:chExt cx="3357586" cy="4902195"/>
          </a:xfrm>
        </p:grpSpPr>
        <p:grpSp>
          <p:nvGrpSpPr>
            <p:cNvPr id="5" name="그룹 6"/>
            <p:cNvGrpSpPr/>
            <p:nvPr/>
          </p:nvGrpSpPr>
          <p:grpSpPr>
            <a:xfrm>
              <a:off x="5643570" y="1426735"/>
              <a:ext cx="3357586" cy="4902195"/>
              <a:chOff x="4859338" y="836613"/>
              <a:chExt cx="4192587" cy="5616575"/>
            </a:xfrm>
          </p:grpSpPr>
          <p:pic>
            <p:nvPicPr>
              <p:cNvPr id="8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59338" y="836613"/>
                <a:ext cx="4192587" cy="56165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7124271" y="1952822"/>
                <a:ext cx="1761483" cy="24554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defTabSz="4572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GB" sz="1600" b="1" baseline="-33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GB" sz="16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reach x2</a:t>
                </a:r>
              </a:p>
            </p:txBody>
          </p:sp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>
                <a:off x="7312025" y="2497138"/>
                <a:ext cx="5349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ko-KR" sz="1600" b="1">
                    <a:ea typeface="굴림" charset="-127"/>
                  </a:rPr>
                  <a:t>jets</a:t>
                </a:r>
              </a:p>
            </p:txBody>
          </p:sp>
          <p:sp>
            <p:nvSpPr>
              <p:cNvPr id="13" name="Line 17"/>
              <p:cNvSpPr>
                <a:spLocks noChangeShapeType="1"/>
              </p:cNvSpPr>
              <p:nvPr/>
            </p:nvSpPr>
            <p:spPr bwMode="auto">
              <a:xfrm flipV="1">
                <a:off x="7230136" y="3879849"/>
                <a:ext cx="0" cy="503237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 flipV="1">
                <a:off x="7346023" y="3617913"/>
                <a:ext cx="0" cy="503237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" name="Line 25"/>
              <p:cNvSpPr>
                <a:spLocks noChangeShapeType="1"/>
              </p:cNvSpPr>
              <p:nvPr/>
            </p:nvSpPr>
            <p:spPr bwMode="auto">
              <a:xfrm flipV="1">
                <a:off x="8159750" y="3021013"/>
                <a:ext cx="304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" name="Text Box 26"/>
              <p:cNvSpPr txBox="1">
                <a:spLocks noChangeArrowheads="1"/>
              </p:cNvSpPr>
              <p:nvPr/>
            </p:nvSpPr>
            <p:spPr bwMode="auto">
              <a:xfrm>
                <a:off x="6554214" y="1024093"/>
                <a:ext cx="2408507" cy="669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600" dirty="0" err="1" smtClean="0">
                    <a:solidFill>
                      <a:srgbClr val="0000FF"/>
                    </a:solidFill>
                    <a:latin typeface="Arial" pitchFamily="34" charset="0"/>
                    <a:ea typeface="굴림" charset="-127"/>
                    <a:cs typeface="Arial" pitchFamily="34" charset="0"/>
                  </a:rPr>
                  <a:t>Pb+Pb</a:t>
                </a:r>
                <a:r>
                  <a:rPr lang="en-US" altLang="ko-KR" sz="1600" dirty="0" smtClean="0">
                    <a:solidFill>
                      <a:srgbClr val="0000FF"/>
                    </a:solidFill>
                    <a:latin typeface="Arial" pitchFamily="34" charset="0"/>
                    <a:ea typeface="굴림" charset="-127"/>
                    <a:cs typeface="Arial" pitchFamily="34" charset="0"/>
                  </a:rPr>
                  <a:t> </a:t>
                </a:r>
                <a:r>
                  <a:rPr lang="en-US" altLang="ko-KR" sz="1600" dirty="0">
                    <a:solidFill>
                      <a:srgbClr val="0000FF"/>
                    </a:solidFill>
                    <a:latin typeface="Arial" pitchFamily="34" charset="0"/>
                    <a:ea typeface="굴림" charset="-127"/>
                    <a:cs typeface="Arial" pitchFamily="34" charset="0"/>
                  </a:rPr>
                  <a:t>at 5.5 </a:t>
                </a:r>
                <a:r>
                  <a:rPr lang="en-US" altLang="ko-KR" sz="1600" dirty="0" err="1">
                    <a:solidFill>
                      <a:srgbClr val="0000FF"/>
                    </a:solidFill>
                    <a:latin typeface="Arial" pitchFamily="34" charset="0"/>
                    <a:ea typeface="굴림" charset="-127"/>
                    <a:cs typeface="Arial" pitchFamily="34" charset="0"/>
                  </a:rPr>
                  <a:t>TeV</a:t>
                </a:r>
                <a:endParaRPr lang="en-US" altLang="ko-KR" sz="1600" dirty="0">
                  <a:solidFill>
                    <a:srgbClr val="0000FF"/>
                  </a:solidFill>
                  <a:latin typeface="Arial" pitchFamily="34" charset="0"/>
                  <a:ea typeface="굴림" charset="-127"/>
                  <a:cs typeface="Arial" pitchFamily="34" charset="0"/>
                </a:endParaRPr>
              </a:p>
              <a:p>
                <a:pPr algn="ctr"/>
                <a:r>
                  <a:rPr lang="en-US" altLang="ko-KR" sz="1600" dirty="0" smtClean="0">
                    <a:solidFill>
                      <a:srgbClr val="0000FF"/>
                    </a:solidFill>
                    <a:latin typeface="Arial" pitchFamily="34" charset="0"/>
                    <a:ea typeface="굴림" charset="-127"/>
                    <a:cs typeface="Arial" pitchFamily="34" charset="0"/>
                  </a:rPr>
                  <a:t>Nominal luminosity</a:t>
                </a:r>
                <a:endParaRPr lang="en-US" altLang="ko-KR" sz="1600" dirty="0">
                  <a:solidFill>
                    <a:srgbClr val="0000FF"/>
                  </a:solidFill>
                  <a:latin typeface="Arial" pitchFamily="34" charset="0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17" name="Rectangle 27"/>
              <p:cNvSpPr>
                <a:spLocks noChangeArrowheads="1"/>
              </p:cNvSpPr>
              <p:nvPr/>
            </p:nvSpPr>
            <p:spPr bwMode="auto">
              <a:xfrm>
                <a:off x="8297863" y="5416550"/>
                <a:ext cx="576262" cy="2159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486312" y="3587630"/>
              <a:ext cx="3113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00FF"/>
                  </a:solidFill>
                  <a:latin typeface="Symbol" pitchFamily="18" charset="2"/>
                  <a:ea typeface="굴림" pitchFamily="50" charset="-127"/>
                </a:rPr>
                <a:t>¡</a:t>
              </a:r>
              <a:endParaRPr lang="ko-KR" altLang="en-US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2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685800" y="887405"/>
            <a:ext cx="7772400" cy="1827215"/>
          </a:xfrm>
          <a:prstGeom prst="rect">
            <a:avLst/>
          </a:prstGeom>
          <a:solidFill>
            <a:srgbClr val="CC9900"/>
          </a:solidFill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dirty="0" smtClean="0">
                <a:solidFill>
                  <a:schemeClr val="bg1"/>
                </a:solidFill>
                <a:latin typeface="Franklin Gothic Demi" pitchFamily="34" charset="0"/>
                <a:ea typeface="+mj-ea"/>
                <a:cs typeface="+mj-cs"/>
              </a:rPr>
              <a:t>Soft Probes of</a:t>
            </a:r>
            <a:r>
              <a:rPr kumimoji="0" lang="en-US" altLang="ko-K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QCD Matter in CMS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itchFamily="34" charset="0"/>
              <a:ea typeface="+mj-ea"/>
              <a:cs typeface="+mj-cs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pic>
        <p:nvPicPr>
          <p:cNvPr id="17" name="그림 16" descr="Fig-events-trac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000971"/>
            <a:ext cx="6262273" cy="3285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Charged Particle Multiplicity</a:t>
            </a:r>
            <a:endParaRPr lang="ko-KR" altLang="en-US" sz="36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929190" y="1099682"/>
            <a:ext cx="391457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Total 66M Si Pixels</a:t>
            </a:r>
          </a:p>
          <a:p>
            <a:r>
              <a:rPr lang="en-US" altLang="ko-KR" dirty="0" smtClean="0"/>
              <a:t>Occupancy&lt;2% at </a:t>
            </a:r>
            <a:r>
              <a:rPr lang="en-US" altLang="ko-KR" i="1" dirty="0" err="1" smtClean="0"/>
              <a:t>dN</a:t>
            </a:r>
            <a:r>
              <a:rPr lang="en-US" altLang="ko-KR" i="1" baseline="-25000" dirty="0" err="1" smtClean="0"/>
              <a:t>ch</a:t>
            </a:r>
            <a:r>
              <a:rPr lang="en-US" altLang="ko-KR" i="1" baseline="-25000" dirty="0" smtClean="0"/>
              <a:t> </a:t>
            </a:r>
            <a:r>
              <a:rPr lang="en-US" altLang="ko-KR" dirty="0" smtClean="0"/>
              <a:t>/</a:t>
            </a:r>
            <a:r>
              <a:rPr lang="en-US" altLang="ko-KR" i="1" dirty="0" smtClean="0"/>
              <a:t>d</a:t>
            </a:r>
            <a:r>
              <a:rPr lang="el-GR" altLang="ko-KR" i="1" dirty="0" smtClean="0">
                <a:ea typeface="돋움"/>
              </a:rPr>
              <a:t>η</a:t>
            </a:r>
            <a:r>
              <a:rPr lang="en-US" altLang="ko-KR" i="1" dirty="0" smtClean="0">
                <a:ea typeface="돋움"/>
              </a:rPr>
              <a:t> </a:t>
            </a:r>
            <a:r>
              <a:rPr lang="en-US" altLang="ko-KR" dirty="0" smtClean="0">
                <a:latin typeface="Times New Roman"/>
                <a:ea typeface="돋움"/>
                <a:cs typeface="Times New Roman"/>
              </a:rPr>
              <a:t>≈ </a:t>
            </a:r>
            <a:r>
              <a:rPr lang="en-US" altLang="ko-KR" dirty="0" smtClean="0">
                <a:ea typeface="돋움"/>
              </a:rPr>
              <a:t>3500</a:t>
            </a:r>
          </a:p>
          <a:p>
            <a:r>
              <a:rPr lang="en-US" altLang="ko-KR" dirty="0" smtClean="0">
                <a:ea typeface="돋움"/>
              </a:rPr>
              <a:t>Cluster shape or </a:t>
            </a:r>
            <a:r>
              <a:rPr lang="en-US" altLang="ko-KR" dirty="0" err="1" smtClean="0">
                <a:ea typeface="돋움"/>
              </a:rPr>
              <a:t>tracklet</a:t>
            </a:r>
            <a:r>
              <a:rPr lang="en-US" altLang="ko-KR" dirty="0" smtClean="0">
                <a:ea typeface="돋움"/>
              </a:rPr>
              <a:t> methods</a:t>
            </a:r>
          </a:p>
          <a:p>
            <a:r>
              <a:rPr lang="en-US" altLang="ko-KR" dirty="0" smtClean="0">
                <a:ea typeface="돋움"/>
              </a:rPr>
              <a:t>Needs only a few thousand events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29190" y="5214950"/>
            <a:ext cx="4000528" cy="10156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Estimation of the Gluon Density Gluon Saturation</a:t>
            </a:r>
          </a:p>
          <a:p>
            <a:r>
              <a:rPr lang="en-US" altLang="ko-KR" sz="2000" dirty="0" smtClean="0"/>
              <a:t>Color Glass Condensate (CGC)</a:t>
            </a:r>
          </a:p>
        </p:txBody>
      </p:sp>
      <p:sp>
        <p:nvSpPr>
          <p:cNvPr id="26" name="슬라이드 번호 개체 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27" name="바닥글 개체 틀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pic>
        <p:nvPicPr>
          <p:cNvPr id="7" name="내용 개체 틀 6" descr="Si_Pixel_Layou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6895" y="1021030"/>
            <a:ext cx="4266543" cy="2251026"/>
          </a:xfrm>
        </p:spPr>
      </p:pic>
      <p:sp>
        <p:nvSpPr>
          <p:cNvPr id="12" name="타원 11"/>
          <p:cNvSpPr/>
          <p:nvPr/>
        </p:nvSpPr>
        <p:spPr>
          <a:xfrm>
            <a:off x="357158" y="2615046"/>
            <a:ext cx="1000132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2"/>
          <p:cNvGrpSpPr/>
          <p:nvPr/>
        </p:nvGrpSpPr>
        <p:grpSpPr>
          <a:xfrm>
            <a:off x="230275" y="3256890"/>
            <a:ext cx="4484601" cy="3100434"/>
            <a:chOff x="230275" y="3214686"/>
            <a:chExt cx="4484601" cy="3100434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28596" y="3214686"/>
              <a:ext cx="4286280" cy="2901428"/>
              <a:chOff x="2928" y="1737"/>
              <a:chExt cx="2832" cy="1924"/>
            </a:xfrm>
          </p:grpSpPr>
          <p:pic>
            <p:nvPicPr>
              <p:cNvPr id="10" name="Picture 9" descr="rec_mul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7382" r="8673"/>
              <a:stretch>
                <a:fillRect/>
              </a:stretch>
            </p:blipFill>
            <p:spPr bwMode="auto">
              <a:xfrm>
                <a:off x="2928" y="1782"/>
                <a:ext cx="2784" cy="1879"/>
              </a:xfrm>
              <a:prstGeom prst="rect">
                <a:avLst/>
              </a:prstGeom>
              <a:noFill/>
            </p:spPr>
          </p:pic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2928" y="1737"/>
                <a:ext cx="2832" cy="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1029128" y="4512640"/>
              <a:ext cx="3500462" cy="1174846"/>
              <a:chOff x="4958218" y="3540038"/>
              <a:chExt cx="3500462" cy="1174846"/>
            </a:xfrm>
          </p:grpSpPr>
          <p:pic>
            <p:nvPicPr>
              <p:cNvPr id="16" name="그림 15" descr="dNch_deta_caption1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922318" y="3540038"/>
                <a:ext cx="1514205" cy="491533"/>
              </a:xfrm>
              <a:prstGeom prst="rect">
                <a:avLst/>
              </a:prstGeom>
            </p:spPr>
          </p:pic>
          <p:sp>
            <p:nvSpPr>
              <p:cNvPr id="19" name="직사각형 18"/>
              <p:cNvSpPr/>
              <p:nvPr/>
            </p:nvSpPr>
            <p:spPr>
              <a:xfrm>
                <a:off x="4958218" y="4136977"/>
                <a:ext cx="3500462" cy="5687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 descr="dNch_deta_caption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214942" y="4056197"/>
                <a:ext cx="3019200" cy="658687"/>
              </a:xfrm>
              <a:prstGeom prst="rect">
                <a:avLst/>
              </a:prstGeom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2618866" y="5945788"/>
              <a:ext cx="3241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Symbol" pitchFamily="18" charset="2"/>
                </a:rPr>
                <a:t>h</a:t>
              </a:r>
              <a:endParaRPr lang="ko-KR" altLang="en-US" dirty="0">
                <a:latin typeface="Symbol" pitchFamily="18" charset="2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371226" y="3286124"/>
              <a:ext cx="214314" cy="2000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2928926" y="5929330"/>
              <a:ext cx="1714512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-128638" y="4388683"/>
              <a:ext cx="10871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/>
                <a:t>dN</a:t>
              </a:r>
              <a:r>
                <a:rPr lang="en-US" altLang="ko-KR" baseline="-25000" dirty="0" err="1" smtClean="0"/>
                <a:t>ch</a:t>
              </a:r>
              <a:r>
                <a:rPr lang="en-US" altLang="ko-KR" baseline="-25000" dirty="0" smtClean="0"/>
                <a:t> </a:t>
              </a:r>
              <a:r>
                <a:rPr lang="en-US" altLang="ko-KR" dirty="0" smtClean="0"/>
                <a:t>/d</a:t>
              </a:r>
              <a:r>
                <a:rPr lang="en-US" altLang="ko-KR" dirty="0" smtClean="0">
                  <a:latin typeface="Symbol" pitchFamily="18" charset="2"/>
                </a:rPr>
                <a:t>h</a:t>
              </a:r>
              <a:endParaRPr lang="ko-KR" altLang="en-US" dirty="0"/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5202800" y="2500306"/>
            <a:ext cx="3512604" cy="2622189"/>
            <a:chOff x="5202800" y="2500306"/>
            <a:chExt cx="3512604" cy="2622189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t="6666"/>
            <a:stretch>
              <a:fillRect/>
            </a:stretch>
          </p:blipFill>
          <p:spPr bwMode="auto">
            <a:xfrm>
              <a:off x="5419381" y="2500306"/>
              <a:ext cx="3296023" cy="2467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6" name="TextBox 35"/>
            <p:cNvSpPr txBox="1"/>
            <p:nvPr/>
          </p:nvSpPr>
          <p:spPr>
            <a:xfrm>
              <a:off x="6929454" y="4783941"/>
              <a:ext cx="26639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atin typeface="Symbol" pitchFamily="18" charset="2"/>
                </a:rPr>
                <a:t>h</a:t>
              </a:r>
              <a:endParaRPr lang="ko-KR" altLang="en-US" sz="1600" dirty="0">
                <a:latin typeface="Symbol" pitchFamily="18" charset="2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948198" y="4796944"/>
              <a:ext cx="509590" cy="204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385954" y="2571744"/>
              <a:ext cx="214314" cy="2000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4843887" y="3515807"/>
              <a:ext cx="10871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/>
                <a:t>dN</a:t>
              </a:r>
              <a:r>
                <a:rPr lang="en-US" altLang="ko-KR" baseline="-25000" dirty="0" err="1" smtClean="0"/>
                <a:t>ch</a:t>
              </a:r>
              <a:r>
                <a:rPr lang="en-US" altLang="ko-KR" baseline="-25000" dirty="0" smtClean="0"/>
                <a:t> </a:t>
              </a:r>
              <a:r>
                <a:rPr lang="en-US" altLang="ko-KR" dirty="0" smtClean="0"/>
                <a:t>/d</a:t>
              </a:r>
              <a:r>
                <a:rPr lang="en-US" altLang="ko-KR" dirty="0" smtClean="0">
                  <a:latin typeface="Symbol" pitchFamily="18" charset="2"/>
                </a:rPr>
                <a:t>h</a:t>
              </a:r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Hadron</a:t>
            </a:r>
            <a:r>
              <a:rPr lang="en-US" altLang="ko-KR" dirty="0" smtClean="0"/>
              <a:t> Spectra at Low </a:t>
            </a:r>
            <a:r>
              <a:rPr lang="en-US" altLang="ko-KR" dirty="0" err="1" smtClean="0"/>
              <a:t>p</a:t>
            </a:r>
            <a:r>
              <a:rPr lang="en-US" altLang="ko-KR" baseline="-25000" dirty="0" err="1" smtClean="0"/>
              <a:t>T</a:t>
            </a:r>
            <a:endParaRPr lang="ko-KR" altLang="en-US" baseline="-250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pic>
        <p:nvPicPr>
          <p:cNvPr id="7" name="그림 6" descr="Triple-Pix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487363"/>
            <a:ext cx="4714908" cy="198493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5677" y="1000108"/>
            <a:ext cx="4609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u="sng" dirty="0" smtClean="0"/>
              <a:t>Tracking: Pixel-Triplet Algorithm</a:t>
            </a: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24" name="바닥글 개체 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4500562" y="3701740"/>
            <a:ext cx="3665283" cy="2527410"/>
            <a:chOff x="885360" y="3914128"/>
            <a:chExt cx="3665283" cy="2527410"/>
          </a:xfrm>
        </p:grpSpPr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5852" y="3970538"/>
              <a:ext cx="3264791" cy="22445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8" name="TextBox 37"/>
            <p:cNvSpPr txBox="1"/>
            <p:nvPr/>
          </p:nvSpPr>
          <p:spPr>
            <a:xfrm rot="16200000">
              <a:off x="155449" y="4644039"/>
              <a:ext cx="210615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 smtClean="0"/>
                <a:t>Relative resolution</a:t>
              </a:r>
            </a:p>
            <a:p>
              <a:pPr algn="ctr"/>
              <a:r>
                <a:rPr lang="en-US" altLang="ko-KR" dirty="0" smtClean="0"/>
                <a:t>of </a:t>
              </a:r>
              <a:r>
                <a:rPr lang="en-US" altLang="ko-KR" dirty="0" err="1" smtClean="0"/>
                <a:t>p</a:t>
              </a:r>
              <a:r>
                <a:rPr lang="en-US" altLang="ko-KR" baseline="-25000" dirty="0" err="1" smtClean="0"/>
                <a:t>Trec</a:t>
              </a:r>
              <a:endParaRPr lang="ko-KR" alt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28860" y="6072206"/>
              <a:ext cx="14866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/>
                <a:t>p</a:t>
              </a:r>
              <a:r>
                <a:rPr lang="en-US" altLang="ko-KR" baseline="-25000" dirty="0" err="1" smtClean="0"/>
                <a:t>Tsim</a:t>
              </a:r>
              <a:r>
                <a:rPr lang="en-US" altLang="ko-KR" dirty="0" smtClean="0"/>
                <a:t> [</a:t>
              </a:r>
              <a:r>
                <a:rPr lang="en-US" altLang="ko-KR" dirty="0" err="1" smtClean="0"/>
                <a:t>GeV</a:t>
              </a:r>
              <a:r>
                <a:rPr lang="en-US" altLang="ko-KR" dirty="0" smtClean="0"/>
                <a:t>/c]</a:t>
              </a:r>
              <a:endParaRPr lang="ko-KR" altLang="en-US" dirty="0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1031258" y="3689828"/>
            <a:ext cx="2969238" cy="2595594"/>
            <a:chOff x="4960348" y="3919308"/>
            <a:chExt cx="2969238" cy="2595594"/>
          </a:xfrm>
        </p:grpSpPr>
        <p:pic>
          <p:nvPicPr>
            <p:cNvPr id="19" name="그림 18" descr="Hadron_FakeRat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4942" y="3919308"/>
              <a:ext cx="2714644" cy="2393422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16200000">
              <a:off x="4549370" y="4751205"/>
              <a:ext cx="11912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Fake Rate</a:t>
              </a:r>
              <a:endParaRPr lang="ko-KR" altLang="en-US" dirty="0"/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6907234" y="4812532"/>
              <a:ext cx="808038" cy="3571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/>
            <a:lstStyle/>
            <a:p>
              <a:pPr>
                <a:tabLst>
                  <a:tab pos="723900" algn="l"/>
                </a:tabLst>
              </a:pPr>
              <a:r>
                <a:rPr lang="en-GB" altLang="ko-KR" baseline="0" dirty="0">
                  <a:solidFill>
                    <a:srgbClr val="000000"/>
                  </a:solidFill>
                  <a:ea typeface="굴림" charset="-127"/>
                </a:rPr>
                <a:t>|</a:t>
              </a:r>
              <a:r>
                <a:rPr lang="en-GB" altLang="ko-KR" baseline="0" dirty="0">
                  <a:solidFill>
                    <a:srgbClr val="000000"/>
                  </a:solidFill>
                  <a:latin typeface="Symbol" pitchFamily="18" charset="2"/>
                  <a:ea typeface="굴림" charset="-127"/>
                </a:rPr>
                <a:t>h</a:t>
              </a:r>
              <a:r>
                <a:rPr lang="en-GB" altLang="ko-KR" baseline="0" dirty="0">
                  <a:solidFill>
                    <a:srgbClr val="000000"/>
                  </a:solidFill>
                  <a:ea typeface="굴림" charset="-127"/>
                </a:rPr>
                <a:t>|&lt;1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15074" y="6145570"/>
              <a:ext cx="12586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/>
                <a:t>p</a:t>
              </a:r>
              <a:r>
                <a:rPr lang="en-US" altLang="ko-KR" baseline="-25000" dirty="0" err="1" smtClean="0"/>
                <a:t>T</a:t>
              </a:r>
              <a:r>
                <a:rPr lang="en-US" altLang="ko-KR" dirty="0" smtClean="0"/>
                <a:t> [</a:t>
              </a:r>
              <a:r>
                <a:rPr lang="en-US" altLang="ko-KR" dirty="0" err="1" smtClean="0"/>
                <a:t>GeV</a:t>
              </a:r>
              <a:r>
                <a:rPr lang="en-US" altLang="ko-KR" dirty="0" smtClean="0"/>
                <a:t>/c]</a:t>
              </a:r>
              <a:endParaRPr lang="ko-KR" altLang="en-US" dirty="0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5429256" y="1331088"/>
            <a:ext cx="3043697" cy="2383664"/>
            <a:chOff x="5528831" y="1357298"/>
            <a:chExt cx="3043697" cy="2383664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5008" y="1357298"/>
              <a:ext cx="2857520" cy="21431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7" name="TextBox 36"/>
            <p:cNvSpPr txBox="1"/>
            <p:nvPr/>
          </p:nvSpPr>
          <p:spPr>
            <a:xfrm rot="16200000">
              <a:off x="5137858" y="2168629"/>
              <a:ext cx="11512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Efficiency</a:t>
              </a:r>
              <a:endParaRPr lang="ko-KR" alt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84976" y="3371630"/>
              <a:ext cx="12586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/>
                <a:t>p</a:t>
              </a:r>
              <a:r>
                <a:rPr lang="en-US" altLang="ko-KR" baseline="-25000" dirty="0" err="1" smtClean="0"/>
                <a:t>T</a:t>
              </a:r>
              <a:r>
                <a:rPr lang="en-US" altLang="ko-KR" dirty="0" smtClean="0"/>
                <a:t> [</a:t>
              </a:r>
              <a:r>
                <a:rPr lang="en-US" altLang="ko-KR" dirty="0" err="1" smtClean="0"/>
                <a:t>GeV</a:t>
              </a:r>
              <a:r>
                <a:rPr lang="en-US" altLang="ko-KR" dirty="0" smtClean="0"/>
                <a:t>/c]</a:t>
              </a:r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Hadron</a:t>
            </a:r>
            <a:r>
              <a:rPr lang="en-US" altLang="ko-KR" dirty="0" smtClean="0"/>
              <a:t> Spectra at Low </a:t>
            </a:r>
            <a:r>
              <a:rPr lang="en-US" altLang="ko-KR" dirty="0" err="1" smtClean="0"/>
              <a:t>p</a:t>
            </a:r>
            <a:r>
              <a:rPr lang="en-US" altLang="ko-KR" baseline="-25000" dirty="0" err="1" smtClean="0"/>
              <a:t>T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57224" y="872398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</a:rPr>
              <a:t>PID using the Gaussian unfolding method for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dE</a:t>
            </a:r>
            <a:r>
              <a:rPr lang="en-US" altLang="ko-KR" sz="2000" dirty="0" smtClean="0">
                <a:solidFill>
                  <a:srgbClr val="FF0000"/>
                </a:solidFill>
              </a:rPr>
              <a:t>/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dx</a:t>
            </a:r>
            <a:endParaRPr lang="en-US" altLang="ko-KR" sz="20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4036" y="4857760"/>
            <a:ext cx="2928958" cy="132343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/>
              <a:t>Hadron</a:t>
            </a:r>
            <a:r>
              <a:rPr lang="en-US" altLang="ko-KR" sz="2000" dirty="0" smtClean="0"/>
              <a:t> Chemistry</a:t>
            </a:r>
          </a:p>
          <a:p>
            <a:r>
              <a:rPr lang="en-US" altLang="ko-KR" sz="2000" dirty="0" smtClean="0"/>
              <a:t>Expansion Dynamics</a:t>
            </a:r>
          </a:p>
          <a:p>
            <a:r>
              <a:rPr lang="en-US" altLang="ko-KR" sz="2000" dirty="0" smtClean="0"/>
              <a:t>Equation-of-State</a:t>
            </a:r>
          </a:p>
          <a:p>
            <a:r>
              <a:rPr lang="en-US" altLang="ko-KR" sz="2000" dirty="0" smtClean="0"/>
              <a:t>Strangeness Production</a:t>
            </a:r>
          </a:p>
        </p:txBody>
      </p:sp>
      <p:graphicFrame>
        <p:nvGraphicFramePr>
          <p:cNvPr id="44" name="개체 43"/>
          <p:cNvGraphicFramePr>
            <a:graphicFrameLocks noChangeAspect="1"/>
          </p:cNvGraphicFramePr>
          <p:nvPr/>
        </p:nvGraphicFramePr>
        <p:xfrm>
          <a:off x="5500694" y="4214818"/>
          <a:ext cx="3357586" cy="536063"/>
        </p:xfrm>
        <a:graphic>
          <a:graphicData uri="http://schemas.openxmlformats.org/presentationml/2006/ole">
            <p:oleObj spid="_x0000_s61442" name="Equation" r:id="rId3" imgW="1511280" imgH="241200" progId="Equation.3">
              <p:embed/>
            </p:oleObj>
          </a:graphicData>
        </a:graphic>
      </p:graphicFrame>
      <p:sp>
        <p:nvSpPr>
          <p:cNvPr id="24" name="슬라이드 번호 개체 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26" name="바닥글 개체 틀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grpSp>
        <p:nvGrpSpPr>
          <p:cNvPr id="29" name="그룹 28"/>
          <p:cNvGrpSpPr/>
          <p:nvPr/>
        </p:nvGrpSpPr>
        <p:grpSpPr>
          <a:xfrm>
            <a:off x="1158970" y="1542378"/>
            <a:ext cx="3495611" cy="2529564"/>
            <a:chOff x="1158970" y="1643050"/>
            <a:chExt cx="3495611" cy="2529564"/>
          </a:xfrm>
        </p:grpSpPr>
        <p:pic>
          <p:nvPicPr>
            <p:cNvPr id="11" name="그림 10" descr="Hadron_dEdx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7290" y="1643050"/>
              <a:ext cx="2771391" cy="237436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16200000">
              <a:off x="399306" y="2474152"/>
              <a:ext cx="18886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/>
                <a:t>dE</a:t>
              </a:r>
              <a:r>
                <a:rPr lang="en-US" altLang="ko-KR" dirty="0" smtClean="0"/>
                <a:t>/</a:t>
              </a:r>
              <a:r>
                <a:rPr lang="en-US" altLang="ko-KR" dirty="0" err="1" smtClean="0"/>
                <a:t>dx</a:t>
              </a:r>
              <a:r>
                <a:rPr lang="en-US" altLang="ko-KR" dirty="0" smtClean="0"/>
                <a:t> [</a:t>
              </a:r>
              <a:r>
                <a:rPr lang="en-US" altLang="ko-KR" dirty="0" err="1" smtClean="0"/>
                <a:t>MeV</a:t>
              </a:r>
              <a:r>
                <a:rPr lang="en-US" altLang="ko-KR" dirty="0" smtClean="0"/>
                <a:t>/cm]</a:t>
              </a:r>
              <a:endParaRPr lang="ko-KR" alt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57734" y="1860388"/>
              <a:ext cx="15968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>
                  <a:solidFill>
                    <a:srgbClr val="FF0000"/>
                  </a:solidFill>
                </a:rPr>
                <a:t>Pixels+Strips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43108" y="3803282"/>
              <a:ext cx="11769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p [</a:t>
              </a:r>
              <a:r>
                <a:rPr lang="en-US" altLang="ko-KR" dirty="0" err="1" smtClean="0"/>
                <a:t>GeV</a:t>
              </a:r>
              <a:r>
                <a:rPr lang="en-US" altLang="ko-KR" dirty="0" smtClean="0"/>
                <a:t>/c]</a:t>
              </a:r>
              <a:endParaRPr lang="ko-KR" altLang="en-US" dirty="0"/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2771536" y="2145042"/>
            <a:ext cx="2342733" cy="4206805"/>
            <a:chOff x="2771536" y="2145042"/>
            <a:chExt cx="2342733" cy="4206805"/>
          </a:xfrm>
        </p:grpSpPr>
        <p:grpSp>
          <p:nvGrpSpPr>
            <p:cNvPr id="40" name="그룹 39"/>
            <p:cNvGrpSpPr/>
            <p:nvPr/>
          </p:nvGrpSpPr>
          <p:grpSpPr>
            <a:xfrm>
              <a:off x="2828254" y="4115244"/>
              <a:ext cx="2286015" cy="2236603"/>
              <a:chOff x="2828254" y="4115244"/>
              <a:chExt cx="2286015" cy="2236603"/>
            </a:xfrm>
          </p:grpSpPr>
          <p:pic>
            <p:nvPicPr>
              <p:cNvPr id="14" name="그림 13" descr="Hadron_PID-HighP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828254" y="4115244"/>
                <a:ext cx="2286015" cy="2120761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3124794" y="6044070"/>
                <a:ext cx="187583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dirty="0" smtClean="0"/>
                  <a:t>log(</a:t>
                </a:r>
                <a:r>
                  <a:rPr lang="en-US" altLang="ko-KR" sz="1400" dirty="0" err="1" smtClean="0"/>
                  <a:t>dE</a:t>
                </a:r>
                <a:r>
                  <a:rPr lang="en-US" altLang="ko-KR" sz="1400" dirty="0" smtClean="0"/>
                  <a:t>/</a:t>
                </a:r>
                <a:r>
                  <a:rPr lang="en-US" altLang="ko-KR" sz="1400" dirty="0" err="1" smtClean="0"/>
                  <a:t>dx</a:t>
                </a:r>
                <a:r>
                  <a:rPr lang="en-US" altLang="ko-KR" sz="1400" dirty="0" smtClean="0"/>
                  <a:t> [</a:t>
                </a:r>
                <a:r>
                  <a:rPr lang="en-US" altLang="ko-KR" sz="1400" dirty="0" err="1" smtClean="0"/>
                  <a:t>MeV</a:t>
                </a:r>
                <a:r>
                  <a:rPr lang="en-US" altLang="ko-KR" sz="1400" dirty="0" smtClean="0"/>
                  <a:t>/cm])</a:t>
                </a:r>
                <a:endParaRPr lang="ko-KR" altLang="en-US" sz="1400" dirty="0"/>
              </a:p>
            </p:txBody>
          </p:sp>
        </p:grpSp>
        <p:cxnSp>
          <p:nvCxnSpPr>
            <p:cNvPr id="28" name="직선 연결선 27"/>
            <p:cNvCxnSpPr/>
            <p:nvPr/>
          </p:nvCxnSpPr>
          <p:spPr>
            <a:xfrm rot="16500000" flipH="1">
              <a:off x="2478527" y="3580265"/>
              <a:ext cx="914180" cy="32816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2800564" y="3258228"/>
              <a:ext cx="2271502" cy="9565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 rot="5400000">
              <a:off x="2243574" y="2715752"/>
              <a:ext cx="114300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47"/>
          <p:cNvGrpSpPr/>
          <p:nvPr/>
        </p:nvGrpSpPr>
        <p:grpSpPr>
          <a:xfrm>
            <a:off x="386187" y="2143116"/>
            <a:ext cx="2240493" cy="4200774"/>
            <a:chOff x="386187" y="2143116"/>
            <a:chExt cx="2240493" cy="4200774"/>
          </a:xfrm>
        </p:grpSpPr>
        <p:grpSp>
          <p:nvGrpSpPr>
            <p:cNvPr id="37" name="그룹 36"/>
            <p:cNvGrpSpPr/>
            <p:nvPr/>
          </p:nvGrpSpPr>
          <p:grpSpPr>
            <a:xfrm>
              <a:off x="386187" y="4143380"/>
              <a:ext cx="2240493" cy="2200510"/>
              <a:chOff x="386187" y="4143380"/>
              <a:chExt cx="2240493" cy="2200510"/>
            </a:xfrm>
          </p:grpSpPr>
          <p:pic>
            <p:nvPicPr>
              <p:cNvPr id="13" name="그림 12" descr="Hadron_PID-LowP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86187" y="4143380"/>
                <a:ext cx="2240493" cy="2056935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638532" y="6036113"/>
                <a:ext cx="187583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dirty="0" smtClean="0"/>
                  <a:t>log(</a:t>
                </a:r>
                <a:r>
                  <a:rPr lang="en-US" altLang="ko-KR" sz="1400" dirty="0" err="1" smtClean="0"/>
                  <a:t>dE</a:t>
                </a:r>
                <a:r>
                  <a:rPr lang="en-US" altLang="ko-KR" sz="1400" dirty="0" smtClean="0"/>
                  <a:t>/</a:t>
                </a:r>
                <a:r>
                  <a:rPr lang="en-US" altLang="ko-KR" sz="1400" dirty="0" err="1" smtClean="0"/>
                  <a:t>dx</a:t>
                </a:r>
                <a:r>
                  <a:rPr lang="en-US" altLang="ko-KR" sz="1400" dirty="0" smtClean="0"/>
                  <a:t> [</a:t>
                </a:r>
                <a:r>
                  <a:rPr lang="en-US" altLang="ko-KR" sz="1400" dirty="0" err="1" smtClean="0"/>
                  <a:t>MeV</a:t>
                </a:r>
                <a:r>
                  <a:rPr lang="en-US" altLang="ko-KR" sz="1400" dirty="0" smtClean="0"/>
                  <a:t>/cm])</a:t>
                </a:r>
                <a:endParaRPr lang="ko-KR" altLang="en-US" sz="1400" dirty="0"/>
              </a:p>
            </p:txBody>
          </p:sp>
        </p:grpSp>
        <p:cxnSp>
          <p:nvCxnSpPr>
            <p:cNvPr id="20" name="직선 연결선 19"/>
            <p:cNvCxnSpPr/>
            <p:nvPr/>
          </p:nvCxnSpPr>
          <p:spPr>
            <a:xfrm rot="10800000" flipV="1">
              <a:off x="613882" y="3287256"/>
              <a:ext cx="1928826" cy="928694"/>
            </a:xfrm>
            <a:prstGeom prst="line">
              <a:avLst/>
            </a:prstGeom>
            <a:ln w="254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rot="16200000" flipH="1">
              <a:off x="2093213" y="3723369"/>
              <a:ext cx="929488" cy="28234"/>
            </a:xfrm>
            <a:prstGeom prst="line">
              <a:avLst/>
            </a:prstGeom>
            <a:ln w="254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 rot="5400000">
              <a:off x="1973130" y="2713826"/>
              <a:ext cx="1143008" cy="1588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그룹 46"/>
          <p:cNvGrpSpPr/>
          <p:nvPr/>
        </p:nvGrpSpPr>
        <p:grpSpPr>
          <a:xfrm>
            <a:off x="5103226" y="1071546"/>
            <a:ext cx="3616960" cy="3083976"/>
            <a:chOff x="5103226" y="1214422"/>
            <a:chExt cx="3616960" cy="3083976"/>
          </a:xfrm>
        </p:grpSpPr>
        <p:grpSp>
          <p:nvGrpSpPr>
            <p:cNvPr id="42" name="그룹 41"/>
            <p:cNvGrpSpPr/>
            <p:nvPr/>
          </p:nvGrpSpPr>
          <p:grpSpPr>
            <a:xfrm>
              <a:off x="5286380" y="1214422"/>
              <a:ext cx="3433806" cy="2972096"/>
              <a:chOff x="5382427" y="1391359"/>
              <a:chExt cx="3433806" cy="2972096"/>
            </a:xfrm>
          </p:grpSpPr>
          <p:pic>
            <p:nvPicPr>
              <p:cNvPr id="39" name="Picture 2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195" t="1429" r="1195" b="1429"/>
              <a:stretch>
                <a:fillRect/>
              </a:stretch>
            </p:blipFill>
            <p:spPr bwMode="auto">
              <a:xfrm>
                <a:off x="5382427" y="1391359"/>
                <a:ext cx="3433806" cy="2852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6772125" y="4086456"/>
                <a:ext cx="89960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err="1" smtClean="0"/>
                  <a:t>p</a:t>
                </a:r>
                <a:r>
                  <a:rPr lang="en-US" altLang="ko-KR" sz="1200" baseline="-25000" dirty="0" err="1" smtClean="0"/>
                  <a:t>T</a:t>
                </a:r>
                <a:r>
                  <a:rPr lang="en-US" altLang="ko-KR" sz="1200" dirty="0" smtClean="0"/>
                  <a:t> [</a:t>
                </a:r>
                <a:r>
                  <a:rPr lang="en-US" altLang="ko-KR" sz="1200" dirty="0" err="1" smtClean="0"/>
                  <a:t>GeV</a:t>
                </a:r>
                <a:r>
                  <a:rPr lang="en-US" altLang="ko-KR" sz="1200" dirty="0" smtClean="0"/>
                  <a:t>/c]</a:t>
                </a:r>
                <a:endParaRPr lang="ko-KR" altLang="en-US" sz="1200" dirty="0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585401" y="3929066"/>
              <a:ext cx="12586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/>
                <a:t>p</a:t>
              </a:r>
              <a:r>
                <a:rPr lang="en-US" altLang="ko-KR" baseline="-25000" dirty="0" err="1" smtClean="0"/>
                <a:t>T</a:t>
              </a:r>
              <a:r>
                <a:rPr lang="en-US" altLang="ko-KR" dirty="0" smtClean="0"/>
                <a:t> [</a:t>
              </a:r>
              <a:r>
                <a:rPr lang="en-US" altLang="ko-KR" dirty="0" err="1" smtClean="0"/>
                <a:t>GeV</a:t>
              </a:r>
              <a:r>
                <a:rPr lang="en-US" altLang="ko-KR" dirty="0" smtClean="0"/>
                <a:t>/c]</a:t>
              </a:r>
              <a:endParaRPr lang="ko-KR" alt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4385241" y="2341683"/>
              <a:ext cx="18053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/>
                <a:t>dN</a:t>
              </a:r>
              <a:r>
                <a:rPr lang="en-US" altLang="ko-KR" dirty="0" smtClean="0"/>
                <a:t>/</a:t>
              </a:r>
              <a:r>
                <a:rPr lang="en-US" altLang="ko-KR" dirty="0" err="1" smtClean="0"/>
                <a:t>dp</a:t>
              </a:r>
              <a:r>
                <a:rPr lang="en-US" altLang="ko-KR" baseline="-25000" dirty="0" err="1" smtClean="0"/>
                <a:t>T</a:t>
              </a:r>
              <a:r>
                <a:rPr lang="en-US" altLang="ko-KR" dirty="0" smtClean="0"/>
                <a:t> [c/</a:t>
              </a:r>
              <a:r>
                <a:rPr lang="en-US" altLang="ko-KR" dirty="0" err="1" smtClean="0"/>
                <a:t>GeV</a:t>
              </a:r>
              <a:r>
                <a:rPr lang="en-US" altLang="ko-KR" dirty="0" smtClean="0"/>
                <a:t>]</a:t>
              </a:r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Historical Remark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28651" y="957904"/>
            <a:ext cx="7972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2009 : A centennial Anniversary of Ion-Ion Collisions</a:t>
            </a:r>
            <a:endParaRPr lang="ko-KR" altLang="en-US" sz="2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285720" y="1571612"/>
            <a:ext cx="4351769" cy="3000395"/>
            <a:chOff x="249402" y="1643050"/>
            <a:chExt cx="4351769" cy="3000395"/>
          </a:xfrm>
        </p:grpSpPr>
        <p:sp>
          <p:nvSpPr>
            <p:cNvPr id="8" name="TextBox 7"/>
            <p:cNvSpPr txBox="1"/>
            <p:nvPr/>
          </p:nvSpPr>
          <p:spPr>
            <a:xfrm>
              <a:off x="249402" y="1643050"/>
              <a:ext cx="4351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1909 Rutherford gold foil experiment</a:t>
              </a:r>
              <a:endParaRPr lang="ko-KR" altLang="en-US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그림 8" descr="Geiger-Rutherfor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595" y="2143116"/>
              <a:ext cx="3485459" cy="2500329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77450" y="4830006"/>
            <a:ext cx="8681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Beam: 5 </a:t>
            </a:r>
            <a:r>
              <a:rPr lang="en-US" altLang="ko-KR" sz="20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MeV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HY견고딕" pitchFamily="18" charset="-127"/>
                <a:cs typeface="Arial" pitchFamily="34" charset="0"/>
              </a:rPr>
              <a:t>a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+ fixed Au (√s</a:t>
            </a:r>
            <a:r>
              <a:rPr lang="en-US" altLang="ko-KR" sz="2000" b="1" baseline="-25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NN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~1 </a:t>
            </a:r>
            <a:r>
              <a:rPr lang="en-US" altLang="ko-KR" sz="20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GeV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)	⇒  5.5 </a:t>
            </a:r>
            <a:r>
              <a:rPr lang="en-US" altLang="ko-KR" sz="20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TeV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	(X5,000)</a:t>
            </a:r>
            <a:endParaRPr lang="ko-KR" altLang="en-US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799" y="5329690"/>
            <a:ext cx="858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# of collaborators: 3 (+</a:t>
            </a:r>
            <a:r>
              <a:rPr lang="en-US" altLang="ko-KR" sz="20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Geiger+Marsden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	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/>
                <a:cs typeface="Arial" pitchFamily="34" charset="0"/>
              </a:rPr>
              <a:t>⇒  ~3,500	(X1,000)</a:t>
            </a:r>
            <a:endParaRPr lang="ko-KR" altLang="en-US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58" y="5800522"/>
            <a:ext cx="83423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Construction</a:t>
            </a:r>
            <a:r>
              <a:rPr lang="ko-KR" alt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cost: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/>
                <a:cs typeface="Arial" pitchFamily="34" charset="0"/>
              </a:rPr>
              <a:t>						(X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  <a:latin typeface="맑은 고딕"/>
                <a:ea typeface="맑은 고딕"/>
                <a:cs typeface="Arial" pitchFamily="34" charset="0"/>
              </a:rPr>
              <a:t>∞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/>
                <a:cs typeface="Arial" pitchFamily="34" charset="0"/>
              </a:rPr>
              <a:t>)</a:t>
            </a:r>
            <a:endParaRPr lang="ko-KR" altLang="en-US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4286248" y="1571612"/>
            <a:ext cx="4357718" cy="3000396"/>
            <a:chOff x="4286248" y="1571612"/>
            <a:chExt cx="4357718" cy="3000396"/>
          </a:xfrm>
        </p:grpSpPr>
        <p:grpSp>
          <p:nvGrpSpPr>
            <p:cNvPr id="15" name="그룹 14"/>
            <p:cNvGrpSpPr/>
            <p:nvPr/>
          </p:nvGrpSpPr>
          <p:grpSpPr>
            <a:xfrm>
              <a:off x="4907542" y="1571612"/>
              <a:ext cx="3736424" cy="3000396"/>
              <a:chOff x="4714875" y="1643050"/>
              <a:chExt cx="3736424" cy="300039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357817" y="1643050"/>
                <a:ext cx="2679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2009 LHC experiments</a:t>
                </a:r>
                <a:endParaRPr lang="ko-KR" alt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3" name="그림 12" descr="CMS-Assembly-1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714875" y="2143116"/>
                <a:ext cx="3736424" cy="2500330"/>
              </a:xfrm>
              <a:prstGeom prst="rect">
                <a:avLst/>
              </a:prstGeom>
            </p:spPr>
          </p:pic>
        </p:grpSp>
        <p:sp>
          <p:nvSpPr>
            <p:cNvPr id="18" name="오른쪽 화살표 17"/>
            <p:cNvSpPr/>
            <p:nvPr/>
          </p:nvSpPr>
          <p:spPr>
            <a:xfrm>
              <a:off x="4286248" y="3000372"/>
              <a:ext cx="500066" cy="71438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8A2C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1142976" y="3714752"/>
            <a:ext cx="3500462" cy="2571768"/>
            <a:chOff x="4852781" y="1043238"/>
            <a:chExt cx="4005499" cy="2957266"/>
          </a:xfrm>
        </p:grpSpPr>
        <p:pic>
          <p:nvPicPr>
            <p:cNvPr id="18" name="그림 17" descr="Flow_epsilon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52781" y="1043238"/>
              <a:ext cx="4005499" cy="2957266"/>
            </a:xfrm>
            <a:prstGeom prst="rect">
              <a:avLst/>
            </a:prstGeom>
          </p:spPr>
        </p:pic>
        <p:sp>
          <p:nvSpPr>
            <p:cNvPr id="19" name="직사각형 18"/>
            <p:cNvSpPr/>
            <p:nvPr/>
          </p:nvSpPr>
          <p:spPr>
            <a:xfrm>
              <a:off x="5000628" y="228599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Elliptic Flow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572132" y="4786322"/>
            <a:ext cx="3143272" cy="10156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Hydrodynamic Behavior</a:t>
            </a:r>
          </a:p>
          <a:p>
            <a:r>
              <a:rPr lang="en-US" altLang="ko-KR" sz="2000" dirty="0" smtClean="0"/>
              <a:t>QCD Equation-of-State</a:t>
            </a:r>
          </a:p>
          <a:p>
            <a:r>
              <a:rPr lang="en-US" altLang="ko-KR" sz="2000" dirty="0" smtClean="0"/>
              <a:t>Viscosity of Fluid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36026" y="1119830"/>
            <a:ext cx="144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Reaction</a:t>
            </a:r>
            <a:r>
              <a:rPr lang="ko-KR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Plane </a:t>
            </a:r>
          </a:p>
          <a:p>
            <a:pPr algn="ctr"/>
            <a:r>
              <a:rPr lang="en-US" altLang="ko-K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Resolution</a:t>
            </a:r>
            <a:endParaRPr lang="ko-KR" altLang="en-US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슬라이드 번호 개체 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26" name="바닥글 개체 틀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28" name="TextBox 108"/>
          <p:cNvSpPr txBox="1">
            <a:spLocks noChangeArrowheads="1"/>
          </p:cNvSpPr>
          <p:nvPr/>
        </p:nvSpPr>
        <p:spPr bwMode="auto">
          <a:xfrm>
            <a:off x="5357850" y="3834474"/>
            <a:ext cx="3714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>
              <a:buFontTx/>
              <a:buChar char="-"/>
            </a:pPr>
            <a:r>
              <a:rPr lang="en-GB" altLang="ko-KR" sz="1400" b="1" dirty="0" smtClean="0">
                <a:solidFill>
                  <a:schemeClr val="accent1">
                    <a:lumMod val="75000"/>
                  </a:schemeClr>
                </a:solidFill>
                <a:ea typeface="굴림" charset="-127"/>
              </a:rPr>
              <a:t>Open symbols: Simulated events</a:t>
            </a:r>
          </a:p>
          <a:p>
            <a:pPr indent="182563">
              <a:buFontTx/>
              <a:buChar char="-"/>
            </a:pPr>
            <a:r>
              <a:rPr lang="en-GB" altLang="ko-KR" sz="1400" b="1" dirty="0" smtClean="0">
                <a:solidFill>
                  <a:schemeClr val="accent1">
                    <a:lumMod val="75000"/>
                  </a:schemeClr>
                </a:solidFill>
                <a:ea typeface="굴림" charset="-127"/>
              </a:rPr>
              <a:t>Close symbols: Reconstructed </a:t>
            </a:r>
            <a:r>
              <a:rPr lang="en-GB" altLang="ko-KR" sz="1400" b="1" dirty="0">
                <a:solidFill>
                  <a:schemeClr val="accent1">
                    <a:lumMod val="75000"/>
                  </a:schemeClr>
                </a:solidFill>
                <a:ea typeface="굴림" charset="-127"/>
              </a:rPr>
              <a:t>events</a:t>
            </a:r>
          </a:p>
        </p:txBody>
      </p:sp>
      <p:grpSp>
        <p:nvGrpSpPr>
          <p:cNvPr id="29" name="그룹 28"/>
          <p:cNvGrpSpPr/>
          <p:nvPr/>
        </p:nvGrpSpPr>
        <p:grpSpPr>
          <a:xfrm>
            <a:off x="161480" y="1071545"/>
            <a:ext cx="3053198" cy="2582367"/>
            <a:chOff x="161480" y="1071545"/>
            <a:chExt cx="3053198" cy="2582367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6651" r="8647"/>
            <a:stretch>
              <a:fillRect/>
            </a:stretch>
          </p:blipFill>
          <p:spPr bwMode="auto">
            <a:xfrm>
              <a:off x="428614" y="1071545"/>
              <a:ext cx="2643188" cy="2466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" name="직사각형 16"/>
            <p:cNvSpPr/>
            <p:nvPr/>
          </p:nvSpPr>
          <p:spPr>
            <a:xfrm>
              <a:off x="329248" y="1071546"/>
              <a:ext cx="200020" cy="642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323429" y="1942879"/>
              <a:ext cx="130837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600" dirty="0" err="1" smtClean="0"/>
                <a:t>dE</a:t>
              </a:r>
              <a:r>
                <a:rPr lang="en-US" altLang="ko-KR" sz="1600" dirty="0" smtClean="0"/>
                <a:t>/</a:t>
              </a:r>
              <a:r>
                <a:rPr lang="en-US" altLang="ko-KR" sz="1600" dirty="0" err="1" smtClean="0"/>
                <a:t>d</a:t>
              </a:r>
              <a:r>
                <a:rPr lang="en-US" altLang="ko-KR" sz="1600" dirty="0" err="1" smtClean="0">
                  <a:latin typeface="Symbol" pitchFamily="18" charset="2"/>
                </a:rPr>
                <a:t>f</a:t>
              </a:r>
              <a:r>
                <a:rPr lang="en-US" altLang="ko-KR" sz="1600" dirty="0" smtClean="0"/>
                <a:t> [</a:t>
              </a:r>
              <a:r>
                <a:rPr lang="en-US" altLang="ko-KR" sz="1600" dirty="0" err="1" smtClean="0"/>
                <a:t>GeV</a:t>
              </a:r>
              <a:r>
                <a:rPr lang="en-US" altLang="ko-KR" sz="1600" dirty="0" smtClean="0"/>
                <a:t>]</a:t>
              </a:r>
              <a:endParaRPr lang="ko-KR" altLang="en-US" sz="1600" dirty="0"/>
            </a:p>
          </p:txBody>
        </p:sp>
        <p:sp>
          <p:nvSpPr>
            <p:cNvPr id="21" name="직사각형 20"/>
            <p:cNvSpPr/>
            <p:nvPr/>
          </p:nvSpPr>
          <p:spPr>
            <a:xfrm rot="5400000">
              <a:off x="2793197" y="3151267"/>
              <a:ext cx="200020" cy="642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24156" y="3315358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latin typeface="Symbol" pitchFamily="18" charset="2"/>
                </a:rPr>
                <a:t>f</a:t>
              </a:r>
              <a:endParaRPr lang="ko-KR" altLang="en-US" dirty="0"/>
            </a:p>
          </p:txBody>
        </p:sp>
        <p:sp>
          <p:nvSpPr>
            <p:cNvPr id="23" name="직사각형 22"/>
            <p:cNvSpPr/>
            <p:nvPr/>
          </p:nvSpPr>
          <p:spPr>
            <a:xfrm rot="5400000">
              <a:off x="350673" y="1278277"/>
              <a:ext cx="118186" cy="276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3028500" y="1571612"/>
            <a:ext cx="2043566" cy="2040924"/>
            <a:chOff x="3000364" y="1571612"/>
            <a:chExt cx="2043566" cy="2040924"/>
          </a:xfrm>
        </p:grpSpPr>
        <p:pic>
          <p:nvPicPr>
            <p:cNvPr id="10" name="그림 9" descr="Rplane_reso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4756" y="1571612"/>
              <a:ext cx="1719174" cy="184585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011270" y="3273982"/>
              <a:ext cx="417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err="1" smtClean="0">
                  <a:latin typeface="Symbol" pitchFamily="18" charset="2"/>
                </a:rPr>
                <a:t>Df</a:t>
              </a:r>
              <a:endParaRPr lang="ko-KR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2718235" y="2207823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err="1" smtClean="0"/>
                <a:t>dN</a:t>
              </a:r>
              <a:r>
                <a:rPr lang="en-US" altLang="ko-KR" sz="1600" dirty="0" smtClean="0"/>
                <a:t>/</a:t>
              </a:r>
              <a:r>
                <a:rPr lang="en-US" altLang="ko-KR" sz="1600" dirty="0" err="1" smtClean="0"/>
                <a:t>d</a:t>
              </a:r>
              <a:r>
                <a:rPr lang="en-US" altLang="ko-KR" sz="1600" dirty="0" err="1" smtClean="0">
                  <a:latin typeface="Symbol" pitchFamily="18" charset="2"/>
                </a:rPr>
                <a:t>Df</a:t>
              </a:r>
              <a:endParaRPr lang="ko-KR" altLang="en-US" sz="1600" dirty="0"/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5000628" y="1142984"/>
            <a:ext cx="3858750" cy="2643206"/>
            <a:chOff x="5000628" y="1142984"/>
            <a:chExt cx="3858750" cy="2643206"/>
          </a:xfrm>
        </p:grpSpPr>
        <p:pic>
          <p:nvPicPr>
            <p:cNvPr id="14" name="그림 13" descr="Flow_v2_tracker.pn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5157572" y="1142984"/>
              <a:ext cx="3611446" cy="2496803"/>
            </a:xfrm>
            <a:prstGeom prst="rect">
              <a:avLst/>
            </a:prstGeom>
          </p:spPr>
        </p:pic>
        <p:sp>
          <p:nvSpPr>
            <p:cNvPr id="34" name="직사각형 33"/>
            <p:cNvSpPr/>
            <p:nvPr/>
          </p:nvSpPr>
          <p:spPr>
            <a:xfrm>
              <a:off x="5171640" y="1142984"/>
              <a:ext cx="214314" cy="714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/>
            <p:nvPr/>
          </p:nvSpPr>
          <p:spPr>
            <a:xfrm rot="5400000">
              <a:off x="8395031" y="3181163"/>
              <a:ext cx="214314" cy="714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08182" y="3447636"/>
              <a:ext cx="117852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600" dirty="0" err="1" smtClean="0"/>
                <a:t>p</a:t>
              </a:r>
              <a:r>
                <a:rPr lang="en-US" altLang="ko-KR" sz="1600" baseline="-25000" dirty="0" err="1" smtClean="0"/>
                <a:t>T</a:t>
              </a:r>
              <a:r>
                <a:rPr lang="en-US" altLang="ko-KR" sz="1600" dirty="0" smtClean="0"/>
                <a:t> [</a:t>
              </a:r>
              <a:r>
                <a:rPr lang="en-US" altLang="ko-KR" sz="1600" dirty="0" err="1" smtClean="0"/>
                <a:t>GeV</a:t>
              </a:r>
              <a:r>
                <a:rPr lang="en-US" altLang="ko-KR" sz="1600" dirty="0" smtClean="0"/>
                <a:t>/c]</a:t>
              </a:r>
              <a:endParaRPr lang="ko-KR" altLang="en-US" sz="1600" dirty="0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4793039" y="1993515"/>
              <a:ext cx="75373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/>
                <a:t>v</a:t>
              </a:r>
              <a:r>
                <a:rPr lang="en-US" altLang="ko-KR" sz="1600" baseline="-25000" dirty="0" smtClean="0"/>
                <a:t>2</a:t>
              </a:r>
              <a:r>
                <a:rPr lang="en-US" altLang="ko-KR" sz="1600" dirty="0" smtClean="0"/>
                <a:t> (</a:t>
              </a:r>
              <a:r>
                <a:rPr lang="en-US" altLang="ko-KR" sz="1600" dirty="0" err="1" smtClean="0"/>
                <a:t>p</a:t>
              </a:r>
              <a:r>
                <a:rPr lang="en-US" altLang="ko-KR" sz="1600" baseline="-25000" dirty="0" err="1" smtClean="0"/>
                <a:t>T</a:t>
              </a:r>
              <a:r>
                <a:rPr lang="en-US" altLang="ko-KR" sz="1600" dirty="0" smtClean="0"/>
                <a:t>)</a:t>
              </a:r>
              <a:endParaRPr lang="ko-KR" alt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685800" y="887405"/>
            <a:ext cx="7772400" cy="1827215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dirty="0" smtClean="0">
                <a:solidFill>
                  <a:schemeClr val="bg1"/>
                </a:solidFill>
                <a:latin typeface="Franklin Gothic Demi" pitchFamily="34" charset="0"/>
                <a:ea typeface="+mj-ea"/>
                <a:cs typeface="+mj-cs"/>
              </a:rPr>
              <a:t>Hard Probes of </a:t>
            </a:r>
            <a:endParaRPr kumimoji="0" lang="en-US" altLang="ko-KR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QCD Matter in CMS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itchFamily="34" charset="0"/>
              <a:ea typeface="+mj-ea"/>
              <a:cs typeface="+mj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t="13819" b="6910"/>
          <a:stretch>
            <a:fillRect/>
          </a:stretch>
        </p:blipFill>
        <p:spPr bwMode="auto">
          <a:xfrm>
            <a:off x="2768611" y="2738300"/>
            <a:ext cx="3589339" cy="3619658"/>
          </a:xfrm>
          <a:prstGeom prst="rect">
            <a:avLst/>
          </a:prstGeom>
          <a:noFill/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Spectra at High </a:t>
            </a:r>
            <a:r>
              <a:rPr lang="en-US" altLang="ko-KR" dirty="0" err="1" smtClean="0"/>
              <a:t>p</a:t>
            </a:r>
            <a:r>
              <a:rPr lang="en-US" altLang="ko-KR" baseline="-25000" dirty="0" err="1" smtClean="0"/>
              <a:t>T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26" name="슬라이드 번호 개체 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27" name="바닥글 개체 틀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grpSp>
        <p:nvGrpSpPr>
          <p:cNvPr id="42" name="그룹 41"/>
          <p:cNvGrpSpPr/>
          <p:nvPr/>
        </p:nvGrpSpPr>
        <p:grpSpPr>
          <a:xfrm>
            <a:off x="3643306" y="1068954"/>
            <a:ext cx="5357850" cy="2360046"/>
            <a:chOff x="3643306" y="1214422"/>
            <a:chExt cx="5357850" cy="2360046"/>
          </a:xfrm>
        </p:grpSpPr>
        <p:grpSp>
          <p:nvGrpSpPr>
            <p:cNvPr id="11" name="그룹 10"/>
            <p:cNvGrpSpPr/>
            <p:nvPr/>
          </p:nvGrpSpPr>
          <p:grpSpPr>
            <a:xfrm>
              <a:off x="3643306" y="1214422"/>
              <a:ext cx="4252434" cy="2360046"/>
              <a:chOff x="58050" y="-1439359"/>
              <a:chExt cx="4324676" cy="2513672"/>
            </a:xfrm>
          </p:grpSpPr>
          <p:pic>
            <p:nvPicPr>
              <p:cNvPr id="8" name="그림 7" descr="High-pT-eff.png"/>
              <p:cNvPicPr>
                <a:picLocks noChangeAspect="1"/>
              </p:cNvPicPr>
              <p:nvPr/>
            </p:nvPicPr>
            <p:blipFill>
              <a:blip r:embed="rId3" cstate="print"/>
              <a:srcRect r="30519"/>
              <a:stretch>
                <a:fillRect/>
              </a:stretch>
            </p:blipFill>
            <p:spPr>
              <a:xfrm>
                <a:off x="500033" y="-1439359"/>
                <a:ext cx="3882693" cy="2513672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 rot="16200000">
                <a:off x="-633644" y="-516640"/>
                <a:ext cx="17527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/>
                  <a:t>Percentage [%]</a:t>
                </a:r>
                <a:endParaRPr lang="ko-KR" altLang="en-US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7835811" y="1414668"/>
              <a:ext cx="11512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Good </a:t>
              </a:r>
            </a:p>
            <a:p>
              <a:r>
                <a:rPr lang="en-US" altLang="ko-KR" dirty="0" smtClean="0"/>
                <a:t>Efficiency</a:t>
              </a:r>
              <a:endParaRPr lang="ko-KR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09868" y="2782669"/>
              <a:ext cx="11912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Low </a:t>
              </a:r>
            </a:p>
            <a:p>
              <a:r>
                <a:rPr lang="en-US" altLang="ko-KR" dirty="0" smtClean="0"/>
                <a:t>Fake Rate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3857620" y="3491582"/>
            <a:ext cx="4798797" cy="2794938"/>
            <a:chOff x="4057866" y="3563020"/>
            <a:chExt cx="4798797" cy="2794938"/>
          </a:xfrm>
        </p:grpSpPr>
        <p:pic>
          <p:nvPicPr>
            <p:cNvPr id="44" name="Picture 18" descr="mbRaa"/>
            <p:cNvPicPr>
              <a:picLocks noChangeAspect="1" noChangeArrowheads="1"/>
            </p:cNvPicPr>
            <p:nvPr/>
          </p:nvPicPr>
          <p:blipFill>
            <a:blip r:embed="rId4" cstate="print"/>
            <a:srcRect l="5437" t="38643" r="-1570" b="6923"/>
            <a:stretch>
              <a:fillRect/>
            </a:stretch>
          </p:blipFill>
          <p:spPr bwMode="auto">
            <a:xfrm>
              <a:off x="4643438" y="3929066"/>
              <a:ext cx="4213225" cy="2125663"/>
            </a:xfrm>
            <a:prstGeom prst="rect">
              <a:avLst/>
            </a:prstGeom>
            <a:noFill/>
            <a:ln w="19050">
              <a:noFill/>
            </a:ln>
          </p:spPr>
        </p:pic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>
              <a:off x="6991352" y="4100460"/>
              <a:ext cx="1438300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aseline="0" dirty="0">
                  <a:solidFill>
                    <a:schemeClr val="accent5">
                      <a:lumMod val="75000"/>
                    </a:schemeClr>
                  </a:solidFill>
                </a:rPr>
                <a:t>No trigger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07986" y="5957848"/>
              <a:ext cx="1378904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2000" dirty="0" err="1" smtClean="0"/>
                <a:t>p</a:t>
              </a:r>
              <a:r>
                <a:rPr lang="en-US" altLang="ko-KR" sz="2000" baseline="-25000" dirty="0" err="1" smtClean="0"/>
                <a:t>T</a:t>
              </a:r>
              <a:r>
                <a:rPr lang="en-US" altLang="ko-KR" sz="2000" dirty="0" smtClean="0"/>
                <a:t> [</a:t>
              </a:r>
              <a:r>
                <a:rPr lang="en-US" altLang="ko-KR" sz="2000" dirty="0" err="1" smtClean="0"/>
                <a:t>GeV</a:t>
              </a:r>
              <a:r>
                <a:rPr lang="en-US" altLang="ko-KR" sz="2000" dirty="0" smtClean="0"/>
                <a:t>/c]</a:t>
              </a:r>
              <a:endParaRPr lang="ko-KR" altLang="en-US" sz="2000" dirty="0"/>
            </a:p>
          </p:txBody>
        </p:sp>
        <p:graphicFrame>
          <p:nvGraphicFramePr>
            <p:cNvPr id="43" name="개체 42"/>
            <p:cNvGraphicFramePr>
              <a:graphicFrameLocks noChangeAspect="1"/>
            </p:cNvGraphicFramePr>
            <p:nvPr/>
          </p:nvGraphicFramePr>
          <p:xfrm>
            <a:off x="4057866" y="3563020"/>
            <a:ext cx="2500330" cy="723236"/>
          </p:xfrm>
          <a:graphic>
            <a:graphicData uri="http://schemas.openxmlformats.org/presentationml/2006/ole">
              <p:oleObj spid="_x0000_s113667" name="수식" r:id="rId5" imgW="1536480" imgH="444240" progId="Equation.3">
                <p:embed/>
              </p:oleObj>
            </a:graphicData>
          </a:graphic>
        </p:graphicFrame>
      </p:grpSp>
      <p:pic>
        <p:nvPicPr>
          <p:cNvPr id="48" name="내용 개체 틀 6" descr="Si_Pixel_Layout.gif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b="9196"/>
          <a:stretch>
            <a:fillRect/>
          </a:stretch>
        </p:blipFill>
        <p:spPr>
          <a:xfrm>
            <a:off x="570374" y="1028245"/>
            <a:ext cx="2909221" cy="1393756"/>
          </a:xfrm>
        </p:spPr>
      </p:pic>
      <p:sp>
        <p:nvSpPr>
          <p:cNvPr id="50" name="직사각형 49"/>
          <p:cNvSpPr/>
          <p:nvPr/>
        </p:nvSpPr>
        <p:spPr>
          <a:xfrm>
            <a:off x="3786182" y="3429000"/>
            <a:ext cx="4786346" cy="28575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그룹 53"/>
          <p:cNvGrpSpPr/>
          <p:nvPr/>
        </p:nvGrpSpPr>
        <p:grpSpPr>
          <a:xfrm>
            <a:off x="71406" y="2428868"/>
            <a:ext cx="3500462" cy="3910454"/>
            <a:chOff x="71406" y="2428868"/>
            <a:chExt cx="3500462" cy="3910454"/>
          </a:xfrm>
        </p:grpSpPr>
        <p:grpSp>
          <p:nvGrpSpPr>
            <p:cNvPr id="52" name="그룹 51"/>
            <p:cNvGrpSpPr/>
            <p:nvPr/>
          </p:nvGrpSpPr>
          <p:grpSpPr>
            <a:xfrm>
              <a:off x="71406" y="2428868"/>
              <a:ext cx="3500462" cy="3910454"/>
              <a:chOff x="71406" y="2428868"/>
              <a:chExt cx="3500462" cy="3910454"/>
            </a:xfrm>
          </p:grpSpPr>
          <p:pic>
            <p:nvPicPr>
              <p:cNvPr id="51" name="Picture 2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8244"/>
              <a:stretch>
                <a:fillRect/>
              </a:stretch>
            </p:blipFill>
            <p:spPr bwMode="auto">
              <a:xfrm>
                <a:off x="504972" y="2428868"/>
                <a:ext cx="2909952" cy="214314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grpSp>
            <p:nvGrpSpPr>
              <p:cNvPr id="49" name="그룹 48"/>
              <p:cNvGrpSpPr/>
              <p:nvPr/>
            </p:nvGrpSpPr>
            <p:grpSpPr>
              <a:xfrm>
                <a:off x="71406" y="2770890"/>
                <a:ext cx="3500462" cy="3568432"/>
                <a:chOff x="71406" y="2770890"/>
                <a:chExt cx="3500462" cy="3568432"/>
              </a:xfrm>
            </p:grpSpPr>
            <p:grpSp>
              <p:nvGrpSpPr>
                <p:cNvPr id="36" name="그룹 35"/>
                <p:cNvGrpSpPr/>
                <p:nvPr/>
              </p:nvGrpSpPr>
              <p:grpSpPr>
                <a:xfrm>
                  <a:off x="71406" y="2770890"/>
                  <a:ext cx="3500462" cy="3275007"/>
                  <a:chOff x="5312146" y="1285858"/>
                  <a:chExt cx="3500462" cy="3275007"/>
                </a:xfrm>
              </p:grpSpPr>
              <p:sp>
                <p:nvSpPr>
                  <p:cNvPr id="10" name="TextBox 9"/>
                  <p:cNvSpPr txBox="1"/>
                  <p:nvPr/>
                </p:nvSpPr>
                <p:spPr>
                  <a:xfrm rot="16200000">
                    <a:off x="4902336" y="1695669"/>
                    <a:ext cx="115817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600" dirty="0" err="1" smtClean="0">
                        <a:latin typeface="Symbol" pitchFamily="18" charset="2"/>
                      </a:rPr>
                      <a:t>s</a:t>
                    </a:r>
                    <a:r>
                      <a:rPr lang="en-US" altLang="ko-KR" sz="1600" dirty="0" err="1" smtClean="0"/>
                      <a:t>p</a:t>
                    </a:r>
                    <a:r>
                      <a:rPr lang="en-US" altLang="ko-KR" sz="1600" baseline="-25000" dirty="0" err="1" smtClean="0"/>
                      <a:t>T</a:t>
                    </a:r>
                    <a:r>
                      <a:rPr lang="en-US" altLang="ko-KR" sz="1600" dirty="0" smtClean="0"/>
                      <a:t>/</a:t>
                    </a:r>
                    <a:r>
                      <a:rPr lang="en-US" altLang="ko-KR" sz="1600" dirty="0" err="1" smtClean="0"/>
                      <a:t>p</a:t>
                    </a:r>
                    <a:r>
                      <a:rPr lang="en-US" altLang="ko-KR" sz="1600" baseline="-25000" dirty="0" err="1" smtClean="0"/>
                      <a:t>T</a:t>
                    </a:r>
                    <a:r>
                      <a:rPr lang="en-US" altLang="ko-KR" sz="1600" dirty="0" smtClean="0"/>
                      <a:t> [%]</a:t>
                    </a:r>
                    <a:endParaRPr lang="ko-KR" altLang="en-US" sz="1600" dirty="0"/>
                  </a:p>
                </p:txBody>
              </p:sp>
              <p:pic>
                <p:nvPicPr>
                  <p:cNvPr id="30" name="Picture 29" descr="reso_zip_rms_dca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 l="3175" t="38779" r="5173" b="7190"/>
                  <a:stretch>
                    <a:fillRect/>
                  </a:stretch>
                </p:blipFill>
                <p:spPr bwMode="auto">
                  <a:xfrm>
                    <a:off x="5514762" y="2815292"/>
                    <a:ext cx="2986328" cy="1745573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31" name="TextBox 30"/>
                  <p:cNvSpPr txBox="1"/>
                  <p:nvPr/>
                </p:nvSpPr>
                <p:spPr>
                  <a:xfrm rot="16200000">
                    <a:off x="5017076" y="3453484"/>
                    <a:ext cx="9286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600" dirty="0" err="1" smtClean="0">
                        <a:latin typeface="Symbol" pitchFamily="18" charset="2"/>
                      </a:rPr>
                      <a:t>s</a:t>
                    </a:r>
                    <a:r>
                      <a:rPr lang="en-US" altLang="ko-KR" sz="1600" dirty="0" err="1" smtClean="0"/>
                      <a:t>z</a:t>
                    </a:r>
                    <a:r>
                      <a:rPr lang="en-US" altLang="ko-KR" sz="1600" dirty="0" smtClean="0"/>
                      <a:t> [cm]</a:t>
                    </a:r>
                    <a:endParaRPr lang="ko-KR" altLang="en-US" sz="1600" dirty="0"/>
                  </a:p>
                </p:txBody>
              </p:sp>
              <p:sp>
                <p:nvSpPr>
                  <p:cNvPr id="32" name="직사각형 31"/>
                  <p:cNvSpPr/>
                  <p:nvPr/>
                </p:nvSpPr>
                <p:spPr>
                  <a:xfrm>
                    <a:off x="8303040" y="2814194"/>
                    <a:ext cx="428628" cy="28575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직사각형 32"/>
                  <p:cNvSpPr/>
                  <p:nvPr/>
                </p:nvSpPr>
                <p:spPr>
                  <a:xfrm>
                    <a:off x="5700940" y="2714620"/>
                    <a:ext cx="285752" cy="9957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4" name="Text 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15140" y="3015538"/>
                    <a:ext cx="2097468" cy="5847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Important</a:t>
                    </a:r>
                    <a:r>
                      <a:rPr lang="en-US" sz="16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sz="1600" b="1" baseline="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for </a:t>
                    </a:r>
                    <a:r>
                      <a:rPr lang="en-US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the </a:t>
                    </a:r>
                  </a:p>
                  <a:p>
                    <a:r>
                      <a:rPr lang="en-US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secondary vertex</a:t>
                    </a:r>
                    <a:endParaRPr lang="en-US" sz="1600" b="1" baseline="0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1500166" y="6000768"/>
                  <a:ext cx="11432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dirty="0" err="1" smtClean="0"/>
                    <a:t>p</a:t>
                  </a:r>
                  <a:r>
                    <a:rPr lang="en-US" altLang="ko-KR" sz="1600" baseline="-25000" dirty="0" err="1" smtClean="0"/>
                    <a:t>T</a:t>
                  </a:r>
                  <a:r>
                    <a:rPr lang="en-US" altLang="ko-KR" sz="1600" dirty="0" smtClean="0"/>
                    <a:t> [</a:t>
                  </a:r>
                  <a:r>
                    <a:rPr lang="en-US" altLang="ko-KR" sz="1600" dirty="0" err="1" smtClean="0"/>
                    <a:t>GeV</a:t>
                  </a:r>
                  <a:r>
                    <a:rPr lang="en-US" altLang="ko-KR" sz="1600" dirty="0" smtClean="0"/>
                    <a:t>/c]</a:t>
                  </a:r>
                  <a:endParaRPr lang="ko-KR" altLang="en-US" sz="1600" dirty="0"/>
                </a:p>
              </p:txBody>
            </p:sp>
          </p:grpSp>
        </p:grpSp>
        <p:sp>
          <p:nvSpPr>
            <p:cNvPr id="53" name="TextBox 52"/>
            <p:cNvSpPr txBox="1"/>
            <p:nvPr/>
          </p:nvSpPr>
          <p:spPr>
            <a:xfrm>
              <a:off x="1495809" y="3343494"/>
              <a:ext cx="19191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GB" altLang="ko-KR" sz="1600" i="1" dirty="0" err="1" smtClean="0">
                  <a:solidFill>
                    <a:schemeClr val="tx2">
                      <a:lumMod val="75000"/>
                    </a:schemeClr>
                  </a:solidFill>
                  <a:ea typeface="굴림" charset="-127"/>
                  <a:cs typeface="Arial" charset="0"/>
                </a:rPr>
                <a:t>dN</a:t>
              </a:r>
              <a:r>
                <a:rPr lang="en-GB" altLang="ko-KR" sz="1600" i="1" baseline="-33000" dirty="0" err="1" smtClean="0">
                  <a:solidFill>
                    <a:schemeClr val="tx2">
                      <a:lumMod val="75000"/>
                    </a:schemeClr>
                  </a:solidFill>
                  <a:ea typeface="굴림" charset="-127"/>
                  <a:cs typeface="Arial" charset="0"/>
                </a:rPr>
                <a:t>ch</a:t>
              </a:r>
              <a:r>
                <a:rPr lang="en-GB" altLang="ko-KR" sz="1600" dirty="0" smtClean="0">
                  <a:solidFill>
                    <a:schemeClr val="tx2">
                      <a:lumMod val="75000"/>
                    </a:schemeClr>
                  </a:solidFill>
                  <a:ea typeface="굴림" charset="-127"/>
                  <a:cs typeface="Arial" charset="0"/>
                </a:rPr>
                <a:t>/</a:t>
              </a:r>
              <a:r>
                <a:rPr lang="en-GB" altLang="ko-KR" sz="1600" i="1" dirty="0" smtClean="0">
                  <a:solidFill>
                    <a:schemeClr val="tx2">
                      <a:lumMod val="75000"/>
                    </a:schemeClr>
                  </a:solidFill>
                  <a:ea typeface="굴림" charset="-127"/>
                  <a:cs typeface="Arial" charset="0"/>
                </a:rPr>
                <a:t>d</a:t>
              </a:r>
              <a:r>
                <a:rPr lang="en-GB" altLang="ko-KR" sz="1600" i="1" dirty="0" smtClean="0">
                  <a:solidFill>
                    <a:schemeClr val="tx2">
                      <a:lumMod val="75000"/>
                    </a:schemeClr>
                  </a:solidFill>
                  <a:ea typeface="굴림" charset="-127"/>
                  <a:cs typeface="Arial" charset="0"/>
                  <a:sym typeface="Symbol" pitchFamily="18" charset="2"/>
                </a:rPr>
                <a:t></a:t>
              </a:r>
              <a:r>
                <a:rPr lang="en-GB" altLang="ko-KR" sz="1600" dirty="0" smtClean="0">
                  <a:solidFill>
                    <a:schemeClr val="tx2">
                      <a:lumMod val="75000"/>
                    </a:schemeClr>
                  </a:solidFill>
                  <a:ea typeface="굴림" charset="-127"/>
                  <a:cs typeface="Arial" charset="0"/>
                </a:rPr>
                <a:t>|</a:t>
              </a:r>
              <a:r>
                <a:rPr lang="en-GB" altLang="ko-KR" sz="1600" baseline="-33000" dirty="0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  <a:ea typeface="굴림" charset="-127"/>
                  <a:cs typeface="Arial" charset="0"/>
                </a:rPr>
                <a:t>h</a:t>
              </a:r>
              <a:r>
                <a:rPr lang="en-GB" altLang="ko-KR" sz="1600" baseline="-33000" dirty="0" smtClean="0">
                  <a:solidFill>
                    <a:schemeClr val="tx2">
                      <a:lumMod val="75000"/>
                    </a:schemeClr>
                  </a:solidFill>
                  <a:ea typeface="굴림" charset="-127"/>
                  <a:cs typeface="Arial" charset="0"/>
                </a:rPr>
                <a:t>=</a:t>
              </a:r>
              <a:r>
                <a:rPr lang="en-GB" altLang="ko-KR" sz="1600" i="1" baseline="-33000" dirty="0" smtClean="0">
                  <a:solidFill>
                    <a:schemeClr val="tx2">
                      <a:lumMod val="75000"/>
                    </a:schemeClr>
                  </a:solidFill>
                  <a:ea typeface="굴림" charset="-127"/>
                  <a:cs typeface="Arial" charset="0"/>
                </a:rPr>
                <a:t>0 </a:t>
              </a:r>
              <a:r>
                <a:rPr lang="en-GB" altLang="ko-KR" sz="1600" dirty="0" smtClean="0">
                  <a:solidFill>
                    <a:schemeClr val="tx2">
                      <a:lumMod val="75000"/>
                    </a:schemeClr>
                  </a:solidFill>
                  <a:ea typeface="굴림" charset="-127"/>
                  <a:cs typeface="Arial" charset="0"/>
                  <a:sym typeface="Symbol" pitchFamily="18" charset="2"/>
                </a:rPr>
                <a:t></a:t>
              </a:r>
              <a:r>
                <a:rPr lang="en-GB" altLang="ko-KR" sz="1600" dirty="0" smtClean="0">
                  <a:solidFill>
                    <a:schemeClr val="tx2">
                      <a:lumMod val="75000"/>
                    </a:schemeClr>
                  </a:solidFill>
                  <a:ea typeface="굴림" charset="-127"/>
                  <a:cs typeface="Arial" charset="0"/>
                </a:rPr>
                <a:t>3500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Spectra at High </a:t>
            </a:r>
            <a:r>
              <a:rPr lang="en-US" altLang="ko-KR" dirty="0" err="1" smtClean="0"/>
              <a:t>p</a:t>
            </a:r>
            <a:r>
              <a:rPr lang="en-US" altLang="ko-KR" baseline="-25000" dirty="0" err="1" smtClean="0"/>
              <a:t>T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23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4429124" y="2714620"/>
            <a:ext cx="4554382" cy="3214710"/>
            <a:chOff x="4542954" y="3143248"/>
            <a:chExt cx="4554382" cy="3214710"/>
          </a:xfrm>
        </p:grpSpPr>
        <p:pic>
          <p:nvPicPr>
            <p:cNvPr id="8" name="그림 7" descr="RAA_Theory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2954" y="3500438"/>
              <a:ext cx="3672384" cy="247913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096467" y="3143248"/>
              <a:ext cx="2000869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Medium</a:t>
              </a:r>
              <a:r>
                <a:rPr lang="ko-KR" alt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Density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43218" y="5988626"/>
              <a:ext cx="2533271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Transport Coefficient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굽은 화살표 10"/>
            <p:cNvSpPr/>
            <p:nvPr/>
          </p:nvSpPr>
          <p:spPr>
            <a:xfrm rot="5400000">
              <a:off x="8028354" y="5400802"/>
              <a:ext cx="685352" cy="456524"/>
            </a:xfrm>
            <a:prstGeom prst="ben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굽은 화살표 11"/>
            <p:cNvSpPr/>
            <p:nvPr/>
          </p:nvSpPr>
          <p:spPr>
            <a:xfrm rot="16200000" flipV="1">
              <a:off x="7888308" y="3770544"/>
              <a:ext cx="985618" cy="474434"/>
            </a:xfrm>
            <a:prstGeom prst="ben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14876" y="1341767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</a:rPr>
              <a:t>With high-</a:t>
            </a:r>
            <a:r>
              <a:rPr lang="en-US" altLang="ko-KR" sz="2000" i="1" dirty="0" smtClean="0">
                <a:solidFill>
                  <a:srgbClr val="FF0000"/>
                </a:solidFill>
              </a:rPr>
              <a:t>E</a:t>
            </a:r>
            <a:r>
              <a:rPr lang="en-US" altLang="ko-KR" sz="2000" i="1" baseline="-25000" dirty="0" smtClean="0">
                <a:solidFill>
                  <a:srgbClr val="FF0000"/>
                </a:solidFill>
              </a:rPr>
              <a:t>T</a:t>
            </a:r>
            <a:r>
              <a:rPr lang="en-US" altLang="ko-KR" sz="2000" dirty="0" smtClean="0">
                <a:solidFill>
                  <a:srgbClr val="FF0000"/>
                </a:solidFill>
              </a:rPr>
              <a:t> HLT</a:t>
            </a:r>
            <a:endParaRPr lang="ko-KR" altLang="en-US" sz="2000" dirty="0" smtClean="0">
              <a:solidFill>
                <a:srgbClr val="FF0000"/>
              </a:solidFill>
            </a:endParaRPr>
          </a:p>
          <a:p>
            <a:r>
              <a:rPr lang="en-US" altLang="ko-KR" sz="2000" dirty="0" smtClean="0">
                <a:solidFill>
                  <a:srgbClr val="FF0000"/>
                </a:solidFill>
              </a:rPr>
              <a:t>charged particle spectra can be measured up to </a:t>
            </a:r>
            <a:r>
              <a:rPr lang="en-US" altLang="ko-KR" sz="2000" i="1" dirty="0" err="1" smtClean="0">
                <a:solidFill>
                  <a:srgbClr val="FF0000"/>
                </a:solidFill>
              </a:rPr>
              <a:t>p</a:t>
            </a:r>
            <a:r>
              <a:rPr lang="en-US" altLang="ko-KR" sz="2000" i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altLang="ko-KR" sz="2000" dirty="0" smtClean="0">
                <a:solidFill>
                  <a:srgbClr val="FF0000"/>
                </a:solidFill>
              </a:rPr>
              <a:t> ~300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GeV</a:t>
            </a:r>
            <a:r>
              <a:rPr lang="en-US" altLang="ko-KR" sz="2000" dirty="0" smtClean="0">
                <a:solidFill>
                  <a:srgbClr val="FF0000"/>
                </a:solidFill>
              </a:rPr>
              <a:t>/c.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409685" y="1000108"/>
            <a:ext cx="4033507" cy="5329332"/>
            <a:chOff x="409685" y="1000108"/>
            <a:chExt cx="4033507" cy="5329332"/>
          </a:xfrm>
        </p:grpSpPr>
        <p:pic>
          <p:nvPicPr>
            <p:cNvPr id="13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 l="49222" b="1906"/>
            <a:stretch>
              <a:fillRect/>
            </a:stretch>
          </p:blipFill>
          <p:spPr bwMode="auto">
            <a:xfrm>
              <a:off x="409685" y="1000108"/>
              <a:ext cx="4033507" cy="36589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t="39838" r="-253" b="6352"/>
            <a:stretch>
              <a:fillRect/>
            </a:stretch>
          </p:blipFill>
          <p:spPr bwMode="auto">
            <a:xfrm>
              <a:off x="684266" y="4186682"/>
              <a:ext cx="3757828" cy="18074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192964" y="5929330"/>
              <a:ext cx="1378904" cy="40011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2000" dirty="0" err="1" smtClean="0"/>
                <a:t>p</a:t>
              </a:r>
              <a:r>
                <a:rPr lang="en-US" altLang="ko-KR" sz="2000" baseline="-25000" dirty="0" err="1" smtClean="0"/>
                <a:t>T</a:t>
              </a:r>
              <a:r>
                <a:rPr lang="en-US" altLang="ko-KR" sz="2000" dirty="0" smtClean="0"/>
                <a:t> [</a:t>
              </a:r>
              <a:r>
                <a:rPr lang="en-US" altLang="ko-KR" sz="2000" dirty="0" err="1" smtClean="0"/>
                <a:t>GeV</a:t>
              </a:r>
              <a:r>
                <a:rPr lang="en-US" altLang="ko-KR" sz="2000" dirty="0" smtClean="0"/>
                <a:t>/c]</a:t>
              </a:r>
              <a:endParaRPr lang="ko-KR" alt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 flipH="1">
              <a:off x="388146" y="4310824"/>
              <a:ext cx="5661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/>
                <a:t>R</a:t>
              </a:r>
              <a:r>
                <a:rPr lang="en-US" altLang="ko-KR" sz="2000" baseline="-25000" dirty="0" smtClean="0"/>
                <a:t>AA</a:t>
              </a:r>
              <a:endParaRPr lang="ko-KR" altLang="en-US" sz="2000" baseline="-25000" dirty="0"/>
            </a:p>
          </p:txBody>
        </p:sp>
      </p:grp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633528" y="4286256"/>
            <a:ext cx="1518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baseline="0" dirty="0">
                <a:solidFill>
                  <a:schemeClr val="tx2">
                    <a:lumMod val="75000"/>
                  </a:schemeClr>
                </a:solidFill>
              </a:rPr>
              <a:t>10% Central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3571868" y="5943398"/>
            <a:ext cx="714380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Jet Recon. in Calorimeters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 cstate="print"/>
          <a:srcRect l="2859" t="5718" r="2859" b="548"/>
          <a:stretch>
            <a:fillRect/>
          </a:stretch>
        </p:blipFill>
        <p:spPr bwMode="auto">
          <a:xfrm>
            <a:off x="5715008" y="3406049"/>
            <a:ext cx="2928958" cy="293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l="2859" t="7434" r="6290" b="1144"/>
          <a:stretch>
            <a:fillRect/>
          </a:stretch>
        </p:blipFill>
        <p:spPr bwMode="auto">
          <a:xfrm>
            <a:off x="528170" y="3468412"/>
            <a:ext cx="2857520" cy="287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22234" y="957188"/>
            <a:ext cx="8036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  <a:ea typeface="굴림" pitchFamily="50" charset="-127"/>
              </a:rPr>
              <a:t>Iterative cone algorithm (R=0.5) with background subtraction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4592" y="3720116"/>
            <a:ext cx="1917513" cy="923330"/>
          </a:xfrm>
          <a:prstGeom prst="rect">
            <a:avLst/>
          </a:prstGeom>
          <a:solidFill>
            <a:srgbClr val="33CC33"/>
          </a:solidFill>
        </p:spPr>
        <p:txBody>
          <a:bodyPr wrap="none" rtlCol="0">
            <a:spAutoFit/>
          </a:bodyPr>
          <a:lstStyle/>
          <a:p>
            <a:pPr marL="0" lvl="1" algn="ctr"/>
            <a:r>
              <a:rPr lang="en-US" altLang="ko-KR" b="1" dirty="0" smtClean="0">
                <a:solidFill>
                  <a:schemeClr val="bg1"/>
                </a:solidFill>
                <a:ea typeface="굴림" pitchFamily="50" charset="-127"/>
              </a:rPr>
              <a:t>High efficiency </a:t>
            </a:r>
          </a:p>
          <a:p>
            <a:pPr marL="0" lvl="1" algn="ctr"/>
            <a:r>
              <a:rPr lang="en-US" altLang="ko-KR" b="1" dirty="0" smtClean="0">
                <a:solidFill>
                  <a:schemeClr val="bg1"/>
                </a:solidFill>
                <a:ea typeface="굴림" pitchFamily="50" charset="-127"/>
              </a:rPr>
              <a:t>and purity </a:t>
            </a:r>
          </a:p>
          <a:p>
            <a:pPr marL="0" lvl="1" algn="ctr"/>
            <a:r>
              <a:rPr lang="en-US" altLang="ko-KR" b="1" dirty="0" smtClean="0">
                <a:solidFill>
                  <a:schemeClr val="bg1"/>
                </a:solidFill>
                <a:ea typeface="굴림" pitchFamily="50" charset="-127"/>
              </a:rPr>
              <a:t>for E</a:t>
            </a:r>
            <a:r>
              <a:rPr lang="en-US" altLang="ko-KR" b="1" baseline="-25000" dirty="0" smtClean="0">
                <a:solidFill>
                  <a:schemeClr val="bg1"/>
                </a:solidFill>
                <a:ea typeface="굴림" pitchFamily="50" charset="-127"/>
              </a:rPr>
              <a:t>T</a:t>
            </a:r>
            <a:r>
              <a:rPr lang="en-US" altLang="ko-KR" b="1" dirty="0" smtClean="0">
                <a:solidFill>
                  <a:schemeClr val="bg1"/>
                </a:solidFill>
                <a:ea typeface="굴림" pitchFamily="50" charset="-127"/>
              </a:rPr>
              <a:t>&gt;50 </a:t>
            </a:r>
            <a:r>
              <a:rPr lang="en-US" altLang="ko-KR" b="1" dirty="0" err="1" smtClean="0">
                <a:solidFill>
                  <a:schemeClr val="bg1"/>
                </a:solidFill>
                <a:ea typeface="굴림" pitchFamily="50" charset="-127"/>
              </a:rPr>
              <a:t>GeV</a:t>
            </a:r>
            <a:endParaRPr lang="en-US" altLang="ko-KR" b="1" dirty="0" smtClean="0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9004" y="4962698"/>
            <a:ext cx="1900072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lvl="1" algn="ctr"/>
            <a:r>
              <a:rPr lang="en-US" altLang="ko-KR" b="1" dirty="0" smtClean="0">
                <a:solidFill>
                  <a:schemeClr val="bg1"/>
                </a:solidFill>
                <a:ea typeface="굴림" pitchFamily="50" charset="-127"/>
              </a:rPr>
              <a:t>Good energy </a:t>
            </a:r>
          </a:p>
          <a:p>
            <a:pPr marL="0" lvl="1" algn="ctr"/>
            <a:r>
              <a:rPr lang="en-US" altLang="ko-KR" b="1" dirty="0" smtClean="0">
                <a:solidFill>
                  <a:schemeClr val="bg1"/>
                </a:solidFill>
                <a:ea typeface="굴림" pitchFamily="50" charset="-127"/>
              </a:rPr>
              <a:t>resolution </a:t>
            </a:r>
          </a:p>
          <a:p>
            <a:pPr marL="0" lvl="1" algn="ctr"/>
            <a:r>
              <a:rPr lang="en-US" altLang="ko-KR" b="1" dirty="0" smtClean="0">
                <a:solidFill>
                  <a:schemeClr val="bg1"/>
                </a:solidFill>
                <a:ea typeface="굴림" pitchFamily="50" charset="-127"/>
              </a:rPr>
              <a:t>for E</a:t>
            </a:r>
            <a:r>
              <a:rPr lang="en-US" altLang="ko-KR" b="1" baseline="-25000" dirty="0" smtClean="0">
                <a:solidFill>
                  <a:schemeClr val="bg1"/>
                </a:solidFill>
                <a:ea typeface="굴림" pitchFamily="50" charset="-127"/>
              </a:rPr>
              <a:t>T</a:t>
            </a:r>
            <a:r>
              <a:rPr lang="en-US" altLang="ko-KR" b="1" dirty="0" smtClean="0">
                <a:solidFill>
                  <a:schemeClr val="bg1"/>
                </a:solidFill>
                <a:ea typeface="굴림" pitchFamily="50" charset="-127"/>
              </a:rPr>
              <a:t>&gt;100 </a:t>
            </a:r>
            <a:r>
              <a:rPr lang="en-US" altLang="ko-KR" b="1" dirty="0" err="1" smtClean="0">
                <a:solidFill>
                  <a:schemeClr val="bg1"/>
                </a:solidFill>
                <a:ea typeface="굴림" pitchFamily="50" charset="-127"/>
              </a:rPr>
              <a:t>GeV</a:t>
            </a:r>
            <a:endParaRPr lang="en-US" altLang="ko-KR" sz="2000" b="1" dirty="0" smtClean="0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25" name="Text Box 41"/>
          <p:cNvSpPr txBox="1">
            <a:spLocks noChangeArrowheads="1"/>
          </p:cNvSpPr>
          <p:nvPr/>
        </p:nvSpPr>
        <p:spPr bwMode="auto">
          <a:xfrm>
            <a:off x="7215206" y="1571612"/>
            <a:ext cx="1928826" cy="1477328"/>
          </a:xfrm>
          <a:prstGeom prst="rect">
            <a:avLst/>
          </a:prstGeom>
          <a:solidFill>
            <a:schemeClr val="bg1">
              <a:alpha val="8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  <a:ea typeface="굴림" pitchFamily="50" charset="-127"/>
              </a:rPr>
              <a:t>100 </a:t>
            </a:r>
            <a:r>
              <a:rPr lang="en-US" altLang="ko-KR" dirty="0" err="1">
                <a:solidFill>
                  <a:schemeClr val="accent6">
                    <a:lumMod val="50000"/>
                  </a:schemeClr>
                </a:solidFill>
                <a:ea typeface="굴림" pitchFamily="50" charset="-127"/>
              </a:rPr>
              <a:t>GeV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  <a:ea typeface="굴림" pitchFamily="50" charset="-127"/>
              </a:rPr>
              <a:t> jet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ea typeface="굴림" pitchFamily="50" charset="-127"/>
              </a:rPr>
              <a:t>in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  <a:ea typeface="굴림" pitchFamily="50" charset="-127"/>
              </a:rPr>
              <a:t/>
            </a:r>
            <a:br>
              <a:rPr lang="en-US" altLang="ko-KR" dirty="0">
                <a:solidFill>
                  <a:schemeClr val="accent6">
                    <a:lumMod val="50000"/>
                  </a:schemeClr>
                </a:solidFill>
                <a:ea typeface="굴림" pitchFamily="50" charset="-127"/>
              </a:rPr>
            </a:b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  <a:ea typeface="굴림" pitchFamily="50" charset="-127"/>
              </a:rPr>
              <a:t>a </a:t>
            </a:r>
            <a:r>
              <a:rPr lang="en-US" altLang="ko-KR" dirty="0" err="1" smtClean="0">
                <a:solidFill>
                  <a:schemeClr val="accent6">
                    <a:lumMod val="50000"/>
                  </a:schemeClr>
                </a:solidFill>
                <a:ea typeface="굴림" pitchFamily="50" charset="-127"/>
              </a:rPr>
              <a:t>Pb+Pb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ea typeface="굴림" pitchFamily="50" charset="-127"/>
              </a:rPr>
              <a:t> event,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  <a:ea typeface="굴림" pitchFamily="50" charset="-127"/>
              </a:rPr>
              <a:t/>
            </a:r>
            <a:br>
              <a:rPr lang="en-US" altLang="ko-KR" dirty="0">
                <a:solidFill>
                  <a:schemeClr val="accent6">
                    <a:lumMod val="50000"/>
                  </a:schemeClr>
                </a:solidFill>
                <a:ea typeface="굴림" pitchFamily="50" charset="-127"/>
              </a:rPr>
            </a:b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  <a:ea typeface="굴림" pitchFamily="50" charset="-127"/>
              </a:rPr>
              <a:t>after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ea typeface="굴림" pitchFamily="50" charset="-127"/>
              </a:rPr>
              <a:t>the background  subtraction</a:t>
            </a:r>
            <a:endParaRPr lang="en-US" altLang="ko-KR" dirty="0">
              <a:solidFill>
                <a:schemeClr val="accent6">
                  <a:lumMod val="50000"/>
                </a:schemeClr>
              </a:solidFill>
              <a:ea typeface="굴림" pitchFamily="50" charset="-127"/>
            </a:endParaRPr>
          </a:p>
        </p:txBody>
      </p:sp>
      <p:sp>
        <p:nvSpPr>
          <p:cNvPr id="24" name="슬라이드 번호 개체 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26" name="바닥글 개체 틀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pic>
        <p:nvPicPr>
          <p:cNvPr id="27" name="Picture 1033" descr="wind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4311"/>
            <a:ext cx="1995470" cy="193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000232" y="1512032"/>
            <a:ext cx="28844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0070C0"/>
                </a:solidFill>
                <a:latin typeface="Arial" pitchFamily="34" charset="0"/>
                <a:ea typeface="굴림" charset="-127"/>
                <a:cs typeface="Arial" pitchFamily="34" charset="0"/>
              </a:rPr>
              <a:t>Spatial resolution</a:t>
            </a:r>
          </a:p>
          <a:p>
            <a:pPr marL="0" lvl="1" algn="ctr"/>
            <a:r>
              <a:rPr lang="en-US" altLang="ko-KR" sz="2000" dirty="0" err="1" smtClean="0">
                <a:solidFill>
                  <a:srgbClr val="0070C0"/>
                </a:solidFill>
                <a:latin typeface="Symbol" pitchFamily="18" charset="2"/>
                <a:ea typeface="굴림" charset="-127"/>
                <a:cs typeface="Arial" pitchFamily="34" charset="0"/>
              </a:rPr>
              <a:t>sf</a:t>
            </a:r>
            <a:r>
              <a:rPr lang="en-US" altLang="ko-KR" sz="2000" dirty="0" smtClean="0">
                <a:solidFill>
                  <a:srgbClr val="0070C0"/>
                </a:solidFill>
                <a:latin typeface="Arial" pitchFamily="34" charset="0"/>
                <a:ea typeface="굴림" charset="-127"/>
                <a:cs typeface="Arial" pitchFamily="34" charset="0"/>
              </a:rPr>
              <a:t> = 0.032, </a:t>
            </a:r>
            <a:r>
              <a:rPr lang="en-US" altLang="ko-KR" sz="2000" dirty="0" err="1" smtClean="0">
                <a:solidFill>
                  <a:srgbClr val="0070C0"/>
                </a:solidFill>
                <a:latin typeface="Symbol" pitchFamily="18" charset="2"/>
                <a:ea typeface="굴림" charset="-127"/>
                <a:cs typeface="Arial" pitchFamily="34" charset="0"/>
              </a:rPr>
              <a:t>sh</a:t>
            </a:r>
            <a:r>
              <a:rPr lang="en-US" altLang="ko-KR" sz="2000" dirty="0" smtClean="0">
                <a:solidFill>
                  <a:srgbClr val="0070C0"/>
                </a:solidFill>
                <a:latin typeface="Arial" pitchFamily="34" charset="0"/>
                <a:ea typeface="굴림" charset="-127"/>
                <a:cs typeface="Arial" pitchFamily="34" charset="0"/>
              </a:rPr>
              <a:t> = 0.028</a:t>
            </a:r>
          </a:p>
          <a:p>
            <a:pPr marL="0" lvl="1" algn="ctr"/>
            <a:r>
              <a:rPr lang="en-US" altLang="ko-KR" sz="2000" dirty="0" smtClean="0">
                <a:solidFill>
                  <a:srgbClr val="0070C0"/>
                </a:solidFill>
                <a:latin typeface="Arial" pitchFamily="34" charset="0"/>
                <a:ea typeface="굴림" charset="-127"/>
                <a:cs typeface="Arial" pitchFamily="34" charset="0"/>
              </a:rPr>
              <a:t>which is smaller than</a:t>
            </a:r>
          </a:p>
          <a:p>
            <a:pPr marL="0" lvl="1" algn="ctr"/>
            <a:r>
              <a:rPr lang="en-US" altLang="ko-KR" sz="2000" dirty="0" smtClean="0">
                <a:solidFill>
                  <a:srgbClr val="0070C0"/>
                </a:solidFill>
                <a:latin typeface="Arial" pitchFamily="34" charset="0"/>
                <a:ea typeface="굴림" charset="-127"/>
                <a:cs typeface="Arial" pitchFamily="34" charset="0"/>
              </a:rPr>
              <a:t>the calorimeter tower size 0.087</a:t>
            </a:r>
            <a:r>
              <a:rPr lang="en-US" altLang="ko-KR" sz="2000" dirty="0" smtClean="0">
                <a:solidFill>
                  <a:srgbClr val="0070C0"/>
                </a:solidFill>
                <a:latin typeface="맑은 고딕"/>
                <a:ea typeface="맑은 고딕"/>
                <a:cs typeface="Arial" pitchFamily="34" charset="0"/>
              </a:rPr>
              <a:t>ⅹ</a:t>
            </a:r>
            <a:r>
              <a:rPr lang="en-US" altLang="ko-KR" sz="2000" dirty="0" smtClean="0">
                <a:solidFill>
                  <a:srgbClr val="0070C0"/>
                </a:solidFill>
                <a:latin typeface="Arial" pitchFamily="34" charset="0"/>
                <a:ea typeface="굴림" charset="-127"/>
                <a:cs typeface="Arial" pitchFamily="34" charset="0"/>
              </a:rPr>
              <a:t>0.087</a:t>
            </a: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 cstate="print"/>
          <a:srcRect t="7799" r="5684" b="3015"/>
          <a:stretch>
            <a:fillRect/>
          </a:stretch>
        </p:blipFill>
        <p:spPr bwMode="auto">
          <a:xfrm>
            <a:off x="4975250" y="1374004"/>
            <a:ext cx="2168518" cy="1912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6" name="직선 화살표 연결선 15"/>
          <p:cNvCxnSpPr/>
          <p:nvPr/>
        </p:nvCxnSpPr>
        <p:spPr>
          <a:xfrm rot="10800000">
            <a:off x="6286512" y="1857364"/>
            <a:ext cx="92869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Jet Spectra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42484" y="5572140"/>
            <a:ext cx="7786742" cy="46166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CMS can use </a:t>
            </a:r>
            <a:r>
              <a:rPr lang="en-US" altLang="ko-KR" sz="2400" dirty="0" smtClean="0">
                <a:solidFill>
                  <a:srgbClr val="FF0000"/>
                </a:solidFill>
              </a:rPr>
              <a:t>true jets </a:t>
            </a:r>
            <a:r>
              <a:rPr lang="en-US" altLang="ko-KR" sz="2400" dirty="0" smtClean="0"/>
              <a:t>to study </a:t>
            </a:r>
            <a:r>
              <a:rPr lang="en-US" altLang="ko-KR" sz="2400" dirty="0" err="1" smtClean="0"/>
              <a:t>parton</a:t>
            </a:r>
            <a:r>
              <a:rPr lang="en-US" altLang="ko-KR" sz="2400" dirty="0" smtClean="0"/>
              <a:t> energy loss.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4700362" y="1142984"/>
            <a:ext cx="4229356" cy="4286280"/>
            <a:chOff x="4700362" y="1214422"/>
            <a:chExt cx="4229356" cy="4286280"/>
          </a:xfrm>
        </p:grpSpPr>
        <p:grpSp>
          <p:nvGrpSpPr>
            <p:cNvPr id="20" name="그룹 19"/>
            <p:cNvGrpSpPr/>
            <p:nvPr/>
          </p:nvGrpSpPr>
          <p:grpSpPr>
            <a:xfrm>
              <a:off x="4700362" y="1214422"/>
              <a:ext cx="4229356" cy="4193194"/>
              <a:chOff x="485520" y="1209233"/>
              <a:chExt cx="4229356" cy="4193194"/>
            </a:xfrm>
          </p:grpSpPr>
          <p:grpSp>
            <p:nvGrpSpPr>
              <p:cNvPr id="8" name="그룹 7"/>
              <p:cNvGrpSpPr/>
              <p:nvPr/>
            </p:nvGrpSpPr>
            <p:grpSpPr>
              <a:xfrm>
                <a:off x="485520" y="1209233"/>
                <a:ext cx="4229356" cy="4193194"/>
                <a:chOff x="4429124" y="1172013"/>
                <a:chExt cx="4229356" cy="4193194"/>
              </a:xfrm>
            </p:grpSpPr>
            <p:grpSp>
              <p:nvGrpSpPr>
                <p:cNvPr id="9" name="그룹 17"/>
                <p:cNvGrpSpPr/>
                <p:nvPr/>
              </p:nvGrpSpPr>
              <p:grpSpPr>
                <a:xfrm>
                  <a:off x="4429124" y="1172013"/>
                  <a:ext cx="4229356" cy="4193194"/>
                  <a:chOff x="4429124" y="1172013"/>
                  <a:chExt cx="4229356" cy="4193194"/>
                </a:xfrm>
              </p:grpSpPr>
              <p:pic>
                <p:nvPicPr>
                  <p:cNvPr id="11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429124" y="1457765"/>
                    <a:ext cx="4071966" cy="3907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486626" y="1172013"/>
                    <a:ext cx="244296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2" algn="ctr">
                      <a:lnSpc>
                        <a:spcPct val="90000"/>
                      </a:lnSpc>
                    </a:pPr>
                    <a:r>
                      <a:rPr lang="en-US" altLang="ko-KR" sz="2000" dirty="0" err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굴림" pitchFamily="50" charset="-127"/>
                        <a:cs typeface="Arial" pitchFamily="34" charset="0"/>
                      </a:rPr>
                      <a:t>Pb+Pb</a:t>
                    </a:r>
                    <a:r>
                      <a:rPr lang="en-US" altLang="ko-KR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굴림" pitchFamily="50" charset="-127"/>
                        <a:cs typeface="Arial" pitchFamily="34" charset="0"/>
                      </a:rPr>
                      <a:t> (0.5 nb</a:t>
                    </a:r>
                    <a:r>
                      <a:rPr lang="en-US" altLang="ko-KR" sz="2000" baseline="30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굴림" pitchFamily="50" charset="-127"/>
                        <a:cs typeface="Arial" pitchFamily="34" charset="0"/>
                      </a:rPr>
                      <a:t>-1</a:t>
                    </a:r>
                    <a:r>
                      <a:rPr lang="en-US" altLang="ko-KR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굴림" pitchFamily="50" charset="-127"/>
                        <a:cs typeface="Arial" pitchFamily="34" charset="0"/>
                      </a:rPr>
                      <a:t>) </a:t>
                    </a:r>
                  </a:p>
                </p:txBody>
              </p:sp>
              <p:sp>
                <p:nvSpPr>
                  <p:cNvPr id="13" name="직사각형 12"/>
                  <p:cNvSpPr/>
                  <p:nvPr/>
                </p:nvSpPr>
                <p:spPr>
                  <a:xfrm>
                    <a:off x="8444166" y="4929198"/>
                    <a:ext cx="214314" cy="14287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0" name="직사각형 9"/>
                <p:cNvSpPr/>
                <p:nvPr/>
              </p:nvSpPr>
              <p:spPr>
                <a:xfrm>
                  <a:off x="8443034" y="4943712"/>
                  <a:ext cx="142876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4" name="Text Box 16"/>
              <p:cNvSpPr txBox="1">
                <a:spLocks noChangeArrowheads="1"/>
              </p:cNvSpPr>
              <p:nvPr/>
            </p:nvSpPr>
            <p:spPr bwMode="auto">
              <a:xfrm>
                <a:off x="1285859" y="4549798"/>
                <a:ext cx="1214439" cy="3460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/>
              <a:lstStyle/>
              <a:p>
                <a:pPr defTabSz="4572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Min</a:t>
                </a:r>
                <a:r>
                  <a:rPr lang="en-GB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GB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Bias</a:t>
                </a:r>
                <a:endParaRPr lang="en-GB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17"/>
              <p:cNvSpPr txBox="1">
                <a:spLocks noChangeArrowheads="1"/>
              </p:cNvSpPr>
              <p:nvPr/>
            </p:nvSpPr>
            <p:spPr bwMode="auto">
              <a:xfrm>
                <a:off x="3214678" y="4540027"/>
                <a:ext cx="446087" cy="3036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4572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HLT</a:t>
                </a:r>
              </a:p>
            </p:txBody>
          </p:sp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1099674" y="1985529"/>
                <a:ext cx="2030412" cy="4381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695" tIns="45347" rIns="90695" bIns="45347"/>
              <a:lstStyle/>
              <a:p>
                <a:pPr marL="0" lvl="3" algn="ctr" defTabSz="460375" hangingPunct="0">
                  <a:lnSpc>
                    <a:spcPct val="93000"/>
                  </a:lnSpc>
                  <a:buClr>
                    <a:srgbClr val="FF0000"/>
                  </a:buClr>
                  <a:buSzPct val="90000"/>
                  <a:buFont typeface="Wingdings" pitchFamily="2" charset="2"/>
                  <a:buNone/>
                  <a:tabLst>
                    <a:tab pos="730250" algn="l"/>
                    <a:tab pos="1458913" algn="l"/>
                  </a:tabLst>
                </a:pPr>
                <a:r>
                  <a:rPr lang="en-GB" altLang="ko-KR" b="1" dirty="0" smtClean="0">
                    <a:solidFill>
                      <a:srgbClr val="CC0000"/>
                    </a:solidFill>
                    <a:latin typeface="Arial" pitchFamily="34" charset="0"/>
                    <a:ea typeface="굴림" charset="-127"/>
                    <a:cs typeface="Arial" pitchFamily="34" charset="0"/>
                  </a:rPr>
                  <a:t>N</a:t>
                </a:r>
                <a:r>
                  <a:rPr lang="en-GB" altLang="ko-KR" b="1" baseline="-33000" dirty="0" smtClean="0">
                    <a:solidFill>
                      <a:srgbClr val="CC0000"/>
                    </a:solidFill>
                    <a:latin typeface="Arial" pitchFamily="34" charset="0"/>
                    <a:ea typeface="굴림" charset="-127"/>
                    <a:cs typeface="Arial" pitchFamily="34" charset="0"/>
                  </a:rPr>
                  <a:t>jet</a:t>
                </a:r>
                <a:r>
                  <a:rPr lang="en-GB" altLang="ko-KR" b="1" dirty="0" smtClean="0">
                    <a:solidFill>
                      <a:srgbClr val="CC0000"/>
                    </a:solidFill>
                    <a:latin typeface="Arial" pitchFamily="34" charset="0"/>
                    <a:ea typeface="굴림" charset="-127"/>
                    <a:cs typeface="Arial" pitchFamily="34" charset="0"/>
                  </a:rPr>
                  <a:t>~6ⅹ10</a:t>
                </a:r>
                <a:r>
                  <a:rPr lang="en-GB" altLang="ko-KR" b="1" baseline="33000" dirty="0" smtClean="0">
                    <a:solidFill>
                      <a:srgbClr val="CC0000"/>
                    </a:solidFill>
                    <a:latin typeface="Arial" pitchFamily="34" charset="0"/>
                    <a:ea typeface="굴림" charset="-127"/>
                    <a:cs typeface="Arial" pitchFamily="34" charset="0"/>
                  </a:rPr>
                  <a:t>6</a:t>
                </a:r>
                <a:endParaRPr lang="en-GB" altLang="ko-KR" b="1" baseline="33000" dirty="0">
                  <a:solidFill>
                    <a:srgbClr val="CC0000"/>
                  </a:solidFill>
                  <a:latin typeface="Arial" pitchFamily="34" charset="0"/>
                  <a:ea typeface="굴림" charset="-127"/>
                  <a:cs typeface="Arial" pitchFamily="34" charset="0"/>
                </a:endParaRP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8643966" y="5072074"/>
              <a:ext cx="214314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42910" y="4034387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000" dirty="0" smtClean="0">
                <a:solidFill>
                  <a:srgbClr val="FF0000"/>
                </a:solidFill>
              </a:rPr>
              <a:t>With high-</a:t>
            </a:r>
            <a:r>
              <a:rPr lang="en-US" altLang="ko-KR" sz="2000" i="1" dirty="0" smtClean="0">
                <a:solidFill>
                  <a:srgbClr val="FF0000"/>
                </a:solidFill>
              </a:rPr>
              <a:t>E</a:t>
            </a:r>
            <a:r>
              <a:rPr lang="en-US" altLang="ko-KR" sz="2000" i="1" baseline="-25000" dirty="0" smtClean="0">
                <a:solidFill>
                  <a:srgbClr val="FF0000"/>
                </a:solidFill>
              </a:rPr>
              <a:t>T</a:t>
            </a:r>
            <a:r>
              <a:rPr lang="en-US" altLang="ko-KR" sz="2000" dirty="0" smtClean="0">
                <a:solidFill>
                  <a:srgbClr val="FF0000"/>
                </a:solidFill>
              </a:rPr>
              <a:t> jet HLT</a:t>
            </a:r>
            <a:endParaRPr lang="ko-KR" altLang="en-US" sz="2000" dirty="0" smtClean="0">
              <a:solidFill>
                <a:srgbClr val="FF0000"/>
              </a:solidFill>
            </a:endParaRPr>
          </a:p>
          <a:p>
            <a:pPr marL="0" lvl="1"/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jet spectra can be measured up to </a:t>
            </a:r>
            <a:r>
              <a:rPr lang="en-US" altLang="ko-KR" sz="2000" i="1" dirty="0" smtClean="0">
                <a:solidFill>
                  <a:srgbClr val="FF0000"/>
                </a:solidFill>
                <a:ea typeface="굴림" pitchFamily="50" charset="-127"/>
              </a:rPr>
              <a:t>E</a:t>
            </a:r>
            <a:r>
              <a:rPr lang="en-US" altLang="ko-KR" sz="2000" i="1" baseline="-25000" dirty="0" smtClean="0">
                <a:solidFill>
                  <a:srgbClr val="FF0000"/>
                </a:solidFill>
                <a:ea typeface="굴림" pitchFamily="50" charset="-127"/>
              </a:rPr>
              <a:t>T</a:t>
            </a: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 ~500 </a:t>
            </a:r>
            <a:r>
              <a:rPr lang="en-US" altLang="ko-KR" sz="2000" dirty="0" err="1" smtClean="0">
                <a:solidFill>
                  <a:srgbClr val="FF0000"/>
                </a:solidFill>
                <a:ea typeface="굴림" pitchFamily="50" charset="-127"/>
              </a:rPr>
              <a:t>GeV</a:t>
            </a: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 for 1 year running @ nominal luminosity.</a:t>
            </a:r>
          </a:p>
        </p:txBody>
      </p:sp>
      <p:grpSp>
        <p:nvGrpSpPr>
          <p:cNvPr id="31" name="그룹 30"/>
          <p:cNvGrpSpPr/>
          <p:nvPr/>
        </p:nvGrpSpPr>
        <p:grpSpPr>
          <a:xfrm>
            <a:off x="646156" y="957188"/>
            <a:ext cx="3640092" cy="3069908"/>
            <a:chOff x="646156" y="957188"/>
            <a:chExt cx="3640092" cy="3069908"/>
          </a:xfrm>
        </p:grpSpPr>
        <p:grpSp>
          <p:nvGrpSpPr>
            <p:cNvPr id="30" name="그룹 29"/>
            <p:cNvGrpSpPr/>
            <p:nvPr/>
          </p:nvGrpSpPr>
          <p:grpSpPr>
            <a:xfrm>
              <a:off x="646156" y="1305366"/>
              <a:ext cx="3425778" cy="2721730"/>
              <a:chOff x="646156" y="1215769"/>
              <a:chExt cx="3425778" cy="2721730"/>
            </a:xfrm>
          </p:grpSpPr>
          <p:sp>
            <p:nvSpPr>
              <p:cNvPr id="24" name="TextBox 23"/>
              <p:cNvSpPr txBox="1"/>
              <p:nvPr/>
            </p:nvSpPr>
            <p:spPr>
              <a:xfrm rot="16200000">
                <a:off x="-353541" y="2215466"/>
                <a:ext cx="233794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/>
                  <a:t>Reconstructed E</a:t>
                </a:r>
                <a:r>
                  <a:rPr lang="en-US" altLang="ko-KR" sz="1600" baseline="-25000" dirty="0" smtClean="0"/>
                  <a:t>T</a:t>
                </a:r>
                <a:r>
                  <a:rPr lang="en-US" altLang="ko-KR" sz="1600" dirty="0" smtClean="0"/>
                  <a:t> (</a:t>
                </a:r>
                <a:r>
                  <a:rPr lang="en-US" altLang="ko-KR" sz="1600" dirty="0" err="1" smtClean="0"/>
                  <a:t>GeV</a:t>
                </a:r>
                <a:r>
                  <a:rPr lang="en-US" altLang="ko-KR" sz="1600" dirty="0" smtClean="0"/>
                  <a:t>)</a:t>
                </a:r>
                <a:endParaRPr lang="ko-KR" altLang="en-US" sz="1600" dirty="0"/>
              </a:p>
            </p:txBody>
          </p:sp>
          <p:grpSp>
            <p:nvGrpSpPr>
              <p:cNvPr id="29" name="그룹 28"/>
              <p:cNvGrpSpPr/>
              <p:nvPr/>
            </p:nvGrpSpPr>
            <p:grpSpPr>
              <a:xfrm>
                <a:off x="1079466" y="1285860"/>
                <a:ext cx="2992468" cy="2651639"/>
                <a:chOff x="1079466" y="1258791"/>
                <a:chExt cx="2992468" cy="2651639"/>
              </a:xfrm>
            </p:grpSpPr>
            <p:pic>
              <p:nvPicPr>
                <p:cNvPr id="19" name="Picture 1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79466" y="1258791"/>
                  <a:ext cx="2992468" cy="252739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>
                  <a:off x="2735927" y="3571876"/>
                  <a:ext cx="1336007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dirty="0" smtClean="0"/>
                    <a:t>MC E</a:t>
                  </a:r>
                  <a:r>
                    <a:rPr lang="en-US" altLang="ko-KR" sz="1600" baseline="-25000" dirty="0" smtClean="0"/>
                    <a:t>T</a:t>
                  </a:r>
                  <a:r>
                    <a:rPr lang="en-US" altLang="ko-KR" sz="1600" dirty="0" smtClean="0"/>
                    <a:t> (</a:t>
                  </a:r>
                  <a:r>
                    <a:rPr lang="en-US" altLang="ko-KR" sz="1600" dirty="0" err="1" smtClean="0"/>
                    <a:t>GeV</a:t>
                  </a:r>
                  <a:r>
                    <a:rPr lang="en-US" altLang="ko-KR" sz="1600" dirty="0" smtClean="0"/>
                    <a:t>)</a:t>
                  </a:r>
                  <a:endParaRPr lang="ko-KR" altLang="en-US" sz="1600" dirty="0"/>
                </a:p>
              </p:txBody>
            </p:sp>
          </p:grpSp>
        </p:grpSp>
        <p:sp>
          <p:nvSpPr>
            <p:cNvPr id="28" name="TextBox 27"/>
            <p:cNvSpPr txBox="1"/>
            <p:nvPr/>
          </p:nvSpPr>
          <p:spPr>
            <a:xfrm>
              <a:off x="917634" y="957188"/>
              <a:ext cx="3368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FF0000"/>
                  </a:solidFill>
                </a:rPr>
                <a:t>Jet Energy Reconstruction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Photon-Tagged Jets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86" name="AutoShape 33"/>
          <p:cNvSpPr>
            <a:spLocks noChangeArrowheads="1"/>
          </p:cNvSpPr>
          <p:nvPr/>
        </p:nvSpPr>
        <p:spPr bwMode="auto">
          <a:xfrm rot="17400000">
            <a:off x="873115" y="1608128"/>
            <a:ext cx="1592263" cy="901700"/>
          </a:xfrm>
          <a:prstGeom prst="roundRect">
            <a:avLst>
              <a:gd name="adj" fmla="val 176"/>
            </a:avLst>
          </a:prstGeom>
          <a:noFill/>
          <a:ln w="38160">
            <a:noFill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4" name="Text Box 24"/>
          <p:cNvSpPr txBox="1">
            <a:spLocks noChangeArrowheads="1"/>
          </p:cNvSpPr>
          <p:nvPr/>
        </p:nvSpPr>
        <p:spPr bwMode="auto">
          <a:xfrm>
            <a:off x="0" y="1046585"/>
            <a:ext cx="2357422" cy="5964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defTabSz="457200" eaLnBrk="0" hangingPunct="0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  g</a:t>
            </a:r>
            <a:r>
              <a:rPr lang="en-GB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(or Z</a:t>
            </a:r>
            <a:r>
              <a:rPr lang="en-GB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→</a:t>
            </a:r>
            <a:r>
              <a:rPr lang="el-GR" sz="2000" dirty="0" smtClean="0">
                <a:solidFill>
                  <a:srgbClr val="FF0000"/>
                </a:solidFill>
                <a:latin typeface="Times New Roman" pitchFamily="18" charset="0"/>
                <a:ea typeface="돋움"/>
                <a:cs typeface="Times New Roman" pitchFamily="18" charset="0"/>
              </a:rPr>
              <a:t>μ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 pitchFamily="18" charset="0"/>
                <a:ea typeface="돋움"/>
                <a:cs typeface="Times New Roman" pitchFamily="18" charset="0"/>
              </a:rPr>
              <a:t>+</a:t>
            </a:r>
            <a:r>
              <a:rPr lang="el-GR" sz="2000" dirty="0" smtClean="0">
                <a:solidFill>
                  <a:srgbClr val="FF0000"/>
                </a:solidFill>
                <a:latin typeface="Times New Roman" pitchFamily="18" charset="0"/>
                <a:ea typeface="돋움"/>
                <a:cs typeface="Times New Roman" pitchFamily="18" charset="0"/>
              </a:rPr>
              <a:t>μ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 pitchFamily="18" charset="0"/>
                <a:ea typeface="돋움"/>
                <a:cs typeface="Times New Roman" pitchFamily="18" charset="0"/>
              </a:rPr>
              <a:t>- 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is 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being also studied</a:t>
            </a:r>
            <a:endParaRPr lang="en-GB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pSp>
        <p:nvGrpSpPr>
          <p:cNvPr id="121" name="그룹 120"/>
          <p:cNvGrpSpPr/>
          <p:nvPr/>
        </p:nvGrpSpPr>
        <p:grpSpPr>
          <a:xfrm>
            <a:off x="1214414" y="1057478"/>
            <a:ext cx="2913111" cy="2800149"/>
            <a:chOff x="230129" y="1410854"/>
            <a:chExt cx="2555921" cy="2429325"/>
          </a:xfrm>
        </p:grpSpPr>
        <p:grpSp>
          <p:nvGrpSpPr>
            <p:cNvPr id="115" name="그룹 114"/>
            <p:cNvGrpSpPr/>
            <p:nvPr/>
          </p:nvGrpSpPr>
          <p:grpSpPr>
            <a:xfrm>
              <a:off x="285720" y="1410854"/>
              <a:ext cx="2410957" cy="2429325"/>
              <a:chOff x="488941" y="1321954"/>
              <a:chExt cx="2410957" cy="2429325"/>
            </a:xfrm>
          </p:grpSpPr>
          <p:sp>
            <p:nvSpPr>
              <p:cNvPr id="77" name="Oval 9"/>
              <p:cNvSpPr>
                <a:spLocks noChangeArrowheads="1"/>
              </p:cNvSpPr>
              <p:nvPr/>
            </p:nvSpPr>
            <p:spPr bwMode="auto">
              <a:xfrm>
                <a:off x="1177908" y="1643050"/>
                <a:ext cx="965200" cy="147320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800000"/>
                  </a:gs>
                </a:gsLst>
                <a:path path="shape">
                  <a:fillToRect l="29999" t="29999" r="70001" b="70001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8" name="Line 10"/>
              <p:cNvSpPr>
                <a:spLocks noChangeShapeType="1"/>
              </p:cNvSpPr>
              <p:nvPr/>
            </p:nvSpPr>
            <p:spPr bwMode="auto">
              <a:xfrm flipV="1">
                <a:off x="1500166" y="1529202"/>
                <a:ext cx="768345" cy="717554"/>
              </a:xfrm>
              <a:prstGeom prst="line">
                <a:avLst/>
              </a:prstGeom>
              <a:noFill/>
              <a:ln w="360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" name="Text Box 24"/>
              <p:cNvSpPr txBox="1">
                <a:spLocks noChangeArrowheads="1"/>
              </p:cNvSpPr>
              <p:nvPr/>
            </p:nvSpPr>
            <p:spPr bwMode="auto">
              <a:xfrm>
                <a:off x="2038309" y="1321954"/>
                <a:ext cx="571493" cy="3746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pPr algn="ctr" defTabSz="457200" eaLnBrk="0" hangingPunct="0">
                  <a:lnSpc>
                    <a:spcPct val="80000"/>
                  </a:lnSpc>
                  <a:spcBef>
                    <a:spcPts val="1250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" b="1" dirty="0">
                    <a:solidFill>
                      <a:schemeClr val="bg1"/>
                    </a:solidFill>
                    <a:latin typeface="Times New Roman" pitchFamily="18" charset="0"/>
                  </a:rPr>
                  <a:t>  </a:t>
                </a:r>
                <a:r>
                  <a:rPr lang="en-GB" sz="2000" b="1" dirty="0" smtClean="0">
                    <a:solidFill>
                      <a:srgbClr val="FF0000"/>
                    </a:solidFill>
                    <a:latin typeface="Symbol" pitchFamily="18" charset="2"/>
                    <a:cs typeface="Times New Roman" pitchFamily="18" charset="0"/>
                  </a:rPr>
                  <a:t>g</a:t>
                </a:r>
                <a:endParaRPr lang="en-GB" sz="2000" b="1" baseline="300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08" name="그룹 107"/>
              <p:cNvGrpSpPr/>
              <p:nvPr/>
            </p:nvGrpSpPr>
            <p:grpSpPr>
              <a:xfrm>
                <a:off x="488941" y="2500306"/>
                <a:ext cx="1448696" cy="1250973"/>
                <a:chOff x="357158" y="2500306"/>
                <a:chExt cx="1448696" cy="1250973"/>
              </a:xfrm>
            </p:grpSpPr>
            <p:grpSp>
              <p:nvGrpSpPr>
                <p:cNvPr id="79" name="Group 14"/>
                <p:cNvGrpSpPr>
                  <a:grpSpLocks/>
                </p:cNvGrpSpPr>
                <p:nvPr/>
              </p:nvGrpSpPr>
              <p:grpSpPr bwMode="auto">
                <a:xfrm>
                  <a:off x="796917" y="2714628"/>
                  <a:ext cx="488951" cy="574677"/>
                  <a:chOff x="375" y="2031"/>
                  <a:chExt cx="308" cy="362"/>
                </a:xfrm>
              </p:grpSpPr>
              <p:grpSp>
                <p:nvGrpSpPr>
                  <p:cNvPr id="9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75" y="2031"/>
                    <a:ext cx="308" cy="315"/>
                    <a:chOff x="375" y="2031"/>
                    <a:chExt cx="308" cy="315"/>
                  </a:xfrm>
                </p:grpSpPr>
                <p:sp>
                  <p:nvSpPr>
                    <p:cNvPr id="95" name="Line 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5" y="2031"/>
                      <a:ext cx="308" cy="135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333399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96" name="Line 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3" y="2031"/>
                      <a:ext cx="270" cy="225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333399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97" name="Line 1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44" y="2031"/>
                      <a:ext cx="139" cy="249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333399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98" name="Line 1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5" y="2031"/>
                      <a:ext cx="128" cy="315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333399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sp>
                <p:nvSpPr>
                  <p:cNvPr id="94" name="Oval 20"/>
                  <p:cNvSpPr>
                    <a:spLocks noChangeArrowheads="1"/>
                  </p:cNvSpPr>
                  <p:nvPr/>
                </p:nvSpPr>
                <p:spPr bwMode="auto">
                  <a:xfrm rot="13500000">
                    <a:off x="338" y="2188"/>
                    <a:ext cx="273" cy="137"/>
                  </a:xfrm>
                  <a:prstGeom prst="ellipse">
                    <a:avLst/>
                  </a:prstGeom>
                  <a:noFill/>
                  <a:ln w="25560">
                    <a:solidFill>
                      <a:srgbClr val="333399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8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785786" y="3286124"/>
                  <a:ext cx="1020068" cy="46515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/>
                <a:lstStyle/>
                <a:p>
                  <a:pPr algn="ctr" defTabSz="457200" eaLnBrk="0" hangingPunct="0">
                    <a:lnSpc>
                      <a:spcPct val="80000"/>
                    </a:lnSpc>
                    <a:spcBef>
                      <a:spcPts val="875"/>
                    </a:spcBef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b="1" dirty="0">
                      <a:solidFill>
                        <a:srgbClr val="333399"/>
                      </a:solidFill>
                    </a:rPr>
                    <a:t>associated hadrons</a:t>
                  </a:r>
                </a:p>
              </p:txBody>
            </p:sp>
            <p:sp>
              <p:nvSpPr>
                <p:cNvPr id="89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642928" y="2500306"/>
                  <a:ext cx="857238" cy="928687"/>
                </a:xfrm>
                <a:prstGeom prst="line">
                  <a:avLst/>
                </a:prstGeom>
                <a:noFill/>
                <a:ln w="3168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57158" y="3073841"/>
                  <a:ext cx="456524" cy="28372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/>
                <a:lstStyle/>
                <a:p>
                  <a:pPr algn="ctr" defTabSz="457200" eaLnBrk="0" hangingPunct="0">
                    <a:lnSpc>
                      <a:spcPct val="80000"/>
                    </a:lnSpc>
                    <a:spcBef>
                      <a:spcPts val="875"/>
                    </a:spcBef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b="1" dirty="0" smtClean="0">
                      <a:solidFill>
                        <a:srgbClr val="FF0000"/>
                      </a:solidFill>
                    </a:rPr>
                    <a:t>jet</a:t>
                  </a:r>
                  <a:endParaRPr lang="en-GB" sz="1400" b="1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0" name="직선 연결선 99"/>
              <p:cNvCxnSpPr/>
              <p:nvPr/>
            </p:nvCxnSpPr>
            <p:spPr>
              <a:xfrm>
                <a:off x="500034" y="2229068"/>
                <a:ext cx="1017605" cy="3174"/>
              </a:xfrm>
              <a:prstGeom prst="line">
                <a:avLst/>
              </a:prstGeom>
              <a:ln w="36068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직선 연결선 102"/>
              <p:cNvCxnSpPr>
                <a:stCxn id="78" idx="0"/>
                <a:endCxn id="89" idx="0"/>
              </p:cNvCxnSpPr>
              <p:nvPr/>
            </p:nvCxnSpPr>
            <p:spPr>
              <a:xfrm rot="16200000" flipH="1">
                <a:off x="1439282" y="2307640"/>
                <a:ext cx="253550" cy="131783"/>
              </a:xfrm>
              <a:prstGeom prst="line">
                <a:avLst/>
              </a:prstGeom>
              <a:ln w="36068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직선 연결선 105"/>
              <p:cNvCxnSpPr/>
              <p:nvPr/>
            </p:nvCxnSpPr>
            <p:spPr>
              <a:xfrm>
                <a:off x="1614014" y="2498718"/>
                <a:ext cx="1285884" cy="1588"/>
              </a:xfrm>
              <a:prstGeom prst="line">
                <a:avLst/>
              </a:prstGeom>
              <a:ln w="36068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17"/>
            <p:cNvSpPr txBox="1"/>
            <p:nvPr/>
          </p:nvSpPr>
          <p:spPr>
            <a:xfrm>
              <a:off x="2158955" y="2559602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altLang="ko-KR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altLang="ko-KR" i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altLang="ko-KR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ko-KR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30129" y="2285992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altLang="ko-KR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altLang="ko-KR" i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altLang="ko-KR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ko-KR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315081" y="2157630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altLang="ko-KR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altLang="ko-KR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altLang="ko-KR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ko-KR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6" name="그림 125" descr="Gamma-jet_theo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3770" y="967858"/>
            <a:ext cx="3857652" cy="278930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28662" y="3674474"/>
            <a:ext cx="770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How is the energy loss distributed in the jet fragmentation cone?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3500430" y="1026367"/>
            <a:ext cx="1000132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</a:rPr>
              <a:t>Tagging </a:t>
            </a:r>
            <a:r>
              <a:rPr lang="en-US" altLang="ko-KR" sz="1600" b="1" dirty="0" err="1" smtClean="0">
                <a:solidFill>
                  <a:schemeClr val="bg1"/>
                </a:solidFill>
              </a:rPr>
              <a:t>parton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 energy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1643063" y="4143380"/>
            <a:ext cx="6072187" cy="2143139"/>
            <a:chOff x="1643063" y="4143380"/>
            <a:chExt cx="6072187" cy="2143139"/>
          </a:xfrm>
        </p:grpSpPr>
        <p:grpSp>
          <p:nvGrpSpPr>
            <p:cNvPr id="39" name="그룹 38"/>
            <p:cNvGrpSpPr/>
            <p:nvPr/>
          </p:nvGrpSpPr>
          <p:grpSpPr>
            <a:xfrm>
              <a:off x="1643063" y="4143380"/>
              <a:ext cx="6072187" cy="2143125"/>
              <a:chOff x="1643063" y="4273550"/>
              <a:chExt cx="6072187" cy="2143125"/>
            </a:xfrm>
          </p:grpSpPr>
          <p:sp>
            <p:nvSpPr>
              <p:cNvPr id="40" name="Rectangle 51"/>
              <p:cNvSpPr/>
              <p:nvPr/>
            </p:nvSpPr>
            <p:spPr>
              <a:xfrm>
                <a:off x="1643063" y="4273550"/>
                <a:ext cx="6072187" cy="2143125"/>
              </a:xfrm>
              <a:prstGeom prst="rect">
                <a:avLst/>
              </a:prstGeom>
              <a:noFill/>
              <a:ln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GB" altLang="ko-KR">
                  <a:solidFill>
                    <a:srgbClr val="FFFFFF"/>
                  </a:solidFill>
                  <a:ea typeface="굴림" charset="-127"/>
                  <a:cs typeface="Arial" charset="0"/>
                </a:endParaRPr>
              </a:p>
            </p:txBody>
          </p:sp>
          <p:grpSp>
            <p:nvGrpSpPr>
              <p:cNvPr id="41" name="Group 50"/>
              <p:cNvGrpSpPr>
                <a:grpSpLocks/>
              </p:cNvGrpSpPr>
              <p:nvPr/>
            </p:nvGrpSpPr>
            <p:grpSpPr bwMode="auto">
              <a:xfrm>
                <a:off x="1840283" y="4318503"/>
                <a:ext cx="5432475" cy="1713096"/>
                <a:chOff x="1554364" y="4045459"/>
                <a:chExt cx="5432659" cy="1713086"/>
              </a:xfrm>
            </p:grpSpPr>
            <p:grpSp>
              <p:nvGrpSpPr>
                <p:cNvPr id="44" name="Group 3"/>
                <p:cNvGrpSpPr>
                  <a:grpSpLocks/>
                </p:cNvGrpSpPr>
                <p:nvPr/>
              </p:nvGrpSpPr>
              <p:grpSpPr bwMode="auto">
                <a:xfrm>
                  <a:off x="1554364" y="4078556"/>
                  <a:ext cx="2088944" cy="679456"/>
                  <a:chOff x="499" y="1249"/>
                  <a:chExt cx="1801" cy="602"/>
                </a:xfrm>
              </p:grpSpPr>
              <p:pic>
                <p:nvPicPr>
                  <p:cNvPr id="53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652" y="1249"/>
                    <a:ext cx="648" cy="60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  <p:sp>
                <p:nvSpPr>
                  <p:cNvPr id="54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9" y="1368"/>
                    <a:ext cx="988" cy="266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square" lIns="81639" tIns="42452" rIns="81639" bIns="42452">
                    <a:spAutoFit/>
                  </a:bodyPr>
                  <a:lstStyle/>
                  <a:p>
                    <a:pPr defTabSz="414338" hangingPunct="0">
                      <a:lnSpc>
                        <a:spcPct val="93000"/>
                      </a:lnSpc>
                      <a:spcBef>
                        <a:spcPts val="363"/>
                      </a:spcBef>
                      <a:spcAft>
                        <a:spcPts val="913"/>
                      </a:spcAft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657225" algn="l"/>
                      </a:tabLst>
                    </a:pPr>
                    <a:r>
                      <a:rPr lang="en-GB" altLang="ko-KR" sz="1500" b="1" dirty="0">
                        <a:latin typeface="Arial" charset="0"/>
                        <a:ea typeface="굴림" charset="-127"/>
                      </a:rPr>
                      <a:t>Compton</a:t>
                    </a:r>
                  </a:p>
                </p:txBody>
              </p:sp>
            </p:grpSp>
            <p:grpSp>
              <p:nvGrpSpPr>
                <p:cNvPr id="45" name="Group 6"/>
                <p:cNvGrpSpPr>
                  <a:grpSpLocks/>
                </p:cNvGrpSpPr>
                <p:nvPr/>
              </p:nvGrpSpPr>
              <p:grpSpPr bwMode="auto">
                <a:xfrm>
                  <a:off x="1571603" y="4891770"/>
                  <a:ext cx="2071701" cy="866775"/>
                  <a:chOff x="511" y="1955"/>
                  <a:chExt cx="1789" cy="602"/>
                </a:xfrm>
              </p:grpSpPr>
              <p:pic>
                <p:nvPicPr>
                  <p:cNvPr id="51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52" y="1955"/>
                    <a:ext cx="648" cy="60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  <p:sp>
                <p:nvSpPr>
                  <p:cNvPr id="52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1" y="2140"/>
                    <a:ext cx="1357" cy="209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square" lIns="81639" tIns="42452" rIns="81639" bIns="42452">
                    <a:spAutoFit/>
                  </a:bodyPr>
                  <a:lstStyle/>
                  <a:p>
                    <a:pPr defTabSz="414338" hangingPunct="0">
                      <a:lnSpc>
                        <a:spcPct val="93000"/>
                      </a:lnSpc>
                      <a:spcBef>
                        <a:spcPts val="363"/>
                      </a:spcBef>
                      <a:spcAft>
                        <a:spcPts val="913"/>
                      </a:spcAft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657225" algn="l"/>
                      </a:tabLst>
                    </a:pPr>
                    <a:r>
                      <a:rPr lang="en-GB" altLang="ko-KR" sz="1500" b="1" dirty="0">
                        <a:latin typeface="Arial" charset="0"/>
                        <a:ea typeface="굴림" charset="-127"/>
                      </a:rPr>
                      <a:t>Annihilation</a:t>
                    </a:r>
                  </a:p>
                </p:txBody>
              </p:sp>
            </p:grpSp>
            <p:grpSp>
              <p:nvGrpSpPr>
                <p:cNvPr id="46" name="Group 9"/>
                <p:cNvGrpSpPr>
                  <a:grpSpLocks/>
                </p:cNvGrpSpPr>
                <p:nvPr/>
              </p:nvGrpSpPr>
              <p:grpSpPr bwMode="auto">
                <a:xfrm>
                  <a:off x="3929060" y="4045459"/>
                  <a:ext cx="3057963" cy="1572728"/>
                  <a:chOff x="3450" y="1214"/>
                  <a:chExt cx="2330" cy="1317"/>
                </a:xfrm>
              </p:grpSpPr>
              <p:pic>
                <p:nvPicPr>
                  <p:cNvPr id="47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4478" y="1775"/>
                    <a:ext cx="1302" cy="756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  <p:pic>
                <p:nvPicPr>
                  <p:cNvPr id="48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4556" y="1214"/>
                    <a:ext cx="789" cy="624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  <p:sp>
                <p:nvSpPr>
                  <p:cNvPr id="49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50" y="1393"/>
                    <a:ext cx="1252" cy="245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square" lIns="74055" tIns="38508" rIns="74055" bIns="38508">
                    <a:spAutoFit/>
                  </a:bodyPr>
                  <a:lstStyle/>
                  <a:p>
                    <a:pPr defTabSz="414338" hangingPunct="0">
                      <a:lnSpc>
                        <a:spcPct val="93000"/>
                      </a:lnSpc>
                      <a:spcBef>
                        <a:spcPts val="363"/>
                      </a:spcBef>
                      <a:spcAft>
                        <a:spcPts val="913"/>
                      </a:spcAft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657225" algn="l"/>
                        <a:tab pos="1312863" algn="l"/>
                      </a:tabLst>
                    </a:pPr>
                    <a:r>
                      <a:rPr lang="en-GB" altLang="ko-KR" sz="1500" b="1" dirty="0" err="1">
                        <a:latin typeface="Arial" charset="0"/>
                        <a:ea typeface="굴림" charset="-127"/>
                      </a:rPr>
                      <a:t>Bremsstrahlung</a:t>
                    </a:r>
                    <a:endParaRPr lang="en-GB" altLang="ko-KR" sz="1500" b="1" dirty="0">
                      <a:latin typeface="Arial" charset="0"/>
                      <a:ea typeface="굴림" charset="-127"/>
                    </a:endParaRPr>
                  </a:p>
                </p:txBody>
              </p:sp>
              <p:sp>
                <p:nvSpPr>
                  <p:cNvPr id="50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51" y="2169"/>
                    <a:ext cx="1022" cy="28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74055" tIns="38508" rIns="74055" bIns="38508">
                    <a:spAutoFit/>
                  </a:bodyPr>
                  <a:lstStyle/>
                  <a:p>
                    <a:pPr defTabSz="414338" hangingPunct="0">
                      <a:lnSpc>
                        <a:spcPct val="93000"/>
                      </a:lnSpc>
                      <a:spcBef>
                        <a:spcPts val="363"/>
                      </a:spcBef>
                      <a:spcAft>
                        <a:spcPts val="913"/>
                      </a:spcAft>
                      <a:buClr>
                        <a:srgbClr val="000000"/>
                      </a:buClr>
                      <a:buSzPct val="45000"/>
                      <a:buFont typeface="Wingdings" pitchFamily="2" charset="2"/>
                      <a:buNone/>
                      <a:tabLst>
                        <a:tab pos="657225" algn="l"/>
                        <a:tab pos="1312863" algn="l"/>
                      </a:tabLst>
                    </a:pPr>
                    <a:r>
                      <a:rPr lang="en-GB" altLang="ko-KR" sz="1500" b="1" dirty="0">
                        <a:latin typeface="Arial" charset="0"/>
                        <a:ea typeface="굴림" charset="-127"/>
                      </a:rPr>
                      <a:t>Fragmentation</a:t>
                    </a:r>
                  </a:p>
                </p:txBody>
              </p:sp>
            </p:grpSp>
          </p:grpSp>
          <p:sp>
            <p:nvSpPr>
              <p:cNvPr id="42" name="TextBox 54"/>
              <p:cNvSpPr txBox="1">
                <a:spLocks noChangeArrowheads="1"/>
              </p:cNvSpPr>
              <p:nvPr/>
            </p:nvSpPr>
            <p:spPr bwMode="auto">
              <a:xfrm>
                <a:off x="1657131" y="6034307"/>
                <a:ext cx="1285875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altLang="ko-KR" dirty="0" smtClean="0">
                    <a:solidFill>
                      <a:srgbClr val="FF0000"/>
                    </a:solidFill>
                    <a:latin typeface="Arial" pitchFamily="34" charset="0"/>
                    <a:ea typeface="굴림" charset="-127"/>
                    <a:cs typeface="Arial" pitchFamily="34" charset="0"/>
                  </a:rPr>
                  <a:t>Signal (LO)</a:t>
                </a:r>
                <a:endParaRPr lang="en-GB" altLang="ko-KR" dirty="0">
                  <a:solidFill>
                    <a:srgbClr val="FF0000"/>
                  </a:solidFill>
                  <a:latin typeface="Arial" pitchFamily="34" charset="0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43" name="TextBox 55"/>
              <p:cNvSpPr txBox="1">
                <a:spLocks noChangeArrowheads="1"/>
              </p:cNvSpPr>
              <p:nvPr/>
            </p:nvSpPr>
            <p:spPr bwMode="auto">
              <a:xfrm>
                <a:off x="4143375" y="6030266"/>
                <a:ext cx="350045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altLang="ko-KR" dirty="0" smtClean="0">
                    <a:solidFill>
                      <a:srgbClr val="FF0000"/>
                    </a:solidFill>
                    <a:latin typeface="Arial" pitchFamily="34" charset="0"/>
                    <a:ea typeface="굴림" charset="-127"/>
                    <a:cs typeface="Arial" pitchFamily="34" charset="0"/>
                  </a:rPr>
                  <a:t>Background (NLO, </a:t>
                </a:r>
                <a:r>
                  <a:rPr lang="en-GB" altLang="ko-KR" dirty="0" err="1" smtClean="0">
                    <a:solidFill>
                      <a:srgbClr val="FF0000"/>
                    </a:solidFill>
                    <a:latin typeface="Arial" pitchFamily="34" charset="0"/>
                    <a:ea typeface="굴림" charset="-127"/>
                    <a:cs typeface="Arial" pitchFamily="34" charset="0"/>
                  </a:rPr>
                  <a:t>Frag</a:t>
                </a:r>
                <a:r>
                  <a:rPr lang="en-GB" altLang="ko-KR" dirty="0" smtClean="0">
                    <a:solidFill>
                      <a:srgbClr val="FF0000"/>
                    </a:solidFill>
                    <a:latin typeface="Arial" pitchFamily="34" charset="0"/>
                    <a:ea typeface="굴림" charset="-127"/>
                    <a:cs typeface="Arial" pitchFamily="34" charset="0"/>
                  </a:rPr>
                  <a:t>., Decay)</a:t>
                </a:r>
                <a:endParaRPr lang="en-GB" altLang="ko-KR" dirty="0">
                  <a:solidFill>
                    <a:srgbClr val="FF0000"/>
                  </a:solidFill>
                  <a:latin typeface="Arial" pitchFamily="34" charset="0"/>
                  <a:ea typeface="굴림" charset="-127"/>
                  <a:cs typeface="Arial" pitchFamily="34" charset="0"/>
                </a:endParaRPr>
              </a:p>
            </p:txBody>
          </p:sp>
        </p:grpSp>
        <p:cxnSp>
          <p:nvCxnSpPr>
            <p:cNvPr id="55" name="Straight Connector 53"/>
            <p:cNvCxnSpPr/>
            <p:nvPr/>
          </p:nvCxnSpPr>
          <p:spPr>
            <a:xfrm rot="5400000">
              <a:off x="3071812" y="5214957"/>
              <a:ext cx="2143125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Photon-Tagged Jets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122" name="TextBox 121"/>
          <p:cNvSpPr txBox="1"/>
          <p:nvPr/>
        </p:nvSpPr>
        <p:spPr>
          <a:xfrm>
            <a:off x="571472" y="4786322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>
              <a:buFont typeface="Wingdings" pitchFamily="2" charset="2"/>
              <a:buChar char="§"/>
            </a:pPr>
            <a:r>
              <a:rPr lang="en-US" altLang="ko-KR" dirty="0" smtClean="0">
                <a:latin typeface="Symbol" pitchFamily="18" charset="2"/>
              </a:rPr>
              <a:t> 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Photons</a:t>
            </a: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0988"/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- Cluster shape variable is used to </a:t>
            </a:r>
            <a:r>
              <a:rPr lang="en-US" altLang="ko-KR" sz="2000" smtClean="0">
                <a:latin typeface="Arial" pitchFamily="34" charset="0"/>
                <a:cs typeface="Arial" pitchFamily="34" charset="0"/>
              </a:rPr>
              <a:t>differentiate </a:t>
            </a:r>
            <a:r>
              <a:rPr lang="en-US" altLang="ko-KR" sz="2000" smtClean="0">
                <a:latin typeface="Arial" pitchFamily="34" charset="0"/>
                <a:cs typeface="Arial" pitchFamily="34" charset="0"/>
              </a:rPr>
              <a:t>isolated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photons from mostly non-isolated hadrons (S/B was improved by factor ~15).</a:t>
            </a:r>
          </a:p>
          <a:p>
            <a:pPr marL="365125" lvl="1" indent="-280988"/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- E</a:t>
            </a:r>
            <a:r>
              <a:rPr lang="en-US" altLang="ko-KR" sz="2000" baseline="-25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2000" dirty="0" smtClean="0">
                <a:latin typeface="Symbol" pitchFamily="18" charset="2"/>
                <a:cs typeface="Arial" pitchFamily="34" charset="0"/>
              </a:rPr>
              <a:t>g)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&gt; 70 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GeV</a:t>
            </a: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48" name="TextBox 20"/>
          <p:cNvSpPr txBox="1">
            <a:spLocks noChangeArrowheads="1"/>
          </p:cNvSpPr>
          <p:nvPr/>
        </p:nvSpPr>
        <p:spPr bwMode="auto">
          <a:xfrm>
            <a:off x="1028260" y="957188"/>
            <a:ext cx="7500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ko-KR" sz="2000" b="1" dirty="0">
                <a:solidFill>
                  <a:schemeClr val="accent2">
                    <a:lumMod val="75000"/>
                  </a:schemeClr>
                </a:solidFill>
                <a:ea typeface="굴림" charset="-127"/>
              </a:rPr>
              <a:t>ECAL </a:t>
            </a:r>
            <a:r>
              <a:rPr lang="en-GB" altLang="ko-KR" sz="2000" b="1" dirty="0" smtClean="0">
                <a:solidFill>
                  <a:schemeClr val="accent2">
                    <a:lumMod val="75000"/>
                  </a:schemeClr>
                </a:solidFill>
                <a:ea typeface="굴림" charset="-127"/>
              </a:rPr>
              <a:t>cluster distributions in the most central 10% </a:t>
            </a:r>
            <a:r>
              <a:rPr lang="en-GB" altLang="ko-KR" sz="2000" b="1" dirty="0" err="1" smtClean="0">
                <a:solidFill>
                  <a:schemeClr val="accent2">
                    <a:lumMod val="75000"/>
                  </a:schemeClr>
                </a:solidFill>
                <a:ea typeface="굴림" charset="-127"/>
              </a:rPr>
              <a:t>Pb+Pb</a:t>
            </a:r>
            <a:endParaRPr lang="en-GB" altLang="ko-KR" sz="2000" b="1" dirty="0">
              <a:solidFill>
                <a:schemeClr val="accent2">
                  <a:lumMod val="75000"/>
                </a:schemeClr>
              </a:solidFill>
              <a:ea typeface="굴림" charset="-127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492125" y="1354346"/>
            <a:ext cx="8223279" cy="3420860"/>
            <a:chOff x="492125" y="1208518"/>
            <a:chExt cx="8223279" cy="3420860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47321" y="1500174"/>
              <a:ext cx="3768083" cy="31292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125" y="1500174"/>
              <a:ext cx="3809865" cy="31218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6115500" y="1208518"/>
              <a:ext cx="1942894" cy="417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0820" rIns="81639" bIns="40820"/>
            <a:lstStyle/>
            <a:p>
              <a:pPr defTabSz="414338" hangingPunct="0">
                <a:lnSpc>
                  <a:spcPct val="102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</a:tabLst>
              </a:pPr>
              <a:r>
                <a:rPr lang="en-GB" altLang="ko-KR" dirty="0" smtClean="0">
                  <a:solidFill>
                    <a:srgbClr val="FF0000"/>
                  </a:solidFill>
                  <a:latin typeface="Luxi Sans" pitchFamily="16" charset="0"/>
                  <a:ea typeface="굴림" charset="-127"/>
                </a:rPr>
                <a:t>After cuts: S/B=45</a:t>
              </a:r>
              <a:endParaRPr lang="en-GB" altLang="ko-KR" dirty="0">
                <a:solidFill>
                  <a:srgbClr val="FF0000"/>
                </a:solidFill>
                <a:latin typeface="Luxi Sans" pitchFamily="16" charset="0"/>
                <a:ea typeface="굴림" charset="-127"/>
              </a:endParaRPr>
            </a:p>
          </p:txBody>
        </p:sp>
        <p:sp>
          <p:nvSpPr>
            <p:cNvPr id="46" name="Text Box 8"/>
            <p:cNvSpPr txBox="1">
              <a:spLocks noChangeArrowheads="1"/>
            </p:cNvSpPr>
            <p:nvPr/>
          </p:nvSpPr>
          <p:spPr bwMode="auto">
            <a:xfrm>
              <a:off x="1558922" y="1211470"/>
              <a:ext cx="2227260" cy="417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0820" rIns="81639" bIns="40820"/>
            <a:lstStyle/>
            <a:p>
              <a:pPr defTabSz="414338" hangingPunct="0">
                <a:lnSpc>
                  <a:spcPct val="102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</a:tabLst>
              </a:pPr>
              <a:r>
                <a:rPr lang="en-GB" altLang="ko-KR" dirty="0" smtClean="0">
                  <a:solidFill>
                    <a:srgbClr val="FF0000"/>
                  </a:solidFill>
                  <a:latin typeface="Luxi Sans" pitchFamily="16" charset="0"/>
                  <a:ea typeface="굴림" charset="-127"/>
                </a:rPr>
                <a:t>Before cuts: S/B=0.3</a:t>
              </a:r>
              <a:endParaRPr lang="en-GB" altLang="ko-KR" dirty="0">
                <a:solidFill>
                  <a:srgbClr val="FF0000"/>
                </a:solidFill>
                <a:latin typeface="Luxi Sans" pitchFamily="16" charset="0"/>
                <a:ea typeface="굴림" charset="-127"/>
              </a:endParaRPr>
            </a:p>
          </p:txBody>
        </p:sp>
        <p:sp>
          <p:nvSpPr>
            <p:cNvPr id="50" name="오른쪽 화살표 49"/>
            <p:cNvSpPr/>
            <p:nvPr/>
          </p:nvSpPr>
          <p:spPr>
            <a:xfrm>
              <a:off x="4357686" y="2500306"/>
              <a:ext cx="571504" cy="5000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 descr="Fig-FF-rat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1336" y="2099814"/>
            <a:ext cx="3673056" cy="348589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Photon-Tagged Jets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214282" y="1000108"/>
            <a:ext cx="4143404" cy="2571768"/>
            <a:chOff x="4115254" y="1427823"/>
            <a:chExt cx="4242960" cy="2358367"/>
          </a:xfrm>
        </p:grpSpPr>
        <p:pic>
          <p:nvPicPr>
            <p:cNvPr id="12" name="그림 11" descr="Gamma-jet_le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5254" y="1427823"/>
              <a:ext cx="4028646" cy="2358367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7858148" y="2143116"/>
              <a:ext cx="500066" cy="642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43438" y="1026367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Require the back-to-back </a:t>
            </a:r>
            <a:r>
              <a:rPr lang="en-US" altLang="ko-KR" sz="2000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-jet correlation by </a:t>
            </a:r>
            <a:r>
              <a:rPr lang="en-US" altLang="ko-KR" sz="2000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Df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2000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lang="en-US" altLang="ko-K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,jet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&gt; 3 rad. with E</a:t>
            </a:r>
            <a:r>
              <a:rPr lang="en-US" altLang="ko-K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(jet)&gt;30 </a:t>
            </a:r>
            <a:r>
              <a:rPr lang="en-US" altLang="ko-K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83626" y="5530764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Depletion at high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p</a:t>
            </a:r>
            <a:r>
              <a:rPr lang="en-US" altLang="ko-KR" b="1" baseline="-25000" dirty="0" err="1" smtClean="0">
                <a:solidFill>
                  <a:srgbClr val="FF0000"/>
                </a:solidFill>
              </a:rPr>
              <a:t>T</a:t>
            </a:r>
            <a:endParaRPr lang="ko-KR" alt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9122" y="5917188"/>
            <a:ext cx="279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Enhancement at low </a:t>
            </a:r>
            <a:r>
              <a:rPr lang="en-US" altLang="ko-KR" b="1" dirty="0" err="1" smtClean="0">
                <a:solidFill>
                  <a:srgbClr val="0000FF"/>
                </a:solidFill>
              </a:rPr>
              <a:t>p</a:t>
            </a:r>
            <a:r>
              <a:rPr lang="en-US" altLang="ko-KR" b="1" baseline="-25000" dirty="0" err="1" smtClean="0">
                <a:solidFill>
                  <a:srgbClr val="0000FF"/>
                </a:solidFill>
              </a:rPr>
              <a:t>T</a:t>
            </a:r>
            <a:endParaRPr lang="ko-KR" altLang="en-US" b="1" baseline="-25000" dirty="0">
              <a:solidFill>
                <a:srgbClr val="0000FF"/>
              </a:solidFill>
            </a:endParaRPr>
          </a:p>
        </p:txBody>
      </p:sp>
      <p:sp>
        <p:nvSpPr>
          <p:cNvPr id="16" name="아래쪽 화살표 15"/>
          <p:cNvSpPr/>
          <p:nvPr/>
        </p:nvSpPr>
        <p:spPr>
          <a:xfrm>
            <a:off x="5572132" y="5072314"/>
            <a:ext cx="214314" cy="500066"/>
          </a:xfrm>
          <a:prstGeom prst="downArrow">
            <a:avLst/>
          </a:prstGeom>
          <a:solidFill>
            <a:srgbClr val="FF0000">
              <a:alpha val="32000"/>
            </a:srgbClr>
          </a:solidFill>
          <a:ln>
            <a:solidFill>
              <a:srgbClr val="FF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아래쪽 화살표 16"/>
          <p:cNvSpPr/>
          <p:nvPr/>
        </p:nvSpPr>
        <p:spPr>
          <a:xfrm>
            <a:off x="6858016" y="4429132"/>
            <a:ext cx="214314" cy="1500198"/>
          </a:xfrm>
          <a:prstGeom prst="downArrow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20" name="Text Box 28"/>
          <p:cNvSpPr txBox="1">
            <a:spLocks/>
          </p:cNvSpPr>
          <p:nvPr/>
        </p:nvSpPr>
        <p:spPr bwMode="auto">
          <a:xfrm>
            <a:off x="2136903" y="1057265"/>
            <a:ext cx="1649279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en-US" altLang="ko-KR" sz="1400" dirty="0">
                <a:latin typeface="Arial" pitchFamily="34" charset="0"/>
                <a:ea typeface="굴림" charset="-127"/>
                <a:cs typeface="Arial" pitchFamily="34" charset="0"/>
              </a:rPr>
              <a:t>PYQUEN </a:t>
            </a:r>
            <a:r>
              <a:rPr lang="en-US" altLang="ko-KR" sz="1400" dirty="0" err="1">
                <a:latin typeface="Arial" pitchFamily="34" charset="0"/>
                <a:ea typeface="굴림" charset="-127"/>
                <a:cs typeface="Arial" pitchFamily="34" charset="0"/>
              </a:rPr>
              <a:t>p+p</a:t>
            </a:r>
            <a:r>
              <a:rPr lang="en-US" altLang="ko-KR" sz="1400" dirty="0">
                <a:latin typeface="Arial" pitchFamily="34" charset="0"/>
                <a:ea typeface="굴림" charset="-127"/>
                <a:cs typeface="Arial" pitchFamily="34" charset="0"/>
              </a:rPr>
              <a:t> </a:t>
            </a:r>
          </a:p>
          <a:p>
            <a:pPr algn="ctr" defTabSz="912813"/>
            <a:r>
              <a:rPr lang="en-US" altLang="ko-KR" sz="1400" dirty="0">
                <a:latin typeface="Arial" pitchFamily="34" charset="0"/>
                <a:ea typeface="굴림" charset="-127"/>
                <a:cs typeface="Arial" pitchFamily="34" charset="0"/>
              </a:rPr>
              <a:t>embedded in</a:t>
            </a:r>
          </a:p>
          <a:p>
            <a:pPr algn="ctr" defTabSz="912813"/>
            <a:r>
              <a:rPr lang="en-US" altLang="ko-KR" sz="1400" dirty="0" err="1" smtClean="0">
                <a:latin typeface="Arial" pitchFamily="34" charset="0"/>
                <a:ea typeface="굴림" charset="-127"/>
                <a:cs typeface="Arial" pitchFamily="34" charset="0"/>
              </a:rPr>
              <a:t>Pb+Pb</a:t>
            </a:r>
            <a:r>
              <a:rPr lang="en-US" altLang="ko-KR" sz="1400" dirty="0" smtClean="0">
                <a:latin typeface="Arial" pitchFamily="34" charset="0"/>
                <a:ea typeface="굴림" charset="-127"/>
                <a:cs typeface="Arial" pitchFamily="34" charset="0"/>
              </a:rPr>
              <a:t> event at 5.5 </a:t>
            </a:r>
            <a:r>
              <a:rPr lang="en-US" altLang="ko-KR" sz="1400" dirty="0" err="1">
                <a:latin typeface="Arial" pitchFamily="34" charset="0"/>
                <a:ea typeface="굴림" charset="-127"/>
                <a:cs typeface="Arial" pitchFamily="34" charset="0"/>
              </a:rPr>
              <a:t>TeV</a:t>
            </a:r>
            <a:endParaRPr lang="en-US" altLang="ko-KR" sz="1400" dirty="0">
              <a:latin typeface="Arial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871952" y="2828262"/>
            <a:ext cx="2214578" cy="2143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 descr="Fig-FF-70Ge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4473" y="3692106"/>
            <a:ext cx="2904585" cy="26658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325728" y="4649000"/>
            <a:ext cx="210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rgbClr val="0000FF"/>
                </a:solidFill>
              </a:rPr>
              <a:t>Reco</a:t>
            </a:r>
            <a:r>
              <a:rPr lang="en-US" altLang="ko-KR" b="1" dirty="0" smtClean="0">
                <a:solidFill>
                  <a:srgbClr val="0000FF"/>
                </a:solidFill>
              </a:rPr>
              <a:t>. FF = MC FF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Heavy Flavor (J/</a:t>
            </a:r>
            <a:r>
              <a:rPr lang="en-US" altLang="ko-KR" dirty="0" smtClean="0">
                <a:latin typeface="Symbol" pitchFamily="18" charset="2"/>
              </a:rPr>
              <a:t>y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428596" y="986146"/>
            <a:ext cx="4000327" cy="3728738"/>
            <a:chOff x="357157" y="978083"/>
            <a:chExt cx="4000327" cy="3728738"/>
          </a:xfrm>
        </p:grpSpPr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57" y="1192397"/>
              <a:ext cx="4000327" cy="35144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809632" y="1826147"/>
              <a:ext cx="976549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FF3300"/>
                  </a:solidFill>
                  <a:ea typeface="굴림" pitchFamily="50" charset="-127"/>
                </a:rPr>
                <a:t>BARREL+</a:t>
              </a:r>
            </a:p>
            <a:p>
              <a:r>
                <a:rPr lang="en-US" altLang="ko-KR" sz="1400" b="1" dirty="0" err="1" smtClean="0">
                  <a:solidFill>
                    <a:srgbClr val="FF3300"/>
                  </a:solidFill>
                  <a:ea typeface="굴림" pitchFamily="50" charset="-127"/>
                </a:rPr>
                <a:t>Endcaps</a:t>
              </a:r>
              <a:endParaRPr lang="en-US" altLang="ko-KR" sz="1400" b="1" dirty="0">
                <a:solidFill>
                  <a:srgbClr val="FF3300"/>
                </a:solidFill>
                <a:ea typeface="굴림" pitchFamily="50" charset="-127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687049" y="978083"/>
              <a:ext cx="245612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000" b="1" i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ea typeface="굴림" pitchFamily="50" charset="-127"/>
                </a:rPr>
                <a:t>dN</a:t>
              </a:r>
              <a:r>
                <a:rPr lang="en-US" altLang="ko-KR" sz="2000" b="1" i="1" baseline="-25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ea typeface="굴림" pitchFamily="50" charset="-127"/>
                </a:rPr>
                <a:t>ch</a:t>
              </a:r>
              <a:r>
                <a:rPr lang="en-US" altLang="ko-KR" sz="2000" b="1" i="1" baseline="-25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a typeface="굴림" pitchFamily="50" charset="-127"/>
                </a:rPr>
                <a:t> </a:t>
              </a:r>
              <a:r>
                <a:rPr lang="en-US" altLang="ko-KR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a typeface="굴림" pitchFamily="50" charset="-127"/>
                </a:rPr>
                <a:t>/</a:t>
              </a:r>
              <a:r>
                <a:rPr lang="en-US" altLang="ko-KR" sz="20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a typeface="굴림" pitchFamily="50" charset="-127"/>
                </a:rPr>
                <a:t>d</a:t>
              </a:r>
              <a:r>
                <a:rPr lang="el-GR" altLang="ko-KR" sz="20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돋움"/>
                  <a:ea typeface="돋움"/>
                </a:rPr>
                <a:t>η</a:t>
              </a:r>
              <a:r>
                <a:rPr lang="en-US" altLang="ko-KR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돋움"/>
                  <a:ea typeface="돋움"/>
                </a:rPr>
                <a:t>|</a:t>
              </a:r>
              <a:r>
                <a:rPr lang="el-GR" altLang="ko-KR" sz="2000" b="1" i="1" baseline="-25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돋움"/>
                  <a:ea typeface="돋움"/>
                </a:rPr>
                <a:t>η</a:t>
              </a:r>
              <a:r>
                <a:rPr lang="en-US" altLang="ko-KR" sz="2000" b="1" baseline="-25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돋움"/>
                  <a:ea typeface="돋움"/>
                </a:rPr>
                <a:t>=0 </a:t>
              </a:r>
              <a:r>
                <a:rPr lang="en-US" altLang="ko-KR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돋움"/>
                  <a:ea typeface="돋움"/>
                </a:rPr>
                <a:t>=</a:t>
              </a:r>
              <a:r>
                <a:rPr lang="en-US" altLang="ko-KR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a typeface="굴림" pitchFamily="50" charset="-127"/>
                </a:rPr>
                <a:t>2500</a:t>
              </a:r>
              <a:endParaRPr lang="en-US" altLang="ko-KR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굴림" pitchFamily="50" charset="-127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842856" y="5292882"/>
            <a:ext cx="3801110" cy="7078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altLang="ko-KR" sz="2000" dirty="0" smtClean="0">
                <a:latin typeface="맑은 고딕"/>
                <a:ea typeface="맑은 고딕"/>
              </a:rPr>
              <a:t>Regeneration vs.</a:t>
            </a:r>
            <a:r>
              <a:rPr lang="en-US" altLang="ko-KR" sz="2000" dirty="0" smtClean="0">
                <a:latin typeface="Arial"/>
                <a:cs typeface="Arial"/>
              </a:rPr>
              <a:t> </a:t>
            </a:r>
            <a:r>
              <a:rPr lang="en-US" altLang="ko-KR" sz="2000" dirty="0" smtClean="0">
                <a:latin typeface="맑은 고딕"/>
                <a:ea typeface="맑은 고딕"/>
              </a:rPr>
              <a:t>Screening</a:t>
            </a:r>
            <a:endParaRPr lang="en-US" altLang="ko-KR" sz="2000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en-US" altLang="ko-KR" sz="2000" dirty="0" smtClean="0"/>
              <a:t>J/</a:t>
            </a:r>
            <a:r>
              <a:rPr lang="el-GR" altLang="ko-KR" sz="2000" dirty="0" smtClean="0"/>
              <a:t>ψ</a:t>
            </a:r>
            <a:r>
              <a:rPr lang="en-US" altLang="ko-KR" sz="2000" dirty="0" smtClean="0"/>
              <a:t> may survive up to 2T</a:t>
            </a:r>
            <a:r>
              <a:rPr lang="en-US" altLang="ko-KR" sz="2000" baseline="-25000" dirty="0" smtClean="0"/>
              <a:t>C</a:t>
            </a:r>
            <a:r>
              <a:rPr lang="en-US" altLang="ko-KR" sz="2000" dirty="0" smtClean="0"/>
              <a:t> (?)</a:t>
            </a:r>
            <a:endParaRPr lang="en-US" altLang="ko-KR" sz="2000" baseline="-250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4643438" y="4393422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</a:rPr>
              <a:t>The J/</a:t>
            </a:r>
            <a:r>
              <a:rPr lang="en-US" altLang="ko-KR" sz="2000" dirty="0" smtClean="0">
                <a:solidFill>
                  <a:srgbClr val="FF0000"/>
                </a:solidFill>
                <a:latin typeface="Symbol" pitchFamily="18" charset="2"/>
                <a:ea typeface="맑은 고딕"/>
              </a:rPr>
              <a:t>y</a:t>
            </a:r>
            <a:r>
              <a:rPr lang="en-US" altLang="ko-KR" sz="2000" dirty="0" smtClean="0">
                <a:solidFill>
                  <a:srgbClr val="FF0000"/>
                </a:solidFill>
              </a:rPr>
              <a:t> spectra can be measured beyond 40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GeV</a:t>
            </a:r>
            <a:r>
              <a:rPr lang="en-US" altLang="ko-KR" sz="2000" dirty="0" smtClean="0">
                <a:solidFill>
                  <a:srgbClr val="FF0000"/>
                </a:solidFill>
              </a:rPr>
              <a:t>/c using HLT.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28" name="슬라이드 번호 개체 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29" name="바닥글 개체 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714348" y="4929198"/>
            <a:ext cx="3900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>
              <a:buFont typeface="Wingdings" pitchFamily="2" charset="2"/>
              <a:buChar char="§"/>
            </a:pPr>
            <a:r>
              <a:rPr lang="el-GR" altLang="ko-KR" sz="2000" i="1" dirty="0" smtClean="0">
                <a:solidFill>
                  <a:srgbClr val="FF0000"/>
                </a:solidFill>
              </a:rPr>
              <a:t>σ</a:t>
            </a:r>
            <a:r>
              <a:rPr lang="en-US" altLang="ko-KR" sz="2000" baseline="-25000" dirty="0" smtClean="0">
                <a:solidFill>
                  <a:srgbClr val="FF3300"/>
                </a:solidFill>
                <a:latin typeface="Symbol" pitchFamily="18" charset="2"/>
                <a:ea typeface="굴림" pitchFamily="50" charset="-127"/>
              </a:rPr>
              <a:t> </a:t>
            </a:r>
            <a:r>
              <a:rPr lang="en-US" altLang="ko-KR" sz="2000" baseline="-25000" dirty="0" smtClean="0">
                <a:solidFill>
                  <a:srgbClr val="FF3300"/>
                </a:solidFill>
                <a:ea typeface="굴림" pitchFamily="50" charset="-127"/>
              </a:rPr>
              <a:t>J</a:t>
            </a:r>
            <a:r>
              <a:rPr lang="en-US" altLang="ko-KR" sz="2000" baseline="-25000" dirty="0" smtClean="0">
                <a:solidFill>
                  <a:srgbClr val="FF3300"/>
                </a:solidFill>
                <a:latin typeface="Symbol" pitchFamily="18" charset="2"/>
                <a:ea typeface="굴림" pitchFamily="50" charset="-127"/>
              </a:rPr>
              <a:t>/Y</a:t>
            </a:r>
            <a:r>
              <a:rPr lang="en-US" altLang="ko-KR" sz="2000" dirty="0" smtClean="0">
                <a:solidFill>
                  <a:srgbClr val="FF3300"/>
                </a:solidFill>
                <a:latin typeface="Symbol" pitchFamily="18" charset="2"/>
                <a:ea typeface="굴림" pitchFamily="50" charset="-127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</a:rPr>
              <a:t>=35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MeV</a:t>
            </a:r>
            <a:r>
              <a:rPr lang="en-US" altLang="ko-KR" sz="2000" dirty="0" smtClean="0">
                <a:solidFill>
                  <a:srgbClr val="FF0000"/>
                </a:solidFill>
              </a:rPr>
              <a:t>/c</a:t>
            </a:r>
            <a:r>
              <a:rPr lang="en-US" altLang="ko-KR" sz="20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ko-KR" sz="2000" dirty="0" smtClean="0">
                <a:solidFill>
                  <a:srgbClr val="FF0000"/>
                </a:solidFill>
              </a:rPr>
              <a:t> for |</a:t>
            </a:r>
            <a:r>
              <a:rPr lang="en-US" altLang="ko-KR" sz="2000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altLang="ko-KR" sz="2000" dirty="0" smtClean="0">
                <a:solidFill>
                  <a:srgbClr val="FF0000"/>
                </a:solidFill>
              </a:rPr>
              <a:t>|&lt;2.4</a:t>
            </a:r>
          </a:p>
          <a:p>
            <a:pPr indent="182563"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rgbClr val="FF0000"/>
                </a:solidFill>
              </a:rPr>
              <a:t>S/B~5 for |</a:t>
            </a:r>
            <a:r>
              <a:rPr lang="en-US" altLang="ko-KR" sz="2000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altLang="ko-KR" sz="2000" dirty="0" smtClean="0">
                <a:solidFill>
                  <a:srgbClr val="FF0000"/>
                </a:solidFill>
              </a:rPr>
              <a:t>|&lt;0.8 </a:t>
            </a:r>
          </a:p>
          <a:p>
            <a:pPr indent="182563"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rgbClr val="FF3300"/>
                </a:solidFill>
                <a:ea typeface="굴림" pitchFamily="50" charset="-127"/>
              </a:rPr>
              <a:t>N</a:t>
            </a:r>
            <a:r>
              <a:rPr lang="en-US" altLang="ko-KR" sz="2000" baseline="-25000" dirty="0" smtClean="0">
                <a:solidFill>
                  <a:srgbClr val="FF3300"/>
                </a:solidFill>
                <a:ea typeface="굴림" pitchFamily="50" charset="-127"/>
              </a:rPr>
              <a:t>J</a:t>
            </a:r>
            <a:r>
              <a:rPr lang="en-US" altLang="ko-KR" sz="2000" baseline="-25000" dirty="0" smtClean="0">
                <a:solidFill>
                  <a:srgbClr val="FF3300"/>
                </a:solidFill>
                <a:latin typeface="Symbol" pitchFamily="18" charset="2"/>
                <a:ea typeface="굴림" pitchFamily="50" charset="-127"/>
              </a:rPr>
              <a:t>/y</a:t>
            </a:r>
            <a:r>
              <a:rPr lang="en-US" altLang="ko-KR" sz="2000" dirty="0" smtClean="0">
                <a:solidFill>
                  <a:srgbClr val="FF3300"/>
                </a:solidFill>
                <a:ea typeface="굴림" pitchFamily="50" charset="-127"/>
              </a:rPr>
              <a:t>~1.8</a:t>
            </a:r>
            <a:r>
              <a:rPr lang="en-US" altLang="ko-KR" sz="2000" dirty="0" smtClean="0">
                <a:solidFill>
                  <a:srgbClr val="FF3300"/>
                </a:solidFill>
              </a:rPr>
              <a:t>ⅹ</a:t>
            </a:r>
            <a:r>
              <a:rPr lang="en-US" altLang="ko-KR" sz="2000" dirty="0" smtClean="0">
                <a:solidFill>
                  <a:srgbClr val="FF3300"/>
                </a:solidFill>
                <a:ea typeface="굴림" pitchFamily="50" charset="-127"/>
              </a:rPr>
              <a:t>10</a:t>
            </a:r>
            <a:r>
              <a:rPr lang="en-US" altLang="ko-KR" sz="2000" baseline="30000" dirty="0" smtClean="0">
                <a:solidFill>
                  <a:srgbClr val="FF3300"/>
                </a:solidFill>
                <a:ea typeface="굴림" pitchFamily="50" charset="-127"/>
              </a:rPr>
              <a:t>5</a:t>
            </a:r>
            <a:r>
              <a:rPr lang="en-US" altLang="ko-KR" sz="2000" dirty="0" smtClean="0">
                <a:solidFill>
                  <a:srgbClr val="FF0000"/>
                </a:solidFill>
              </a:rPr>
              <a:t> for 0.5 nb</a:t>
            </a:r>
            <a:r>
              <a:rPr lang="en-US" altLang="ko-KR" sz="2000" baseline="30000" dirty="0" smtClean="0">
                <a:solidFill>
                  <a:srgbClr val="FF0000"/>
                </a:solidFill>
              </a:rPr>
              <a:t>-1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4403747" y="1071548"/>
            <a:ext cx="4354959" cy="3357584"/>
            <a:chOff x="4403747" y="1071546"/>
            <a:chExt cx="4354959" cy="3357584"/>
          </a:xfrm>
        </p:grpSpPr>
        <p:grpSp>
          <p:nvGrpSpPr>
            <p:cNvPr id="34" name="그룹 33"/>
            <p:cNvGrpSpPr/>
            <p:nvPr/>
          </p:nvGrpSpPr>
          <p:grpSpPr>
            <a:xfrm>
              <a:off x="4403747" y="1071546"/>
              <a:ext cx="4354959" cy="3357584"/>
              <a:chOff x="4357686" y="1165210"/>
              <a:chExt cx="3633405" cy="2835294"/>
            </a:xfrm>
          </p:grpSpPr>
          <p:pic>
            <p:nvPicPr>
              <p:cNvPr id="32" name="Picture 1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4684"/>
              <a:stretch>
                <a:fillRect/>
              </a:stretch>
            </p:blipFill>
            <p:spPr bwMode="auto">
              <a:xfrm>
                <a:off x="4357686" y="1527482"/>
                <a:ext cx="3597277" cy="24730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6022057" y="1165210"/>
                <a:ext cx="1969034" cy="311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>
                  <a:lnSpc>
                    <a:spcPct val="90000"/>
                  </a:lnSpc>
                </a:pPr>
                <a:r>
                  <a:rPr lang="en-US" altLang="ko-KR" sz="2000" b="1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ea typeface="굴림" pitchFamily="50" charset="-127"/>
                  </a:rPr>
                  <a:t>Pb+Pb</a:t>
                </a:r>
                <a:r>
                  <a:rPr lang="en-US" altLang="ko-KR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ea typeface="굴림" pitchFamily="50" charset="-127"/>
                  </a:rPr>
                  <a:t> (0.5 nb</a:t>
                </a:r>
                <a:r>
                  <a:rPr lang="en-US" altLang="ko-KR" sz="2000" b="1" baseline="30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ea typeface="굴림" pitchFamily="50" charset="-127"/>
                  </a:rPr>
                  <a:t>-1</a:t>
                </a:r>
                <a:r>
                  <a:rPr lang="en-US" altLang="ko-KR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ea typeface="굴림" pitchFamily="50" charset="-127"/>
                  </a:rPr>
                  <a:t>)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242280" y="4000504"/>
              <a:ext cx="12586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/>
                <a:t>p</a:t>
              </a:r>
              <a:r>
                <a:rPr lang="en-US" altLang="ko-KR" baseline="-25000" dirty="0" err="1" smtClean="0"/>
                <a:t>T</a:t>
              </a:r>
              <a:r>
                <a:rPr lang="en-US" altLang="ko-KR" dirty="0" smtClean="0"/>
                <a:t> [</a:t>
              </a:r>
              <a:r>
                <a:rPr lang="en-US" altLang="ko-KR" dirty="0" err="1" smtClean="0"/>
                <a:t>GeV</a:t>
              </a:r>
              <a:r>
                <a:rPr lang="en-US" altLang="ko-KR" dirty="0" smtClean="0"/>
                <a:t>/c]</a:t>
              </a:r>
              <a:endParaRPr lang="ko-KR" altLang="en-US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7715272" y="4000504"/>
              <a:ext cx="85725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3639809" y="2511975"/>
              <a:ext cx="21228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 Events/0.4 </a:t>
              </a:r>
              <a:r>
                <a:rPr lang="en-US" altLang="ko-KR" dirty="0" err="1" smtClean="0"/>
                <a:t>GeV</a:t>
              </a:r>
              <a:r>
                <a:rPr lang="en-US" altLang="ko-KR" dirty="0" smtClean="0"/>
                <a:t>/c </a:t>
              </a:r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1214422"/>
            <a:ext cx="7972452" cy="457203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Motivation</a:t>
            </a:r>
          </a:p>
          <a:p>
            <a:pPr marL="914400" lvl="1" indent="-514350">
              <a:buFontTx/>
              <a:buChar char="-"/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Importance &amp; challenges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CMS Detector</a:t>
            </a:r>
          </a:p>
          <a:p>
            <a:pPr marL="914400" lvl="1" indent="-514350">
              <a:buFontTx/>
              <a:buChar char="-"/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Acceptance </a:t>
            </a:r>
          </a:p>
          <a:p>
            <a:pPr marL="914400" lvl="1" indent="-514350">
              <a:buFontTx/>
              <a:buChar char="-"/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High-level trigger</a:t>
            </a:r>
          </a:p>
          <a:p>
            <a:pPr marL="914400" lvl="1" indent="-514350">
              <a:buFontTx/>
              <a:buChar char="-"/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 for the first </a:t>
            </a:r>
            <a:r>
              <a:rPr lang="en-US" altLang="ko-K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Pb+Pb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run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Heavy-Ion Physics Capability of CMS</a:t>
            </a:r>
          </a:p>
          <a:p>
            <a:pPr marL="914400" lvl="1" indent="-514350">
              <a:buFontTx/>
              <a:buChar char="-"/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Soft probes</a:t>
            </a:r>
          </a:p>
          <a:p>
            <a:pPr marL="914400" lvl="1" indent="-514350">
              <a:buFontTx/>
              <a:buChar char="-"/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Hard probes</a:t>
            </a:r>
          </a:p>
          <a:p>
            <a:pPr marL="914400" lvl="1" indent="-514350">
              <a:buFontTx/>
              <a:buChar char="-"/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Ultra-peripheral collisions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Heavy Flavor (</a:t>
            </a:r>
            <a:r>
              <a:rPr lang="en-US" altLang="ko-KR" b="1" dirty="0" smtClean="0">
                <a:latin typeface="Symbol" pitchFamily="18" charset="2"/>
                <a:ea typeface="굴림" pitchFamily="50" charset="-127"/>
              </a:rPr>
              <a:t>¡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grpSp>
        <p:nvGrpSpPr>
          <p:cNvPr id="30" name="그룹 29"/>
          <p:cNvGrpSpPr/>
          <p:nvPr/>
        </p:nvGrpSpPr>
        <p:grpSpPr>
          <a:xfrm>
            <a:off x="71406" y="986726"/>
            <a:ext cx="4275968" cy="3957885"/>
            <a:chOff x="71406" y="986726"/>
            <a:chExt cx="4275968" cy="3957885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06" y="1285860"/>
              <a:ext cx="4275968" cy="36587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714480" y="986726"/>
              <a:ext cx="245612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000" b="1" i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ea typeface="굴림" pitchFamily="50" charset="-127"/>
                </a:rPr>
                <a:t>dN</a:t>
              </a:r>
              <a:r>
                <a:rPr lang="en-US" altLang="ko-KR" sz="2000" b="1" i="1" baseline="-25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ea typeface="굴림" pitchFamily="50" charset="-127"/>
                </a:rPr>
                <a:t>ch</a:t>
              </a:r>
              <a:r>
                <a:rPr lang="en-US" altLang="ko-KR" sz="2000" b="1" i="1" baseline="-25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a typeface="굴림" pitchFamily="50" charset="-127"/>
                </a:rPr>
                <a:t> </a:t>
              </a:r>
              <a:r>
                <a:rPr lang="en-US" altLang="ko-KR" sz="20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a typeface="굴림" pitchFamily="50" charset="-127"/>
                </a:rPr>
                <a:t>/d</a:t>
              </a:r>
              <a:r>
                <a:rPr lang="el-GR" altLang="ko-KR" sz="20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돋움"/>
                  <a:ea typeface="돋움"/>
                </a:rPr>
                <a:t>η</a:t>
              </a:r>
              <a:r>
                <a:rPr lang="en-US" altLang="ko-KR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돋움"/>
                  <a:ea typeface="돋움"/>
                </a:rPr>
                <a:t>|</a:t>
              </a:r>
              <a:r>
                <a:rPr lang="el-GR" altLang="ko-KR" sz="2000" b="1" i="1" baseline="-25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돋움"/>
                  <a:ea typeface="돋움"/>
                </a:rPr>
                <a:t>η</a:t>
              </a:r>
              <a:r>
                <a:rPr lang="en-US" altLang="ko-KR" sz="2000" b="1" baseline="-25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돋움"/>
                  <a:ea typeface="돋움"/>
                </a:rPr>
                <a:t>=0 </a:t>
              </a:r>
              <a:r>
                <a:rPr lang="en-US" altLang="ko-KR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돋움"/>
                  <a:ea typeface="돋움"/>
                </a:rPr>
                <a:t>=</a:t>
              </a:r>
              <a:r>
                <a:rPr lang="en-US" altLang="ko-KR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a typeface="굴림" pitchFamily="50" charset="-127"/>
                </a:rPr>
                <a:t>2500</a:t>
              </a:r>
              <a:endParaRPr lang="en-US" altLang="ko-KR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굴림" pitchFamily="50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00034" y="4820205"/>
            <a:ext cx="3900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>
              <a:buFont typeface="Wingdings" pitchFamily="2" charset="2"/>
              <a:buChar char="§"/>
            </a:pPr>
            <a:r>
              <a:rPr lang="en-US" altLang="ko-KR" sz="2000" i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ko-KR" sz="2000" dirty="0" smtClean="0">
                <a:solidFill>
                  <a:srgbClr val="FF3300"/>
                </a:solidFill>
                <a:latin typeface="Symbol" pitchFamily="18" charset="2"/>
                <a:ea typeface="굴림" pitchFamily="50" charset="-127"/>
              </a:rPr>
              <a:t> </a:t>
            </a:r>
            <a:r>
              <a:rPr lang="en-US" altLang="ko-KR" sz="2000" baseline="-25000" dirty="0" smtClean="0">
                <a:solidFill>
                  <a:srgbClr val="FF3300"/>
                </a:solidFill>
                <a:latin typeface="Symbol" pitchFamily="18" charset="2"/>
                <a:ea typeface="굴림" pitchFamily="50" charset="-127"/>
              </a:rPr>
              <a:t>¡</a:t>
            </a:r>
            <a:r>
              <a:rPr lang="en-US" altLang="ko-KR" sz="2000" dirty="0" smtClean="0">
                <a:solidFill>
                  <a:srgbClr val="FF3300"/>
                </a:solidFill>
                <a:latin typeface="Symbol" pitchFamily="18" charset="2"/>
                <a:ea typeface="굴림" pitchFamily="50" charset="-127"/>
              </a:rPr>
              <a:t> =</a:t>
            </a:r>
            <a:r>
              <a:rPr lang="en-US" altLang="ko-KR" sz="2000" dirty="0" smtClean="0">
                <a:solidFill>
                  <a:srgbClr val="FF0000"/>
                </a:solidFill>
              </a:rPr>
              <a:t>54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MeV</a:t>
            </a:r>
            <a:r>
              <a:rPr lang="en-US" altLang="ko-KR" sz="2000" dirty="0" smtClean="0">
                <a:solidFill>
                  <a:srgbClr val="FF0000"/>
                </a:solidFill>
              </a:rPr>
              <a:t>/c</a:t>
            </a:r>
            <a:r>
              <a:rPr lang="en-US" altLang="ko-KR" sz="20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ko-KR" sz="2000" dirty="0" smtClean="0">
                <a:solidFill>
                  <a:srgbClr val="FF0000"/>
                </a:solidFill>
              </a:rPr>
              <a:t> for |</a:t>
            </a:r>
            <a:r>
              <a:rPr lang="en-US" altLang="ko-KR" sz="2000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altLang="ko-KR" sz="2000" dirty="0" smtClean="0">
                <a:solidFill>
                  <a:srgbClr val="FF0000"/>
                </a:solidFill>
              </a:rPr>
              <a:t>|&lt;0.8 </a:t>
            </a:r>
          </a:p>
          <a:p>
            <a:pPr indent="182563">
              <a:buFont typeface="Wingdings" pitchFamily="2" charset="2"/>
              <a:buChar char="§"/>
            </a:pPr>
            <a:r>
              <a:rPr lang="el-GR" altLang="ko-KR" sz="2000" i="1" dirty="0" smtClean="0">
                <a:solidFill>
                  <a:srgbClr val="FF0000"/>
                </a:solidFill>
              </a:rPr>
              <a:t>σ</a:t>
            </a:r>
            <a:r>
              <a:rPr lang="en-US" altLang="ko-KR" sz="2000" baseline="-25000" dirty="0" smtClean="0">
                <a:solidFill>
                  <a:srgbClr val="FF3300"/>
                </a:solidFill>
                <a:latin typeface="Symbol" pitchFamily="18" charset="2"/>
                <a:ea typeface="굴림" pitchFamily="50" charset="-127"/>
              </a:rPr>
              <a:t> ¡</a:t>
            </a:r>
            <a:r>
              <a:rPr lang="en-US" altLang="ko-KR" sz="2000" dirty="0" smtClean="0">
                <a:solidFill>
                  <a:srgbClr val="FF3300"/>
                </a:solidFill>
                <a:latin typeface="Symbol" pitchFamily="18" charset="2"/>
                <a:ea typeface="굴림" pitchFamily="50" charset="-127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</a:rPr>
              <a:t>=90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MeV</a:t>
            </a:r>
            <a:r>
              <a:rPr lang="en-US" altLang="ko-KR" sz="2000" dirty="0" smtClean="0">
                <a:solidFill>
                  <a:srgbClr val="FF0000"/>
                </a:solidFill>
              </a:rPr>
              <a:t>/c</a:t>
            </a:r>
            <a:r>
              <a:rPr lang="en-US" altLang="ko-KR" sz="20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ko-KR" sz="2000" dirty="0" smtClean="0">
                <a:solidFill>
                  <a:srgbClr val="FF0000"/>
                </a:solidFill>
              </a:rPr>
              <a:t> for |</a:t>
            </a:r>
            <a:r>
              <a:rPr lang="en-US" altLang="ko-KR" sz="2000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altLang="ko-KR" sz="2000" dirty="0" smtClean="0">
                <a:solidFill>
                  <a:srgbClr val="FF0000"/>
                </a:solidFill>
              </a:rPr>
              <a:t>|&lt;2.4</a:t>
            </a:r>
          </a:p>
          <a:p>
            <a:pPr indent="182563"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rgbClr val="FF0000"/>
                </a:solidFill>
              </a:rPr>
              <a:t>S/B~1 for |</a:t>
            </a:r>
            <a:r>
              <a:rPr lang="en-US" altLang="ko-KR" sz="2000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altLang="ko-KR" sz="2000" dirty="0" smtClean="0">
                <a:solidFill>
                  <a:srgbClr val="FF0000"/>
                </a:solidFill>
              </a:rPr>
              <a:t>|&lt;0.8 </a:t>
            </a:r>
          </a:p>
          <a:p>
            <a:pPr indent="182563"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rgbClr val="FF3300"/>
                </a:solidFill>
                <a:ea typeface="굴림" pitchFamily="50" charset="-127"/>
              </a:rPr>
              <a:t>N</a:t>
            </a:r>
            <a:r>
              <a:rPr lang="en-US" altLang="ko-KR" sz="2000" baseline="-25000" dirty="0" smtClean="0">
                <a:solidFill>
                  <a:srgbClr val="FF3300"/>
                </a:solidFill>
                <a:latin typeface="Symbol" pitchFamily="18" charset="2"/>
                <a:ea typeface="굴림" pitchFamily="50" charset="-127"/>
              </a:rPr>
              <a:t>¡</a:t>
            </a:r>
            <a:r>
              <a:rPr lang="en-US" altLang="ko-KR" sz="2000" dirty="0" smtClean="0">
                <a:solidFill>
                  <a:srgbClr val="FF3300"/>
                </a:solidFill>
                <a:ea typeface="굴림" pitchFamily="50" charset="-127"/>
              </a:rPr>
              <a:t>~2.6</a:t>
            </a:r>
            <a:r>
              <a:rPr lang="en-US" altLang="ko-KR" sz="2000" dirty="0" smtClean="0">
                <a:solidFill>
                  <a:srgbClr val="FF3300"/>
                </a:solidFill>
              </a:rPr>
              <a:t>ⅹ</a:t>
            </a:r>
            <a:r>
              <a:rPr lang="en-US" altLang="ko-KR" sz="2000" dirty="0" smtClean="0">
                <a:solidFill>
                  <a:srgbClr val="FF3300"/>
                </a:solidFill>
                <a:ea typeface="굴림" pitchFamily="50" charset="-127"/>
              </a:rPr>
              <a:t>10</a:t>
            </a:r>
            <a:r>
              <a:rPr lang="en-US" altLang="ko-KR" sz="2000" baseline="30000" dirty="0" smtClean="0">
                <a:solidFill>
                  <a:srgbClr val="FF3300"/>
                </a:solidFill>
                <a:ea typeface="굴림" pitchFamily="50" charset="-127"/>
              </a:rPr>
              <a:t>4</a:t>
            </a:r>
            <a:r>
              <a:rPr lang="en-US" altLang="ko-KR" sz="2000" dirty="0" smtClean="0">
                <a:solidFill>
                  <a:srgbClr val="FF0000"/>
                </a:solidFill>
              </a:rPr>
              <a:t> for 0.5 nb</a:t>
            </a:r>
            <a:r>
              <a:rPr lang="en-US" altLang="ko-KR" sz="2000" baseline="30000" dirty="0" smtClean="0">
                <a:solidFill>
                  <a:srgbClr val="FF0000"/>
                </a:solidFill>
              </a:rPr>
              <a:t>-1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4502316" y="4371762"/>
            <a:ext cx="4405180" cy="1898778"/>
            <a:chOff x="4095910" y="4357694"/>
            <a:chExt cx="4405180" cy="1898778"/>
          </a:xfrm>
        </p:grpSpPr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5910" y="4357694"/>
              <a:ext cx="3844205" cy="18987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3" name="TextBox 22"/>
            <p:cNvSpPr txBox="1"/>
            <p:nvPr/>
          </p:nvSpPr>
          <p:spPr>
            <a:xfrm>
              <a:off x="6808800" y="4784410"/>
              <a:ext cx="1692290" cy="92333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/>
                <a:t>Suppression of </a:t>
              </a:r>
              <a:r>
                <a:rPr lang="en-US" altLang="ko-KR" b="1" dirty="0" smtClean="0">
                  <a:latin typeface="Symbol" pitchFamily="18" charset="2"/>
                  <a:ea typeface="굴림" pitchFamily="50" charset="-127"/>
                </a:rPr>
                <a:t>¡</a:t>
              </a:r>
              <a:r>
                <a:rPr lang="en-US" altLang="ko-KR" b="1" dirty="0" smtClean="0">
                  <a:ea typeface="굴림" pitchFamily="50" charset="-127"/>
                </a:rPr>
                <a:t>(1S) </a:t>
              </a:r>
              <a:r>
                <a:rPr lang="en-US" altLang="ko-KR" b="1" dirty="0" smtClean="0"/>
                <a:t>at LHC?</a:t>
              </a: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4429124" y="1000108"/>
            <a:ext cx="4393942" cy="3286148"/>
            <a:chOff x="4429124" y="1085614"/>
            <a:chExt cx="4393942" cy="3286148"/>
          </a:xfrm>
        </p:grpSpPr>
        <p:grpSp>
          <p:nvGrpSpPr>
            <p:cNvPr id="29" name="그룹 28"/>
            <p:cNvGrpSpPr/>
            <p:nvPr/>
          </p:nvGrpSpPr>
          <p:grpSpPr>
            <a:xfrm>
              <a:off x="4429124" y="1085614"/>
              <a:ext cx="4393942" cy="3272080"/>
              <a:chOff x="4429124" y="1085614"/>
              <a:chExt cx="4393942" cy="3272080"/>
            </a:xfrm>
          </p:grpSpPr>
          <p:pic>
            <p:nvPicPr>
              <p:cNvPr id="19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29124" y="1285860"/>
                <a:ext cx="4393942" cy="30718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6426780" y="1085614"/>
                <a:ext cx="2360062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>
                  <a:lnSpc>
                    <a:spcPct val="90000"/>
                  </a:lnSpc>
                </a:pPr>
                <a:r>
                  <a:rPr lang="en-US" altLang="ko-KR" sz="2000" b="1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ea typeface="굴림" pitchFamily="50" charset="-127"/>
                  </a:rPr>
                  <a:t>Pb+Pb</a:t>
                </a:r>
                <a:r>
                  <a:rPr lang="en-US" altLang="ko-KR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ea typeface="굴림" pitchFamily="50" charset="-127"/>
                  </a:rPr>
                  <a:t> (0.5 nb</a:t>
                </a:r>
                <a:r>
                  <a:rPr lang="en-US" altLang="ko-KR" sz="2000" b="1" baseline="30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ea typeface="굴림" pitchFamily="50" charset="-127"/>
                  </a:rPr>
                  <a:t>-1</a:t>
                </a:r>
                <a:r>
                  <a:rPr lang="en-US" altLang="ko-KR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ea typeface="굴림" pitchFamily="50" charset="-127"/>
                  </a:rPr>
                  <a:t>)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215074" y="4002430"/>
              <a:ext cx="12586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/>
                <a:t>p</a:t>
              </a:r>
              <a:r>
                <a:rPr lang="en-US" altLang="ko-KR" baseline="-25000" dirty="0" err="1" smtClean="0"/>
                <a:t>T</a:t>
              </a:r>
              <a:r>
                <a:rPr lang="en-US" altLang="ko-KR" dirty="0" smtClean="0"/>
                <a:t> [</a:t>
              </a:r>
              <a:r>
                <a:rPr lang="en-US" altLang="ko-KR" dirty="0" err="1" smtClean="0"/>
                <a:t>GeV</a:t>
              </a:r>
              <a:r>
                <a:rPr lang="en-US" altLang="ko-KR" dirty="0" smtClean="0"/>
                <a:t>/c]</a:t>
              </a:r>
              <a:endParaRPr lang="ko-KR" altLang="en-US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7715272" y="4000506"/>
              <a:ext cx="85725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3682013" y="2483841"/>
              <a:ext cx="21228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 Events/0.4 </a:t>
              </a:r>
              <a:r>
                <a:rPr lang="en-US" altLang="ko-KR" dirty="0" err="1" smtClean="0"/>
                <a:t>GeV</a:t>
              </a:r>
              <a:r>
                <a:rPr lang="en-US" altLang="ko-KR" dirty="0" smtClean="0"/>
                <a:t>/c </a:t>
              </a:r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Symbol" pitchFamily="18" charset="2"/>
                <a:ea typeface="굴림" pitchFamily="50" charset="-127"/>
              </a:rPr>
              <a:t>¡ </a:t>
            </a:r>
            <a:r>
              <a:rPr lang="en-US" altLang="ko-KR" dirty="0" smtClean="0"/>
              <a:t>Production in UPC 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pic>
        <p:nvPicPr>
          <p:cNvPr id="7" name="그림 6" descr="UPC-diagr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658" y="2143116"/>
            <a:ext cx="3652838" cy="2047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3409" y="1073918"/>
            <a:ext cx="2899897" cy="92333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Strong E&amp;M fields due to the coherent action of 82 protons (</a:t>
            </a:r>
            <a:r>
              <a:rPr lang="en-US" altLang="ko-KR" dirty="0" smtClean="0">
                <a:latin typeface="Symbol" pitchFamily="18" charset="2"/>
              </a:rPr>
              <a:t>E</a:t>
            </a:r>
            <a:r>
              <a:rPr lang="en-US" altLang="ko-KR" baseline="-25000" dirty="0" smtClean="0">
                <a:latin typeface="Symbol" pitchFamily="18" charset="2"/>
              </a:rPr>
              <a:t>g</a:t>
            </a:r>
            <a:r>
              <a:rPr lang="en-US" altLang="ko-KR" baseline="30000" dirty="0" smtClean="0"/>
              <a:t>max</a:t>
            </a:r>
            <a:r>
              <a:rPr lang="en-US" altLang="ko-KR" dirty="0" smtClean="0"/>
              <a:t>~80 </a:t>
            </a:r>
            <a:r>
              <a:rPr lang="en-US" altLang="ko-KR" dirty="0" err="1" smtClean="0"/>
              <a:t>GeV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cxnSp>
        <p:nvCxnSpPr>
          <p:cNvPr id="16" name="직선 화살표 연결선 15"/>
          <p:cNvCxnSpPr/>
          <p:nvPr/>
        </p:nvCxnSpPr>
        <p:spPr>
          <a:xfrm rot="5400000">
            <a:off x="999306" y="2357430"/>
            <a:ext cx="714380" cy="1588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rot="5400000">
            <a:off x="500034" y="2285992"/>
            <a:ext cx="1143008" cy="571504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개체 19"/>
          <p:cNvGraphicFramePr>
            <a:graphicFrameLocks noChangeAspect="1"/>
          </p:cNvGraphicFramePr>
          <p:nvPr/>
        </p:nvGraphicFramePr>
        <p:xfrm>
          <a:off x="169849" y="4357688"/>
          <a:ext cx="2473325" cy="1450975"/>
        </p:xfrm>
        <a:graphic>
          <a:graphicData uri="http://schemas.openxmlformats.org/presentationml/2006/ole">
            <p:oleObj spid="_x0000_s44034" name="Equation" r:id="rId4" imgW="1384200" imgH="812520" progId="Equation.3">
              <p:embed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2713041" y="4357688"/>
          <a:ext cx="2359025" cy="1428750"/>
        </p:xfrm>
        <a:graphic>
          <a:graphicData uri="http://schemas.openxmlformats.org/presentationml/2006/ole">
            <p:oleObj spid="_x0000_s44035" name="Equation" r:id="rId5" imgW="1320480" imgH="799920" progId="Equation.3">
              <p:embed/>
            </p:oleObj>
          </a:graphicData>
        </a:graphic>
      </p:graphicFrame>
      <p:sp>
        <p:nvSpPr>
          <p:cNvPr id="22" name="아래쪽 화살표 21"/>
          <p:cNvSpPr/>
          <p:nvPr/>
        </p:nvSpPr>
        <p:spPr>
          <a:xfrm rot="1800000">
            <a:off x="1926573" y="3761324"/>
            <a:ext cx="221320" cy="611663"/>
          </a:xfrm>
          <a:prstGeom prst="downArrow">
            <a:avLst/>
          </a:prstGeom>
          <a:solidFill>
            <a:srgbClr val="CC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아래쪽 화살표 22"/>
          <p:cNvSpPr/>
          <p:nvPr/>
        </p:nvSpPr>
        <p:spPr>
          <a:xfrm rot="-1380000">
            <a:off x="3427457" y="3806432"/>
            <a:ext cx="212003" cy="531019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571604" y="5888160"/>
            <a:ext cx="199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~500 </a:t>
            </a:r>
            <a:r>
              <a:rPr lang="en-US" altLang="ko-KR" b="1" dirty="0" smtClean="0">
                <a:latin typeface="Symbol" pitchFamily="18" charset="2"/>
                <a:ea typeface="굴림" pitchFamily="50" charset="-127"/>
              </a:rPr>
              <a:t>¡</a:t>
            </a:r>
            <a:r>
              <a:rPr lang="en-US" altLang="ko-KR" b="1" dirty="0" smtClean="0"/>
              <a:t>’s/0.5nb</a:t>
            </a:r>
            <a:r>
              <a:rPr lang="en-US" altLang="ko-KR" b="1" baseline="30000" dirty="0" smtClean="0"/>
              <a:t>-1</a:t>
            </a:r>
            <a:endParaRPr lang="ko-KR" altLang="en-US" b="1" baseline="30000" dirty="0"/>
          </a:p>
        </p:txBody>
      </p: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6" cstate="print"/>
          <a:srcRect t="679" r="1179"/>
          <a:stretch>
            <a:fillRect/>
          </a:stretch>
        </p:blipFill>
        <p:spPr bwMode="auto">
          <a:xfrm>
            <a:off x="5423197" y="3238114"/>
            <a:ext cx="2992387" cy="27485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5596465" y="5959392"/>
            <a:ext cx="304750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Unexplored </a:t>
            </a:r>
            <a:r>
              <a:rPr lang="en-US" altLang="ko-KR" dirty="0" err="1" smtClean="0"/>
              <a:t>xG</a:t>
            </a:r>
            <a:r>
              <a:rPr lang="en-US" altLang="ko-KR" dirty="0" smtClean="0"/>
              <a:t>(x,Q</a:t>
            </a:r>
            <a:r>
              <a:rPr lang="en-US" altLang="ko-KR" baseline="30000" dirty="0" smtClean="0"/>
              <a:t>2</a:t>
            </a:r>
            <a:r>
              <a:rPr lang="en-US" altLang="ko-KR" dirty="0" smtClean="0"/>
              <a:t>) region</a:t>
            </a:r>
            <a:endParaRPr lang="ko-KR" altLang="en-US" dirty="0"/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31" name="바닥글 개체 틀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4071934" y="1084463"/>
            <a:ext cx="2500330" cy="2094878"/>
            <a:chOff x="4200742" y="1084463"/>
            <a:chExt cx="2500330" cy="2094878"/>
          </a:xfrm>
        </p:grpSpPr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 l="566" t="671" r="566" b="671"/>
            <a:stretch>
              <a:fillRect/>
            </a:stretch>
          </p:blipFill>
          <p:spPr bwMode="auto">
            <a:xfrm>
              <a:off x="4370608" y="1084463"/>
              <a:ext cx="2256966" cy="19002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5057998" y="2871564"/>
              <a:ext cx="120738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 err="1" smtClean="0"/>
                <a:t>M</a:t>
              </a:r>
              <a:r>
                <a:rPr lang="en-US" altLang="ko-KR" sz="1400" baseline="-25000" dirty="0" err="1" smtClean="0"/>
                <a:t>ee</a:t>
              </a:r>
              <a:r>
                <a:rPr lang="en-US" altLang="ko-KR" sz="1400" dirty="0" smtClean="0"/>
                <a:t> [</a:t>
              </a:r>
              <a:r>
                <a:rPr lang="en-US" altLang="ko-KR" sz="1400" dirty="0" err="1" smtClean="0"/>
                <a:t>GeV</a:t>
              </a:r>
              <a:r>
                <a:rPr lang="en-US" altLang="ko-KR" sz="1400" dirty="0" smtClean="0"/>
                <a:t>/c</a:t>
              </a:r>
              <a:r>
                <a:rPr lang="en-US" altLang="ko-KR" sz="1400" baseline="30000" dirty="0" smtClean="0"/>
                <a:t>2</a:t>
              </a:r>
              <a:r>
                <a:rPr lang="en-US" altLang="ko-KR" sz="1400" dirty="0" smtClean="0"/>
                <a:t>]</a:t>
              </a:r>
              <a:endParaRPr lang="ko-KR" altLang="en-US" sz="1400" dirty="0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6201006" y="2871564"/>
              <a:ext cx="500066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3526519" y="1759837"/>
              <a:ext cx="165622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Entries/60 </a:t>
              </a:r>
              <a:r>
                <a:rPr lang="en-US" altLang="ko-KR" sz="1400" dirty="0" err="1" smtClean="0"/>
                <a:t>MeV</a:t>
              </a:r>
              <a:r>
                <a:rPr lang="en-US" altLang="ko-KR" sz="1400" dirty="0" smtClean="0"/>
                <a:t>/c</a:t>
              </a:r>
              <a:r>
                <a:rPr lang="en-US" altLang="ko-KR" sz="1400" baseline="30000" dirty="0" smtClean="0"/>
                <a:t>2</a:t>
              </a:r>
              <a:endParaRPr lang="ko-KR" altLang="en-US" sz="1400" baseline="30000" dirty="0"/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6500826" y="1085614"/>
            <a:ext cx="2450917" cy="2100936"/>
            <a:chOff x="6564307" y="1085614"/>
            <a:chExt cx="2450917" cy="2100936"/>
          </a:xfrm>
        </p:grpSpPr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 l="566" r="283" b="604"/>
            <a:stretch>
              <a:fillRect/>
            </a:stretch>
          </p:blipFill>
          <p:spPr bwMode="auto">
            <a:xfrm>
              <a:off x="6727982" y="1086060"/>
              <a:ext cx="2249416" cy="19027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28" name="직사각형 27"/>
            <p:cNvSpPr/>
            <p:nvPr/>
          </p:nvSpPr>
          <p:spPr>
            <a:xfrm>
              <a:off x="8328980" y="2886730"/>
              <a:ext cx="686244" cy="127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23760" y="2878773"/>
              <a:ext cx="122020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 smtClean="0"/>
                <a:t>M</a:t>
              </a:r>
              <a:r>
                <a:rPr lang="el-GR" altLang="ko-KR" sz="1400" baseline="-25000" dirty="0" smtClean="0">
                  <a:latin typeface="맑은 고딕"/>
                  <a:ea typeface="맑은 고딕"/>
                </a:rPr>
                <a:t>μμ</a:t>
              </a:r>
              <a:r>
                <a:rPr lang="en-US" altLang="ko-KR" sz="1400" dirty="0" smtClean="0"/>
                <a:t> [</a:t>
              </a:r>
              <a:r>
                <a:rPr lang="en-US" altLang="ko-KR" sz="1400" dirty="0" err="1" smtClean="0"/>
                <a:t>GeV</a:t>
              </a:r>
              <a:r>
                <a:rPr lang="en-US" altLang="ko-KR" sz="1400" dirty="0" smtClean="0"/>
                <a:t>/c</a:t>
              </a:r>
              <a:r>
                <a:rPr lang="en-US" altLang="ko-KR" sz="1400" baseline="30000" dirty="0" smtClean="0"/>
                <a:t>2</a:t>
              </a:r>
              <a:r>
                <a:rPr lang="en-US" altLang="ko-KR" sz="1400" dirty="0" smtClean="0"/>
                <a:t>]</a:t>
              </a:r>
              <a:endParaRPr lang="ko-KR" altLang="en-US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5890084" y="1759837"/>
              <a:ext cx="165622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Entries/60 </a:t>
              </a:r>
              <a:r>
                <a:rPr lang="en-US" altLang="ko-KR" sz="1400" dirty="0" err="1" smtClean="0"/>
                <a:t>MeV</a:t>
              </a:r>
              <a:r>
                <a:rPr lang="en-US" altLang="ko-KR" sz="1400" dirty="0" smtClean="0"/>
                <a:t>/c</a:t>
              </a:r>
              <a:r>
                <a:rPr lang="en-US" altLang="ko-KR" sz="1400" baseline="30000" dirty="0" smtClean="0"/>
                <a:t>2</a:t>
              </a:r>
              <a:endParaRPr lang="ko-KR" altLang="en-US" sz="14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2"/>
            <a:ext cx="8115328" cy="464347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sz="2800" dirty="0" smtClean="0">
                <a:solidFill>
                  <a:srgbClr val="67211F"/>
                </a:solidFill>
              </a:rPr>
              <a:t>The CMS detector is </a:t>
            </a:r>
            <a:r>
              <a:rPr lang="en-US" altLang="ko-KR" sz="2800" dirty="0" smtClean="0">
                <a:solidFill>
                  <a:srgbClr val="FF0000"/>
                </a:solidFill>
              </a:rPr>
              <a:t>versatile</a:t>
            </a:r>
            <a:r>
              <a:rPr lang="en-US" altLang="ko-KR" sz="2800" dirty="0" smtClean="0">
                <a:solidFill>
                  <a:srgbClr val="67211F"/>
                </a:solidFill>
              </a:rPr>
              <a:t> not only for </a:t>
            </a:r>
            <a:r>
              <a:rPr lang="en-US" altLang="ko-KR" sz="2800" i="1" dirty="0" smtClean="0">
                <a:solidFill>
                  <a:srgbClr val="67211F"/>
                </a:solidFill>
              </a:rPr>
              <a:t>pp</a:t>
            </a:r>
            <a:r>
              <a:rPr lang="en-US" altLang="ko-KR" sz="2800" dirty="0" smtClean="0">
                <a:solidFill>
                  <a:srgbClr val="67211F"/>
                </a:solidFill>
              </a:rPr>
              <a:t>, but also for heavy-ion collisions.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800" dirty="0" smtClean="0">
                <a:solidFill>
                  <a:srgbClr val="67211F"/>
                </a:solidFill>
              </a:rPr>
              <a:t>The CMS high-resolution trackers, calorimeters, and </a:t>
            </a:r>
            <a:r>
              <a:rPr lang="en-US" altLang="ko-KR" sz="2800" dirty="0" err="1" smtClean="0">
                <a:solidFill>
                  <a:srgbClr val="67211F"/>
                </a:solidFill>
              </a:rPr>
              <a:t>muon</a:t>
            </a:r>
            <a:r>
              <a:rPr lang="en-US" altLang="ko-KR" sz="2800" dirty="0" smtClean="0">
                <a:solidFill>
                  <a:srgbClr val="67211F"/>
                </a:solidFill>
              </a:rPr>
              <a:t> chambers cover almost </a:t>
            </a:r>
            <a:r>
              <a:rPr lang="en-US" altLang="ko-KR" sz="2800" dirty="0" smtClean="0">
                <a:solidFill>
                  <a:srgbClr val="FF0000"/>
                </a:solidFill>
              </a:rPr>
              <a:t>4</a:t>
            </a:r>
            <a:r>
              <a:rPr lang="en-US" altLang="ko-KR" sz="28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ko-KR" sz="2800" dirty="0" smtClean="0">
                <a:solidFill>
                  <a:srgbClr val="67211F"/>
                </a:solidFill>
              </a:rPr>
              <a:t> phase</a:t>
            </a:r>
            <a:r>
              <a:rPr lang="ko-KR" altLang="en-US" sz="2800" dirty="0" smtClean="0">
                <a:solidFill>
                  <a:srgbClr val="67211F"/>
                </a:solidFill>
              </a:rPr>
              <a:t> </a:t>
            </a:r>
            <a:r>
              <a:rPr lang="en-US" altLang="ko-KR" sz="2800" dirty="0" smtClean="0">
                <a:solidFill>
                  <a:srgbClr val="67211F"/>
                </a:solidFill>
              </a:rPr>
              <a:t>space.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800" dirty="0" smtClean="0">
                <a:solidFill>
                  <a:srgbClr val="67211F"/>
                </a:solidFill>
              </a:rPr>
              <a:t>The CMS detector can measure various </a:t>
            </a:r>
            <a:r>
              <a:rPr lang="en-US" altLang="ko-KR" sz="2800" dirty="0" smtClean="0">
                <a:solidFill>
                  <a:srgbClr val="FF0000"/>
                </a:solidFill>
              </a:rPr>
              <a:t>hard probes</a:t>
            </a:r>
            <a:r>
              <a:rPr lang="en-US" altLang="ko-KR" sz="2800" dirty="0" smtClean="0">
                <a:solidFill>
                  <a:srgbClr val="67211F"/>
                </a:solidFill>
              </a:rPr>
              <a:t> with the best resolution at the LHC.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800" dirty="0" smtClean="0">
                <a:solidFill>
                  <a:srgbClr val="67211F"/>
                </a:solidFill>
              </a:rPr>
              <a:t>The CMS detector can also measure </a:t>
            </a:r>
            <a:r>
              <a:rPr lang="en-US" altLang="ko-KR" sz="2800" dirty="0" smtClean="0">
                <a:solidFill>
                  <a:srgbClr val="FF0000"/>
                </a:solidFill>
              </a:rPr>
              <a:t>soft hadrons</a:t>
            </a:r>
            <a:r>
              <a:rPr lang="en-US" altLang="ko-KR" sz="2800" dirty="0" smtClean="0">
                <a:solidFill>
                  <a:srgbClr val="67211F"/>
                </a:solidFill>
              </a:rPr>
              <a:t> for </a:t>
            </a:r>
            <a:r>
              <a:rPr lang="en-US" altLang="ko-KR" sz="2800" dirty="0" err="1" smtClean="0">
                <a:solidFill>
                  <a:srgbClr val="67211F"/>
                </a:solidFill>
              </a:rPr>
              <a:t>p</a:t>
            </a:r>
            <a:r>
              <a:rPr lang="en-US" altLang="ko-KR" sz="2800" baseline="-25000" dirty="0" err="1" smtClean="0">
                <a:solidFill>
                  <a:srgbClr val="67211F"/>
                </a:solidFill>
              </a:rPr>
              <a:t>T</a:t>
            </a:r>
            <a:r>
              <a:rPr lang="en-US" altLang="ko-KR" sz="2800" dirty="0" smtClean="0">
                <a:solidFill>
                  <a:srgbClr val="67211F"/>
                </a:solidFill>
                <a:latin typeface="맑은 고딕"/>
                <a:ea typeface="맑은 고딕"/>
              </a:rPr>
              <a:t>&gt;</a:t>
            </a:r>
            <a:r>
              <a:rPr lang="en-US" altLang="ko-KR" sz="2800" dirty="0" smtClean="0">
                <a:solidFill>
                  <a:srgbClr val="67211F"/>
                </a:solidFill>
              </a:rPr>
              <a:t>200 </a:t>
            </a:r>
            <a:r>
              <a:rPr lang="en-US" altLang="ko-KR" sz="2800" dirty="0" err="1" smtClean="0">
                <a:solidFill>
                  <a:srgbClr val="67211F"/>
                </a:solidFill>
              </a:rPr>
              <a:t>MeV</a:t>
            </a:r>
            <a:r>
              <a:rPr lang="en-US" altLang="ko-KR" sz="2800" dirty="0" smtClean="0">
                <a:solidFill>
                  <a:srgbClr val="67211F"/>
                </a:solidFill>
              </a:rPr>
              <a:t>/c with good particle identification.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Many Facets of QCD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7" name="그림 6" descr="QCD_face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9894" y="3114014"/>
            <a:ext cx="4665492" cy="30718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1125577"/>
            <a:ext cx="81573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Quantum Field Theory with 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rich dynamical content</a:t>
            </a:r>
          </a:p>
          <a:p>
            <a:pPr marL="719138" lvl="1" indent="-261938">
              <a:buFont typeface="Wingdings" pitchFamily="2" charset="2"/>
              <a:buChar char="ü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asymptotic freedom, confinement, spontaneous broken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chiral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symmetry &amp; its restoration at high density, non-trivial vacuum, etc.</a:t>
            </a:r>
            <a:endParaRPr lang="en-US" altLang="ko-KR" sz="1000" dirty="0" smtClean="0">
              <a:latin typeface="Arial" pitchFamily="34" charset="0"/>
              <a:cs typeface="Arial" pitchFamily="34" charset="0"/>
            </a:endParaRPr>
          </a:p>
          <a:p>
            <a:pPr marL="261938" indent="-261938">
              <a:buFont typeface="Wingdings" pitchFamily="2" charset="2"/>
              <a:buChar char="§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Standard Model of the 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collective behavior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becomes important</a:t>
            </a:r>
          </a:p>
          <a:p>
            <a:pPr marL="719138" lvl="1" indent="-261938">
              <a:buFont typeface="Wingdings" pitchFamily="2" charset="2"/>
              <a:buChar char="ü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phase transition,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thermalization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flow, etc.</a:t>
            </a:r>
            <a:endParaRPr lang="en-US" altLang="ko-KR" sz="1000" dirty="0" smtClean="0">
              <a:latin typeface="Arial" pitchFamily="34" charset="0"/>
              <a:cs typeface="Arial" pitchFamily="34" charset="0"/>
            </a:endParaRPr>
          </a:p>
          <a:p>
            <a:pPr marL="261938" indent="-261938">
              <a:buFont typeface="Wingdings" pitchFamily="2" charset="2"/>
              <a:buChar char="§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Very 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diverse many-body phenomenology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at various limits: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Origin of Visible Mass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8" name="그림 7" descr="Origin-Mas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786058"/>
            <a:ext cx="3842066" cy="3429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2664" y="1071546"/>
            <a:ext cx="814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QCD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(i.e. </a:t>
            </a:r>
            <a:r>
              <a:rPr lang="en-US" altLang="ko-KR" sz="2000" dirty="0" smtClean="0">
                <a:latin typeface="Symbol" pitchFamily="18" charset="2"/>
                <a:cs typeface="Arial" pitchFamily="34" charset="0"/>
              </a:rPr>
              <a:t>c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-sym. breaking), not Higgs (i.e. EW-sym. breaking), is truly responsible for the 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“origin of the </a:t>
            </a:r>
            <a:r>
              <a:rPr lang="en-US" altLang="ko-KR" sz="20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visible</a:t>
            </a:r>
            <a:r>
              <a:rPr lang="ko-KR" altLang="en-US" sz="20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(baryonic) mass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1799994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About 98%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of the (light quark) 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mass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generated dynamically (gluons) in the QCD 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confining potential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7012" y="5241829"/>
            <a:ext cx="4028392" cy="10156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buFontTx/>
              <a:buChar char="-"/>
            </a:pP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Connection between QCD &amp; HI</a:t>
            </a:r>
          </a:p>
          <a:p>
            <a:pPr marL="174625" indent="-174625">
              <a:buFontTx/>
              <a:buChar char="-"/>
            </a:pP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Role of CMS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for the detailed investigation of QCD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그림 10" descr="Origin-Mass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714620"/>
            <a:ext cx="3745695" cy="24288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29323" y="2500306"/>
            <a:ext cx="257176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B. </a:t>
            </a:r>
            <a:r>
              <a:rPr lang="en-GB" sz="1200" dirty="0" err="1" smtClean="0"/>
              <a:t>M</a:t>
            </a:r>
            <a:r>
              <a:rPr lang="en-GB" sz="1200" dirty="0" err="1" smtClean="0">
                <a:latin typeface="맑은 고딕"/>
                <a:ea typeface="맑은 고딕"/>
              </a:rPr>
              <a:t>ü</a:t>
            </a:r>
            <a:r>
              <a:rPr lang="en-GB" sz="1200" dirty="0" err="1" smtClean="0"/>
              <a:t>ller</a:t>
            </a:r>
            <a:r>
              <a:rPr lang="en-GB" sz="1200" dirty="0" smtClean="0"/>
              <a:t>, </a:t>
            </a:r>
            <a:r>
              <a:rPr lang="en-GB" sz="1200" dirty="0" err="1" smtClean="0"/>
              <a:t>arXiv:nucl_th</a:t>
            </a:r>
            <a:r>
              <a:rPr lang="en-GB" sz="1200" dirty="0" smtClean="0"/>
              <a:t>/0404015 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Motivation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 flipV="1">
            <a:off x="6620524" y="3844049"/>
            <a:ext cx="145168" cy="629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642910" y="2099814"/>
            <a:ext cx="4133848" cy="3143256"/>
            <a:chOff x="1200" y="1030"/>
            <a:chExt cx="3888" cy="3050"/>
          </a:xfrm>
        </p:grpSpPr>
        <p:pic>
          <p:nvPicPr>
            <p:cNvPr id="14" name="Picture 11" descr="LightConeNEW_color-[Conver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0" y="1030"/>
              <a:ext cx="3364" cy="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3840" y="1920"/>
              <a:ext cx="1248" cy="62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750" y="1440"/>
              <a:ext cx="144" cy="6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7" name="Picture 20" descr="NSAC-PhaseDi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996718"/>
            <a:ext cx="3571900" cy="336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14282" y="915288"/>
            <a:ext cx="80032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  <a:cs typeface="Arial" pitchFamily="34" charset="0"/>
              </a:rPr>
              <a:t>Characterizing the early stage by hard probes</a:t>
            </a:r>
          </a:p>
          <a:p>
            <a:pPr marL="0" lvl="2" indent="174625">
              <a:buFont typeface="Arial" pitchFamily="34" charset="0"/>
              <a:buChar char="•"/>
            </a:pPr>
            <a:r>
              <a:rPr lang="en-US" altLang="ko-KR" dirty="0" smtClean="0">
                <a:solidFill>
                  <a:srgbClr val="FF0000"/>
                </a:solidFill>
                <a:cs typeface="Arial" pitchFamily="34" charset="0"/>
              </a:rPr>
              <a:t>Color charge density, Transport coefficient, QCD </a:t>
            </a:r>
            <a:r>
              <a:rPr lang="el-GR" altLang="ko-KR" i="1" dirty="0" smtClean="0">
                <a:solidFill>
                  <a:srgbClr val="FF0000"/>
                </a:solidFill>
                <a:ea typeface="돋움"/>
                <a:cs typeface="Arial" pitchFamily="34" charset="0"/>
              </a:rPr>
              <a:t>ε</a:t>
            </a:r>
            <a:r>
              <a:rPr lang="en-US" altLang="ko-KR" i="1" baseline="-25000" dirty="0" smtClean="0">
                <a:solidFill>
                  <a:srgbClr val="FF0000"/>
                </a:solidFill>
                <a:ea typeface="돋움"/>
                <a:cs typeface="Arial" pitchFamily="34" charset="0"/>
              </a:rPr>
              <a:t>c</a:t>
            </a:r>
            <a:r>
              <a:rPr lang="en-US" altLang="ko-KR" dirty="0" smtClean="0">
                <a:solidFill>
                  <a:srgbClr val="FF0000"/>
                </a:solidFill>
                <a:ea typeface="돋움"/>
                <a:cs typeface="Arial" pitchFamily="34" charset="0"/>
              </a:rPr>
              <a:t> &amp; </a:t>
            </a:r>
            <a:r>
              <a:rPr lang="en-US" altLang="ko-KR" i="1" dirty="0" err="1" smtClean="0">
                <a:solidFill>
                  <a:srgbClr val="FF0000"/>
                </a:solidFill>
                <a:ea typeface="돋움"/>
                <a:cs typeface="Arial" pitchFamily="34" charset="0"/>
              </a:rPr>
              <a:t>T</a:t>
            </a:r>
            <a:r>
              <a:rPr lang="en-US" altLang="ko-KR" i="1" baseline="-25000" dirty="0" err="1" smtClean="0">
                <a:solidFill>
                  <a:srgbClr val="FF0000"/>
                </a:solidFill>
                <a:ea typeface="돋움"/>
                <a:cs typeface="Arial" pitchFamily="34" charset="0"/>
              </a:rPr>
              <a:t>c</a:t>
            </a:r>
            <a:r>
              <a:rPr lang="en-US" altLang="ko-KR" dirty="0" smtClean="0">
                <a:solidFill>
                  <a:srgbClr val="FF0000"/>
                </a:solidFill>
                <a:ea typeface="돋움"/>
                <a:cs typeface="Arial" pitchFamily="34" charset="0"/>
              </a:rPr>
              <a:t> , Tomography, …</a:t>
            </a:r>
            <a:endParaRPr lang="en-US" altLang="ko-KR" dirty="0" smtClean="0">
              <a:solidFill>
                <a:srgbClr val="FF0000"/>
              </a:solidFill>
              <a:cs typeface="Arial" pitchFamily="34" charset="0"/>
            </a:endParaRPr>
          </a:p>
          <a:p>
            <a:pPr marL="0" lvl="2" indent="174625">
              <a:buFont typeface="Arial" pitchFamily="34" charset="0"/>
              <a:buChar char="•"/>
            </a:pPr>
            <a:r>
              <a:rPr lang="en-US" altLang="ko-KR" dirty="0" smtClean="0">
                <a:solidFill>
                  <a:srgbClr val="FF0000"/>
                </a:solidFill>
                <a:cs typeface="Arial" pitchFamily="34" charset="0"/>
              </a:rPr>
              <a:t>High </a:t>
            </a:r>
            <a:r>
              <a:rPr lang="en-US" altLang="ko-KR" dirty="0" err="1" smtClean="0">
                <a:solidFill>
                  <a:srgbClr val="FF0000"/>
                </a:solidFill>
                <a:cs typeface="Arial" pitchFamily="34" charset="0"/>
              </a:rPr>
              <a:t>p</a:t>
            </a:r>
            <a:r>
              <a:rPr lang="en-US" altLang="ko-KR" baseline="-25000" dirty="0" err="1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en-US" altLang="ko-KR" dirty="0" smtClean="0">
                <a:solidFill>
                  <a:srgbClr val="FF0000"/>
                </a:solidFill>
                <a:cs typeface="Arial" pitchFamily="34" charset="0"/>
              </a:rPr>
              <a:t> spectra, Jets, </a:t>
            </a:r>
            <a:r>
              <a:rPr lang="en-US" altLang="ko-KR" dirty="0" smtClean="0">
                <a:solidFill>
                  <a:srgbClr val="FF0000"/>
                </a:solidFill>
                <a:latin typeface="Symbol" pitchFamily="18" charset="2"/>
                <a:ea typeface="돋움"/>
                <a:cs typeface="Arial" pitchFamily="34" charset="0"/>
              </a:rPr>
              <a:t>g</a:t>
            </a:r>
            <a:r>
              <a:rPr lang="en-US" altLang="ko-KR" dirty="0" smtClean="0">
                <a:solidFill>
                  <a:srgbClr val="FF0000"/>
                </a:solidFill>
                <a:ea typeface="돋움"/>
                <a:cs typeface="Arial" pitchFamily="34" charset="0"/>
              </a:rPr>
              <a:t>(or </a:t>
            </a:r>
            <a:r>
              <a:rPr lang="en-US" altLang="ko-KR" dirty="0" smtClean="0">
                <a:solidFill>
                  <a:srgbClr val="FF0000"/>
                </a:solidFill>
                <a:latin typeface="Symbol" pitchFamily="18" charset="2"/>
                <a:ea typeface="돋움"/>
                <a:cs typeface="Arial" pitchFamily="34" charset="0"/>
              </a:rPr>
              <a:t>g</a:t>
            </a:r>
            <a:r>
              <a:rPr lang="en-US" altLang="ko-KR" baseline="30000" dirty="0" smtClean="0">
                <a:solidFill>
                  <a:srgbClr val="FF0000"/>
                </a:solidFill>
                <a:ea typeface="돋움"/>
                <a:cs typeface="Arial" pitchFamily="34" charset="0"/>
              </a:rPr>
              <a:t>*</a:t>
            </a:r>
            <a:r>
              <a:rPr lang="en-US" altLang="ko-KR" dirty="0" smtClean="0">
                <a:solidFill>
                  <a:srgbClr val="FF0000"/>
                </a:solidFill>
                <a:ea typeface="돋움"/>
                <a:cs typeface="Arial" pitchFamily="34" charset="0"/>
              </a:rPr>
              <a:t>, Z</a:t>
            </a:r>
            <a:r>
              <a:rPr lang="en-US" altLang="ko-KR" baseline="30000" dirty="0" smtClean="0">
                <a:solidFill>
                  <a:srgbClr val="FF0000"/>
                </a:solidFill>
                <a:ea typeface="돋움"/>
                <a:cs typeface="Arial" pitchFamily="34" charset="0"/>
              </a:rPr>
              <a:t>0</a:t>
            </a:r>
            <a:r>
              <a:rPr lang="en-US" altLang="ko-KR" dirty="0" smtClean="0">
                <a:solidFill>
                  <a:srgbClr val="FF0000"/>
                </a:solidFill>
                <a:ea typeface="돋움"/>
                <a:cs typeface="Arial" pitchFamily="34" charset="0"/>
              </a:rPr>
              <a:t>)</a:t>
            </a:r>
            <a:r>
              <a:rPr lang="en-US" altLang="ko-KR" dirty="0" smtClean="0">
                <a:solidFill>
                  <a:srgbClr val="FF0000"/>
                </a:solidFill>
                <a:cs typeface="Arial" pitchFamily="34" charset="0"/>
              </a:rPr>
              <a:t>-jet correlations, </a:t>
            </a:r>
            <a:r>
              <a:rPr lang="en-US" altLang="ko-KR" dirty="0" err="1" smtClean="0">
                <a:solidFill>
                  <a:srgbClr val="FF0000"/>
                </a:solidFill>
                <a:cs typeface="Arial" pitchFamily="34" charset="0"/>
              </a:rPr>
              <a:t>Quarkonia</a:t>
            </a:r>
            <a:r>
              <a:rPr lang="en-US" altLang="ko-KR" dirty="0" smtClean="0">
                <a:solidFill>
                  <a:srgbClr val="FF0000"/>
                </a:solidFill>
                <a:cs typeface="Arial" pitchFamily="34" charset="0"/>
              </a:rPr>
              <a:t>, 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2264" y="5371894"/>
            <a:ext cx="65932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</a:rPr>
              <a:t>Characterizing the later stage by soft probes</a:t>
            </a:r>
          </a:p>
          <a:p>
            <a:pPr marL="0" lvl="2" indent="174625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Hydrodynamics, QCD </a:t>
            </a:r>
            <a:r>
              <a:rPr lang="en-US" altLang="ko-KR" dirty="0" err="1" smtClean="0">
                <a:solidFill>
                  <a:schemeClr val="accent1">
                    <a:lumMod val="50000"/>
                  </a:schemeClr>
                </a:solidFill>
              </a:rPr>
              <a:t>EoS</a:t>
            </a: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, Medium viscosity, ...</a:t>
            </a:r>
          </a:p>
          <a:p>
            <a:pPr marL="0" lvl="2" indent="174625">
              <a:buFont typeface="Arial" pitchFamily="34" charset="0"/>
              <a:buChar char="•"/>
            </a:pPr>
            <a:r>
              <a:rPr lang="en-US" altLang="ko-KR" i="1" dirty="0" err="1" smtClean="0">
                <a:solidFill>
                  <a:srgbClr val="FF0000"/>
                </a:solidFill>
              </a:rPr>
              <a:t>dN</a:t>
            </a:r>
            <a:r>
              <a:rPr lang="en-US" altLang="ko-KR" i="1" baseline="-25000" dirty="0" err="1" smtClean="0">
                <a:solidFill>
                  <a:srgbClr val="FF0000"/>
                </a:solidFill>
              </a:rPr>
              <a:t>ch</a:t>
            </a:r>
            <a:r>
              <a:rPr lang="en-US" altLang="ko-KR" dirty="0" smtClean="0">
                <a:solidFill>
                  <a:srgbClr val="FF0000"/>
                </a:solidFill>
              </a:rPr>
              <a:t>/</a:t>
            </a:r>
            <a:r>
              <a:rPr lang="en-US" altLang="ko-KR" i="1" dirty="0" smtClean="0">
                <a:solidFill>
                  <a:srgbClr val="FF0000"/>
                </a:solidFill>
              </a:rPr>
              <a:t>d</a:t>
            </a:r>
            <a:r>
              <a:rPr lang="el-GR" altLang="ko-KR" i="1" dirty="0" smtClean="0">
                <a:solidFill>
                  <a:srgbClr val="FF0000"/>
                </a:solidFill>
                <a:ea typeface="돋움"/>
              </a:rPr>
              <a:t>η</a:t>
            </a: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, Low </a:t>
            </a:r>
            <a:r>
              <a:rPr lang="en-US" altLang="ko-KR" i="1" dirty="0" err="1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ko-KR" baseline="-25000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 spectra, Elliptic flow, Thermal photons, …</a:t>
            </a:r>
          </a:p>
        </p:txBody>
      </p:sp>
      <p:sp>
        <p:nvSpPr>
          <p:cNvPr id="22" name="타원 21"/>
          <p:cNvSpPr/>
          <p:nvPr/>
        </p:nvSpPr>
        <p:spPr>
          <a:xfrm>
            <a:off x="5143504" y="2214554"/>
            <a:ext cx="1000132" cy="642942"/>
          </a:xfrm>
          <a:prstGeom prst="ellipse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5286380" y="2857496"/>
            <a:ext cx="428628" cy="1571636"/>
          </a:xfrm>
          <a:prstGeom prst="ellipse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Group 10"/>
          <p:cNvGrpSpPr>
            <a:grpSpLocks/>
          </p:cNvGrpSpPr>
          <p:nvPr/>
        </p:nvGrpSpPr>
        <p:grpSpPr bwMode="auto">
          <a:xfrm flipV="1">
            <a:off x="642910" y="2114980"/>
            <a:ext cx="4133848" cy="3143256"/>
            <a:chOff x="1200" y="1030"/>
            <a:chExt cx="3888" cy="3050"/>
          </a:xfrm>
        </p:grpSpPr>
        <p:pic>
          <p:nvPicPr>
            <p:cNvPr id="28" name="Picture 11" descr="LightConeNEW_color-[Conver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0" y="1030"/>
              <a:ext cx="3364" cy="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AutoShape 12"/>
            <p:cNvSpPr>
              <a:spLocks noChangeArrowheads="1"/>
            </p:cNvSpPr>
            <p:nvPr/>
          </p:nvSpPr>
          <p:spPr bwMode="auto">
            <a:xfrm>
              <a:off x="3840" y="1920"/>
              <a:ext cx="1248" cy="62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2750" y="1440"/>
              <a:ext cx="144" cy="6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1" name="타원 20"/>
          <p:cNvSpPr/>
          <p:nvPr/>
        </p:nvSpPr>
        <p:spPr>
          <a:xfrm>
            <a:off x="1958028" y="2759020"/>
            <a:ext cx="1000132" cy="598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1171112" y="3103240"/>
            <a:ext cx="2571768" cy="1428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 animBg="1"/>
      <p:bldP spid="22" grpId="1" animBg="1"/>
      <p:bldP spid="25" grpId="0" animBg="1"/>
      <p:bldP spid="21" grpId="0" animBg="1"/>
      <p:bldP spid="21" grpId="1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Initial Evidence at RHIC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500166" y="938935"/>
            <a:ext cx="6142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Strongly coupled matter is hot &amp; dense!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71406" y="1442804"/>
            <a:ext cx="4214842" cy="4884101"/>
            <a:chOff x="71406" y="1442804"/>
            <a:chExt cx="4214842" cy="4884101"/>
          </a:xfrm>
        </p:grpSpPr>
        <p:pic>
          <p:nvPicPr>
            <p:cNvPr id="8" name="Picture 11" descr="open_HF.png                                                    0061A95DMacintosh HD                   87E65A37: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2153487"/>
              <a:ext cx="2714644" cy="1933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14282" y="1442804"/>
              <a:ext cx="4071966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Jet quenching: strong interaction of </a:t>
              </a:r>
            </a:p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high-</a:t>
              </a:r>
              <a:r>
                <a:rPr lang="en-US" altLang="ko-KR" dirty="0" err="1" smtClean="0">
                  <a:solidFill>
                    <a:schemeClr val="bg1"/>
                  </a:solidFill>
                </a:rPr>
                <a:t>p</a:t>
              </a:r>
              <a:r>
                <a:rPr lang="en-US" altLang="ko-KR" baseline="-25000" dirty="0" err="1" smtClean="0">
                  <a:solidFill>
                    <a:schemeClr val="bg1"/>
                  </a:solidFill>
                </a:rPr>
                <a:t>T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 hadrons with dense medium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10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406" y="4143380"/>
              <a:ext cx="2928958" cy="218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그룹 26"/>
          <p:cNvGrpSpPr/>
          <p:nvPr/>
        </p:nvGrpSpPr>
        <p:grpSpPr>
          <a:xfrm>
            <a:off x="5471460" y="1428736"/>
            <a:ext cx="3500462" cy="3000396"/>
            <a:chOff x="5471460" y="1428736"/>
            <a:chExt cx="3500462" cy="3000396"/>
          </a:xfrm>
        </p:grpSpPr>
        <p:sp>
          <p:nvSpPr>
            <p:cNvPr id="15" name="TextBox 14"/>
            <p:cNvSpPr txBox="1"/>
            <p:nvPr/>
          </p:nvSpPr>
          <p:spPr>
            <a:xfrm>
              <a:off x="5471460" y="1428736"/>
              <a:ext cx="3500462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Flow &amp; NQ scaling:</a:t>
              </a:r>
            </a:p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quark recombination &amp; low </a:t>
              </a:r>
              <a:r>
                <a:rPr lang="en-US" altLang="ko-KR" dirty="0" smtClean="0">
                  <a:solidFill>
                    <a:schemeClr val="bg1"/>
                  </a:solidFill>
                  <a:latin typeface="Symbol" pitchFamily="18" charset="2"/>
                </a:rPr>
                <a:t>h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/s 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6500826" y="2144720"/>
              <a:ext cx="2385590" cy="2284412"/>
              <a:chOff x="5327672" y="2073282"/>
              <a:chExt cx="2387600" cy="2355850"/>
            </a:xfrm>
          </p:grpSpPr>
          <p:pic>
            <p:nvPicPr>
              <p:cNvPr id="20" name="Picture 13" descr="scaled_v2_fit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27672" y="2073282"/>
                <a:ext cx="2387600" cy="2355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1" name="Object 3"/>
              <p:cNvGraphicFramePr>
                <a:graphicFrameLocks noChangeAspect="1"/>
              </p:cNvGraphicFramePr>
              <p:nvPr/>
            </p:nvGraphicFramePr>
            <p:xfrm>
              <a:off x="5719927" y="2210583"/>
              <a:ext cx="1909767" cy="243912"/>
            </p:xfrm>
            <a:graphic>
              <a:graphicData uri="http://schemas.openxmlformats.org/presentationml/2006/ole">
                <p:oleObj spid="_x0000_s80898" name="수식" r:id="rId6" imgW="1600200" imgH="203040" progId="Equation.3">
                  <p:embed/>
                </p:oleObj>
              </a:graphicData>
            </a:graphic>
          </p:graphicFrame>
        </p:grpSp>
      </p:grpSp>
      <p:grpSp>
        <p:nvGrpSpPr>
          <p:cNvPr id="28" name="그룹 27"/>
          <p:cNvGrpSpPr/>
          <p:nvPr/>
        </p:nvGrpSpPr>
        <p:grpSpPr>
          <a:xfrm>
            <a:off x="3200610" y="2214554"/>
            <a:ext cx="3071834" cy="3214710"/>
            <a:chOff x="3200610" y="2214554"/>
            <a:chExt cx="3071834" cy="3214710"/>
          </a:xfrm>
        </p:grpSpPr>
        <p:pic>
          <p:nvPicPr>
            <p:cNvPr id="17" name="Picture 51" descr="ppg06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8992" y="2857496"/>
              <a:ext cx="2604530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3200610" y="2214554"/>
              <a:ext cx="3071834" cy="64633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J/</a:t>
              </a:r>
              <a:r>
                <a:rPr lang="en-US" altLang="ko-KR" dirty="0" smtClean="0">
                  <a:solidFill>
                    <a:schemeClr val="bg1"/>
                  </a:solidFill>
                  <a:latin typeface="Symbol" pitchFamily="18" charset="2"/>
                </a:rPr>
                <a:t>y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 suppression: SPS</a:t>
              </a:r>
              <a:r>
                <a:rPr lang="en-US" altLang="ko-KR" dirty="0" smtClean="0">
                  <a:solidFill>
                    <a:schemeClr val="bg1"/>
                  </a:solidFill>
                  <a:latin typeface="맑은 고딕"/>
                  <a:ea typeface="맑은 고딕"/>
                  <a:cs typeface="Times New Roman"/>
                </a:rPr>
                <a:t>≈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RHIC, larger at forward (CGC?)</a:t>
              </a: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3929058" y="4696996"/>
            <a:ext cx="5081603" cy="1974850"/>
            <a:chOff x="3929058" y="4696996"/>
            <a:chExt cx="5081603" cy="1974850"/>
          </a:xfrm>
        </p:grpSpPr>
        <p:sp>
          <p:nvSpPr>
            <p:cNvPr id="24" name="TextBox 23"/>
            <p:cNvSpPr txBox="1"/>
            <p:nvPr/>
          </p:nvSpPr>
          <p:spPr>
            <a:xfrm>
              <a:off x="3929058" y="5643578"/>
              <a:ext cx="2071702" cy="6463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Jets are modified in medium.</a:t>
              </a:r>
            </a:p>
          </p:txBody>
        </p:sp>
        <p:pic>
          <p:nvPicPr>
            <p:cNvPr id="25" name="Picture 3" descr="JF_Cent_00_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72198" y="4696996"/>
              <a:ext cx="2938463" cy="1974850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What is New at LHC?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671046" y="1256722"/>
          <a:ext cx="7734300" cy="124358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643206"/>
                <a:gridCol w="1214446"/>
                <a:gridCol w="1285884"/>
                <a:gridCol w="1285884"/>
                <a:gridCol w="1304880"/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ko-KR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ko-K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AGS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굴림" charset="-127"/>
                        <a:cs typeface="Arial" pitchFamily="34" charset="0"/>
                      </a:endParaRPr>
                    </a:p>
                  </a:txBody>
                  <a:tcPr marL="0" marR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ko-K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SPS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굴림" charset="-127"/>
                        <a:cs typeface="Arial" pitchFamily="34" charset="0"/>
                      </a:endParaRPr>
                    </a:p>
                  </a:txBody>
                  <a:tcPr marL="0" marR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ko-K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RHIC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굴림" charset="-127"/>
                        <a:cs typeface="Arial" pitchFamily="34" charset="0"/>
                      </a:endParaRPr>
                    </a:p>
                  </a:txBody>
                  <a:tcPr marL="0" marR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ko-K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LHC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굴림" charset="-127"/>
                        <a:cs typeface="Arial" pitchFamily="34" charset="0"/>
                      </a:endParaRPr>
                    </a:p>
                  </a:txBody>
                  <a:tcPr marL="0" marR="0" anchor="ctr" horzOverflow="overflow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ko-K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</a:t>
                      </a:r>
                      <a:r>
                        <a:rPr kumimoji="0" lang="en-US" altLang="ko-KR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s</a:t>
                      </a:r>
                      <a:r>
                        <a:rPr kumimoji="0" lang="en-US" altLang="ko-KR" sz="1800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NN</a:t>
                      </a:r>
                      <a:r>
                        <a:rPr kumimoji="0" lang="en-US" altLang="ko-K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(</a:t>
                      </a:r>
                      <a:r>
                        <a:rPr kumimoji="0" lang="en-US" altLang="ko-KR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GeV</a:t>
                      </a:r>
                      <a:r>
                        <a:rPr kumimoji="0" lang="en-US" altLang="ko-K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)</a:t>
                      </a:r>
                      <a:endParaRPr kumimoji="0" lang="en-US" altLang="ko-KR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굴림" charset="-127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0" marR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ko-K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굴림" charset="-127"/>
                        <a:cs typeface="Arial" pitchFamily="34" charset="0"/>
                      </a:endParaRPr>
                    </a:p>
                  </a:txBody>
                  <a:tcPr marL="0" marR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ko-K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굴림" charset="-127"/>
                        <a:cs typeface="Arial" pitchFamily="34" charset="0"/>
                      </a:endParaRPr>
                    </a:p>
                  </a:txBody>
                  <a:tcPr marL="0" marR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ko-K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굴림" charset="-127"/>
                        <a:cs typeface="Arial" pitchFamily="34" charset="0"/>
                      </a:endParaRPr>
                    </a:p>
                  </a:txBody>
                  <a:tcPr marL="0" marR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ko-K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5500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굴림" charset="-127"/>
                        <a:cs typeface="Arial" pitchFamily="34" charset="0"/>
                      </a:endParaRPr>
                    </a:p>
                  </a:txBody>
                  <a:tcPr marL="0" marR="0" anchor="ctr" horzOverflow="overflow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ko-K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Increasing factor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굴림" charset="-127"/>
                        <a:cs typeface="Arial" pitchFamily="34" charset="0"/>
                      </a:endParaRPr>
                    </a:p>
                  </a:txBody>
                  <a:tcPr marL="0" marR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ko-KR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ko-K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x4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굴림" charset="-127"/>
                        <a:cs typeface="Arial" pitchFamily="34" charset="0"/>
                      </a:endParaRPr>
                    </a:p>
                  </a:txBody>
                  <a:tcPr marL="0" marR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ko-K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x10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굴림" charset="-127"/>
                        <a:cs typeface="Arial" pitchFamily="34" charset="0"/>
                      </a:endParaRPr>
                    </a:p>
                  </a:txBody>
                  <a:tcPr marL="0" marR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ko-K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x28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굴림" charset="-127"/>
                        <a:cs typeface="Arial" pitchFamily="34" charset="0"/>
                      </a:endParaRPr>
                    </a:p>
                  </a:txBody>
                  <a:tcPr marL="0" marR="0" anchor="ctr" horzOverflow="overflow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ko-K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η range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굴림" charset="-127"/>
                        <a:cs typeface="Arial" pitchFamily="34" charset="0"/>
                      </a:endParaRPr>
                    </a:p>
                  </a:txBody>
                  <a:tcPr marL="0" marR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ko-K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1.6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굴림" charset="-127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0" marR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ko-K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3.0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굴림" charset="-127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0" marR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ko-K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5.3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굴림" charset="-127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0" marR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ko-K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sym typeface="Symbol" pitchFamily="18" charset="2"/>
                        </a:rPr>
                        <a:t>8.6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굴림" charset="-127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0" marR="0" anchor="ctr" horzOverflow="overflow"/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85790" y="2714620"/>
            <a:ext cx="8272490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굴림" charset="-127"/>
                <a:cs typeface="Arial" pitchFamily="34" charset="0"/>
              </a:rPr>
              <a:t>LHC energies are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굴림" charset="-127"/>
                <a:cs typeface="Arial" pitchFamily="34" charset="0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굴림" charset="-127"/>
                <a:cs typeface="Arial" pitchFamily="34" charset="0"/>
              </a:rPr>
              <a:t>far exceeding </a:t>
            </a:r>
            <a:r>
              <a:rPr lang="en-US" altLang="ko-KR" sz="2000" dirty="0" smtClean="0">
                <a:latin typeface="Arial" pitchFamily="34" charset="0"/>
                <a:ea typeface="굴림" charset="-127"/>
                <a:cs typeface="Arial" pitchFamily="34" charset="0"/>
              </a:rPr>
              <a:t>previous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굴림" charset="-127"/>
                <a:cs typeface="Arial" pitchFamily="34" charset="0"/>
              </a:rPr>
              <a:t> heavy-ion accelerators</a:t>
            </a: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굴림" charset="-127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-"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굴림" charset="-127"/>
                <a:cs typeface="Arial" pitchFamily="34" charset="0"/>
              </a:rPr>
              <a:t>A hotter, denser, and longer lived </a:t>
            </a:r>
            <a:r>
              <a:rPr kumimoji="0" lang="en-US" altLang="ko-K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굴림" charset="-127"/>
                <a:cs typeface="Arial" pitchFamily="34" charset="0"/>
              </a:rPr>
              <a:t>partonic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굴림" charset="-127"/>
                <a:cs typeface="Arial" pitchFamily="34" charset="0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matter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pic>
        <p:nvPicPr>
          <p:cNvPr id="11" name="그림 10" descr="dET_d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520" y="3571876"/>
            <a:ext cx="3441976" cy="2643206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4214810" y="3934171"/>
            <a:ext cx="4286280" cy="1885320"/>
            <a:chOff x="4214810" y="3934171"/>
            <a:chExt cx="4286280" cy="1885320"/>
          </a:xfrm>
        </p:grpSpPr>
        <p:grpSp>
          <p:nvGrpSpPr>
            <p:cNvPr id="18" name="그룹 17"/>
            <p:cNvGrpSpPr/>
            <p:nvPr/>
          </p:nvGrpSpPr>
          <p:grpSpPr>
            <a:xfrm>
              <a:off x="4214810" y="3934171"/>
              <a:ext cx="4286280" cy="1852283"/>
              <a:chOff x="4214810" y="3934171"/>
              <a:chExt cx="4286280" cy="1852283"/>
            </a:xfrm>
          </p:grpSpPr>
          <p:grpSp>
            <p:nvGrpSpPr>
              <p:cNvPr id="12" name="그룹 11"/>
              <p:cNvGrpSpPr/>
              <p:nvPr/>
            </p:nvGrpSpPr>
            <p:grpSpPr>
              <a:xfrm>
                <a:off x="4214810" y="3934171"/>
                <a:ext cx="4286280" cy="1852283"/>
                <a:chOff x="2000232" y="4433594"/>
                <a:chExt cx="5188655" cy="3419857"/>
              </a:xfrm>
            </p:grpSpPr>
            <p:sp>
              <p:nvSpPr>
                <p:cNvPr id="13" name="직사각형 12"/>
                <p:cNvSpPr/>
                <p:nvPr/>
              </p:nvSpPr>
              <p:spPr>
                <a:xfrm>
                  <a:off x="2000232" y="4433594"/>
                  <a:ext cx="5188655" cy="341985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aphicFrame>
              <p:nvGraphicFramePr>
                <p:cNvPr id="14" name="개체 13"/>
                <p:cNvGraphicFramePr>
                  <a:graphicFrameLocks noChangeAspect="1"/>
                </p:cNvGraphicFramePr>
                <p:nvPr/>
              </p:nvGraphicFramePr>
              <p:xfrm>
                <a:off x="2303866" y="4635194"/>
                <a:ext cx="4648617" cy="3033574"/>
              </p:xfrm>
              <a:graphic>
                <a:graphicData uri="http://schemas.openxmlformats.org/presentationml/2006/ole">
                  <p:oleObj spid="_x0000_s25601" name="수식" r:id="rId5" imgW="2286000" imgH="876240" progId="Equation.3">
                    <p:embed/>
                  </p:oleObj>
                </a:graphicData>
              </a:graphic>
            </p:graphicFrame>
          </p:grpSp>
          <p:sp>
            <p:nvSpPr>
              <p:cNvPr id="17" name="TextBox 16"/>
              <p:cNvSpPr txBox="1"/>
              <p:nvPr/>
            </p:nvSpPr>
            <p:spPr>
              <a:xfrm>
                <a:off x="6671838" y="4689772"/>
                <a:ext cx="4010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dirty="0" smtClean="0"/>
                  <a:t>~</a:t>
                </a:r>
                <a:endParaRPr lang="ko-KR" altLang="en-US" sz="2400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256566" y="5357826"/>
              <a:ext cx="4010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~</a:t>
              </a:r>
              <a:endParaRPr lang="ko-KR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Production Rate at LHC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September 25-26, 2009</a:t>
            </a:r>
            <a:endParaRPr lang="ko-KR" altLang="en-US"/>
          </a:p>
        </p:txBody>
      </p:sp>
      <p:pic>
        <p:nvPicPr>
          <p:cNvPr id="8" name="그림 7" descr="sigma_hard_PbPb_vs_sqrt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549" y="2217810"/>
            <a:ext cx="3305947" cy="3997272"/>
          </a:xfrm>
          <a:prstGeom prst="rect">
            <a:avLst/>
          </a:prstGeom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14348" y="1000108"/>
            <a:ext cx="76726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182563">
              <a:buFontTx/>
              <a:buChar char="-"/>
            </a:pP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Large rates of various hard probes over a larger kinematic range</a:t>
            </a:r>
          </a:p>
          <a:p>
            <a:pPr marL="0" lvl="1" indent="182563">
              <a:buFontTx/>
              <a:buChar char="-"/>
            </a:pP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Plenty of heavy quarks (</a:t>
            </a:r>
            <a:r>
              <a:rPr lang="en-US" altLang="ko-KR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altLang="ko-KR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lvl="1" indent="182563">
              <a:buFontTx/>
              <a:buChar char="-"/>
            </a:pP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Weakly interacting probes are available (</a:t>
            </a:r>
            <a:r>
              <a:rPr lang="en-US" altLang="ko-KR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altLang="ko-KR" sz="20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±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altLang="ko-KR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altLang="ko-KR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ko-KR" alt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4214811" y="2335226"/>
            <a:ext cx="4143403" cy="3736980"/>
            <a:chOff x="4214811" y="2335226"/>
            <a:chExt cx="4143403" cy="3736980"/>
          </a:xfrm>
        </p:grpSpPr>
        <p:grpSp>
          <p:nvGrpSpPr>
            <p:cNvPr id="14" name="Group 2"/>
            <p:cNvGrpSpPr>
              <a:grpSpLocks/>
            </p:cNvGrpSpPr>
            <p:nvPr/>
          </p:nvGrpSpPr>
          <p:grpSpPr bwMode="auto">
            <a:xfrm>
              <a:off x="4357686" y="2335226"/>
              <a:ext cx="4000528" cy="3736980"/>
              <a:chOff x="288" y="2256"/>
              <a:chExt cx="1776" cy="1727"/>
            </a:xfrm>
          </p:grpSpPr>
          <p:pic>
            <p:nvPicPr>
              <p:cNvPr id="15" name="Picture 3" descr="SBlyth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8" y="2256"/>
                <a:ext cx="1776" cy="1727"/>
              </a:xfrm>
              <a:prstGeom prst="rect">
                <a:avLst/>
              </a:prstGeom>
              <a:noFill/>
            </p:spPr>
          </p:pic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960" y="3024"/>
                <a:ext cx="37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00794" tIns="50397" rIns="100794" bIns="50397">
                <a:spAutoFit/>
              </a:bodyPr>
              <a:lstStyle/>
              <a:p>
                <a:pPr defTabSz="503238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b="1" baseline="0">
                    <a:solidFill>
                      <a:srgbClr val="D60093"/>
                    </a:solidFill>
                    <a:latin typeface="Arial" charset="0"/>
                  </a:rPr>
                  <a:t>LHC</a:t>
                </a:r>
              </a:p>
            </p:txBody>
          </p:sp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816" y="3264"/>
                <a:ext cx="4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00794" tIns="50397" rIns="100794" bIns="50397">
                <a:spAutoFit/>
              </a:bodyPr>
              <a:lstStyle/>
              <a:p>
                <a:pPr defTabSz="503238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b="1" baseline="0">
                    <a:solidFill>
                      <a:srgbClr val="00CC00"/>
                    </a:solidFill>
                    <a:latin typeface="Arial" charset="0"/>
                  </a:rPr>
                  <a:t>RHIC</a:t>
                </a:r>
              </a:p>
            </p:txBody>
          </p:sp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672" y="3456"/>
                <a:ext cx="37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00794" tIns="50397" rIns="100794" bIns="50397">
                <a:spAutoFit/>
              </a:bodyPr>
              <a:lstStyle/>
              <a:p>
                <a:pPr defTabSz="503238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b="1" baseline="0">
                    <a:solidFill>
                      <a:srgbClr val="0033CC"/>
                    </a:solidFill>
                    <a:latin typeface="Arial" charset="0"/>
                  </a:rPr>
                  <a:t>SPS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 rot="16200000">
              <a:off x="3119126" y="3667429"/>
              <a:ext cx="25607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d</a:t>
              </a:r>
              <a:r>
                <a:rPr lang="en-US" altLang="ko-KR" baseline="30000" dirty="0" smtClean="0"/>
                <a:t>3</a:t>
              </a:r>
              <a:r>
                <a:rPr lang="en-US" altLang="ko-KR" dirty="0" smtClean="0">
                  <a:latin typeface="Symbol" pitchFamily="18" charset="2"/>
                </a:rPr>
                <a:t>s</a:t>
              </a:r>
              <a:r>
                <a:rPr lang="en-US" altLang="ko-KR" dirty="0" smtClean="0"/>
                <a:t>/dyd</a:t>
              </a:r>
              <a:r>
                <a:rPr lang="en-US" altLang="ko-KR" baseline="30000" dirty="0" smtClean="0"/>
                <a:t>2</a:t>
              </a:r>
              <a:r>
                <a:rPr lang="en-US" altLang="ko-KR" dirty="0" smtClean="0"/>
                <a:t>p</a:t>
              </a:r>
              <a:r>
                <a:rPr lang="en-US" altLang="ko-KR" baseline="-25000" dirty="0" smtClean="0"/>
                <a:t>T</a:t>
              </a:r>
              <a:r>
                <a:rPr lang="en-US" altLang="ko-KR" dirty="0" smtClean="0"/>
                <a:t> [</a:t>
              </a:r>
              <a:r>
                <a:rPr lang="en-US" altLang="ko-KR" dirty="0" err="1" smtClean="0"/>
                <a:t>mb</a:t>
              </a:r>
              <a:r>
                <a:rPr lang="en-US" altLang="ko-KR" dirty="0" smtClean="0"/>
                <a:t> GeV</a:t>
              </a:r>
              <a:r>
                <a:rPr lang="en-US" altLang="ko-KR" baseline="30000" dirty="0" smtClean="0"/>
                <a:t>-2</a:t>
              </a:r>
              <a:r>
                <a:rPr lang="en-US" altLang="ko-KR" dirty="0" smtClean="0"/>
                <a:t>]</a:t>
              </a:r>
              <a:endParaRPr lang="ko-KR" alt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58101" y="5702874"/>
              <a:ext cx="10999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/>
                <a:t>p</a:t>
              </a:r>
              <a:r>
                <a:rPr lang="en-US" altLang="ko-KR" baseline="-25000" dirty="0" err="1" smtClean="0"/>
                <a:t>T</a:t>
              </a:r>
              <a:r>
                <a:rPr lang="en-US" altLang="ko-KR" dirty="0" smtClean="0"/>
                <a:t> [</a:t>
              </a:r>
              <a:r>
                <a:rPr lang="en-US" altLang="ko-KR" dirty="0" err="1" smtClean="0"/>
                <a:t>GeV</a:t>
              </a:r>
              <a:r>
                <a:rPr lang="en-US" altLang="ko-KR" dirty="0" smtClean="0"/>
                <a:t>]</a:t>
              </a:r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3996</TotalTime>
  <Words>1896</Words>
  <Application>Microsoft Office PowerPoint</Application>
  <PresentationFormat>화면 슬라이드 쇼(4:3)</PresentationFormat>
  <Paragraphs>484</Paragraphs>
  <Slides>32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32</vt:i4>
      </vt:variant>
    </vt:vector>
  </HeadingPairs>
  <TitlesOfParts>
    <vt:vector size="49" baseType="lpstr">
      <vt:lpstr>굴림</vt:lpstr>
      <vt:lpstr>Arial</vt:lpstr>
      <vt:lpstr>HY견고딕</vt:lpstr>
      <vt:lpstr>Franklin Gothic Demi</vt:lpstr>
      <vt:lpstr>맑은 고딕</vt:lpstr>
      <vt:lpstr>Antique Olive Roman</vt:lpstr>
      <vt:lpstr>Symbol</vt:lpstr>
      <vt:lpstr>Wingdings</vt:lpstr>
      <vt:lpstr>돋움</vt:lpstr>
      <vt:lpstr>Times New Roman</vt:lpstr>
      <vt:lpstr>Monotype Sorts</vt:lpstr>
      <vt:lpstr>Helvetica</vt:lpstr>
      <vt:lpstr>Times</vt:lpstr>
      <vt:lpstr>Luxi Sans</vt:lpstr>
      <vt:lpstr>Office 테마</vt:lpstr>
      <vt:lpstr>수식</vt:lpstr>
      <vt:lpstr>Equation</vt:lpstr>
      <vt:lpstr>Overview of  Heavy-Ion Physics Program in CMS</vt:lpstr>
      <vt:lpstr>Historical Remark</vt:lpstr>
      <vt:lpstr>Outline</vt:lpstr>
      <vt:lpstr>Many Facets of QCD</vt:lpstr>
      <vt:lpstr>Origin of Visible Mass</vt:lpstr>
      <vt:lpstr>Motivation</vt:lpstr>
      <vt:lpstr>Initial Evidence at RHIC</vt:lpstr>
      <vt:lpstr>What is New at LHC?</vt:lpstr>
      <vt:lpstr>Production Rate at LHC</vt:lpstr>
      <vt:lpstr>CMS Stands for</vt:lpstr>
      <vt:lpstr>슬라이드 11</vt:lpstr>
      <vt:lpstr>CMS Detector</vt:lpstr>
      <vt:lpstr>CMS Acceptance</vt:lpstr>
      <vt:lpstr>Plan for the First Pb+Pb Coll.</vt:lpstr>
      <vt:lpstr>CMS High-Level Trigger</vt:lpstr>
      <vt:lpstr>슬라이드 16</vt:lpstr>
      <vt:lpstr>Charged Particle Multiplicity</vt:lpstr>
      <vt:lpstr>Hadron Spectra at Low pT</vt:lpstr>
      <vt:lpstr>Hadron Spectra at Low pT</vt:lpstr>
      <vt:lpstr>Elliptic Flow</vt:lpstr>
      <vt:lpstr>슬라이드 21</vt:lpstr>
      <vt:lpstr>Spectra at High pT</vt:lpstr>
      <vt:lpstr>Spectra at High pT</vt:lpstr>
      <vt:lpstr>Jet Recon. in Calorimeters</vt:lpstr>
      <vt:lpstr>Jet Spectra</vt:lpstr>
      <vt:lpstr>Photon-Tagged Jets</vt:lpstr>
      <vt:lpstr>Photon-Tagged Jets</vt:lpstr>
      <vt:lpstr>Photon-Tagged Jets</vt:lpstr>
      <vt:lpstr>Heavy Flavor (J/y)</vt:lpstr>
      <vt:lpstr>Heavy Flavor (¡)</vt:lpstr>
      <vt:lpstr>¡ Production in UPC 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High-Density QCD Matter with CMS/LHC</dc:title>
  <dc:creator>user</dc:creator>
  <cp:lastModifiedBy>user</cp:lastModifiedBy>
  <cp:revision>394</cp:revision>
  <dcterms:created xsi:type="dcterms:W3CDTF">2008-07-15T20:34:28Z</dcterms:created>
  <dcterms:modified xsi:type="dcterms:W3CDTF">2009-09-25T01:38:10Z</dcterms:modified>
</cp:coreProperties>
</file>