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7" r:id="rId2"/>
    <p:sldId id="319" r:id="rId3"/>
    <p:sldId id="399" r:id="rId4"/>
    <p:sldId id="397" r:id="rId5"/>
    <p:sldId id="461" r:id="rId6"/>
    <p:sldId id="462" r:id="rId7"/>
    <p:sldId id="463" r:id="rId8"/>
    <p:sldId id="475" r:id="rId9"/>
    <p:sldId id="469" r:id="rId10"/>
    <p:sldId id="470" r:id="rId11"/>
    <p:sldId id="471" r:id="rId12"/>
    <p:sldId id="472" r:id="rId13"/>
    <p:sldId id="544" r:id="rId14"/>
    <p:sldId id="474" r:id="rId15"/>
    <p:sldId id="464" r:id="rId16"/>
    <p:sldId id="465" r:id="rId17"/>
    <p:sldId id="466" r:id="rId18"/>
    <p:sldId id="467" r:id="rId19"/>
    <p:sldId id="468" r:id="rId20"/>
    <p:sldId id="541" r:id="rId21"/>
    <p:sldId id="404" r:id="rId22"/>
    <p:sldId id="405" r:id="rId23"/>
    <p:sldId id="459" r:id="rId24"/>
    <p:sldId id="460" r:id="rId25"/>
    <p:sldId id="407" r:id="rId26"/>
    <p:sldId id="409" r:id="rId27"/>
    <p:sldId id="456" r:id="rId28"/>
    <p:sldId id="412" r:id="rId29"/>
    <p:sldId id="528" r:id="rId30"/>
    <p:sldId id="489" r:id="rId31"/>
    <p:sldId id="490" r:id="rId32"/>
    <p:sldId id="493" r:id="rId33"/>
    <p:sldId id="494" r:id="rId34"/>
    <p:sldId id="495" r:id="rId35"/>
    <p:sldId id="496" r:id="rId36"/>
    <p:sldId id="498" r:id="rId37"/>
    <p:sldId id="505" r:id="rId38"/>
    <p:sldId id="502" r:id="rId39"/>
    <p:sldId id="476" r:id="rId40"/>
    <p:sldId id="477" r:id="rId41"/>
    <p:sldId id="480" r:id="rId42"/>
    <p:sldId id="481" r:id="rId43"/>
    <p:sldId id="486" r:id="rId44"/>
    <p:sldId id="488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9" r:id="rId53"/>
    <p:sldId id="530" r:id="rId54"/>
    <p:sldId id="531" r:id="rId55"/>
    <p:sldId id="532" r:id="rId56"/>
    <p:sldId id="533" r:id="rId57"/>
    <p:sldId id="534" r:id="rId58"/>
    <p:sldId id="535" r:id="rId59"/>
    <p:sldId id="536" r:id="rId60"/>
    <p:sldId id="537" r:id="rId61"/>
    <p:sldId id="538" r:id="rId62"/>
    <p:sldId id="539" r:id="rId63"/>
    <p:sldId id="540" r:id="rId64"/>
    <p:sldId id="542" r:id="rId65"/>
    <p:sldId id="543" r:id="rId66"/>
    <p:sldId id="394" r:id="rId67"/>
  </p:sldIdLst>
  <p:sldSz cx="9144000" cy="6858000" type="screen4x3"/>
  <p:notesSz cx="7102475" cy="10231438"/>
  <p:defaultTextStyle>
    <a:defPPr>
      <a:defRPr lang="ko-KR"/>
    </a:defPPr>
    <a:lvl1pPr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Lucida Sans Unicode" pitchFamily="34" charset="0"/>
        <a:ea typeface="HY궁서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F5921"/>
    <a:srgbClr val="800080"/>
    <a:srgbClr val="FF66CC"/>
    <a:srgbClr val="006600"/>
    <a:srgbClr val="FF0000"/>
    <a:srgbClr val="FF6600"/>
    <a:srgbClr val="CC99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46" autoAdjust="0"/>
    <p:restoredTop sz="90395" autoAdjust="0"/>
  </p:normalViewPr>
  <p:slideViewPr>
    <p:cSldViewPr>
      <p:cViewPr varScale="1">
        <p:scale>
          <a:sx n="98" d="100"/>
          <a:sy n="98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96"/>
      </p:cViewPr>
      <p:guideLst>
        <p:guide orient="horz" pos="3222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E3C11DD-5F2A-4BF3-8869-B4073DAAC2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3" tIns="47656" rIns="95313" bIns="47656" numCol="1" anchor="t" anchorCtr="0" compatLnSpc="1">
            <a:prstTxWarp prst="textNoShape">
              <a:avLst/>
            </a:prstTxWarp>
          </a:bodyPr>
          <a:lstStyle>
            <a:lvl1pPr algn="l" defTabSz="954088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3" tIns="47656" rIns="95313" bIns="47656" numCol="1" anchor="t" anchorCtr="0" compatLnSpc="1">
            <a:prstTxWarp prst="textNoShape">
              <a:avLst/>
            </a:prstTxWarp>
          </a:bodyPr>
          <a:lstStyle>
            <a:lvl1pPr algn="r" defTabSz="954088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59338"/>
            <a:ext cx="568166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3" tIns="47656" rIns="95313" bIns="47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3" tIns="47656" rIns="95313" bIns="47656" numCol="1" anchor="b" anchorCtr="0" compatLnSpc="1">
            <a:prstTxWarp prst="textNoShape">
              <a:avLst/>
            </a:prstTxWarp>
          </a:bodyPr>
          <a:lstStyle>
            <a:lvl1pPr algn="l" defTabSz="954088" latinLnBrk="1">
              <a:spcBef>
                <a:spcPct val="0"/>
              </a:spcBef>
              <a:defRPr>
                <a:solidFill>
                  <a:schemeClr val="hlink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LENS, Nov. 11, 2006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8675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3" tIns="47656" rIns="95313" bIns="47656" numCol="1" anchor="b" anchorCtr="0" compatLnSpc="1">
            <a:prstTxWarp prst="textNoShape">
              <a:avLst/>
            </a:prstTxWarp>
          </a:bodyPr>
          <a:lstStyle>
            <a:lvl1pPr algn="r" defTabSz="954088" latinLnBrk="1">
              <a:spcBef>
                <a:spcPct val="0"/>
              </a:spcBef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FF8CF0C-3E5B-4BBC-B19A-EE1208B3A5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E0588-C398-4592-9068-029A2A0474C2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4925" cy="3835400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10175" cy="4605337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7588" name="바닥글 개체 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758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C10D4-6404-493B-8CC2-A9026CC71083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67588" name="바닥글 개체 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758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C10D4-6404-493B-8CC2-A9026CC71083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7588" name="바닥글 개체 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758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C10D4-6404-493B-8CC2-A9026CC71083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35C89-B20B-4E4D-A958-7776E3921C1A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48F36-772E-415F-B44C-3D49E42B7205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59A02-18B5-4591-8935-E3809016CAAD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8EEC9-ACB0-468B-87AC-D724716A9393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F7D5D-7F7C-4773-9850-9044B949C9D1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8E62A-6F6E-4BB9-9EEE-53482D089DB4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LENS, Nov. 11, 2006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8CF0C-3E5B-4BBC-B19A-EE1208B3A59D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LENS, Nov. 11, 2006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8CF0C-3E5B-4BBC-B19A-EE1208B3A59D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C2043-3FA4-4F09-B4AA-9EC89B66ECAB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503A4-7164-4B51-B967-09B83B07696A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40A42-2062-4061-B9EA-1812AB7E548F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25D57-6317-47E3-BC19-2174528DB021}" type="slidenum">
              <a:rPr lang="ko-KR" altLang="en-US"/>
              <a:pPr/>
              <a:t>32</a:t>
            </a:fld>
            <a:endParaRPr lang="en-US" altLang="ko-K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7B040-B31C-4152-8C1A-6422D28D463B}" type="slidenum">
              <a:rPr lang="ko-KR" altLang="en-US"/>
              <a:pPr/>
              <a:t>33</a:t>
            </a:fld>
            <a:endParaRPr lang="en-US" altLang="ko-KR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5CC44-80A5-489B-9B23-DEDEEE509BF5}" type="slidenum">
              <a:rPr lang="ko-KR" altLang="en-US"/>
              <a:pPr/>
              <a:t>34</a:t>
            </a:fld>
            <a:endParaRPr lang="en-US" altLang="ko-K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8B8CD-B1FE-4A19-9507-A584967722F6}" type="slidenum">
              <a:rPr lang="ko-KR" altLang="en-US"/>
              <a:pPr/>
              <a:t>35</a:t>
            </a:fld>
            <a:endParaRPr lang="en-US" altLang="ko-KR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D1A66-C250-4B17-BCAF-0E1335860614}" type="slidenum">
              <a:rPr lang="ko-KR" altLang="en-US"/>
              <a:pPr/>
              <a:t>36</a:t>
            </a:fld>
            <a:endParaRPr lang="en-US" altLang="ko-KR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859933"/>
            <a:ext cx="5208482" cy="46041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3C33-1768-4B6F-A421-53A94877705C}" type="slidenum">
              <a:rPr lang="ko-KR" altLang="en-US"/>
              <a:pPr/>
              <a:t>37</a:t>
            </a:fld>
            <a:endParaRPr lang="en-US" altLang="ko-KR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859933"/>
            <a:ext cx="5208482" cy="46041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CC725-E8FA-4766-AB32-766CD47B1303}" type="slidenum">
              <a:rPr lang="ko-KR" altLang="en-US"/>
              <a:pPr/>
              <a:t>38</a:t>
            </a:fld>
            <a:endParaRPr lang="en-US" altLang="ko-KR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859933"/>
            <a:ext cx="5208482" cy="46041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6564" name="바닥글 개체 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6565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BA23B-7A21-4394-BC0D-CE090B0057C1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26424-2681-41FD-9836-ED4EAD88327F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8521E-9B8F-4D2F-9359-8CF5A08A7FD7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3EAD6-2DF9-4447-A1AE-0F48EDA6E17C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6CD3F-428C-429D-A790-904C7ADA9DD1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70CF6-0F27-4712-8A3D-851F37276EF8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B8956-0D43-47A9-99C9-F639711164FC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4925" cy="3836987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7007225"/>
            <a:ext cx="1236662" cy="307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LENS, Nov. 11, 2006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8CF0C-3E5B-4BBC-B19A-EE1208B3A59D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LENS, Nov. 11, 2006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8CF0C-3E5B-4BBC-B19A-EE1208B3A59D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9C14-0B11-4F96-ADF5-2E8AFEBC7E4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05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7007470"/>
            <a:ext cx="1238001" cy="3072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A4EE3-A999-4E3D-A878-CA53F0055EE1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05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7007470"/>
            <a:ext cx="1238001" cy="3072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4F8A8-5D22-4A5B-9959-C0CA54FDBD6F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89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7007470"/>
            <a:ext cx="1238001" cy="3072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7588" name="바닥글 개체 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758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C10D4-6404-493B-8CC2-A9026CC71083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7588" name="바닥글 개체 틀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LENS, Nov. 11, 2006</a:t>
            </a:r>
          </a:p>
        </p:txBody>
      </p:sp>
      <p:sp>
        <p:nvSpPr>
          <p:cNvPr id="6758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C10D4-6404-493B-8CC2-A9026CC71083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AB2-8A61-48E0-AF84-A3FC927030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19B9-E581-4E3D-A5DC-9DEF31C89F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8982-2ADF-4E08-AB33-700B18C8A2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791F-C023-4A5A-A3BF-4B8FD3FAEE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제목, 내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8ECD-8E8D-4967-A27C-E19C07BB16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5800" y="6453188"/>
            <a:ext cx="2157413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2986DD-2438-4DCE-997B-064B3F450C1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85800" y="6453188"/>
            <a:ext cx="2157413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D124AE-3D87-46E9-9AFB-EFA0363C2C7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533B-4834-455F-8E3B-625239E2CE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4E5A-6D44-4C4E-B90D-7BF4075EA1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2E77-BA18-45CF-835A-FA58AE091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35D0-AD4F-4567-8B50-F1F9DD7610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ABB0-729D-43C0-A96A-1B58610EDB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D485-E8BC-4314-BE6E-838C7D1767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7430-01D4-4902-ACD1-92E306649D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99EE-915E-4BFA-A745-11EB65F986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2484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spcBef>
                <a:spcPct val="0"/>
              </a:spcBef>
              <a:defRPr smtClean="0">
                <a:solidFill>
                  <a:schemeClr val="hlin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27CD267-74D9-4782-8A97-A7FEED5E16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  <p:grpSp>
        <p:nvGrpSpPr>
          <p:cNvPr id="3075" name="Group 55"/>
          <p:cNvGrpSpPr>
            <a:grpSpLocks/>
          </p:cNvGrpSpPr>
          <p:nvPr/>
        </p:nvGrpSpPr>
        <p:grpSpPr bwMode="auto">
          <a:xfrm>
            <a:off x="214282" y="1357298"/>
            <a:ext cx="8572559" cy="1875994"/>
            <a:chOff x="405" y="490"/>
            <a:chExt cx="4944" cy="953"/>
          </a:xfrm>
        </p:grpSpPr>
        <p:sp>
          <p:nvSpPr>
            <p:cNvPr id="3083" name="Rectangle 40"/>
            <p:cNvSpPr>
              <a:spLocks noChangeArrowheads="1"/>
            </p:cNvSpPr>
            <p:nvPr/>
          </p:nvSpPr>
          <p:spPr bwMode="auto">
            <a:xfrm>
              <a:off x="405" y="490"/>
              <a:ext cx="4944" cy="953"/>
            </a:xfrm>
            <a:prstGeom prst="rect">
              <a:avLst/>
            </a:prstGeom>
            <a:solidFill>
              <a:srgbClr val="F1EFF7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84" name="Text Box 27"/>
            <p:cNvSpPr txBox="1">
              <a:spLocks noChangeArrowheads="1"/>
            </p:cNvSpPr>
            <p:nvPr/>
          </p:nvSpPr>
          <p:spPr bwMode="auto">
            <a:xfrm>
              <a:off x="495" y="539"/>
              <a:ext cx="4780" cy="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dirty="0" smtClean="0">
                  <a:solidFill>
                    <a:srgbClr val="000080"/>
                  </a:solidFill>
                  <a:latin typeface="Arial Black" pitchFamily="16" charset="0"/>
                  <a:ea typeface="ＭＳ Ｐゴシック" pitchFamily="16" charset="-128"/>
                </a:rPr>
                <a:t>Pion properties from the instanton vacuum </a:t>
              </a:r>
            </a:p>
            <a:p>
              <a:pPr>
                <a:spcBef>
                  <a:spcPct val="0"/>
                </a:spcBef>
              </a:pPr>
              <a:r>
                <a:rPr lang="en-US" sz="3200" dirty="0" smtClean="0">
                  <a:solidFill>
                    <a:srgbClr val="000080"/>
                  </a:solidFill>
                  <a:latin typeface="Arial Black" pitchFamily="16" charset="0"/>
                  <a:ea typeface="ＭＳ Ｐゴシック" pitchFamily="16" charset="-128"/>
                </a:rPr>
                <a:t>in free space and at finite density</a:t>
              </a:r>
            </a:p>
          </p:txBody>
        </p:sp>
      </p:grpSp>
      <p:pic>
        <p:nvPicPr>
          <p:cNvPr id="3078" name="Picture 51" descr="BD1453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80089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52"/>
          <p:cNvGrpSpPr>
            <a:grpSpLocks/>
          </p:cNvGrpSpPr>
          <p:nvPr/>
        </p:nvGrpSpPr>
        <p:grpSpPr bwMode="auto">
          <a:xfrm>
            <a:off x="2571736" y="4071942"/>
            <a:ext cx="3619500" cy="1692276"/>
            <a:chOff x="1674" y="2296"/>
            <a:chExt cx="2280" cy="1066"/>
          </a:xfrm>
        </p:grpSpPr>
        <p:sp>
          <p:nvSpPr>
            <p:cNvPr id="3125" name="Text Box 53"/>
            <p:cNvSpPr txBox="1">
              <a:spLocks noChangeArrowheads="1"/>
            </p:cNvSpPr>
            <p:nvPr/>
          </p:nvSpPr>
          <p:spPr bwMode="auto">
            <a:xfrm>
              <a:off x="1882" y="2296"/>
              <a:ext cx="172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457200" indent="-457200" latinLnBrk="1">
                <a:defRPr/>
              </a:pPr>
              <a:r>
                <a:rPr lang="en-US" altLang="ko-KR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견고딕" pitchFamily="18" charset="-127"/>
                </a:rPr>
                <a:t>Hyun-</a:t>
              </a:r>
              <a:r>
                <a:rPr lang="en-US" altLang="ko-KR" sz="2800" b="1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견고딕" pitchFamily="18" charset="-127"/>
                </a:rPr>
                <a:t>Chul</a:t>
              </a:r>
              <a:r>
                <a:rPr lang="en-US" altLang="ko-KR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견고딕" pitchFamily="18" charset="-127"/>
                </a:rPr>
                <a:t> Kim</a:t>
              </a:r>
              <a:endParaRPr lang="en-US" altLang="ko-KR" sz="2800" dirty="0">
                <a:solidFill>
                  <a:srgbClr val="000066"/>
                </a:solidFill>
                <a:latin typeface="Comic Sans MS" pitchFamily="66" charset="0"/>
                <a:ea typeface="HY견고딕" pitchFamily="18" charset="-127"/>
              </a:endParaRPr>
            </a:p>
          </p:txBody>
        </p:sp>
        <p:sp>
          <p:nvSpPr>
            <p:cNvPr id="3082" name="Text Box 54"/>
            <p:cNvSpPr txBox="1">
              <a:spLocks noChangeArrowheads="1"/>
            </p:cNvSpPr>
            <p:nvPr/>
          </p:nvSpPr>
          <p:spPr bwMode="auto">
            <a:xfrm>
              <a:off x="1674" y="2791"/>
              <a:ext cx="2280" cy="5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457200" indent="-457200" latinLnBrk="1">
                <a:spcBef>
                  <a:spcPct val="20000"/>
                </a:spcBef>
              </a:pPr>
              <a:r>
                <a:rPr lang="en-US" altLang="ko-KR" sz="2400" dirty="0" smtClean="0">
                  <a:solidFill>
                    <a:srgbClr val="003366"/>
                  </a:solidFill>
                  <a:latin typeface="Comic Sans MS" pitchFamily="66" charset="0"/>
                  <a:ea typeface="HY견고딕" pitchFamily="18" charset="-127"/>
                </a:rPr>
                <a:t>Department </a:t>
              </a:r>
              <a:r>
                <a:rPr lang="en-US" altLang="ko-KR" sz="2400" dirty="0">
                  <a:solidFill>
                    <a:srgbClr val="003366"/>
                  </a:solidFill>
                  <a:latin typeface="Comic Sans MS" pitchFamily="66" charset="0"/>
                  <a:ea typeface="HY견고딕" pitchFamily="18" charset="-127"/>
                </a:rPr>
                <a:t>of Physics, </a:t>
              </a:r>
            </a:p>
            <a:p>
              <a:pPr marL="457200" indent="-457200" latinLnBrk="1">
                <a:spcBef>
                  <a:spcPct val="20000"/>
                </a:spcBef>
              </a:pPr>
              <a:r>
                <a:rPr lang="en-US" altLang="ko-KR" sz="2400" dirty="0" smtClean="0">
                  <a:solidFill>
                    <a:srgbClr val="003366"/>
                  </a:solidFill>
                  <a:latin typeface="Comic Sans MS" pitchFamily="66" charset="0"/>
                  <a:ea typeface="HY견고딕" pitchFamily="18" charset="-127"/>
                </a:rPr>
                <a:t>Inha University</a:t>
              </a:r>
              <a:endParaRPr lang="en-US" altLang="ko-KR" sz="2400" dirty="0">
                <a:solidFill>
                  <a:srgbClr val="003366"/>
                </a:solidFill>
                <a:latin typeface="Comic Sans MS" pitchFamily="66" charset="0"/>
                <a:ea typeface="HY견고딕" pitchFamily="18" charset="-127"/>
              </a:endParaRPr>
            </a:p>
          </p:txBody>
        </p:sp>
      </p:grpSp>
      <p:pic>
        <p:nvPicPr>
          <p:cNvPr id="10" name="그림 9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00" y="0"/>
            <a:ext cx="1866900" cy="4445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0" name="Object 1024"/>
          <p:cNvGraphicFramePr>
            <a:graphicFrameLocks noChangeAspect="1"/>
          </p:cNvGraphicFramePr>
          <p:nvPr/>
        </p:nvGraphicFramePr>
        <p:xfrm>
          <a:off x="1000100" y="2357430"/>
          <a:ext cx="6719888" cy="520700"/>
        </p:xfrm>
        <a:graphic>
          <a:graphicData uri="http://schemas.openxmlformats.org/presentationml/2006/ole">
            <p:oleObj spid="_x0000_s145410" name="Equation" r:id="rId3" imgW="3276360" imgH="253800" progId="">
              <p:embed/>
            </p:oleObj>
          </a:graphicData>
        </a:graphic>
      </p:graphicFrame>
      <p:graphicFrame>
        <p:nvGraphicFramePr>
          <p:cNvPr id="189442" name="Object 1026"/>
          <p:cNvGraphicFramePr>
            <a:graphicFrameLocks noChangeAspect="1"/>
          </p:cNvGraphicFramePr>
          <p:nvPr/>
        </p:nvGraphicFramePr>
        <p:xfrm>
          <a:off x="428596" y="3286124"/>
          <a:ext cx="7929619" cy="2143140"/>
        </p:xfrm>
        <a:graphic>
          <a:graphicData uri="http://schemas.openxmlformats.org/presentationml/2006/ole">
            <p:oleObj spid="_x0000_s145412" name="Equation" r:id="rId4" imgW="5054400" imgH="1193760" progId="">
              <p:embed/>
            </p:oleObj>
          </a:graphicData>
        </a:graphic>
      </p:graphicFrame>
      <p:sp>
        <p:nvSpPr>
          <p:cNvPr id="172045" name="Text Box 1037"/>
          <p:cNvSpPr txBox="1">
            <a:spLocks noChangeArrowheads="1"/>
          </p:cNvSpPr>
          <p:nvPr/>
        </p:nvSpPr>
        <p:spPr bwMode="auto">
          <a:xfrm>
            <a:off x="304800" y="1447800"/>
            <a:ext cx="38862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Derivation of </a:t>
            </a:r>
            <a:r>
              <a:rPr lang="de-DE" sz="1600" dirty="0" smtClean="0"/>
              <a:t>ChQM </a:t>
            </a:r>
            <a:r>
              <a:rPr lang="de-DE" sz="1600" dirty="0"/>
              <a:t>from QCD via Instantons by Diakonov and Petrov</a:t>
            </a:r>
            <a:endParaRPr lang="en-GB" altLang="ko-KR" sz="1600" dirty="0">
              <a:ea typeface="굴림" pitchFamily="50" charset="-127"/>
            </a:endParaRPr>
          </a:p>
        </p:txBody>
      </p:sp>
      <p:sp>
        <p:nvSpPr>
          <p:cNvPr id="20" name="오른쪽 화살표 19"/>
          <p:cNvSpPr/>
          <p:nvPr/>
        </p:nvSpPr>
        <p:spPr bwMode="auto">
          <a:xfrm>
            <a:off x="4286248" y="1571612"/>
            <a:ext cx="785818" cy="262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궁서" pitchFamily="18" charset="-127"/>
            </a:endParaRPr>
          </a:p>
        </p:txBody>
      </p:sp>
      <p:sp>
        <p:nvSpPr>
          <p:cNvPr id="21" name="Text Box 1037"/>
          <p:cNvSpPr txBox="1">
            <a:spLocks noChangeArrowheads="1"/>
          </p:cNvSpPr>
          <p:nvPr/>
        </p:nvSpPr>
        <p:spPr bwMode="auto">
          <a:xfrm>
            <a:off x="5286380" y="1428736"/>
            <a:ext cx="352904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Extended by </a:t>
            </a:r>
            <a:br>
              <a:rPr lang="de-DE" sz="1600" dirty="0" smtClean="0"/>
            </a:br>
            <a:r>
              <a:rPr lang="de-DE" sz="1600" b="1" dirty="0" smtClean="0"/>
              <a:t>M.Musakhanov</a:t>
            </a:r>
            <a:r>
              <a:rPr lang="de-DE" sz="1600" dirty="0" smtClean="0"/>
              <a:t>,HChK, M.Siddikov</a:t>
            </a:r>
            <a:endParaRPr lang="en-GB" altLang="ko-KR" sz="1600" dirty="0">
              <a:ea typeface="굴림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42844" y="142852"/>
              <a:ext cx="88656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Eff. Chiral Action from the instanton vacuum</a:t>
              </a:r>
            </a:p>
          </p:txBody>
        </p:sp>
      </p:grpSp>
      <p:sp>
        <p:nvSpPr>
          <p:cNvPr id="24" name="바닥글 개체 틀 2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cxnSp>
        <p:nvCxnSpPr>
          <p:cNvPr id="17" name="직선 연결선 16"/>
          <p:cNvCxnSpPr/>
          <p:nvPr/>
        </p:nvCxnSpPr>
        <p:spPr bwMode="auto">
          <a:xfrm>
            <a:off x="5857884" y="4857760"/>
            <a:ext cx="71438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직선 연결선 17"/>
          <p:cNvCxnSpPr/>
          <p:nvPr/>
        </p:nvCxnSpPr>
        <p:spPr bwMode="auto">
          <a:xfrm>
            <a:off x="7072330" y="4857760"/>
            <a:ext cx="714380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직선 화살표 연결선 24"/>
          <p:cNvCxnSpPr/>
          <p:nvPr/>
        </p:nvCxnSpPr>
        <p:spPr bwMode="auto">
          <a:xfrm rot="5400000">
            <a:off x="5643570" y="5072074"/>
            <a:ext cx="785818" cy="35719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직선 화살표 연결선 25"/>
          <p:cNvCxnSpPr/>
          <p:nvPr/>
        </p:nvCxnSpPr>
        <p:spPr bwMode="auto">
          <a:xfrm rot="10800000" flipV="1">
            <a:off x="6072198" y="4857760"/>
            <a:ext cx="1357322" cy="7858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14678" y="5643578"/>
            <a:ext cx="3046027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Dynamical quark mass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(Constituent quark mass)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5643578"/>
            <a:ext cx="2499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Model-dependent,</a:t>
            </a:r>
            <a:br>
              <a:rPr lang="en-US" altLang="ko-KR" sz="2000" dirty="0" smtClean="0"/>
            </a:br>
            <a:r>
              <a:rPr lang="en-US" altLang="ko-KR" sz="2000" dirty="0" smtClean="0"/>
              <a:t>gauge-dependent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56771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56777" name="Text Box 9"/>
          <p:cNvSpPr txBox="1">
            <a:spLocks noChangeArrowheads="1"/>
          </p:cNvSpPr>
          <p:nvPr/>
        </p:nvSpPr>
        <p:spPr bwMode="auto">
          <a:xfrm>
            <a:off x="457200" y="1238250"/>
            <a:ext cx="8382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Effective QCD action via instanton</a:t>
            </a:r>
          </a:p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Instanton induced partition function 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instanton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ensemble)</a:t>
            </a: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t’Hooft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 2Nf-interaction </a:t>
            </a: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r>
              <a:rPr lang="en-US" altLang="ko-KR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굴림" pitchFamily="50" charset="-127"/>
              </a:rPr>
              <a:t>d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굴림" pitchFamily="50" charset="-127"/>
              </a:rPr>
              <a:t>(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굴림" pitchFamily="50" charset="-127"/>
                <a:sym typeface="Symbol" pitchFamily="16" charset="2"/>
              </a:rPr>
              <a:t>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굴림" pitchFamily="50" charset="-127"/>
              </a:rPr>
              <a:t>): instanton distribution, </a:t>
            </a:r>
            <a:r>
              <a:rPr lang="en-US" altLang="ko-KR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굴림" pitchFamily="50" charset="-127"/>
              </a:rPr>
              <a:t>U</a:t>
            </a: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굴림" pitchFamily="50" charset="-127"/>
              </a:rPr>
              <a:t>: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Color orientation,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: coordinate</a:t>
            </a:r>
          </a:p>
          <a:p>
            <a:pPr algn="l"/>
            <a:endParaRPr lang="en-US" sz="2400" dirty="0">
              <a:solidFill>
                <a:srgbClr val="0000FF"/>
              </a:solidFill>
              <a:effectLst/>
              <a:latin typeface="Arial" charset="0"/>
              <a:sym typeface="Symbol" pitchFamily="16" charset="2"/>
            </a:endParaRPr>
          </a:p>
        </p:txBody>
      </p:sp>
      <p:pic>
        <p:nvPicPr>
          <p:cNvPr id="10567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28863"/>
            <a:ext cx="7543800" cy="947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567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8001000" cy="1447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13" name="그룹 1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42844" y="142852"/>
              <a:ext cx="88656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Eff. Chiral Action from the instanton vacuum</a:t>
              </a:r>
            </a:p>
          </p:txBody>
        </p:sp>
      </p:grpSp>
      <p:sp>
        <p:nvSpPr>
          <p:cNvPr id="16" name="바닥글 개체 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86314" y="4143380"/>
            <a:ext cx="1285884" cy="5000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궁서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858016" y="4143380"/>
            <a:ext cx="1285884" cy="5000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궁서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1026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52675" name="Oval 1027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52681" name="Text Box 1033"/>
          <p:cNvSpPr txBox="1">
            <a:spLocks noChangeArrowheads="1"/>
          </p:cNvSpPr>
          <p:nvPr/>
        </p:nvSpPr>
        <p:spPr bwMode="auto">
          <a:xfrm>
            <a:off x="457200" y="1238251"/>
            <a:ext cx="7901014" cy="36933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Momentum-dependent quark mass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M(k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induced via quark-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instaton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ko-KR" altLang="ko-KR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Fourier </a:t>
            </a:r>
            <a:r>
              <a:rPr lang="ko-KR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transform of the zero mode </a:t>
            </a:r>
            <a:r>
              <a:rPr lang="ko-KR" altLang="ko-KR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solution </a:t>
            </a:r>
            <a:r>
              <a:rPr lang="ko-KR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 </a:t>
            </a:r>
            <a:r>
              <a:rPr lang="ko-KR" altLang="ko-KR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F</a:t>
            </a:r>
            <a:r>
              <a:rPr lang="ko-KR" altLang="ko-KR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(</a:t>
            </a:r>
            <a:r>
              <a:rPr lang="ko-KR" altLang="ko-KR" sz="200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k</a:t>
            </a:r>
            <a:r>
              <a:rPr lang="ko-KR" altLang="ko-KR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)</a:t>
            </a:r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  </a:t>
            </a:r>
            <a:r>
              <a:rPr lang="en-US" altLang="ko-KR" sz="16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Diakonov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 &amp; </a:t>
            </a:r>
            <a:r>
              <a:rPr lang="en-US" altLang="ko-KR" sz="16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sym typeface="Symbol" pitchFamily="16" charset="2"/>
              </a:rPr>
              <a:t>Petrov</a:t>
            </a:r>
            <a:endParaRPr lang="ko-KR" altLang="ko-KR" sz="1600" dirty="0">
              <a:solidFill>
                <a:schemeClr val="accent2">
                  <a:lumMod val="75000"/>
                </a:schemeClr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ko-KR" altLang="ko-KR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ko-KR" altLang="ko-KR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ko-KR" altLang="ko-KR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400" dirty="0">
              <a:solidFill>
                <a:srgbClr val="0000FF"/>
              </a:solidFill>
              <a:effectLst/>
              <a:latin typeface="Arial" charset="0"/>
              <a:sym typeface="Symbol" pitchFamily="16" charset="2"/>
            </a:endParaRPr>
          </a:p>
        </p:txBody>
      </p:sp>
      <p:pic>
        <p:nvPicPr>
          <p:cNvPr id="1052688" name="Picture 1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6553200" cy="77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52689" name="Picture 1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91124"/>
            <a:ext cx="5000636" cy="34668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17" name="그룹 16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42844" y="142852"/>
              <a:ext cx="88656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Eff. Chiral Action from the instanton vacuum</a:t>
              </a:r>
            </a:p>
          </p:txBody>
        </p:sp>
      </p:grpSp>
      <p:sp>
        <p:nvSpPr>
          <p:cNvPr id="20" name="바닥글 개체 틀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1" name="TextBox 10"/>
          <p:cNvSpPr txBox="1"/>
          <p:nvPr/>
        </p:nvSpPr>
        <p:spPr>
          <a:xfrm>
            <a:off x="5185865" y="5643578"/>
            <a:ext cx="395813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/>
              <a:t>Lattice data from</a:t>
            </a:r>
          </a:p>
          <a:p>
            <a:pPr algn="l"/>
            <a:r>
              <a:rPr lang="en-US" altLang="ko-KR" sz="1400" dirty="0" smtClean="0"/>
              <a:t>P.O. Bowman et al., Nucl. Phys. Proc. Suppl.</a:t>
            </a:r>
            <a:br>
              <a:rPr lang="en-US" altLang="ko-KR" sz="1400" dirty="0" smtClean="0"/>
            </a:br>
            <a:r>
              <a:rPr lang="en-US" altLang="ko-KR" sz="1400" dirty="0" smtClean="0"/>
              <a:t>128, 23 (2004)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5862689" cy="49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그룹 6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42844" y="142852"/>
              <a:ext cx="62944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From</a:t>
              </a:r>
              <a:r>
                <a:rPr lang="ko-KR" alt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lattice QCD: After cooling</a:t>
              </a:r>
              <a:endParaRPr lang="en-US" altLang="ko-K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직선 화살표 연결선 10"/>
          <p:cNvCxnSpPr/>
          <p:nvPr/>
        </p:nvCxnSpPr>
        <p:spPr bwMode="auto">
          <a:xfrm rot="5400000">
            <a:off x="6929454" y="4214818"/>
            <a:ext cx="571504" cy="4286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직선 화살표 연결선 12"/>
          <p:cNvCxnSpPr/>
          <p:nvPr/>
        </p:nvCxnSpPr>
        <p:spPr bwMode="auto">
          <a:xfrm rot="10800000" flipV="1">
            <a:off x="6429388" y="4000504"/>
            <a:ext cx="928694" cy="5000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직선 화살표 연결선 13"/>
          <p:cNvCxnSpPr/>
          <p:nvPr/>
        </p:nvCxnSpPr>
        <p:spPr bwMode="auto">
          <a:xfrm rot="5400000">
            <a:off x="6357950" y="4071942"/>
            <a:ext cx="1071570" cy="10715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94803" y="3857628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/>
              <a:t>Instantons</a:t>
            </a:r>
            <a:endParaRPr lang="ko-KR" altLang="en-US" sz="2400" dirty="0"/>
          </a:p>
        </p:txBody>
      </p:sp>
      <p:cxnSp>
        <p:nvCxnSpPr>
          <p:cNvPr id="21" name="직선 화살표 연결선 20"/>
          <p:cNvCxnSpPr/>
          <p:nvPr/>
        </p:nvCxnSpPr>
        <p:spPr bwMode="auto">
          <a:xfrm rot="16200000" flipV="1">
            <a:off x="6500826" y="5286388"/>
            <a:ext cx="857256" cy="71438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29388" y="6143644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Anti-</a:t>
            </a:r>
            <a:r>
              <a:rPr lang="en-US" altLang="ko-KR" sz="2400" dirty="0" err="1" smtClean="0"/>
              <a:t>instantons</a:t>
            </a:r>
            <a:endParaRPr lang="ko-KR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60" y="1000108"/>
            <a:ext cx="2961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Chu et al., PRL 70, 225 (1993)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8985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>
            <a:off x="0" y="1142984"/>
            <a:ext cx="8382000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Effective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Low-energy Partition function from the instanton vacuum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  <a:p>
            <a:pPr algn="l"/>
            <a:endParaRPr lang="en-US" sz="2000" dirty="0">
              <a:solidFill>
                <a:schemeClr val="accent1"/>
              </a:solidFill>
              <a:effectLst/>
              <a:latin typeface="Arial" charset="0"/>
              <a:sym typeface="Symbol" pitchFamily="16" charset="2"/>
            </a:endParaRPr>
          </a:p>
        </p:txBody>
      </p:sp>
      <p:pic>
        <p:nvPicPr>
          <p:cNvPr id="88987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8496300" cy="2152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16" name="그룹 15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42844" y="142852"/>
              <a:ext cx="87639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Low-energy effective QCD partition function</a:t>
              </a:r>
              <a:endParaRPr lang="en-US" altLang="ko-K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4286256"/>
            <a:ext cx="91440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002060"/>
                </a:solidFill>
                <a:latin typeface="Comic Sans MS" pitchFamily="66" charset="0"/>
              </a:rPr>
              <a:t>This partition function is </a:t>
            </a:r>
            <a:r>
              <a:rPr lang="en-US" altLang="ko-KR" sz="3200" dirty="0" smtClean="0">
                <a:solidFill>
                  <a:srgbClr val="C00000"/>
                </a:solidFill>
                <a:latin typeface="Comic Sans MS" pitchFamily="66" charset="0"/>
              </a:rPr>
              <a:t>our starting point! </a:t>
            </a:r>
            <a:endParaRPr lang="ko-KR" alt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2" name="TextBox 11"/>
          <p:cNvSpPr txBox="1"/>
          <p:nvPr/>
        </p:nvSpPr>
        <p:spPr>
          <a:xfrm>
            <a:off x="142844" y="5072074"/>
            <a:ext cx="526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There is basically no free parameter: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659471"/>
            <a:ext cx="4802003" cy="119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358082" y="6286520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Symbol" pitchFamily="18" charset="2"/>
              </a:rPr>
              <a:t>r/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 = 1/3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 bwMode="auto">
          <a:xfrm rot="10800000" flipV="1">
            <a:off x="4214810" y="5572140"/>
            <a:ext cx="1357322" cy="2143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72132" y="5357826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latin typeface="Symbol" pitchFamily="18" charset="2"/>
              </a:rPr>
              <a:t>L</a:t>
            </a:r>
            <a:r>
              <a:rPr lang="en-US" altLang="ko-KR" sz="1800" dirty="0" smtClean="0"/>
              <a:t> QCD=280 </a:t>
            </a:r>
            <a:r>
              <a:rPr lang="en-US" altLang="ko-KR" sz="1800" dirty="0" err="1" smtClean="0"/>
              <a:t>MeV</a:t>
            </a:r>
            <a:endParaRPr lang="ko-KR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65966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Effective Chiral Lagrangian and LECs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785918" y="142852"/>
              <a:ext cx="4955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Effective chiral action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7572396" cy="7014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71810"/>
            <a:ext cx="5695982" cy="220979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85720" y="2500306"/>
            <a:ext cx="31999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Derivative expansions</a:t>
            </a:r>
            <a:endParaRPr lang="ko-KR" altLang="en-US" sz="24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039"/>
          <p:cNvSpPr>
            <a:spLocks noChangeArrowheads="1"/>
          </p:cNvSpPr>
          <p:nvPr/>
        </p:nvSpPr>
        <p:spPr bwMode="auto">
          <a:xfrm>
            <a:off x="357158" y="5429264"/>
            <a:ext cx="2667000" cy="442674"/>
          </a:xfrm>
          <a:prstGeom prst="wedgeRoundRectCallout">
            <a:avLst>
              <a:gd name="adj1" fmla="val 2006"/>
              <a:gd name="adj2" fmla="val -22162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Weinberg term</a:t>
            </a:r>
            <a:endParaRPr lang="en-US" sz="20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29" name="AutoShape 1039"/>
          <p:cNvSpPr>
            <a:spLocks noChangeArrowheads="1"/>
          </p:cNvSpPr>
          <p:nvPr/>
        </p:nvSpPr>
        <p:spPr bwMode="auto">
          <a:xfrm>
            <a:off x="4286248" y="5500702"/>
            <a:ext cx="3357586" cy="442674"/>
          </a:xfrm>
          <a:prstGeom prst="wedgeRoundRectCallout">
            <a:avLst>
              <a:gd name="adj1" fmla="val -37177"/>
              <a:gd name="adj2" fmla="val -16471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altLang="ko-KR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Gasser-</a:t>
            </a:r>
            <a:r>
              <a:rPr lang="en-US" altLang="ko-KR" sz="2000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Leutwyler</a:t>
            </a:r>
            <a:r>
              <a:rPr lang="en-US" altLang="ko-KR" sz="2000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terms</a:t>
            </a:r>
            <a:endParaRPr lang="ko-KR" altLang="en-US" sz="20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52815" y="6550223"/>
            <a:ext cx="409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H.A. </a:t>
            </a:r>
            <a:r>
              <a:rPr lang="en-US" altLang="ko-KR" sz="1400" dirty="0" err="1" smtClean="0"/>
              <a:t>Choi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69, 054004 (2004)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385227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Weinberg Lagrangian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85918" y="142852"/>
              <a:ext cx="4955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Effective chiral action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643050"/>
            <a:ext cx="6072913" cy="2714644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7595377" cy="107157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52815" y="6550223"/>
            <a:ext cx="409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H.A. </a:t>
            </a:r>
            <a:r>
              <a:rPr lang="en-US" altLang="ko-KR" sz="1400" dirty="0" err="1" smtClean="0"/>
              <a:t>Choi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69, 054004 (2004)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52405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Gasser-</a:t>
            </a:r>
            <a:r>
              <a:rPr lang="en-US" altLang="ko-K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Leutwyler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Lagrangian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85918" y="142852"/>
              <a:ext cx="4955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Effective chiral action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6572264" cy="161122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52815" y="6550223"/>
            <a:ext cx="409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H.A. </a:t>
            </a:r>
            <a:r>
              <a:rPr lang="en-US" altLang="ko-KR" sz="1400" dirty="0" err="1" smtClean="0"/>
              <a:t>Choi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69, 054004 (2004)</a:t>
            </a:r>
            <a:endParaRPr lang="ko-KR" altLang="en-US" sz="14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142844" y="3429000"/>
            <a:ext cx="8058254" cy="2461929"/>
            <a:chOff x="142844" y="3429000"/>
            <a:chExt cx="8058254" cy="2461929"/>
          </a:xfrm>
        </p:grpSpPr>
        <p:pic>
          <p:nvPicPr>
            <p:cNvPr id="14131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3429000"/>
              <a:ext cx="5643570" cy="8383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14131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44" y="4500570"/>
              <a:ext cx="5282391" cy="135732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29322" y="5429264"/>
              <a:ext cx="2271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dirty="0" err="1" smtClean="0"/>
                <a:t>M.Polyakov</a:t>
              </a:r>
              <a:r>
                <a:rPr lang="en-US" altLang="ko-KR" dirty="0" smtClean="0"/>
                <a:t> and </a:t>
              </a:r>
              <a:r>
                <a:rPr lang="en-US" altLang="ko-KR" dirty="0" err="1" smtClean="0"/>
                <a:t>Vereshagin</a:t>
              </a:r>
              <a:r>
                <a:rPr lang="en-US" altLang="ko-KR" dirty="0" smtClean="0"/>
                <a:t>,</a:t>
              </a:r>
              <a:br>
                <a:rPr lang="en-US" altLang="ko-KR" dirty="0" smtClean="0"/>
              </a:br>
              <a:r>
                <a:rPr lang="en-US" altLang="ko-KR" dirty="0" err="1" smtClean="0"/>
                <a:t>Hep</a:t>
              </a:r>
              <a:r>
                <a:rPr lang="en-US" altLang="ko-KR" dirty="0" smtClean="0"/>
                <a:t>-ph/0104287</a:t>
              </a:r>
              <a:endParaRPr lang="ko-KR" altLang="en-US" dirty="0"/>
            </a:p>
          </p:txBody>
        </p:sp>
        <p:pic>
          <p:nvPicPr>
            <p:cNvPr id="14131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7488" y="4453062"/>
              <a:ext cx="2705106" cy="90617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52405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Gasser-</a:t>
            </a:r>
            <a:r>
              <a:rPr lang="en-US" altLang="ko-K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Leutwyler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Lagrangian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85918" y="142852"/>
              <a:ext cx="4955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Effective chiral action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52815" y="6550223"/>
            <a:ext cx="409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H.A. </a:t>
            </a:r>
            <a:r>
              <a:rPr lang="en-US" altLang="ko-KR" sz="1400" dirty="0" err="1" smtClean="0"/>
              <a:t>Choi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69, 054004 (2004)</a:t>
            </a:r>
            <a:endParaRPr lang="ko-KR" altLang="en-US" sz="1400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785926"/>
            <a:ext cx="8624645" cy="4500594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4" name="TextBox 13"/>
          <p:cNvSpPr txBox="1"/>
          <p:nvPr/>
        </p:nvSpPr>
        <p:spPr>
          <a:xfrm>
            <a:off x="0" y="1000108"/>
            <a:ext cx="524053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Gasser-</a:t>
            </a:r>
            <a:r>
              <a:rPr lang="en-US" altLang="ko-K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Leutwyler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Lagrangian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85918" y="142852"/>
              <a:ext cx="4955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Effective chiral action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52815" y="6550223"/>
            <a:ext cx="409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H.A. </a:t>
            </a:r>
            <a:r>
              <a:rPr lang="en-US" altLang="ko-KR" sz="1400" dirty="0" err="1" smtClean="0"/>
              <a:t>Choi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69, 054004 (2004)</a:t>
            </a:r>
            <a:endParaRPr lang="ko-KR" altLang="en-US" sz="1400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7000892" cy="470077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5118" y="2000240"/>
            <a:ext cx="2738882" cy="44610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9144000" cy="908051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100" name="그룹 12"/>
          <p:cNvGrpSpPr>
            <a:grpSpLocks/>
          </p:cNvGrpSpPr>
          <p:nvPr/>
        </p:nvGrpSpPr>
        <p:grpSpPr bwMode="auto">
          <a:xfrm>
            <a:off x="1357313" y="1071563"/>
            <a:ext cx="5191125" cy="4941887"/>
            <a:chOff x="1357313" y="1357313"/>
            <a:chExt cx="5191125" cy="4941887"/>
          </a:xfrm>
        </p:grpSpPr>
        <p:sp>
          <p:nvSpPr>
            <p:cNvPr id="22" name="TextBox 21"/>
            <p:cNvSpPr txBox="1"/>
            <p:nvPr/>
          </p:nvSpPr>
          <p:spPr>
            <a:xfrm>
              <a:off x="1357313" y="1357313"/>
              <a:ext cx="5189537" cy="584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dirty="0">
                  <a:solidFill>
                    <a:srgbClr val="006600"/>
                  </a:solidFill>
                  <a:latin typeface="Comic Sans MS" pitchFamily="66" charset="0"/>
                </a:rPr>
                <a:t>Q</a:t>
              </a:r>
              <a:r>
                <a:rPr lang="en-US" altLang="ko-KR" sz="3200" dirty="0">
                  <a:latin typeface="Comic Sans MS" pitchFamily="66" charset="0"/>
                </a:rPr>
                <a:t>uantum </a:t>
              </a:r>
              <a:r>
                <a:rPr lang="en-US" altLang="ko-KR" sz="3200" dirty="0" err="1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  <a:r>
                <a:rPr lang="en-US" altLang="ko-KR" sz="3200" dirty="0" err="1">
                  <a:latin typeface="Comic Sans MS" pitchFamily="66" charset="0"/>
                </a:rPr>
                <a:t>hromo</a:t>
              </a:r>
              <a:r>
                <a:rPr lang="en-US" altLang="ko-KR" sz="3200" dirty="0" err="1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d</a:t>
              </a:r>
              <a:r>
                <a:rPr lang="en-US" altLang="ko-KR" sz="3200" dirty="0" err="1">
                  <a:latin typeface="Comic Sans MS" pitchFamily="66" charset="0"/>
                </a:rPr>
                <a:t>ynamics</a:t>
              </a:r>
              <a:endParaRPr lang="ko-KR" altLang="en-US" sz="3200" dirty="0">
                <a:latin typeface="Comic Sans MS" pitchFamily="66" charset="0"/>
              </a:endParaRPr>
            </a:p>
          </p:txBody>
        </p:sp>
        <p:sp>
          <p:nvSpPr>
            <p:cNvPr id="23" name="아래쪽 화살표 22"/>
            <p:cNvSpPr/>
            <p:nvPr/>
          </p:nvSpPr>
          <p:spPr bwMode="auto">
            <a:xfrm>
              <a:off x="3787775" y="2143125"/>
              <a:ext cx="285750" cy="346075"/>
            </a:xfrm>
            <a:prstGeom prst="downArrow">
              <a:avLst/>
            </a:prstGeom>
            <a:noFill/>
            <a:ln w="2857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7313" y="2786063"/>
              <a:ext cx="5191125" cy="584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200" dirty="0">
                  <a:latin typeface="Comic Sans MS" pitchFamily="66" charset="0"/>
                  <a:cs typeface="Arial" pitchFamily="34" charset="0"/>
                </a:rPr>
                <a:t>Instanton vacuum</a:t>
              </a:r>
              <a:endParaRPr lang="ko-KR" altLang="en-US" sz="3200" dirty="0"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5" name="아래쪽 화살표 24"/>
            <p:cNvSpPr/>
            <p:nvPr/>
          </p:nvSpPr>
          <p:spPr bwMode="auto">
            <a:xfrm>
              <a:off x="3787775" y="3714750"/>
              <a:ext cx="285750" cy="346075"/>
            </a:xfrm>
            <a:prstGeom prst="downArrow">
              <a:avLst/>
            </a:prstGeom>
            <a:noFill/>
            <a:ln w="2857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57313" y="4286250"/>
              <a:ext cx="5191125" cy="584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dirty="0">
                  <a:latin typeface="Comic Sans MS" pitchFamily="66" charset="0"/>
                </a:rPr>
                <a:t>Effective Chiral Action</a:t>
              </a:r>
              <a:endParaRPr lang="ko-KR" altLang="en-US" sz="3200" dirty="0">
                <a:latin typeface="Comic Sans MS" pitchFamily="66" charset="0"/>
              </a:endParaRPr>
            </a:p>
          </p:txBody>
        </p:sp>
        <p:sp>
          <p:nvSpPr>
            <p:cNvPr id="28" name="아래쪽 화살표 27"/>
            <p:cNvSpPr/>
            <p:nvPr/>
          </p:nvSpPr>
          <p:spPr bwMode="auto">
            <a:xfrm>
              <a:off x="3787775" y="5214938"/>
              <a:ext cx="285750" cy="346075"/>
            </a:xfrm>
            <a:prstGeom prst="downArrow">
              <a:avLst/>
            </a:prstGeom>
            <a:noFill/>
            <a:ln w="2857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7313" y="5715000"/>
              <a:ext cx="5191125" cy="584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200" dirty="0">
                  <a:latin typeface="Comic Sans MS" pitchFamily="66" charset="0"/>
                  <a:cs typeface="Arial" pitchFamily="34" charset="0"/>
                </a:rPr>
                <a:t>Structure of hadrons</a:t>
              </a:r>
              <a:endParaRPr lang="ko-KR" altLang="en-US" sz="3200" dirty="0"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429250" y="4714875"/>
            <a:ext cx="3286125" cy="428625"/>
          </a:xfrm>
          <a:prstGeom prst="wedgeRoundRectCallout">
            <a:avLst>
              <a:gd name="adj1" fmla="val -48532"/>
              <a:gd name="adj2" fmla="val -7437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Chiral Quark-(Soliton) Model</a:t>
            </a:r>
            <a:endParaRPr lang="en-GB" altLang="ko-KR" sz="1800" b="1" dirty="0">
              <a:solidFill>
                <a:srgbClr val="7030A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 bwMode="auto">
          <a:xfrm>
            <a:off x="3787775" y="6357938"/>
            <a:ext cx="285750" cy="346075"/>
          </a:xfrm>
          <a:prstGeom prst="downArrow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929188" y="6286500"/>
            <a:ext cx="4000500" cy="428625"/>
          </a:xfrm>
          <a:prstGeom prst="wedgeRoundRectCallout">
            <a:avLst>
              <a:gd name="adj1" fmla="val -52224"/>
              <a:gd name="adj2" fmla="val -10485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ko-KR" sz="1800" b="1" dirty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Confronting with experiments</a:t>
            </a:r>
            <a:endParaRPr lang="en-GB" altLang="ko-KR" sz="1800" b="1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572125" y="3143250"/>
            <a:ext cx="3286125" cy="785813"/>
          </a:xfrm>
          <a:prstGeom prst="wedgeRoundRectCallout">
            <a:avLst>
              <a:gd name="adj1" fmla="val -65568"/>
              <a:gd name="adj2" fmla="val -5260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QCD vacuum</a:t>
            </a:r>
            <a:b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chiral symmetry &amp;</a:t>
            </a:r>
            <a:b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its spontaneous br. </a:t>
            </a:r>
          </a:p>
          <a:p>
            <a:pPr>
              <a:defRPr/>
            </a:pPr>
            <a:endParaRPr lang="de-DE" sz="1800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de-DE" sz="1800" b="1" dirty="0">
                <a:solidFill>
                  <a:srgbClr val="FF0066"/>
                </a:solidFill>
              </a:rPr>
              <a:t> </a:t>
            </a:r>
          </a:p>
          <a:p>
            <a:pPr>
              <a:defRPr/>
            </a:pPr>
            <a:endParaRPr lang="en-GB" altLang="ko-KR" sz="1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 autoUpdateAnimBg="0"/>
      <p:bldP spid="1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/>
          </p:nvPr>
        </p:nvSpPr>
        <p:spPr>
          <a:xfrm>
            <a:off x="500034" y="1357299"/>
            <a:ext cx="8186766" cy="250033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We also derived the effective weak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chiral Lagrangians ( </a:t>
            </a:r>
            <a:r>
              <a:rPr lang="en-US" altLang="ko-KR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S=0,1,2)</a:t>
            </a:r>
          </a:p>
          <a:p>
            <a:pPr>
              <a:buNone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M. Franz,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K. Goeke, Nucl. Phys. B 562, 213 (1999)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M. Franz,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K. Goeke, Nucl. Phys. A 699, 541 (2002)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H.J. Lee, C.H. Hyun, C.H. Lee,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EPJC45, 451(2006) 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400" dirty="0" smtClean="0">
                <a:latin typeface="Arial" pitchFamily="34" charset="0"/>
                <a:cs typeface="Arial" pitchFamily="34" charset="0"/>
              </a:rPr>
            </a:br>
            <a:endParaRPr lang="ko-KR" alt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5" name="그룹 15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785918" y="142852"/>
              <a:ext cx="4955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Effective chiral action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214282" y="1071546"/>
            <a:ext cx="83820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Quark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condensates</a:t>
            </a:r>
            <a:endParaRPr lang="en-US" altLang="ko-KR" sz="2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Order parameter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for spontaneous chiral symmetry breaking 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</a:t>
            </a:r>
            <a:r>
              <a:rPr lang="en-US" altLang="ko-KR" sz="2000" dirty="0" err="1" smtClean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i</a:t>
            </a:r>
            <a:r>
              <a:rPr lang="en-US" altLang="ko-KR" sz="2000" i="1" dirty="0" err="1" smtClean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q</a:t>
            </a:r>
            <a:r>
              <a:rPr lang="en-US" altLang="ko-KR" sz="2000" i="1" baseline="30000" dirty="0" err="1" smtClean="0">
                <a:solidFill>
                  <a:srgbClr val="002060"/>
                </a:solidFill>
                <a:latin typeface="Arial" charset="0"/>
              </a:rPr>
              <a:t>+</a:t>
            </a:r>
            <a:r>
              <a:rPr lang="en-US" altLang="ko-KR" sz="2000" i="1" dirty="0" err="1" smtClean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q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</a:t>
            </a:r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7924800" cy="163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1" name="바닥글 개체 틀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grpSp>
        <p:nvGrpSpPr>
          <p:cNvPr id="12" name="그룹 14"/>
          <p:cNvGrpSpPr>
            <a:grpSpLocks/>
          </p:cNvGrpSpPr>
          <p:nvPr/>
        </p:nvGrpSpPr>
        <p:grpSpPr bwMode="auto">
          <a:xfrm>
            <a:off x="3571868" y="4286256"/>
            <a:ext cx="4357718" cy="1214434"/>
            <a:chOff x="214283" y="2285992"/>
            <a:chExt cx="5715040" cy="171451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3" y="2285992"/>
              <a:ext cx="5715040" cy="101774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1537" y="3214686"/>
              <a:ext cx="2424985" cy="7858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733817" y="6550223"/>
            <a:ext cx="4410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S.i.Nam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Phys.Lett</a:t>
            </a:r>
            <a:r>
              <a:rPr lang="en-US" altLang="ko-KR" sz="1400" dirty="0" smtClean="0"/>
              <a:t>. B 647, 145 (2007) 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57200" y="1193800"/>
            <a:ext cx="8186766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Gluon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condensate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Nonzero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due to </a:t>
            </a:r>
            <a:r>
              <a:rPr lang="en-US" altLang="ko-KR" sz="2000" dirty="0" err="1">
                <a:solidFill>
                  <a:srgbClr val="002060"/>
                </a:solidFill>
                <a:latin typeface="Arial" charset="0"/>
              </a:rPr>
              <a:t>nonperturbative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 vacuum fluctuation</a:t>
            </a:r>
            <a:endParaRPr lang="en-US" altLang="ko-KR" sz="2400" dirty="0">
              <a:solidFill>
                <a:srgbClr val="002060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Saddle-point (self-consistent)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equation</a:t>
            </a:r>
          </a:p>
          <a:p>
            <a:pPr algn="l"/>
            <a:endParaRPr lang="en-US" altLang="ko-KR" sz="2400" dirty="0">
              <a:solidFill>
                <a:srgbClr val="002060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ko-KR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From this constraint, </a:t>
            </a:r>
            <a:r>
              <a:rPr lang="en-US" altLang="ko-KR" sz="2000" i="1" dirty="0">
                <a:solidFill>
                  <a:srgbClr val="002060"/>
                </a:solidFill>
                <a:latin typeface="Times New Roman" pitchFamily="18" charset="0"/>
              </a:rPr>
              <a:t>M</a:t>
            </a:r>
            <a:r>
              <a:rPr lang="en-US" altLang="ko-KR" sz="2000" i="1" baseline="-25000" dirty="0">
                <a:solidFill>
                  <a:srgbClr val="002060"/>
                </a:solidFill>
                <a:latin typeface="Times New Roman" pitchFamily="18" charset="0"/>
              </a:rPr>
              <a:t>f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(0)=</a:t>
            </a:r>
            <a:r>
              <a:rPr lang="en-US" altLang="ko-KR" sz="2000" i="1" dirty="0">
                <a:solidFill>
                  <a:srgbClr val="002060"/>
                </a:solidFill>
                <a:latin typeface="Times New Roman" pitchFamily="18" charset="0"/>
              </a:rPr>
              <a:t>M</a:t>
            </a:r>
            <a:r>
              <a:rPr lang="en-US" altLang="ko-KR" sz="2000" i="1" baseline="-25000" dirty="0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=350 </a:t>
            </a:r>
            <a:r>
              <a:rPr lang="en-US" altLang="ko-KR" sz="2000" dirty="0" err="1">
                <a:solidFill>
                  <a:srgbClr val="002060"/>
                </a:solidFill>
                <a:latin typeface="Arial" charset="0"/>
              </a:rPr>
              <a:t>MeV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 in the chiral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limit</a:t>
            </a:r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12292" name="Group 12"/>
          <p:cNvGrpSpPr>
            <a:grpSpLocks/>
          </p:cNvGrpSpPr>
          <p:nvPr/>
        </p:nvGrpSpPr>
        <p:grpSpPr bwMode="auto">
          <a:xfrm>
            <a:off x="1447800" y="2133600"/>
            <a:ext cx="6096000" cy="428625"/>
            <a:chOff x="720" y="1554"/>
            <a:chExt cx="4032" cy="270"/>
          </a:xfrm>
        </p:grpSpPr>
        <p:pic>
          <p:nvPicPr>
            <p:cNvPr id="12296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554"/>
              <a:ext cx="2016" cy="2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2297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1565"/>
              <a:ext cx="1632" cy="2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429000"/>
            <a:ext cx="6477000" cy="2179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33817" y="6550223"/>
            <a:ext cx="4410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S.i.Nam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Phys.Lett</a:t>
            </a:r>
            <a:r>
              <a:rPr lang="en-US" altLang="ko-KR" sz="1400" dirty="0" smtClean="0"/>
              <a:t>. B 647, 145 (2007) 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30823" name="Text Box 7"/>
          <p:cNvSpPr txBox="1">
            <a:spLocks noChangeArrowheads="1"/>
          </p:cNvSpPr>
          <p:nvPr/>
        </p:nvSpPr>
        <p:spPr bwMode="auto">
          <a:xfrm>
            <a:off x="285720" y="1142984"/>
            <a:ext cx="8382000" cy="4894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Numerical results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3581400" cy="266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36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8213"/>
            <a:ext cx="3581400" cy="26685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366" name="AutoShape 17"/>
          <p:cNvSpPr>
            <a:spLocks noChangeArrowheads="1"/>
          </p:cNvSpPr>
          <p:nvPr/>
        </p:nvSpPr>
        <p:spPr bwMode="auto">
          <a:xfrm>
            <a:off x="1447800" y="1905000"/>
            <a:ext cx="1677988" cy="341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  <a:latin typeface="Arial" charset="0"/>
              </a:rPr>
              <a:t>Quark condensate</a:t>
            </a:r>
          </a:p>
        </p:txBody>
      </p:sp>
      <p:sp>
        <p:nvSpPr>
          <p:cNvPr id="15367" name="AutoShape 18"/>
          <p:cNvSpPr>
            <a:spLocks noChangeArrowheads="1"/>
          </p:cNvSpPr>
          <p:nvPr/>
        </p:nvSpPr>
        <p:spPr bwMode="auto">
          <a:xfrm>
            <a:off x="5643563" y="1857375"/>
            <a:ext cx="1668462" cy="339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  <a:latin typeface="Arial" charset="0"/>
              </a:rPr>
              <a:t>Gluon condensate</a:t>
            </a:r>
          </a:p>
        </p:txBody>
      </p:sp>
      <p:sp>
        <p:nvSpPr>
          <p:cNvPr id="15368" name="Line 21"/>
          <p:cNvSpPr>
            <a:spLocks noChangeShapeType="1"/>
          </p:cNvSpPr>
          <p:nvPr/>
        </p:nvSpPr>
        <p:spPr bwMode="auto">
          <a:xfrm flipH="1">
            <a:off x="2895600" y="320040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369" name="Line 22"/>
          <p:cNvSpPr>
            <a:spLocks noChangeShapeType="1"/>
          </p:cNvSpPr>
          <p:nvPr/>
        </p:nvSpPr>
        <p:spPr bwMode="auto">
          <a:xfrm flipH="1">
            <a:off x="6781800" y="335280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537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000636"/>
            <a:ext cx="3200400" cy="847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371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000636"/>
            <a:ext cx="2514600" cy="869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7" name="바닥글 개체 틀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33817" y="6550223"/>
            <a:ext cx="4410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S.i.Nam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Phys.Lett</a:t>
            </a:r>
            <a:r>
              <a:rPr lang="en-US" altLang="ko-KR" sz="1400" dirty="0" smtClean="0"/>
              <a:t>. B 647, 145 (2007) 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85720" y="928670"/>
            <a:ext cx="8382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altLang="ko-KR" sz="2400" dirty="0">
                <a:solidFill>
                  <a:srgbClr val="002060"/>
                </a:solidFill>
                <a:latin typeface="Arial Black" pitchFamily="34" charset="0"/>
              </a:rPr>
              <a:t>Quark-gluon mixed </a:t>
            </a:r>
            <a:r>
              <a:rPr lang="en-US" altLang="ko-KR" sz="2400" dirty="0" smtClean="0">
                <a:solidFill>
                  <a:srgbClr val="002060"/>
                </a:solidFill>
                <a:latin typeface="Arial Black" pitchFamily="34" charset="0"/>
              </a:rPr>
              <a:t>condensate</a:t>
            </a:r>
            <a:endParaRPr lang="en-US" altLang="ko-KR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l"/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Another order parameter:</a:t>
            </a:r>
            <a:endParaRPr lang="en-US" altLang="ko-KR" sz="2000" dirty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Related to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</a:t>
            </a:r>
            <a:r>
              <a:rPr lang="en-US" altLang="ko-KR" sz="2000" i="1" dirty="0">
                <a:solidFill>
                  <a:srgbClr val="002060"/>
                </a:solidFill>
                <a:latin typeface="Arial" charset="0"/>
              </a:rPr>
              <a:t>k</a:t>
            </a:r>
            <a:r>
              <a:rPr lang="en-US" altLang="ko-KR" sz="2000" baseline="-25000" dirty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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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of the pseudoscalar meson </a:t>
            </a:r>
            <a:r>
              <a:rPr lang="en-US" altLang="ko-KR" sz="2000" dirty="0" err="1" smtClean="0">
                <a:solidFill>
                  <a:srgbClr val="002060"/>
                </a:solidFill>
                <a:latin typeface="Arial" charset="0"/>
              </a:rPr>
              <a:t>wf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. </a:t>
            </a:r>
            <a:endParaRPr lang="en-US" altLang="ko-KR" sz="2000" dirty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Color-flavor matrix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convoluted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with single instanton</a:t>
            </a:r>
            <a:r>
              <a:rPr lang="ko-KR" altLang="ko-KR" sz="2000" dirty="0">
                <a:solidFill>
                  <a:srgbClr val="002060"/>
                </a:solidFill>
                <a:latin typeface="Arial" charset="0"/>
              </a:rPr>
              <a:t> (singular gauge)</a:t>
            </a:r>
            <a:endParaRPr lang="en-US" altLang="ko-KR" sz="2000" dirty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l"/>
            <a:endParaRPr lang="en-US" altLang="ko-KR" sz="20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ko-KR" altLang="ko-KR" sz="20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000" dirty="0" smtClean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Gluon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field strength in terms of quark and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instanton</a:t>
            </a:r>
            <a:endParaRPr lang="en-US" altLang="ko-KR" sz="2000" dirty="0">
              <a:solidFill>
                <a:srgbClr val="002060"/>
              </a:solidFill>
              <a:latin typeface="Arial" charset="0"/>
            </a:endParaRPr>
          </a:p>
          <a:p>
            <a:pPr algn="l"/>
            <a:endParaRPr lang="ko-KR" altLang="ko-KR" sz="2400" dirty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Quark-gluon Yukawa vertex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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ko-KR" sz="2000" dirty="0" err="1">
                <a:solidFill>
                  <a:srgbClr val="002060"/>
                </a:solidFill>
                <a:latin typeface="Arial" charset="0"/>
              </a:rPr>
              <a:t>instanton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-quark 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79750"/>
            <a:ext cx="5029200" cy="587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072074"/>
            <a:ext cx="5715000" cy="649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657600"/>
            <a:ext cx="7315200" cy="809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500174"/>
            <a:ext cx="2895600" cy="50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33817" y="6550223"/>
            <a:ext cx="4410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S.i.Nam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Phys.Lett</a:t>
            </a:r>
            <a:r>
              <a:rPr lang="en-US" altLang="ko-KR" sz="1400" dirty="0" smtClean="0"/>
              <a:t>. B 647, 145 (2007) 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14282" y="1142984"/>
            <a:ext cx="8382000" cy="37856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 dirty="0">
                <a:solidFill>
                  <a:srgbClr val="002060"/>
                </a:solidFill>
                <a:latin typeface="Arial Black" pitchFamily="34" charset="0"/>
              </a:rPr>
              <a:t>Quark-gluon mixed </a:t>
            </a:r>
            <a:r>
              <a:rPr lang="en-US" altLang="ko-KR" sz="2400" dirty="0" smtClean="0">
                <a:solidFill>
                  <a:srgbClr val="002060"/>
                </a:solidFill>
                <a:latin typeface="Arial Black" pitchFamily="34" charset="0"/>
              </a:rPr>
              <a:t>condensate</a:t>
            </a:r>
            <a:endParaRPr lang="en-US" altLang="ko-KR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14342" name="Group 16"/>
          <p:cNvGrpSpPr>
            <a:grpSpLocks/>
          </p:cNvGrpSpPr>
          <p:nvPr/>
        </p:nvGrpSpPr>
        <p:grpSpPr bwMode="auto">
          <a:xfrm>
            <a:off x="142844" y="1857364"/>
            <a:ext cx="8305800" cy="2303463"/>
            <a:chOff x="288" y="1189"/>
            <a:chExt cx="5232" cy="1451"/>
          </a:xfrm>
        </p:grpSpPr>
        <p:pic>
          <p:nvPicPr>
            <p:cNvPr id="1434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89"/>
              <a:ext cx="5232" cy="5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435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1832"/>
              <a:ext cx="4080" cy="8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29200"/>
            <a:ext cx="4140200" cy="889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5105400"/>
            <a:ext cx="1981200" cy="677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292725"/>
            <a:ext cx="1447800" cy="325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46" name="AutoShape 17"/>
          <p:cNvSpPr>
            <a:spLocks noChangeArrowheads="1"/>
          </p:cNvSpPr>
          <p:nvPr/>
        </p:nvSpPr>
        <p:spPr bwMode="auto">
          <a:xfrm>
            <a:off x="3048000" y="5029200"/>
            <a:ext cx="19050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33817" y="6550223"/>
            <a:ext cx="4410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S.i.Nam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Phys.Lett</a:t>
            </a:r>
            <a:r>
              <a:rPr lang="en-US" altLang="ko-KR" sz="1400" dirty="0" smtClean="0"/>
              <a:t>. B 647, 145 (2007) 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42844" y="1071546"/>
            <a:ext cx="8382000" cy="4894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Numerical results 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4419600" y="2362200"/>
            <a:ext cx="3733800" cy="2895600"/>
            <a:chOff x="144" y="1248"/>
            <a:chExt cx="3792" cy="2926"/>
          </a:xfrm>
        </p:grpSpPr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248"/>
              <a:ext cx="3792" cy="29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639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405"/>
              <a:ext cx="1872" cy="3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362200"/>
            <a:ext cx="3657600" cy="288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6390" name="AutoShape 16"/>
          <p:cNvSpPr>
            <a:spLocks noChangeArrowheads="1"/>
          </p:cNvSpPr>
          <p:nvPr/>
        </p:nvSpPr>
        <p:spPr bwMode="auto">
          <a:xfrm>
            <a:off x="5257800" y="1927225"/>
            <a:ext cx="1884363" cy="341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  <a:latin typeface="Arial" charset="0"/>
              </a:rPr>
              <a:t>Ratio of condensates</a:t>
            </a:r>
          </a:p>
        </p:txBody>
      </p:sp>
      <p:sp>
        <p:nvSpPr>
          <p:cNvPr id="16391" name="AutoShape 17"/>
          <p:cNvSpPr>
            <a:spLocks noChangeArrowheads="1"/>
          </p:cNvSpPr>
          <p:nvPr/>
        </p:nvSpPr>
        <p:spPr bwMode="auto">
          <a:xfrm>
            <a:off x="1295400" y="1981200"/>
            <a:ext cx="1668463" cy="341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  <a:latin typeface="Arial" charset="0"/>
              </a:rPr>
              <a:t>Mixed condensate</a:t>
            </a:r>
          </a:p>
        </p:txBody>
      </p:sp>
      <p:sp>
        <p:nvSpPr>
          <p:cNvPr id="16392" name="Line 18"/>
          <p:cNvSpPr>
            <a:spLocks noChangeShapeType="1"/>
          </p:cNvSpPr>
          <p:nvPr/>
        </p:nvSpPr>
        <p:spPr bwMode="auto">
          <a:xfrm flipH="1" flipV="1">
            <a:off x="7391400" y="3581400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 flipH="1">
            <a:off x="3048000" y="388620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639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181600"/>
            <a:ext cx="2908300" cy="860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6395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5207000"/>
            <a:ext cx="2895600" cy="50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9" name="바닥글 개체 틀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33817" y="6550223"/>
            <a:ext cx="4126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S.i.Nam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Phys.Lett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 B 647, 145 (2007) 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2348984"/>
            <a:ext cx="4857785" cy="41925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282" y="1142984"/>
            <a:ext cx="59955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Quark condensate with meson-loop corrections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5357813" cy="542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1" name="모서리가 둥근 사각형 설명선 10"/>
          <p:cNvSpPr/>
          <p:nvPr/>
        </p:nvSpPr>
        <p:spPr bwMode="auto">
          <a:xfrm>
            <a:off x="5786446" y="3214686"/>
            <a:ext cx="2357454" cy="646986"/>
          </a:xfrm>
          <a:prstGeom prst="wedgeRoundRectCallout">
            <a:avLst>
              <a:gd name="adj1" fmla="val -170500"/>
              <a:gd name="adj2" fmla="val 397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궁서" pitchFamily="18" charset="-127"/>
              </a:rPr>
              <a:t>With meson-loop corrections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궁서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4964" y="6581001"/>
            <a:ext cx="403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M.Musakhanov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M.Siddikov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PLB 633, 701 (2006)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9481" y="3929067"/>
            <a:ext cx="25548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857232"/>
            <a:ext cx="86868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Magnetic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susceptibility 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of QCD vacuum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Magnetic response of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the QCD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vacuum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to the external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EM field</a:t>
            </a: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Related to the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normalization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of photon light-cone W.F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946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5357850" cy="42989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00530" y="6581001"/>
            <a:ext cx="3951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M.Musakhanov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M.Siddikov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PLB 608, 95 (2005)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5500694" cy="43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QCD vacuum properties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857232"/>
            <a:ext cx="778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Magnetic susceptibility of QCD vacuum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2643182"/>
            <a:ext cx="8643966" cy="3018531"/>
            <a:chOff x="142844" y="2357430"/>
            <a:chExt cx="8643966" cy="30185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2357430"/>
              <a:ext cx="7715272" cy="100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4071942"/>
              <a:ext cx="8643966" cy="1304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4214810" y="6581001"/>
            <a:ext cx="4467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Goeke, Siddikov, Musakhanov,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HChK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PRD, 76, 116007 (2007)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57298"/>
            <a:ext cx="402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meson-loop corrections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286380" y="3786190"/>
            <a:ext cx="3566652" cy="808972"/>
            <a:chOff x="5286380" y="3786190"/>
            <a:chExt cx="3566652" cy="808972"/>
          </a:xfrm>
        </p:grpSpPr>
        <p:cxnSp>
          <p:nvCxnSpPr>
            <p:cNvPr id="17" name="직선 화살표 연결선 16"/>
            <p:cNvCxnSpPr/>
            <p:nvPr/>
          </p:nvCxnSpPr>
          <p:spPr bwMode="auto">
            <a:xfrm>
              <a:off x="5286380" y="3786190"/>
              <a:ext cx="1714512" cy="14287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143636" y="4071942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Almost linearly decreased </a:t>
              </a:r>
              <a:br>
                <a:rPr lang="en-US" altLang="ko-KR" sz="1400" dirty="0" smtClean="0"/>
              </a:br>
              <a:r>
                <a:rPr lang="en-US" altLang="ko-KR" sz="1400" dirty="0" smtClean="0"/>
                <a:t>with meson-loop corrections</a:t>
              </a:r>
              <a:endParaRPr lang="ko-KR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1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175" cy="3186113"/>
          </a:xfrm>
        </p:spPr>
        <p:txBody>
          <a:bodyPr/>
          <a:lstStyle/>
          <a:p>
            <a:pPr>
              <a:defRPr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Elastic scattering             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Form factors</a:t>
            </a:r>
          </a:p>
          <a:p>
            <a:pPr>
              <a:defRPr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DI scattering                    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Parton distributions</a:t>
            </a:r>
          </a:p>
          <a:p>
            <a:pPr>
              <a:defRPr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DVCS &amp; HEMP                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GPDs  </a:t>
            </a:r>
          </a:p>
          <a:p>
            <a:pPr>
              <a:defRPr/>
            </a:pPr>
            <a:r>
              <a:rPr lang="en-US" altLang="ko-KR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Hadronic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reactions           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Coupling constants</a:t>
            </a:r>
          </a:p>
          <a:p>
            <a:pPr>
              <a:defRPr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Weak decays                   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Weak coupling </a:t>
            </a:r>
            <a:r>
              <a:rPr lang="en-US" altLang="ko-KR" b="1" dirty="0" err="1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consts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New spectroscopy            </a:t>
            </a:r>
            <a:r>
              <a:rPr lang="en-US" altLang="ko-KR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Quantum Nr.&amp; masses</a:t>
            </a:r>
          </a:p>
          <a:p>
            <a:pPr>
              <a:defRPr/>
            </a:pPr>
            <a:endParaRPr lang="en-US" altLang="ko-KR" b="1" dirty="0" smtClean="0">
              <a:solidFill>
                <a:srgbClr val="7030A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defRPr/>
            </a:pP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9144000" cy="908051"/>
          </a:xfrm>
          <a:prstGeom prst="rect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125" name="그룹 32"/>
          <p:cNvGrpSpPr>
            <a:grpSpLocks/>
          </p:cNvGrpSpPr>
          <p:nvPr/>
        </p:nvGrpSpPr>
        <p:grpSpPr bwMode="auto">
          <a:xfrm>
            <a:off x="4000500" y="1785938"/>
            <a:ext cx="720725" cy="2762250"/>
            <a:chOff x="4000496" y="1785926"/>
            <a:chExt cx="720000" cy="2762568"/>
          </a:xfrm>
        </p:grpSpPr>
        <p:sp>
          <p:nvSpPr>
            <p:cNvPr id="20" name="오른쪽 화살표 19"/>
            <p:cNvSpPr/>
            <p:nvPr/>
          </p:nvSpPr>
          <p:spPr bwMode="auto">
            <a:xfrm>
              <a:off x="4000496" y="1785926"/>
              <a:ext cx="720000" cy="190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Lucida Sans Unicode" pitchFamily="34" charset="0"/>
                <a:ea typeface="HY궁서" pitchFamily="18" charset="-127"/>
              </a:endParaRPr>
            </a:p>
          </p:txBody>
        </p:sp>
        <p:sp>
          <p:nvSpPr>
            <p:cNvPr id="21" name="오른쪽 화살표 20"/>
            <p:cNvSpPr/>
            <p:nvPr/>
          </p:nvSpPr>
          <p:spPr bwMode="auto">
            <a:xfrm>
              <a:off x="4000496" y="2285992"/>
              <a:ext cx="720000" cy="190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Lucida Sans Unicode" pitchFamily="34" charset="0"/>
                <a:ea typeface="HY궁서" pitchFamily="18" charset="-127"/>
              </a:endParaRPr>
            </a:p>
          </p:txBody>
        </p:sp>
        <p:sp>
          <p:nvSpPr>
            <p:cNvPr id="26" name="오른쪽 화살표 25"/>
            <p:cNvSpPr/>
            <p:nvPr/>
          </p:nvSpPr>
          <p:spPr bwMode="auto">
            <a:xfrm>
              <a:off x="4000496" y="2786058"/>
              <a:ext cx="720000" cy="190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Lucida Sans Unicode" pitchFamily="34" charset="0"/>
                <a:ea typeface="HY궁서" pitchFamily="18" charset="-127"/>
              </a:endParaRPr>
            </a:p>
          </p:txBody>
        </p:sp>
        <p:sp>
          <p:nvSpPr>
            <p:cNvPr id="30" name="오른쪽 화살표 29"/>
            <p:cNvSpPr/>
            <p:nvPr/>
          </p:nvSpPr>
          <p:spPr bwMode="auto">
            <a:xfrm>
              <a:off x="4000496" y="3286124"/>
              <a:ext cx="720000" cy="190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Lucida Sans Unicode" pitchFamily="34" charset="0"/>
                <a:ea typeface="HY궁서" pitchFamily="18" charset="-127"/>
              </a:endParaRPr>
            </a:p>
          </p:txBody>
        </p:sp>
        <p:sp>
          <p:nvSpPr>
            <p:cNvPr id="31" name="오른쪽 화살표 30"/>
            <p:cNvSpPr/>
            <p:nvPr/>
          </p:nvSpPr>
          <p:spPr bwMode="auto">
            <a:xfrm>
              <a:off x="4000496" y="3786190"/>
              <a:ext cx="720000" cy="190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Lucida Sans Unicode" pitchFamily="34" charset="0"/>
                <a:ea typeface="HY궁서" pitchFamily="18" charset="-127"/>
              </a:endParaRPr>
            </a:p>
          </p:txBody>
        </p:sp>
        <p:sp>
          <p:nvSpPr>
            <p:cNvPr id="32" name="오른쪽 화살표 31"/>
            <p:cNvSpPr/>
            <p:nvPr/>
          </p:nvSpPr>
          <p:spPr bwMode="auto">
            <a:xfrm>
              <a:off x="4000496" y="4357694"/>
              <a:ext cx="720000" cy="190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 dirty="0">
                <a:solidFill>
                  <a:schemeClr val="tx1"/>
                </a:solidFill>
                <a:latin typeface="Lucida Sans Unicode" pitchFamily="34" charset="0"/>
                <a:ea typeface="HY궁서" pitchFamily="18" charset="-127"/>
              </a:endParaRPr>
            </a:p>
          </p:txBody>
        </p:sp>
      </p:grpSp>
      <p:sp>
        <p:nvSpPr>
          <p:cNvPr id="5126" name="TextBox 33"/>
          <p:cNvSpPr txBox="1">
            <a:spLocks noChangeArrowheads="1"/>
          </p:cNvSpPr>
          <p:nvPr/>
        </p:nvSpPr>
        <p:spPr bwMode="auto">
          <a:xfrm>
            <a:off x="205078" y="5500702"/>
            <a:ext cx="8514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>
                <a:latin typeface="Arial" charset="0"/>
                <a:cs typeface="Arial" charset="0"/>
              </a:rPr>
              <a:t>Accelerators: Spring-8, JLAB, MAMI, ELSA</a:t>
            </a:r>
            <a:r>
              <a:rPr lang="en-US" altLang="ko-KR" sz="2400" dirty="0" smtClean="0">
                <a:latin typeface="Arial" charset="0"/>
                <a:cs typeface="Arial" charset="0"/>
              </a:rPr>
              <a:t>,                            </a:t>
            </a:r>
            <a:r>
              <a:rPr lang="en-US" altLang="ko-KR" sz="2400" dirty="0">
                <a:latin typeface="Arial" charset="0"/>
                <a:cs typeface="Arial" charset="0"/>
              </a:rPr>
              <a:t/>
            </a:r>
            <a:br>
              <a:rPr lang="en-US" altLang="ko-KR" sz="2400" dirty="0">
                <a:latin typeface="Arial" charset="0"/>
                <a:cs typeface="Arial" charset="0"/>
              </a:rPr>
            </a:br>
            <a:r>
              <a:rPr lang="en-US" altLang="ko-KR" sz="2400" dirty="0" smtClean="0">
                <a:latin typeface="Arial" charset="0"/>
                <a:cs typeface="Arial" charset="0"/>
              </a:rPr>
              <a:t>                     GSI </a:t>
            </a:r>
            <a:r>
              <a:rPr lang="en-US" altLang="ko-KR" sz="2400" dirty="0">
                <a:latin typeface="Arial" charset="0"/>
                <a:cs typeface="Arial" charset="0"/>
              </a:rPr>
              <a:t>(</a:t>
            </a:r>
            <a:r>
              <a:rPr lang="en-US" altLang="ko-KR" sz="2400" dirty="0" smtClean="0">
                <a:latin typeface="Arial" charset="0"/>
                <a:cs typeface="Arial" charset="0"/>
              </a:rPr>
              <a:t>FAIR: PANDA), </a:t>
            </a:r>
            <a:r>
              <a:rPr lang="en-US" altLang="ko-KR" sz="2400" dirty="0">
                <a:latin typeface="Arial" charset="0"/>
                <a:cs typeface="Arial" charset="0"/>
              </a:rPr>
              <a:t>COSY, J-PARC, LHC……</a:t>
            </a:r>
            <a:endParaRPr lang="ko-KR" altLang="en-US" sz="2400" dirty="0">
              <a:latin typeface="Arial" charset="0"/>
              <a:cs typeface="Arial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14480" y="142852"/>
            <a:ext cx="5100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Experiments &amp; Theories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962400"/>
            <a:ext cx="3276600" cy="847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57200" y="1609725"/>
            <a:ext cx="8686800" cy="4291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0" y="1071546"/>
            <a:ext cx="8686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Meson electromagnetic form factors </a:t>
            </a: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Important physical quantity for understanding meson structure</a:t>
            </a:r>
          </a:p>
          <a:p>
            <a:pPr algn="l"/>
            <a:endParaRPr lang="en-US" altLang="ko-KR" sz="2000" dirty="0">
              <a:solidFill>
                <a:srgbClr val="002060"/>
              </a:solidFill>
              <a:latin typeface="Arial" charset="0"/>
              <a:ea typeface="굴림" pitchFamily="50" charset="-127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EM current for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the pseudoscalar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meson</a:t>
            </a:r>
          </a:p>
          <a:p>
            <a:pPr algn="l"/>
            <a:endParaRPr lang="en-US" altLang="ko-KR" sz="2400" dirty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Charge radius for 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the pseudoscalar</a:t>
            </a:r>
            <a:r>
              <a:rPr lang="en-US" altLang="ko-KR" sz="2000" dirty="0" smtClean="0">
                <a:solidFill>
                  <a:srgbClr val="002060"/>
                </a:solidFill>
                <a:latin typeface="Arial" charset="0"/>
              </a:rPr>
              <a:t> meson</a:t>
            </a:r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00240"/>
            <a:ext cx="61722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928934"/>
            <a:ext cx="3581400" cy="666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8" name="그룹 17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25326" y="6550223"/>
            <a:ext cx="3818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77, 094014 (2008)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1609725"/>
            <a:ext cx="8686800" cy="42910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  <a:p>
            <a:pPr algn="l"/>
            <a:endParaRPr lang="en-US" altLang="ko-KR" sz="24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1000108"/>
            <a:ext cx="8686800" cy="37856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Meson electromagnetic form factors </a:t>
            </a: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Numerical results for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  <a:sym typeface="Symbol" pitchFamily="16" charset="2"/>
              </a:rPr>
              <a:t></a:t>
            </a:r>
            <a:r>
              <a:rPr lang="en-US" altLang="ko-KR" sz="2000" baseline="30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+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  <a:sym typeface="Symbol" pitchFamily="16" charset="2"/>
              </a:rPr>
              <a:t>, </a:t>
            </a:r>
            <a:r>
              <a:rPr lang="en-US" altLang="ko-KR" sz="2000" baseline="30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+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  <a:ea typeface="굴림" pitchFamily="50" charset="-127"/>
                <a:sym typeface="Symbol" pitchFamily="16" charset="2"/>
              </a:rPr>
              <a:t> and </a:t>
            </a:r>
            <a:r>
              <a:rPr lang="en-US" altLang="ko-KR" sz="2000" baseline="30000" dirty="0">
                <a:solidFill>
                  <a:srgbClr val="002060"/>
                </a:solidFill>
                <a:latin typeface="Arial" charset="0"/>
                <a:ea typeface="굴림" pitchFamily="50" charset="-127"/>
              </a:rPr>
              <a:t>0</a:t>
            </a:r>
            <a:endParaRPr lang="en-US" altLang="ko-KR" sz="2000" dirty="0">
              <a:solidFill>
                <a:srgbClr val="002060"/>
              </a:solidFill>
              <a:latin typeface="Arial" charset="0"/>
              <a:ea typeface="굴림" pitchFamily="50" charset="-127"/>
            </a:endParaRPr>
          </a:p>
          <a:p>
            <a:pPr algn="l"/>
            <a:endParaRPr lang="en-US" altLang="ko-KR" sz="2000" dirty="0">
              <a:solidFill>
                <a:schemeClr val="accent1"/>
              </a:solidFill>
              <a:latin typeface="Arial" charset="0"/>
              <a:ea typeface="굴림" pitchFamily="50" charset="-127"/>
            </a:endParaRPr>
          </a:p>
          <a:p>
            <a:pPr algn="l"/>
            <a:endParaRPr lang="en-US" altLang="ko-KR" sz="2000" dirty="0">
              <a:solidFill>
                <a:schemeClr val="accent1"/>
              </a:solidFill>
              <a:latin typeface="Arial" charset="0"/>
              <a:ea typeface="굴림" pitchFamily="50" charset="-127"/>
            </a:endParaRPr>
          </a:p>
          <a:p>
            <a:pPr algn="l"/>
            <a:endParaRPr lang="en-US" altLang="ko-KR" sz="2000" dirty="0">
              <a:solidFill>
                <a:schemeClr val="accent1"/>
              </a:solidFill>
              <a:latin typeface="Arial" charset="0"/>
              <a:ea typeface="굴림" pitchFamily="50" charset="-127"/>
            </a:endParaRPr>
          </a:p>
          <a:p>
            <a:pPr algn="l"/>
            <a:endParaRPr lang="en-US" altLang="ko-KR" sz="2000" dirty="0">
              <a:solidFill>
                <a:schemeClr val="accent1"/>
              </a:solidFill>
              <a:latin typeface="Arial" charset="0"/>
              <a:ea typeface="굴림" pitchFamily="50" charset="-127"/>
            </a:endParaRPr>
          </a:p>
          <a:p>
            <a:pPr algn="l"/>
            <a:endParaRPr lang="en-US" altLang="ko-KR" sz="2000" dirty="0">
              <a:solidFill>
                <a:schemeClr val="accent1"/>
              </a:solidFill>
              <a:latin typeface="Arial" charset="0"/>
              <a:ea typeface="굴림" pitchFamily="50" charset="-127"/>
            </a:endParaRPr>
          </a:p>
          <a:p>
            <a:pPr algn="l"/>
            <a:endParaRPr lang="en-US" altLang="ko-KR" sz="24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5325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6845300" cy="4494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바닥글 개체 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25326" y="6550223"/>
            <a:ext cx="3818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77, 094014 (2008)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00675" cy="865188"/>
          </a:xfrm>
        </p:spPr>
        <p:txBody>
          <a:bodyPr/>
          <a:lstStyle/>
          <a:p>
            <a:r>
              <a:rPr lang="en-US" altLang="ko-KR" sz="3600" b="1" dirty="0" err="1">
                <a:solidFill>
                  <a:srgbClr val="000080"/>
                </a:solidFill>
                <a:latin typeface="Comic Sans MS" pitchFamily="66" charset="0"/>
              </a:rPr>
              <a:t>Pion</a:t>
            </a:r>
            <a:r>
              <a:rPr lang="en-US" altLang="ko-KR" sz="3600" b="1" dirty="0">
                <a:solidFill>
                  <a:srgbClr val="000080"/>
                </a:solidFill>
                <a:latin typeface="Comic Sans MS" pitchFamily="66" charset="0"/>
              </a:rPr>
              <a:t> EM form factor</a:t>
            </a:r>
          </a:p>
        </p:txBody>
      </p:sp>
      <p:pic>
        <p:nvPicPr>
          <p:cNvPr id="141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420938"/>
            <a:ext cx="8208962" cy="2455862"/>
          </a:xfrm>
          <a:noFill/>
          <a:ln/>
        </p:spPr>
      </p:pic>
      <p:pic>
        <p:nvPicPr>
          <p:cNvPr id="1413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651500" y="333375"/>
            <a:ext cx="3162300" cy="1150938"/>
          </a:xfrm>
          <a:noFill/>
          <a:ln/>
        </p:spPr>
      </p:pic>
      <p:sp>
        <p:nvSpPr>
          <p:cNvPr id="18" name="바닥글 개체 틀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92500" y="1557338"/>
            <a:ext cx="4678363" cy="2952750"/>
            <a:chOff x="2200" y="981"/>
            <a:chExt cx="2947" cy="1860"/>
          </a:xfrm>
        </p:grpSpPr>
        <p:sp>
          <p:nvSpPr>
            <p:cNvPr id="141317" name="Oval 5"/>
            <p:cNvSpPr>
              <a:spLocks noChangeArrowheads="1"/>
            </p:cNvSpPr>
            <p:nvPr/>
          </p:nvSpPr>
          <p:spPr bwMode="auto">
            <a:xfrm>
              <a:off x="2200" y="1979"/>
              <a:ext cx="953" cy="862"/>
            </a:xfrm>
            <a:prstGeom prst="ellipse">
              <a:avLst/>
            </a:prstGeom>
            <a:solidFill>
              <a:srgbClr val="FF9900">
                <a:alpha val="11000"/>
              </a:srgbClr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 flipV="1">
              <a:off x="2880" y="1207"/>
              <a:ext cx="862" cy="81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319" name="AutoShape 7"/>
            <p:cNvSpPr>
              <a:spLocks noChangeArrowheads="1"/>
            </p:cNvSpPr>
            <p:nvPr/>
          </p:nvSpPr>
          <p:spPr bwMode="auto">
            <a:xfrm>
              <a:off x="3787" y="981"/>
              <a:ext cx="1360" cy="409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99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/>
                <a:t>Hard Part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9750" y="3213100"/>
            <a:ext cx="7489825" cy="3313113"/>
            <a:chOff x="340" y="2024"/>
            <a:chExt cx="4718" cy="2087"/>
          </a:xfrm>
        </p:grpSpPr>
        <p:sp>
          <p:nvSpPr>
            <p:cNvPr id="141320" name="Oval 8"/>
            <p:cNvSpPr>
              <a:spLocks noChangeArrowheads="1"/>
            </p:cNvSpPr>
            <p:nvPr/>
          </p:nvSpPr>
          <p:spPr bwMode="auto">
            <a:xfrm>
              <a:off x="340" y="2024"/>
              <a:ext cx="908" cy="862"/>
            </a:xfrm>
            <a:prstGeom prst="ellipse">
              <a:avLst/>
            </a:prstGeom>
            <a:solidFill>
              <a:srgbClr val="FF99CC">
                <a:alpha val="14000"/>
              </a:srgbClr>
            </a:solidFill>
            <a:ln w="2857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1321" name="Oval 9"/>
            <p:cNvSpPr>
              <a:spLocks noChangeArrowheads="1"/>
            </p:cNvSpPr>
            <p:nvPr/>
          </p:nvSpPr>
          <p:spPr bwMode="auto">
            <a:xfrm>
              <a:off x="4150" y="2115"/>
              <a:ext cx="908" cy="862"/>
            </a:xfrm>
            <a:prstGeom prst="ellipse">
              <a:avLst/>
            </a:prstGeom>
            <a:solidFill>
              <a:srgbClr val="FF99CC">
                <a:alpha val="14000"/>
              </a:srgbClr>
            </a:solidFill>
            <a:ln w="2857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>
              <a:off x="930" y="2840"/>
              <a:ext cx="1315" cy="726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323" name="Line 11"/>
            <p:cNvSpPr>
              <a:spLocks noChangeShapeType="1"/>
            </p:cNvSpPr>
            <p:nvPr/>
          </p:nvSpPr>
          <p:spPr bwMode="auto">
            <a:xfrm flipH="1">
              <a:off x="2971" y="2704"/>
              <a:ext cx="1224" cy="862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324" name="AutoShape 12"/>
            <p:cNvSpPr>
              <a:spLocks noChangeArrowheads="1"/>
            </p:cNvSpPr>
            <p:nvPr/>
          </p:nvSpPr>
          <p:spPr bwMode="auto">
            <a:xfrm>
              <a:off x="1882" y="3612"/>
              <a:ext cx="1723" cy="49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/>
                <a:t>Soft part: pion WF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03350" y="1412875"/>
            <a:ext cx="2160588" cy="2160588"/>
            <a:chOff x="884" y="890"/>
            <a:chExt cx="1361" cy="1361"/>
          </a:xfrm>
        </p:grpSpPr>
        <p:sp>
          <p:nvSpPr>
            <p:cNvPr id="141325" name="Line 13"/>
            <p:cNvSpPr>
              <a:spLocks noChangeShapeType="1"/>
            </p:cNvSpPr>
            <p:nvPr/>
          </p:nvSpPr>
          <p:spPr bwMode="auto">
            <a:xfrm>
              <a:off x="1292" y="1298"/>
              <a:ext cx="318" cy="95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326" name="AutoShape 14"/>
            <p:cNvSpPr>
              <a:spLocks noChangeArrowheads="1"/>
            </p:cNvSpPr>
            <p:nvPr/>
          </p:nvSpPr>
          <p:spPr bwMode="auto">
            <a:xfrm>
              <a:off x="884" y="890"/>
              <a:ext cx="1361" cy="454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Sudakov FF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1844675"/>
            <a:ext cx="2895600" cy="2362200"/>
            <a:chOff x="1872" y="1200"/>
            <a:chExt cx="1824" cy="1488"/>
          </a:xfrm>
        </p:grpSpPr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1920" y="1200"/>
              <a:ext cx="1776" cy="1488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68" y="1248"/>
              <a:ext cx="1344" cy="1152"/>
              <a:chOff x="1152" y="2400"/>
              <a:chExt cx="1344" cy="1152"/>
            </a:xfrm>
          </p:grpSpPr>
          <p:sp>
            <p:nvSpPr>
              <p:cNvPr id="202764" name="Line 12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672" cy="528"/>
              </a:xfrm>
              <a:prstGeom prst="line">
                <a:avLst/>
              </a:prstGeom>
              <a:noFill/>
              <a:ln w="76200">
                <a:solidFill>
                  <a:srgbClr val="999999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02765" name="Line 13"/>
              <p:cNvSpPr>
                <a:spLocks noChangeShapeType="1"/>
              </p:cNvSpPr>
              <p:nvPr/>
            </p:nvSpPr>
            <p:spPr bwMode="auto">
              <a:xfrm flipV="1">
                <a:off x="1152" y="2400"/>
                <a:ext cx="1104" cy="816"/>
              </a:xfrm>
              <a:prstGeom prst="line">
                <a:avLst/>
              </a:prstGeom>
              <a:noFill/>
              <a:ln w="76200">
                <a:solidFill>
                  <a:srgbClr val="999999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2256" y="1488"/>
              <a:ext cx="480" cy="384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999999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/>
                <a:t>q</a:t>
              </a:r>
            </a:p>
          </p:txBody>
        </p:sp>
        <p:sp>
          <p:nvSpPr>
            <p:cNvPr id="202767" name="Oval 15"/>
            <p:cNvSpPr>
              <a:spLocks noChangeArrowheads="1"/>
            </p:cNvSpPr>
            <p:nvPr/>
          </p:nvSpPr>
          <p:spPr bwMode="auto">
            <a:xfrm>
              <a:off x="2736" y="1968"/>
              <a:ext cx="480" cy="384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dist="38089" dir="174002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/>
                <a:t>q</a:t>
              </a:r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 flipV="1">
              <a:off x="1872" y="1200"/>
              <a:ext cx="1824" cy="1392"/>
            </a:xfrm>
            <a:prstGeom prst="line">
              <a:avLst/>
            </a:prstGeom>
            <a:noFill/>
            <a:ln w="76200">
              <a:solidFill>
                <a:srgbClr val="000080">
                  <a:alpha val="97000"/>
                </a:srgbClr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769" name="Line 17"/>
            <p:cNvSpPr>
              <a:spLocks noChangeShapeType="1"/>
            </p:cNvSpPr>
            <p:nvPr/>
          </p:nvSpPr>
          <p:spPr bwMode="auto">
            <a:xfrm>
              <a:off x="2892" y="2088"/>
              <a:ext cx="144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211638" y="2133600"/>
            <a:ext cx="3533775" cy="1241425"/>
            <a:chOff x="2653" y="1344"/>
            <a:chExt cx="2226" cy="782"/>
          </a:xfrm>
        </p:grpSpPr>
        <p:pic>
          <p:nvPicPr>
            <p:cNvPr id="202770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0" y="1797"/>
              <a:ext cx="454" cy="32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2772" name="Text Box 20"/>
            <p:cNvSpPr txBox="1">
              <a:spLocks noChangeArrowheads="1"/>
            </p:cNvSpPr>
            <p:nvPr/>
          </p:nvSpPr>
          <p:spPr bwMode="auto">
            <a:xfrm>
              <a:off x="2653" y="1344"/>
              <a:ext cx="222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800" dirty="0"/>
                <a:t>How the quark and </a:t>
              </a:r>
              <a:r>
                <a:rPr lang="en-US" altLang="ko-KR" sz="1800" dirty="0" err="1"/>
                <a:t>antiquark</a:t>
              </a:r>
              <a:r>
                <a:rPr lang="en-US" altLang="ko-KR" sz="1800" dirty="0"/>
                <a:t> </a:t>
              </a:r>
            </a:p>
            <a:p>
              <a:pPr algn="l"/>
              <a:r>
                <a:rPr lang="en-US" altLang="ko-KR" sz="1800" dirty="0"/>
                <a:t>carry the momentum fraction</a:t>
              </a:r>
            </a:p>
            <a:p>
              <a:pPr algn="l"/>
              <a:r>
                <a:rPr lang="en-US" altLang="ko-KR" sz="1800" dirty="0"/>
                <a:t>of the mesons in </a:t>
              </a:r>
            </a:p>
          </p:txBody>
        </p:sp>
      </p:grpSp>
      <p:pic>
        <p:nvPicPr>
          <p:cNvPr id="202773" name="Picture 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5373688"/>
            <a:ext cx="8569325" cy="677862"/>
          </a:xfrm>
          <a:noFill/>
          <a:ln/>
        </p:spPr>
      </p:pic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447675" y="4816475"/>
            <a:ext cx="3395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008000"/>
                </a:solidFill>
              </a:rPr>
              <a:t>Leading-twist meson DAs</a:t>
            </a:r>
          </a:p>
        </p:txBody>
      </p:sp>
      <p:sp>
        <p:nvSpPr>
          <p:cNvPr id="202776" name="AutoShape 24"/>
          <p:cNvSpPr>
            <a:spLocks noChangeArrowheads="1"/>
          </p:cNvSpPr>
          <p:nvPr/>
        </p:nvSpPr>
        <p:spPr bwMode="auto">
          <a:xfrm>
            <a:off x="179388" y="5373688"/>
            <a:ext cx="8713787" cy="7921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" name="그룹 2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0825" y="1628775"/>
            <a:ext cx="8713788" cy="1368425"/>
            <a:chOff x="68" y="1026"/>
            <a:chExt cx="5489" cy="862"/>
          </a:xfrm>
        </p:grpSpPr>
        <p:pic>
          <p:nvPicPr>
            <p:cNvPr id="206867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434"/>
              <a:ext cx="5398" cy="42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6868" name="Text Box 20"/>
            <p:cNvSpPr txBox="1">
              <a:spLocks noChangeArrowheads="1"/>
            </p:cNvSpPr>
            <p:nvPr/>
          </p:nvSpPr>
          <p:spPr bwMode="auto">
            <a:xfrm>
              <a:off x="113" y="1026"/>
              <a:ext cx="21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dirty="0">
                  <a:solidFill>
                    <a:srgbClr val="008000"/>
                  </a:solidFill>
                </a:rPr>
                <a:t>Leading-twist meson DAs</a:t>
              </a:r>
            </a:p>
          </p:txBody>
        </p:sp>
        <p:sp>
          <p:nvSpPr>
            <p:cNvPr id="206869" name="AutoShape 21"/>
            <p:cNvSpPr>
              <a:spLocks noChangeArrowheads="1"/>
            </p:cNvSpPr>
            <p:nvPr/>
          </p:nvSpPr>
          <p:spPr bwMode="auto">
            <a:xfrm>
              <a:off x="68" y="1389"/>
              <a:ext cx="5489" cy="49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23850" y="3592513"/>
            <a:ext cx="8496300" cy="2473325"/>
            <a:chOff x="204" y="2263"/>
            <a:chExt cx="5352" cy="1558"/>
          </a:xfrm>
        </p:grpSpPr>
        <p:sp>
          <p:nvSpPr>
            <p:cNvPr id="206872" name="Text Box 24"/>
            <p:cNvSpPr txBox="1">
              <a:spLocks noChangeArrowheads="1"/>
            </p:cNvSpPr>
            <p:nvPr/>
          </p:nvSpPr>
          <p:spPr bwMode="auto">
            <a:xfrm>
              <a:off x="282" y="2263"/>
              <a:ext cx="29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dirty="0">
                  <a:solidFill>
                    <a:srgbClr val="008000"/>
                  </a:solidFill>
                </a:rPr>
                <a:t>Two-particle twist-three meson DAs</a:t>
              </a:r>
            </a:p>
          </p:txBody>
        </p:sp>
        <p:pic>
          <p:nvPicPr>
            <p:cNvPr id="206876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2659"/>
              <a:ext cx="5352" cy="116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6878" name="AutoShape 30"/>
            <p:cNvSpPr>
              <a:spLocks noChangeArrowheads="1"/>
            </p:cNvSpPr>
            <p:nvPr/>
          </p:nvSpPr>
          <p:spPr bwMode="auto">
            <a:xfrm>
              <a:off x="249" y="2659"/>
              <a:ext cx="5307" cy="113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8" name="그룹 2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6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928670"/>
            <a:ext cx="6335713" cy="5300663"/>
          </a:xfrm>
          <a:noFill/>
          <a:ln/>
        </p:spPr>
      </p:pic>
      <p:sp>
        <p:nvSpPr>
          <p:cNvPr id="23" name="바닥글 개체 틀 2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5720" y="1000108"/>
            <a:ext cx="8302625" cy="2592387"/>
            <a:chOff x="431" y="935"/>
            <a:chExt cx="5230" cy="1633"/>
          </a:xfrm>
        </p:grpSpPr>
        <p:sp>
          <p:nvSpPr>
            <p:cNvPr id="208919" name="AutoShape 23"/>
            <p:cNvSpPr>
              <a:spLocks noChangeArrowheads="1"/>
            </p:cNvSpPr>
            <p:nvPr/>
          </p:nvSpPr>
          <p:spPr bwMode="auto">
            <a:xfrm>
              <a:off x="431" y="935"/>
              <a:ext cx="4263" cy="163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921" name="Line 25"/>
            <p:cNvSpPr>
              <a:spLocks noChangeShapeType="1"/>
            </p:cNvSpPr>
            <p:nvPr/>
          </p:nvSpPr>
          <p:spPr bwMode="auto">
            <a:xfrm>
              <a:off x="4694" y="1797"/>
              <a:ext cx="227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923" name="Text Box 27"/>
            <p:cNvSpPr txBox="1">
              <a:spLocks noChangeArrowheads="1"/>
            </p:cNvSpPr>
            <p:nvPr/>
          </p:nvSpPr>
          <p:spPr bwMode="auto">
            <a:xfrm>
              <a:off x="4939" y="1691"/>
              <a:ext cx="722" cy="268"/>
            </a:xfrm>
            <a:prstGeom prst="rect">
              <a:avLst/>
            </a:prstGeom>
            <a:noFill/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>
                  <a:solidFill>
                    <a:srgbClr val="008000"/>
                  </a:solidFill>
                </a:rPr>
                <a:t>Pion DA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85720" y="3643314"/>
            <a:ext cx="8358187" cy="2592388"/>
            <a:chOff x="431" y="2614"/>
            <a:chExt cx="5265" cy="1633"/>
          </a:xfrm>
        </p:grpSpPr>
        <p:sp>
          <p:nvSpPr>
            <p:cNvPr id="208920" name="AutoShape 24"/>
            <p:cNvSpPr>
              <a:spLocks noChangeArrowheads="1"/>
            </p:cNvSpPr>
            <p:nvPr/>
          </p:nvSpPr>
          <p:spPr bwMode="auto">
            <a:xfrm>
              <a:off x="431" y="2614"/>
              <a:ext cx="4263" cy="163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922" name="Line 26"/>
            <p:cNvSpPr>
              <a:spLocks noChangeShapeType="1"/>
            </p:cNvSpPr>
            <p:nvPr/>
          </p:nvSpPr>
          <p:spPr bwMode="auto">
            <a:xfrm>
              <a:off x="4694" y="3385"/>
              <a:ext cx="227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924" name="Text Box 28"/>
            <p:cNvSpPr txBox="1">
              <a:spLocks noChangeArrowheads="1"/>
            </p:cNvSpPr>
            <p:nvPr/>
          </p:nvSpPr>
          <p:spPr bwMode="auto">
            <a:xfrm>
              <a:off x="4921" y="3249"/>
              <a:ext cx="775" cy="268"/>
            </a:xfrm>
            <a:prstGeom prst="rect">
              <a:avLst/>
            </a:prstGeom>
            <a:noFill/>
            <a:ln w="2857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>
                  <a:solidFill>
                    <a:srgbClr val="008000"/>
                  </a:solidFill>
                </a:rPr>
                <a:t>Kaon DA</a:t>
              </a:r>
            </a:p>
          </p:txBody>
        </p:sp>
      </p:grpSp>
      <p:grpSp>
        <p:nvGrpSpPr>
          <p:cNvPr id="20" name="그룹 2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4429124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SiNam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HChK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A.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ea typeface="굴림" pitchFamily="50" charset="-127"/>
              </a:rPr>
              <a:t>H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osaka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M.Musakhanov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Phys.Rev.D74,014019 (2006)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92075" y="1674813"/>
            <a:ext cx="44799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4495800" y="1697038"/>
            <a:ext cx="44958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609600" y="1828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200" b="1">
                <a:solidFill>
                  <a:srgbClr val="000080"/>
                </a:solidFill>
              </a:rPr>
              <a:t>Pion 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5105400" y="18288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3200" b="1">
                <a:solidFill>
                  <a:srgbClr val="000080"/>
                </a:solidFill>
              </a:rPr>
              <a:t>Kaon </a:t>
            </a:r>
          </a:p>
        </p:txBody>
      </p:sp>
      <p:grpSp>
        <p:nvGrpSpPr>
          <p:cNvPr id="12" name="그룹 2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바닥글 개체 틀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6" name="직사각형 15"/>
          <p:cNvSpPr/>
          <p:nvPr/>
        </p:nvSpPr>
        <p:spPr>
          <a:xfrm>
            <a:off x="5202345" y="6581001"/>
            <a:ext cx="3941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SiNam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H.-Ch.Kim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Phys.Rev.D74, 076005 (2006)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2997200"/>
            <a:ext cx="5256212" cy="609600"/>
          </a:xfrm>
        </p:spPr>
        <p:txBody>
          <a:bodyPr/>
          <a:lstStyle/>
          <a:p>
            <a:pPr algn="l"/>
            <a:r>
              <a:rPr lang="en-US" altLang="ko-KR" sz="2400" b="1" dirty="0">
                <a:solidFill>
                  <a:srgbClr val="000080"/>
                </a:solidFill>
                <a:latin typeface="Comic Sans MS" pitchFamily="66" charset="0"/>
              </a:rPr>
              <a:t>1-loop QCD evolution equation</a:t>
            </a: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468313" y="4941888"/>
            <a:ext cx="70135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250825" y="3573463"/>
            <a:ext cx="85217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323850" y="1341438"/>
            <a:ext cx="6605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000" b="1" dirty="0" err="1">
                <a:solidFill>
                  <a:srgbClr val="000080"/>
                </a:solidFill>
              </a:rPr>
              <a:t>Schmedding</a:t>
            </a:r>
            <a:r>
              <a:rPr lang="en-US" altLang="ko-KR" sz="2000" b="1" dirty="0">
                <a:solidFill>
                  <a:srgbClr val="000080"/>
                </a:solidFill>
              </a:rPr>
              <a:t> and </a:t>
            </a:r>
            <a:r>
              <a:rPr lang="en-US" altLang="ko-KR" sz="2000" b="1" dirty="0" err="1">
                <a:solidFill>
                  <a:srgbClr val="000080"/>
                </a:solidFill>
              </a:rPr>
              <a:t>Yakovlev</a:t>
            </a:r>
            <a:r>
              <a:rPr lang="en-US" altLang="ko-KR" sz="2000" b="1" dirty="0">
                <a:solidFill>
                  <a:srgbClr val="000080"/>
                </a:solidFill>
              </a:rPr>
              <a:t> scale: at 2.4 </a:t>
            </a:r>
            <a:r>
              <a:rPr lang="en-US" altLang="ko-KR" sz="2000" b="1" dirty="0" err="1">
                <a:solidFill>
                  <a:srgbClr val="000080"/>
                </a:solidFill>
              </a:rPr>
              <a:t>GeV</a:t>
            </a:r>
            <a:r>
              <a:rPr lang="en-US" altLang="ko-KR" sz="2000" b="1" dirty="0">
                <a:solidFill>
                  <a:srgbClr val="000080"/>
                </a:solidFill>
              </a:rPr>
              <a:t> </a:t>
            </a:r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5400000">
            <a:off x="1223169" y="1881982"/>
            <a:ext cx="433387" cy="6477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1979613" y="2066925"/>
            <a:ext cx="5048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latin typeface="Comic Sans MS" pitchFamily="66" charset="0"/>
              </a:rPr>
              <a:t>CLEO Experiment: PRD 57, 33 (1998) </a:t>
            </a:r>
          </a:p>
        </p:txBody>
      </p:sp>
      <p:sp>
        <p:nvSpPr>
          <p:cNvPr id="104467" name="AutoShape 19"/>
          <p:cNvSpPr>
            <a:spLocks noChangeArrowheads="1"/>
          </p:cNvSpPr>
          <p:nvPr/>
        </p:nvSpPr>
        <p:spPr bwMode="auto">
          <a:xfrm>
            <a:off x="179388" y="2924175"/>
            <a:ext cx="8712200" cy="35290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4" name="그룹 2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5202345" y="6581001"/>
            <a:ext cx="3941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SiNam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H.-Ch.Kim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Phys.Rev.D74, 076005 (2006)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</a:blip>
          <a:srcRect/>
          <a:stretch>
            <a:fillRect/>
          </a:stretch>
        </p:blipFill>
        <p:spPr bwMode="auto">
          <a:xfrm>
            <a:off x="827088" y="1484313"/>
            <a:ext cx="6624637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364163" y="3284538"/>
            <a:ext cx="259238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8008938" y="2943225"/>
            <a:ext cx="884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chemeClr val="accent2"/>
                </a:solidFill>
              </a:rPr>
              <a:t>2</a:t>
            </a:r>
            <a:r>
              <a:rPr lang="en-US" altLang="ko-KR" sz="1600">
                <a:solidFill>
                  <a:schemeClr val="accent2"/>
                </a:solidFill>
                <a:latin typeface="Mathematica1" pitchFamily="2" charset="2"/>
              </a:rPr>
              <a:t>s</a:t>
            </a:r>
          </a:p>
          <a:p>
            <a:r>
              <a:rPr lang="en-US" altLang="ko-KR" sz="1600">
                <a:solidFill>
                  <a:schemeClr val="accent2"/>
                </a:solidFill>
                <a:latin typeface="Comic Sans MS" pitchFamily="66" charset="0"/>
              </a:rPr>
              <a:t>ellipsis</a:t>
            </a:r>
          </a:p>
        </p:txBody>
      </p:sp>
      <p:grpSp>
        <p:nvGrpSpPr>
          <p:cNvPr id="10" name="그룹 2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14" name="직사각형 13"/>
          <p:cNvSpPr/>
          <p:nvPr/>
        </p:nvSpPr>
        <p:spPr>
          <a:xfrm>
            <a:off x="5202345" y="6581001"/>
            <a:ext cx="3941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SiNam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H.-Ch.Kim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, Phys.Rev.D74, 076005 (2006)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04553" name="Text Box 9"/>
          <p:cNvSpPr txBox="1">
            <a:spLocks noChangeArrowheads="1"/>
          </p:cNvSpPr>
          <p:nvPr/>
        </p:nvSpPr>
        <p:spPr bwMode="auto">
          <a:xfrm>
            <a:off x="142844" y="1142984"/>
            <a:ext cx="8763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Kaon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Semileptonic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decay (K</a:t>
            </a:r>
            <a:r>
              <a:rPr lang="en-US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l3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Decay process in terms of electroweak interaction </a:t>
            </a: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Flavor changing process for SU(3) symmetry breaking (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s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  <a:sym typeface="Symbol" pitchFamily="16" charset="2"/>
              </a:rPr>
              <a:t>d,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u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)</a:t>
            </a: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Useful in testing validity of models concerning low energy theorems</a:t>
            </a: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Decay amplitude defined by</a:t>
            </a: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Cabbibo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Maskawa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-Kobayashi (CMK) matrix element ~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sin</a:t>
            </a:r>
            <a:r>
              <a:rPr lang="en-US" sz="2000" i="1" dirty="0" err="1">
                <a:solidFill>
                  <a:srgbClr val="002060"/>
                </a:solidFill>
                <a:latin typeface="Arial" charset="0"/>
                <a:sym typeface="Symbol" pitchFamily="16" charset="2"/>
              </a:rPr>
              <a:t></a:t>
            </a:r>
            <a:r>
              <a:rPr lang="en-US" sz="2000" baseline="-25000" dirty="0" err="1">
                <a:solidFill>
                  <a:srgbClr val="002060"/>
                </a:solidFill>
                <a:latin typeface="Arial" charset="0"/>
              </a:rPr>
              <a:t>c</a:t>
            </a:r>
            <a:endParaRPr lang="en-US" sz="2000" baseline="-25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00400"/>
            <a:ext cx="4343400" cy="77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892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4572000"/>
            <a:ext cx="4972050" cy="747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2" name="바닥글 개체 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75, 094011 (2007)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214313" y="1143000"/>
            <a:ext cx="3357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QCD Lagrangian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429652" cy="79539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9"/>
            <a:ext cx="4071966" cy="124421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2" name="그룹 21"/>
          <p:cNvGrpSpPr/>
          <p:nvPr/>
        </p:nvGrpSpPr>
        <p:grpSpPr>
          <a:xfrm>
            <a:off x="428596" y="4857760"/>
            <a:ext cx="5119669" cy="1721695"/>
            <a:chOff x="428596" y="4857760"/>
            <a:chExt cx="5119669" cy="1721695"/>
          </a:xfrm>
        </p:grpSpPr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857760"/>
              <a:ext cx="5119669" cy="140084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14480" y="6215082"/>
              <a:ext cx="3767143" cy="36437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</p:grp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85720" y="4286256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Running coupling constant</a:t>
            </a:r>
            <a:endParaRPr lang="ko-KR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5" name="직선 화살표 연결선 24"/>
          <p:cNvCxnSpPr>
            <a:stCxn id="23" idx="3"/>
          </p:cNvCxnSpPr>
          <p:nvPr/>
        </p:nvCxnSpPr>
        <p:spPr bwMode="auto">
          <a:xfrm>
            <a:off x="3786182" y="4486311"/>
            <a:ext cx="428628" cy="142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7600" y="4357694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Non-</a:t>
            </a:r>
            <a:r>
              <a:rPr lang="en-US" altLang="ko-KR" sz="1800" dirty="0" err="1" smtClean="0">
                <a:solidFill>
                  <a:schemeClr val="accent2">
                    <a:lumMod val="75000"/>
                  </a:schemeClr>
                </a:solidFill>
              </a:rPr>
              <a:t>perturbative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 in low-energy regime</a:t>
            </a:r>
            <a:endParaRPr lang="ko-KR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8" name="직선 화살표 연결선 27"/>
          <p:cNvCxnSpPr/>
          <p:nvPr/>
        </p:nvCxnSpPr>
        <p:spPr bwMode="auto">
          <a:xfrm rot="10800000">
            <a:off x="4357686" y="3714752"/>
            <a:ext cx="571504" cy="2857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0628" y="3857628"/>
            <a:ext cx="256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5</a:t>
            </a:r>
            <a:r>
              <a:rPr lang="en-US" altLang="ko-KR" sz="1600" dirty="0" smtClean="0"/>
              <a:t>0-100 </a:t>
            </a:r>
            <a:r>
              <a:rPr lang="en-US" altLang="ko-KR" sz="1600" dirty="0" err="1" smtClean="0"/>
              <a:t>MeV</a:t>
            </a:r>
            <a:r>
              <a:rPr lang="en-US" altLang="ko-KR" sz="1600" dirty="0" smtClean="0"/>
              <a:t> from </a:t>
            </a:r>
            <a:r>
              <a:rPr lang="en-US" altLang="ko-KR" sz="1600" dirty="0" err="1" smtClean="0"/>
              <a:t>ChPT</a:t>
            </a:r>
            <a:endParaRPr lang="ko-KR" altLang="en-US" sz="1600" dirty="0"/>
          </a:p>
        </p:txBody>
      </p: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From QCD to 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An effective theory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06601" name="Text Box 9"/>
          <p:cNvSpPr txBox="1">
            <a:spLocks noChangeArrowheads="1"/>
          </p:cNvSpPr>
          <p:nvPr/>
        </p:nvSpPr>
        <p:spPr bwMode="auto">
          <a:xfrm>
            <a:off x="0" y="1000108"/>
            <a:ext cx="8382000" cy="48936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Vector and  scalar form factors for decay (K</a:t>
            </a:r>
            <a:r>
              <a:rPr lang="en-US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l3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Weak current and Flavor changing matrix element</a:t>
            </a: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where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</a:rPr>
              <a:t>t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indicates the momentum transfer by W-boson</a:t>
            </a: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Decay form factor in terms of scalar and vector form factors</a:t>
            </a: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where the scalar form factor is defined by</a:t>
            </a:r>
          </a:p>
          <a:p>
            <a:pPr algn="l"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7531100" cy="1203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994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8039100" cy="757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994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643578"/>
            <a:ext cx="3835400" cy="747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4" name="그룹 1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75, 094011 (2007)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12745" name="Text Box 9"/>
          <p:cNvSpPr txBox="1">
            <a:spLocks noChangeArrowheads="1"/>
          </p:cNvSpPr>
          <p:nvPr/>
        </p:nvSpPr>
        <p:spPr bwMode="auto">
          <a:xfrm>
            <a:off x="0" y="1000108"/>
            <a:ext cx="83820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Low energy constants related to K</a:t>
            </a:r>
            <a:r>
              <a:rPr lang="en-US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l3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l"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6019800" cy="4349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1714480" y="3071810"/>
            <a:ext cx="3124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1714480" y="4572008"/>
            <a:ext cx="3124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4" name="그룹 1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75, 094011 (2007)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14793" name="Text Box 9"/>
          <p:cNvSpPr txBox="1">
            <a:spLocks noChangeArrowheads="1"/>
          </p:cNvSpPr>
          <p:nvPr/>
        </p:nvSpPr>
        <p:spPr bwMode="auto">
          <a:xfrm>
            <a:off x="0" y="1071546"/>
            <a:ext cx="83820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Low energy constants related to K</a:t>
            </a:r>
            <a:r>
              <a:rPr lang="en-US" sz="2400" baseline="-25000" dirty="0">
                <a:solidFill>
                  <a:srgbClr val="002060"/>
                </a:solidFill>
                <a:latin typeface="Arial Black" pitchFamily="34" charset="0"/>
              </a:rPr>
              <a:t>l3</a:t>
            </a:r>
            <a:r>
              <a:rPr lang="en-US" sz="2400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Low energy constant </a:t>
            </a:r>
            <a:r>
              <a:rPr lang="en-US" sz="2000" i="1" dirty="0">
                <a:solidFill>
                  <a:srgbClr val="002060"/>
                </a:solidFill>
                <a:latin typeface="Arial" charset="0"/>
              </a:rPr>
              <a:t>L</a:t>
            </a:r>
            <a:r>
              <a:rPr lang="en-US" sz="2000" baseline="-25000" dirty="0">
                <a:solidFill>
                  <a:srgbClr val="002060"/>
                </a:solidFill>
                <a:latin typeface="Arial" charset="0"/>
              </a:rPr>
              <a:t>5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in the large </a:t>
            </a:r>
            <a:r>
              <a:rPr lang="en-US" sz="2000" i="1" dirty="0" err="1">
                <a:solidFill>
                  <a:srgbClr val="002060"/>
                </a:solidFill>
                <a:latin typeface="Arial" charset="0"/>
              </a:rPr>
              <a:t>N</a:t>
            </a:r>
            <a:r>
              <a:rPr lang="en-US" sz="2000" i="1" baseline="-25000" dirty="0" err="1">
                <a:solidFill>
                  <a:srgbClr val="002060"/>
                </a:solidFill>
                <a:latin typeface="Arial" charset="0"/>
              </a:rPr>
              <a:t>c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limit </a:t>
            </a: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Low energy constant </a:t>
            </a:r>
            <a:r>
              <a:rPr lang="en-US" sz="2000" i="1" dirty="0">
                <a:solidFill>
                  <a:srgbClr val="002060"/>
                </a:solidFill>
                <a:latin typeface="Arial" charset="0"/>
              </a:rPr>
              <a:t>L</a:t>
            </a:r>
            <a:r>
              <a:rPr lang="en-US" sz="2000" baseline="-25000" dirty="0">
                <a:solidFill>
                  <a:srgbClr val="002060"/>
                </a:solidFill>
                <a:latin typeface="Arial" charset="0"/>
              </a:rPr>
              <a:t>9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in the large </a:t>
            </a:r>
            <a:r>
              <a:rPr lang="en-US" sz="2000" i="1" dirty="0" err="1">
                <a:solidFill>
                  <a:srgbClr val="002060"/>
                </a:solidFill>
                <a:latin typeface="Arial" charset="0"/>
              </a:rPr>
              <a:t>N</a:t>
            </a:r>
            <a:r>
              <a:rPr lang="en-US" sz="2000" i="1" baseline="-25000" dirty="0" err="1">
                <a:solidFill>
                  <a:srgbClr val="002060"/>
                </a:solidFill>
                <a:latin typeface="Arial" charset="0"/>
              </a:rPr>
              <a:t>c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limit ~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Callam-Treiman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Theorem</a:t>
            </a: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2006600" cy="879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404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643314"/>
            <a:ext cx="3651250" cy="874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1357290" y="4714884"/>
            <a:ext cx="3276600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L</a:t>
            </a:r>
            <a:r>
              <a:rPr lang="en-US" altLang="ko-KR" sz="20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5 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= 1.6~2.0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sym typeface="Symbol" pitchFamily="16" charset="2"/>
              </a:rPr>
              <a:t>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10</a:t>
            </a:r>
            <a:r>
              <a:rPr lang="en-US" altLang="ko-KR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-3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(exp)</a:t>
            </a:r>
          </a:p>
          <a:p>
            <a:r>
              <a:rPr lang="en-US" altLang="ko-KR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L</a:t>
            </a:r>
            <a:r>
              <a:rPr lang="en-US" altLang="ko-KR" sz="20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9 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= 6.7~7.4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sym typeface="Symbol" pitchFamily="16" charset="2"/>
              </a:rPr>
              <a:t>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10</a:t>
            </a:r>
            <a:r>
              <a:rPr lang="en-US" altLang="ko-KR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-3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(exp)  </a:t>
            </a:r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  <p:grpSp>
        <p:nvGrpSpPr>
          <p:cNvPr id="14" name="그룹 1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75, 094011 (2007)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927225"/>
            <a:ext cx="4724400" cy="3787775"/>
            <a:chOff x="240" y="1104"/>
            <a:chExt cx="2976" cy="23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" y="1104"/>
              <a:ext cx="2976" cy="2386"/>
              <a:chOff x="240" y="1104"/>
              <a:chExt cx="2976" cy="2386"/>
            </a:xfrm>
          </p:grpSpPr>
          <p:pic>
            <p:nvPicPr>
              <p:cNvPr id="49167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104"/>
                <a:ext cx="2976" cy="23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49168" name="Line 5"/>
              <p:cNvSpPr>
                <a:spLocks noChangeShapeType="1"/>
              </p:cNvSpPr>
              <p:nvPr/>
            </p:nvSpPr>
            <p:spPr bwMode="auto">
              <a:xfrm flipV="1">
                <a:off x="720" y="1344"/>
                <a:ext cx="2352" cy="17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9166" name="Line 6"/>
            <p:cNvSpPr>
              <a:spLocks noChangeShapeType="1"/>
            </p:cNvSpPr>
            <p:nvPr/>
          </p:nvSpPr>
          <p:spPr bwMode="auto">
            <a:xfrm>
              <a:off x="886" y="1920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9156" name="Oval 8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038" name="Text Box 14"/>
          <p:cNvSpPr txBox="1">
            <a:spLocks noChangeArrowheads="1"/>
          </p:cNvSpPr>
          <p:nvPr/>
        </p:nvSpPr>
        <p:spPr bwMode="auto">
          <a:xfrm>
            <a:off x="142844" y="1071546"/>
            <a:ext cx="7543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Ratio of f</a:t>
            </a:r>
            <a:r>
              <a:rPr lang="en-US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+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(t)/f</a:t>
            </a:r>
            <a:r>
              <a:rPr lang="en-US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+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(0) for K</a:t>
            </a:r>
            <a:r>
              <a:rPr lang="en-US" sz="2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l3</a:t>
            </a:r>
          </a:p>
        </p:txBody>
      </p: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5105400" y="2047875"/>
            <a:ext cx="3810000" cy="16312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Almost linear </a:t>
            </a:r>
          </a:p>
          <a:p>
            <a:pPr algn="l"/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Well consistent with data</a:t>
            </a:r>
          </a:p>
          <a:p>
            <a:pPr algn="l"/>
            <a:r>
              <a:rPr lang="en-US" altLang="ko-KR" sz="2000" i="1" dirty="0">
                <a:solidFill>
                  <a:srgbClr val="002060"/>
                </a:solidFill>
                <a:latin typeface="Arial" charset="0"/>
                <a:sym typeface="Symbol" pitchFamily="16" charset="2"/>
              </a:rPr>
              <a:t></a:t>
            </a:r>
            <a:r>
              <a:rPr lang="en-US" altLang="ko-KR" sz="2000" baseline="-25000" dirty="0">
                <a:solidFill>
                  <a:srgbClr val="002060"/>
                </a:solidFill>
                <a:latin typeface="Arial" charset="0"/>
              </a:rPr>
              <a:t>+ </a:t>
            </a:r>
            <a:r>
              <a:rPr lang="en-US" altLang="ko-KR" sz="2000" dirty="0">
                <a:solidFill>
                  <a:srgbClr val="002060"/>
                </a:solidFill>
                <a:latin typeface="Arial" charset="0"/>
              </a:rPr>
              <a:t>= 0.0303 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(0.0296 by PDG)</a:t>
            </a:r>
            <a:endParaRPr lang="en-US" altLang="ko-KR" sz="2000" baseline="-250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l"/>
            <a:endParaRPr lang="en-US" altLang="ko-KR" sz="2000" baseline="-25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7" name="그룹 16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75, 094011 (2007)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9129" name="Text Box 9"/>
          <p:cNvSpPr txBox="1">
            <a:spLocks noChangeArrowheads="1"/>
          </p:cNvSpPr>
          <p:nvPr/>
        </p:nvSpPr>
        <p:spPr bwMode="auto">
          <a:xfrm>
            <a:off x="381000" y="1343025"/>
            <a:ext cx="8382000" cy="38779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Test of the low energy theorems</a:t>
            </a:r>
          </a:p>
          <a:p>
            <a:pPr algn="l">
              <a:defRPr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Ademollo-Gatto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theorem </a:t>
            </a:r>
          </a:p>
          <a:p>
            <a:pPr algn="l"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algn="l">
              <a:defRPr/>
            </a:pPr>
            <a:endParaRPr lang="en-US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l">
              <a:defRPr/>
            </a:pPr>
            <a:endParaRPr lang="en-US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algn="l">
              <a:defRPr/>
            </a:pPr>
            <a:endParaRPr lang="en-US" sz="20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5120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2286000"/>
            <a:ext cx="2368550" cy="66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4343400" y="2422525"/>
            <a:ext cx="3733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</a:t>
            </a:r>
            <a:r>
              <a:rPr lang="en-US" altLang="ko-KR" sz="20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K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/F</a:t>
            </a:r>
            <a:r>
              <a:rPr lang="en-US" altLang="ko-KR" sz="20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 pitchFamily="16" charset="2"/>
              </a:rPr>
              <a:t>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=1.08 (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1.22 exp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)</a:t>
            </a:r>
          </a:p>
        </p:txBody>
      </p:sp>
      <p:pic>
        <p:nvPicPr>
          <p:cNvPr id="5121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71810"/>
            <a:ext cx="2743200" cy="65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>
            <a:off x="4038600" y="2590800"/>
            <a:ext cx="533400" cy="0"/>
          </a:xfrm>
          <a:prstGeom prst="line">
            <a:avLst/>
          </a:prstGeom>
          <a:ln>
            <a:headEnd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4000496" y="3429000"/>
            <a:ext cx="533400" cy="0"/>
          </a:xfrm>
          <a:prstGeom prst="line">
            <a:avLst/>
          </a:prstGeom>
          <a:ln>
            <a:headEnd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4191000" y="3230563"/>
            <a:ext cx="4267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L</a:t>
            </a:r>
            <a:r>
              <a:rPr lang="en-US" altLang="ko-KR" sz="20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 pitchFamily="16" charset="2"/>
              </a:rPr>
              <a:t>5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= 7.67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 pitchFamily="16" charset="2"/>
              </a:rPr>
              <a:t>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10</a:t>
            </a:r>
            <a:r>
              <a:rPr lang="en-US" altLang="ko-KR" sz="2000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-4 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1.45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sym typeface="Symbol" pitchFamily="16" charset="2"/>
              </a:rPr>
              <a:t>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10</a:t>
            </a:r>
            <a:r>
              <a:rPr lang="en-US" altLang="ko-KR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-3</a:t>
            </a:r>
            <a:r>
              <a:rPr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) !!!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121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733800"/>
            <a:ext cx="1600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1215" name="Text Box 17"/>
          <p:cNvSpPr txBox="1">
            <a:spLocks noChangeArrowheads="1"/>
          </p:cNvSpPr>
          <p:nvPr/>
        </p:nvSpPr>
        <p:spPr bwMode="auto">
          <a:xfrm>
            <a:off x="4191000" y="4022725"/>
            <a:ext cx="4267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ko-KR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L</a:t>
            </a:r>
            <a:r>
              <a:rPr lang="en-US" altLang="ko-KR" sz="20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 pitchFamily="16" charset="2"/>
              </a:rPr>
              <a:t>9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= 6.78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sym typeface="Symbol" pitchFamily="16" charset="2"/>
              </a:rPr>
              <a:t>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10</a:t>
            </a:r>
            <a:r>
              <a:rPr lang="en-US" altLang="ko-KR" sz="2000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-3 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6.9 ~ 7.4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sym typeface="Symbol" pitchFamily="16" charset="2"/>
              </a:rPr>
              <a:t>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10</a:t>
            </a:r>
            <a:r>
              <a:rPr lang="en-US" altLang="ko-KR" sz="20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-3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>
            <a:off x="3929058" y="4143380"/>
            <a:ext cx="533400" cy="0"/>
          </a:xfrm>
          <a:prstGeom prst="line">
            <a:avLst/>
          </a:prstGeom>
          <a:ln>
            <a:headEnd/>
            <a:tailEnd type="stealth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20" name="그룹 19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solidFill>
              <a:srgbClr val="0F5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85918" y="142852"/>
              <a:ext cx="48878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Mesonic</a:t>
              </a: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properties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PRD 75, 094011 (2007)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142976" y="142852"/>
              <a:ext cx="726513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Instanton at finite density</a:t>
              </a:r>
              <a:r>
                <a:rPr lang="en-US" sz="4000" dirty="0" smtClean="0">
                  <a:solidFill>
                    <a:srgbClr val="000080"/>
                  </a:solidFill>
                  <a:latin typeface="Arial Black" pitchFamily="16" charset="0"/>
                </a:rPr>
                <a:t> 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(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  <a:sym typeface="Symbol" pitchFamily="16" charset="2"/>
                </a:rPr>
                <a:t>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)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14282" y="1142984"/>
            <a:ext cx="84296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Considerable successes in the application of the instanton vacuum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Extension of the instanton model to a system at finite </a:t>
            </a:r>
            <a:r>
              <a:rPr lang="en-US" sz="2000" i="1" dirty="0" smtClean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 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and </a:t>
            </a:r>
            <a:r>
              <a:rPr lang="en-US" sz="2000" i="1" dirty="0" smtClean="0">
                <a:solidFill>
                  <a:srgbClr val="000080"/>
                </a:solidFill>
                <a:latin typeface="Arial" charset="0"/>
              </a:rPr>
              <a:t>T</a:t>
            </a:r>
            <a:endParaRPr lang="en-US" sz="2000" dirty="0" smtClean="0">
              <a:solidFill>
                <a:srgbClr val="000080"/>
              </a:solidFill>
              <a:latin typeface="Arial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phase structure: nontrivial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vacuum: instanton </a:t>
            </a:r>
            <a:br>
              <a:rPr lang="en-US" sz="2000" dirty="0" smtClean="0">
                <a:solidFill>
                  <a:srgbClr val="00008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   at finite density</a:t>
            </a: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· Simple extension to the quark matter: </a:t>
            </a: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· Breakdown of  the Lorentz invariance at finite temperature</a:t>
            </a: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	      Future work!</a:t>
            </a: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· Instanton at finite temperature: </a:t>
            </a:r>
            <a:r>
              <a:rPr lang="en-US" sz="2000" dirty="0" err="1" smtClean="0">
                <a:solidFill>
                  <a:srgbClr val="000080"/>
                </a:solidFill>
                <a:latin typeface="Arial" charset="0"/>
              </a:rPr>
              <a:t>Caloron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with </a:t>
            </a:r>
            <a:r>
              <a:rPr lang="en-US" sz="2000" dirty="0" err="1" smtClean="0">
                <a:solidFill>
                  <a:srgbClr val="000080"/>
                </a:solidFill>
                <a:latin typeface="Arial" charset="0"/>
              </a:rPr>
              <a:t>Polyakov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line </a:t>
            </a: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· Very phenomenological approach such as the </a:t>
            </a:r>
            <a:r>
              <a:rPr lang="en-US" sz="2000" dirty="0" err="1" smtClean="0">
                <a:solidFill>
                  <a:srgbClr val="000080"/>
                </a:solidFill>
                <a:latin typeface="Arial" charset="0"/>
              </a:rPr>
              <a:t>pNJL</a:t>
            </a:r>
            <a:endParaRPr lang="en-US" sz="2000" dirty="0" smtClean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· Using periodic conditions (Matsubara sum) </a:t>
            </a:r>
          </a:p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Focus on the basic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00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 properties at finite quark-chemical potential, </a:t>
            </a:r>
            <a:r>
              <a:rPr lang="en-US" sz="2000" i="1" dirty="0" smtClean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endParaRPr lang="en-US" sz="2000" dirty="0">
              <a:solidFill>
                <a:srgbClr val="000080"/>
              </a:solidFill>
              <a:latin typeface="Arial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 bwMode="auto">
          <a:xfrm>
            <a:off x="428596" y="3929066"/>
            <a:ext cx="107157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42976" y="142852"/>
              <a:ext cx="726513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Instanton at finite density</a:t>
              </a:r>
              <a:r>
                <a:rPr lang="en-US" sz="4000" dirty="0" smtClean="0">
                  <a:solidFill>
                    <a:srgbClr val="000080"/>
                  </a:solidFill>
                  <a:latin typeface="Arial Black" pitchFamily="16" charset="0"/>
                </a:rPr>
                <a:t> 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(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  <a:sym typeface="Symbol" pitchFamily="16" charset="2"/>
                </a:rPr>
                <a:t>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)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2971800" cy="9223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3505200" cy="635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214950"/>
            <a:ext cx="4724400" cy="8905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6286520"/>
            <a:ext cx="2209800" cy="4333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285720" y="1714488"/>
            <a:ext cx="6858000" cy="533400"/>
            <a:chOff x="816" y="1291"/>
            <a:chExt cx="3956" cy="341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6" y="1291"/>
              <a:ext cx="2352" cy="34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1379"/>
              <a:ext cx="1412" cy="20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4857752" y="3071810"/>
            <a:ext cx="3143272" cy="868323"/>
          </a:xfrm>
          <a:prstGeom prst="wedgeRoundRectCallout">
            <a:avLst>
              <a:gd name="adj1" fmla="val -76376"/>
              <a:gd name="adj2" fmla="val 7820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0" dirty="0">
                <a:solidFill>
                  <a:srgbClr val="000080"/>
                </a:solidFill>
                <a:latin typeface="Arial" charset="0"/>
              </a:rPr>
              <a:t>Assumption:</a:t>
            </a:r>
          </a:p>
          <a:p>
            <a:r>
              <a:rPr lang="en-US" sz="1800" b="0" dirty="0">
                <a:solidFill>
                  <a:srgbClr val="000080"/>
                </a:solidFill>
                <a:latin typeface="Arial" charset="0"/>
              </a:rPr>
              <a:t> No modification from </a:t>
            </a:r>
            <a:r>
              <a:rPr lang="en-US" sz="18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endParaRPr lang="en-US" sz="1800" dirty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4282" y="1142984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00080"/>
                </a:solidFill>
                <a:latin typeface="Arial" charset="0"/>
              </a:rPr>
              <a:t>Modified Dirac equation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16" charset="0"/>
                <a:sym typeface="Symbol" pitchFamily="16" charset="2"/>
              </a:rPr>
              <a:t>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4282" y="2500306"/>
            <a:ext cx="4911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80"/>
                </a:solidFill>
                <a:latin typeface="Arial" charset="0"/>
              </a:rPr>
              <a:t>Instanton solution (singular gauge)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286256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Zero-mode equation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42976" y="142852"/>
              <a:ext cx="726513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Instanton at finite density</a:t>
              </a:r>
              <a:r>
                <a:rPr lang="en-US" sz="4000" dirty="0" smtClean="0">
                  <a:solidFill>
                    <a:srgbClr val="000080"/>
                  </a:solidFill>
                  <a:latin typeface="Arial Black" pitchFamily="16" charset="0"/>
                </a:rPr>
                <a:t> 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(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  <a:sym typeface="Symbol" pitchFamily="16" charset="2"/>
                </a:rPr>
                <a:t>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)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447800" y="1676400"/>
            <a:ext cx="6705600" cy="685800"/>
            <a:chOff x="624" y="1056"/>
            <a:chExt cx="4704" cy="537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056"/>
              <a:ext cx="2091" cy="53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2" y="1192"/>
              <a:ext cx="2376" cy="3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2225" y="2524125"/>
            <a:ext cx="7089775" cy="3038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562600"/>
            <a:ext cx="4495800" cy="971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838200" y="2514600"/>
            <a:ext cx="78486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2057400" y="5486400"/>
            <a:ext cx="53340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14282" y="107154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0080"/>
                </a:solidFill>
                <a:latin typeface="Arial" charset="0"/>
              </a:rPr>
              <a:t>Quark propagator with the Fourier transformed zero-mode solution,</a:t>
            </a:r>
            <a:endParaRPr lang="en-US" sz="2000" dirty="0">
              <a:solidFill>
                <a:srgbClr val="0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142976" y="142852"/>
              <a:ext cx="726513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Instanton at finite density</a:t>
              </a:r>
              <a:r>
                <a:rPr lang="en-US" sz="4000" dirty="0" smtClean="0">
                  <a:solidFill>
                    <a:srgbClr val="000080"/>
                  </a:solidFill>
                  <a:latin typeface="Arial Black" pitchFamily="16" charset="0"/>
                </a:rPr>
                <a:t> 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(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  <a:sym typeface="Symbol" pitchFamily="16" charset="2"/>
                </a:rPr>
                <a:t></a:t>
              </a:r>
              <a:r>
                <a:rPr lang="en-US" sz="4000" dirty="0" smtClean="0">
                  <a:solidFill>
                    <a:srgbClr val="FFFF00"/>
                  </a:solidFill>
                  <a:latin typeface="Arial Black" pitchFamily="16" charset="0"/>
                </a:rPr>
                <a:t>)</a:t>
              </a:r>
              <a:endParaRPr lang="en-US" altLang="ko-K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858" y="1663683"/>
            <a:ext cx="2057400" cy="1165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8458" y="3340083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71546"/>
            <a:ext cx="8382000" cy="48936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Schwinger-Dyson-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Gorkov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 equation (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N</a:t>
            </a:r>
            <a:r>
              <a:rPr lang="en-US" sz="2400" baseline="-25000" dirty="0" err="1">
                <a:solidFill>
                  <a:srgbClr val="000080"/>
                </a:solidFill>
                <a:latin typeface="Arial Black" pitchFamily="16" charset="0"/>
              </a:rPr>
              <a:t>f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=2, </a:t>
            </a:r>
            <a:r>
              <a:rPr lang="en-US" sz="2400" dirty="0" err="1">
                <a:solidFill>
                  <a:srgbClr val="000080"/>
                </a:solidFill>
                <a:latin typeface="Arial Black" pitchFamily="16" charset="0"/>
              </a:rPr>
              <a:t>N</a:t>
            </a:r>
            <a:r>
              <a:rPr lang="en-US" sz="2400" baseline="-25000" dirty="0" err="1">
                <a:solidFill>
                  <a:srgbClr val="000080"/>
                </a:solidFill>
                <a:latin typeface="Arial Black" pitchFamily="16" charset="0"/>
              </a:rPr>
              <a:t>c</a:t>
            </a:r>
            <a:r>
              <a:rPr lang="en-US" sz="2400" dirty="0">
                <a:solidFill>
                  <a:srgbClr val="000080"/>
                </a:solidFill>
                <a:latin typeface="Arial Black" pitchFamily="16" charset="0"/>
              </a:rPr>
              <a:t>=3)</a:t>
            </a: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i="1" dirty="0">
              <a:solidFill>
                <a:srgbClr val="000080"/>
              </a:solidFill>
              <a:latin typeface="Arial Black" pitchFamily="16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58" y="1663683"/>
            <a:ext cx="3657600" cy="963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58" y="2882883"/>
            <a:ext cx="7962900" cy="102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658" y="4102083"/>
            <a:ext cx="7772400" cy="619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658" y="5010133"/>
            <a:ext cx="6172200" cy="463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3258" y="5657833"/>
            <a:ext cx="4267200" cy="654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9058" y="5695933"/>
            <a:ext cx="2590800" cy="692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674658" y="2730483"/>
            <a:ext cx="41910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674658" y="4864083"/>
            <a:ext cx="76962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674658" y="3949683"/>
            <a:ext cx="7637463" cy="34925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674658" y="5549883"/>
            <a:ext cx="7696200" cy="0"/>
          </a:xfrm>
          <a:prstGeom prst="line">
            <a:avLst/>
          </a:prstGeom>
          <a:noFill/>
          <a:ln w="28575">
            <a:solidFill>
              <a:srgbClr val="333399">
                <a:alpha val="50000"/>
              </a:srgb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4560858" y="1435083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0">
                <a:solidFill>
                  <a:srgbClr val="FF0000"/>
                </a:solidFill>
                <a:latin typeface="Arial" charset="0"/>
              </a:rPr>
              <a:t>G.W.Carter and D.Diakonov,PRD60,016004 (1999) </a:t>
            </a:r>
            <a:endParaRPr lang="en-US" sz="1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142976" y="142852"/>
              <a:ext cx="5864106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4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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, and &lt;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iq</a:t>
              </a:r>
              <a:r>
                <a:rPr lang="en-US" sz="4000" b="1" baseline="30000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&gt; (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4000" b="1" baseline="-25000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=2)</a:t>
              </a: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8458" y="3500422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627658" y="2509822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71546"/>
            <a:ext cx="8382000" cy="46166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1st </a:t>
            </a:r>
            <a:r>
              <a:rPr lang="en-US" sz="2400" b="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order phase transition occurred at</a:t>
            </a:r>
            <a:r>
              <a:rPr lang="en-US" sz="2400" b="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6" charset="2"/>
              </a:rPr>
              <a:t> </a:t>
            </a:r>
            <a:r>
              <a:rPr lang="en-US" sz="2400" b="0" i="1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6" charset="2"/>
              </a:rPr>
              <a:t></a:t>
            </a:r>
            <a:r>
              <a:rPr lang="en-US" sz="2400" b="0" dirty="0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6" charset="2"/>
              </a:rPr>
              <a:t> ~ 320 </a:t>
            </a:r>
            <a:r>
              <a:rPr lang="en-US" sz="2400" b="0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  <a:sym typeface="Symbol" pitchFamily="16" charset="2"/>
              </a:rPr>
              <a:t>MeV</a:t>
            </a:r>
            <a:endParaRPr lang="en-US" sz="2400" b="0" dirty="0">
              <a:solidFill>
                <a:srgbClr val="000080"/>
              </a:solidFill>
              <a:latin typeface="Arial" pitchFamily="34" charset="0"/>
              <a:cs typeface="Arial" pitchFamily="34" charset="0"/>
              <a:sym typeface="Symbol" pitchFamily="16" charset="2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400" b="0" dirty="0">
              <a:solidFill>
                <a:srgbClr val="000080"/>
              </a:solidFill>
              <a:latin typeface="Arial Black" pitchFamily="16" charset="0"/>
            </a:endParaRPr>
          </a:p>
          <a:p>
            <a:pPr algn="l"/>
            <a:endParaRPr lang="en-US" sz="2000" b="0" dirty="0" smtClean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sz="2000" b="0" dirty="0" err="1" smtClean="0">
                <a:solidFill>
                  <a:srgbClr val="000080"/>
                </a:solidFill>
                <a:latin typeface="Arial" charset="0"/>
              </a:rPr>
              <a:t>Metastable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state (mixing of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 and 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) ignored for simplicity here</a:t>
            </a:r>
          </a:p>
          <a:p>
            <a:pPr algn="l"/>
            <a:r>
              <a:rPr lang="en-US" sz="2000" dirty="0">
                <a:solidFill>
                  <a:srgbClr val="000080"/>
                </a:solidFill>
                <a:latin typeface="Arial" charset="0"/>
              </a:rPr>
              <a:t>c</a:t>
            </a:r>
            <a:r>
              <a:rPr lang="en-US" sz="2000" b="0" dirty="0" smtClean="0">
                <a:solidFill>
                  <a:srgbClr val="000080"/>
                </a:solidFill>
                <a:latin typeface="Arial" charset="0"/>
              </a:rPr>
              <a:t>hiral 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condensate with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</a:t>
            </a:r>
            <a:r>
              <a:rPr lang="en-US" sz="2000" b="0" i="1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 </a:t>
            </a: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191500" cy="2743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715016"/>
            <a:ext cx="5486400" cy="874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341658" y="3348022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CSC </a:t>
            </a:r>
          </a:p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7754908" y="3424222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CSC </a:t>
            </a:r>
          </a:p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1741458" y="3424222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1200" b="0">
                <a:solidFill>
                  <a:srgbClr val="0000FF"/>
                </a:solidFill>
                <a:latin typeface="Arial" charset="0"/>
              </a:rPr>
              <a:t>phase</a:t>
            </a:r>
            <a:endParaRPr lang="en-US" sz="16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084858" y="3500422"/>
            <a:ext cx="10668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1200" b="0" dirty="0">
                <a:solidFill>
                  <a:srgbClr val="0000FF"/>
                </a:solidFill>
                <a:latin typeface="Arial" charset="0"/>
              </a:rPr>
              <a:t>phase</a:t>
            </a:r>
            <a:endParaRPr lang="en-US" sz="1600" b="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368" name="Object 0"/>
          <p:cNvGraphicFramePr>
            <a:graphicFrameLocks noChangeAspect="1"/>
          </p:cNvGraphicFramePr>
          <p:nvPr/>
        </p:nvGraphicFramePr>
        <p:xfrm>
          <a:off x="852488" y="1819275"/>
          <a:ext cx="7140575" cy="1228725"/>
        </p:xfrm>
        <a:graphic>
          <a:graphicData uri="http://schemas.openxmlformats.org/presentationml/2006/ole">
            <p:oleObj spid="_x0000_s136194" name="Equation" r:id="rId3" imgW="2438280" imgH="419040" progId="">
              <p:embed/>
            </p:oleObj>
          </a:graphicData>
        </a:graphic>
      </p:graphicFrame>
      <p:graphicFrame>
        <p:nvGraphicFramePr>
          <p:cNvPr id="186369" name="Object 1"/>
          <p:cNvGraphicFramePr>
            <a:graphicFrameLocks noChangeAspect="1"/>
          </p:cNvGraphicFramePr>
          <p:nvPr/>
        </p:nvGraphicFramePr>
        <p:xfrm>
          <a:off x="533400" y="3221038"/>
          <a:ext cx="2378075" cy="893762"/>
        </p:xfrm>
        <a:graphic>
          <a:graphicData uri="http://schemas.openxmlformats.org/presentationml/2006/ole">
            <p:oleObj spid="_x0000_s136195" name="Equation" r:id="rId4" imgW="1282680" imgH="482400" progId="">
              <p:embed/>
            </p:oleObj>
          </a:graphicData>
        </a:graphic>
      </p:graphicFrame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533400" y="4419600"/>
          <a:ext cx="2339975" cy="1309688"/>
        </p:xfrm>
        <a:graphic>
          <a:graphicData uri="http://schemas.openxmlformats.org/presentationml/2006/ole">
            <p:oleObj spid="_x0000_s136196" name="Equation" r:id="rId5" imgW="1269720" imgH="711000" progId="">
              <p:embed/>
            </p:oleObj>
          </a:graphicData>
        </a:graphic>
      </p:graphicFrame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76200" y="1219200"/>
            <a:ext cx="8686800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Light quark systems: QCD in </a:t>
            </a:r>
            <a:r>
              <a:rPr lang="de-DE" sz="2000" dirty="0" smtClean="0"/>
              <a:t>the Chiral </a:t>
            </a:r>
            <a:r>
              <a:rPr lang="de-DE" sz="2000" dirty="0"/>
              <a:t>limit, i.e. </a:t>
            </a:r>
            <a:r>
              <a:rPr lang="de-DE" sz="2000" dirty="0" smtClean="0"/>
              <a:t>Quark masses </a:t>
            </a:r>
            <a:r>
              <a:rPr lang="de-DE" sz="2000" dirty="0">
                <a:sym typeface="Wingdings" pitchFamily="2" charset="2"/>
              </a:rPr>
              <a:t> 0</a:t>
            </a:r>
            <a:endParaRPr lang="de-DE" sz="2000" dirty="0"/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4267200" y="3719513"/>
          <a:ext cx="4495800" cy="2986087"/>
        </p:xfrm>
        <a:graphic>
          <a:graphicData uri="http://schemas.openxmlformats.org/presentationml/2006/ole">
            <p:oleObj spid="_x0000_s136197" name="Equation" r:id="rId6" imgW="3136680" imgH="2082600" progId="">
              <p:embed/>
            </p:oleObj>
          </a:graphicData>
        </a:graphic>
      </p:graphicFrame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4267200" y="3124200"/>
            <a:ext cx="3200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Global Symmetries: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729663" y="0"/>
            <a:ext cx="406400" cy="114300"/>
            <a:chOff x="2496" y="3312"/>
            <a:chExt cx="1329" cy="657"/>
          </a:xfrm>
        </p:grpSpPr>
        <p:sp>
          <p:nvSpPr>
            <p:cNvPr id="147473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3168" y="3312"/>
              <a:ext cx="657" cy="657"/>
            </a:xfrm>
            <a:prstGeom prst="actionButtonForwardNex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7474" name="AutoShape 1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2496" y="3312"/>
              <a:ext cx="657" cy="657"/>
            </a:xfrm>
            <a:prstGeom prst="actionButtonBackPrevious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From QCD to An effective theory</a:t>
              </a:r>
            </a:p>
          </p:txBody>
        </p:sp>
      </p:grpSp>
      <p:sp>
        <p:nvSpPr>
          <p:cNvPr id="19" name="바닥글 개체 틀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3655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Magnetic susceptibility at finite 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7467600" cy="617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343400" cy="600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357818" y="1714488"/>
            <a:ext cx="2900687" cy="442674"/>
          </a:xfrm>
          <a:prstGeom prst="wedgeRoundRectCallout">
            <a:avLst>
              <a:gd name="adj1" fmla="val -62058"/>
              <a:gd name="adj2" fmla="val 25914"/>
              <a:gd name="adj3" fmla="val 16667"/>
            </a:avLst>
          </a:prstGeom>
          <a:solidFill>
            <a:schemeClr val="accent1">
              <a:alpha val="50000"/>
            </a:schemeClr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0" dirty="0">
                <a:solidFill>
                  <a:srgbClr val="000080"/>
                </a:solidFill>
                <a:latin typeface="Arial" charset="0"/>
              </a:rPr>
              <a:t>Only for the NG phase!!</a:t>
            </a:r>
            <a:endParaRPr lang="en-US" sz="2000" dirty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4572000" y="1928802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14282" y="1142984"/>
            <a:ext cx="843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kumimoji="0" lang="en-US" sz="240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D magnetic susceptibility with externally induced EM field</a:t>
            </a:r>
            <a:endParaRPr kumimoji="0" lang="en-US" sz="24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4282" y="2571744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sz="2000" u="sng" dirty="0" smtClean="0">
                <a:solidFill>
                  <a:srgbClr val="000080"/>
                </a:solidFill>
                <a:latin typeface="Arial" charset="0"/>
              </a:rPr>
              <a:t>Magnetic</a:t>
            </a:r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 phase transition of the </a:t>
            </a:r>
            <a:r>
              <a:rPr kumimoji="0" lang="en-US" sz="200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kumimoji="0" lang="en-US" sz="200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D vacuum </a:t>
            </a:r>
            <a:b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</a:br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Effective chiral action with tensor source field </a:t>
            </a:r>
            <a:r>
              <a:rPr kumimoji="0" lang="en-US" sz="2000" i="1" dirty="0" smtClean="0">
                <a:solidFill>
                  <a:srgbClr val="000080"/>
                </a:solidFill>
                <a:latin typeface="Arial" charset="0"/>
              </a:rPr>
              <a:t>T</a:t>
            </a:r>
            <a:endParaRPr lang="en-US" sz="200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57158" y="4429132"/>
            <a:ext cx="6524628" cy="1384304"/>
            <a:chOff x="357158" y="4429132"/>
            <a:chExt cx="6524628" cy="1384304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5000636"/>
              <a:ext cx="6096000" cy="812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5" name="직사각형 14"/>
            <p:cNvSpPr/>
            <p:nvPr/>
          </p:nvSpPr>
          <p:spPr>
            <a:xfrm>
              <a:off x="357158" y="4429132"/>
              <a:ext cx="39148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kumimoji="0" lang="en-US" sz="2000" dirty="0" smtClean="0">
                  <a:solidFill>
                    <a:srgbClr val="000080"/>
                  </a:solidFill>
                  <a:latin typeface="Arial" charset="0"/>
                </a:rPr>
                <a:t>Evaluation of the matrix element </a:t>
              </a:r>
              <a:endParaRPr kumimoji="0" lang="en-US" sz="2000" dirty="0">
                <a:solidFill>
                  <a:srgbClr val="000080"/>
                </a:solidFill>
                <a:latin typeface="Arial" charset="0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285952" y="6519446"/>
            <a:ext cx="685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Arial" charset="0"/>
              </a:rPr>
              <a:t>SiNam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  <a:latin typeface="Arial" charset="0"/>
              </a:rPr>
              <a:t>HYRyu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Arial" charset="0"/>
              </a:rPr>
              <a:t>MMusakhanov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 and </a:t>
            </a:r>
            <a:r>
              <a:rPr lang="en-US" sz="1600" dirty="0" err="1" smtClean="0">
                <a:solidFill>
                  <a:srgbClr val="FF0000"/>
                </a:solidFill>
                <a:latin typeface="Arial" charset="0"/>
              </a:rPr>
              <a:t>HChK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, arXiv:0804.0056 [</a:t>
            </a:r>
            <a:r>
              <a:rPr lang="en-US" sz="1600" dirty="0" err="1" smtClean="0">
                <a:solidFill>
                  <a:srgbClr val="FF0000"/>
                </a:solidFill>
                <a:latin typeface="Arial" charset="0"/>
              </a:rPr>
              <a:t>hep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-ph]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3655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Magnetic susceptibility at finite </a:t>
              </a:r>
              <a:r>
                <a:rPr lang="en-US" sz="4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</a:p>
          </p:txBody>
        </p:sp>
      </p:grpSp>
      <p:grpSp>
        <p:nvGrpSpPr>
          <p:cNvPr id="6" name="그룹 23"/>
          <p:cNvGrpSpPr/>
          <p:nvPr/>
        </p:nvGrpSpPr>
        <p:grpSpPr>
          <a:xfrm>
            <a:off x="428596" y="2928934"/>
            <a:ext cx="8059738" cy="3439905"/>
            <a:chOff x="609600" y="2057400"/>
            <a:chExt cx="8059738" cy="343990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4335" y="2428869"/>
              <a:ext cx="8029631" cy="306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609600" y="3048000"/>
              <a:ext cx="7696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5638800" y="2057400"/>
              <a:ext cx="914400" cy="914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5746750" y="3959225"/>
              <a:ext cx="1365250" cy="606425"/>
            </a:xfrm>
            <a:prstGeom prst="wedgeRoundRectCallout">
              <a:avLst>
                <a:gd name="adj1" fmla="val 98231"/>
                <a:gd name="adj2" fmla="val 110542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Magnetic </a:t>
              </a:r>
            </a:p>
            <a:p>
              <a:r>
                <a:rPr lang="en-US" sz="1200" b="0" dirty="0">
                  <a:solidFill>
                    <a:srgbClr val="000080"/>
                  </a:solidFill>
                  <a:latin typeface="Arial" charset="0"/>
                </a:rPr>
                <a:t>phase transition</a:t>
              </a:r>
              <a:endParaRPr lang="en-US" sz="1200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602538" y="3565525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>
                  <a:solidFill>
                    <a:srgbClr val="FF0000"/>
                  </a:solidFill>
                  <a:latin typeface="Arial" charset="0"/>
                </a:rPr>
                <a:t>CSC </a:t>
              </a:r>
            </a:p>
            <a:p>
              <a:r>
                <a:rPr lang="en-US" sz="1200" b="0">
                  <a:solidFill>
                    <a:srgbClr val="FF0000"/>
                  </a:solidFill>
                  <a:latin typeface="Arial" charset="0"/>
                </a:rPr>
                <a:t>phase</a:t>
              </a:r>
              <a:endParaRPr lang="en-US" sz="1600" b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522663" y="3582988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CSC </a:t>
              </a:r>
            </a:p>
            <a:p>
              <a:r>
                <a:rPr lang="en-US" sz="1200" b="0" dirty="0">
                  <a:solidFill>
                    <a:srgbClr val="FF0000"/>
                  </a:solidFill>
                  <a:latin typeface="Arial" charset="0"/>
                </a:rPr>
                <a:t>phase</a:t>
              </a:r>
              <a:endParaRPr lang="en-US" sz="1600" b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447800" y="4495800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NG </a:t>
              </a:r>
            </a:p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phase</a:t>
              </a:r>
              <a:endParaRPr lang="en-US" sz="1600" b="0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486400" y="3124200"/>
              <a:ext cx="1066800" cy="5492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NG </a:t>
              </a:r>
            </a:p>
            <a:p>
              <a:r>
                <a:rPr lang="en-US" sz="1200" b="0" dirty="0">
                  <a:solidFill>
                    <a:srgbClr val="0000FF"/>
                  </a:solidFill>
                  <a:latin typeface="Arial" charset="0"/>
                </a:rPr>
                <a:t>phase</a:t>
              </a:r>
              <a:endParaRPr lang="en-US" sz="1600" b="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857620" y="635795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sz="1800" b="0" dirty="0" smtClean="0">
                <a:solidFill>
                  <a:srgbClr val="000080"/>
                </a:solidFill>
                <a:latin typeface="Arial" charset="0"/>
              </a:rPr>
              <a:t>1st order magnetic phase transition at  </a:t>
            </a:r>
            <a:r>
              <a:rPr kumimoji="0" lang="en-US" sz="1800" b="0" i="1" dirty="0" smtClean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  <a:r>
              <a:rPr kumimoji="0" lang="en-US" sz="1800" b="0" baseline="-25000" dirty="0" smtClean="0">
                <a:solidFill>
                  <a:srgbClr val="000080"/>
                </a:solidFill>
                <a:latin typeface="Arial" charset="0"/>
              </a:rPr>
              <a:t>c</a:t>
            </a:r>
            <a:endParaRPr kumimoji="0" lang="en-US" sz="1800" b="0" baseline="-25000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16" name="그룹 28"/>
          <p:cNvGrpSpPr/>
          <p:nvPr/>
        </p:nvGrpSpPr>
        <p:grpSpPr>
          <a:xfrm>
            <a:off x="214282" y="857232"/>
            <a:ext cx="7143800" cy="2428893"/>
            <a:chOff x="285720" y="571480"/>
            <a:chExt cx="7143800" cy="250033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000108"/>
              <a:ext cx="5929354" cy="97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1857365"/>
              <a:ext cx="640830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직사각형 18"/>
            <p:cNvSpPr/>
            <p:nvPr/>
          </p:nvSpPr>
          <p:spPr>
            <a:xfrm>
              <a:off x="500034" y="571480"/>
              <a:ext cx="69294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endParaRPr lang="en-US" dirty="0">
                <a:solidFill>
                  <a:srgbClr val="000080"/>
                </a:solidFill>
                <a:latin typeface="Arial Black" pitchFamily="1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857750" cy="631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8501122" cy="521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357694"/>
            <a:ext cx="5588000" cy="693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643578"/>
            <a:ext cx="1600200" cy="800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0" y="1000108"/>
            <a:ext cx="607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Pion-to-vacuum transition matrix  element</a:t>
            </a:r>
            <a:endParaRPr kumimoji="0" lang="en-US" sz="240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2428868"/>
            <a:ext cx="6569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sz="2400" dirty="0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Separation for the time and space components</a:t>
            </a:r>
            <a:endParaRPr kumimoji="0" lang="en-US" sz="240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44" y="3786190"/>
            <a:ext cx="397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sz="2400" dirty="0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Effective chiral action with</a:t>
            </a:r>
            <a:r>
              <a:rPr kumimoji="0" lang="en-US" sz="2400" dirty="0" smtClean="0">
                <a:solidFill>
                  <a:srgbClr val="000080"/>
                </a:solidFill>
                <a:latin typeface="Times New Roman" pitchFamily="16" charset="0"/>
                <a:ea typeface="굴림" pitchFamily="16" charset="-127"/>
              </a:rPr>
              <a:t> </a:t>
            </a:r>
            <a:r>
              <a:rPr kumimoji="0" lang="en-US" sz="2400" i="1" dirty="0" smtClean="0">
                <a:solidFill>
                  <a:srgbClr val="000080"/>
                </a:solidFill>
                <a:latin typeface="Arial" charset="0"/>
                <a:ea typeface="굴림" pitchFamily="16" charset="-127"/>
                <a:sym typeface="Symbol" pitchFamily="16" charset="2"/>
              </a:rPr>
              <a:t></a:t>
            </a:r>
            <a:endParaRPr kumimoji="0" lang="en-US" sz="240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4282" y="5143512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Renormalized auxiliary pion field corresponding to the physical one </a:t>
            </a:r>
            <a:endParaRPr kumimoji="0" lang="en-US" sz="20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6542529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SiNam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HChK</a:t>
            </a:r>
            <a:r>
              <a:rPr lang="en-US" altLang="ko-KR" sz="1400" dirty="0" smtClean="0"/>
              <a:t>, PLB 666, 324 (2008)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975600" cy="684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52800"/>
            <a:ext cx="6705600" cy="126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857760"/>
            <a:ext cx="7543800" cy="714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0" y="1071546"/>
            <a:ext cx="6392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Effective chiral action with axial-vector source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844" y="271462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Using the LSZ (Lehmann-</a:t>
            </a:r>
            <a:r>
              <a:rPr kumimoji="0" lang="en-US" sz="2000" dirty="0" err="1" smtClean="0">
                <a:solidFill>
                  <a:srgbClr val="000080"/>
                </a:solidFill>
                <a:latin typeface="Arial" charset="0"/>
              </a:rPr>
              <a:t>Symanzik</a:t>
            </a:r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-Zimmermann) reduction formula</a:t>
            </a:r>
            <a:endParaRPr lang="en-US" sz="2000" dirty="0">
              <a:solidFill>
                <a:srgbClr val="0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0" y="1000108"/>
            <a:ext cx="7425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Analytic expression for the pion weak decay constant</a:t>
            </a:r>
            <a:endParaRPr kumimoji="0" lang="en-US" sz="2400" dirty="0">
              <a:solidFill>
                <a:srgbClr val="000080"/>
              </a:solidFill>
              <a:latin typeface="Arial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7924800" cy="2036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636"/>
            <a:ext cx="2057400" cy="403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0" y="1000108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Local contributions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934200" cy="1289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8026400" cy="939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86388"/>
            <a:ext cx="7658100" cy="81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0" y="2857496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Nonlocal contributions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2844" y="4786322"/>
            <a:ext cx="3724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000" dirty="0" smtClean="0">
                <a:solidFill>
                  <a:srgbClr val="000080"/>
                </a:solidFill>
                <a:latin typeface="Arial" charset="0"/>
              </a:rPr>
              <a:t>When the  density switched off,</a:t>
            </a:r>
            <a:endParaRPr lang="en-US" sz="2000" dirty="0">
              <a:solidFill>
                <a:srgbClr val="0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400800" cy="1266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500166" y="3000372"/>
            <a:ext cx="4325938" cy="3427413"/>
            <a:chOff x="1488" y="1872"/>
            <a:chExt cx="2725" cy="2159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1872"/>
              <a:ext cx="2664" cy="21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16"/>
            <p:cNvSpPr>
              <a:spLocks noChangeShapeType="1"/>
            </p:cNvSpPr>
            <p:nvPr/>
          </p:nvSpPr>
          <p:spPr bwMode="auto">
            <a:xfrm flipH="1" flipV="1">
              <a:off x="3925" y="3024"/>
              <a:ext cx="288" cy="0"/>
            </a:xfrm>
            <a:prstGeom prst="lin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H="1" flipV="1">
              <a:off x="3925" y="3253"/>
              <a:ext cx="288" cy="0"/>
            </a:xfrm>
            <a:prstGeom prst="lin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0" y="1071546"/>
            <a:ext cx="529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Time component &gt; Space component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30480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85800" y="1831975"/>
            <a:ext cx="5486400" cy="1825625"/>
            <a:chOff x="816" y="1058"/>
            <a:chExt cx="3888" cy="1390"/>
          </a:xfrm>
        </p:grpSpPr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1058"/>
              <a:ext cx="3888" cy="113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4" y="2192"/>
              <a:ext cx="1840" cy="2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5022850" cy="1582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2" name="AutoShape 36"/>
          <p:cNvSpPr>
            <a:spLocks/>
          </p:cNvSpPr>
          <p:nvPr/>
        </p:nvSpPr>
        <p:spPr bwMode="auto">
          <a:xfrm>
            <a:off x="6248400" y="205740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28575">
            <a:solidFill>
              <a:srgbClr val="000080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6705600" y="3184525"/>
            <a:ext cx="205740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en-US" altLang="ko-KR" sz="2000" b="0" i="1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F </a:t>
            </a:r>
            <a:r>
              <a:rPr kumimoji="0" lang="en-US" altLang="ko-KR" sz="2000" b="0" baseline="3000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s </a:t>
            </a:r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/ </a:t>
            </a:r>
            <a:r>
              <a:rPr kumimoji="0" lang="en-US" altLang="ko-KR" sz="2000" b="0" i="1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F </a:t>
            </a:r>
            <a:r>
              <a:rPr kumimoji="0" lang="en-US" altLang="ko-KR" sz="2000" b="0" baseline="3000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t</a:t>
            </a:r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 &lt; 0.5</a:t>
            </a:r>
          </a:p>
          <a:p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Critical</a:t>
            </a:r>
            <a:r>
              <a:rPr kumimoji="0" lang="en-US" altLang="ko-KR" sz="2000" b="0" i="1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 p</a:t>
            </a:r>
            <a:r>
              <a:rPr kumimoji="0" lang="en-US" altLang="ko-KR" sz="2000" b="0" dirty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-wave contribution</a:t>
            </a:r>
            <a:endParaRPr kumimoji="0" lang="en-US" sz="2000" b="0" dirty="0">
              <a:solidFill>
                <a:srgbClr val="000080"/>
              </a:solidFill>
              <a:latin typeface="Arial" charset="0"/>
              <a:ea typeface="굴림" pitchFamily="16" charset="-127"/>
            </a:endParaRP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4800600" y="1500174"/>
            <a:ext cx="4200556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K.Kirchbach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and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A.Wirzba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, NPA616, 648 (1997)</a:t>
            </a: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3643306" y="6000768"/>
            <a:ext cx="4343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Arial" charset="0"/>
              </a:rPr>
              <a:t>H.c.Kim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and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M.Oka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, NPA720, 386 (2003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))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1000108"/>
            <a:ext cx="538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altLang="ko-KR" sz="2400" dirty="0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Comparison with the in-medium </a:t>
            </a:r>
            <a:r>
              <a:rPr kumimoji="0" lang="en-US" altLang="ko-KR" sz="2400" dirty="0" err="1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ChPT</a:t>
            </a:r>
            <a:endParaRPr lang="en-US" sz="2400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4000504"/>
            <a:ext cx="5182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altLang="ko-KR" sz="2400" dirty="0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Comparison with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sz="2400" dirty="0" smtClean="0">
                <a:solidFill>
                  <a:srgbClr val="00FF00"/>
                </a:solidFill>
                <a:latin typeface="Arial" charset="0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D</a:t>
            </a:r>
            <a:r>
              <a:rPr kumimoji="0" lang="en-US" altLang="ko-KR" sz="2400" dirty="0" smtClean="0">
                <a:solidFill>
                  <a:srgbClr val="000080"/>
                </a:solidFill>
                <a:latin typeface="Arial" charset="0"/>
                <a:ea typeface="굴림" pitchFamily="16" charset="-127"/>
              </a:rPr>
              <a:t> sum rules</a:t>
            </a:r>
            <a:endParaRPr lang="en-US" sz="2400" dirty="0">
              <a:solidFill>
                <a:srgbClr val="000080"/>
              </a:solidFill>
              <a:latin typeface="Arial Black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8596" y="142852"/>
              <a:ext cx="8222123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weak decay constant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89440"/>
            <a:ext cx="4572032" cy="35961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53000" y="1660525"/>
            <a:ext cx="3581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  <a:ea typeface="ＭＳ Ｐゴシック" pitchFamily="16" charset="-128"/>
              </a:rPr>
              <a:t>GOR relation satisfied </a:t>
            </a:r>
          </a:p>
          <a:p>
            <a:pPr eaLnBrk="0" hangingPunct="0">
              <a:spcBef>
                <a:spcPct val="0"/>
              </a:spcBef>
            </a:pPr>
            <a:r>
              <a:rPr kumimoji="0" lang="en-US" sz="2000" b="0" dirty="0">
                <a:solidFill>
                  <a:srgbClr val="000080"/>
                </a:solidFill>
                <a:latin typeface="Arial" charset="0"/>
                <a:ea typeface="ＭＳ Ｐゴシック" pitchFamily="16" charset="-128"/>
              </a:rPr>
              <a:t> within the present framework</a:t>
            </a:r>
            <a:endParaRPr kumimoji="0" lang="ko-KR" altLang="ko-KR" sz="2000" b="0" dirty="0">
              <a:solidFill>
                <a:schemeClr val="accent1"/>
              </a:solidFill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06663"/>
            <a:ext cx="3124200" cy="541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500166" y="5072074"/>
            <a:ext cx="6273800" cy="1482725"/>
            <a:chOff x="912" y="3072"/>
            <a:chExt cx="3952" cy="934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3072"/>
              <a:ext cx="3952" cy="9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2326" y="3766"/>
              <a:ext cx="2496" cy="24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0" y="4643446"/>
            <a:ext cx="5293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en-US" sz="2400" dirty="0" smtClean="0">
                <a:solidFill>
                  <a:srgbClr val="000080"/>
                </a:solidFill>
                <a:latin typeface="Arial" charset="0"/>
              </a:rPr>
              <a:t>Changes of the pion properties with </a:t>
            </a:r>
            <a:r>
              <a:rPr kumimoji="0" lang="en-US" sz="2400" i="1" dirty="0" smtClean="0">
                <a:solidFill>
                  <a:srgbClr val="000080"/>
                </a:solidFill>
                <a:latin typeface="Arial" charset="0"/>
                <a:sym typeface="Symbol" pitchFamily="16" charset="2"/>
              </a:rPr>
              <a:t>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142976" y="142852"/>
              <a:ext cx="6862776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EM form factor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6357950" cy="51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7072330" cy="6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71744"/>
            <a:ext cx="8858280" cy="409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6909" y="5857892"/>
            <a:ext cx="2395538" cy="7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4267200" y="3719513"/>
          <a:ext cx="4495800" cy="2986087"/>
        </p:xfrm>
        <a:graphic>
          <a:graphicData uri="http://schemas.openxmlformats.org/presentationml/2006/ole">
            <p:oleObj spid="_x0000_s137219" name="Equation" r:id="rId3" imgW="3136680" imgH="2082600" progId="">
              <p:embed/>
            </p:oleObj>
          </a:graphicData>
        </a:graphic>
      </p:graphicFrame>
      <p:sp>
        <p:nvSpPr>
          <p:cNvPr id="149511" name="AutoShape 7"/>
          <p:cNvSpPr>
            <a:spLocks/>
          </p:cNvSpPr>
          <p:nvPr/>
        </p:nvSpPr>
        <p:spPr bwMode="auto">
          <a:xfrm>
            <a:off x="642910" y="3357562"/>
            <a:ext cx="2286000" cy="914400"/>
          </a:xfrm>
          <a:prstGeom prst="borderCallout1">
            <a:avLst>
              <a:gd name="adj1" fmla="val 108333"/>
              <a:gd name="adj2" fmla="val 5000"/>
              <a:gd name="adj3" fmla="val 108333"/>
              <a:gd name="adj4" fmla="val 287431"/>
            </a:avLst>
          </a:prstGeom>
          <a:solidFill>
            <a:srgbClr val="FFCCFF"/>
          </a:solidFill>
          <a:ln w="57150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1400" dirty="0"/>
              <a:t>Requires all current quark masses to be equal in order to be exactly fulfilled</a:t>
            </a:r>
            <a:r>
              <a:rPr lang="de-DE" sz="1600" dirty="0"/>
              <a:t> </a:t>
            </a:r>
          </a:p>
        </p:txBody>
      </p:sp>
      <p:sp>
        <p:nvSpPr>
          <p:cNvPr id="149512" name="AutoShape 8"/>
          <p:cNvSpPr>
            <a:spLocks/>
          </p:cNvSpPr>
          <p:nvPr/>
        </p:nvSpPr>
        <p:spPr bwMode="auto">
          <a:xfrm>
            <a:off x="769938" y="4876800"/>
            <a:ext cx="2278062" cy="914400"/>
          </a:xfrm>
          <a:prstGeom prst="borderCallout1">
            <a:avLst>
              <a:gd name="adj1" fmla="val 108333"/>
              <a:gd name="adj2" fmla="val 5019"/>
              <a:gd name="adj3" fmla="val 108333"/>
              <a:gd name="adj4" fmla="val 288083"/>
            </a:avLst>
          </a:prstGeom>
          <a:solidFill>
            <a:srgbClr val="FFCCFF"/>
          </a:solidFill>
          <a:ln w="57150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1400"/>
              <a:t>Requires all current quark masses to be zero in order to be exactly fulfilled</a:t>
            </a:r>
            <a:r>
              <a:rPr lang="de-DE" sz="1600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729663" y="0"/>
            <a:ext cx="406400" cy="114300"/>
            <a:chOff x="2496" y="3312"/>
            <a:chExt cx="1329" cy="657"/>
          </a:xfrm>
        </p:grpSpPr>
        <p:sp>
          <p:nvSpPr>
            <p:cNvPr id="149514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3168" y="3312"/>
              <a:ext cx="657" cy="657"/>
            </a:xfrm>
            <a:prstGeom prst="actionButtonForwardNex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515" name="AutoShape 1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2496" y="3312"/>
              <a:ext cx="657" cy="657"/>
            </a:xfrm>
            <a:prstGeom prst="actionButtonBackPrevious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852488" y="1819275"/>
          <a:ext cx="7140575" cy="1228725"/>
        </p:xfrm>
        <a:graphic>
          <a:graphicData uri="http://schemas.openxmlformats.org/presentationml/2006/ole">
            <p:oleObj spid="_x0000_s137220" name="Equation" r:id="rId4" imgW="2438280" imgH="419040" progId="">
              <p:embed/>
            </p:oleObj>
          </a:graphicData>
        </a:graphic>
      </p:graphicFrame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From QCD to An effective theory</a:t>
              </a:r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6200" y="1219200"/>
            <a:ext cx="8686800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Light quark systems: QCD in </a:t>
            </a:r>
            <a:r>
              <a:rPr lang="de-DE" sz="2000" dirty="0" smtClean="0"/>
              <a:t>the Chiral </a:t>
            </a:r>
            <a:r>
              <a:rPr lang="de-DE" sz="2000" dirty="0"/>
              <a:t>limit, i.e. </a:t>
            </a:r>
            <a:r>
              <a:rPr lang="de-DE" sz="2000" dirty="0" smtClean="0"/>
              <a:t>Quark masses </a:t>
            </a:r>
            <a:r>
              <a:rPr lang="de-DE" sz="2000" dirty="0">
                <a:sym typeface="Wingdings" pitchFamily="2" charset="2"/>
              </a:rPr>
              <a:t> 0</a:t>
            </a:r>
            <a:endParaRPr lang="de-DE" sz="20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67200" y="3124200"/>
            <a:ext cx="3200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Global Symmetries:</a:t>
            </a: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4" name="그룹 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142976" y="142852"/>
              <a:ext cx="6862776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EM form factor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582471" cy="53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화살표 연결선 8"/>
          <p:cNvCxnSpPr/>
          <p:nvPr/>
        </p:nvCxnSpPr>
        <p:spPr bwMode="auto">
          <a:xfrm rot="10800000" flipV="1">
            <a:off x="1857356" y="1857364"/>
            <a:ext cx="785818" cy="142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3174" y="1714488"/>
            <a:ext cx="17491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At finite density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142976" y="142852"/>
              <a:ext cx="6862776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EM form factor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3357554" cy="9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4048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8382027" cy="101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14950"/>
            <a:ext cx="50101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354350"/>
            <a:ext cx="1365711" cy="88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000108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Charge radius of the pion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43314"/>
            <a:ext cx="384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Pion form factor with VMD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564357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: Modification of the rho meson mass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611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142976" y="142852"/>
              <a:ext cx="6862776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EM form factor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215082"/>
            <a:ext cx="4071966" cy="5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화살표 연결선 9"/>
          <p:cNvCxnSpPr/>
          <p:nvPr/>
        </p:nvCxnSpPr>
        <p:spPr bwMode="auto">
          <a:xfrm rot="5400000" flipH="1" flipV="1">
            <a:off x="5322893" y="3321049"/>
            <a:ext cx="1928826" cy="1588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388" y="3643314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600" dirty="0" smtClean="0"/>
              <a:t>More than two times </a:t>
            </a:r>
            <a:br>
              <a:rPr lang="en-US" altLang="ko-KR" sz="1600" dirty="0" smtClean="0"/>
            </a:br>
            <a:r>
              <a:rPr lang="en-US" altLang="ko-KR" sz="1600" dirty="0" smtClean="0"/>
              <a:t>increased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000108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Charge radius of the pion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215107" cy="47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142976" y="142852"/>
              <a:ext cx="6862776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Pion EM form factor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cxnSp>
        <p:nvCxnSpPr>
          <p:cNvPr id="8" name="직선 화살표 연결선 7"/>
          <p:cNvCxnSpPr/>
          <p:nvPr/>
        </p:nvCxnSpPr>
        <p:spPr bwMode="auto">
          <a:xfrm rot="5400000" flipH="1" flipV="1">
            <a:off x="5715802" y="3928272"/>
            <a:ext cx="128588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0826" y="3571876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600" dirty="0" smtClean="0"/>
              <a:t>Almost two times </a:t>
            </a:r>
            <a:br>
              <a:rPr lang="en-US" altLang="ko-KR" sz="1600" dirty="0" smtClean="0"/>
            </a:br>
            <a:r>
              <a:rPr lang="en-US" altLang="ko-KR" sz="1600" dirty="0" smtClean="0"/>
              <a:t>increased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Coupling constant C*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rgbClr val="800080"/>
          </a:solidFill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14348" y="142852"/>
              <a:ext cx="770916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Symbol" pitchFamily="18" charset="2"/>
                  <a:cs typeface="Arial" pitchFamily="34" charset="0"/>
                </a:rPr>
                <a:t>r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meson mass dropping at fin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ite 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 pitchFamily="16" charset="2"/>
                </a:rPr>
                <a:t></a:t>
              </a:r>
              <a:r>
                <a:rPr lang="en-US" altLang="ko-KR" sz="3600" b="1" dirty="0" smtClean="0">
                  <a:solidFill>
                    <a:srgbClr val="FFFF00"/>
                  </a:solidFill>
                  <a:latin typeface="Arial" pitchFamily="34" charset="0"/>
                  <a:ea typeface="굴림" pitchFamily="16" charset="-127"/>
                  <a:cs typeface="Arial" pitchFamily="34" charset="0"/>
                </a:rPr>
                <a:t> 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71546"/>
            <a:ext cx="59857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857892"/>
            <a:ext cx="2143140" cy="83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14876" y="5929330"/>
            <a:ext cx="415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Slightly smaller than 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Hatsuda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&amp; Lee, PRC 46, 34 (1992)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500702"/>
            <a:ext cx="1500198" cy="37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57898" y="1500174"/>
            <a:ext cx="308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/>
              <a:t>Modification of the Width</a:t>
            </a:r>
            <a:br>
              <a:rPr lang="en-US" altLang="ko-KR" sz="1800" dirty="0" smtClean="0"/>
            </a:br>
            <a:r>
              <a:rPr lang="en-US" altLang="ko-KR" sz="1800" dirty="0" smtClean="0"/>
              <a:t>has not been considered!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FF9900"/>
                </a:solidFill>
              </a:rPr>
              <a:t>HIM, Feb. 23, 2009</a:t>
            </a:r>
            <a:endParaRPr lang="en-US" altLang="ko-KR" dirty="0">
              <a:solidFill>
                <a:srgbClr val="FF9900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908051"/>
            <a:chOff x="0" y="0"/>
            <a:chExt cx="9144000" cy="908051"/>
          </a:xfrm>
          <a:solidFill>
            <a:schemeClr val="accent2">
              <a:lumMod val="50000"/>
            </a:schemeClr>
          </a:solidFill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90805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FF66CC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14348" y="142852"/>
              <a:ext cx="503214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Summary and outlook</a:t>
              </a:r>
              <a:endParaRPr lang="en-US" altLang="ko-KR" sz="3600" b="1" dirty="0">
                <a:solidFill>
                  <a:srgbClr val="FFFF00"/>
                </a:solidFill>
                <a:latin typeface="Arial" pitchFamily="34" charset="0"/>
                <a:ea typeface="굴림" pitchFamily="16" charset="-127"/>
                <a:cs typeface="Arial" pitchFamily="34" charset="0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9738" y="1008063"/>
            <a:ext cx="8382000" cy="56630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The nonlocal chiral quark model from the instanton vacuum is shown to be very successful in describing low-energy properties of mesons and </a:t>
            </a:r>
            <a:br>
              <a:rPr lang="en-US" sz="2000" b="0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(baryons).</a:t>
            </a:r>
          </a:p>
          <a:p>
            <a:pPr algn="l"/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We extended the model to study the QCD vacuum and pion properties at finite </a:t>
            </a:r>
            <a:r>
              <a:rPr lang="en-US" sz="2000" b="0" i="1" dirty="0">
                <a:solidFill>
                  <a:srgbClr val="FFFF0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 QCD 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magnetic susceptibility: 1st-order magnetic phase </a:t>
            </a: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transition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Pion 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weak decay constant at finite density: </a:t>
            </a:r>
            <a:r>
              <a:rPr lang="en-US" sz="2000" b="0" i="1" dirty="0">
                <a:solidFill>
                  <a:srgbClr val="FFFF00"/>
                </a:solidFill>
                <a:latin typeface="Arial" charset="0"/>
              </a:rPr>
              <a:t>p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-wave contribution</a:t>
            </a:r>
            <a:r>
              <a:rPr lang="en-US" sz="2000" b="0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FFFF00"/>
                </a:solidFill>
                <a:latin typeface="Arial" charset="0"/>
              </a:rPr>
              <a:t> Pion EM form factors and </a:t>
            </a:r>
            <a:r>
              <a:rPr lang="en-US" altLang="ko-KR" sz="2000" dirty="0" smtClean="0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en-US" altLang="ko-KR" sz="2000" dirty="0" smtClean="0">
                <a:solidFill>
                  <a:srgbClr val="FFFF00"/>
                </a:solidFill>
                <a:latin typeface="Arial" charset="0"/>
              </a:rPr>
              <a:t> meson mass dropping (not complete!)</a:t>
            </a:r>
            <a:endParaRPr lang="ko-KR" altLang="ko-KR" sz="2000" b="0" dirty="0">
              <a:solidFill>
                <a:srgbClr val="FFFF00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Arial Black" pitchFamily="16" charset="0"/>
              </a:rPr>
              <a:t>Perspectives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algn="l"/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Systematic studies for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nonperturbative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hadron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properties with </a:t>
            </a:r>
            <a:r>
              <a:rPr kumimoji="0" lang="en-US" sz="2000" b="0" i="1" dirty="0">
                <a:solidFill>
                  <a:srgbClr val="FFFF00"/>
                </a:solidFill>
                <a:latin typeface="Arial" charset="0"/>
                <a:sym typeface="Symbol" pitchFamily="16" charset="2"/>
              </a:rPr>
              <a:t>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l"/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Several works (effective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chiral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Lagrangian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, LEC..) under progress </a:t>
            </a:r>
          </a:p>
          <a:p>
            <a:pPr algn="l"/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Extension to the finite </a:t>
            </a:r>
            <a:r>
              <a:rPr lang="en-US" sz="2000" b="0" i="1" dirty="0">
                <a:solidFill>
                  <a:srgbClr val="FFFF00"/>
                </a:solidFill>
                <a:latin typeface="Arial" charset="0"/>
              </a:rPr>
              <a:t>T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Dyon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 with nontrivial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holonomy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000" b="0" dirty="0" err="1">
                <a:solidFill>
                  <a:srgbClr val="FFFF00"/>
                </a:solidFill>
                <a:latin typeface="Arial" charset="0"/>
              </a:rPr>
              <a:t>Caloron</a:t>
            </a:r>
            <a:r>
              <a:rPr lang="en-US" sz="2000" b="0" dirty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 algn="l"/>
            <a:endParaRPr lang="en-US" sz="2400" b="0" i="1" dirty="0">
              <a:solidFill>
                <a:srgbClr val="000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제목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725602"/>
          </a:xfrm>
        </p:spPr>
        <p:txBody>
          <a:bodyPr/>
          <a:lstStyle/>
          <a:p>
            <a:pPr eaLnBrk="1" hangingPunct="1"/>
            <a:r>
              <a:rPr lang="de-DE" altLang="ko-KR" sz="5400" b="1" dirty="0" smtClean="0">
                <a:solidFill>
                  <a:srgbClr val="FFFF66"/>
                </a:solidFill>
                <a:latin typeface="Old English Text MT" pitchFamily="66" charset="0"/>
              </a:rPr>
              <a:t>Though this be madness,</a:t>
            </a:r>
            <a:br>
              <a:rPr lang="de-DE" altLang="ko-KR" sz="5400" b="1" dirty="0" smtClean="0">
                <a:solidFill>
                  <a:srgbClr val="FFFF66"/>
                </a:solidFill>
                <a:latin typeface="Old English Text MT" pitchFamily="66" charset="0"/>
              </a:rPr>
            </a:br>
            <a:r>
              <a:rPr lang="de-DE" altLang="ko-KR" sz="5400" b="1" dirty="0" smtClean="0">
                <a:solidFill>
                  <a:srgbClr val="FFFF66"/>
                </a:solidFill>
                <a:latin typeface="Old English Text MT" pitchFamily="66" charset="0"/>
              </a:rPr>
              <a:t>yet there is method in it.</a:t>
            </a:r>
            <a:endParaRPr lang="ko-KR" altLang="en-US" sz="5400" b="1" dirty="0" smtClean="0">
              <a:latin typeface="Old English Text MT" pitchFamily="66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FF9900"/>
                </a:solidFill>
              </a:rPr>
              <a:t>HIM, Feb. 23, 2009</a:t>
            </a:r>
            <a:endParaRPr lang="en-US" altLang="ko-KR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63" y="2143125"/>
            <a:ext cx="5591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Hamlet Act 2, Scene 2</a:t>
            </a:r>
            <a:endParaRPr lang="ko-KR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642938" y="4214813"/>
            <a:ext cx="7586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800" dirty="0">
                <a:solidFill>
                  <a:srgbClr val="FFFF00"/>
                </a:solidFill>
                <a:latin typeface="Arial Black" pitchFamily="34" charset="0"/>
              </a:rPr>
              <a:t>Thank you very much!</a:t>
            </a:r>
            <a:endParaRPr lang="ko-KR" alt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142844" y="2000240"/>
          <a:ext cx="3524250" cy="1230313"/>
        </p:xfrm>
        <a:graphic>
          <a:graphicData uri="http://schemas.openxmlformats.org/presentationml/2006/ole">
            <p:oleObj spid="_x0000_s138242" name="Equation" r:id="rId3" imgW="2260440" imgH="787320" progId="">
              <p:embed/>
            </p:oleObj>
          </a:graphicData>
        </a:graphic>
      </p:graphicFrame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4429124" y="2000240"/>
          <a:ext cx="4254500" cy="1217612"/>
        </p:xfrm>
        <a:graphic>
          <a:graphicData uri="http://schemas.openxmlformats.org/presentationml/2006/ole">
            <p:oleObj spid="_x0000_s138243" name="Equation" r:id="rId4" imgW="2755800" imgH="787320" progId="">
              <p:embed/>
            </p:oleObj>
          </a:graphicData>
        </a:graphic>
      </p:graphicFrame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142844" y="3786190"/>
            <a:ext cx="3429000" cy="1768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2000" b="1" dirty="0" smtClean="0"/>
              <a:t>Irred. Representations</a:t>
            </a:r>
            <a:endParaRPr lang="de-DE" sz="2000" b="1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2000" dirty="0"/>
              <a:t>Octet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2000" dirty="0"/>
              <a:t>Decuplet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2000" dirty="0" smtClean="0"/>
              <a:t>Antidecuplet...</a:t>
            </a:r>
            <a:endParaRPr lang="de-DE" sz="2000" dirty="0"/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4071934" y="3786190"/>
            <a:ext cx="4929222" cy="258532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800" b="1" dirty="0" smtClean="0"/>
              <a:t>Chiral symmetry</a:t>
            </a:r>
            <a:endParaRPr lang="de-DE" sz="1800" b="1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600" dirty="0"/>
              <a:t>No multiplets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600" dirty="0" smtClean="0">
                <a:solidFill>
                  <a:srgbClr val="FF0000"/>
                </a:solidFill>
              </a:rPr>
              <a:t>Spontaneous </a:t>
            </a:r>
            <a:r>
              <a:rPr lang="de-DE" sz="1600" dirty="0">
                <a:solidFill>
                  <a:srgbClr val="FF0000"/>
                </a:solidFill>
              </a:rPr>
              <a:t>breakdown of chiral symmetry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600" dirty="0">
                <a:sym typeface="Wingdings" pitchFamily="2" charset="2"/>
              </a:rPr>
              <a:t>dynamically generated quark mass mM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600" dirty="0" smtClean="0">
                <a:sym typeface="Wingdings" pitchFamily="2" charset="2"/>
              </a:rPr>
              <a:t>dynamical </a:t>
            </a:r>
            <a:r>
              <a:rPr lang="de-DE" sz="1600" dirty="0">
                <a:sym typeface="Wingdings" pitchFamily="2" charset="2"/>
              </a:rPr>
              <a:t>mass M~(350-400) MeV</a:t>
            </a:r>
            <a:endParaRPr lang="de-DE" sz="16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600" dirty="0"/>
              <a:t>Massless Goldstone Bosons (pions)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1600" dirty="0"/>
              <a:t>Chiral quark condensate</a:t>
            </a:r>
          </a:p>
        </p:txBody>
      </p:sp>
      <p:graphicFrame>
        <p:nvGraphicFramePr>
          <p:cNvPr id="148496" name="Object 16"/>
          <p:cNvGraphicFramePr>
            <a:graphicFrameLocks noChangeAspect="1"/>
          </p:cNvGraphicFramePr>
          <p:nvPr/>
        </p:nvGraphicFramePr>
        <p:xfrm>
          <a:off x="285720" y="6000768"/>
          <a:ext cx="3429000" cy="531812"/>
        </p:xfrm>
        <a:graphic>
          <a:graphicData uri="http://schemas.openxmlformats.org/presentationml/2006/ole">
            <p:oleObj spid="_x0000_s138244" name="Equation" r:id="rId5" imgW="1638000" imgH="253800" progId="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729663" y="0"/>
            <a:ext cx="406400" cy="114300"/>
            <a:chOff x="2496" y="3312"/>
            <a:chExt cx="1329" cy="657"/>
          </a:xfrm>
        </p:grpSpPr>
        <p:sp>
          <p:nvSpPr>
            <p:cNvPr id="148498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3168" y="3312"/>
              <a:ext cx="657" cy="657"/>
            </a:xfrm>
            <a:prstGeom prst="actionButtonForwardNex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499" name="AutoShape 1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2496" y="3312"/>
              <a:ext cx="657" cy="657"/>
            </a:xfrm>
            <a:prstGeom prst="actionButtonBackPrevious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" name="바닥글 개체 틀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From QCD to An effective theory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282" y="1071546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 wisdom about QCD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HIM, Feb. 23, 2009</a:t>
            </a:r>
            <a:endParaRPr lang="en-US" altLang="ko-K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908051"/>
            <a:chOff x="0" y="0"/>
            <a:chExt cx="5760" cy="527"/>
          </a:xfrm>
          <a:solidFill>
            <a:schemeClr val="accent6">
              <a:lumMod val="75000"/>
            </a:schemeClr>
          </a:solidFill>
        </p:grpSpPr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846" name="Text Box 14"/>
            <p:cNvSpPr txBox="1">
              <a:spLocks noChangeArrowheads="1"/>
            </p:cNvSpPr>
            <p:nvPr/>
          </p:nvSpPr>
          <p:spPr bwMode="auto">
            <a:xfrm>
              <a:off x="315" y="83"/>
              <a:ext cx="4808" cy="37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From QCD to An effective theory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000108"/>
            <a:ext cx="81964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Chiral symmetry and its spontaneous breaking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357158" y="3643314"/>
            <a:ext cx="5715000" cy="1714500"/>
            <a:chOff x="214283" y="2285992"/>
            <a:chExt cx="5715040" cy="1714512"/>
          </a:xfrm>
        </p:grpSpPr>
        <p:pic>
          <p:nvPicPr>
            <p:cNvPr id="820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3" y="2285992"/>
              <a:ext cx="5715040" cy="101774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pic>
          <p:nvPicPr>
            <p:cNvPr id="820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37" y="3214686"/>
              <a:ext cx="2424985" cy="7858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429124" y="5286388"/>
            <a:ext cx="4429125" cy="785813"/>
          </a:xfrm>
          <a:prstGeom prst="wedgeRoundRectCallout">
            <a:avLst>
              <a:gd name="adj1" fmla="val -69724"/>
              <a:gd name="adj2" fmla="val -5148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This zero mode can be realized </a:t>
            </a:r>
            <a:b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from the instanton vacuum</a:t>
            </a:r>
          </a:p>
          <a:p>
            <a:pPr>
              <a:defRPr/>
            </a:pPr>
            <a:endParaRPr lang="de-DE" sz="1800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de-DE" sz="1800" b="1" dirty="0">
                <a:solidFill>
                  <a:srgbClr val="FF0066"/>
                </a:solidFill>
              </a:rPr>
              <a:t> </a:t>
            </a:r>
          </a:p>
          <a:p>
            <a:pPr>
              <a:defRPr/>
            </a:pPr>
            <a:endParaRPr lang="en-GB" altLang="ko-KR" sz="1800" b="1" dirty="0">
              <a:solidFill>
                <a:srgbClr val="FF0066"/>
              </a:solidFill>
            </a:endParaRPr>
          </a:p>
        </p:txBody>
      </p:sp>
      <p:sp>
        <p:nvSpPr>
          <p:cNvPr id="8200" name="Oval 1027"/>
          <p:cNvSpPr>
            <a:spLocks noChangeArrowheads="1"/>
          </p:cNvSpPr>
          <p:nvPr/>
        </p:nvSpPr>
        <p:spPr bwMode="auto">
          <a:xfrm>
            <a:off x="5638800" y="2057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4" name="그룹 16"/>
          <p:cNvGrpSpPr/>
          <p:nvPr/>
        </p:nvGrpSpPr>
        <p:grpSpPr>
          <a:xfrm>
            <a:off x="142844" y="1785926"/>
            <a:ext cx="8340725" cy="1643063"/>
            <a:chOff x="214313" y="4572000"/>
            <a:chExt cx="8340725" cy="1643063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" y="5072063"/>
              <a:ext cx="7112000" cy="11430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grpSp>
          <p:nvGrpSpPr>
            <p:cNvPr id="5" name="그룹 17"/>
            <p:cNvGrpSpPr>
              <a:grpSpLocks/>
            </p:cNvGrpSpPr>
            <p:nvPr/>
          </p:nvGrpSpPr>
          <p:grpSpPr bwMode="auto">
            <a:xfrm>
              <a:off x="214313" y="4572000"/>
              <a:ext cx="8340725" cy="461963"/>
              <a:chOff x="214282" y="4572008"/>
              <a:chExt cx="8340222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14282" y="4572008"/>
                <a:ext cx="3436951" cy="4613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Banks-Casher theorem </a:t>
                </a:r>
                <a:endParaRPr lang="ko-KR" altLang="en-US" sz="24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직선 화살표 연결선 23"/>
              <p:cNvCxnSpPr/>
              <p:nvPr/>
            </p:nvCxnSpPr>
            <p:spPr bwMode="auto">
              <a:xfrm>
                <a:off x="4000241" y="4786183"/>
                <a:ext cx="428599" cy="158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5" name="TextBox 15"/>
              <p:cNvSpPr txBox="1">
                <a:spLocks noChangeArrowheads="1"/>
              </p:cNvSpPr>
              <p:nvPr/>
            </p:nvSpPr>
            <p:spPr bwMode="auto">
              <a:xfrm>
                <a:off x="4572000" y="4572008"/>
                <a:ext cx="337464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>
                    <a:solidFill>
                      <a:schemeClr val="accent2"/>
                    </a:solidFill>
                  </a:rPr>
                  <a:t>Zero-mode spectrum</a:t>
                </a:r>
                <a:endParaRPr lang="ko-KR" altLang="en-US" sz="240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001024" y="4572008"/>
                <a:ext cx="553480" cy="43338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6" name="Object 0"/>
          <p:cNvGraphicFramePr>
            <a:graphicFrameLocks noChangeAspect="1"/>
          </p:cNvGraphicFramePr>
          <p:nvPr/>
        </p:nvGraphicFramePr>
        <p:xfrm>
          <a:off x="0" y="3000372"/>
          <a:ext cx="7562850" cy="1509713"/>
        </p:xfrm>
        <a:graphic>
          <a:graphicData uri="http://schemas.openxmlformats.org/presentationml/2006/ole">
            <p:oleObj spid="_x0000_s144386" name="Equation" r:id="rId4" imgW="4965480" imgH="990360" progId="">
              <p:embed/>
            </p:oleObj>
          </a:graphicData>
        </a:graphic>
      </p:graphicFrame>
      <p:graphicFrame>
        <p:nvGraphicFramePr>
          <p:cNvPr id="188417" name="Object 1"/>
          <p:cNvGraphicFramePr>
            <a:graphicFrameLocks noChangeAspect="1"/>
          </p:cNvGraphicFramePr>
          <p:nvPr/>
        </p:nvGraphicFramePr>
        <p:xfrm>
          <a:off x="5143504" y="3143248"/>
          <a:ext cx="3819525" cy="674688"/>
        </p:xfrm>
        <a:graphic>
          <a:graphicData uri="http://schemas.openxmlformats.org/presentationml/2006/ole">
            <p:oleObj spid="_x0000_s144387" name="Equation" r:id="rId5" imgW="1511280" imgH="266400" progId="">
              <p:embed/>
            </p:oleObj>
          </a:graphicData>
        </a:graphic>
      </p:graphicFrame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0" y="928670"/>
          <a:ext cx="7900988" cy="1841500"/>
        </p:xfrm>
        <a:graphic>
          <a:graphicData uri="http://schemas.openxmlformats.org/presentationml/2006/ole">
            <p:oleObj spid="_x0000_s144388" name="Equation" r:id="rId6" imgW="5663880" imgH="1320480" progId="">
              <p:embed/>
            </p:oleObj>
          </a:graphicData>
        </a:graphic>
      </p:graphicFrame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5357818" y="1214422"/>
          <a:ext cx="3632200" cy="685800"/>
        </p:xfrm>
        <a:graphic>
          <a:graphicData uri="http://schemas.openxmlformats.org/presentationml/2006/ole">
            <p:oleObj spid="_x0000_s144389" name="Equation" r:id="rId7" imgW="1409400" imgH="266400" progId="">
              <p:embed/>
            </p:oleObj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0" y="5000636"/>
          <a:ext cx="8923337" cy="1031875"/>
        </p:xfrm>
        <a:graphic>
          <a:graphicData uri="http://schemas.openxmlformats.org/presentationml/2006/ole">
            <p:oleObj spid="_x0000_s144390" name="Equation" r:id="rId8" imgW="3733560" imgH="431640" progId="">
              <p:embed/>
            </p:oleObj>
          </a:graphicData>
        </a:graphic>
      </p:graphicFrame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0" y="4786322"/>
            <a:ext cx="5486400" cy="27699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Chiral Quark </a:t>
            </a:r>
            <a:r>
              <a:rPr lang="de-DE" dirty="0" smtClean="0"/>
              <a:t>Model </a:t>
            </a:r>
            <a:r>
              <a:rPr lang="de-DE" dirty="0"/>
              <a:t>(</a:t>
            </a:r>
            <a:r>
              <a:rPr lang="de-DE" dirty="0" smtClean="0"/>
              <a:t>ChQM</a:t>
            </a:r>
            <a:r>
              <a:rPr lang="de-DE" dirty="0"/>
              <a:t>):</a:t>
            </a:r>
          </a:p>
        </p:txBody>
      </p:sp>
      <p:sp>
        <p:nvSpPr>
          <p:cNvPr id="152591" name="AutoShape 15"/>
          <p:cNvSpPr>
            <a:spLocks/>
          </p:cNvSpPr>
          <p:nvPr/>
        </p:nvSpPr>
        <p:spPr bwMode="auto">
          <a:xfrm>
            <a:off x="6858016" y="2000240"/>
            <a:ext cx="2019300" cy="569913"/>
          </a:xfrm>
          <a:prstGeom prst="borderCallout1">
            <a:avLst>
              <a:gd name="adj1" fmla="val 113370"/>
              <a:gd name="adj2" fmla="val 94338"/>
              <a:gd name="adj3" fmla="val 113370"/>
              <a:gd name="adj4" fmla="val -6698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2000" dirty="0"/>
              <a:t>Does not work</a:t>
            </a:r>
            <a:endParaRPr lang="en-GB" altLang="ko-KR" sz="2000" dirty="0">
              <a:ea typeface="굴림" pitchFamily="50" charset="-127"/>
            </a:endParaRPr>
          </a:p>
        </p:txBody>
      </p:sp>
      <p:sp>
        <p:nvSpPr>
          <p:cNvPr id="152592" name="AutoShape 16"/>
          <p:cNvSpPr>
            <a:spLocks/>
          </p:cNvSpPr>
          <p:nvPr/>
        </p:nvSpPr>
        <p:spPr bwMode="auto">
          <a:xfrm>
            <a:off x="6929454" y="4000504"/>
            <a:ext cx="2019300" cy="569912"/>
          </a:xfrm>
          <a:prstGeom prst="borderCallout1">
            <a:avLst>
              <a:gd name="adj1" fmla="val -13370"/>
              <a:gd name="adj2" fmla="val 94338"/>
              <a:gd name="adj3" fmla="val -13370"/>
              <a:gd name="adj4" fmla="val -6886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2400" dirty="0"/>
              <a:t>Does work</a:t>
            </a:r>
            <a:endParaRPr lang="en-GB" altLang="ko-KR" sz="2400" dirty="0">
              <a:ea typeface="굴림" pitchFamily="50" charset="-127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908051"/>
          </a:xfrm>
          <a:prstGeom prst="rect">
            <a:avLst/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28596" y="142852"/>
            <a:ext cx="8084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Simplest effective chiral Lagrangian</a:t>
            </a: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HIM, Feb. 23, 2009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43644"/>
            <a:ext cx="888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</a:rPr>
              <a:t>Any model that has SCSB must have this kind of a form!!!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궁서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궁서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14519</TotalTime>
  <Words>2400</Words>
  <Application>Microsoft PowerPoint</Application>
  <PresentationFormat>화면 슬라이드 쇼(4:3)</PresentationFormat>
  <Paragraphs>546</Paragraphs>
  <Slides>66</Slides>
  <Notes>36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68" baseType="lpstr">
      <vt:lpstr>기본 디자인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Pion EM form factor</vt:lpstr>
      <vt:lpstr>슬라이드 33</vt:lpstr>
      <vt:lpstr>슬라이드 34</vt:lpstr>
      <vt:lpstr>슬라이드 35</vt:lpstr>
      <vt:lpstr>슬라이드 36</vt:lpstr>
      <vt:lpstr>1-loop QCD evolution equation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Though this be madness, yet there is method in it.</vt:lpstr>
    </vt:vector>
  </TitlesOfParts>
  <Company>부산대학교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and nonexotic magnetic transtions</dc:title>
  <dc:creator>양길석</dc:creator>
  <cp:lastModifiedBy>Hyun-Chul Kim</cp:lastModifiedBy>
  <cp:revision>895</cp:revision>
  <dcterms:created xsi:type="dcterms:W3CDTF">2004-10-07T12:01:15Z</dcterms:created>
  <dcterms:modified xsi:type="dcterms:W3CDTF">2009-02-23T02:52:08Z</dcterms:modified>
</cp:coreProperties>
</file>