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1"/>
  </p:notesMasterIdLst>
  <p:sldIdLst>
    <p:sldId id="256" r:id="rId2"/>
    <p:sldId id="260" r:id="rId3"/>
    <p:sldId id="257" r:id="rId4"/>
    <p:sldId id="273" r:id="rId5"/>
    <p:sldId id="272" r:id="rId6"/>
    <p:sldId id="259" r:id="rId7"/>
    <p:sldId id="269" r:id="rId8"/>
    <p:sldId id="258" r:id="rId9"/>
    <p:sldId id="263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71" r:id="rId18"/>
    <p:sldId id="270" r:id="rId19"/>
    <p:sldId id="274" r:id="rId20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8F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6324" autoAdjust="0"/>
    <p:restoredTop sz="76208" autoAdjust="0"/>
  </p:normalViewPr>
  <p:slideViewPr>
    <p:cSldViewPr>
      <p:cViewPr>
        <p:scale>
          <a:sx n="70" d="100"/>
          <a:sy n="70" d="100"/>
        </p:scale>
        <p:origin x="-2646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3C904FA-6F30-4ECD-BB35-7B02E37E92B8}" type="datetimeFigureOut">
              <a:rPr lang="ko-KR" altLang="en-US"/>
              <a:pPr>
                <a:defRPr/>
              </a:pPr>
              <a:t>2009-02-24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C9DE9A7-52B3-4C53-B13A-EF49B1EEEB0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ko-KR" altLang="en-US" smtClean="0"/>
              <a:t>왼쪽 아래 </a:t>
            </a:r>
            <a:r>
              <a:rPr lang="en-US" altLang="ko-KR" smtClean="0"/>
              <a:t>: 1975 </a:t>
            </a:r>
            <a:r>
              <a:rPr lang="ko-KR" altLang="en-US" smtClean="0"/>
              <a:t>년에 </a:t>
            </a:r>
            <a:r>
              <a:rPr lang="en-US" altLang="ko-KR" smtClean="0"/>
              <a:t>Fermilab</a:t>
            </a:r>
            <a:r>
              <a:rPr lang="ko-KR" altLang="en-US" smtClean="0"/>
              <a:t>에서 </a:t>
            </a:r>
            <a:r>
              <a:rPr lang="en-US" altLang="ko-KR" smtClean="0"/>
              <a:t>Linac</a:t>
            </a:r>
            <a:r>
              <a:rPr lang="ko-KR" altLang="en-US" smtClean="0"/>
              <a:t>을 만든 </a:t>
            </a:r>
            <a:r>
              <a:rPr lang="en-US" altLang="ko-KR" smtClean="0"/>
              <a:t>Don young </a:t>
            </a:r>
            <a:r>
              <a:rPr lang="ko-KR" altLang="en-US" smtClean="0"/>
              <a:t>이라는 과학자의 모습</a:t>
            </a:r>
            <a:r>
              <a:rPr lang="en-US" altLang="ko-KR" smtClean="0"/>
              <a:t>.</a:t>
            </a:r>
          </a:p>
          <a:p>
            <a:pPr>
              <a:spcBef>
                <a:spcPct val="0"/>
              </a:spcBef>
            </a:pPr>
            <a:r>
              <a:rPr lang="ko-KR" altLang="en-US" smtClean="0"/>
              <a:t>오른쪽 </a:t>
            </a:r>
            <a:r>
              <a:rPr lang="en-US" altLang="ko-KR" smtClean="0"/>
              <a:t>: Fermilab</a:t>
            </a:r>
            <a:r>
              <a:rPr lang="ko-KR" altLang="en-US" smtClean="0"/>
              <a:t>의 </a:t>
            </a:r>
            <a:r>
              <a:rPr lang="en-US" altLang="ko-KR" smtClean="0"/>
              <a:t>neutron therapy facility</a:t>
            </a:r>
            <a:r>
              <a:rPr lang="ko-KR" altLang="en-US" smtClean="0"/>
              <a:t>에서 치료를 위해 뇌 영상을 관찰하는 모습</a:t>
            </a:r>
            <a:r>
              <a:rPr lang="en-US" altLang="ko-KR" smtClean="0"/>
              <a:t>. Northern lllinois </a:t>
            </a:r>
            <a:r>
              <a:rPr lang="ko-KR" altLang="en-US" smtClean="0"/>
              <a:t>대학의 </a:t>
            </a:r>
            <a:r>
              <a:rPr lang="en-US" altLang="ko-KR" smtClean="0"/>
              <a:t>medical director.</a:t>
            </a:r>
            <a:endParaRPr lang="ko-KR" altLang="en-US" smtClean="0"/>
          </a:p>
        </p:txBody>
      </p:sp>
      <p:sp>
        <p:nvSpPr>
          <p:cNvPr id="17411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B7E0E2-D32F-47EE-A41A-38F588D1DCC3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ko-KR" altLang="en-US">
              <a:cs typeface="맑은 고딕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ko-KR" altLang="en-US" smtClean="0"/>
              <a:t>양성자와 중성자의 질량이 근사적으로 같으므로 고전적인 산란 모형을 이용하면 중성자와의 탄성 산란에 의한 되튀김핵</a:t>
            </a:r>
            <a:r>
              <a:rPr lang="en-US" altLang="ko-KR" smtClean="0"/>
              <a:t>(recoil nucleus)</a:t>
            </a:r>
            <a:r>
              <a:rPr lang="ko-KR" altLang="en-US" smtClean="0"/>
              <a:t>의 에너지는 다음과 같이 주어진다</a:t>
            </a:r>
            <a:r>
              <a:rPr lang="en-US" altLang="ko-KR" smtClean="0"/>
              <a:t>.</a:t>
            </a:r>
            <a:endParaRPr lang="ko-KR" altLang="en-US" smtClean="0"/>
          </a:p>
          <a:p>
            <a:pPr>
              <a:spcBef>
                <a:spcPct val="0"/>
              </a:spcBef>
            </a:pPr>
            <a:endParaRPr lang="en-US" altLang="ko-KR" smtClean="0"/>
          </a:p>
          <a:p>
            <a:pPr>
              <a:spcBef>
                <a:spcPct val="0"/>
              </a:spcBef>
            </a:pPr>
            <a:r>
              <a:rPr lang="ko-KR" altLang="en-US" smtClean="0"/>
              <a:t>유기검출기를 구성하는 주성분은 </a:t>
            </a:r>
            <a:r>
              <a:rPr lang="en-US" altLang="ko-KR" smtClean="0"/>
              <a:t>H</a:t>
            </a:r>
            <a:r>
              <a:rPr lang="ko-KR" altLang="en-US" smtClean="0"/>
              <a:t>와 </a:t>
            </a:r>
            <a:r>
              <a:rPr lang="en-US" altLang="ko-KR" smtClean="0"/>
              <a:t>C</a:t>
            </a:r>
            <a:r>
              <a:rPr lang="ko-KR" altLang="en-US" smtClean="0"/>
              <a:t>이다</a:t>
            </a:r>
            <a:r>
              <a:rPr lang="en-US" altLang="ko-KR" smtClean="0"/>
              <a:t>. </a:t>
            </a:r>
            <a:r>
              <a:rPr lang="ko-KR" altLang="en-US" smtClean="0"/>
              <a:t>탄소의 경우 무겁기 때문에 탄성산란에 의한 되튀김 에너지가 작고 검출기 내에서의 탄성산란 신호가 매우 작다</a:t>
            </a:r>
            <a:r>
              <a:rPr lang="en-US" altLang="ko-KR" smtClean="0"/>
              <a:t>. </a:t>
            </a:r>
            <a:r>
              <a:rPr lang="ko-KR" altLang="en-US" smtClean="0"/>
              <a:t>그러나 수소원자의 핵인 양성자의 경우 </a:t>
            </a:r>
            <a:r>
              <a:rPr lang="en-US" altLang="ko-KR" i="1" smtClean="0"/>
              <a:t>A</a:t>
            </a:r>
            <a:r>
              <a:rPr lang="ko-KR" altLang="en-US" smtClean="0"/>
              <a:t> </a:t>
            </a:r>
            <a:r>
              <a:rPr lang="en-US" altLang="ko-KR" smtClean="0"/>
              <a:t>= 1</a:t>
            </a:r>
            <a:r>
              <a:rPr lang="ko-KR" altLang="en-US" smtClean="0"/>
              <a:t>이므로 평균적으로 중성자 에너지의 절반을 가져가게 된다</a:t>
            </a:r>
            <a:r>
              <a:rPr lang="en-US" altLang="ko-KR" smtClean="0"/>
              <a:t>.</a:t>
            </a:r>
          </a:p>
          <a:p>
            <a:pPr>
              <a:spcBef>
                <a:spcPct val="0"/>
              </a:spcBef>
            </a:pPr>
            <a:endParaRPr lang="en-US" altLang="ko-KR" smtClean="0"/>
          </a:p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1987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5C365E-01E5-4FBA-8727-FD47719F5586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ko-KR" altLang="en-US">
              <a:cs typeface="맑은 고딕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X-ray</a:t>
            </a:r>
            <a:r>
              <a:rPr lang="ko-KR" altLang="en-US" smtClean="0"/>
              <a:t>는 널리 사용되어왔지만</a:t>
            </a:r>
            <a:r>
              <a:rPr lang="en-US" altLang="ko-KR" smtClean="0"/>
              <a:t>, </a:t>
            </a:r>
            <a:r>
              <a:rPr lang="ko-KR" altLang="en-US" smtClean="0"/>
              <a:t>크기 감쇄정도가 밀도가 높은 물질일수록 커지고</a:t>
            </a:r>
            <a:r>
              <a:rPr lang="en-US" altLang="ko-KR" smtClean="0"/>
              <a:t>, x-ray</a:t>
            </a:r>
            <a:r>
              <a:rPr lang="ko-KR" altLang="en-US" smtClean="0"/>
              <a:t>가 통과 가능한 얇은 물질에 대해서만 사용될 수 있었다</a:t>
            </a:r>
            <a:r>
              <a:rPr lang="en-US" altLang="ko-KR" smtClean="0"/>
              <a:t>. </a:t>
            </a:r>
            <a:r>
              <a:rPr lang="ko-KR" altLang="en-US" smtClean="0"/>
              <a:t>중성자는 꽤 두꺼운 금속 물질들도 쉽게 통과할 수 있다</a:t>
            </a:r>
            <a:r>
              <a:rPr lang="en-US" altLang="ko-KR" smtClean="0"/>
              <a:t>. </a:t>
            </a:r>
            <a:r>
              <a:rPr lang="ko-KR" altLang="en-US" smtClean="0"/>
              <a:t>그래서 사진으로 찍으면 그냥 통과한 부분은 어둡고</a:t>
            </a:r>
            <a:r>
              <a:rPr lang="en-US" altLang="ko-KR" smtClean="0"/>
              <a:t>, </a:t>
            </a:r>
            <a:r>
              <a:rPr lang="ko-KR" altLang="en-US" smtClean="0"/>
              <a:t>다른 가벼운 원자로 만들어진 물질들이 통과한 부분은 밝게 찍힌다</a:t>
            </a:r>
            <a:r>
              <a:rPr lang="en-US" altLang="ko-KR" smtClean="0"/>
              <a:t>.</a:t>
            </a:r>
            <a:endParaRPr lang="ko-KR" altLang="en-US" smtClean="0"/>
          </a:p>
        </p:txBody>
      </p:sp>
      <p:sp>
        <p:nvSpPr>
          <p:cNvPr id="19459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225B4D-862A-42B6-AFC3-AB8540EB2A72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ko-KR" altLang="en-US">
              <a:cs typeface="맑은 고딕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Fission</a:t>
            </a:r>
            <a:r>
              <a:rPr lang="ko-KR" altLang="en-US" smtClean="0"/>
              <a:t>이 일어난 후 두 개의 </a:t>
            </a:r>
            <a:r>
              <a:rPr lang="en-US" altLang="ko-KR" smtClean="0"/>
              <a:t>fragment</a:t>
            </a:r>
            <a:r>
              <a:rPr lang="ko-KR" altLang="en-US" smtClean="0"/>
              <a:t>에서 평균 </a:t>
            </a:r>
            <a:r>
              <a:rPr lang="en-US" altLang="ko-KR" smtClean="0"/>
              <a:t>3.78</a:t>
            </a:r>
            <a:r>
              <a:rPr lang="ko-KR" altLang="en-US" smtClean="0"/>
              <a:t>개의 고속중성자와 </a:t>
            </a:r>
            <a:r>
              <a:rPr lang="en-US" altLang="ko-KR" smtClean="0"/>
              <a:t>2</a:t>
            </a:r>
            <a:r>
              <a:rPr lang="ko-KR" altLang="en-US" smtClean="0"/>
              <a:t>개의 감마선이 방출됨</a:t>
            </a:r>
            <a:r>
              <a:rPr lang="en-US" altLang="ko-KR" smtClean="0"/>
              <a:t>.</a:t>
            </a:r>
          </a:p>
          <a:p>
            <a:pPr>
              <a:spcBef>
                <a:spcPct val="0"/>
              </a:spcBef>
            </a:pPr>
            <a:r>
              <a:rPr lang="ko-KR" altLang="en-US" smtClean="0"/>
              <a:t>직선 화살표 </a:t>
            </a:r>
            <a:r>
              <a:rPr lang="en-US" altLang="ko-KR" smtClean="0"/>
              <a:t>: </a:t>
            </a:r>
            <a:r>
              <a:rPr lang="ko-KR" altLang="en-US" smtClean="0"/>
              <a:t>스핀</a:t>
            </a:r>
            <a:r>
              <a:rPr lang="en-US" altLang="ko-KR" smtClean="0"/>
              <a:t>, </a:t>
            </a:r>
            <a:r>
              <a:rPr lang="ko-KR" altLang="en-US" smtClean="0"/>
              <a:t>점선 화살표 </a:t>
            </a:r>
            <a:r>
              <a:rPr lang="en-US" altLang="ko-KR" smtClean="0"/>
              <a:t>: </a:t>
            </a:r>
            <a:r>
              <a:rPr lang="ko-KR" altLang="en-US" smtClean="0"/>
              <a:t>중성자 방출</a:t>
            </a:r>
          </a:p>
        </p:txBody>
      </p:sp>
      <p:sp>
        <p:nvSpPr>
          <p:cNvPr id="22531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4F2C3D-02E8-4EB1-9788-8FE899B7061D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ko-KR" altLang="en-US">
              <a:cs typeface="맑은 고딕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0963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42838A-BC04-4FE1-BBA2-2216A77D47D1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ko-KR" altLang="en-US">
              <a:cs typeface="맑은 고딕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A</a:t>
            </a:r>
            <a:r>
              <a:rPr lang="ko-KR" altLang="en-US" smtClean="0"/>
              <a:t>가 </a:t>
            </a:r>
            <a:r>
              <a:rPr lang="en-US" altLang="ko-KR" smtClean="0"/>
              <a:t>calibration factor </a:t>
            </a:r>
            <a:r>
              <a:rPr lang="ko-KR" altLang="en-US" smtClean="0"/>
              <a:t>인데</a:t>
            </a:r>
            <a:r>
              <a:rPr lang="en-US" altLang="ko-KR" smtClean="0"/>
              <a:t>, </a:t>
            </a:r>
            <a:r>
              <a:rPr lang="ko-KR" altLang="en-US" smtClean="0"/>
              <a:t>실험을 통해서 얻은 값인지</a:t>
            </a:r>
            <a:r>
              <a:rPr lang="en-US" altLang="ko-KR" smtClean="0"/>
              <a:t>, </a:t>
            </a:r>
            <a:r>
              <a:rPr lang="ko-KR" altLang="en-US" smtClean="0"/>
              <a:t>문헌에서 찾은 값인지</a:t>
            </a:r>
            <a:r>
              <a:rPr lang="en-US" altLang="ko-KR" smtClean="0"/>
              <a:t>?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T</a:t>
            </a:r>
            <a:r>
              <a:rPr lang="en-US" altLang="ko-KR" baseline="-25000" smtClean="0"/>
              <a:t>s</a:t>
            </a:r>
            <a:r>
              <a:rPr lang="en-US" altLang="ko-KR" smtClean="0"/>
              <a:t> : Scale</a:t>
            </a:r>
            <a:r>
              <a:rPr lang="ko-KR" altLang="en-US" smtClean="0"/>
              <a:t> </a:t>
            </a:r>
            <a:r>
              <a:rPr lang="en-US" altLang="ko-KR" smtClean="0"/>
              <a:t>factor of TDC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T</a:t>
            </a:r>
            <a:r>
              <a:rPr lang="en-US" altLang="ko-KR" baseline="-25000" smtClean="0"/>
              <a:t>0</a:t>
            </a:r>
            <a:r>
              <a:rPr lang="en-US" altLang="ko-KR" smtClean="0"/>
              <a:t> : trigger, primary </a:t>
            </a:r>
            <a:r>
              <a:rPr lang="ko-KR" altLang="en-US" smtClean="0"/>
              <a:t>검출기 사이에 선원을 놓고 바짝 붙여서 측정한 절대적인 시간차이</a:t>
            </a:r>
            <a:endParaRPr lang="en-US" altLang="ko-KR" smtClean="0"/>
          </a:p>
        </p:txBody>
      </p:sp>
      <p:sp>
        <p:nvSpPr>
          <p:cNvPr id="27651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A88AEA-DA83-4E12-A0A1-00ABEA0AC423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ko-KR" altLang="en-US">
              <a:cs typeface="맑은 고딕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ko-KR" altLang="en-US" smtClean="0"/>
              <a:t>삭제된 감마선은 </a:t>
            </a:r>
            <a:r>
              <a:rPr lang="en-US" altLang="ko-KR" smtClean="0"/>
              <a:t>primary </a:t>
            </a:r>
            <a:r>
              <a:rPr lang="ko-KR" altLang="en-US" smtClean="0"/>
              <a:t>검출기에 감마선이 검출된 경우에 대한 것</a:t>
            </a:r>
            <a:r>
              <a:rPr lang="en-US" altLang="ko-KR" smtClean="0"/>
              <a:t>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(</a:t>
            </a:r>
            <a:r>
              <a:rPr lang="ko-KR" altLang="en-US" smtClean="0"/>
              <a:t>중성자보다 빨리 검출기에 도착한다</a:t>
            </a:r>
            <a:r>
              <a:rPr lang="en-US" altLang="ko-KR" smtClean="0"/>
              <a:t>)</a:t>
            </a:r>
          </a:p>
        </p:txBody>
      </p:sp>
      <p:sp>
        <p:nvSpPr>
          <p:cNvPr id="29699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79D5E5-615F-483F-9408-62884AB38F6A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ko-KR" altLang="en-US">
              <a:cs typeface="맑은 고딕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Birk </a:t>
            </a:r>
            <a:r>
              <a:rPr lang="ko-KR" altLang="en-US" smtClean="0"/>
              <a:t>식의 상수값들이 어떻게 계산된 값인지 알아보기</a:t>
            </a:r>
            <a:r>
              <a:rPr lang="en-US" altLang="ko-KR" smtClean="0"/>
              <a:t>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(</a:t>
            </a:r>
            <a:r>
              <a:rPr lang="ko-KR" altLang="en-US" smtClean="0"/>
              <a:t>다른 책에서 본 것과 단위가 다른 것 같음</a:t>
            </a:r>
            <a:r>
              <a:rPr lang="en-US" altLang="ko-KR" smtClean="0"/>
              <a:t>..)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Astroparticle physics </a:t>
            </a:r>
            <a:r>
              <a:rPr lang="ko-KR" altLang="en-US" smtClean="0"/>
              <a:t>논문의 </a:t>
            </a:r>
            <a:r>
              <a:rPr lang="en-US" altLang="ko-KR" smtClean="0"/>
              <a:t>proton scattering</a:t>
            </a:r>
            <a:r>
              <a:rPr lang="ko-KR" altLang="en-US" smtClean="0"/>
              <a:t>에 의한 값하고는 어떻게 비교할 수 있는건지</a:t>
            </a:r>
            <a:r>
              <a:rPr lang="en-US" altLang="ko-KR" smtClean="0"/>
              <a:t>?</a:t>
            </a:r>
          </a:p>
          <a:p>
            <a:pPr>
              <a:spcBef>
                <a:spcPct val="0"/>
              </a:spcBef>
            </a:pPr>
            <a:endParaRPr lang="en-US" altLang="ko-KR" smtClean="0"/>
          </a:p>
          <a:p>
            <a:pPr>
              <a:spcBef>
                <a:spcPct val="0"/>
              </a:spcBef>
            </a:pPr>
            <a:r>
              <a:rPr lang="ko-KR" altLang="en-US" smtClean="0"/>
              <a:t>그래프는 정확한 </a:t>
            </a:r>
            <a:r>
              <a:rPr lang="en-US" altLang="ko-KR" smtClean="0"/>
              <a:t>birk </a:t>
            </a:r>
            <a:r>
              <a:rPr lang="ko-KR" altLang="en-US" smtClean="0"/>
              <a:t>식이 아님</a:t>
            </a:r>
            <a:r>
              <a:rPr lang="en-US" altLang="ko-KR" smtClean="0"/>
              <a:t>. 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E</a:t>
            </a:r>
            <a:r>
              <a:rPr lang="en-US" altLang="ko-KR" baseline="-25000" smtClean="0"/>
              <a:t>n</a:t>
            </a:r>
            <a:r>
              <a:rPr lang="ko-KR" altLang="en-US" smtClean="0"/>
              <a:t>의 의미는 입사된 중성자의 에너지</a:t>
            </a:r>
            <a:r>
              <a:rPr lang="en-US" altLang="ko-KR" smtClean="0"/>
              <a:t>. Primary</a:t>
            </a:r>
            <a:r>
              <a:rPr lang="ko-KR" altLang="en-US" smtClean="0"/>
              <a:t>에 입사된 중성자의 에너지에 따른 신호의 세기를 보려고 한 것</a:t>
            </a:r>
            <a:r>
              <a:rPr lang="en-US" altLang="ko-KR" smtClean="0"/>
              <a:t>.</a:t>
            </a:r>
          </a:p>
        </p:txBody>
      </p:sp>
      <p:sp>
        <p:nvSpPr>
          <p:cNvPr id="33795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275EF9-2279-49D9-8CA4-94572DF404E1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ko-KR" altLang="en-US">
              <a:cs typeface="맑은 고딕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case 2</a:t>
            </a:r>
            <a:r>
              <a:rPr lang="ko-KR" altLang="en-US" smtClean="0"/>
              <a:t>는 부피가 작아서 </a:t>
            </a:r>
            <a:r>
              <a:rPr lang="en-US" altLang="ko-KR" smtClean="0"/>
              <a:t>full absorption </a:t>
            </a:r>
            <a:r>
              <a:rPr lang="ko-KR" altLang="en-US" smtClean="0"/>
              <a:t>할 확률이 더 낮다</a:t>
            </a:r>
            <a:r>
              <a:rPr lang="en-US" altLang="ko-KR" smtClean="0"/>
              <a:t>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Efficiency : GEANT4</a:t>
            </a:r>
            <a:r>
              <a:rPr lang="ko-KR" altLang="en-US" smtClean="0"/>
              <a:t>에서 </a:t>
            </a:r>
            <a:r>
              <a:rPr lang="en-US" altLang="ko-KR" smtClean="0"/>
              <a:t>particle gun</a:t>
            </a:r>
            <a:r>
              <a:rPr lang="ko-KR" altLang="en-US" smtClean="0"/>
              <a:t>에서 나온 중성자가 각 경우마다 </a:t>
            </a:r>
            <a:r>
              <a:rPr lang="en-US" altLang="ko-KR" smtClean="0"/>
              <a:t>primary detector</a:t>
            </a:r>
            <a:r>
              <a:rPr lang="ko-KR" altLang="en-US" smtClean="0"/>
              <a:t> 등에 </a:t>
            </a:r>
            <a:r>
              <a:rPr lang="en-US" altLang="ko-KR" smtClean="0"/>
              <a:t>deposit </a:t>
            </a:r>
            <a:r>
              <a:rPr lang="ko-KR" altLang="en-US" smtClean="0"/>
              <a:t>되는 효율</a:t>
            </a:r>
          </a:p>
        </p:txBody>
      </p:sp>
      <p:sp>
        <p:nvSpPr>
          <p:cNvPr id="36867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CF8C31-6A94-4D5B-B0EE-B3904DC1E293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ko-KR" altLang="en-US">
              <a:cs typeface="맑은 고딕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38915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19D74B-8507-4D80-86B5-0A51B4010C6A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ko-KR" altLang="en-US">
              <a:cs typeface="맑은 고딕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7"/>
          <p:cNvSpPr/>
          <p:nvPr userDrawn="1"/>
        </p:nvSpPr>
        <p:spPr>
          <a:xfrm>
            <a:off x="0" y="3643313"/>
            <a:ext cx="9144000" cy="3214687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1001">
            <a:schemeClr val="l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5" name="직사각형 6"/>
          <p:cNvSpPr/>
          <p:nvPr userDrawn="1"/>
        </p:nvSpPr>
        <p:spPr>
          <a:xfrm>
            <a:off x="0" y="2071688"/>
            <a:ext cx="9144000" cy="16430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64A21-1A9A-4109-8BC8-2DA2BD0596EC}" type="datetime1">
              <a:rPr lang="ko-KR" altLang="en-US"/>
              <a:pPr>
                <a:defRPr/>
              </a:pPr>
              <a:t>2009-02-24</a:t>
            </a:fld>
            <a:endParaRPr lang="ko-KR" altLang="en-US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87794-18B5-45EE-B359-236E212F2FC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92557-8EF2-4287-9373-99C08E78496E}" type="datetime1">
              <a:rPr lang="ko-KR" altLang="en-US"/>
              <a:pPr>
                <a:defRPr/>
              </a:pPr>
              <a:t>2009-02-24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07E39-C9CE-4572-A5FC-3CA62AD568B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BE221-1F48-4AD5-91D7-95503F9C3552}" type="datetime1">
              <a:rPr lang="ko-KR" altLang="en-US"/>
              <a:pPr>
                <a:defRPr/>
              </a:pPr>
              <a:t>2009-02-24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02817-9748-4755-8340-3572B1EA025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6"/>
          <p:cNvSpPr/>
          <p:nvPr userDrawn="1"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>
            <a:lvl1pPr>
              <a:defRPr sz="1700">
                <a:latin typeface="Arial" pitchFamily="34" charset="0"/>
                <a:ea typeface="서울남산체 B" pitchFamily="18" charset="-127"/>
                <a:cs typeface="Arial" pitchFamily="34" charset="0"/>
              </a:defRPr>
            </a:lvl1pPr>
            <a:lvl2pPr>
              <a:defRPr sz="1500">
                <a:latin typeface="Arial" pitchFamily="34" charset="0"/>
                <a:cs typeface="Arial" pitchFamily="34" charset="0"/>
              </a:defRPr>
            </a:lvl2pPr>
            <a:lvl3pPr>
              <a:defRPr sz="15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5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051C6-DC88-43FF-A487-3A1183D05E7C}" type="datetime1">
              <a:rPr lang="ko-KR" altLang="en-US"/>
              <a:pPr>
                <a:defRPr/>
              </a:pPr>
              <a:t>2009-02-24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9772811-434F-483A-AF64-5FA52D2591FE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2EF6F-81FB-4210-8A08-86EB867258AB}" type="datetime1">
              <a:rPr lang="ko-KR" altLang="en-US"/>
              <a:pPr>
                <a:defRPr/>
              </a:pPr>
              <a:t>2009-02-24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EC239-4547-4687-8C55-FC1D479B55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C4B23-5DC5-4361-A7CD-F07DE388073C}" type="datetime1">
              <a:rPr lang="ko-KR" altLang="en-US"/>
              <a:pPr>
                <a:defRPr/>
              </a:pPr>
              <a:t>2009-02-24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AD05A-E3FE-4066-B5DB-B6971A8B98C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2B2CC-0FAA-4872-8A88-A0B9E82A601D}" type="datetime1">
              <a:rPr lang="ko-KR" altLang="en-US"/>
              <a:pPr>
                <a:defRPr/>
              </a:pPr>
              <a:t>2009-02-24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E3A5F-387F-42B3-8E19-338B47446D4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8E064-001B-4046-AA5A-27278D37AA10}" type="datetime1">
              <a:rPr lang="ko-KR" altLang="en-US"/>
              <a:pPr>
                <a:defRPr/>
              </a:pPr>
              <a:t>2009-02-24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23EF5-2A20-4827-8032-AAF70ED2F87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6491B-6095-4CA1-BD09-992C04EE4652}" type="datetime1">
              <a:rPr lang="ko-KR" altLang="en-US"/>
              <a:pPr>
                <a:defRPr/>
              </a:pPr>
              <a:t>2009-02-24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3A941-CD60-47FC-A3DC-F0D71525F1E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B137D-4E62-420A-B83D-AC1FF8B2A23C}" type="datetime1">
              <a:rPr lang="ko-KR" altLang="en-US"/>
              <a:pPr>
                <a:defRPr/>
              </a:pPr>
              <a:t>2009-02-24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31DA2-87BE-46E7-A7C5-51ED29CE9FE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5561F-728C-4A79-AF31-DB53EFFA8035}" type="datetime1">
              <a:rPr lang="ko-KR" altLang="en-US"/>
              <a:pPr>
                <a:defRPr/>
              </a:pPr>
              <a:t>2009-02-24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FCB32-ED16-46B5-8604-ACD13F292F2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6429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266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000125"/>
            <a:ext cx="8229600" cy="512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E5794A9-7569-4CA0-AE62-E18210E2A687}" type="datetime1">
              <a:rPr lang="ko-KR" altLang="en-US"/>
              <a:pPr>
                <a:defRPr/>
              </a:pPr>
              <a:t>2009-02-24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서울남산체 M" pitchFamily="18" charset="-127"/>
                <a:ea typeface="서울남산체 M" pitchFamily="18" charset="-127"/>
                <a:cs typeface="+mn-cs"/>
              </a:defRPr>
            </a:lvl1pPr>
          </a:lstStyle>
          <a:p>
            <a:pPr>
              <a:defRPr/>
            </a:pPr>
            <a:fld id="{8F036008-EBC6-486C-8C4F-F2C56A46F94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서울남산체 EB" pitchFamily="18" charset="-127"/>
          <a:ea typeface="서울남산체 EB" pitchFamily="18" charset="-127"/>
          <a:cs typeface="서울남산체 EB"/>
        </a:defRPr>
      </a:lvl1pPr>
      <a:lvl2pPr algn="ctr" rtl="0" fontAlgn="base" latinLnBrk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서울남산체 EB"/>
          <a:ea typeface="서울남산체 EB"/>
          <a:cs typeface="서울남산체 EB"/>
        </a:defRPr>
      </a:lvl2pPr>
      <a:lvl3pPr algn="ctr" rtl="0" fontAlgn="base" latinLnBrk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서울남산체 EB"/>
          <a:ea typeface="서울남산체 EB"/>
          <a:cs typeface="서울남산체 EB"/>
        </a:defRPr>
      </a:lvl3pPr>
      <a:lvl4pPr algn="ctr" rtl="0" fontAlgn="base" latinLnBrk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서울남산체 EB"/>
          <a:ea typeface="서울남산체 EB"/>
          <a:cs typeface="서울남산체 EB"/>
        </a:defRPr>
      </a:lvl4pPr>
      <a:lvl5pPr algn="ctr" rtl="0" fontAlgn="base" latinLnBrk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서울남산체 EB"/>
          <a:ea typeface="서울남산체 EB"/>
          <a:cs typeface="서울남산체 EB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서울남산체 EB"/>
          <a:ea typeface="서울남산체 EB"/>
          <a:cs typeface="서울남산체 EB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서울남산체 EB"/>
          <a:ea typeface="서울남산체 EB"/>
          <a:cs typeface="서울남산체 EB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서울남산체 EB"/>
          <a:ea typeface="서울남산체 EB"/>
          <a:cs typeface="서울남산체 EB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서울남산체 EB"/>
          <a:ea typeface="서울남산체 EB"/>
          <a:cs typeface="서울남산체 EB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서울남산체 M" pitchFamily="18" charset="-127"/>
          <a:ea typeface="서울남산체 M" pitchFamily="18" charset="-127"/>
          <a:cs typeface="서울남산체 M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서울남산체 M" pitchFamily="18" charset="-127"/>
          <a:ea typeface="서울남산체 M" pitchFamily="18" charset="-127"/>
          <a:cs typeface="서울남산체 M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서울남산체 M" pitchFamily="18" charset="-127"/>
          <a:ea typeface="서울남산체 M" pitchFamily="18" charset="-127"/>
          <a:cs typeface="서울남산체 M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서울남산체 M" pitchFamily="18" charset="-127"/>
          <a:ea typeface="서울남산체 M" pitchFamily="18" charset="-127"/>
          <a:cs typeface="서울남산체 M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서울남산체 M" pitchFamily="18" charset="-127"/>
          <a:ea typeface="서울남산체 M" pitchFamily="18" charset="-127"/>
          <a:cs typeface="서울남산체 M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4.png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i.ac.at/~neutropt/experiments/Radiography/radiography.html" TargetMode="External"/><Relationship Id="rId2" Type="http://schemas.openxmlformats.org/officeDocument/2006/relationships/hyperlink" Target="http://www.symmetrymagazine.org/cms/?pid=100010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mmetrymagazine.org/cms/?pid=100010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 smtClean="0">
                <a:cs typeface="+mj-cs"/>
              </a:rPr>
              <a:t>Study of plastic </a:t>
            </a:r>
            <a:r>
              <a:rPr lang="en-US" altLang="ko-KR" dirty="0" err="1" smtClean="0">
                <a:cs typeface="+mj-cs"/>
              </a:rPr>
              <a:t>scintillators</a:t>
            </a:r>
            <a:r>
              <a:rPr lang="en-US" altLang="ko-KR" dirty="0" smtClean="0">
                <a:cs typeface="+mj-cs"/>
              </a:rPr>
              <a:t> for fast neutron measurements</a:t>
            </a:r>
            <a:endParaRPr lang="ko-KR" altLang="en-US" dirty="0">
              <a:cs typeface="+mj-cs"/>
            </a:endParaRPr>
          </a:p>
        </p:txBody>
      </p:sp>
      <p:sp>
        <p:nvSpPr>
          <p:cNvPr id="14338" name="부제목 2"/>
          <p:cNvSpPr>
            <a:spLocks noGrp="1"/>
          </p:cNvSpPr>
          <p:nvPr>
            <p:ph type="subTitle" idx="1"/>
          </p:nvPr>
        </p:nvSpPr>
        <p:spPr>
          <a:xfrm>
            <a:off x="1357313" y="4572000"/>
            <a:ext cx="6643687" cy="1257300"/>
          </a:xfrm>
        </p:spPr>
        <p:txBody>
          <a:bodyPr/>
          <a:lstStyle/>
          <a:p>
            <a:pPr algn="r"/>
            <a:r>
              <a:rPr lang="fi-FI" altLang="ko-KR" smtClean="0">
                <a:solidFill>
                  <a:schemeClr val="tx1"/>
                </a:solidFill>
                <a:latin typeface="서울남산체 B"/>
                <a:ea typeface="서울남산체 B"/>
                <a:cs typeface="서울남산체 B"/>
              </a:rPr>
              <a:t>Mihee Jo*, B. Hong, R. J. Hu, C. Kim, K. S. Lee </a:t>
            </a:r>
            <a:endParaRPr lang="en-US" altLang="ko-KR" smtClean="0">
              <a:solidFill>
                <a:schemeClr val="tx1"/>
              </a:solidFill>
              <a:latin typeface="서울남산체 B"/>
              <a:ea typeface="서울남산체 B"/>
              <a:cs typeface="서울남산체 B"/>
            </a:endParaRPr>
          </a:p>
          <a:p>
            <a:pPr algn="r"/>
            <a:r>
              <a:rPr lang="en-US" altLang="ko-KR" smtClean="0">
                <a:solidFill>
                  <a:schemeClr val="tx1"/>
                </a:solidFill>
                <a:latin typeface="서울남산체 B"/>
                <a:ea typeface="서울남산체 B"/>
                <a:cs typeface="서울남산체 B"/>
              </a:rPr>
              <a:t>Nuclear Physics Laboratory</a:t>
            </a:r>
          </a:p>
          <a:p>
            <a:pPr algn="r"/>
            <a:r>
              <a:rPr lang="en-US" altLang="ko-KR" smtClean="0">
                <a:solidFill>
                  <a:schemeClr val="tx1"/>
                </a:solidFill>
                <a:latin typeface="서울남산체 B"/>
                <a:ea typeface="서울남산체 B"/>
                <a:cs typeface="서울남산체 B"/>
              </a:rPr>
              <a:t>Korea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5663" y="1643063"/>
            <a:ext cx="433546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 smtClean="0">
                <a:cs typeface="+mj-cs"/>
              </a:rPr>
              <a:t>Pulse analysis</a:t>
            </a:r>
            <a:endParaRPr lang="ko-KR" altLang="en-US" dirty="0">
              <a:cs typeface="+mj-cs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0063" y="1214438"/>
            <a:ext cx="8358187" cy="49117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900" dirty="0" smtClean="0">
                <a:solidFill>
                  <a:srgbClr val="C00000"/>
                </a:solidFill>
              </a:rPr>
              <a:t>Pulse spectra of the fast neutrons (Case </a:t>
            </a:r>
            <a:r>
              <a:rPr lang="en-US" altLang="ko-KR" sz="1900" dirty="0" smtClean="0">
                <a:solidFill>
                  <a:srgbClr val="C00000"/>
                </a:solidFill>
                <a:latin typeface="맑은 고딕"/>
                <a:ea typeface="맑은 고딕"/>
              </a:rPr>
              <a:t>Ⅰ</a:t>
            </a:r>
            <a:r>
              <a:rPr lang="en-US" altLang="ko-KR" sz="1900" dirty="0" smtClean="0">
                <a:solidFill>
                  <a:srgbClr val="C00000"/>
                </a:solidFill>
              </a:rPr>
              <a:t>)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1000" dirty="0" smtClean="0"/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1000" dirty="0" smtClean="0"/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dirty="0" smtClean="0"/>
              <a:t>Energy distribution of primary detector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ko-KR" dirty="0" smtClean="0"/>
              <a:t>Energy is deposited partially.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dirty="0" smtClean="0"/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dirty="0" smtClean="0"/>
              <a:t>Energy distribution of secondary detector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ko-KR" dirty="0" smtClean="0"/>
              <a:t>The rest energy is fully absorbed.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dirty="0" smtClean="0"/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dirty="0" smtClean="0"/>
              <a:t>Total energy distribution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ko-KR" dirty="0" smtClean="0"/>
              <a:t>At higher neutron energies,</a:t>
            </a:r>
            <a:br>
              <a:rPr lang="en-US" altLang="ko-KR" dirty="0" smtClean="0"/>
            </a:br>
            <a:r>
              <a:rPr lang="en-US" altLang="ko-KR" dirty="0" smtClean="0"/>
              <a:t>energy resolution is worse,</a:t>
            </a:r>
            <a:br>
              <a:rPr lang="en-US" altLang="ko-KR" dirty="0" smtClean="0"/>
            </a:br>
            <a:r>
              <a:rPr lang="en-US" altLang="ko-KR" dirty="0" smtClean="0"/>
              <a:t>and distribution is broader.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ko-KR" altLang="en-US" dirty="0"/>
          </a:p>
        </p:txBody>
      </p:sp>
      <p:sp>
        <p:nvSpPr>
          <p:cNvPr id="30724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4067E8-8EE0-4C90-9BBD-1514EA16259C}" type="slidenum">
              <a:rPr lang="ko-KR" altLang="en-US">
                <a:latin typeface="서울남산체 M"/>
                <a:ea typeface="서울남산체 M"/>
                <a:cs typeface="서울남산체 M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ko-KR" altLang="en-US">
              <a:latin typeface="서울남산체 M"/>
              <a:ea typeface="서울남산체 M"/>
              <a:cs typeface="서울남산체 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 smtClean="0">
                <a:cs typeface="+mj-cs"/>
              </a:rPr>
              <a:t>Pulse analysis</a:t>
            </a:r>
            <a:endParaRPr lang="ko-KR" altLang="en-US" dirty="0">
              <a:cs typeface="+mj-cs"/>
            </a:endParaRPr>
          </a:p>
        </p:txBody>
      </p:sp>
      <p:sp>
        <p:nvSpPr>
          <p:cNvPr id="2053" name="내용 개체 틀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0720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ko-KR" sz="1900" smtClean="0">
                <a:solidFill>
                  <a:srgbClr val="C00000"/>
                </a:solidFill>
                <a:latin typeface="Arial" charset="0"/>
                <a:ea typeface="서울남산체 B"/>
                <a:cs typeface="Arial" charset="0"/>
              </a:rPr>
              <a:t>Neutron energy dependence of total light output (Case </a:t>
            </a:r>
            <a:r>
              <a:rPr lang="en-US" altLang="ko-KR" sz="1900" smtClean="0">
                <a:solidFill>
                  <a:srgbClr val="C00000"/>
                </a:solidFill>
                <a:latin typeface="맑은 고딕"/>
                <a:ea typeface="맑은 고딕"/>
                <a:cs typeface="Arial" charset="0"/>
              </a:rPr>
              <a:t>Ⅰ</a:t>
            </a:r>
            <a:r>
              <a:rPr lang="en-US" altLang="ko-KR" sz="1900" smtClean="0">
                <a:solidFill>
                  <a:srgbClr val="C00000"/>
                </a:solidFill>
                <a:latin typeface="Arial" charset="0"/>
                <a:ea typeface="서울남산체 B"/>
                <a:cs typeface="Arial" charset="0"/>
              </a:rPr>
              <a:t>)</a:t>
            </a:r>
          </a:p>
          <a:p>
            <a:endParaRPr lang="en-US" altLang="ko-KR" smtClean="0">
              <a:latin typeface="Arial" charset="0"/>
              <a:ea typeface="서울남산체 B"/>
              <a:cs typeface="Arial" charset="0"/>
            </a:endParaRPr>
          </a:p>
          <a:p>
            <a:r>
              <a:rPr lang="en-US" altLang="ko-KR" smtClean="0">
                <a:latin typeface="Arial" charset="0"/>
                <a:ea typeface="서울남산체 B"/>
                <a:cs typeface="Arial" charset="0"/>
              </a:rPr>
              <a:t>Birk’s formula</a:t>
            </a:r>
          </a:p>
          <a:p>
            <a:pPr lvl="1"/>
            <a:endParaRPr lang="en-US" altLang="ko-KR" smtClean="0">
              <a:latin typeface="Arial" charset="0"/>
              <a:ea typeface="서울남산체 M"/>
              <a:cs typeface="Arial" charset="0"/>
            </a:endParaRPr>
          </a:p>
          <a:p>
            <a:pPr lvl="1"/>
            <a:endParaRPr lang="en-US" altLang="ko-KR" smtClean="0">
              <a:latin typeface="Arial" charset="0"/>
              <a:ea typeface="서울남산체 M"/>
              <a:cs typeface="Arial" charset="0"/>
            </a:endParaRPr>
          </a:p>
          <a:p>
            <a:pPr lvl="1"/>
            <a:endParaRPr lang="en-US" altLang="ko-KR" smtClean="0">
              <a:latin typeface="Arial" charset="0"/>
              <a:ea typeface="서울남산체 M"/>
              <a:cs typeface="Arial" charset="0"/>
            </a:endParaRPr>
          </a:p>
          <a:p>
            <a:pPr lvl="1">
              <a:buFont typeface="Arial" charset="0"/>
              <a:buNone/>
            </a:pPr>
            <a:endParaRPr lang="en-US" altLang="ko-KR" smtClean="0">
              <a:latin typeface="Arial" charset="0"/>
              <a:ea typeface="서울남산체 M"/>
              <a:cs typeface="Arial" charset="0"/>
            </a:endParaRPr>
          </a:p>
          <a:p>
            <a:pPr lvl="1">
              <a:buFont typeface="Arial" charset="0"/>
              <a:buNone/>
            </a:pPr>
            <a:endParaRPr lang="en-US" altLang="ko-KR" smtClean="0">
              <a:latin typeface="Arial" charset="0"/>
              <a:ea typeface="서울남산체 M"/>
              <a:cs typeface="Arial" charset="0"/>
            </a:endParaRPr>
          </a:p>
          <a:p>
            <a:pPr lvl="1">
              <a:lnSpc>
                <a:spcPct val="150000"/>
              </a:lnSpc>
            </a:pPr>
            <a:r>
              <a:rPr lang="en-US" altLang="ko-KR" sz="1400" smtClean="0">
                <a:latin typeface="Arial" charset="0"/>
                <a:ea typeface="서울남산체 M"/>
                <a:cs typeface="Arial" charset="0"/>
              </a:rPr>
              <a:t>dL/dx : (light output) / (unit length)</a:t>
            </a:r>
          </a:p>
          <a:p>
            <a:pPr lvl="1">
              <a:lnSpc>
                <a:spcPct val="150000"/>
              </a:lnSpc>
            </a:pPr>
            <a:r>
              <a:rPr lang="en-US" altLang="ko-KR" sz="1400" smtClean="0">
                <a:latin typeface="Arial" charset="0"/>
                <a:ea typeface="서울남산체 M"/>
                <a:cs typeface="Arial" charset="0"/>
              </a:rPr>
              <a:t>A : absolute scintillation efficiency</a:t>
            </a:r>
          </a:p>
          <a:p>
            <a:pPr lvl="1">
              <a:lnSpc>
                <a:spcPct val="150000"/>
              </a:lnSpc>
            </a:pPr>
            <a:r>
              <a:rPr lang="en-US" altLang="ko-KR" sz="1400" smtClean="0">
                <a:latin typeface="Arial" charset="0"/>
                <a:ea typeface="서울남산체 M"/>
                <a:cs typeface="Arial" charset="0"/>
              </a:rPr>
              <a:t>kB, B : parameter relating the density of</a:t>
            </a:r>
            <a:br>
              <a:rPr lang="en-US" altLang="ko-KR" sz="1400" smtClean="0">
                <a:latin typeface="Arial" charset="0"/>
                <a:ea typeface="서울남산체 M"/>
                <a:cs typeface="Arial" charset="0"/>
              </a:rPr>
            </a:br>
            <a:r>
              <a:rPr lang="en-US" altLang="ko-KR" sz="1400" smtClean="0">
                <a:latin typeface="Arial" charset="0"/>
                <a:ea typeface="서울남산체 M"/>
                <a:cs typeface="Arial" charset="0"/>
              </a:rPr>
              <a:t>ionization centers to dE/dx</a:t>
            </a:r>
          </a:p>
          <a:p>
            <a:pPr lvl="1"/>
            <a:endParaRPr lang="en-US" altLang="ko-KR" sz="1000" smtClean="0">
              <a:latin typeface="Arial" charset="0"/>
              <a:ea typeface="서울남산체 M"/>
              <a:cs typeface="Arial" charset="0"/>
            </a:endParaRPr>
          </a:p>
          <a:p>
            <a:pPr lvl="1"/>
            <a:endParaRPr lang="en-US" altLang="ko-KR" sz="1000" smtClean="0">
              <a:latin typeface="Arial" charset="0"/>
              <a:ea typeface="서울남산체 M"/>
              <a:cs typeface="Arial" charset="0"/>
            </a:endParaRPr>
          </a:p>
          <a:p>
            <a:pPr>
              <a:lnSpc>
                <a:spcPct val="160000"/>
              </a:lnSpc>
            </a:pPr>
            <a:r>
              <a:rPr lang="en-US" altLang="ko-KR" smtClean="0">
                <a:latin typeface="Arial" charset="0"/>
                <a:ea typeface="서울남산체 B"/>
                <a:cs typeface="서울남산체 B"/>
              </a:rPr>
              <a:t>Approximately linear, but</a:t>
            </a:r>
            <a:r>
              <a:rPr lang="en-US" altLang="ko-KR" smtClean="0">
                <a:latin typeface="Arial" charset="0"/>
                <a:ea typeface="맑은 고딕"/>
                <a:cs typeface="맑은 고딕"/>
              </a:rPr>
              <a:t> small amount of non-linearity exist.</a:t>
            </a:r>
            <a:endParaRPr lang="ko-KR" altLang="en-US" smtClean="0">
              <a:latin typeface="Arial" charset="0"/>
              <a:ea typeface="서울남산체 B"/>
              <a:cs typeface="서울남산체 B"/>
            </a:endParaRPr>
          </a:p>
        </p:txBody>
      </p:sp>
      <p:sp>
        <p:nvSpPr>
          <p:cNvPr id="2054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9CA967-9514-4C71-9E43-8062652720E6}" type="slidenum">
              <a:rPr lang="ko-KR" altLang="en-US">
                <a:latin typeface="서울남산체 M"/>
                <a:ea typeface="서울남산체 M"/>
                <a:cs typeface="서울남산체 M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ko-KR" altLang="en-US">
              <a:latin typeface="서울남산체 M"/>
              <a:ea typeface="서울남산체 M"/>
              <a:cs typeface="서울남산체 M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955675" y="2286000"/>
          <a:ext cx="3187700" cy="1143000"/>
        </p:xfrm>
        <a:graphic>
          <a:graphicData uri="http://schemas.openxmlformats.org/presentationml/2006/ole">
            <p:oleObj spid="_x0000_s2051" name="Equation" r:id="rId4" imgW="2336760" imgH="838080" progId="Equation.3">
              <p:embed/>
            </p:oleObj>
          </a:graphicData>
        </a:graphic>
      </p:graphicFrame>
      <p:grpSp>
        <p:nvGrpSpPr>
          <p:cNvPr id="2055" name="그룹 9"/>
          <p:cNvGrpSpPr>
            <a:grpSpLocks/>
          </p:cNvGrpSpPr>
          <p:nvPr/>
        </p:nvGrpSpPr>
        <p:grpSpPr bwMode="auto">
          <a:xfrm>
            <a:off x="5572125" y="1928813"/>
            <a:ext cx="2849563" cy="3289300"/>
            <a:chOff x="5072066" y="2071678"/>
            <a:chExt cx="2849763" cy="3288714"/>
          </a:xfrm>
        </p:grpSpPr>
        <p:pic>
          <p:nvPicPr>
            <p:cNvPr id="2056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14942" y="2071678"/>
              <a:ext cx="2615860" cy="2729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5072066" y="4857760"/>
            <a:ext cx="2849763" cy="502632"/>
          </p:xfrm>
          <a:graphic>
            <a:graphicData uri="http://schemas.openxmlformats.org/presentationml/2006/ole">
              <p:oleObj spid="_x0000_s2050" name="Equation" r:id="rId6" imgW="2895480" imgH="495000" progId="Equation.3">
                <p:embed/>
              </p:oleObj>
            </a:graphicData>
          </a:graphic>
        </p:graphicFrame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 smtClean="0">
                <a:cs typeface="+mj-cs"/>
              </a:rPr>
              <a:t>Pulse analysis</a:t>
            </a:r>
            <a:endParaRPr lang="ko-KR" altLang="en-US" dirty="0">
              <a:cs typeface="+mj-cs"/>
            </a:endParaRPr>
          </a:p>
        </p:txBody>
      </p:sp>
      <p:sp>
        <p:nvSpPr>
          <p:cNvPr id="34818" name="내용 개체 틀 2"/>
          <p:cNvSpPr>
            <a:spLocks noGrp="1"/>
          </p:cNvSpPr>
          <p:nvPr>
            <p:ph idx="1"/>
          </p:nvPr>
        </p:nvSpPr>
        <p:spPr>
          <a:xfrm>
            <a:off x="457200" y="1231900"/>
            <a:ext cx="8229600" cy="49117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ko-KR" sz="1900" smtClean="0">
                <a:solidFill>
                  <a:srgbClr val="C00000"/>
                </a:solidFill>
                <a:latin typeface="Arial" charset="0"/>
                <a:ea typeface="서울남산체 B"/>
                <a:cs typeface="Arial" charset="0"/>
              </a:rPr>
              <a:t>Energy resolution of the D1 (Case </a:t>
            </a:r>
            <a:r>
              <a:rPr lang="en-US" altLang="ko-KR" sz="1900" smtClean="0">
                <a:solidFill>
                  <a:srgbClr val="C00000"/>
                </a:solidFill>
                <a:latin typeface="맑은 고딕"/>
                <a:ea typeface="맑은 고딕"/>
                <a:cs typeface="Arial" charset="0"/>
              </a:rPr>
              <a:t>Ⅰ</a:t>
            </a:r>
            <a:r>
              <a:rPr lang="en-US" altLang="ko-KR" sz="1900" smtClean="0">
                <a:solidFill>
                  <a:srgbClr val="C00000"/>
                </a:solidFill>
                <a:latin typeface="Arial" charset="0"/>
                <a:ea typeface="서울남산체 B"/>
                <a:cs typeface="Arial" charset="0"/>
              </a:rPr>
              <a:t>)</a:t>
            </a:r>
          </a:p>
          <a:p>
            <a:pPr>
              <a:buFont typeface="Arial" charset="0"/>
              <a:buNone/>
            </a:pPr>
            <a:endParaRPr lang="en-US" altLang="ko-KR" smtClean="0">
              <a:solidFill>
                <a:srgbClr val="C00000"/>
              </a:solidFill>
              <a:latin typeface="Arial" charset="0"/>
              <a:ea typeface="서울남산체 B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altLang="ko-KR" smtClean="0">
                <a:latin typeface="Arial" charset="0"/>
                <a:ea typeface="서울남산체 B"/>
                <a:cs typeface="Arial" charset="0"/>
              </a:rPr>
              <a:t>At higher neutron energies, poorer resolutions occur.</a:t>
            </a:r>
          </a:p>
          <a:p>
            <a:pPr lvl="1">
              <a:lnSpc>
                <a:spcPct val="150000"/>
              </a:lnSpc>
            </a:pPr>
            <a:r>
              <a:rPr lang="en-US" altLang="ko-KR" smtClean="0">
                <a:latin typeface="Arial" charset="0"/>
                <a:ea typeface="서울남산체 M"/>
                <a:cs typeface="Arial" charset="0"/>
              </a:rPr>
              <a:t>The number of fully absorbed neutron decreases.</a:t>
            </a:r>
          </a:p>
          <a:p>
            <a:pPr lvl="1">
              <a:lnSpc>
                <a:spcPct val="150000"/>
              </a:lnSpc>
            </a:pPr>
            <a:r>
              <a:rPr lang="en-US" altLang="ko-KR" smtClean="0">
                <a:latin typeface="Arial" charset="0"/>
                <a:ea typeface="서울남산체 M"/>
                <a:cs typeface="Arial" charset="0"/>
              </a:rPr>
              <a:t>Light collection efficiency decreases as</a:t>
            </a:r>
            <a:br>
              <a:rPr lang="en-US" altLang="ko-KR" smtClean="0">
                <a:latin typeface="Arial" charset="0"/>
                <a:ea typeface="서울남산체 M"/>
                <a:cs typeface="Arial" charset="0"/>
              </a:rPr>
            </a:br>
            <a:r>
              <a:rPr lang="en-US" altLang="ko-KR" smtClean="0">
                <a:latin typeface="Arial" charset="0"/>
                <a:ea typeface="서울남산체 M"/>
                <a:cs typeface="Arial" charset="0"/>
              </a:rPr>
              <a:t>multiple scattering increases.</a:t>
            </a:r>
          </a:p>
          <a:p>
            <a:pPr lvl="1">
              <a:lnSpc>
                <a:spcPct val="150000"/>
              </a:lnSpc>
            </a:pPr>
            <a:r>
              <a:rPr lang="en-US" altLang="ko-KR" smtClean="0">
                <a:latin typeface="Arial" charset="0"/>
                <a:ea typeface="서울남산체 M"/>
                <a:cs typeface="Arial" charset="0"/>
              </a:rPr>
              <a:t>Any other reasons?</a:t>
            </a:r>
          </a:p>
          <a:p>
            <a:pPr lvl="1">
              <a:lnSpc>
                <a:spcPct val="150000"/>
              </a:lnSpc>
            </a:pPr>
            <a:endParaRPr lang="en-US" altLang="ko-KR" smtClean="0">
              <a:latin typeface="Arial" charset="0"/>
              <a:ea typeface="서울남산체 M"/>
              <a:cs typeface="Arial" charset="0"/>
            </a:endParaRPr>
          </a:p>
          <a:p>
            <a:pPr lvl="1">
              <a:lnSpc>
                <a:spcPct val="150000"/>
              </a:lnSpc>
            </a:pPr>
            <a:endParaRPr lang="en-US" altLang="ko-KR" smtClean="0">
              <a:latin typeface="Arial" charset="0"/>
              <a:ea typeface="서울남산체 M"/>
              <a:cs typeface="Arial" charset="0"/>
            </a:endParaRPr>
          </a:p>
          <a:p>
            <a:pPr lvl="1">
              <a:lnSpc>
                <a:spcPct val="150000"/>
              </a:lnSpc>
            </a:pPr>
            <a:endParaRPr lang="en-US" altLang="ko-KR" smtClean="0">
              <a:latin typeface="Arial" charset="0"/>
              <a:ea typeface="서울남산체 M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altLang="ko-KR" smtClean="0">
                <a:latin typeface="Arial" charset="0"/>
                <a:ea typeface="맑은 고딕"/>
                <a:cs typeface="맑은 고딕"/>
              </a:rPr>
              <a:t>Probably, other scattering processes affect the light yield.</a:t>
            </a:r>
          </a:p>
        </p:txBody>
      </p:sp>
      <p:sp>
        <p:nvSpPr>
          <p:cNvPr id="34819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D3D801-10F4-4C85-B5BD-0BC6240B43CD}" type="slidenum">
              <a:rPr lang="ko-KR" altLang="en-US">
                <a:latin typeface="서울남산체 M"/>
                <a:ea typeface="서울남산체 M"/>
                <a:cs typeface="서울남산체 M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ko-KR">
              <a:latin typeface="서울남산체 M"/>
              <a:ea typeface="서울남산체 M"/>
              <a:cs typeface="서울남산체 M"/>
            </a:endParaRP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2571750"/>
            <a:ext cx="2963862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 smtClean="0">
                <a:cs typeface="+mj-cs"/>
              </a:rPr>
              <a:t>GEANT4 simulation</a:t>
            </a:r>
            <a:endParaRPr lang="ko-KR" altLang="en-US" dirty="0">
              <a:cs typeface="+mj-cs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60463"/>
            <a:ext cx="8229600" cy="4911725"/>
          </a:xfrm>
        </p:spPr>
        <p:txBody>
          <a:bodyPr rtlCol="0"/>
          <a:lstStyle/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900" dirty="0" smtClean="0">
                <a:solidFill>
                  <a:srgbClr val="C00000"/>
                </a:solidFill>
              </a:rPr>
              <a:t>Sensitivities was predicted as a function of the neutron energy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dirty="0" smtClean="0"/>
          </a:p>
          <a:p>
            <a:pPr fontAlgn="auto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dirty="0" smtClean="0"/>
              <a:t>At higher neutron energies, n-</a:t>
            </a:r>
            <a:r>
              <a:rPr lang="en-US" altLang="ko-KR" baseline="30000" dirty="0" smtClean="0"/>
              <a:t>12</a:t>
            </a:r>
            <a:r>
              <a:rPr lang="en-US" altLang="ko-KR" dirty="0" smtClean="0"/>
              <a:t>C scattering occurs</a:t>
            </a:r>
            <a:br>
              <a:rPr lang="en-US" altLang="ko-KR" dirty="0" smtClean="0"/>
            </a:br>
            <a:r>
              <a:rPr lang="en-US" altLang="ko-KR" dirty="0" smtClean="0"/>
              <a:t>more frequently.</a:t>
            </a:r>
          </a:p>
          <a:p>
            <a:pPr fontAlgn="auto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dirty="0" smtClean="0"/>
          </a:p>
          <a:p>
            <a:pPr fontAlgn="auto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mtClean="0"/>
          </a:p>
          <a:p>
            <a:pPr fontAlgn="auto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dirty="0" smtClean="0"/>
          </a:p>
          <a:p>
            <a:pPr fontAlgn="auto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dirty="0" smtClean="0"/>
              <a:t>Total light yield can be reduced because the </a:t>
            </a:r>
            <a:r>
              <a:rPr lang="en-US" altLang="ko-KR" dirty="0" err="1" smtClean="0"/>
              <a:t>kB</a:t>
            </a:r>
            <a:r>
              <a:rPr lang="en-US" altLang="ko-KR" dirty="0" smtClean="0"/>
              <a:t> value</a:t>
            </a:r>
            <a:br>
              <a:rPr lang="en-US" altLang="ko-KR" dirty="0" smtClean="0"/>
            </a:br>
            <a:r>
              <a:rPr lang="en-US" altLang="ko-KR" dirty="0" smtClean="0"/>
              <a:t>for n-</a:t>
            </a:r>
            <a:r>
              <a:rPr lang="en-US" altLang="ko-KR" baseline="30000" dirty="0" smtClean="0"/>
              <a:t>12</a:t>
            </a:r>
            <a:r>
              <a:rPr lang="en-US" altLang="ko-KR" dirty="0" smtClean="0"/>
              <a:t>C scattering is lager than n-p scattering.</a:t>
            </a:r>
            <a:br>
              <a:rPr lang="en-US" altLang="ko-KR" dirty="0" smtClean="0"/>
            </a:b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  <a:ea typeface="맑은 고딕"/>
              </a:rPr>
              <a:t>→ P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oorer resolutions!</a:t>
            </a:r>
          </a:p>
        </p:txBody>
      </p:sp>
      <p:sp>
        <p:nvSpPr>
          <p:cNvPr id="46083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7121B7-0C98-4F32-B18F-26D1B96CDC58}" type="slidenum">
              <a:rPr lang="ko-KR" altLang="en-US">
                <a:latin typeface="서울남산체 M"/>
                <a:ea typeface="서울남산체 M"/>
                <a:cs typeface="서울남산체 M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ko-KR" altLang="en-US">
              <a:latin typeface="서울남산체 M"/>
              <a:ea typeface="서울남산체 M"/>
              <a:cs typeface="서울남산체 M"/>
            </a:endParaRPr>
          </a:p>
        </p:txBody>
      </p:sp>
      <p:grpSp>
        <p:nvGrpSpPr>
          <p:cNvPr id="46084" name="그룹 14"/>
          <p:cNvGrpSpPr>
            <a:grpSpLocks/>
          </p:cNvGrpSpPr>
          <p:nvPr/>
        </p:nvGrpSpPr>
        <p:grpSpPr bwMode="auto">
          <a:xfrm>
            <a:off x="6286500" y="1747838"/>
            <a:ext cx="2300288" cy="4538662"/>
            <a:chOff x="6272699" y="1643050"/>
            <a:chExt cx="2299829" cy="4538115"/>
          </a:xfrm>
        </p:grpSpPr>
        <p:pic>
          <p:nvPicPr>
            <p:cNvPr id="4608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72699" y="1643050"/>
              <a:ext cx="2299829" cy="228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6" name="TextBox 6"/>
            <p:cNvSpPr txBox="1">
              <a:spLocks noChangeArrowheads="1"/>
            </p:cNvSpPr>
            <p:nvPr/>
          </p:nvSpPr>
          <p:spPr bwMode="auto">
            <a:xfrm>
              <a:off x="7572396" y="2357430"/>
              <a:ext cx="8572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1400" b="1">
                  <a:solidFill>
                    <a:srgbClr val="C00000"/>
                  </a:solidFill>
                  <a:latin typeface="Arial" charset="0"/>
                  <a:ea typeface="맑은 고딕"/>
                  <a:cs typeface="Arial" charset="0"/>
                </a:rPr>
                <a:t>Case </a:t>
              </a:r>
              <a:r>
                <a:rPr kumimoji="0" lang="en-US" altLang="ko-KR" sz="1400" b="1">
                  <a:solidFill>
                    <a:srgbClr val="C00000"/>
                  </a:solidFill>
                  <a:latin typeface="맑은 고딕"/>
                  <a:ea typeface="맑은 고딕"/>
                </a:rPr>
                <a:t>Ⅰ</a:t>
              </a:r>
              <a:endParaRPr kumimoji="0" lang="ko-KR" altLang="en-US" sz="1400" b="1">
                <a:solidFill>
                  <a:srgbClr val="C00000"/>
                </a:solidFill>
                <a:latin typeface="Arial" charset="0"/>
                <a:ea typeface="맑은 고딕"/>
                <a:cs typeface="Arial" charset="0"/>
              </a:endParaRPr>
            </a:p>
          </p:txBody>
        </p:sp>
        <p:pic>
          <p:nvPicPr>
            <p:cNvPr id="4608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72699" y="3929066"/>
              <a:ext cx="2286016" cy="2252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8" name="TextBox 9"/>
            <p:cNvSpPr txBox="1">
              <a:spLocks noChangeArrowheads="1"/>
            </p:cNvSpPr>
            <p:nvPr/>
          </p:nvSpPr>
          <p:spPr bwMode="auto">
            <a:xfrm>
              <a:off x="7572396" y="4692859"/>
              <a:ext cx="8572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1400" b="1">
                  <a:solidFill>
                    <a:srgbClr val="C00000"/>
                  </a:solidFill>
                  <a:latin typeface="Arial" charset="0"/>
                  <a:ea typeface="맑은 고딕"/>
                  <a:cs typeface="Arial" charset="0"/>
                </a:rPr>
                <a:t>Case </a:t>
              </a:r>
              <a:r>
                <a:rPr kumimoji="0" lang="en-US" altLang="ko-KR" sz="1400" b="1">
                  <a:solidFill>
                    <a:srgbClr val="C00000"/>
                  </a:solidFill>
                  <a:latin typeface="맑은 고딕"/>
                  <a:ea typeface="맑은 고딕"/>
                  <a:cs typeface="Arial" charset="0"/>
                </a:rPr>
                <a:t>Ⅱ</a:t>
              </a:r>
              <a:endParaRPr kumimoji="0" lang="ko-KR" altLang="en-US" sz="1400" b="1">
                <a:solidFill>
                  <a:srgbClr val="C00000"/>
                </a:solidFill>
                <a:latin typeface="Arial" charset="0"/>
                <a:ea typeface="맑은 고딕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 smtClean="0">
                <a:cs typeface="+mj-cs"/>
              </a:rPr>
              <a:t>GEANT4 simulation</a:t>
            </a:r>
            <a:endParaRPr lang="ko-KR" altLang="en-US" dirty="0">
              <a:cs typeface="+mj-cs"/>
            </a:endParaRPr>
          </a:p>
        </p:txBody>
      </p:sp>
      <p:sp>
        <p:nvSpPr>
          <p:cNvPr id="37890" name="내용 개체 틀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ko-KR" sz="1800" smtClean="0">
                <a:solidFill>
                  <a:srgbClr val="C00000"/>
                </a:solidFill>
                <a:latin typeface="Arial" charset="0"/>
                <a:ea typeface="맑은 고딕"/>
                <a:cs typeface="Arial" charset="0"/>
              </a:rPr>
              <a:t>Deposit energies of the fast neutrons and the comparisons to the pulse spectra</a:t>
            </a:r>
          </a:p>
          <a:p>
            <a:endParaRPr lang="en-US" altLang="ko-KR" smtClean="0">
              <a:latin typeface="Arial" charset="0"/>
              <a:ea typeface="맑은 고딕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altLang="ko-KR" smtClean="0">
                <a:latin typeface="Arial" charset="0"/>
                <a:ea typeface="맑은 고딕"/>
                <a:cs typeface="Arial" charset="0"/>
              </a:rPr>
              <a:t>Simulation’s peak becomes narrower in</a:t>
            </a:r>
            <a:br>
              <a:rPr lang="en-US" altLang="ko-KR" smtClean="0">
                <a:latin typeface="Arial" charset="0"/>
                <a:ea typeface="맑은 고딕"/>
                <a:cs typeface="Arial" charset="0"/>
              </a:rPr>
            </a:br>
            <a:r>
              <a:rPr lang="en-US" altLang="ko-KR" smtClean="0">
                <a:latin typeface="Arial" charset="0"/>
                <a:ea typeface="맑은 고딕"/>
                <a:cs typeface="Arial" charset="0"/>
              </a:rPr>
              <a:t>data</a:t>
            </a:r>
          </a:p>
          <a:p>
            <a:pPr>
              <a:lnSpc>
                <a:spcPct val="150000"/>
              </a:lnSpc>
            </a:pPr>
            <a:endParaRPr lang="en-US" altLang="ko-KR" smtClean="0">
              <a:latin typeface="Arial" charset="0"/>
              <a:ea typeface="맑은 고딕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altLang="ko-KR" smtClean="0">
                <a:latin typeface="Arial" charset="0"/>
                <a:ea typeface="맑은 고딕"/>
                <a:cs typeface="Arial" charset="0"/>
              </a:rPr>
              <a:t>Origin of discrepancies between</a:t>
            </a:r>
            <a:br>
              <a:rPr lang="en-US" altLang="ko-KR" smtClean="0">
                <a:latin typeface="Arial" charset="0"/>
                <a:ea typeface="맑은 고딕"/>
                <a:cs typeface="Arial" charset="0"/>
              </a:rPr>
            </a:br>
            <a:r>
              <a:rPr lang="en-US" altLang="ko-KR" smtClean="0">
                <a:latin typeface="Arial" charset="0"/>
                <a:ea typeface="맑은 고딕"/>
                <a:cs typeface="Arial" charset="0"/>
              </a:rPr>
              <a:t>the data and the simulations</a:t>
            </a:r>
          </a:p>
          <a:p>
            <a:pPr lvl="1">
              <a:lnSpc>
                <a:spcPct val="150000"/>
              </a:lnSpc>
            </a:pPr>
            <a:r>
              <a:rPr lang="en-US" altLang="ko-KR" smtClean="0">
                <a:latin typeface="Arial" charset="0"/>
                <a:ea typeface="맑은 고딕"/>
                <a:cs typeface="Arial" charset="0"/>
              </a:rPr>
              <a:t>Difference in the light yields</a:t>
            </a:r>
            <a:br>
              <a:rPr lang="en-US" altLang="ko-KR" smtClean="0">
                <a:latin typeface="Arial" charset="0"/>
                <a:ea typeface="맑은 고딕"/>
                <a:cs typeface="Arial" charset="0"/>
              </a:rPr>
            </a:br>
            <a:r>
              <a:rPr lang="en-US" altLang="ko-KR" smtClean="0">
                <a:latin typeface="Arial" charset="0"/>
                <a:ea typeface="맑은 고딕"/>
                <a:cs typeface="Arial" charset="0"/>
              </a:rPr>
              <a:t>between p and </a:t>
            </a:r>
            <a:r>
              <a:rPr lang="en-US" altLang="ko-KR" baseline="30000" smtClean="0">
                <a:latin typeface="Arial" charset="0"/>
                <a:ea typeface="맑은 고딕"/>
                <a:cs typeface="Arial" charset="0"/>
              </a:rPr>
              <a:t>12</a:t>
            </a:r>
            <a:r>
              <a:rPr lang="en-US" altLang="ko-KR" smtClean="0">
                <a:latin typeface="Arial" charset="0"/>
                <a:ea typeface="맑은 고딕"/>
                <a:cs typeface="Arial" charset="0"/>
              </a:rPr>
              <a:t>C.</a:t>
            </a:r>
          </a:p>
          <a:p>
            <a:pPr lvl="1">
              <a:lnSpc>
                <a:spcPct val="150000"/>
              </a:lnSpc>
            </a:pPr>
            <a:r>
              <a:rPr lang="en-US" altLang="ko-KR" smtClean="0">
                <a:latin typeface="Arial" charset="0"/>
                <a:ea typeface="맑은 고딕"/>
                <a:cs typeface="Arial" charset="0"/>
              </a:rPr>
              <a:t>The difference becomes larger</a:t>
            </a:r>
            <a:br>
              <a:rPr lang="en-US" altLang="ko-KR" smtClean="0">
                <a:latin typeface="Arial" charset="0"/>
                <a:ea typeface="맑은 고딕"/>
                <a:cs typeface="Arial" charset="0"/>
              </a:rPr>
            </a:br>
            <a:r>
              <a:rPr lang="en-US" altLang="ko-KR" smtClean="0">
                <a:latin typeface="Arial" charset="0"/>
                <a:ea typeface="맑은 고딕"/>
                <a:cs typeface="Arial" charset="0"/>
              </a:rPr>
              <a:t>at the lower neutron energies,</a:t>
            </a:r>
            <a:br>
              <a:rPr lang="en-US" altLang="ko-KR" smtClean="0">
                <a:latin typeface="Arial" charset="0"/>
                <a:ea typeface="맑은 고딕"/>
                <a:cs typeface="Arial" charset="0"/>
              </a:rPr>
            </a:br>
            <a:r>
              <a:rPr lang="en-US" altLang="ko-KR" smtClean="0">
                <a:latin typeface="Arial" charset="0"/>
                <a:ea typeface="맑은 고딕"/>
                <a:cs typeface="Arial" charset="0"/>
              </a:rPr>
              <a:t>because of the threshold effect.</a:t>
            </a:r>
            <a:endParaRPr lang="ko-KR" altLang="en-US" smtClean="0">
              <a:latin typeface="Arial" charset="0"/>
              <a:ea typeface="맑은 고딕"/>
              <a:cs typeface="Arial" charset="0"/>
            </a:endParaRPr>
          </a:p>
          <a:p>
            <a:pPr>
              <a:buFont typeface="Arial" charset="0"/>
              <a:buNone/>
            </a:pPr>
            <a:endParaRPr lang="ko-KR" altLang="en-US" sz="1800" smtClean="0">
              <a:latin typeface="Arial" charset="0"/>
              <a:ea typeface="맑은 고딕"/>
              <a:cs typeface="Arial" charset="0"/>
            </a:endParaRPr>
          </a:p>
        </p:txBody>
      </p:sp>
      <p:sp>
        <p:nvSpPr>
          <p:cNvPr id="37891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7A39D5-E757-4538-B125-BCF5A0417C55}" type="slidenum">
              <a:rPr lang="ko-KR" altLang="en-US">
                <a:latin typeface="서울남산체 M"/>
                <a:ea typeface="서울남산체 M"/>
                <a:cs typeface="서울남산체 M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ko-KR" altLang="en-US">
              <a:latin typeface="서울남산체 M"/>
              <a:ea typeface="서울남산체 M"/>
              <a:cs typeface="서울남산체 M"/>
            </a:endParaRP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3638" y="1744663"/>
            <a:ext cx="3813175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6643688" y="3835400"/>
            <a:ext cx="85725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400" b="1">
                <a:solidFill>
                  <a:srgbClr val="C00000"/>
                </a:solidFill>
                <a:latin typeface="Arial" charset="0"/>
                <a:ea typeface="맑은 고딕"/>
                <a:cs typeface="Arial" charset="0"/>
              </a:rPr>
              <a:t>Case </a:t>
            </a:r>
            <a:r>
              <a:rPr kumimoji="0" lang="en-US" altLang="ko-KR" sz="1400" b="1">
                <a:solidFill>
                  <a:srgbClr val="C00000"/>
                </a:solidFill>
                <a:latin typeface="맑은 고딕"/>
                <a:ea typeface="맑은 고딕"/>
                <a:cs typeface="Arial" charset="0"/>
              </a:rPr>
              <a:t>Ⅱ</a:t>
            </a:r>
            <a:endParaRPr kumimoji="0" lang="ko-KR" altLang="en-US" sz="1400" b="1">
              <a:solidFill>
                <a:srgbClr val="C00000"/>
              </a:solidFill>
              <a:latin typeface="Arial" charset="0"/>
              <a:ea typeface="맑은 고딕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3200" dirty="0" smtClean="0">
                <a:cs typeface="+mj-cs"/>
              </a:rPr>
              <a:t>Potential application to the neutron camera</a:t>
            </a:r>
            <a:endParaRPr lang="ko-KR" altLang="en-US" sz="3200" dirty="0">
              <a:cs typeface="+mj-cs"/>
            </a:endParaRPr>
          </a:p>
        </p:txBody>
      </p:sp>
      <p:sp>
        <p:nvSpPr>
          <p:cNvPr id="24585" name="내용 개체 틀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863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ko-KR" sz="1900" smtClean="0">
                <a:solidFill>
                  <a:srgbClr val="C00000"/>
                </a:solidFill>
                <a:latin typeface="Arial" charset="0"/>
                <a:ea typeface="서울남산체 B"/>
                <a:cs typeface="Arial" charset="0"/>
              </a:rPr>
              <a:t>Neutron camera system with PSPMT</a:t>
            </a:r>
          </a:p>
          <a:p>
            <a:endParaRPr lang="en-US" altLang="ko-KR" smtClean="0">
              <a:latin typeface="Arial" charset="0"/>
              <a:ea typeface="서울남산체 B"/>
              <a:cs typeface="Arial" charset="0"/>
            </a:endParaRPr>
          </a:p>
          <a:p>
            <a:r>
              <a:rPr lang="en-US" altLang="ko-KR" smtClean="0">
                <a:latin typeface="Arial" charset="0"/>
                <a:ea typeface="서울남산체 B"/>
                <a:cs typeface="Arial" charset="0"/>
              </a:rPr>
              <a:t>The neutron camera is a useful detector to search for any hidden fast-neutron sources.</a:t>
            </a:r>
          </a:p>
          <a:p>
            <a:endParaRPr lang="en-US" altLang="ko-KR" smtClean="0">
              <a:latin typeface="Arial" charset="0"/>
              <a:ea typeface="서울남산체 B"/>
              <a:cs typeface="Arial" charset="0"/>
            </a:endParaRPr>
          </a:p>
          <a:p>
            <a:r>
              <a:rPr lang="en-US" altLang="ko-KR" smtClean="0">
                <a:latin typeface="Arial" charset="0"/>
                <a:ea typeface="서울남산체 B"/>
                <a:cs typeface="Arial" charset="0"/>
              </a:rPr>
              <a:t>The energy of recoil nucleus by</a:t>
            </a:r>
            <a:br>
              <a:rPr lang="en-US" altLang="ko-KR" smtClean="0">
                <a:latin typeface="Arial" charset="0"/>
                <a:ea typeface="서울남산체 B"/>
                <a:cs typeface="Arial" charset="0"/>
              </a:rPr>
            </a:br>
            <a:r>
              <a:rPr lang="en-US" altLang="ko-KR" smtClean="0">
                <a:latin typeface="Arial" charset="0"/>
                <a:ea typeface="서울남산체 B"/>
                <a:cs typeface="Arial" charset="0"/>
              </a:rPr>
              <a:t>neutron - nucleus elastic scattering</a:t>
            </a:r>
          </a:p>
          <a:p>
            <a:endParaRPr lang="en-US" altLang="ko-KR" smtClean="0">
              <a:latin typeface="Arial" charset="0"/>
              <a:ea typeface="서울남산체 B"/>
              <a:cs typeface="Arial" charset="0"/>
            </a:endParaRPr>
          </a:p>
          <a:p>
            <a:endParaRPr lang="en-US" altLang="ko-KR" smtClean="0">
              <a:latin typeface="Arial" charset="0"/>
              <a:ea typeface="서울남산체 B"/>
              <a:cs typeface="Arial" charset="0"/>
            </a:endParaRPr>
          </a:p>
          <a:p>
            <a:endParaRPr lang="en-US" altLang="ko-KR" smtClean="0">
              <a:latin typeface="Arial" charset="0"/>
              <a:ea typeface="서울남산체 B"/>
              <a:cs typeface="Arial" charset="0"/>
            </a:endParaRPr>
          </a:p>
          <a:p>
            <a:r>
              <a:rPr lang="en-US" altLang="ko-KR" smtClean="0">
                <a:latin typeface="Arial" charset="0"/>
                <a:ea typeface="서울남산체 B"/>
                <a:cs typeface="Arial" charset="0"/>
              </a:rPr>
              <a:t>Proton takes a half of neutron’s energy</a:t>
            </a:r>
            <a:br>
              <a:rPr lang="en-US" altLang="ko-KR" smtClean="0">
                <a:latin typeface="Arial" charset="0"/>
                <a:ea typeface="서울남산체 B"/>
                <a:cs typeface="Arial" charset="0"/>
              </a:rPr>
            </a:br>
            <a:r>
              <a:rPr lang="en-US" altLang="ko-KR" smtClean="0">
                <a:latin typeface="Arial" charset="0"/>
                <a:ea typeface="서울남산체 B"/>
                <a:cs typeface="Arial" charset="0"/>
              </a:rPr>
              <a:t>(A=1) </a:t>
            </a:r>
            <a:r>
              <a:rPr lang="en-US" altLang="ko-KR" smtClean="0">
                <a:latin typeface="Arial" charset="0"/>
                <a:ea typeface="맑은 고딕"/>
                <a:cs typeface="Arial" charset="0"/>
              </a:rPr>
              <a:t>→                      ,</a:t>
            </a:r>
          </a:p>
          <a:p>
            <a:endParaRPr lang="en-US" altLang="ko-KR" smtClean="0">
              <a:latin typeface="Arial" charset="0"/>
              <a:ea typeface="맑은 고딕"/>
              <a:cs typeface="Arial" charset="0"/>
            </a:endParaRPr>
          </a:p>
          <a:p>
            <a:r>
              <a:rPr lang="en-US" altLang="ko-KR" smtClean="0">
                <a:latin typeface="Arial" charset="0"/>
                <a:ea typeface="맑은 고딕"/>
                <a:cs typeface="Arial" charset="0"/>
              </a:rPr>
              <a:t>The angle of the neutron track is </a:t>
            </a:r>
          </a:p>
          <a:p>
            <a:endParaRPr lang="en-US" altLang="ko-KR" smtClean="0">
              <a:latin typeface="Arial" charset="0"/>
              <a:ea typeface="맑은 고딕"/>
              <a:cs typeface="Arial" charset="0"/>
            </a:endParaRPr>
          </a:p>
          <a:p>
            <a:r>
              <a:rPr lang="en-US" altLang="ko-KR" smtClean="0">
                <a:latin typeface="Arial" charset="0"/>
                <a:ea typeface="서울남산체 B"/>
                <a:cs typeface="Arial" charset="0"/>
              </a:rPr>
              <a:t>We are developing the practical neutron camera as an application of the neutron detector.</a:t>
            </a:r>
            <a:endParaRPr lang="ko-KR" altLang="en-US" smtClean="0">
              <a:latin typeface="Arial" charset="0"/>
              <a:ea typeface="서울남산체 B"/>
              <a:cs typeface="Arial" charset="0"/>
            </a:endParaRPr>
          </a:p>
        </p:txBody>
      </p:sp>
      <p:sp>
        <p:nvSpPr>
          <p:cNvPr id="24586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371BF6-08F7-4094-8E39-1F36DDECA1BE}" type="slidenum">
              <a:rPr lang="ko-KR" altLang="en-US">
                <a:latin typeface="서울남산체 M"/>
                <a:ea typeface="서울남산체 M"/>
                <a:cs typeface="서울남산체 M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ko-KR">
              <a:latin typeface="서울남산체 M"/>
              <a:ea typeface="서울남산체 M"/>
              <a:cs typeface="서울남산체 M"/>
            </a:endParaRPr>
          </a:p>
        </p:txBody>
      </p:sp>
      <p:pic>
        <p:nvPicPr>
          <p:cNvPr id="245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5863" y="2214563"/>
            <a:ext cx="3505200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4084638" y="5000625"/>
          <a:ext cx="1201737" cy="642938"/>
        </p:xfrm>
        <a:graphic>
          <a:graphicData uri="http://schemas.openxmlformats.org/presentationml/2006/ole">
            <p:oleObj spid="_x0000_s24580" name="Equation" r:id="rId5" imgW="901440" imgH="482400" progId="Equation.3">
              <p:embed/>
            </p:oleObj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1609725" y="3429000"/>
          <a:ext cx="1747838" cy="571500"/>
        </p:xfrm>
        <a:graphic>
          <a:graphicData uri="http://schemas.openxmlformats.org/presentationml/2006/ole">
            <p:oleObj spid="_x0000_s24581" name="Equation" r:id="rId6" imgW="1320480" imgH="431640" progId="Equation.3">
              <p:embed/>
            </p:oleObj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1714500" y="4500563"/>
          <a:ext cx="1296988" cy="357187"/>
        </p:xfrm>
        <a:graphic>
          <a:graphicData uri="http://schemas.openxmlformats.org/presentationml/2006/ole">
            <p:oleObj spid="_x0000_s24582" name="Equation" r:id="rId7" imgW="876240" imgH="241200" progId="Equation.3">
              <p:embed/>
            </p:oleObj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3105150" y="4500563"/>
          <a:ext cx="1354138" cy="357187"/>
        </p:xfrm>
        <a:graphic>
          <a:graphicData uri="http://schemas.openxmlformats.org/presentationml/2006/ole">
            <p:oleObj spid="_x0000_s24583" name="Equation" r:id="rId8" imgW="91440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 smtClean="0">
                <a:cs typeface="+mj-cs"/>
              </a:rPr>
              <a:t>Conclusions</a:t>
            </a:r>
            <a:endParaRPr lang="ko-KR" altLang="en-US" dirty="0">
              <a:cs typeface="+mj-cs"/>
            </a:endParaRPr>
          </a:p>
        </p:txBody>
      </p:sp>
      <p:sp>
        <p:nvSpPr>
          <p:cNvPr id="43010" name="내용 개체 틀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mtClean="0">
                <a:latin typeface="Arial" charset="0"/>
                <a:ea typeface="서울남산체 B"/>
                <a:cs typeface="Arial" charset="0"/>
              </a:rPr>
              <a:t>We have measurement of the light yields and the pulse (energy) resolutions as a function of the neutron energy by the TOF method.</a:t>
            </a:r>
          </a:p>
          <a:p>
            <a:pPr>
              <a:lnSpc>
                <a:spcPct val="150000"/>
              </a:lnSpc>
            </a:pPr>
            <a:endParaRPr lang="en-US" altLang="ko-KR" smtClean="0">
              <a:latin typeface="Arial" charset="0"/>
              <a:ea typeface="서울남산체 B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altLang="ko-KR" smtClean="0">
                <a:latin typeface="Arial" charset="0"/>
                <a:ea typeface="서울남산체 B"/>
                <a:cs typeface="Arial" charset="0"/>
              </a:rPr>
              <a:t>The data have been compared with the GEANT4 simulations : The pulse resolution increased with the neutron energy.</a:t>
            </a:r>
          </a:p>
          <a:p>
            <a:pPr lvl="1">
              <a:lnSpc>
                <a:spcPct val="150000"/>
              </a:lnSpc>
            </a:pPr>
            <a:r>
              <a:rPr lang="en-US" altLang="ko-KR" smtClean="0">
                <a:latin typeface="Arial" charset="0"/>
                <a:ea typeface="서울남산체 B"/>
                <a:cs typeface="Arial" charset="0"/>
              </a:rPr>
              <a:t>The spatial range for the absorption via the multiple scatterings increases as the neutron energy.</a:t>
            </a:r>
          </a:p>
          <a:p>
            <a:pPr lvl="1">
              <a:lnSpc>
                <a:spcPct val="150000"/>
              </a:lnSpc>
            </a:pPr>
            <a:r>
              <a:rPr lang="en-US" altLang="ko-KR" smtClean="0">
                <a:latin typeface="Arial" charset="0"/>
                <a:ea typeface="서울남산체 B"/>
                <a:cs typeface="Arial" charset="0"/>
              </a:rPr>
              <a:t>The relative strength of n-</a:t>
            </a:r>
            <a:r>
              <a:rPr lang="en-US" altLang="ko-KR" baseline="30000" smtClean="0">
                <a:latin typeface="Arial" charset="0"/>
                <a:ea typeface="서울남산체 B"/>
                <a:cs typeface="Arial" charset="0"/>
              </a:rPr>
              <a:t>12</a:t>
            </a:r>
            <a:r>
              <a:rPr lang="en-US" altLang="ko-KR" smtClean="0">
                <a:latin typeface="Arial" charset="0"/>
                <a:ea typeface="서울남산체 B"/>
                <a:cs typeface="Arial" charset="0"/>
              </a:rPr>
              <a:t>C to n-p in the elastic scattering accounts for the worse resolutions at higher energies.</a:t>
            </a:r>
          </a:p>
          <a:p>
            <a:pPr lvl="1">
              <a:lnSpc>
                <a:spcPct val="150000"/>
              </a:lnSpc>
            </a:pPr>
            <a:endParaRPr lang="en-US" altLang="ko-KR" smtClean="0">
              <a:latin typeface="Arial" charset="0"/>
              <a:ea typeface="서울남산체 B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altLang="ko-KR" smtClean="0">
                <a:latin typeface="Arial" charset="0"/>
                <a:ea typeface="서울남산체 B"/>
                <a:cs typeface="Arial" charset="0"/>
              </a:rPr>
              <a:t>We are developing the neutron camera as a potential application.</a:t>
            </a:r>
          </a:p>
        </p:txBody>
      </p:sp>
      <p:sp>
        <p:nvSpPr>
          <p:cNvPr id="43011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09DFC0-8703-4F4A-8EF3-FC314D6C8751}" type="slidenum">
              <a:rPr lang="ko-KR" altLang="en-US">
                <a:latin typeface="서울남산체 M"/>
                <a:ea typeface="서울남산체 M"/>
                <a:cs typeface="서울남산체 M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ko-KR" altLang="en-US">
              <a:latin typeface="서울남산체 M"/>
              <a:ea typeface="서울남산체 M"/>
              <a:cs typeface="서울남산체 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 smtClean="0">
                <a:cs typeface="+mj-cs"/>
              </a:rPr>
              <a:t>Back up</a:t>
            </a:r>
            <a:endParaRPr lang="ko-KR" altLang="en-US" dirty="0">
              <a:cs typeface="+mj-cs"/>
            </a:endParaRPr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ko-KR" altLang="en-US"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9E87B-A4F9-42B1-AA60-77E6A0122E80}" type="slidenum">
              <a:rPr lang="ko-KR" altLang="en-US"/>
              <a:pPr>
                <a:defRPr/>
              </a:pPr>
              <a:t>17</a:t>
            </a:fld>
            <a:endParaRPr lang="ko-KR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_x77289224" descr="EMB0000087031f7"/>
          <p:cNvPicPr>
            <a:picLocks noChangeAspect="1" noChangeArrowheads="1"/>
          </p:cNvPicPr>
          <p:nvPr/>
        </p:nvPicPr>
        <p:blipFill>
          <a:blip r:embed="rId3"/>
          <a:srcRect r="40813"/>
          <a:stretch>
            <a:fillRect/>
          </a:stretch>
        </p:blipFill>
        <p:spPr bwMode="auto">
          <a:xfrm>
            <a:off x="5857875" y="1357313"/>
            <a:ext cx="2911475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3200" dirty="0" smtClean="0">
                <a:cs typeface="+mj-cs"/>
              </a:rPr>
              <a:t>Potential application to the neutron camera</a:t>
            </a:r>
            <a:endParaRPr lang="ko-KR" altLang="en-US" sz="3200" dirty="0">
              <a:cs typeface="+mj-cs"/>
            </a:endParaRPr>
          </a:p>
        </p:txBody>
      </p:sp>
      <p:sp>
        <p:nvSpPr>
          <p:cNvPr id="35850" name="내용 개체 틀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mtClean="0">
                <a:latin typeface="Arial" charset="0"/>
                <a:ea typeface="서울남산체 B"/>
                <a:cs typeface="Arial" charset="0"/>
              </a:rPr>
              <a:t>The resolution for the scattering angle</a:t>
            </a:r>
            <a:br>
              <a:rPr lang="en-US" altLang="ko-KR" smtClean="0">
                <a:latin typeface="Arial" charset="0"/>
                <a:ea typeface="서울남산체 B"/>
                <a:cs typeface="Arial" charset="0"/>
              </a:rPr>
            </a:br>
            <a:r>
              <a:rPr lang="en-US" altLang="ko-KR" smtClean="0">
                <a:latin typeface="Arial" charset="0"/>
                <a:ea typeface="서울남산체 B"/>
                <a:cs typeface="Arial" charset="0"/>
              </a:rPr>
              <a:t>to determine the neutron direction</a:t>
            </a:r>
          </a:p>
          <a:p>
            <a:pPr>
              <a:lnSpc>
                <a:spcPct val="150000"/>
              </a:lnSpc>
            </a:pPr>
            <a:endParaRPr lang="en-US" altLang="ko-KR" smtClean="0">
              <a:latin typeface="Arial" charset="0"/>
              <a:ea typeface="서울남산체 B"/>
              <a:cs typeface="Arial" charset="0"/>
            </a:endParaRPr>
          </a:p>
          <a:p>
            <a:pPr>
              <a:lnSpc>
                <a:spcPct val="150000"/>
              </a:lnSpc>
              <a:buFont typeface="Arial" charset="0"/>
              <a:buNone/>
            </a:pPr>
            <a:endParaRPr lang="en-US" altLang="ko-KR" smtClean="0">
              <a:latin typeface="Arial" charset="0"/>
              <a:ea typeface="서울남산체 B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altLang="ko-KR" smtClean="0">
                <a:latin typeface="Arial" charset="0"/>
                <a:ea typeface="서울남산체 B"/>
                <a:cs typeface="Arial" charset="0"/>
              </a:rPr>
              <a:t>For example,</a:t>
            </a:r>
          </a:p>
          <a:p>
            <a:pPr lvl="1">
              <a:lnSpc>
                <a:spcPct val="150000"/>
              </a:lnSpc>
            </a:pPr>
            <a:r>
              <a:rPr lang="en-US" altLang="ko-KR" smtClean="0">
                <a:latin typeface="Arial" charset="0"/>
                <a:ea typeface="서울남산체 M"/>
                <a:cs typeface="Arial" charset="0"/>
              </a:rPr>
              <a:t>2m from neutron source material</a:t>
            </a:r>
          </a:p>
          <a:p>
            <a:pPr lvl="1">
              <a:lnSpc>
                <a:spcPct val="150000"/>
              </a:lnSpc>
            </a:pPr>
            <a:r>
              <a:rPr lang="en-US" altLang="ko-KR" smtClean="0">
                <a:latin typeface="Arial" charset="0"/>
                <a:ea typeface="서울남산체 M"/>
                <a:cs typeface="Arial" charset="0"/>
              </a:rPr>
              <a:t>FWHM of scintillation fiber pixel is 0.35 </a:t>
            </a:r>
            <a:r>
              <a:rPr lang="en-US" altLang="ko-KR" smtClean="0">
                <a:latin typeface="맑은 고딕"/>
                <a:ea typeface="맑은 고딕"/>
                <a:cs typeface="맑은 고딕"/>
              </a:rPr>
              <a:t>→ </a:t>
            </a:r>
            <a:endParaRPr lang="en-US" altLang="ko-KR" smtClean="0">
              <a:latin typeface="Arial" charset="0"/>
              <a:ea typeface="서울남산체 M"/>
              <a:cs typeface="Arial" charset="0"/>
            </a:endParaRPr>
          </a:p>
          <a:p>
            <a:pPr lvl="1">
              <a:lnSpc>
                <a:spcPct val="150000"/>
              </a:lnSpc>
            </a:pPr>
            <a:r>
              <a:rPr lang="en-US" altLang="ko-KR" smtClean="0">
                <a:latin typeface="Arial" charset="0"/>
                <a:ea typeface="서울남산체 M"/>
                <a:cs typeface="Arial" charset="0"/>
              </a:rPr>
              <a:t>       is 60 mrad </a:t>
            </a:r>
            <a:r>
              <a:rPr lang="en-US" altLang="ko-KR" smtClean="0">
                <a:latin typeface="Arial" charset="0"/>
                <a:ea typeface="맑은 고딕"/>
                <a:cs typeface="맑은 고딕"/>
              </a:rPr>
              <a:t>→ the diameter of a cone is 24</a:t>
            </a:r>
            <a:r>
              <a:rPr lang="en-US" altLang="ko-KR" smtClean="0">
                <a:latin typeface="맑은 고딕"/>
                <a:ea typeface="맑은 고딕"/>
                <a:cs typeface="맑은 고딕"/>
              </a:rPr>
              <a:t>㎝</a:t>
            </a:r>
          </a:p>
          <a:p>
            <a:pPr lvl="1">
              <a:lnSpc>
                <a:spcPct val="150000"/>
              </a:lnSpc>
            </a:pPr>
            <a:r>
              <a:rPr lang="en-US" altLang="ko-KR" smtClean="0">
                <a:latin typeface="Arial" charset="0"/>
                <a:ea typeface="맑은 고딕"/>
                <a:cs typeface="맑은 고딕"/>
              </a:rPr>
              <a:t>If area of neutron scatter is 200 </a:t>
            </a:r>
            <a:r>
              <a:rPr lang="en-US" altLang="ko-KR" smtClean="0">
                <a:latin typeface="맑은 고딕"/>
                <a:ea typeface="맑은 고딕"/>
                <a:cs typeface="맑은 고딕"/>
              </a:rPr>
              <a:t>㎠</a:t>
            </a:r>
            <a:r>
              <a:rPr lang="en-US" altLang="ko-KR" smtClean="0">
                <a:latin typeface="Arial" charset="0"/>
                <a:ea typeface="맑은 고딕"/>
                <a:cs typeface="맑은 고딕"/>
              </a:rPr>
              <a:t>, with 0.2 </a:t>
            </a:r>
            <a:r>
              <a:rPr lang="en-US" altLang="ko-KR" smtClean="0">
                <a:latin typeface="맑은 고딕"/>
                <a:ea typeface="맑은 고딕"/>
                <a:cs typeface="맑은 고딕"/>
              </a:rPr>
              <a:t>㎐</a:t>
            </a:r>
            <a:br>
              <a:rPr lang="en-US" altLang="ko-KR" smtClean="0">
                <a:latin typeface="맑은 고딕"/>
                <a:ea typeface="맑은 고딕"/>
                <a:cs typeface="맑은 고딕"/>
              </a:rPr>
            </a:br>
            <a:r>
              <a:rPr lang="en-US" altLang="ko-KR" smtClean="0">
                <a:latin typeface="Arial" charset="0"/>
                <a:ea typeface="맑은 고딕"/>
                <a:cs typeface="맑은 고딕"/>
              </a:rPr>
              <a:t>detection, neutron source material weighs about 100 kg. </a:t>
            </a:r>
          </a:p>
          <a:p>
            <a:pPr lvl="1">
              <a:lnSpc>
                <a:spcPct val="150000"/>
              </a:lnSpc>
            </a:pPr>
            <a:endParaRPr lang="ko-KR" altLang="en-US" smtClean="0">
              <a:latin typeface="Arial" charset="0"/>
              <a:ea typeface="서울남산체 M"/>
              <a:cs typeface="Arial" charset="0"/>
            </a:endParaRPr>
          </a:p>
        </p:txBody>
      </p:sp>
      <p:sp>
        <p:nvSpPr>
          <p:cNvPr id="35851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C5AE79-7220-491E-8815-2F371E6E4A6A}" type="slidenum">
              <a:rPr lang="ko-KR" altLang="en-US">
                <a:latin typeface="서울남산체 M"/>
                <a:ea typeface="서울남산체 M"/>
                <a:cs typeface="서울남산체 M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ko-KR" altLang="en-US">
              <a:latin typeface="서울남산체 M"/>
              <a:ea typeface="서울남산체 M"/>
              <a:cs typeface="서울남산체 M"/>
            </a:endParaRP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857250" y="2000250"/>
          <a:ext cx="3319463" cy="857250"/>
        </p:xfrm>
        <a:graphic>
          <a:graphicData uri="http://schemas.openxmlformats.org/presentationml/2006/ole">
            <p:oleObj spid="_x0000_s35842" name="Equation" r:id="rId4" imgW="2311200" imgH="596880" progId="Equation.3">
              <p:embed/>
            </p:oleObj>
          </a:graphicData>
        </a:graphic>
      </p:graphicFrame>
      <p:sp>
        <p:nvSpPr>
          <p:cNvPr id="358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sp>
        <p:nvSpPr>
          <p:cNvPr id="358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4805363" y="3714750"/>
          <a:ext cx="838200" cy="500063"/>
        </p:xfrm>
        <a:graphic>
          <a:graphicData uri="http://schemas.openxmlformats.org/presentationml/2006/ole">
            <p:oleObj spid="_x0000_s35846" name="Equation" r:id="rId5" imgW="660240" imgH="393480" progId="Equation.3">
              <p:embed/>
            </p:oleObj>
          </a:graphicData>
        </a:graphic>
      </p:graphicFrame>
      <p:graphicFrame>
        <p:nvGraphicFramePr>
          <p:cNvPr id="35847" name="Object 7"/>
          <p:cNvGraphicFramePr>
            <a:graphicFrameLocks noChangeAspect="1"/>
          </p:cNvGraphicFramePr>
          <p:nvPr/>
        </p:nvGraphicFramePr>
        <p:xfrm>
          <a:off x="1285875" y="4214813"/>
          <a:ext cx="319088" cy="357187"/>
        </p:xfrm>
        <a:graphic>
          <a:graphicData uri="http://schemas.openxmlformats.org/presentationml/2006/ole">
            <p:oleObj spid="_x0000_s35847" name="Equation" r:id="rId6" imgW="215640" imgH="241200" progId="Equation.3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 smtClean="0">
                <a:cs typeface="+mj-cs"/>
              </a:rPr>
              <a:t>References</a:t>
            </a:r>
            <a:endParaRPr lang="ko-KR" altLang="en-US" dirty="0">
              <a:cs typeface="+mj-cs"/>
            </a:endParaRPr>
          </a:p>
        </p:txBody>
      </p:sp>
      <p:sp>
        <p:nvSpPr>
          <p:cNvPr id="47106" name="내용 개체 틀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/>
          <a:lstStyle/>
          <a:p>
            <a:r>
              <a:rPr lang="en-US" altLang="ko-KR" smtClean="0">
                <a:latin typeface="Arial" charset="0"/>
                <a:ea typeface="서울남산체 B"/>
                <a:cs typeface="Arial" charset="0"/>
              </a:rPr>
              <a:t>Page 3 : </a:t>
            </a:r>
            <a:r>
              <a:rPr lang="en-US" altLang="ko-KR" smtClean="0">
                <a:latin typeface="Arial" charset="0"/>
                <a:ea typeface="서울남산체 B"/>
                <a:cs typeface="Arial" charset="0"/>
                <a:hlinkClick r:id="rId2"/>
              </a:rPr>
              <a:t>www.symmetrymagazine.org/cms/?pid=1000102</a:t>
            </a:r>
            <a:endParaRPr lang="en-US" altLang="ko-KR" smtClean="0">
              <a:latin typeface="Arial" charset="0"/>
              <a:ea typeface="서울남산체 B"/>
              <a:cs typeface="Arial" charset="0"/>
            </a:endParaRPr>
          </a:p>
          <a:p>
            <a:r>
              <a:rPr lang="en-US" altLang="ko-KR" smtClean="0">
                <a:latin typeface="Arial" charset="0"/>
                <a:ea typeface="서울남산체 B"/>
                <a:cs typeface="Arial" charset="0"/>
              </a:rPr>
              <a:t>Page 4 : </a:t>
            </a:r>
            <a:r>
              <a:rPr lang="en-US" altLang="ko-KR" smtClean="0">
                <a:latin typeface="Arial" charset="0"/>
                <a:ea typeface="서울남산체 B"/>
                <a:cs typeface="Arial" charset="0"/>
                <a:hlinkClick r:id="rId3"/>
              </a:rPr>
              <a:t>http://www.ati.ac.at/~neutropt/experiments/Radiography/radiography.html</a:t>
            </a:r>
            <a:endParaRPr lang="en-US" altLang="ko-KR" smtClean="0">
              <a:latin typeface="Arial" charset="0"/>
              <a:ea typeface="서울남산체 B"/>
              <a:cs typeface="Arial" charset="0"/>
            </a:endParaRPr>
          </a:p>
          <a:p>
            <a:r>
              <a:rPr lang="en-US" altLang="ko-KR" smtClean="0">
                <a:latin typeface="Arial" charset="0"/>
                <a:ea typeface="서울남산체 B"/>
                <a:cs typeface="Arial" charset="0"/>
              </a:rPr>
              <a:t>Original paper : JKPS 2009 54:586-591</a:t>
            </a:r>
          </a:p>
        </p:txBody>
      </p:sp>
      <p:sp>
        <p:nvSpPr>
          <p:cNvPr id="47107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7AB4B7-6D1D-421E-A4DB-9ECADCF1F3EE}" type="slidenum">
              <a:rPr lang="ko-KR" altLang="en-US">
                <a:latin typeface="서울남산체 M"/>
                <a:ea typeface="서울남산체 M"/>
                <a:cs typeface="서울남산체 M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ko-KR" altLang="en-US">
              <a:latin typeface="서울남산체 M"/>
              <a:ea typeface="서울남산체 M"/>
              <a:cs typeface="서울남산체 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 smtClean="0">
                <a:cs typeface="+mj-cs"/>
              </a:rPr>
              <a:t>Contents</a:t>
            </a:r>
            <a:endParaRPr lang="ko-KR" altLang="en-US" dirty="0">
              <a:cs typeface="+mj-cs"/>
            </a:endParaRPr>
          </a:p>
        </p:txBody>
      </p:sp>
      <p:sp>
        <p:nvSpPr>
          <p:cNvPr id="15362" name="내용 개체 틀 2"/>
          <p:cNvSpPr>
            <a:spLocks noGrp="1"/>
          </p:cNvSpPr>
          <p:nvPr>
            <p:ph idx="1"/>
          </p:nvPr>
        </p:nvSpPr>
        <p:spPr>
          <a:xfrm>
            <a:off x="1071563" y="1357313"/>
            <a:ext cx="7615237" cy="4340225"/>
          </a:xfrm>
        </p:spPr>
        <p:txBody>
          <a:bodyPr/>
          <a:lstStyle/>
          <a:p>
            <a:pPr>
              <a:buFont typeface="맑은 고딕"/>
              <a:buAutoNum type="arabicPeriod"/>
            </a:pPr>
            <a:r>
              <a:rPr lang="en-US" altLang="ko-KR" sz="2000" smtClean="0">
                <a:latin typeface="Arial" charset="0"/>
                <a:ea typeface="서울남산체 B"/>
                <a:cs typeface="Arial" charset="0"/>
              </a:rPr>
              <a:t>Introduction &amp; motivation</a:t>
            </a:r>
          </a:p>
          <a:p>
            <a:pPr>
              <a:buFont typeface="맑은 고딕"/>
              <a:buAutoNum type="arabicPeriod"/>
            </a:pPr>
            <a:endParaRPr lang="en-US" altLang="ko-KR" sz="2000" smtClean="0">
              <a:latin typeface="Arial" charset="0"/>
              <a:ea typeface="서울남산체 B"/>
              <a:cs typeface="Arial" charset="0"/>
            </a:endParaRPr>
          </a:p>
          <a:p>
            <a:pPr>
              <a:buFont typeface="맑은 고딕"/>
              <a:buAutoNum type="arabicPeriod"/>
            </a:pPr>
            <a:r>
              <a:rPr lang="en-US" altLang="ko-KR" sz="2000" smtClean="0">
                <a:latin typeface="Arial" charset="0"/>
                <a:ea typeface="서울남산체 B"/>
                <a:cs typeface="Arial" charset="0"/>
              </a:rPr>
              <a:t>Experimental setup</a:t>
            </a:r>
          </a:p>
          <a:p>
            <a:pPr>
              <a:buFont typeface="맑은 고딕"/>
              <a:buAutoNum type="arabicPeriod"/>
            </a:pPr>
            <a:endParaRPr lang="en-US" altLang="ko-KR" sz="2000" smtClean="0">
              <a:latin typeface="Arial" charset="0"/>
              <a:ea typeface="서울남산체 B"/>
              <a:cs typeface="Arial" charset="0"/>
            </a:endParaRPr>
          </a:p>
          <a:p>
            <a:pPr>
              <a:buFont typeface="맑은 고딕"/>
              <a:buAutoNum type="arabicPeriod"/>
            </a:pPr>
            <a:r>
              <a:rPr lang="en-US" altLang="ko-KR" sz="2000" smtClean="0">
                <a:latin typeface="Arial" charset="0"/>
                <a:ea typeface="서울남산체 B"/>
                <a:cs typeface="Arial" charset="0"/>
              </a:rPr>
              <a:t>Pulse analysis</a:t>
            </a:r>
          </a:p>
          <a:p>
            <a:pPr>
              <a:buFont typeface="맑은 고딕"/>
              <a:buAutoNum type="arabicPeriod"/>
            </a:pPr>
            <a:endParaRPr lang="en-US" altLang="ko-KR" sz="2000" smtClean="0">
              <a:latin typeface="Arial" charset="0"/>
              <a:ea typeface="서울남산체 B"/>
              <a:cs typeface="Arial" charset="0"/>
            </a:endParaRPr>
          </a:p>
          <a:p>
            <a:pPr>
              <a:buFont typeface="맑은 고딕"/>
              <a:buAutoNum type="arabicPeriod"/>
            </a:pPr>
            <a:r>
              <a:rPr lang="en-US" altLang="ko-KR" sz="2000" smtClean="0">
                <a:latin typeface="Arial" charset="0"/>
                <a:ea typeface="서울남산체 B"/>
                <a:cs typeface="Arial" charset="0"/>
              </a:rPr>
              <a:t>GEANT4 simulation</a:t>
            </a:r>
          </a:p>
          <a:p>
            <a:pPr>
              <a:buFont typeface="맑은 고딕"/>
              <a:buAutoNum type="arabicPeriod"/>
            </a:pPr>
            <a:endParaRPr lang="en-US" altLang="ko-KR" sz="2000" smtClean="0">
              <a:latin typeface="Arial" charset="0"/>
              <a:ea typeface="서울남산체 B"/>
              <a:cs typeface="Arial" charset="0"/>
            </a:endParaRPr>
          </a:p>
          <a:p>
            <a:pPr>
              <a:buFont typeface="맑은 고딕"/>
              <a:buAutoNum type="arabicPeriod"/>
            </a:pPr>
            <a:r>
              <a:rPr lang="en-US" altLang="ko-KR" sz="2000" smtClean="0">
                <a:latin typeface="Arial" charset="0"/>
                <a:ea typeface="서울남산체 B"/>
                <a:cs typeface="Arial" charset="0"/>
              </a:rPr>
              <a:t>Potential application to the neutron camera</a:t>
            </a:r>
          </a:p>
          <a:p>
            <a:pPr>
              <a:buFont typeface="맑은 고딕"/>
              <a:buAutoNum type="arabicPeriod"/>
            </a:pPr>
            <a:endParaRPr lang="en-US" altLang="ko-KR" sz="2000" smtClean="0">
              <a:latin typeface="Arial" charset="0"/>
              <a:ea typeface="서울남산체 B"/>
              <a:cs typeface="Arial" charset="0"/>
            </a:endParaRPr>
          </a:p>
          <a:p>
            <a:pPr>
              <a:buFont typeface="맑은 고딕"/>
              <a:buAutoNum type="arabicPeriod"/>
            </a:pPr>
            <a:r>
              <a:rPr lang="en-US" altLang="ko-KR" sz="2000" smtClean="0">
                <a:latin typeface="Arial" charset="0"/>
                <a:ea typeface="서울남산체 B"/>
                <a:cs typeface="Arial" charset="0"/>
              </a:rPr>
              <a:t>Conclusions</a:t>
            </a:r>
          </a:p>
        </p:txBody>
      </p:sp>
      <p:sp>
        <p:nvSpPr>
          <p:cNvPr id="15363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36DFD6-7523-4D66-B198-1D741285724D}" type="slidenum">
              <a:rPr lang="ko-KR" altLang="en-US">
                <a:latin typeface="서울남산체 M"/>
                <a:ea typeface="서울남산체 M"/>
                <a:cs typeface="서울남산체 M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ko-KR" altLang="en-US">
              <a:latin typeface="서울남산체 M"/>
              <a:ea typeface="서울남산체 M"/>
              <a:cs typeface="서울남산체 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 smtClean="0">
                <a:cs typeface="+mj-cs"/>
              </a:rPr>
              <a:t>Introduction &amp; motivation</a:t>
            </a:r>
            <a:endParaRPr lang="ko-KR" altLang="en-US" dirty="0">
              <a:cs typeface="+mj-cs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143500"/>
          </a:xfrm>
        </p:spPr>
        <p:txBody>
          <a:bodyPr/>
          <a:lstStyle/>
          <a:p>
            <a:pPr marL="514350" indent="-514350">
              <a:lnSpc>
                <a:spcPct val="150000"/>
              </a:lnSpc>
            </a:pPr>
            <a:r>
              <a:rPr lang="en-US" altLang="ko-KR" smtClean="0">
                <a:latin typeface="Arial" charset="0"/>
                <a:ea typeface="서울남산체 B"/>
                <a:cs typeface="Arial" charset="0"/>
              </a:rPr>
              <a:t>Fast neutrons are applied for the treatment of the human cancers, material science and biology.</a:t>
            </a:r>
          </a:p>
          <a:p>
            <a:pPr marL="914400" lvl="1" indent="-514350">
              <a:lnSpc>
                <a:spcPct val="150000"/>
              </a:lnSpc>
            </a:pPr>
            <a:r>
              <a:rPr lang="en-US" altLang="ko-KR" smtClean="0">
                <a:latin typeface="Arial" charset="0"/>
                <a:ea typeface="서울남산체 B"/>
                <a:cs typeface="Arial" charset="0"/>
              </a:rPr>
              <a:t>Neutrons have a higher biological effectiveness than both photons and protons.</a:t>
            </a:r>
          </a:p>
          <a:p>
            <a:pPr marL="914400" lvl="1" indent="-514350">
              <a:lnSpc>
                <a:spcPct val="150000"/>
              </a:lnSpc>
            </a:pPr>
            <a:r>
              <a:rPr lang="en-US" altLang="ko-KR" smtClean="0">
                <a:latin typeface="Arial" charset="0"/>
                <a:ea typeface="서울남산체 B"/>
                <a:cs typeface="Arial" charset="0"/>
              </a:rPr>
              <a:t>Neutrons are especially effective against advanced tumors like head, neck and prostate cancer.</a:t>
            </a:r>
          </a:p>
          <a:p>
            <a:pPr marL="914400" lvl="1" indent="-514350">
              <a:lnSpc>
                <a:spcPct val="150000"/>
              </a:lnSpc>
            </a:pPr>
            <a:endParaRPr lang="en-US" altLang="ko-KR" smtClean="0">
              <a:latin typeface="Arial" charset="0"/>
              <a:ea typeface="서울남산체 B"/>
              <a:cs typeface="Arial" charset="0"/>
            </a:endParaRPr>
          </a:p>
          <a:p>
            <a:pPr marL="914400" lvl="1" indent="-514350">
              <a:lnSpc>
                <a:spcPct val="150000"/>
              </a:lnSpc>
            </a:pPr>
            <a:endParaRPr lang="en-US" altLang="ko-KR" smtClean="0">
              <a:latin typeface="Arial" charset="0"/>
              <a:ea typeface="서울남산체 B"/>
              <a:cs typeface="Arial" charset="0"/>
            </a:endParaRPr>
          </a:p>
          <a:p>
            <a:pPr marL="914400" lvl="1" indent="-514350">
              <a:lnSpc>
                <a:spcPct val="150000"/>
              </a:lnSpc>
            </a:pPr>
            <a:endParaRPr lang="en-US" altLang="ko-KR" smtClean="0">
              <a:latin typeface="Arial" charset="0"/>
              <a:ea typeface="서울남산체 B"/>
              <a:cs typeface="Arial" charset="0"/>
            </a:endParaRPr>
          </a:p>
          <a:p>
            <a:pPr marL="914400" lvl="1" indent="-514350">
              <a:lnSpc>
                <a:spcPct val="150000"/>
              </a:lnSpc>
            </a:pPr>
            <a:endParaRPr lang="en-US" altLang="ko-KR" smtClean="0">
              <a:latin typeface="Arial" charset="0"/>
              <a:ea typeface="서울남산체 B"/>
              <a:cs typeface="Arial" charset="0"/>
            </a:endParaRPr>
          </a:p>
          <a:p>
            <a:pPr marL="914400" lvl="1" indent="-514350">
              <a:lnSpc>
                <a:spcPct val="150000"/>
              </a:lnSpc>
            </a:pPr>
            <a:endParaRPr lang="en-US" altLang="ko-KR" smtClean="0">
              <a:latin typeface="Arial" charset="0"/>
              <a:ea typeface="서울남산체 B"/>
              <a:cs typeface="Arial" charset="0"/>
            </a:endParaRPr>
          </a:p>
          <a:p>
            <a:pPr marL="914400" lvl="1" indent="-514350">
              <a:lnSpc>
                <a:spcPct val="150000"/>
              </a:lnSpc>
            </a:pPr>
            <a:endParaRPr lang="en-US" altLang="ko-KR" smtClean="0">
              <a:latin typeface="Arial" charset="0"/>
              <a:ea typeface="서울남산체 B"/>
              <a:cs typeface="Arial" charset="0"/>
            </a:endParaRPr>
          </a:p>
          <a:p>
            <a:pPr marL="914400" lvl="1" indent="-514350">
              <a:lnSpc>
                <a:spcPct val="150000"/>
              </a:lnSpc>
            </a:pPr>
            <a:endParaRPr lang="en-US" altLang="ko-KR" smtClean="0">
              <a:latin typeface="Arial" charset="0"/>
              <a:ea typeface="서울남산체 B"/>
              <a:cs typeface="Arial" charset="0"/>
            </a:endParaRPr>
          </a:p>
          <a:p>
            <a:pPr marL="914400" lvl="1" indent="-514350">
              <a:lnSpc>
                <a:spcPct val="150000"/>
              </a:lnSpc>
              <a:buFont typeface="Arial" charset="0"/>
              <a:buNone/>
            </a:pPr>
            <a:endParaRPr lang="en-US" altLang="ko-KR" smtClean="0">
              <a:latin typeface="Arial" charset="0"/>
              <a:ea typeface="서울남산체 B"/>
              <a:cs typeface="Arial" charset="0"/>
              <a:hlinkClick r:id="rId3"/>
            </a:endParaRPr>
          </a:p>
          <a:p>
            <a:pPr marL="914400" lvl="1" indent="-514350" algn="ctr">
              <a:lnSpc>
                <a:spcPct val="150000"/>
              </a:lnSpc>
              <a:buFont typeface="Arial" charset="0"/>
              <a:buNone/>
            </a:pPr>
            <a:endParaRPr lang="en-US" altLang="ko-KR" smtClean="0">
              <a:latin typeface="Arial" charset="0"/>
              <a:ea typeface="서울남산체 B"/>
              <a:cs typeface="Arial" charset="0"/>
            </a:endParaRPr>
          </a:p>
          <a:p>
            <a:pPr marL="514350" indent="-514350">
              <a:buFont typeface="Arial" charset="0"/>
              <a:buAutoNum type="arabicPeriod"/>
            </a:pPr>
            <a:endParaRPr lang="en-US" altLang="ko-KR" smtClean="0">
              <a:latin typeface="Arial" charset="0"/>
              <a:ea typeface="서울남산체 B"/>
              <a:cs typeface="Arial" charset="0"/>
            </a:endParaRPr>
          </a:p>
          <a:p>
            <a:pPr marL="514350" indent="-514350">
              <a:buFont typeface="Arial" charset="0"/>
              <a:buAutoNum type="arabicPeriod"/>
            </a:pPr>
            <a:endParaRPr lang="en-US" altLang="ko-KR" smtClean="0">
              <a:latin typeface="Arial" charset="0"/>
              <a:ea typeface="서울남산체 B"/>
              <a:cs typeface="Arial" charset="0"/>
            </a:endParaRPr>
          </a:p>
          <a:p>
            <a:pPr marL="514350" indent="-514350"/>
            <a:endParaRPr lang="en-US" altLang="ko-KR" smtClean="0">
              <a:latin typeface="Arial" charset="0"/>
              <a:ea typeface="서울남산체 B"/>
              <a:cs typeface="Arial" charset="0"/>
            </a:endParaRPr>
          </a:p>
        </p:txBody>
      </p:sp>
      <p:sp>
        <p:nvSpPr>
          <p:cNvPr id="16387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CC7AA5-D409-43AB-8405-3F9A40BCBE8D}" type="slidenum">
              <a:rPr lang="ko-KR" altLang="en-US">
                <a:latin typeface="서울남산체 M"/>
                <a:ea typeface="서울남산체 M"/>
                <a:cs typeface="서울남산체 M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ko-KR" altLang="en-US">
              <a:latin typeface="서울남산체 M"/>
              <a:ea typeface="서울남산체 M"/>
              <a:cs typeface="서울남산체 M"/>
            </a:endParaRPr>
          </a:p>
        </p:txBody>
      </p:sp>
      <p:pic>
        <p:nvPicPr>
          <p:cNvPr id="16388" name="Picture 1" descr="D:\documents\발표자료\2009\him_feb\neutrons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3357563"/>
            <a:ext cx="3071813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 descr="D:\documents\발표자료\2009\him_feb\neutrons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3357563"/>
            <a:ext cx="33845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 smtClean="0">
                <a:cs typeface="+mj-cs"/>
              </a:rPr>
              <a:t>Introduction &amp; motivation</a:t>
            </a:r>
            <a:endParaRPr lang="ko-KR" altLang="en-US" dirty="0">
              <a:cs typeface="+mj-cs"/>
            </a:endParaRPr>
          </a:p>
        </p:txBody>
      </p:sp>
      <p:sp>
        <p:nvSpPr>
          <p:cNvPr id="18434" name="내용 개체 틀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/>
          <a:lstStyle/>
          <a:p>
            <a:pPr marL="914400" lvl="1" indent="-514350">
              <a:lnSpc>
                <a:spcPct val="150000"/>
              </a:lnSpc>
            </a:pPr>
            <a:r>
              <a:rPr lang="en-US" altLang="ko-KR" smtClean="0">
                <a:solidFill>
                  <a:srgbClr val="000000"/>
                </a:solidFill>
                <a:latin typeface="Arial" charset="0"/>
                <a:ea typeface="서울남산체 M"/>
                <a:cs typeface="Arial" charset="0"/>
              </a:rPr>
              <a:t>Neutron radiography is used to find out slight defect in materials.</a:t>
            </a:r>
          </a:p>
        </p:txBody>
      </p:sp>
      <p:sp>
        <p:nvSpPr>
          <p:cNvPr id="18435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3EBF00-5916-44DD-8188-B30BA6593F71}" type="slidenum">
              <a:rPr lang="ko-KR" altLang="en-US">
                <a:latin typeface="서울남산체 M"/>
                <a:ea typeface="서울남산체 M"/>
                <a:cs typeface="서울남산체 M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ko-KR" altLang="en-US">
              <a:latin typeface="서울남산체 M"/>
              <a:ea typeface="서울남산체 M"/>
              <a:cs typeface="서울남산체 M"/>
            </a:endParaRPr>
          </a:p>
        </p:txBody>
      </p:sp>
      <p:pic>
        <p:nvPicPr>
          <p:cNvPr id="5" name="그림 4" descr="image4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1714500"/>
            <a:ext cx="487838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그룹 12"/>
          <p:cNvGrpSpPr>
            <a:grpSpLocks/>
          </p:cNvGrpSpPr>
          <p:nvPr/>
        </p:nvGrpSpPr>
        <p:grpSpPr bwMode="auto">
          <a:xfrm>
            <a:off x="714375" y="2571750"/>
            <a:ext cx="8143875" cy="2886075"/>
            <a:chOff x="714348" y="2571744"/>
            <a:chExt cx="8143932" cy="2886674"/>
          </a:xfrm>
        </p:grpSpPr>
        <p:sp>
          <p:nvSpPr>
            <p:cNvPr id="18438" name="TextBox 8"/>
            <p:cNvSpPr txBox="1">
              <a:spLocks noChangeArrowheads="1"/>
            </p:cNvSpPr>
            <p:nvPr/>
          </p:nvSpPr>
          <p:spPr bwMode="auto">
            <a:xfrm>
              <a:off x="928662" y="2571744"/>
              <a:ext cx="7643866" cy="338554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1600" b="1">
                  <a:latin typeface="맑은 고딕"/>
                  <a:ea typeface="맑은 고딕"/>
                </a:rPr>
                <a:t>Comparison of X-Ray and Neutron Radiography</a:t>
              </a:r>
              <a:endParaRPr kumimoji="0" lang="ko-KR" altLang="en-US" sz="1500">
                <a:latin typeface="Arial" charset="0"/>
                <a:ea typeface="맑은 고딕"/>
                <a:cs typeface="Arial" charset="0"/>
              </a:endParaRPr>
            </a:p>
          </p:txBody>
        </p:sp>
        <p:pic>
          <p:nvPicPr>
            <p:cNvPr id="18439" name="그림 10" descr="fig5.gi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05419" y="3071810"/>
              <a:ext cx="3852861" cy="2386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0" name="그림 11" descr="fig6.gi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14348" y="3071810"/>
              <a:ext cx="3843773" cy="2357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 smtClean="0">
                <a:cs typeface="+mj-cs"/>
              </a:rPr>
              <a:t>Introduction &amp; motivation</a:t>
            </a:r>
            <a:endParaRPr lang="ko-KR" altLang="en-US" dirty="0">
              <a:cs typeface="+mj-cs"/>
            </a:endParaRPr>
          </a:p>
        </p:txBody>
      </p:sp>
      <p:sp>
        <p:nvSpPr>
          <p:cNvPr id="20482" name="내용 개체 틀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mtClean="0">
                <a:latin typeface="Arial" charset="0"/>
                <a:ea typeface="서울남산체 B"/>
                <a:cs typeface="Arial" charset="0"/>
              </a:rPr>
              <a:t>Fast neutron – proton elastic scattering can be applied to reconstruction of the neutron tracks emitted from sources.</a:t>
            </a:r>
          </a:p>
          <a:p>
            <a:pPr>
              <a:lnSpc>
                <a:spcPct val="150000"/>
              </a:lnSpc>
            </a:pPr>
            <a:endParaRPr lang="en-US" altLang="ko-KR" smtClean="0">
              <a:latin typeface="Arial" charset="0"/>
              <a:ea typeface="서울남산체 B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altLang="ko-KR" smtClean="0">
                <a:latin typeface="Arial" charset="0"/>
                <a:ea typeface="서울남산체 B"/>
                <a:cs typeface="Arial" charset="0"/>
              </a:rPr>
              <a:t>Elastic scattering produces an energetic proton, which can be measured by proton-rich organic scintillators.</a:t>
            </a:r>
          </a:p>
          <a:p>
            <a:pPr>
              <a:lnSpc>
                <a:spcPct val="150000"/>
              </a:lnSpc>
            </a:pPr>
            <a:endParaRPr lang="en-US" altLang="ko-KR" smtClean="0">
              <a:latin typeface="Arial" charset="0"/>
              <a:ea typeface="서울남산체 B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altLang="ko-KR" smtClean="0">
                <a:latin typeface="Arial" charset="0"/>
                <a:ea typeface="서울남산체 B"/>
                <a:cs typeface="Arial" charset="0"/>
              </a:rPr>
              <a:t>It will be important to diagnose the characteristics of the plastic scintillators for the measurement of fast neutrons.</a:t>
            </a:r>
          </a:p>
          <a:p>
            <a:endParaRPr lang="ko-KR" altLang="en-US" smtClean="0">
              <a:latin typeface="Arial" charset="0"/>
              <a:ea typeface="서울남산체 B"/>
              <a:cs typeface="Arial" charset="0"/>
            </a:endParaRPr>
          </a:p>
        </p:txBody>
      </p:sp>
      <p:sp>
        <p:nvSpPr>
          <p:cNvPr id="20483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E6827D-024F-4DF7-817B-58079F7DAF4F}" type="slidenum">
              <a:rPr lang="ko-KR" altLang="en-US">
                <a:latin typeface="서울남산체 M"/>
                <a:ea typeface="서울남산체 M"/>
                <a:cs typeface="서울남산체 M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ko-KR" altLang="en-US">
              <a:latin typeface="서울남산체 M"/>
              <a:ea typeface="서울남산체 M"/>
              <a:cs typeface="서울남산체 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 smtClean="0">
                <a:cs typeface="+mj-cs"/>
              </a:rPr>
              <a:t>Experimental setup</a:t>
            </a:r>
            <a:endParaRPr lang="ko-KR" altLang="en-US" dirty="0">
              <a:cs typeface="+mj-cs"/>
            </a:endParaRPr>
          </a:p>
        </p:txBody>
      </p:sp>
      <p:sp>
        <p:nvSpPr>
          <p:cNvPr id="21506" name="내용 개체 틀 2"/>
          <p:cNvSpPr>
            <a:spLocks noGrp="1"/>
          </p:cNvSpPr>
          <p:nvPr>
            <p:ph idx="1"/>
          </p:nvPr>
        </p:nvSpPr>
        <p:spPr>
          <a:xfrm>
            <a:off x="571500" y="3429000"/>
            <a:ext cx="7715250" cy="31432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mtClean="0">
                <a:latin typeface="Arial" charset="0"/>
                <a:ea typeface="맑은 고딕"/>
                <a:cs typeface="Arial" charset="0"/>
              </a:rPr>
              <a:t>A 5</a:t>
            </a:r>
            <a:r>
              <a:rPr lang="el-GR" altLang="ko-KR" smtClean="0">
                <a:latin typeface="Arial" charset="0"/>
                <a:ea typeface="맑은 고딕"/>
                <a:cs typeface="Arial" charset="0"/>
              </a:rPr>
              <a:t>μ</a:t>
            </a:r>
            <a:r>
              <a:rPr lang="en-US" altLang="ko-KR" smtClean="0">
                <a:latin typeface="Arial" charset="0"/>
                <a:ea typeface="맑은 고딕"/>
                <a:cs typeface="Arial" charset="0"/>
              </a:rPr>
              <a:t>Ci </a:t>
            </a:r>
            <a:r>
              <a:rPr lang="en-US" altLang="ko-KR" baseline="30000" smtClean="0">
                <a:solidFill>
                  <a:srgbClr val="C00000"/>
                </a:solidFill>
                <a:latin typeface="Arial" charset="0"/>
                <a:ea typeface="맑은 고딕"/>
                <a:cs typeface="Arial" charset="0"/>
              </a:rPr>
              <a:t>252</a:t>
            </a:r>
            <a:r>
              <a:rPr lang="en-US" altLang="ko-KR" smtClean="0">
                <a:solidFill>
                  <a:srgbClr val="C00000"/>
                </a:solidFill>
                <a:latin typeface="Arial" charset="0"/>
                <a:ea typeface="맑은 고딕"/>
                <a:cs typeface="Arial" charset="0"/>
              </a:rPr>
              <a:t>Cf</a:t>
            </a:r>
            <a:r>
              <a:rPr lang="en-US" altLang="ko-KR" smtClean="0">
                <a:latin typeface="Arial" charset="0"/>
                <a:ea typeface="맑은 고딕"/>
                <a:cs typeface="Arial" charset="0"/>
              </a:rPr>
              <a:t> was used for the energy measurements.</a:t>
            </a:r>
          </a:p>
          <a:p>
            <a:pPr lvl="1">
              <a:lnSpc>
                <a:spcPct val="150000"/>
              </a:lnSpc>
            </a:pPr>
            <a:r>
              <a:rPr lang="en-US" altLang="ko-KR" smtClean="0">
                <a:latin typeface="Arial" charset="0"/>
                <a:ea typeface="맑은 고딕"/>
                <a:cs typeface="Arial" charset="0"/>
              </a:rPr>
              <a:t>Branching ratio for fission = 0.0309</a:t>
            </a:r>
          </a:p>
          <a:p>
            <a:pPr lvl="1">
              <a:lnSpc>
                <a:spcPct val="150000"/>
              </a:lnSpc>
            </a:pPr>
            <a:r>
              <a:rPr lang="en-US" altLang="ko-KR" smtClean="0">
                <a:latin typeface="Arial" charset="0"/>
                <a:ea typeface="맑은 고딕"/>
                <a:cs typeface="Arial" charset="0"/>
              </a:rPr>
              <a:t>Branching ratio for </a:t>
            </a:r>
            <a:r>
              <a:rPr lang="el-GR" altLang="ko-KR" smtClean="0">
                <a:latin typeface="Arial" charset="0"/>
                <a:ea typeface="맑은 고딕"/>
                <a:cs typeface="Arial" charset="0"/>
              </a:rPr>
              <a:t>α-</a:t>
            </a:r>
            <a:r>
              <a:rPr lang="en-US" altLang="ko-KR" smtClean="0">
                <a:latin typeface="Arial" charset="0"/>
                <a:ea typeface="맑은 고딕"/>
                <a:cs typeface="Arial" charset="0"/>
              </a:rPr>
              <a:t>decays = 0.969</a:t>
            </a:r>
          </a:p>
          <a:p>
            <a:pPr>
              <a:lnSpc>
                <a:spcPct val="150000"/>
              </a:lnSpc>
            </a:pPr>
            <a:endParaRPr lang="en-US" altLang="zh-CN" sz="1100" smtClean="0">
              <a:latin typeface="Arial" charset="0"/>
              <a:ea typeface="서울남산체 B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altLang="zh-CN" smtClean="0">
                <a:latin typeface="Arial" charset="0"/>
                <a:ea typeface="서울남산체 B"/>
                <a:cs typeface="Arial" charset="0"/>
              </a:rPr>
              <a:t>The fission decay was triggered by either neutron or </a:t>
            </a:r>
            <a:r>
              <a:rPr lang="el-GR" altLang="zh-CN" smtClean="0">
                <a:latin typeface="Arial" charset="0"/>
                <a:ea typeface="맑은 고딕"/>
                <a:cs typeface="Arial" charset="0"/>
              </a:rPr>
              <a:t>γ</a:t>
            </a:r>
            <a:r>
              <a:rPr lang="en-US" altLang="zh-CN" smtClean="0">
                <a:latin typeface="Arial" charset="0"/>
                <a:ea typeface="맑은 고딕"/>
                <a:cs typeface="Arial" charset="0"/>
              </a:rPr>
              <a:t>-</a:t>
            </a:r>
            <a:r>
              <a:rPr lang="en-US" altLang="zh-CN" smtClean="0">
                <a:latin typeface="Arial" charset="0"/>
                <a:ea typeface="서울남산체 B"/>
                <a:cs typeface="Arial" charset="0"/>
              </a:rPr>
              <a:t>ray emitted from the fission fragments.</a:t>
            </a:r>
            <a:endParaRPr lang="en-US" altLang="ko-KR" smtClean="0">
              <a:latin typeface="Arial" charset="0"/>
              <a:ea typeface="맑은 고딕"/>
              <a:cs typeface="Arial" charset="0"/>
            </a:endParaRPr>
          </a:p>
        </p:txBody>
      </p:sp>
      <p:sp>
        <p:nvSpPr>
          <p:cNvPr id="21507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6CCEDB-905A-4BE2-A0AA-B66757EA6296}" type="slidenum">
              <a:rPr lang="ko-KR" altLang="en-US">
                <a:latin typeface="서울남산체 M"/>
                <a:ea typeface="서울남산체 M"/>
                <a:cs typeface="서울남산체 M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ko-KR" altLang="en-US">
              <a:latin typeface="서울남산체 M"/>
              <a:ea typeface="서울남산체 M"/>
              <a:cs typeface="서울남산체 M"/>
            </a:endParaRPr>
          </a:p>
        </p:txBody>
      </p:sp>
      <p:pic>
        <p:nvPicPr>
          <p:cNvPr id="21508" name="_x73321480" descr="EMB00000cbc3ec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1285875"/>
            <a:ext cx="4786312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 smtClean="0">
                <a:cs typeface="+mj-cs"/>
              </a:rPr>
              <a:t>Experimental setup</a:t>
            </a:r>
            <a:endParaRPr lang="ko-KR" altLang="en-US" dirty="0">
              <a:cs typeface="+mj-cs"/>
            </a:endParaRPr>
          </a:p>
        </p:txBody>
      </p:sp>
      <p:sp>
        <p:nvSpPr>
          <p:cNvPr id="23554" name="내용 개체 틀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z="2000" smtClean="0">
                <a:solidFill>
                  <a:srgbClr val="C00000"/>
                </a:solidFill>
                <a:latin typeface="Arial" charset="0"/>
                <a:ea typeface="맑은 고딕"/>
                <a:cs typeface="Arial" charset="0"/>
              </a:rPr>
              <a:t> </a:t>
            </a:r>
            <a:r>
              <a:rPr lang="en-US" altLang="ko-KR" smtClean="0">
                <a:solidFill>
                  <a:srgbClr val="C00000"/>
                </a:solidFill>
                <a:latin typeface="Arial" charset="0"/>
                <a:ea typeface="맑은 고딕"/>
                <a:cs typeface="Arial" charset="0"/>
              </a:rPr>
              <a:t>Case Ⅰ</a:t>
            </a:r>
          </a:p>
          <a:p>
            <a:pPr lvl="1">
              <a:lnSpc>
                <a:spcPct val="150000"/>
              </a:lnSpc>
            </a:pPr>
            <a:r>
              <a:rPr lang="en-US" altLang="ko-KR" smtClean="0">
                <a:latin typeface="Arial" charset="0"/>
                <a:ea typeface="맑은 고딕"/>
                <a:cs typeface="Arial" charset="0"/>
              </a:rPr>
              <a:t>2 scintillators were used for full absorption.</a:t>
            </a:r>
          </a:p>
          <a:p>
            <a:pPr lvl="1">
              <a:lnSpc>
                <a:spcPct val="150000"/>
              </a:lnSpc>
            </a:pPr>
            <a:r>
              <a:rPr lang="en-US" altLang="ko-KR" smtClean="0">
                <a:latin typeface="Arial" charset="0"/>
                <a:ea typeface="맑은 고딕"/>
                <a:cs typeface="Arial" charset="0"/>
              </a:rPr>
              <a:t>Neutron events were triggered by</a:t>
            </a:r>
            <a:br>
              <a:rPr lang="en-US" altLang="ko-KR" smtClean="0">
                <a:latin typeface="Arial" charset="0"/>
                <a:ea typeface="맑은 고딕"/>
                <a:cs typeface="Arial" charset="0"/>
              </a:rPr>
            </a:br>
            <a:r>
              <a:rPr lang="en-US" altLang="ko-KR" smtClean="0">
                <a:latin typeface="Arial" charset="0"/>
                <a:ea typeface="맑은 고딕"/>
                <a:cs typeface="Arial" charset="0"/>
              </a:rPr>
              <a:t>trigger scintillator &amp; primary scintillator.</a:t>
            </a:r>
          </a:p>
          <a:p>
            <a:pPr>
              <a:lnSpc>
                <a:spcPct val="150000"/>
              </a:lnSpc>
            </a:pPr>
            <a:endParaRPr lang="en-US" altLang="ko-KR" sz="2000" smtClean="0">
              <a:solidFill>
                <a:srgbClr val="C00000"/>
              </a:solidFill>
              <a:latin typeface="Arial" charset="0"/>
              <a:ea typeface="맑은 고딕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US" altLang="ko-KR" sz="2000" smtClean="0">
              <a:solidFill>
                <a:srgbClr val="C00000"/>
              </a:solidFill>
              <a:latin typeface="Arial" charset="0"/>
              <a:ea typeface="맑은 고딕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altLang="ko-KR" smtClean="0">
                <a:solidFill>
                  <a:srgbClr val="C00000"/>
                </a:solidFill>
                <a:latin typeface="Arial" charset="0"/>
                <a:ea typeface="맑은 고딕"/>
                <a:cs typeface="Arial" charset="0"/>
              </a:rPr>
              <a:t> Case Ⅱ</a:t>
            </a:r>
          </a:p>
          <a:p>
            <a:pPr lvl="1">
              <a:lnSpc>
                <a:spcPct val="150000"/>
              </a:lnSpc>
            </a:pPr>
            <a:r>
              <a:rPr lang="en-US" altLang="ko-KR" smtClean="0">
                <a:latin typeface="Arial" charset="0"/>
                <a:ea typeface="맑은 고딕"/>
                <a:cs typeface="Arial" charset="0"/>
              </a:rPr>
              <a:t>4 layered scintillator with 1-cm-thick plate were used for high efficiency and resolution.</a:t>
            </a:r>
          </a:p>
          <a:p>
            <a:pPr lvl="1">
              <a:lnSpc>
                <a:spcPct val="150000"/>
              </a:lnSpc>
            </a:pPr>
            <a:r>
              <a:rPr lang="en-US" altLang="ko-KR" smtClean="0">
                <a:latin typeface="Arial" charset="0"/>
                <a:ea typeface="맑은 고딕"/>
                <a:cs typeface="Arial" charset="0"/>
              </a:rPr>
              <a:t>Because of small detectable range, no collimator in front of the 4 layered scintillators.</a:t>
            </a:r>
            <a:endParaRPr lang="ko-KR" altLang="en-US" smtClean="0">
              <a:latin typeface="Arial" charset="0"/>
              <a:ea typeface="서울남산체 M"/>
              <a:cs typeface="Arial" charset="0"/>
            </a:endParaRPr>
          </a:p>
          <a:p>
            <a:endParaRPr lang="ko-KR" altLang="en-US" smtClean="0">
              <a:latin typeface="Arial" charset="0"/>
              <a:ea typeface="서울남산체 B"/>
              <a:cs typeface="서울남산체 B"/>
            </a:endParaRPr>
          </a:p>
        </p:txBody>
      </p:sp>
      <p:sp>
        <p:nvSpPr>
          <p:cNvPr id="23555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ACF565-9A7D-4D0E-9574-3ADF12318E5D}" type="slidenum">
              <a:rPr lang="ko-KR" altLang="en-US">
                <a:latin typeface="서울남산체 M"/>
                <a:ea typeface="서울남산체 M"/>
                <a:cs typeface="서울남산체 M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ko-KR" altLang="en-US">
              <a:latin typeface="서울남산체 M"/>
              <a:ea typeface="서울남산체 M"/>
              <a:cs typeface="서울남산체 M"/>
            </a:endParaRPr>
          </a:p>
        </p:txBody>
      </p:sp>
      <p:grpSp>
        <p:nvGrpSpPr>
          <p:cNvPr id="23556" name="그룹 4"/>
          <p:cNvGrpSpPr>
            <a:grpSpLocks/>
          </p:cNvGrpSpPr>
          <p:nvPr/>
        </p:nvGrpSpPr>
        <p:grpSpPr bwMode="auto">
          <a:xfrm>
            <a:off x="5000625" y="1497013"/>
            <a:ext cx="3786188" cy="2574925"/>
            <a:chOff x="214282" y="3786190"/>
            <a:chExt cx="3786182" cy="2575040"/>
          </a:xfrm>
        </p:grpSpPr>
        <p:pic>
          <p:nvPicPr>
            <p:cNvPr id="23557" name="Picture 0" descr="D:\research\2008\neutron tracker\그림\fig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3786190"/>
              <a:ext cx="3786182" cy="2575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8" name="TextBox 6"/>
            <p:cNvSpPr txBox="1">
              <a:spLocks noChangeArrowheads="1"/>
            </p:cNvSpPr>
            <p:nvPr/>
          </p:nvSpPr>
          <p:spPr bwMode="auto">
            <a:xfrm>
              <a:off x="1643042" y="6143644"/>
              <a:ext cx="500066" cy="2143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800">
                  <a:latin typeface="맑은 고딕"/>
                  <a:ea typeface="맑은 고딕"/>
                </a:rPr>
                <a:t>60 cm</a:t>
              </a:r>
              <a:endParaRPr kumimoji="0" lang="ko-KR" altLang="en-US" sz="800">
                <a:latin typeface="맑은 고딕"/>
                <a:ea typeface="맑은 고딕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 smtClean="0">
                <a:cs typeface="+mj-cs"/>
              </a:rPr>
              <a:t>Experimental setup</a:t>
            </a:r>
            <a:endParaRPr lang="ko-KR" altLang="en-US" dirty="0">
              <a:cs typeface="+mj-cs"/>
            </a:endParaRPr>
          </a:p>
        </p:txBody>
      </p:sp>
      <p:sp>
        <p:nvSpPr>
          <p:cNvPr id="1028" name="내용 개체 틀 2"/>
          <p:cNvSpPr>
            <a:spLocks noGrp="1"/>
          </p:cNvSpPr>
          <p:nvPr>
            <p:ph idx="1"/>
          </p:nvPr>
        </p:nvSpPr>
        <p:spPr>
          <a:xfrm>
            <a:off x="4643438" y="1285875"/>
            <a:ext cx="4214812" cy="3286125"/>
          </a:xfrm>
        </p:spPr>
        <p:txBody>
          <a:bodyPr/>
          <a:lstStyle/>
          <a:p>
            <a:r>
              <a:rPr lang="en-US" altLang="ko-KR" smtClean="0">
                <a:solidFill>
                  <a:srgbClr val="C00000"/>
                </a:solidFill>
                <a:latin typeface="Arial" charset="0"/>
                <a:ea typeface="서울남산체 B"/>
                <a:cs typeface="Arial" charset="0"/>
              </a:rPr>
              <a:t>Neutron energy measured by the TOF</a:t>
            </a:r>
          </a:p>
          <a:p>
            <a:endParaRPr lang="en-US" altLang="ko-KR" smtClean="0">
              <a:latin typeface="Arial" charset="0"/>
              <a:ea typeface="서울남산체 B"/>
              <a:cs typeface="Arial" charset="0"/>
            </a:endParaRPr>
          </a:p>
          <a:p>
            <a:endParaRPr lang="en-US" altLang="ko-KR" smtClean="0">
              <a:latin typeface="Arial" charset="0"/>
              <a:ea typeface="서울남산체 B"/>
              <a:cs typeface="Arial" charset="0"/>
            </a:endParaRPr>
          </a:p>
          <a:p>
            <a:endParaRPr lang="en-US" altLang="ko-KR" smtClean="0">
              <a:latin typeface="Arial" charset="0"/>
              <a:ea typeface="서울남산체 B"/>
              <a:cs typeface="Arial" charset="0"/>
            </a:endParaRPr>
          </a:p>
        </p:txBody>
      </p:sp>
      <p:sp>
        <p:nvSpPr>
          <p:cNvPr id="1029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44A407-D931-4FD7-AD60-D08F32C01767}" type="slidenum">
              <a:rPr lang="ko-KR" altLang="en-US">
                <a:latin typeface="서울남산체 M"/>
                <a:ea typeface="서울남산체 M"/>
                <a:cs typeface="서울남산체 M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ko-KR" altLang="en-US">
              <a:latin typeface="서울남산체 M"/>
              <a:ea typeface="서울남산체 M"/>
              <a:cs typeface="서울남산체 M"/>
            </a:endParaRPr>
          </a:p>
        </p:txBody>
      </p:sp>
      <p:pic>
        <p:nvPicPr>
          <p:cNvPr id="103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1928813"/>
            <a:ext cx="4338638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857875" y="1714500"/>
          <a:ext cx="1785938" cy="744538"/>
        </p:xfrm>
        <a:graphic>
          <a:graphicData uri="http://schemas.openxmlformats.org/presentationml/2006/ole">
            <p:oleObj spid="_x0000_s1026" name="Equation" r:id="rId5" imgW="1218960" imgH="507960" progId="Equation.3">
              <p:embed/>
            </p:oleObj>
          </a:graphicData>
        </a:graphic>
      </p:graphicFrame>
      <p:sp>
        <p:nvSpPr>
          <p:cNvPr id="1031" name="내용 개체 틀 2"/>
          <p:cNvSpPr txBox="1">
            <a:spLocks/>
          </p:cNvSpPr>
          <p:nvPr/>
        </p:nvSpPr>
        <p:spPr bwMode="auto">
          <a:xfrm>
            <a:off x="642938" y="4857750"/>
            <a:ext cx="807243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kumimoji="0" lang="en-US" altLang="ko-KR" sz="1700">
                <a:latin typeface="Arial" charset="0"/>
                <a:ea typeface="서울남산체 B"/>
                <a:cs typeface="Arial" charset="0"/>
              </a:rPr>
              <a:t>U</a:t>
            </a:r>
            <a:r>
              <a:rPr kumimoji="0" lang="en-US" altLang="zh-CN" sz="1700">
                <a:latin typeface="Arial" charset="0"/>
                <a:ea typeface="서울남산체 B"/>
                <a:cs typeface="Arial" charset="0"/>
              </a:rPr>
              <a:t>ncertaint</a:t>
            </a:r>
            <a:r>
              <a:rPr kumimoji="0" lang="en-US" altLang="ko-KR" sz="1700">
                <a:latin typeface="Arial" charset="0"/>
                <a:ea typeface="서울남산체 B"/>
                <a:cs typeface="Arial" charset="0"/>
              </a:rPr>
              <a:t>ies</a:t>
            </a:r>
            <a:r>
              <a:rPr kumimoji="0" lang="en-US" altLang="zh-CN" sz="1700">
                <a:latin typeface="Arial" charset="0"/>
                <a:ea typeface="서울남산체 B"/>
                <a:cs typeface="Arial" charset="0"/>
              </a:rPr>
              <a:t> f</a:t>
            </a:r>
            <a:r>
              <a:rPr kumimoji="0" lang="en-US" altLang="ko-KR" sz="1700">
                <a:latin typeface="Arial" charset="0"/>
                <a:ea typeface="서울남산체 B"/>
                <a:cs typeface="Arial" charset="0"/>
              </a:rPr>
              <a:t>or</a:t>
            </a:r>
            <a:r>
              <a:rPr kumimoji="0" lang="en-US" altLang="zh-CN" sz="1700">
                <a:latin typeface="Arial" charset="0"/>
                <a:ea typeface="서울남산체 B"/>
                <a:cs typeface="Arial" charset="0"/>
              </a:rPr>
              <a:t> </a:t>
            </a:r>
            <a:r>
              <a:rPr kumimoji="0" lang="en-US" altLang="ko-KR" sz="1700">
                <a:latin typeface="Arial" charset="0"/>
                <a:ea typeface="서울남산체 B"/>
                <a:cs typeface="Arial" charset="0"/>
              </a:rPr>
              <a:t>the neutron </a:t>
            </a:r>
            <a:r>
              <a:rPr kumimoji="0" lang="en-US" altLang="ko-KR" sz="1700">
                <a:latin typeface="Arial" charset="0"/>
                <a:cs typeface="Arial" charset="0"/>
              </a:rPr>
              <a:t>energy measurement</a:t>
            </a:r>
            <a:r>
              <a:rPr kumimoji="0" lang="en-US" altLang="zh-CN" sz="1700">
                <a:latin typeface="Arial" charset="0"/>
                <a:ea typeface="서울남산체 B"/>
                <a:cs typeface="Arial" charset="0"/>
              </a:rPr>
              <a:t> </a:t>
            </a:r>
            <a:endParaRPr kumimoji="0" lang="en-US" altLang="ko-KR" sz="1700">
              <a:latin typeface="Arial" charset="0"/>
              <a:ea typeface="서울남산체 B"/>
              <a:cs typeface="Arial" charset="0"/>
            </a:endParaRPr>
          </a:p>
          <a:p>
            <a:pPr marL="800100" lvl="1" indent="-342900">
              <a:spcBef>
                <a:spcPct val="50000"/>
              </a:spcBef>
              <a:buFontTx/>
              <a:buAutoNum type="arabicPeriod"/>
            </a:pPr>
            <a:r>
              <a:rPr kumimoji="0" lang="en-US" altLang="ko-KR" sz="1500">
                <a:latin typeface="Arial" charset="0"/>
                <a:ea typeface="서울남산체 B"/>
                <a:cs typeface="Arial" charset="0"/>
              </a:rPr>
              <a:t>Uncertainty of</a:t>
            </a:r>
            <a:r>
              <a:rPr kumimoji="0" lang="en-US" altLang="zh-CN" sz="1500">
                <a:latin typeface="Arial" charset="0"/>
                <a:ea typeface="서울남산체 B"/>
                <a:cs typeface="Arial" charset="0"/>
              </a:rPr>
              <a:t> </a:t>
            </a:r>
            <a:r>
              <a:rPr kumimoji="0" lang="en-US" altLang="ko-KR" sz="1500">
                <a:latin typeface="Arial" charset="0"/>
                <a:ea typeface="서울남산체 B"/>
                <a:cs typeface="Arial" charset="0"/>
              </a:rPr>
              <a:t>the </a:t>
            </a:r>
            <a:r>
              <a:rPr kumimoji="0" lang="en-US" altLang="ko-KR" sz="1600">
                <a:solidFill>
                  <a:srgbClr val="000000"/>
                </a:solidFill>
                <a:latin typeface="Arial" charset="0"/>
                <a:ea typeface="맑은 고딕"/>
                <a:cs typeface="Arial" charset="0"/>
              </a:rPr>
              <a:t>flight distance </a:t>
            </a:r>
            <a:r>
              <a:rPr kumimoji="0" lang="en-US" altLang="ko-KR" sz="1500">
                <a:latin typeface="Arial" charset="0"/>
                <a:ea typeface="서울남산체 B"/>
                <a:cs typeface="서울남산체 B"/>
              </a:rPr>
              <a:t>caused by the finite thickness of the detectors. </a:t>
            </a:r>
          </a:p>
          <a:p>
            <a:pPr marL="800100" lvl="1" indent="-342900">
              <a:spcBef>
                <a:spcPct val="50000"/>
              </a:spcBef>
              <a:buFontTx/>
              <a:buAutoNum type="arabicPeriod"/>
            </a:pPr>
            <a:r>
              <a:rPr kumimoji="0" lang="en-US" altLang="ko-KR" sz="1500">
                <a:latin typeface="Arial" charset="0"/>
                <a:ea typeface="서울남산체 B"/>
                <a:cs typeface="서울남산체 B"/>
              </a:rPr>
              <a:t>U</a:t>
            </a:r>
            <a:r>
              <a:rPr kumimoji="0" lang="en-US" altLang="zh-CN" sz="1500">
                <a:latin typeface="Arial" charset="0"/>
                <a:ea typeface="서울남산체 B"/>
                <a:cs typeface="서울남산체 B"/>
              </a:rPr>
              <a:t>ncertainty of the flight-time caused by finite time resolution of the test system.</a:t>
            </a:r>
            <a:endParaRPr kumimoji="0" lang="en-US" altLang="ko-KR" sz="1500">
              <a:latin typeface="Arial" charset="0"/>
              <a:ea typeface="서울남산체 B"/>
              <a:cs typeface="서울남산체 B"/>
            </a:endParaRPr>
          </a:p>
        </p:txBody>
      </p:sp>
      <p:sp>
        <p:nvSpPr>
          <p:cNvPr id="1032" name="TextBox 15"/>
          <p:cNvSpPr txBox="1">
            <a:spLocks noChangeArrowheads="1"/>
          </p:cNvSpPr>
          <p:nvPr/>
        </p:nvSpPr>
        <p:spPr bwMode="auto">
          <a:xfrm>
            <a:off x="4572000" y="2500313"/>
            <a:ext cx="4572000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 typeface="Arial" charset="0"/>
              <a:buChar char="–"/>
            </a:pPr>
            <a:r>
              <a:rPr kumimoji="0" lang="en-US" altLang="ko-KR" sz="1400">
                <a:solidFill>
                  <a:srgbClr val="000000"/>
                </a:solidFill>
                <a:latin typeface="Arial" charset="0"/>
                <a:ea typeface="맑은 고딕"/>
                <a:cs typeface="Arial" charset="0"/>
              </a:rPr>
              <a:t>T=Arrival time of neutron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 typeface="Arial" charset="0"/>
              <a:buChar char="–"/>
            </a:pPr>
            <a:r>
              <a:rPr kumimoji="0" lang="en-US" altLang="ko-KR" sz="1400">
                <a:solidFill>
                  <a:srgbClr val="000000"/>
                </a:solidFill>
                <a:latin typeface="Arial" charset="0"/>
                <a:ea typeface="맑은 고딕"/>
                <a:cs typeface="Arial" charset="0"/>
              </a:rPr>
              <a:t> L=Distance between the source and the neutron detector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 typeface="Arial" charset="0"/>
              <a:buChar char="–"/>
            </a:pPr>
            <a:r>
              <a:rPr kumimoji="0" lang="en-US" altLang="ko-KR" sz="1400">
                <a:solidFill>
                  <a:srgbClr val="000000"/>
                </a:solidFill>
                <a:latin typeface="Arial" charset="0"/>
                <a:ea typeface="맑은 고딕"/>
                <a:cs typeface="Arial" charset="0"/>
              </a:rPr>
              <a:t> T</a:t>
            </a:r>
            <a:r>
              <a:rPr kumimoji="0" lang="en-US" altLang="ko-KR" sz="1400" baseline="-25000">
                <a:solidFill>
                  <a:srgbClr val="000000"/>
                </a:solidFill>
                <a:latin typeface="Arial" charset="0"/>
                <a:ea typeface="맑은 고딕"/>
                <a:cs typeface="Arial" charset="0"/>
              </a:rPr>
              <a:t>s</a:t>
            </a:r>
            <a:r>
              <a:rPr kumimoji="0" lang="en-US" altLang="ko-KR" sz="1400">
                <a:solidFill>
                  <a:srgbClr val="000000"/>
                </a:solidFill>
                <a:latin typeface="Arial" charset="0"/>
                <a:ea typeface="맑은 고딕"/>
                <a:cs typeface="Arial" charset="0"/>
              </a:rPr>
              <a:t>=Conversion factor of TDC (0.2651 ns/ch)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 typeface="Arial" charset="0"/>
              <a:buChar char="–"/>
            </a:pPr>
            <a:r>
              <a:rPr kumimoji="0" lang="en-US" altLang="ko-KR" sz="1400">
                <a:solidFill>
                  <a:srgbClr val="000000"/>
                </a:solidFill>
                <a:latin typeface="Arial" charset="0"/>
                <a:ea typeface="맑은 고딕"/>
                <a:cs typeface="Arial" charset="0"/>
              </a:rPr>
              <a:t> T</a:t>
            </a:r>
            <a:r>
              <a:rPr kumimoji="0" lang="en-US" altLang="ko-KR" sz="1400" baseline="-25000">
                <a:solidFill>
                  <a:srgbClr val="000000"/>
                </a:solidFill>
                <a:latin typeface="Arial" charset="0"/>
                <a:ea typeface="맑은 고딕"/>
                <a:cs typeface="Arial" charset="0"/>
              </a:rPr>
              <a:t>0</a:t>
            </a:r>
            <a:r>
              <a:rPr kumimoji="0" lang="en-US" altLang="ko-KR" sz="1400">
                <a:solidFill>
                  <a:srgbClr val="000000"/>
                </a:solidFill>
                <a:latin typeface="Arial" charset="0"/>
                <a:ea typeface="맑은 고딕"/>
                <a:cs typeface="Arial" charset="0"/>
              </a:rPr>
              <a:t>=Time offset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 smtClean="0">
                <a:cs typeface="+mj-cs"/>
              </a:rPr>
              <a:t>Experimental setup</a:t>
            </a:r>
            <a:endParaRPr lang="ko-KR" altLang="en-US" dirty="0">
              <a:cs typeface="+mj-cs"/>
            </a:endParaRPr>
          </a:p>
        </p:txBody>
      </p:sp>
      <p:sp>
        <p:nvSpPr>
          <p:cNvPr id="28674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10A8E5-11DD-4FC3-8519-71670A09D15F}" type="slidenum">
              <a:rPr lang="ko-KR" altLang="en-US">
                <a:latin typeface="서울남산체 M"/>
                <a:ea typeface="서울남산체 M"/>
                <a:cs typeface="서울남산체 M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ko-KR" altLang="en-US">
              <a:latin typeface="서울남산체 M"/>
              <a:ea typeface="서울남산체 M"/>
              <a:cs typeface="서울남산체 M"/>
            </a:endParaRPr>
          </a:p>
        </p:txBody>
      </p:sp>
      <p:sp>
        <p:nvSpPr>
          <p:cNvPr id="28675" name="내용 개체 틀 5"/>
          <p:cNvSpPr>
            <a:spLocks noGrp="1"/>
          </p:cNvSpPr>
          <p:nvPr>
            <p:ph idx="1"/>
          </p:nvPr>
        </p:nvSpPr>
        <p:spPr>
          <a:xfrm>
            <a:off x="457200" y="1214438"/>
            <a:ext cx="8543925" cy="49117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mtClean="0">
                <a:latin typeface="Arial" charset="0"/>
                <a:ea typeface="서울남산체 M"/>
                <a:cs typeface="Arial" charset="0"/>
              </a:rPr>
              <a:t>Selection of the neutron energy : </a:t>
            </a:r>
            <a:r>
              <a:rPr lang="en-US" altLang="ko-KR" smtClean="0">
                <a:solidFill>
                  <a:srgbClr val="C00000"/>
                </a:solidFill>
                <a:latin typeface="Arial" charset="0"/>
                <a:ea typeface="서울남산체 M"/>
                <a:cs typeface="Arial" charset="0"/>
              </a:rPr>
              <a:t>2 &lt; E</a:t>
            </a:r>
            <a:r>
              <a:rPr lang="en-US" altLang="ko-KR" baseline="-25000" smtClean="0">
                <a:solidFill>
                  <a:srgbClr val="C00000"/>
                </a:solidFill>
                <a:latin typeface="Arial" charset="0"/>
                <a:ea typeface="서울남산체 M"/>
                <a:cs typeface="Arial" charset="0"/>
              </a:rPr>
              <a:t>n</a:t>
            </a:r>
            <a:r>
              <a:rPr lang="en-US" altLang="ko-KR" smtClean="0">
                <a:solidFill>
                  <a:srgbClr val="C00000"/>
                </a:solidFill>
                <a:latin typeface="Arial" charset="0"/>
                <a:ea typeface="서울남산체 M"/>
                <a:cs typeface="Arial" charset="0"/>
              </a:rPr>
              <a:t>&lt; 7.5 MeV</a:t>
            </a:r>
          </a:p>
          <a:p>
            <a:pPr lvl="1">
              <a:lnSpc>
                <a:spcPct val="150000"/>
              </a:lnSpc>
            </a:pPr>
            <a:r>
              <a:rPr lang="en-US" altLang="ko-KR" smtClean="0">
                <a:latin typeface="Arial" charset="0"/>
                <a:ea typeface="서울남산체 M"/>
                <a:cs typeface="Arial" charset="0"/>
              </a:rPr>
              <a:t>E</a:t>
            </a:r>
            <a:r>
              <a:rPr lang="en-US" altLang="ko-KR" baseline="-25000" smtClean="0">
                <a:latin typeface="Arial" charset="0"/>
                <a:ea typeface="서울남산체 M"/>
                <a:cs typeface="Arial" charset="0"/>
              </a:rPr>
              <a:t>n</a:t>
            </a:r>
            <a:r>
              <a:rPr lang="en-US" altLang="ko-KR" smtClean="0">
                <a:latin typeface="Arial" charset="0"/>
                <a:ea typeface="서울남산체 M"/>
                <a:cs typeface="Arial" charset="0"/>
              </a:rPr>
              <a:t> &gt; 7.5 MeV : the contamination of the gamma rays emitted from α and fission decays. </a:t>
            </a:r>
          </a:p>
          <a:p>
            <a:pPr lvl="1">
              <a:lnSpc>
                <a:spcPct val="150000"/>
              </a:lnSpc>
            </a:pPr>
            <a:r>
              <a:rPr lang="en-US" altLang="ko-KR" smtClean="0">
                <a:latin typeface="Arial" charset="0"/>
                <a:ea typeface="서울남산체 M"/>
                <a:cs typeface="Arial" charset="0"/>
              </a:rPr>
              <a:t>E</a:t>
            </a:r>
            <a:r>
              <a:rPr lang="en-US" altLang="ko-KR" baseline="-25000" smtClean="0">
                <a:latin typeface="Arial" charset="0"/>
                <a:ea typeface="서울남산체 M"/>
                <a:cs typeface="Arial" charset="0"/>
              </a:rPr>
              <a:t>n</a:t>
            </a:r>
            <a:r>
              <a:rPr lang="en-US" altLang="ko-KR" smtClean="0">
                <a:latin typeface="Arial" charset="0"/>
                <a:ea typeface="서울남산체 M"/>
                <a:cs typeface="Arial" charset="0"/>
              </a:rPr>
              <a:t> &lt; 2 MeV : excluded to minimize the perversion in the neutron-energy spectra due to the threshold on the pulse height (30 mV).</a:t>
            </a:r>
          </a:p>
        </p:txBody>
      </p:sp>
      <p:grpSp>
        <p:nvGrpSpPr>
          <p:cNvPr id="28676" name="그룹 29"/>
          <p:cNvGrpSpPr>
            <a:grpSpLocks/>
          </p:cNvGrpSpPr>
          <p:nvPr/>
        </p:nvGrpSpPr>
        <p:grpSpPr bwMode="auto">
          <a:xfrm>
            <a:off x="1952625" y="2857500"/>
            <a:ext cx="5905500" cy="3643313"/>
            <a:chOff x="1529680" y="2643182"/>
            <a:chExt cx="6256790" cy="3929090"/>
          </a:xfrm>
        </p:grpSpPr>
        <p:pic>
          <p:nvPicPr>
            <p:cNvPr id="2867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57355" y="2643182"/>
              <a:ext cx="4857784" cy="3735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직사각형 8"/>
            <p:cNvSpPr/>
            <p:nvPr/>
          </p:nvSpPr>
          <p:spPr>
            <a:xfrm>
              <a:off x="2357191" y="4356916"/>
              <a:ext cx="1390959" cy="2242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ADC channel</a:t>
              </a:r>
            </a:p>
          </p:txBody>
        </p:sp>
        <p:sp>
          <p:nvSpPr>
            <p:cNvPr id="10" name="직사각형 9"/>
            <p:cNvSpPr/>
            <p:nvPr/>
          </p:nvSpPr>
          <p:spPr>
            <a:xfrm rot="16200000">
              <a:off x="594325" y="5283711"/>
              <a:ext cx="2223917" cy="3532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Neutron energy (</a:t>
              </a:r>
              <a:r>
                <a:rPr kumimoji="0" lang="en-US" altLang="ko-KR" sz="14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MeV</a:t>
              </a:r>
              <a:r>
                <a:rPr kumimoji="0" lang="en-US" altLang="ko-KR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11" name="직사각형 10"/>
            <p:cNvSpPr/>
            <p:nvPr/>
          </p:nvSpPr>
          <p:spPr>
            <a:xfrm rot="16200000">
              <a:off x="3657168" y="3287101"/>
              <a:ext cx="1357634" cy="213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ADC channel</a:t>
              </a: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5039874" y="4428821"/>
              <a:ext cx="1389276" cy="1660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TDC channel</a:t>
              </a: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325235" y="6449006"/>
              <a:ext cx="1389276" cy="1232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TDC channel</a:t>
              </a:r>
            </a:p>
          </p:txBody>
        </p:sp>
        <p:sp>
          <p:nvSpPr>
            <p:cNvPr id="14" name="직사각형 13"/>
            <p:cNvSpPr/>
            <p:nvPr/>
          </p:nvSpPr>
          <p:spPr>
            <a:xfrm rot="16200000">
              <a:off x="1147818" y="3386639"/>
              <a:ext cx="1155614" cy="2405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Counts</a:t>
              </a: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4738808" y="6341149"/>
              <a:ext cx="2442166" cy="2311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Neutron Energy (</a:t>
              </a:r>
              <a:r>
                <a:rPr kumimoji="0" lang="en-US" altLang="ko-KR" sz="14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MeV</a:t>
              </a:r>
              <a:r>
                <a:rPr kumimoji="0" lang="en-US" altLang="ko-KR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16" name="직사각형 15"/>
            <p:cNvSpPr/>
            <p:nvPr/>
          </p:nvSpPr>
          <p:spPr>
            <a:xfrm rot="16200000">
              <a:off x="3874232" y="5321222"/>
              <a:ext cx="1155614" cy="240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Counts</a:t>
              </a:r>
            </a:p>
          </p:txBody>
        </p:sp>
        <p:cxnSp>
          <p:nvCxnSpPr>
            <p:cNvPr id="17" name="직선 연결선 16"/>
            <p:cNvCxnSpPr/>
            <p:nvPr/>
          </p:nvCxnSpPr>
          <p:spPr>
            <a:xfrm rot="5400000" flipH="1" flipV="1">
              <a:off x="5250234" y="5670051"/>
              <a:ext cx="1135070" cy="1681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 rot="16200000" flipV="1">
              <a:off x="4375984" y="5472388"/>
              <a:ext cx="1381602" cy="10092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왼쪽/오른쪽 화살표 18"/>
            <p:cNvSpPr/>
            <p:nvPr/>
          </p:nvSpPr>
          <p:spPr>
            <a:xfrm>
              <a:off x="5144154" y="5786454"/>
              <a:ext cx="598768" cy="92449"/>
            </a:xfrm>
            <a:prstGeom prst="leftRightArrow">
              <a:avLst/>
            </a:prstGeom>
            <a:ln w="635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cxnSp>
          <p:nvCxnSpPr>
            <p:cNvPr id="20" name="직선 연결선 19"/>
            <p:cNvCxnSpPr/>
            <p:nvPr/>
          </p:nvCxnSpPr>
          <p:spPr>
            <a:xfrm>
              <a:off x="5071830" y="4786633"/>
              <a:ext cx="1357320" cy="1285729"/>
            </a:xfrm>
            <a:prstGeom prst="line">
              <a:avLst/>
            </a:prstGeom>
            <a:ln w="381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직사각형 20"/>
            <p:cNvSpPr/>
            <p:nvPr/>
          </p:nvSpPr>
          <p:spPr>
            <a:xfrm>
              <a:off x="6858043" y="4072721"/>
              <a:ext cx="928427" cy="4382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l-GR" altLang="ko-KR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γ</a:t>
              </a:r>
              <a:r>
                <a:rPr kumimoji="0" lang="ko-KR" alt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altLang="ko-KR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removed</a:t>
              </a:r>
            </a:p>
          </p:txBody>
        </p:sp>
        <p:cxnSp>
          <p:nvCxnSpPr>
            <p:cNvPr id="22" name="직선 화살표 연결선 21"/>
            <p:cNvCxnSpPr>
              <a:stCxn id="21" idx="1"/>
            </p:cNvCxnSpPr>
            <p:nvPr/>
          </p:nvCxnSpPr>
          <p:spPr>
            <a:xfrm rot="10800000">
              <a:off x="5001189" y="3857006"/>
              <a:ext cx="1856854" cy="43485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3557</TotalTime>
  <Words>1124</Words>
  <Application>Microsoft Office PowerPoint</Application>
  <PresentationFormat>On-screen Show (4:3)</PresentationFormat>
  <Paragraphs>220</Paragraphs>
  <Slides>19</Slides>
  <Notes>10</Notes>
  <HiddenSlides>0</HiddenSlides>
  <MMClips>0</MMClips>
  <ScaleCrop>false</ScaleCrop>
  <HeadingPairs>
    <vt:vector size="8" baseType="variant">
      <vt:variant>
        <vt:lpstr>사용한 글꼴</vt:lpstr>
      </vt:variant>
      <vt:variant>
        <vt:i4>6</vt:i4>
      </vt:variant>
      <vt:variant>
        <vt:lpstr>디자인 서식 파일</vt:lpstr>
      </vt:variant>
      <vt:variant>
        <vt:i4>3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19</vt:i4>
      </vt:variant>
    </vt:vector>
  </HeadingPairs>
  <TitlesOfParts>
    <vt:vector size="30" baseType="lpstr">
      <vt:lpstr>맑은 고딕</vt:lpstr>
      <vt:lpstr>Arial</vt:lpstr>
      <vt:lpstr>서울남산체 EB</vt:lpstr>
      <vt:lpstr>서울남산체 M</vt:lpstr>
      <vt:lpstr>서울남산체 B</vt:lpstr>
      <vt:lpstr>굴림</vt:lpstr>
      <vt:lpstr>Office 테마</vt:lpstr>
      <vt:lpstr>Office 테마</vt:lpstr>
      <vt:lpstr>Office 테마</vt:lpstr>
      <vt:lpstr>Equation</vt:lpstr>
      <vt:lpstr>Microsoft Equation 3.0</vt:lpstr>
      <vt:lpstr>Study of plastic scintillators for fast neutron measurements</vt:lpstr>
      <vt:lpstr>Contents</vt:lpstr>
      <vt:lpstr>Introduction &amp; motivation</vt:lpstr>
      <vt:lpstr>Introduction &amp; motivation</vt:lpstr>
      <vt:lpstr>Introduction &amp; motivation</vt:lpstr>
      <vt:lpstr>Experimental setup</vt:lpstr>
      <vt:lpstr>Experimental setup</vt:lpstr>
      <vt:lpstr>Experimental setup</vt:lpstr>
      <vt:lpstr>Experimental setup</vt:lpstr>
      <vt:lpstr>Pulse analysis</vt:lpstr>
      <vt:lpstr>Pulse analysis</vt:lpstr>
      <vt:lpstr>Pulse analysis</vt:lpstr>
      <vt:lpstr>GEANT4 simulation</vt:lpstr>
      <vt:lpstr>GEANT4 simulation</vt:lpstr>
      <vt:lpstr>Potential application to the neutron camera</vt:lpstr>
      <vt:lpstr>Conclusions</vt:lpstr>
      <vt:lpstr>Back up</vt:lpstr>
      <vt:lpstr>Potential application to the neutron camera</vt:lpstr>
      <vt:lpstr>References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of plastic scintillators for fast neutron measurements</dc:title>
  <dc:creator>mihee.Jo</dc:creator>
  <cp:lastModifiedBy>mryu</cp:lastModifiedBy>
  <cp:revision>333</cp:revision>
  <dcterms:created xsi:type="dcterms:W3CDTF">2009-02-13T08:13:02Z</dcterms:created>
  <dcterms:modified xsi:type="dcterms:W3CDTF">2009-02-24T02:36:33Z</dcterms:modified>
</cp:coreProperties>
</file>