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63" r:id="rId4"/>
    <p:sldId id="289" r:id="rId5"/>
    <p:sldId id="295" r:id="rId6"/>
    <p:sldId id="292" r:id="rId7"/>
    <p:sldId id="280" r:id="rId8"/>
    <p:sldId id="261" r:id="rId9"/>
    <p:sldId id="264" r:id="rId10"/>
    <p:sldId id="265" r:id="rId11"/>
    <p:sldId id="266" r:id="rId12"/>
    <p:sldId id="267" r:id="rId13"/>
    <p:sldId id="283" r:id="rId14"/>
    <p:sldId id="284" r:id="rId15"/>
    <p:sldId id="300" r:id="rId16"/>
    <p:sldId id="301" r:id="rId17"/>
    <p:sldId id="299" r:id="rId18"/>
    <p:sldId id="293" r:id="rId19"/>
    <p:sldId id="287" r:id="rId20"/>
    <p:sldId id="296" r:id="rId21"/>
    <p:sldId id="279" r:id="rId22"/>
    <p:sldId id="281" r:id="rId23"/>
    <p:sldId id="275" r:id="rId24"/>
    <p:sldId id="298" r:id="rId25"/>
    <p:sldId id="302" r:id="rId26"/>
    <p:sldId id="303" r:id="rId27"/>
    <p:sldId id="304" r:id="rId28"/>
    <p:sldId id="297" r:id="rId29"/>
    <p:sldId id="276" r:id="rId30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C00"/>
    <a:srgbClr val="283214"/>
    <a:srgbClr val="39471D"/>
    <a:srgbClr val="008DF6"/>
    <a:srgbClr val="009242"/>
    <a:srgbClr val="7DF594"/>
    <a:srgbClr val="F2B800"/>
    <a:srgbClr val="D09E00"/>
    <a:srgbClr val="663300"/>
    <a:srgbClr val="7EBF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50" autoAdjust="0"/>
    <p:restoredTop sz="94660"/>
  </p:normalViewPr>
  <p:slideViewPr>
    <p:cSldViewPr>
      <p:cViewPr varScale="1">
        <p:scale>
          <a:sx n="83" d="100"/>
          <a:sy n="83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87A7-AFDB-4CE1-B00E-470BC80EB880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F7DE-634F-46EC-B2BA-8822F9AF9B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8874-8E2E-4E82-BB5D-07B77AFFC9C9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8E7F7-0F25-46A5-A0EA-3D98C7123A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7F7-0F25-46A5-A0EA-3D98C7123A6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63B6-CBEE-4E99-A931-112753743FAF}" type="datetimeFigureOut">
              <a:rPr lang="ko-KR" altLang="en-US" smtClean="0"/>
              <a:pPr/>
              <a:t>2009-02-21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F2F-2BA4-46CA-8692-A03009855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0" y="-24"/>
            <a:ext cx="9144000" cy="3286148"/>
            <a:chOff x="0" y="-24"/>
            <a:chExt cx="9144000" cy="3286148"/>
          </a:xfrm>
        </p:grpSpPr>
        <p:sp>
          <p:nvSpPr>
            <p:cNvPr id="10" name="직사각형 9"/>
            <p:cNvSpPr/>
            <p:nvPr/>
          </p:nvSpPr>
          <p:spPr>
            <a:xfrm>
              <a:off x="1000100" y="2143116"/>
              <a:ext cx="8143900" cy="1143008"/>
            </a:xfrm>
            <a:prstGeom prst="rect">
              <a:avLst/>
            </a:prstGeom>
            <a:solidFill>
              <a:srgbClr val="7DF59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867012" y="-24"/>
              <a:ext cx="1562112" cy="2357430"/>
            </a:xfrm>
            <a:prstGeom prst="rect">
              <a:avLst/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71736" y="0"/>
              <a:ext cx="428628" cy="235743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0"/>
              <a:ext cx="2714612" cy="235743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00958" y="6519884"/>
            <a:ext cx="1571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Candara" pitchFamily="34" charset="0"/>
              </a:rPr>
              <a:t>HIM </a:t>
            </a:r>
            <a:r>
              <a:rPr lang="en-US" altLang="ko-KR" sz="1500" smtClean="0">
                <a:latin typeface="Candara" pitchFamily="34" charset="0"/>
              </a:rPr>
              <a:t>2009 spring</a:t>
            </a:r>
            <a:endParaRPr lang="ko-KR" altLang="en-US" sz="1500" dirty="0">
              <a:latin typeface="Candara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09843" y="3682427"/>
            <a:ext cx="7324314" cy="2389779"/>
            <a:chOff x="909843" y="3682427"/>
            <a:chExt cx="7324314" cy="2389779"/>
          </a:xfrm>
        </p:grpSpPr>
        <p:sp>
          <p:nvSpPr>
            <p:cNvPr id="13" name="직사각형 12"/>
            <p:cNvSpPr/>
            <p:nvPr/>
          </p:nvSpPr>
          <p:spPr>
            <a:xfrm>
              <a:off x="909843" y="3682427"/>
              <a:ext cx="214314" cy="11628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24157" y="3685260"/>
              <a:ext cx="7110000" cy="1152000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>
                  <a:solidFill>
                    <a:schemeClr val="tx1"/>
                  </a:solidFill>
                  <a:latin typeface="Candara" pitchFamily="34" charset="0"/>
                </a:rPr>
                <a:t>Development of the Scintillation-fiber Detector</a:t>
              </a:r>
            </a:p>
            <a:p>
              <a:pPr algn="ctr"/>
              <a:r>
                <a:rPr lang="en-US" sz="2500" dirty="0" smtClean="0">
                  <a:solidFill>
                    <a:schemeClr val="tx1"/>
                  </a:solidFill>
                  <a:latin typeface="Candara" pitchFamily="34" charset="0"/>
                </a:rPr>
                <a:t>for the Neutron-Beam Profile Measurement</a:t>
              </a:r>
              <a:endParaRPr lang="ko-KR" altLang="en-US" sz="25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09843" y="4846775"/>
              <a:ext cx="214314" cy="1225431"/>
            </a:xfrm>
            <a:prstGeom prst="rect">
              <a:avLst/>
            </a:prstGeom>
            <a:solidFill>
              <a:srgbClr val="7DF59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124157" y="4837250"/>
              <a:ext cx="7110000" cy="1223971"/>
            </a:xfrm>
            <a:prstGeom prst="rect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ndara" pitchFamily="34" charset="0"/>
                </a:rPr>
                <a:t>C. Kim,* B. Hong, R. J. </a:t>
              </a:r>
              <a:r>
                <a:rPr lang="en-US" altLang="ko-KR" sz="2000" dirty="0" err="1" smtClean="0">
                  <a:solidFill>
                    <a:schemeClr val="tx1"/>
                  </a:solidFill>
                  <a:latin typeface="Candara" pitchFamily="34" charset="0"/>
                </a:rPr>
                <a:t>Hu</a:t>
              </a:r>
              <a:r>
                <a:rPr lang="en-US" altLang="ko-KR" sz="2000" dirty="0" smtClean="0">
                  <a:solidFill>
                    <a:schemeClr val="tx1"/>
                  </a:solidFill>
                  <a:latin typeface="Candara" pitchFamily="34" charset="0"/>
                </a:rPr>
                <a:t>, M. Jo, K. S. Lee, S. Park, and K. S. </a:t>
              </a:r>
              <a:r>
                <a:rPr lang="en-US" altLang="ko-KR" sz="2000" dirty="0" err="1" smtClean="0">
                  <a:solidFill>
                    <a:schemeClr val="tx1"/>
                  </a:solidFill>
                  <a:latin typeface="Candara" pitchFamily="34" charset="0"/>
                </a:rPr>
                <a:t>Sim</a:t>
              </a:r>
              <a:endParaRPr lang="en-US" altLang="ko-KR" sz="2000" dirty="0" smtClean="0">
                <a:solidFill>
                  <a:schemeClr val="tx1"/>
                </a:solidFill>
                <a:latin typeface="Candara" pitchFamily="34" charset="0"/>
              </a:endParaRPr>
            </a:p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Candara" pitchFamily="34" charset="0"/>
                </a:rPr>
                <a:t>Department of Physics and Korea Detector Laboratory,</a:t>
              </a:r>
            </a:p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Candara" pitchFamily="34" charset="0"/>
                </a:rPr>
                <a:t>Korea University, Seoul 136-701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직사각형 17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57290" y="4243053"/>
            <a:ext cx="69009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Calibration test for the sensitivity of each channel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Test was </a:t>
            </a:r>
            <a:r>
              <a:rPr lang="en-US" altLang="ko-KR" sz="2000" dirty="0">
                <a:latin typeface="Calibri" pitchFamily="34" charset="0"/>
              </a:rPr>
              <a:t>performed by </a:t>
            </a:r>
            <a:r>
              <a:rPr lang="en-US" altLang="ko-KR" sz="2000" dirty="0" smtClean="0">
                <a:latin typeface="Calibri" pitchFamily="34" charset="0"/>
              </a:rPr>
              <a:t>the X-ray generator </a:t>
            </a:r>
            <a:r>
              <a:rPr lang="en-US" altLang="ko-KR" dirty="0" smtClean="0">
                <a:latin typeface="Calibri" pitchFamily="34" charset="0"/>
              </a:rPr>
              <a:t>(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ko-KR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n-US" altLang="ko-KR" dirty="0" smtClean="0">
                <a:latin typeface="Calibri" pitchFamily="34" charset="0"/>
              </a:rPr>
              <a:t>)</a:t>
            </a:r>
          </a:p>
          <a:p>
            <a:pPr marL="971550" lvl="1" indent="-514350" algn="dist">
              <a:buSzPct val="75000"/>
            </a:pPr>
            <a:r>
              <a:rPr lang="en-US" altLang="ko-KR" dirty="0" smtClean="0">
                <a:latin typeface="Calibri" pitchFamily="34" charset="0"/>
              </a:rPr>
              <a:t> - The portable X-ray gun was placed at three different distances</a:t>
            </a:r>
          </a:p>
          <a:p>
            <a:pPr marL="971550" lvl="1" indent="-514350">
              <a:buSzPct val="75000"/>
            </a:pPr>
            <a:r>
              <a:rPr lang="en-US" altLang="ko-KR" dirty="0" smtClean="0">
                <a:latin typeface="Calibri" pitchFamily="34" charset="0"/>
              </a:rPr>
              <a:t>    (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ko-KR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dirty="0">
                <a:latin typeface="Calibri" pitchFamily="34" charset="0"/>
                <a:cs typeface="Times New Roman" pitchFamily="18" charset="0"/>
              </a:rPr>
              <a:t>, and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16 cm</a:t>
            </a:r>
            <a:r>
              <a:rPr lang="en-US" altLang="ko-KR" dirty="0">
                <a:latin typeface="Calibri" pitchFamily="34" charset="0"/>
                <a:cs typeface="Times New Roman" pitchFamily="18" charset="0"/>
              </a:rPr>
              <a:t>)</a:t>
            </a:r>
            <a:r>
              <a:rPr lang="en-US" altLang="ko-KR" dirty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from the detector</a:t>
            </a:r>
            <a:endParaRPr lang="en-US" altLang="ko-KR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Results:</a:t>
            </a:r>
            <a:endParaRPr lang="en-US" altLang="ko-KR" sz="2000" dirty="0">
              <a:latin typeface="Calibri" pitchFamily="34" charset="0"/>
            </a:endParaRPr>
          </a:p>
          <a:p>
            <a:pPr marL="914400" indent="-914400" defTabSz="673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latin typeface="Calibri" pitchFamily="34" charset="0"/>
              </a:rPr>
              <a:t>          - Sensitivity </a:t>
            </a:r>
            <a:r>
              <a:rPr lang="en-US" altLang="ko-KR" dirty="0">
                <a:latin typeface="Calibri" pitchFamily="34" charset="0"/>
              </a:rPr>
              <a:t>varies at the level of a few </a:t>
            </a:r>
            <a:r>
              <a:rPr lang="en-US" altLang="ko-KR" dirty="0" smtClean="0">
                <a:latin typeface="Calibri" pitchFamily="34" charset="0"/>
              </a:rPr>
              <a:t>%</a:t>
            </a:r>
            <a:endParaRPr lang="en-US" altLang="ko-KR" dirty="0">
              <a:latin typeface="Calibri" pitchFamily="34" charset="0"/>
            </a:endParaRPr>
          </a:p>
          <a:p>
            <a:pPr marL="914400" indent="-914400" defTabSz="673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latin typeface="Calibri" pitchFamily="34" charset="0"/>
              </a:rPr>
              <a:t>          - Channel </a:t>
            </a:r>
            <a:r>
              <a:rPr lang="en-US" altLang="ko-KR" dirty="0">
                <a:latin typeface="Calibri" pitchFamily="34" charset="0"/>
              </a:rPr>
              <a:t>responses were measured </a:t>
            </a:r>
            <a:r>
              <a:rPr lang="en-US" altLang="ko-KR" dirty="0" smtClean="0">
                <a:latin typeface="Calibri" pitchFamily="34" charset="0"/>
              </a:rPr>
              <a:t>precisely.</a:t>
            </a:r>
            <a:endParaRPr lang="en-US" altLang="ko-KR" dirty="0">
              <a:latin typeface="Calibri" pitchFamily="34" charset="0"/>
            </a:endParaRPr>
          </a:p>
          <a:p>
            <a:pPr marL="914400" indent="-914400" defTabSz="673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latin typeface="Calibri" pitchFamily="34" charset="0"/>
              </a:rPr>
              <a:t>          - Calibration </a:t>
            </a:r>
            <a:r>
              <a:rPr lang="en-US" altLang="ko-KR" dirty="0">
                <a:latin typeface="Calibri" pitchFamily="34" charset="0"/>
              </a:rPr>
              <a:t>factors were obtained for the channel responses</a:t>
            </a:r>
            <a:r>
              <a:rPr lang="en-US" altLang="ko-KR" dirty="0" smtClean="0">
                <a:latin typeface="Calibri" pitchFamily="34" charset="0"/>
              </a:rPr>
              <a:t>.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>
                <a:latin typeface="Candara" pitchFamily="34" charset="0"/>
              </a:rPr>
              <a:t>3</a:t>
            </a:r>
            <a:r>
              <a:rPr lang="en-US" altLang="ko-KR" sz="2500" dirty="0" smtClean="0">
                <a:latin typeface="Candara" pitchFamily="34" charset="0"/>
              </a:rPr>
              <a:t>. Test - </a:t>
            </a:r>
            <a:r>
              <a:rPr lang="en-US" altLang="ko-KR" sz="2000" dirty="0" smtClean="0">
                <a:latin typeface="Candara" pitchFamily="34" charset="0"/>
              </a:rPr>
              <a:t>a. Calibration by X-ray</a:t>
            </a:r>
            <a:endParaRPr lang="en-US" altLang="ko-KR" sz="2000" dirty="0" smtClean="0">
              <a:latin typeface="Calibri" pitchFamily="34" charset="0"/>
            </a:endParaRPr>
          </a:p>
        </p:txBody>
      </p:sp>
      <p:pic>
        <p:nvPicPr>
          <p:cNvPr id="9" name="그림 8" descr="Xra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99" y="857232"/>
            <a:ext cx="3944057" cy="3346713"/>
          </a:xfrm>
          <a:prstGeom prst="rect">
            <a:avLst/>
          </a:prstGeom>
        </p:spPr>
      </p:pic>
      <p:pic>
        <p:nvPicPr>
          <p:cNvPr id="16" name="그림 15" descr="Linearity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58" y="1310682"/>
            <a:ext cx="3492694" cy="2689822"/>
          </a:xfrm>
          <a:prstGeom prst="rect">
            <a:avLst/>
          </a:prstGeom>
        </p:spPr>
      </p:pic>
      <p:pic>
        <p:nvPicPr>
          <p:cNvPr id="10" name="그림 9" descr="Xray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232528"/>
            <a:ext cx="3888078" cy="2839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3.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8/19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>
                <a:latin typeface="Candara" pitchFamily="34" charset="0"/>
              </a:rPr>
              <a:t>3</a:t>
            </a:r>
            <a:r>
              <a:rPr lang="en-US" altLang="ko-KR" sz="2500" dirty="0" smtClean="0">
                <a:latin typeface="Candara" pitchFamily="34" charset="0"/>
              </a:rPr>
              <a:t>. Test - </a:t>
            </a:r>
            <a:r>
              <a:rPr lang="en-US" altLang="ko-KR" sz="2000" dirty="0" smtClean="0">
                <a:latin typeface="Candara" pitchFamily="34" charset="0"/>
              </a:rPr>
              <a:t>b. Neutron-beam profile measurement at KIRAMS</a:t>
            </a:r>
          </a:p>
        </p:txBody>
      </p:sp>
      <p:pic>
        <p:nvPicPr>
          <p:cNvPr id="9" name="그림 8" descr="KIRAMS_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83" y="1018770"/>
            <a:ext cx="5760000" cy="39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427" y="5105957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Fast-neutron beam was provided by MC50 cyclotron at KIRAMS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Distance from Be target to the scan detector: 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123 cm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Incident proton energy: </a:t>
            </a:r>
            <a:r>
              <a:rPr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45 MeV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Be target thickness: </a:t>
            </a:r>
            <a:r>
              <a:rPr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10.5 mm</a:t>
            </a:r>
            <a:endParaRPr lang="en-US" altLang="ko-KR" dirty="0" smtClean="0">
              <a:latin typeface="Calibri" pitchFamily="34" charset="0"/>
              <a:ea typeface="맑은 고딕" pitchFamily="50" charset="-127"/>
              <a:cs typeface="Times New Roman" pitchFamily="18" charset="0"/>
            </a:endParaRPr>
          </a:p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Test was performed with two beam currents: 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10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 </a:t>
            </a:r>
            <a:r>
              <a:rPr kumimoji="0" lang="el-GR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μ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 and 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20 </a:t>
            </a:r>
            <a:r>
              <a:rPr kumimoji="0" lang="el-GR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μ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9/19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3.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직사각형 21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>
                <a:latin typeface="Candara" pitchFamily="34" charset="0"/>
              </a:rPr>
              <a:t>3</a:t>
            </a:r>
            <a:r>
              <a:rPr lang="en-US" altLang="ko-KR" sz="2500" dirty="0" smtClean="0">
                <a:latin typeface="Candara" pitchFamily="34" charset="0"/>
              </a:rPr>
              <a:t>. Test - </a:t>
            </a:r>
            <a:r>
              <a:rPr lang="en-US" altLang="ko-KR" sz="2000" dirty="0" smtClean="0">
                <a:latin typeface="Candara" pitchFamily="34" charset="0"/>
              </a:rPr>
              <a:t>b. Neutron-beam profile measurement at KIRAMS</a:t>
            </a:r>
            <a:endParaRPr lang="en-US" altLang="ko-KR" sz="2000" dirty="0" smtClean="0">
              <a:latin typeface="Calibri" pitchFamily="34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423834" y="982002"/>
            <a:ext cx="5326664" cy="3732882"/>
            <a:chOff x="2423834" y="982002"/>
            <a:chExt cx="5326664" cy="3732882"/>
          </a:xfrm>
        </p:grpSpPr>
        <p:pic>
          <p:nvPicPr>
            <p:cNvPr id="17" name="그림 16" descr="0315_ov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3834" y="1044783"/>
              <a:ext cx="5220000" cy="3670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892846" y="982002"/>
              <a:ext cx="3857652" cy="353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20 </a:t>
              </a:r>
              <a:r>
                <a:rPr lang="el-GR" altLang="ko-KR" sz="1700" dirty="0" smtClean="0">
                  <a:latin typeface="Times New Roman"/>
                  <a:cs typeface="Times New Roman"/>
                </a:rPr>
                <a:t>μ</a:t>
              </a:r>
              <a:r>
                <a:rPr lang="en-US" altLang="ko-KR" sz="1700" dirty="0" smtClean="0">
                  <a:latin typeface="Times New Roman"/>
                  <a:cs typeface="Times New Roman"/>
                </a:rPr>
                <a:t>A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, 123 </a:t>
              </a:r>
              <a:r>
                <a:rPr lang="en-US" altLang="ko-KR" sz="17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, 8</a:t>
              </a:r>
              <a:r>
                <a:rPr lang="en-US" altLang="ko-KR" sz="1700" dirty="0" smtClean="0">
                  <a:latin typeface="맑은 고딕"/>
                  <a:ea typeface="맑은 고딕"/>
                  <a:cs typeface="Times New Roman" pitchFamily="18" charset="0"/>
                </a:rPr>
                <a:t>×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8 </a:t>
              </a:r>
              <a:r>
                <a:rPr lang="en-US" altLang="ko-KR" sz="17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altLang="ko-KR" sz="17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, Aug25, PM0315</a:t>
              </a:r>
              <a:endParaRPr lang="ko-KR" altLang="en-US" sz="1700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285852" y="4825959"/>
            <a:ext cx="7339022" cy="1889189"/>
            <a:chOff x="1357290" y="4825959"/>
            <a:chExt cx="7339022" cy="1889189"/>
          </a:xfrm>
        </p:grpSpPr>
        <p:pic>
          <p:nvPicPr>
            <p:cNvPr id="19" name="그림 18" descr="0315_disq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255" y="4825959"/>
              <a:ext cx="3420000" cy="16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그림 19" descr="0322_chaq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296" y="4825959"/>
              <a:ext cx="3420000" cy="16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484944" y="6391983"/>
              <a:ext cx="947744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Calibri" pitchFamily="34" charset="0"/>
                  <a:cs typeface="Times New Roman" pitchFamily="18" charset="0"/>
                </a:rPr>
                <a:t>Channels</a:t>
              </a:r>
              <a:endParaRPr lang="ko-KR" altLang="en-US" sz="15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81932" y="6383574"/>
              <a:ext cx="714380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Calibri" pitchFamily="34" charset="0"/>
                  <a:cs typeface="Times New Roman" pitchFamily="18" charset="0"/>
                </a:rPr>
                <a:t>time (</a:t>
              </a:r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ko-KR" sz="1500" dirty="0" smtClean="0">
                  <a:latin typeface="Calibri" pitchFamily="34" charset="0"/>
                  <a:cs typeface="Times New Roman" pitchFamily="18" charset="0"/>
                </a:rPr>
                <a:t>)</a:t>
              </a:r>
              <a:endParaRPr lang="ko-KR" altLang="en-US" sz="15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1162404" y="5178858"/>
              <a:ext cx="712938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Q (</a:t>
              </a:r>
              <a:r>
                <a:rPr lang="en-US" altLang="ko-KR" sz="1500" dirty="0" err="1" smtClean="0">
                  <a:latin typeface="Times New Roman" pitchFamily="18" charset="0"/>
                  <a:cs typeface="Times New Roman" pitchFamily="18" charset="0"/>
                </a:rPr>
                <a:t>pC</a:t>
              </a:r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4892112" y="5186470"/>
              <a:ext cx="712938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Q (</a:t>
              </a:r>
              <a:r>
                <a:rPr lang="en-US" altLang="ko-KR" sz="1500" dirty="0" err="1" smtClean="0">
                  <a:latin typeface="Times New Roman" pitchFamily="18" charset="0"/>
                  <a:cs typeface="Times New Roman" pitchFamily="18" charset="0"/>
                </a:rPr>
                <a:t>pC</a:t>
              </a:r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3.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456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10/19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직사각형 21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>
                <a:latin typeface="Candara" pitchFamily="34" charset="0"/>
              </a:rPr>
              <a:t>3</a:t>
            </a:r>
            <a:r>
              <a:rPr lang="en-US" altLang="ko-KR" sz="2500" dirty="0" smtClean="0">
                <a:latin typeface="Candara" pitchFamily="34" charset="0"/>
              </a:rPr>
              <a:t>. Test - </a:t>
            </a:r>
            <a:r>
              <a:rPr lang="en-US" altLang="ko-KR" sz="2000" dirty="0" smtClean="0">
                <a:latin typeface="Candara" pitchFamily="34" charset="0"/>
              </a:rPr>
              <a:t>b. Neutron-beam profile measurement at KIRAMS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456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11/19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282986" y="4823520"/>
            <a:ext cx="7415514" cy="1891628"/>
            <a:chOff x="1301092" y="4823520"/>
            <a:chExt cx="7415514" cy="1891628"/>
          </a:xfrm>
        </p:grpSpPr>
        <p:pic>
          <p:nvPicPr>
            <p:cNvPr id="19" name="그림 18" descr="0315_disq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1341" y="4823520"/>
              <a:ext cx="3420000" cy="16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그림 19" descr="0322_chaq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0205" y="4823520"/>
              <a:ext cx="3420000" cy="16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413506" y="6391983"/>
              <a:ext cx="947744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Calibri" pitchFamily="34" charset="0"/>
                  <a:cs typeface="Times New Roman" pitchFamily="18" charset="0"/>
                </a:rPr>
                <a:t>Channels</a:t>
              </a:r>
              <a:endParaRPr lang="ko-KR" altLang="en-US" sz="15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2226" y="6383574"/>
              <a:ext cx="714380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Calibri" pitchFamily="34" charset="0"/>
                  <a:cs typeface="Times New Roman" pitchFamily="18" charset="0"/>
                </a:rPr>
                <a:t>time (</a:t>
              </a:r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ko-KR" sz="1500" dirty="0" smtClean="0">
                  <a:latin typeface="Calibri" pitchFamily="34" charset="0"/>
                  <a:cs typeface="Times New Roman" pitchFamily="18" charset="0"/>
                </a:rPr>
                <a:t>)</a:t>
              </a:r>
              <a:endParaRPr lang="ko-KR" altLang="en-US" sz="15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106206" y="5178858"/>
              <a:ext cx="712938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Q (</a:t>
              </a:r>
              <a:r>
                <a:rPr lang="en-US" altLang="ko-KR" sz="1500" dirty="0" err="1" smtClean="0">
                  <a:latin typeface="Times New Roman" pitchFamily="18" charset="0"/>
                  <a:cs typeface="Times New Roman" pitchFamily="18" charset="0"/>
                </a:rPr>
                <a:t>pC</a:t>
              </a:r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4853789" y="5186470"/>
              <a:ext cx="712938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Q (</a:t>
              </a:r>
              <a:r>
                <a:rPr lang="en-US" altLang="ko-KR" sz="1500" dirty="0" err="1" smtClean="0">
                  <a:latin typeface="Times New Roman" pitchFamily="18" charset="0"/>
                  <a:cs typeface="Times New Roman" pitchFamily="18" charset="0"/>
                </a:rPr>
                <a:t>pC</a:t>
              </a:r>
              <a:r>
                <a:rPr lang="en-US" altLang="ko-KR" sz="15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410754" y="982002"/>
            <a:ext cx="5339744" cy="3727304"/>
            <a:chOff x="2410754" y="982002"/>
            <a:chExt cx="5339744" cy="3727304"/>
          </a:xfrm>
        </p:grpSpPr>
        <p:pic>
          <p:nvPicPr>
            <p:cNvPr id="17" name="그림 16" descr="0315_over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0754" y="1037306"/>
              <a:ext cx="5220000" cy="367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892846" y="982002"/>
              <a:ext cx="3857652" cy="353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10 </a:t>
              </a:r>
              <a:r>
                <a:rPr lang="el-GR" altLang="ko-KR" sz="1700" dirty="0" smtClean="0">
                  <a:latin typeface="Times New Roman"/>
                  <a:cs typeface="Times New Roman"/>
                </a:rPr>
                <a:t>μ</a:t>
              </a:r>
              <a:r>
                <a:rPr lang="en-US" altLang="ko-KR" sz="17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, 123 </a:t>
              </a:r>
              <a:r>
                <a:rPr lang="en-US" altLang="ko-KR" sz="17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, 8</a:t>
              </a:r>
              <a:r>
                <a:rPr lang="en-US" altLang="ko-KR" sz="1700" dirty="0" smtClean="0">
                  <a:latin typeface="맑은 고딕"/>
                  <a:ea typeface="맑은 고딕"/>
                  <a:cs typeface="Times New Roman" pitchFamily="18" charset="0"/>
                </a:rPr>
                <a:t>×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8 </a:t>
              </a:r>
              <a:r>
                <a:rPr lang="en-US" altLang="ko-KR" sz="17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altLang="ko-KR" sz="17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ko-KR" sz="1700" dirty="0" smtClean="0">
                  <a:latin typeface="Calibri" pitchFamily="34" charset="0"/>
                  <a:cs typeface="Times New Roman" pitchFamily="18" charset="0"/>
                </a:rPr>
                <a:t>, Aug25, PM0328</a:t>
              </a:r>
              <a:endParaRPr lang="ko-KR" altLang="en-US" sz="1700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3.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직사각형 17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>
                <a:latin typeface="Candara" pitchFamily="34" charset="0"/>
              </a:rPr>
              <a:t>3</a:t>
            </a:r>
            <a:r>
              <a:rPr lang="en-US" altLang="ko-KR" sz="2500" dirty="0" smtClean="0">
                <a:latin typeface="Candara" pitchFamily="34" charset="0"/>
              </a:rPr>
              <a:t>. Test - </a:t>
            </a:r>
            <a:r>
              <a:rPr lang="en-US" altLang="ko-KR" sz="2000" dirty="0" smtClean="0">
                <a:latin typeface="Candara" pitchFamily="34" charset="0"/>
              </a:rPr>
              <a:t>b. Neutron-beam profile measurement at KIRAMS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4330535"/>
            <a:ext cx="76438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SzPct val="75000"/>
            </a:pPr>
            <a:r>
              <a:rPr lang="en-US" altLang="ko-KR" sz="2000" dirty="0" smtClean="0">
                <a:latin typeface="Calibri" pitchFamily="34" charset="0"/>
              </a:rPr>
              <a:t>   Beam-profile measurement conditions:</a:t>
            </a:r>
          </a:p>
          <a:p>
            <a:pPr marL="514350" indent="-514350">
              <a:lnSpc>
                <a:spcPct val="150000"/>
              </a:lnSpc>
              <a:buSzPct val="75000"/>
            </a:pPr>
            <a:r>
              <a:rPr lang="en-US" altLang="ko-KR" dirty="0" smtClean="0">
                <a:latin typeface="Calibri" pitchFamily="34" charset="0"/>
              </a:rPr>
              <a:t>   - Corresponding mean charge value to neutron beam intensities:</a:t>
            </a:r>
          </a:p>
          <a:p>
            <a:pPr marL="514350" indent="-514350">
              <a:buSzPct val="75000"/>
            </a:pP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	~ 4.0 </a:t>
            </a:r>
            <a:r>
              <a:rPr lang="en-US" altLang="ko-KR" sz="15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500" dirty="0" smtClean="0">
                <a:latin typeface="Times New Roman"/>
                <a:cs typeface="Times New Roman"/>
              </a:rPr>
              <a:t>↔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~ 4.8 </a:t>
            </a:r>
            <a:r>
              <a:rPr lang="en-US" altLang="ko-KR" sz="1600" dirty="0" smtClean="0">
                <a:cs typeface="Times New Roman" pitchFamily="18" charset="0"/>
              </a:rPr>
              <a:t>×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altLang="ko-KR" sz="15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Hz/cm</a:t>
            </a:r>
            <a:r>
              <a:rPr lang="en-US" altLang="ko-KR" sz="15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(20 </a:t>
            </a:r>
            <a:r>
              <a:rPr lang="el-GR" altLang="ko-KR" sz="15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ko-KR" sz="1500" dirty="0" smtClean="0">
                <a:latin typeface="Calibri" pitchFamily="34" charset="0"/>
                <a:cs typeface="Times New Roman" pitchFamily="18" charset="0"/>
              </a:rPr>
              <a:t>beam current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SzPct val="75000"/>
            </a:pP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	~ 1.8 </a:t>
            </a:r>
            <a:r>
              <a:rPr lang="en-US" altLang="ko-KR" sz="15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500" dirty="0" smtClean="0">
                <a:latin typeface="Times New Roman"/>
                <a:cs typeface="Times New Roman"/>
              </a:rPr>
              <a:t>↔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~ 2.4 </a:t>
            </a:r>
            <a:r>
              <a:rPr lang="en-US" altLang="ko-KR" sz="1600" dirty="0" smtClean="0">
                <a:cs typeface="Times New Roman" pitchFamily="18" charset="0"/>
              </a:rPr>
              <a:t>×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altLang="ko-KR" sz="15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Hz/cm</a:t>
            </a:r>
            <a:r>
              <a:rPr lang="en-US" altLang="ko-KR" sz="15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 (10 </a:t>
            </a:r>
            <a:r>
              <a:rPr lang="el-GR" altLang="ko-KR" sz="15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ko-KR" sz="1500" dirty="0" smtClean="0">
                <a:latin typeface="Calibri" pitchFamily="34" charset="0"/>
                <a:cs typeface="Times New Roman" pitchFamily="18" charset="0"/>
              </a:rPr>
              <a:t>beam current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lnSpc>
                <a:spcPct val="150000"/>
              </a:lnSpc>
              <a:buSzPct val="75000"/>
            </a:pP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   - Test performed under the beam intensities lower than operational intensity</a:t>
            </a:r>
          </a:p>
          <a:p>
            <a:pPr marL="514350" indent="-514350">
              <a:buSzPct val="75000"/>
            </a:pP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     (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</a:rPr>
              <a:t>10</a:t>
            </a:r>
            <a:r>
              <a:rPr lang="en-US" altLang="ko-KR" sz="1500" baseline="30000" dirty="0" smtClean="0">
                <a:latin typeface="Times New Roman" pitchFamily="18" charset="0"/>
                <a:ea typeface="맑은 고딕" pitchFamily="50" charset="-127"/>
              </a:rPr>
              <a:t>8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</a:rPr>
              <a:t> ~ 10</a:t>
            </a:r>
            <a:r>
              <a:rPr lang="en-US" altLang="ko-KR" sz="1500" baseline="30000" dirty="0" smtClean="0">
                <a:latin typeface="Times New Roman" pitchFamily="18" charset="0"/>
                <a:ea typeface="맑은 고딕" pitchFamily="50" charset="-127"/>
              </a:rPr>
              <a:t>10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</a:rPr>
              <a:t> Hz/cm</a:t>
            </a:r>
            <a:r>
              <a:rPr lang="en-US" altLang="ko-KR" sz="1500" baseline="30000" dirty="0" smtClean="0">
                <a:latin typeface="Times New Roman" pitchFamily="18" charset="0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)</a:t>
            </a:r>
          </a:p>
        </p:txBody>
      </p:sp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1162515" y="1070114"/>
            <a:ext cx="3422945" cy="2674485"/>
            <a:chOff x="994355" y="1079227"/>
            <a:chExt cx="3449855" cy="2695511"/>
          </a:xfrm>
        </p:grpSpPr>
        <p:pic>
          <p:nvPicPr>
            <p:cNvPr id="14" name="그림 13" descr="0315_ov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355" y="1079227"/>
              <a:ext cx="3446888" cy="1341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그림 16" descr="0315_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346" y="2431713"/>
              <a:ext cx="3445864" cy="1343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1643042" y="3765897"/>
            <a:ext cx="671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500" dirty="0" smtClean="0">
                <a:latin typeface="Calibri" pitchFamily="34" charset="0"/>
              </a:rPr>
              <a:t>Measured beam profiles at KIRAMS (left) and Unfolded neutron flounce spectrum</a:t>
            </a:r>
          </a:p>
          <a:p>
            <a:r>
              <a:rPr lang="en-US" altLang="ko-KR" sz="1500" dirty="0" smtClean="0">
                <a:latin typeface="Calibri" pitchFamily="34" charset="0"/>
              </a:rPr>
              <a:t>(lethargy spectrum) measured by Boner sphere system </a:t>
            </a:r>
            <a:r>
              <a:rPr lang="en-US" altLang="ko-KR" sz="1500" i="1" dirty="0" smtClean="0">
                <a:latin typeface="Calibri" pitchFamily="34" charset="0"/>
              </a:rPr>
              <a:t>(KAERI/RR-2442/2003)</a:t>
            </a:r>
            <a:r>
              <a:rPr lang="en-US" altLang="ko-KR" sz="1500" dirty="0" smtClean="0">
                <a:latin typeface="Calibri" pitchFamily="34" charset="0"/>
              </a:rPr>
              <a:t> (right)</a:t>
            </a:r>
            <a:endParaRPr lang="ko-KR" altLang="en-US" sz="1500" dirty="0">
              <a:latin typeface="Calibri" pitchFamily="34" charset="0"/>
            </a:endParaRPr>
          </a:p>
        </p:txBody>
      </p:sp>
      <p:pic>
        <p:nvPicPr>
          <p:cNvPr id="21" name="그림 20" descr="사본 -그림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30" y="1071546"/>
            <a:ext cx="4129809" cy="26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3.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12/19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4. </a:t>
            </a:r>
            <a:r>
              <a:rPr lang="en-US" altLang="ko-KR" sz="2500" dirty="0" smtClean="0">
                <a:latin typeface="Calibri" pitchFamily="34" charset="0"/>
              </a:rPr>
              <a:t>Beam-profile images in absorbed dose rates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13/19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157998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Where, </a:t>
            </a:r>
          </a:p>
          <a:p>
            <a:pPr marL="514350" indent="-514350">
              <a:buSzPct val="75000"/>
            </a:pP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A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p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area of each image pixel (</a:t>
            </a:r>
            <a:r>
              <a:rPr lang="en-US" altLang="ko-KR" sz="16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cm</a:t>
            </a:r>
            <a:r>
              <a:rPr lang="en-US" altLang="ko-KR" sz="1600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)</a:t>
            </a:r>
          </a:p>
          <a:p>
            <a:pPr marL="514350" indent="-514350">
              <a:buSzPct val="75000"/>
            </a:pP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p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proton beam current (</a:t>
            </a:r>
            <a:r>
              <a:rPr lang="en-US" altLang="ko-KR" sz="1600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) </a:t>
            </a:r>
          </a:p>
          <a:p>
            <a:pPr marL="514350" indent="-514350">
              <a:buSzPct val="75000"/>
            </a:pP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E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neutron energy (</a:t>
            </a:r>
            <a:r>
              <a:rPr lang="en-US" altLang="ko-KR" sz="1600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MeV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) </a:t>
            </a:r>
          </a:p>
          <a:p>
            <a:pPr marL="514350" indent="-514350">
              <a:buSzPct val="75000"/>
            </a:pP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E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sz="1600" i="1" dirty="0" smtClean="0">
                <a:latin typeface="Calibri" pitchFamily="34" charset="0"/>
                <a:ea typeface="맑은 고딕" pitchFamily="50" charset="-127"/>
              </a:rPr>
              <a:t>Δ</a:t>
            </a:r>
            <a:r>
              <a:rPr lang="az-Cyrl-AZ" altLang="ko-KR" sz="1600" i="1" dirty="0" smtClean="0">
                <a:latin typeface="Calibri" pitchFamily="34" charset="0"/>
                <a:ea typeface="맑은 고딕" pitchFamily="50" charset="-127"/>
              </a:rPr>
              <a:t>Ф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baseline="-25000" dirty="0" smtClean="0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/</a:t>
            </a: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ΔE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differential neutron flux (</a:t>
            </a:r>
            <a:r>
              <a:rPr lang="en-US" altLang="ko-KR" sz="16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n/s/</a:t>
            </a:r>
            <a:r>
              <a:rPr lang="en-US" altLang="ko-KR" sz="1600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)    </a:t>
            </a:r>
          </a:p>
          <a:p>
            <a:pPr marL="514350" indent="-514350">
              <a:buSzPct val="75000"/>
            </a:pPr>
            <a:r>
              <a:rPr lang="el-GR" altLang="ko-KR" sz="1600" i="1" dirty="0" smtClean="0">
                <a:latin typeface="Calibri" pitchFamily="34" charset="0"/>
                <a:ea typeface="맑은 고딕" pitchFamily="50" charset="-127"/>
              </a:rPr>
              <a:t>δ</a:t>
            </a: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E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energy deposited in the detector (GEANT4)</a:t>
            </a:r>
          </a:p>
          <a:p>
            <a:pPr marL="514350" indent="-514350">
              <a:buSzPct val="75000"/>
            </a:pPr>
            <a:r>
              <a:rPr lang="az-Cyrl-AZ" altLang="ko-KR" sz="1600" i="1" dirty="0" smtClean="0">
                <a:latin typeface="Calibri" pitchFamily="34" charset="0"/>
                <a:ea typeface="맑은 고딕" pitchFamily="50" charset="-127"/>
              </a:rPr>
              <a:t>є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i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interaction sensitivity (GEANT4) </a:t>
            </a:r>
          </a:p>
          <a:p>
            <a:pPr marL="514350" indent="-514350">
              <a:buSzPct val="75000"/>
            </a:pPr>
            <a:r>
              <a:rPr lang="en-US" altLang="ko-KR" sz="1600" i="1" dirty="0" err="1" smtClean="0">
                <a:latin typeface="Calibri" pitchFamily="34" charset="0"/>
                <a:ea typeface="맑은 고딕" pitchFamily="50" charset="-127"/>
              </a:rPr>
              <a:t>Q</a:t>
            </a:r>
            <a:r>
              <a:rPr lang="en-US" altLang="ko-KR" sz="1600" baseline="-25000" dirty="0" err="1" smtClean="0">
                <a:latin typeface="Calibri" pitchFamily="34" charset="0"/>
                <a:ea typeface="맑은 고딕" pitchFamily="50" charset="-127"/>
              </a:rPr>
              <a:t>m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mean charge induced in the beam area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22" y="2610236"/>
            <a:ext cx="65293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224350"/>
            <a:ext cx="1643074" cy="5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5049" y="6187115"/>
            <a:ext cx="2786082" cy="4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그림 18" descr="사본 -그림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363" y="3415729"/>
            <a:ext cx="3411335" cy="2478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071538" y="912010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</a:rPr>
              <a:t>1)</a:t>
            </a:r>
            <a:r>
              <a:rPr lang="en-US" altLang="ko-KR" sz="2000" dirty="0" smtClean="0">
                <a:latin typeface="Calibri" pitchFamily="34" charset="0"/>
              </a:rPr>
              <a:t> Beam-profile image (charge distribution)</a:t>
            </a:r>
          </a:p>
          <a:p>
            <a:pPr marL="514350" indent="-514350">
              <a:buSzPct val="75000"/>
            </a:pPr>
            <a:r>
              <a:rPr lang="en-US" altLang="ko-KR" dirty="0" smtClean="0">
                <a:latin typeface="Calibri" pitchFamily="34" charset="0"/>
              </a:rPr>
              <a:t>     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- Detector signal is roughly proportional to the deposited energy in the detector  </a:t>
            </a:r>
          </a:p>
          <a:p>
            <a:pPr marL="514350" indent="-514350">
              <a:buSzPct val="75000"/>
            </a:pP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     - Beam-profile images 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  <a:cs typeface="Times New Roman"/>
              </a:rPr>
              <a:t>≈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 distribution of expose dose rate induced in the </a:t>
            </a:r>
          </a:p>
          <a:p>
            <a:pPr marL="514350" indent="-514350">
              <a:buSzPct val="75000"/>
            </a:pPr>
            <a:r>
              <a:rPr lang="en-US" altLang="ko-KR" sz="1000" dirty="0" smtClean="0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       detector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2171634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</a:rPr>
              <a:t>2)</a:t>
            </a:r>
            <a:r>
              <a:rPr lang="en-US" altLang="ko-KR" sz="2000" dirty="0" smtClean="0">
                <a:latin typeface="Calibri" pitchFamily="34" charset="0"/>
              </a:rPr>
              <a:t> Conversion by using Geant4 simulations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6990" y="542923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Times New Roman"/>
                <a:cs typeface="Times New Roman"/>
              </a:rPr>
              <a:t>→</a:t>
            </a:r>
            <a:r>
              <a:rPr lang="en-US" altLang="ko-KR" sz="1600" dirty="0" smtClean="0">
                <a:latin typeface="Calibri" pitchFamily="34" charset="0"/>
              </a:rPr>
              <a:t> The conversion factor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4983" y="5848561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/>
                <a:ea typeface="맑은 고딕"/>
              </a:rPr>
              <a:t>∴ 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Distribution of the beam profile in </a:t>
            </a:r>
            <a:r>
              <a:rPr lang="en-US" altLang="ko-KR" sz="1600" dirty="0" err="1" smtClean="0">
                <a:latin typeface="Calibri" pitchFamily="34" charset="0"/>
                <a:ea typeface="맑은 고딕" pitchFamily="50" charset="-127"/>
              </a:rPr>
              <a:t>Gy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5911" y="595950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>
                <a:latin typeface="Calibri" pitchFamily="34" charset="0"/>
              </a:rPr>
              <a:t>Neutron spectrum measured at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1.5 m</a:t>
            </a:r>
            <a:r>
              <a:rPr lang="en-US" altLang="ko-KR" sz="1600" dirty="0" smtClean="0">
                <a:latin typeface="Calibri" pitchFamily="34" charset="0"/>
              </a:rPr>
              <a:t> (</a:t>
            </a:r>
            <a:r>
              <a:rPr lang="en-US" altLang="ko-KR" sz="16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n/s/</a:t>
            </a:r>
            <a:r>
              <a:rPr lang="en-US" altLang="ko-KR" sz="1600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nA</a:t>
            </a:r>
            <a:r>
              <a:rPr lang="en-US" altLang="ko-KR" sz="1600" dirty="0" smtClean="0">
                <a:latin typeface="Calibri" pitchFamily="34" charset="0"/>
              </a:rPr>
              <a:t>) </a:t>
            </a:r>
            <a:r>
              <a:rPr lang="en-US" altLang="ko-KR" sz="1600" i="1" dirty="0" smtClean="0">
                <a:latin typeface="Calibri" pitchFamily="34" charset="0"/>
              </a:rPr>
              <a:t>(KAERI/RR-2442/2003)</a:t>
            </a:r>
            <a:endParaRPr lang="ko-KR" altLang="en-US" sz="1600" dirty="0">
              <a:latin typeface="Calibri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rot="16200000" flipV="1">
            <a:off x="6000760" y="3286124"/>
            <a:ext cx="357190" cy="714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" name="_x84824360" descr="EMB00000ef02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4128124" cy="3571900"/>
          </a:xfrm>
          <a:prstGeom prst="rect">
            <a:avLst/>
          </a:prstGeom>
          <a:noFill/>
        </p:spPr>
      </p:pic>
      <p:pic>
        <p:nvPicPr>
          <p:cNvPr id="14" name="_x85181344" descr="EMB00000ef02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603" y="1072212"/>
            <a:ext cx="3203553" cy="56429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8314" y="1142700"/>
            <a:ext cx="44566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3)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 Applying to human-body:</a:t>
            </a:r>
          </a:p>
          <a:p>
            <a:pPr marL="514350" indent="-514350">
              <a:buSzPct val="75000"/>
            </a:pPr>
            <a:endParaRPr lang="en-US" altLang="ko-KR" sz="1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- Proton beam status: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45 MeV, 20 </a:t>
            </a:r>
            <a:r>
              <a:rPr lang="el-GR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μ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 </a:t>
            </a:r>
          </a:p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- Be target thickness: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10.5 mm</a:t>
            </a:r>
          </a:p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- Distance: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123 cm</a:t>
            </a:r>
          </a:p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- Beam area :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8 </a:t>
            </a:r>
            <a:r>
              <a:rPr lang="en-US" altLang="ko-KR" sz="1400" dirty="0" smtClean="0">
                <a:cs typeface="Times New Roman" pitchFamily="18" charset="0"/>
              </a:rPr>
              <a:t>×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8 cm</a:t>
            </a:r>
            <a:r>
              <a:rPr lang="en-US" altLang="ko-KR" sz="1500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1500" dirty="0" smtClean="0">
                <a:latin typeface="Calibri" pitchFamily="34" charset="0"/>
                <a:ea typeface="맑은 고딕" pitchFamily="50" charset="-127"/>
              </a:rPr>
              <a:t> </a:t>
            </a:r>
          </a:p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- Human body phantom : 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30 </a:t>
            </a:r>
            <a:r>
              <a:rPr lang="en-US" altLang="ko-KR" sz="1400" dirty="0" smtClean="0">
                <a:cs typeface="Times New Roman" pitchFamily="18" charset="0"/>
              </a:rPr>
              <a:t>×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30 </a:t>
            </a:r>
            <a:r>
              <a:rPr lang="en-US" altLang="ko-KR" sz="1400" dirty="0" smtClean="0">
                <a:cs typeface="Times New Roman" pitchFamily="18" charset="0"/>
              </a:rPr>
              <a:t>×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20 </a:t>
            </a:r>
            <a:r>
              <a:rPr lang="en-US" altLang="ko-KR" sz="1500" dirty="0" smtClean="0">
                <a:latin typeface="Calibri" pitchFamily="34" charset="0"/>
                <a:ea typeface="맑은 고딕" pitchFamily="50" charset="-127"/>
              </a:rPr>
              <a:t>(depth)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cm</a:t>
            </a:r>
            <a:r>
              <a:rPr lang="en-US" altLang="ko-KR" sz="1500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3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</a:t>
            </a:r>
          </a:p>
          <a:p>
            <a:pPr marL="514350" indent="-514350">
              <a:buSzPct val="75000"/>
            </a:pP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- Size of a </a:t>
            </a:r>
            <a:r>
              <a:rPr lang="en-US" altLang="ko-KR" sz="1600" dirty="0" err="1" smtClean="0">
                <a:latin typeface="Calibri" pitchFamily="34" charset="0"/>
                <a:ea typeface="맑은 고딕" pitchFamily="50" charset="-127"/>
              </a:rPr>
              <a:t>voxel</a:t>
            </a:r>
            <a:r>
              <a:rPr lang="en-US" altLang="ko-KR" sz="1600" dirty="0" smtClean="0">
                <a:latin typeface="Calibri" pitchFamily="34" charset="0"/>
                <a:ea typeface="맑은 고딕" pitchFamily="50" charset="-127"/>
              </a:rPr>
              <a:t> : 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 cm</a:t>
            </a:r>
            <a:r>
              <a:rPr lang="en-US" altLang="ko-KR" sz="1500" baseline="300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3</a:t>
            </a:r>
            <a:r>
              <a:rPr lang="en-US" altLang="ko-KR" sz="1500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4. </a:t>
            </a:r>
            <a:r>
              <a:rPr lang="en-US" altLang="ko-KR" sz="2500" dirty="0" smtClean="0">
                <a:latin typeface="Calibri" pitchFamily="34" charset="0"/>
              </a:rPr>
              <a:t>Beam-profile images in absorbed dose rates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14/19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4. </a:t>
            </a:r>
            <a:r>
              <a:rPr lang="en-US" altLang="ko-KR" sz="2500" dirty="0" smtClean="0">
                <a:latin typeface="Calibri" pitchFamily="34" charset="0"/>
              </a:rPr>
              <a:t>Beam-profile images in absorbed dose rates</a:t>
            </a:r>
            <a:endParaRPr lang="en-US" altLang="ko-KR" sz="2000" dirty="0" smtClean="0">
              <a:latin typeface="Calibri" pitchFamily="34" charset="0"/>
            </a:endParaRPr>
          </a:p>
        </p:txBody>
      </p:sp>
      <p:pic>
        <p:nvPicPr>
          <p:cNvPr id="21" name="_x80904080" descr="EMB00000ef023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5018084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_x31181760" descr="EMB00000ef023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009" y="4572008"/>
            <a:ext cx="7250957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4" name="직선 연결선 23"/>
          <p:cNvCxnSpPr/>
          <p:nvPr/>
        </p:nvCxnSpPr>
        <p:spPr>
          <a:xfrm rot="16200000" flipH="1" flipV="1">
            <a:off x="4078499" y="5613031"/>
            <a:ext cx="20736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15/19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4" name="직사각형 123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1142976" y="-236389"/>
            <a:ext cx="8286808" cy="4522645"/>
            <a:chOff x="1071538" y="-142900"/>
            <a:chExt cx="8286808" cy="4522645"/>
          </a:xfrm>
        </p:grpSpPr>
        <p:grpSp>
          <p:nvGrpSpPr>
            <p:cNvPr id="3" name="그룹 359"/>
            <p:cNvGrpSpPr/>
            <p:nvPr/>
          </p:nvGrpSpPr>
          <p:grpSpPr>
            <a:xfrm>
              <a:off x="5414266" y="-142900"/>
              <a:ext cx="3944080" cy="4206089"/>
              <a:chOff x="4152703" y="0"/>
              <a:chExt cx="3944080" cy="4206089"/>
            </a:xfrm>
          </p:grpSpPr>
          <p:sp>
            <p:nvSpPr>
              <p:cNvPr id="267" name="TextBox 266"/>
              <p:cNvSpPr txBox="1"/>
              <p:nvPr/>
            </p:nvSpPr>
            <p:spPr>
              <a:xfrm>
                <a:off x="4167693" y="3500462"/>
                <a:ext cx="7572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~70 mm</a:t>
                </a:r>
                <a:endParaRPr lang="ko-KR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6525147" y="3929090"/>
                <a:ext cx="1143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1.0 × 1.0  mm</a:t>
                </a:r>
                <a:r>
                  <a:rPr lang="en-US" altLang="ko-KR" sz="12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ko-KR" altLang="en-US" sz="1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5687015" y="2577865"/>
                <a:ext cx="1195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Emitted photon</a:t>
                </a:r>
              </a:p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(Green, </a:t>
                </a:r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530 nm</a:t>
                </a:r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)</a:t>
                </a:r>
                <a:endParaRPr lang="ko-KR" altLang="en-US" sz="1200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000628" y="1785926"/>
                <a:ext cx="776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Energetic</a:t>
                </a:r>
              </a:p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proton</a:t>
                </a:r>
                <a:endParaRPr lang="ko-KR" altLang="en-US" sz="1200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4" name="그룹 327"/>
              <p:cNvGrpSpPr/>
              <p:nvPr/>
            </p:nvGrpSpPr>
            <p:grpSpPr>
              <a:xfrm>
                <a:off x="4429124" y="0"/>
                <a:ext cx="3667659" cy="3967194"/>
                <a:chOff x="4662101" y="384150"/>
                <a:chExt cx="3667659" cy="3967194"/>
              </a:xfrm>
            </p:grpSpPr>
            <p:sp>
              <p:nvSpPr>
                <p:cNvPr id="281" name="막힌 원호 49"/>
                <p:cNvSpPr>
                  <a:spLocks noChangeAspect="1"/>
                </p:cNvSpPr>
                <p:nvPr/>
              </p:nvSpPr>
              <p:spPr>
                <a:xfrm rot="10800000">
                  <a:off x="4738692" y="384150"/>
                  <a:ext cx="3591068" cy="3862705"/>
                </a:xfrm>
                <a:prstGeom prst="blockArc">
                  <a:avLst>
                    <a:gd name="adj1" fmla="val 16205034"/>
                    <a:gd name="adj2" fmla="val 83565"/>
                    <a:gd name="adj3" fmla="val 5368"/>
                  </a:avLst>
                </a:prstGeom>
                <a:solidFill>
                  <a:schemeClr val="bg2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평행 사변형 313"/>
                <p:cNvSpPr/>
                <p:nvPr/>
              </p:nvSpPr>
              <p:spPr>
                <a:xfrm rot="60000">
                  <a:off x="4665603" y="2272984"/>
                  <a:ext cx="266479" cy="108000"/>
                </a:xfrm>
                <a:prstGeom prst="parallelogram">
                  <a:avLst>
                    <a:gd name="adj" fmla="val 67497"/>
                  </a:avLst>
                </a:prstGeom>
                <a:solidFill>
                  <a:schemeClr val="bg2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9" name="평행 사변형 318"/>
                <p:cNvSpPr>
                  <a:spLocks noChangeAspect="1"/>
                </p:cNvSpPr>
                <p:nvPr/>
              </p:nvSpPr>
              <p:spPr>
                <a:xfrm rot="16200000" flipV="1">
                  <a:off x="6343664" y="4163299"/>
                  <a:ext cx="296135" cy="79956"/>
                </a:xfrm>
                <a:prstGeom prst="parallelogram">
                  <a:avLst>
                    <a:gd name="adj" fmla="val 129846"/>
                  </a:avLst>
                </a:prstGeom>
                <a:solidFill>
                  <a:schemeClr val="bg2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2" name="막힌 원호 49"/>
                <p:cNvSpPr>
                  <a:spLocks noChangeAspect="1"/>
                </p:cNvSpPr>
                <p:nvPr/>
              </p:nvSpPr>
              <p:spPr>
                <a:xfrm rot="10800000">
                  <a:off x="4662101" y="487694"/>
                  <a:ext cx="3591068" cy="3862705"/>
                </a:xfrm>
                <a:prstGeom prst="blockArc">
                  <a:avLst>
                    <a:gd name="adj1" fmla="val 16205034"/>
                    <a:gd name="adj2" fmla="val 83565"/>
                    <a:gd name="adj3" fmla="val 5368"/>
                  </a:avLst>
                </a:prstGeom>
                <a:solidFill>
                  <a:schemeClr val="bg2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9" name="원호 328"/>
              <p:cNvSpPr>
                <a:spLocks noChangeAspect="1"/>
              </p:cNvSpPr>
              <p:nvPr/>
            </p:nvSpPr>
            <p:spPr>
              <a:xfrm rot="10800000">
                <a:off x="4332902" y="133518"/>
                <a:ext cx="3643337" cy="3929793"/>
              </a:xfrm>
              <a:prstGeom prst="arc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" name="직선 화살표 연결선 8"/>
              <p:cNvCxnSpPr/>
              <p:nvPr/>
            </p:nvCxnSpPr>
            <p:spPr>
              <a:xfrm rot="16200000" flipH="1">
                <a:off x="4309675" y="1942798"/>
                <a:ext cx="450000" cy="0"/>
              </a:xfrm>
              <a:prstGeom prst="straightConnector1">
                <a:avLst/>
              </a:prstGeom>
              <a:ln>
                <a:solidFill>
                  <a:srgbClr val="F2B8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TextBox 283"/>
              <p:cNvSpPr txBox="1"/>
              <p:nvPr/>
            </p:nvSpPr>
            <p:spPr>
              <a:xfrm>
                <a:off x="4152703" y="1397832"/>
                <a:ext cx="7762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Neutron</a:t>
                </a:r>
                <a:endParaRPr lang="ko-KR" altLang="en-US" sz="1200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타원 100"/>
              <p:cNvSpPr/>
              <p:nvPr/>
            </p:nvSpPr>
            <p:spPr>
              <a:xfrm>
                <a:off x="4463238" y="2049806"/>
                <a:ext cx="142876" cy="142876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1" name="직선 화살표 연결선 120"/>
              <p:cNvCxnSpPr>
                <a:stCxn id="120" idx="1"/>
              </p:cNvCxnSpPr>
              <p:nvPr/>
            </p:nvCxnSpPr>
            <p:spPr>
              <a:xfrm rot="10800000" flipV="1">
                <a:off x="4596784" y="2016759"/>
                <a:ext cx="403845" cy="2692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 rot="16200000" flipH="1">
                <a:off x="4391750" y="2581511"/>
                <a:ext cx="375876" cy="33265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타원 114"/>
              <p:cNvSpPr/>
              <p:nvPr/>
            </p:nvSpPr>
            <p:spPr>
              <a:xfrm>
                <a:off x="4472569" y="2267330"/>
                <a:ext cx="142876" cy="142876"/>
              </a:xfrm>
              <a:prstGeom prst="ellipse">
                <a:avLst/>
              </a:prstGeom>
              <a:noFill/>
              <a:ln w="127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4" name="직선 연결선 103"/>
              <p:cNvCxnSpPr/>
              <p:nvPr/>
            </p:nvCxnSpPr>
            <p:spPr>
              <a:xfrm rot="16200000" flipH="1">
                <a:off x="4454007" y="229654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직선 연결선 337"/>
              <p:cNvCxnSpPr/>
              <p:nvPr/>
            </p:nvCxnSpPr>
            <p:spPr>
              <a:xfrm>
                <a:off x="4588383" y="2792432"/>
                <a:ext cx="357190" cy="71438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직선 연결선 341"/>
              <p:cNvCxnSpPr/>
              <p:nvPr/>
            </p:nvCxnSpPr>
            <p:spPr>
              <a:xfrm rot="16200000" flipH="1">
                <a:off x="4709827" y="3140890"/>
                <a:ext cx="500068" cy="4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직선 연결선 343"/>
              <p:cNvCxnSpPr/>
              <p:nvPr/>
            </p:nvCxnSpPr>
            <p:spPr>
              <a:xfrm>
                <a:off x="4966211" y="3397276"/>
                <a:ext cx="630242" cy="103186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346"/>
              <p:cNvCxnSpPr/>
              <p:nvPr/>
            </p:nvCxnSpPr>
            <p:spPr>
              <a:xfrm rot="5400000">
                <a:off x="5453577" y="3643338"/>
                <a:ext cx="285752" cy="1588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>
                <a:endCxn id="319" idx="4"/>
              </p:cNvCxnSpPr>
              <p:nvPr/>
            </p:nvCxnSpPr>
            <p:spPr>
              <a:xfrm flipV="1">
                <a:off x="5596453" y="3819127"/>
                <a:ext cx="622324" cy="13126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직선 화살표 연결선 269"/>
              <p:cNvCxnSpPr>
                <a:endCxn id="268" idx="1"/>
              </p:cNvCxnSpPr>
              <p:nvPr/>
            </p:nvCxnSpPr>
            <p:spPr>
              <a:xfrm>
                <a:off x="6261409" y="3809796"/>
                <a:ext cx="263738" cy="257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직선 화살표 연결선 290"/>
              <p:cNvCxnSpPr>
                <a:stCxn id="285" idx="2"/>
              </p:cNvCxnSpPr>
              <p:nvPr/>
            </p:nvCxnSpPr>
            <p:spPr>
              <a:xfrm rot="5400000">
                <a:off x="5745740" y="3247434"/>
                <a:ext cx="746686" cy="3308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그룹 140"/>
            <p:cNvGrpSpPr/>
            <p:nvPr/>
          </p:nvGrpSpPr>
          <p:grpSpPr>
            <a:xfrm>
              <a:off x="1071538" y="756302"/>
              <a:ext cx="4891898" cy="3623443"/>
              <a:chOff x="1071538" y="970616"/>
              <a:chExt cx="4891898" cy="3623443"/>
            </a:xfrm>
          </p:grpSpPr>
          <p:sp>
            <p:nvSpPr>
              <p:cNvPr id="173" name="막힌 원호 172"/>
              <p:cNvSpPr/>
              <p:nvPr/>
            </p:nvSpPr>
            <p:spPr>
              <a:xfrm rot="10800000">
                <a:off x="2854503" y="1095361"/>
                <a:ext cx="2250904" cy="2071702"/>
              </a:xfrm>
              <a:prstGeom prst="blockArc">
                <a:avLst>
                  <a:gd name="adj1" fmla="val 16207576"/>
                  <a:gd name="adj2" fmla="val 22860"/>
                  <a:gd name="adj3" fmla="val 4225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막힌 원호 35"/>
              <p:cNvSpPr/>
              <p:nvPr/>
            </p:nvSpPr>
            <p:spPr>
              <a:xfrm rot="10800000">
                <a:off x="2796193" y="970616"/>
                <a:ext cx="2256819" cy="2248831"/>
              </a:xfrm>
              <a:prstGeom prst="blockArc">
                <a:avLst>
                  <a:gd name="adj1" fmla="val 16148460"/>
                  <a:gd name="adj2" fmla="val 21495684"/>
                  <a:gd name="adj3" fmla="val 3994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막힌 원호 35"/>
              <p:cNvSpPr/>
              <p:nvPr/>
            </p:nvSpPr>
            <p:spPr>
              <a:xfrm rot="10800000">
                <a:off x="2748572" y="1004871"/>
                <a:ext cx="2256819" cy="2248831"/>
              </a:xfrm>
              <a:prstGeom prst="blockArc">
                <a:avLst>
                  <a:gd name="adj1" fmla="val 16148460"/>
                  <a:gd name="adj2" fmla="val 21495684"/>
                  <a:gd name="adj3" fmla="val 3994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정육면체 5"/>
              <p:cNvSpPr/>
              <p:nvPr/>
            </p:nvSpPr>
            <p:spPr>
              <a:xfrm>
                <a:off x="1853782" y="3322648"/>
                <a:ext cx="2111400" cy="842968"/>
              </a:xfrm>
              <a:prstGeom prst="cube">
                <a:avLst>
                  <a:gd name="adj" fmla="val 84406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정육면체 136"/>
              <p:cNvSpPr/>
              <p:nvPr/>
            </p:nvSpPr>
            <p:spPr>
              <a:xfrm>
                <a:off x="1852229" y="2040956"/>
                <a:ext cx="857256" cy="1987200"/>
              </a:xfrm>
              <a:prstGeom prst="cube">
                <a:avLst>
                  <a:gd name="adj" fmla="val 83689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4" name="막힌 원호 35"/>
              <p:cNvSpPr/>
              <p:nvPr/>
            </p:nvSpPr>
            <p:spPr>
              <a:xfrm rot="10800000">
                <a:off x="2714612" y="1047731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막힌 원호 35"/>
              <p:cNvSpPr/>
              <p:nvPr/>
            </p:nvSpPr>
            <p:spPr>
              <a:xfrm rot="10800000">
                <a:off x="2686034" y="1109650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막힌 원호 35"/>
              <p:cNvSpPr/>
              <p:nvPr/>
            </p:nvSpPr>
            <p:spPr>
              <a:xfrm rot="10800000">
                <a:off x="2643174" y="1152503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막힌 원호 35"/>
              <p:cNvSpPr/>
              <p:nvPr/>
            </p:nvSpPr>
            <p:spPr>
              <a:xfrm rot="10800000">
                <a:off x="2595544" y="1204896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막힌 원호 35"/>
              <p:cNvSpPr/>
              <p:nvPr/>
            </p:nvSpPr>
            <p:spPr>
              <a:xfrm rot="10800000">
                <a:off x="2552691" y="1262052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막힌 원호 35"/>
              <p:cNvSpPr/>
              <p:nvPr/>
            </p:nvSpPr>
            <p:spPr>
              <a:xfrm rot="10800000">
                <a:off x="2490772" y="1304912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막힌 원호 35"/>
              <p:cNvSpPr/>
              <p:nvPr/>
            </p:nvSpPr>
            <p:spPr>
              <a:xfrm rot="10800000">
                <a:off x="2438386" y="1347772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막힌 원호 35"/>
              <p:cNvSpPr/>
              <p:nvPr/>
            </p:nvSpPr>
            <p:spPr>
              <a:xfrm rot="10800000">
                <a:off x="2405052" y="1400165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막힌 원호 35"/>
              <p:cNvSpPr/>
              <p:nvPr/>
            </p:nvSpPr>
            <p:spPr>
              <a:xfrm rot="10800000">
                <a:off x="2343759" y="1433694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막힌 원호 35"/>
              <p:cNvSpPr/>
              <p:nvPr/>
            </p:nvSpPr>
            <p:spPr>
              <a:xfrm rot="10800000">
                <a:off x="2305037" y="1504937"/>
                <a:ext cx="2256819" cy="2248831"/>
              </a:xfrm>
              <a:prstGeom prst="blockArc">
                <a:avLst>
                  <a:gd name="adj1" fmla="val 16148460"/>
                  <a:gd name="adj2" fmla="val 21463558"/>
                  <a:gd name="adj3" fmla="val 4191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막힌 원호 35"/>
              <p:cNvSpPr/>
              <p:nvPr/>
            </p:nvSpPr>
            <p:spPr>
              <a:xfrm rot="10800000">
                <a:off x="2272314" y="1555734"/>
                <a:ext cx="2256819" cy="2248831"/>
              </a:xfrm>
              <a:prstGeom prst="blockArc">
                <a:avLst>
                  <a:gd name="adj1" fmla="val 16148460"/>
                  <a:gd name="adj2" fmla="val 21928"/>
                  <a:gd name="adj3" fmla="val 4226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막힌 원호 35"/>
              <p:cNvSpPr/>
              <p:nvPr/>
            </p:nvSpPr>
            <p:spPr>
              <a:xfrm rot="10800000">
                <a:off x="2211371" y="1443023"/>
                <a:ext cx="2256819" cy="2419366"/>
              </a:xfrm>
              <a:prstGeom prst="blockArc">
                <a:avLst>
                  <a:gd name="adj1" fmla="val 16014903"/>
                  <a:gd name="adj2" fmla="val 21928"/>
                  <a:gd name="adj3" fmla="val 4226"/>
                </a:avLst>
              </a:prstGeom>
              <a:solidFill>
                <a:schemeClr val="bg2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정육면체 158"/>
              <p:cNvSpPr/>
              <p:nvPr/>
            </p:nvSpPr>
            <p:spPr>
              <a:xfrm>
                <a:off x="3093667" y="2891214"/>
                <a:ext cx="951217" cy="1145135"/>
              </a:xfrm>
              <a:prstGeom prst="cube">
                <a:avLst>
                  <a:gd name="adj" fmla="val 75304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평행 사변형 17"/>
              <p:cNvSpPr>
                <a:spLocks noChangeAspect="1"/>
              </p:cNvSpPr>
              <p:nvPr/>
            </p:nvSpPr>
            <p:spPr>
              <a:xfrm rot="8033556">
                <a:off x="3205447" y="3394785"/>
                <a:ext cx="973137" cy="153337"/>
              </a:xfrm>
              <a:prstGeom prst="parallelogram">
                <a:avLst>
                  <a:gd name="adj" fmla="val 103504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62" name="직선 연결선 161"/>
              <p:cNvCxnSpPr/>
              <p:nvPr/>
            </p:nvCxnSpPr>
            <p:spPr>
              <a:xfrm rot="16200000" flipH="1" flipV="1">
                <a:off x="3398560" y="3189128"/>
                <a:ext cx="586910" cy="56465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/>
              <p:cNvCxnSpPr/>
              <p:nvPr/>
            </p:nvCxnSpPr>
            <p:spPr>
              <a:xfrm rot="5400000">
                <a:off x="3813753" y="3226878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163"/>
              <p:cNvCxnSpPr/>
              <p:nvPr/>
            </p:nvCxnSpPr>
            <p:spPr>
              <a:xfrm rot="5400000">
                <a:off x="3761086" y="3287931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164"/>
              <p:cNvCxnSpPr/>
              <p:nvPr/>
            </p:nvCxnSpPr>
            <p:spPr>
              <a:xfrm rot="5400000">
                <a:off x="3705160" y="3343861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165"/>
              <p:cNvCxnSpPr/>
              <p:nvPr/>
            </p:nvCxnSpPr>
            <p:spPr>
              <a:xfrm rot="5400000">
                <a:off x="3646434" y="3396989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166"/>
              <p:cNvCxnSpPr/>
              <p:nvPr/>
            </p:nvCxnSpPr>
            <p:spPr>
              <a:xfrm rot="5400000">
                <a:off x="3587711" y="3464100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167"/>
              <p:cNvCxnSpPr/>
              <p:nvPr/>
            </p:nvCxnSpPr>
            <p:spPr>
              <a:xfrm rot="5400000">
                <a:off x="3526184" y="3522833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168"/>
              <p:cNvCxnSpPr/>
              <p:nvPr/>
            </p:nvCxnSpPr>
            <p:spPr>
              <a:xfrm rot="5400000">
                <a:off x="3469326" y="3584351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169"/>
              <p:cNvCxnSpPr/>
              <p:nvPr/>
            </p:nvCxnSpPr>
            <p:spPr>
              <a:xfrm rot="5400000">
                <a:off x="3408739" y="3648666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170"/>
              <p:cNvCxnSpPr/>
              <p:nvPr/>
            </p:nvCxnSpPr>
            <p:spPr>
              <a:xfrm rot="5400000">
                <a:off x="3355607" y="3704590"/>
                <a:ext cx="221950" cy="933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0" name="정육면체 5"/>
              <p:cNvSpPr/>
              <p:nvPr/>
            </p:nvSpPr>
            <p:spPr>
              <a:xfrm>
                <a:off x="1994716" y="2042214"/>
                <a:ext cx="1149160" cy="1161000"/>
              </a:xfrm>
              <a:prstGeom prst="cube">
                <a:avLst>
                  <a:gd name="adj" fmla="val 62519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평행 사변형 143"/>
              <p:cNvSpPr/>
              <p:nvPr/>
            </p:nvSpPr>
            <p:spPr>
              <a:xfrm>
                <a:off x="2209184" y="2121559"/>
                <a:ext cx="741611" cy="545302"/>
              </a:xfrm>
              <a:prstGeom prst="parallelogram">
                <a:avLst>
                  <a:gd name="adj" fmla="val 100402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45" name="직선 연결선 20"/>
              <p:cNvCxnSpPr>
                <a:stCxn id="144" idx="3"/>
                <a:endCxn id="144" idx="1"/>
              </p:cNvCxnSpPr>
              <p:nvPr/>
            </p:nvCxnSpPr>
            <p:spPr>
              <a:xfrm rot="5400000" flipH="1" flipV="1">
                <a:off x="2307339" y="2120463"/>
                <a:ext cx="545302" cy="547495"/>
              </a:xfrm>
              <a:prstGeom prst="line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연결선 21"/>
              <p:cNvCxnSpPr/>
              <p:nvPr/>
            </p:nvCxnSpPr>
            <p:spPr>
              <a:xfrm>
                <a:off x="2717760" y="2159652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직선 연결선 146"/>
              <p:cNvCxnSpPr/>
              <p:nvPr/>
            </p:nvCxnSpPr>
            <p:spPr>
              <a:xfrm>
                <a:off x="2672085" y="2205326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147"/>
              <p:cNvCxnSpPr/>
              <p:nvPr/>
            </p:nvCxnSpPr>
            <p:spPr>
              <a:xfrm>
                <a:off x="2630139" y="2251001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151"/>
              <p:cNvCxnSpPr/>
              <p:nvPr/>
            </p:nvCxnSpPr>
            <p:spPr>
              <a:xfrm>
                <a:off x="2578784" y="2300404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152"/>
              <p:cNvCxnSpPr/>
              <p:nvPr/>
            </p:nvCxnSpPr>
            <p:spPr>
              <a:xfrm>
                <a:off x="2530400" y="2347943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직선 연결선 153"/>
              <p:cNvCxnSpPr/>
              <p:nvPr/>
            </p:nvCxnSpPr>
            <p:spPr>
              <a:xfrm>
                <a:off x="2479977" y="2400143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직선 연결선 154"/>
              <p:cNvCxnSpPr/>
              <p:nvPr/>
            </p:nvCxnSpPr>
            <p:spPr>
              <a:xfrm>
                <a:off x="2424136" y="2455140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직선 연결선 155"/>
              <p:cNvCxnSpPr/>
              <p:nvPr/>
            </p:nvCxnSpPr>
            <p:spPr>
              <a:xfrm>
                <a:off x="2369053" y="2508271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직선 연결선 156"/>
              <p:cNvCxnSpPr/>
              <p:nvPr/>
            </p:nvCxnSpPr>
            <p:spPr>
              <a:xfrm>
                <a:off x="2315921" y="2565132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157"/>
              <p:cNvCxnSpPr/>
              <p:nvPr/>
            </p:nvCxnSpPr>
            <p:spPr>
              <a:xfrm>
                <a:off x="2261857" y="2617332"/>
                <a:ext cx="190243" cy="933"/>
              </a:xfrm>
              <a:prstGeom prst="line">
                <a:avLst/>
              </a:prstGeom>
              <a:solidFill>
                <a:schemeClr val="bg2"/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0" name="TextBox 259"/>
              <p:cNvSpPr txBox="1"/>
              <p:nvPr/>
            </p:nvSpPr>
            <p:spPr>
              <a:xfrm>
                <a:off x="3907186" y="3947728"/>
                <a:ext cx="2056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Bended scintillation fibers</a:t>
                </a:r>
                <a:endParaRPr lang="ko-KR" altLang="en-US" sz="12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algn="ctr"/>
                <a:r>
                  <a:rPr lang="en-US" altLang="ko-KR" sz="1200" b="1" dirty="0" smtClean="0">
                    <a:latin typeface="Calibri" pitchFamily="34" charset="0"/>
                    <a:cs typeface="Times New Roman" pitchFamily="18" charset="0"/>
                  </a:rPr>
                  <a:t> (46 </a:t>
                </a:r>
                <a:r>
                  <a:rPr lang="en-US" altLang="ko-KR" sz="1200" b="1" dirty="0">
                    <a:latin typeface="Calibri" pitchFamily="34" charset="0"/>
                  </a:rPr>
                  <a:t>×</a:t>
                </a:r>
                <a:r>
                  <a:rPr lang="en-US" altLang="ko-KR" sz="1200" b="1" dirty="0" smtClean="0">
                    <a:latin typeface="Calibri" pitchFamily="34" charset="0"/>
                    <a:cs typeface="Times New Roman" pitchFamily="18" charset="0"/>
                  </a:rPr>
                  <a:t> 2 pieces)</a:t>
                </a:r>
              </a:p>
              <a:p>
                <a:pPr algn="ctr"/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47.0 mm </a:t>
                </a:r>
                <a:r>
                  <a:rPr lang="en-US" altLang="ko-KR" sz="1200" dirty="0" smtClean="0"/>
                  <a:t>×</a:t>
                </a:r>
                <a:r>
                  <a:rPr lang="en-US" altLang="ko-KR" sz="1200" dirty="0" smtClean="0">
                    <a:latin typeface="Times New Roman" pitchFamily="18" charset="0"/>
                    <a:cs typeface="Times New Roman" pitchFamily="18" charset="0"/>
                  </a:rPr>
                  <a:t> 2.0 mm</a:t>
                </a:r>
                <a:endParaRPr lang="ko-KR" altLang="en-US" sz="1200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262" name="직선 화살표 연결선 261"/>
              <p:cNvCxnSpPr>
                <a:stCxn id="260" idx="0"/>
              </p:cNvCxnSpPr>
              <p:nvPr/>
            </p:nvCxnSpPr>
            <p:spPr>
              <a:xfrm rot="16200000" flipV="1">
                <a:off x="4064060" y="3076476"/>
                <a:ext cx="571504" cy="1170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그룹 182"/>
              <p:cNvGrpSpPr/>
              <p:nvPr/>
            </p:nvGrpSpPr>
            <p:grpSpPr>
              <a:xfrm>
                <a:off x="1071538" y="2765288"/>
                <a:ext cx="757243" cy="1368000"/>
                <a:chOff x="1071538" y="2765288"/>
                <a:chExt cx="757243" cy="1368000"/>
              </a:xfrm>
            </p:grpSpPr>
            <p:sp>
              <p:nvSpPr>
                <p:cNvPr id="250" name="TextBox 249"/>
                <p:cNvSpPr txBox="1"/>
                <p:nvPr/>
              </p:nvSpPr>
              <p:spPr>
                <a:xfrm>
                  <a:off x="1071538" y="3328404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55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9" name="직선 화살표 연결선 278"/>
                <p:cNvCxnSpPr/>
                <p:nvPr/>
              </p:nvCxnSpPr>
              <p:spPr>
                <a:xfrm rot="5400000">
                  <a:off x="1088980" y="3448891"/>
                  <a:ext cx="136800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그룹 184"/>
              <p:cNvGrpSpPr/>
              <p:nvPr/>
            </p:nvGrpSpPr>
            <p:grpSpPr>
              <a:xfrm>
                <a:off x="1857356" y="4233480"/>
                <a:ext cx="1368000" cy="283120"/>
                <a:chOff x="1857356" y="4233480"/>
                <a:chExt cx="1368000" cy="283120"/>
              </a:xfrm>
            </p:grpSpPr>
            <p:cxnSp>
              <p:nvCxnSpPr>
                <p:cNvPr id="122" name="직선 화살표 연결선 121"/>
                <p:cNvCxnSpPr/>
                <p:nvPr/>
              </p:nvCxnSpPr>
              <p:spPr>
                <a:xfrm>
                  <a:off x="1857356" y="4233480"/>
                  <a:ext cx="136800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TextBox 126"/>
                <p:cNvSpPr txBox="1"/>
                <p:nvPr/>
              </p:nvSpPr>
              <p:spPr>
                <a:xfrm>
                  <a:off x="2167891" y="4239601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41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그룹 181"/>
              <p:cNvGrpSpPr/>
              <p:nvPr/>
            </p:nvGrpSpPr>
            <p:grpSpPr>
              <a:xfrm>
                <a:off x="1466634" y="2000240"/>
                <a:ext cx="1052326" cy="714380"/>
                <a:chOff x="1466634" y="2000240"/>
                <a:chExt cx="1052326" cy="714380"/>
              </a:xfrm>
            </p:grpSpPr>
            <p:cxnSp>
              <p:nvCxnSpPr>
                <p:cNvPr id="129" name="직선 화살표 연결선 128"/>
                <p:cNvCxnSpPr/>
                <p:nvPr/>
              </p:nvCxnSpPr>
              <p:spPr>
                <a:xfrm rot="10800000" flipV="1">
                  <a:off x="1803786" y="2000240"/>
                  <a:ext cx="715174" cy="7143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1466634" y="2105214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60.0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그룹 180"/>
              <p:cNvGrpSpPr/>
              <p:nvPr/>
            </p:nvGrpSpPr>
            <p:grpSpPr>
              <a:xfrm>
                <a:off x="3196016" y="2043685"/>
                <a:ext cx="757243" cy="432000"/>
                <a:chOff x="3177354" y="2034354"/>
                <a:chExt cx="757243" cy="432000"/>
              </a:xfrm>
            </p:grpSpPr>
            <p:cxnSp>
              <p:nvCxnSpPr>
                <p:cNvPr id="149" name="직선 화살표 연결선 148"/>
                <p:cNvCxnSpPr/>
                <p:nvPr/>
              </p:nvCxnSpPr>
              <p:spPr>
                <a:xfrm rot="5400000">
                  <a:off x="2989744" y="2249957"/>
                  <a:ext cx="43200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/>
                <p:cNvSpPr txBox="1"/>
                <p:nvPr/>
              </p:nvSpPr>
              <p:spPr>
                <a:xfrm>
                  <a:off x="3177354" y="2118333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15.0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그룹 189"/>
              <p:cNvGrpSpPr/>
              <p:nvPr/>
            </p:nvGrpSpPr>
            <p:grpSpPr>
              <a:xfrm>
                <a:off x="4106048" y="2888238"/>
                <a:ext cx="757243" cy="432000"/>
                <a:chOff x="3177354" y="2034354"/>
                <a:chExt cx="757243" cy="432000"/>
              </a:xfrm>
            </p:grpSpPr>
            <p:cxnSp>
              <p:nvCxnSpPr>
                <p:cNvPr id="191" name="직선 화살표 연결선 190"/>
                <p:cNvCxnSpPr/>
                <p:nvPr/>
              </p:nvCxnSpPr>
              <p:spPr>
                <a:xfrm rot="5400000">
                  <a:off x="2989744" y="2249957"/>
                  <a:ext cx="43200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3177354" y="2118333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10.0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그룹 193"/>
              <p:cNvGrpSpPr/>
              <p:nvPr/>
            </p:nvGrpSpPr>
            <p:grpSpPr>
              <a:xfrm>
                <a:off x="2546953" y="1643050"/>
                <a:ext cx="757243" cy="311329"/>
                <a:chOff x="1813911" y="3904283"/>
                <a:chExt cx="757243" cy="311329"/>
              </a:xfrm>
            </p:grpSpPr>
            <p:cxnSp>
              <p:nvCxnSpPr>
                <p:cNvPr id="195" name="직선 화살표 연결선 194"/>
                <p:cNvCxnSpPr/>
                <p:nvPr/>
              </p:nvCxnSpPr>
              <p:spPr>
                <a:xfrm>
                  <a:off x="2000232" y="4214818"/>
                  <a:ext cx="39600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TextBox 196"/>
                <p:cNvSpPr txBox="1"/>
                <p:nvPr/>
              </p:nvSpPr>
              <p:spPr>
                <a:xfrm>
                  <a:off x="1813911" y="3904283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10.0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그룹 197"/>
              <p:cNvGrpSpPr/>
              <p:nvPr/>
            </p:nvGrpSpPr>
            <p:grpSpPr>
              <a:xfrm>
                <a:off x="3571868" y="2509637"/>
                <a:ext cx="757243" cy="301998"/>
                <a:chOff x="1813911" y="3932276"/>
                <a:chExt cx="757243" cy="301998"/>
              </a:xfrm>
            </p:grpSpPr>
            <p:cxnSp>
              <p:nvCxnSpPr>
                <p:cNvPr id="199" name="직선 화살표 연결선 198"/>
                <p:cNvCxnSpPr/>
                <p:nvPr/>
              </p:nvCxnSpPr>
              <p:spPr>
                <a:xfrm>
                  <a:off x="2056218" y="4233480"/>
                  <a:ext cx="25200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TextBox 200"/>
                <p:cNvSpPr txBox="1"/>
                <p:nvPr/>
              </p:nvSpPr>
              <p:spPr>
                <a:xfrm>
                  <a:off x="1813911" y="3932276"/>
                  <a:ext cx="7572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latin typeface="Times New Roman" pitchFamily="18" charset="0"/>
                      <a:cs typeface="Times New Roman" pitchFamily="18" charset="0"/>
                    </a:rPr>
                    <a:t>10.0 mm</a:t>
                  </a:r>
                  <a:endParaRPr lang="ko-KR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4" name="그룹 366"/>
            <p:cNvGrpSpPr/>
            <p:nvPr/>
          </p:nvGrpSpPr>
          <p:grpSpPr>
            <a:xfrm>
              <a:off x="2928926" y="3000372"/>
              <a:ext cx="2500330" cy="142876"/>
              <a:chOff x="2928926" y="3000372"/>
              <a:chExt cx="2500330" cy="142876"/>
            </a:xfrm>
          </p:grpSpPr>
          <p:sp>
            <p:nvSpPr>
              <p:cNvPr id="362" name="타원 361"/>
              <p:cNvSpPr>
                <a:spLocks noChangeAspect="1"/>
              </p:cNvSpPr>
              <p:nvPr/>
            </p:nvSpPr>
            <p:spPr>
              <a:xfrm>
                <a:off x="2928926" y="3000372"/>
                <a:ext cx="142876" cy="142876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64" name="직선 화살표 연결선 363"/>
              <p:cNvCxnSpPr>
                <a:stCxn id="362" idx="6"/>
              </p:cNvCxnSpPr>
              <p:nvPr/>
            </p:nvCxnSpPr>
            <p:spPr>
              <a:xfrm flipV="1">
                <a:off x="3071802" y="3000372"/>
                <a:ext cx="2357454" cy="7143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Box 110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5. Detector modification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14414" y="4583866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Bended structure to avoid direct beam-exposure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Improvement in statistics: </a:t>
            </a:r>
            <a:r>
              <a:rPr lang="en-US" altLang="ko-KR" dirty="0" smtClean="0">
                <a:latin typeface="Calibri" pitchFamily="34" charset="0"/>
              </a:rPr>
              <a:t>{</a:t>
            </a:r>
            <a:r>
              <a:rPr lang="en-US" altLang="ko-KR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altLang="ko-KR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ko-KR" dirty="0" smtClean="0">
                <a:solidFill>
                  <a:srgbClr val="C00000"/>
                </a:solidFill>
                <a:latin typeface="Calibri" pitchFamily="34" charset="0"/>
              </a:rPr>
              <a:t>) 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altLang="ko-KR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sz="2000" dirty="0" smtClean="0">
                <a:latin typeface="Calibri" pitchFamily="34" charset="0"/>
              </a:rPr>
              <a:t>} (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Hz/cm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000" dirty="0" smtClean="0">
                <a:latin typeface="Calibri" pitchFamily="34" charset="0"/>
              </a:rPr>
              <a:t>)</a:t>
            </a:r>
            <a:endParaRPr lang="en-US" altLang="ko-KR" sz="2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	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- Increased fiber length (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mm </a:t>
            </a:r>
            <a:r>
              <a:rPr lang="en-US" altLang="ko-KR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→ ~ 20 mm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)</a:t>
            </a:r>
            <a:endParaRPr lang="en-US" altLang="ko-KR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</a:pP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	- Collimator slit removed (open width: 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mm </a:t>
            </a:r>
            <a:r>
              <a:rPr lang="en-US" altLang="ko-KR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→ 2 mm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)</a:t>
            </a:r>
            <a:endParaRPr lang="en-US" altLang="ko-KR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	- 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* movement speed will also be adjusted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16/19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8" name="직사각형 127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3766256" y="5929330"/>
            <a:ext cx="15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mounted Electronics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38303" y="375761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2 mm 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thickness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Gd + Epoxy mixture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29058" y="5334013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5 mm 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thickness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acryl plate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52885" y="312419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10 mm 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thickness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acryl plate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62396" y="2647469"/>
            <a:ext cx="15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~ 15 mm 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thickness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Gd + Epoxy mixture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49" name="그룹 148"/>
          <p:cNvGrpSpPr/>
          <p:nvPr/>
        </p:nvGrpSpPr>
        <p:grpSpPr>
          <a:xfrm flipH="1">
            <a:off x="1365357" y="1357298"/>
            <a:ext cx="2492263" cy="5072098"/>
            <a:chOff x="1274104" y="1571612"/>
            <a:chExt cx="2448707" cy="5072098"/>
          </a:xfrm>
        </p:grpSpPr>
        <p:grpSp>
          <p:nvGrpSpPr>
            <p:cNvPr id="121" name="그룹 120"/>
            <p:cNvGrpSpPr>
              <a:grpSpLocks noChangeAspect="1"/>
            </p:cNvGrpSpPr>
            <p:nvPr/>
          </p:nvGrpSpPr>
          <p:grpSpPr>
            <a:xfrm>
              <a:off x="1274104" y="2187236"/>
              <a:ext cx="2448707" cy="4456474"/>
              <a:chOff x="1477467" y="1142984"/>
              <a:chExt cx="3023095" cy="5501820"/>
            </a:xfrm>
          </p:grpSpPr>
          <p:sp>
            <p:nvSpPr>
              <p:cNvPr id="102" name="막힌 원호 101"/>
              <p:cNvSpPr/>
              <p:nvPr/>
            </p:nvSpPr>
            <p:spPr>
              <a:xfrm rot="10800000">
                <a:off x="1782286" y="2817691"/>
                <a:ext cx="1540646" cy="1701681"/>
              </a:xfrm>
              <a:prstGeom prst="blockArc">
                <a:avLst>
                  <a:gd name="adj1" fmla="val 15625545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막힌 원호 102"/>
              <p:cNvSpPr/>
              <p:nvPr/>
            </p:nvSpPr>
            <p:spPr>
              <a:xfrm rot="10800000">
                <a:off x="2246964" y="2469154"/>
                <a:ext cx="1540647" cy="1657183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막힌 원호 35"/>
              <p:cNvSpPr/>
              <p:nvPr/>
            </p:nvSpPr>
            <p:spPr>
              <a:xfrm rot="10800000">
                <a:off x="2242522" y="2469155"/>
                <a:ext cx="1540646" cy="1657183"/>
              </a:xfrm>
              <a:prstGeom prst="blockArc">
                <a:avLst>
                  <a:gd name="adj1" fmla="val 16308667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막힌 원호 36"/>
              <p:cNvSpPr/>
              <p:nvPr/>
            </p:nvSpPr>
            <p:spPr>
              <a:xfrm rot="10800000">
                <a:off x="2207775" y="2466850"/>
                <a:ext cx="1540645" cy="1657183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막힌 원호 37"/>
              <p:cNvSpPr/>
              <p:nvPr/>
            </p:nvSpPr>
            <p:spPr>
              <a:xfrm rot="10800000">
                <a:off x="2242511" y="2478044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막힌 원호 38"/>
              <p:cNvSpPr/>
              <p:nvPr/>
            </p:nvSpPr>
            <p:spPr>
              <a:xfrm rot="10800000">
                <a:off x="2143371" y="2508279"/>
                <a:ext cx="1540645" cy="1657183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막힌 원호 39"/>
              <p:cNvSpPr/>
              <p:nvPr/>
            </p:nvSpPr>
            <p:spPr>
              <a:xfrm rot="10800000">
                <a:off x="2206089" y="2497087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막힌 원호 40"/>
              <p:cNvSpPr/>
              <p:nvPr/>
            </p:nvSpPr>
            <p:spPr>
              <a:xfrm rot="10800000">
                <a:off x="2077339" y="2579945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막힌 원호 41"/>
              <p:cNvSpPr/>
              <p:nvPr/>
            </p:nvSpPr>
            <p:spPr>
              <a:xfrm rot="10800000">
                <a:off x="2151250" y="2579946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막힌 원호 42"/>
              <p:cNvSpPr/>
              <p:nvPr/>
            </p:nvSpPr>
            <p:spPr>
              <a:xfrm rot="10800000">
                <a:off x="2037591" y="2621375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막힌 원호 43"/>
              <p:cNvSpPr/>
              <p:nvPr/>
            </p:nvSpPr>
            <p:spPr>
              <a:xfrm rot="10800000">
                <a:off x="2111502" y="2621376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막힌 원호 44"/>
              <p:cNvSpPr/>
              <p:nvPr/>
            </p:nvSpPr>
            <p:spPr>
              <a:xfrm rot="10800000">
                <a:off x="1997843" y="2662804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막힌 원호 45"/>
              <p:cNvSpPr/>
              <p:nvPr/>
            </p:nvSpPr>
            <p:spPr>
              <a:xfrm rot="10800000">
                <a:off x="2071754" y="2662805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막힌 원호 46"/>
              <p:cNvSpPr/>
              <p:nvPr/>
            </p:nvSpPr>
            <p:spPr>
              <a:xfrm rot="10800000">
                <a:off x="1958095" y="2730186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막힌 원호 47"/>
              <p:cNvSpPr/>
              <p:nvPr/>
            </p:nvSpPr>
            <p:spPr>
              <a:xfrm rot="10800000">
                <a:off x="2032006" y="2730188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막힌 원호 48"/>
              <p:cNvSpPr/>
              <p:nvPr/>
            </p:nvSpPr>
            <p:spPr>
              <a:xfrm rot="10800000">
                <a:off x="1878600" y="2787093"/>
                <a:ext cx="1540646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막힌 원호 49"/>
              <p:cNvSpPr/>
              <p:nvPr/>
            </p:nvSpPr>
            <p:spPr>
              <a:xfrm rot="10800000">
                <a:off x="1952510" y="2787095"/>
                <a:ext cx="1540645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막힌 원호 50"/>
              <p:cNvSpPr/>
              <p:nvPr/>
            </p:nvSpPr>
            <p:spPr>
              <a:xfrm rot="10800000">
                <a:off x="1819250" y="2777465"/>
                <a:ext cx="1540645" cy="1744693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막힌 원호 51"/>
              <p:cNvSpPr/>
              <p:nvPr/>
            </p:nvSpPr>
            <p:spPr>
              <a:xfrm rot="10800000">
                <a:off x="1893161" y="2864977"/>
                <a:ext cx="1540645" cy="1657182"/>
              </a:xfrm>
              <a:prstGeom prst="blockArc">
                <a:avLst>
                  <a:gd name="adj1" fmla="val 16205034"/>
                  <a:gd name="adj2" fmla="val 21190376"/>
                  <a:gd name="adj3" fmla="val 4539"/>
                </a:avLst>
              </a:prstGeom>
              <a:solidFill>
                <a:schemeClr val="bg1"/>
              </a:solidFill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정육면체 67"/>
              <p:cNvSpPr/>
              <p:nvPr/>
            </p:nvSpPr>
            <p:spPr>
              <a:xfrm>
                <a:off x="2068399" y="3563134"/>
                <a:ext cx="874467" cy="709494"/>
              </a:xfrm>
              <a:prstGeom prst="cube">
                <a:avLst>
                  <a:gd name="adj" fmla="val 7424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정육면체 68"/>
              <p:cNvSpPr/>
              <p:nvPr/>
            </p:nvSpPr>
            <p:spPr>
              <a:xfrm>
                <a:off x="1585684" y="4032441"/>
                <a:ext cx="874467" cy="709494"/>
              </a:xfrm>
              <a:prstGeom prst="cube">
                <a:avLst>
                  <a:gd name="adj" fmla="val 7424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정육면체 5"/>
              <p:cNvSpPr/>
              <p:nvPr/>
            </p:nvSpPr>
            <p:spPr>
              <a:xfrm>
                <a:off x="1478633" y="4210584"/>
                <a:ext cx="1585213" cy="632889"/>
              </a:xfrm>
              <a:prstGeom prst="cube">
                <a:avLst>
                  <a:gd name="adj" fmla="val 84406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정육면체 70"/>
              <p:cNvSpPr/>
              <p:nvPr/>
            </p:nvSpPr>
            <p:spPr>
              <a:xfrm>
                <a:off x="1477467" y="3248306"/>
                <a:ext cx="643617" cy="1491964"/>
              </a:xfrm>
              <a:prstGeom prst="cube">
                <a:avLst>
                  <a:gd name="adj" fmla="val 83689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정육면체 88"/>
              <p:cNvSpPr/>
              <p:nvPr/>
            </p:nvSpPr>
            <p:spPr>
              <a:xfrm>
                <a:off x="2409523" y="3886668"/>
                <a:ext cx="714162" cy="859752"/>
              </a:xfrm>
              <a:prstGeom prst="cube">
                <a:avLst>
                  <a:gd name="adj" fmla="val 75304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평행 사변형 17"/>
              <p:cNvSpPr>
                <a:spLocks noChangeAspect="1"/>
              </p:cNvSpPr>
              <p:nvPr/>
            </p:nvSpPr>
            <p:spPr>
              <a:xfrm rot="8033556">
                <a:off x="2493447" y="4264742"/>
                <a:ext cx="730618" cy="115123"/>
              </a:xfrm>
              <a:prstGeom prst="parallelogram">
                <a:avLst>
                  <a:gd name="adj" fmla="val 10350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92" name="직선 연결선 91"/>
              <p:cNvCxnSpPr/>
              <p:nvPr/>
            </p:nvCxnSpPr>
            <p:spPr>
              <a:xfrm rot="16200000" flipH="1" flipV="1">
                <a:off x="2638433" y="4110338"/>
                <a:ext cx="440644" cy="42393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/>
              <p:cNvCxnSpPr/>
              <p:nvPr/>
            </p:nvCxnSpPr>
            <p:spPr>
              <a:xfrm rot="5400000">
                <a:off x="2950154" y="4138680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/>
              <p:cNvCxnSpPr/>
              <p:nvPr/>
            </p:nvCxnSpPr>
            <p:spPr>
              <a:xfrm rot="5400000">
                <a:off x="2910613" y="4184518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 rot="5400000">
                <a:off x="2868625" y="4226509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 rot="5400000">
                <a:off x="2824534" y="4266397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/>
              <p:cNvCxnSpPr/>
              <p:nvPr/>
            </p:nvCxnSpPr>
            <p:spPr>
              <a:xfrm rot="5400000">
                <a:off x="2780445" y="4316783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 rot="5400000">
                <a:off x="2734251" y="4360879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 rot="5400000">
                <a:off x="2691563" y="4407066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rot="5400000">
                <a:off x="2646075" y="4455352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rot="5400000">
                <a:off x="2606184" y="4497340"/>
                <a:ext cx="166637" cy="70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정육면체 5"/>
              <p:cNvSpPr/>
              <p:nvPr/>
            </p:nvSpPr>
            <p:spPr>
              <a:xfrm>
                <a:off x="1584445" y="3250204"/>
                <a:ext cx="862775" cy="871664"/>
              </a:xfrm>
              <a:prstGeom prst="cube">
                <a:avLst>
                  <a:gd name="adj" fmla="val 62519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" name="평행 사변형 76"/>
              <p:cNvSpPr/>
              <p:nvPr/>
            </p:nvSpPr>
            <p:spPr>
              <a:xfrm>
                <a:off x="1745464" y="3308821"/>
                <a:ext cx="556792" cy="409405"/>
              </a:xfrm>
              <a:prstGeom prst="parallelogram">
                <a:avLst>
                  <a:gd name="adj" fmla="val 10040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78" name="직선 연결선 20"/>
              <p:cNvCxnSpPr>
                <a:stCxn id="77" idx="3"/>
                <a:endCxn id="77" idx="1"/>
              </p:cNvCxnSpPr>
              <p:nvPr/>
            </p:nvCxnSpPr>
            <p:spPr>
              <a:xfrm rot="5400000" flipH="1" flipV="1">
                <a:off x="1819158" y="3307998"/>
                <a:ext cx="409405" cy="41105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21"/>
              <p:cNvCxnSpPr/>
              <p:nvPr/>
            </p:nvCxnSpPr>
            <p:spPr>
              <a:xfrm>
                <a:off x="2127297" y="3337420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2093004" y="3371712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>
                <a:off x="2061511" y="3406004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>
                <a:off x="2022955" y="3443095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1986629" y="3478787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1948772" y="3517978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>
                <a:off x="1906847" y="3559269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1865492" y="3599159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>
                <a:off x="1825601" y="3641849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/>
              <p:cNvCxnSpPr/>
              <p:nvPr/>
            </p:nvCxnSpPr>
            <p:spPr>
              <a:xfrm>
                <a:off x="1785010" y="3681040"/>
                <a:ext cx="142832" cy="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정육면체 5"/>
              <p:cNvSpPr/>
              <p:nvPr/>
            </p:nvSpPr>
            <p:spPr>
              <a:xfrm>
                <a:off x="1905356" y="3451653"/>
                <a:ext cx="1054527" cy="643617"/>
              </a:xfrm>
              <a:prstGeom prst="cube">
                <a:avLst>
                  <a:gd name="adj" fmla="val 84406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정육면체 75"/>
              <p:cNvSpPr/>
              <p:nvPr/>
            </p:nvSpPr>
            <p:spPr>
              <a:xfrm>
                <a:off x="2409193" y="3451653"/>
                <a:ext cx="643617" cy="973020"/>
              </a:xfrm>
              <a:prstGeom prst="cube">
                <a:avLst>
                  <a:gd name="adj" fmla="val 84522"/>
                </a:avLst>
              </a:prstGeom>
              <a:solidFill>
                <a:schemeClr val="tx1">
                  <a:alpha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정육면체 187"/>
              <p:cNvSpPr/>
              <p:nvPr/>
            </p:nvSpPr>
            <p:spPr>
              <a:xfrm>
                <a:off x="2395617" y="2054228"/>
                <a:ext cx="1199111" cy="4144980"/>
              </a:xfrm>
              <a:prstGeom prst="cube">
                <a:avLst>
                  <a:gd name="adj" fmla="val 88265"/>
                </a:avLst>
              </a:prstGeom>
              <a:solidFill>
                <a:srgbClr val="00B050">
                  <a:alpha val="75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정육면체 71"/>
              <p:cNvSpPr/>
              <p:nvPr/>
            </p:nvSpPr>
            <p:spPr>
              <a:xfrm>
                <a:off x="2566481" y="1564469"/>
                <a:ext cx="1542601" cy="5079243"/>
              </a:xfrm>
              <a:prstGeom prst="cube">
                <a:avLst>
                  <a:gd name="adj" fmla="val 92718"/>
                </a:avLst>
              </a:prstGeom>
              <a:solidFill>
                <a:schemeClr val="bg1">
                  <a:alpha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정육면체 73"/>
              <p:cNvSpPr/>
              <p:nvPr/>
            </p:nvSpPr>
            <p:spPr>
              <a:xfrm>
                <a:off x="2678447" y="1500174"/>
                <a:ext cx="1553715" cy="5144630"/>
              </a:xfrm>
              <a:prstGeom prst="cube">
                <a:avLst>
                  <a:gd name="adj" fmla="val 96025"/>
                </a:avLst>
              </a:prstGeom>
              <a:solidFill>
                <a:srgbClr val="FFC000">
                  <a:alpha val="25000"/>
                </a:srgb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정육면체 65"/>
              <p:cNvSpPr/>
              <p:nvPr/>
            </p:nvSpPr>
            <p:spPr>
              <a:xfrm>
                <a:off x="2739425" y="1500175"/>
                <a:ext cx="1761137" cy="5144441"/>
              </a:xfrm>
              <a:prstGeom prst="cube">
                <a:avLst>
                  <a:gd name="adj" fmla="val 85123"/>
                </a:avLst>
              </a:prstGeom>
              <a:solidFill>
                <a:schemeClr val="tx1">
                  <a:alpha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33" name="직선 연결선 132"/>
              <p:cNvCxnSpPr/>
              <p:nvPr/>
            </p:nvCxnSpPr>
            <p:spPr>
              <a:xfrm flipV="1">
                <a:off x="1907823" y="2992657"/>
                <a:ext cx="0" cy="1000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정육면체 133"/>
              <p:cNvSpPr/>
              <p:nvPr/>
            </p:nvSpPr>
            <p:spPr>
              <a:xfrm>
                <a:off x="1900799" y="1142984"/>
                <a:ext cx="2592000" cy="1857388"/>
              </a:xfrm>
              <a:prstGeom prst="cube">
                <a:avLst>
                  <a:gd name="adj" fmla="val 80288"/>
                </a:avLst>
              </a:prstGeom>
              <a:solidFill>
                <a:srgbClr val="FFFF00">
                  <a:alpha val="25000"/>
                </a:srgb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5" name="정육면체 154"/>
            <p:cNvSpPr/>
            <p:nvPr/>
          </p:nvSpPr>
          <p:spPr>
            <a:xfrm>
              <a:off x="1616941" y="1571612"/>
              <a:ext cx="2098800" cy="1821986"/>
            </a:xfrm>
            <a:prstGeom prst="cube">
              <a:avLst>
                <a:gd name="adj" fmla="val 66476"/>
              </a:avLst>
            </a:prstGeom>
            <a:solidFill>
              <a:schemeClr val="bg1"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3857620" y="1857364"/>
            <a:ext cx="15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30~40 mm 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thickness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acryl plate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6" name="그림 125" descr="사진09021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500174"/>
            <a:ext cx="3161132" cy="4643470"/>
          </a:xfrm>
          <a:prstGeom prst="rect">
            <a:avLst/>
          </a:prstGeom>
        </p:spPr>
      </p:pic>
      <p:cxnSp>
        <p:nvCxnSpPr>
          <p:cNvPr id="122" name="직선 화살표 연결선 121"/>
          <p:cNvCxnSpPr>
            <a:stCxn id="123" idx="1"/>
          </p:cNvCxnSpPr>
          <p:nvPr/>
        </p:nvCxnSpPr>
        <p:spPr>
          <a:xfrm rot="10800000">
            <a:off x="3000364" y="5786454"/>
            <a:ext cx="765892" cy="28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/>
          <p:nvPr/>
        </p:nvCxnSpPr>
        <p:spPr>
          <a:xfrm rot="10800000" flipV="1">
            <a:off x="2838438" y="3988448"/>
            <a:ext cx="1190340" cy="1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>
            <a:stCxn id="135" idx="1"/>
          </p:cNvCxnSpPr>
          <p:nvPr/>
        </p:nvCxnSpPr>
        <p:spPr>
          <a:xfrm rot="10800000">
            <a:off x="2928926" y="5476890"/>
            <a:ext cx="1000132" cy="87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/>
          <p:nvPr/>
        </p:nvCxnSpPr>
        <p:spPr>
          <a:xfrm rot="10800000" flipV="1">
            <a:off x="3124191" y="3371549"/>
            <a:ext cx="9286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/>
          <p:nvPr/>
        </p:nvCxnSpPr>
        <p:spPr>
          <a:xfrm rot="10800000">
            <a:off x="2957502" y="2876157"/>
            <a:ext cx="100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직선 화살표 연결선 158"/>
          <p:cNvCxnSpPr>
            <a:stCxn id="158" idx="1"/>
          </p:cNvCxnSpPr>
          <p:nvPr/>
        </p:nvCxnSpPr>
        <p:spPr>
          <a:xfrm rot="10800000" flipV="1">
            <a:off x="2726360" y="2088196"/>
            <a:ext cx="1131260" cy="11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5. Detector modification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17/19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1063" y="147615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Candara" pitchFamily="34" charset="0"/>
              </a:rPr>
              <a:t>Contents</a:t>
            </a:r>
            <a:endParaRPr lang="ko-KR" altLang="en-US" sz="2500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6821" y="1214422"/>
            <a:ext cx="7000924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500" dirty="0" smtClean="0">
                <a:latin typeface="Calibri" pitchFamily="34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500" dirty="0" smtClean="0">
                <a:latin typeface="Calibri" pitchFamily="34" charset="0"/>
              </a:rPr>
              <a:t>Detector Characteristics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ko-KR" sz="2000" dirty="0" smtClean="0">
                <a:latin typeface="Calibri" pitchFamily="34" charset="0"/>
              </a:rPr>
              <a:t>Scintillation fiber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ko-KR" sz="2000" dirty="0" smtClean="0">
                <a:latin typeface="Calibri" pitchFamily="34" charset="0"/>
              </a:rPr>
              <a:t>Si-photodiode array and Electronics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ko-KR" sz="2000" dirty="0">
                <a:latin typeface="Calibri" pitchFamily="34" charset="0"/>
              </a:rPr>
              <a:t>P</a:t>
            </a:r>
            <a:r>
              <a:rPr lang="en-US" altLang="ko-KR" sz="2000" dirty="0" smtClean="0">
                <a:latin typeface="Calibri" pitchFamily="34" charset="0"/>
              </a:rPr>
              <a:t>rotection system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ko-KR" sz="2000" dirty="0">
                <a:latin typeface="Calibri" pitchFamily="34" charset="0"/>
              </a:rPr>
              <a:t>C</a:t>
            </a:r>
            <a:r>
              <a:rPr lang="en-US" altLang="ko-KR" sz="2000" dirty="0" smtClean="0">
                <a:latin typeface="Calibri" pitchFamily="34" charset="0"/>
              </a:rPr>
              <a:t>ontrol device for scan operations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500" dirty="0" smtClean="0">
                <a:latin typeface="Calibri" pitchFamily="34" charset="0"/>
              </a:rPr>
              <a:t>Test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ko-KR" sz="2000" dirty="0" smtClean="0">
                <a:latin typeface="Calibri" pitchFamily="34" charset="0"/>
              </a:rPr>
              <a:t>Calibration by X-ray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ko-KR" sz="2000" dirty="0" smtClean="0">
                <a:latin typeface="Calibri" pitchFamily="34" charset="0"/>
              </a:rPr>
              <a:t>Neutron-beam profile measurement at KIRAMS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500" dirty="0" smtClean="0">
                <a:latin typeface="Calibri" pitchFamily="34" charset="0"/>
              </a:rPr>
              <a:t>Beam-profile images in absorbed dose rates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500" dirty="0" smtClean="0">
                <a:latin typeface="Calibri" pitchFamily="34" charset="0"/>
              </a:rPr>
              <a:t>Detector modification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500" dirty="0" smtClean="0">
                <a:latin typeface="Calibri" pitchFamily="34" charset="0"/>
              </a:rPr>
              <a:t>Conclusions and Prospects</a:t>
            </a:r>
            <a:endParaRPr lang="ko-KR" altLang="en-US" sz="2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6. Conclusions and Prospects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1071546"/>
            <a:ext cx="728667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	</a:t>
            </a:r>
            <a:r>
              <a:rPr kumimoji="0" lang="en-US" altLang="ko-KR" sz="2500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Conclusions</a:t>
            </a:r>
          </a:p>
          <a:p>
            <a:pPr marL="514350" indent="-514350">
              <a:buSzPct val="75000"/>
              <a:buFont typeface="+mj-lt"/>
              <a:buAutoNum type="arabicParenR"/>
            </a:pPr>
            <a:endParaRPr kumimoji="0" lang="en-US" altLang="ko-KR" sz="2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Fast-neutron beam </a:t>
            </a: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profile was successfully measured.</a:t>
            </a:r>
          </a:p>
          <a:p>
            <a:pPr marL="514350" indent="-514350">
              <a:buSzPct val="75000"/>
              <a:buFont typeface="+mj-lt"/>
              <a:buAutoNum type="arabicParenR"/>
            </a:pPr>
            <a:endParaRPr lang="en-US" altLang="ko-KR" sz="1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 algn="dist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The detector composed of scintillation fiber and current-integration mode electronics was proved as a reliable </a:t>
            </a:r>
          </a:p>
          <a:p>
            <a:pPr marL="514350" indent="-514350">
              <a:buSzPct val="75000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	instrument for the beam-profile measurement.</a:t>
            </a:r>
          </a:p>
          <a:p>
            <a:pPr marL="514350" indent="-514350">
              <a:buSzPct val="75000"/>
            </a:pPr>
            <a:endParaRPr lang="en-US" altLang="ko-KR" sz="1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  <a:buFont typeface="+mj-lt"/>
              <a:buAutoNum type="arabicParenR" startAt="3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High-precision data measurement:</a:t>
            </a:r>
          </a:p>
          <a:p>
            <a:pPr marL="514350" indent="-514350">
              <a:buSzPct val="75000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	not only beam area but also beam-halo </a:t>
            </a: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wer</a:t>
            </a: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e observed.</a:t>
            </a:r>
          </a:p>
          <a:p>
            <a:pPr marL="514350" indent="-514350">
              <a:buSzPct val="75000"/>
            </a:pPr>
            <a:endParaRPr kumimoji="0" lang="en-US" altLang="ko-KR" sz="1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  <a:buFont typeface="+mj-lt"/>
              <a:buAutoNum type="arabicParenR" startAt="4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Stable beam-profile measurement is possible</a:t>
            </a:r>
          </a:p>
          <a:p>
            <a:pPr marL="514350" indent="-514350">
              <a:buSzPct val="75000"/>
              <a:buFont typeface="+mj-lt"/>
              <a:buAutoNum type="arabicParenR" startAt="4"/>
            </a:pPr>
            <a:endParaRPr lang="en-US" altLang="ko-KR" sz="1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  <a:buFont typeface="+mj-lt"/>
              <a:buAutoNum type="arabicParenR" startAt="4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Direct result (charge distribution) can be converted to absorbed dose rates by Geant4 simulation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18/19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5" name="직사각형 194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89" name="TextBox 488"/>
          <p:cNvSpPr txBox="1"/>
          <p:nvPr/>
        </p:nvSpPr>
        <p:spPr>
          <a:xfrm>
            <a:off x="104778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19/19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6. Conclusions and Prospects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14414" y="1071546"/>
            <a:ext cx="71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	</a:t>
            </a:r>
            <a:r>
              <a:rPr kumimoji="0" lang="en-US" altLang="ko-KR" sz="2500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Prospects</a:t>
            </a:r>
          </a:p>
          <a:p>
            <a:pPr marL="514350" indent="-514350">
              <a:buSzPct val="75000"/>
            </a:pPr>
            <a:endParaRPr kumimoji="0" lang="en-US" altLang="ko-KR" sz="2000" dirty="0" smtClean="0">
              <a:solidFill>
                <a:srgbClr val="FF0000"/>
              </a:solidFill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Second neutron-beam test arranged at KIRAMS: March 16</a:t>
            </a:r>
          </a:p>
          <a:p>
            <a:pPr marL="514350" indent="-514350">
              <a:buSzPct val="75000"/>
              <a:buFont typeface="+mj-lt"/>
              <a:buAutoNum type="arabicParenR"/>
            </a:pPr>
            <a:endParaRPr lang="en-US" altLang="ko-KR" sz="1000" dirty="0" smtClean="0"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ea typeface="맑은 고딕" pitchFamily="50" charset="-127"/>
              </a:rPr>
              <a:t>Further, and deeper simulations by Geant4 are required for precise absorbed/equivalent dose rates calculation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72874" y="3286124"/>
            <a:ext cx="5286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latin typeface="Calibri" pitchFamily="34" charset="0"/>
              </a:rPr>
              <a:t>Thank you!</a:t>
            </a:r>
            <a:endParaRPr lang="ko-KR" altLang="en-US" sz="5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 </a:t>
            </a:r>
            <a:r>
              <a:rPr lang="en-US" altLang="ko-KR" sz="2000" dirty="0" smtClean="0">
                <a:latin typeface="Candara" pitchFamily="34" charset="0"/>
              </a:rPr>
              <a:t>- Signal produce</a:t>
            </a:r>
            <a:endParaRPr lang="en-US" altLang="ko-KR" sz="2000" dirty="0" smtClean="0">
              <a:latin typeface="Calibri" pitchFamily="34" charset="0"/>
            </a:endParaRPr>
          </a:p>
        </p:txBody>
      </p:sp>
      <p:pic>
        <p:nvPicPr>
          <p:cNvPr id="101" name="Picture 2" descr="C:\Documents and Settings\Administrator\바탕 화면\CERN_할일\원자력사업\2009대형\fi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7059" y="4286256"/>
            <a:ext cx="2686773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2" name="TextBox 101"/>
          <p:cNvSpPr txBox="1"/>
          <p:nvPr/>
        </p:nvSpPr>
        <p:spPr>
          <a:xfrm>
            <a:off x="1295183" y="1034837"/>
            <a:ext cx="7500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  <a:cs typeface="Times New Roman"/>
              </a:rPr>
              <a:t>Elastic scatterings</a:t>
            </a:r>
          </a:p>
          <a:p>
            <a:pPr marL="857250" lvl="1" indent="-400050">
              <a:buSzPct val="75000"/>
              <a:buFont typeface="+mj-lt"/>
              <a:buAutoNum type="romanUcPeriod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n-p elastic scattering: deposited energy by recoiled proton</a:t>
            </a:r>
          </a:p>
          <a:p>
            <a:pPr marL="857250" lvl="1" indent="-400050">
              <a:buSzPct val="75000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	(dominant)</a:t>
            </a:r>
          </a:p>
          <a:p>
            <a:pPr marL="857250" lvl="1" indent="-400050">
              <a:buSzPct val="75000"/>
              <a:buFont typeface="+mj-lt"/>
              <a:buAutoNum type="romanUcPeriod" startAt="2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n-</a:t>
            </a:r>
            <a:r>
              <a:rPr lang="en-US" altLang="ko-KR" baseline="30000" dirty="0" smtClean="0">
                <a:latin typeface="Calibri" pitchFamily="34" charset="0"/>
                <a:cs typeface="Times New Roman"/>
              </a:rPr>
              <a:t>12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C elastic scattering: deposited energy by recoiled </a:t>
            </a:r>
            <a:r>
              <a:rPr lang="en-US" altLang="ko-KR" baseline="30000" dirty="0" smtClean="0">
                <a:latin typeface="Calibri" pitchFamily="34" charset="0"/>
                <a:cs typeface="Times New Roman"/>
              </a:rPr>
              <a:t>12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C</a:t>
            </a:r>
          </a:p>
          <a:p>
            <a:pPr marL="857250" lvl="1" indent="-400050">
              <a:buSzPct val="75000"/>
              <a:buFont typeface="+mj-lt"/>
              <a:buAutoNum type="romanUcPeriod" startAt="2"/>
            </a:pP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Neutron signal is proportional to deposited energy</a:t>
            </a:r>
          </a:p>
          <a:p>
            <a:pPr marL="857250" lvl="1" indent="-400050">
              <a:buSzPct val="75000"/>
              <a:buFont typeface="+mj-lt"/>
              <a:buAutoNum type="romanUcPeriod" startAt="2"/>
            </a:pP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 beam-profile images directly reflects the distribution of</a:t>
            </a:r>
          </a:p>
          <a:p>
            <a:pPr marL="857250" lvl="1" indent="-400050">
              <a:buSzPct val="75000"/>
            </a:pP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	absorbed doses</a:t>
            </a:r>
          </a:p>
          <a:p>
            <a:pPr marL="342900" indent="-342900">
              <a:buSzPct val="75000"/>
            </a:pPr>
            <a:endParaRPr lang="en-US" altLang="ko-KR" sz="1000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SzPct val="75000"/>
              <a:buFont typeface="+mj-lt"/>
              <a:buAutoNum type="arabicParenR" startAt="2"/>
            </a:pPr>
            <a:r>
              <a:rPr lang="en-US" altLang="ko-KR" sz="2000" dirty="0" smtClean="0">
                <a:latin typeface="Calibri" pitchFamily="34" charset="0"/>
                <a:cs typeface="Times New Roman"/>
              </a:rPr>
              <a:t>Inelastic scatterings</a:t>
            </a:r>
          </a:p>
          <a:p>
            <a:pPr marL="800100" lvl="1" indent="-342900">
              <a:buSzPct val="75000"/>
              <a:buFont typeface="+mj-lt"/>
              <a:buAutoNum type="romanUcPeriod"/>
            </a:pPr>
            <a:r>
              <a:rPr lang="en-US" altLang="ko-KR" sz="2000" dirty="0" smtClean="0">
                <a:latin typeface="Calibri" pitchFamily="34" charset="0"/>
              </a:rPr>
              <a:t>p(n , </a:t>
            </a:r>
            <a:r>
              <a:rPr lang="el-GR" altLang="ko-KR" sz="2000" dirty="0" smtClean="0">
                <a:latin typeface="Calibri" pitchFamily="34" charset="0"/>
              </a:rPr>
              <a:t>γ</a:t>
            </a:r>
            <a:r>
              <a:rPr lang="en-US" altLang="ko-KR" sz="2000" dirty="0" smtClean="0">
                <a:latin typeface="Calibri" pitchFamily="34" charset="0"/>
              </a:rPr>
              <a:t>)d 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ko-KR" sz="2000" dirty="0" smtClean="0">
                <a:latin typeface="Calibri" pitchFamily="34" charset="0"/>
              </a:rPr>
              <a:t>  signals by secondary deuteron</a:t>
            </a:r>
            <a:r>
              <a:rPr lang="en-US" altLang="ko-KR" sz="2000" dirty="0" smtClean="0">
                <a:latin typeface="Calibri" pitchFamily="34" charset="0"/>
                <a:cs typeface="Times New Roman"/>
              </a:rPr>
              <a:t> </a:t>
            </a:r>
          </a:p>
          <a:p>
            <a:pPr marL="800100" lvl="1" indent="-342900">
              <a:buSzPct val="75000"/>
              <a:buFont typeface="+mj-lt"/>
              <a:buAutoNum type="romanUcPeriod"/>
            </a:pPr>
            <a:r>
              <a:rPr lang="en-US" altLang="ko-KR" dirty="0" smtClean="0">
                <a:latin typeface="Calibri" pitchFamily="34" charset="0"/>
              </a:rPr>
              <a:t>n + </a:t>
            </a:r>
            <a:r>
              <a:rPr lang="en-US" altLang="ko-KR" baseline="30000" dirty="0" smtClean="0">
                <a:latin typeface="Calibri" pitchFamily="34" charset="0"/>
              </a:rPr>
              <a:t>12</a:t>
            </a:r>
            <a:r>
              <a:rPr lang="en-US" altLang="ko-KR" dirty="0" smtClean="0">
                <a:latin typeface="Calibri" pitchFamily="34" charset="0"/>
              </a:rPr>
              <a:t>C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ko-KR" dirty="0" smtClean="0">
                <a:latin typeface="Calibri" pitchFamily="34" charset="0"/>
              </a:rPr>
              <a:t> 3 </a:t>
            </a:r>
            <a:r>
              <a:rPr lang="en-US" altLang="ko-KR" dirty="0" err="1" smtClean="0">
                <a:latin typeface="Calibri" pitchFamily="34" charset="0"/>
              </a:rPr>
              <a:t>α’s</a:t>
            </a:r>
            <a:endParaRPr lang="en-US" altLang="ko-KR" dirty="0" smtClean="0">
              <a:latin typeface="Calibri" pitchFamily="34" charset="0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4079" y="4286256"/>
            <a:ext cx="506506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 </a:t>
            </a:r>
            <a:r>
              <a:rPr lang="en-US" altLang="ko-KR" sz="2000" dirty="0" smtClean="0">
                <a:latin typeface="Candara" pitchFamily="34" charset="0"/>
              </a:rPr>
              <a:t>- Gadolinium</a:t>
            </a:r>
            <a:endParaRPr lang="en-US" altLang="ko-KR" sz="2000" dirty="0" smtClean="0">
              <a:latin typeface="Calibri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261069" y="937825"/>
          <a:ext cx="7572428" cy="3182033"/>
        </p:xfrm>
        <a:graphic>
          <a:graphicData uri="http://schemas.openxmlformats.org/drawingml/2006/table">
            <a:tbl>
              <a:tblPr/>
              <a:tblGrid>
                <a:gridCol w="1077275"/>
                <a:gridCol w="2029050"/>
                <a:gridCol w="1556791"/>
                <a:gridCol w="2909312"/>
              </a:tblGrid>
              <a:tr h="28993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동위원소 </a:t>
                      </a:r>
                      <a:r>
                        <a:rPr lang="ko-KR" altLang="en-US" sz="900" dirty="0" err="1">
                          <a:solidFill>
                            <a:srgbClr val="000000"/>
                          </a:solidFill>
                          <a:latin typeface="바탕"/>
                        </a:rPr>
                        <a:t>질량비</a:t>
                      </a: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내부전환에 의해 발생하는 전자의 에너지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3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질량수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존재비 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Energy (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내부전환 확률 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(%)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152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0.2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9.82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154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4.19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155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14.8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바탕"/>
                        </a:rPr>
                        <a:t>71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바탕"/>
                        </a:rPr>
                        <a:t>26.80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156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20.5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78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6.17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157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15.7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81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4.97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158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24.8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88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1.16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160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21.8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131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3.41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여백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150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이상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~2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_x84981216" descr="EMB000014b439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422" y="4205311"/>
            <a:ext cx="4139756" cy="250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929322" y="4643446"/>
            <a:ext cx="27146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</a:pPr>
            <a:r>
              <a:rPr lang="en-US" altLang="ko-KR" sz="2000" baseline="30000" dirty="0" smtClean="0">
                <a:solidFill>
                  <a:srgbClr val="002060"/>
                </a:solidFill>
                <a:latin typeface="Calibri" pitchFamily="34" charset="0"/>
                <a:ea typeface="맑은 고딕" pitchFamily="50" charset="-127"/>
              </a:rPr>
              <a:t>157</a:t>
            </a:r>
            <a:r>
              <a:rPr lang="en-US" altLang="ko-KR" sz="2000" dirty="0" smtClean="0">
                <a:solidFill>
                  <a:srgbClr val="002060"/>
                </a:solidFill>
                <a:latin typeface="Calibri" pitchFamily="34" charset="0"/>
                <a:ea typeface="맑은 고딕" pitchFamily="50" charset="-127"/>
              </a:rPr>
              <a:t>Gd: </a:t>
            </a:r>
            <a:r>
              <a:rPr lang="en-US" altLang="ko-KR" sz="2000" dirty="0" smtClean="0">
                <a:solidFill>
                  <a:srgbClr val="0020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6.3 </a:t>
            </a:r>
            <a:r>
              <a:rPr lang="en-US" altLang="ko-KR" sz="2000" dirty="0" smtClean="0">
                <a:solidFill>
                  <a:srgbClr val="002060"/>
                </a:solidFill>
                <a:cs typeface="Times New Roman" pitchFamily="18" charset="0"/>
              </a:rPr>
              <a:t>×</a:t>
            </a:r>
            <a:r>
              <a:rPr lang="en-US" altLang="ko-KR" sz="2000" dirty="0" smtClean="0">
                <a:solidFill>
                  <a:srgbClr val="0020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10</a:t>
            </a:r>
            <a:r>
              <a:rPr lang="en-US" altLang="ko-KR" sz="2000" baseline="30000" dirty="0" smtClean="0">
                <a:solidFill>
                  <a:srgbClr val="0020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6</a:t>
            </a:r>
            <a:r>
              <a:rPr lang="en-US" altLang="ko-KR" sz="2000" dirty="0" smtClean="0">
                <a:solidFill>
                  <a:srgbClr val="0020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barn</a:t>
            </a:r>
            <a:endParaRPr lang="en-US" altLang="ko-KR" sz="2000" dirty="0" smtClean="0">
              <a:solidFill>
                <a:srgbClr val="002060"/>
              </a:solidFill>
              <a:latin typeface="Calibri" pitchFamily="34" charset="0"/>
              <a:ea typeface="맑은 고딕" pitchFamily="50" charset="-127"/>
            </a:endParaRPr>
          </a:p>
          <a:p>
            <a:pPr marL="514350" indent="-514350">
              <a:lnSpc>
                <a:spcPts val="3000"/>
              </a:lnSpc>
              <a:buSzPct val="75000"/>
            </a:pPr>
            <a:r>
              <a:rPr lang="en-US" altLang="ko-KR" sz="2000" baseline="30000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155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Gd: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3.6 </a:t>
            </a:r>
            <a:r>
              <a:rPr lang="en-US" altLang="ko-KR" sz="2000" dirty="0" smtClean="0">
                <a:solidFill>
                  <a:srgbClr val="FF0000"/>
                </a:solidFill>
                <a:cs typeface="Times New Roman" pitchFamily="18" charset="0"/>
              </a:rPr>
              <a:t>×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10</a:t>
            </a:r>
            <a:r>
              <a:rPr lang="en-US" altLang="ko-KR" sz="2000" baseline="30000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5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barn</a:t>
            </a: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 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rot="10800000">
            <a:off x="2643174" y="4572008"/>
            <a:ext cx="3214710" cy="21590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rot="10800000">
            <a:off x="2143108" y="4596138"/>
            <a:ext cx="3714776" cy="541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 </a:t>
            </a:r>
            <a:r>
              <a:rPr lang="en-US" altLang="ko-KR" sz="2000" dirty="0" smtClean="0">
                <a:latin typeface="Candara" pitchFamily="34" charset="0"/>
              </a:rPr>
              <a:t>– Detector arm</a:t>
            </a:r>
            <a:endParaRPr lang="en-US" altLang="ko-KR" sz="2000" dirty="0" smtClean="0">
              <a:latin typeface="Calibri" pitchFamily="34" charset="0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165836" y="1271572"/>
            <a:ext cx="7713749" cy="5143536"/>
            <a:chOff x="1142976" y="1214422"/>
            <a:chExt cx="7713749" cy="5143536"/>
          </a:xfrm>
        </p:grpSpPr>
        <p:sp>
          <p:nvSpPr>
            <p:cNvPr id="13" name="직사각형 12"/>
            <p:cNvSpPr/>
            <p:nvPr/>
          </p:nvSpPr>
          <p:spPr>
            <a:xfrm>
              <a:off x="5481677" y="1845934"/>
              <a:ext cx="3375006" cy="39290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 flipV="1">
              <a:off x="1142976" y="5061079"/>
              <a:ext cx="7713749" cy="725371"/>
            </a:xfrm>
            <a:prstGeom prst="rect">
              <a:avLst/>
            </a:prstGeom>
            <a:solidFill>
              <a:schemeClr val="bg1">
                <a:lumMod val="75000"/>
                <a:alpha val="9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1262992" y="5194069"/>
              <a:ext cx="1132890" cy="435222"/>
              <a:chOff x="1955464" y="5051193"/>
              <a:chExt cx="1132890" cy="435222"/>
            </a:xfrm>
          </p:grpSpPr>
          <p:sp>
            <p:nvSpPr>
              <p:cNvPr id="17" name="직사각형 16"/>
              <p:cNvSpPr/>
              <p:nvPr/>
            </p:nvSpPr>
            <p:spPr>
              <a:xfrm flipV="1">
                <a:off x="1955464" y="5051193"/>
                <a:ext cx="1132890" cy="4352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92234" y="5208359"/>
                <a:ext cx="450000" cy="12089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1571604" y="1857364"/>
              <a:ext cx="3222347" cy="2986108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dirty="0"/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 rot="16200000" flipV="1">
              <a:off x="250423" y="3473822"/>
              <a:ext cx="29662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1597004" y="4676784"/>
              <a:ext cx="450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558797" y="3348713"/>
              <a:ext cx="2986108" cy="3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1020005" y="3349586"/>
              <a:ext cx="2984362" cy="3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1480341" y="3347839"/>
              <a:ext cx="2984362" cy="3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5400000">
              <a:off x="1940676" y="3347839"/>
              <a:ext cx="2984362" cy="3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5400000">
              <a:off x="2401011" y="3347839"/>
              <a:ext cx="2984362" cy="3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rot="5400000">
              <a:off x="2857935" y="3347839"/>
              <a:ext cx="2984362" cy="3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16200000" flipV="1">
              <a:off x="402824" y="3483347"/>
              <a:ext cx="2966214" cy="0"/>
            </a:xfrm>
            <a:prstGeom prst="straightConnector1">
              <a:avLst/>
            </a:prstGeom>
            <a:ln w="25400">
              <a:solidFill>
                <a:srgbClr val="FF0000">
                  <a:alpha val="50000"/>
                </a:srgb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2062998" y="4676784"/>
              <a:ext cx="450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2519348" y="4676784"/>
              <a:ext cx="450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000364" y="4676784"/>
              <a:ext cx="450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3454392" y="4676784"/>
              <a:ext cx="432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>
              <a:off x="3910008" y="4676784"/>
              <a:ext cx="450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4374414" y="4676784"/>
              <a:ext cx="432000" cy="1588"/>
            </a:xfrm>
            <a:prstGeom prst="straightConnector1">
              <a:avLst/>
            </a:prstGeom>
            <a:ln w="25400">
              <a:solidFill>
                <a:srgbClr val="B88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49378" y="3286124"/>
              <a:ext cx="17973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solidFill>
                    <a:schemeClr val="bg1"/>
                  </a:solidFill>
                  <a:latin typeface="Calibri" pitchFamily="34" charset="0"/>
                </a:rPr>
                <a:t>Scan Device</a:t>
              </a:r>
              <a:endParaRPr lang="ko-KR" altLang="en-US" sz="25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57422" y="1214422"/>
              <a:ext cx="17973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latin typeface="Calibri" pitchFamily="34" charset="0"/>
                </a:rPr>
                <a:t>Beam Area</a:t>
              </a:r>
              <a:endParaRPr lang="ko-KR" altLang="en-US" sz="2500" dirty="0">
                <a:latin typeface="Calibri" pitchFamily="34" charset="0"/>
              </a:endParaRPr>
            </a:p>
          </p:txBody>
        </p:sp>
        <p:cxnSp>
          <p:nvCxnSpPr>
            <p:cNvPr id="47" name="직선 화살표 연결선 46"/>
            <p:cNvCxnSpPr>
              <a:stCxn id="45" idx="2"/>
            </p:cNvCxnSpPr>
            <p:nvPr/>
          </p:nvCxnSpPr>
          <p:spPr>
            <a:xfrm rot="5400000">
              <a:off x="3045294" y="1860860"/>
              <a:ext cx="380202" cy="414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195072" y="5192090"/>
              <a:ext cx="20002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latin typeface="Calibri" pitchFamily="34" charset="0"/>
                </a:rPr>
                <a:t>Detector arm</a:t>
              </a:r>
              <a:endParaRPr lang="ko-KR" altLang="en-US" sz="2500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3034" y="5880904"/>
              <a:ext cx="135732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latin typeface="Calibri" pitchFamily="34" charset="0"/>
                </a:rPr>
                <a:t>Detector</a:t>
              </a:r>
              <a:endParaRPr lang="ko-KR" altLang="en-US" sz="2500" dirty="0">
                <a:latin typeface="Calibri" pitchFamily="34" charset="0"/>
              </a:endParaRPr>
            </a:p>
          </p:txBody>
        </p:sp>
        <p:cxnSp>
          <p:nvCxnSpPr>
            <p:cNvPr id="50" name="직선 화살표 연결선 49"/>
            <p:cNvCxnSpPr>
              <a:stCxn id="49" idx="0"/>
            </p:cNvCxnSpPr>
            <p:nvPr/>
          </p:nvCxnSpPr>
          <p:spPr>
            <a:xfrm rot="16200000" flipV="1">
              <a:off x="1922365" y="5541573"/>
              <a:ext cx="357190" cy="3214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 </a:t>
            </a:r>
            <a:r>
              <a:rPr lang="en-US" altLang="ko-KR" sz="2000" dirty="0" smtClean="0">
                <a:latin typeface="Candara" pitchFamily="34" charset="0"/>
              </a:rPr>
              <a:t>– (tagging efficiency </a:t>
            </a:r>
            <a:r>
              <a:rPr lang="en-US" altLang="ko-KR" sz="2000" dirty="0" smtClean="0">
                <a:cs typeface="Times New Roman" pitchFamily="18" charset="0"/>
              </a:rPr>
              <a:t>×</a:t>
            </a:r>
            <a:r>
              <a:rPr lang="en-US" altLang="ko-KR" sz="2000" dirty="0" smtClean="0">
                <a:latin typeface="Candara" pitchFamily="34" charset="0"/>
              </a:rPr>
              <a:t> deposited energy) / neutron</a:t>
            </a:r>
            <a:endParaRPr lang="en-US" altLang="ko-KR" sz="2000" dirty="0" smtClean="0">
              <a:latin typeface="Calibri" pitchFamily="34" charset="0"/>
            </a:endParaRPr>
          </a:p>
        </p:txBody>
      </p:sp>
      <p:pic>
        <p:nvPicPr>
          <p:cNvPr id="1025" name="_x70373592" descr="EMB00000f342e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702" y="1045828"/>
            <a:ext cx="5286412" cy="547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 </a:t>
            </a:r>
            <a:r>
              <a:rPr lang="en-US" altLang="ko-KR" sz="2000" dirty="0" smtClean="0">
                <a:latin typeface="Candara" pitchFamily="34" charset="0"/>
              </a:rPr>
              <a:t>– Counts of secondary particles / neutron</a:t>
            </a:r>
            <a:endParaRPr lang="en-US" altLang="ko-KR" sz="2000" dirty="0" smtClean="0">
              <a:latin typeface="Calibri" pitchFamily="34" charset="0"/>
            </a:endParaRPr>
          </a:p>
        </p:txBody>
      </p:sp>
      <p:pic>
        <p:nvPicPr>
          <p:cNvPr id="45057" name="_x70390904" descr="EMB00000f342e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36376"/>
            <a:ext cx="5715040" cy="551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직사각형 9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 </a:t>
            </a:r>
            <a:r>
              <a:rPr lang="en-US" altLang="ko-KR" sz="2000" dirty="0" smtClean="0">
                <a:latin typeface="Candara" pitchFamily="34" charset="0"/>
              </a:rPr>
              <a:t>- Position sensitivity test</a:t>
            </a:r>
            <a:endParaRPr lang="en-US" altLang="ko-KR" sz="2000" dirty="0" smtClean="0">
              <a:latin typeface="Calibri" pitchFamily="34" charset="0"/>
            </a:endParaRPr>
          </a:p>
        </p:txBody>
      </p:sp>
      <p:grpSp>
        <p:nvGrpSpPr>
          <p:cNvPr id="3" name="그룹 48"/>
          <p:cNvGrpSpPr/>
          <p:nvPr/>
        </p:nvGrpSpPr>
        <p:grpSpPr>
          <a:xfrm>
            <a:off x="1583845" y="883405"/>
            <a:ext cx="6952471" cy="2564603"/>
            <a:chOff x="1772458" y="1712900"/>
            <a:chExt cx="6952471" cy="2564603"/>
          </a:xfrm>
        </p:grpSpPr>
        <p:sp>
          <p:nvSpPr>
            <p:cNvPr id="50" name="직사각형 49"/>
            <p:cNvSpPr/>
            <p:nvPr/>
          </p:nvSpPr>
          <p:spPr>
            <a:xfrm>
              <a:off x="1772458" y="2440672"/>
              <a:ext cx="3500462" cy="114300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/>
                <a:t>PMT</a:t>
              </a:r>
              <a:endParaRPr lang="ko-KR" altLang="en-US" sz="20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272920" y="2507347"/>
              <a:ext cx="357190" cy="10001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" name="그룹 25"/>
            <p:cNvGrpSpPr/>
            <p:nvPr/>
          </p:nvGrpSpPr>
          <p:grpSpPr>
            <a:xfrm>
              <a:off x="5277610" y="2626415"/>
              <a:ext cx="352423" cy="762003"/>
              <a:chOff x="4933953" y="2819399"/>
              <a:chExt cx="285760" cy="762003"/>
            </a:xfrm>
          </p:grpSpPr>
          <p:grpSp>
            <p:nvGrpSpPr>
              <p:cNvPr id="5" name="그룹 9"/>
              <p:cNvGrpSpPr/>
              <p:nvPr/>
            </p:nvGrpSpPr>
            <p:grpSpPr>
              <a:xfrm>
                <a:off x="4933955" y="2819399"/>
                <a:ext cx="285756" cy="190499"/>
                <a:chOff x="5786444" y="2786058"/>
                <a:chExt cx="285756" cy="190499"/>
              </a:xfrm>
            </p:grpSpPr>
            <p:sp>
              <p:nvSpPr>
                <p:cNvPr id="90" name="직사각형 89"/>
                <p:cNvSpPr/>
                <p:nvPr/>
              </p:nvSpPr>
              <p:spPr>
                <a:xfrm>
                  <a:off x="5786446" y="278605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1" name="직사각형 90"/>
                <p:cNvSpPr/>
                <p:nvPr/>
              </p:nvSpPr>
              <p:spPr>
                <a:xfrm>
                  <a:off x="5786444" y="2835591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2" name="직사각형 91"/>
                <p:cNvSpPr/>
                <p:nvPr/>
              </p:nvSpPr>
              <p:spPr>
                <a:xfrm>
                  <a:off x="5786448" y="2881305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3" name="직사각형 92"/>
                <p:cNvSpPr/>
                <p:nvPr/>
              </p:nvSpPr>
              <p:spPr>
                <a:xfrm>
                  <a:off x="5786446" y="293083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7" name="그룹 10"/>
              <p:cNvGrpSpPr/>
              <p:nvPr/>
            </p:nvGrpSpPr>
            <p:grpSpPr>
              <a:xfrm>
                <a:off x="4933953" y="3009898"/>
                <a:ext cx="285756" cy="190499"/>
                <a:chOff x="5786444" y="2786058"/>
                <a:chExt cx="285756" cy="190499"/>
              </a:xfrm>
            </p:grpSpPr>
            <p:sp>
              <p:nvSpPr>
                <p:cNvPr id="86" name="직사각형 85"/>
                <p:cNvSpPr/>
                <p:nvPr/>
              </p:nvSpPr>
              <p:spPr>
                <a:xfrm>
                  <a:off x="5786446" y="278605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7" name="직사각형 86"/>
                <p:cNvSpPr/>
                <p:nvPr/>
              </p:nvSpPr>
              <p:spPr>
                <a:xfrm>
                  <a:off x="5786444" y="2835591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5786448" y="2881305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9" name="직사각형 88"/>
                <p:cNvSpPr/>
                <p:nvPr/>
              </p:nvSpPr>
              <p:spPr>
                <a:xfrm>
                  <a:off x="5786446" y="293083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8" name="그룹 15"/>
              <p:cNvGrpSpPr/>
              <p:nvPr/>
            </p:nvGrpSpPr>
            <p:grpSpPr>
              <a:xfrm>
                <a:off x="4933957" y="3200404"/>
                <a:ext cx="285756" cy="190499"/>
                <a:chOff x="5786444" y="2786058"/>
                <a:chExt cx="285756" cy="190499"/>
              </a:xfrm>
            </p:grpSpPr>
            <p:sp>
              <p:nvSpPr>
                <p:cNvPr id="82" name="직사각형 81"/>
                <p:cNvSpPr/>
                <p:nvPr/>
              </p:nvSpPr>
              <p:spPr>
                <a:xfrm>
                  <a:off x="5786446" y="278605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3" name="직사각형 82"/>
                <p:cNvSpPr/>
                <p:nvPr/>
              </p:nvSpPr>
              <p:spPr>
                <a:xfrm>
                  <a:off x="5786444" y="2835591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4" name="직사각형 83"/>
                <p:cNvSpPr/>
                <p:nvPr/>
              </p:nvSpPr>
              <p:spPr>
                <a:xfrm>
                  <a:off x="5786448" y="2881305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5" name="직사각형 84"/>
                <p:cNvSpPr/>
                <p:nvPr/>
              </p:nvSpPr>
              <p:spPr>
                <a:xfrm>
                  <a:off x="5786446" y="293083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9" name="그룹 20"/>
              <p:cNvGrpSpPr/>
              <p:nvPr/>
            </p:nvGrpSpPr>
            <p:grpSpPr>
              <a:xfrm>
                <a:off x="4933957" y="3390903"/>
                <a:ext cx="285756" cy="190499"/>
                <a:chOff x="5786444" y="2786058"/>
                <a:chExt cx="285756" cy="190499"/>
              </a:xfrm>
            </p:grpSpPr>
            <p:sp>
              <p:nvSpPr>
                <p:cNvPr id="78" name="직사각형 77"/>
                <p:cNvSpPr/>
                <p:nvPr/>
              </p:nvSpPr>
              <p:spPr>
                <a:xfrm>
                  <a:off x="5786446" y="278605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9" name="직사각형 78"/>
                <p:cNvSpPr/>
                <p:nvPr/>
              </p:nvSpPr>
              <p:spPr>
                <a:xfrm>
                  <a:off x="5786444" y="2835591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0" name="직사각형 79"/>
                <p:cNvSpPr/>
                <p:nvPr/>
              </p:nvSpPr>
              <p:spPr>
                <a:xfrm>
                  <a:off x="5786448" y="2881305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1" name="직사각형 80"/>
                <p:cNvSpPr/>
                <p:nvPr/>
              </p:nvSpPr>
              <p:spPr>
                <a:xfrm>
                  <a:off x="5786446" y="2930838"/>
                  <a:ext cx="285752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53" name="직사각형 52"/>
            <p:cNvSpPr/>
            <p:nvPr/>
          </p:nvSpPr>
          <p:spPr>
            <a:xfrm>
              <a:off x="6050248" y="2071678"/>
              <a:ext cx="1285884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>
                  <a:cs typeface="Times New Roman" pitchFamily="18" charset="0"/>
                </a:rPr>
                <a:t>Pb</a:t>
              </a:r>
              <a:r>
                <a:rPr lang="en-US" altLang="ko-KR" dirty="0" smtClean="0"/>
                <a:t> Brick</a:t>
              </a:r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050248" y="3212326"/>
              <a:ext cx="1285884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>
                  <a:cs typeface="Times New Roman" pitchFamily="18" charset="0"/>
                </a:rPr>
                <a:t>Pb</a:t>
              </a:r>
              <a:r>
                <a:rPr lang="en-US" altLang="ko-KR" dirty="0" smtClean="0"/>
                <a:t> Brick</a:t>
              </a:r>
              <a:endParaRPr lang="ko-KR" altLang="en-US" dirty="0"/>
            </a:p>
          </p:txBody>
        </p:sp>
        <p:pic>
          <p:nvPicPr>
            <p:cNvPr id="55" name="그림 54" descr="방사선 마크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8520" y="2786058"/>
              <a:ext cx="476240" cy="476240"/>
            </a:xfrm>
            <a:prstGeom prst="rect">
              <a:avLst/>
            </a:prstGeom>
          </p:spPr>
        </p:pic>
        <p:sp>
          <p:nvSpPr>
            <p:cNvPr id="56" name="직사각형 55"/>
            <p:cNvSpPr/>
            <p:nvPr/>
          </p:nvSpPr>
          <p:spPr>
            <a:xfrm>
              <a:off x="5269745" y="2840960"/>
              <a:ext cx="396000" cy="32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7" name="직선 연결선 56"/>
            <p:cNvCxnSpPr/>
            <p:nvPr/>
          </p:nvCxnSpPr>
          <p:spPr>
            <a:xfrm flipV="1">
              <a:off x="5715008" y="2988269"/>
              <a:ext cx="1728000" cy="2164"/>
            </a:xfrm>
            <a:prstGeom prst="line">
              <a:avLst/>
            </a:prstGeom>
            <a:ln w="127000">
              <a:solidFill>
                <a:srgbClr val="FF0000"/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/>
            <p:nvPr/>
          </p:nvCxnSpPr>
          <p:spPr>
            <a:xfrm>
              <a:off x="6050248" y="1998652"/>
              <a:ext cx="1285884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/>
            <p:cNvCxnSpPr/>
            <p:nvPr/>
          </p:nvCxnSpPr>
          <p:spPr>
            <a:xfrm>
              <a:off x="5643986" y="4000504"/>
              <a:ext cx="1656000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64562" y="1712900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50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21686" y="4000504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60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직선 화살표 연결선 61"/>
            <p:cNvCxnSpPr>
              <a:stCxn id="63" idx="2"/>
            </p:cNvCxnSpPr>
            <p:nvPr/>
          </p:nvCxnSpPr>
          <p:spPr>
            <a:xfrm rot="5400000">
              <a:off x="7370041" y="2580851"/>
              <a:ext cx="327372" cy="29165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358082" y="2285992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200" dirty="0" smtClean="0">
                  <a:cs typeface="Times New Roman" pitchFamily="18" charset="0"/>
                </a:rPr>
                <a:t> rays</a:t>
              </a:r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82722" y="3253614"/>
              <a:ext cx="1342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ea typeface="맑은 고딕"/>
                  <a:cs typeface="Times New Roman" pitchFamily="18" charset="0"/>
                </a:rPr>
                <a:t>Co60</a:t>
              </a:r>
              <a:r>
                <a:rPr lang="en-US" altLang="ko-KR" sz="1200" dirty="0" smtClean="0">
                  <a:ea typeface="맑은 고딕"/>
                  <a:cs typeface="Times New Roman" pitchFamily="18" charset="0"/>
                </a:rPr>
                <a:t> </a:t>
              </a:r>
              <a:r>
                <a:rPr lang="en-US" altLang="ko-KR" sz="1200" dirty="0" smtClean="0">
                  <a:latin typeface="Times New Roman" pitchFamily="18" charset="0"/>
                  <a:ea typeface="맑은 고딕"/>
                  <a:cs typeface="Times New Roman" pitchFamily="18" charset="0"/>
                </a:rPr>
                <a:t>(</a:t>
              </a: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~1.25 MeV</a:t>
              </a:r>
              <a:r>
                <a:rPr lang="en-US" altLang="ko-KR" sz="1200" dirty="0" smtClean="0">
                  <a:latin typeface="Times New Roman" pitchFamily="18" charset="0"/>
                  <a:ea typeface="맑은 고딕"/>
                  <a:cs typeface="Times New Roman" pitchFamily="18" charset="0"/>
                </a:rPr>
                <a:t>)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직선 연결선 64"/>
            <p:cNvCxnSpPr/>
            <p:nvPr/>
          </p:nvCxnSpPr>
          <p:spPr>
            <a:xfrm rot="5400000">
              <a:off x="5252507" y="3878041"/>
              <a:ext cx="75600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rot="5400000">
              <a:off x="7165194" y="4090272"/>
              <a:ext cx="3240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 rot="16200000">
              <a:off x="5986822" y="2987953"/>
              <a:ext cx="432000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214942" y="1928802"/>
              <a:ext cx="71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~10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직선 화살표 연결선 68"/>
            <p:cNvCxnSpPr>
              <a:stCxn id="68" idx="2"/>
            </p:cNvCxnSpPr>
            <p:nvPr/>
          </p:nvCxnSpPr>
          <p:spPr>
            <a:xfrm rot="16200000" flipH="1">
              <a:off x="5567756" y="2210177"/>
              <a:ext cx="580257" cy="57150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857620" y="3785418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ea typeface="맑은 고딕"/>
                  <a:cs typeface="Times New Roman" pitchFamily="18" charset="0"/>
                </a:rPr>
                <a:t>pixel detector (side view)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71" name="직선 화살표 연결선 70"/>
            <p:cNvCxnSpPr/>
            <p:nvPr/>
          </p:nvCxnSpPr>
          <p:spPr>
            <a:xfrm rot="5400000">
              <a:off x="5253439" y="3642917"/>
              <a:ext cx="285752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 rot="16200000">
              <a:off x="4821603" y="3006295"/>
              <a:ext cx="720000" cy="1588"/>
            </a:xfrm>
            <a:prstGeom prst="straightConnector1">
              <a:avLst/>
            </a:prstGeom>
            <a:ln w="63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448174" y="2866249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~ 46 mm</a:t>
              </a:r>
              <a:endParaRPr lang="ko-KR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503513" y="3429000"/>
            <a:ext cx="709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itchFamily="34" charset="0"/>
              </a:rPr>
              <a:t> Schematic diagram of position sensitivity test. The width of </a:t>
            </a:r>
            <a:r>
              <a:rPr lang="el-GR" altLang="ko-KR" sz="1600" dirty="0" smtClean="0">
                <a:latin typeface="Calibri" pitchFamily="34" charset="0"/>
                <a:cs typeface="Times New Roman" pitchFamily="18" charset="0"/>
              </a:rPr>
              <a:t>γ</a:t>
            </a:r>
            <a:r>
              <a:rPr lang="en-US" altLang="ko-KR" sz="1600" dirty="0" smtClean="0">
                <a:latin typeface="Calibri" pitchFamily="34" charset="0"/>
                <a:cs typeface="Times New Roman" pitchFamily="18" charset="0"/>
              </a:rPr>
              <a:t>-ray pass (o</a:t>
            </a:r>
            <a:r>
              <a:rPr lang="en-US" altLang="ko-KR" sz="1600" dirty="0" smtClean="0">
                <a:latin typeface="Calibri" pitchFamily="34" charset="0"/>
              </a:rPr>
              <a:t>pen space</a:t>
            </a:r>
          </a:p>
          <a:p>
            <a:r>
              <a:rPr lang="en-US" altLang="ko-KR" sz="1600" dirty="0">
                <a:latin typeface="Calibri" pitchFamily="34" charset="0"/>
              </a:rPr>
              <a:t> </a:t>
            </a:r>
            <a:r>
              <a:rPr lang="en-US" altLang="ko-KR" sz="1600" dirty="0" smtClean="0">
                <a:latin typeface="Calibri" pitchFamily="34" charset="0"/>
              </a:rPr>
              <a:t>between lead bricks) adjusted to overcome low irradiation rate of </a:t>
            </a:r>
            <a:r>
              <a:rPr lang="el-GR" altLang="ko-KR" sz="1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sz="1600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altLang="ko-KR" sz="1600" dirty="0" smtClean="0">
                <a:latin typeface="Calibri" pitchFamily="34" charset="0"/>
              </a:rPr>
              <a:t>source.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00562" y="4512428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 4 points (by </a:t>
            </a: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1 cm 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interval) of detector</a:t>
            </a:r>
          </a:p>
          <a:p>
            <a:r>
              <a:rPr lang="en-US" altLang="ko-KR" dirty="0" smtClean="0">
                <a:latin typeface="Calibri" pitchFamily="34" charset="0"/>
                <a:cs typeface="Times New Roman"/>
              </a:rPr>
              <a:t>  checked to examine position-sensitivity</a:t>
            </a:r>
          </a:p>
          <a:p>
            <a:r>
              <a:rPr lang="en-US" altLang="ko-KR" dirty="0" smtClean="0">
                <a:latin typeface="Calibri" pitchFamily="34" charset="0"/>
                <a:cs typeface="Times New Roman"/>
              </a:rPr>
              <a:t>  of detector.</a:t>
            </a:r>
          </a:p>
          <a:p>
            <a:endParaRPr lang="en-US" altLang="ko-KR" sz="1000" dirty="0" smtClean="0">
              <a:latin typeface="Calibri" pitchFamily="34" charset="0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 </a:t>
            </a:r>
            <a:r>
              <a:rPr lang="el-GR" altLang="ko-K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-ray distribution of each points were</a:t>
            </a:r>
          </a:p>
          <a:p>
            <a:r>
              <a:rPr lang="en-US" altLang="ko-KR" dirty="0" smtClean="0">
                <a:latin typeface="Calibri" pitchFamily="34" charset="0"/>
                <a:cs typeface="Times New Roman"/>
              </a:rPr>
              <a:t>  all uniform.</a:t>
            </a:r>
          </a:p>
        </p:txBody>
      </p:sp>
      <p:pic>
        <p:nvPicPr>
          <p:cNvPr id="98" name="그림 97" descr="L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158294"/>
            <a:ext cx="2571768" cy="24139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직사각형 92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Backup Slides</a:t>
            </a:r>
            <a:r>
              <a:rPr lang="en-US" altLang="ko-KR" sz="2000" dirty="0" smtClean="0">
                <a:latin typeface="Candara" pitchFamily="34" charset="0"/>
              </a:rPr>
              <a:t> - LED Test</a:t>
            </a:r>
            <a:endParaRPr lang="en-US" altLang="ko-KR" sz="2000" dirty="0" smtClean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591" y="5997379"/>
            <a:ext cx="663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 Amounts of photon correspondent to LED power measured by PMT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 Same experiment repeated by designed electronics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7030709" y="2001068"/>
            <a:ext cx="1470381" cy="857256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PMT</a:t>
            </a:r>
            <a:endParaRPr lang="ko-KR" alt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2976" y="3267902"/>
            <a:ext cx="200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Simple circuit for LED power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6296037" y="1000108"/>
            <a:ext cx="2347929" cy="2338404"/>
            <a:chOff x="6296037" y="2081203"/>
            <a:chExt cx="2347929" cy="2338404"/>
          </a:xfrm>
        </p:grpSpPr>
        <p:sp>
          <p:nvSpPr>
            <p:cNvPr id="53" name="직사각형 52"/>
            <p:cNvSpPr/>
            <p:nvPr/>
          </p:nvSpPr>
          <p:spPr>
            <a:xfrm>
              <a:off x="7143768" y="2562219"/>
              <a:ext cx="1500198" cy="1857388"/>
            </a:xfrm>
            <a:prstGeom prst="rect">
              <a:avLst/>
            </a:prstGeom>
            <a:solidFill>
              <a:schemeClr val="bg1">
                <a:lumMod val="75000"/>
                <a:alpha val="9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Calibri" pitchFamily="34" charset="0"/>
                </a:rPr>
                <a:t>Electronics</a:t>
              </a:r>
              <a:endParaRPr lang="ko-KR" altLang="en-US" sz="2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4" name="평행 사변형 53"/>
            <p:cNvSpPr/>
            <p:nvPr/>
          </p:nvSpPr>
          <p:spPr>
            <a:xfrm>
              <a:off x="7038991" y="2957515"/>
              <a:ext cx="100013" cy="1080000"/>
            </a:xfrm>
            <a:prstGeom prst="parallelogram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5" name="직선 화살표 연결선 54"/>
            <p:cNvCxnSpPr/>
            <p:nvPr/>
          </p:nvCxnSpPr>
          <p:spPr>
            <a:xfrm rot="5400000" flipH="1" flipV="1">
              <a:off x="6821380" y="2641717"/>
              <a:ext cx="54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96037" y="2081203"/>
              <a:ext cx="1617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Si-photodiode array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511277" y="1000936"/>
            <a:ext cx="5513427" cy="2981760"/>
            <a:chOff x="1511277" y="2071678"/>
            <a:chExt cx="5513427" cy="2981760"/>
          </a:xfrm>
        </p:grpSpPr>
        <p:sp>
          <p:nvSpPr>
            <p:cNvPr id="58" name="사다리꼴 57"/>
            <p:cNvSpPr/>
            <p:nvPr/>
          </p:nvSpPr>
          <p:spPr>
            <a:xfrm rot="16200000">
              <a:off x="5322626" y="2356130"/>
              <a:ext cx="1116000" cy="2268000"/>
            </a:xfrm>
            <a:prstGeom prst="trapezoid">
              <a:avLst>
                <a:gd name="adj" fmla="val 30974"/>
              </a:avLst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순서도: 병합 58"/>
            <p:cNvSpPr/>
            <p:nvPr/>
          </p:nvSpPr>
          <p:spPr>
            <a:xfrm rot="5400000">
              <a:off x="3903765" y="2994704"/>
              <a:ext cx="684000" cy="1000132"/>
            </a:xfrm>
            <a:prstGeom prst="flowChartMerge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667118" y="2919410"/>
              <a:ext cx="3357586" cy="1143008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3675056" y="2928934"/>
              <a:ext cx="1071570" cy="2143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3678231" y="3838578"/>
              <a:ext cx="1071570" cy="2143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rot="5400000">
              <a:off x="4676213" y="3208898"/>
              <a:ext cx="1440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rot="5400000">
              <a:off x="4673832" y="3765784"/>
              <a:ext cx="1440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3230552" y="2409818"/>
              <a:ext cx="428628" cy="2214578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순서도: 지연 65"/>
            <p:cNvSpPr>
              <a:spLocks noChangeAspect="1"/>
            </p:cNvSpPr>
            <p:nvPr/>
          </p:nvSpPr>
          <p:spPr>
            <a:xfrm>
              <a:off x="3675529" y="3454404"/>
              <a:ext cx="117873" cy="78582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676457" y="3267074"/>
              <a:ext cx="71438" cy="428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747895" y="3267074"/>
              <a:ext cx="71438" cy="428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정육면체 68"/>
            <p:cNvSpPr/>
            <p:nvPr/>
          </p:nvSpPr>
          <p:spPr>
            <a:xfrm>
              <a:off x="1587478" y="2195504"/>
              <a:ext cx="1143008" cy="785818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구부러진 연결선 69"/>
            <p:cNvCxnSpPr/>
            <p:nvPr/>
          </p:nvCxnSpPr>
          <p:spPr>
            <a:xfrm>
              <a:off x="2373296" y="2624132"/>
              <a:ext cx="1000132" cy="21431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구부러진 연결선 70"/>
            <p:cNvCxnSpPr/>
            <p:nvPr/>
          </p:nvCxnSpPr>
          <p:spPr>
            <a:xfrm>
              <a:off x="2087544" y="2624132"/>
              <a:ext cx="1285884" cy="357190"/>
            </a:xfrm>
            <a:prstGeom prst="curvedConnector3">
              <a:avLst>
                <a:gd name="adj1" fmla="val 1963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타원 71"/>
            <p:cNvSpPr/>
            <p:nvPr/>
          </p:nvSpPr>
          <p:spPr>
            <a:xfrm>
              <a:off x="3363903" y="2809871"/>
              <a:ext cx="71438" cy="71438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3363903" y="2962272"/>
              <a:ext cx="71438" cy="71438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2044681" y="2595557"/>
              <a:ext cx="71438" cy="71438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2306620" y="2600319"/>
              <a:ext cx="71438" cy="71438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98334" y="2071678"/>
              <a:ext cx="2571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low-brightness LED</a:t>
              </a:r>
              <a:r>
                <a:rPr lang="en-US" altLang="ko-KR" sz="1200" dirty="0" smtClean="0">
                  <a:cs typeface="Times New Roman" pitchFamily="18" charset="0"/>
                </a:rPr>
                <a:t> (</a:t>
              </a:r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green</a:t>
              </a:r>
              <a:r>
                <a:rPr lang="en-US" altLang="ko-KR" sz="1200" dirty="0" smtClean="0">
                  <a:cs typeface="Times New Roman" pitchFamily="18" charset="0"/>
                </a:rPr>
                <a:t>,  </a:t>
              </a: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~550 nm)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직선 화살표 연결선 76"/>
            <p:cNvCxnSpPr/>
            <p:nvPr/>
          </p:nvCxnSpPr>
          <p:spPr>
            <a:xfrm rot="16200000" flipV="1">
              <a:off x="3068972" y="2791995"/>
              <a:ext cx="1085030" cy="177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/>
            <p:nvPr/>
          </p:nvCxnSpPr>
          <p:spPr>
            <a:xfrm rot="16200000" flipH="1">
              <a:off x="5524047" y="4192259"/>
              <a:ext cx="270000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/>
            <p:nvPr/>
          </p:nvCxnSpPr>
          <p:spPr>
            <a:xfrm rot="5400000" flipH="1" flipV="1">
              <a:off x="4775085" y="2793318"/>
              <a:ext cx="456641" cy="4040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091116" y="2490009"/>
              <a:ext cx="1900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2 pieces of obscure glasses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81" name="직선 화살표 연결선 80"/>
            <p:cNvCxnSpPr/>
            <p:nvPr/>
          </p:nvCxnSpPr>
          <p:spPr>
            <a:xfrm rot="16200000" flipH="1">
              <a:off x="3978848" y="4142007"/>
              <a:ext cx="360000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 flipH="1">
              <a:off x="3107092" y="4480726"/>
              <a:ext cx="360000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59378" y="4343407"/>
              <a:ext cx="1617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taped paper cylinder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725857" y="4338644"/>
              <a:ext cx="928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paper cup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11277" y="2986085"/>
              <a:ext cx="1114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power supply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86" name="직선 화살표 연결선 85"/>
            <p:cNvCxnSpPr/>
            <p:nvPr/>
          </p:nvCxnSpPr>
          <p:spPr>
            <a:xfrm>
              <a:off x="3685341" y="4122742"/>
              <a:ext cx="3286148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438649" y="4123558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~7 cm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직선 화살표 연결선 87"/>
            <p:cNvCxnSpPr/>
            <p:nvPr/>
          </p:nvCxnSpPr>
          <p:spPr>
            <a:xfrm>
              <a:off x="3686583" y="2857496"/>
              <a:ext cx="1062000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819520" y="2590794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~3 cm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34996" y="4714884"/>
              <a:ext cx="3309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Calibri" pitchFamily="34" charset="0"/>
                </a:rPr>
                <a:t>Schematic diagram of LED test</a:t>
              </a:r>
              <a:endParaRPr lang="ko-KR" altLang="en-US" sz="1600" dirty="0">
                <a:latin typeface="Calibri" pitchFamily="34" charset="0"/>
              </a:endParaRPr>
            </a:p>
          </p:txBody>
        </p:sp>
      </p:grpSp>
      <p:pic>
        <p:nvPicPr>
          <p:cNvPr id="91" name="그림 90" descr="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071942"/>
            <a:ext cx="7724829" cy="1857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1063" y="147615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Candara" pitchFamily="34" charset="0"/>
              </a:rPr>
              <a:t>1. Motivation</a:t>
            </a:r>
            <a:endParaRPr lang="ko-KR" altLang="en-US" sz="20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1357298"/>
            <a:ext cx="6715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SzPct val="75000"/>
              <a:buFont typeface="+mj-lt"/>
              <a:buAutoNum type="arabicParenR"/>
            </a:pPr>
            <a:r>
              <a:rPr lang="en-US" altLang="ko-KR" sz="2500" dirty="0" smtClean="0">
                <a:latin typeface="Calibri" pitchFamily="34" charset="0"/>
              </a:rPr>
              <a:t>High LET (linear energy transfer) radiations:</a:t>
            </a:r>
          </a:p>
          <a:p>
            <a:pPr marL="971550" lvl="1" indent="-514350">
              <a:buSzPct val="75000"/>
            </a:pPr>
            <a:r>
              <a:rPr lang="en-US" altLang="ko-KR" sz="2000" dirty="0" smtClean="0">
                <a:latin typeface="Calibri" pitchFamily="34" charset="0"/>
              </a:rPr>
              <a:t> - Fast neutrons, protons, heavy-ions…</a:t>
            </a:r>
          </a:p>
          <a:p>
            <a:pPr marL="971550" lvl="1" indent="-514350">
              <a:buSzPct val="75000"/>
            </a:pPr>
            <a:r>
              <a:rPr lang="en-US" altLang="ko-KR" sz="2000" dirty="0" smtClean="0">
                <a:latin typeface="Calibri" pitchFamily="34" charset="0"/>
              </a:rPr>
              <a:t> - significantly large energy deposit in tissue per unit length</a:t>
            </a:r>
            <a:endParaRPr lang="en-US" altLang="ko-KR" sz="1000" dirty="0" smtClean="0">
              <a:latin typeface="Calibri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SzPct val="75000"/>
              <a:buFont typeface="+mj-lt"/>
              <a:buAutoNum type="arabicParenR"/>
            </a:pPr>
            <a:r>
              <a:rPr lang="en-US" altLang="ko-KR" sz="2500" dirty="0" smtClean="0">
                <a:latin typeface="Calibri" pitchFamily="34" charset="0"/>
              </a:rPr>
              <a:t>Fast-neutron radiotherapy:</a:t>
            </a:r>
          </a:p>
          <a:p>
            <a:pPr marL="971550" lvl="1" indent="-514350">
              <a:buSzPct val="75000"/>
            </a:pPr>
            <a:r>
              <a:rPr lang="en-US" altLang="ko-KR" sz="2000" dirty="0" smtClean="0">
                <a:latin typeface="Calibri" pitchFamily="34" charset="0"/>
              </a:rPr>
              <a:t> Very effective treatment for soft-tissue cancer</a:t>
            </a:r>
          </a:p>
          <a:p>
            <a:pPr marL="971550" lvl="1" indent="-514350">
              <a:buSzPct val="75000"/>
            </a:pPr>
            <a:endParaRPr lang="en-US" altLang="ko-KR" sz="1000" dirty="0">
              <a:latin typeface="Calibri" pitchFamily="34" charset="0"/>
              <a:cs typeface="Times New Roman" pitchFamily="18" charset="0"/>
            </a:endParaRPr>
          </a:p>
          <a:p>
            <a:pPr marL="514350" indent="-514350" algn="dist">
              <a:buSzPct val="75000"/>
              <a:buFont typeface="+mj-lt"/>
              <a:buAutoNum type="arabicParenR"/>
            </a:pPr>
            <a:r>
              <a:rPr lang="en-US" altLang="ko-KR" sz="25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Necessity of precise neutron beam-profile</a:t>
            </a:r>
          </a:p>
          <a:p>
            <a:pPr marL="514350" indent="-514350">
              <a:buSzPct val="75000"/>
            </a:pPr>
            <a:r>
              <a:rPr lang="en-US" altLang="ko-KR" sz="25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altLang="ko-KR" sz="25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measurement device</a:t>
            </a:r>
          </a:p>
          <a:p>
            <a:pPr marL="514350" indent="-514350">
              <a:buSzPct val="75000"/>
            </a:pPr>
            <a:endParaRPr lang="en-US" altLang="ko-KR" sz="10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514350" indent="-514350" algn="dist">
              <a:buSzPct val="75000"/>
              <a:buFont typeface="+mj-lt"/>
              <a:buAutoNum type="arabicParenR" startAt="4"/>
            </a:pPr>
            <a:r>
              <a:rPr lang="en-US" altLang="ko-KR" sz="2500" dirty="0" smtClean="0">
                <a:latin typeface="Calibri" pitchFamily="34" charset="0"/>
                <a:cs typeface="Times New Roman" pitchFamily="18" charset="0"/>
              </a:rPr>
              <a:t>We designed, built, and tested scintillation fiber detector </a:t>
            </a:r>
            <a:r>
              <a:rPr kumimoji="0" lang="en-US" altLang="ko-KR" sz="2500" dirty="0" smtClean="0">
                <a:latin typeface="Calibri" pitchFamily="34" charset="0"/>
                <a:ea typeface="맑은 고딕" pitchFamily="50" charset="-127"/>
              </a:rPr>
              <a:t>based on a current-mode</a:t>
            </a:r>
          </a:p>
          <a:p>
            <a:pPr marL="514350" indent="-514350">
              <a:buSzPct val="75000"/>
            </a:pPr>
            <a:r>
              <a:rPr lang="en-US" altLang="ko-KR" sz="2500" dirty="0" smtClean="0">
                <a:latin typeface="Calibri" pitchFamily="34" charset="0"/>
                <a:ea typeface="맑은 고딕" pitchFamily="50" charset="-127"/>
              </a:rPr>
              <a:t>	</a:t>
            </a:r>
            <a:r>
              <a:rPr kumimoji="0" lang="en-US" altLang="ko-KR" sz="2500" dirty="0" smtClean="0">
                <a:latin typeface="Calibri" pitchFamily="34" charset="0"/>
                <a:ea typeface="맑은 고딕" pitchFamily="50" charset="-127"/>
              </a:rPr>
              <a:t>electronics.</a:t>
            </a:r>
            <a:endParaRPr lang="en-US" altLang="ko-KR" sz="25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940" y="1366629"/>
            <a:ext cx="4714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283214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283214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283214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283214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1/19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4" name="직사각형 123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Candara" pitchFamily="34" charset="0"/>
              </a:rPr>
              <a:t>2. Detector characteristics - </a:t>
            </a:r>
            <a:r>
              <a:rPr lang="en-US" altLang="ko-KR" sz="2000" dirty="0" smtClean="0">
                <a:latin typeface="Candara" pitchFamily="34" charset="0"/>
              </a:rPr>
              <a:t>a. Scintillation fiber</a:t>
            </a:r>
            <a:endParaRPr lang="ko-KR" altLang="en-US" sz="2000" dirty="0">
              <a:latin typeface="Candara" pitchFamily="34" charset="0"/>
            </a:endParaRPr>
          </a:p>
        </p:txBody>
      </p:sp>
      <p:grpSp>
        <p:nvGrpSpPr>
          <p:cNvPr id="110" name="그룹 136"/>
          <p:cNvGrpSpPr/>
          <p:nvPr/>
        </p:nvGrpSpPr>
        <p:grpSpPr>
          <a:xfrm>
            <a:off x="1043545" y="1197027"/>
            <a:ext cx="3214710" cy="3049854"/>
            <a:chOff x="1071538" y="1610013"/>
            <a:chExt cx="3214710" cy="3049854"/>
          </a:xfrm>
        </p:grpSpPr>
        <p:sp>
          <p:nvSpPr>
            <p:cNvPr id="111" name="정육면체 110"/>
            <p:cNvSpPr/>
            <p:nvPr/>
          </p:nvSpPr>
          <p:spPr>
            <a:xfrm>
              <a:off x="1982072" y="2285975"/>
              <a:ext cx="1087200" cy="1857600"/>
            </a:xfrm>
            <a:prstGeom prst="cube">
              <a:avLst>
                <a:gd name="adj" fmla="val 79814"/>
              </a:avLst>
            </a:prstGeom>
            <a:solidFill>
              <a:schemeClr val="tx1">
                <a:alpha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정육면체 111"/>
            <p:cNvSpPr/>
            <p:nvPr/>
          </p:nvSpPr>
          <p:spPr>
            <a:xfrm>
              <a:off x="2847481" y="2174550"/>
              <a:ext cx="923931" cy="1109667"/>
            </a:xfrm>
            <a:prstGeom prst="cube">
              <a:avLst>
                <a:gd name="adj" fmla="val 1293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1" name="그룹 102"/>
            <p:cNvGrpSpPr>
              <a:grpSpLocks noChangeAspect="1"/>
            </p:cNvGrpSpPr>
            <p:nvPr/>
          </p:nvGrpSpPr>
          <p:grpSpPr>
            <a:xfrm>
              <a:off x="3007604" y="2298692"/>
              <a:ext cx="424237" cy="1036800"/>
              <a:chOff x="5166094" y="1785926"/>
              <a:chExt cx="847001" cy="2070000"/>
            </a:xfrm>
          </p:grpSpPr>
          <p:sp>
            <p:nvSpPr>
              <p:cNvPr id="242" name="정육면체 241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3" name="정육면체 242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정육면체 243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2" name="그룹 147"/>
            <p:cNvGrpSpPr>
              <a:grpSpLocks noChangeAspect="1"/>
            </p:cNvGrpSpPr>
            <p:nvPr/>
          </p:nvGrpSpPr>
          <p:grpSpPr>
            <a:xfrm>
              <a:off x="2944100" y="2364006"/>
              <a:ext cx="424237" cy="1036800"/>
              <a:chOff x="5166094" y="1785926"/>
              <a:chExt cx="847001" cy="2070000"/>
            </a:xfrm>
          </p:grpSpPr>
          <p:sp>
            <p:nvSpPr>
              <p:cNvPr id="239" name="정육면체 238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0" name="정육면체 239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1" name="정육면체 240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3" name="그룹 175"/>
            <p:cNvGrpSpPr>
              <a:grpSpLocks noChangeAspect="1"/>
            </p:cNvGrpSpPr>
            <p:nvPr/>
          </p:nvGrpSpPr>
          <p:grpSpPr>
            <a:xfrm>
              <a:off x="2886951" y="2419341"/>
              <a:ext cx="424237" cy="1036800"/>
              <a:chOff x="5166094" y="1785926"/>
              <a:chExt cx="847001" cy="2070000"/>
            </a:xfrm>
          </p:grpSpPr>
          <p:sp>
            <p:nvSpPr>
              <p:cNvPr id="236" name="정육면체 235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7" name="정육면체 236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정육면체 237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1" name="그룹 179"/>
            <p:cNvGrpSpPr>
              <a:grpSpLocks noChangeAspect="1"/>
            </p:cNvGrpSpPr>
            <p:nvPr/>
          </p:nvGrpSpPr>
          <p:grpSpPr>
            <a:xfrm>
              <a:off x="2829802" y="2476490"/>
              <a:ext cx="424237" cy="1036800"/>
              <a:chOff x="5166094" y="1785926"/>
              <a:chExt cx="847001" cy="2070000"/>
            </a:xfrm>
          </p:grpSpPr>
          <p:sp>
            <p:nvSpPr>
              <p:cNvPr id="233" name="정육면체 232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정육면체 233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정육면체 234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0" name="그룹 183"/>
            <p:cNvGrpSpPr>
              <a:grpSpLocks noChangeAspect="1"/>
            </p:cNvGrpSpPr>
            <p:nvPr/>
          </p:nvGrpSpPr>
          <p:grpSpPr>
            <a:xfrm>
              <a:off x="2772274" y="2533639"/>
              <a:ext cx="424237" cy="1036800"/>
              <a:chOff x="5166094" y="1785926"/>
              <a:chExt cx="847001" cy="2070000"/>
            </a:xfrm>
          </p:grpSpPr>
          <p:sp>
            <p:nvSpPr>
              <p:cNvPr id="230" name="정육면체 229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정육면체 230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정육면체 231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2" name="그룹 187"/>
            <p:cNvGrpSpPr>
              <a:grpSpLocks noChangeAspect="1"/>
            </p:cNvGrpSpPr>
            <p:nvPr/>
          </p:nvGrpSpPr>
          <p:grpSpPr>
            <a:xfrm>
              <a:off x="2715497" y="2590795"/>
              <a:ext cx="424237" cy="1036800"/>
              <a:chOff x="5166094" y="1785926"/>
              <a:chExt cx="847001" cy="2070000"/>
            </a:xfrm>
          </p:grpSpPr>
          <p:sp>
            <p:nvSpPr>
              <p:cNvPr id="227" name="정육면체 226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정육면체 227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정육면체 228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5" name="그룹 191"/>
            <p:cNvGrpSpPr>
              <a:grpSpLocks noChangeAspect="1"/>
            </p:cNvGrpSpPr>
            <p:nvPr/>
          </p:nvGrpSpPr>
          <p:grpSpPr>
            <a:xfrm>
              <a:off x="2658348" y="2647944"/>
              <a:ext cx="424237" cy="1036800"/>
              <a:chOff x="5166094" y="1785926"/>
              <a:chExt cx="847001" cy="2070000"/>
            </a:xfrm>
          </p:grpSpPr>
          <p:sp>
            <p:nvSpPr>
              <p:cNvPr id="224" name="정육면체 223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5" name="정육면체 224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정육면체 225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6" name="그룹 195"/>
            <p:cNvGrpSpPr>
              <a:grpSpLocks noChangeAspect="1"/>
            </p:cNvGrpSpPr>
            <p:nvPr/>
          </p:nvGrpSpPr>
          <p:grpSpPr>
            <a:xfrm>
              <a:off x="2601199" y="2705093"/>
              <a:ext cx="424237" cy="1036800"/>
              <a:chOff x="5166094" y="1785926"/>
              <a:chExt cx="847001" cy="2070000"/>
            </a:xfrm>
          </p:grpSpPr>
          <p:sp>
            <p:nvSpPr>
              <p:cNvPr id="221" name="정육면체 220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정육면체 221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정육면체 222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7" name="그룹 199"/>
            <p:cNvGrpSpPr>
              <a:grpSpLocks noChangeAspect="1"/>
            </p:cNvGrpSpPr>
            <p:nvPr/>
          </p:nvGrpSpPr>
          <p:grpSpPr>
            <a:xfrm>
              <a:off x="2544050" y="2765223"/>
              <a:ext cx="424237" cy="1036800"/>
              <a:chOff x="5166094" y="1791878"/>
              <a:chExt cx="847001" cy="2070000"/>
            </a:xfrm>
          </p:grpSpPr>
          <p:sp>
            <p:nvSpPr>
              <p:cNvPr id="218" name="정육면체 217"/>
              <p:cNvSpPr>
                <a:spLocks noChangeAspect="1"/>
              </p:cNvSpPr>
              <p:nvPr/>
            </p:nvSpPr>
            <p:spPr>
              <a:xfrm>
                <a:off x="5166094" y="1791878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정육면체 218"/>
              <p:cNvSpPr>
                <a:spLocks noChangeAspect="1"/>
              </p:cNvSpPr>
              <p:nvPr/>
            </p:nvSpPr>
            <p:spPr>
              <a:xfrm>
                <a:off x="5412158" y="1791878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정육면체 219"/>
              <p:cNvSpPr>
                <a:spLocks noChangeAspect="1"/>
              </p:cNvSpPr>
              <p:nvPr/>
            </p:nvSpPr>
            <p:spPr>
              <a:xfrm>
                <a:off x="5653095" y="1791878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8" name="그룹 203"/>
            <p:cNvGrpSpPr>
              <a:grpSpLocks noChangeAspect="1"/>
            </p:cNvGrpSpPr>
            <p:nvPr/>
          </p:nvGrpSpPr>
          <p:grpSpPr>
            <a:xfrm>
              <a:off x="2486522" y="2820827"/>
              <a:ext cx="424237" cy="1036800"/>
              <a:chOff x="5166094" y="1785926"/>
              <a:chExt cx="847001" cy="2070000"/>
            </a:xfrm>
          </p:grpSpPr>
          <p:sp>
            <p:nvSpPr>
              <p:cNvPr id="215" name="정육면체 214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정육면체 215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정육면체 216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9" name="그룹 207"/>
            <p:cNvGrpSpPr>
              <a:grpSpLocks noChangeAspect="1"/>
            </p:cNvGrpSpPr>
            <p:nvPr/>
          </p:nvGrpSpPr>
          <p:grpSpPr>
            <a:xfrm>
              <a:off x="2429745" y="2876547"/>
              <a:ext cx="424237" cy="1036800"/>
              <a:chOff x="5166094" y="1785926"/>
              <a:chExt cx="847001" cy="2070000"/>
            </a:xfrm>
          </p:grpSpPr>
          <p:sp>
            <p:nvSpPr>
              <p:cNvPr id="212" name="정육면체 211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정육면체 212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정육면체 213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0" name="그룹 211"/>
            <p:cNvGrpSpPr>
              <a:grpSpLocks noChangeAspect="1"/>
            </p:cNvGrpSpPr>
            <p:nvPr/>
          </p:nvGrpSpPr>
          <p:grpSpPr>
            <a:xfrm>
              <a:off x="2372596" y="2933696"/>
              <a:ext cx="424237" cy="1036800"/>
              <a:chOff x="5166094" y="1785926"/>
              <a:chExt cx="847001" cy="2070000"/>
            </a:xfrm>
          </p:grpSpPr>
          <p:sp>
            <p:nvSpPr>
              <p:cNvPr id="209" name="정육면체 208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정육면체 209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정육면체 210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1" name="그룹 215"/>
            <p:cNvGrpSpPr>
              <a:grpSpLocks noChangeAspect="1"/>
            </p:cNvGrpSpPr>
            <p:nvPr/>
          </p:nvGrpSpPr>
          <p:grpSpPr>
            <a:xfrm>
              <a:off x="2315447" y="2990845"/>
              <a:ext cx="424237" cy="1036800"/>
              <a:chOff x="5166094" y="1785926"/>
              <a:chExt cx="847001" cy="2070000"/>
            </a:xfrm>
          </p:grpSpPr>
          <p:sp>
            <p:nvSpPr>
              <p:cNvPr id="206" name="정육면체 205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정육면체 206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정육면체 207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2" name="그룹 219"/>
            <p:cNvGrpSpPr>
              <a:grpSpLocks noChangeAspect="1"/>
            </p:cNvGrpSpPr>
            <p:nvPr/>
          </p:nvGrpSpPr>
          <p:grpSpPr>
            <a:xfrm>
              <a:off x="2258298" y="3047994"/>
              <a:ext cx="424237" cy="1036800"/>
              <a:chOff x="5166094" y="1785926"/>
              <a:chExt cx="847001" cy="2070000"/>
            </a:xfrm>
          </p:grpSpPr>
          <p:sp>
            <p:nvSpPr>
              <p:cNvPr id="203" name="정육면체 202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정육면체 203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정육면체 204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3" name="그룹 223"/>
            <p:cNvGrpSpPr>
              <a:grpSpLocks noChangeAspect="1"/>
            </p:cNvGrpSpPr>
            <p:nvPr/>
          </p:nvGrpSpPr>
          <p:grpSpPr>
            <a:xfrm>
              <a:off x="2201149" y="3105143"/>
              <a:ext cx="424237" cy="1036800"/>
              <a:chOff x="5166094" y="1785926"/>
              <a:chExt cx="847001" cy="2070000"/>
            </a:xfrm>
          </p:grpSpPr>
          <p:sp>
            <p:nvSpPr>
              <p:cNvPr id="198" name="정육면체 197"/>
              <p:cNvSpPr>
                <a:spLocks noChangeAspect="1"/>
              </p:cNvSpPr>
              <p:nvPr/>
            </p:nvSpPr>
            <p:spPr>
              <a:xfrm>
                <a:off x="5166094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정육면체 199"/>
              <p:cNvSpPr>
                <a:spLocks noChangeAspect="1"/>
              </p:cNvSpPr>
              <p:nvPr/>
            </p:nvSpPr>
            <p:spPr>
              <a:xfrm>
                <a:off x="5412158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정육면체 201"/>
              <p:cNvSpPr>
                <a:spLocks noChangeAspect="1"/>
              </p:cNvSpPr>
              <p:nvPr/>
            </p:nvSpPr>
            <p:spPr>
              <a:xfrm>
                <a:off x="5653095" y="1785926"/>
                <a:ext cx="360000" cy="2070000"/>
              </a:xfrm>
              <a:prstGeom prst="cube">
                <a:avLst>
                  <a:gd name="adj" fmla="val 31666"/>
                </a:avLst>
              </a:prstGeom>
              <a:solidFill>
                <a:schemeClr val="bg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4" name="정육면체 183"/>
            <p:cNvSpPr/>
            <p:nvPr/>
          </p:nvSpPr>
          <p:spPr>
            <a:xfrm>
              <a:off x="2571829" y="2287579"/>
              <a:ext cx="1087445" cy="1858811"/>
            </a:xfrm>
            <a:prstGeom prst="cube">
              <a:avLst>
                <a:gd name="adj" fmla="val 79814"/>
              </a:avLst>
            </a:prstGeom>
            <a:solidFill>
              <a:schemeClr val="tx1">
                <a:alpha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정육면체 184"/>
            <p:cNvSpPr/>
            <p:nvPr/>
          </p:nvSpPr>
          <p:spPr>
            <a:xfrm>
              <a:off x="1864594" y="3145939"/>
              <a:ext cx="923931" cy="1126800"/>
            </a:xfrm>
            <a:prstGeom prst="cube">
              <a:avLst>
                <a:gd name="adj" fmla="val 12936"/>
              </a:avLst>
            </a:prstGeom>
            <a:solidFill>
              <a:schemeClr val="tx1">
                <a:alpha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6" name="직선 화살표 연결선 185"/>
            <p:cNvCxnSpPr/>
            <p:nvPr/>
          </p:nvCxnSpPr>
          <p:spPr>
            <a:xfrm>
              <a:off x="1862119" y="4368580"/>
              <a:ext cx="78581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화살표 연결선 186"/>
            <p:cNvCxnSpPr/>
            <p:nvPr/>
          </p:nvCxnSpPr>
          <p:spPr>
            <a:xfrm rot="5400000">
              <a:off x="1280740" y="3774407"/>
              <a:ext cx="954000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화살표 연결선 187"/>
            <p:cNvCxnSpPr/>
            <p:nvPr/>
          </p:nvCxnSpPr>
          <p:spPr>
            <a:xfrm rot="5400000">
              <a:off x="2799895" y="3297010"/>
              <a:ext cx="972000" cy="97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1885931" y="4382868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11.8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500430" y="3456803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59.7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071538" y="3582762"/>
              <a:ext cx="757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9.0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500166" y="1610013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46.2 mm </a:t>
              </a:r>
              <a:r>
                <a:rPr lang="en-US" altLang="ko-KR" sz="1200" dirty="0" smtClean="0"/>
                <a:t>×</a:t>
              </a: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 3.0 mm</a:t>
              </a:r>
            </a:p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 (</a:t>
              </a:r>
              <a:r>
                <a:rPr lang="en-US" altLang="ko-KR" sz="1200" b="1" dirty="0" smtClean="0">
                  <a:latin typeface="Calibri" pitchFamily="34" charset="0"/>
                  <a:cs typeface="Times New Roman" pitchFamily="18" charset="0"/>
                </a:rPr>
                <a:t>46 </a:t>
              </a:r>
              <a:r>
                <a:rPr lang="en-US" altLang="ko-KR" sz="1200" dirty="0">
                  <a:latin typeface="Calibri" pitchFamily="34" charset="0"/>
                </a:rPr>
                <a:t>×</a:t>
              </a:r>
              <a:r>
                <a:rPr lang="en-US" altLang="ko-KR" sz="1200" b="1" dirty="0" smtClean="0">
                  <a:latin typeface="Calibri" pitchFamily="34" charset="0"/>
                  <a:cs typeface="Times New Roman" pitchFamily="18" charset="0"/>
                </a:rPr>
                <a:t> 3 pieces</a:t>
              </a:r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)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96" name="직선 화살표 연결선 195"/>
            <p:cNvCxnSpPr>
              <a:stCxn id="194" idx="2"/>
              <a:endCxn id="221" idx="0"/>
            </p:cNvCxnSpPr>
            <p:nvPr/>
          </p:nvCxnSpPr>
          <p:spPr>
            <a:xfrm rot="16200000" flipH="1">
              <a:off x="2168376" y="2153566"/>
              <a:ext cx="633415" cy="46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/>
          <p:cNvSpPr txBox="1"/>
          <p:nvPr/>
        </p:nvSpPr>
        <p:spPr>
          <a:xfrm>
            <a:off x="1285852" y="4741438"/>
            <a:ext cx="742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 startAt="2"/>
            </a:pPr>
            <a:r>
              <a:rPr lang="en-US" altLang="ko-KR" sz="2000" dirty="0" smtClean="0">
                <a:latin typeface="Calibri" pitchFamily="34" charset="0"/>
              </a:rPr>
              <a:t>Single-clad scintillation fiber </a:t>
            </a:r>
            <a:r>
              <a:rPr lang="en-US" altLang="ko-KR" dirty="0" smtClean="0">
                <a:latin typeface="Calibri" pitchFamily="34" charset="0"/>
              </a:rPr>
              <a:t>(Bicron BCF-6</a:t>
            </a:r>
            <a:r>
              <a:rPr lang="en-US" altLang="ko-KR" sz="2000" dirty="0" smtClean="0">
                <a:latin typeface="Calibri" pitchFamily="34" charset="0"/>
              </a:rPr>
              <a:t>0)</a:t>
            </a:r>
          </a:p>
          <a:p>
            <a:pPr marL="514350" indent="-514350">
              <a:buSzPct val="75000"/>
              <a:buFont typeface="+mj-lt"/>
              <a:buAutoNum type="arabicParenR" startAt="2"/>
            </a:pPr>
            <a:r>
              <a:rPr lang="en-US" altLang="ko-KR" sz="2000" dirty="0" smtClean="0">
                <a:latin typeface="Calibri" pitchFamily="34" charset="0"/>
                <a:cs typeface="Times New Roman" pitchFamily="18" charset="0"/>
              </a:rPr>
              <a:t>9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mm</a:t>
            </a:r>
            <a:r>
              <a:rPr lang="en-US" altLang="ko-KR" sz="2000" dirty="0" smtClean="0">
                <a:latin typeface="Calibri" pitchFamily="34" charset="0"/>
              </a:rPr>
              <a:t> fiber length:</a:t>
            </a:r>
          </a:p>
          <a:p>
            <a:pPr marL="971550" lvl="1" indent="-514350">
              <a:buSzPct val="75000"/>
            </a:pPr>
            <a:r>
              <a:rPr lang="en-US" altLang="ko-KR" sz="1000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 - Compromised between neutron sensitivity enhancement &amp;</a:t>
            </a:r>
          </a:p>
          <a:p>
            <a:pPr marL="971550" lvl="1" indent="-514350">
              <a:buSzPct val="75000"/>
            </a:pPr>
            <a:r>
              <a:rPr lang="en-US" altLang="ko-KR" dirty="0" smtClean="0">
                <a:latin typeface="Calibri" pitchFamily="34" charset="0"/>
              </a:rPr>
              <a:t>    multiple scattering</a:t>
            </a:r>
            <a:r>
              <a:rPr lang="en-US" altLang="ko-KR" sz="1000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 probability suppression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285852" y="591296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 startAt="4"/>
            </a:pPr>
            <a:r>
              <a:rPr lang="en-US" altLang="ko-KR" sz="2000" dirty="0" smtClean="0">
                <a:latin typeface="Calibri" pitchFamily="34" charset="0"/>
              </a:rPr>
              <a:t>Three-layer structure for maximized light yield produced </a:t>
            </a:r>
          </a:p>
          <a:p>
            <a:pPr marL="514350" indent="-514350">
              <a:buSzPct val="75000"/>
            </a:pPr>
            <a:r>
              <a:rPr lang="en-US" altLang="ko-KR" sz="2000" dirty="0" smtClean="0">
                <a:latin typeface="Calibri" pitchFamily="34" charset="0"/>
              </a:rPr>
              <a:t>	by the scattered protons</a:t>
            </a:r>
            <a:endParaRPr lang="en-US" altLang="ko-KR" dirty="0" smtClean="0">
              <a:latin typeface="Calibri" pitchFamily="34" charset="0"/>
            </a:endParaRPr>
          </a:p>
        </p:txBody>
      </p:sp>
      <p:grpSp>
        <p:nvGrpSpPr>
          <p:cNvPr id="247" name="그룹 128"/>
          <p:cNvGrpSpPr/>
          <p:nvPr/>
        </p:nvGrpSpPr>
        <p:grpSpPr>
          <a:xfrm>
            <a:off x="4062021" y="1101004"/>
            <a:ext cx="2743219" cy="3014383"/>
            <a:chOff x="3764657" y="1456539"/>
            <a:chExt cx="2743219" cy="3014383"/>
          </a:xfrm>
        </p:grpSpPr>
        <p:sp>
          <p:nvSpPr>
            <p:cNvPr id="248" name="정육면체 247"/>
            <p:cNvSpPr>
              <a:spLocks noChangeAspect="1"/>
            </p:cNvSpPr>
            <p:nvPr/>
          </p:nvSpPr>
          <p:spPr>
            <a:xfrm>
              <a:off x="5045778" y="2169386"/>
              <a:ext cx="360000" cy="2070000"/>
            </a:xfrm>
            <a:prstGeom prst="cube">
              <a:avLst>
                <a:gd name="adj" fmla="val 31666"/>
              </a:avLst>
            </a:prstGeom>
            <a:solidFill>
              <a:schemeClr val="bg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9" name="직선 화살표 연결선 8"/>
            <p:cNvCxnSpPr/>
            <p:nvPr/>
          </p:nvCxnSpPr>
          <p:spPr>
            <a:xfrm rot="16200000" flipH="1">
              <a:off x="4650582" y="2000318"/>
              <a:ext cx="804866" cy="285749"/>
            </a:xfrm>
            <a:prstGeom prst="straightConnector1">
              <a:avLst/>
            </a:prstGeom>
            <a:ln>
              <a:solidFill>
                <a:srgbClr val="F2B8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타원 250"/>
            <p:cNvSpPr/>
            <p:nvPr/>
          </p:nvSpPr>
          <p:spPr>
            <a:xfrm>
              <a:off x="5105403" y="2436088"/>
              <a:ext cx="142876" cy="14287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2" name="직선 연결선 251"/>
            <p:cNvCxnSpPr/>
            <p:nvPr/>
          </p:nvCxnSpPr>
          <p:spPr>
            <a:xfrm rot="5400000">
              <a:off x="5029643" y="2708699"/>
              <a:ext cx="288059" cy="953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직선 연결선 252"/>
            <p:cNvCxnSpPr>
              <a:stCxn id="266" idx="4"/>
            </p:cNvCxnSpPr>
            <p:nvPr/>
          </p:nvCxnSpPr>
          <p:spPr>
            <a:xfrm rot="16200000" flipH="1">
              <a:off x="5056105" y="3005221"/>
              <a:ext cx="467598" cy="238824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직선 연결선 253"/>
            <p:cNvCxnSpPr>
              <a:endCxn id="248" idx="3"/>
            </p:cNvCxnSpPr>
            <p:nvPr/>
          </p:nvCxnSpPr>
          <p:spPr>
            <a:xfrm rot="5400000">
              <a:off x="4858096" y="3694515"/>
              <a:ext cx="855554" cy="234188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직선 화살표 연결선 254"/>
            <p:cNvCxnSpPr/>
            <p:nvPr/>
          </p:nvCxnSpPr>
          <p:spPr>
            <a:xfrm rot="5400000">
              <a:off x="4597822" y="3140428"/>
              <a:ext cx="1800000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>
              <a:off x="5431543" y="3000372"/>
              <a:ext cx="757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9.0 mm</a:t>
              </a:r>
              <a:endParaRPr lang="ko-KR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364868" y="1812197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1.0 × 1.0  mm</a:t>
              </a:r>
              <a:r>
                <a:rPr lang="en-US" altLang="ko-KR" sz="12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12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1" name="직선 화살표 연결선 260"/>
            <p:cNvCxnSpPr/>
            <p:nvPr/>
          </p:nvCxnSpPr>
          <p:spPr>
            <a:xfrm rot="5400000" flipH="1" flipV="1">
              <a:off x="5205325" y="2035961"/>
              <a:ext cx="214314" cy="1809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/>
            <p:cNvSpPr txBox="1"/>
            <p:nvPr/>
          </p:nvSpPr>
          <p:spPr>
            <a:xfrm>
              <a:off x="4510087" y="1456539"/>
              <a:ext cx="776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Neutron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3764657" y="4009257"/>
              <a:ext cx="1195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Emitted photon</a:t>
              </a:r>
            </a:p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(Green, </a:t>
              </a:r>
              <a:r>
                <a:rPr lang="en-US" altLang="ko-KR" sz="1200" dirty="0" smtClean="0">
                  <a:latin typeface="Times New Roman" pitchFamily="18" charset="0"/>
                  <a:cs typeface="Times New Roman" pitchFamily="18" charset="0"/>
                </a:rPr>
                <a:t>530 nm</a:t>
              </a:r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)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65" name="직선 화살표 연결선 264"/>
            <p:cNvCxnSpPr/>
            <p:nvPr/>
          </p:nvCxnSpPr>
          <p:spPr>
            <a:xfrm flipV="1">
              <a:off x="4888614" y="4185170"/>
              <a:ext cx="234000" cy="10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타원 265"/>
            <p:cNvSpPr/>
            <p:nvPr/>
          </p:nvSpPr>
          <p:spPr>
            <a:xfrm>
              <a:off x="5099054" y="2747958"/>
              <a:ext cx="142876" cy="142876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4135751" y="2460301"/>
              <a:ext cx="776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Energetic</a:t>
              </a:r>
            </a:p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proton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71" name="직선 화살표 연결선 270"/>
            <p:cNvCxnSpPr/>
            <p:nvPr/>
          </p:nvCxnSpPr>
          <p:spPr>
            <a:xfrm>
              <a:off x="4793364" y="2756410"/>
              <a:ext cx="285752" cy="523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그룹 137"/>
          <p:cNvGrpSpPr/>
          <p:nvPr/>
        </p:nvGrpSpPr>
        <p:grpSpPr>
          <a:xfrm>
            <a:off x="7010416" y="1138032"/>
            <a:ext cx="1847864" cy="2763041"/>
            <a:chOff x="7010416" y="1500174"/>
            <a:chExt cx="1847864" cy="2763041"/>
          </a:xfrm>
        </p:grpSpPr>
        <p:grpSp>
          <p:nvGrpSpPr>
            <p:cNvPr id="273" name="그룹 123"/>
            <p:cNvGrpSpPr/>
            <p:nvPr/>
          </p:nvGrpSpPr>
          <p:grpSpPr>
            <a:xfrm>
              <a:off x="7163554" y="1815273"/>
              <a:ext cx="847001" cy="2447942"/>
              <a:chOff x="7011154" y="1695438"/>
              <a:chExt cx="847001" cy="2447942"/>
            </a:xfrm>
          </p:grpSpPr>
          <p:grpSp>
            <p:nvGrpSpPr>
              <p:cNvPr id="280" name="그룹 89"/>
              <p:cNvGrpSpPr>
                <a:grpSpLocks noChangeAspect="1"/>
              </p:cNvGrpSpPr>
              <p:nvPr/>
            </p:nvGrpSpPr>
            <p:grpSpPr>
              <a:xfrm>
                <a:off x="7011154" y="2073380"/>
                <a:ext cx="847001" cy="2070000"/>
                <a:chOff x="5166094" y="1785926"/>
                <a:chExt cx="847001" cy="2070000"/>
              </a:xfrm>
            </p:grpSpPr>
            <p:sp>
              <p:nvSpPr>
                <p:cNvPr id="292" name="정육면체 291"/>
                <p:cNvSpPr>
                  <a:spLocks noChangeAspect="1"/>
                </p:cNvSpPr>
                <p:nvPr/>
              </p:nvSpPr>
              <p:spPr>
                <a:xfrm>
                  <a:off x="5166094" y="1785926"/>
                  <a:ext cx="360000" cy="2070000"/>
                </a:xfrm>
                <a:prstGeom prst="cube">
                  <a:avLst>
                    <a:gd name="adj" fmla="val 31666"/>
                  </a:avLst>
                </a:prstGeom>
                <a:solidFill>
                  <a:schemeClr val="bg2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4" name="정육면체 293"/>
                <p:cNvSpPr>
                  <a:spLocks noChangeAspect="1"/>
                </p:cNvSpPr>
                <p:nvPr/>
              </p:nvSpPr>
              <p:spPr>
                <a:xfrm>
                  <a:off x="5412158" y="1785926"/>
                  <a:ext cx="360000" cy="2070000"/>
                </a:xfrm>
                <a:prstGeom prst="cube">
                  <a:avLst>
                    <a:gd name="adj" fmla="val 31666"/>
                  </a:avLst>
                </a:prstGeom>
                <a:solidFill>
                  <a:schemeClr val="bg2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5" name="정육면체 294"/>
                <p:cNvSpPr>
                  <a:spLocks noChangeAspect="1"/>
                </p:cNvSpPr>
                <p:nvPr/>
              </p:nvSpPr>
              <p:spPr>
                <a:xfrm>
                  <a:off x="5653095" y="1785926"/>
                  <a:ext cx="360000" cy="2070000"/>
                </a:xfrm>
                <a:prstGeom prst="cube">
                  <a:avLst>
                    <a:gd name="adj" fmla="val 31666"/>
                  </a:avLst>
                </a:prstGeom>
                <a:solidFill>
                  <a:schemeClr val="bg2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83" name="그룹 113"/>
              <p:cNvGrpSpPr/>
              <p:nvPr/>
            </p:nvGrpSpPr>
            <p:grpSpPr>
              <a:xfrm>
                <a:off x="7143769" y="1695438"/>
                <a:ext cx="500064" cy="1997090"/>
                <a:chOff x="5295178" y="1550860"/>
                <a:chExt cx="500064" cy="1997090"/>
              </a:xfrm>
            </p:grpSpPr>
            <p:cxnSp>
              <p:nvCxnSpPr>
                <p:cNvPr id="286" name="직선 화살표 연결선 285"/>
                <p:cNvCxnSpPr/>
                <p:nvPr/>
              </p:nvCxnSpPr>
              <p:spPr>
                <a:xfrm rot="16200000" flipH="1">
                  <a:off x="5087519" y="1829956"/>
                  <a:ext cx="754180" cy="195988"/>
                </a:xfrm>
                <a:prstGeom prst="straightConnector1">
                  <a:avLst/>
                </a:prstGeom>
                <a:ln>
                  <a:solidFill>
                    <a:srgbClr val="F2B8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직선 화살표 연결선 286"/>
                <p:cNvCxnSpPr/>
                <p:nvPr/>
              </p:nvCxnSpPr>
              <p:spPr>
                <a:xfrm rot="16200000" flipH="1">
                  <a:off x="5596374" y="2314023"/>
                  <a:ext cx="209552" cy="18818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직선 화살표 연결선 94"/>
                <p:cNvCxnSpPr/>
                <p:nvPr/>
              </p:nvCxnSpPr>
              <p:spPr>
                <a:xfrm rot="5400000">
                  <a:off x="5274021" y="2346838"/>
                  <a:ext cx="258649" cy="21633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직선 화살표 연결선 288"/>
                <p:cNvCxnSpPr/>
                <p:nvPr/>
              </p:nvCxnSpPr>
              <p:spPr>
                <a:xfrm rot="5400000">
                  <a:off x="4923329" y="2915018"/>
                  <a:ext cx="1212744" cy="531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타원 289"/>
                <p:cNvSpPr/>
                <p:nvPr/>
              </p:nvSpPr>
              <p:spPr>
                <a:xfrm>
                  <a:off x="5482052" y="2181216"/>
                  <a:ext cx="144000" cy="144000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74" name="TextBox 273"/>
            <p:cNvSpPr txBox="1"/>
            <p:nvPr/>
          </p:nvSpPr>
          <p:spPr>
            <a:xfrm>
              <a:off x="7010416" y="1500174"/>
              <a:ext cx="776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Neutron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8081986" y="3705999"/>
              <a:ext cx="776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Energetic</a:t>
              </a:r>
            </a:p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proton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76" name="직선 화살표 연결선 275"/>
            <p:cNvCxnSpPr/>
            <p:nvPr/>
          </p:nvCxnSpPr>
          <p:spPr>
            <a:xfrm rot="10800000">
              <a:off x="7581920" y="3691712"/>
              <a:ext cx="50006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직선 화살표 연결선 276"/>
            <p:cNvCxnSpPr/>
            <p:nvPr/>
          </p:nvCxnSpPr>
          <p:spPr>
            <a:xfrm rot="16200000" flipV="1">
              <a:off x="7465239" y="3198017"/>
              <a:ext cx="928694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직선 화살표 연결선 277"/>
            <p:cNvCxnSpPr/>
            <p:nvPr/>
          </p:nvCxnSpPr>
          <p:spPr>
            <a:xfrm rot="16200000" flipV="1">
              <a:off x="7286644" y="3000372"/>
              <a:ext cx="857256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TextBox 295"/>
          <p:cNvSpPr txBox="1"/>
          <p:nvPr/>
        </p:nvSpPr>
        <p:spPr>
          <a:xfrm>
            <a:off x="1285852" y="4412823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Line scan detector with </a:t>
            </a:r>
            <a:r>
              <a:rPr lang="en-US" altLang="ko-KR" dirty="0" smtClean="0">
                <a:latin typeface="Calibri" pitchFamily="34" charset="0"/>
              </a:rPr>
              <a:t>46 </a:t>
            </a:r>
            <a:r>
              <a:rPr lang="en-US" altLang="ko-KR" dirty="0" smtClean="0">
                <a:latin typeface="맑은 고딕"/>
                <a:ea typeface="맑은 고딕"/>
              </a:rPr>
              <a:t>×</a:t>
            </a:r>
            <a:r>
              <a:rPr lang="en-US" altLang="ko-KR" dirty="0" smtClean="0">
                <a:latin typeface="Calibri" pitchFamily="34" charset="0"/>
              </a:rPr>
              <a:t> 3</a:t>
            </a:r>
            <a:r>
              <a:rPr lang="en-US" altLang="ko-KR" sz="2000" dirty="0" smtClean="0">
                <a:latin typeface="Calibri" pitchFamily="34" charset="0"/>
              </a:rPr>
              <a:t> pixels</a:t>
            </a:r>
            <a:endParaRPr lang="en-US" altLang="ko-KR" dirty="0" smtClean="0">
              <a:latin typeface="Calibri" pitchFamily="34" charset="0"/>
            </a:endParaRPr>
          </a:p>
        </p:txBody>
      </p:sp>
      <p:grpSp>
        <p:nvGrpSpPr>
          <p:cNvPr id="305" name="그룹 5"/>
          <p:cNvGrpSpPr/>
          <p:nvPr/>
        </p:nvGrpSpPr>
        <p:grpSpPr>
          <a:xfrm>
            <a:off x="4149792" y="928670"/>
            <a:ext cx="4714908" cy="3249513"/>
            <a:chOff x="1714480" y="1245667"/>
            <a:chExt cx="6572296" cy="5392653"/>
          </a:xfrm>
        </p:grpSpPr>
        <p:pic>
          <p:nvPicPr>
            <p:cNvPr id="306" name="그림 305" descr="SGC_Plastic_Scintillating_Fibers_Formulations_Chart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480" y="1245667"/>
              <a:ext cx="6572296" cy="5392653"/>
            </a:xfrm>
            <a:prstGeom prst="rect">
              <a:avLst/>
            </a:prstGeom>
          </p:spPr>
        </p:pic>
        <p:sp>
          <p:nvSpPr>
            <p:cNvPr id="307" name="직사각형 306"/>
            <p:cNvSpPr/>
            <p:nvPr/>
          </p:nvSpPr>
          <p:spPr>
            <a:xfrm>
              <a:off x="2050472" y="4266160"/>
              <a:ext cx="5777532" cy="5715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57940" y="1366629"/>
            <a:ext cx="4714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2/19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uiExpand="1" build="allAtOnce"/>
      <p:bldP spid="24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7"/>
          <p:cNvGrpSpPr/>
          <p:nvPr/>
        </p:nvGrpSpPr>
        <p:grpSpPr>
          <a:xfrm>
            <a:off x="2214546" y="1694079"/>
            <a:ext cx="5687146" cy="2726300"/>
            <a:chOff x="2214546" y="1694079"/>
            <a:chExt cx="5687146" cy="2726300"/>
          </a:xfrm>
        </p:grpSpPr>
        <p:sp>
          <p:nvSpPr>
            <p:cNvPr id="112" name="정육면체 111"/>
            <p:cNvSpPr/>
            <p:nvPr/>
          </p:nvSpPr>
          <p:spPr>
            <a:xfrm>
              <a:off x="2472404" y="1694079"/>
              <a:ext cx="5429288" cy="1571636"/>
            </a:xfrm>
            <a:prstGeom prst="cube">
              <a:avLst>
                <a:gd name="adj" fmla="val 87424"/>
              </a:avLst>
            </a:prstGeom>
            <a:solidFill>
              <a:srgbClr val="009242">
                <a:alpha val="80000"/>
              </a:srgb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14546" y="4143380"/>
              <a:ext cx="250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Electronics board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17" name="직선 화살표 연결선 116"/>
            <p:cNvCxnSpPr/>
            <p:nvPr/>
          </p:nvCxnSpPr>
          <p:spPr>
            <a:xfrm rot="5400000">
              <a:off x="2967706" y="3467780"/>
              <a:ext cx="994010" cy="3571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01"/>
          <p:cNvGrpSpPr/>
          <p:nvPr/>
        </p:nvGrpSpPr>
        <p:grpSpPr>
          <a:xfrm>
            <a:off x="4265161" y="1882500"/>
            <a:ext cx="1709750" cy="968874"/>
            <a:chOff x="1576366" y="1571612"/>
            <a:chExt cx="1709750" cy="968874"/>
          </a:xfrm>
        </p:grpSpPr>
        <p:sp>
          <p:nvSpPr>
            <p:cNvPr id="68" name="평행 사변형 67"/>
            <p:cNvSpPr>
              <a:spLocks noChangeAspect="1"/>
            </p:cNvSpPr>
            <p:nvPr/>
          </p:nvSpPr>
          <p:spPr>
            <a:xfrm>
              <a:off x="1576366" y="1571612"/>
              <a:ext cx="1709750" cy="968874"/>
            </a:xfrm>
            <a:prstGeom prst="parallelogram">
              <a:avLst>
                <a:gd name="adj" fmla="val 99798"/>
              </a:avLst>
            </a:prstGeom>
            <a:solidFill>
              <a:schemeClr val="bg2">
                <a:lumMod val="25000"/>
                <a:alpha val="8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1" name="직선 연결선 90"/>
            <p:cNvCxnSpPr/>
            <p:nvPr/>
          </p:nvCxnSpPr>
          <p:spPr>
            <a:xfrm rot="10800000" flipH="1">
              <a:off x="2034424" y="2081449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 rot="10800000" flipH="1">
              <a:off x="1909745" y="2189399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 rot="10800000" flipH="1">
              <a:off x="1720831" y="2386249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 rot="10800000" flipH="1">
              <a:off x="2206730" y="1901814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 rot="10800000" flipH="1">
              <a:off x="2384530" y="1720838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 rot="10800000" flipH="1">
              <a:off x="2298684" y="1804976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 rot="10800000" flipH="1">
              <a:off x="2467080" y="1641461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rot="10800000" flipH="1">
              <a:off x="2121004" y="1987540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 rot="10800000" flipH="1">
              <a:off x="1822431" y="2285992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 rot="10800000" flipH="1">
              <a:off x="1623993" y="2486018"/>
              <a:ext cx="742834" cy="158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121"/>
          <p:cNvGrpSpPr/>
          <p:nvPr/>
        </p:nvGrpSpPr>
        <p:grpSpPr>
          <a:xfrm>
            <a:off x="4812853" y="1928802"/>
            <a:ext cx="2459483" cy="603482"/>
            <a:chOff x="4812853" y="1928802"/>
            <a:chExt cx="2459483" cy="603482"/>
          </a:xfrm>
        </p:grpSpPr>
        <p:grpSp>
          <p:nvGrpSpPr>
            <p:cNvPr id="6" name="그룹 86"/>
            <p:cNvGrpSpPr/>
            <p:nvPr/>
          </p:nvGrpSpPr>
          <p:grpSpPr>
            <a:xfrm>
              <a:off x="4812853" y="1997356"/>
              <a:ext cx="606938" cy="534928"/>
              <a:chOff x="2243121" y="1928802"/>
              <a:chExt cx="606938" cy="534928"/>
            </a:xfrm>
          </p:grpSpPr>
          <p:grpSp>
            <p:nvGrpSpPr>
              <p:cNvPr id="7" name="그룹 65"/>
              <p:cNvGrpSpPr>
                <a:grpSpLocks noChangeAspect="1"/>
              </p:cNvGrpSpPr>
              <p:nvPr/>
            </p:nvGrpSpPr>
            <p:grpSpPr>
              <a:xfrm>
                <a:off x="2243121" y="1928802"/>
                <a:ext cx="606938" cy="534928"/>
                <a:chOff x="1285852" y="1714488"/>
                <a:chExt cx="4214842" cy="3714776"/>
              </a:xfrm>
            </p:grpSpPr>
            <p:sp>
              <p:nvSpPr>
                <p:cNvPr id="64" name="정육면체 63"/>
                <p:cNvSpPr/>
                <p:nvPr/>
              </p:nvSpPr>
              <p:spPr>
                <a:xfrm>
                  <a:off x="1285852" y="1714488"/>
                  <a:ext cx="4214842" cy="3714776"/>
                </a:xfrm>
                <a:prstGeom prst="cube">
                  <a:avLst>
                    <a:gd name="adj" fmla="val 63658"/>
                  </a:avLst>
                </a:prstGeom>
                <a:solidFill>
                  <a:schemeClr val="tx1">
                    <a:alpha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평행 사변형 64"/>
                <p:cNvSpPr/>
                <p:nvPr/>
              </p:nvSpPr>
              <p:spPr>
                <a:xfrm>
                  <a:off x="2078020" y="1895464"/>
                  <a:ext cx="2643206" cy="1928826"/>
                </a:xfrm>
                <a:prstGeom prst="parallelogram">
                  <a:avLst>
                    <a:gd name="adj" fmla="val 97789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74" name="직선 연결선 73"/>
              <p:cNvCxnSpPr/>
              <p:nvPr/>
            </p:nvCxnSpPr>
            <p:spPr>
              <a:xfrm>
                <a:off x="2608993" y="1974041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>
                <a:off x="2585183" y="1998652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>
                <a:off x="2558984" y="2024851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/>
              <p:cNvCxnSpPr/>
              <p:nvPr/>
            </p:nvCxnSpPr>
            <p:spPr>
              <a:xfrm>
                <a:off x="2533632" y="2050249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>
                <a:off x="2507441" y="2076440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2481250" y="2105813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>
                <a:off x="2451831" y="2135973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>
                <a:off x="2420870" y="2166926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2390764" y="2197887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 rot="16200000" flipH="1" flipV="1">
                <a:off x="2389580" y="1957933"/>
                <a:ext cx="277751" cy="271610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 rot="16200000" flipH="1" flipV="1">
                <a:off x="2425789" y="1955683"/>
                <a:ext cx="277751" cy="271610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직선 화살표 연결선 119"/>
            <p:cNvCxnSpPr/>
            <p:nvPr/>
          </p:nvCxnSpPr>
          <p:spPr>
            <a:xfrm rot="10800000">
              <a:off x="5435378" y="2060793"/>
              <a:ext cx="540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직사각형 120"/>
            <p:cNvSpPr/>
            <p:nvPr/>
          </p:nvSpPr>
          <p:spPr>
            <a:xfrm>
              <a:off x="5974224" y="1928802"/>
              <a:ext cx="12981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latin typeface="Calibri" pitchFamily="34" charset="0"/>
                </a:rPr>
                <a:t>Scintillation fibers</a:t>
              </a:r>
              <a:endParaRPr lang="ko-KR" altLang="en-US" sz="1200" dirty="0">
                <a:latin typeface="Calibri" pitchFamily="34" charset="0"/>
              </a:endParaRPr>
            </a:p>
          </p:txBody>
        </p:sp>
      </p:grpSp>
      <p:grpSp>
        <p:nvGrpSpPr>
          <p:cNvPr id="8" name="그룹 134"/>
          <p:cNvGrpSpPr/>
          <p:nvPr/>
        </p:nvGrpSpPr>
        <p:grpSpPr>
          <a:xfrm>
            <a:off x="4988385" y="2708499"/>
            <a:ext cx="2798325" cy="1896546"/>
            <a:chOff x="4988385" y="2708499"/>
            <a:chExt cx="2798325" cy="1896546"/>
          </a:xfrm>
        </p:grpSpPr>
        <p:cxnSp>
          <p:nvCxnSpPr>
            <p:cNvPr id="114" name="직선 화살표 연결선 113"/>
            <p:cNvCxnSpPr/>
            <p:nvPr/>
          </p:nvCxnSpPr>
          <p:spPr>
            <a:xfrm rot="16200000" flipV="1">
              <a:off x="4562818" y="3134066"/>
              <a:ext cx="1434881" cy="5837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286380" y="4143380"/>
              <a:ext cx="2500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46 channel Si-photodiode array</a:t>
              </a:r>
            </a:p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(Hamamatsu S4111-46Q)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그룹 135"/>
          <p:cNvGrpSpPr/>
          <p:nvPr/>
        </p:nvGrpSpPr>
        <p:grpSpPr>
          <a:xfrm>
            <a:off x="2132290" y="1214422"/>
            <a:ext cx="5797296" cy="3396744"/>
            <a:chOff x="2132290" y="3361551"/>
            <a:chExt cx="5797296" cy="3396744"/>
          </a:xfrm>
        </p:grpSpPr>
        <p:pic>
          <p:nvPicPr>
            <p:cNvPr id="67" name="그림 66" descr="Electronic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2290" y="3361551"/>
              <a:ext cx="5797296" cy="2731008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2214546" y="6295273"/>
              <a:ext cx="250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Calibri" pitchFamily="34" charset="0"/>
                  <a:cs typeface="Times New Roman" pitchFamily="18" charset="0"/>
                </a:rPr>
                <a:t>Electronics board</a:t>
              </a:r>
              <a:endParaRPr lang="ko-KR" altLang="en-US" sz="1200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30" name="직선 화살표 연결선 129"/>
            <p:cNvCxnSpPr/>
            <p:nvPr/>
          </p:nvCxnSpPr>
          <p:spPr>
            <a:xfrm rot="5400000">
              <a:off x="2967706" y="5619673"/>
              <a:ext cx="994010" cy="3571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133"/>
            <p:cNvGrpSpPr/>
            <p:nvPr/>
          </p:nvGrpSpPr>
          <p:grpSpPr>
            <a:xfrm>
              <a:off x="4989743" y="4861749"/>
              <a:ext cx="2798325" cy="1896546"/>
              <a:chOff x="4989743" y="3118360"/>
              <a:chExt cx="2798325" cy="1896546"/>
            </a:xfrm>
          </p:grpSpPr>
          <p:cxnSp>
            <p:nvCxnSpPr>
              <p:cNvPr id="132" name="직선 화살표 연결선 131"/>
              <p:cNvCxnSpPr/>
              <p:nvPr/>
            </p:nvCxnSpPr>
            <p:spPr>
              <a:xfrm rot="16200000" flipV="1">
                <a:off x="4564176" y="3543927"/>
                <a:ext cx="1434881" cy="583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5287738" y="4553241"/>
                <a:ext cx="2500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46 channel Si-photodiode array</a:t>
                </a:r>
              </a:p>
              <a:p>
                <a:pPr algn="ctr"/>
                <a:r>
                  <a:rPr lang="en-US" altLang="ko-KR" sz="1200" dirty="0" smtClean="0">
                    <a:latin typeface="Calibri" pitchFamily="34" charset="0"/>
                    <a:cs typeface="Times New Roman" pitchFamily="18" charset="0"/>
                  </a:rPr>
                  <a:t>(Hamamatsu S4111-46Q)</a:t>
                </a:r>
                <a:endParaRPr lang="ko-KR" altLang="en-US" sz="1200" dirty="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7" name="TextBox 136"/>
          <p:cNvSpPr txBox="1"/>
          <p:nvPr/>
        </p:nvSpPr>
        <p:spPr>
          <a:xfrm>
            <a:off x="1285852" y="4819075"/>
            <a:ext cx="7429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46 channel Si-photodiode </a:t>
            </a:r>
            <a:r>
              <a:rPr lang="en-US" altLang="ko-KR" dirty="0" smtClean="0">
                <a:latin typeface="Calibri" pitchFamily="34" charset="0"/>
              </a:rPr>
              <a:t>(Hamamatsu S4111-46Q)</a:t>
            </a:r>
          </a:p>
          <a:p>
            <a:pPr marL="971550" lvl="1" indent="-514350">
              <a:buSzPct val="75000"/>
            </a:pPr>
            <a:r>
              <a:rPr lang="en-US" altLang="ko-KR" sz="1000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 - Dark current: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~ 10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pA</a:t>
            </a:r>
            <a:endParaRPr lang="en-US" altLang="ko-KR" dirty="0" smtClean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285852" y="5403851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 startAt="2"/>
            </a:pPr>
            <a:r>
              <a:rPr lang="en-US" altLang="ko-KR" sz="2000" dirty="0" smtClean="0">
                <a:latin typeface="Calibri" pitchFamily="34" charset="0"/>
              </a:rPr>
              <a:t>Current-integration-mode electronics</a:t>
            </a:r>
          </a:p>
          <a:p>
            <a:pPr marL="971550" lvl="1" indent="-514350">
              <a:buSzPct val="75000"/>
            </a:pPr>
            <a:r>
              <a:rPr lang="en-US" altLang="ko-KR" sz="1000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 - Designed for hi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gh-intensity fast neutron-beams</a:t>
            </a:r>
          </a:p>
          <a:p>
            <a:pPr marL="971550" lvl="1" indent="-514350">
              <a:buSzPct val="75000"/>
            </a:pP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    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(neutron</a:t>
            </a:r>
            <a:r>
              <a:rPr lang="en-US" altLang="ko-KR" dirty="0" smtClean="0">
                <a:latin typeface="Calibri" pitchFamily="34" charset="0"/>
                <a:ea typeface="맑은 고딕" pitchFamily="50" charset="-127"/>
              </a:rPr>
              <a:t> 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beams for typical radiotherapies, 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10</a:t>
            </a:r>
            <a:r>
              <a:rPr kumimoji="0" lang="en-US" altLang="ko-KR" baseline="30000" dirty="0" smtClean="0">
                <a:latin typeface="Times New Roman" pitchFamily="18" charset="0"/>
                <a:ea typeface="맑은 고딕" pitchFamily="50" charset="-127"/>
              </a:rPr>
              <a:t>8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 ~ 10</a:t>
            </a:r>
            <a:r>
              <a:rPr kumimoji="0" lang="en-US" altLang="ko-KR" baseline="30000" dirty="0" smtClean="0">
                <a:latin typeface="Times New Roman" pitchFamily="18" charset="0"/>
                <a:ea typeface="맑은 고딕" pitchFamily="50" charset="-127"/>
              </a:rPr>
              <a:t>10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 Hz/cm</a:t>
            </a:r>
            <a:r>
              <a:rPr kumimoji="0" lang="en-US" altLang="ko-KR" baseline="30000" dirty="0" smtClean="0">
                <a:latin typeface="Times New Roman" pitchFamily="18" charset="0"/>
                <a:ea typeface="맑은 고딕" pitchFamily="50" charset="-127"/>
              </a:rPr>
              <a:t>2 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)</a:t>
            </a:r>
            <a:endParaRPr lang="en-US" altLang="ko-KR" dirty="0" smtClean="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3353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3/14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7" name="직사각형 5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81062" y="165864"/>
            <a:ext cx="80629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Candara" pitchFamily="34" charset="0"/>
              </a:rPr>
              <a:t>2. Detector characteristics - </a:t>
            </a:r>
            <a:r>
              <a:rPr lang="en-US" altLang="ko-KR" sz="2000" dirty="0" smtClean="0">
                <a:latin typeface="Candara" pitchFamily="34" charset="0"/>
              </a:rPr>
              <a:t>b. Si-photodiode array and Electronics</a:t>
            </a:r>
            <a:endParaRPr lang="ko-KR" altLang="en-US" sz="2000" dirty="0">
              <a:latin typeface="Candar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b="1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3/19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allAtOnce"/>
      <p:bldP spid="1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81062" y="165864"/>
            <a:ext cx="80629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Candara" pitchFamily="34" charset="0"/>
              </a:rPr>
              <a:t>2. Detector characteristics - </a:t>
            </a:r>
            <a:r>
              <a:rPr lang="en-US" altLang="ko-KR" sz="2000" dirty="0" smtClean="0">
                <a:latin typeface="Candara" pitchFamily="34" charset="0"/>
              </a:rPr>
              <a:t>b. Si-photodiode array and Electronics</a:t>
            </a:r>
            <a:endParaRPr lang="ko-KR" altLang="en-US" sz="2000" dirty="0">
              <a:latin typeface="Candara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rot="5400000">
            <a:off x="6229471" y="3499947"/>
            <a:ext cx="9900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6650052" y="2928934"/>
            <a:ext cx="142876" cy="14287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Pd_spe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86" y="1043657"/>
            <a:ext cx="7503556" cy="5528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940" y="1366629"/>
            <a:ext cx="471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b="1" dirty="0" smtClean="0">
              <a:solidFill>
                <a:srgbClr val="283214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4/19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직사각형 31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1071538" y="1546235"/>
            <a:ext cx="7908650" cy="2025641"/>
            <a:chOff x="107950" y="188913"/>
            <a:chExt cx="8999538" cy="23050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07950" y="260350"/>
              <a:ext cx="1008063" cy="79216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LV bias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(+5V)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7950" y="1485900"/>
              <a:ext cx="1008063" cy="100806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Silicon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photo -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diode 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476375" y="1485900"/>
              <a:ext cx="1008063" cy="100806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Preamp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843213" y="1485900"/>
              <a:ext cx="792162" cy="100806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ADC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997325" y="1485900"/>
              <a:ext cx="1223963" cy="100647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Digital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processor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95738" y="188913"/>
              <a:ext cx="1225550" cy="8636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Data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buffer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580063" y="1485900"/>
              <a:ext cx="792162" cy="100806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MCU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732588" y="1485900"/>
              <a:ext cx="1081087" cy="100806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Ethernet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link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8172450" y="1484313"/>
              <a:ext cx="935038" cy="100806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 dirty="0">
                  <a:latin typeface="Calibri" pitchFamily="34" charset="0"/>
                </a:rPr>
                <a:t>Data 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control</a:t>
              </a:r>
            </a:p>
            <a:p>
              <a:pPr algn="ctr"/>
              <a:r>
                <a:rPr lang="en-US" altLang="ko-KR" b="1" dirty="0">
                  <a:latin typeface="Calibri" pitchFamily="34" charset="0"/>
                </a:rPr>
                <a:t>in PC</a:t>
              </a: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1198288" y="1773238"/>
              <a:ext cx="215899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555875" y="1773238"/>
              <a:ext cx="215900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708400" y="1773238"/>
              <a:ext cx="215900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5292725" y="1773238"/>
              <a:ext cx="215900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443663" y="1773238"/>
              <a:ext cx="215900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7885113" y="1773238"/>
              <a:ext cx="215900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323850" y="1125538"/>
              <a:ext cx="503238" cy="2873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356100" y="1125538"/>
              <a:ext cx="504825" cy="28733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57290" y="4071942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Output pulses fed into preamp (</a:t>
            </a:r>
            <a:r>
              <a:rPr lang="en-US" altLang="ko-KR" sz="1600" dirty="0" smtClean="0">
                <a:latin typeface="Calibri" pitchFamily="34" charset="0"/>
                <a:cs typeface="Times New Roman"/>
              </a:rPr>
              <a:t>preamp sensitivity: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sz="16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~ 10</a:t>
            </a:r>
            <a:r>
              <a:rPr lang="en-US" altLang="ko-KR" sz="16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Preamp converts output pulses to voltage-sensitive pulses</a:t>
            </a:r>
          </a:p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Preamp outputs are multiplexed to four ADCs</a:t>
            </a:r>
          </a:p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ADCs convert the voltage-sensitive analog inputs into 12-bit digital signals (</a:t>
            </a:r>
            <a:r>
              <a:rPr lang="en-US" altLang="ko-KR" sz="1600" dirty="0" smtClean="0">
                <a:latin typeface="Calibri" pitchFamily="34" charset="0"/>
                <a:cs typeface="Times New Roman"/>
              </a:rPr>
              <a:t>in every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7.8 </a:t>
            </a:r>
            <a:r>
              <a:rPr lang="el-GR" altLang="ko-KR" sz="16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) and feed them to a digital processor</a:t>
            </a:r>
          </a:p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Input signals transferred from the ADCs are summed over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 ms</a:t>
            </a:r>
            <a:r>
              <a:rPr lang="en-US" altLang="ko-KR" dirty="0" smtClean="0">
                <a:latin typeface="Calibri" pitchFamily="34" charset="0"/>
                <a:cs typeface="Times New Roman"/>
              </a:rPr>
              <a:t> and fed into a data buffer area</a:t>
            </a:r>
          </a:p>
          <a:p>
            <a:pPr marL="342900" indent="-342900">
              <a:buSzPct val="75000"/>
              <a:buFont typeface="+mj-lt"/>
              <a:buAutoNum type="arabicParenR"/>
            </a:pPr>
            <a:r>
              <a:rPr lang="en-US" altLang="ko-KR" dirty="0" smtClean="0">
                <a:latin typeface="Calibri" pitchFamily="34" charset="0"/>
                <a:cs typeface="Times New Roman"/>
              </a:rPr>
              <a:t>Data from digital processor are transferred to PC by MCU via Ethernet link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1062" y="165864"/>
            <a:ext cx="80629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Candara" pitchFamily="34" charset="0"/>
              </a:rPr>
              <a:t>2. Detector characteristics - </a:t>
            </a:r>
            <a:r>
              <a:rPr lang="en-US" altLang="ko-KR" sz="2000" dirty="0" smtClean="0">
                <a:latin typeface="Candara" pitchFamily="34" charset="0"/>
              </a:rPr>
              <a:t>b. Si-photodiode array and Electronics</a:t>
            </a:r>
            <a:endParaRPr lang="ko-KR" altLang="en-US" sz="2000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940" y="1366629"/>
            <a:ext cx="4714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5/19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8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7" name="직사각형 86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1356487" y="2732918"/>
            <a:ext cx="5715040" cy="2076464"/>
            <a:chOff x="2143108" y="2481256"/>
            <a:chExt cx="5715040" cy="2076464"/>
          </a:xfrm>
        </p:grpSpPr>
        <p:sp>
          <p:nvSpPr>
            <p:cNvPr id="112" name="정육면체 111"/>
            <p:cNvSpPr>
              <a:spLocks noChangeAspect="1"/>
            </p:cNvSpPr>
            <p:nvPr/>
          </p:nvSpPr>
          <p:spPr>
            <a:xfrm>
              <a:off x="2143108" y="2786058"/>
              <a:ext cx="5715040" cy="1771662"/>
            </a:xfrm>
            <a:prstGeom prst="cube">
              <a:avLst>
                <a:gd name="adj" fmla="val 87424"/>
              </a:avLst>
            </a:prstGeom>
            <a:solidFill>
              <a:schemeClr val="bg1">
                <a:lumMod val="85000"/>
                <a:alpha val="8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정육면체 116"/>
            <p:cNvSpPr>
              <a:spLocks/>
            </p:cNvSpPr>
            <p:nvPr/>
          </p:nvSpPr>
          <p:spPr>
            <a:xfrm>
              <a:off x="2143426" y="2707106"/>
              <a:ext cx="5706000" cy="1623600"/>
            </a:xfrm>
            <a:prstGeom prst="cube">
              <a:avLst>
                <a:gd name="adj" fmla="val 95489"/>
              </a:avLst>
            </a:prstGeom>
            <a:solidFill>
              <a:schemeClr val="bg2">
                <a:lumMod val="50000"/>
                <a:alpha val="5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정육면체 83"/>
            <p:cNvSpPr>
              <a:spLocks noChangeAspect="1"/>
            </p:cNvSpPr>
            <p:nvPr/>
          </p:nvSpPr>
          <p:spPr>
            <a:xfrm>
              <a:off x="2143108" y="2481256"/>
              <a:ext cx="5715040" cy="1771662"/>
            </a:xfrm>
            <a:prstGeom prst="cube">
              <a:avLst>
                <a:gd name="adj" fmla="val 87424"/>
              </a:avLst>
            </a:prstGeom>
            <a:solidFill>
              <a:schemeClr val="bg1">
                <a:lumMod val="85000"/>
                <a:alpha val="8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3" y="165864"/>
            <a:ext cx="7858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2. Detector characteristics - </a:t>
            </a:r>
            <a:r>
              <a:rPr lang="en-US" altLang="ko-KR" sz="2000" dirty="0" smtClean="0">
                <a:latin typeface="Candara" pitchFamily="34" charset="0"/>
              </a:rPr>
              <a:t>c. Protection system</a:t>
            </a:r>
          </a:p>
        </p:txBody>
      </p:sp>
      <p:grpSp>
        <p:nvGrpSpPr>
          <p:cNvPr id="132" name="그룹 131"/>
          <p:cNvGrpSpPr/>
          <p:nvPr/>
        </p:nvGrpSpPr>
        <p:grpSpPr>
          <a:xfrm>
            <a:off x="2142305" y="2871031"/>
            <a:ext cx="4071966" cy="1178727"/>
            <a:chOff x="2074527" y="5179231"/>
            <a:chExt cx="4071966" cy="1178727"/>
          </a:xfrm>
        </p:grpSpPr>
        <p:sp>
          <p:nvSpPr>
            <p:cNvPr id="15" name="정육면체 14"/>
            <p:cNvSpPr/>
            <p:nvPr/>
          </p:nvSpPr>
          <p:spPr>
            <a:xfrm>
              <a:off x="2074527" y="5179231"/>
              <a:ext cx="4071966" cy="1178727"/>
            </a:xfrm>
            <a:prstGeom prst="cube">
              <a:avLst>
                <a:gd name="adj" fmla="val 87424"/>
              </a:avLst>
            </a:prstGeom>
            <a:solidFill>
              <a:srgbClr val="009242">
                <a:alpha val="80000"/>
              </a:srgb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그룹 17"/>
            <p:cNvGrpSpPr>
              <a:grpSpLocks noChangeAspect="1"/>
            </p:cNvGrpSpPr>
            <p:nvPr/>
          </p:nvGrpSpPr>
          <p:grpSpPr>
            <a:xfrm>
              <a:off x="3764154" y="5475514"/>
              <a:ext cx="641157" cy="363328"/>
              <a:chOff x="1576366" y="1571612"/>
              <a:chExt cx="1709751" cy="968874"/>
            </a:xfrm>
          </p:grpSpPr>
          <p:sp>
            <p:nvSpPr>
              <p:cNvPr id="19" name="평행 사변형 18"/>
              <p:cNvSpPr>
                <a:spLocks noChangeAspect="1"/>
              </p:cNvSpPr>
              <p:nvPr/>
            </p:nvSpPr>
            <p:spPr>
              <a:xfrm>
                <a:off x="1576366" y="1571612"/>
                <a:ext cx="1709751" cy="968874"/>
              </a:xfrm>
              <a:prstGeom prst="parallelogram">
                <a:avLst>
                  <a:gd name="adj" fmla="val 99798"/>
                </a:avLst>
              </a:prstGeom>
              <a:solidFill>
                <a:schemeClr val="bg2">
                  <a:lumMod val="25000"/>
                  <a:alpha val="80000"/>
                </a:schemeClr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0" name="직선 연결선 19"/>
              <p:cNvCxnSpPr/>
              <p:nvPr/>
            </p:nvCxnSpPr>
            <p:spPr>
              <a:xfrm rot="10800000" flipH="1">
                <a:off x="2034424" y="2081449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10800000" flipH="1">
                <a:off x="1909745" y="2189399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rot="10800000" flipH="1">
                <a:off x="1720831" y="2386249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 rot="10800000" flipH="1">
                <a:off x="2206730" y="1901814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rot="10800000" flipH="1">
                <a:off x="2384530" y="1720838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 rot="10800000" flipH="1">
                <a:off x="2298684" y="1804976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rot="10800000" flipH="1">
                <a:off x="2467080" y="1641461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 rot="10800000" flipH="1">
                <a:off x="2121004" y="1987540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 rot="10800000" flipH="1">
                <a:off x="1822431" y="2285992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 rot="10800000" flipH="1">
                <a:off x="1623993" y="2486018"/>
                <a:ext cx="742834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그룹 86"/>
            <p:cNvGrpSpPr/>
            <p:nvPr/>
          </p:nvGrpSpPr>
          <p:grpSpPr>
            <a:xfrm>
              <a:off x="3829864" y="5406689"/>
              <a:ext cx="455204" cy="401196"/>
              <a:chOff x="2243121" y="1928802"/>
              <a:chExt cx="606938" cy="534928"/>
            </a:xfrm>
          </p:grpSpPr>
          <p:grpSp>
            <p:nvGrpSpPr>
              <p:cNvPr id="34" name="그룹 65"/>
              <p:cNvGrpSpPr>
                <a:grpSpLocks noChangeAspect="1"/>
              </p:cNvGrpSpPr>
              <p:nvPr/>
            </p:nvGrpSpPr>
            <p:grpSpPr>
              <a:xfrm>
                <a:off x="2243121" y="1928802"/>
                <a:ext cx="606938" cy="534928"/>
                <a:chOff x="1285852" y="1714488"/>
                <a:chExt cx="4214842" cy="3714776"/>
              </a:xfrm>
            </p:grpSpPr>
            <p:sp>
              <p:nvSpPr>
                <p:cNvPr id="46" name="정육면체 45"/>
                <p:cNvSpPr/>
                <p:nvPr/>
              </p:nvSpPr>
              <p:spPr>
                <a:xfrm>
                  <a:off x="1285852" y="1714488"/>
                  <a:ext cx="4214842" cy="3714776"/>
                </a:xfrm>
                <a:prstGeom prst="cube">
                  <a:avLst>
                    <a:gd name="adj" fmla="val 63658"/>
                  </a:avLst>
                </a:prstGeom>
                <a:solidFill>
                  <a:schemeClr val="tx1">
                    <a:alpha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평행 사변형 46"/>
                <p:cNvSpPr/>
                <p:nvPr/>
              </p:nvSpPr>
              <p:spPr>
                <a:xfrm>
                  <a:off x="2078020" y="1895464"/>
                  <a:ext cx="2643206" cy="1928826"/>
                </a:xfrm>
                <a:prstGeom prst="parallelogram">
                  <a:avLst>
                    <a:gd name="adj" fmla="val 97789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5" name="직선 연결선 34"/>
              <p:cNvCxnSpPr/>
              <p:nvPr/>
            </p:nvCxnSpPr>
            <p:spPr>
              <a:xfrm>
                <a:off x="2608993" y="1974041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>
                <a:off x="2585183" y="1998652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>
                <a:off x="2558984" y="2024851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>
                <a:off x="2533632" y="2050249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>
                <a:off x="2507441" y="2076440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2481250" y="2105813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2451831" y="2135973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2420870" y="2166926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2390764" y="2197887"/>
                <a:ext cx="108000" cy="1588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 rot="16200000" flipH="1" flipV="1">
                <a:off x="2389580" y="1957933"/>
                <a:ext cx="277751" cy="271610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 rot="16200000" flipH="1" flipV="1">
                <a:off x="2425789" y="1955683"/>
                <a:ext cx="277751" cy="271610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정육면체 120"/>
          <p:cNvSpPr/>
          <p:nvPr/>
        </p:nvSpPr>
        <p:spPr>
          <a:xfrm>
            <a:off x="1356487" y="2085213"/>
            <a:ext cx="1719274" cy="2190765"/>
          </a:xfrm>
          <a:prstGeom prst="cube">
            <a:avLst>
              <a:gd name="adj" fmla="val 90493"/>
            </a:avLst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정육면체 121"/>
          <p:cNvSpPr/>
          <p:nvPr/>
        </p:nvSpPr>
        <p:spPr>
          <a:xfrm>
            <a:off x="3006229" y="2085213"/>
            <a:ext cx="3902400" cy="694800"/>
          </a:xfrm>
          <a:prstGeom prst="cube">
            <a:avLst>
              <a:gd name="adj" fmla="val 9445"/>
            </a:avLst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2" name="그룹 81"/>
          <p:cNvGrpSpPr>
            <a:grpSpLocks noChangeAspect="1"/>
          </p:cNvGrpSpPr>
          <p:nvPr/>
        </p:nvGrpSpPr>
        <p:grpSpPr>
          <a:xfrm>
            <a:off x="3870599" y="2882342"/>
            <a:ext cx="606933" cy="498280"/>
            <a:chOff x="4586516" y="4479139"/>
            <a:chExt cx="809244" cy="664373"/>
          </a:xfrm>
        </p:grpSpPr>
        <p:sp>
          <p:nvSpPr>
            <p:cNvPr id="51" name="정육면체 50"/>
            <p:cNvSpPr/>
            <p:nvPr/>
          </p:nvSpPr>
          <p:spPr>
            <a:xfrm>
              <a:off x="4601210" y="4608584"/>
              <a:ext cx="500066" cy="534928"/>
            </a:xfrm>
            <a:prstGeom prst="cube">
              <a:avLst>
                <a:gd name="adj" fmla="val 73817"/>
              </a:avLst>
            </a:prstGeom>
            <a:solidFill>
              <a:schemeClr val="bg2">
                <a:lumMod val="75000"/>
                <a:alpha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정육면체 49"/>
            <p:cNvSpPr/>
            <p:nvPr/>
          </p:nvSpPr>
          <p:spPr>
            <a:xfrm>
              <a:off x="4782564" y="4608584"/>
              <a:ext cx="500066" cy="534928"/>
            </a:xfrm>
            <a:prstGeom prst="cube">
              <a:avLst>
                <a:gd name="adj" fmla="val 73817"/>
              </a:avLst>
            </a:prstGeom>
            <a:solidFill>
              <a:schemeClr val="bg2">
                <a:lumMod val="75000"/>
                <a:alpha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4586516" y="4482317"/>
              <a:ext cx="528252" cy="497685"/>
              <a:chOff x="3771187" y="4195770"/>
              <a:chExt cx="528252" cy="497685"/>
            </a:xfrm>
          </p:grpSpPr>
          <p:grpSp>
            <p:nvGrpSpPr>
              <p:cNvPr id="68" name="그룹 67"/>
              <p:cNvGrpSpPr/>
              <p:nvPr/>
            </p:nvGrpSpPr>
            <p:grpSpPr>
              <a:xfrm>
                <a:off x="3786182" y="4195770"/>
                <a:ext cx="497894" cy="497685"/>
                <a:chOff x="4143372" y="4195770"/>
                <a:chExt cx="497894" cy="49768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0" name="직각 삼각형 59"/>
                <p:cNvSpPr/>
                <p:nvPr/>
              </p:nvSpPr>
              <p:spPr>
                <a:xfrm>
                  <a:off x="4143372" y="4567244"/>
                  <a:ext cx="126000" cy="126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직각 삼각형 60"/>
                <p:cNvSpPr/>
                <p:nvPr/>
              </p:nvSpPr>
              <p:spPr>
                <a:xfrm>
                  <a:off x="4515057" y="4195770"/>
                  <a:ext cx="126000" cy="126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63" name="직선 연결선 62"/>
                <p:cNvCxnSpPr>
                  <a:stCxn id="61" idx="0"/>
                  <a:endCxn id="60" idx="0"/>
                </p:cNvCxnSpPr>
                <p:nvPr/>
              </p:nvCxnSpPr>
              <p:spPr>
                <a:xfrm rot="16200000" flipH="1" flipV="1">
                  <a:off x="4143478" y="4195664"/>
                  <a:ext cx="371474" cy="371685"/>
                </a:xfrm>
                <a:prstGeom prst="line">
                  <a:avLst/>
                </a:prstGeom>
                <a:grpFill/>
                <a:ln w="31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직선 연결선 65"/>
                <p:cNvCxnSpPr/>
                <p:nvPr/>
              </p:nvCxnSpPr>
              <p:spPr>
                <a:xfrm rot="16200000" flipH="1" flipV="1">
                  <a:off x="4269687" y="4321875"/>
                  <a:ext cx="371474" cy="371685"/>
                </a:xfrm>
                <a:prstGeom prst="line">
                  <a:avLst/>
                </a:prstGeom>
                <a:grpFill/>
                <a:ln w="31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직선 연결선 66"/>
                <p:cNvCxnSpPr/>
                <p:nvPr/>
              </p:nvCxnSpPr>
              <p:spPr>
                <a:xfrm rot="16200000" flipH="1" flipV="1">
                  <a:off x="4145859" y="4319485"/>
                  <a:ext cx="371474" cy="371685"/>
                </a:xfrm>
                <a:prstGeom prst="line">
                  <a:avLst/>
                </a:prstGeom>
                <a:grpFill/>
                <a:ln w="31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평행 사변형 68"/>
              <p:cNvSpPr/>
              <p:nvPr/>
            </p:nvSpPr>
            <p:spPr>
              <a:xfrm rot="18900000">
                <a:off x="3771187" y="4357026"/>
                <a:ext cx="528252" cy="176400"/>
              </a:xfrm>
              <a:prstGeom prst="parallelogram">
                <a:avLst>
                  <a:gd name="adj" fmla="val 0"/>
                </a:avLst>
              </a:prstGeom>
              <a:solidFill>
                <a:schemeClr val="bg2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4783760" y="4479139"/>
              <a:ext cx="612000" cy="497685"/>
              <a:chOff x="4749993" y="4929199"/>
              <a:chExt cx="612000" cy="497685"/>
            </a:xfrm>
          </p:grpSpPr>
          <p:sp>
            <p:nvSpPr>
              <p:cNvPr id="74" name="직각 삼각형 73"/>
              <p:cNvSpPr/>
              <p:nvPr/>
            </p:nvSpPr>
            <p:spPr>
              <a:xfrm flipH="1">
                <a:off x="4750385" y="5300673"/>
                <a:ext cx="126000" cy="126000"/>
              </a:xfrm>
              <a:prstGeom prst="rt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각 삼각형 74"/>
              <p:cNvSpPr/>
              <p:nvPr/>
            </p:nvSpPr>
            <p:spPr>
              <a:xfrm flipH="1">
                <a:off x="5122070" y="4929199"/>
                <a:ext cx="126000" cy="126000"/>
              </a:xfrm>
              <a:prstGeom prst="rt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6" name="직선 연결선 75"/>
              <p:cNvCxnSpPr>
                <a:stCxn id="75" idx="0"/>
                <a:endCxn id="74" idx="0"/>
              </p:cNvCxnSpPr>
              <p:nvPr/>
            </p:nvCxnSpPr>
            <p:spPr>
              <a:xfrm rot="16200000" flipH="1" flipV="1">
                <a:off x="4876491" y="4929093"/>
                <a:ext cx="371474" cy="371685"/>
              </a:xfrm>
              <a:prstGeom prst="lin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 rot="16200000" flipH="1" flipV="1">
                <a:off x="4876700" y="5055304"/>
                <a:ext cx="371474" cy="371685"/>
              </a:xfrm>
              <a:prstGeom prst="lin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평행 사변형 78"/>
              <p:cNvSpPr/>
              <p:nvPr/>
            </p:nvSpPr>
            <p:spPr>
              <a:xfrm rot="18900000">
                <a:off x="4749993" y="5140917"/>
                <a:ext cx="612000" cy="90000"/>
              </a:xfrm>
              <a:prstGeom prst="parallelogram">
                <a:avLst>
                  <a:gd name="adj" fmla="val 95703"/>
                </a:avLst>
              </a:prstGeom>
              <a:solidFill>
                <a:schemeClr val="bg2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58" name="TextBox 157"/>
          <p:cNvSpPr txBox="1"/>
          <p:nvPr/>
        </p:nvSpPr>
        <p:spPr>
          <a:xfrm>
            <a:off x="7000892" y="338062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V shape collimator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(Gd</a:t>
            </a:r>
            <a:r>
              <a:rPr lang="en-US" altLang="ko-KR" sz="12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n-US" altLang="ko-KR" sz="1200" baseline="-25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 + epoxy mixture)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59" name="직선 화살표 연결선 158"/>
          <p:cNvCxnSpPr>
            <a:stCxn id="158" idx="1"/>
          </p:cNvCxnSpPr>
          <p:nvPr/>
        </p:nvCxnSpPr>
        <p:spPr>
          <a:xfrm rot="10800000">
            <a:off x="4286248" y="3143249"/>
            <a:ext cx="2714644" cy="468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215206" y="384258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Acryl plate</a:t>
            </a:r>
            <a:endParaRPr lang="ko-KR" altLang="en-US" sz="12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1 cm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 thickness)</a:t>
            </a:r>
          </a:p>
        </p:txBody>
      </p:sp>
      <p:cxnSp>
        <p:nvCxnSpPr>
          <p:cNvPr id="166" name="직선 화살표 연결선 165"/>
          <p:cNvCxnSpPr>
            <a:stCxn id="164" idx="1"/>
          </p:cNvCxnSpPr>
          <p:nvPr/>
        </p:nvCxnSpPr>
        <p:spPr>
          <a:xfrm rot="10800000">
            <a:off x="6143636" y="3737813"/>
            <a:ext cx="1071570" cy="335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200918" y="430931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Gd</a:t>
            </a:r>
            <a:r>
              <a:rPr lang="en-US" altLang="ko-KR" sz="12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n-US" altLang="ko-KR" sz="1200" baseline="-25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 powder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1 mm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 thickness)</a:t>
            </a:r>
          </a:p>
        </p:txBody>
      </p:sp>
      <p:cxnSp>
        <p:nvCxnSpPr>
          <p:cNvPr id="173" name="직선 화살표 연결선 172"/>
          <p:cNvCxnSpPr/>
          <p:nvPr/>
        </p:nvCxnSpPr>
        <p:spPr>
          <a:xfrm rot="10800000">
            <a:off x="6143636" y="4023565"/>
            <a:ext cx="1071570" cy="61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/>
          <p:cNvCxnSpPr/>
          <p:nvPr/>
        </p:nvCxnSpPr>
        <p:spPr>
          <a:xfrm rot="10800000">
            <a:off x="5795971" y="4237878"/>
            <a:ext cx="1357322" cy="27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그룹 156"/>
          <p:cNvGrpSpPr/>
          <p:nvPr/>
        </p:nvGrpSpPr>
        <p:grpSpPr>
          <a:xfrm>
            <a:off x="1357290" y="1428736"/>
            <a:ext cx="5715040" cy="2880580"/>
            <a:chOff x="1288709" y="1357298"/>
            <a:chExt cx="5715040" cy="2880580"/>
          </a:xfrm>
        </p:grpSpPr>
        <p:sp>
          <p:nvSpPr>
            <p:cNvPr id="113" name="정육면체 112"/>
            <p:cNvSpPr>
              <a:spLocks noChangeAspect="1"/>
            </p:cNvSpPr>
            <p:nvPr/>
          </p:nvSpPr>
          <p:spPr>
            <a:xfrm>
              <a:off x="1288709" y="1801802"/>
              <a:ext cx="5715040" cy="1771662"/>
            </a:xfrm>
            <a:prstGeom prst="cube">
              <a:avLst>
                <a:gd name="adj" fmla="val 87424"/>
              </a:avLst>
            </a:prstGeom>
            <a:solidFill>
              <a:schemeClr val="bg1">
                <a:lumMod val="85000"/>
                <a:alpha val="5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정육면체 115"/>
            <p:cNvSpPr>
              <a:spLocks/>
            </p:cNvSpPr>
            <p:nvPr/>
          </p:nvSpPr>
          <p:spPr>
            <a:xfrm>
              <a:off x="1294424" y="1725602"/>
              <a:ext cx="5706000" cy="1623600"/>
            </a:xfrm>
            <a:prstGeom prst="cube">
              <a:avLst>
                <a:gd name="adj" fmla="val 95489"/>
              </a:avLst>
            </a:prstGeom>
            <a:solidFill>
              <a:schemeClr val="bg2">
                <a:lumMod val="50000"/>
                <a:alpha val="5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정육면체 113"/>
            <p:cNvSpPr>
              <a:spLocks noChangeAspect="1"/>
            </p:cNvSpPr>
            <p:nvPr/>
          </p:nvSpPr>
          <p:spPr>
            <a:xfrm>
              <a:off x="1288709" y="1511288"/>
              <a:ext cx="5715040" cy="1771662"/>
            </a:xfrm>
            <a:prstGeom prst="cube">
              <a:avLst>
                <a:gd name="adj" fmla="val 87424"/>
              </a:avLst>
            </a:prstGeom>
            <a:solidFill>
              <a:schemeClr val="bg1">
                <a:lumMod val="85000"/>
                <a:alpha val="5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정육면체 123"/>
            <p:cNvSpPr>
              <a:spLocks/>
            </p:cNvSpPr>
            <p:nvPr/>
          </p:nvSpPr>
          <p:spPr>
            <a:xfrm>
              <a:off x="1295059" y="1430324"/>
              <a:ext cx="5706000" cy="1623600"/>
            </a:xfrm>
            <a:prstGeom prst="cube">
              <a:avLst>
                <a:gd name="adj" fmla="val 95489"/>
              </a:avLst>
            </a:prstGeom>
            <a:solidFill>
              <a:schemeClr val="bg2">
                <a:lumMod val="50000"/>
                <a:alpha val="50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정육면체 124"/>
            <p:cNvSpPr>
              <a:spLocks/>
            </p:cNvSpPr>
            <p:nvPr/>
          </p:nvSpPr>
          <p:spPr>
            <a:xfrm>
              <a:off x="1290297" y="1357298"/>
              <a:ext cx="5706000" cy="1623600"/>
            </a:xfrm>
            <a:prstGeom prst="cube">
              <a:avLst>
                <a:gd name="adj" fmla="val 95489"/>
              </a:avLst>
            </a:prstGeom>
            <a:solidFill>
              <a:srgbClr val="0070C0">
                <a:alpha val="75000"/>
              </a:srgbClr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평행 사변형 129"/>
            <p:cNvSpPr/>
            <p:nvPr/>
          </p:nvSpPr>
          <p:spPr>
            <a:xfrm>
              <a:off x="3640131" y="1788466"/>
              <a:ext cx="928694" cy="571504"/>
            </a:xfrm>
            <a:prstGeom prst="parallelogram">
              <a:avLst>
                <a:gd name="adj" fmla="val 983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정육면체 133"/>
            <p:cNvSpPr/>
            <p:nvPr/>
          </p:nvSpPr>
          <p:spPr>
            <a:xfrm>
              <a:off x="3165147" y="1428736"/>
              <a:ext cx="1353600" cy="936000"/>
            </a:xfrm>
            <a:prstGeom prst="cube">
              <a:avLst>
                <a:gd name="adj" fmla="val 78912"/>
              </a:avLst>
            </a:prstGeom>
            <a:solidFill>
              <a:schemeClr val="bg2">
                <a:lumMod val="75000"/>
                <a:alpha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정육면체 150"/>
            <p:cNvSpPr/>
            <p:nvPr/>
          </p:nvSpPr>
          <p:spPr>
            <a:xfrm>
              <a:off x="3906833" y="1428736"/>
              <a:ext cx="1353829" cy="935266"/>
            </a:xfrm>
            <a:prstGeom prst="cube">
              <a:avLst>
                <a:gd name="adj" fmla="val 78912"/>
              </a:avLst>
            </a:prstGeom>
            <a:solidFill>
              <a:schemeClr val="bg2">
                <a:lumMod val="75000"/>
                <a:alpha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4" name="직선 연결선 153"/>
            <p:cNvCxnSpPr/>
            <p:nvPr/>
          </p:nvCxnSpPr>
          <p:spPr>
            <a:xfrm rot="16200000" flipH="1">
              <a:off x="5121656" y="3904878"/>
              <a:ext cx="66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직선 연결선 154"/>
            <p:cNvCxnSpPr/>
            <p:nvPr/>
          </p:nvCxnSpPr>
          <p:spPr>
            <a:xfrm rot="16200000" flipH="1">
              <a:off x="6667892" y="2358642"/>
              <a:ext cx="66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Box 186"/>
          <p:cNvSpPr txBox="1"/>
          <p:nvPr/>
        </p:nvSpPr>
        <p:spPr>
          <a:xfrm>
            <a:off x="7181868" y="173754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Upper collimator</a:t>
            </a: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(Gd</a:t>
            </a:r>
            <a:r>
              <a:rPr lang="en-US" altLang="ko-KR" sz="12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n-US" altLang="ko-KR" sz="1200" baseline="-25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 + epoxy mixture)</a:t>
            </a:r>
            <a:endParaRPr lang="ko-KR" alt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358082" y="2276015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Glass plate</a:t>
            </a:r>
            <a:endParaRPr lang="ko-KR" altLang="en-US" sz="12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(2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mm</a:t>
            </a:r>
            <a:r>
              <a:rPr lang="en-US" altLang="ko-KR" sz="1200" dirty="0" smtClean="0">
                <a:latin typeface="Calibri" pitchFamily="34" charset="0"/>
                <a:cs typeface="Times New Roman" pitchFamily="18" charset="0"/>
              </a:rPr>
              <a:t> thickness)</a:t>
            </a:r>
          </a:p>
        </p:txBody>
      </p:sp>
      <p:cxnSp>
        <p:nvCxnSpPr>
          <p:cNvPr id="190" name="직선 화살표 연결선 189"/>
          <p:cNvCxnSpPr>
            <a:stCxn id="187" idx="1"/>
          </p:cNvCxnSpPr>
          <p:nvPr/>
        </p:nvCxnSpPr>
        <p:spPr>
          <a:xfrm rot="10800000">
            <a:off x="4787868" y="1968381"/>
            <a:ext cx="239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화살표 연결선 191"/>
          <p:cNvCxnSpPr>
            <a:stCxn id="188" idx="1"/>
          </p:cNvCxnSpPr>
          <p:nvPr/>
        </p:nvCxnSpPr>
        <p:spPr>
          <a:xfrm rot="10800000">
            <a:off x="6215074" y="2309052"/>
            <a:ext cx="1143008" cy="197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1285852" y="5143512"/>
            <a:ext cx="7429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Two-step collimation for the fast neutrons</a:t>
            </a:r>
          </a:p>
          <a:p>
            <a:pPr marL="971550" lvl="1" indent="-514350">
              <a:buSzPct val="75000"/>
            </a:pPr>
            <a:r>
              <a:rPr lang="en-US" altLang="ko-KR" dirty="0" smtClean="0">
                <a:latin typeface="Calibri" pitchFamily="34" charset="0"/>
              </a:rPr>
              <a:t> - Collimators made of natural </a:t>
            </a: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Gd</a:t>
            </a:r>
            <a:r>
              <a:rPr lang="en-US" altLang="ko-KR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n-US" altLang="ko-KR" baseline="-25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ko-KR" dirty="0" smtClean="0">
                <a:latin typeface="Calibri" pitchFamily="34" charset="0"/>
              </a:rPr>
              <a:t> powder and epoxy</a:t>
            </a:r>
          </a:p>
          <a:p>
            <a:pPr marL="971550" lvl="1" indent="-514350">
              <a:buSzPct val="75000"/>
            </a:pPr>
            <a:r>
              <a:rPr lang="en-US" altLang="ko-KR" dirty="0" smtClean="0">
                <a:latin typeface="Calibri" pitchFamily="34" charset="0"/>
              </a:rPr>
              <a:t> - Slit width of V-shape collimator: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 mm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lang="en-US" altLang="ko-KR" sz="2000" dirty="0" smtClean="0">
                <a:latin typeface="Calibri" pitchFamily="34" charset="0"/>
              </a:rPr>
              <a:t>Gd layers for fast/thermal neutron shielding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7940" y="1366629"/>
            <a:ext cx="4714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6/19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58" grpId="0"/>
      <p:bldP spid="164" grpId="0"/>
      <p:bldP spid="172" grpId="0"/>
      <p:bldP spid="187" grpId="0"/>
      <p:bldP spid="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900000" cy="6858000"/>
            </a:xfrm>
            <a:prstGeom prst="rect">
              <a:avLst/>
            </a:prstGeom>
            <a:solidFill>
              <a:srgbClr val="7DF59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0" y="0"/>
              <a:ext cx="9144000" cy="810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0" y="0"/>
              <a:ext cx="900000" cy="81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062" y="165864"/>
            <a:ext cx="7920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500" dirty="0" smtClean="0">
                <a:latin typeface="Candara" pitchFamily="34" charset="0"/>
              </a:rPr>
              <a:t>2. Detector characteristics - </a:t>
            </a:r>
            <a:r>
              <a:rPr lang="en-US" altLang="ko-KR" sz="2000" dirty="0" smtClean="0">
                <a:latin typeface="Candara" pitchFamily="34" charset="0"/>
              </a:rPr>
              <a:t>d. Control device for scan operations</a:t>
            </a:r>
          </a:p>
        </p:txBody>
      </p:sp>
      <p:pic>
        <p:nvPicPr>
          <p:cNvPr id="55" name="그림 54" descr="Control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86" y="1071546"/>
            <a:ext cx="5760000" cy="3960000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</p:spPr>
      </p:pic>
      <p:cxnSp>
        <p:nvCxnSpPr>
          <p:cNvPr id="57" name="직선 화살표 연결선 56"/>
          <p:cNvCxnSpPr/>
          <p:nvPr/>
        </p:nvCxnSpPr>
        <p:spPr>
          <a:xfrm>
            <a:off x="3786182" y="2357430"/>
            <a:ext cx="1357322" cy="12144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cxnSpLocks noChangeAspect="1"/>
          </p:cNvCxnSpPr>
          <p:nvPr/>
        </p:nvCxnSpPr>
        <p:spPr>
          <a:xfrm flipV="1">
            <a:off x="3571868" y="2662232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14427" y="5286388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Transverse movement (</a:t>
            </a:r>
            <a:r>
              <a:rPr kumimoji="0"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red line</a:t>
            </a: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):</a:t>
            </a:r>
          </a:p>
          <a:p>
            <a:pPr marL="971550" lvl="1" indent="-514350">
              <a:buSzPct val="75000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 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- continuous with adjustable speed </a:t>
            </a:r>
            <a:r>
              <a:rPr kumimoji="0" lang="en-US" altLang="ko-KR" dirty="0" smtClean="0">
                <a:latin typeface="Candara" pitchFamily="34" charset="0"/>
                <a:ea typeface="맑은 고딕" pitchFamily="50" charset="-127"/>
              </a:rPr>
              <a:t>(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1~5 cm/s</a:t>
            </a:r>
            <a:r>
              <a:rPr kumimoji="0" lang="en-US" altLang="ko-KR" dirty="0" smtClean="0">
                <a:latin typeface="Candara" pitchFamily="34" charset="0"/>
                <a:ea typeface="맑은 고딕" pitchFamily="50" charset="-127"/>
              </a:rPr>
              <a:t>)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Vertical movement (</a:t>
            </a:r>
            <a:r>
              <a:rPr kumimoji="0" lang="en-US" altLang="ko-KR" sz="2000" dirty="0" smtClean="0">
                <a:solidFill>
                  <a:srgbClr val="D09E00"/>
                </a:solidFill>
                <a:latin typeface="Calibri" pitchFamily="34" charset="0"/>
                <a:ea typeface="맑은 고딕" pitchFamily="50" charset="-127"/>
              </a:rPr>
              <a:t>yellow line</a:t>
            </a: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): 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46 mm</a:t>
            </a:r>
            <a:r>
              <a:rPr kumimoji="0" lang="en-US" altLang="ko-KR" dirty="0" smtClean="0">
                <a:latin typeface="Calibri" pitchFamily="34" charset="0"/>
                <a:ea typeface="맑은 고딕" pitchFamily="50" charset="-127"/>
              </a:rPr>
              <a:t> per step</a:t>
            </a:r>
          </a:p>
          <a:p>
            <a:pPr marL="514350" indent="-514350">
              <a:buSzPct val="75000"/>
              <a:buFont typeface="+mj-lt"/>
              <a:buAutoNum type="arabicParenR"/>
            </a:pPr>
            <a:r>
              <a:rPr kumimoji="0" lang="en-US" altLang="ko-KR" sz="2000" dirty="0" smtClean="0">
                <a:latin typeface="Calibri" pitchFamily="34" charset="0"/>
                <a:ea typeface="맑은 고딕" pitchFamily="50" charset="-127"/>
              </a:rPr>
              <a:t>Total possible scan area: </a:t>
            </a:r>
            <a:r>
              <a:rPr kumimoji="0" lang="en-US" altLang="ko-KR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</a:rPr>
              <a:t>30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 × </a:t>
            </a:r>
            <a:r>
              <a:rPr kumimoji="0" lang="en-US" altLang="ko-KR" dirty="0" smtClean="0">
                <a:solidFill>
                  <a:srgbClr val="D09E00"/>
                </a:solidFill>
                <a:latin typeface="Times New Roman" pitchFamily="18" charset="0"/>
                <a:ea typeface="맑은 고딕" pitchFamily="50" charset="-127"/>
              </a:rPr>
              <a:t>32</a:t>
            </a:r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</a:rPr>
              <a:t> cm</a:t>
            </a:r>
            <a:r>
              <a:rPr kumimoji="0" lang="en-US" altLang="ko-KR" baseline="30000" dirty="0" smtClean="0">
                <a:latin typeface="Times New Roman" pitchFamily="18" charset="0"/>
                <a:ea typeface="맑은 고딕" pitchFamily="50" charset="-127"/>
              </a:rPr>
              <a:t>2</a:t>
            </a:r>
            <a:endParaRPr lang="en-US" altLang="ko-KR" dirty="0" smtClean="0">
              <a:latin typeface="Calibri" pitchFamily="34" charset="0"/>
            </a:endParaRPr>
          </a:p>
        </p:txBody>
      </p:sp>
      <p:cxnSp>
        <p:nvCxnSpPr>
          <p:cNvPr id="15" name="직선 화살표 연결선 14"/>
          <p:cNvCxnSpPr>
            <a:cxnSpLocks noChangeAspect="1"/>
          </p:cNvCxnSpPr>
          <p:nvPr/>
        </p:nvCxnSpPr>
        <p:spPr>
          <a:xfrm flipV="1">
            <a:off x="3916354" y="2613019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cxnSpLocks noChangeAspect="1"/>
          </p:cNvCxnSpPr>
          <p:nvPr/>
        </p:nvCxnSpPr>
        <p:spPr>
          <a:xfrm flipV="1">
            <a:off x="4270369" y="2560631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cxnSpLocks noChangeAspect="1"/>
          </p:cNvCxnSpPr>
          <p:nvPr/>
        </p:nvCxnSpPr>
        <p:spPr>
          <a:xfrm flipV="1">
            <a:off x="4632322" y="2506656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cxnSpLocks noChangeAspect="1"/>
          </p:cNvCxnSpPr>
          <p:nvPr/>
        </p:nvCxnSpPr>
        <p:spPr>
          <a:xfrm flipV="1">
            <a:off x="4992687" y="2455856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 noChangeAspect="1"/>
          </p:cNvCxnSpPr>
          <p:nvPr/>
        </p:nvCxnSpPr>
        <p:spPr>
          <a:xfrm flipV="1">
            <a:off x="5346702" y="2401880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cxnSpLocks noChangeAspect="1"/>
          </p:cNvCxnSpPr>
          <p:nvPr/>
        </p:nvCxnSpPr>
        <p:spPr>
          <a:xfrm flipV="1">
            <a:off x="5699129" y="2352667"/>
            <a:ext cx="333382" cy="47626"/>
          </a:xfrm>
          <a:prstGeom prst="straightConnector1">
            <a:avLst/>
          </a:prstGeom>
          <a:ln w="19050">
            <a:solidFill>
              <a:srgbClr val="F2B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940" y="1366629"/>
            <a:ext cx="4714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283214"/>
                </a:solidFill>
                <a:latin typeface="Candara" pitchFamily="34" charset="0"/>
              </a:rPr>
              <a:t>1.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500" b="1" dirty="0" smtClean="0">
                <a:solidFill>
                  <a:srgbClr val="283214"/>
                </a:solidFill>
                <a:latin typeface="Candara" pitchFamily="34" charset="0"/>
              </a:rPr>
              <a:t>2.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c.</a:t>
            </a:r>
          </a:p>
          <a:p>
            <a:pPr algn="r"/>
            <a:r>
              <a:rPr lang="en-US" altLang="ko-KR" sz="2000" b="1" dirty="0" smtClean="0">
                <a:solidFill>
                  <a:srgbClr val="283214"/>
                </a:solidFill>
                <a:latin typeface="Candara" pitchFamily="34" charset="0"/>
              </a:rPr>
              <a:t>d.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3.</a:t>
            </a:r>
            <a:endParaRPr lang="en-US" altLang="ko-KR" sz="15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a.</a:t>
            </a:r>
          </a:p>
          <a:p>
            <a:pPr algn="r"/>
            <a:r>
              <a:rPr lang="en-US" altLang="ko-KR" sz="1500" dirty="0" smtClean="0">
                <a:solidFill>
                  <a:srgbClr val="39471D"/>
                </a:solidFill>
                <a:latin typeface="Candara" pitchFamily="34" charset="0"/>
              </a:rPr>
              <a:t>b.</a:t>
            </a:r>
          </a:p>
          <a:p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4.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5.</a:t>
            </a:r>
          </a:p>
          <a:p>
            <a:pPr algn="ctr"/>
            <a:endParaRPr lang="en-US" altLang="ko-KR" sz="2000" dirty="0" smtClean="0">
              <a:solidFill>
                <a:srgbClr val="39471D"/>
              </a:solidFill>
              <a:latin typeface="Candara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rgbClr val="39471D"/>
                </a:solidFill>
                <a:latin typeface="Candara" pitchFamily="34" charset="0"/>
              </a:rPr>
              <a:t>6.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684" y="185715"/>
            <a:ext cx="82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Candara" pitchFamily="34" charset="0"/>
              </a:rPr>
              <a:t>7/19</a:t>
            </a:r>
            <a:endParaRPr lang="ko-KR" alt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35562</TotalTime>
  <Words>1931</Words>
  <Application>Microsoft Office PowerPoint</Application>
  <PresentationFormat>화면 슬라이드 쇼(4:3)</PresentationFormat>
  <Paragraphs>671</Paragraphs>
  <Slides>29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>고려대학교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聰</dc:creator>
  <cp:lastModifiedBy>KIN</cp:lastModifiedBy>
  <cp:revision>2373</cp:revision>
  <dcterms:created xsi:type="dcterms:W3CDTF">2008-10-06T08:18:34Z</dcterms:created>
  <dcterms:modified xsi:type="dcterms:W3CDTF">2009-02-21T06:08:56Z</dcterms:modified>
</cp:coreProperties>
</file>