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6" r:id="rId6"/>
    <p:sldId id="293" r:id="rId7"/>
    <p:sldId id="291" r:id="rId8"/>
    <p:sldId id="292" r:id="rId9"/>
    <p:sldId id="266" r:id="rId10"/>
    <p:sldId id="262" r:id="rId11"/>
    <p:sldId id="269" r:id="rId12"/>
    <p:sldId id="294" r:id="rId13"/>
    <p:sldId id="268" r:id="rId14"/>
    <p:sldId id="263" r:id="rId15"/>
    <p:sldId id="271" r:id="rId16"/>
    <p:sldId id="267" r:id="rId17"/>
    <p:sldId id="297" r:id="rId18"/>
    <p:sldId id="274" r:id="rId19"/>
    <p:sldId id="264" r:id="rId20"/>
    <p:sldId id="27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 varScale="1">
        <p:scale>
          <a:sx n="73" d="100"/>
          <a:sy n="73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23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B923-FC70-4C50-A86A-6BD1CCBB2026}" type="datetimeFigureOut">
              <a:rPr lang="ko-KR" altLang="en-US" smtClean="0"/>
              <a:pPr/>
              <a:t>2009-02-24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BEA6-FDE3-465A-A0E6-BD87429280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Revisiting Holographic Nuclear Matter in </a:t>
            </a:r>
            <a:r>
              <a:rPr lang="en-US" altLang="ko-KR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AdS</a:t>
            </a:r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/QCD</a:t>
            </a:r>
            <a:endParaRPr lang="ko-KR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1538" y="3429000"/>
            <a:ext cx="6400800" cy="785818"/>
          </a:xfrm>
        </p:spPr>
        <p:txBody>
          <a:bodyPr/>
          <a:lstStyle/>
          <a:p>
            <a:r>
              <a:rPr lang="en-US" altLang="ko-K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Kyung-</a:t>
            </a:r>
            <a:r>
              <a:rPr lang="en-US" altLang="ko-KR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il</a:t>
            </a:r>
            <a:r>
              <a:rPr lang="en-US" altLang="ko-K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Kim, Youngman Kim</a:t>
            </a: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3469" y="4714884"/>
            <a:ext cx="235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Feburary</a:t>
            </a:r>
            <a:r>
              <a:rPr lang="en-US" altLang="ko-KR" dirty="0" smtClean="0"/>
              <a:t> , 24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, 2009</a:t>
            </a:r>
            <a:endParaRPr lang="ko-KR" altLang="en-US" dirty="0"/>
          </a:p>
        </p:txBody>
      </p:sp>
      <p:pic>
        <p:nvPicPr>
          <p:cNvPr id="5" name="그림 4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643182"/>
            <a:ext cx="8104238" cy="142876"/>
          </a:xfrm>
          <a:prstGeom prst="rect">
            <a:avLst/>
          </a:prstGeom>
        </p:spPr>
      </p:pic>
      <p:pic>
        <p:nvPicPr>
          <p:cNvPr id="6" name="그림 5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71942"/>
            <a:ext cx="6215106" cy="109571"/>
          </a:xfrm>
          <a:prstGeom prst="rect">
            <a:avLst/>
          </a:prstGeom>
        </p:spPr>
      </p:pic>
      <p:pic>
        <p:nvPicPr>
          <p:cNvPr id="7" name="그림 6" descr="라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5882" y="5143512"/>
            <a:ext cx="4052113" cy="7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136613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 algn="ctr"/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2. Nolen-</a:t>
            </a:r>
            <a:r>
              <a:rPr lang="en-US" altLang="ko-KR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Schiffer</a:t>
            </a:r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Anomaly</a:t>
            </a:r>
            <a:endParaRPr lang="ko-KR" alt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0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Nolen-</a:t>
            </a:r>
            <a:r>
              <a:rPr lang="en-US" altLang="ko-KR" sz="2800" dirty="0" err="1" smtClean="0"/>
              <a:t>Schiffer</a:t>
            </a:r>
            <a:r>
              <a:rPr lang="en-US" altLang="ko-KR" sz="2800" dirty="0" smtClean="0"/>
              <a:t> Anomaly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50017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수평선B" pitchFamily="18" charset="-127"/>
                <a:ea typeface="HY수평선B" pitchFamily="18" charset="-127"/>
              </a:rPr>
              <a:t>The anomaly is the failure of theory to explain the mass differences between mirror nuclei or analog states.</a:t>
            </a:r>
            <a:endParaRPr lang="ko-KR" altLang="en-US" dirty="0">
              <a:latin typeface="HY수평선B" pitchFamily="18" charset="-127"/>
              <a:ea typeface="HY수평선B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714348" y="2643182"/>
          <a:ext cx="2000264" cy="276522"/>
        </p:xfrm>
        <a:graphic>
          <a:graphicData uri="http://schemas.openxmlformats.org/presentationml/2006/ole">
            <p:oleObj spid="_x0000_s37890" name="Formula" r:id="rId4" imgW="1239840" imgH="171720" progId="Equation.Ribbi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2928934"/>
            <a:ext cx="793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increases with the mass number A and amounts to ~900 </a:t>
            </a:r>
            <a:r>
              <a:rPr lang="en-US" altLang="ko-KR" dirty="0" err="1" smtClean="0"/>
              <a:t>keV</a:t>
            </a:r>
            <a:r>
              <a:rPr lang="en-US" altLang="ko-KR" dirty="0" smtClean="0"/>
              <a:t> for A=208 .</a:t>
            </a:r>
            <a:endParaRPr lang="ko-KR" alt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1071538" y="3857628"/>
          <a:ext cx="4214842" cy="310655"/>
        </p:xfrm>
        <a:graphic>
          <a:graphicData uri="http://schemas.openxmlformats.org/presentationml/2006/ole">
            <p:oleObj spid="_x0000_s37891" name="Formula" r:id="rId5" imgW="2814480" imgH="208440" progId="Equation.Ribbit">
              <p:embed/>
            </p:oleObj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/>
        </p:nvGraphicFramePr>
        <p:xfrm>
          <a:off x="1857356" y="2143116"/>
          <a:ext cx="1071570" cy="218211"/>
        </p:xfrm>
        <a:graphic>
          <a:graphicData uri="http://schemas.openxmlformats.org/presentationml/2006/ole">
            <p:oleObj spid="_x0000_s37892" name="Formula" r:id="rId6" imgW="881640" imgH="179280" progId="Equation.Ribbit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3357562"/>
            <a:ext cx="493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The mass difference between mirror nuclei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714348" y="457200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71538" y="442913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If one assume that effective neutron-proton difference is constant, this equation is not satisfied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>
            <a:off x="714348" y="5429264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0100" y="535782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 possible resolution of the anomaly is the assumption that the effective mass diff. would decrease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3428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/QCD Approach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428736"/>
            <a:ext cx="35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isospin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structure of  model,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000496" y="2643182"/>
          <a:ext cx="3594100" cy="568325"/>
        </p:xfrm>
        <a:graphic>
          <a:graphicData uri="http://schemas.openxmlformats.org/presentationml/2006/ole">
            <p:oleObj spid="_x0000_s38914" name="Formula" r:id="rId4" imgW="2428560" imgH="384840" progId="Equation.Ribbit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000100" y="2643182"/>
          <a:ext cx="1827213" cy="500062"/>
        </p:xfrm>
        <a:graphic>
          <a:graphicData uri="http://schemas.openxmlformats.org/presentationml/2006/ole">
            <p:oleObj spid="_x0000_s38915" name="Formula" r:id="rId5" imgW="1214280" imgH="329040" progId="Equation.Ribbit">
              <p:embed/>
            </p:oleObj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3214678" y="285749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1071538" y="4357694"/>
          <a:ext cx="1838325" cy="384175"/>
        </p:xfrm>
        <a:graphic>
          <a:graphicData uri="http://schemas.openxmlformats.org/presentationml/2006/ole">
            <p:oleObj spid="_x0000_s38916" name="Formula" r:id="rId6" imgW="927360" imgH="193320" progId="Equation.Ribbit">
              <p:embed/>
            </p:oleObj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/>
        </p:nvGraphicFramePr>
        <p:xfrm>
          <a:off x="3857620" y="4357694"/>
          <a:ext cx="4287838" cy="384175"/>
        </p:xfrm>
        <a:graphic>
          <a:graphicData uri="http://schemas.openxmlformats.org/presentationml/2006/ole">
            <p:oleObj spid="_x0000_s38917" name="Formula" r:id="rId7" imgW="2164320" imgH="193320" progId="Equation.Ribbit">
              <p:embed/>
            </p:oleObj>
          </a:graphicData>
        </a:graphic>
      </p:graphicFrame>
      <p:sp>
        <p:nvSpPr>
          <p:cNvPr id="10" name="오른쪽 화살표 9"/>
          <p:cNvSpPr/>
          <p:nvPr/>
        </p:nvSpPr>
        <p:spPr>
          <a:xfrm>
            <a:off x="3286116" y="450057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85786" y="1928802"/>
            <a:ext cx="303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quark mass difference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3500438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</a:t>
            </a:r>
            <a:r>
              <a:rPr lang="en-US" altLang="ko-KR" dirty="0" err="1" smtClean="0"/>
              <a:t>isospin</a:t>
            </a:r>
            <a:r>
              <a:rPr lang="en-US" altLang="ko-KR" dirty="0" smtClean="0"/>
              <a:t> densities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NS anomaly</a:t>
            </a:r>
            <a:endParaRPr lang="ko-KR" altLang="en-US" sz="2800" dirty="0"/>
          </a:p>
        </p:txBody>
      </p:sp>
      <p:pic>
        <p:nvPicPr>
          <p:cNvPr id="5" name="그림 4" descr="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621648" cy="461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890391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 algn="ctr"/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3. Mass Decrease </a:t>
            </a:r>
          </a:p>
          <a:p>
            <a:pPr marL="514350" indent="-514350" algn="ctr"/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by Vacuum Energy Shift</a:t>
            </a:r>
            <a:endParaRPr lang="ko-KR" alt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93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The Quark Condensate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000372"/>
            <a:ext cx="460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quark condensate at low temperature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1000100" y="3357562"/>
          <a:ext cx="3975100" cy="771525"/>
        </p:xfrm>
        <a:graphic>
          <a:graphicData uri="http://schemas.openxmlformats.org/presentationml/2006/ole">
            <p:oleObj spid="_x0000_s43010" name="Formula" r:id="rId4" imgW="2005560" imgH="388800" progId="Equation.Ribbit">
              <p:embed/>
            </p:oleObj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1071538" y="4643446"/>
          <a:ext cx="3935412" cy="638175"/>
        </p:xfrm>
        <a:graphic>
          <a:graphicData uri="http://schemas.openxmlformats.org/presentationml/2006/ole">
            <p:oleObj spid="_x0000_s43011" name="Formula" r:id="rId5" imgW="1986480" imgH="322920" progId="Equation.Ribbi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4214818"/>
            <a:ext cx="407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quark condensate at low density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500166" y="2000240"/>
          <a:ext cx="2349500" cy="642937"/>
        </p:xfrm>
        <a:graphic>
          <a:graphicData uri="http://schemas.openxmlformats.org/presentationml/2006/ole">
            <p:oleObj spid="_x0000_s43012" name="Formula" r:id="rId6" imgW="1214280" imgH="329040" progId="Equation.Ribbit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472" y="1500174"/>
            <a:ext cx="515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quark mass and condensate in </a:t>
            </a:r>
            <a:r>
              <a:rPr lang="en-US" altLang="ko-KR" dirty="0" err="1" smtClean="0"/>
              <a:t>AdS</a:t>
            </a:r>
            <a:r>
              <a:rPr lang="en-US" altLang="ko-KR" dirty="0" smtClean="0"/>
              <a:t> model.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696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Proton mass with Low T and Low Density</a:t>
            </a:r>
            <a:endParaRPr lang="ko-KR" altLang="en-US" sz="2800" dirty="0"/>
          </a:p>
        </p:txBody>
      </p:sp>
      <p:pic>
        <p:nvPicPr>
          <p:cNvPr id="5" name="그림 4" descr="PwithLT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357298"/>
            <a:ext cx="7215206" cy="502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6640" y="2967335"/>
            <a:ext cx="4270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HY엽서M" pitchFamily="18" charset="-127"/>
                <a:ea typeface="HY엽서M" pitchFamily="18" charset="-127"/>
              </a:rPr>
              <a:t>Thank you!</a:t>
            </a:r>
            <a:endParaRPr lang="ko-KR" altLang="en-US" sz="5400" dirty="0"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896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Summary and Outlook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136613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 algn="ctr"/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4. </a:t>
            </a:r>
            <a:r>
              <a:rPr lang="en-US" altLang="ko-KR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Walecka</a:t>
            </a:r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Model</a:t>
            </a:r>
            <a:endParaRPr lang="ko-KR" alt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2051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/>
              <a:t>Contents</a:t>
            </a:r>
            <a:endParaRPr lang="ko-KR" altLang="en-US" sz="36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8634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Introduction to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/QCD model for Baryons</a:t>
            </a:r>
          </a:p>
          <a:p>
            <a:pPr lvl="1"/>
            <a:r>
              <a:rPr lang="en-US" altLang="ko-KR" sz="2400" dirty="0" smtClean="0"/>
              <a:t>Bottom-Up Approach</a:t>
            </a:r>
          </a:p>
          <a:p>
            <a:r>
              <a:rPr lang="en-US" altLang="ko-KR" sz="2400" dirty="0" smtClean="0"/>
              <a:t>Nolen-</a:t>
            </a:r>
            <a:r>
              <a:rPr lang="en-US" altLang="ko-KR" sz="2400" dirty="0" err="1" smtClean="0"/>
              <a:t>Schiffer</a:t>
            </a:r>
            <a:r>
              <a:rPr lang="en-US" altLang="ko-KR" sz="2400" dirty="0" smtClean="0"/>
              <a:t> Anomaly</a:t>
            </a:r>
          </a:p>
          <a:p>
            <a:pPr lvl="1"/>
            <a:r>
              <a:rPr lang="en-US" altLang="ko-KR" sz="2400" dirty="0" err="1" smtClean="0"/>
              <a:t>Isospin</a:t>
            </a:r>
            <a:r>
              <a:rPr lang="en-US" altLang="ko-KR" sz="2400" dirty="0" smtClean="0"/>
              <a:t> density effect on nucleon masses</a:t>
            </a:r>
          </a:p>
          <a:p>
            <a:r>
              <a:rPr lang="en-US" altLang="ko-KR" sz="2400" dirty="0" smtClean="0"/>
              <a:t>Vacuum shift effect on mass</a:t>
            </a:r>
          </a:p>
          <a:p>
            <a:pPr lvl="1"/>
            <a:r>
              <a:rPr lang="en-US" altLang="ko-KR" sz="2400" dirty="0" smtClean="0"/>
              <a:t>Nucleon masses under quark condensate change under low temperature and low density</a:t>
            </a:r>
          </a:p>
          <a:p>
            <a:endParaRPr lang="en-US" altLang="ko-KR" sz="2400" dirty="0" smtClean="0"/>
          </a:p>
          <a:p>
            <a:pPr lvl="1"/>
            <a:endParaRPr lang="en-US" altLang="ko-KR" sz="2400" dirty="0" smtClean="0"/>
          </a:p>
          <a:p>
            <a:pPr lvl="1"/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268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/>
              <a:t>Walecka</a:t>
            </a:r>
            <a:r>
              <a:rPr lang="en-US" altLang="ko-KR" sz="2800" dirty="0" smtClean="0"/>
              <a:t> Model</a:t>
            </a:r>
            <a:endParaRPr lang="ko-KR" altLang="en-US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583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143248"/>
            <a:ext cx="4686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890391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en-US" altLang="ko-KR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Intoruction</a:t>
            </a:r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to </a:t>
            </a:r>
            <a:r>
              <a:rPr lang="en-US" altLang="ko-KR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AdS</a:t>
            </a:r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/QCD Model</a:t>
            </a:r>
          </a:p>
          <a:p>
            <a:pPr marL="514350" indent="-514350" algn="ctr"/>
            <a:r>
              <a:rPr lang="en-US" altLang="ko-K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For Baryons</a:t>
            </a:r>
            <a:endParaRPr lang="ko-KR" alt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36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/CFT Correspondence</a:t>
            </a:r>
            <a:endParaRPr lang="ko-KR" altLang="en-US" sz="2800" dirty="0"/>
          </a:p>
        </p:txBody>
      </p:sp>
      <p:sp>
        <p:nvSpPr>
          <p:cNvPr id="4" name="타원 3"/>
          <p:cNvSpPr/>
          <p:nvPr/>
        </p:nvSpPr>
        <p:spPr>
          <a:xfrm>
            <a:off x="785786" y="2214554"/>
            <a:ext cx="28575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314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Closed String : Gravity</a:t>
            </a:r>
          </a:p>
          <a:p>
            <a:r>
              <a:rPr lang="en-US" altLang="ko-KR" dirty="0" smtClean="0"/>
              <a:t>Open String : Gauge Theory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1142976" y="2428868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14414" y="2143116"/>
            <a:ext cx="895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Propagate</a:t>
            </a:r>
            <a:endParaRPr lang="ko-KR" altLang="en-US" sz="1200" dirty="0"/>
          </a:p>
        </p:txBody>
      </p:sp>
      <p:sp>
        <p:nvSpPr>
          <p:cNvPr id="8" name="순서도: 직접 액세스 저장소 7"/>
          <p:cNvSpPr/>
          <p:nvPr/>
        </p:nvSpPr>
        <p:spPr>
          <a:xfrm>
            <a:off x="2500298" y="2214554"/>
            <a:ext cx="1643074" cy="571504"/>
          </a:xfrm>
          <a:prstGeom prst="flowChartMagneticDru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왼쪽/오른쪽 화살표 9"/>
          <p:cNvSpPr/>
          <p:nvPr/>
        </p:nvSpPr>
        <p:spPr>
          <a:xfrm>
            <a:off x="4643438" y="2428868"/>
            <a:ext cx="857256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86314" y="2143116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Dual</a:t>
            </a:r>
            <a:endParaRPr lang="ko-KR" altLang="en-US" sz="12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6072198" y="2500306"/>
            <a:ext cx="1357322" cy="158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43174" y="300037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 Gravity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29322" y="3000372"/>
            <a:ext cx="200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N=4 SYM Theory</a:t>
            </a:r>
            <a:endParaRPr lang="ko-KR" altLang="en-US" dirty="0"/>
          </a:p>
        </p:txBody>
      </p: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71473" y="3643314"/>
          <a:ext cx="7572427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72120"/>
                <a:gridCol w="621180"/>
                <a:gridCol w="357912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4D generating functional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5D classical effective action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Operator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5D bulk field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[Operator]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5D mass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Current conservation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Gauge symmetry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Resonances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Klauza</a:t>
                      </a:r>
                      <a:r>
                        <a:rPr lang="en-US" altLang="ko-KR" dirty="0" smtClean="0"/>
                        <a:t>-Klein states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왼쪽/오른쪽 화살표 25"/>
          <p:cNvSpPr/>
          <p:nvPr/>
        </p:nvSpPr>
        <p:spPr>
          <a:xfrm>
            <a:off x="4143372" y="3786190"/>
            <a:ext cx="285752" cy="14287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왼쪽/오른쪽 화살표 26"/>
          <p:cNvSpPr/>
          <p:nvPr/>
        </p:nvSpPr>
        <p:spPr>
          <a:xfrm>
            <a:off x="4143372" y="4143380"/>
            <a:ext cx="285752" cy="14287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왼쪽/오른쪽 화살표 27"/>
          <p:cNvSpPr/>
          <p:nvPr/>
        </p:nvSpPr>
        <p:spPr>
          <a:xfrm>
            <a:off x="4143372" y="4500570"/>
            <a:ext cx="285752" cy="14287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왼쪽/오른쪽 화살표 28"/>
          <p:cNvSpPr/>
          <p:nvPr/>
        </p:nvSpPr>
        <p:spPr>
          <a:xfrm>
            <a:off x="4143372" y="4857760"/>
            <a:ext cx="285752" cy="14287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왼쪽/오른쪽 화살표 29"/>
          <p:cNvSpPr/>
          <p:nvPr/>
        </p:nvSpPr>
        <p:spPr>
          <a:xfrm>
            <a:off x="4143372" y="5286388"/>
            <a:ext cx="285752" cy="142876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3359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/>
              <a:t>AdS</a:t>
            </a:r>
            <a:r>
              <a:rPr lang="en-US" altLang="ko-KR" sz="2800" dirty="0" smtClean="0"/>
              <a:t>/CFT Dictionary</a:t>
            </a:r>
            <a:endParaRPr lang="ko-KR" altLang="en-US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357850" cy="395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295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Hard Wall Model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413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AdS</a:t>
            </a:r>
            <a:r>
              <a:rPr lang="en-US" altLang="ko-KR" sz="105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altLang="ko-K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space is </a:t>
            </a:r>
            <a:r>
              <a:rPr lang="en-US" altLang="ko-K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compactified</a:t>
            </a:r>
            <a:r>
              <a:rPr lang="en-US" altLang="ko-K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such that </a:t>
            </a:r>
            <a:endParaRPr lang="ko-KR" alt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5000628" y="1785926"/>
          <a:ext cx="1357322" cy="260539"/>
        </p:xfrm>
        <a:graphic>
          <a:graphicData uri="http://schemas.openxmlformats.org/presentationml/2006/ole">
            <p:oleObj spid="_x0000_s20482" name="Formula" r:id="rId4" imgW="776160" imgH="148680" progId="Equation.Ribbit">
              <p:embed/>
            </p:oleObj>
          </a:graphicData>
        </a:graphic>
      </p:graphicFrame>
      <p:cxnSp>
        <p:nvCxnSpPr>
          <p:cNvPr id="9" name="직선 화살표 연결선 8"/>
          <p:cNvCxnSpPr/>
          <p:nvPr/>
        </p:nvCxnSpPr>
        <p:spPr>
          <a:xfrm rot="5400000" flipH="1" flipV="1">
            <a:off x="1428728" y="342900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2285984" y="3429000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5400000">
            <a:off x="3286116" y="3429000"/>
            <a:ext cx="185738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개체 15"/>
          <p:cNvGraphicFramePr>
            <a:graphicFrameLocks noChangeAspect="1"/>
          </p:cNvGraphicFramePr>
          <p:nvPr/>
        </p:nvGraphicFramePr>
        <p:xfrm>
          <a:off x="4071935" y="4357694"/>
          <a:ext cx="285752" cy="199617"/>
        </p:xfrm>
        <a:graphic>
          <a:graphicData uri="http://schemas.openxmlformats.org/presentationml/2006/ole">
            <p:oleObj spid="_x0000_s20483" name="Formula" r:id="rId5" imgW="166680" imgH="117000" progId="Equation.Ribbit">
              <p:embed/>
            </p:oleObj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1928794" y="4357694"/>
          <a:ext cx="1054102" cy="228469"/>
        </p:xfrm>
        <a:graphic>
          <a:graphicData uri="http://schemas.openxmlformats.org/presentationml/2006/ole">
            <p:oleObj spid="_x0000_s20484" name="Formula" r:id="rId6" imgW="698760" imgH="151200" progId="Equation.Ribbit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71670" y="471488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UV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471488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IR</a:t>
            </a:r>
            <a:endParaRPr lang="ko-KR" altLang="en-US" dirty="0"/>
          </a:p>
        </p:txBody>
      </p:sp>
      <p:graphicFrame>
        <p:nvGraphicFramePr>
          <p:cNvPr id="20" name="개체 19"/>
          <p:cNvGraphicFramePr>
            <a:graphicFrameLocks noChangeAspect="1"/>
          </p:cNvGraphicFramePr>
          <p:nvPr/>
        </p:nvGraphicFramePr>
        <p:xfrm>
          <a:off x="2786050" y="2928934"/>
          <a:ext cx="830262" cy="355600"/>
        </p:xfrm>
        <a:graphic>
          <a:graphicData uri="http://schemas.openxmlformats.org/presentationml/2006/ole">
            <p:oleObj spid="_x0000_s20485" name="Formula" r:id="rId7" imgW="419400" imgH="179280" progId="Equation.Ribbit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0628" y="34290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z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711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Nucleons in Finite Densities</a:t>
            </a:r>
            <a:endParaRPr lang="ko-KR" altLang="en-US" sz="2800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642910" y="1785926"/>
          <a:ext cx="6370638" cy="893763"/>
        </p:xfrm>
        <a:graphic>
          <a:graphicData uri="http://schemas.openxmlformats.org/presentationml/2006/ole">
            <p:oleObj spid="_x0000_s18434" name="Formula" r:id="rId4" imgW="5343120" imgH="749520" progId="Equation.Ribbit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357298"/>
            <a:ext cx="367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effective action for nucleons,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/>
        </p:nvGraphicFramePr>
        <p:xfrm>
          <a:off x="714348" y="2928934"/>
          <a:ext cx="5476880" cy="1718655"/>
        </p:xfrm>
        <a:graphic>
          <a:graphicData uri="http://schemas.openxmlformats.org/presentationml/2006/ole">
            <p:oleObj spid="_x0000_s18435" name="Formula" r:id="rId5" imgW="4729680" imgH="1484640" progId="Equation.Ribbit">
              <p:embed/>
            </p:oleObj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1285852" y="5429264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1714480" y="5357826"/>
          <a:ext cx="3786214" cy="341289"/>
        </p:xfrm>
        <a:graphic>
          <a:graphicData uri="http://schemas.openxmlformats.org/presentationml/2006/ole">
            <p:oleObj spid="_x0000_s18436" name="Formula" r:id="rId6" imgW="2175840" imgH="196920" progId="Equation.Ribbit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5786" y="4857760"/>
            <a:ext cx="39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equation of motion is given by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1142976" y="3214686"/>
          <a:ext cx="1827213" cy="500063"/>
        </p:xfrm>
        <a:graphic>
          <a:graphicData uri="http://schemas.openxmlformats.org/presentationml/2006/ole">
            <p:oleObj spid="_x0000_s19458" name="Formula" r:id="rId4" imgW="1214280" imgH="329040" progId="Equation.Ribbit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2643182"/>
            <a:ext cx="313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scalar field at boundary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642918"/>
            <a:ext cx="4711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Nucleons in Finite Densities</a:t>
            </a:r>
            <a:endParaRPr lang="ko-KR" altLang="en-US" sz="2800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500034" y="4500570"/>
          <a:ext cx="8275638" cy="425450"/>
        </p:xfrm>
        <a:graphic>
          <a:graphicData uri="http://schemas.openxmlformats.org/presentationml/2006/ole">
            <p:oleObj spid="_x0000_s19459" name="Formula" r:id="rId5" imgW="7466400" imgH="384840" progId="Equation.Ribbi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3929066"/>
            <a:ext cx="722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The equation of motion for proton with finite baryon densities,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35782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where,</a:t>
            </a:r>
            <a:endParaRPr lang="ko-KR" altLang="en-US" sz="1400" dirty="0"/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/>
        </p:nvGraphicFramePr>
        <p:xfrm>
          <a:off x="1428728" y="5286388"/>
          <a:ext cx="3181350" cy="706437"/>
        </p:xfrm>
        <a:graphic>
          <a:graphicData uri="http://schemas.openxmlformats.org/presentationml/2006/ole">
            <p:oleObj spid="_x0000_s19460" name="Formula" r:id="rId6" imgW="2748600" imgH="609840" progId="Equation.Ribbit">
              <p:embed/>
            </p:oleObj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/>
        </p:nvGraphicFramePr>
        <p:xfrm>
          <a:off x="1500166" y="1857364"/>
          <a:ext cx="3084512" cy="384175"/>
        </p:xfrm>
        <a:graphic>
          <a:graphicData uri="http://schemas.openxmlformats.org/presentationml/2006/ole">
            <p:oleObj spid="_x0000_s19461" name="Formula" r:id="rId7" imgW="1555920" imgH="193320" progId="Equation.Ribbit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472" y="1357298"/>
            <a:ext cx="656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5D dual field of 4D quark field and 4D chemical potential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/>
        </p:nvGraphicFramePr>
        <p:xfrm>
          <a:off x="5572132" y="3286124"/>
          <a:ext cx="1285884" cy="289993"/>
        </p:xfrm>
        <a:graphic>
          <a:graphicData uri="http://schemas.openxmlformats.org/presentationml/2006/ole">
            <p:oleObj spid="_x0000_s19462" name="Formula" r:id="rId8" imgW="810360" imgH="181800" progId="Equation.Ribbit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2643182"/>
            <a:ext cx="392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 time component of vector field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라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8104204" cy="142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4573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Nucleon in Dense Medium</a:t>
            </a:r>
            <a:endParaRPr lang="ko-KR" altLang="en-US" sz="2800" dirty="0"/>
          </a:p>
        </p:txBody>
      </p:sp>
      <p:pic>
        <p:nvPicPr>
          <p:cNvPr id="5" name="그림 4" descr="PwithR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7000892" cy="488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318</Words>
  <Application>Microsoft Office PowerPoint</Application>
  <PresentationFormat>화면 슬라이드 쇼(4:3)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Office 테마</vt:lpstr>
      <vt:lpstr>Formula</vt:lpstr>
      <vt:lpstr>Revisiting Holographic Nuclear Matter in AdS/QCD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Holographic Nuclear Matter in AdS/QCD</dc:title>
  <dc:creator>김경일</dc:creator>
  <cp:lastModifiedBy>김경일</cp:lastModifiedBy>
  <cp:revision>68</cp:revision>
  <dcterms:created xsi:type="dcterms:W3CDTF">2009-02-16T14:16:43Z</dcterms:created>
  <dcterms:modified xsi:type="dcterms:W3CDTF">2009-02-24T01:56:24Z</dcterms:modified>
</cp:coreProperties>
</file>