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83" r:id="rId8"/>
    <p:sldId id="264" r:id="rId9"/>
    <p:sldId id="265" r:id="rId10"/>
    <p:sldId id="266" r:id="rId11"/>
    <p:sldId id="278" r:id="rId12"/>
    <p:sldId id="284" r:id="rId13"/>
    <p:sldId id="279" r:id="rId14"/>
    <p:sldId id="281" r:id="rId15"/>
    <p:sldId id="282" r:id="rId16"/>
    <p:sldId id="280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7" r:id="rId27"/>
    <p:sldId id="276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png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image" Target="../media/image48.png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image" Target="../media/image50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png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image" Target="../media/image54.png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image" Target="../media/image57.png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image" Target="../media/image66.png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961B53-6F17-41C5-8866-4DC4ED1B4BA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AC52-80F1-4D44-9BFD-5700486CACB9}" type="datetimeFigureOut">
              <a:rPr lang="ko-KR" altLang="en-US" smtClean="0"/>
              <a:pPr/>
              <a:t>2008-11-14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62D5-1BE3-464A-9B66-0A2C26A8A05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0.png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4.png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0.png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slac.stanford.edu/spires/find/wwwhepau/wwwscan?rawcmd=fin+%22Collaboration,%20for%20the%20Belle%22" TargetMode="External"/><Relationship Id="rId4" Type="http://schemas.openxmlformats.org/officeDocument/2006/relationships/hyperlink" Target="http://www.slac.stanford.edu/spires/find/wwwhepau/wwwscan?rawcmd=fin+%22Choi,%20S.-K.%2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/>
          <a:lstStyle/>
          <a:p>
            <a:r>
              <a:rPr lang="en-US" altLang="ko-KR" dirty="0" smtClean="0"/>
              <a:t>Exotic mesons in holographic QCD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14348" y="3286124"/>
            <a:ext cx="7929618" cy="292895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Youngman Kim(KIAS)</a:t>
            </a:r>
          </a:p>
          <a:p>
            <a:endParaRPr lang="en-US" altLang="ko-KR" dirty="0" smtClean="0"/>
          </a:p>
          <a:p>
            <a:r>
              <a:rPr lang="en-US" altLang="ko-KR" sz="2300" dirty="0" smtClean="0"/>
              <a:t>Hyun-</a:t>
            </a:r>
            <a:r>
              <a:rPr lang="en-US" altLang="ko-KR" sz="2300" dirty="0" err="1" smtClean="0"/>
              <a:t>Chul</a:t>
            </a:r>
            <a:r>
              <a:rPr lang="en-US" altLang="ko-KR" sz="2300" dirty="0" smtClean="0"/>
              <a:t> Kim and YK, </a:t>
            </a:r>
          </a:p>
          <a:p>
            <a:r>
              <a:rPr lang="en-US" sz="2300" b="1" dirty="0" smtClean="0"/>
              <a:t>JHEP 0810:011,2008 (mixed condensate);</a:t>
            </a:r>
          </a:p>
          <a:p>
            <a:r>
              <a:rPr lang="en-US" sz="2300" b="1" dirty="0" smtClean="0"/>
              <a:t>“</a:t>
            </a:r>
            <a:r>
              <a:rPr lang="en-US" sz="2400" b="1" dirty="0" smtClean="0"/>
              <a:t>Hybrid </a:t>
            </a:r>
            <a:r>
              <a:rPr lang="en-US" sz="2400" dirty="0" smtClean="0"/>
              <a:t>exotic</a:t>
            </a:r>
            <a:r>
              <a:rPr lang="en-US" sz="2400" b="1" dirty="0" smtClean="0"/>
              <a:t> meson with J^{PC}=1^{-+} in </a:t>
            </a:r>
            <a:r>
              <a:rPr lang="en-US" sz="2400" b="1" dirty="0" err="1" smtClean="0"/>
              <a:t>AdS</a:t>
            </a:r>
            <a:r>
              <a:rPr lang="en-US" sz="2400" b="1" dirty="0" smtClean="0"/>
              <a:t>/QCD</a:t>
            </a:r>
            <a:r>
              <a:rPr lang="en-US" sz="2300" b="1" dirty="0" smtClean="0"/>
              <a:t>,” </a:t>
            </a:r>
          </a:p>
          <a:p>
            <a:r>
              <a:rPr lang="en-US" sz="2400" b="1" dirty="0" smtClean="0"/>
              <a:t>arXiv:0811.0645</a:t>
            </a:r>
            <a:r>
              <a:rPr lang="en-US" sz="2400" dirty="0" smtClean="0"/>
              <a:t> [</a:t>
            </a:r>
            <a:r>
              <a:rPr lang="en-US" sz="2400" dirty="0" err="1" smtClean="0"/>
              <a:t>hep</a:t>
            </a:r>
            <a:r>
              <a:rPr lang="en-US" sz="2400" dirty="0" smtClean="0"/>
              <a:t>-ph]</a:t>
            </a:r>
            <a:endParaRPr lang="en-US" sz="2300" b="1" dirty="0" smtClean="0"/>
          </a:p>
          <a:p>
            <a:r>
              <a:rPr lang="en-US" sz="2300" b="1" dirty="0" smtClean="0"/>
              <a:t> </a:t>
            </a:r>
            <a:r>
              <a:rPr lang="en-US" altLang="ko-KR" sz="2300" dirty="0" smtClean="0"/>
              <a:t> </a:t>
            </a:r>
            <a:endParaRPr lang="ko-KR" alt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CC00FF"/>
                </a:solidFill>
              </a:rPr>
              <a:t>Exotic mesons in </a:t>
            </a:r>
            <a:r>
              <a:rPr lang="en-US" altLang="ko-KR" dirty="0" err="1" smtClean="0">
                <a:solidFill>
                  <a:srgbClr val="CC00FF"/>
                </a:solidFill>
              </a:rPr>
              <a:t>hQCD</a:t>
            </a:r>
            <a:endParaRPr lang="en-US" altLang="ko-KR" dirty="0">
              <a:solidFill>
                <a:srgbClr val="CC00FF"/>
              </a:solidFill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619250" y="2708275"/>
            <a:ext cx="583247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solidFill>
                  <a:schemeClr val="bg1"/>
                </a:solidFill>
                <a:latin typeface="Arial" charset="0"/>
              </a:rPr>
              <a:t>A holographic model for non-exotic mesons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300" b="1" u="sng" dirty="0" err="1" smtClean="0">
                <a:solidFill>
                  <a:srgbClr val="00B050"/>
                </a:solidFill>
              </a:rPr>
              <a:t>AdS</a:t>
            </a:r>
            <a:r>
              <a:rPr lang="en-US" altLang="ko-KR" sz="3300" b="1" u="sng" dirty="0" smtClean="0">
                <a:solidFill>
                  <a:srgbClr val="00B050"/>
                </a:solidFill>
              </a:rPr>
              <a:t>/CFT Dictionary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4D CFT (QCD) 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5D AdS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4D generating functional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5D (classical) effective  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Operator   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5D bulk field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[Operator]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5D mass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Current conservation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gauge symmetry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Large Q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small z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Confinement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Compactified z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800" b="1" smtClean="0"/>
              <a:t>Resonances </a:t>
            </a:r>
            <a:r>
              <a:rPr lang="en-US" altLang="ko-KR" sz="2800" b="1" smtClean="0">
                <a:sym typeface="Wingdings" pitchFamily="2" charset="2"/>
              </a:rPr>
              <a:t></a:t>
            </a:r>
            <a:r>
              <a:rPr lang="en-US" altLang="ko-KR" sz="2800" b="1" smtClean="0"/>
              <a:t> Kaluza-Klein states</a:t>
            </a:r>
          </a:p>
          <a:p>
            <a:pPr eaLnBrk="1" hangingPunct="1">
              <a:lnSpc>
                <a:spcPct val="90000"/>
              </a:lnSpc>
            </a:pPr>
            <a:endParaRPr lang="en-US" altLang="ko-K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692275" y="5805488"/>
          <a:ext cx="1323975" cy="333375"/>
        </p:xfrm>
        <a:graphic>
          <a:graphicData uri="http://schemas.openxmlformats.org/presentationml/2006/ole">
            <p:oleObj spid="_x0000_s55298" name="비트맵 이미지" r:id="rId3" imgW="1324160" imgH="333333" progId="PBrush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916238" y="5300663"/>
          <a:ext cx="390525" cy="400050"/>
        </p:xfrm>
        <a:graphic>
          <a:graphicData uri="http://schemas.openxmlformats.org/presentationml/2006/ole">
            <p:oleObj spid="_x0000_s55299" name="비트맵 이미지" r:id="rId4" imgW="390580" imgH="400000" progId="PBrush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ph sz="quarter" idx="4"/>
          </p:nvPr>
        </p:nvGraphicFramePr>
        <p:xfrm>
          <a:off x="4284663" y="5805488"/>
          <a:ext cx="1000125" cy="342900"/>
        </p:xfrm>
        <a:graphic>
          <a:graphicData uri="http://schemas.openxmlformats.org/presentationml/2006/ole">
            <p:oleObj spid="_x0000_s55300" name="비트맵 이미지" r:id="rId5" imgW="1000000" imgH="343039" progId="PBrush">
              <p:embed/>
            </p:oleObj>
          </a:graphicData>
        </a:graphic>
      </p:graphicFrame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2124075" y="443706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124075" y="52292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403350" y="4005263"/>
          <a:ext cx="1762125" cy="381000"/>
        </p:xfrm>
        <a:graphic>
          <a:graphicData uri="http://schemas.openxmlformats.org/presentationml/2006/ole">
            <p:oleObj spid="_x0000_s55301" name="비트맵 이미지" r:id="rId6" imgW="1762371" imgH="380852" progId="PBrush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700338" y="4652963"/>
          <a:ext cx="933450" cy="419100"/>
        </p:xfrm>
        <a:graphic>
          <a:graphicData uri="http://schemas.openxmlformats.org/presentationml/2006/ole">
            <p:oleObj spid="_x0000_s55302" name="비트맵 이미지" r:id="rId7" imgW="933580" imgH="419048" progId="PBrush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1333500" y="4652963"/>
          <a:ext cx="647700" cy="447675"/>
        </p:xfrm>
        <a:graphic>
          <a:graphicData uri="http://schemas.openxmlformats.org/presentationml/2006/ole">
            <p:oleObj spid="_x0000_s55303" name="비트맵 이미지" r:id="rId8" imgW="647619" imgH="447856" progId="PBrush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4429125" y="6237288"/>
          <a:ext cx="504825" cy="466725"/>
        </p:xfrm>
        <a:graphic>
          <a:graphicData uri="http://schemas.openxmlformats.org/presentationml/2006/ole">
            <p:oleObj spid="_x0000_s55304" name="비트맵 이미지" r:id="rId9" imgW="504762" imgH="466543" progId="PBrush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1836738" y="6165850"/>
          <a:ext cx="600075" cy="466725"/>
        </p:xfrm>
        <a:graphic>
          <a:graphicData uri="http://schemas.openxmlformats.org/presentationml/2006/ole">
            <p:oleObj spid="_x0000_s55305" name="비트맵 이미지" r:id="rId10" imgW="600159" imgH="466543" progId="PBrush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2916238" y="6165850"/>
          <a:ext cx="685800" cy="438150"/>
        </p:xfrm>
        <a:graphic>
          <a:graphicData uri="http://schemas.openxmlformats.org/presentationml/2006/ole">
            <p:oleObj spid="_x0000_s55306" name="비트맵 이미지" r:id="rId11" imgW="685714" imgH="438095" progId="PBrush">
              <p:embed/>
            </p:oleObj>
          </a:graphicData>
        </a:graphic>
      </p:graphicFrame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4716463" y="4437063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967038" y="438150"/>
            <a:ext cx="2722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700" b="1" u="sng"/>
              <a:t>Hard wall model</a:t>
            </a:r>
          </a:p>
        </p:txBody>
      </p:sp>
      <p:graphicFrame>
        <p:nvGraphicFramePr>
          <p:cNvPr id="21522" name="Object 18"/>
          <p:cNvGraphicFramePr>
            <a:graphicFrameLocks noChangeAspect="1"/>
          </p:cNvGraphicFramePr>
          <p:nvPr>
            <p:ph sz="quarter" idx="1"/>
          </p:nvPr>
        </p:nvGraphicFramePr>
        <p:xfrm>
          <a:off x="684213" y="3068638"/>
          <a:ext cx="7786687" cy="808037"/>
        </p:xfrm>
        <a:graphic>
          <a:graphicData uri="http://schemas.openxmlformats.org/presentationml/2006/ole">
            <p:oleObj spid="_x0000_s55307" name="비트맵 이미지" r:id="rId12" imgW="7800000" imgH="809738" progId="PBrush">
              <p:embed/>
            </p:oleObj>
          </a:graphicData>
        </a:graphic>
      </p:graphicFrame>
      <p:pic>
        <p:nvPicPr>
          <p:cNvPr id="21526" name="Picture 2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03350" y="1341438"/>
            <a:ext cx="6373813" cy="1323975"/>
          </a:xfrm>
          <a:prstGeom prst="rect">
            <a:avLst/>
          </a:prstGeom>
          <a:noFill/>
        </p:spPr>
      </p:pic>
      <p:pic>
        <p:nvPicPr>
          <p:cNvPr id="55309" name="Picture 1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000628" y="4071942"/>
            <a:ext cx="3744912" cy="1008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/>
          <p:cNvSpPr>
            <a:spLocks noChangeArrowheads="1"/>
          </p:cNvSpPr>
          <p:nvPr/>
        </p:nvSpPr>
        <p:spPr bwMode="auto">
          <a:xfrm>
            <a:off x="539750" y="1916113"/>
            <a:ext cx="358775" cy="431800"/>
          </a:xfrm>
          <a:prstGeom prst="star5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971550" y="1916113"/>
            <a:ext cx="29813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/>
              <a:t>5D field contents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476375" y="5300663"/>
          <a:ext cx="3105150" cy="819150"/>
        </p:xfrm>
        <a:graphic>
          <a:graphicData uri="http://schemas.openxmlformats.org/presentationml/2006/ole">
            <p:oleObj spid="_x0000_s35842" name="비트맵 이미지" r:id="rId3" imgW="3104762" imgH="819048" progId="PBrush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292725" y="5445125"/>
          <a:ext cx="1228725" cy="542925"/>
        </p:xfrm>
        <a:graphic>
          <a:graphicData uri="http://schemas.openxmlformats.org/presentationml/2006/ole">
            <p:oleObj spid="_x0000_s35843" name="비트맵 이미지" r:id="rId4" imgW="1228571" imgH="542857" progId="PBrush">
              <p:embed/>
            </p:oleObj>
          </a:graphicData>
        </a:graphic>
      </p:graphicFrame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2540000" y="2698750"/>
            <a:ext cx="3322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000" u="sng">
                <a:solidFill>
                  <a:srgbClr val="FF9900"/>
                </a:solidFill>
              </a:rPr>
              <a:t>Operator    </a:t>
            </a:r>
            <a:r>
              <a:rPr lang="en-US" altLang="ko-KR" sz="2000" u="sng">
                <a:solidFill>
                  <a:srgbClr val="FF9900"/>
                </a:solidFill>
                <a:sym typeface="Wingdings" pitchFamily="2" charset="2"/>
              </a:rPr>
              <a:t></a:t>
            </a:r>
            <a:r>
              <a:rPr lang="en-US" altLang="ko-KR" sz="2000" u="sng">
                <a:solidFill>
                  <a:srgbClr val="FF9900"/>
                </a:solidFill>
              </a:rPr>
              <a:t> 5D bulk field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013075" y="4956175"/>
            <a:ext cx="2622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>
                <a:solidFill>
                  <a:srgbClr val="FF9900"/>
                </a:solidFill>
              </a:rPr>
              <a:t>[Operator] </a:t>
            </a:r>
            <a:r>
              <a:rPr lang="en-US" altLang="ko-KR">
                <a:solidFill>
                  <a:srgbClr val="FF9900"/>
                </a:solidFill>
                <a:sym typeface="Wingdings" pitchFamily="2" charset="2"/>
              </a:rPr>
              <a:t></a:t>
            </a:r>
            <a:r>
              <a:rPr lang="en-US" altLang="ko-KR">
                <a:solidFill>
                  <a:srgbClr val="FF9900"/>
                </a:solidFill>
              </a:rPr>
              <a:t> 5D mass</a:t>
            </a:r>
          </a:p>
        </p:txBody>
      </p:sp>
      <p:pic>
        <p:nvPicPr>
          <p:cNvPr id="2056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63" y="3214688"/>
            <a:ext cx="3152775" cy="1352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614488" y="2781300"/>
            <a:ext cx="6188075" cy="473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500" b="1"/>
              <a:t>  SU(2)</a:t>
            </a:r>
            <a:r>
              <a:rPr lang="en-US" altLang="ko-KR" sz="2500" b="1" baseline="-25000"/>
              <a:t>L</a:t>
            </a:r>
            <a:r>
              <a:rPr lang="en-US" altLang="ko-KR" sz="2500" b="1"/>
              <a:t>XSU(2)</a:t>
            </a:r>
            <a:r>
              <a:rPr lang="en-US" altLang="ko-KR" sz="2500" b="1" baseline="-25000"/>
              <a:t>R</a:t>
            </a:r>
            <a:r>
              <a:rPr lang="en-US" altLang="ko-KR" sz="2500" b="1"/>
              <a:t> gauge symmetry in AdS</a:t>
            </a:r>
            <a:r>
              <a:rPr lang="en-US" altLang="ko-KR" sz="2500" b="1" baseline="-25000"/>
              <a:t>5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201863" y="1906588"/>
            <a:ext cx="49450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2000" b="1" u="sng">
                <a:solidFill>
                  <a:srgbClr val="FF9900"/>
                </a:solidFill>
              </a:rPr>
              <a:t>Current conservation </a:t>
            </a:r>
            <a:r>
              <a:rPr lang="en-US" altLang="ko-KR" sz="2000" b="1" u="sng">
                <a:solidFill>
                  <a:srgbClr val="FF9900"/>
                </a:solidFill>
                <a:sym typeface="Wingdings" pitchFamily="2" charset="2"/>
              </a:rPr>
              <a:t></a:t>
            </a:r>
            <a:r>
              <a:rPr lang="en-US" altLang="ko-KR" sz="2000" b="1" u="sng">
                <a:solidFill>
                  <a:srgbClr val="FF9900"/>
                </a:solidFill>
              </a:rPr>
              <a:t> gauge symmetry</a:t>
            </a:r>
          </a:p>
        </p:txBody>
      </p:sp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539750" y="1123950"/>
            <a:ext cx="358775" cy="431800"/>
          </a:xfrm>
          <a:prstGeom prst="star5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42988" y="1052513"/>
            <a:ext cx="266382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ko-KR" sz="3200" b="1"/>
              <a:t>5D Symmetry</a:t>
            </a:r>
          </a:p>
        </p:txBody>
      </p:sp>
      <p:sp>
        <p:nvSpPr>
          <p:cNvPr id="47110" name="AutoShape 6"/>
          <p:cNvSpPr>
            <a:spLocks noChangeArrowheads="1"/>
          </p:cNvSpPr>
          <p:nvPr/>
        </p:nvSpPr>
        <p:spPr bwMode="auto">
          <a:xfrm>
            <a:off x="468313" y="4437063"/>
            <a:ext cx="358775" cy="431800"/>
          </a:xfrm>
          <a:prstGeom prst="star5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403350" y="4581525"/>
            <a:ext cx="2105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1"/>
              <a:t>Background: AdS</a:t>
            </a:r>
            <a:r>
              <a:rPr lang="en-US" altLang="ko-KR" b="1" baseline="-25000"/>
              <a:t>5</a:t>
            </a:r>
          </a:p>
        </p:txBody>
      </p:sp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2700338" y="5157788"/>
          <a:ext cx="3744912" cy="1008062"/>
        </p:xfrm>
        <a:graphic>
          <a:graphicData uri="http://schemas.openxmlformats.org/presentationml/2006/ole">
            <p:oleObj spid="_x0000_s36866" name="비트맵 이미지" r:id="rId3" imgW="2828571" imgH="762106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771775" y="404813"/>
            <a:ext cx="2162451" cy="369332"/>
          </a:xfrm>
          <a:prstGeom prst="rect">
            <a:avLst/>
          </a:prstGeom>
          <a:solidFill>
            <a:srgbClr val="CCFFCC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altLang="ko-KR" dirty="0" err="1" smtClean="0"/>
              <a:t>Chiral</a:t>
            </a:r>
            <a:r>
              <a:rPr lang="en-US" altLang="ko-KR" dirty="0" smtClean="0"/>
              <a:t> </a:t>
            </a:r>
            <a:r>
              <a:rPr lang="en-US" altLang="ko-KR" dirty="0"/>
              <a:t>condensate?</a:t>
            </a:r>
          </a:p>
        </p:txBody>
      </p:sp>
      <p:graphicFrame>
        <p:nvGraphicFramePr>
          <p:cNvPr id="15362" name="Object 6"/>
          <p:cNvGraphicFramePr>
            <a:graphicFrameLocks noChangeAspect="1"/>
          </p:cNvGraphicFramePr>
          <p:nvPr/>
        </p:nvGraphicFramePr>
        <p:xfrm>
          <a:off x="468313" y="1773238"/>
          <a:ext cx="8243887" cy="3763962"/>
        </p:xfrm>
        <a:graphic>
          <a:graphicData uri="http://schemas.openxmlformats.org/presentationml/2006/ole">
            <p:oleObj spid="_x0000_s37890" name="비트맵 이미지" r:id="rId3" imgW="6552381" imgH="2991268" progId="PBrush">
              <p:embed/>
            </p:oleObj>
          </a:graphicData>
        </a:graphic>
      </p:graphicFrame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5435600" y="1341438"/>
            <a:ext cx="3006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/>
              <a:t>Klebanov and Witten,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V="1">
            <a:off x="3203575" y="314166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3203575" y="39338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5795963" y="3141663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24581" name="Picture 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4510088"/>
            <a:ext cx="1323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005263"/>
            <a:ext cx="390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2850" y="2709863"/>
            <a:ext cx="17621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4510088"/>
            <a:ext cx="10001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9838" y="3357563"/>
            <a:ext cx="9334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/>
          <p:cNvPicPr preferRelativeResize="0"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13000" y="3357563"/>
            <a:ext cx="6477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1"/>
          <p:cNvPicPr preferRelativeResize="0"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8625" y="4941888"/>
            <a:ext cx="5048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2"/>
          <p:cNvPicPr preferRelativeResize="0"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16238" y="4870450"/>
            <a:ext cx="6000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3"/>
          <p:cNvPicPr preferRelativeResize="0"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95738" y="4870450"/>
            <a:ext cx="685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74" name="AutoShape 14"/>
          <p:cNvSpPr>
            <a:spLocks noChangeArrowheads="1"/>
          </p:cNvSpPr>
          <p:nvPr/>
        </p:nvSpPr>
        <p:spPr bwMode="auto">
          <a:xfrm>
            <a:off x="1116013" y="1052513"/>
            <a:ext cx="358775" cy="431800"/>
          </a:xfrm>
          <a:prstGeom prst="star5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619250" y="981075"/>
            <a:ext cx="25654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3200"/>
              <a:t>Confinement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268538" y="1906588"/>
            <a:ext cx="48355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000" u="sng">
                <a:solidFill>
                  <a:srgbClr val="FF9900"/>
                </a:solidFill>
              </a:rPr>
              <a:t>Confinement </a:t>
            </a:r>
            <a:r>
              <a:rPr lang="en-US" altLang="ko-KR" sz="2000" u="sng">
                <a:solidFill>
                  <a:srgbClr val="FF9900"/>
                </a:solidFill>
                <a:sym typeface="Wingdings" pitchFamily="2" charset="2"/>
              </a:rPr>
              <a:t></a:t>
            </a:r>
            <a:r>
              <a:rPr lang="en-US" altLang="ko-KR" sz="2000" u="sng">
                <a:solidFill>
                  <a:srgbClr val="FF9900"/>
                </a:solidFill>
              </a:rPr>
              <a:t> IR cutoff in 5</a:t>
            </a:r>
            <a:r>
              <a:rPr lang="en-US" altLang="ko-KR" sz="2000" u="sng" baseline="30000">
                <a:solidFill>
                  <a:srgbClr val="FF9900"/>
                </a:solidFill>
              </a:rPr>
              <a:t>th</a:t>
            </a:r>
            <a:r>
              <a:rPr lang="en-US" altLang="ko-KR" sz="2000" u="sng">
                <a:solidFill>
                  <a:srgbClr val="FF9900"/>
                </a:solidFill>
              </a:rPr>
              <a:t> direction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364163" y="1341438"/>
            <a:ext cx="3109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ko-KR"/>
              <a:t>Polchinski &amp; Strassler,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692275" y="5805488"/>
          <a:ext cx="1323975" cy="333375"/>
        </p:xfrm>
        <a:graphic>
          <a:graphicData uri="http://schemas.openxmlformats.org/presentationml/2006/ole">
            <p:oleObj spid="_x0000_s6146" name="비트맵 이미지" r:id="rId3" imgW="1324160" imgH="333333" progId="PBrush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916238" y="5300663"/>
          <a:ext cx="390525" cy="400050"/>
        </p:xfrm>
        <a:graphic>
          <a:graphicData uri="http://schemas.openxmlformats.org/presentationml/2006/ole">
            <p:oleObj spid="_x0000_s6147" name="비트맵 이미지" r:id="rId4" imgW="390580" imgH="400000" progId="PBrush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ph sz="quarter" idx="4"/>
          </p:nvPr>
        </p:nvGraphicFramePr>
        <p:xfrm>
          <a:off x="4284663" y="5805488"/>
          <a:ext cx="1000125" cy="342900"/>
        </p:xfrm>
        <a:graphic>
          <a:graphicData uri="http://schemas.openxmlformats.org/presentationml/2006/ole">
            <p:oleObj spid="_x0000_s6148" name="비트맵 이미지" r:id="rId5" imgW="1000000" imgH="343039" progId="PBrush">
              <p:embed/>
            </p:oleObj>
          </a:graphicData>
        </a:graphic>
      </p:graphicFrame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2124075" y="443706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2124075" y="522922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403350" y="4005263"/>
          <a:ext cx="1762125" cy="381000"/>
        </p:xfrm>
        <a:graphic>
          <a:graphicData uri="http://schemas.openxmlformats.org/presentationml/2006/ole">
            <p:oleObj spid="_x0000_s6149" name="비트맵 이미지" r:id="rId6" imgW="1762371" imgH="380852" progId="PBrush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2700338" y="4652963"/>
          <a:ext cx="933450" cy="419100"/>
        </p:xfrm>
        <a:graphic>
          <a:graphicData uri="http://schemas.openxmlformats.org/presentationml/2006/ole">
            <p:oleObj spid="_x0000_s6150" name="비트맵 이미지" r:id="rId7" imgW="933580" imgH="419048" progId="PBrush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1333500" y="4652963"/>
          <a:ext cx="647700" cy="447675"/>
        </p:xfrm>
        <a:graphic>
          <a:graphicData uri="http://schemas.openxmlformats.org/presentationml/2006/ole">
            <p:oleObj spid="_x0000_s6151" name="비트맵 이미지" r:id="rId8" imgW="647619" imgH="447856" progId="PBrush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4429125" y="6237288"/>
          <a:ext cx="504825" cy="466725"/>
        </p:xfrm>
        <a:graphic>
          <a:graphicData uri="http://schemas.openxmlformats.org/presentationml/2006/ole">
            <p:oleObj spid="_x0000_s6152" name="비트맵 이미지" r:id="rId9" imgW="504762" imgH="466543" progId="PBrush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1836738" y="6165850"/>
          <a:ext cx="600075" cy="466725"/>
        </p:xfrm>
        <a:graphic>
          <a:graphicData uri="http://schemas.openxmlformats.org/presentationml/2006/ole">
            <p:oleObj spid="_x0000_s6153" name="비트맵 이미지" r:id="rId10" imgW="600159" imgH="466543" progId="PBrush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2916238" y="6165850"/>
          <a:ext cx="685800" cy="438150"/>
        </p:xfrm>
        <a:graphic>
          <a:graphicData uri="http://schemas.openxmlformats.org/presentationml/2006/ole">
            <p:oleObj spid="_x0000_s6154" name="비트맵 이미지" r:id="rId11" imgW="685714" imgH="438095" progId="PBrush">
              <p:embed/>
            </p:oleObj>
          </a:graphicData>
        </a:graphic>
      </p:graphicFrame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4716463" y="4437063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967038" y="438150"/>
            <a:ext cx="27225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700" b="1" u="sng"/>
              <a:t>Hard wall model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372225" y="4508500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/>
              <a:t>V~ L+R</a:t>
            </a:r>
          </a:p>
          <a:p>
            <a:r>
              <a:rPr lang="en-US" altLang="ko-KR"/>
              <a:t>A~ L-R</a:t>
            </a:r>
          </a:p>
        </p:txBody>
      </p:sp>
      <p:graphicFrame>
        <p:nvGraphicFramePr>
          <p:cNvPr id="21522" name="Object 18"/>
          <p:cNvGraphicFramePr>
            <a:graphicFrameLocks noChangeAspect="1"/>
          </p:cNvGraphicFramePr>
          <p:nvPr>
            <p:ph sz="quarter" idx="1"/>
          </p:nvPr>
        </p:nvGraphicFramePr>
        <p:xfrm>
          <a:off x="684213" y="3068638"/>
          <a:ext cx="7786687" cy="808037"/>
        </p:xfrm>
        <a:graphic>
          <a:graphicData uri="http://schemas.openxmlformats.org/presentationml/2006/ole">
            <p:oleObj spid="_x0000_s6155" name="비트맵 이미지" r:id="rId12" imgW="7800000" imgH="809738" progId="PBrush">
              <p:embed/>
            </p:oleObj>
          </a:graphicData>
        </a:graphic>
      </p:graphicFrame>
      <p:pic>
        <p:nvPicPr>
          <p:cNvPr id="21526" name="Picture 2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03350" y="1341438"/>
            <a:ext cx="6373813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06438" y="581025"/>
          <a:ext cx="7732712" cy="5695950"/>
        </p:xfrm>
        <a:graphic>
          <a:graphicData uri="http://schemas.openxmlformats.org/presentationml/2006/ole">
            <p:oleObj spid="_x0000_s7170" name="비트맵 이미지" r:id="rId3" imgW="7733333" imgH="569523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547813" y="836613"/>
            <a:ext cx="583247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Arial" charset="0"/>
              </a:rPr>
              <a:t>A holographic model for </a:t>
            </a:r>
            <a:r>
              <a:rPr lang="en-US" altLang="ko-KR" dirty="0" smtClean="0">
                <a:solidFill>
                  <a:schemeClr val="bg1"/>
                </a:solidFill>
                <a:latin typeface="Arial" charset="0"/>
              </a:rPr>
              <a:t>quark-gluon </a:t>
            </a:r>
            <a:r>
              <a:rPr lang="en-US" altLang="ko-KR" dirty="0">
                <a:solidFill>
                  <a:schemeClr val="bg1"/>
                </a:solidFill>
                <a:latin typeface="Arial" charset="0"/>
              </a:rPr>
              <a:t>hybrid mesons</a:t>
            </a: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323850" y="2205038"/>
          <a:ext cx="8475663" cy="2303462"/>
        </p:xfrm>
        <a:graphic>
          <a:graphicData uri="http://schemas.openxmlformats.org/presentationml/2006/ole">
            <p:oleObj spid="_x0000_s8194" name="비트맵 이미지" r:id="rId3" imgW="8476190" imgH="2019048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</a:t>
            </a:r>
            <a:r>
              <a:rPr lang="en-US" altLang="ko-KR" dirty="0" smtClean="0"/>
              <a:t>xotic mesons?</a:t>
            </a:r>
          </a:p>
          <a:p>
            <a:r>
              <a:rPr lang="en-US" altLang="ko-KR" dirty="0" smtClean="0"/>
              <a:t>Exotic mesons in </a:t>
            </a:r>
            <a:r>
              <a:rPr lang="en-US" altLang="ko-KR" dirty="0" err="1" smtClean="0"/>
              <a:t>hQCD</a:t>
            </a:r>
            <a:endParaRPr lang="en-US" altLang="ko-KR" dirty="0" smtClean="0"/>
          </a:p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47813" y="836613"/>
            <a:ext cx="583247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solidFill>
                  <a:schemeClr val="bg1"/>
                </a:solidFill>
                <a:latin typeface="Arial" charset="0"/>
              </a:rPr>
              <a:t>A holographic model for mixed condensate</a:t>
            </a: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3000363" y="2428868"/>
          <a:ext cx="3195227" cy="714380"/>
        </p:xfrm>
        <a:graphic>
          <a:graphicData uri="http://schemas.openxmlformats.org/presentationml/2006/ole">
            <p:oleObj spid="_x0000_s9218" name="비트맵 이미지" r:id="rId3" imgW="2343477" imgH="523810" progId="PBrush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071538" y="3643314"/>
          <a:ext cx="7275986" cy="2428892"/>
        </p:xfrm>
        <a:graphic>
          <a:graphicData uri="http://schemas.openxmlformats.org/presentationml/2006/ole">
            <p:oleObj spid="_x0000_s9219" name="비트맵 이미지" r:id="rId4" imgW="5563377" imgH="1857143" progId="PBrush">
              <p:embed/>
            </p:oleObj>
          </a:graphicData>
        </a:graphic>
      </p:graphicFrame>
      <p:sp>
        <p:nvSpPr>
          <p:cNvPr id="6" name="직사각형 5"/>
          <p:cNvSpPr/>
          <p:nvPr/>
        </p:nvSpPr>
        <p:spPr>
          <a:xfrm>
            <a:off x="4071934" y="1571612"/>
            <a:ext cx="4857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Hyun-</a:t>
            </a:r>
            <a:r>
              <a:rPr lang="en-US" altLang="ko-KR" dirty="0" err="1" smtClean="0"/>
              <a:t>Chul</a:t>
            </a:r>
            <a:r>
              <a:rPr lang="en-US" altLang="ko-KR" dirty="0" smtClean="0"/>
              <a:t> Kim and YK, J</a:t>
            </a:r>
            <a:r>
              <a:rPr lang="en-US" dirty="0" smtClean="0"/>
              <a:t>HEP 0810:011,2008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331913" y="620713"/>
          <a:ext cx="6532562" cy="733425"/>
        </p:xfrm>
        <a:graphic>
          <a:graphicData uri="http://schemas.openxmlformats.org/presentationml/2006/ole">
            <p:oleObj spid="_x0000_s10242" name="비트맵 이미지" r:id="rId3" imgW="6533333" imgH="733333" progId="PBrush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555875" y="2060575"/>
          <a:ext cx="4210050" cy="1066800"/>
        </p:xfrm>
        <a:graphic>
          <a:graphicData uri="http://schemas.openxmlformats.org/presentationml/2006/ole">
            <p:oleObj spid="_x0000_s10243" name="비트맵 이미지" r:id="rId4" imgW="4210638" imgH="1066667" progId="PBrush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50825" y="3500438"/>
          <a:ext cx="8628063" cy="2736850"/>
        </p:xfrm>
        <a:graphic>
          <a:graphicData uri="http://schemas.openxmlformats.org/presentationml/2006/ole">
            <p:oleObj spid="_x0000_s10244" name="비트맵 이미지" r:id="rId5" imgW="8628571" imgH="238158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23850" y="836613"/>
          <a:ext cx="8561388" cy="4010025"/>
        </p:xfrm>
        <a:graphic>
          <a:graphicData uri="http://schemas.openxmlformats.org/presentationml/2006/ole">
            <p:oleObj spid="_x0000_s11266" name="비트맵 이미지" r:id="rId3" imgW="8561905" imgH="400952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47813" y="836613"/>
            <a:ext cx="5832475" cy="5048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solidFill>
                  <a:schemeClr val="bg1"/>
                </a:solidFill>
                <a:latin typeface="Arial" charset="0"/>
              </a:rPr>
              <a:t>A holographic model for pi</a:t>
            </a:r>
            <a:r>
              <a:rPr lang="en-US" altLang="ko-KR" sz="1200" b="1" baseline="-2500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altLang="ko-KR">
                <a:solidFill>
                  <a:schemeClr val="bg1"/>
                </a:solidFill>
                <a:latin typeface="Arial" charset="0"/>
              </a:rPr>
              <a:t> (1400)</a:t>
            </a:r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500297" y="2857496"/>
          <a:ext cx="4156393" cy="571504"/>
        </p:xfrm>
        <a:graphic>
          <a:graphicData uri="http://schemas.openxmlformats.org/presentationml/2006/ole">
            <p:oleObj spid="_x0000_s12290" name="비트맵 이미지" r:id="rId3" imgW="3048426" imgH="419048" progId="PBrush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285852" y="3786190"/>
          <a:ext cx="6914644" cy="1000132"/>
        </p:xfrm>
        <a:graphic>
          <a:graphicData uri="http://schemas.openxmlformats.org/presentationml/2006/ole">
            <p:oleObj spid="_x0000_s12291" name="비트맵 이미지" r:id="rId4" imgW="5266667" imgH="762106" progId="PBrush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500562" y="5214950"/>
          <a:ext cx="3846662" cy="500066"/>
        </p:xfrm>
        <a:graphic>
          <a:graphicData uri="http://schemas.openxmlformats.org/presentationml/2006/ole">
            <p:oleObj spid="_x0000_s12292" name="비트맵 이미지" r:id="rId5" imgW="2857899" imgH="371527" progId="PBrush">
              <p:embed/>
            </p:oleObj>
          </a:graphicData>
        </a:graphic>
      </p:graphicFrame>
      <p:sp>
        <p:nvSpPr>
          <p:cNvPr id="6" name="직사각형 5"/>
          <p:cNvSpPr/>
          <p:nvPr/>
        </p:nvSpPr>
        <p:spPr>
          <a:xfrm>
            <a:off x="3143208" y="1571612"/>
            <a:ext cx="5572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Hyun-</a:t>
            </a:r>
            <a:r>
              <a:rPr lang="en-US" altLang="ko-KR" dirty="0" err="1" smtClean="0"/>
              <a:t>Chul</a:t>
            </a:r>
            <a:r>
              <a:rPr lang="en-US" altLang="ko-KR" dirty="0" smtClean="0"/>
              <a:t> Kim and YK, </a:t>
            </a:r>
            <a:r>
              <a:rPr lang="en-US" b="1" dirty="0" smtClean="0"/>
              <a:t>arXiv:0811.0645</a:t>
            </a:r>
            <a:r>
              <a:rPr lang="en-US" dirty="0" smtClean="0"/>
              <a:t> [</a:t>
            </a:r>
            <a:r>
              <a:rPr lang="en-US" dirty="0" err="1" smtClean="0"/>
              <a:t>hep</a:t>
            </a:r>
            <a:r>
              <a:rPr lang="en-US" dirty="0" smtClean="0"/>
              <a:t>-ph]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987675" y="692150"/>
            <a:ext cx="2720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b="1" u="sng" dirty="0"/>
              <a:t>Vector-vector </a:t>
            </a:r>
            <a:r>
              <a:rPr lang="en-US" altLang="ko-KR" b="1" u="sng" dirty="0" err="1"/>
              <a:t>correlator</a:t>
            </a:r>
            <a:endParaRPr lang="en-US" altLang="ko-KR" b="1" u="sng" dirty="0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84213" y="1628775"/>
          <a:ext cx="5305425" cy="752475"/>
        </p:xfrm>
        <a:graphic>
          <a:graphicData uri="http://schemas.openxmlformats.org/presentationml/2006/ole">
            <p:oleObj spid="_x0000_s13314" name="비트맵 이미지" r:id="rId3" imgW="5304762" imgH="752381" progId="PBrush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6011863" y="1844675"/>
          <a:ext cx="1114425" cy="361950"/>
        </p:xfrm>
        <a:graphic>
          <a:graphicData uri="http://schemas.openxmlformats.org/presentationml/2006/ole">
            <p:oleObj spid="_x0000_s13315" name="비트맵 이미지" r:id="rId4" imgW="1114581" imgH="361809" progId="PBrush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1116013" y="2852738"/>
          <a:ext cx="3419475" cy="438150"/>
        </p:xfrm>
        <a:graphic>
          <a:graphicData uri="http://schemas.openxmlformats.org/presentationml/2006/ole">
            <p:oleObj spid="_x0000_s13316" name="비트맵 이미지" r:id="rId5" imgW="3419952" imgH="438095" progId="PBrush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4643438" y="2924175"/>
          <a:ext cx="3133725" cy="323850"/>
        </p:xfrm>
        <a:graphic>
          <a:graphicData uri="http://schemas.openxmlformats.org/presentationml/2006/ole">
            <p:oleObj spid="_x0000_s13317" name="비트맵 이미지" r:id="rId6" imgW="3134162" imgH="323981" progId="PBrush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1403350" y="3716338"/>
          <a:ext cx="3952875" cy="314325"/>
        </p:xfrm>
        <a:graphic>
          <a:graphicData uri="http://schemas.openxmlformats.org/presentationml/2006/ole">
            <p:oleObj spid="_x0000_s13318" name="비트맵 이미지" r:id="rId7" imgW="3952381" imgH="314286" progId="PBrush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2843213" y="4365625"/>
          <a:ext cx="2038350" cy="323850"/>
        </p:xfrm>
        <a:graphic>
          <a:graphicData uri="http://schemas.openxmlformats.org/presentationml/2006/ole">
            <p:oleObj spid="_x0000_s13319" name="비트맵 이미지" r:id="rId8" imgW="2038095" imgH="323981" progId="PBrush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5003800" y="4365625"/>
          <a:ext cx="685800" cy="304800"/>
        </p:xfrm>
        <a:graphic>
          <a:graphicData uri="http://schemas.openxmlformats.org/presentationml/2006/ole">
            <p:oleObj spid="_x0000_s13320" name="비트맵 이미지" r:id="rId9" imgW="685714" imgH="304923" progId="PBrush">
              <p:embed/>
            </p:oleObj>
          </a:graphicData>
        </a:graphic>
      </p:graphicFrame>
      <p:graphicFrame>
        <p:nvGraphicFramePr>
          <p:cNvPr id="28684" name="Object 12"/>
          <p:cNvGraphicFramePr>
            <a:graphicFrameLocks noChangeAspect="1"/>
          </p:cNvGraphicFramePr>
          <p:nvPr/>
        </p:nvGraphicFramePr>
        <p:xfrm>
          <a:off x="250825" y="6165850"/>
          <a:ext cx="5648325" cy="504825"/>
        </p:xfrm>
        <a:graphic>
          <a:graphicData uri="http://schemas.openxmlformats.org/presentationml/2006/ole">
            <p:oleObj spid="_x0000_s13321" name="비트맵 이미지" r:id="rId10" imgW="5649114" imgH="504762" progId="PBrush">
              <p:embed/>
            </p:oleObj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6084888" y="6092825"/>
          <a:ext cx="2152650" cy="571500"/>
        </p:xfrm>
        <a:graphic>
          <a:graphicData uri="http://schemas.openxmlformats.org/presentationml/2006/ole">
            <p:oleObj spid="_x0000_s13322" name="비트맵 이미지" r:id="rId11" imgW="2152951" imgH="571731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851275" y="836613"/>
          <a:ext cx="865188" cy="652462"/>
        </p:xfrm>
        <a:graphic>
          <a:graphicData uri="http://schemas.openxmlformats.org/presentationml/2006/ole">
            <p:oleObj spid="_x0000_s14338" name="비트맵 이미지" r:id="rId3" imgW="466543" imgH="352474" progId="PBrush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971550" y="2205038"/>
          <a:ext cx="3671888" cy="844550"/>
        </p:xfrm>
        <a:graphic>
          <a:graphicData uri="http://schemas.openxmlformats.org/presentationml/2006/ole">
            <p:oleObj spid="_x0000_s14339" name="비트맵 이미지" r:id="rId4" imgW="3315163" imgH="762106" progId="PBrush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4859338" y="2420938"/>
          <a:ext cx="3495675" cy="438150"/>
        </p:xfrm>
        <a:graphic>
          <a:graphicData uri="http://schemas.openxmlformats.org/presentationml/2006/ole">
            <p:oleObj spid="_x0000_s14340" name="비트맵 이미지" r:id="rId5" imgW="3495238" imgH="438095" progId="PBrush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1187450" y="3213100"/>
          <a:ext cx="3952875" cy="371475"/>
        </p:xfrm>
        <a:graphic>
          <a:graphicData uri="http://schemas.openxmlformats.org/presentationml/2006/ole">
            <p:oleObj spid="_x0000_s14341" name="비트맵 이미지" r:id="rId6" imgW="3952381" imgH="371527" progId="PBrush">
              <p:embed/>
            </p:oleObj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5072066" y="3286124"/>
          <a:ext cx="3562350" cy="295275"/>
        </p:xfrm>
        <a:graphic>
          <a:graphicData uri="http://schemas.openxmlformats.org/presentationml/2006/ole">
            <p:oleObj spid="_x0000_s14342" name="비트맵 이미지" r:id="rId7" imgW="3561905" imgH="295238" progId="PBrush">
              <p:embed/>
            </p:oleObj>
          </a:graphicData>
        </a:graphic>
      </p:graphicFrame>
      <p:graphicFrame>
        <p:nvGraphicFramePr>
          <p:cNvPr id="29706" name="Object 10"/>
          <p:cNvGraphicFramePr>
            <a:graphicFrameLocks noChangeAspect="1"/>
          </p:cNvGraphicFramePr>
          <p:nvPr/>
        </p:nvGraphicFramePr>
        <p:xfrm>
          <a:off x="1042988" y="4581525"/>
          <a:ext cx="2676525" cy="314325"/>
        </p:xfrm>
        <a:graphic>
          <a:graphicData uri="http://schemas.openxmlformats.org/presentationml/2006/ole">
            <p:oleObj spid="_x0000_s14343" name="비트맵 이미지" r:id="rId8" imgW="2676899" imgH="314286" progId="PBrush">
              <p:embed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3635375" y="4581525"/>
          <a:ext cx="495300" cy="304800"/>
        </p:xfrm>
        <a:graphic>
          <a:graphicData uri="http://schemas.openxmlformats.org/presentationml/2006/ole">
            <p:oleObj spid="_x0000_s14344" name="비트맵 이미지" r:id="rId9" imgW="495369" imgH="304923" progId="PBrush">
              <p:embed/>
            </p:oleObj>
          </a:graphicData>
        </a:graphic>
      </p:graphicFrame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2627313" y="5229225"/>
          <a:ext cx="4324350" cy="304800"/>
        </p:xfrm>
        <a:graphic>
          <a:graphicData uri="http://schemas.openxmlformats.org/presentationml/2006/ole">
            <p:oleObj spid="_x0000_s14345" name="비트맵 이미지" r:id="rId10" imgW="4323810" imgH="304923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3876692" cy="11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987675" y="692150"/>
            <a:ext cx="3370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b="1" u="sng" dirty="0" smtClean="0"/>
              <a:t>Decay constant</a:t>
            </a:r>
            <a:endParaRPr lang="en-US" altLang="ko-KR" b="1" u="sng" dirty="0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357430"/>
            <a:ext cx="190650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500306"/>
            <a:ext cx="728482" cy="33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00200"/>
            <a:ext cx="8429684" cy="49720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 dirty="0"/>
              <a:t>Experiments are discovering (candidates of) exotic mesons.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Quark-gluon mixed condensate is encoded in the hard wall model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Predicted </a:t>
            </a:r>
            <a:r>
              <a:rPr lang="en-US" altLang="ko-KR" dirty="0" smtClean="0"/>
              <a:t>mass and decay constant </a:t>
            </a:r>
            <a:r>
              <a:rPr lang="en-US" altLang="ko-KR" dirty="0"/>
              <a:t>of Pi</a:t>
            </a:r>
            <a:r>
              <a:rPr lang="en-US" altLang="ko-KR" baseline="-25000" dirty="0"/>
              <a:t>1</a:t>
            </a:r>
            <a:r>
              <a:rPr lang="en-US" altLang="ko-KR" dirty="0"/>
              <a:t>(1400)  </a:t>
            </a:r>
            <a:r>
              <a:rPr lang="en-US" altLang="ko-KR" dirty="0" smtClean="0"/>
              <a:t>are reasonable.</a:t>
            </a: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What about charmed tetra-quark mesons in </a:t>
            </a:r>
            <a:r>
              <a:rPr lang="en-US" altLang="ko-KR" dirty="0" err="1"/>
              <a:t>hQCD</a:t>
            </a:r>
            <a:r>
              <a:rPr lang="en-US" altLang="ko-KR" dirty="0" smtClean="0"/>
              <a:t>? </a:t>
            </a:r>
            <a:r>
              <a:rPr lang="en-US" altLang="ko-KR" smtClean="0"/>
              <a:t>~ </a:t>
            </a:r>
            <a:r>
              <a:rPr lang="en-US" altLang="ko-KR" smtClean="0"/>
              <a:t>4.83 </a:t>
            </a:r>
            <a:r>
              <a:rPr lang="en-US" altLang="ko-KR" dirty="0" err="1" smtClean="0"/>
              <a:t>GeV</a:t>
            </a:r>
            <a:r>
              <a:rPr lang="en-US" altLang="ko-KR" dirty="0" smtClean="0"/>
              <a:t> for a vector state   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sz="2500" dirty="0" smtClean="0"/>
              <a:t>   [Kyung-</a:t>
            </a:r>
            <a:r>
              <a:rPr lang="en-US" altLang="ko-KR" sz="2500" dirty="0" err="1" smtClean="0"/>
              <a:t>il</a:t>
            </a:r>
            <a:r>
              <a:rPr lang="en-US" altLang="ko-KR" sz="2500" dirty="0" smtClean="0"/>
              <a:t> Kim, YK, S. H. Lee, in progress].</a:t>
            </a:r>
            <a:endParaRPr lang="en-US" altLang="ko-K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CC00FF"/>
                </a:solidFill>
              </a:rPr>
              <a:t>Exotic </a:t>
            </a:r>
            <a:r>
              <a:rPr lang="en-US" altLang="ko-KR" dirty="0" smtClean="0">
                <a:solidFill>
                  <a:srgbClr val="CC00FF"/>
                </a:solidFill>
              </a:rPr>
              <a:t>mesons?</a:t>
            </a:r>
            <a:endParaRPr lang="en-US" altLang="ko-KR" dirty="0">
              <a:solidFill>
                <a:srgbClr val="CC00FF"/>
              </a:solidFill>
            </a:endParaRPr>
          </a:p>
        </p:txBody>
      </p:sp>
      <p:pic>
        <p:nvPicPr>
          <p:cNvPr id="1536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420938"/>
            <a:ext cx="9144000" cy="129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Exotics"/>
          <p:cNvPicPr>
            <a:picLocks noChangeAspect="1" noChangeArrowheads="1"/>
          </p:cNvPicPr>
          <p:nvPr/>
        </p:nvPicPr>
        <p:blipFill>
          <a:blip r:embed="rId2">
            <a:lum bright="-20000" contrast="38000"/>
          </a:blip>
          <a:srcRect/>
          <a:stretch>
            <a:fillRect/>
          </a:stretch>
        </p:blipFill>
        <p:spPr bwMode="auto">
          <a:xfrm>
            <a:off x="2555875" y="2349500"/>
            <a:ext cx="3216275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700338" y="981075"/>
            <a:ext cx="2909887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solidFill>
                  <a:schemeClr val="bg1"/>
                </a:solidFill>
                <a:latin typeface="Arial" charset="0"/>
              </a:rPr>
              <a:t>Scalar tetra-quark (Jaffe 76)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968375" y="476250"/>
            <a:ext cx="6097588" cy="484188"/>
          </a:xfrm>
          <a:prstGeom prst="rect">
            <a:avLst/>
          </a:prstGeom>
          <a:solidFill>
            <a:srgbClr val="EAEAEA"/>
          </a:solidFill>
          <a:ln w="25400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2000">
                <a:latin typeface="Comic Sans MS" pitchFamily="66" charset="0"/>
              </a:rPr>
              <a:t>States with diquark – anti-diquark (Tetra-quark)</a:t>
            </a:r>
            <a:endParaRPr lang="en-US" altLang="ko-KR" sz="2000" baseline="30000">
              <a:latin typeface="Comic Sans MS" pitchFamily="66" charset="0"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1590675" y="1465263"/>
            <a:ext cx="287338" cy="265112"/>
          </a:xfrm>
          <a:prstGeom prst="ellipse">
            <a:avLst/>
          </a:prstGeom>
          <a:solidFill>
            <a:srgbClr val="00FFFF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50000"/>
              </a:spcBef>
            </a:pPr>
            <a:r>
              <a:rPr lang="en-US" altLang="ko-KR" sz="1000" b="1"/>
              <a:t>u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1962150" y="1465263"/>
            <a:ext cx="276225" cy="265112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50000"/>
              </a:spcBef>
            </a:pPr>
            <a:r>
              <a:rPr lang="en-US" altLang="ko-KR" sz="1000" b="1">
                <a:latin typeface="Verdana" pitchFamily="34" charset="0"/>
              </a:rPr>
              <a:t>d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600325" y="1465263"/>
            <a:ext cx="284163" cy="290512"/>
          </a:xfrm>
          <a:prstGeom prst="ellipse">
            <a:avLst/>
          </a:prstGeom>
          <a:solidFill>
            <a:schemeClr val="bg1"/>
          </a:solidFill>
          <a:ln w="25400" algn="ctr">
            <a:solidFill>
              <a:srgbClr val="00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50000"/>
              </a:spcBef>
            </a:pPr>
            <a:r>
              <a:rPr lang="en-US" altLang="ko-KR" sz="1000" b="1"/>
              <a:t>d</a:t>
            </a: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971800" y="1465263"/>
            <a:ext cx="273050" cy="290512"/>
          </a:xfrm>
          <a:prstGeom prst="ellipse">
            <a:avLst/>
          </a:prstGeom>
          <a:solidFill>
            <a:schemeClr val="bg1"/>
          </a:solidFill>
          <a:ln w="254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50000"/>
              </a:spcBef>
            </a:pPr>
            <a:r>
              <a:rPr lang="en-US" altLang="ko-KR" sz="1000" b="1">
                <a:latin typeface="Verdana" pitchFamily="34" charset="0"/>
              </a:rPr>
              <a:t>u</a:t>
            </a: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1517650" y="1320800"/>
            <a:ext cx="792163" cy="576263"/>
          </a:xfrm>
          <a:prstGeom prst="ellips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2527300" y="1320800"/>
            <a:ext cx="792163" cy="576263"/>
          </a:xfrm>
          <a:prstGeom prst="ellips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4759325" y="1465263"/>
            <a:ext cx="287338" cy="265112"/>
          </a:xfrm>
          <a:prstGeom prst="ellipse">
            <a:avLst/>
          </a:prstGeom>
          <a:solidFill>
            <a:srgbClr val="00FFFF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50000"/>
              </a:spcBef>
            </a:pPr>
            <a:r>
              <a:rPr lang="en-US" altLang="ko-KR" sz="1000" b="1"/>
              <a:t>u</a:t>
            </a: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6035675" y="1484313"/>
            <a:ext cx="276225" cy="265112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50000"/>
              </a:spcBef>
            </a:pPr>
            <a:r>
              <a:rPr lang="en-US" altLang="ko-KR" sz="1000" b="1">
                <a:latin typeface="Verdana" pitchFamily="34" charset="0"/>
              </a:rPr>
              <a:t>d</a:t>
            </a: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5118100" y="1463675"/>
            <a:ext cx="284163" cy="290513"/>
          </a:xfrm>
          <a:prstGeom prst="ellipse">
            <a:avLst/>
          </a:prstGeom>
          <a:solidFill>
            <a:schemeClr val="bg1"/>
          </a:solidFill>
          <a:ln w="25400" algn="ctr">
            <a:solidFill>
              <a:srgbClr val="00FFFF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50000"/>
              </a:spcBef>
            </a:pPr>
            <a:r>
              <a:rPr lang="en-US" altLang="ko-KR" sz="1000" b="1"/>
              <a:t>d</a:t>
            </a:r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6354763" y="1465263"/>
            <a:ext cx="273050" cy="290512"/>
          </a:xfrm>
          <a:prstGeom prst="ellipse">
            <a:avLst/>
          </a:prstGeom>
          <a:solidFill>
            <a:schemeClr val="bg1"/>
          </a:solidFill>
          <a:ln w="254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algn="ctr">
              <a:lnSpc>
                <a:spcPct val="80000"/>
              </a:lnSpc>
              <a:spcBef>
                <a:spcPct val="50000"/>
              </a:spcBef>
            </a:pPr>
            <a:r>
              <a:rPr lang="en-US" altLang="ko-KR" sz="1000" b="1">
                <a:latin typeface="Verdana" pitchFamily="34" charset="0"/>
              </a:rPr>
              <a:t>u</a:t>
            </a:r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4686300" y="1320800"/>
            <a:ext cx="792163" cy="5762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5910263" y="1320800"/>
            <a:ext cx="792162" cy="5762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1662113" y="2112963"/>
          <a:ext cx="319087" cy="231775"/>
        </p:xfrm>
        <a:graphic>
          <a:graphicData uri="http://schemas.openxmlformats.org/presentationml/2006/ole">
            <p:oleObj spid="_x0000_s2050" name="Equation" r:id="rId3" imgW="228600" imgH="164880" progId="Equation.3">
              <p:embed/>
            </p:oleObj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2597150" y="2112963"/>
          <a:ext cx="320675" cy="231775"/>
        </p:xfrm>
        <a:graphic>
          <a:graphicData uri="http://schemas.openxmlformats.org/presentationml/2006/ole">
            <p:oleObj spid="_x0000_s2051" name="Equation" r:id="rId4" imgW="228600" imgH="164880" progId="Equation.3">
              <p:embed/>
            </p:oleObj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4830763" y="2112963"/>
          <a:ext cx="425450" cy="250825"/>
        </p:xfrm>
        <a:graphic>
          <a:graphicData uri="http://schemas.openxmlformats.org/presentationml/2006/ole">
            <p:oleObj spid="_x0000_s2052" name="Equation" r:id="rId5" imgW="304560" imgH="177480" progId="Equation.3">
              <p:embed/>
            </p:oleObj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6054725" y="2112963"/>
          <a:ext cx="425450" cy="250825"/>
        </p:xfrm>
        <a:graphic>
          <a:graphicData uri="http://schemas.openxmlformats.org/presentationml/2006/ole">
            <p:oleObj spid="_x0000_s2053" name="Equation" r:id="rId6" imgW="304560" imgH="177480" progId="Equation.3">
              <p:embed/>
            </p:oleObj>
          </a:graphicData>
        </a:graphic>
      </p:graphicFrame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822700" y="13922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charset="0"/>
                <a:sym typeface="Wingdings" pitchFamily="2" charset="2"/>
              </a:rPr>
              <a:t></a:t>
            </a:r>
            <a:endParaRPr lang="en-US" altLang="ko-KR" sz="2000" baseline="30000">
              <a:latin typeface="Arial" charset="0"/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011238" y="1392238"/>
            <a:ext cx="468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charset="0"/>
                <a:sym typeface="Wingdings" pitchFamily="2" charset="2"/>
              </a:rPr>
              <a:t>0</a:t>
            </a:r>
            <a:r>
              <a:rPr lang="en-US" altLang="ko-KR" sz="2000" baseline="30000">
                <a:latin typeface="Arial" charset="0"/>
                <a:sym typeface="Wingdings" pitchFamily="2" charset="2"/>
              </a:rPr>
              <a:t>+</a:t>
            </a:r>
            <a:endParaRPr lang="en-US" altLang="ko-KR" sz="2000" baseline="30000">
              <a:latin typeface="Arial" charset="0"/>
            </a:endParaRPr>
          </a:p>
        </p:txBody>
      </p:sp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7326313" y="1468438"/>
          <a:ext cx="1347787" cy="571500"/>
        </p:xfrm>
        <a:graphic>
          <a:graphicData uri="http://schemas.openxmlformats.org/presentationml/2006/ole">
            <p:oleObj spid="_x0000_s2054" name="Equation" r:id="rId7" imgW="965160" imgH="406080" progId="Equation.3">
              <p:embed/>
            </p:oleObj>
          </a:graphicData>
        </a:graphic>
      </p:graphicFrame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1446213" y="1252538"/>
            <a:ext cx="1944687" cy="720725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340225" y="1406525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charset="0"/>
                <a:sym typeface="Wingdings" pitchFamily="2" charset="2"/>
              </a:rPr>
              <a:t>0</a:t>
            </a:r>
            <a:r>
              <a:rPr lang="en-US" altLang="ko-KR" sz="2000" baseline="30000">
                <a:latin typeface="Arial" charset="0"/>
                <a:sym typeface="Wingdings" pitchFamily="2" charset="2"/>
              </a:rPr>
              <a:t>-</a:t>
            </a:r>
            <a:endParaRPr lang="en-US" altLang="ko-KR" sz="2000" baseline="30000">
              <a:latin typeface="Arial" charset="0"/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584825" y="140811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>
                <a:latin typeface="Arial" charset="0"/>
                <a:sym typeface="Wingdings" pitchFamily="2" charset="2"/>
              </a:rPr>
              <a:t>0</a:t>
            </a:r>
            <a:r>
              <a:rPr lang="en-US" altLang="ko-KR" sz="2000" baseline="30000">
                <a:latin typeface="Arial" charset="0"/>
                <a:sym typeface="Wingdings" pitchFamily="2" charset="2"/>
              </a:rPr>
              <a:t>-</a:t>
            </a:r>
            <a:endParaRPr lang="en-US" altLang="ko-KR" sz="2000" baseline="30000">
              <a:latin typeface="Arial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95288" y="4005263"/>
            <a:ext cx="8188325" cy="1276350"/>
            <a:chOff x="210" y="2976"/>
            <a:chExt cx="5158" cy="804"/>
          </a:xfrm>
        </p:grpSpPr>
        <p:graphicFrame>
          <p:nvGraphicFramePr>
            <p:cNvPr id="5148" name="Object 28"/>
            <p:cNvGraphicFramePr>
              <a:graphicFrameLocks noChangeAspect="1"/>
            </p:cNvGraphicFramePr>
            <p:nvPr/>
          </p:nvGraphicFramePr>
          <p:xfrm>
            <a:off x="845" y="3511"/>
            <a:ext cx="201" cy="146"/>
          </p:xfrm>
          <a:graphic>
            <a:graphicData uri="http://schemas.openxmlformats.org/presentationml/2006/ole">
              <p:oleObj spid="_x0000_s2055" name="Equation" r:id="rId8" imgW="228600" imgH="164880" progId="Equation.3">
                <p:embed/>
              </p:oleObj>
            </a:graphicData>
          </a:graphic>
        </p:graphicFrame>
        <p:graphicFrame>
          <p:nvGraphicFramePr>
            <p:cNvPr id="5149" name="Object 29"/>
            <p:cNvGraphicFramePr>
              <a:graphicFrameLocks noChangeAspect="1"/>
            </p:cNvGraphicFramePr>
            <p:nvPr/>
          </p:nvGraphicFramePr>
          <p:xfrm>
            <a:off x="1429" y="3430"/>
            <a:ext cx="313" cy="349"/>
          </p:xfrm>
          <a:graphic>
            <a:graphicData uri="http://schemas.openxmlformats.org/presentationml/2006/ole">
              <p:oleObj spid="_x0000_s2056" name="Equation" r:id="rId9" imgW="355320" imgH="393480" progId="Equation.3">
                <p:embed/>
              </p:oleObj>
            </a:graphicData>
          </a:graphic>
        </p:graphicFrame>
        <p:graphicFrame>
          <p:nvGraphicFramePr>
            <p:cNvPr id="5150" name="Object 30"/>
            <p:cNvGraphicFramePr>
              <a:graphicFrameLocks noChangeAspect="1"/>
            </p:cNvGraphicFramePr>
            <p:nvPr/>
          </p:nvGraphicFramePr>
          <p:xfrm>
            <a:off x="2835" y="3430"/>
            <a:ext cx="300" cy="350"/>
          </p:xfrm>
          <a:graphic>
            <a:graphicData uri="http://schemas.openxmlformats.org/presentationml/2006/ole">
              <p:oleObj spid="_x0000_s2057" name="Equation" r:id="rId10" imgW="342720" imgH="393480" progId="Equation.3">
                <p:embed/>
              </p:oleObj>
            </a:graphicData>
          </a:graphic>
        </p:graphicFrame>
        <p:graphicFrame>
          <p:nvGraphicFramePr>
            <p:cNvPr id="5151" name="Object 31"/>
            <p:cNvGraphicFramePr>
              <a:graphicFrameLocks noChangeAspect="1"/>
            </p:cNvGraphicFramePr>
            <p:nvPr/>
          </p:nvGraphicFramePr>
          <p:xfrm>
            <a:off x="3677" y="3430"/>
            <a:ext cx="246" cy="350"/>
          </p:xfrm>
          <a:graphic>
            <a:graphicData uri="http://schemas.openxmlformats.org/presentationml/2006/ole">
              <p:oleObj spid="_x0000_s2058" name="Equation" r:id="rId11" imgW="279360" imgH="393480" progId="Equation.3">
                <p:embed/>
              </p:oleObj>
            </a:graphicData>
          </a:graphic>
        </p:graphicFrame>
        <p:sp>
          <p:nvSpPr>
            <p:cNvPr id="5152" name="Text Box 32"/>
            <p:cNvSpPr txBox="1">
              <a:spLocks noChangeArrowheads="1"/>
            </p:cNvSpPr>
            <p:nvPr/>
          </p:nvSpPr>
          <p:spPr bwMode="auto">
            <a:xfrm>
              <a:off x="431" y="3089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000">
                  <a:latin typeface="Arial" charset="0"/>
                  <a:sym typeface="Wingdings" pitchFamily="2" charset="2"/>
                </a:rPr>
                <a:t>1</a:t>
              </a:r>
              <a:r>
                <a:rPr lang="en-US" altLang="ko-KR" sz="2000" baseline="30000">
                  <a:latin typeface="Arial" charset="0"/>
                  <a:sym typeface="Wingdings" pitchFamily="2" charset="2"/>
                </a:rPr>
                <a:t>+</a:t>
              </a:r>
              <a:endParaRPr lang="en-US" altLang="ko-KR" sz="2000" baseline="30000">
                <a:latin typeface="Arial" charset="0"/>
              </a:endParaRPr>
            </a:p>
          </p:txBody>
        </p:sp>
        <p:graphicFrame>
          <p:nvGraphicFramePr>
            <p:cNvPr id="5153" name="Object 33"/>
            <p:cNvGraphicFramePr>
              <a:graphicFrameLocks noChangeAspect="1"/>
            </p:cNvGraphicFramePr>
            <p:nvPr/>
          </p:nvGraphicFramePr>
          <p:xfrm>
            <a:off x="4508" y="3198"/>
            <a:ext cx="860" cy="349"/>
          </p:xfrm>
          <a:graphic>
            <a:graphicData uri="http://schemas.openxmlformats.org/presentationml/2006/ole">
              <p:oleObj spid="_x0000_s2059" name="Equation" r:id="rId12" imgW="977760" imgH="393480" progId="Equation.3">
                <p:embed/>
              </p:oleObj>
            </a:graphicData>
          </a:graphic>
        </p:graphicFrame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210" y="3137"/>
              <a:ext cx="3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400">
                  <a:latin typeface="Comic Sans MS" pitchFamily="66" charset="0"/>
                </a:rPr>
                <a:t>T</a:t>
              </a:r>
              <a:r>
                <a:rPr lang="en-US" altLang="ko-KR" sz="1400" baseline="-25000">
                  <a:latin typeface="Comic Sans MS" pitchFamily="66" charset="0"/>
                </a:rPr>
                <a:t>cc</a:t>
              </a:r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794" y="3110"/>
              <a:ext cx="181" cy="167"/>
            </a:xfrm>
            <a:prstGeom prst="ellipse">
              <a:avLst/>
            </a:prstGeom>
            <a:solidFill>
              <a:srgbClr val="00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457200" indent="-4572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/>
                <a:t>u</a:t>
              </a:r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1028" y="3110"/>
              <a:ext cx="174" cy="167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457200" indent="-4572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latin typeface="Verdana" pitchFamily="34" charset="0"/>
                </a:rPr>
                <a:t>d</a:t>
              </a:r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1430" y="3110"/>
              <a:ext cx="179" cy="183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457200" indent="-4572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/>
                <a:t>c</a:t>
              </a:r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1664" y="3110"/>
              <a:ext cx="172" cy="183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457200" indent="-4572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latin typeface="Verdana" pitchFamily="34" charset="0"/>
                </a:rPr>
                <a:t>c</a:t>
              </a:r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748" y="3019"/>
              <a:ext cx="499" cy="363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160" name="Oval 40"/>
            <p:cNvSpPr>
              <a:spLocks noChangeArrowheads="1"/>
            </p:cNvSpPr>
            <p:nvPr/>
          </p:nvSpPr>
          <p:spPr bwMode="auto">
            <a:xfrm>
              <a:off x="1384" y="3019"/>
              <a:ext cx="499" cy="363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161" name="Oval 41"/>
            <p:cNvSpPr>
              <a:spLocks noChangeArrowheads="1"/>
            </p:cNvSpPr>
            <p:nvPr/>
          </p:nvSpPr>
          <p:spPr bwMode="auto">
            <a:xfrm>
              <a:off x="2790" y="3110"/>
              <a:ext cx="181" cy="167"/>
            </a:xfrm>
            <a:prstGeom prst="ellipse">
              <a:avLst/>
            </a:prstGeom>
            <a:solidFill>
              <a:srgbClr val="00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457200" indent="-4572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/>
                <a:t>u</a:t>
              </a:r>
            </a:p>
          </p:txBody>
        </p:sp>
        <p:sp>
          <p:nvSpPr>
            <p:cNvPr id="5162" name="Oval 42"/>
            <p:cNvSpPr>
              <a:spLocks noChangeArrowheads="1"/>
            </p:cNvSpPr>
            <p:nvPr/>
          </p:nvSpPr>
          <p:spPr bwMode="auto">
            <a:xfrm>
              <a:off x="3594" y="3122"/>
              <a:ext cx="174" cy="167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457200" indent="-4572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latin typeface="Verdana" pitchFamily="34" charset="0"/>
                </a:rPr>
                <a:t>d</a:t>
              </a:r>
            </a:p>
          </p:txBody>
        </p:sp>
        <p:sp>
          <p:nvSpPr>
            <p:cNvPr id="5163" name="Oval 43"/>
            <p:cNvSpPr>
              <a:spLocks noChangeArrowheads="1"/>
            </p:cNvSpPr>
            <p:nvPr/>
          </p:nvSpPr>
          <p:spPr bwMode="auto">
            <a:xfrm>
              <a:off x="3016" y="3109"/>
              <a:ext cx="179" cy="183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457200" indent="-4572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/>
                <a:t>c</a:t>
              </a:r>
            </a:p>
          </p:txBody>
        </p:sp>
        <p:sp>
          <p:nvSpPr>
            <p:cNvPr id="5164" name="Oval 44"/>
            <p:cNvSpPr>
              <a:spLocks noChangeArrowheads="1"/>
            </p:cNvSpPr>
            <p:nvPr/>
          </p:nvSpPr>
          <p:spPr bwMode="auto">
            <a:xfrm>
              <a:off x="3795" y="3110"/>
              <a:ext cx="172" cy="183"/>
            </a:xfrm>
            <a:prstGeom prst="ellipse">
              <a:avLst/>
            </a:prstGeom>
            <a:solidFill>
              <a:schemeClr val="bg1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marL="457200" indent="-457200"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ko-KR" sz="1000" b="1">
                  <a:latin typeface="Verdana" pitchFamily="34" charset="0"/>
                </a:rPr>
                <a:t>c</a:t>
              </a:r>
            </a:p>
          </p:txBody>
        </p:sp>
        <p:sp>
          <p:nvSpPr>
            <p:cNvPr id="5165" name="Oval 45"/>
            <p:cNvSpPr>
              <a:spLocks noChangeArrowheads="1"/>
            </p:cNvSpPr>
            <p:nvPr/>
          </p:nvSpPr>
          <p:spPr bwMode="auto">
            <a:xfrm>
              <a:off x="2744" y="3019"/>
              <a:ext cx="499" cy="3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166" name="Oval 46"/>
            <p:cNvSpPr>
              <a:spLocks noChangeArrowheads="1"/>
            </p:cNvSpPr>
            <p:nvPr/>
          </p:nvSpPr>
          <p:spPr bwMode="auto">
            <a:xfrm>
              <a:off x="3515" y="3019"/>
              <a:ext cx="499" cy="3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167" name="Text Box 47"/>
            <p:cNvSpPr txBox="1">
              <a:spLocks noChangeArrowheads="1"/>
            </p:cNvSpPr>
            <p:nvPr/>
          </p:nvSpPr>
          <p:spPr bwMode="auto">
            <a:xfrm>
              <a:off x="2200" y="3064"/>
              <a:ext cx="3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000">
                  <a:latin typeface="Arial" charset="0"/>
                  <a:sym typeface="Wingdings" pitchFamily="2" charset="2"/>
                </a:rPr>
                <a:t></a:t>
              </a:r>
              <a:endParaRPr lang="en-US" altLang="ko-KR" sz="2000" baseline="30000">
                <a:latin typeface="Arial" charset="0"/>
              </a:endParaRPr>
            </a:p>
          </p:txBody>
        </p:sp>
        <p:sp>
          <p:nvSpPr>
            <p:cNvPr id="5168" name="AutoShape 48"/>
            <p:cNvSpPr>
              <a:spLocks noChangeArrowheads="1"/>
            </p:cNvSpPr>
            <p:nvPr/>
          </p:nvSpPr>
          <p:spPr bwMode="auto">
            <a:xfrm>
              <a:off x="703" y="2976"/>
              <a:ext cx="1225" cy="454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169" name="Text Box 49"/>
            <p:cNvSpPr txBox="1">
              <a:spLocks noChangeArrowheads="1"/>
            </p:cNvSpPr>
            <p:nvPr/>
          </p:nvSpPr>
          <p:spPr bwMode="auto">
            <a:xfrm>
              <a:off x="2526" y="3073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000">
                  <a:latin typeface="Arial" charset="0"/>
                  <a:sym typeface="Wingdings" pitchFamily="2" charset="2"/>
                </a:rPr>
                <a:t>0</a:t>
              </a:r>
              <a:r>
                <a:rPr lang="en-US" altLang="ko-KR" sz="2000" baseline="30000">
                  <a:latin typeface="Arial" charset="0"/>
                  <a:sym typeface="Wingdings" pitchFamily="2" charset="2"/>
                </a:rPr>
                <a:t>-</a:t>
              </a:r>
              <a:endParaRPr lang="en-US" altLang="ko-KR" sz="2000" baseline="30000">
                <a:latin typeface="Arial" charset="0"/>
              </a:endParaRPr>
            </a:p>
          </p:txBody>
        </p:sp>
        <p:sp>
          <p:nvSpPr>
            <p:cNvPr id="5170" name="Text Box 50"/>
            <p:cNvSpPr txBox="1">
              <a:spLocks noChangeArrowheads="1"/>
            </p:cNvSpPr>
            <p:nvPr/>
          </p:nvSpPr>
          <p:spPr bwMode="auto">
            <a:xfrm>
              <a:off x="3310" y="3074"/>
              <a:ext cx="3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000">
                  <a:latin typeface="Arial" charset="0"/>
                  <a:sym typeface="Wingdings" pitchFamily="2" charset="2"/>
                </a:rPr>
                <a:t>1</a:t>
              </a:r>
              <a:r>
                <a:rPr lang="en-US" altLang="ko-KR" sz="2000" baseline="30000">
                  <a:latin typeface="Arial" charset="0"/>
                  <a:sym typeface="Wingdings" pitchFamily="2" charset="2"/>
                </a:rPr>
                <a:t>-</a:t>
              </a:r>
              <a:endParaRPr lang="en-US" altLang="ko-KR" sz="2000" baseline="30000">
                <a:latin typeface="Arial" charset="0"/>
              </a:endParaRP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116013" y="4292600"/>
            <a:ext cx="7632700" cy="1482725"/>
            <a:chOff x="748" y="3113"/>
            <a:chExt cx="4808" cy="934"/>
          </a:xfrm>
        </p:grpSpPr>
        <p:sp>
          <p:nvSpPr>
            <p:cNvPr id="5172" name="Oval 52"/>
            <p:cNvSpPr>
              <a:spLocks noChangeArrowheads="1"/>
            </p:cNvSpPr>
            <p:nvPr/>
          </p:nvSpPr>
          <p:spPr bwMode="auto">
            <a:xfrm>
              <a:off x="4377" y="3113"/>
              <a:ext cx="1179" cy="49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173" name="Text Box 53"/>
            <p:cNvSpPr txBox="1">
              <a:spLocks noChangeArrowheads="1"/>
            </p:cNvSpPr>
            <p:nvPr/>
          </p:nvSpPr>
          <p:spPr bwMode="auto">
            <a:xfrm>
              <a:off x="748" y="3791"/>
              <a:ext cx="4627" cy="25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2000">
                  <a:solidFill>
                    <a:srgbClr val="FF0000"/>
                  </a:solidFill>
                  <a:latin typeface="Arial" charset="0"/>
                </a:rPr>
                <a:t>T</a:t>
              </a:r>
              <a:r>
                <a:rPr lang="en-US" altLang="ko-KR" sz="2000" baseline="-25000">
                  <a:solidFill>
                    <a:srgbClr val="FF0000"/>
                  </a:solidFill>
                  <a:latin typeface="Arial" charset="0"/>
                </a:rPr>
                <a:t>cc</a:t>
              </a:r>
              <a:r>
                <a:rPr lang="en-US" altLang="ko-KR" sz="2000">
                  <a:solidFill>
                    <a:srgbClr val="FF0000"/>
                  </a:solidFill>
                  <a:latin typeface="Arial" charset="0"/>
                </a:rPr>
                <a:t> found to be stable in QCD sum rules and quark model</a:t>
              </a:r>
            </a:p>
          </p:txBody>
        </p:sp>
        <p:sp>
          <p:nvSpPr>
            <p:cNvPr id="5174" name="Line 54"/>
            <p:cNvSpPr>
              <a:spLocks noChangeShapeType="1"/>
            </p:cNvSpPr>
            <p:nvPr/>
          </p:nvSpPr>
          <p:spPr bwMode="auto">
            <a:xfrm flipH="1">
              <a:off x="4195" y="3521"/>
              <a:ext cx="273" cy="23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1763713" y="2924175"/>
            <a:ext cx="5761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Arial" charset="0"/>
              </a:rPr>
              <a:t>Binding  = (Mass of 2 Mesons) – (Mass of Tetraquark) 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376238" y="6386513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/>
              <a:t>S.H. Lee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692150"/>
            <a:ext cx="7273925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116013" y="4724400"/>
            <a:ext cx="4249737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</a:rPr>
              <a:t>X(3872), Y(4260),</a:t>
            </a:r>
          </a:p>
          <a:p>
            <a:pPr>
              <a:spcBef>
                <a:spcPct val="50000"/>
              </a:spcBef>
            </a:pP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</a:rPr>
              <a:t>Z(4430)</a:t>
            </a: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altLang="ko-KR" sz="1600" b="1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y</a:t>
            </a: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’</a:t>
            </a:r>
            <a:r>
              <a:rPr lang="en-US" altLang="ko-KR" sz="1600" b="1">
                <a:solidFill>
                  <a:schemeClr val="accent2"/>
                </a:solidFill>
                <a:latin typeface="Symbol" pitchFamily="18" charset="2"/>
                <a:sym typeface="Wingdings" pitchFamily="2" charset="2"/>
              </a:rPr>
              <a:t>p</a:t>
            </a: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</a:rPr>
              <a:t>Z(4051),Z(4248)</a:t>
            </a: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altLang="ko-KR" sz="1600" b="1">
                <a:solidFill>
                  <a:schemeClr val="accent2"/>
                </a:solidFill>
                <a:latin typeface="Symbol" pitchFamily="18" charset="2"/>
              </a:rPr>
              <a:t>c</a:t>
            </a:r>
            <a:r>
              <a:rPr lang="en-US" altLang="ko-KR" sz="1600" b="1" baseline="-25000">
                <a:solidFill>
                  <a:schemeClr val="accent2"/>
                </a:solidFill>
                <a:latin typeface="Comic Sans MS" pitchFamily="66" charset="0"/>
              </a:rPr>
              <a:t>c1</a:t>
            </a:r>
            <a:r>
              <a:rPr lang="en-US" altLang="ko-KR" sz="1600" b="1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altLang="ko-KR" sz="1400">
                <a:solidFill>
                  <a:schemeClr val="accent2"/>
                </a:solidFill>
                <a:latin typeface="Arial" charset="0"/>
              </a:rPr>
              <a:t>(arXiv:0806.4098)</a:t>
            </a:r>
          </a:p>
          <a:p>
            <a:pPr>
              <a:spcBef>
                <a:spcPct val="50000"/>
              </a:spcBef>
            </a:pP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</a:rPr>
              <a:t>Must contain c</a:t>
            </a:r>
            <a:r>
              <a:rPr lang="en-US" altLang="ko-KR" sz="1600" b="1" u="sng">
                <a:solidFill>
                  <a:schemeClr val="accent2"/>
                </a:solidFill>
                <a:latin typeface="Comic Sans MS" pitchFamily="66" charset="0"/>
              </a:rPr>
              <a:t>c</a:t>
            </a:r>
            <a:r>
              <a:rPr lang="en-US" altLang="ko-KR" sz="1600" b="1">
                <a:solidFill>
                  <a:schemeClr val="accent2"/>
                </a:solidFill>
                <a:latin typeface="Comic Sans MS" pitchFamily="66" charset="0"/>
              </a:rPr>
              <a:t>  ?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6084888" y="5445125"/>
            <a:ext cx="25923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r>
              <a:rPr lang="en-US" altLang="ko-KR" sz="1400">
                <a:latin typeface="Arial" charset="0"/>
              </a:rPr>
              <a:t>Z(4248) ?  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r>
              <a:rPr lang="en-US" altLang="ko-KR" sz="1400">
                <a:latin typeface="Arial" charset="0"/>
              </a:rPr>
              <a:t>        Tetraquark   ?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376238" y="6386513"/>
            <a:ext cx="1108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/>
              <a:t>S.H. Lee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50825" y="1268413"/>
          <a:ext cx="8640763" cy="1439862"/>
        </p:xfrm>
        <a:graphic>
          <a:graphicData uri="http://schemas.openxmlformats.org/presentationml/2006/ole">
            <p:oleObj spid="_x0000_s38914" name="비트맵 이미지" r:id="rId3" imgW="9838095" imgH="1142857" progId="PBrush">
              <p:embed/>
            </p:oleObj>
          </a:graphicData>
        </a:graphic>
      </p:graphicFrame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6088" y="3108325"/>
            <a:ext cx="8480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ko-KR" b="1">
                <a:latin typeface="Arial"/>
              </a:rPr>
              <a:t>“</a:t>
            </a:r>
            <a:r>
              <a:rPr lang="en-US" altLang="ko-KR" b="1"/>
              <a:t>Observation of candidate </a:t>
            </a:r>
            <a:r>
              <a:rPr lang="en-US" altLang="ko-KR"/>
              <a:t>exotic</a:t>
            </a:r>
            <a:r>
              <a:rPr lang="en-US" altLang="ko-KR" b="1"/>
              <a:t> </a:t>
            </a:r>
            <a:r>
              <a:rPr lang="en-US" altLang="ko-KR"/>
              <a:t>mesons</a:t>
            </a:r>
            <a:r>
              <a:rPr lang="en-US" altLang="ko-KR" b="1"/>
              <a:t> containing heavy quarks with Belle,</a:t>
            </a:r>
            <a:r>
              <a:rPr lang="en-US" altLang="ko-KR" b="1">
                <a:latin typeface="Arial"/>
              </a:rPr>
              <a:t>”</a:t>
            </a:r>
            <a:r>
              <a:rPr lang="en-US" altLang="ko-KR"/>
              <a:t/>
            </a:r>
            <a:br>
              <a:rPr lang="en-US" altLang="ko-KR"/>
            </a:br>
            <a:r>
              <a:rPr lang="en-US" altLang="ko-KR">
                <a:hlinkClick r:id="rId4"/>
              </a:rPr>
              <a:t>S.-K. Choi</a:t>
            </a:r>
            <a:r>
              <a:rPr lang="en-US" altLang="ko-KR"/>
              <a:t>, </a:t>
            </a:r>
            <a:r>
              <a:rPr lang="en-US" altLang="ko-KR">
                <a:hlinkClick r:id="rId5"/>
              </a:rPr>
              <a:t>for the Belle Collaboration</a:t>
            </a:r>
            <a:r>
              <a:rPr lang="en-US" altLang="ko-KR"/>
              <a:t> ,e-Print: </a:t>
            </a:r>
            <a:r>
              <a:rPr lang="en-US" altLang="ko-KR" b="1"/>
              <a:t>arXiv:0810.3546</a:t>
            </a:r>
            <a:r>
              <a:rPr lang="en-US" altLang="ko-KR">
                <a:latin typeface="Arial"/>
              </a:rPr>
              <a:t> </a:t>
            </a:r>
            <a:r>
              <a:rPr lang="en-US" altLang="ko-KR"/>
              <a:t>[hep-ex]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843213" y="836613"/>
            <a:ext cx="2909887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>
                <a:solidFill>
                  <a:schemeClr val="bg1"/>
                </a:solidFill>
                <a:latin typeface="Arial" charset="0"/>
              </a:rPr>
              <a:t>Quark-gluon hybrid states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987675" y="5876925"/>
          <a:ext cx="3509963" cy="565150"/>
        </p:xfrm>
        <a:graphic>
          <a:graphicData uri="http://schemas.openxmlformats.org/presentationml/2006/ole">
            <p:oleObj spid="_x0000_s4098" name="비트맵 이미지" r:id="rId3" imgW="6447619" imgH="1038370" progId="PBrush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124075" y="1557338"/>
          <a:ext cx="5108575" cy="3963987"/>
        </p:xfrm>
        <a:graphic>
          <a:graphicData uri="http://schemas.openxmlformats.org/presentationml/2006/ole">
            <p:oleObj spid="_x0000_s4099" name="비트맵 이미지" r:id="rId4" imgW="6838095" imgH="5304762" progId="PBrush">
              <p:embed/>
            </p:oleObj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928670"/>
            <a:ext cx="6000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2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187450" y="1844675"/>
          <a:ext cx="6481763" cy="2449513"/>
        </p:xfrm>
        <a:graphic>
          <a:graphicData uri="http://schemas.openxmlformats.org/presentationml/2006/ole">
            <p:oleObj spid="_x0000_s5122" name="비트맵 이미지" r:id="rId3" imgW="6238095" imgH="2266667" progId="PBrush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6381750"/>
          <a:ext cx="4038600" cy="334963"/>
        </p:xfrm>
        <a:graphic>
          <a:graphicData uri="http://schemas.openxmlformats.org/presentationml/2006/ole">
            <p:oleObj spid="_x0000_s5123" name="비트맵 이미지" r:id="rId4" imgW="4247619" imgH="352474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384</Words>
  <Application>Microsoft Office PowerPoint</Application>
  <PresentationFormat>화면 슬라이드 쇼(4:3)</PresentationFormat>
  <Paragraphs>92</Paragraphs>
  <Slides>27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27</vt:i4>
      </vt:variant>
    </vt:vector>
  </HeadingPairs>
  <TitlesOfParts>
    <vt:vector size="30" baseType="lpstr">
      <vt:lpstr>Office 테마</vt:lpstr>
      <vt:lpstr>Equation</vt:lpstr>
      <vt:lpstr>비트맵 이미지</vt:lpstr>
      <vt:lpstr>Exotic mesons in holographic QCD</vt:lpstr>
      <vt:lpstr>Contents</vt:lpstr>
      <vt:lpstr>Exotic mesons?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Exotic mesons in hQCD</vt:lpstr>
      <vt:lpstr>AdS/CFT Dictionary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Exotic mesons in holographic QCD</dc:title>
  <dc:creator>YK</dc:creator>
  <cp:lastModifiedBy>YK</cp:lastModifiedBy>
  <cp:revision>13</cp:revision>
  <dcterms:created xsi:type="dcterms:W3CDTF">2008-10-21T15:27:54Z</dcterms:created>
  <dcterms:modified xsi:type="dcterms:W3CDTF">2008-11-14T06:53:21Z</dcterms:modified>
</cp:coreProperties>
</file>