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theme/themeOverride24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307" r:id="rId2"/>
    <p:sldId id="330" r:id="rId3"/>
    <p:sldId id="331" r:id="rId4"/>
    <p:sldId id="332" r:id="rId5"/>
    <p:sldId id="367" r:id="rId6"/>
    <p:sldId id="368" r:id="rId7"/>
    <p:sldId id="369" r:id="rId8"/>
    <p:sldId id="370" r:id="rId9"/>
    <p:sldId id="371" r:id="rId10"/>
    <p:sldId id="372" r:id="rId11"/>
    <p:sldId id="377" r:id="rId12"/>
    <p:sldId id="378" r:id="rId13"/>
    <p:sldId id="373" r:id="rId14"/>
    <p:sldId id="376" r:id="rId15"/>
    <p:sldId id="339" r:id="rId16"/>
    <p:sldId id="356" r:id="rId17"/>
    <p:sldId id="357" r:id="rId18"/>
    <p:sldId id="340" r:id="rId19"/>
    <p:sldId id="358" r:id="rId20"/>
    <p:sldId id="375" r:id="rId21"/>
    <p:sldId id="360" r:id="rId22"/>
    <p:sldId id="361" r:id="rId23"/>
    <p:sldId id="362" r:id="rId24"/>
    <p:sldId id="363" r:id="rId25"/>
    <p:sldId id="374" r:id="rId26"/>
    <p:sldId id="364" r:id="rId27"/>
    <p:sldId id="365" r:id="rId28"/>
    <p:sldId id="366" r:id="rId29"/>
    <p:sldId id="342" r:id="rId30"/>
  </p:sldIdLst>
  <p:sldSz cx="9144000" cy="6858000" type="screen4x3"/>
  <p:notesSz cx="6858000" cy="9144000"/>
  <p:defaultTextStyle>
    <a:defPPr>
      <a:defRPr lang="ja-JP"/>
    </a:defPPr>
    <a:lvl1pPr algn="ctr" rtl="0" fontAlgn="base">
      <a:spcBef>
        <a:spcPct val="50000"/>
      </a:spcBef>
      <a:spcAft>
        <a:spcPct val="0"/>
      </a:spcAft>
      <a:defRPr kumimoji="1" sz="2800" b="1" kern="1200">
        <a:solidFill>
          <a:srgbClr val="000066"/>
        </a:solidFill>
        <a:latin typeface="Bernard MT Condensed" pitchFamily="16" charset="0"/>
        <a:ea typeface="Batang" pitchFamily="18" charset="-127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800" b="1" kern="1200">
        <a:solidFill>
          <a:srgbClr val="000066"/>
        </a:solidFill>
        <a:latin typeface="Bernard MT Condensed" pitchFamily="16" charset="0"/>
        <a:ea typeface="Batang" pitchFamily="18" charset="-127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800" b="1" kern="1200">
        <a:solidFill>
          <a:srgbClr val="000066"/>
        </a:solidFill>
        <a:latin typeface="Bernard MT Condensed" pitchFamily="16" charset="0"/>
        <a:ea typeface="Batang" pitchFamily="18" charset="-127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800" b="1" kern="1200">
        <a:solidFill>
          <a:srgbClr val="000066"/>
        </a:solidFill>
        <a:latin typeface="Bernard MT Condensed" pitchFamily="16" charset="0"/>
        <a:ea typeface="Batang" pitchFamily="18" charset="-127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800" b="1" kern="1200">
        <a:solidFill>
          <a:srgbClr val="000066"/>
        </a:solidFill>
        <a:latin typeface="Bernard MT Condensed" pitchFamily="16" charset="0"/>
        <a:ea typeface="Batang" pitchFamily="18" charset="-127"/>
        <a:cs typeface="+mn-cs"/>
      </a:defRPr>
    </a:lvl5pPr>
    <a:lvl6pPr marL="2286000" algn="l" defTabSz="914400" rtl="0" eaLnBrk="1" latinLnBrk="1" hangingPunct="1">
      <a:defRPr kumimoji="1" sz="2800" b="1" kern="1200">
        <a:solidFill>
          <a:srgbClr val="000066"/>
        </a:solidFill>
        <a:latin typeface="Bernard MT Condensed" pitchFamily="16" charset="0"/>
        <a:ea typeface="Batang" pitchFamily="18" charset="-127"/>
        <a:cs typeface="+mn-cs"/>
      </a:defRPr>
    </a:lvl6pPr>
    <a:lvl7pPr marL="2743200" algn="l" defTabSz="914400" rtl="0" eaLnBrk="1" latinLnBrk="1" hangingPunct="1">
      <a:defRPr kumimoji="1" sz="2800" b="1" kern="1200">
        <a:solidFill>
          <a:srgbClr val="000066"/>
        </a:solidFill>
        <a:latin typeface="Bernard MT Condensed" pitchFamily="16" charset="0"/>
        <a:ea typeface="Batang" pitchFamily="18" charset="-127"/>
        <a:cs typeface="+mn-cs"/>
      </a:defRPr>
    </a:lvl7pPr>
    <a:lvl8pPr marL="3200400" algn="l" defTabSz="914400" rtl="0" eaLnBrk="1" latinLnBrk="1" hangingPunct="1">
      <a:defRPr kumimoji="1" sz="2800" b="1" kern="1200">
        <a:solidFill>
          <a:srgbClr val="000066"/>
        </a:solidFill>
        <a:latin typeface="Bernard MT Condensed" pitchFamily="16" charset="0"/>
        <a:ea typeface="Batang" pitchFamily="18" charset="-127"/>
        <a:cs typeface="+mn-cs"/>
      </a:defRPr>
    </a:lvl8pPr>
    <a:lvl9pPr marL="3657600" algn="l" defTabSz="914400" rtl="0" eaLnBrk="1" latinLnBrk="1" hangingPunct="1">
      <a:defRPr kumimoji="1" sz="2800" b="1" kern="1200">
        <a:solidFill>
          <a:srgbClr val="000066"/>
        </a:solidFill>
        <a:latin typeface="Bernard MT Condensed" pitchFamily="16" charset="0"/>
        <a:ea typeface="Batang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800080"/>
    <a:srgbClr val="FF0000"/>
    <a:srgbClr val="BDE0FF"/>
    <a:srgbClr val="0000FF"/>
    <a:srgbClr val="6666FF"/>
    <a:srgbClr val="9999FF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103" autoAdjust="0"/>
    <p:restoredTop sz="90640" autoAdjust="0"/>
  </p:normalViewPr>
  <p:slideViewPr>
    <p:cSldViewPr>
      <p:cViewPr>
        <p:scale>
          <a:sx n="100" d="100"/>
          <a:sy n="100" d="100"/>
        </p:scale>
        <p:origin x="-163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endParaRPr lang="en-US" altLang="ja-JP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endParaRPr lang="en-US" altLang="ja-JP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endParaRPr lang="en-US" altLang="ja-JP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fld id="{93D70DF9-B6CA-445C-B3C1-528831CED9C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endParaRPr lang="en-US" altLang="ja-JP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endParaRPr lang="en-US" altLang="ja-JP"/>
          </a:p>
        </p:txBody>
      </p:sp>
      <p:sp>
        <p:nvSpPr>
          <p:cNvPr id="249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9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5786438"/>
            <a:ext cx="2746375" cy="12271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endParaRPr lang="en-US" altLang="ja-JP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fld id="{9A320173-B0FA-455F-A114-AD96794D4D1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6" charset="0"/>
        <a:ea typeface="ＭＳ Ｐ明朝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6" charset="0"/>
        <a:ea typeface="ＭＳ Ｐ明朝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6" charset="0"/>
        <a:ea typeface="ＭＳ Ｐ明朝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6" charset="0"/>
        <a:ea typeface="ＭＳ Ｐ明朝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6" charset="0"/>
        <a:ea typeface="ＭＳ Ｐ明朝" pitchFamily="16" charset="-128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5CBDC-A0B6-456A-8BB9-7C844BDB63F7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69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C3358-3C9B-4DB9-8F98-CB4B3DD7EEC9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86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C3358-3C9B-4DB9-8F98-CB4B3DD7EEC9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86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C3358-3C9B-4DB9-8F98-CB4B3DD7EEC9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86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A3D37-4BF4-432A-8FDC-246AD7C08B41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871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2D7C8-5578-4794-8948-6A7A0F885E03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902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C540D-EC58-4297-A7C5-983C302D5841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783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5AE46-E955-4856-9579-4B98D4504692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834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56735-111C-4BAD-9394-2FF50AAC80B0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836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736DD-2DFC-4ED9-9CE6-FE8DDB6F5F18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785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F9748-AC99-4E4C-A28F-11BD6E9C79C9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838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6A66C-4700-4237-B742-97182C0563E1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764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E4F1A-7357-47DD-9717-1E6FADC6507B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900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B5DC8-AACA-4F89-9F58-36379C271B05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842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9F0E0-9D38-427C-B2A1-6358C77F9353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844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7232A-F040-4720-B549-AECA2EA146ED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846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755B4-868F-4805-B11D-2DC335B5A651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848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6EB59-D466-4B0F-A523-B69B72143E51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898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B768C-5FF7-4FA3-B769-F97076073BE3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850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1ADA31-6822-456B-ABC2-8527CE9F27E2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852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E9DE2-AEA0-43D7-A8C9-264BB1AECE74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855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C5287-FCD8-488B-B93A-255C5E5FE3D1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805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9DAA8-6851-457A-B57A-1E543C2902BB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766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D215C-9385-4652-8F94-C03DA63306DF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769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CBE6C-8AB0-4469-8E08-8DD27BAA7A4C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85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E067A-6566-4965-9BEF-EF64E5AFFE8A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861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86724-BBAC-4C1D-BF9F-8734DBE868D7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863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23A79-D2C0-421A-B72B-BEE5614E2770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865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F574D-AD73-40B7-8DD5-D6C3A3AA66A5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867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16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D5C60DF0-BADF-4EAD-AE73-891095D9F41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78482-45F0-44CE-9F38-9ABBB6178AE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0C8B6-BF4C-44D8-94B3-66632A316EB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66ECE-BEFC-4A7D-BF41-E5824707F5C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BBBDA-A6B4-4361-83CC-251E7DF06C4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810D0-62E7-4839-85F7-92D73508421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922C1-4408-41D6-85D4-563B8B73620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5A226-24CC-495E-834F-16B1147BB0D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3B484-FEAA-426B-8ED2-FB091B3A293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BA98E-BFA3-499F-9BD7-97768637A04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5354B-7311-4D11-8582-56FDDD33717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1A365D9D-1B9B-4FEE-AB47-4E08A5284357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1030" name="Picture 6" descr="strtegic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6" charset="0"/>
          <a:ea typeface="ＭＳ Ｐゴシック" pitchFamily="16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6" charset="0"/>
          <a:ea typeface="ＭＳ Ｐゴシック" pitchFamily="16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6" charset="0"/>
          <a:ea typeface="ＭＳ Ｐゴシック" pitchFamily="16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6" charset="0"/>
          <a:ea typeface="ＭＳ Ｐゴシック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6" charset="0"/>
          <a:ea typeface="ＭＳ Ｐゴシック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6" charset="0"/>
          <a:ea typeface="ＭＳ Ｐゴシック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6" charset="0"/>
          <a:ea typeface="ＭＳ Ｐゴシック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6" charset="0"/>
          <a:ea typeface="ＭＳ Ｐゴシック" pitchFamily="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6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214282" y="857232"/>
            <a:ext cx="8777318" cy="52014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US" altLang="ja-JP" sz="3600" b="0" dirty="0">
              <a:solidFill>
                <a:srgbClr val="000080"/>
              </a:solidFill>
              <a:latin typeface="Arial" charset="0"/>
              <a:ea typeface="HG丸ｺﾞｼｯｸM-PRO" pitchFamily="50" charset="-128"/>
            </a:endParaRPr>
          </a:p>
          <a:p>
            <a:pPr>
              <a:spcBef>
                <a:spcPct val="0"/>
              </a:spcBef>
            </a:pPr>
            <a:r>
              <a:rPr lang="en-US" sz="3200" dirty="0" smtClean="0">
                <a:solidFill>
                  <a:srgbClr val="000080"/>
                </a:solidFill>
                <a:latin typeface="Arial Black" pitchFamily="16" charset="0"/>
                <a:ea typeface="ＭＳ Ｐゴシック" pitchFamily="16" charset="-128"/>
              </a:rPr>
              <a:t>Instanton vacuum </a:t>
            </a:r>
            <a:endParaRPr lang="en-US" sz="3200" dirty="0">
              <a:solidFill>
                <a:srgbClr val="000080"/>
              </a:solidFill>
              <a:latin typeface="Arial Black" pitchFamily="16" charset="0"/>
              <a:ea typeface="ＭＳ Ｐゴシック" pitchFamily="16" charset="-128"/>
            </a:endParaRPr>
          </a:p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80"/>
                </a:solidFill>
                <a:latin typeface="Arial Black" pitchFamily="16" charset="0"/>
                <a:ea typeface="ＭＳ Ｐゴシック" pitchFamily="16" charset="-128"/>
              </a:rPr>
              <a:t>at </a:t>
            </a:r>
            <a:r>
              <a:rPr lang="en-US" sz="3200" dirty="0" smtClean="0">
                <a:solidFill>
                  <a:srgbClr val="000080"/>
                </a:solidFill>
                <a:latin typeface="Arial Black" pitchFamily="16" charset="0"/>
                <a:ea typeface="ＭＳ Ｐゴシック" pitchFamily="16" charset="-128"/>
              </a:rPr>
              <a:t>finite density</a:t>
            </a:r>
          </a:p>
          <a:p>
            <a:pPr>
              <a:spcBef>
                <a:spcPct val="0"/>
              </a:spcBef>
            </a:pPr>
            <a:endParaRPr lang="ko-KR" altLang="ko-KR" sz="3200" i="1" dirty="0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16" charset="0"/>
              <a:ea typeface="ＭＳ Ｐゴシック" pitchFamily="16" charset="-128"/>
            </a:endParaRPr>
          </a:p>
          <a:p>
            <a:pPr>
              <a:spcBef>
                <a:spcPct val="0"/>
              </a:spcBef>
            </a:pPr>
            <a:r>
              <a:rPr lang="en-US" altLang="ja-JP" sz="2400" b="0" dirty="0" smtClean="0">
                <a:solidFill>
                  <a:schemeClr val="bg2"/>
                </a:solidFill>
                <a:latin typeface="Arial Black" pitchFamily="16" charset="0"/>
                <a:ea typeface="HG丸ｺﾞｼｯｸM-PRO" pitchFamily="50" charset="-128"/>
              </a:rPr>
              <a:t>Hyun-Chul Kim</a:t>
            </a:r>
            <a:endParaRPr lang="en-US" altLang="ja-JP" sz="2400" b="0" dirty="0">
              <a:solidFill>
                <a:schemeClr val="bg2"/>
              </a:solidFill>
              <a:latin typeface="Arial Black" pitchFamily="16" charset="0"/>
              <a:ea typeface="HG丸ｺﾞｼｯｸM-PRO" pitchFamily="50" charset="-128"/>
            </a:endParaRPr>
          </a:p>
          <a:p>
            <a:pPr>
              <a:spcBef>
                <a:spcPct val="0"/>
              </a:spcBef>
            </a:pPr>
            <a:endParaRPr lang="en-US" altLang="ja-JP" sz="1600" b="0" i="1" dirty="0">
              <a:solidFill>
                <a:srgbClr val="000080"/>
              </a:solidFill>
              <a:latin typeface="Arial Black" pitchFamily="16" charset="0"/>
              <a:ea typeface="HG丸ｺﾞｼｯｸM-PRO" pitchFamily="50" charset="-128"/>
            </a:endParaRPr>
          </a:p>
          <a:p>
            <a:pPr>
              <a:spcBef>
                <a:spcPct val="0"/>
              </a:spcBef>
            </a:pPr>
            <a:r>
              <a:rPr lang="en-US" altLang="ja-JP" sz="1600" b="0" dirty="0" smtClean="0">
                <a:solidFill>
                  <a:srgbClr val="000080"/>
                </a:solidFill>
                <a:latin typeface="Arial" charset="0"/>
                <a:ea typeface="HG丸ｺﾞｼｯｸM-PRO" pitchFamily="50" charset="-128"/>
              </a:rPr>
              <a:t>Department of Physics</a:t>
            </a:r>
            <a:br>
              <a:rPr lang="en-US" altLang="ja-JP" sz="1600" b="0" dirty="0" smtClean="0">
                <a:solidFill>
                  <a:srgbClr val="000080"/>
                </a:solidFill>
                <a:latin typeface="Arial" charset="0"/>
                <a:ea typeface="HG丸ｺﾞｼｯｸM-PRO" pitchFamily="50" charset="-128"/>
              </a:rPr>
            </a:br>
            <a:r>
              <a:rPr lang="en-US" altLang="ja-JP" sz="1600" b="0" dirty="0" err="1" smtClean="0">
                <a:solidFill>
                  <a:srgbClr val="000080"/>
                </a:solidFill>
                <a:latin typeface="Arial" charset="0"/>
                <a:ea typeface="HG丸ｺﾞｼｯｸM-PRO" pitchFamily="50" charset="-128"/>
              </a:rPr>
              <a:t>Inha</a:t>
            </a:r>
            <a:r>
              <a:rPr lang="en-US" altLang="ja-JP" sz="1600" b="0" dirty="0" smtClean="0">
                <a:solidFill>
                  <a:srgbClr val="000080"/>
                </a:solidFill>
                <a:latin typeface="Arial" charset="0"/>
                <a:ea typeface="HG丸ｺﾞｼｯｸM-PRO" pitchFamily="50" charset="-128"/>
              </a:rPr>
              <a:t> University</a:t>
            </a:r>
          </a:p>
          <a:p>
            <a:pPr>
              <a:spcBef>
                <a:spcPct val="0"/>
              </a:spcBef>
            </a:pPr>
            <a:endParaRPr lang="en-US" altLang="ja-JP" sz="1600" b="0" i="1" dirty="0">
              <a:solidFill>
                <a:srgbClr val="000080"/>
              </a:solidFill>
              <a:latin typeface="Arial" charset="0"/>
              <a:ea typeface="HG丸ｺﾞｼｯｸM-PRO" pitchFamily="50" charset="-128"/>
            </a:endParaRPr>
          </a:p>
          <a:p>
            <a:pPr>
              <a:spcBef>
                <a:spcPct val="0"/>
              </a:spcBef>
            </a:pPr>
            <a:endParaRPr lang="en-US" altLang="ja-JP" sz="1600" b="0" i="1" dirty="0">
              <a:solidFill>
                <a:srgbClr val="000080"/>
              </a:solidFill>
              <a:latin typeface="Arial" charset="0"/>
              <a:ea typeface="HG丸ｺﾞｼｯｸM-PRO" pitchFamily="50" charset="-128"/>
            </a:endParaRPr>
          </a:p>
          <a:p>
            <a:pPr>
              <a:spcBef>
                <a:spcPct val="0"/>
              </a:spcBef>
            </a:pPr>
            <a:endParaRPr lang="ko-KR" altLang="ko-KR" sz="1200" b="0" dirty="0">
              <a:solidFill>
                <a:srgbClr val="000080"/>
              </a:solidFill>
              <a:latin typeface="Times New Roman" pitchFamily="16" charset="0"/>
            </a:endParaRPr>
          </a:p>
          <a:p>
            <a:pPr>
              <a:spcBef>
                <a:spcPct val="0"/>
              </a:spcBef>
            </a:pPr>
            <a:endParaRPr lang="ko-KR" altLang="ko-KR" sz="1200" b="0" dirty="0">
              <a:solidFill>
                <a:srgbClr val="000080"/>
              </a:solidFill>
              <a:latin typeface="Times New Roman" pitchFamily="16" charset="0"/>
            </a:endParaRPr>
          </a:p>
          <a:p>
            <a:pPr>
              <a:spcBef>
                <a:spcPct val="0"/>
              </a:spcBef>
            </a:pPr>
            <a:r>
              <a:rPr lang="en-US" sz="1400" b="0" dirty="0" err="1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S.i.N</a:t>
            </a:r>
            <a:r>
              <a:rPr lang="en-US" sz="1400" b="0" dirty="0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. and </a:t>
            </a:r>
            <a:r>
              <a:rPr lang="en-US" sz="1400" b="0" dirty="0" err="1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H</a:t>
            </a:r>
            <a:r>
              <a:rPr lang="en-US" sz="1400" b="0" dirty="0" err="1" smtClean="0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.-Ch.Kim</a:t>
            </a:r>
            <a:r>
              <a:rPr lang="en-US" sz="1400" b="0" dirty="0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, </a:t>
            </a:r>
            <a:r>
              <a:rPr lang="en-US" sz="1400" b="0" i="1" dirty="0">
                <a:solidFill>
                  <a:schemeClr val="bg2"/>
                </a:solidFill>
                <a:latin typeface="Arial" charset="0"/>
                <a:ea typeface="굴림" pitchFamily="16" charset="-127"/>
              </a:rPr>
              <a:t>Phys</a:t>
            </a:r>
            <a:r>
              <a:rPr lang="en-US" sz="1400" b="0" i="1" dirty="0" smtClean="0">
                <a:solidFill>
                  <a:schemeClr val="bg2"/>
                </a:solidFill>
                <a:latin typeface="Arial" charset="0"/>
                <a:ea typeface="굴림" pitchFamily="16" charset="-127"/>
              </a:rPr>
              <a:t>. Rev. </a:t>
            </a:r>
            <a:r>
              <a:rPr lang="ko-KR" sz="1400" b="0" i="1" dirty="0" smtClean="0">
                <a:solidFill>
                  <a:schemeClr val="bg2"/>
                </a:solidFill>
                <a:latin typeface="Arial" charset="0"/>
                <a:ea typeface="굴림" pitchFamily="16" charset="-127"/>
              </a:rPr>
              <a:t>D</a:t>
            </a:r>
            <a:r>
              <a:rPr lang="en-US" altLang="ko-KR" sz="1400" b="0" i="1" dirty="0" smtClean="0">
                <a:solidFill>
                  <a:schemeClr val="bg2"/>
                </a:solidFill>
                <a:latin typeface="Arial" charset="0"/>
                <a:ea typeface="굴림" pitchFamily="16" charset="-127"/>
              </a:rPr>
              <a:t> </a:t>
            </a:r>
            <a:r>
              <a:rPr lang="ko-KR" altLang="ko-KR" sz="1400" b="0" i="1" dirty="0" smtClean="0">
                <a:solidFill>
                  <a:schemeClr val="bg2"/>
                </a:solidFill>
                <a:latin typeface="Arial" charset="0"/>
                <a:ea typeface="굴림" pitchFamily="16" charset="-127"/>
              </a:rPr>
              <a:t> </a:t>
            </a:r>
            <a:r>
              <a:rPr lang="ko-KR" altLang="ko-KR" sz="1400" b="0" dirty="0">
                <a:solidFill>
                  <a:schemeClr val="bg2"/>
                </a:solidFill>
                <a:latin typeface="Arial" charset="0"/>
                <a:ea typeface="굴림" pitchFamily="16" charset="-127"/>
              </a:rPr>
              <a:t>77</a:t>
            </a:r>
            <a:r>
              <a:rPr lang="en-US" sz="1400" b="0" dirty="0">
                <a:solidFill>
                  <a:schemeClr val="bg2"/>
                </a:solidFill>
                <a:latin typeface="Arial" charset="0"/>
                <a:ea typeface="굴림" pitchFamily="16" charset="-127"/>
              </a:rPr>
              <a:t>, 090014 (2008)</a:t>
            </a:r>
            <a:endParaRPr lang="en-US" sz="1400" b="0" i="1" dirty="0">
              <a:solidFill>
                <a:srgbClr val="000099"/>
              </a:solidFill>
              <a:latin typeface="Arial" charset="0"/>
              <a:ea typeface="굴림" pitchFamily="16" charset="-127"/>
            </a:endParaRPr>
          </a:p>
          <a:p>
            <a:r>
              <a:rPr lang="en-US" sz="1400" b="0" dirty="0" err="1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S.i.N</a:t>
            </a:r>
            <a:r>
              <a:rPr lang="en-US" sz="1400" b="0" dirty="0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.</a:t>
            </a:r>
            <a:r>
              <a:rPr lang="en-US" altLang="ko-KR" sz="1400" b="0" dirty="0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,</a:t>
            </a:r>
            <a:r>
              <a:rPr lang="en-US" sz="1400" b="0" dirty="0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 </a:t>
            </a:r>
            <a:r>
              <a:rPr lang="en-US" sz="1400" b="0" dirty="0" err="1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H.Y.Ryu</a:t>
            </a:r>
            <a:r>
              <a:rPr lang="en-US" sz="1400" b="0" dirty="0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, </a:t>
            </a:r>
            <a:r>
              <a:rPr lang="en-US" sz="1400" b="0" dirty="0" err="1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M.Musakhanov</a:t>
            </a:r>
            <a:r>
              <a:rPr lang="en-US" sz="1400" b="0" dirty="0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 and </a:t>
            </a:r>
            <a:r>
              <a:rPr lang="en-US" sz="1400" b="0" dirty="0" err="1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H</a:t>
            </a:r>
            <a:r>
              <a:rPr lang="en-US" sz="1400" b="0" dirty="0" err="1" smtClean="0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.-Ch.Kim</a:t>
            </a:r>
            <a:r>
              <a:rPr lang="en-US" sz="1400" b="0" dirty="0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, </a:t>
            </a:r>
            <a:r>
              <a:rPr lang="en-US" sz="1400" b="0" dirty="0">
                <a:solidFill>
                  <a:schemeClr val="bg2"/>
                </a:solidFill>
                <a:latin typeface="Arial" charset="0"/>
                <a:ea typeface="굴림" pitchFamily="16" charset="-127"/>
              </a:rPr>
              <a:t>arXiv:0804.0056 [</a:t>
            </a:r>
            <a:r>
              <a:rPr lang="en-US" sz="1400" b="0" dirty="0" err="1">
                <a:solidFill>
                  <a:schemeClr val="bg2"/>
                </a:solidFill>
                <a:latin typeface="Arial" charset="0"/>
                <a:ea typeface="굴림" pitchFamily="16" charset="-127"/>
              </a:rPr>
              <a:t>hep</a:t>
            </a:r>
            <a:r>
              <a:rPr lang="en-US" sz="1400" b="0" dirty="0">
                <a:solidFill>
                  <a:schemeClr val="bg2"/>
                </a:solidFill>
                <a:latin typeface="Arial" charset="0"/>
                <a:ea typeface="굴림" pitchFamily="16" charset="-127"/>
              </a:rPr>
              <a:t>-ph]</a:t>
            </a:r>
            <a:endParaRPr lang="en-US" sz="1400" b="0" dirty="0">
              <a:solidFill>
                <a:srgbClr val="000099"/>
              </a:solidFill>
              <a:latin typeface="Arial" charset="0"/>
              <a:ea typeface="굴림" pitchFamily="16" charset="-127"/>
            </a:endParaRPr>
          </a:p>
          <a:p>
            <a:r>
              <a:rPr lang="en-US" sz="1400" b="0" dirty="0" err="1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S.i.N</a:t>
            </a:r>
            <a:r>
              <a:rPr lang="en-US" sz="1400" b="0" dirty="0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. and </a:t>
            </a:r>
            <a:r>
              <a:rPr lang="en-US" sz="1400" b="0" dirty="0" err="1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H</a:t>
            </a:r>
            <a:r>
              <a:rPr lang="en-US" sz="1400" b="0" dirty="0" err="1" smtClean="0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.-Ch.Kim</a:t>
            </a:r>
            <a:r>
              <a:rPr lang="en-US" sz="1400" b="0" dirty="0">
                <a:solidFill>
                  <a:srgbClr val="000099"/>
                </a:solidFill>
                <a:latin typeface="Arial" charset="0"/>
                <a:ea typeface="굴림" pitchFamily="16" charset="-127"/>
              </a:rPr>
              <a:t>, </a:t>
            </a:r>
            <a:r>
              <a:rPr lang="en-US" altLang="ko-KR" sz="1400" b="0" i="1" dirty="0" smtClean="0">
                <a:solidFill>
                  <a:schemeClr val="bg2"/>
                </a:solidFill>
                <a:latin typeface="Arial" charset="0"/>
                <a:ea typeface="굴림" pitchFamily="16" charset="-127"/>
              </a:rPr>
              <a:t>Phys. </a:t>
            </a:r>
            <a:r>
              <a:rPr lang="en-US" altLang="ko-KR" sz="1400" b="0" i="1" dirty="0" err="1" smtClean="0">
                <a:solidFill>
                  <a:schemeClr val="bg2"/>
                </a:solidFill>
                <a:latin typeface="Arial" charset="0"/>
                <a:ea typeface="굴림" pitchFamily="16" charset="-127"/>
              </a:rPr>
              <a:t>Lett</a:t>
            </a:r>
            <a:r>
              <a:rPr lang="en-US" altLang="ko-KR" sz="1400" b="0" i="1" dirty="0" smtClean="0">
                <a:solidFill>
                  <a:schemeClr val="bg2"/>
                </a:solidFill>
                <a:latin typeface="Arial" charset="0"/>
                <a:ea typeface="굴림" pitchFamily="16" charset="-127"/>
              </a:rPr>
              <a:t>. B 666, 324 (2008)</a:t>
            </a:r>
            <a:endParaRPr lang="en-US" sz="1400" b="0" dirty="0">
              <a:solidFill>
                <a:srgbClr val="000099"/>
              </a:solidFill>
              <a:latin typeface="Arial" charset="0"/>
              <a:ea typeface="굴림" pitchFamily="16" charset="-127"/>
            </a:endParaRPr>
          </a:p>
          <a:p>
            <a:pPr>
              <a:spcBef>
                <a:spcPct val="0"/>
              </a:spcBef>
            </a:pPr>
            <a:endParaRPr lang="en-US" altLang="ja-JP" sz="1600" b="0" dirty="0">
              <a:solidFill>
                <a:srgbClr val="000080"/>
              </a:solidFill>
              <a:latin typeface="Times New Roman" pitchFamily="16" charset="0"/>
              <a:ea typeface="HG丸ｺﾞｼｯｸM-PRO" pitchFamily="50" charset="-128"/>
            </a:endParaRPr>
          </a:p>
        </p:txBody>
      </p:sp>
      <p:grpSp>
        <p:nvGrpSpPr>
          <p:cNvPr id="689178" name="Group 26"/>
          <p:cNvGrpSpPr>
            <a:grpSpLocks/>
          </p:cNvGrpSpPr>
          <p:nvPr/>
        </p:nvGrpSpPr>
        <p:grpSpPr bwMode="auto">
          <a:xfrm>
            <a:off x="-17463" y="0"/>
            <a:ext cx="8518553" cy="6858000"/>
            <a:chOff x="-11" y="0"/>
            <a:chExt cx="5771" cy="4320"/>
          </a:xfrm>
        </p:grpSpPr>
        <p:sp>
          <p:nvSpPr>
            <p:cNvPr id="68917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689173" name="Rectangle 21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689175" name="Text Box 23"/>
            <p:cNvSpPr txBox="1">
              <a:spLocks noChangeArrowheads="1"/>
            </p:cNvSpPr>
            <p:nvPr/>
          </p:nvSpPr>
          <p:spPr bwMode="auto">
            <a:xfrm rot="16200000">
              <a:off x="-1483" y="2108"/>
              <a:ext cx="3154" cy="10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pPr defTabSz="873125">
                <a:lnSpc>
                  <a:spcPct val="40000"/>
                </a:lnSpc>
              </a:pPr>
              <a:r>
                <a:rPr lang="en-US" sz="1100" b="0" dirty="0" smtClean="0">
                  <a:solidFill>
                    <a:schemeClr val="tx1"/>
                  </a:solidFill>
                  <a:latin typeface="Arial" charset="0"/>
                </a:rPr>
                <a:t>Pohang Meeting, 14.11.08-16.11.08</a:t>
              </a:r>
              <a:endParaRPr lang="en-US" sz="1100" b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89176" name="Rectangle 24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pic>
        <p:nvPicPr>
          <p:cNvPr id="15" name="그림 14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100" y="0"/>
            <a:ext cx="1866900" cy="44450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8355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8356" name="Text Box 4"/>
          <p:cNvSpPr txBox="1">
            <a:spLocks noChangeArrowheads="1"/>
          </p:cNvSpPr>
          <p:nvPr/>
        </p:nvSpPr>
        <p:spPr bwMode="auto">
          <a:xfrm>
            <a:off x="439738" y="762000"/>
            <a:ext cx="8382000" cy="5355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Pion electromagnetic form factor</a:t>
            </a: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i="1" dirty="0">
              <a:solidFill>
                <a:srgbClr val="000080"/>
              </a:solidFill>
              <a:latin typeface="Arial Black" pitchFamily="16" charset="0"/>
            </a:endParaRPr>
          </a:p>
        </p:txBody>
      </p:sp>
      <p:grpSp>
        <p:nvGrpSpPr>
          <p:cNvPr id="868359" name="Group 7"/>
          <p:cNvGrpSpPr>
            <a:grpSpLocks/>
          </p:cNvGrpSpPr>
          <p:nvPr/>
        </p:nvGrpSpPr>
        <p:grpSpPr bwMode="auto">
          <a:xfrm>
            <a:off x="-34925" y="-76200"/>
            <a:ext cx="9144000" cy="6916738"/>
            <a:chOff x="-11" y="-37"/>
            <a:chExt cx="5760" cy="4357"/>
          </a:xfrm>
        </p:grpSpPr>
        <p:sp>
          <p:nvSpPr>
            <p:cNvPr id="86836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68362" name="Text Box 10"/>
            <p:cNvSpPr txBox="1">
              <a:spLocks noChangeArrowheads="1"/>
            </p:cNvSpPr>
            <p:nvPr/>
          </p:nvSpPr>
          <p:spPr bwMode="auto">
            <a:xfrm>
              <a:off x="4357" y="-37"/>
              <a:ext cx="1392" cy="21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pPr algn="just" defTabSz="873125">
                <a:spcBef>
                  <a:spcPct val="0"/>
                </a:spcBef>
              </a:pPr>
              <a:r>
                <a:rPr lang="en-US" altLang="ja-JP" sz="1700" b="0" dirty="0">
                  <a:solidFill>
                    <a:schemeClr val="tx1"/>
                  </a:solidFill>
                  <a:latin typeface="Arial Narrow" pitchFamily="16" charset="0"/>
                  <a:ea typeface="ＭＳ Ｐゴシック" pitchFamily="16" charset="-128"/>
                </a:rPr>
                <a:t>YITP, Kyoto University</a:t>
              </a:r>
              <a:endParaRPr lang="ko-KR" altLang="ja-JP" sz="1700" b="0" i="1" dirty="0">
                <a:solidFill>
                  <a:schemeClr val="tx1"/>
                </a:solidFill>
                <a:latin typeface="Arial Narrow" pitchFamily="16" charset="0"/>
                <a:ea typeface="ＭＳ Ｐゴシック" pitchFamily="16" charset="-128"/>
              </a:endParaRPr>
            </a:p>
          </p:txBody>
        </p:sp>
        <p:sp>
          <p:nvSpPr>
            <p:cNvPr id="868364" name="Rectangle 12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868375" name="Group 23"/>
          <p:cNvGrpSpPr>
            <a:grpSpLocks/>
          </p:cNvGrpSpPr>
          <p:nvPr/>
        </p:nvGrpSpPr>
        <p:grpSpPr bwMode="auto">
          <a:xfrm>
            <a:off x="1017588" y="4038600"/>
            <a:ext cx="3554412" cy="2271713"/>
            <a:chOff x="2736" y="2352"/>
            <a:chExt cx="2239" cy="1431"/>
          </a:xfrm>
        </p:grpSpPr>
        <p:pic>
          <p:nvPicPr>
            <p:cNvPr id="86835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6" y="2352"/>
              <a:ext cx="2208" cy="14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868367" name="AutoShape 15"/>
            <p:cNvSpPr>
              <a:spLocks noChangeArrowheads="1"/>
            </p:cNvSpPr>
            <p:nvPr/>
          </p:nvSpPr>
          <p:spPr bwMode="auto">
            <a:xfrm>
              <a:off x="3871" y="3072"/>
              <a:ext cx="1104" cy="67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5000"/>
              </a:schemeClr>
            </a:solidFill>
            <a:ln w="1905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68368" name="AutoShape 16"/>
            <p:cNvSpPr>
              <a:spLocks noChangeArrowheads="1"/>
            </p:cNvSpPr>
            <p:nvPr/>
          </p:nvSpPr>
          <p:spPr bwMode="auto">
            <a:xfrm>
              <a:off x="2816" y="3072"/>
              <a:ext cx="529" cy="67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5000"/>
              </a:schemeClr>
            </a:solidFill>
            <a:ln w="1905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68369" name="AutoShape 17"/>
            <p:cNvSpPr>
              <a:spLocks noChangeArrowheads="1"/>
            </p:cNvSpPr>
            <p:nvPr/>
          </p:nvSpPr>
          <p:spPr bwMode="auto">
            <a:xfrm>
              <a:off x="3368" y="3072"/>
              <a:ext cx="480" cy="672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25000"/>
              </a:srgbClr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68371" name="AutoShape 19"/>
            <p:cNvSpPr>
              <a:spLocks noChangeArrowheads="1"/>
            </p:cNvSpPr>
            <p:nvPr/>
          </p:nvSpPr>
          <p:spPr bwMode="auto">
            <a:xfrm>
              <a:off x="2840" y="2360"/>
              <a:ext cx="480" cy="672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25000"/>
              </a:srgbClr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68372" name="AutoShape 20"/>
            <p:cNvSpPr>
              <a:spLocks noChangeArrowheads="1"/>
            </p:cNvSpPr>
            <p:nvPr/>
          </p:nvSpPr>
          <p:spPr bwMode="auto">
            <a:xfrm>
              <a:off x="3360" y="2360"/>
              <a:ext cx="480" cy="672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25000"/>
              </a:srgbClr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868373" name="Text Box 21"/>
          <p:cNvSpPr txBox="1">
            <a:spLocks noChangeArrowheads="1"/>
          </p:cNvSpPr>
          <p:nvPr/>
        </p:nvSpPr>
        <p:spPr bwMode="auto">
          <a:xfrm>
            <a:off x="4648200" y="4800600"/>
            <a:ext cx="3352800" cy="703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0">
                <a:solidFill>
                  <a:srgbClr val="FF0000"/>
                </a:solidFill>
                <a:latin typeface="Arial" charset="0"/>
              </a:rPr>
              <a:t>Charge Radius</a:t>
            </a:r>
            <a:endParaRPr lang="en-US" sz="1600" b="0">
              <a:solidFill>
                <a:srgbClr val="000080"/>
              </a:solidFill>
              <a:latin typeface="Arial" charset="0"/>
            </a:endParaRPr>
          </a:p>
          <a:p>
            <a:r>
              <a:rPr lang="en-US" sz="1600" b="0">
                <a:solidFill>
                  <a:srgbClr val="000080"/>
                </a:solidFill>
                <a:latin typeface="Arial" charset="0"/>
              </a:rPr>
              <a:t>Shape &amp; strength</a:t>
            </a:r>
            <a:endParaRPr lang="en-US" sz="1600" b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68374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323975"/>
            <a:ext cx="7543800" cy="26384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868378" name="AutoShape 26"/>
          <p:cNvSpPr>
            <a:spLocks noChangeArrowheads="1"/>
          </p:cNvSpPr>
          <p:nvPr/>
        </p:nvSpPr>
        <p:spPr bwMode="auto">
          <a:xfrm>
            <a:off x="3200400" y="4038600"/>
            <a:ext cx="914400" cy="9144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8379" name="AutoShape 27"/>
          <p:cNvSpPr>
            <a:spLocks/>
          </p:cNvSpPr>
          <p:nvPr/>
        </p:nvSpPr>
        <p:spPr bwMode="auto">
          <a:xfrm>
            <a:off x="4724400" y="4343400"/>
            <a:ext cx="685800" cy="1676400"/>
          </a:xfrm>
          <a:prstGeom prst="rightBrace">
            <a:avLst>
              <a:gd name="adj1" fmla="val 20370"/>
              <a:gd name="adj2" fmla="val 50000"/>
            </a:avLst>
          </a:prstGeom>
          <a:noFill/>
          <a:ln w="28575">
            <a:solidFill>
              <a:schemeClr val="hlink"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8380" name="Oval 28"/>
          <p:cNvSpPr>
            <a:spLocks noChangeArrowheads="1"/>
          </p:cNvSpPr>
          <p:nvPr/>
        </p:nvSpPr>
        <p:spPr bwMode="auto">
          <a:xfrm>
            <a:off x="1905000" y="1752600"/>
            <a:ext cx="228600" cy="914400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8381" name="Oval 29"/>
          <p:cNvSpPr>
            <a:spLocks noChangeArrowheads="1"/>
          </p:cNvSpPr>
          <p:nvPr/>
        </p:nvSpPr>
        <p:spPr bwMode="auto">
          <a:xfrm>
            <a:off x="2095500" y="2844800"/>
            <a:ext cx="1524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1658938" y="-17462"/>
            <a:ext cx="7467600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8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endParaRPr lang="ko-KR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17463" y="-76200"/>
            <a:ext cx="9126538" cy="6916738"/>
            <a:chOff x="0" y="-37"/>
            <a:chExt cx="5749" cy="4357"/>
          </a:xfrm>
        </p:grpSpPr>
        <p:sp>
          <p:nvSpPr>
            <p:cNvPr id="86836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68362" name="Text Box 10"/>
            <p:cNvSpPr txBox="1">
              <a:spLocks noChangeArrowheads="1"/>
            </p:cNvSpPr>
            <p:nvPr/>
          </p:nvSpPr>
          <p:spPr bwMode="auto">
            <a:xfrm>
              <a:off x="4357" y="-37"/>
              <a:ext cx="1392" cy="21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pPr algn="just" defTabSz="873125">
                <a:spcBef>
                  <a:spcPct val="0"/>
                </a:spcBef>
              </a:pPr>
              <a:r>
                <a:rPr lang="en-US" altLang="ja-JP" sz="1700" b="0" dirty="0">
                  <a:solidFill>
                    <a:schemeClr val="tx1"/>
                  </a:solidFill>
                  <a:latin typeface="Arial Narrow" pitchFamily="16" charset="0"/>
                  <a:ea typeface="ＭＳ Ｐゴシック" pitchFamily="16" charset="-128"/>
                </a:rPr>
                <a:t>YITP, Kyoto University</a:t>
              </a:r>
              <a:endParaRPr lang="ko-KR" altLang="ja-JP" sz="1700" b="0" i="1" dirty="0">
                <a:solidFill>
                  <a:schemeClr val="tx1"/>
                </a:solidFill>
                <a:latin typeface="Arial Narrow" pitchFamily="16" charset="0"/>
                <a:ea typeface="ＭＳ Ｐゴシック" pitchFamily="16" charset="-128"/>
              </a:endParaRPr>
            </a:p>
          </p:txBody>
        </p:sp>
      </p:grpSp>
      <p:sp>
        <p:nvSpPr>
          <p:cNvPr id="26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1658938" y="-17462"/>
            <a:ext cx="7467600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8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7072362" cy="5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8"/>
          <p:cNvSpPr/>
          <p:nvPr/>
        </p:nvSpPr>
        <p:spPr>
          <a:xfrm>
            <a:off x="928662" y="5857892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 smtClean="0">
                <a:solidFill>
                  <a:schemeClr val="accent3">
                    <a:lumMod val="90000"/>
                  </a:schemeClr>
                </a:solidFill>
                <a:latin typeface="Arial Black" pitchFamily="16" charset="0"/>
              </a:rPr>
              <a:t>Pion</a:t>
            </a:r>
            <a:r>
              <a:rPr lang="en-US" dirty="0" smtClean="0">
                <a:solidFill>
                  <a:schemeClr val="accent3">
                    <a:lumMod val="90000"/>
                  </a:schemeClr>
                </a:solidFill>
                <a:latin typeface="Arial Black" pitchFamily="16" charset="0"/>
              </a:rPr>
              <a:t> electromagnetic form factor</a:t>
            </a:r>
            <a:endParaRPr lang="en-US" dirty="0">
              <a:solidFill>
                <a:schemeClr val="accent3">
                  <a:lumMod val="90000"/>
                </a:schemeClr>
              </a:solidFill>
              <a:latin typeface="Arial Black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17463" y="-76200"/>
            <a:ext cx="9126538" cy="6916738"/>
            <a:chOff x="0" y="-37"/>
            <a:chExt cx="5749" cy="4357"/>
          </a:xfrm>
        </p:grpSpPr>
        <p:sp>
          <p:nvSpPr>
            <p:cNvPr id="86836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68362" name="Text Box 10"/>
            <p:cNvSpPr txBox="1">
              <a:spLocks noChangeArrowheads="1"/>
            </p:cNvSpPr>
            <p:nvPr/>
          </p:nvSpPr>
          <p:spPr bwMode="auto">
            <a:xfrm>
              <a:off x="4357" y="-37"/>
              <a:ext cx="1392" cy="21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pPr algn="just" defTabSz="873125">
                <a:spcBef>
                  <a:spcPct val="0"/>
                </a:spcBef>
              </a:pPr>
              <a:r>
                <a:rPr lang="en-US" altLang="ja-JP" sz="1700" b="0" dirty="0">
                  <a:solidFill>
                    <a:schemeClr val="tx1"/>
                  </a:solidFill>
                  <a:latin typeface="Arial Narrow" pitchFamily="16" charset="0"/>
                  <a:ea typeface="ＭＳ Ｐゴシック" pitchFamily="16" charset="-128"/>
                </a:rPr>
                <a:t>YITP, Kyoto University</a:t>
              </a:r>
              <a:endParaRPr lang="ko-KR" altLang="ja-JP" sz="1700" b="0" i="1" dirty="0">
                <a:solidFill>
                  <a:schemeClr val="tx1"/>
                </a:solidFill>
                <a:latin typeface="Arial Narrow" pitchFamily="16" charset="0"/>
                <a:ea typeface="ＭＳ Ｐゴシック" pitchFamily="16" charset="-128"/>
              </a:endParaRPr>
            </a:p>
          </p:txBody>
        </p:sp>
      </p:grpSp>
      <p:sp>
        <p:nvSpPr>
          <p:cNvPr id="26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1658938" y="-17462"/>
            <a:ext cx="7467600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8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0"/>
            <a:ext cx="69056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8"/>
          <p:cNvSpPr/>
          <p:nvPr/>
        </p:nvSpPr>
        <p:spPr>
          <a:xfrm>
            <a:off x="928662" y="5857892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 smtClean="0">
                <a:solidFill>
                  <a:schemeClr val="accent3">
                    <a:lumMod val="90000"/>
                  </a:schemeClr>
                </a:solidFill>
                <a:latin typeface="Arial Black" pitchFamily="16" charset="0"/>
              </a:rPr>
              <a:t>Pion</a:t>
            </a:r>
            <a:r>
              <a:rPr lang="en-US" dirty="0" smtClean="0">
                <a:solidFill>
                  <a:schemeClr val="accent3">
                    <a:lumMod val="90000"/>
                  </a:schemeClr>
                </a:solidFill>
                <a:latin typeface="Arial Black" pitchFamily="16" charset="0"/>
              </a:rPr>
              <a:t> electromagnetic form factor</a:t>
            </a:r>
            <a:endParaRPr lang="en-US" dirty="0">
              <a:solidFill>
                <a:schemeClr val="accent3">
                  <a:lumMod val="90000"/>
                </a:schemeClr>
              </a:solidFill>
              <a:latin typeface="Arial Black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70403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70404" name="Text Box 4"/>
          <p:cNvSpPr txBox="1">
            <a:spLocks noChangeArrowheads="1"/>
          </p:cNvSpPr>
          <p:nvPr/>
        </p:nvSpPr>
        <p:spPr bwMode="auto">
          <a:xfrm>
            <a:off x="431800" y="749300"/>
            <a:ext cx="8382000" cy="5486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Pion electromagnetic form factor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Pion and kaon EM charge radii</a:t>
            </a: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Good agreement for the pion without explicit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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-meson 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d.o.f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.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Considerable disagreements for the kaon FFs?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Improper normalization in the model: smaller </a:t>
            </a:r>
            <a:r>
              <a:rPr lang="en-US" sz="2000" b="0" i="1" dirty="0">
                <a:solidFill>
                  <a:srgbClr val="000080"/>
                </a:solidFill>
                <a:latin typeface="Arial" charset="0"/>
              </a:rPr>
              <a:t>F</a:t>
            </a:r>
            <a:r>
              <a:rPr lang="en-US" sz="2000" b="0" baseline="-25000" dirty="0">
                <a:solidFill>
                  <a:srgbClr val="000080"/>
                </a:solidFill>
                <a:latin typeface="Arial" charset="0"/>
              </a:rPr>
              <a:t>K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~ 108 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MeV</a:t>
            </a:r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Meson-loop corrections necessary? </a:t>
            </a:r>
          </a:p>
        </p:txBody>
      </p:sp>
      <p:grpSp>
        <p:nvGrpSpPr>
          <p:cNvPr id="870408" name="Group 8"/>
          <p:cNvGrpSpPr>
            <a:grpSpLocks/>
          </p:cNvGrpSpPr>
          <p:nvPr/>
        </p:nvGrpSpPr>
        <p:grpSpPr bwMode="auto">
          <a:xfrm>
            <a:off x="-34925" y="-58738"/>
            <a:ext cx="9144000" cy="6916738"/>
            <a:chOff x="-11" y="-37"/>
            <a:chExt cx="5760" cy="4357"/>
          </a:xfrm>
        </p:grpSpPr>
        <p:sp>
          <p:nvSpPr>
            <p:cNvPr id="87040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70411" name="Text Box 11"/>
            <p:cNvSpPr txBox="1">
              <a:spLocks noChangeArrowheads="1"/>
            </p:cNvSpPr>
            <p:nvPr/>
          </p:nvSpPr>
          <p:spPr bwMode="auto">
            <a:xfrm>
              <a:off x="4357" y="-37"/>
              <a:ext cx="1392" cy="21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pPr algn="just" defTabSz="873125">
                <a:spcBef>
                  <a:spcPct val="0"/>
                </a:spcBef>
              </a:pPr>
              <a:r>
                <a:rPr lang="en-US" altLang="ja-JP" sz="1700" b="0" dirty="0">
                  <a:solidFill>
                    <a:schemeClr val="tx1"/>
                  </a:solidFill>
                  <a:latin typeface="Arial Narrow" pitchFamily="16" charset="0"/>
                  <a:ea typeface="ＭＳ Ｐゴシック" pitchFamily="16" charset="-128"/>
                </a:rPr>
                <a:t>YITP, Kyoto University</a:t>
              </a:r>
              <a:endParaRPr lang="ko-KR" altLang="ja-JP" sz="1700" b="0" i="1" dirty="0">
                <a:solidFill>
                  <a:schemeClr val="tx1"/>
                </a:solidFill>
                <a:latin typeface="Arial Narrow" pitchFamily="16" charset="0"/>
                <a:ea typeface="ＭＳ Ｐゴシック" pitchFamily="16" charset="-128"/>
              </a:endParaRPr>
            </a:p>
          </p:txBody>
        </p:sp>
        <p:sp>
          <p:nvSpPr>
            <p:cNvPr id="870413" name="Rectangle 13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870417" name="Group 17"/>
          <p:cNvGrpSpPr>
            <a:grpSpLocks/>
          </p:cNvGrpSpPr>
          <p:nvPr/>
        </p:nvGrpSpPr>
        <p:grpSpPr bwMode="auto">
          <a:xfrm>
            <a:off x="1295400" y="2589213"/>
            <a:ext cx="6477000" cy="1677987"/>
            <a:chOff x="912" y="1008"/>
            <a:chExt cx="4080" cy="1057"/>
          </a:xfrm>
        </p:grpSpPr>
        <p:pic>
          <p:nvPicPr>
            <p:cNvPr id="87040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2" y="1008"/>
              <a:ext cx="4080" cy="105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870414" name="Rectangle 14"/>
            <p:cNvSpPr>
              <a:spLocks noChangeArrowheads="1"/>
            </p:cNvSpPr>
            <p:nvPr/>
          </p:nvSpPr>
          <p:spPr bwMode="auto">
            <a:xfrm>
              <a:off x="3216" y="1318"/>
              <a:ext cx="1632" cy="24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70416" name="Rectangle 16"/>
            <p:cNvSpPr>
              <a:spLocks noChangeArrowheads="1"/>
            </p:cNvSpPr>
            <p:nvPr/>
          </p:nvSpPr>
          <p:spPr bwMode="auto">
            <a:xfrm>
              <a:off x="3213" y="1547"/>
              <a:ext cx="1632" cy="469"/>
            </a:xfrm>
            <a:prstGeom prst="rect">
              <a:avLst/>
            </a:prstGeom>
            <a:solidFill>
              <a:srgbClr val="00FF00">
                <a:alpha val="3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870418" name="Text Box 18"/>
          <p:cNvSpPr txBox="1">
            <a:spLocks noChangeArrowheads="1"/>
          </p:cNvSpPr>
          <p:nvPr/>
        </p:nvSpPr>
        <p:spPr bwMode="auto">
          <a:xfrm>
            <a:off x="4419600" y="5638800"/>
            <a:ext cx="43434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charset="0"/>
              </a:rPr>
              <a:t>S.i.N. and H.Ch.Kim, PRD75, 094011 (2007)</a:t>
            </a:r>
            <a:endParaRPr lang="en-US" sz="140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7041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76400"/>
            <a:ext cx="3403600" cy="873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870420" name="Text Box 20"/>
          <p:cNvSpPr txBox="1">
            <a:spLocks noChangeArrowheads="1"/>
          </p:cNvSpPr>
          <p:nvPr/>
        </p:nvSpPr>
        <p:spPr bwMode="auto">
          <a:xfrm>
            <a:off x="4572000" y="4686300"/>
            <a:ext cx="43434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charset="0"/>
              </a:rPr>
              <a:t>A.E.Dorokhov,PRD70,094011 (2004)</a:t>
            </a:r>
            <a:endParaRPr lang="en-US" sz="1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658938" y="0"/>
            <a:ext cx="7467600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8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endParaRPr lang="ko-KR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01123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01124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8382000" cy="5486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Instanton at finite quark chemical potential (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  <a:sym typeface="Symbol" pitchFamily="16" charset="2"/>
              </a:rPr>
              <a:t>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)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Considerable successes in the application of the instanton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Extension of the instanton model to a system 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at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finite </a:t>
            </a:r>
            <a:r>
              <a:rPr lang="en-US" sz="2000" b="0" i="1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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and </a:t>
            </a:r>
            <a:r>
              <a:rPr lang="en-US" sz="2000" b="0" i="1" dirty="0">
                <a:solidFill>
                  <a:srgbClr val="000080"/>
                </a:solidFill>
                <a:latin typeface="Arial" charset="0"/>
              </a:rPr>
              <a:t>T</a:t>
            </a:r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sz="2000" b="0" dirty="0">
                <a:solidFill>
                  <a:srgbClr val="00FF00"/>
                </a:solidFill>
                <a:latin typeface="Arial" charset="0"/>
              </a:rPr>
              <a:t>C</a:t>
            </a:r>
            <a:r>
              <a:rPr lang="en-US" sz="2000" b="0" dirty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phase structure: nontrivial </a:t>
            </a:r>
            <a:r>
              <a:rPr lang="en-US" sz="2000" b="0" dirty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sz="2000" b="0" dirty="0">
                <a:solidFill>
                  <a:srgbClr val="00FF00"/>
                </a:solidFill>
                <a:latin typeface="Arial" charset="0"/>
              </a:rPr>
              <a:t>C</a:t>
            </a:r>
            <a:r>
              <a:rPr lang="en-US" sz="2000" b="0" dirty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vacuum: instanton</a:t>
            </a:r>
          </a:p>
          <a:p>
            <a:pPr algn="l"/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At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finite density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· Simple extension to the quark matter: 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· Breakdown of  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the Lorentz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invariance	</a:t>
            </a:r>
          </a:p>
          <a:p>
            <a:pPr algn="l"/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At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finite temperature 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(</a:t>
            </a:r>
            <a:r>
              <a:rPr lang="en-US" sz="2000" b="0" u="sng" dirty="0">
                <a:solidFill>
                  <a:srgbClr val="000080"/>
                </a:solidFill>
                <a:latin typeface="Arial" charset="0"/>
              </a:rPr>
              <a:t>f</a:t>
            </a:r>
            <a:r>
              <a:rPr lang="en-US" sz="2000" b="0" u="sng" dirty="0" smtClean="0">
                <a:solidFill>
                  <a:srgbClr val="000080"/>
                </a:solidFill>
                <a:latin typeface="Arial" charset="0"/>
              </a:rPr>
              <a:t>uture </a:t>
            </a:r>
            <a:r>
              <a:rPr lang="en-US" sz="2000" b="0" u="sng" dirty="0">
                <a:solidFill>
                  <a:srgbClr val="000080"/>
                </a:solidFill>
                <a:latin typeface="Arial" charset="0"/>
              </a:rPr>
              <a:t>work!!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)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· Instanton 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at finite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temperature: 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Caloron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with 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Polyakov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line 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· Very phenomenological approach such as 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the </a:t>
            </a:r>
            <a:r>
              <a:rPr lang="en-US" sz="2000" b="0" dirty="0" err="1" smtClean="0">
                <a:solidFill>
                  <a:srgbClr val="000080"/>
                </a:solidFill>
                <a:latin typeface="Arial" charset="0"/>
              </a:rPr>
              <a:t>pNJL</a:t>
            </a:r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· Using periodic 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conditions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(Matsubara sum) 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Focus on the basic </a:t>
            </a:r>
            <a:r>
              <a:rPr lang="en-US" sz="2000" b="0" dirty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sz="2000" b="0" dirty="0">
                <a:solidFill>
                  <a:srgbClr val="00FF00"/>
                </a:solidFill>
                <a:latin typeface="Arial" charset="0"/>
              </a:rPr>
              <a:t>C</a:t>
            </a:r>
            <a:r>
              <a:rPr lang="en-US" sz="2000" b="0" dirty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properties at finite quark-chemical potential, </a:t>
            </a:r>
            <a:r>
              <a:rPr lang="en-US" sz="2000" b="0" i="1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</a:t>
            </a:r>
            <a:endParaRPr lang="en-US" sz="2000" b="0" dirty="0">
              <a:solidFill>
                <a:srgbClr val="000080"/>
              </a:solidFill>
              <a:latin typeface="Arial" charset="0"/>
            </a:endParaRPr>
          </a:p>
        </p:txBody>
      </p:sp>
      <p:grpSp>
        <p:nvGrpSpPr>
          <p:cNvPr id="901132" name="Group 12"/>
          <p:cNvGrpSpPr>
            <a:grpSpLocks/>
          </p:cNvGrpSpPr>
          <p:nvPr/>
        </p:nvGrpSpPr>
        <p:grpSpPr bwMode="auto">
          <a:xfrm>
            <a:off x="-34925" y="0"/>
            <a:ext cx="9161463" cy="6858000"/>
            <a:chOff x="-11" y="0"/>
            <a:chExt cx="5771" cy="4320"/>
          </a:xfrm>
        </p:grpSpPr>
        <p:sp>
          <p:nvSpPr>
            <p:cNvPr id="901133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901134" name="Rectangle 14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901137" name="Rectangle 17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pic>
        <p:nvPicPr>
          <p:cNvPr id="90113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7300" y="3124200"/>
            <a:ext cx="16764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4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82339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82340" name="Text Box 4"/>
          <p:cNvSpPr txBox="1">
            <a:spLocks noChangeArrowheads="1"/>
          </p:cNvSpPr>
          <p:nvPr/>
        </p:nvSpPr>
        <p:spPr bwMode="auto">
          <a:xfrm>
            <a:off x="439738" y="803275"/>
            <a:ext cx="8382000" cy="502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Instanton at finite 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  <a:sym typeface="Symbol" pitchFamily="16" charset="2"/>
              </a:rPr>
              <a:t></a:t>
            </a:r>
            <a:endParaRPr lang="en-US" sz="240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Modified Dirac equation with m</a:t>
            </a: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Instanton solution (singular gauge)</a:t>
            </a: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Low-energy dominated by zero-mode</a:t>
            </a: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Quark propagator with m</a:t>
            </a:r>
          </a:p>
        </p:txBody>
      </p:sp>
      <p:pic>
        <p:nvPicPr>
          <p:cNvPr id="78235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124200"/>
            <a:ext cx="2971800" cy="9223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78235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572000"/>
            <a:ext cx="3505200" cy="635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78235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5181600"/>
            <a:ext cx="4724400" cy="8905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782353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724400"/>
            <a:ext cx="2209800" cy="4333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782367" name="Group 31"/>
          <p:cNvGrpSpPr>
            <a:grpSpLocks/>
          </p:cNvGrpSpPr>
          <p:nvPr/>
        </p:nvGrpSpPr>
        <p:grpSpPr bwMode="auto">
          <a:xfrm>
            <a:off x="1295400" y="1828800"/>
            <a:ext cx="6858000" cy="533400"/>
            <a:chOff x="816" y="1291"/>
            <a:chExt cx="3956" cy="341"/>
          </a:xfrm>
        </p:grpSpPr>
        <p:pic>
          <p:nvPicPr>
            <p:cNvPr id="782349" name="Picture 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6" y="1291"/>
              <a:ext cx="2352" cy="3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782354" name="Picture 1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60" y="1379"/>
              <a:ext cx="1412" cy="20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82361" name="Group 25"/>
          <p:cNvGrpSpPr>
            <a:grpSpLocks/>
          </p:cNvGrpSpPr>
          <p:nvPr/>
        </p:nvGrpSpPr>
        <p:grpSpPr bwMode="auto">
          <a:xfrm>
            <a:off x="-34925" y="0"/>
            <a:ext cx="9161463" cy="6858000"/>
            <a:chOff x="-11" y="0"/>
            <a:chExt cx="5771" cy="4320"/>
          </a:xfrm>
        </p:grpSpPr>
        <p:sp>
          <p:nvSpPr>
            <p:cNvPr id="782362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782363" name="Rectangle 27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782366" name="Rectangle 30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782369" name="AutoShape 33"/>
          <p:cNvSpPr>
            <a:spLocks noChangeArrowheads="1"/>
          </p:cNvSpPr>
          <p:nvPr/>
        </p:nvSpPr>
        <p:spPr bwMode="auto">
          <a:xfrm>
            <a:off x="6781800" y="2925763"/>
            <a:ext cx="2057400" cy="606425"/>
          </a:xfrm>
          <a:prstGeom prst="wedgeRoundRectCallout">
            <a:avLst>
              <a:gd name="adj1" fmla="val -84028"/>
              <a:gd name="adj2" fmla="val 46236"/>
              <a:gd name="adj3" fmla="val 16667"/>
            </a:avLst>
          </a:prstGeom>
          <a:solidFill>
            <a:schemeClr val="accent1">
              <a:alpha val="50000"/>
            </a:schemeClr>
          </a:solidFill>
          <a:ln w="190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0">
                <a:solidFill>
                  <a:srgbClr val="000080"/>
                </a:solidFill>
                <a:latin typeface="Arial" charset="0"/>
              </a:rPr>
              <a:t>Assumption:</a:t>
            </a:r>
          </a:p>
          <a:p>
            <a:r>
              <a:rPr lang="en-US" sz="1200" b="0">
                <a:solidFill>
                  <a:srgbClr val="000080"/>
                </a:solidFill>
                <a:latin typeface="Arial" charset="0"/>
              </a:rPr>
              <a:t> No modification from </a:t>
            </a:r>
            <a:r>
              <a:rPr lang="en-US" sz="1200" b="0" i="1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</a:t>
            </a:r>
            <a:endParaRPr lang="en-US" sz="1200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33539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33540" name="Text Box 4"/>
          <p:cNvSpPr txBox="1">
            <a:spLocks noChangeArrowheads="1"/>
          </p:cNvSpPr>
          <p:nvPr/>
        </p:nvSpPr>
        <p:spPr bwMode="auto">
          <a:xfrm>
            <a:off x="439738" y="762000"/>
            <a:ext cx="8382000" cy="42473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 err="1">
                <a:solidFill>
                  <a:srgbClr val="000080"/>
                </a:solidFill>
                <a:latin typeface="Arial Black" pitchFamily="16" charset="0"/>
              </a:rPr>
              <a:t>Instantons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 at finite</a:t>
            </a:r>
            <a:r>
              <a:rPr lang="ko-KR" altLang="ko-KR" sz="2400" dirty="0">
                <a:solidFill>
                  <a:srgbClr val="000080"/>
                </a:solidFill>
                <a:latin typeface="Arial Black" pitchFamily="16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  <a:sym typeface="Symbol" pitchFamily="16" charset="2"/>
              </a:rPr>
              <a:t></a:t>
            </a:r>
            <a:endParaRPr lang="en-US" sz="240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Quark propagator with the Fourier transformed zero-mode solution,</a:t>
            </a:r>
            <a:endParaRPr lang="en-US" sz="24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i="1" dirty="0">
              <a:solidFill>
                <a:srgbClr val="000080"/>
              </a:solidFill>
              <a:latin typeface="Arial Black" pitchFamily="16" charset="0"/>
            </a:endParaRPr>
          </a:p>
        </p:txBody>
      </p:sp>
      <p:grpSp>
        <p:nvGrpSpPr>
          <p:cNvPr id="833563" name="Group 27"/>
          <p:cNvGrpSpPr>
            <a:grpSpLocks/>
          </p:cNvGrpSpPr>
          <p:nvPr/>
        </p:nvGrpSpPr>
        <p:grpSpPr bwMode="auto">
          <a:xfrm>
            <a:off x="1447800" y="1676400"/>
            <a:ext cx="6705600" cy="685800"/>
            <a:chOff x="624" y="1056"/>
            <a:chExt cx="4704" cy="537"/>
          </a:xfrm>
        </p:grpSpPr>
        <p:pic>
          <p:nvPicPr>
            <p:cNvPr id="833547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" y="1056"/>
              <a:ext cx="2091" cy="53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833548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52" y="1192"/>
              <a:ext cx="2376" cy="3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3354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2225" y="2524125"/>
            <a:ext cx="7089775" cy="3038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833552" name="Group 16"/>
          <p:cNvGrpSpPr>
            <a:grpSpLocks/>
          </p:cNvGrpSpPr>
          <p:nvPr/>
        </p:nvGrpSpPr>
        <p:grpSpPr bwMode="auto">
          <a:xfrm>
            <a:off x="-34925" y="-17462"/>
            <a:ext cx="9161463" cy="6858000"/>
            <a:chOff x="-11" y="0"/>
            <a:chExt cx="5771" cy="4320"/>
          </a:xfrm>
        </p:grpSpPr>
        <p:sp>
          <p:nvSpPr>
            <p:cNvPr id="833553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33554" name="Rectangle 18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33557" name="Rectangle 21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pic>
        <p:nvPicPr>
          <p:cNvPr id="833559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5562600"/>
            <a:ext cx="4495800" cy="971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833560" name="Line 24"/>
          <p:cNvSpPr>
            <a:spLocks noChangeShapeType="1"/>
          </p:cNvSpPr>
          <p:nvPr/>
        </p:nvSpPr>
        <p:spPr bwMode="auto">
          <a:xfrm>
            <a:off x="838200" y="2514600"/>
            <a:ext cx="7848600" cy="0"/>
          </a:xfrm>
          <a:prstGeom prst="line">
            <a:avLst/>
          </a:prstGeom>
          <a:noFill/>
          <a:ln w="28575">
            <a:solidFill>
              <a:srgbClr val="333399">
                <a:alpha val="50000"/>
              </a:srgb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833561" name="Line 25"/>
          <p:cNvSpPr>
            <a:spLocks noChangeShapeType="1"/>
          </p:cNvSpPr>
          <p:nvPr/>
        </p:nvSpPr>
        <p:spPr bwMode="auto">
          <a:xfrm>
            <a:off x="2057400" y="5486400"/>
            <a:ext cx="5334000" cy="0"/>
          </a:xfrm>
          <a:prstGeom prst="line">
            <a:avLst/>
          </a:prstGeom>
          <a:noFill/>
          <a:ln w="28575">
            <a:solidFill>
              <a:srgbClr val="333399">
                <a:alpha val="50000"/>
              </a:srgb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833562" name="Rectangle 26"/>
          <p:cNvSpPr>
            <a:spLocks noChangeArrowheads="1"/>
          </p:cNvSpPr>
          <p:nvPr/>
        </p:nvSpPr>
        <p:spPr bwMode="auto">
          <a:xfrm>
            <a:off x="7620000" y="4724400"/>
            <a:ext cx="9144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60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371600"/>
            <a:ext cx="2057400" cy="1165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835586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35588" name="Text Box 4"/>
          <p:cNvSpPr txBox="1">
            <a:spLocks noChangeArrowheads="1"/>
          </p:cNvSpPr>
          <p:nvPr/>
        </p:nvSpPr>
        <p:spPr bwMode="auto">
          <a:xfrm>
            <a:off x="439738" y="779463"/>
            <a:ext cx="8382000" cy="489364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Schwinger-Dyson-</a:t>
            </a:r>
            <a:r>
              <a:rPr lang="en-US" sz="2400" dirty="0" err="1">
                <a:solidFill>
                  <a:srgbClr val="000080"/>
                </a:solidFill>
                <a:latin typeface="Arial Black" pitchFamily="16" charset="0"/>
              </a:rPr>
              <a:t>Gorkov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 equation (</a:t>
            </a:r>
            <a:r>
              <a:rPr lang="en-US" sz="2400" dirty="0" err="1">
                <a:solidFill>
                  <a:srgbClr val="000080"/>
                </a:solidFill>
                <a:latin typeface="Arial Black" pitchFamily="16" charset="0"/>
              </a:rPr>
              <a:t>N</a:t>
            </a:r>
            <a:r>
              <a:rPr lang="en-US" sz="2400" baseline="-25000" dirty="0" err="1">
                <a:solidFill>
                  <a:srgbClr val="000080"/>
                </a:solidFill>
                <a:latin typeface="Arial Black" pitchFamily="16" charset="0"/>
              </a:rPr>
              <a:t>f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=2, </a:t>
            </a:r>
            <a:r>
              <a:rPr lang="en-US" sz="2400" dirty="0" err="1">
                <a:solidFill>
                  <a:srgbClr val="000080"/>
                </a:solidFill>
                <a:latin typeface="Arial Black" pitchFamily="16" charset="0"/>
              </a:rPr>
              <a:t>N</a:t>
            </a:r>
            <a:r>
              <a:rPr lang="en-US" sz="2400" baseline="-25000" dirty="0" err="1">
                <a:solidFill>
                  <a:srgbClr val="000080"/>
                </a:solidFill>
                <a:latin typeface="Arial Black" pitchFamily="16" charset="0"/>
              </a:rPr>
              <a:t>c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=3)</a:t>
            </a: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i="1" dirty="0">
              <a:solidFill>
                <a:srgbClr val="000080"/>
              </a:solidFill>
              <a:latin typeface="Arial Black" pitchFamily="16" charset="0"/>
            </a:endParaRPr>
          </a:p>
        </p:txBody>
      </p:sp>
      <p:pic>
        <p:nvPicPr>
          <p:cNvPr id="83559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371600"/>
            <a:ext cx="3657600" cy="9636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3559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590800"/>
            <a:ext cx="7962900" cy="1028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3559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3810000"/>
            <a:ext cx="7772400" cy="619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35598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4718050"/>
            <a:ext cx="6172200" cy="463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35599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400" y="5365750"/>
            <a:ext cx="4267200" cy="654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35601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10200" y="5403850"/>
            <a:ext cx="2590800" cy="692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835607" name="Group 23"/>
          <p:cNvGrpSpPr>
            <a:grpSpLocks/>
          </p:cNvGrpSpPr>
          <p:nvPr/>
        </p:nvGrpSpPr>
        <p:grpSpPr bwMode="auto">
          <a:xfrm>
            <a:off x="-23813" y="0"/>
            <a:ext cx="9161463" cy="6858000"/>
            <a:chOff x="-11" y="0"/>
            <a:chExt cx="5771" cy="4320"/>
          </a:xfrm>
        </p:grpSpPr>
        <p:sp>
          <p:nvSpPr>
            <p:cNvPr id="835608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35609" name="Rectangle 25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35612" name="Rectangle 28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835613" name="Line 29"/>
          <p:cNvSpPr>
            <a:spLocks noChangeShapeType="1"/>
          </p:cNvSpPr>
          <p:nvPr/>
        </p:nvSpPr>
        <p:spPr bwMode="auto">
          <a:xfrm>
            <a:off x="685800" y="2438400"/>
            <a:ext cx="4191000" cy="0"/>
          </a:xfrm>
          <a:prstGeom prst="line">
            <a:avLst/>
          </a:prstGeom>
          <a:noFill/>
          <a:ln w="28575">
            <a:solidFill>
              <a:srgbClr val="333399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35614" name="Line 30"/>
          <p:cNvSpPr>
            <a:spLocks noChangeShapeType="1"/>
          </p:cNvSpPr>
          <p:nvPr/>
        </p:nvSpPr>
        <p:spPr bwMode="auto">
          <a:xfrm>
            <a:off x="685800" y="4572000"/>
            <a:ext cx="7696200" cy="0"/>
          </a:xfrm>
          <a:prstGeom prst="line">
            <a:avLst/>
          </a:prstGeom>
          <a:noFill/>
          <a:ln w="28575">
            <a:solidFill>
              <a:srgbClr val="333399">
                <a:alpha val="50000"/>
              </a:srgb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835615" name="Line 31"/>
          <p:cNvSpPr>
            <a:spLocks noChangeShapeType="1"/>
          </p:cNvSpPr>
          <p:nvPr/>
        </p:nvSpPr>
        <p:spPr bwMode="auto">
          <a:xfrm flipV="1">
            <a:off x="685800" y="3657600"/>
            <a:ext cx="7637463" cy="34925"/>
          </a:xfrm>
          <a:prstGeom prst="line">
            <a:avLst/>
          </a:prstGeom>
          <a:noFill/>
          <a:ln w="28575">
            <a:solidFill>
              <a:srgbClr val="333399">
                <a:alpha val="50000"/>
              </a:srgb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835616" name="Line 32"/>
          <p:cNvSpPr>
            <a:spLocks noChangeShapeType="1"/>
          </p:cNvSpPr>
          <p:nvPr/>
        </p:nvSpPr>
        <p:spPr bwMode="auto">
          <a:xfrm>
            <a:off x="685800" y="5257800"/>
            <a:ext cx="7696200" cy="0"/>
          </a:xfrm>
          <a:prstGeom prst="line">
            <a:avLst/>
          </a:prstGeom>
          <a:noFill/>
          <a:ln w="28575">
            <a:solidFill>
              <a:srgbClr val="333399">
                <a:alpha val="50000"/>
              </a:srgb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835618" name="Text Box 34"/>
          <p:cNvSpPr txBox="1">
            <a:spLocks noChangeArrowheads="1"/>
          </p:cNvSpPr>
          <p:nvPr/>
        </p:nvSpPr>
        <p:spPr bwMode="auto">
          <a:xfrm>
            <a:off x="4572000" y="1143000"/>
            <a:ext cx="43434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charset="0"/>
              </a:rPr>
              <a:t>G.W.Carter and D.Diakonov,PRD60,016004 (1999) </a:t>
            </a:r>
            <a:endParaRPr lang="en-US" sz="1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84387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84388" name="Text Box 4"/>
          <p:cNvSpPr txBox="1">
            <a:spLocks noChangeArrowheads="1"/>
          </p:cNvSpPr>
          <p:nvPr/>
        </p:nvSpPr>
        <p:spPr bwMode="auto">
          <a:xfrm>
            <a:off x="439738" y="762000"/>
            <a:ext cx="8382000" cy="46166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M</a:t>
            </a:r>
            <a:r>
              <a:rPr lang="en-US" sz="2400" baseline="-25000" dirty="0">
                <a:solidFill>
                  <a:srgbClr val="000080"/>
                </a:solidFill>
                <a:latin typeface="Arial Black" pitchFamily="16" charset="0"/>
              </a:rPr>
              <a:t>0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, 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  <a:sym typeface="Symbol" pitchFamily="16" charset="2"/>
              </a:rPr>
              <a:t>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, and &lt;</a:t>
            </a:r>
            <a:r>
              <a:rPr lang="en-US" sz="2400" dirty="0" err="1">
                <a:solidFill>
                  <a:srgbClr val="000080"/>
                </a:solidFill>
                <a:latin typeface="Arial Black" pitchFamily="16" charset="0"/>
              </a:rPr>
              <a:t>iq</a:t>
            </a:r>
            <a:r>
              <a:rPr lang="en-US" sz="2400" baseline="30000" dirty="0" err="1">
                <a:solidFill>
                  <a:srgbClr val="000080"/>
                </a:solidFill>
                <a:latin typeface="Arial Black" pitchFamily="16" charset="0"/>
              </a:rPr>
              <a:t>+</a:t>
            </a:r>
            <a:r>
              <a:rPr lang="en-US" sz="2400" dirty="0" err="1">
                <a:solidFill>
                  <a:srgbClr val="000080"/>
                </a:solidFill>
                <a:latin typeface="Arial Black" pitchFamily="16" charset="0"/>
              </a:rPr>
              <a:t>q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&gt; (</a:t>
            </a:r>
            <a:r>
              <a:rPr lang="en-US" sz="2400" dirty="0" err="1">
                <a:solidFill>
                  <a:srgbClr val="000080"/>
                </a:solidFill>
                <a:latin typeface="Arial Black" pitchFamily="16" charset="0"/>
              </a:rPr>
              <a:t>N</a:t>
            </a:r>
            <a:r>
              <a:rPr lang="en-US" sz="2400" baseline="-25000" dirty="0" err="1">
                <a:solidFill>
                  <a:srgbClr val="000080"/>
                </a:solidFill>
                <a:latin typeface="Arial Black" pitchFamily="16" charset="0"/>
              </a:rPr>
              <a:t>f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=2)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1st order phase transition occurred a</a:t>
            </a:r>
            <a:r>
              <a:rPr lang="en-US" sz="2000" b="0" dirty="0">
                <a:solidFill>
                  <a:srgbClr val="000080"/>
                </a:solidFill>
                <a:latin typeface="Times New Roman" pitchFamily="16" charset="0"/>
              </a:rPr>
              <a:t>t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 </a:t>
            </a:r>
            <a:r>
              <a:rPr lang="en-US" sz="2000" b="0" i="1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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 ~ 320 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  <a:sym typeface="Symbol" pitchFamily="16" charset="2"/>
              </a:rPr>
              <a:t>MeV</a:t>
            </a:r>
            <a:endParaRPr lang="en-US" sz="2000" b="0" dirty="0">
              <a:solidFill>
                <a:srgbClr val="000080"/>
              </a:solidFill>
              <a:latin typeface="Arial" charset="0"/>
              <a:sym typeface="Symbol" pitchFamily="16" charset="2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Metastable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state (mixing of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 and 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) ignored for simplicity here</a:t>
            </a:r>
          </a:p>
          <a:p>
            <a:pPr algn="l"/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Chiral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condensate with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 </a:t>
            </a:r>
            <a:r>
              <a:rPr lang="en-US" sz="2000" b="0" i="1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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 </a:t>
            </a:r>
          </a:p>
        </p:txBody>
      </p:sp>
      <p:pic>
        <p:nvPicPr>
          <p:cNvPr id="784403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752600"/>
            <a:ext cx="8191500" cy="2743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784406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5334000"/>
            <a:ext cx="5486400" cy="874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784409" name="Group 25"/>
          <p:cNvGrpSpPr>
            <a:grpSpLocks/>
          </p:cNvGrpSpPr>
          <p:nvPr/>
        </p:nvGrpSpPr>
        <p:grpSpPr bwMode="auto">
          <a:xfrm>
            <a:off x="-34925" y="0"/>
            <a:ext cx="9161463" cy="6858000"/>
            <a:chOff x="-11" y="0"/>
            <a:chExt cx="5771" cy="4320"/>
          </a:xfrm>
        </p:grpSpPr>
        <p:sp>
          <p:nvSpPr>
            <p:cNvPr id="784410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784411" name="Rectangle 27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784414" name="Rectangle 30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784416" name="Text Box 32"/>
          <p:cNvSpPr txBox="1">
            <a:spLocks noChangeArrowheads="1"/>
          </p:cNvSpPr>
          <p:nvPr/>
        </p:nvSpPr>
        <p:spPr bwMode="auto">
          <a:xfrm>
            <a:off x="3352800" y="2895600"/>
            <a:ext cx="10668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CSC </a:t>
            </a:r>
          </a:p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phase</a:t>
            </a:r>
            <a:endParaRPr lang="en-US" sz="16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84417" name="Text Box 33"/>
          <p:cNvSpPr txBox="1">
            <a:spLocks noChangeArrowheads="1"/>
          </p:cNvSpPr>
          <p:nvPr/>
        </p:nvSpPr>
        <p:spPr bwMode="auto">
          <a:xfrm>
            <a:off x="7766050" y="2971800"/>
            <a:ext cx="10668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CSC </a:t>
            </a:r>
          </a:p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phase</a:t>
            </a:r>
            <a:endParaRPr lang="en-US" sz="16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84418" name="Text Box 34"/>
          <p:cNvSpPr txBox="1">
            <a:spLocks noChangeArrowheads="1"/>
          </p:cNvSpPr>
          <p:nvPr/>
        </p:nvSpPr>
        <p:spPr bwMode="auto">
          <a:xfrm>
            <a:off x="1752600" y="2971800"/>
            <a:ext cx="10668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0">
                <a:solidFill>
                  <a:srgbClr val="0000FF"/>
                </a:solidFill>
                <a:latin typeface="Arial" charset="0"/>
              </a:rPr>
              <a:t>NG </a:t>
            </a:r>
          </a:p>
          <a:p>
            <a:r>
              <a:rPr lang="en-US" sz="1200" b="0">
                <a:solidFill>
                  <a:srgbClr val="0000FF"/>
                </a:solidFill>
                <a:latin typeface="Arial" charset="0"/>
              </a:rPr>
              <a:t>phase</a:t>
            </a:r>
            <a:endParaRPr lang="en-US" sz="1600" b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84419" name="Text Box 35"/>
          <p:cNvSpPr txBox="1">
            <a:spLocks noChangeArrowheads="1"/>
          </p:cNvSpPr>
          <p:nvPr/>
        </p:nvSpPr>
        <p:spPr bwMode="auto">
          <a:xfrm>
            <a:off x="6096000" y="3048000"/>
            <a:ext cx="10668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0">
                <a:solidFill>
                  <a:srgbClr val="0000FF"/>
                </a:solidFill>
                <a:latin typeface="Arial" charset="0"/>
              </a:rPr>
              <a:t>NG </a:t>
            </a:r>
          </a:p>
          <a:p>
            <a:r>
              <a:rPr lang="en-US" sz="1200" b="0">
                <a:solidFill>
                  <a:srgbClr val="0000FF"/>
                </a:solidFill>
                <a:latin typeface="Arial" charset="0"/>
              </a:rPr>
              <a:t>phase</a:t>
            </a:r>
            <a:endParaRPr lang="en-US" sz="1600" b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37635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37636" name="Text Box 4"/>
          <p:cNvSpPr txBox="1">
            <a:spLocks noChangeArrowheads="1"/>
          </p:cNvSpPr>
          <p:nvPr/>
        </p:nvSpPr>
        <p:spPr bwMode="auto">
          <a:xfrm>
            <a:off x="422275" y="803275"/>
            <a:ext cx="8382000" cy="48320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Magnetic susceptibility at finite 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  <a:sym typeface="Symbol" pitchFamily="16" charset="2"/>
              </a:rPr>
              <a:t></a:t>
            </a:r>
          </a:p>
          <a:p>
            <a:pPr algn="l"/>
            <a:r>
              <a:rPr kumimoji="0" lang="en-US" sz="2000" b="0" dirty="0">
                <a:solidFill>
                  <a:srgbClr val="FF0000"/>
                </a:solidFill>
                <a:latin typeface="Arial" charset="0"/>
              </a:rPr>
              <a:t>Q</a:t>
            </a:r>
            <a:r>
              <a:rPr kumimoji="0" lang="en-US" sz="2000" b="0" dirty="0">
                <a:solidFill>
                  <a:srgbClr val="00FF00"/>
                </a:solidFill>
                <a:latin typeface="Arial" charset="0"/>
              </a:rPr>
              <a:t>C</a:t>
            </a:r>
            <a:r>
              <a:rPr kumimoji="0" lang="en-US" sz="2000" b="0" dirty="0">
                <a:solidFill>
                  <a:srgbClr val="000080"/>
                </a:solidFill>
                <a:latin typeface="Arial" charset="0"/>
              </a:rPr>
              <a:t>D magnetic susceptibility with externally induced EM field</a:t>
            </a:r>
          </a:p>
          <a:p>
            <a:pPr algn="l"/>
            <a:endParaRPr lang="en-US" sz="24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kumimoji="0" lang="en-US" sz="2000" b="0" u="sng" dirty="0">
                <a:solidFill>
                  <a:srgbClr val="000080"/>
                </a:solidFill>
                <a:latin typeface="Arial" charset="0"/>
              </a:rPr>
              <a:t>Magnetic</a:t>
            </a:r>
            <a:r>
              <a:rPr kumimoji="0" lang="en-US" sz="2000" b="0" dirty="0">
                <a:solidFill>
                  <a:srgbClr val="000080"/>
                </a:solidFill>
                <a:latin typeface="Arial" charset="0"/>
              </a:rPr>
              <a:t> phase transition of the </a:t>
            </a:r>
            <a:r>
              <a:rPr kumimoji="0" lang="en-US" sz="2000" b="0" dirty="0">
                <a:solidFill>
                  <a:srgbClr val="FF0000"/>
                </a:solidFill>
                <a:latin typeface="Arial" charset="0"/>
              </a:rPr>
              <a:t>Q</a:t>
            </a:r>
            <a:r>
              <a:rPr kumimoji="0" lang="en-US" sz="2000" b="0" dirty="0">
                <a:solidFill>
                  <a:srgbClr val="00FF00"/>
                </a:solidFill>
                <a:latin typeface="Arial" charset="0"/>
              </a:rPr>
              <a:t>C</a:t>
            </a:r>
            <a:r>
              <a:rPr kumimoji="0" lang="en-US" sz="2000" b="0" dirty="0">
                <a:solidFill>
                  <a:srgbClr val="000080"/>
                </a:solidFill>
                <a:latin typeface="Arial" charset="0"/>
              </a:rPr>
              <a:t>D vacuum</a:t>
            </a:r>
          </a:p>
          <a:p>
            <a:pPr algn="l"/>
            <a:r>
              <a:rPr kumimoji="0" lang="en-US" sz="2000" b="0" dirty="0">
                <a:solidFill>
                  <a:srgbClr val="000080"/>
                </a:solidFill>
                <a:latin typeface="Arial" charset="0"/>
              </a:rPr>
              <a:t>Effective chiral action with tensor source field </a:t>
            </a:r>
            <a:r>
              <a:rPr kumimoji="0" lang="en-US" sz="2000" b="0" i="1" dirty="0">
                <a:solidFill>
                  <a:srgbClr val="000080"/>
                </a:solidFill>
                <a:latin typeface="Arial" charset="0"/>
              </a:rPr>
              <a:t>T</a:t>
            </a:r>
            <a:endParaRPr lang="en-US" sz="24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0" lang="en-US" sz="2000" b="0" dirty="0">
                <a:solidFill>
                  <a:srgbClr val="000080"/>
                </a:solidFill>
                <a:latin typeface="Arial" charset="0"/>
              </a:rPr>
              <a:t>Evaluation of the matrix element </a:t>
            </a:r>
          </a:p>
          <a:p>
            <a:pPr algn="l"/>
            <a:endParaRPr lang="en-US" sz="2400" b="0" i="1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i="1" dirty="0">
              <a:solidFill>
                <a:srgbClr val="000080"/>
              </a:solidFill>
              <a:latin typeface="Arial Black" pitchFamily="16" charset="0"/>
            </a:endParaRPr>
          </a:p>
        </p:txBody>
      </p:sp>
      <p:pic>
        <p:nvPicPr>
          <p:cNvPr id="83764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429000"/>
            <a:ext cx="7467600" cy="6175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3764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648200"/>
            <a:ext cx="6096000" cy="812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3764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1752600"/>
            <a:ext cx="4343400" cy="600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837650" name="Group 18"/>
          <p:cNvGrpSpPr>
            <a:grpSpLocks/>
          </p:cNvGrpSpPr>
          <p:nvPr/>
        </p:nvGrpSpPr>
        <p:grpSpPr bwMode="auto">
          <a:xfrm>
            <a:off x="-34925" y="-11112"/>
            <a:ext cx="9161463" cy="6858000"/>
            <a:chOff x="-11" y="0"/>
            <a:chExt cx="5771" cy="4320"/>
          </a:xfrm>
        </p:grpSpPr>
        <p:sp>
          <p:nvSpPr>
            <p:cNvPr id="837651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37652" name="Rectangle 20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37655" name="Rectangle 23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837658" name="AutoShape 26"/>
          <p:cNvSpPr>
            <a:spLocks noChangeArrowheads="1"/>
          </p:cNvSpPr>
          <p:nvPr/>
        </p:nvSpPr>
        <p:spPr bwMode="auto">
          <a:xfrm>
            <a:off x="6253163" y="2590800"/>
            <a:ext cx="1930400" cy="309563"/>
          </a:xfrm>
          <a:prstGeom prst="wedgeRoundRectCallout">
            <a:avLst>
              <a:gd name="adj1" fmla="val -54338"/>
              <a:gd name="adj2" fmla="val -157463"/>
              <a:gd name="adj3" fmla="val 16667"/>
            </a:avLst>
          </a:prstGeom>
          <a:solidFill>
            <a:schemeClr val="accent1">
              <a:alpha val="50000"/>
            </a:schemeClr>
          </a:solidFill>
          <a:ln w="190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b="0">
                <a:solidFill>
                  <a:srgbClr val="000080"/>
                </a:solidFill>
                <a:latin typeface="Arial" charset="0"/>
              </a:rPr>
              <a:t>Only for the NG phase!!</a:t>
            </a:r>
            <a:endParaRPr lang="en-US" sz="1200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7659" name="Oval 27"/>
          <p:cNvSpPr>
            <a:spLocks noChangeArrowheads="1"/>
          </p:cNvSpPr>
          <p:nvPr/>
        </p:nvSpPr>
        <p:spPr bwMode="auto">
          <a:xfrm>
            <a:off x="6553200" y="19050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37661" name="Rectangle 29"/>
          <p:cNvSpPr>
            <a:spLocks noChangeArrowheads="1"/>
          </p:cNvSpPr>
          <p:nvPr/>
        </p:nvSpPr>
        <p:spPr bwMode="auto">
          <a:xfrm>
            <a:off x="3181350" y="596900"/>
            <a:ext cx="58864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charset="0"/>
              </a:rPr>
              <a:t>S.i.N. H.Y.Ryu, M.Musakhanov and H.Ch.Kim, arXiv:0804.0056 [hep-ph]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63907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63908" name="Text Box 4"/>
          <p:cNvSpPr txBox="1">
            <a:spLocks noChangeArrowheads="1"/>
          </p:cNvSpPr>
          <p:nvPr/>
        </p:nvSpPr>
        <p:spPr bwMode="auto">
          <a:xfrm>
            <a:off x="469900" y="803275"/>
            <a:ext cx="8382000" cy="502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Introduction</a:t>
            </a:r>
            <a:endParaRPr lang="en-US" sz="24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 smtClean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sz="2000" b="0" dirty="0" smtClean="0">
                <a:solidFill>
                  <a:srgbClr val="00FF00"/>
                </a:solidFill>
                <a:latin typeface="Arial" charset="0"/>
              </a:rPr>
              <a:t>C</a:t>
            </a:r>
            <a:r>
              <a:rPr lang="en-US" sz="2000" b="0" dirty="0" smtClean="0">
                <a:solidFill>
                  <a:srgbClr val="0000FF"/>
                </a:solidFill>
                <a:latin typeface="Arial" charset="0"/>
              </a:rPr>
              <a:t>D, 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the underlying theory for the strong interaction. </a:t>
            </a:r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Difficulties in </a:t>
            </a:r>
            <a:r>
              <a:rPr lang="en-US" sz="2000" b="0" dirty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sz="2000" b="0" dirty="0">
                <a:solidFill>
                  <a:srgbClr val="00FF00"/>
                </a:solidFill>
                <a:latin typeface="Arial" charset="0"/>
              </a:rPr>
              <a:t>C</a:t>
            </a:r>
            <a:r>
              <a:rPr lang="en-US" sz="2000" b="0" dirty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in 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the low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energy 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region: </a:t>
            </a:r>
            <a:r>
              <a:rPr lang="en-US" sz="2000" b="0" dirty="0" err="1" smtClean="0">
                <a:solidFill>
                  <a:srgbClr val="000080"/>
                </a:solidFill>
                <a:latin typeface="Arial" charset="0"/>
              </a:rPr>
              <a:t>Nonperturbative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 feature </a:t>
            </a:r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Developing models guided 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by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symmetries</a:t>
            </a:r>
          </a:p>
          <a:p>
            <a:pPr algn="l"/>
            <a:r>
              <a:rPr lang="en-US" sz="2000" dirty="0" smtClean="0">
                <a:solidFill>
                  <a:srgbClr val="C00000"/>
                </a:solidFill>
                <a:latin typeface="Arial" charset="0"/>
              </a:rPr>
              <a:t>S</a:t>
            </a:r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pontaneous 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B</a:t>
            </a:r>
            <a:r>
              <a:rPr lang="en-US" sz="2000" dirty="0">
                <a:solidFill>
                  <a:srgbClr val="000080"/>
                </a:solidFill>
                <a:latin typeface="Arial" charset="0"/>
              </a:rPr>
              <a:t>reakdown of 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C</a:t>
            </a:r>
            <a:r>
              <a:rPr lang="en-US" sz="2000" dirty="0">
                <a:solidFill>
                  <a:srgbClr val="000080"/>
                </a:solidFill>
                <a:latin typeface="Arial" charset="0"/>
              </a:rPr>
              <a:t>hiral 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S</a:t>
            </a:r>
            <a:r>
              <a:rPr lang="en-US" sz="2000" dirty="0">
                <a:solidFill>
                  <a:srgbClr val="000080"/>
                </a:solidFill>
                <a:latin typeface="Arial" charset="0"/>
              </a:rPr>
              <a:t>ymmetry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Chiral bag, NJL, 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Skyrmion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, HLS etc…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But… what is the origin of this interesting phenomena? 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Highly nontrivial </a:t>
            </a:r>
            <a:r>
              <a:rPr lang="en-US" sz="2000" b="0" dirty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sz="2000" b="0" dirty="0">
                <a:solidFill>
                  <a:srgbClr val="00FF00"/>
                </a:solidFill>
                <a:latin typeface="Arial" charset="0"/>
              </a:rPr>
              <a:t>C</a:t>
            </a:r>
            <a:r>
              <a:rPr lang="en-US" sz="2000" b="0" dirty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vacuum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It also effects on </a:t>
            </a:r>
            <a:r>
              <a:rPr lang="en-US" sz="2000" b="0" dirty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sz="2000" b="0" dirty="0">
                <a:solidFill>
                  <a:srgbClr val="00FF00"/>
                </a:solidFill>
                <a:latin typeface="Arial" charset="0"/>
              </a:rPr>
              <a:t>C</a:t>
            </a:r>
            <a:r>
              <a:rPr lang="en-US" sz="2000" b="0" dirty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phase structure, represented by &lt;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qq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&gt;, &lt;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qq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&gt;,…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Investigations on the vacuum itself: </a:t>
            </a:r>
            <a:r>
              <a:rPr lang="en-US" sz="2000" dirty="0" smtClean="0">
                <a:solidFill>
                  <a:srgbClr val="800080"/>
                </a:solidFill>
                <a:latin typeface="Arial" charset="0"/>
              </a:rPr>
              <a:t>Instanton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, </a:t>
            </a:r>
            <a:r>
              <a:rPr lang="en-US" sz="2000" b="0" dirty="0" err="1" smtClean="0">
                <a:solidFill>
                  <a:srgbClr val="000080"/>
                </a:solidFill>
                <a:latin typeface="Arial" charset="0"/>
              </a:rPr>
              <a:t>dyon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, </a:t>
            </a:r>
            <a:r>
              <a:rPr lang="en-US" sz="2000" b="0" dirty="0" err="1" smtClean="0">
                <a:solidFill>
                  <a:srgbClr val="000080"/>
                </a:solidFill>
                <a:latin typeface="Arial" charset="0"/>
              </a:rPr>
              <a:t>caloron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,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etc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.</a:t>
            </a:r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</p:txBody>
      </p:sp>
      <p:grpSp>
        <p:nvGrpSpPr>
          <p:cNvPr id="763921" name="Group 17"/>
          <p:cNvGrpSpPr>
            <a:grpSpLocks/>
          </p:cNvGrpSpPr>
          <p:nvPr/>
        </p:nvGrpSpPr>
        <p:grpSpPr bwMode="auto">
          <a:xfrm>
            <a:off x="-34925" y="0"/>
            <a:ext cx="9161463" cy="6858000"/>
            <a:chOff x="-11" y="0"/>
            <a:chExt cx="5771" cy="4320"/>
          </a:xfrm>
        </p:grpSpPr>
        <p:sp>
          <p:nvSpPr>
            <p:cNvPr id="763922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763923" name="Rectangle 19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763926" name="Rectangle 22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3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1" name="직선 연결선 10"/>
          <p:cNvCxnSpPr/>
          <p:nvPr/>
        </p:nvCxnSpPr>
        <p:spPr bwMode="auto">
          <a:xfrm>
            <a:off x="6858016" y="4572008"/>
            <a:ext cx="142876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6" name="Text Box 4"/>
          <p:cNvSpPr txBox="1">
            <a:spLocks noChangeArrowheads="1"/>
          </p:cNvSpPr>
          <p:nvPr/>
        </p:nvSpPr>
        <p:spPr bwMode="auto">
          <a:xfrm>
            <a:off x="422275" y="428604"/>
            <a:ext cx="8382000" cy="38472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 eaLnBrk="0" hangingPunct="0">
              <a:spcBef>
                <a:spcPct val="0"/>
              </a:spcBef>
            </a:pPr>
            <a:endParaRPr kumimoji="0" lang="ko-KR" altLang="ko-KR" sz="2000" b="0" dirty="0">
              <a:solidFill>
                <a:srgbClr val="000080"/>
              </a:solidFill>
              <a:latin typeface="Arial" charset="0"/>
            </a:endParaRPr>
          </a:p>
          <a:p>
            <a:pPr algn="l" eaLnBrk="0" hangingPunct="0">
              <a:spcBef>
                <a:spcPct val="0"/>
              </a:spcBef>
            </a:pPr>
            <a:endParaRPr kumimoji="0" lang="ko-KR" altLang="ko-KR" sz="2000" b="0" dirty="0">
              <a:solidFill>
                <a:srgbClr val="000080"/>
              </a:solidFill>
              <a:latin typeface="Arial" charset="0"/>
            </a:endParaRPr>
          </a:p>
        </p:txBody>
      </p:sp>
      <p:grpSp>
        <p:nvGrpSpPr>
          <p:cNvPr id="899079" name="Group 7"/>
          <p:cNvGrpSpPr>
            <a:grpSpLocks/>
          </p:cNvGrpSpPr>
          <p:nvPr/>
        </p:nvGrpSpPr>
        <p:grpSpPr bwMode="auto">
          <a:xfrm>
            <a:off x="-52388" y="0"/>
            <a:ext cx="9161463" cy="6858000"/>
            <a:chOff x="-11" y="0"/>
            <a:chExt cx="5771" cy="4320"/>
          </a:xfrm>
        </p:grpSpPr>
        <p:sp>
          <p:nvSpPr>
            <p:cNvPr id="899084" name="Rectangle 12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9908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99081" name="Rectangle 9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571472" y="2786058"/>
            <a:ext cx="8059738" cy="3439905"/>
            <a:chOff x="609600" y="2057400"/>
            <a:chExt cx="8059738" cy="34399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4335" y="2428869"/>
              <a:ext cx="8029631" cy="3068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99074" name="Rectangle 2"/>
            <p:cNvSpPr>
              <a:spLocks noChangeArrowheads="1"/>
            </p:cNvSpPr>
            <p:nvPr/>
          </p:nvSpPr>
          <p:spPr bwMode="auto">
            <a:xfrm>
              <a:off x="609600" y="3048000"/>
              <a:ext cx="7696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99075" name="Oval 3"/>
            <p:cNvSpPr>
              <a:spLocks noChangeArrowheads="1"/>
            </p:cNvSpPr>
            <p:nvPr/>
          </p:nvSpPr>
          <p:spPr bwMode="auto">
            <a:xfrm>
              <a:off x="5638800" y="2057400"/>
              <a:ext cx="914400" cy="914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99085" name="AutoShape 13"/>
            <p:cNvSpPr>
              <a:spLocks noChangeArrowheads="1"/>
            </p:cNvSpPr>
            <p:nvPr/>
          </p:nvSpPr>
          <p:spPr bwMode="auto">
            <a:xfrm>
              <a:off x="5746750" y="3959225"/>
              <a:ext cx="1365250" cy="606425"/>
            </a:xfrm>
            <a:prstGeom prst="wedgeRoundRectCallout">
              <a:avLst>
                <a:gd name="adj1" fmla="val 98231"/>
                <a:gd name="adj2" fmla="val 110542"/>
                <a:gd name="adj3" fmla="val 16667"/>
              </a:avLst>
            </a:prstGeom>
            <a:solidFill>
              <a:schemeClr val="accent1">
                <a:alpha val="50000"/>
              </a:schemeClr>
            </a:solidFill>
            <a:ln w="1905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b="0" dirty="0">
                  <a:solidFill>
                    <a:srgbClr val="000080"/>
                  </a:solidFill>
                  <a:latin typeface="Arial" charset="0"/>
                </a:rPr>
                <a:t>Magnetic </a:t>
              </a:r>
            </a:p>
            <a:p>
              <a:r>
                <a:rPr lang="en-US" sz="1200" b="0" dirty="0">
                  <a:solidFill>
                    <a:srgbClr val="000080"/>
                  </a:solidFill>
                  <a:latin typeface="Arial" charset="0"/>
                </a:rPr>
                <a:t>phase transition</a:t>
              </a:r>
              <a:endParaRPr lang="en-US" sz="1200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99086" name="Text Box 14"/>
            <p:cNvSpPr txBox="1">
              <a:spLocks noChangeArrowheads="1"/>
            </p:cNvSpPr>
            <p:nvPr/>
          </p:nvSpPr>
          <p:spPr bwMode="auto">
            <a:xfrm>
              <a:off x="7602538" y="3565525"/>
              <a:ext cx="1066800" cy="5492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200" b="0">
                  <a:solidFill>
                    <a:srgbClr val="FF0000"/>
                  </a:solidFill>
                  <a:latin typeface="Arial" charset="0"/>
                </a:rPr>
                <a:t>CSC </a:t>
              </a:r>
            </a:p>
            <a:p>
              <a:r>
                <a:rPr lang="en-US" sz="1200" b="0">
                  <a:solidFill>
                    <a:srgbClr val="FF0000"/>
                  </a:solidFill>
                  <a:latin typeface="Arial" charset="0"/>
                </a:rPr>
                <a:t>phase</a:t>
              </a:r>
              <a:endParaRPr lang="en-US" sz="1600" b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899087" name="Text Box 15"/>
            <p:cNvSpPr txBox="1">
              <a:spLocks noChangeArrowheads="1"/>
            </p:cNvSpPr>
            <p:nvPr/>
          </p:nvSpPr>
          <p:spPr bwMode="auto">
            <a:xfrm>
              <a:off x="3522663" y="3582988"/>
              <a:ext cx="1066800" cy="5492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200" b="0" dirty="0">
                  <a:solidFill>
                    <a:srgbClr val="FF0000"/>
                  </a:solidFill>
                  <a:latin typeface="Arial" charset="0"/>
                </a:rPr>
                <a:t>CSC </a:t>
              </a:r>
            </a:p>
            <a:p>
              <a:r>
                <a:rPr lang="en-US" sz="1200" b="0" dirty="0">
                  <a:solidFill>
                    <a:srgbClr val="FF0000"/>
                  </a:solidFill>
                  <a:latin typeface="Arial" charset="0"/>
                </a:rPr>
                <a:t>phase</a:t>
              </a:r>
              <a:endParaRPr lang="en-US" sz="1600" b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899088" name="Text Box 16"/>
            <p:cNvSpPr txBox="1">
              <a:spLocks noChangeArrowheads="1"/>
            </p:cNvSpPr>
            <p:nvPr/>
          </p:nvSpPr>
          <p:spPr bwMode="auto">
            <a:xfrm>
              <a:off x="1447800" y="4495800"/>
              <a:ext cx="1066800" cy="5492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200" b="0" dirty="0">
                  <a:solidFill>
                    <a:srgbClr val="0000FF"/>
                  </a:solidFill>
                  <a:latin typeface="Arial" charset="0"/>
                </a:rPr>
                <a:t>NG </a:t>
              </a:r>
            </a:p>
            <a:p>
              <a:r>
                <a:rPr lang="en-US" sz="1200" b="0" dirty="0">
                  <a:solidFill>
                    <a:srgbClr val="0000FF"/>
                  </a:solidFill>
                  <a:latin typeface="Arial" charset="0"/>
                </a:rPr>
                <a:t>phase</a:t>
              </a:r>
              <a:endParaRPr lang="en-US" sz="1600" b="0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899089" name="Text Box 17"/>
            <p:cNvSpPr txBox="1">
              <a:spLocks noChangeArrowheads="1"/>
            </p:cNvSpPr>
            <p:nvPr/>
          </p:nvSpPr>
          <p:spPr bwMode="auto">
            <a:xfrm>
              <a:off x="5486400" y="3124200"/>
              <a:ext cx="1066800" cy="5492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200" b="0" dirty="0">
                  <a:solidFill>
                    <a:srgbClr val="0000FF"/>
                  </a:solidFill>
                  <a:latin typeface="Arial" charset="0"/>
                </a:rPr>
                <a:t>NG </a:t>
              </a:r>
            </a:p>
            <a:p>
              <a:r>
                <a:rPr lang="en-US" sz="1200" b="0" dirty="0">
                  <a:solidFill>
                    <a:srgbClr val="0000FF"/>
                  </a:solidFill>
                  <a:latin typeface="Arial" charset="0"/>
                </a:rPr>
                <a:t>phase</a:t>
              </a:r>
              <a:endParaRPr lang="en-US" sz="1600" b="0" dirty="0">
                <a:solidFill>
                  <a:srgbClr val="0000FF"/>
                </a:solidFill>
                <a:latin typeface="Arial" charset="0"/>
              </a:endParaRPr>
            </a:p>
          </p:txBody>
        </p:sp>
      </p:grpSp>
      <p:sp>
        <p:nvSpPr>
          <p:cNvPr id="20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71472" y="6215082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0" lang="en-US" sz="1800" b="0" dirty="0" smtClean="0">
                <a:solidFill>
                  <a:srgbClr val="000080"/>
                </a:solidFill>
                <a:latin typeface="Arial" charset="0"/>
              </a:rPr>
              <a:t>1st order magnetic phase transition at  </a:t>
            </a:r>
            <a:r>
              <a:rPr kumimoji="0" lang="en-US" sz="1800" b="0" i="1" dirty="0" smtClean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</a:t>
            </a:r>
            <a:r>
              <a:rPr kumimoji="0" lang="en-US" sz="1800" b="0" baseline="-25000" dirty="0" smtClean="0">
                <a:solidFill>
                  <a:srgbClr val="000080"/>
                </a:solidFill>
                <a:latin typeface="Arial" charset="0"/>
              </a:rPr>
              <a:t>c</a:t>
            </a:r>
            <a:endParaRPr kumimoji="0" lang="en-US" sz="1800" b="0" baseline="-25000" dirty="0">
              <a:solidFill>
                <a:srgbClr val="000080"/>
              </a:solidFill>
              <a:latin typeface="Arial" charset="0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285720" y="571480"/>
            <a:ext cx="7143800" cy="2500331"/>
            <a:chOff x="285720" y="571480"/>
            <a:chExt cx="7143800" cy="250033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20" y="1000108"/>
              <a:ext cx="5929354" cy="972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0034" y="1857365"/>
              <a:ext cx="6408308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직사각형 26"/>
            <p:cNvSpPr/>
            <p:nvPr/>
          </p:nvSpPr>
          <p:spPr>
            <a:xfrm>
              <a:off x="500034" y="571480"/>
              <a:ext cx="69294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80"/>
                  </a:solidFill>
                  <a:latin typeface="Arial Black" pitchFamily="16" charset="0"/>
                </a:rPr>
                <a:t>Magnetic susceptibility at finite </a:t>
              </a:r>
              <a:r>
                <a:rPr lang="en-US" dirty="0" smtClean="0">
                  <a:solidFill>
                    <a:srgbClr val="000080"/>
                  </a:solidFill>
                  <a:latin typeface="Arial Black" pitchFamily="16" charset="0"/>
                  <a:sym typeface="Symbol" pitchFamily="16" charset="2"/>
                </a:rPr>
                <a:t></a:t>
              </a:r>
              <a:endParaRPr lang="en-US" dirty="0">
                <a:solidFill>
                  <a:srgbClr val="000080"/>
                </a:solidFill>
                <a:latin typeface="Arial Black" pitchFamily="16" charset="0"/>
              </a:endParaRPr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41731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41732" name="Text Box 4"/>
          <p:cNvSpPr txBox="1">
            <a:spLocks noChangeArrowheads="1"/>
          </p:cNvSpPr>
          <p:nvPr/>
        </p:nvSpPr>
        <p:spPr bwMode="auto">
          <a:xfrm>
            <a:off x="439738" y="809625"/>
            <a:ext cx="8382000" cy="51090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Pion weak decay constant at fin</a:t>
            </a:r>
            <a:r>
              <a:rPr lang="en-US" altLang="ko-KR" sz="2400" dirty="0">
                <a:solidFill>
                  <a:srgbClr val="000080"/>
                </a:solidFill>
                <a:latin typeface="Arial Black" pitchFamily="16" charset="0"/>
                <a:ea typeface="굴림" pitchFamily="16" charset="-127"/>
              </a:rPr>
              <a:t>ite 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  <a:sym typeface="Symbol" pitchFamily="16" charset="2"/>
              </a:rPr>
              <a:t></a:t>
            </a:r>
            <a:r>
              <a:rPr lang="en-US" altLang="ko-KR" sz="2400" dirty="0">
                <a:solidFill>
                  <a:srgbClr val="000080"/>
                </a:solidFill>
                <a:latin typeface="Arial Black" pitchFamily="16" charset="0"/>
                <a:ea typeface="굴림" pitchFamily="16" charset="-127"/>
              </a:rPr>
              <a:t> </a:t>
            </a:r>
          </a:p>
          <a:p>
            <a:pPr algn="l"/>
            <a:r>
              <a:rPr kumimoji="0" lang="en-US" sz="2000" b="0" dirty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Pion-to-vacuum transition matrix  element</a:t>
            </a:r>
          </a:p>
          <a:p>
            <a:pPr algn="l" eaLnBrk="0" hangingPunct="0">
              <a:spcBef>
                <a:spcPct val="0"/>
              </a:spcBef>
            </a:pPr>
            <a:endParaRPr kumimoji="0" lang="en-US" sz="2000" b="0" dirty="0">
              <a:solidFill>
                <a:srgbClr val="000080"/>
              </a:solidFill>
              <a:latin typeface="Arial" charset="0"/>
              <a:ea typeface="굴림" pitchFamily="16" charset="-127"/>
            </a:endParaRPr>
          </a:p>
          <a:p>
            <a:pPr algn="l" eaLnBrk="0" hangingPunct="0">
              <a:spcBef>
                <a:spcPct val="0"/>
              </a:spcBef>
            </a:pPr>
            <a:endParaRPr kumimoji="0" lang="en-US" sz="2000" b="0" dirty="0">
              <a:solidFill>
                <a:srgbClr val="000080"/>
              </a:solidFill>
              <a:latin typeface="Arial" charset="0"/>
              <a:ea typeface="굴림" pitchFamily="16" charset="-127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0" lang="en-US" sz="2000" b="0" dirty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Separation for the time and space components</a:t>
            </a:r>
          </a:p>
          <a:p>
            <a:pPr algn="l" eaLnBrk="0" hangingPunct="0">
              <a:spcBef>
                <a:spcPct val="0"/>
              </a:spcBef>
            </a:pPr>
            <a:endParaRPr kumimoji="0" lang="en-US" sz="2000" b="0" dirty="0">
              <a:solidFill>
                <a:srgbClr val="000080"/>
              </a:solidFill>
              <a:latin typeface="Arial" charset="0"/>
              <a:ea typeface="굴림" pitchFamily="16" charset="-127"/>
            </a:endParaRPr>
          </a:p>
          <a:p>
            <a:pPr algn="l" eaLnBrk="0" hangingPunct="0">
              <a:spcBef>
                <a:spcPct val="0"/>
              </a:spcBef>
            </a:pPr>
            <a:endParaRPr kumimoji="0" lang="en-US" sz="2000" b="0" dirty="0">
              <a:solidFill>
                <a:srgbClr val="000080"/>
              </a:solidFill>
              <a:latin typeface="Arial" charset="0"/>
              <a:ea typeface="굴림" pitchFamily="16" charset="-127"/>
            </a:endParaRPr>
          </a:p>
          <a:p>
            <a:pPr algn="l" eaLnBrk="0" hangingPunct="0">
              <a:spcBef>
                <a:spcPct val="0"/>
              </a:spcBef>
            </a:pPr>
            <a:endParaRPr kumimoji="0" lang="en-US" sz="2000" b="0" dirty="0">
              <a:solidFill>
                <a:srgbClr val="000080"/>
              </a:solidFill>
              <a:latin typeface="Arial" charset="0"/>
              <a:ea typeface="굴림" pitchFamily="16" charset="-127"/>
            </a:endParaRPr>
          </a:p>
          <a:p>
            <a:pPr algn="l" eaLnBrk="0" hangingPunct="0">
              <a:spcBef>
                <a:spcPct val="0"/>
              </a:spcBef>
            </a:pPr>
            <a:endParaRPr kumimoji="0" lang="en-US" sz="2000" b="0" dirty="0">
              <a:solidFill>
                <a:srgbClr val="000080"/>
              </a:solidFill>
              <a:latin typeface="Arial" charset="0"/>
              <a:ea typeface="굴림" pitchFamily="16" charset="-127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0" lang="en-US" sz="2000" b="0" dirty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Effective chiral action with</a:t>
            </a:r>
            <a:r>
              <a:rPr kumimoji="0" lang="en-US" sz="2000" b="0" dirty="0">
                <a:solidFill>
                  <a:srgbClr val="000080"/>
                </a:solidFill>
                <a:latin typeface="Times New Roman" pitchFamily="16" charset="0"/>
                <a:ea typeface="굴림" pitchFamily="16" charset="-127"/>
              </a:rPr>
              <a:t> </a:t>
            </a:r>
            <a:r>
              <a:rPr kumimoji="0" lang="en-US" sz="2000" b="0" i="1" dirty="0">
                <a:solidFill>
                  <a:srgbClr val="000080"/>
                </a:solidFill>
                <a:latin typeface="Arial" charset="0"/>
                <a:ea typeface="굴림" pitchFamily="16" charset="-127"/>
                <a:sym typeface="Symbol" pitchFamily="16" charset="2"/>
              </a:rPr>
              <a:t></a:t>
            </a:r>
            <a:endParaRPr kumimoji="0" lang="en-US" sz="2000" b="0" dirty="0">
              <a:solidFill>
                <a:srgbClr val="000080"/>
              </a:solidFill>
              <a:latin typeface="Arial" charset="0"/>
              <a:ea typeface="굴림" pitchFamily="16" charset="-127"/>
            </a:endParaRPr>
          </a:p>
          <a:p>
            <a:pPr algn="l" eaLnBrk="0" hangingPunct="0">
              <a:spcBef>
                <a:spcPct val="0"/>
              </a:spcBef>
            </a:pPr>
            <a:endParaRPr kumimoji="0" lang="en-US" sz="2000" b="0" dirty="0">
              <a:solidFill>
                <a:srgbClr val="000080"/>
              </a:solidFill>
              <a:latin typeface="Arial" charset="0"/>
              <a:ea typeface="굴림" pitchFamily="16" charset="-127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Times New Roman" pitchFamily="16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0" lang="en-US" sz="2000" b="0" dirty="0">
                <a:solidFill>
                  <a:srgbClr val="000080"/>
                </a:solidFill>
                <a:latin typeface="Arial" charset="0"/>
              </a:rPr>
              <a:t>Renormalized auxiliary pion field corresponding to the physical one </a:t>
            </a:r>
          </a:p>
          <a:p>
            <a:pPr algn="l"/>
            <a:endParaRPr lang="en-US" sz="2400" b="0" i="1" dirty="0">
              <a:solidFill>
                <a:srgbClr val="000080"/>
              </a:solidFill>
              <a:latin typeface="Arial Black" pitchFamily="16" charset="0"/>
            </a:endParaRPr>
          </a:p>
        </p:txBody>
      </p:sp>
      <p:pic>
        <p:nvPicPr>
          <p:cNvPr id="84173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752600"/>
            <a:ext cx="4857750" cy="631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4174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971800"/>
            <a:ext cx="8166100" cy="609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4174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55800" y="4183063"/>
            <a:ext cx="5588000" cy="6937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4174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5334000"/>
            <a:ext cx="1600200" cy="800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841748" name="Group 20"/>
          <p:cNvGrpSpPr>
            <a:grpSpLocks/>
          </p:cNvGrpSpPr>
          <p:nvPr/>
        </p:nvGrpSpPr>
        <p:grpSpPr bwMode="auto">
          <a:xfrm>
            <a:off x="-34925" y="-11112"/>
            <a:ext cx="9161463" cy="6858000"/>
            <a:chOff x="-11" y="0"/>
            <a:chExt cx="5771" cy="4320"/>
          </a:xfrm>
        </p:grpSpPr>
        <p:sp>
          <p:nvSpPr>
            <p:cNvPr id="841749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41750" name="Rectangle 22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41753" name="Rectangle 25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841754" name="Text Box 26"/>
          <p:cNvSpPr txBox="1">
            <a:spLocks noChangeArrowheads="1"/>
          </p:cNvSpPr>
          <p:nvPr/>
        </p:nvSpPr>
        <p:spPr bwMode="auto">
          <a:xfrm>
            <a:off x="2743200" y="642918"/>
            <a:ext cx="6400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b="0" dirty="0" err="1">
                <a:solidFill>
                  <a:srgbClr val="FF0000"/>
                </a:solidFill>
                <a:latin typeface="Arial" charset="0"/>
              </a:rPr>
              <a:t>S.i.N</a:t>
            </a:r>
            <a:r>
              <a:rPr lang="en-US" sz="1400" b="0" dirty="0">
                <a:solidFill>
                  <a:srgbClr val="FF0000"/>
                </a:solidFill>
                <a:latin typeface="Arial" charset="0"/>
              </a:rPr>
              <a:t>. and </a:t>
            </a:r>
            <a:r>
              <a:rPr lang="en-US" sz="1400" b="0" dirty="0" err="1">
                <a:solidFill>
                  <a:srgbClr val="FF0000"/>
                </a:solidFill>
                <a:latin typeface="Arial" charset="0"/>
              </a:rPr>
              <a:t>H.Ch.Kim</a:t>
            </a:r>
            <a:r>
              <a:rPr lang="en-US" sz="1400" b="0" dirty="0">
                <a:solidFill>
                  <a:srgbClr val="FF0000"/>
                </a:solidFill>
                <a:latin typeface="Arial" charset="0"/>
              </a:rPr>
              <a:t>, arXiv:0805.0060 [</a:t>
            </a:r>
            <a:r>
              <a:rPr lang="en-US" sz="1400" b="0" dirty="0" err="1">
                <a:solidFill>
                  <a:srgbClr val="FF0000"/>
                </a:solidFill>
                <a:latin typeface="Arial" charset="0"/>
              </a:rPr>
              <a:t>hep</a:t>
            </a:r>
            <a:r>
              <a:rPr lang="en-US" sz="1400" b="0" dirty="0">
                <a:solidFill>
                  <a:srgbClr val="FF0000"/>
                </a:solidFill>
                <a:latin typeface="Arial" charset="0"/>
              </a:rPr>
              <a:t>-ph]</a:t>
            </a:r>
            <a:r>
              <a:rPr lang="en-US" altLang="ko-KR" sz="1400" b="0" dirty="0">
                <a:solidFill>
                  <a:srgbClr val="FF0000"/>
                </a:solidFill>
                <a:latin typeface="Arial" charset="0"/>
                <a:ea typeface="굴림" pitchFamily="16" charset="-127"/>
              </a:rPr>
              <a:t>, accepted for </a:t>
            </a:r>
            <a:r>
              <a:rPr lang="en-US" altLang="ko-KR" sz="1400" b="0" dirty="0" err="1">
                <a:solidFill>
                  <a:srgbClr val="FF0000"/>
                </a:solidFill>
                <a:latin typeface="Arial" charset="0"/>
                <a:ea typeface="굴림" pitchFamily="16" charset="-127"/>
              </a:rPr>
              <a:t>publicaion</a:t>
            </a:r>
            <a:r>
              <a:rPr lang="en-US" altLang="ko-KR" sz="1400" b="0" dirty="0">
                <a:solidFill>
                  <a:srgbClr val="FF0000"/>
                </a:solidFill>
                <a:latin typeface="Arial" charset="0"/>
                <a:ea typeface="굴림" pitchFamily="16" charset="-127"/>
              </a:rPr>
              <a:t> in PLB</a:t>
            </a:r>
            <a:endParaRPr lang="en-US" sz="2400" b="0" dirty="0">
              <a:solidFill>
                <a:srgbClr val="FF0000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43779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43780" name="Text Box 4"/>
          <p:cNvSpPr txBox="1">
            <a:spLocks noChangeArrowheads="1"/>
          </p:cNvSpPr>
          <p:nvPr/>
        </p:nvSpPr>
        <p:spPr bwMode="auto">
          <a:xfrm>
            <a:off x="439738" y="803275"/>
            <a:ext cx="8382000" cy="526297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 err="1">
                <a:solidFill>
                  <a:srgbClr val="000080"/>
                </a:solidFill>
                <a:latin typeface="Arial Black" pitchFamily="16" charset="0"/>
              </a:rPr>
              <a:t>Pion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 weak decay constant at finite 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  <a:sym typeface="Symbol" pitchFamily="16" charset="2"/>
              </a:rPr>
              <a:t></a:t>
            </a:r>
            <a:endParaRPr lang="en-US" sz="240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r>
              <a:rPr kumimoji="0" lang="en-US" sz="2000" b="0" dirty="0">
                <a:solidFill>
                  <a:srgbClr val="000080"/>
                </a:solidFill>
                <a:latin typeface="Arial" charset="0"/>
              </a:rPr>
              <a:t>Effective </a:t>
            </a:r>
            <a:r>
              <a:rPr kumimoji="0" lang="en-US" sz="2000" b="0" dirty="0" err="1">
                <a:solidFill>
                  <a:srgbClr val="000080"/>
                </a:solidFill>
                <a:latin typeface="Arial" charset="0"/>
              </a:rPr>
              <a:t>chiral</a:t>
            </a:r>
            <a:r>
              <a:rPr kumimoji="0" lang="en-US" sz="2000" b="0" dirty="0">
                <a:solidFill>
                  <a:srgbClr val="000080"/>
                </a:solidFill>
                <a:latin typeface="Arial" charset="0"/>
              </a:rPr>
              <a:t> action with axial-vector source</a:t>
            </a:r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kumimoji="0" lang="en-US" sz="2000" b="0" dirty="0">
                <a:solidFill>
                  <a:srgbClr val="000080"/>
                </a:solidFill>
                <a:latin typeface="Arial" charset="0"/>
              </a:rPr>
              <a:t>Using the LSZ (Lehmann-</a:t>
            </a:r>
            <a:r>
              <a:rPr kumimoji="0" lang="en-US" sz="2000" b="0" dirty="0" err="1">
                <a:solidFill>
                  <a:srgbClr val="000080"/>
                </a:solidFill>
                <a:latin typeface="Arial" charset="0"/>
              </a:rPr>
              <a:t>Symanzik</a:t>
            </a:r>
            <a:r>
              <a:rPr kumimoji="0" lang="en-US" sz="2000" b="0" dirty="0">
                <a:solidFill>
                  <a:srgbClr val="000080"/>
                </a:solidFill>
                <a:latin typeface="Arial" charset="0"/>
              </a:rPr>
              <a:t>-Zimmermann) reduction formula</a:t>
            </a:r>
            <a:endParaRPr lang="en-US" sz="24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Times New Roman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Times New Roman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i="1" dirty="0">
              <a:solidFill>
                <a:srgbClr val="000080"/>
              </a:solidFill>
              <a:latin typeface="Arial Black" pitchFamily="16" charset="0"/>
            </a:endParaRPr>
          </a:p>
        </p:txBody>
      </p:sp>
      <p:pic>
        <p:nvPicPr>
          <p:cNvPr id="84378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05000"/>
            <a:ext cx="7975600" cy="684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4378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352800"/>
            <a:ext cx="6705600" cy="126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4378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800600"/>
            <a:ext cx="7543800" cy="714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843792" name="Group 16"/>
          <p:cNvGrpSpPr>
            <a:grpSpLocks/>
          </p:cNvGrpSpPr>
          <p:nvPr/>
        </p:nvGrpSpPr>
        <p:grpSpPr bwMode="auto">
          <a:xfrm>
            <a:off x="-34925" y="6350"/>
            <a:ext cx="9161463" cy="6858000"/>
            <a:chOff x="-11" y="0"/>
            <a:chExt cx="5771" cy="4320"/>
          </a:xfrm>
        </p:grpSpPr>
        <p:sp>
          <p:nvSpPr>
            <p:cNvPr id="843793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43794" name="Rectangle 18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43797" name="Rectangle 21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6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45827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45828" name="Text Box 4"/>
          <p:cNvSpPr txBox="1">
            <a:spLocks noChangeArrowheads="1"/>
          </p:cNvSpPr>
          <p:nvPr/>
        </p:nvSpPr>
        <p:spPr bwMode="auto">
          <a:xfrm>
            <a:off x="439738" y="820738"/>
            <a:ext cx="8382000" cy="526297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 err="1">
                <a:solidFill>
                  <a:srgbClr val="000080"/>
                </a:solidFill>
                <a:latin typeface="Arial Black" pitchFamily="16" charset="0"/>
              </a:rPr>
              <a:t>Pion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 weak decay constant at finite 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  <a:sym typeface="Symbol" pitchFamily="16" charset="2"/>
              </a:rPr>
              <a:t></a:t>
            </a:r>
          </a:p>
          <a:p>
            <a:pPr algn="l"/>
            <a:r>
              <a:rPr kumimoji="0" lang="en-US" sz="2000" b="0" dirty="0">
                <a:solidFill>
                  <a:srgbClr val="000080"/>
                </a:solidFill>
                <a:latin typeface="Arial" charset="0"/>
              </a:rPr>
              <a:t>Analytic expression for the </a:t>
            </a:r>
            <a:r>
              <a:rPr kumimoji="0" lang="en-US" sz="2000" b="0" dirty="0" err="1">
                <a:solidFill>
                  <a:srgbClr val="000080"/>
                </a:solidFill>
                <a:latin typeface="Arial" charset="0"/>
              </a:rPr>
              <a:t>pion</a:t>
            </a:r>
            <a:r>
              <a:rPr kumimoji="0" lang="en-US" sz="2000" b="0" dirty="0">
                <a:solidFill>
                  <a:srgbClr val="000080"/>
                </a:solidFill>
                <a:latin typeface="Arial" charset="0"/>
              </a:rPr>
              <a:t> weak decay constant</a:t>
            </a: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i="1" dirty="0">
              <a:solidFill>
                <a:srgbClr val="000080"/>
              </a:solidFill>
              <a:latin typeface="Arial Black" pitchFamily="16" charset="0"/>
            </a:endParaRPr>
          </a:p>
        </p:txBody>
      </p:sp>
      <p:pic>
        <p:nvPicPr>
          <p:cNvPr id="8458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54238"/>
            <a:ext cx="7924800" cy="20367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4583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572000"/>
            <a:ext cx="2057400" cy="403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845838" name="Group 14"/>
          <p:cNvGrpSpPr>
            <a:grpSpLocks/>
          </p:cNvGrpSpPr>
          <p:nvPr/>
        </p:nvGrpSpPr>
        <p:grpSpPr bwMode="auto">
          <a:xfrm>
            <a:off x="-34925" y="6350"/>
            <a:ext cx="9161463" cy="6858000"/>
            <a:chOff x="-11" y="0"/>
            <a:chExt cx="5771" cy="4320"/>
          </a:xfrm>
        </p:grpSpPr>
        <p:sp>
          <p:nvSpPr>
            <p:cNvPr id="84583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45840" name="Rectangle 16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45843" name="Rectangle 19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6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47875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439738" y="838200"/>
            <a:ext cx="8382000" cy="5170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 err="1">
                <a:solidFill>
                  <a:srgbClr val="000080"/>
                </a:solidFill>
                <a:latin typeface="Arial Black" pitchFamily="16" charset="0"/>
              </a:rPr>
              <a:t>Pion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 weak decay constant at finite 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  <a:sym typeface="Symbol" pitchFamily="16" charset="2"/>
              </a:rPr>
              <a:t></a:t>
            </a:r>
            <a:endParaRPr lang="en-US" sz="240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r>
              <a:rPr kumimoji="0" lang="en-US" sz="2000" b="0" dirty="0">
                <a:solidFill>
                  <a:srgbClr val="000080"/>
                </a:solidFill>
                <a:latin typeface="Arial" charset="0"/>
              </a:rPr>
              <a:t>Local contributions</a:t>
            </a:r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kumimoji="0" lang="en-US" sz="2000" b="0" dirty="0">
                <a:solidFill>
                  <a:srgbClr val="000080"/>
                </a:solidFill>
                <a:latin typeface="Arial" charset="0"/>
              </a:rPr>
              <a:t>Nonlocal contributions</a:t>
            </a:r>
            <a:endParaRPr lang="en-US" sz="24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kumimoji="0" lang="en-US" sz="2000" b="0" dirty="0">
                <a:solidFill>
                  <a:srgbClr val="000080"/>
                </a:solidFill>
                <a:latin typeface="Arial" charset="0"/>
              </a:rPr>
              <a:t>When the  density switched off,</a:t>
            </a:r>
            <a:endParaRPr lang="en-US" sz="24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i="1" dirty="0">
              <a:solidFill>
                <a:srgbClr val="000080"/>
              </a:solidFill>
              <a:latin typeface="Arial" charset="0"/>
            </a:endParaRPr>
          </a:p>
        </p:txBody>
      </p:sp>
      <p:pic>
        <p:nvPicPr>
          <p:cNvPr id="84788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76400"/>
            <a:ext cx="6934200" cy="1289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4788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352800"/>
            <a:ext cx="8026400" cy="939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4788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953000"/>
            <a:ext cx="7658100" cy="819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847889" name="Group 17"/>
          <p:cNvGrpSpPr>
            <a:grpSpLocks/>
          </p:cNvGrpSpPr>
          <p:nvPr/>
        </p:nvGrpSpPr>
        <p:grpSpPr bwMode="auto">
          <a:xfrm>
            <a:off x="-34925" y="6350"/>
            <a:ext cx="9161463" cy="6858000"/>
            <a:chOff x="-11" y="0"/>
            <a:chExt cx="5771" cy="4320"/>
          </a:xfrm>
        </p:grpSpPr>
        <p:sp>
          <p:nvSpPr>
            <p:cNvPr id="847890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47891" name="Rectangle 19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47894" name="Rectangle 22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6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97027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97028" name="Text Box 4"/>
          <p:cNvSpPr txBox="1">
            <a:spLocks noChangeArrowheads="1"/>
          </p:cNvSpPr>
          <p:nvPr/>
        </p:nvSpPr>
        <p:spPr bwMode="auto">
          <a:xfrm>
            <a:off x="439738" y="814388"/>
            <a:ext cx="8382000" cy="48013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 err="1">
                <a:solidFill>
                  <a:srgbClr val="000080"/>
                </a:solidFill>
                <a:latin typeface="Arial Black" pitchFamily="16" charset="0"/>
              </a:rPr>
              <a:t>Pion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 weak decay constant at finite 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  <a:sym typeface="Symbol" pitchFamily="16" charset="2"/>
              </a:rPr>
              <a:t></a:t>
            </a:r>
            <a:endParaRPr lang="en-US" sz="240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r>
              <a:rPr kumimoji="0" lang="en-US" sz="2000" b="0" dirty="0">
                <a:solidFill>
                  <a:srgbClr val="000080"/>
                </a:solidFill>
                <a:latin typeface="Arial" charset="0"/>
              </a:rPr>
              <a:t>Time component &gt; Space component</a:t>
            </a:r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i="1" dirty="0">
              <a:solidFill>
                <a:srgbClr val="000080"/>
              </a:solidFill>
              <a:latin typeface="Arial Black" pitchFamily="16" charset="0"/>
            </a:endParaRPr>
          </a:p>
        </p:txBody>
      </p:sp>
      <p:pic>
        <p:nvPicPr>
          <p:cNvPr id="897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676400"/>
            <a:ext cx="6400800" cy="126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897030" name="Group 6"/>
          <p:cNvGrpSpPr>
            <a:grpSpLocks/>
          </p:cNvGrpSpPr>
          <p:nvPr/>
        </p:nvGrpSpPr>
        <p:grpSpPr bwMode="auto">
          <a:xfrm>
            <a:off x="-34925" y="-11112"/>
            <a:ext cx="9161463" cy="6858000"/>
            <a:chOff x="-11" y="0"/>
            <a:chExt cx="5771" cy="4320"/>
          </a:xfrm>
        </p:grpSpPr>
        <p:sp>
          <p:nvSpPr>
            <p:cNvPr id="89703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97032" name="Rectangle 8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97035" name="Rectangle 11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897036" name="Text Box 12"/>
          <p:cNvSpPr txBox="1">
            <a:spLocks noChangeArrowheads="1"/>
          </p:cNvSpPr>
          <p:nvPr/>
        </p:nvSpPr>
        <p:spPr bwMode="auto">
          <a:xfrm>
            <a:off x="5486400" y="3962400"/>
            <a:ext cx="10668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CSC </a:t>
            </a:r>
          </a:p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phase</a:t>
            </a:r>
            <a:endParaRPr lang="en-US" sz="16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97037" name="Text Box 13"/>
          <p:cNvSpPr txBox="1">
            <a:spLocks noChangeArrowheads="1"/>
          </p:cNvSpPr>
          <p:nvPr/>
        </p:nvSpPr>
        <p:spPr bwMode="auto">
          <a:xfrm>
            <a:off x="3276600" y="4784725"/>
            <a:ext cx="10668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0">
                <a:solidFill>
                  <a:srgbClr val="0000FF"/>
                </a:solidFill>
                <a:latin typeface="Arial" charset="0"/>
              </a:rPr>
              <a:t>NG </a:t>
            </a:r>
          </a:p>
          <a:p>
            <a:r>
              <a:rPr lang="en-US" sz="1200" b="0">
                <a:solidFill>
                  <a:srgbClr val="0000FF"/>
                </a:solidFill>
                <a:latin typeface="Arial" charset="0"/>
              </a:rPr>
              <a:t>phase</a:t>
            </a:r>
            <a:endParaRPr lang="en-US" sz="1600" b="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897038" name="Group 14"/>
          <p:cNvGrpSpPr>
            <a:grpSpLocks/>
          </p:cNvGrpSpPr>
          <p:nvPr/>
        </p:nvGrpSpPr>
        <p:grpSpPr bwMode="auto">
          <a:xfrm>
            <a:off x="2362200" y="2971800"/>
            <a:ext cx="4325938" cy="3427413"/>
            <a:chOff x="1488" y="1872"/>
            <a:chExt cx="2725" cy="2159"/>
          </a:xfrm>
        </p:grpSpPr>
        <p:pic>
          <p:nvPicPr>
            <p:cNvPr id="897039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88" y="1872"/>
              <a:ext cx="2664" cy="215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897040" name="Line 16"/>
            <p:cNvSpPr>
              <a:spLocks noChangeShapeType="1"/>
            </p:cNvSpPr>
            <p:nvPr/>
          </p:nvSpPr>
          <p:spPr bwMode="auto">
            <a:xfrm flipH="1" flipV="1">
              <a:off x="3925" y="3024"/>
              <a:ext cx="288" cy="0"/>
            </a:xfrm>
            <a:prstGeom prst="line">
              <a:avLst/>
            </a:prstGeom>
            <a:noFill/>
            <a:ln w="57150">
              <a:solidFill>
                <a:srgbClr val="993366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97041" name="Line 17"/>
            <p:cNvSpPr>
              <a:spLocks noChangeShapeType="1"/>
            </p:cNvSpPr>
            <p:nvPr/>
          </p:nvSpPr>
          <p:spPr bwMode="auto">
            <a:xfrm flipH="1" flipV="1">
              <a:off x="3925" y="3253"/>
              <a:ext cx="288" cy="0"/>
            </a:xfrm>
            <a:prstGeom prst="line">
              <a:avLst/>
            </a:prstGeom>
            <a:noFill/>
            <a:ln w="57150">
              <a:solidFill>
                <a:srgbClr val="993366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20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49923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49924" name="Text Box 4"/>
          <p:cNvSpPr txBox="1">
            <a:spLocks noChangeArrowheads="1"/>
          </p:cNvSpPr>
          <p:nvPr/>
        </p:nvSpPr>
        <p:spPr bwMode="auto">
          <a:xfrm>
            <a:off x="439738" y="762000"/>
            <a:ext cx="8382000" cy="58169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Pion weak decay constant at finite 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  <a:sym typeface="Symbol" pitchFamily="16" charset="2"/>
              </a:rPr>
              <a:t></a:t>
            </a:r>
            <a:endParaRPr lang="en-US" sz="240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r>
              <a:rPr kumimoji="0" lang="en-US" altLang="ko-KR" sz="2000" b="0" dirty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Comparison with the in-medium </a:t>
            </a:r>
            <a:r>
              <a:rPr kumimoji="0" lang="en-US" altLang="ko-KR" sz="2000" b="0" dirty="0" err="1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ChPT</a:t>
            </a:r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r>
              <a:rPr kumimoji="0" lang="en-US" altLang="ko-KR" sz="2000" b="0" dirty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Comparison with the </a:t>
            </a:r>
            <a:r>
              <a:rPr lang="en-US" sz="2000" b="0" dirty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sz="2000" b="0" dirty="0">
                <a:solidFill>
                  <a:srgbClr val="00FF00"/>
                </a:solidFill>
                <a:latin typeface="Arial" charset="0"/>
              </a:rPr>
              <a:t>C</a:t>
            </a:r>
            <a:r>
              <a:rPr lang="en-US" sz="2000" b="0" dirty="0">
                <a:solidFill>
                  <a:srgbClr val="0000FF"/>
                </a:solidFill>
                <a:latin typeface="Arial" charset="0"/>
              </a:rPr>
              <a:t>D</a:t>
            </a:r>
            <a:r>
              <a:rPr kumimoji="0" lang="en-US" altLang="ko-KR" sz="2000" b="0" dirty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 </a:t>
            </a:r>
            <a:r>
              <a:rPr kumimoji="0" lang="en-US" altLang="ko-KR" sz="2000" b="0" dirty="0" err="1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sumrule</a:t>
            </a:r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i="1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i="1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i="1" dirty="0">
              <a:solidFill>
                <a:srgbClr val="000080"/>
              </a:solidFill>
              <a:latin typeface="Arial Black" pitchFamily="16" charset="0"/>
            </a:endParaRPr>
          </a:p>
        </p:txBody>
      </p:sp>
      <p:grpSp>
        <p:nvGrpSpPr>
          <p:cNvPr id="849934" name="Group 14"/>
          <p:cNvGrpSpPr>
            <a:grpSpLocks/>
          </p:cNvGrpSpPr>
          <p:nvPr/>
        </p:nvGrpSpPr>
        <p:grpSpPr bwMode="auto">
          <a:xfrm>
            <a:off x="-34925" y="-11112"/>
            <a:ext cx="9161463" cy="6858000"/>
            <a:chOff x="-11" y="0"/>
            <a:chExt cx="5771" cy="4320"/>
          </a:xfrm>
        </p:grpSpPr>
        <p:sp>
          <p:nvSpPr>
            <p:cNvPr id="84993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49936" name="Rectangle 16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49939" name="Rectangle 19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849954" name="Group 34"/>
          <p:cNvGrpSpPr>
            <a:grpSpLocks/>
          </p:cNvGrpSpPr>
          <p:nvPr/>
        </p:nvGrpSpPr>
        <p:grpSpPr bwMode="auto">
          <a:xfrm>
            <a:off x="685800" y="1831975"/>
            <a:ext cx="5486400" cy="1825625"/>
            <a:chOff x="816" y="1058"/>
            <a:chExt cx="3888" cy="1390"/>
          </a:xfrm>
        </p:grpSpPr>
        <p:pic>
          <p:nvPicPr>
            <p:cNvPr id="849952" name="Picture 3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1058"/>
              <a:ext cx="3888" cy="113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849953" name="Picture 3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4" y="2192"/>
              <a:ext cx="1840" cy="25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49955" name="Picture 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495800"/>
            <a:ext cx="5022850" cy="15827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849956" name="AutoShape 36"/>
          <p:cNvSpPr>
            <a:spLocks/>
          </p:cNvSpPr>
          <p:nvPr/>
        </p:nvSpPr>
        <p:spPr bwMode="auto">
          <a:xfrm>
            <a:off x="6248400" y="2057400"/>
            <a:ext cx="609600" cy="3429000"/>
          </a:xfrm>
          <a:prstGeom prst="rightBrace">
            <a:avLst>
              <a:gd name="adj1" fmla="val 46875"/>
              <a:gd name="adj2" fmla="val 50000"/>
            </a:avLst>
          </a:prstGeom>
          <a:noFill/>
          <a:ln w="28575">
            <a:solidFill>
              <a:srgbClr val="00008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49957" name="Text Box 37"/>
          <p:cNvSpPr txBox="1">
            <a:spLocks noChangeArrowheads="1"/>
          </p:cNvSpPr>
          <p:nvPr/>
        </p:nvSpPr>
        <p:spPr bwMode="auto">
          <a:xfrm>
            <a:off x="6705600" y="3184525"/>
            <a:ext cx="2057400" cy="1158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en-US" altLang="ko-KR" sz="2000" b="0" i="1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F </a:t>
            </a:r>
            <a:r>
              <a:rPr kumimoji="0" lang="en-US" altLang="ko-KR" sz="2000" b="0" baseline="3000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s </a:t>
            </a:r>
            <a:r>
              <a:rPr kumimoji="0" lang="en-US" altLang="ko-KR" sz="2000" b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/ </a:t>
            </a:r>
            <a:r>
              <a:rPr kumimoji="0" lang="en-US" altLang="ko-KR" sz="2000" b="0" i="1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F </a:t>
            </a:r>
            <a:r>
              <a:rPr kumimoji="0" lang="en-US" altLang="ko-KR" sz="2000" b="0" baseline="3000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t</a:t>
            </a:r>
            <a:r>
              <a:rPr kumimoji="0" lang="en-US" altLang="ko-KR" sz="2000" b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 &lt; 0.5</a:t>
            </a:r>
          </a:p>
          <a:p>
            <a:r>
              <a:rPr kumimoji="0" lang="en-US" altLang="ko-KR" sz="2000" b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Critical</a:t>
            </a:r>
            <a:r>
              <a:rPr kumimoji="0" lang="en-US" altLang="ko-KR" sz="2000" b="0" i="1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 p</a:t>
            </a:r>
            <a:r>
              <a:rPr kumimoji="0" lang="en-US" altLang="ko-KR" sz="2000" b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-wave contribution</a:t>
            </a:r>
            <a:endParaRPr kumimoji="0" lang="en-US" sz="2000" b="0">
              <a:solidFill>
                <a:srgbClr val="000080"/>
              </a:solidFill>
              <a:latin typeface="Arial" charset="0"/>
              <a:ea typeface="굴림" pitchFamily="16" charset="-127"/>
            </a:endParaRPr>
          </a:p>
        </p:txBody>
      </p:sp>
      <p:sp>
        <p:nvSpPr>
          <p:cNvPr id="849958" name="Text Box 38"/>
          <p:cNvSpPr txBox="1">
            <a:spLocks noChangeArrowheads="1"/>
          </p:cNvSpPr>
          <p:nvPr/>
        </p:nvSpPr>
        <p:spPr bwMode="auto">
          <a:xfrm>
            <a:off x="2071670" y="1500174"/>
            <a:ext cx="43434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Arial" charset="0"/>
              </a:rPr>
              <a:t>K.Kirchbach</a:t>
            </a:r>
            <a:r>
              <a:rPr lang="en-US" sz="1400" dirty="0">
                <a:solidFill>
                  <a:srgbClr val="FF0000"/>
                </a:solidFill>
                <a:latin typeface="Arial" charset="0"/>
              </a:rPr>
              <a:t> and </a:t>
            </a:r>
            <a:r>
              <a:rPr lang="en-US" sz="1400" dirty="0" err="1">
                <a:solidFill>
                  <a:srgbClr val="FF0000"/>
                </a:solidFill>
                <a:latin typeface="Arial" charset="0"/>
              </a:rPr>
              <a:t>A.Wirzba</a:t>
            </a:r>
            <a:r>
              <a:rPr lang="en-US" sz="1400" dirty="0">
                <a:solidFill>
                  <a:srgbClr val="FF0000"/>
                </a:solidFill>
                <a:latin typeface="Arial" charset="0"/>
              </a:rPr>
              <a:t>, NPA616, 648 (1997)</a:t>
            </a:r>
          </a:p>
        </p:txBody>
      </p:sp>
      <p:sp>
        <p:nvSpPr>
          <p:cNvPr id="849960" name="Text Box 40"/>
          <p:cNvSpPr txBox="1">
            <a:spLocks noChangeArrowheads="1"/>
          </p:cNvSpPr>
          <p:nvPr/>
        </p:nvSpPr>
        <p:spPr bwMode="auto">
          <a:xfrm>
            <a:off x="2590800" y="4191000"/>
            <a:ext cx="43434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Arial" charset="0"/>
              </a:rPr>
              <a:t>H.c.Kim</a:t>
            </a:r>
            <a:r>
              <a:rPr lang="en-US" sz="1400" dirty="0">
                <a:solidFill>
                  <a:srgbClr val="FF0000"/>
                </a:solidFill>
                <a:latin typeface="Arial" charset="0"/>
              </a:rPr>
              <a:t> and </a:t>
            </a:r>
            <a:r>
              <a:rPr lang="en-US" sz="1400" dirty="0" err="1">
                <a:solidFill>
                  <a:srgbClr val="FF0000"/>
                </a:solidFill>
                <a:latin typeface="Arial" charset="0"/>
              </a:rPr>
              <a:t>M.Oka</a:t>
            </a:r>
            <a:r>
              <a:rPr lang="en-US" sz="1400" dirty="0">
                <a:solidFill>
                  <a:srgbClr val="FF0000"/>
                </a:solidFill>
                <a:latin typeface="Arial" charset="0"/>
              </a:rPr>
              <a:t>, NPA720, 386 (2003)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51971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439738" y="796925"/>
            <a:ext cx="8382000" cy="59093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Pion weak decay constant at finite 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  <a:sym typeface="Symbol" pitchFamily="16" charset="2"/>
              </a:rPr>
              <a:t></a:t>
            </a:r>
            <a:endParaRPr lang="en-US" sz="240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 eaLnBrk="0" hangingPunct="0">
              <a:spcBef>
                <a:spcPct val="0"/>
              </a:spcBef>
            </a:pPr>
            <a:endParaRPr kumimoji="0"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 eaLnBrk="0" hangingPunct="0">
              <a:spcBef>
                <a:spcPct val="0"/>
              </a:spcBef>
            </a:pPr>
            <a:endParaRPr kumimoji="0"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0" lang="en-US" sz="2000" b="0" dirty="0">
                <a:solidFill>
                  <a:srgbClr val="000080"/>
                </a:solidFill>
                <a:latin typeface="Arial" charset="0"/>
              </a:rPr>
              <a:t>Changes of the pion properties with </a:t>
            </a:r>
            <a:r>
              <a:rPr kumimoji="0" lang="en-US" sz="2000" b="0" i="1" dirty="0" smtClean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</a:t>
            </a:r>
          </a:p>
          <a:p>
            <a:pPr algn="l" eaLnBrk="0" hangingPunct="0">
              <a:spcBef>
                <a:spcPct val="0"/>
              </a:spcBef>
            </a:pPr>
            <a:endParaRPr kumimoji="0" lang="en-US" sz="2000" b="0" i="1" dirty="0" smtClean="0">
              <a:solidFill>
                <a:srgbClr val="000080"/>
              </a:solidFill>
              <a:latin typeface="Arial" charset="0"/>
              <a:sym typeface="Symbol" pitchFamily="16" charset="2"/>
            </a:endParaRPr>
          </a:p>
          <a:p>
            <a:pPr algn="l" eaLnBrk="0" hangingPunct="0">
              <a:spcBef>
                <a:spcPct val="0"/>
              </a:spcBef>
            </a:pPr>
            <a:endParaRPr kumimoji="0" lang="en-US" sz="2000" b="0" i="1" dirty="0" smtClean="0">
              <a:solidFill>
                <a:srgbClr val="000080"/>
              </a:solidFill>
              <a:latin typeface="Arial" charset="0"/>
              <a:sym typeface="Symbol" pitchFamily="16" charset="2"/>
            </a:endParaRPr>
          </a:p>
          <a:p>
            <a:pPr algn="l" eaLnBrk="0" hangingPunct="0">
              <a:spcBef>
                <a:spcPct val="0"/>
              </a:spcBef>
            </a:pPr>
            <a:endParaRPr kumimoji="0" lang="en-US" sz="2000" b="0" i="1" dirty="0" smtClean="0">
              <a:solidFill>
                <a:srgbClr val="000080"/>
              </a:solidFill>
              <a:latin typeface="Arial" charset="0"/>
              <a:sym typeface="Symbol" pitchFamily="16" charset="2"/>
            </a:endParaRPr>
          </a:p>
          <a:p>
            <a:pPr algn="l" eaLnBrk="0" hangingPunct="0">
              <a:spcBef>
                <a:spcPct val="0"/>
              </a:spcBef>
            </a:pPr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i="1" dirty="0">
              <a:solidFill>
                <a:srgbClr val="000080"/>
              </a:solidFill>
              <a:latin typeface="Arial Black" pitchFamily="16" charset="0"/>
            </a:endParaRPr>
          </a:p>
        </p:txBody>
      </p:sp>
      <p:pic>
        <p:nvPicPr>
          <p:cNvPr id="8519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506663"/>
            <a:ext cx="3124200" cy="5413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5198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524000"/>
            <a:ext cx="3733800" cy="293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851982" name="Text Box 14"/>
          <p:cNvSpPr txBox="1">
            <a:spLocks noChangeArrowheads="1"/>
          </p:cNvSpPr>
          <p:nvPr/>
        </p:nvSpPr>
        <p:spPr bwMode="auto">
          <a:xfrm>
            <a:off x="4953000" y="1660525"/>
            <a:ext cx="35814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0" lang="en-US" sz="2000" b="0">
                <a:solidFill>
                  <a:srgbClr val="000080"/>
                </a:solidFill>
                <a:latin typeface="Arial" charset="0"/>
                <a:ea typeface="ＭＳ Ｐゴシック" pitchFamily="16" charset="-128"/>
              </a:rPr>
              <a:t>GOR relation satisfied </a:t>
            </a:r>
          </a:p>
          <a:p>
            <a:pPr eaLnBrk="0" hangingPunct="0">
              <a:spcBef>
                <a:spcPct val="0"/>
              </a:spcBef>
            </a:pPr>
            <a:r>
              <a:rPr kumimoji="0" lang="en-US" sz="2000" b="0">
                <a:solidFill>
                  <a:srgbClr val="000080"/>
                </a:solidFill>
                <a:latin typeface="Arial" charset="0"/>
                <a:ea typeface="ＭＳ Ｐゴシック" pitchFamily="16" charset="-128"/>
              </a:rPr>
              <a:t> within the present framework</a:t>
            </a:r>
            <a:endParaRPr kumimoji="0" lang="ko-KR" altLang="ko-KR" sz="2000" b="0">
              <a:solidFill>
                <a:schemeClr val="accent1"/>
              </a:solidFill>
              <a:latin typeface="Arial" charset="0"/>
              <a:ea typeface="ＭＳ Ｐゴシック" pitchFamily="16" charset="-128"/>
            </a:endParaRPr>
          </a:p>
        </p:txBody>
      </p:sp>
      <p:grpSp>
        <p:nvGrpSpPr>
          <p:cNvPr id="851996" name="Group 28"/>
          <p:cNvGrpSpPr>
            <a:grpSpLocks/>
          </p:cNvGrpSpPr>
          <p:nvPr/>
        </p:nvGrpSpPr>
        <p:grpSpPr bwMode="auto">
          <a:xfrm>
            <a:off x="-34925" y="-11112"/>
            <a:ext cx="9161463" cy="6858000"/>
            <a:chOff x="-11" y="0"/>
            <a:chExt cx="5771" cy="4320"/>
          </a:xfrm>
        </p:grpSpPr>
        <p:sp>
          <p:nvSpPr>
            <p:cNvPr id="851997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51998" name="Rectangle 30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52001" name="Rectangle 33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852004" name="Text Box 36"/>
          <p:cNvSpPr txBox="1">
            <a:spLocks noChangeArrowheads="1"/>
          </p:cNvSpPr>
          <p:nvPr/>
        </p:nvSpPr>
        <p:spPr bwMode="auto">
          <a:xfrm>
            <a:off x="3581400" y="2454275"/>
            <a:ext cx="10668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CSC </a:t>
            </a:r>
          </a:p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phase</a:t>
            </a:r>
            <a:endParaRPr lang="en-US" sz="16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52008" name="Text Box 40"/>
          <p:cNvSpPr txBox="1">
            <a:spLocks noChangeArrowheads="1"/>
          </p:cNvSpPr>
          <p:nvPr/>
        </p:nvSpPr>
        <p:spPr bwMode="auto">
          <a:xfrm>
            <a:off x="1828800" y="1905000"/>
            <a:ext cx="10668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0">
                <a:solidFill>
                  <a:srgbClr val="0000FF"/>
                </a:solidFill>
                <a:latin typeface="Arial" charset="0"/>
              </a:rPr>
              <a:t>NG </a:t>
            </a:r>
          </a:p>
          <a:p>
            <a:r>
              <a:rPr lang="en-US" sz="1200" b="0">
                <a:solidFill>
                  <a:srgbClr val="0000FF"/>
                </a:solidFill>
                <a:latin typeface="Arial" charset="0"/>
              </a:rPr>
              <a:t>phase</a:t>
            </a:r>
            <a:endParaRPr lang="en-US" sz="1600" b="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852011" name="Group 43"/>
          <p:cNvGrpSpPr>
            <a:grpSpLocks/>
          </p:cNvGrpSpPr>
          <p:nvPr/>
        </p:nvGrpSpPr>
        <p:grpSpPr bwMode="auto">
          <a:xfrm>
            <a:off x="1500166" y="5072074"/>
            <a:ext cx="6273800" cy="1482725"/>
            <a:chOff x="912" y="3072"/>
            <a:chExt cx="3952" cy="934"/>
          </a:xfrm>
        </p:grpSpPr>
        <p:pic>
          <p:nvPicPr>
            <p:cNvPr id="851981" name="Picture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12" y="3072"/>
              <a:ext cx="3952" cy="9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852010" name="Rectangle 42"/>
            <p:cNvSpPr>
              <a:spLocks noChangeArrowheads="1"/>
            </p:cNvSpPr>
            <p:nvPr/>
          </p:nvSpPr>
          <p:spPr bwMode="auto">
            <a:xfrm>
              <a:off x="2326" y="3766"/>
              <a:ext cx="2496" cy="24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21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54019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54020" name="Text Box 4"/>
          <p:cNvSpPr txBox="1">
            <a:spLocks noChangeArrowheads="1"/>
          </p:cNvSpPr>
          <p:nvPr/>
        </p:nvSpPr>
        <p:spPr bwMode="auto">
          <a:xfrm>
            <a:off x="439738" y="1008063"/>
            <a:ext cx="8382000" cy="48013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Summary and Conclusion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Instanton with finite </a:t>
            </a:r>
            <a:r>
              <a:rPr lang="en-US" sz="2000" b="0" i="1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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applied to following problems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· 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Pion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EM FF for free space as an example </a:t>
            </a:r>
            <a:endParaRPr lang="ko-KR" altLang="ko-KR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· QCD magnetic susceptibility: 1st-order magnetic phase 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transition</a:t>
            </a:r>
            <a:endParaRPr lang="ko-KR" altLang="ko-KR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· 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Pion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weak decay constant at finite density: </a:t>
            </a:r>
            <a:r>
              <a:rPr lang="en-US" sz="2000" b="0" i="1" dirty="0">
                <a:solidFill>
                  <a:srgbClr val="000080"/>
                </a:solidFill>
                <a:latin typeface="Arial" charset="0"/>
              </a:rPr>
              <a:t>p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-wave contribution?</a:t>
            </a:r>
            <a:endParaRPr lang="ko-KR" altLang="ko-KR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Perspectives</a:t>
            </a:r>
            <a:endParaRPr lang="en-US" sz="240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Systematic studies for 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nonperturbative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hadron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properties with </a:t>
            </a:r>
            <a:r>
              <a:rPr kumimoji="0" lang="en-US" sz="2000" b="0" i="1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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Several works (effective 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chiral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Lagrangian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, LEC..) under progress 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Extension to the finite </a:t>
            </a:r>
            <a:r>
              <a:rPr lang="en-US" sz="2000" b="0" i="1" dirty="0">
                <a:solidFill>
                  <a:srgbClr val="000080"/>
                </a:solidFill>
                <a:latin typeface="Arial" charset="0"/>
              </a:rPr>
              <a:t>T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(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Dyon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with nontrivial 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holonomy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, 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Caloron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)</a:t>
            </a:r>
          </a:p>
          <a:p>
            <a:pPr algn="l"/>
            <a:endParaRPr lang="en-US" sz="2400" b="0" i="1" dirty="0">
              <a:solidFill>
                <a:srgbClr val="000080"/>
              </a:solidFill>
              <a:latin typeface="Arial" charset="0"/>
            </a:endParaRPr>
          </a:p>
        </p:txBody>
      </p:sp>
      <p:grpSp>
        <p:nvGrpSpPr>
          <p:cNvPr id="854027" name="Group 11"/>
          <p:cNvGrpSpPr>
            <a:grpSpLocks/>
          </p:cNvGrpSpPr>
          <p:nvPr/>
        </p:nvGrpSpPr>
        <p:grpSpPr bwMode="auto">
          <a:xfrm>
            <a:off x="-34925" y="-11112"/>
            <a:ext cx="9161463" cy="6858000"/>
            <a:chOff x="-11" y="0"/>
            <a:chExt cx="5771" cy="4320"/>
          </a:xfrm>
        </p:grpSpPr>
        <p:sp>
          <p:nvSpPr>
            <p:cNvPr id="854028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54029" name="Rectangle 13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54032" name="Rectangle 16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3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04867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04868" name="Text Box 4"/>
          <p:cNvSpPr txBox="1">
            <a:spLocks noChangeArrowheads="1"/>
          </p:cNvSpPr>
          <p:nvPr/>
        </p:nvSpPr>
        <p:spPr bwMode="auto">
          <a:xfrm>
            <a:off x="533400" y="1816100"/>
            <a:ext cx="8382000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200" dirty="0">
                <a:solidFill>
                  <a:srgbClr val="000080"/>
                </a:solidFill>
                <a:latin typeface="Arial Black" pitchFamily="16" charset="0"/>
              </a:rPr>
              <a:t>Thank you very </a:t>
            </a:r>
            <a:r>
              <a:rPr lang="en-US" sz="3200" dirty="0" smtClean="0">
                <a:solidFill>
                  <a:srgbClr val="000080"/>
                </a:solidFill>
                <a:latin typeface="Arial Black" pitchFamily="16" charset="0"/>
              </a:rPr>
              <a:t>much</a:t>
            </a:r>
            <a:br>
              <a:rPr lang="en-US" sz="3200" dirty="0" smtClean="0">
                <a:solidFill>
                  <a:srgbClr val="000080"/>
                </a:solidFill>
                <a:latin typeface="Arial Black" pitchFamily="16" charset="0"/>
              </a:rPr>
            </a:br>
            <a:r>
              <a:rPr lang="en-US" sz="3200" dirty="0" smtClean="0">
                <a:solidFill>
                  <a:srgbClr val="000080"/>
                </a:solidFill>
                <a:latin typeface="Arial Black" pitchFamily="16" charset="0"/>
              </a:rPr>
              <a:t>for </a:t>
            </a:r>
            <a:r>
              <a:rPr lang="en-US" sz="3200" dirty="0">
                <a:solidFill>
                  <a:srgbClr val="000080"/>
                </a:solidFill>
                <a:latin typeface="Arial Black" pitchFamily="16" charset="0"/>
              </a:rPr>
              <a:t>your </a:t>
            </a:r>
            <a:r>
              <a:rPr lang="en-US" sz="3200" dirty="0" smtClean="0">
                <a:solidFill>
                  <a:srgbClr val="000080"/>
                </a:solidFill>
                <a:latin typeface="Arial Black" pitchFamily="16" charset="0"/>
              </a:rPr>
              <a:t>attention!!</a:t>
            </a:r>
            <a:endParaRPr lang="en-US" sz="2400" dirty="0">
              <a:solidFill>
                <a:srgbClr val="000080"/>
              </a:solidFill>
              <a:latin typeface="Arial Black" pitchFamily="16" charset="0"/>
            </a:endParaRPr>
          </a:p>
        </p:txBody>
      </p:sp>
      <p:grpSp>
        <p:nvGrpSpPr>
          <p:cNvPr id="804933" name="Group 69"/>
          <p:cNvGrpSpPr>
            <a:grpSpLocks/>
          </p:cNvGrpSpPr>
          <p:nvPr/>
        </p:nvGrpSpPr>
        <p:grpSpPr bwMode="auto">
          <a:xfrm>
            <a:off x="-34925" y="-17462"/>
            <a:ext cx="9161463" cy="6858000"/>
            <a:chOff x="-11" y="0"/>
            <a:chExt cx="5771" cy="4320"/>
          </a:xfrm>
        </p:grpSpPr>
        <p:sp>
          <p:nvSpPr>
            <p:cNvPr id="804934" name="Rectangle 70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04935" name="Rectangle 71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04938" name="Rectangle 74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3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972" name="Group 20"/>
          <p:cNvGrpSpPr>
            <a:grpSpLocks/>
          </p:cNvGrpSpPr>
          <p:nvPr/>
        </p:nvGrpSpPr>
        <p:grpSpPr bwMode="auto">
          <a:xfrm>
            <a:off x="-34925" y="0"/>
            <a:ext cx="9161463" cy="6858000"/>
            <a:chOff x="-11" y="0"/>
            <a:chExt cx="5771" cy="4320"/>
          </a:xfrm>
        </p:grpSpPr>
        <p:sp>
          <p:nvSpPr>
            <p:cNvPr id="765973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765974" name="Rectangle 22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765977" name="Rectangle 25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60033" y="785813"/>
            <a:ext cx="8941123" cy="5147468"/>
            <a:chOff x="60033" y="785813"/>
            <a:chExt cx="8941123" cy="5147468"/>
          </a:xfrm>
        </p:grpSpPr>
        <p:sp>
          <p:nvSpPr>
            <p:cNvPr id="765954" name="Rectangle 2"/>
            <p:cNvSpPr>
              <a:spLocks noChangeArrowheads="1"/>
            </p:cNvSpPr>
            <p:nvPr/>
          </p:nvSpPr>
          <p:spPr bwMode="auto">
            <a:xfrm>
              <a:off x="609600" y="3048000"/>
              <a:ext cx="7696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65955" name="Oval 3"/>
            <p:cNvSpPr>
              <a:spLocks noChangeArrowheads="1"/>
            </p:cNvSpPr>
            <p:nvPr/>
          </p:nvSpPr>
          <p:spPr bwMode="auto">
            <a:xfrm>
              <a:off x="5638800" y="2057400"/>
              <a:ext cx="914400" cy="914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65956" name="Text Box 4"/>
            <p:cNvSpPr txBox="1">
              <a:spLocks noChangeArrowheads="1"/>
            </p:cNvSpPr>
            <p:nvPr/>
          </p:nvSpPr>
          <p:spPr bwMode="auto">
            <a:xfrm>
              <a:off x="439738" y="785813"/>
              <a:ext cx="8561418" cy="50783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80"/>
                  </a:solidFill>
                  <a:latin typeface="Arial Black" pitchFamily="16" charset="0"/>
                </a:rPr>
                <a:t>Instanton</a:t>
              </a:r>
              <a:endParaRPr lang="en-US" sz="2400" b="0" dirty="0">
                <a:solidFill>
                  <a:srgbClr val="6666FF"/>
                </a:solidFill>
                <a:latin typeface="Arial Black" pitchFamily="16" charset="0"/>
              </a:endParaRPr>
            </a:p>
            <a:p>
              <a:pPr algn="l"/>
              <a:r>
                <a:rPr lang="en-US" sz="2000" b="0" dirty="0" smtClean="0">
                  <a:solidFill>
                    <a:srgbClr val="000080"/>
                  </a:solidFill>
                  <a:latin typeface="Arial" charset="0"/>
                </a:rPr>
                <a:t>Classical </a:t>
              </a:r>
              <a:r>
                <a:rPr lang="en-US" sz="2000" b="0" dirty="0">
                  <a:solidFill>
                    <a:srgbClr val="000080"/>
                  </a:solidFill>
                  <a:latin typeface="Arial" charset="0"/>
                </a:rPr>
                <a:t>ground state solution of the </a:t>
              </a:r>
              <a:r>
                <a:rPr lang="en-US" sz="2000" b="0" dirty="0">
                  <a:solidFill>
                    <a:srgbClr val="FF0000"/>
                  </a:solidFill>
                  <a:latin typeface="Arial" charset="0"/>
                </a:rPr>
                <a:t>Q</a:t>
              </a:r>
              <a:r>
                <a:rPr lang="en-US" sz="2000" b="0" dirty="0">
                  <a:solidFill>
                    <a:srgbClr val="00FF00"/>
                  </a:solidFill>
                  <a:latin typeface="Arial" charset="0"/>
                </a:rPr>
                <a:t>C</a:t>
              </a:r>
              <a:r>
                <a:rPr lang="en-US" sz="2000" b="0" dirty="0">
                  <a:solidFill>
                    <a:srgbClr val="0000FF"/>
                  </a:solidFill>
                  <a:latin typeface="Arial" charset="0"/>
                </a:rPr>
                <a:t>D</a:t>
              </a:r>
              <a:r>
                <a:rPr lang="en-US" sz="2000" b="0" dirty="0">
                  <a:solidFill>
                    <a:srgbClr val="000080"/>
                  </a:solidFill>
                  <a:latin typeface="Arial" charset="0"/>
                </a:rPr>
                <a:t> in Euclidean space</a:t>
              </a:r>
            </a:p>
            <a:p>
              <a:pPr algn="l"/>
              <a:r>
                <a:rPr lang="en-US" sz="2000" b="0" dirty="0">
                  <a:solidFill>
                    <a:srgbClr val="000080"/>
                  </a:solidFill>
                  <a:latin typeface="Arial" charset="0"/>
                </a:rPr>
                <a:t>QED (solid-state physics): electron &amp; phonon vs. </a:t>
              </a:r>
              <a:r>
                <a:rPr lang="en-US" sz="2000" b="0" dirty="0">
                  <a:solidFill>
                    <a:srgbClr val="FF0000"/>
                  </a:solidFill>
                  <a:latin typeface="Arial" charset="0"/>
                </a:rPr>
                <a:t>Q</a:t>
              </a:r>
              <a:r>
                <a:rPr lang="en-US" sz="2000" b="0" dirty="0">
                  <a:solidFill>
                    <a:srgbClr val="00FF00"/>
                  </a:solidFill>
                  <a:latin typeface="Arial" charset="0"/>
                </a:rPr>
                <a:t>C</a:t>
              </a:r>
              <a:r>
                <a:rPr lang="en-US" sz="2000" b="0" dirty="0">
                  <a:solidFill>
                    <a:srgbClr val="0000FF"/>
                  </a:solidFill>
                  <a:latin typeface="Arial" charset="0"/>
                </a:rPr>
                <a:t>D</a:t>
              </a:r>
              <a:r>
                <a:rPr lang="en-US" sz="2000" b="0" dirty="0">
                  <a:solidFill>
                    <a:srgbClr val="000080"/>
                  </a:solidFill>
                  <a:latin typeface="Arial" charset="0"/>
                </a:rPr>
                <a:t> : quark &amp; instanton</a:t>
              </a:r>
            </a:p>
            <a:p>
              <a:pPr algn="l"/>
              <a:r>
                <a:rPr lang="en-US" sz="2000" b="0" dirty="0">
                  <a:solidFill>
                    <a:srgbClr val="000080"/>
                  </a:solidFill>
                  <a:latin typeface="Arial" charset="0"/>
                </a:rPr>
                <a:t>Minimizing the YM action: Self-dual condition </a:t>
              </a:r>
            </a:p>
            <a:p>
              <a:pPr algn="l"/>
              <a:r>
                <a:rPr lang="en-US" sz="2000" b="0" dirty="0">
                  <a:solidFill>
                    <a:srgbClr val="000080"/>
                  </a:solidFill>
                  <a:latin typeface="Arial" charset="0"/>
                </a:rPr>
                <a:t>(Singular gauge) instanton solution</a:t>
              </a:r>
            </a:p>
            <a:p>
              <a:pPr algn="l"/>
              <a:endParaRPr lang="en-US" sz="2000" b="0" dirty="0">
                <a:solidFill>
                  <a:srgbClr val="000080"/>
                </a:solidFill>
                <a:latin typeface="Arial" charset="0"/>
              </a:endParaRPr>
            </a:p>
            <a:p>
              <a:pPr algn="l"/>
              <a:endParaRPr lang="en-US" sz="2000" b="0" dirty="0">
                <a:solidFill>
                  <a:srgbClr val="000080"/>
                </a:solidFill>
                <a:latin typeface="Arial" charset="0"/>
              </a:endParaRPr>
            </a:p>
            <a:p>
              <a:pPr algn="l"/>
              <a:r>
                <a:rPr lang="en-US" sz="2000" b="0" dirty="0" err="1">
                  <a:solidFill>
                    <a:srgbClr val="000080"/>
                  </a:solidFill>
                  <a:latin typeface="Arial" charset="0"/>
                </a:rPr>
                <a:t>Nonperturbative</a:t>
              </a:r>
              <a:r>
                <a:rPr lang="en-US" sz="2000" b="0" dirty="0">
                  <a:solidFill>
                    <a:srgbClr val="000080"/>
                  </a:solidFill>
                  <a:latin typeface="Arial" charset="0"/>
                </a:rPr>
                <a:t> part of gluons replaced by </a:t>
              </a:r>
              <a:r>
                <a:rPr lang="en-US" sz="2000" b="0" dirty="0" err="1">
                  <a:solidFill>
                    <a:srgbClr val="000080"/>
                  </a:solidFill>
                  <a:latin typeface="Arial" charset="0"/>
                </a:rPr>
                <a:t>instantons</a:t>
              </a:r>
              <a:endParaRPr lang="en-US" sz="2000" b="0" dirty="0">
                <a:solidFill>
                  <a:srgbClr val="000080"/>
                </a:solidFill>
                <a:latin typeface="Arial" charset="0"/>
              </a:endParaRPr>
            </a:p>
            <a:p>
              <a:pPr algn="l"/>
              <a:r>
                <a:rPr lang="en-US" sz="2000" b="0" dirty="0">
                  <a:solidFill>
                    <a:srgbClr val="000080"/>
                  </a:solidFill>
                  <a:latin typeface="Arial" charset="0"/>
                </a:rPr>
                <a:t>(Anti)quarks moving around this effective potential-like ensemble </a:t>
              </a:r>
            </a:p>
            <a:p>
              <a:pPr algn="l"/>
              <a:endParaRPr lang="en-US" sz="2000" b="0" dirty="0">
                <a:solidFill>
                  <a:srgbClr val="000080"/>
                </a:solidFill>
                <a:latin typeface="Arial" charset="0"/>
              </a:endParaRPr>
            </a:p>
            <a:p>
              <a:pPr algn="l"/>
              <a:r>
                <a:rPr lang="en-US" sz="2000" b="0" dirty="0">
                  <a:solidFill>
                    <a:srgbClr val="000080"/>
                  </a:solidFill>
                  <a:latin typeface="Arial" charset="0"/>
                </a:rPr>
                <a:t>So called, </a:t>
              </a:r>
              <a:r>
                <a:rPr lang="en-US" sz="2000" b="0" dirty="0" smtClean="0">
                  <a:solidFill>
                    <a:srgbClr val="000080"/>
                  </a:solidFill>
                  <a:latin typeface="Arial" charset="0"/>
                </a:rPr>
                <a:t>quark zero-mode </a:t>
              </a:r>
              <a:r>
                <a:rPr lang="en-US" sz="2000" b="0" dirty="0">
                  <a:solidFill>
                    <a:srgbClr val="000080"/>
                  </a:solidFill>
                  <a:latin typeface="Arial" charset="0"/>
                </a:rPr>
                <a:t>solution. </a:t>
              </a:r>
            </a:p>
          </p:txBody>
        </p:sp>
        <p:pic>
          <p:nvPicPr>
            <p:cNvPr id="765963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6050" y="3214686"/>
              <a:ext cx="2819400" cy="8524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765964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5008" y="2214554"/>
              <a:ext cx="1447800" cy="558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765965" name="Picture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85918" y="5000636"/>
              <a:ext cx="2971800" cy="457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765978" name="AutoShape 26"/>
            <p:cNvSpPr>
              <a:spLocks noChangeArrowheads="1"/>
            </p:cNvSpPr>
            <p:nvPr/>
          </p:nvSpPr>
          <p:spPr bwMode="auto">
            <a:xfrm>
              <a:off x="6072198" y="3643314"/>
              <a:ext cx="1865313" cy="309563"/>
            </a:xfrm>
            <a:prstGeom prst="wedgeRoundRectCallout">
              <a:avLst>
                <a:gd name="adj1" fmla="val -84042"/>
                <a:gd name="adj2" fmla="val 48463"/>
                <a:gd name="adj3" fmla="val 16667"/>
              </a:avLst>
            </a:prstGeom>
            <a:solidFill>
              <a:schemeClr val="accent1">
                <a:alpha val="50000"/>
              </a:schemeClr>
            </a:solidFill>
            <a:ln w="1905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b="0">
                  <a:solidFill>
                    <a:srgbClr val="000080"/>
                  </a:solidFill>
                  <a:latin typeface="Arial" charset="0"/>
                </a:rPr>
                <a:t>Instanton size ~ 1/3 fm</a:t>
              </a:r>
              <a:endParaRPr lang="en-US" sz="120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65979" name="AutoShape 27"/>
            <p:cNvSpPr>
              <a:spLocks noChangeArrowheads="1"/>
            </p:cNvSpPr>
            <p:nvPr/>
          </p:nvSpPr>
          <p:spPr bwMode="auto">
            <a:xfrm>
              <a:off x="5214942" y="2928934"/>
              <a:ext cx="1293813" cy="309563"/>
            </a:xfrm>
            <a:prstGeom prst="wedgeRoundRectCallout">
              <a:avLst>
                <a:gd name="adj1" fmla="val -74681"/>
                <a:gd name="adj2" fmla="val 72051"/>
                <a:gd name="adj3" fmla="val 16667"/>
              </a:avLst>
            </a:prstGeom>
            <a:solidFill>
              <a:schemeClr val="accent1">
                <a:alpha val="50000"/>
              </a:schemeClr>
            </a:solidFill>
            <a:ln w="1905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b="0" dirty="0">
                  <a:solidFill>
                    <a:srgbClr val="000080"/>
                  </a:solidFill>
                  <a:latin typeface="Arial" charset="0"/>
                </a:rPr>
                <a:t>‘t </a:t>
              </a:r>
              <a:r>
                <a:rPr lang="en-US" sz="1200" b="0" dirty="0" err="1">
                  <a:solidFill>
                    <a:srgbClr val="000080"/>
                  </a:solidFill>
                  <a:latin typeface="Arial" charset="0"/>
                </a:rPr>
                <a:t>Hooft</a:t>
              </a:r>
              <a:r>
                <a:rPr lang="en-US" sz="1200" b="0" dirty="0">
                  <a:solidFill>
                    <a:srgbClr val="000080"/>
                  </a:solidFill>
                  <a:latin typeface="Arial" charset="0"/>
                </a:rPr>
                <a:t> symbol</a:t>
              </a:r>
              <a:endParaRPr lang="en-US" sz="1200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 rot="16200000">
              <a:off x="-2365960" y="3352299"/>
              <a:ext cx="5006975" cy="1549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pPr defTabSz="873125">
                <a:lnSpc>
                  <a:spcPct val="40000"/>
                </a:lnSpc>
              </a:pPr>
              <a:r>
                <a:rPr lang="en-US" sz="1100" b="0" dirty="0" smtClean="0">
                  <a:solidFill>
                    <a:schemeClr val="tx1"/>
                  </a:solidFill>
                  <a:latin typeface="Arial" charset="0"/>
                </a:rPr>
                <a:t>Pohang Meeting, 14.11.08-16.11.08</a:t>
              </a:r>
              <a:endParaRPr lang="en-US" sz="1100" b="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68003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68004" name="Text Box 4"/>
          <p:cNvSpPr txBox="1">
            <a:spLocks noChangeArrowheads="1"/>
          </p:cNvSpPr>
          <p:nvPr/>
        </p:nvSpPr>
        <p:spPr bwMode="auto">
          <a:xfrm>
            <a:off x="457200" y="766763"/>
            <a:ext cx="8382000" cy="5486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Instanton</a:t>
            </a:r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Quark propagator in the instanton effects</a:t>
            </a: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Momentum-dependent quark mass via Fourier transformation of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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</a:t>
            </a: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Times New Roman" pitchFamily="16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Times New Roman" pitchFamily="16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Times New Roman" pitchFamily="16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Times New Roman" pitchFamily="16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Playing a role of a natural UV regulator in the framework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Ex) Non-zero chiral condensate,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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q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  <a:sym typeface="Symbol" pitchFamily="16" charset="2"/>
              </a:rPr>
              <a:t>q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 ≠ 0 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SBCS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  </a:t>
            </a:r>
            <a:endParaRPr lang="en-US" sz="2000" dirty="0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6801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676400"/>
            <a:ext cx="4038600" cy="452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76801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009900"/>
            <a:ext cx="3352800" cy="232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768019" name="Group 19"/>
          <p:cNvGrpSpPr>
            <a:grpSpLocks/>
          </p:cNvGrpSpPr>
          <p:nvPr/>
        </p:nvGrpSpPr>
        <p:grpSpPr bwMode="auto">
          <a:xfrm>
            <a:off x="-34925" y="0"/>
            <a:ext cx="9161463" cy="6858000"/>
            <a:chOff x="-11" y="0"/>
            <a:chExt cx="5771" cy="4320"/>
          </a:xfrm>
        </p:grpSpPr>
        <p:sp>
          <p:nvSpPr>
            <p:cNvPr id="768020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768021" name="Rectangle 21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768024" name="Rectangle 24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768027" name="Group 27"/>
          <p:cNvGrpSpPr>
            <a:grpSpLocks/>
          </p:cNvGrpSpPr>
          <p:nvPr/>
        </p:nvGrpSpPr>
        <p:grpSpPr bwMode="auto">
          <a:xfrm>
            <a:off x="4267200" y="3348038"/>
            <a:ext cx="4343400" cy="1300162"/>
            <a:chOff x="3408" y="1821"/>
            <a:chExt cx="2736" cy="819"/>
          </a:xfrm>
        </p:grpSpPr>
        <p:sp>
          <p:nvSpPr>
            <p:cNvPr id="768025" name="AutoShape 25"/>
            <p:cNvSpPr>
              <a:spLocks noChangeArrowheads="1"/>
            </p:cNvSpPr>
            <p:nvPr/>
          </p:nvSpPr>
          <p:spPr bwMode="auto">
            <a:xfrm>
              <a:off x="4015" y="1821"/>
              <a:ext cx="1539" cy="569"/>
            </a:xfrm>
            <a:prstGeom prst="wedgeRoundRectCallout">
              <a:avLst>
                <a:gd name="adj1" fmla="val -100796"/>
                <a:gd name="adj2" fmla="val 78472"/>
                <a:gd name="adj3" fmla="val 16667"/>
              </a:avLst>
            </a:prstGeom>
            <a:solidFill>
              <a:schemeClr val="accent1">
                <a:alpha val="50000"/>
              </a:schemeClr>
            </a:solidFill>
            <a:ln w="1905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b="0" dirty="0">
                  <a:solidFill>
                    <a:srgbClr val="000080"/>
                  </a:solidFill>
                  <a:latin typeface="Arial" charset="0"/>
                </a:rPr>
                <a:t>Lattice data via</a:t>
              </a:r>
            </a:p>
            <a:p>
              <a:r>
                <a:rPr lang="en-US" sz="1200" b="0" dirty="0">
                  <a:solidFill>
                    <a:srgbClr val="000080"/>
                  </a:solidFill>
                  <a:latin typeface="Arial" charset="0"/>
                </a:rPr>
                <a:t>Extrapolation to the chiral limit </a:t>
              </a:r>
            </a:p>
            <a:p>
              <a:r>
                <a:rPr lang="en-US" sz="1200" b="0" dirty="0">
                  <a:solidFill>
                    <a:srgbClr val="000080"/>
                  </a:solidFill>
                  <a:latin typeface="Arial" charset="0"/>
                </a:rPr>
                <a:t>(Improved staggered </a:t>
              </a:r>
              <a:r>
                <a:rPr lang="en-US" sz="1200" b="0" dirty="0" err="1">
                  <a:solidFill>
                    <a:srgbClr val="000080"/>
                  </a:solidFill>
                  <a:latin typeface="Arial" charset="0"/>
                </a:rPr>
                <a:t>fermion</a:t>
              </a:r>
              <a:r>
                <a:rPr lang="en-US" sz="1200" b="0" dirty="0">
                  <a:solidFill>
                    <a:srgbClr val="000080"/>
                  </a:solidFill>
                  <a:latin typeface="Arial" charset="0"/>
                </a:rPr>
                <a:t>)</a:t>
              </a:r>
              <a:endParaRPr lang="en-US" sz="1200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68026" name="Text Box 26"/>
            <p:cNvSpPr txBox="1">
              <a:spLocks noChangeArrowheads="1"/>
            </p:cNvSpPr>
            <p:nvPr/>
          </p:nvSpPr>
          <p:spPr bwMode="auto">
            <a:xfrm>
              <a:off x="3408" y="2448"/>
              <a:ext cx="2736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P.Bowman et al.,hep-lat/0209129</a:t>
              </a:r>
              <a:endParaRPr lang="en-US" sz="1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pic>
        <p:nvPicPr>
          <p:cNvPr id="76802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057400"/>
            <a:ext cx="6464300" cy="679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768030" name="AutoShape 30"/>
          <p:cNvSpPr>
            <a:spLocks noChangeArrowheads="1"/>
          </p:cNvSpPr>
          <p:nvPr/>
        </p:nvSpPr>
        <p:spPr bwMode="auto">
          <a:xfrm>
            <a:off x="6553200" y="1066800"/>
            <a:ext cx="2058988" cy="606425"/>
          </a:xfrm>
          <a:prstGeom prst="wedgeRoundRectCallout">
            <a:avLst>
              <a:gd name="adj1" fmla="val -80917"/>
              <a:gd name="adj2" fmla="val 48690"/>
              <a:gd name="adj3" fmla="val 16667"/>
            </a:avLst>
          </a:prstGeom>
          <a:solidFill>
            <a:schemeClr val="accent1">
              <a:alpha val="50000"/>
            </a:schemeClr>
          </a:solidFill>
          <a:ln w="190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b="0">
                <a:solidFill>
                  <a:srgbClr val="000080"/>
                </a:solidFill>
                <a:latin typeface="Arial" charset="0"/>
              </a:rPr>
              <a:t>Fourier transform </a:t>
            </a:r>
          </a:p>
          <a:p>
            <a:r>
              <a:rPr lang="en-US" sz="1200" b="0">
                <a:solidFill>
                  <a:srgbClr val="000080"/>
                </a:solidFill>
                <a:latin typeface="Arial" charset="0"/>
              </a:rPr>
              <a:t>of the zero-mode solution</a:t>
            </a:r>
            <a:endParaRPr lang="en-US" sz="1200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56067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56068" name="Text Box 4"/>
          <p:cNvSpPr txBox="1">
            <a:spLocks noChangeArrowheads="1"/>
          </p:cNvSpPr>
          <p:nvPr/>
        </p:nvSpPr>
        <p:spPr bwMode="auto">
          <a:xfrm>
            <a:off x="439738" y="749300"/>
            <a:ext cx="8382000" cy="5486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Instanton</a:t>
            </a:r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Merits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of the instanton framework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· Preserving all relevant </a:t>
            </a:r>
            <a:r>
              <a:rPr lang="en-US" sz="2000" b="0" dirty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sz="2000" b="0" dirty="0">
                <a:solidFill>
                  <a:srgbClr val="00FF00"/>
                </a:solidFill>
                <a:latin typeface="Arial" charset="0"/>
              </a:rPr>
              <a:t>C</a:t>
            </a:r>
            <a:r>
              <a:rPr lang="en-US" sz="2000" b="0" dirty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symmetries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· U(1)</a:t>
            </a:r>
            <a:r>
              <a:rPr lang="en-US" sz="2000" b="0" baseline="-25000" dirty="0">
                <a:solidFill>
                  <a:srgbClr val="000080"/>
                </a:solidFill>
                <a:latin typeface="Arial" charset="0"/>
              </a:rPr>
              <a:t>A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included via nonzero topological susceptibility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· Natural scale parameter: average instanton size &amp; inter-distance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· No adjustable free parameters (at least for light quarks in leading </a:t>
            </a:r>
            <a:r>
              <a:rPr lang="en-US" sz="2000" b="0" i="1" dirty="0" err="1">
                <a:solidFill>
                  <a:srgbClr val="000080"/>
                </a:solidFill>
                <a:latin typeface="Arial" charset="0"/>
              </a:rPr>
              <a:t>Nc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)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· Natural UV regulator: </a:t>
            </a:r>
            <a:r>
              <a:rPr lang="en-US" sz="2000" b="0" i="1" dirty="0">
                <a:solidFill>
                  <a:srgbClr val="000080"/>
                </a:solidFill>
                <a:latin typeface="Arial" charset="0"/>
              </a:rPr>
              <a:t>M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(</a:t>
            </a:r>
            <a:r>
              <a:rPr lang="en-US" sz="2000" b="0" i="1" dirty="0">
                <a:solidFill>
                  <a:srgbClr val="000080"/>
                </a:solidFill>
                <a:latin typeface="Arial" charset="0"/>
              </a:rPr>
              <a:t>k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)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· 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Nonlocal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interaction between quarks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· Natural derivations of (almost) NJL and 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Skyrme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mode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But </a:t>
            </a:r>
            <a:r>
              <a:rPr lang="en-US" sz="2000" b="0" dirty="0">
                <a:solidFill>
                  <a:srgbClr val="FF0000"/>
                </a:solidFill>
                <a:latin typeface="Arial" charset="0"/>
              </a:rPr>
              <a:t>No </a:t>
            </a:r>
            <a:r>
              <a:rPr lang="en-US" sz="2000" b="0" dirty="0" smtClean="0">
                <a:solidFill>
                  <a:srgbClr val="FF0000"/>
                </a:solidFill>
                <a:latin typeface="Arial" charset="0"/>
              </a:rPr>
              <a:t>confinement</a:t>
            </a:r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What is the instanton distribution? (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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-function)</a:t>
            </a:r>
          </a:p>
          <a:p>
            <a:pPr algn="l"/>
            <a:endParaRPr lang="en-US" sz="2000" b="0" dirty="0">
              <a:solidFill>
                <a:srgbClr val="000080"/>
              </a:solidFill>
              <a:latin typeface="Times New Roman" pitchFamily="16" charset="0"/>
            </a:endParaRPr>
          </a:p>
        </p:txBody>
      </p:sp>
      <p:grpSp>
        <p:nvGrpSpPr>
          <p:cNvPr id="856072" name="Group 8"/>
          <p:cNvGrpSpPr>
            <a:grpSpLocks/>
          </p:cNvGrpSpPr>
          <p:nvPr/>
        </p:nvGrpSpPr>
        <p:grpSpPr bwMode="auto">
          <a:xfrm>
            <a:off x="-41275" y="-11112"/>
            <a:ext cx="9161463" cy="6858000"/>
            <a:chOff x="-11" y="0"/>
            <a:chExt cx="5771" cy="4320"/>
          </a:xfrm>
        </p:grpSpPr>
        <p:sp>
          <p:nvSpPr>
            <p:cNvPr id="85607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56074" name="Rectangle 10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56077" name="Rectangle 13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856069" name="Group 5"/>
          <p:cNvGrpSpPr>
            <a:grpSpLocks/>
          </p:cNvGrpSpPr>
          <p:nvPr/>
        </p:nvGrpSpPr>
        <p:grpSpPr bwMode="auto">
          <a:xfrm>
            <a:off x="6858000" y="3429000"/>
            <a:ext cx="1828800" cy="1752600"/>
            <a:chOff x="4048" y="1824"/>
            <a:chExt cx="1568" cy="1244"/>
          </a:xfrm>
        </p:grpSpPr>
        <p:pic>
          <p:nvPicPr>
            <p:cNvPr id="85607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48" y="1824"/>
              <a:ext cx="1568" cy="124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856071" name="Rectangle 7"/>
            <p:cNvSpPr>
              <a:spLocks noChangeArrowheads="1"/>
            </p:cNvSpPr>
            <p:nvPr/>
          </p:nvSpPr>
          <p:spPr bwMode="auto">
            <a:xfrm>
              <a:off x="4080" y="1824"/>
              <a:ext cx="336" cy="192"/>
            </a:xfrm>
            <a:prstGeom prst="rect">
              <a:avLst/>
            </a:prstGeom>
            <a:solidFill>
              <a:schemeClr val="tx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856078" name="AutoShape 14"/>
          <p:cNvSpPr>
            <a:spLocks noChangeArrowheads="1"/>
          </p:cNvSpPr>
          <p:nvPr/>
        </p:nvSpPr>
        <p:spPr bwMode="auto">
          <a:xfrm>
            <a:off x="5813425" y="5486400"/>
            <a:ext cx="2638425" cy="606425"/>
          </a:xfrm>
          <a:prstGeom prst="wedgeRoundRectCallout">
            <a:avLst>
              <a:gd name="adj1" fmla="val 33694"/>
              <a:gd name="adj2" fmla="val -145287"/>
              <a:gd name="adj3" fmla="val 16667"/>
            </a:avLst>
          </a:prstGeom>
          <a:solidFill>
            <a:schemeClr val="accent1">
              <a:alpha val="50000"/>
            </a:schemeClr>
          </a:solidFill>
          <a:ln w="190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b="0" dirty="0">
                <a:solidFill>
                  <a:srgbClr val="000080"/>
                </a:solidFill>
                <a:latin typeface="Arial" charset="0"/>
              </a:rPr>
              <a:t>Instanton fluctuation at zero-point</a:t>
            </a:r>
          </a:p>
          <a:p>
            <a:r>
              <a:rPr lang="en-US" sz="1200" b="0" dirty="0">
                <a:solidFill>
                  <a:srgbClr val="000080"/>
                </a:solidFill>
                <a:latin typeface="Arial" charset="0"/>
              </a:rPr>
              <a:t>(topological charge density)</a:t>
            </a:r>
            <a:endParaRPr lang="en-US" sz="1200" dirty="0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6079" name="Text Box 15"/>
          <p:cNvSpPr txBox="1">
            <a:spLocks noChangeArrowheads="1"/>
          </p:cNvSpPr>
          <p:nvPr/>
        </p:nvSpPr>
        <p:spPr bwMode="auto">
          <a:xfrm>
            <a:off x="4953000" y="6096000"/>
            <a:ext cx="43434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charset="0"/>
              </a:rPr>
              <a:t>M.-C.Chu et al.,PRD49,6039(1994)</a:t>
            </a:r>
            <a:endParaRPr lang="en-US" sz="1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0163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0164" name="Text Box 4"/>
          <p:cNvSpPr txBox="1">
            <a:spLocks noChangeArrowheads="1"/>
          </p:cNvSpPr>
          <p:nvPr/>
        </p:nvSpPr>
        <p:spPr bwMode="auto">
          <a:xfrm>
            <a:off x="439738" y="779463"/>
            <a:ext cx="8382000" cy="57246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 err="1">
                <a:solidFill>
                  <a:srgbClr val="000080"/>
                </a:solidFill>
                <a:latin typeface="Arial Black" pitchFamily="16" charset="0"/>
              </a:rPr>
              <a:t>Pion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 </a:t>
            </a:r>
            <a:r>
              <a:rPr lang="en-US" sz="2400" dirty="0" smtClean="0">
                <a:solidFill>
                  <a:srgbClr val="000080"/>
                </a:solidFill>
                <a:latin typeface="Arial Black" pitchFamily="16" charset="0"/>
              </a:rPr>
              <a:t>Electromagnetic 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form factor</a:t>
            </a:r>
            <a:r>
              <a:rPr lang="en-US" sz="2400" b="0" dirty="0">
                <a:solidFill>
                  <a:srgbClr val="000080"/>
                </a:solidFill>
                <a:latin typeface="Arial Black" pitchFamily="16" charset="0"/>
              </a:rPr>
              <a:t> </a:t>
            </a:r>
          </a:p>
          <a:p>
            <a:pPr algn="l"/>
            <a:r>
              <a:rPr lang="en-US" sz="2000" b="0" dirty="0" err="1" smtClean="0">
                <a:solidFill>
                  <a:srgbClr val="000080"/>
                </a:solidFill>
                <a:latin typeface="Arial" charset="0"/>
              </a:rPr>
              <a:t>Pion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 Electromagnetic (EM) matrix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element</a:t>
            </a:r>
            <a:r>
              <a:rPr lang="en-US" sz="2400" b="0" dirty="0">
                <a:solidFill>
                  <a:srgbClr val="000080"/>
                </a:solidFill>
                <a:latin typeface="Arial" charset="0"/>
              </a:rPr>
              <a:t> </a:t>
            </a: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EM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current</a:t>
            </a: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Normalization conditions corresponding to the Ward-Takahashi identity</a:t>
            </a:r>
          </a:p>
          <a:p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EM charge radius</a:t>
            </a:r>
            <a:endParaRPr lang="en-US" sz="24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400" b="0" i="1" dirty="0">
                <a:solidFill>
                  <a:srgbClr val="000080"/>
                </a:solidFill>
                <a:latin typeface="Times New Roman" pitchFamily="16" charset="0"/>
              </a:rPr>
              <a:t> </a:t>
            </a:r>
          </a:p>
        </p:txBody>
      </p:sp>
      <p:pic>
        <p:nvPicPr>
          <p:cNvPr id="8601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905000"/>
            <a:ext cx="5746750" cy="5000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601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214686"/>
            <a:ext cx="3987800" cy="887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601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4495800"/>
            <a:ext cx="4953000" cy="6175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6016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5181600"/>
            <a:ext cx="3886200" cy="949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860173" name="Group 13"/>
          <p:cNvGrpSpPr>
            <a:grpSpLocks/>
          </p:cNvGrpSpPr>
          <p:nvPr/>
        </p:nvGrpSpPr>
        <p:grpSpPr bwMode="auto">
          <a:xfrm>
            <a:off x="-34925" y="0"/>
            <a:ext cx="9161463" cy="6858000"/>
            <a:chOff x="-11" y="0"/>
            <a:chExt cx="5771" cy="4320"/>
          </a:xfrm>
        </p:grpSpPr>
        <p:sp>
          <p:nvSpPr>
            <p:cNvPr id="86017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60175" name="Rectangle 15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60178" name="Rectangle 18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860179" name="Text Box 19"/>
          <p:cNvSpPr txBox="1">
            <a:spLocks noChangeArrowheads="1"/>
          </p:cNvSpPr>
          <p:nvPr/>
        </p:nvSpPr>
        <p:spPr bwMode="auto">
          <a:xfrm>
            <a:off x="4800600" y="609600"/>
            <a:ext cx="43434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charset="0"/>
              </a:rPr>
              <a:t>S.i.N. and H.Ch.Kim, PRD77, 090014 (2008)</a:t>
            </a:r>
            <a:endParaRPr lang="en-US" sz="1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2211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2212" name="Text Box 4"/>
          <p:cNvSpPr txBox="1">
            <a:spLocks noChangeArrowheads="1"/>
          </p:cNvSpPr>
          <p:nvPr/>
        </p:nvSpPr>
        <p:spPr bwMode="auto">
          <a:xfrm>
            <a:off x="428596" y="785794"/>
            <a:ext cx="8382000" cy="553997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Pion electromagnetic form factor 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Effective chiral action modified by external EM source</a:t>
            </a: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Momentum-dependent quark mass and covariant derivative</a:t>
            </a: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u="sng" dirty="0">
                <a:solidFill>
                  <a:srgbClr val="000080"/>
                </a:solidFill>
                <a:latin typeface="Arial" charset="0"/>
              </a:rPr>
              <a:t>Parameterized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instanton form factor,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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~ 600 </a:t>
            </a:r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MeV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~ 1/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</a:t>
            </a:r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M0 via the saddle-point 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equation</a:t>
            </a: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</p:txBody>
      </p:sp>
      <p:pic>
        <p:nvPicPr>
          <p:cNvPr id="8622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828800"/>
            <a:ext cx="7696200" cy="690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622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4200" y="3200400"/>
            <a:ext cx="2717800" cy="595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622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1300" y="4419600"/>
            <a:ext cx="3009900" cy="82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622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5346700"/>
            <a:ext cx="3962400" cy="901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6221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3200400"/>
            <a:ext cx="2133600" cy="488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862222" name="Group 14"/>
          <p:cNvGrpSpPr>
            <a:grpSpLocks/>
          </p:cNvGrpSpPr>
          <p:nvPr/>
        </p:nvGrpSpPr>
        <p:grpSpPr bwMode="auto">
          <a:xfrm>
            <a:off x="-34925" y="-17462"/>
            <a:ext cx="9161463" cy="6858000"/>
            <a:chOff x="-11" y="0"/>
            <a:chExt cx="5771" cy="4320"/>
          </a:xfrm>
        </p:grpSpPr>
        <p:sp>
          <p:nvSpPr>
            <p:cNvPr id="86222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62224" name="Rectangle 16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62227" name="Rectangle 19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8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4259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4260" name="Text Box 4"/>
          <p:cNvSpPr txBox="1">
            <a:spLocks noChangeArrowheads="1"/>
          </p:cNvSpPr>
          <p:nvPr/>
        </p:nvSpPr>
        <p:spPr bwMode="auto">
          <a:xfrm>
            <a:off x="439738" y="796925"/>
            <a:ext cx="8382000" cy="48013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 err="1">
                <a:solidFill>
                  <a:srgbClr val="000080"/>
                </a:solidFill>
                <a:latin typeface="Arial Black" pitchFamily="16" charset="0"/>
              </a:rPr>
              <a:t>Pion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 electromagnetic form factor</a:t>
            </a:r>
          </a:p>
          <a:p>
            <a:pPr algn="l"/>
            <a:r>
              <a:rPr lang="en-US" sz="2000" b="0" dirty="0" err="1">
                <a:solidFill>
                  <a:srgbClr val="000080"/>
                </a:solidFill>
                <a:latin typeface="Arial" charset="0"/>
              </a:rPr>
              <a:t>Mesonic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 matrix element </a:t>
            </a: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i="1" dirty="0">
              <a:solidFill>
                <a:srgbClr val="000080"/>
              </a:solidFill>
              <a:latin typeface="Arial Black" pitchFamily="16" charset="0"/>
            </a:endParaRPr>
          </a:p>
        </p:txBody>
      </p:sp>
      <p:pic>
        <p:nvPicPr>
          <p:cNvPr id="8642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886200"/>
            <a:ext cx="3733800" cy="2203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642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752600"/>
            <a:ext cx="7010400" cy="2219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864263" name="Group 7"/>
          <p:cNvGrpSpPr>
            <a:grpSpLocks/>
          </p:cNvGrpSpPr>
          <p:nvPr/>
        </p:nvGrpSpPr>
        <p:grpSpPr bwMode="auto">
          <a:xfrm>
            <a:off x="5791200" y="3962400"/>
            <a:ext cx="2590800" cy="2057400"/>
            <a:chOff x="3360" y="2208"/>
            <a:chExt cx="2304" cy="1793"/>
          </a:xfrm>
        </p:grpSpPr>
        <p:pic>
          <p:nvPicPr>
            <p:cNvPr id="864264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44" y="2208"/>
              <a:ext cx="1592" cy="24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864265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04" y="2496"/>
              <a:ext cx="1728" cy="3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864266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08" y="2880"/>
              <a:ext cx="1676" cy="25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864267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08" y="3168"/>
              <a:ext cx="2112" cy="40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864268" name="Picture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60" y="3600"/>
              <a:ext cx="2304" cy="40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</p:grpSp>
      <p:sp>
        <p:nvSpPr>
          <p:cNvPr id="864270" name="Rectangle 14"/>
          <p:cNvSpPr>
            <a:spLocks noChangeArrowheads="1"/>
          </p:cNvSpPr>
          <p:nvPr/>
        </p:nvSpPr>
        <p:spPr bwMode="auto">
          <a:xfrm>
            <a:off x="7924800" y="32766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pSp>
        <p:nvGrpSpPr>
          <p:cNvPr id="864271" name="Group 15"/>
          <p:cNvGrpSpPr>
            <a:grpSpLocks/>
          </p:cNvGrpSpPr>
          <p:nvPr/>
        </p:nvGrpSpPr>
        <p:grpSpPr bwMode="auto">
          <a:xfrm>
            <a:off x="-34925" y="0"/>
            <a:ext cx="9161463" cy="6858000"/>
            <a:chOff x="-11" y="0"/>
            <a:chExt cx="5771" cy="4320"/>
          </a:xfrm>
        </p:grpSpPr>
        <p:sp>
          <p:nvSpPr>
            <p:cNvPr id="864272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64273" name="Rectangle 17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64276" name="Rectangle 20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864277" name="AutoShape 21"/>
          <p:cNvSpPr>
            <a:spLocks noChangeArrowheads="1"/>
          </p:cNvSpPr>
          <p:nvPr/>
        </p:nvSpPr>
        <p:spPr bwMode="auto">
          <a:xfrm>
            <a:off x="457200" y="4572000"/>
            <a:ext cx="1295400" cy="508000"/>
          </a:xfrm>
          <a:prstGeom prst="wedgeRoundRectCallout">
            <a:avLst>
              <a:gd name="adj1" fmla="val 66787"/>
              <a:gd name="adj2" fmla="val 43750"/>
              <a:gd name="adj3" fmla="val 16667"/>
            </a:avLst>
          </a:prstGeom>
          <a:solidFill>
            <a:schemeClr val="accent1">
              <a:alpha val="50000"/>
            </a:schemeClr>
          </a:solidFill>
          <a:ln w="190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0">
                <a:solidFill>
                  <a:srgbClr val="000080"/>
                </a:solidFill>
                <a:latin typeface="Arial" charset="0"/>
              </a:rPr>
              <a:t>Local interaction</a:t>
            </a:r>
            <a:endParaRPr lang="en-US" sz="1200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4280" name="AutoShape 24"/>
          <p:cNvSpPr>
            <a:spLocks noChangeArrowheads="1"/>
          </p:cNvSpPr>
          <p:nvPr/>
        </p:nvSpPr>
        <p:spPr bwMode="auto">
          <a:xfrm>
            <a:off x="1219200" y="3429000"/>
            <a:ext cx="1295400" cy="508000"/>
          </a:xfrm>
          <a:prstGeom prst="wedgeRoundRectCallout">
            <a:avLst>
              <a:gd name="adj1" fmla="val 75611"/>
              <a:gd name="adj2" fmla="val 58750"/>
              <a:gd name="adj3" fmla="val 16667"/>
            </a:avLst>
          </a:prstGeom>
          <a:solidFill>
            <a:schemeClr val="accent1">
              <a:alpha val="50000"/>
            </a:schemeClr>
          </a:solidFill>
          <a:ln w="190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0">
                <a:solidFill>
                  <a:srgbClr val="000080"/>
                </a:solidFill>
                <a:latin typeface="Arial" charset="0"/>
              </a:rPr>
              <a:t>Nonlocal interaction</a:t>
            </a:r>
            <a:endParaRPr lang="en-US" sz="1200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4281" name="Line 25"/>
          <p:cNvSpPr>
            <a:spLocks noChangeShapeType="1"/>
          </p:cNvSpPr>
          <p:nvPr/>
        </p:nvSpPr>
        <p:spPr bwMode="auto">
          <a:xfrm>
            <a:off x="838200" y="3937000"/>
            <a:ext cx="7848600" cy="0"/>
          </a:xfrm>
          <a:prstGeom prst="line">
            <a:avLst/>
          </a:prstGeom>
          <a:noFill/>
          <a:ln w="28575">
            <a:solidFill>
              <a:srgbClr val="333399">
                <a:alpha val="50000"/>
              </a:srgb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864282" name="Line 26"/>
          <p:cNvSpPr>
            <a:spLocks noChangeShapeType="1"/>
          </p:cNvSpPr>
          <p:nvPr/>
        </p:nvSpPr>
        <p:spPr bwMode="auto">
          <a:xfrm flipV="1">
            <a:off x="5562600" y="4114800"/>
            <a:ext cx="0" cy="1981200"/>
          </a:xfrm>
          <a:prstGeom prst="line">
            <a:avLst/>
          </a:prstGeom>
          <a:noFill/>
          <a:ln w="28575">
            <a:solidFill>
              <a:srgbClr val="333399">
                <a:alpha val="50000"/>
              </a:srgb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6307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6308" name="Text Box 4"/>
          <p:cNvSpPr txBox="1">
            <a:spLocks noChangeArrowheads="1"/>
          </p:cNvSpPr>
          <p:nvPr/>
        </p:nvSpPr>
        <p:spPr bwMode="auto">
          <a:xfrm>
            <a:off x="422275" y="803275"/>
            <a:ext cx="8382000" cy="470898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Pion electromagnetic form factor</a:t>
            </a:r>
          </a:p>
          <a:p>
            <a:pPr algn="l"/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Analytic expression for the pion EM FF</a:t>
            </a:r>
            <a:r>
              <a:rPr lang="ko-KR" altLang="ko-KR" sz="2000" b="0" dirty="0">
                <a:solidFill>
                  <a:srgbClr val="000080"/>
                </a:solidFill>
                <a:latin typeface="Arial" charset="0"/>
              </a:rPr>
              <a:t> via N</a:t>
            </a:r>
            <a:r>
              <a:rPr lang="ko-KR" altLang="ko-KR" sz="2000" b="0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</a:t>
            </a:r>
            <a:r>
              <a:rPr lang="ko-KR" altLang="ko-KR" sz="2000" b="0" dirty="0">
                <a:solidFill>
                  <a:srgbClr val="000080"/>
                </a:solidFill>
                <a:latin typeface="Arial" charset="0"/>
              </a:rPr>
              <a:t>QM</a:t>
            </a:r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000" b="0" dirty="0">
              <a:solidFill>
                <a:srgbClr val="000080"/>
              </a:solidFill>
              <a:latin typeface="Arial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i="1" dirty="0">
              <a:solidFill>
                <a:srgbClr val="000080"/>
              </a:solidFill>
              <a:latin typeface="Arial Black" pitchFamily="16" charset="0"/>
            </a:endParaRPr>
          </a:p>
        </p:txBody>
      </p:sp>
      <p:pic>
        <p:nvPicPr>
          <p:cNvPr id="8663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714500"/>
            <a:ext cx="6629400" cy="738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663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714620"/>
            <a:ext cx="7734202" cy="39064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866312" name="Group 8"/>
          <p:cNvGrpSpPr>
            <a:grpSpLocks/>
          </p:cNvGrpSpPr>
          <p:nvPr/>
        </p:nvGrpSpPr>
        <p:grpSpPr bwMode="auto">
          <a:xfrm>
            <a:off x="-34925" y="6350"/>
            <a:ext cx="9161463" cy="6858000"/>
            <a:chOff x="-11" y="0"/>
            <a:chExt cx="5771" cy="4320"/>
          </a:xfrm>
        </p:grpSpPr>
        <p:sp>
          <p:nvSpPr>
            <p:cNvPr id="86631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66314" name="Rectangle 10"/>
            <p:cNvSpPr>
              <a:spLocks noChangeArrowheads="1"/>
            </p:cNvSpPr>
            <p:nvPr/>
          </p:nvSpPr>
          <p:spPr bwMode="auto">
            <a:xfrm>
              <a:off x="1056" y="0"/>
              <a:ext cx="4704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80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  <p:sp>
          <p:nvSpPr>
            <p:cNvPr id="866317" name="Rectangle 13"/>
            <p:cNvSpPr>
              <a:spLocks noChangeArrowheads="1"/>
            </p:cNvSpPr>
            <p:nvPr/>
          </p:nvSpPr>
          <p:spPr bwMode="auto">
            <a:xfrm>
              <a:off x="-11" y="179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lIns="83288" tIns="41644" rIns="83288" bIns="41644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866318" name="Line 14"/>
          <p:cNvSpPr>
            <a:spLocks noChangeShapeType="1"/>
          </p:cNvSpPr>
          <p:nvPr/>
        </p:nvSpPr>
        <p:spPr bwMode="auto">
          <a:xfrm>
            <a:off x="714348" y="2571744"/>
            <a:ext cx="7848600" cy="0"/>
          </a:xfrm>
          <a:prstGeom prst="line">
            <a:avLst/>
          </a:prstGeom>
          <a:noFill/>
          <a:ln w="28575">
            <a:solidFill>
              <a:srgbClr val="333399">
                <a:alpha val="50000"/>
              </a:srgb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 rot="16200000">
            <a:off x="-2365960" y="3352299"/>
            <a:ext cx="5006975" cy="154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3288" tIns="41644" rIns="83288" bIns="41644">
            <a:spAutoFit/>
          </a:bodyPr>
          <a:lstStyle/>
          <a:p>
            <a:pPr defTabSz="873125">
              <a:lnSpc>
                <a:spcPct val="40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Pohang Meeting, 14.11.08-16.11.08</a:t>
            </a:r>
            <a:endParaRPr lang="en-US" sz="11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Bernard MT Condensed" pitchFamily="16" charset="0"/>
            <a:ea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Bernard MT Condensed" pitchFamily="16" charset="0"/>
            <a:ea typeface="Batang" pitchFamily="18" charset="-127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10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11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12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13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14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15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16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17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18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19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2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20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21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22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23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24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25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26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27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3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4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5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6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7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8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ppt/theme/themeOverride9.xml><?xml version="1.0" encoding="utf-8"?>
<a:themeOverride xmlns:a="http://schemas.openxmlformats.org/drawingml/2006/main">
  <a:clrScheme name="Strategic 4">
    <a:dk1>
      <a:srgbClr val="000000"/>
    </a:dk1>
    <a:lt1>
      <a:srgbClr val="EAEAEA"/>
    </a:lt1>
    <a:dk2>
      <a:srgbClr val="BC6262"/>
    </a:dk2>
    <a:lt2>
      <a:srgbClr val="FFCC66"/>
    </a:lt2>
    <a:accent1>
      <a:srgbClr val="727DE0"/>
    </a:accent1>
    <a:accent2>
      <a:srgbClr val="D54F41"/>
    </a:accent2>
    <a:accent3>
      <a:srgbClr val="DAB7B7"/>
    </a:accent3>
    <a:accent4>
      <a:srgbClr val="C8C8C8"/>
    </a:accent4>
    <a:accent5>
      <a:srgbClr val="BCBFED"/>
    </a:accent5>
    <a:accent6>
      <a:srgbClr val="C1473A"/>
    </a:accent6>
    <a:hlink>
      <a:srgbClr val="000066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23519</TotalTime>
  <Words>1162</Words>
  <Application>Microsoft PowerPoint</Application>
  <PresentationFormat>화면 슬라이드 쇼(4:3)</PresentationFormat>
  <Paragraphs>371</Paragraphs>
  <Slides>29</Slides>
  <Notes>29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Strategic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Company>PNU &amp; RCNP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Instanton vacuum at finite density</dc:title>
  <dc:subject>HIM 2008-11 발표</dc:subject>
  <dc:creator>SINam &amp; Hyun-Chul Kim</dc:creator>
  <dc:description>This talk presents a series of recent works done together with SINam.</dc:description>
  <cp:lastModifiedBy>Hyun-Chul Kim</cp:lastModifiedBy>
  <cp:revision>2</cp:revision>
  <cp:lastPrinted>2008-07-10T02:53:13Z</cp:lastPrinted>
  <dcterms:created xsi:type="dcterms:W3CDTF">2004-02-22T15:30:33Z</dcterms:created>
  <dcterms:modified xsi:type="dcterms:W3CDTF">2008-11-14T06:08:23Z</dcterms:modified>
  <cp:category>Talk</cp:category>
</cp:coreProperties>
</file>