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3"/>
  </p:notesMasterIdLst>
  <p:sldIdLst>
    <p:sldId id="524" r:id="rId2"/>
    <p:sldId id="515" r:id="rId3"/>
    <p:sldId id="472" r:id="rId4"/>
    <p:sldId id="540" r:id="rId5"/>
    <p:sldId id="538" r:id="rId6"/>
    <p:sldId id="539" r:id="rId7"/>
    <p:sldId id="468" r:id="rId8"/>
    <p:sldId id="512" r:id="rId9"/>
    <p:sldId id="514" r:id="rId10"/>
    <p:sldId id="526" r:id="rId11"/>
    <p:sldId id="522" r:id="rId12"/>
    <p:sldId id="523" r:id="rId13"/>
    <p:sldId id="519" r:id="rId14"/>
    <p:sldId id="521" r:id="rId15"/>
    <p:sldId id="520" r:id="rId16"/>
    <p:sldId id="518" r:id="rId17"/>
    <p:sldId id="486" r:id="rId18"/>
    <p:sldId id="487" r:id="rId19"/>
    <p:sldId id="488" r:id="rId20"/>
    <p:sldId id="541" r:id="rId21"/>
    <p:sldId id="495" r:id="rId22"/>
    <p:sldId id="501" r:id="rId23"/>
    <p:sldId id="502" r:id="rId24"/>
    <p:sldId id="537" r:id="rId25"/>
    <p:sldId id="528" r:id="rId26"/>
    <p:sldId id="529" r:id="rId27"/>
    <p:sldId id="530" r:id="rId28"/>
    <p:sldId id="531" r:id="rId29"/>
    <p:sldId id="542" r:id="rId30"/>
    <p:sldId id="543" r:id="rId31"/>
    <p:sldId id="532" r:id="rId32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HY그래픽M" pitchFamily="18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HY그래픽M" pitchFamily="18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HY그래픽M" pitchFamily="18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HY그래픽M" pitchFamily="18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HY그래픽M" pitchFamily="18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HY그래픽M" pitchFamily="18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HY그래픽M" pitchFamily="18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HY그래픽M" pitchFamily="18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HY그래픽M" pitchFamily="18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0066"/>
    <a:srgbClr val="BCEDFC"/>
    <a:srgbClr val="98E3FA"/>
    <a:srgbClr val="ECFAFE"/>
    <a:srgbClr val="D7F4FD"/>
    <a:srgbClr val="AAF4B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76" autoAdjust="0"/>
    <p:restoredTop sz="85191" autoAdjust="0"/>
  </p:normalViewPr>
  <p:slideViewPr>
    <p:cSldViewPr>
      <p:cViewPr varScale="1">
        <p:scale>
          <a:sx n="61" d="100"/>
          <a:sy n="61" d="100"/>
        </p:scale>
        <p:origin x="-57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fld id="{DD770F4A-F617-480D-B684-65C4557C116D}" type="datetimeFigureOut">
              <a:rPr lang="ko-KR" altLang="en-US"/>
              <a:pPr>
                <a:defRPr/>
              </a:pPr>
              <a:t>2008-11-14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fld id="{39DD61F7-D5A9-4106-AA7F-1702E67A5AD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I would like to talk about the structure of neutron star by using the quark-meson coupling model.</a:t>
            </a:r>
          </a:p>
          <a:p>
            <a:r>
              <a:rPr lang="en-US" altLang="ko-KR" dirty="0" smtClean="0"/>
              <a:t>My name is </a:t>
            </a:r>
            <a:r>
              <a:rPr lang="en-US" altLang="ko-KR" dirty="0" err="1" smtClean="0"/>
              <a:t>C.Y.</a:t>
            </a:r>
            <a:r>
              <a:rPr lang="en-US" altLang="ko-KR" baseline="0" dirty="0" err="1" smtClean="0"/>
              <a:t>Ryu</a:t>
            </a:r>
            <a:r>
              <a:rPr lang="en-US" altLang="ko-KR" baseline="0" dirty="0" smtClean="0"/>
              <a:t> and he is my collaborator, M.K. </a:t>
            </a:r>
            <a:r>
              <a:rPr lang="en-US" altLang="ko-KR" baseline="0" dirty="0" err="1" smtClean="0"/>
              <a:t>Cheoun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I am working in </a:t>
            </a:r>
            <a:r>
              <a:rPr lang="en-US" altLang="ko-KR" baseline="0" dirty="0" err="1" smtClean="0"/>
              <a:t>Soongsil</a:t>
            </a:r>
            <a:r>
              <a:rPr lang="en-US" altLang="ko-KR" baseline="0" dirty="0" smtClean="0"/>
              <a:t> university in Korea.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D61F7-D5A9-4106-AA7F-1702E67A5AD5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With the</a:t>
            </a:r>
            <a:r>
              <a:rPr lang="en-US" altLang="ko-KR" baseline="0" dirty="0" smtClean="0"/>
              <a:t> model, we can reproduce the </a:t>
            </a:r>
            <a:r>
              <a:rPr lang="en-US" altLang="ko-KR" baseline="0" dirty="0" err="1" smtClean="0"/>
              <a:t>satuation</a:t>
            </a:r>
            <a:r>
              <a:rPr lang="en-US" altLang="ko-KR" baseline="0" dirty="0" smtClean="0"/>
              <a:t> point very well. </a:t>
            </a:r>
            <a:r>
              <a:rPr lang="en-US" altLang="ko-KR" dirty="0" smtClean="0"/>
              <a:t>In order</a:t>
            </a:r>
            <a:r>
              <a:rPr lang="en-US" altLang="ko-KR" baseline="0" dirty="0" smtClean="0"/>
              <a:t> to describe neutron star, first we have to consider the infinite nuclear matter, so that all coupling constants are </a:t>
            </a:r>
            <a:r>
              <a:rPr lang="en-US" altLang="ko-KR" baseline="0" dirty="0" err="1" smtClean="0"/>
              <a:t>fiited</a:t>
            </a:r>
            <a:r>
              <a:rPr lang="en-US" altLang="ko-KR" baseline="0" dirty="0" smtClean="0"/>
              <a:t> to reproduce saturation point.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D61F7-D5A9-4106-AA7F-1702E67A5AD5}" type="slidenum">
              <a:rPr lang="ko-KR" altLang="en-US" smtClean="0"/>
              <a:pPr>
                <a:defRPr/>
              </a:pPr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The model can be extended to include hyperons, also treating</a:t>
            </a:r>
            <a:r>
              <a:rPr lang="en-US" altLang="ko-KR" baseline="0" dirty="0" smtClean="0"/>
              <a:t> hyperons as MIT bags. To describe the interaction between hyperons, namely s-quarks, sigma star and phi mesons are considered. In this model, sigma, omega and rho mesons interact with just u and d quarks, while sigma star and phi mesons do only s-quark.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D61F7-D5A9-4106-AA7F-1702E67A5AD5}" type="slidenum">
              <a:rPr lang="ko-KR" altLang="en-US" smtClean="0"/>
              <a:pPr>
                <a:defRPr/>
              </a:pPr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Let’s</a:t>
            </a:r>
            <a:r>
              <a:rPr lang="en-US" altLang="ko-KR" baseline="0" dirty="0" smtClean="0"/>
              <a:t> consider the naïve picture of </a:t>
            </a:r>
            <a:r>
              <a:rPr lang="en-US" altLang="ko-KR" baseline="0" dirty="0" err="1" smtClean="0"/>
              <a:t>antikaon</a:t>
            </a:r>
            <a:r>
              <a:rPr lang="en-US" altLang="ko-KR" baseline="0" dirty="0" smtClean="0"/>
              <a:t> potential. In QMC picture,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D61F7-D5A9-4106-AA7F-1702E67A5AD5}" type="slidenum">
              <a:rPr lang="ko-KR" altLang="en-US" smtClean="0"/>
              <a:pPr>
                <a:defRPr/>
              </a:pPr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This is my outline. First I will</a:t>
            </a:r>
            <a:r>
              <a:rPr lang="en-US" altLang="ko-KR" baseline="0" dirty="0" smtClean="0"/>
              <a:t> introduce the structure of neutron star </a:t>
            </a:r>
          </a:p>
          <a:p>
            <a:r>
              <a:rPr lang="en-US" altLang="ko-KR" baseline="0" dirty="0" smtClean="0"/>
              <a:t>And explain my motivation from observed masses and the experiment for </a:t>
            </a:r>
            <a:r>
              <a:rPr lang="en-US" altLang="ko-KR" baseline="0" dirty="0" err="1" smtClean="0"/>
              <a:t>kaon</a:t>
            </a:r>
            <a:r>
              <a:rPr lang="en-US" altLang="ko-KR" baseline="0" dirty="0" smtClean="0"/>
              <a:t> deeply bound state.</a:t>
            </a:r>
          </a:p>
          <a:p>
            <a:r>
              <a:rPr lang="en-US" altLang="ko-KR" baseline="0" dirty="0" smtClean="0"/>
              <a:t>We use the quark-meson coupling model to calculate the neutron star with exotic phases such as hyperons and </a:t>
            </a:r>
            <a:r>
              <a:rPr lang="en-US" altLang="ko-KR" baseline="0" dirty="0" err="1" smtClean="0"/>
              <a:t>kaon</a:t>
            </a:r>
            <a:r>
              <a:rPr lang="en-US" altLang="ko-KR" baseline="0" dirty="0" smtClean="0"/>
              <a:t> condensation. After that, I will show you the results and the summary is followed.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D61F7-D5A9-4106-AA7F-1702E67A5AD5}" type="slidenum">
              <a:rPr lang="ko-KR" altLang="en-US" smtClean="0"/>
              <a:pPr>
                <a:defRPr/>
              </a:pPr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A</a:t>
            </a:r>
            <a:r>
              <a:rPr lang="en-US" altLang="ko-KR" baseline="0" dirty="0" smtClean="0"/>
              <a:t> supernovae has the shell structure like this. The iron core collapses, causing shock waves, and then a neutron star is produced after cooling process by </a:t>
            </a:r>
            <a:r>
              <a:rPr lang="en-US" altLang="ko-KR" baseline="0" dirty="0" err="1" smtClean="0"/>
              <a:t>deleptonization</a:t>
            </a:r>
            <a:r>
              <a:rPr lang="en-US" altLang="ko-KR" baseline="0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D61F7-D5A9-4106-AA7F-1702E67A5AD5}" type="slidenum">
              <a:rPr lang="ko-KR" altLang="en-US" smtClean="0"/>
              <a:pPr>
                <a:defRPr/>
              </a:pPr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The produced neutron star can</a:t>
            </a:r>
            <a:r>
              <a:rPr lang="en-US" altLang="ko-KR" baseline="0" dirty="0" smtClean="0"/>
              <a:t> have the various exotic phases such as hyperons, meson condensation and quark matter. In this work, I will focus on hyperons and </a:t>
            </a:r>
            <a:r>
              <a:rPr lang="en-US" altLang="ko-KR" baseline="0" dirty="0" err="1" smtClean="0"/>
              <a:t>kaon</a:t>
            </a:r>
            <a:r>
              <a:rPr lang="en-US" altLang="ko-KR" baseline="0" dirty="0" smtClean="0"/>
              <a:t> condensation.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D61F7-D5A9-4106-AA7F-1702E67A5AD5}" type="slidenum">
              <a:rPr lang="ko-KR" altLang="en-US" smtClean="0"/>
              <a:pPr>
                <a:defRPr/>
              </a:pPr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Let’s see the observed neutron star. This</a:t>
            </a:r>
            <a:r>
              <a:rPr lang="en-US" altLang="ko-KR" baseline="0" dirty="0" smtClean="0"/>
              <a:t> is summarized in 2007. The important points are that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first the best fit is 1.35 times solar mass and the other is the recent data show the large masses. However, this may be </a:t>
            </a:r>
            <a:r>
              <a:rPr lang="en-US" altLang="ko-KR" baseline="0" dirty="0" err="1" smtClean="0"/>
              <a:t>blackhole</a:t>
            </a:r>
            <a:r>
              <a:rPr lang="en-US" altLang="ko-KR" baseline="0" dirty="0" smtClean="0"/>
              <a:t> and this point goes down around here. So, the data still show small masses.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D61F7-D5A9-4106-AA7F-1702E67A5AD5}" type="slidenum">
              <a:rPr lang="ko-KR" altLang="en-US" smtClean="0"/>
              <a:pPr>
                <a:defRPr/>
              </a:pPr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Thus, our first</a:t>
            </a:r>
            <a:r>
              <a:rPr lang="en-US" altLang="ko-KR" baseline="0" dirty="0" smtClean="0"/>
              <a:t> motivation is strangeness. Various models, especially, RMF model indicates the result without strangeness gives above 2 times solar mass, while that with strangeness gives low masses around 1.5 solar mass.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D61F7-D5A9-4106-AA7F-1702E67A5AD5}" type="slidenum">
              <a:rPr lang="ko-KR" altLang="en-US" smtClean="0"/>
              <a:pPr>
                <a:defRPr/>
              </a:pPr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Next</a:t>
            </a:r>
            <a:r>
              <a:rPr lang="en-US" altLang="ko-KR" baseline="0" dirty="0" smtClean="0"/>
              <a:t>, the second motivation is </a:t>
            </a:r>
            <a:r>
              <a:rPr lang="en-US" altLang="ko-KR" baseline="0" dirty="0" err="1" smtClean="0"/>
              <a:t>kaon</a:t>
            </a:r>
            <a:r>
              <a:rPr lang="en-US" altLang="ko-KR" baseline="0" dirty="0" smtClean="0"/>
              <a:t> condensation considered by deeply bound state of </a:t>
            </a:r>
            <a:r>
              <a:rPr lang="en-US" altLang="ko-KR" baseline="0" dirty="0" err="1" smtClean="0"/>
              <a:t>antikaons</a:t>
            </a:r>
            <a:r>
              <a:rPr lang="en-US" altLang="ko-KR" baseline="0" dirty="0" smtClean="0"/>
              <a:t>. This figure show us the K- pp bound state. Now, there is still competition between shallow potential and deep potential of </a:t>
            </a:r>
            <a:r>
              <a:rPr lang="en-US" altLang="ko-KR" baseline="0" dirty="0" err="1" smtClean="0"/>
              <a:t>antikaon</a:t>
            </a:r>
            <a:r>
              <a:rPr lang="en-US" altLang="ko-KR" baseline="0" dirty="0" smtClean="0"/>
              <a:t> in medium. In last KPS meeting, I heard the FINUDA confirmed this bound state. I assume </a:t>
            </a:r>
            <a:r>
              <a:rPr lang="en-US" altLang="ko-KR" baseline="0" dirty="0" err="1" smtClean="0"/>
              <a:t>theat</a:t>
            </a:r>
            <a:r>
              <a:rPr lang="en-US" altLang="ko-KR" baseline="0" dirty="0" smtClean="0"/>
              <a:t> the interaction </a:t>
            </a:r>
            <a:r>
              <a:rPr lang="en-US" altLang="ko-KR" baseline="0" dirty="0" err="1" smtClean="0"/>
              <a:t>bewteen</a:t>
            </a:r>
            <a:r>
              <a:rPr lang="en-US" altLang="ko-KR" baseline="0" dirty="0" smtClean="0"/>
              <a:t> </a:t>
            </a:r>
            <a:r>
              <a:rPr lang="en-US" altLang="ko-KR" baseline="0" dirty="0" err="1" smtClean="0"/>
              <a:t>antikaon</a:t>
            </a:r>
            <a:r>
              <a:rPr lang="en-US" altLang="ko-KR" baseline="0" dirty="0" smtClean="0"/>
              <a:t> and nucleons are very strong.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D61F7-D5A9-4106-AA7F-1702E67A5AD5}" type="slidenum">
              <a:rPr lang="ko-KR" altLang="en-US" smtClean="0"/>
              <a:pPr>
                <a:defRPr/>
              </a:pPr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The last motivation is model dependency about</a:t>
            </a:r>
            <a:r>
              <a:rPr lang="en-US" altLang="ko-KR" baseline="0" dirty="0" smtClean="0"/>
              <a:t> how to treat baryons. In this work, we use the quark-meson coupling model. In the model, all baryons are regarded as MIT bags in which quarks interact with each other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exchanging the sigma and omega mesons. So, we compare the results from both models.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D61F7-D5A9-4106-AA7F-1702E67A5AD5}" type="slidenum">
              <a:rPr lang="ko-KR" altLang="en-US" smtClean="0"/>
              <a:pPr>
                <a:defRPr/>
              </a:pPr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Let’s me introduce the quark-meson coupling model</a:t>
            </a:r>
            <a:r>
              <a:rPr lang="en-US" altLang="ko-KR" baseline="0" dirty="0" smtClean="0"/>
              <a:t> shortly called QMC model. As mentioned before, all baryons are treated as MIT bags, while the sigma and omega meson fields are regarded as point-like particles, describing the attraction and repulsion, respectively.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D61F7-D5A9-4106-AA7F-1702E67A5AD5}" type="slidenum">
              <a:rPr lang="ko-KR" altLang="en-US" smtClean="0"/>
              <a:pPr>
                <a:defRPr/>
              </a:pPr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772A7-624B-4875-A4AB-8B743A73FDA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9AD04-1E7B-45C9-B5B5-CE1EE095BF0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EF743-15C2-46D5-B9FE-F331ED34976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ko-KR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333B6-C0F2-43C9-B0E2-D9DCA02D2D1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제목, 텍스트 및 클립 아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클립 아트 개체 틀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ko-KR" altLang="en-US" noProof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97BB4-24FF-44E5-9D45-204787933ED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1EE69-3640-4FC8-BFB2-C696AF07484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4EAA6-8921-4356-8D90-38889A210B1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24CD1-0F70-4713-BE97-2A22F68FAF2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D79FD-F5CF-4E8D-9A9D-99EC2D555E8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00F34-67ED-4894-99A7-3D5717F8A98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3A1A8-4820-4361-B21E-2D4FE07CBD3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FA286-CE30-468F-A876-2E27CAB3386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43CC-11D3-4AEA-8C31-3F3D8727F79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51407551-A2E0-4663-AD09-E7521577E83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허블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4217"/>
            <a:ext cx="4643438" cy="6853783"/>
          </a:xfrm>
          <a:prstGeom prst="rect">
            <a:avLst/>
          </a:prstGeom>
        </p:spPr>
      </p:pic>
      <p:pic>
        <p:nvPicPr>
          <p:cNvPr id="15" name="그림 14" descr="허블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-1"/>
            <a:ext cx="5143504" cy="3433289"/>
          </a:xfrm>
          <a:prstGeom prst="rect">
            <a:avLst/>
          </a:prstGeom>
        </p:spPr>
      </p:pic>
      <p:pic>
        <p:nvPicPr>
          <p:cNvPr id="25" name="그림 24" descr="lhc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496" y="2694208"/>
            <a:ext cx="5143504" cy="4163792"/>
          </a:xfrm>
          <a:prstGeom prst="rect">
            <a:avLst/>
          </a:prstGeom>
        </p:spPr>
      </p:pic>
      <p:sp>
        <p:nvSpPr>
          <p:cNvPr id="2057" name="TextBox 17"/>
          <p:cNvSpPr txBox="1">
            <a:spLocks noChangeArrowheads="1"/>
          </p:cNvSpPr>
          <p:nvPr/>
        </p:nvSpPr>
        <p:spPr bwMode="auto">
          <a:xfrm>
            <a:off x="500034" y="674504"/>
            <a:ext cx="828680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400" dirty="0" smtClean="0">
                <a:solidFill>
                  <a:schemeClr val="accent3"/>
                </a:solidFill>
                <a:latin typeface="휴먼옛체" pitchFamily="18" charset="-127"/>
                <a:ea typeface="휴먼옛체" pitchFamily="18" charset="-127"/>
              </a:rPr>
              <a:t>The structure of neutron star by using the quark-meson coupling model</a:t>
            </a:r>
            <a:endParaRPr lang="ko-KR" altLang="en-US" sz="4400" dirty="0">
              <a:solidFill>
                <a:schemeClr val="accent3"/>
              </a:solidFill>
              <a:latin typeface="휴먼옛체" pitchFamily="18" charset="-127"/>
              <a:ea typeface="휴먼옛체" pitchFamily="18" charset="-127"/>
            </a:endParaRP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0" y="3609120"/>
            <a:ext cx="9144000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dirty="0" smtClean="0">
                <a:solidFill>
                  <a:schemeClr val="accent3"/>
                </a:solidFill>
                <a:latin typeface="휴먼옛체" pitchFamily="18" charset="-127"/>
                <a:ea typeface="휴먼옛체" pitchFamily="18" charset="-127"/>
              </a:rPr>
              <a:t>Heavy Ion Meeting (2008. 11. 14)</a:t>
            </a:r>
            <a:endParaRPr lang="en-US" altLang="ko-KR" sz="4000" dirty="0" smtClean="0">
              <a:solidFill>
                <a:schemeClr val="accent3"/>
              </a:solidFill>
              <a:latin typeface="휴먼옛체" pitchFamily="18" charset="-127"/>
              <a:ea typeface="휴먼옛체" pitchFamily="18" charset="-127"/>
            </a:endParaRPr>
          </a:p>
          <a:p>
            <a:pPr algn="ctr"/>
            <a:r>
              <a:rPr lang="en-US" altLang="ko-KR" sz="4000" dirty="0" smtClean="0">
                <a:solidFill>
                  <a:schemeClr val="accent3"/>
                </a:solidFill>
                <a:latin typeface="휴먼옛체" pitchFamily="18" charset="-127"/>
                <a:ea typeface="휴먼옛체" pitchFamily="18" charset="-127"/>
              </a:rPr>
              <a:t>C</a:t>
            </a:r>
            <a:r>
              <a:rPr lang="en-US" altLang="ko-KR" sz="4000" dirty="0" smtClean="0">
                <a:solidFill>
                  <a:schemeClr val="accent3"/>
                </a:solidFill>
                <a:latin typeface="휴먼옛체" pitchFamily="18" charset="-127"/>
                <a:ea typeface="휴먼옛체" pitchFamily="18" charset="-127"/>
              </a:rPr>
              <a:t>. Y. Ryu</a:t>
            </a:r>
            <a:endParaRPr lang="en-US" altLang="ko-KR" sz="4000" baseline="30000" dirty="0" smtClean="0">
              <a:solidFill>
                <a:schemeClr val="accent3"/>
              </a:solidFill>
              <a:latin typeface="휴먼옛체" pitchFamily="18" charset="-127"/>
              <a:ea typeface="휴먼옛체" pitchFamily="18" charset="-127"/>
            </a:endParaRPr>
          </a:p>
          <a:p>
            <a:pPr algn="ctr"/>
            <a:endParaRPr lang="en-US" altLang="ko-KR" sz="3500" dirty="0" smtClean="0">
              <a:solidFill>
                <a:schemeClr val="accent3"/>
              </a:solidFill>
              <a:latin typeface="휴먼옛체" pitchFamily="18" charset="-127"/>
              <a:ea typeface="휴먼옛체" pitchFamily="18" charset="-127"/>
            </a:endParaRPr>
          </a:p>
          <a:p>
            <a:pPr algn="ctr"/>
            <a:r>
              <a:rPr lang="en-US" altLang="ko-KR" sz="5000" dirty="0" err="1" smtClean="0">
                <a:solidFill>
                  <a:schemeClr val="accent3"/>
                </a:solidFill>
                <a:latin typeface="휴먼옛체" pitchFamily="18" charset="-127"/>
                <a:ea typeface="휴먼옛체" pitchFamily="18" charset="-127"/>
              </a:rPr>
              <a:t>Soongsil</a:t>
            </a:r>
            <a:r>
              <a:rPr lang="en-US" altLang="ko-KR" sz="5000" dirty="0" smtClean="0">
                <a:solidFill>
                  <a:schemeClr val="accent3"/>
                </a:solidFill>
                <a:latin typeface="휴먼옛체" pitchFamily="18" charset="-127"/>
                <a:ea typeface="휴먼옛체" pitchFamily="18" charset="-127"/>
              </a:rPr>
              <a:t> University, Korea</a:t>
            </a:r>
            <a:endParaRPr lang="ko-KR" altLang="en-US" sz="5000" dirty="0">
              <a:solidFill>
                <a:schemeClr val="accent3"/>
              </a:solidFill>
              <a:latin typeface="휴먼옛체" pitchFamily="18" charset="-127"/>
              <a:ea typeface="휴먼옛체" pitchFamily="18" charset="-127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dirty="0" smtClean="0">
                <a:latin typeface="HY헤드라인M" pitchFamily="18" charset="-127"/>
                <a:ea typeface="HY헤드라인M" pitchFamily="18" charset="-127"/>
              </a:rPr>
              <a:t>Motivation I</a:t>
            </a:r>
          </a:p>
        </p:txBody>
      </p:sp>
      <p:pic>
        <p:nvPicPr>
          <p:cNvPr id="7171" name="그림 11" descr="starmass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09738"/>
            <a:ext cx="5932488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12"/>
          <p:cNvSpPr txBox="1">
            <a:spLocks noChangeArrowheads="1"/>
          </p:cNvSpPr>
          <p:nvPr/>
        </p:nvSpPr>
        <p:spPr bwMode="auto">
          <a:xfrm>
            <a:off x="5846763" y="2865438"/>
            <a:ext cx="321468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>
                <a:ea typeface="HY그래픽M" pitchFamily="18" charset="-127"/>
              </a:rPr>
              <a:t>1) No strangeness : </a:t>
            </a:r>
            <a:r>
              <a:rPr lang="en-US" altLang="ko-KR">
                <a:solidFill>
                  <a:srgbClr val="FF0000"/>
                </a:solidFill>
                <a:ea typeface="HY그래픽M" pitchFamily="18" charset="-127"/>
              </a:rPr>
              <a:t>2-3</a:t>
            </a:r>
            <a:r>
              <a:rPr lang="en-US" altLang="ko-KR">
                <a:solidFill>
                  <a:srgbClr val="FF0000"/>
                </a:solidFill>
                <a:latin typeface="한양해서" pitchFamily="18" charset="-127"/>
                <a:ea typeface="한양해서" pitchFamily="18" charset="-127"/>
                <a:cs typeface="굴림" charset="-127"/>
              </a:rPr>
              <a:t> M</a:t>
            </a:r>
            <a:r>
              <a:rPr lang="th-TH" altLang="ko-KR">
                <a:solidFill>
                  <a:srgbClr val="FF0000"/>
                </a:solidFill>
                <a:latin typeface="한양해서" pitchFamily="18" charset="-127"/>
                <a:ea typeface="한양해서" pitchFamily="18" charset="-127"/>
                <a:cs typeface="굴림" charset="-127"/>
              </a:rPr>
              <a:t>๏</a:t>
            </a:r>
            <a:r>
              <a:rPr lang="en-US" altLang="ko-KR">
                <a:ea typeface="HY그래픽M" pitchFamily="18" charset="-127"/>
              </a:rPr>
              <a:t> </a:t>
            </a:r>
          </a:p>
          <a:p>
            <a:endParaRPr lang="en-US" altLang="ko-KR">
              <a:ea typeface="HY그래픽M" pitchFamily="18" charset="-127"/>
            </a:endParaRPr>
          </a:p>
          <a:p>
            <a:r>
              <a:rPr lang="en-US" altLang="ko-KR">
                <a:ea typeface="HY그래픽M" pitchFamily="18" charset="-127"/>
              </a:rPr>
              <a:t>2) Strangeness : </a:t>
            </a:r>
            <a:r>
              <a:rPr lang="en-US" altLang="ko-KR">
                <a:solidFill>
                  <a:srgbClr val="FF0000"/>
                </a:solidFill>
                <a:ea typeface="HY그래픽M" pitchFamily="18" charset="-127"/>
              </a:rPr>
              <a:t>1-2</a:t>
            </a:r>
            <a:r>
              <a:rPr lang="en-US" altLang="ko-KR">
                <a:solidFill>
                  <a:srgbClr val="FF0000"/>
                </a:solidFill>
                <a:latin typeface="한양해서" pitchFamily="18" charset="-127"/>
                <a:ea typeface="한양해서" pitchFamily="18" charset="-127"/>
              </a:rPr>
              <a:t> M</a:t>
            </a:r>
            <a:r>
              <a:rPr lang="th-TH" altLang="ko-KR">
                <a:solidFill>
                  <a:srgbClr val="FF0000"/>
                </a:solidFill>
                <a:latin typeface="한양해서" pitchFamily="18" charset="-127"/>
              </a:rPr>
              <a:t>๏</a:t>
            </a:r>
            <a:endParaRPr lang="en-US" altLang="ko-KR">
              <a:ea typeface="HY그래픽M" pitchFamily="18" charset="-127"/>
            </a:endParaRPr>
          </a:p>
          <a:p>
            <a:r>
              <a:rPr lang="en-US" altLang="ko-KR">
                <a:ea typeface="HY그래픽M" pitchFamily="18" charset="-127"/>
              </a:rPr>
              <a:t>   - hyperons(</a:t>
            </a:r>
            <a:r>
              <a:rPr lang="el-GR" altLang="ko-KR">
                <a:latin typeface="한양해서" pitchFamily="18" charset="-127"/>
                <a:ea typeface="한양해서" pitchFamily="18" charset="-127"/>
              </a:rPr>
              <a:t>Λ</a:t>
            </a:r>
            <a:r>
              <a:rPr lang="en-US" altLang="ko-KR">
                <a:latin typeface="한양해서" pitchFamily="18" charset="-127"/>
                <a:ea typeface="한양해서" pitchFamily="18" charset="-127"/>
              </a:rPr>
              <a:t>, </a:t>
            </a:r>
            <a:r>
              <a:rPr lang="el-GR" altLang="ko-KR">
                <a:latin typeface="한양해서" pitchFamily="18" charset="-127"/>
                <a:ea typeface="한양해서" pitchFamily="18" charset="-127"/>
              </a:rPr>
              <a:t>Σ</a:t>
            </a:r>
            <a:r>
              <a:rPr lang="en-US" altLang="ko-KR">
                <a:latin typeface="한양해서" pitchFamily="18" charset="-127"/>
                <a:ea typeface="한양해서" pitchFamily="18" charset="-127"/>
              </a:rPr>
              <a:t>, </a:t>
            </a:r>
            <a:r>
              <a:rPr lang="el-GR" altLang="ko-KR">
                <a:latin typeface="한양해서" pitchFamily="18" charset="-127"/>
                <a:ea typeface="한양해서" pitchFamily="18" charset="-127"/>
              </a:rPr>
              <a:t>Ξ</a:t>
            </a:r>
            <a:r>
              <a:rPr lang="en-US" altLang="ko-KR">
                <a:latin typeface="한양해서" pitchFamily="18" charset="-127"/>
                <a:ea typeface="한양해서" pitchFamily="18" charset="-127"/>
              </a:rPr>
              <a:t>)</a:t>
            </a:r>
            <a:endParaRPr lang="en-US" altLang="ko-KR">
              <a:ea typeface="HY그래픽M" pitchFamily="18" charset="-127"/>
            </a:endParaRPr>
          </a:p>
          <a:p>
            <a:r>
              <a:rPr lang="en-US" altLang="ko-KR">
                <a:ea typeface="HY그래픽M" pitchFamily="18" charset="-127"/>
              </a:rPr>
              <a:t>   - kaon condensation</a:t>
            </a:r>
          </a:p>
          <a:p>
            <a:r>
              <a:rPr lang="en-US" altLang="ko-KR">
                <a:ea typeface="HY그래픽M" pitchFamily="18" charset="-127"/>
              </a:rPr>
              <a:t>   - quark matter(u, d, s)</a:t>
            </a:r>
            <a:endParaRPr lang="ko-KR" altLang="en-US">
              <a:ea typeface="HY그래픽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7" name="Picture 5" descr="missingmass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628775"/>
            <a:ext cx="2663825" cy="4032250"/>
          </a:xfrm>
          <a:prstGeom prst="rect">
            <a:avLst/>
          </a:prstGeom>
          <a:noFill/>
        </p:spPr>
      </p:pic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236538" y="5734050"/>
            <a:ext cx="2967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>
                <a:solidFill>
                  <a:schemeClr val="tx1"/>
                </a:solidFill>
              </a:rPr>
              <a:t>KEK PS-E471 (2004)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706813" y="4149725"/>
            <a:ext cx="2952750" cy="504825"/>
            <a:chOff x="1383" y="2069"/>
            <a:chExt cx="1860" cy="318"/>
          </a:xfrm>
        </p:grpSpPr>
        <p:sp>
          <p:nvSpPr>
            <p:cNvPr id="136210" name="Text Box 18"/>
            <p:cNvSpPr txBox="1">
              <a:spLocks noChangeArrowheads="1"/>
            </p:cNvSpPr>
            <p:nvPr/>
          </p:nvSpPr>
          <p:spPr bwMode="auto">
            <a:xfrm>
              <a:off x="1412" y="2101"/>
              <a:ext cx="1778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latinLnBrk="0">
                <a:spcBef>
                  <a:spcPct val="0"/>
                </a:spcBef>
              </a:pPr>
              <a:r>
                <a:rPr lang="en-US" altLang="ja-JP" sz="2000" b="1">
                  <a:solidFill>
                    <a:srgbClr val="0000CC"/>
                  </a:solidFill>
                  <a:latin typeface="Helvetica" pitchFamily="34" charset="0"/>
                  <a:ea typeface="ＭＳ Ｐゴシック" pitchFamily="34" charset="-128"/>
                </a:rPr>
                <a:t>Deep optical potential</a:t>
              </a:r>
            </a:p>
          </p:txBody>
        </p:sp>
        <p:sp>
          <p:nvSpPr>
            <p:cNvPr id="136211" name="Rectangle 19"/>
            <p:cNvSpPr>
              <a:spLocks noChangeArrowheads="1"/>
            </p:cNvSpPr>
            <p:nvPr/>
          </p:nvSpPr>
          <p:spPr bwMode="auto">
            <a:xfrm>
              <a:off x="1383" y="2069"/>
              <a:ext cx="1860" cy="31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136212" name="Text Box 20"/>
          <p:cNvSpPr txBox="1">
            <a:spLocks noChangeArrowheads="1"/>
          </p:cNvSpPr>
          <p:nvPr/>
        </p:nvSpPr>
        <p:spPr bwMode="auto">
          <a:xfrm>
            <a:off x="7253288" y="4330700"/>
            <a:ext cx="1717675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latinLnBrk="0">
              <a:spcBef>
                <a:spcPct val="0"/>
              </a:spcBef>
            </a:pPr>
            <a:r>
              <a:rPr lang="en-US" altLang="ja-JP" sz="1600" b="1" i="1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rPr>
              <a:t>V</a:t>
            </a:r>
            <a:r>
              <a:rPr lang="en-US" altLang="ja-JP" sz="1600" b="1" baseline="-25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rPr>
              <a:t>0</a:t>
            </a:r>
            <a:r>
              <a:rPr lang="en-US" altLang="ko-KR" sz="1600" b="1" baseline="-25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rPr>
              <a:t> </a:t>
            </a:r>
            <a:r>
              <a:rPr lang="en-US" altLang="ko-KR" b="1">
                <a:solidFill>
                  <a:schemeClr val="tx1"/>
                </a:solidFill>
              </a:rPr>
              <a:t>≈</a:t>
            </a:r>
            <a:r>
              <a:rPr lang="en-US" altLang="ko-KR"/>
              <a:t> </a:t>
            </a:r>
            <a:r>
              <a:rPr lang="en-US" altLang="ko-KR" sz="1600" b="1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rPr>
              <a:t> </a:t>
            </a:r>
            <a:r>
              <a:rPr lang="en-US" altLang="ja-JP" sz="1600" b="1">
                <a:solidFill>
                  <a:srgbClr val="FF0000"/>
                </a:solidFill>
                <a:latin typeface="Helvetica" pitchFamily="34" charset="0"/>
                <a:ea typeface="ＭＳ Ｐゴシック" pitchFamily="34" charset="-128"/>
              </a:rPr>
              <a:t>-120</a:t>
            </a:r>
            <a:r>
              <a:rPr lang="en-US" altLang="ja-JP" sz="1600" b="1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rPr>
              <a:t> MeV</a:t>
            </a:r>
          </a:p>
        </p:txBody>
      </p:sp>
      <p:sp>
        <p:nvSpPr>
          <p:cNvPr id="136213" name="Text Box 21"/>
          <p:cNvSpPr txBox="1">
            <a:spLocks noChangeArrowheads="1"/>
          </p:cNvSpPr>
          <p:nvPr/>
        </p:nvSpPr>
        <p:spPr bwMode="auto">
          <a:xfrm>
            <a:off x="3349625" y="4964113"/>
            <a:ext cx="3984625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latinLnBrk="0">
              <a:spcBef>
                <a:spcPct val="0"/>
              </a:spcBef>
            </a:pPr>
            <a:r>
              <a:rPr lang="en-US" altLang="ja-JP" sz="1600" b="1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Y. Akaishi &amp; T. Yamazaki, PRC</a:t>
            </a:r>
            <a:r>
              <a:rPr lang="en-US" altLang="ja-JP" sz="1600" b="1" u="sng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65</a:t>
            </a:r>
            <a:r>
              <a:rPr lang="en-US" altLang="ja-JP" sz="1600" b="1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 (2002)</a:t>
            </a:r>
          </a:p>
        </p:txBody>
      </p:sp>
      <p:sp>
        <p:nvSpPr>
          <p:cNvPr id="136214" name="Text Box 22"/>
          <p:cNvSpPr txBox="1">
            <a:spLocks noChangeArrowheads="1"/>
          </p:cNvSpPr>
          <p:nvPr/>
        </p:nvSpPr>
        <p:spPr bwMode="auto">
          <a:xfrm>
            <a:off x="3062288" y="5276850"/>
            <a:ext cx="5484812" cy="5810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latinLnBrk="0">
              <a:spcBef>
                <a:spcPct val="0"/>
              </a:spcBef>
            </a:pPr>
            <a:r>
              <a:rPr lang="en-US" altLang="ja-JP" sz="1600" b="1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N. Kaiser, P.B. Siegel &amp; W. Weise, NP</a:t>
            </a:r>
            <a:r>
              <a:rPr lang="en-US" altLang="ja-JP" sz="1600" b="1" u="sng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A594</a:t>
            </a:r>
            <a:r>
              <a:rPr lang="en-US" altLang="ja-JP" sz="1600" b="1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 (1995)</a:t>
            </a:r>
            <a:endParaRPr lang="en-US" altLang="ko-KR" sz="1600" b="1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  <a:p>
            <a:pPr algn="ctr" latinLnBrk="0">
              <a:spcBef>
                <a:spcPct val="0"/>
              </a:spcBef>
            </a:pPr>
            <a:r>
              <a:rPr lang="en-US" altLang="ko-KR" sz="1600" b="1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J. Mares, E.Friedman and A. Gal,Nucl.Phys.A770 (2006)</a:t>
            </a:r>
            <a:endParaRPr lang="en-US" altLang="ja-JP" sz="160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136218" name="Text Box 26"/>
          <p:cNvSpPr txBox="1">
            <a:spLocks noChangeArrowheads="1"/>
          </p:cNvSpPr>
          <p:nvPr/>
        </p:nvSpPr>
        <p:spPr bwMode="auto">
          <a:xfrm>
            <a:off x="5972175" y="1543050"/>
            <a:ext cx="184150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latinLnBrk="0">
              <a:spcBef>
                <a:spcPct val="0"/>
              </a:spcBef>
            </a:pPr>
            <a:endParaRPr lang="en-US" altLang="ja-JP" sz="1600" b="1">
              <a:solidFill>
                <a:schemeClr val="tx1"/>
              </a:solidFill>
              <a:latin typeface="굴림" charset="-127"/>
            </a:endParaRPr>
          </a:p>
        </p:txBody>
      </p:sp>
      <p:sp>
        <p:nvSpPr>
          <p:cNvPr id="136219" name="Text Box 27"/>
          <p:cNvSpPr txBox="1">
            <a:spLocks noChangeArrowheads="1"/>
          </p:cNvSpPr>
          <p:nvPr/>
        </p:nvSpPr>
        <p:spPr bwMode="auto">
          <a:xfrm>
            <a:off x="3190875" y="1628775"/>
            <a:ext cx="5484813" cy="8255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algn="ctr" latinLnBrk="0">
              <a:spcBef>
                <a:spcPct val="0"/>
              </a:spcBef>
            </a:pPr>
            <a:r>
              <a:rPr lang="en-US" altLang="ja-JP" sz="1600" b="1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Ramos &amp; E. Oset, Nucl. Phys. </a:t>
            </a:r>
            <a:r>
              <a:rPr lang="en-US" altLang="ja-JP" sz="1600" b="1" u="sng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A671</a:t>
            </a:r>
            <a:r>
              <a:rPr lang="en-US" altLang="ja-JP" sz="1600" b="1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 (2000)</a:t>
            </a:r>
            <a:endParaRPr lang="en-US" altLang="ko-KR" sz="1600" b="1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  <a:p>
            <a:pPr marL="457200" indent="-457200" algn="ctr" latinLnBrk="0">
              <a:spcBef>
                <a:spcPct val="0"/>
              </a:spcBef>
            </a:pPr>
            <a:r>
              <a:rPr lang="en-US" altLang="ko-KR" sz="1600" b="1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V. K. Magas, E.Oset, A.Ramos, H.Toki, nucl-th/0611098</a:t>
            </a:r>
          </a:p>
          <a:p>
            <a:pPr marL="457200" indent="-457200" algn="ctr" latinLnBrk="0">
              <a:spcBef>
                <a:spcPct val="0"/>
              </a:spcBef>
            </a:pPr>
            <a:r>
              <a:rPr lang="en-US" altLang="ko-KR" sz="1600" b="1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Chirally-motivated potentials</a:t>
            </a:r>
            <a:endParaRPr lang="en-US" altLang="ja-JP" sz="1600" b="1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136220" name="Text Box 28"/>
          <p:cNvSpPr txBox="1">
            <a:spLocks noChangeArrowheads="1"/>
          </p:cNvSpPr>
          <p:nvPr/>
        </p:nvSpPr>
        <p:spPr bwMode="auto">
          <a:xfrm>
            <a:off x="5764213" y="2190750"/>
            <a:ext cx="184150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latinLnBrk="0">
              <a:spcBef>
                <a:spcPct val="0"/>
              </a:spcBef>
            </a:pPr>
            <a:endParaRPr lang="en-US" altLang="ja-JP" sz="1600" b="1">
              <a:solidFill>
                <a:schemeClr val="tx1"/>
              </a:solidFill>
              <a:latin typeface="굴림" charset="-127"/>
            </a:endParaRP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3635375" y="2638425"/>
            <a:ext cx="3240088" cy="503238"/>
            <a:chOff x="1610" y="1525"/>
            <a:chExt cx="2041" cy="317"/>
          </a:xfrm>
        </p:grpSpPr>
        <p:sp>
          <p:nvSpPr>
            <p:cNvPr id="136222" name="Text Box 30"/>
            <p:cNvSpPr txBox="1">
              <a:spLocks noChangeArrowheads="1"/>
            </p:cNvSpPr>
            <p:nvPr/>
          </p:nvSpPr>
          <p:spPr bwMode="auto">
            <a:xfrm>
              <a:off x="1616" y="1557"/>
              <a:ext cx="1992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latinLnBrk="0">
                <a:spcBef>
                  <a:spcPct val="0"/>
                </a:spcBef>
              </a:pPr>
              <a:r>
                <a:rPr lang="en-US" altLang="ja-JP" sz="2000" b="1">
                  <a:solidFill>
                    <a:srgbClr val="0000CC"/>
                  </a:solidFill>
                  <a:latin typeface="Helvetica" pitchFamily="34" charset="0"/>
                  <a:ea typeface="ＭＳ Ｐゴシック" pitchFamily="34" charset="-128"/>
                </a:rPr>
                <a:t>Shallow optical potential</a:t>
              </a:r>
            </a:p>
          </p:txBody>
        </p:sp>
        <p:sp>
          <p:nvSpPr>
            <p:cNvPr id="136223" name="Rectangle 31"/>
            <p:cNvSpPr>
              <a:spLocks noChangeArrowheads="1"/>
            </p:cNvSpPr>
            <p:nvPr/>
          </p:nvSpPr>
          <p:spPr bwMode="auto">
            <a:xfrm>
              <a:off x="1655" y="1570"/>
              <a:ext cx="1860" cy="27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36224" name="Rectangle 32"/>
            <p:cNvSpPr>
              <a:spLocks noChangeArrowheads="1"/>
            </p:cNvSpPr>
            <p:nvPr/>
          </p:nvSpPr>
          <p:spPr bwMode="auto">
            <a:xfrm>
              <a:off x="1610" y="1525"/>
              <a:ext cx="2041" cy="31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136225" name="Text Box 33"/>
          <p:cNvSpPr txBox="1">
            <a:spLocks noChangeArrowheads="1"/>
          </p:cNvSpPr>
          <p:nvPr/>
        </p:nvSpPr>
        <p:spPr bwMode="auto">
          <a:xfrm>
            <a:off x="7092950" y="2565400"/>
            <a:ext cx="1566863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latinLnBrk="0">
              <a:spcBef>
                <a:spcPct val="0"/>
              </a:spcBef>
            </a:pPr>
            <a:r>
              <a:rPr lang="en-US" altLang="ja-JP" sz="1600" b="1" i="1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rPr>
              <a:t>V</a:t>
            </a:r>
            <a:r>
              <a:rPr lang="en-US" altLang="ja-JP" sz="1600" b="1" baseline="-25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rPr>
              <a:t>0</a:t>
            </a:r>
            <a:r>
              <a:rPr lang="en-US" altLang="ko-KR" sz="1600" b="1" baseline="-25000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rPr>
              <a:t> </a:t>
            </a:r>
            <a:r>
              <a:rPr lang="en-US" altLang="ko-KR" b="1">
                <a:solidFill>
                  <a:schemeClr val="tx1"/>
                </a:solidFill>
              </a:rPr>
              <a:t>≈</a:t>
            </a:r>
            <a:r>
              <a:rPr lang="en-US" altLang="ja-JP" sz="1600" b="1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rPr>
              <a:t> </a:t>
            </a:r>
            <a:r>
              <a:rPr lang="en-US" altLang="ko-KR" sz="1600" b="1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rPr>
              <a:t>-</a:t>
            </a:r>
            <a:r>
              <a:rPr lang="en-US" altLang="ja-JP" sz="1600" b="1">
                <a:solidFill>
                  <a:srgbClr val="FF0000"/>
                </a:solidFill>
                <a:latin typeface="Helvetica" pitchFamily="34" charset="0"/>
                <a:ea typeface="ＭＳ Ｐゴシック" pitchFamily="34" charset="-128"/>
              </a:rPr>
              <a:t>50</a:t>
            </a:r>
            <a:r>
              <a:rPr lang="en-US" altLang="ko-KR" sz="1600" b="1">
                <a:solidFill>
                  <a:srgbClr val="FF0000"/>
                </a:solidFill>
                <a:latin typeface="Helvetica" pitchFamily="34" charset="0"/>
                <a:ea typeface="ＭＳ Ｐゴシック" pitchFamily="34" charset="-128"/>
              </a:rPr>
              <a:t> </a:t>
            </a:r>
            <a:r>
              <a:rPr lang="en-US" altLang="ja-JP" sz="1600" b="1">
                <a:solidFill>
                  <a:schemeClr val="tx1"/>
                </a:solidFill>
                <a:latin typeface="Helvetica" pitchFamily="34" charset="0"/>
                <a:ea typeface="ＭＳ Ｐゴシック" pitchFamily="34" charset="-128"/>
              </a:rPr>
              <a:t> MeV</a:t>
            </a:r>
          </a:p>
        </p:txBody>
      </p:sp>
      <p:sp>
        <p:nvSpPr>
          <p:cNvPr id="136232" name="Line 40"/>
          <p:cNvSpPr>
            <a:spLocks noChangeShapeType="1"/>
          </p:cNvSpPr>
          <p:nvPr/>
        </p:nvSpPr>
        <p:spPr bwMode="auto">
          <a:xfrm>
            <a:off x="5508625" y="3357563"/>
            <a:ext cx="0" cy="647700"/>
          </a:xfrm>
          <a:prstGeom prst="line">
            <a:avLst/>
          </a:prstGeom>
          <a:noFill/>
          <a:ln w="9525">
            <a:noFill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36233" name="AutoShape 41"/>
          <p:cNvSpPr>
            <a:spLocks noChangeArrowheads="1"/>
          </p:cNvSpPr>
          <p:nvPr/>
        </p:nvSpPr>
        <p:spPr bwMode="auto">
          <a:xfrm>
            <a:off x="4787900" y="3284538"/>
            <a:ext cx="792163" cy="719137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5" name="Rectangle 2"/>
          <p:cNvSpPr>
            <a:spLocks noGrp="1" noChangeArrowheads="1"/>
          </p:cNvSpPr>
          <p:nvPr>
            <p:ph type="title"/>
          </p:nvPr>
        </p:nvSpPr>
        <p:spPr>
          <a:xfrm>
            <a:off x="485804" y="331456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ko-KR" sz="3200" dirty="0" smtClean="0">
                <a:latin typeface="HY헤드라인M" pitchFamily="18" charset="-127"/>
                <a:ea typeface="HY헤드라인M" pitchFamily="18" charset="-127"/>
              </a:rPr>
              <a:t>Motivation II </a:t>
            </a:r>
            <a:br>
              <a:rPr lang="en-US" altLang="ko-KR" sz="3200" dirty="0" smtClean="0">
                <a:latin typeface="HY헤드라인M" pitchFamily="18" charset="-127"/>
                <a:ea typeface="HY헤드라인M" pitchFamily="18" charset="-127"/>
              </a:rPr>
            </a:br>
            <a:r>
              <a:rPr lang="en-US" altLang="ko-KR" sz="2800" dirty="0" smtClean="0">
                <a:solidFill>
                  <a:schemeClr val="hlink"/>
                </a:solidFill>
              </a:rPr>
              <a:t>- Deeply bound </a:t>
            </a:r>
            <a:r>
              <a:rPr lang="en-US" altLang="ko-KR" sz="2800" dirty="0" err="1" smtClean="0">
                <a:solidFill>
                  <a:schemeClr val="hlink"/>
                </a:solidFill>
              </a:rPr>
              <a:t>kaonic</a:t>
            </a:r>
            <a:r>
              <a:rPr lang="en-US" altLang="ko-KR" sz="2800" dirty="0" smtClean="0">
                <a:solidFill>
                  <a:schemeClr val="hlink"/>
                </a:solidFill>
              </a:rPr>
              <a:t> nuclear states</a:t>
            </a:r>
            <a:br>
              <a:rPr lang="en-US" altLang="ko-KR" sz="2800" dirty="0" smtClean="0">
                <a:solidFill>
                  <a:schemeClr val="hlink"/>
                </a:solidFill>
              </a:rPr>
            </a:br>
            <a:endParaRPr lang="en-US" altLang="ko-KR" sz="2800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795366" y="1543063"/>
            <a:ext cx="7848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ko-KR" sz="2400" dirty="0">
                <a:solidFill>
                  <a:schemeClr val="tx1"/>
                </a:solidFill>
              </a:rPr>
              <a:t> Model dependency </a:t>
            </a:r>
          </a:p>
          <a:p>
            <a:r>
              <a:rPr lang="en-US" altLang="ko-KR" sz="2400" dirty="0">
                <a:solidFill>
                  <a:schemeClr val="tx1"/>
                </a:solidFill>
              </a:rPr>
              <a:t>  - </a:t>
            </a:r>
            <a:r>
              <a:rPr lang="en-US" altLang="ko-KR" sz="2400" dirty="0" err="1">
                <a:solidFill>
                  <a:schemeClr val="hlink"/>
                </a:solidFill>
              </a:rPr>
              <a:t>Haron</a:t>
            </a:r>
            <a:r>
              <a:rPr lang="en-US" altLang="ko-KR" sz="2400" dirty="0">
                <a:solidFill>
                  <a:schemeClr val="tx1"/>
                </a:solidFill>
              </a:rPr>
              <a:t> degree of freedom : </a:t>
            </a:r>
          </a:p>
          <a:p>
            <a:r>
              <a:rPr lang="en-US" altLang="ko-KR" sz="2400" dirty="0">
                <a:solidFill>
                  <a:schemeClr val="tx1"/>
                </a:solidFill>
              </a:rPr>
              <a:t>             Quantum </a:t>
            </a:r>
            <a:r>
              <a:rPr lang="en-US" altLang="ko-KR" sz="2400" dirty="0" err="1">
                <a:solidFill>
                  <a:schemeClr val="tx1"/>
                </a:solidFill>
              </a:rPr>
              <a:t>Hadrodynamics</a:t>
            </a:r>
            <a:r>
              <a:rPr lang="en-US" altLang="ko-KR" sz="2400" dirty="0">
                <a:solidFill>
                  <a:schemeClr val="tx1"/>
                </a:solidFill>
              </a:rPr>
              <a:t> (QHD)</a:t>
            </a:r>
          </a:p>
          <a:p>
            <a:endParaRPr lang="en-US" altLang="ko-KR" sz="2400" dirty="0">
              <a:solidFill>
                <a:schemeClr val="tx1"/>
              </a:solidFill>
            </a:endParaRPr>
          </a:p>
          <a:p>
            <a:endParaRPr lang="en-US" altLang="ko-KR" sz="2400" dirty="0">
              <a:solidFill>
                <a:schemeClr val="tx1"/>
              </a:solidFill>
            </a:endParaRPr>
          </a:p>
          <a:p>
            <a:endParaRPr lang="en-US" altLang="ko-KR" sz="2400" dirty="0" smtClean="0">
              <a:solidFill>
                <a:schemeClr val="tx1"/>
              </a:solidFill>
            </a:endParaRPr>
          </a:p>
          <a:p>
            <a:endParaRPr lang="en-US" altLang="ko-KR" sz="2400" dirty="0" smtClean="0"/>
          </a:p>
          <a:p>
            <a:r>
              <a:rPr lang="en-US" altLang="ko-KR" sz="2400" dirty="0" smtClean="0">
                <a:solidFill>
                  <a:schemeClr val="tx1"/>
                </a:solidFill>
              </a:rPr>
              <a:t>  </a:t>
            </a:r>
            <a:r>
              <a:rPr lang="en-US" altLang="ko-KR" sz="2400" dirty="0">
                <a:solidFill>
                  <a:schemeClr val="tx1"/>
                </a:solidFill>
              </a:rPr>
              <a:t>- </a:t>
            </a:r>
            <a:r>
              <a:rPr lang="en-US" altLang="ko-KR" sz="2400" dirty="0" smtClean="0">
                <a:solidFill>
                  <a:schemeClr val="hlink"/>
                </a:solidFill>
              </a:rPr>
              <a:t>Quark</a:t>
            </a:r>
            <a:r>
              <a:rPr lang="en-US" altLang="ko-KR" sz="2400" dirty="0" smtClean="0">
                <a:solidFill>
                  <a:schemeClr val="tx1"/>
                </a:solidFill>
              </a:rPr>
              <a:t> </a:t>
            </a:r>
            <a:r>
              <a:rPr lang="en-US" altLang="ko-KR" sz="2400" dirty="0">
                <a:solidFill>
                  <a:schemeClr val="tx1"/>
                </a:solidFill>
              </a:rPr>
              <a:t>degree of freedom : </a:t>
            </a:r>
          </a:p>
          <a:p>
            <a:r>
              <a:rPr lang="en-US" altLang="ko-KR" sz="2400" dirty="0">
                <a:solidFill>
                  <a:schemeClr val="tx1"/>
                </a:solidFill>
              </a:rPr>
              <a:t>             Quark-meson coupling model (QMC) model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484438" y="2943223"/>
            <a:ext cx="2867025" cy="200025"/>
            <a:chOff x="3372" y="1860"/>
            <a:chExt cx="1806" cy="126"/>
          </a:xfrm>
        </p:grpSpPr>
        <p:sp>
          <p:nvSpPr>
            <p:cNvPr id="137231" name="Line 15"/>
            <p:cNvSpPr>
              <a:spLocks noChangeShapeType="1"/>
            </p:cNvSpPr>
            <p:nvPr/>
          </p:nvSpPr>
          <p:spPr bwMode="auto">
            <a:xfrm>
              <a:off x="3480" y="1901"/>
              <a:ext cx="1594" cy="3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7232" name="Oval 16"/>
            <p:cNvSpPr>
              <a:spLocks noChangeArrowheads="1"/>
            </p:cNvSpPr>
            <p:nvPr/>
          </p:nvSpPr>
          <p:spPr bwMode="auto">
            <a:xfrm>
              <a:off x="3372" y="1860"/>
              <a:ext cx="96" cy="96"/>
            </a:xfrm>
            <a:prstGeom prst="ellipse">
              <a:avLst/>
            </a:prstGeom>
            <a:solidFill>
              <a:srgbClr val="3333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7233" name="Oval 17"/>
            <p:cNvSpPr>
              <a:spLocks noChangeArrowheads="1"/>
            </p:cNvSpPr>
            <p:nvPr/>
          </p:nvSpPr>
          <p:spPr bwMode="auto">
            <a:xfrm>
              <a:off x="5082" y="1890"/>
              <a:ext cx="96" cy="96"/>
            </a:xfrm>
            <a:prstGeom prst="ellipse">
              <a:avLst/>
            </a:prstGeom>
            <a:solidFill>
              <a:srgbClr val="3333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3276600" y="3213100"/>
            <a:ext cx="2152656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669900"/>
                </a:solidFill>
                <a:cs typeface="Tahoma" pitchFamily="34" charset="0"/>
              </a:rPr>
              <a:t> </a:t>
            </a:r>
            <a:r>
              <a:rPr lang="el-GR" altLang="ko-KR" sz="3000" dirty="0">
                <a:solidFill>
                  <a:srgbClr val="669900"/>
                </a:solidFill>
                <a:cs typeface="Tahoma" pitchFamily="34" charset="0"/>
              </a:rPr>
              <a:t>σ</a:t>
            </a:r>
            <a:r>
              <a:rPr lang="en-US" altLang="ko-KR" sz="3000" dirty="0">
                <a:solidFill>
                  <a:srgbClr val="669900"/>
                </a:solidFill>
                <a:cs typeface="Tahoma" pitchFamily="34" charset="0"/>
              </a:rPr>
              <a:t>, </a:t>
            </a:r>
            <a:r>
              <a:rPr lang="el-GR" altLang="ko-KR" sz="3000" dirty="0">
                <a:solidFill>
                  <a:srgbClr val="669900"/>
                </a:solidFill>
                <a:cs typeface="Tahoma" pitchFamily="34" charset="0"/>
              </a:rPr>
              <a:t>ω</a:t>
            </a:r>
            <a:endParaRPr lang="en-US" altLang="ko-KR" sz="3000" dirty="0">
              <a:solidFill>
                <a:srgbClr val="669900"/>
              </a:solidFill>
            </a:endParaRP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466982" y="5133995"/>
            <a:ext cx="3033712" cy="1081087"/>
            <a:chOff x="1610" y="3385"/>
            <a:chExt cx="1911" cy="681"/>
          </a:xfrm>
        </p:grpSpPr>
        <p:pic>
          <p:nvPicPr>
            <p:cNvPr id="137224" name="Picture 8" descr="ba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3671729">
              <a:off x="2889" y="3434"/>
              <a:ext cx="667" cy="597"/>
            </a:xfrm>
            <a:prstGeom prst="rect">
              <a:avLst/>
            </a:prstGeom>
            <a:noFill/>
          </p:spPr>
        </p:pic>
        <p:pic>
          <p:nvPicPr>
            <p:cNvPr id="137225" name="Picture 9" descr="ba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10" y="3385"/>
              <a:ext cx="643" cy="622"/>
            </a:xfrm>
            <a:prstGeom prst="rect">
              <a:avLst/>
            </a:prstGeom>
            <a:noFill/>
          </p:spPr>
        </p:pic>
        <p:sp>
          <p:nvSpPr>
            <p:cNvPr id="137227" name="Text Box 11"/>
            <p:cNvSpPr txBox="1">
              <a:spLocks noChangeArrowheads="1"/>
            </p:cNvSpPr>
            <p:nvPr/>
          </p:nvSpPr>
          <p:spPr bwMode="auto">
            <a:xfrm>
              <a:off x="2245" y="3719"/>
              <a:ext cx="1141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solidFill>
                    <a:srgbClr val="669900"/>
                  </a:solidFill>
                  <a:cs typeface="Tahoma" pitchFamily="34" charset="0"/>
                </a:rPr>
                <a:t> </a:t>
              </a:r>
              <a:r>
                <a:rPr lang="el-GR" altLang="ko-KR" sz="3000" dirty="0">
                  <a:solidFill>
                    <a:srgbClr val="669900"/>
                  </a:solidFill>
                  <a:cs typeface="Tahoma" pitchFamily="34" charset="0"/>
                </a:rPr>
                <a:t>σ</a:t>
              </a:r>
              <a:r>
                <a:rPr lang="en-US" altLang="ko-KR" sz="3000" dirty="0">
                  <a:solidFill>
                    <a:srgbClr val="669900"/>
                  </a:solidFill>
                  <a:cs typeface="Tahoma" pitchFamily="34" charset="0"/>
                </a:rPr>
                <a:t>, </a:t>
              </a:r>
              <a:r>
                <a:rPr lang="el-GR" altLang="ko-KR" sz="3000" dirty="0">
                  <a:solidFill>
                    <a:srgbClr val="669900"/>
                  </a:solidFill>
                  <a:cs typeface="Tahoma" pitchFamily="34" charset="0"/>
                </a:rPr>
                <a:t>ω</a:t>
              </a:r>
              <a:endParaRPr lang="en-US" altLang="ko-KR" sz="3000" dirty="0">
                <a:solidFill>
                  <a:srgbClr val="669900"/>
                </a:solidFill>
              </a:endParaRPr>
            </a:p>
          </p:txBody>
        </p:sp>
        <p:sp>
          <p:nvSpPr>
            <p:cNvPr id="137226" name="Line 10"/>
            <p:cNvSpPr>
              <a:spLocks noChangeShapeType="1"/>
            </p:cNvSpPr>
            <p:nvPr/>
          </p:nvSpPr>
          <p:spPr bwMode="auto">
            <a:xfrm flipV="1">
              <a:off x="2018" y="3657"/>
              <a:ext cx="1092" cy="9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ko-KR" sz="3200" dirty="0" smtClean="0">
                <a:latin typeface="HY헤드라인M" pitchFamily="18" charset="-127"/>
                <a:ea typeface="HY헤드라인M" pitchFamily="18" charset="-127"/>
              </a:rPr>
              <a:t>Motivation III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14" y="3000372"/>
            <a:ext cx="6858048" cy="857256"/>
          </a:xfrm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buNone/>
            </a:pPr>
            <a:r>
              <a:rPr lang="en-US" altLang="ko-KR" sz="6000" b="1" dirty="0" smtClean="0">
                <a:latin typeface="휴먼둥근헤드라인" pitchFamily="18" charset="-127"/>
                <a:ea typeface="휴먼둥근헤드라인" pitchFamily="18" charset="-127"/>
              </a:rPr>
              <a:t>2.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phase-color.jpg"/>
          <p:cNvPicPr>
            <a:picLocks noChangeAspect="1"/>
          </p:cNvPicPr>
          <p:nvPr/>
        </p:nvPicPr>
        <p:blipFill>
          <a:blip r:embed="rId3"/>
          <a:srcRect t="25030" r="25657"/>
          <a:stretch>
            <a:fillRect/>
          </a:stretch>
        </p:blipFill>
        <p:spPr>
          <a:xfrm>
            <a:off x="3775553" y="1785926"/>
            <a:ext cx="4936405" cy="3571900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latin typeface="휴먼옛체" pitchFamily="18" charset="-127"/>
                <a:ea typeface="휴먼옛체" pitchFamily="18" charset="-127"/>
              </a:rPr>
              <a:t>Quark-meson coupling model</a:t>
            </a:r>
            <a:br>
              <a:rPr lang="en-US" altLang="ko-KR" dirty="0" smtClean="0">
                <a:latin typeface="휴먼옛체" pitchFamily="18" charset="-127"/>
                <a:ea typeface="휴먼옛체" pitchFamily="18" charset="-127"/>
              </a:rPr>
            </a:br>
            <a:r>
              <a:rPr lang="en-US" altLang="ko-KR" dirty="0" smtClean="0">
                <a:latin typeface="휴먼옛체" pitchFamily="18" charset="-127"/>
                <a:ea typeface="휴먼옛체" pitchFamily="18" charset="-127"/>
              </a:rPr>
              <a:t>- MIT bag + mean fields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06" y="2214554"/>
            <a:ext cx="35564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latin typeface="Arial Rounded MT Bold" pitchFamily="34" charset="0"/>
              </a:rPr>
              <a:t>Quark-meson coupling  </a:t>
            </a:r>
          </a:p>
          <a:p>
            <a:pPr algn="ctr"/>
            <a:r>
              <a:rPr lang="en-US" altLang="ko-KR" sz="2400" b="1" dirty="0" smtClean="0">
                <a:latin typeface="Arial Rounded MT Bold" pitchFamily="34" charset="0"/>
              </a:rPr>
              <a:t>(</a:t>
            </a:r>
            <a:r>
              <a:rPr lang="en-US" altLang="ko-KR" sz="2400" b="1" dirty="0" smtClean="0">
                <a:solidFill>
                  <a:srgbClr val="FF0000"/>
                </a:solidFill>
                <a:latin typeface="Arial Rounded MT Bold" pitchFamily="34" charset="0"/>
              </a:rPr>
              <a:t>QMC</a:t>
            </a:r>
            <a:r>
              <a:rPr lang="en-US" altLang="ko-KR" sz="2400" b="1" dirty="0" smtClean="0">
                <a:latin typeface="Arial Rounded MT Bold" pitchFamily="34" charset="0"/>
              </a:rPr>
              <a:t>) model</a:t>
            </a:r>
          </a:p>
          <a:p>
            <a:pPr algn="ctr">
              <a:buFontTx/>
              <a:buChar char="-"/>
            </a:pPr>
            <a:endParaRPr lang="en-US" altLang="ko-KR" sz="2400" dirty="0" smtClean="0">
              <a:latin typeface="Arial Rounded MT Bold" pitchFamily="34" charset="0"/>
            </a:endParaRPr>
          </a:p>
          <a:p>
            <a:pPr algn="ctr">
              <a:buFontTx/>
              <a:buChar char="-"/>
            </a:pPr>
            <a:endParaRPr lang="en-US" altLang="ko-KR" sz="2400" dirty="0" smtClean="0">
              <a:latin typeface="Arial Rounded MT Bold" pitchFamily="34" charset="0"/>
            </a:endParaRPr>
          </a:p>
          <a:p>
            <a:pPr algn="ctr"/>
            <a:r>
              <a:rPr lang="en-US" altLang="ko-KR" sz="2400" dirty="0" smtClean="0">
                <a:latin typeface="Arial Rounded MT Bold" pitchFamily="34" charset="0"/>
              </a:rPr>
              <a:t>MIT bag + </a:t>
            </a:r>
            <a:r>
              <a:rPr lang="el-GR" altLang="ko-KR" sz="2400" dirty="0" smtClean="0">
                <a:latin typeface="한양해서"/>
                <a:ea typeface="한양해서"/>
              </a:rPr>
              <a:t>σ</a:t>
            </a:r>
            <a:r>
              <a:rPr lang="en-US" altLang="ko-KR" sz="2400" dirty="0" smtClean="0">
                <a:latin typeface="Arial Rounded MT Bold" pitchFamily="34" charset="0"/>
                <a:ea typeface="한양해서"/>
              </a:rPr>
              <a:t>, </a:t>
            </a:r>
            <a:r>
              <a:rPr lang="el-GR" altLang="ko-KR" sz="2400" dirty="0" smtClean="0">
                <a:latin typeface="한양해서"/>
                <a:ea typeface="한양해서"/>
              </a:rPr>
              <a:t>ω</a:t>
            </a:r>
            <a:r>
              <a:rPr lang="en-US" altLang="ko-KR" sz="2400" dirty="0" smtClean="0">
                <a:latin typeface="Arial Rounded MT Bold" pitchFamily="34" charset="0"/>
                <a:ea typeface="한양해서"/>
              </a:rPr>
              <a:t> mesons</a:t>
            </a:r>
            <a:endParaRPr lang="ko-KR" altLang="en-US" sz="2400" dirty="0">
              <a:latin typeface="Arial Rounded MT Bold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57653" y="4714884"/>
            <a:ext cx="2962275" cy="1042987"/>
            <a:chOff x="1610" y="3385"/>
            <a:chExt cx="1911" cy="705"/>
          </a:xfrm>
        </p:grpSpPr>
        <p:pic>
          <p:nvPicPr>
            <p:cNvPr id="15" name="Picture 12" descr="ba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3671729">
              <a:off x="2889" y="3434"/>
              <a:ext cx="667" cy="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3" descr="ba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10" y="3385"/>
              <a:ext cx="643" cy="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2245" y="3719"/>
              <a:ext cx="726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400">
                  <a:solidFill>
                    <a:srgbClr val="669900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l-GR" altLang="ko-KR" sz="3000">
                  <a:solidFill>
                    <a:srgbClr val="669900"/>
                  </a:solidFill>
                  <a:latin typeface="Tahoma" pitchFamily="34" charset="0"/>
                  <a:cs typeface="Tahoma" pitchFamily="34" charset="0"/>
                </a:rPr>
                <a:t>σ</a:t>
              </a:r>
              <a:r>
                <a:rPr lang="en-US" altLang="ko-KR" sz="3000">
                  <a:solidFill>
                    <a:srgbClr val="669900"/>
                  </a:solidFill>
                  <a:latin typeface="Tahoma" pitchFamily="34" charset="0"/>
                  <a:cs typeface="Tahoma" pitchFamily="34" charset="0"/>
                </a:rPr>
                <a:t>, </a:t>
              </a:r>
              <a:r>
                <a:rPr lang="el-GR" altLang="ko-KR" sz="3000">
                  <a:solidFill>
                    <a:srgbClr val="669900"/>
                  </a:solidFill>
                  <a:latin typeface="Tahoma" pitchFamily="34" charset="0"/>
                  <a:cs typeface="Tahoma" pitchFamily="34" charset="0"/>
                </a:rPr>
                <a:t>ω</a:t>
              </a:r>
              <a:endParaRPr lang="en-US" altLang="ko-KR" sz="3000">
                <a:solidFill>
                  <a:srgbClr val="6699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V="1">
              <a:off x="2018" y="3657"/>
              <a:ext cx="1092" cy="9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5929290" y="4357694"/>
            <a:ext cx="3214710" cy="1571636"/>
            <a:chOff x="5929290" y="4357694"/>
            <a:chExt cx="3214710" cy="1571636"/>
          </a:xfrm>
        </p:grpSpPr>
        <p:sp>
          <p:nvSpPr>
            <p:cNvPr id="10" name="타원 9"/>
            <p:cNvSpPr/>
            <p:nvPr/>
          </p:nvSpPr>
          <p:spPr>
            <a:xfrm>
              <a:off x="5929290" y="4357694"/>
              <a:ext cx="3214710" cy="42862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2" name="직선 화살표 연결선 11"/>
            <p:cNvCxnSpPr/>
            <p:nvPr/>
          </p:nvCxnSpPr>
          <p:spPr>
            <a:xfrm rot="5400000" flipH="1" flipV="1">
              <a:off x="6000760" y="4500570"/>
              <a:ext cx="1428760" cy="142876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4786314" y="5857892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smtClean="0">
                <a:latin typeface="Arial Rounded MT Bold" pitchFamily="34" charset="0"/>
              </a:rPr>
              <a:t>Neutron star</a:t>
            </a:r>
            <a:endParaRPr lang="ko-KR" altLang="en-US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7"/>
          <p:cNvSpPr txBox="1">
            <a:spLocks noChangeArrowheads="1"/>
          </p:cNvSpPr>
          <p:nvPr/>
        </p:nvSpPr>
        <p:spPr bwMode="auto">
          <a:xfrm>
            <a:off x="857224" y="2540683"/>
            <a:ext cx="771530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70000"/>
              </a:lnSpc>
              <a:buFont typeface="Wingdings" pitchFamily="2" charset="2"/>
              <a:buChar char="§"/>
            </a:pPr>
            <a:r>
              <a:rPr lang="en-US" altLang="ko-KR" sz="2000" b="1" dirty="0"/>
              <a:t>Saturation density   </a:t>
            </a:r>
            <a:r>
              <a:rPr lang="en-US" altLang="ko-KR" sz="2000" b="1" dirty="0">
                <a:solidFill>
                  <a:schemeClr val="hlink"/>
                </a:solidFill>
                <a:sym typeface="Symbol" pitchFamily="18" charset="2"/>
              </a:rPr>
              <a:t></a:t>
            </a:r>
            <a:r>
              <a:rPr lang="en-US" altLang="ko-KR" sz="2000" b="1" baseline="-25000" dirty="0">
                <a:solidFill>
                  <a:schemeClr val="hlink"/>
                </a:solidFill>
                <a:sym typeface="Symbol" pitchFamily="18" charset="2"/>
              </a:rPr>
              <a:t>0</a:t>
            </a:r>
            <a:r>
              <a:rPr lang="en-US" altLang="ko-KR" sz="2000" b="1" dirty="0">
                <a:solidFill>
                  <a:schemeClr val="hlink"/>
                </a:solidFill>
                <a:sym typeface="Symbol" pitchFamily="18" charset="2"/>
              </a:rPr>
              <a:t> = 0.17</a:t>
            </a:r>
            <a:r>
              <a:rPr lang="en-US" altLang="ko-KR" sz="2000" b="1" dirty="0">
                <a:sym typeface="Symbol" pitchFamily="18" charset="2"/>
              </a:rPr>
              <a:t> fm</a:t>
            </a:r>
            <a:r>
              <a:rPr lang="en-US" altLang="ko-KR" sz="2000" b="1" baseline="30000" dirty="0">
                <a:sym typeface="Symbol" pitchFamily="18" charset="2"/>
              </a:rPr>
              <a:t>-3</a:t>
            </a:r>
            <a:endParaRPr lang="en-US" altLang="ko-KR" sz="2000" b="1" dirty="0">
              <a:sym typeface="Symbol" pitchFamily="18" charset="2"/>
            </a:endParaRPr>
          </a:p>
          <a:p>
            <a:pPr marL="457200" indent="-457200">
              <a:lnSpc>
                <a:spcPct val="70000"/>
              </a:lnSpc>
            </a:pPr>
            <a:endParaRPr lang="en-US" altLang="ko-KR" sz="2000" b="1" dirty="0">
              <a:sym typeface="Symbol" pitchFamily="18" charset="2"/>
            </a:endParaRPr>
          </a:p>
          <a:p>
            <a:pPr marL="457200" indent="-457200">
              <a:lnSpc>
                <a:spcPct val="70000"/>
              </a:lnSpc>
              <a:buFont typeface="Wingdings" pitchFamily="2" charset="2"/>
              <a:buChar char="§"/>
            </a:pPr>
            <a:r>
              <a:rPr lang="en-US" altLang="ko-KR" sz="2000" b="1" dirty="0">
                <a:sym typeface="Symbol" pitchFamily="18" charset="2"/>
              </a:rPr>
              <a:t>Binding energy </a:t>
            </a:r>
            <a:r>
              <a:rPr lang="en-US" altLang="ko-KR" sz="2000" b="1" dirty="0">
                <a:solidFill>
                  <a:schemeClr val="hlink"/>
                </a:solidFill>
                <a:sym typeface="Symbol" pitchFamily="18" charset="2"/>
              </a:rPr>
              <a:t>B/A = </a:t>
            </a:r>
            <a:r>
              <a:rPr lang="el-GR" altLang="ko-KR" sz="2000" b="1" dirty="0">
                <a:solidFill>
                  <a:schemeClr val="hlink"/>
                </a:solidFill>
                <a:latin typeface="한양해서" pitchFamily="18" charset="-127"/>
                <a:ea typeface="한양해서" pitchFamily="18" charset="-127"/>
                <a:sym typeface="Symbol" pitchFamily="18" charset="2"/>
              </a:rPr>
              <a:t>ε</a:t>
            </a:r>
            <a:r>
              <a:rPr lang="en-US" altLang="ko-KR" sz="2000" b="1" dirty="0">
                <a:solidFill>
                  <a:schemeClr val="hlink"/>
                </a:solidFill>
                <a:latin typeface="한양해서" pitchFamily="18" charset="-127"/>
                <a:ea typeface="한양해서" pitchFamily="18" charset="-127"/>
                <a:sym typeface="Symbol" pitchFamily="18" charset="2"/>
              </a:rPr>
              <a:t>/</a:t>
            </a:r>
            <a:r>
              <a:rPr lang="el-GR" altLang="ko-KR" sz="2000" b="1" dirty="0">
                <a:solidFill>
                  <a:schemeClr val="hlink"/>
                </a:solidFill>
                <a:latin typeface="한양해서" pitchFamily="18" charset="-127"/>
                <a:ea typeface="한양해서" pitchFamily="18" charset="-127"/>
                <a:sym typeface="Symbol" pitchFamily="18" charset="2"/>
              </a:rPr>
              <a:t>ρ</a:t>
            </a:r>
            <a:r>
              <a:rPr lang="en-US" altLang="ko-KR" sz="2000" b="1" dirty="0">
                <a:solidFill>
                  <a:schemeClr val="hlink"/>
                </a:solidFill>
                <a:latin typeface="한양해서" pitchFamily="18" charset="-127"/>
                <a:ea typeface="한양해서" pitchFamily="18" charset="-127"/>
                <a:sym typeface="Symbol" pitchFamily="18" charset="2"/>
              </a:rPr>
              <a:t> – m </a:t>
            </a:r>
            <a:r>
              <a:rPr lang="en-US" altLang="ko-KR" sz="2000" b="1" baseline="-25000" dirty="0">
                <a:solidFill>
                  <a:schemeClr val="hlink"/>
                </a:solidFill>
                <a:latin typeface="한양해서" pitchFamily="18" charset="-127"/>
                <a:ea typeface="한양해서" pitchFamily="18" charset="-127"/>
                <a:sym typeface="Symbol" pitchFamily="18" charset="2"/>
              </a:rPr>
              <a:t>N</a:t>
            </a:r>
            <a:r>
              <a:rPr lang="en-US" altLang="ko-KR" sz="2000" b="1" dirty="0">
                <a:solidFill>
                  <a:schemeClr val="hlink"/>
                </a:solidFill>
                <a:latin typeface="한양해서" pitchFamily="18" charset="-127"/>
                <a:ea typeface="한양해서" pitchFamily="18" charset="-127"/>
                <a:sym typeface="Symbol" pitchFamily="18" charset="2"/>
              </a:rPr>
              <a:t> </a:t>
            </a:r>
            <a:r>
              <a:rPr lang="en-US" altLang="ko-KR" sz="2000" b="1" dirty="0">
                <a:solidFill>
                  <a:schemeClr val="hlink"/>
                </a:solidFill>
                <a:sym typeface="Symbol" pitchFamily="18" charset="2"/>
              </a:rPr>
              <a:t>= 16</a:t>
            </a:r>
            <a:r>
              <a:rPr lang="en-US" altLang="ko-KR" sz="2000" b="1" dirty="0">
                <a:sym typeface="Symbol" pitchFamily="18" charset="2"/>
              </a:rPr>
              <a:t> </a:t>
            </a:r>
            <a:r>
              <a:rPr lang="en-US" altLang="ko-KR" sz="2000" b="1" dirty="0" err="1">
                <a:sym typeface="Symbol" pitchFamily="18" charset="2"/>
              </a:rPr>
              <a:t>MeV</a:t>
            </a:r>
            <a:endParaRPr lang="en-US" altLang="ko-KR" sz="2000" b="1" dirty="0">
              <a:sym typeface="Symbol" pitchFamily="18" charset="2"/>
            </a:endParaRPr>
          </a:p>
          <a:p>
            <a:pPr marL="457200" indent="-457200">
              <a:lnSpc>
                <a:spcPct val="70000"/>
              </a:lnSpc>
              <a:buFont typeface="Wingdings" pitchFamily="2" charset="2"/>
              <a:buChar char="§"/>
            </a:pPr>
            <a:endParaRPr lang="en-US" altLang="ko-KR" sz="2000" b="1" dirty="0">
              <a:sym typeface="Symbol" pitchFamily="18" charset="2"/>
            </a:endParaRPr>
          </a:p>
          <a:p>
            <a:pPr marL="457200" indent="-457200">
              <a:lnSpc>
                <a:spcPct val="70000"/>
              </a:lnSpc>
              <a:buFont typeface="Wingdings" pitchFamily="2" charset="2"/>
              <a:buChar char="§"/>
            </a:pPr>
            <a:r>
              <a:rPr lang="en-US" altLang="ko-KR" sz="2000" b="1" dirty="0">
                <a:sym typeface="Symbol" pitchFamily="18" charset="2"/>
              </a:rPr>
              <a:t>Effective mass of a nucleon </a:t>
            </a:r>
            <a:r>
              <a:rPr lang="en-US" altLang="ko-KR" sz="2000" b="1" dirty="0">
                <a:solidFill>
                  <a:schemeClr val="hlink"/>
                </a:solidFill>
                <a:sym typeface="Symbol" pitchFamily="18" charset="2"/>
              </a:rPr>
              <a:t>m </a:t>
            </a:r>
            <a:r>
              <a:rPr lang="en-US" altLang="ko-KR" sz="2000" b="1" baseline="-25000" dirty="0">
                <a:solidFill>
                  <a:schemeClr val="hlink"/>
                </a:solidFill>
                <a:sym typeface="Symbol" pitchFamily="18" charset="2"/>
              </a:rPr>
              <a:t>N</a:t>
            </a:r>
            <a:r>
              <a:rPr lang="en-US" altLang="ko-KR" sz="2000" b="1" dirty="0">
                <a:solidFill>
                  <a:schemeClr val="hlink"/>
                </a:solidFill>
                <a:sym typeface="Symbol" pitchFamily="18" charset="2"/>
              </a:rPr>
              <a:t>*/m </a:t>
            </a:r>
            <a:r>
              <a:rPr lang="en-US" altLang="ko-KR" sz="2000" b="1" baseline="-25000" dirty="0">
                <a:solidFill>
                  <a:schemeClr val="hlink"/>
                </a:solidFill>
                <a:sym typeface="Symbol" pitchFamily="18" charset="2"/>
              </a:rPr>
              <a:t>N</a:t>
            </a:r>
            <a:r>
              <a:rPr lang="en-US" altLang="ko-KR" sz="2000" b="1" dirty="0">
                <a:solidFill>
                  <a:schemeClr val="hlink"/>
                </a:solidFill>
                <a:sym typeface="Symbol" pitchFamily="18" charset="2"/>
              </a:rPr>
              <a:t> = 0.7 - </a:t>
            </a:r>
            <a:r>
              <a:rPr lang="en-US" altLang="ko-KR" sz="2000" b="1" dirty="0" smtClean="0">
                <a:solidFill>
                  <a:schemeClr val="hlink"/>
                </a:solidFill>
                <a:sym typeface="Symbol" pitchFamily="18" charset="2"/>
              </a:rPr>
              <a:t>0.8  (0.78)</a:t>
            </a:r>
            <a:endParaRPr lang="en-US" altLang="ko-KR" sz="2000" b="1" dirty="0">
              <a:solidFill>
                <a:schemeClr val="hlink"/>
              </a:solidFill>
              <a:sym typeface="Symbol" pitchFamily="18" charset="2"/>
            </a:endParaRPr>
          </a:p>
          <a:p>
            <a:pPr marL="457200" indent="-457200">
              <a:lnSpc>
                <a:spcPct val="70000"/>
              </a:lnSpc>
              <a:buFont typeface="Wingdings" pitchFamily="2" charset="2"/>
              <a:buChar char="§"/>
            </a:pPr>
            <a:endParaRPr lang="en-US" altLang="ko-KR" sz="2000" b="1" dirty="0">
              <a:solidFill>
                <a:schemeClr val="hlink"/>
              </a:solidFill>
              <a:sym typeface="Symbol" pitchFamily="18" charset="2"/>
            </a:endParaRPr>
          </a:p>
          <a:p>
            <a:pPr marL="457200" indent="-457200">
              <a:lnSpc>
                <a:spcPct val="70000"/>
              </a:lnSpc>
              <a:buFont typeface="Wingdings" pitchFamily="2" charset="2"/>
              <a:buChar char="§"/>
            </a:pPr>
            <a:r>
              <a:rPr lang="en-US" altLang="ko-KR" sz="2000" b="1" dirty="0">
                <a:sym typeface="Symbol" pitchFamily="18" charset="2"/>
              </a:rPr>
              <a:t>Compression  modulus </a:t>
            </a:r>
            <a:r>
              <a:rPr lang="en-US" altLang="ko-KR" sz="2000" b="1" dirty="0">
                <a:solidFill>
                  <a:srgbClr val="00B0F0"/>
                </a:solidFill>
                <a:sym typeface="Symbol" pitchFamily="18" charset="2"/>
              </a:rPr>
              <a:t>K</a:t>
            </a:r>
            <a:r>
              <a:rPr lang="en-US" altLang="ko-KR" sz="2000" b="1" baseline="30000" dirty="0">
                <a:solidFill>
                  <a:srgbClr val="00B0F0"/>
                </a:solidFill>
                <a:sym typeface="Symbol" pitchFamily="18" charset="2"/>
              </a:rPr>
              <a:t>-1</a:t>
            </a:r>
            <a:r>
              <a:rPr lang="en-US" altLang="ko-KR" sz="2000" b="1" dirty="0">
                <a:sym typeface="Symbol" pitchFamily="18" charset="2"/>
              </a:rPr>
              <a:t> = </a:t>
            </a:r>
            <a:r>
              <a:rPr lang="en-US" altLang="ko-KR" sz="2000" b="1" dirty="0">
                <a:solidFill>
                  <a:schemeClr val="hlink"/>
                </a:solidFill>
                <a:sym typeface="Symbol" pitchFamily="18" charset="2"/>
              </a:rPr>
              <a:t>200 - 300</a:t>
            </a:r>
            <a:r>
              <a:rPr lang="en-US" altLang="ko-KR" sz="2000" b="1" dirty="0">
                <a:sym typeface="Symbol" pitchFamily="18" charset="2"/>
              </a:rPr>
              <a:t> </a:t>
            </a:r>
            <a:r>
              <a:rPr lang="en-US" altLang="ko-KR" sz="2000" b="1" dirty="0" err="1" smtClean="0">
                <a:sym typeface="Symbol" pitchFamily="18" charset="2"/>
              </a:rPr>
              <a:t>MeV</a:t>
            </a:r>
            <a:r>
              <a:rPr lang="en-US" altLang="ko-KR" sz="2000" b="1" dirty="0" smtClean="0">
                <a:sym typeface="Symbol" pitchFamily="18" charset="2"/>
              </a:rPr>
              <a:t> </a:t>
            </a:r>
            <a:endParaRPr lang="en-US" altLang="ko-KR" sz="2000" b="1" dirty="0">
              <a:sym typeface="Symbol" pitchFamily="18" charset="2"/>
            </a:endParaRPr>
          </a:p>
          <a:p>
            <a:pPr marL="457200" indent="-457200">
              <a:lnSpc>
                <a:spcPct val="70000"/>
              </a:lnSpc>
              <a:buFont typeface="Wingdings" pitchFamily="2" charset="2"/>
              <a:buChar char="§"/>
            </a:pPr>
            <a:endParaRPr lang="en-US" altLang="ko-KR" sz="2000" b="1" dirty="0">
              <a:sym typeface="Symbol" pitchFamily="18" charset="2"/>
            </a:endParaRPr>
          </a:p>
          <a:p>
            <a:pPr marL="457200" indent="-457200">
              <a:lnSpc>
                <a:spcPct val="70000"/>
              </a:lnSpc>
              <a:buFont typeface="Wingdings" pitchFamily="2" charset="2"/>
              <a:buChar char="§"/>
            </a:pPr>
            <a:r>
              <a:rPr lang="en-US" altLang="ko-KR" sz="2000" b="1" dirty="0">
                <a:sym typeface="Symbol" pitchFamily="18" charset="2"/>
              </a:rPr>
              <a:t>Symmetric energy </a:t>
            </a:r>
            <a:r>
              <a:rPr lang="en-US" altLang="ko-KR" sz="2000" b="1" dirty="0" err="1">
                <a:solidFill>
                  <a:schemeClr val="hlink"/>
                </a:solidFill>
                <a:sym typeface="Symbol" pitchFamily="18" charset="2"/>
              </a:rPr>
              <a:t>a</a:t>
            </a:r>
            <a:r>
              <a:rPr lang="en-US" altLang="ko-KR" sz="2000" b="1" baseline="-25000" dirty="0" err="1">
                <a:solidFill>
                  <a:schemeClr val="hlink"/>
                </a:solidFill>
                <a:sym typeface="Symbol" pitchFamily="18" charset="2"/>
              </a:rPr>
              <a:t>sym</a:t>
            </a:r>
            <a:r>
              <a:rPr lang="en-US" altLang="ko-KR" sz="2000" b="1" dirty="0">
                <a:solidFill>
                  <a:schemeClr val="hlink"/>
                </a:solidFill>
                <a:sym typeface="Symbol" pitchFamily="18" charset="2"/>
              </a:rPr>
              <a:t>= 32.5</a:t>
            </a:r>
            <a:r>
              <a:rPr lang="en-US" altLang="ko-KR" sz="2000" b="1" dirty="0">
                <a:sym typeface="Symbol" pitchFamily="18" charset="2"/>
              </a:rPr>
              <a:t> </a:t>
            </a:r>
            <a:r>
              <a:rPr lang="en-US" altLang="ko-KR" sz="2000" b="1" dirty="0" err="1">
                <a:sym typeface="Symbol" pitchFamily="18" charset="2"/>
              </a:rPr>
              <a:t>MeV</a:t>
            </a:r>
            <a:endParaRPr lang="en-US" altLang="ko-KR" sz="2000" b="1" dirty="0">
              <a:sym typeface="Symbol" pitchFamily="18" charset="2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ko-KR" sz="3200" kern="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  <a:cs typeface="+mj-cs"/>
              </a:rPr>
              <a:t>The QMC model at saturation</a:t>
            </a:r>
            <a:endParaRPr lang="en-US" altLang="ko-KR" sz="32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268" name="TextBox 6"/>
          <p:cNvSpPr txBox="1">
            <a:spLocks noChangeArrowheads="1"/>
          </p:cNvSpPr>
          <p:nvPr/>
        </p:nvSpPr>
        <p:spPr bwMode="auto">
          <a:xfrm>
            <a:off x="285750" y="1357313"/>
            <a:ext cx="842962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US" altLang="ko-KR" sz="2000" dirty="0"/>
              <a:t>  </a:t>
            </a:r>
            <a:r>
              <a:rPr lang="en-US" altLang="ko-KR" sz="2000" dirty="0" smtClean="0"/>
              <a:t>Infinite, static and uniform  matter</a:t>
            </a:r>
          </a:p>
          <a:p>
            <a:pPr marL="342900" indent="-342900">
              <a:buFontTx/>
              <a:buAutoNum type="arabicParenR"/>
            </a:pPr>
            <a:endParaRPr lang="en-US" altLang="ko-KR" sz="2000" dirty="0"/>
          </a:p>
          <a:p>
            <a:pPr marL="342900" indent="-342900">
              <a:buFontTx/>
              <a:buAutoNum type="arabicParenR"/>
            </a:pPr>
            <a:r>
              <a:rPr lang="en-US" altLang="ko-KR" sz="2000" dirty="0"/>
              <a:t>  </a:t>
            </a:r>
            <a:r>
              <a:rPr lang="en-US" altLang="ko-KR" sz="2000" dirty="0">
                <a:solidFill>
                  <a:srgbClr val="FF0000"/>
                </a:solidFill>
              </a:rPr>
              <a:t>The properties of nuclear matter</a:t>
            </a:r>
          </a:p>
          <a:p>
            <a:pPr marL="342900" indent="-342900">
              <a:buFontTx/>
              <a:buAutoNum type="arabicParenR"/>
            </a:pPr>
            <a:endParaRPr lang="ko-KR" altLang="en-US" dirty="0"/>
          </a:p>
        </p:txBody>
      </p:sp>
      <p:pic>
        <p:nvPicPr>
          <p:cNvPr id="6" name="그림 5" descr="qmc-la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5500702"/>
            <a:ext cx="8143932" cy="832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596" y="5072074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3)  </a:t>
            </a:r>
            <a:r>
              <a:rPr lang="en-US" altLang="ko-KR" b="1" dirty="0" smtClean="0">
                <a:solidFill>
                  <a:srgbClr val="FF0000"/>
                </a:solidFill>
              </a:rPr>
              <a:t>The </a:t>
            </a:r>
            <a:r>
              <a:rPr lang="en-US" altLang="ko-KR" b="1" dirty="0" err="1" smtClean="0">
                <a:solidFill>
                  <a:srgbClr val="FF0000"/>
                </a:solidFill>
              </a:rPr>
              <a:t>Lagrangian</a:t>
            </a:r>
            <a:r>
              <a:rPr lang="en-US" altLang="ko-KR" b="1" dirty="0" smtClean="0">
                <a:solidFill>
                  <a:srgbClr val="FF0000"/>
                </a:solidFill>
              </a:rPr>
              <a:t> of QMC model </a:t>
            </a:r>
            <a:r>
              <a:rPr lang="en-US" altLang="ko-KR" b="1" dirty="0" smtClean="0">
                <a:solidFill>
                  <a:srgbClr val="7030A0"/>
                </a:solidFill>
              </a:rPr>
              <a:t>for infinite nuclear matter</a:t>
            </a:r>
            <a:endParaRPr lang="ko-KR" alt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 smtClean="0">
                <a:latin typeface="HY헤드라인M" pitchFamily="18" charset="-127"/>
                <a:ea typeface="HY헤드라인M" pitchFamily="18" charset="-127"/>
              </a:rPr>
              <a:t>QMC model for </a:t>
            </a:r>
            <a:r>
              <a:rPr lang="en-US" altLang="ko-KR" sz="3600" dirty="0" err="1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hyperonic</a:t>
            </a:r>
            <a:r>
              <a:rPr lang="en-US" altLang="ko-KR" sz="3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matter</a:t>
            </a:r>
          </a:p>
        </p:txBody>
      </p:sp>
      <p:sp>
        <p:nvSpPr>
          <p:cNvPr id="13315" name="Oval 15"/>
          <p:cNvSpPr>
            <a:spLocks noChangeArrowheads="1"/>
          </p:cNvSpPr>
          <p:nvPr/>
        </p:nvSpPr>
        <p:spPr bwMode="auto">
          <a:xfrm>
            <a:off x="5491163" y="3768725"/>
            <a:ext cx="1066800" cy="106680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ea typeface="HY그래픽M" pitchFamily="18" charset="-127"/>
            </a:endParaRPr>
          </a:p>
        </p:txBody>
      </p:sp>
      <p:sp>
        <p:nvSpPr>
          <p:cNvPr id="13316" name="Text Box 22"/>
          <p:cNvSpPr txBox="1">
            <a:spLocks noChangeArrowheads="1"/>
          </p:cNvSpPr>
          <p:nvPr/>
        </p:nvSpPr>
        <p:spPr bwMode="auto">
          <a:xfrm>
            <a:off x="1928794" y="4500570"/>
            <a:ext cx="5286412" cy="7694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altLang="ko-KR" sz="2200" dirty="0">
                <a:latin typeface="한양해서" pitchFamily="18" charset="-127"/>
                <a:ea typeface="한양해서" pitchFamily="18" charset="-127"/>
              </a:rPr>
              <a:t>σ</a:t>
            </a:r>
            <a:r>
              <a:rPr lang="en-US" altLang="ko-KR" sz="2200" dirty="0">
                <a:latin typeface="한양해서" pitchFamily="18" charset="-127"/>
                <a:ea typeface="한양해서" pitchFamily="18" charset="-127"/>
              </a:rPr>
              <a:t>–</a:t>
            </a:r>
            <a:r>
              <a:rPr lang="el-GR" altLang="ko-KR" sz="2200" dirty="0">
                <a:latin typeface="한양해서" pitchFamily="18" charset="-127"/>
                <a:ea typeface="한양해서" pitchFamily="18" charset="-127"/>
              </a:rPr>
              <a:t>ω</a:t>
            </a:r>
            <a:r>
              <a:rPr lang="en-US" altLang="ko-KR" sz="2200" dirty="0">
                <a:latin typeface="한양해서" pitchFamily="18" charset="-127"/>
                <a:ea typeface="한양해서" pitchFamily="18" charset="-127"/>
                <a:cs typeface="Arial" charset="0"/>
              </a:rPr>
              <a:t>–</a:t>
            </a:r>
            <a:r>
              <a:rPr lang="el-GR" altLang="ko-KR" sz="2200" dirty="0">
                <a:latin typeface="한양해서" pitchFamily="18" charset="-127"/>
                <a:ea typeface="한양해서" pitchFamily="18" charset="-127"/>
                <a:cs typeface="Arial" charset="0"/>
              </a:rPr>
              <a:t>ρ</a:t>
            </a:r>
            <a:r>
              <a:rPr lang="en-US" altLang="ko-KR" sz="2200" dirty="0">
                <a:latin typeface="한양해서" pitchFamily="18" charset="-127"/>
                <a:ea typeface="한양해서" pitchFamily="18" charset="-127"/>
                <a:cs typeface="Arial" charset="0"/>
              </a:rPr>
              <a:t>(only u(d) quark) </a:t>
            </a:r>
            <a:endParaRPr lang="en-US" altLang="ko-KR" sz="2200" dirty="0" smtClean="0">
              <a:latin typeface="한양해서" pitchFamily="18" charset="-127"/>
              <a:ea typeface="한양해서" pitchFamily="18" charset="-127"/>
              <a:cs typeface="Arial" charset="0"/>
            </a:endParaRPr>
          </a:p>
          <a:p>
            <a:pPr algn="ctr"/>
            <a:r>
              <a:rPr lang="en-US" altLang="ko-KR" sz="2200" dirty="0" smtClean="0">
                <a:latin typeface="한양해서" pitchFamily="18" charset="-127"/>
                <a:ea typeface="한양해서" pitchFamily="18" charset="-127"/>
                <a:cs typeface="Arial" charset="0"/>
              </a:rPr>
              <a:t>+ </a:t>
            </a:r>
            <a:r>
              <a:rPr lang="el-GR" altLang="ko-KR" sz="2200" dirty="0">
                <a:latin typeface="한양해서" pitchFamily="18" charset="-127"/>
                <a:ea typeface="한양해서" pitchFamily="18" charset="-127"/>
                <a:cs typeface="Arial" charset="0"/>
              </a:rPr>
              <a:t>σ</a:t>
            </a:r>
            <a:r>
              <a:rPr lang="en-US" altLang="ko-KR" sz="2200" dirty="0" smtClean="0">
                <a:latin typeface="한양해서" pitchFamily="18" charset="-127"/>
                <a:ea typeface="한양해서" pitchFamily="18" charset="-127"/>
                <a:cs typeface="Arial" charset="0"/>
              </a:rPr>
              <a:t>*(980)</a:t>
            </a:r>
            <a:r>
              <a:rPr lang="en-US" altLang="ko-KR" sz="2200" dirty="0" smtClean="0">
                <a:latin typeface="한양해서" pitchFamily="18" charset="-127"/>
                <a:ea typeface="한양해서" pitchFamily="18" charset="-127"/>
              </a:rPr>
              <a:t> –</a:t>
            </a:r>
            <a:r>
              <a:rPr lang="el-GR" altLang="ko-KR" sz="2200" dirty="0" smtClean="0">
                <a:latin typeface="한양해서" pitchFamily="18" charset="-127"/>
                <a:ea typeface="한양해서" pitchFamily="18" charset="-127"/>
              </a:rPr>
              <a:t>φ</a:t>
            </a:r>
            <a:r>
              <a:rPr lang="en-US" altLang="ko-KR" sz="2200" dirty="0" smtClean="0">
                <a:latin typeface="한양해서" pitchFamily="18" charset="-127"/>
                <a:ea typeface="한양해서" pitchFamily="18" charset="-127"/>
              </a:rPr>
              <a:t>(1050) (only </a:t>
            </a:r>
            <a:r>
              <a:rPr lang="en-US" altLang="ko-KR" sz="2200" dirty="0">
                <a:latin typeface="한양해서" pitchFamily="18" charset="-127"/>
                <a:ea typeface="한양해서" pitchFamily="18" charset="-127"/>
              </a:rPr>
              <a:t>s quark)</a:t>
            </a:r>
          </a:p>
        </p:txBody>
      </p:sp>
      <p:sp>
        <p:nvSpPr>
          <p:cNvPr id="13317" name="Text Box 23"/>
          <p:cNvSpPr txBox="1">
            <a:spLocks noChangeArrowheads="1"/>
          </p:cNvSpPr>
          <p:nvPr/>
        </p:nvSpPr>
        <p:spPr bwMode="auto">
          <a:xfrm>
            <a:off x="571500" y="1681163"/>
            <a:ext cx="8215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400">
                <a:latin typeface="한양해서" pitchFamily="18" charset="-127"/>
                <a:ea typeface="한양해서" pitchFamily="18" charset="-127"/>
              </a:rPr>
              <a:t>Lagrangian density for baryon octet and leptons</a:t>
            </a:r>
          </a:p>
        </p:txBody>
      </p:sp>
      <p:pic>
        <p:nvPicPr>
          <p:cNvPr id="13318" name="Picture 24" descr="lagran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2214563"/>
            <a:ext cx="77946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 Box 25"/>
          <p:cNvSpPr txBox="1">
            <a:spLocks noChangeArrowheads="1"/>
          </p:cNvSpPr>
          <p:nvPr/>
        </p:nvSpPr>
        <p:spPr bwMode="auto">
          <a:xfrm>
            <a:off x="785813" y="5857892"/>
            <a:ext cx="75724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Arial Rounded MT Bold" pitchFamily="34" charset="0"/>
                <a:ea typeface="HY그래픽M" pitchFamily="18" charset="-127"/>
              </a:rPr>
              <a:t>Baryon octet : p, n, </a:t>
            </a:r>
            <a:r>
              <a:rPr lang="el-GR" altLang="ko-KR" sz="2000" dirty="0">
                <a:latin typeface="한양해서" pitchFamily="18" charset="-127"/>
                <a:ea typeface="한양해서" pitchFamily="18" charset="-127"/>
              </a:rPr>
              <a:t>Λ</a:t>
            </a:r>
            <a:r>
              <a:rPr lang="en-US" altLang="ko-KR" sz="2000" dirty="0">
                <a:latin typeface="Arial Rounded MT Bold" pitchFamily="34" charset="0"/>
                <a:ea typeface="한양해서" pitchFamily="18" charset="-127"/>
              </a:rPr>
              <a:t>, </a:t>
            </a:r>
            <a:r>
              <a:rPr lang="el-GR" altLang="ko-KR" sz="2000" dirty="0">
                <a:latin typeface="한양해서" pitchFamily="18" charset="-127"/>
                <a:ea typeface="한양해서" pitchFamily="18" charset="-127"/>
              </a:rPr>
              <a:t>Σ</a:t>
            </a:r>
            <a:r>
              <a:rPr lang="en-US" altLang="ko-KR" sz="2000" baseline="30000" dirty="0">
                <a:latin typeface="Arial Rounded MT Bold" pitchFamily="34" charset="0"/>
                <a:ea typeface="한양해서" pitchFamily="18" charset="-127"/>
              </a:rPr>
              <a:t>+</a:t>
            </a:r>
            <a:r>
              <a:rPr lang="en-US" altLang="ko-KR" sz="2000" dirty="0">
                <a:latin typeface="Arial Rounded MT Bold" pitchFamily="34" charset="0"/>
                <a:ea typeface="한양해서" pitchFamily="18" charset="-127"/>
              </a:rPr>
              <a:t>, </a:t>
            </a:r>
            <a:r>
              <a:rPr lang="el-GR" altLang="ko-KR" sz="2000" dirty="0">
                <a:latin typeface="한양해서" pitchFamily="18" charset="-127"/>
                <a:ea typeface="한양해서" pitchFamily="18" charset="-127"/>
              </a:rPr>
              <a:t>Σ</a:t>
            </a:r>
            <a:r>
              <a:rPr lang="en-US" altLang="ko-KR" sz="2000" baseline="30000" dirty="0">
                <a:latin typeface="Arial Rounded MT Bold" pitchFamily="34" charset="0"/>
                <a:ea typeface="한양해서" pitchFamily="18" charset="-127"/>
              </a:rPr>
              <a:t>0</a:t>
            </a:r>
            <a:r>
              <a:rPr lang="en-US" altLang="ko-KR" sz="2000" dirty="0">
                <a:latin typeface="Arial Rounded MT Bold" pitchFamily="34" charset="0"/>
                <a:ea typeface="한양해서" pitchFamily="18" charset="-127"/>
              </a:rPr>
              <a:t>, </a:t>
            </a:r>
            <a:r>
              <a:rPr lang="el-GR" altLang="ko-KR" sz="2000" dirty="0">
                <a:latin typeface="한양해서" pitchFamily="18" charset="-127"/>
                <a:ea typeface="한양해서" pitchFamily="18" charset="-127"/>
              </a:rPr>
              <a:t>Σ</a:t>
            </a:r>
            <a:r>
              <a:rPr lang="en-US" altLang="ko-KR" sz="2000" baseline="30000" dirty="0">
                <a:latin typeface="Arial Rounded MT Bold" pitchFamily="34" charset="0"/>
                <a:ea typeface="한양해서" pitchFamily="18" charset="-127"/>
              </a:rPr>
              <a:t>-</a:t>
            </a:r>
            <a:r>
              <a:rPr lang="en-US" altLang="ko-KR" sz="2000" dirty="0">
                <a:latin typeface="Arial Rounded MT Bold" pitchFamily="34" charset="0"/>
                <a:ea typeface="한양해서" pitchFamily="18" charset="-127"/>
              </a:rPr>
              <a:t>, </a:t>
            </a:r>
            <a:r>
              <a:rPr lang="el-GR" altLang="ko-KR" sz="2000" dirty="0">
                <a:latin typeface="한양해서" pitchFamily="18" charset="-127"/>
                <a:ea typeface="한양해서" pitchFamily="18" charset="-127"/>
              </a:rPr>
              <a:t>Ξ</a:t>
            </a:r>
            <a:r>
              <a:rPr lang="en-US" altLang="ko-KR" sz="2000" baseline="30000" dirty="0">
                <a:latin typeface="Arial Rounded MT Bold" pitchFamily="34" charset="0"/>
                <a:ea typeface="한양해서" pitchFamily="18" charset="-127"/>
              </a:rPr>
              <a:t>0</a:t>
            </a:r>
            <a:r>
              <a:rPr lang="en-US" altLang="ko-KR" sz="2000" dirty="0">
                <a:latin typeface="Arial Rounded MT Bold" pitchFamily="34" charset="0"/>
                <a:ea typeface="한양해서" pitchFamily="18" charset="-127"/>
              </a:rPr>
              <a:t>, </a:t>
            </a:r>
            <a:r>
              <a:rPr lang="el-GR" altLang="ko-KR" sz="2000" dirty="0">
                <a:latin typeface="한양해서" pitchFamily="18" charset="-127"/>
                <a:ea typeface="한양해서" pitchFamily="18" charset="-127"/>
              </a:rPr>
              <a:t>Ξ</a:t>
            </a:r>
            <a:r>
              <a:rPr lang="en-US" altLang="ko-KR" sz="2000" baseline="30000" dirty="0">
                <a:latin typeface="Arial Rounded MT Bold" pitchFamily="34" charset="0"/>
                <a:ea typeface="한양해서" pitchFamily="18" charset="-127"/>
              </a:rPr>
              <a:t>-</a:t>
            </a:r>
            <a:r>
              <a:rPr lang="en-US" altLang="ko-KR" sz="2000" dirty="0">
                <a:latin typeface="Arial Rounded MT Bold" pitchFamily="34" charset="0"/>
                <a:ea typeface="한양해서" pitchFamily="18" charset="-127"/>
              </a:rPr>
              <a:t>,</a:t>
            </a:r>
            <a:r>
              <a:rPr lang="en-US" altLang="ko-KR" sz="2000" dirty="0">
                <a:latin typeface="Arial Rounded MT Bold" pitchFamily="34" charset="0"/>
                <a:ea typeface="Arial Unicode MS" pitchFamily="50" charset="-127"/>
                <a:cs typeface="Arial Unicode MS" pitchFamily="50" charset="-127"/>
              </a:rPr>
              <a:t>  </a:t>
            </a:r>
            <a:r>
              <a:rPr lang="en-US" altLang="ko-KR" sz="2000" i="1" dirty="0">
                <a:latin typeface="Arial Rounded MT Bold" pitchFamily="34" charset="0"/>
                <a:ea typeface="Arial Unicode MS" pitchFamily="50" charset="-127"/>
                <a:cs typeface="Arial Unicode MS" pitchFamily="50" charset="-127"/>
              </a:rPr>
              <a:t>lepton  :</a:t>
            </a:r>
            <a:r>
              <a:rPr lang="en-US" altLang="ko-KR" sz="2000" dirty="0">
                <a:latin typeface="Arial Rounded MT Bold" pitchFamily="34" charset="0"/>
                <a:ea typeface="Arial Unicode MS" pitchFamily="50" charset="-127"/>
                <a:cs typeface="Arial Unicode MS" pitchFamily="50" charset="-127"/>
              </a:rPr>
              <a:t> e, </a:t>
            </a:r>
            <a:r>
              <a:rPr lang="en-US" altLang="ko-KR" sz="2000" dirty="0">
                <a:latin typeface="Arial Rounded MT Bold" pitchFamily="34" charset="0"/>
                <a:ea typeface="HY그래픽M" pitchFamily="18" charset="-127"/>
                <a:cs typeface="Arial" charset="0"/>
              </a:rPr>
              <a:t>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제목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r>
              <a:rPr lang="en-US" altLang="ko-KR" smtClean="0">
                <a:latin typeface="HY헤드라인M" pitchFamily="18" charset="-127"/>
                <a:ea typeface="HY헤드라인M" pitchFamily="18" charset="-127"/>
              </a:rPr>
              <a:t>Naive picture of K</a:t>
            </a:r>
            <a:r>
              <a:rPr lang="en-US" altLang="ko-KR" baseline="30000" smtClean="0"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en-US" altLang="ko-KR" smtClean="0">
                <a:latin typeface="HY헤드라인M" pitchFamily="18" charset="-127"/>
                <a:ea typeface="HY헤드라인M" pitchFamily="18" charset="-127"/>
              </a:rPr>
              <a:t> potential</a:t>
            </a:r>
            <a:endParaRPr lang="ko-KR" altLang="en-US" smtClean="0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2" name="그룹 18"/>
          <p:cNvGrpSpPr>
            <a:grpSpLocks/>
          </p:cNvGrpSpPr>
          <p:nvPr/>
        </p:nvGrpSpPr>
        <p:grpSpPr bwMode="auto">
          <a:xfrm>
            <a:off x="3000375" y="2016125"/>
            <a:ext cx="1214438" cy="1357313"/>
            <a:chOff x="5398776" y="1811644"/>
            <a:chExt cx="1214446" cy="1428760"/>
          </a:xfrm>
        </p:grpSpPr>
        <p:sp>
          <p:nvSpPr>
            <p:cNvPr id="16" name="타원 15"/>
            <p:cNvSpPr/>
            <p:nvPr/>
          </p:nvSpPr>
          <p:spPr>
            <a:xfrm>
              <a:off x="5714691" y="1856763"/>
              <a:ext cx="490540" cy="584872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3400" b="1" dirty="0"/>
                <a:t>u</a:t>
              </a:r>
              <a:endParaRPr lang="ko-KR" altLang="en-US" sz="3400" b="1" dirty="0"/>
            </a:p>
          </p:txBody>
        </p:sp>
        <p:sp>
          <p:nvSpPr>
            <p:cNvPr id="17" name="타원 16"/>
            <p:cNvSpPr/>
            <p:nvPr/>
          </p:nvSpPr>
          <p:spPr>
            <a:xfrm>
              <a:off x="6057593" y="2326332"/>
              <a:ext cx="488953" cy="584872"/>
            </a:xfrm>
            <a:prstGeom prst="ellipse">
              <a:avLst/>
            </a:prstGeom>
            <a:solidFill>
              <a:srgbClr val="98E3FA"/>
            </a:solidFill>
            <a:ln>
              <a:solidFill>
                <a:srgbClr val="BCED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3400" b="1" dirty="0"/>
                <a:t>d</a:t>
              </a:r>
              <a:endParaRPr lang="ko-KR" altLang="en-US" sz="3400" b="1" dirty="0"/>
            </a:p>
          </p:txBody>
        </p:sp>
        <p:sp>
          <p:nvSpPr>
            <p:cNvPr id="18" name="타원 17"/>
            <p:cNvSpPr/>
            <p:nvPr/>
          </p:nvSpPr>
          <p:spPr>
            <a:xfrm>
              <a:off x="5398776" y="1811644"/>
              <a:ext cx="1214446" cy="142876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3" name="그룹 25"/>
          <p:cNvGrpSpPr>
            <a:grpSpLocks/>
          </p:cNvGrpSpPr>
          <p:nvPr/>
        </p:nvGrpSpPr>
        <p:grpSpPr bwMode="auto">
          <a:xfrm>
            <a:off x="500063" y="2016125"/>
            <a:ext cx="1285875" cy="1285875"/>
            <a:chOff x="6643702" y="3214686"/>
            <a:chExt cx="1214446" cy="1428760"/>
          </a:xfrm>
        </p:grpSpPr>
        <p:grpSp>
          <p:nvGrpSpPr>
            <p:cNvPr id="4" name="그룹 19"/>
            <p:cNvGrpSpPr>
              <a:grpSpLocks/>
            </p:cNvGrpSpPr>
            <p:nvPr/>
          </p:nvGrpSpPr>
          <p:grpSpPr bwMode="auto">
            <a:xfrm>
              <a:off x="6643702" y="3214686"/>
              <a:ext cx="1214446" cy="1428760"/>
              <a:chOff x="5398776" y="1811644"/>
              <a:chExt cx="1214446" cy="1428760"/>
            </a:xfrm>
          </p:grpSpPr>
          <p:sp>
            <p:nvSpPr>
              <p:cNvPr id="21" name="타원 20"/>
              <p:cNvSpPr/>
              <p:nvPr/>
            </p:nvSpPr>
            <p:spPr>
              <a:xfrm>
                <a:off x="5515723" y="2458996"/>
                <a:ext cx="490276" cy="585615"/>
              </a:xfrm>
              <a:prstGeom prst="ellipse">
                <a:avLst/>
              </a:prstGeom>
              <a:solidFill>
                <a:srgbClr val="98E3FA"/>
              </a:solidFill>
              <a:ln>
                <a:solidFill>
                  <a:srgbClr val="BCED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ko-KR" sz="3400" b="1" dirty="0"/>
                  <a:t>d</a:t>
                </a:r>
                <a:endParaRPr lang="ko-KR" altLang="en-US" sz="3400" b="1" dirty="0"/>
              </a:p>
            </p:txBody>
          </p:sp>
          <p:sp>
            <p:nvSpPr>
              <p:cNvPr id="22" name="타원 21"/>
              <p:cNvSpPr/>
              <p:nvPr/>
            </p:nvSpPr>
            <p:spPr>
              <a:xfrm>
                <a:off x="5715131" y="1857505"/>
                <a:ext cx="490277" cy="583852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ko-KR" sz="3400" b="1" dirty="0"/>
                  <a:t>u</a:t>
                </a:r>
                <a:endParaRPr lang="ko-KR" altLang="en-US" sz="3400" b="1" dirty="0"/>
              </a:p>
            </p:txBody>
          </p:sp>
          <p:sp>
            <p:nvSpPr>
              <p:cNvPr id="24" name="타원 23"/>
              <p:cNvSpPr/>
              <p:nvPr/>
            </p:nvSpPr>
            <p:spPr>
              <a:xfrm>
                <a:off x="5398776" y="1811644"/>
                <a:ext cx="1214446" cy="142876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</p:grpSp>
        <p:sp>
          <p:nvSpPr>
            <p:cNvPr id="25" name="타원 24"/>
            <p:cNvSpPr/>
            <p:nvPr/>
          </p:nvSpPr>
          <p:spPr>
            <a:xfrm>
              <a:off x="7297404" y="3727982"/>
              <a:ext cx="488777" cy="583851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3400" b="1" dirty="0"/>
                <a:t>u</a:t>
              </a:r>
              <a:endParaRPr lang="ko-KR" altLang="en-US" sz="3400" b="1" dirty="0"/>
            </a:p>
          </p:txBody>
        </p:sp>
      </p:grp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429125" y="1979613"/>
            <a:ext cx="44291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US" altLang="ko-KR" sz="2200">
                <a:solidFill>
                  <a:srgbClr val="C00000"/>
                </a:solidFill>
                <a:latin typeface="한양해서" pitchFamily="18" charset="-127"/>
                <a:ea typeface="한양해서" pitchFamily="18" charset="-127"/>
              </a:rPr>
              <a:t>OZI rule </a:t>
            </a:r>
            <a:r>
              <a:rPr lang="en-US" altLang="ko-KR" sz="2200">
                <a:latin typeface="한양해서" pitchFamily="18" charset="-127"/>
                <a:ea typeface="한양해서" pitchFamily="18" charset="-127"/>
              </a:rPr>
              <a:t>: s-quark does not interact with u and d quarks</a:t>
            </a:r>
          </a:p>
        </p:txBody>
      </p:sp>
      <p:sp>
        <p:nvSpPr>
          <p:cNvPr id="5126" name="TextBox 27"/>
          <p:cNvSpPr txBox="1">
            <a:spLocks noChangeArrowheads="1"/>
          </p:cNvSpPr>
          <p:nvPr/>
        </p:nvSpPr>
        <p:spPr bwMode="auto">
          <a:xfrm>
            <a:off x="928688" y="3365500"/>
            <a:ext cx="1000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200"/>
              <a:t>p</a:t>
            </a:r>
            <a:endParaRPr lang="ko-KR" altLang="en-US" sz="3200"/>
          </a:p>
        </p:txBody>
      </p:sp>
      <p:sp>
        <p:nvSpPr>
          <p:cNvPr id="5127" name="TextBox 28"/>
          <p:cNvSpPr txBox="1">
            <a:spLocks noChangeArrowheads="1"/>
          </p:cNvSpPr>
          <p:nvPr/>
        </p:nvSpPr>
        <p:spPr bwMode="auto">
          <a:xfrm>
            <a:off x="3444875" y="3379788"/>
            <a:ext cx="1143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200" dirty="0" smtClean="0"/>
              <a:t>p</a:t>
            </a:r>
            <a:endParaRPr lang="ko-KR" altLang="en-US" sz="3200" dirty="0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438650" y="3111500"/>
            <a:ext cx="43878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200">
                <a:latin typeface="한양해서" pitchFamily="18" charset="-127"/>
                <a:ea typeface="한양해서" pitchFamily="18" charset="-127"/>
              </a:rPr>
              <a:t>2) Antiparticle may feel     </a:t>
            </a:r>
          </a:p>
          <a:p>
            <a:r>
              <a:rPr lang="en-US" altLang="ko-KR" sz="2200">
                <a:latin typeface="한양해서" pitchFamily="18" charset="-127"/>
                <a:ea typeface="한양해서" pitchFamily="18" charset="-127"/>
              </a:rPr>
              <a:t>    very </a:t>
            </a:r>
            <a:r>
              <a:rPr lang="en-US" altLang="ko-KR" sz="2200">
                <a:solidFill>
                  <a:srgbClr val="C00000"/>
                </a:solidFill>
                <a:latin typeface="한양해서" pitchFamily="18" charset="-127"/>
                <a:ea typeface="한양해서" pitchFamily="18" charset="-127"/>
              </a:rPr>
              <a:t>strong attraction.</a:t>
            </a:r>
            <a:endParaRPr lang="ko-KR" altLang="en-US"/>
          </a:p>
        </p:txBody>
      </p:sp>
      <p:grpSp>
        <p:nvGrpSpPr>
          <p:cNvPr id="5" name="그룹 37"/>
          <p:cNvGrpSpPr>
            <a:grpSpLocks/>
          </p:cNvGrpSpPr>
          <p:nvPr/>
        </p:nvGrpSpPr>
        <p:grpSpPr bwMode="auto">
          <a:xfrm>
            <a:off x="627063" y="4408488"/>
            <a:ext cx="7996237" cy="2143125"/>
            <a:chOff x="627670" y="4372934"/>
            <a:chExt cx="7995340" cy="2143140"/>
          </a:xfrm>
        </p:grpSpPr>
        <p:sp>
          <p:nvSpPr>
            <p:cNvPr id="37" name="모서리가 둥근 직사각형 36"/>
            <p:cNvSpPr/>
            <p:nvPr/>
          </p:nvSpPr>
          <p:spPr>
            <a:xfrm>
              <a:off x="627670" y="4372934"/>
              <a:ext cx="7858830" cy="2143140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5143" name="TextBox 32"/>
            <p:cNvSpPr txBox="1">
              <a:spLocks noChangeArrowheads="1"/>
            </p:cNvSpPr>
            <p:nvPr/>
          </p:nvSpPr>
          <p:spPr bwMode="auto">
            <a:xfrm>
              <a:off x="907706" y="4569458"/>
              <a:ext cx="7715304" cy="1785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2200">
                  <a:latin typeface="한양해서" pitchFamily="18" charset="-127"/>
                  <a:ea typeface="한양해서" pitchFamily="18" charset="-127"/>
                </a:rPr>
                <a:t>3) Potential of </a:t>
              </a:r>
              <a:r>
                <a:rPr lang="en-US" altLang="ko-KR" sz="2200">
                  <a:solidFill>
                    <a:srgbClr val="C00000"/>
                  </a:solidFill>
                  <a:latin typeface="한양해서" pitchFamily="18" charset="-127"/>
                  <a:ea typeface="한양해서" pitchFamily="18" charset="-127"/>
                </a:rPr>
                <a:t>particle</a:t>
              </a:r>
              <a:r>
                <a:rPr lang="en-US" altLang="ko-KR" sz="2200">
                  <a:latin typeface="한양해서" pitchFamily="18" charset="-127"/>
                  <a:ea typeface="한양해서" pitchFamily="18" charset="-127"/>
                </a:rPr>
                <a:t> </a:t>
              </a:r>
            </a:p>
            <a:p>
              <a:r>
                <a:rPr lang="en-US" altLang="ko-KR" sz="2200">
                  <a:latin typeface="한양해서" pitchFamily="18" charset="-127"/>
                  <a:ea typeface="한양해서" pitchFamily="18" charset="-127"/>
                </a:rPr>
                <a:t>    Scalar (attractive)+ Vector (repulsive)</a:t>
              </a:r>
            </a:p>
            <a:p>
              <a:endParaRPr lang="en-US" altLang="ko-KR" sz="2200">
                <a:latin typeface="한양해서" pitchFamily="18" charset="-127"/>
                <a:ea typeface="한양해서" pitchFamily="18" charset="-127"/>
              </a:endParaRPr>
            </a:p>
            <a:p>
              <a:r>
                <a:rPr lang="en-US" altLang="ko-KR" sz="2200">
                  <a:latin typeface="한양해서" pitchFamily="18" charset="-127"/>
                  <a:ea typeface="한양해서" pitchFamily="18" charset="-127"/>
                </a:rPr>
                <a:t>4) Potential of </a:t>
              </a:r>
              <a:r>
                <a:rPr lang="en-US" altLang="ko-KR" sz="2200">
                  <a:solidFill>
                    <a:srgbClr val="C00000"/>
                  </a:solidFill>
                  <a:latin typeface="한양해서" pitchFamily="18" charset="-127"/>
                  <a:ea typeface="한양해서" pitchFamily="18" charset="-127"/>
                </a:rPr>
                <a:t>antiparticle – strong attraction</a:t>
              </a:r>
            </a:p>
            <a:p>
              <a:r>
                <a:rPr lang="en-US" altLang="ko-KR" sz="2200">
                  <a:latin typeface="한양해서" pitchFamily="18" charset="-127"/>
                  <a:ea typeface="한양해서" pitchFamily="18" charset="-127"/>
                </a:rPr>
                <a:t>    </a:t>
              </a:r>
              <a:r>
                <a:rPr lang="en-US" altLang="ko-KR" sz="2200" b="1">
                  <a:solidFill>
                    <a:srgbClr val="002060"/>
                  </a:solidFill>
                  <a:latin typeface="한양해서" pitchFamily="18" charset="-127"/>
                  <a:ea typeface="한양해서" pitchFamily="18" charset="-127"/>
                </a:rPr>
                <a:t>Scalar (attractive)+ Vector (attractive)</a:t>
              </a:r>
            </a:p>
          </p:txBody>
        </p:sp>
      </p:grpSp>
      <p:cxnSp>
        <p:nvCxnSpPr>
          <p:cNvPr id="40" name="직선 연결선 39"/>
          <p:cNvCxnSpPr/>
          <p:nvPr/>
        </p:nvCxnSpPr>
        <p:spPr>
          <a:xfrm>
            <a:off x="1587500" y="2801938"/>
            <a:ext cx="1714500" cy="142875"/>
          </a:xfrm>
          <a:prstGeom prst="line">
            <a:avLst/>
          </a:prstGeom>
          <a:ln w="762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1" name="TextBox 40"/>
          <p:cNvSpPr txBox="1">
            <a:spLocks noChangeArrowheads="1"/>
          </p:cNvSpPr>
          <p:nvPr/>
        </p:nvSpPr>
        <p:spPr bwMode="auto">
          <a:xfrm>
            <a:off x="1873250" y="2230438"/>
            <a:ext cx="18573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ko-KR" sz="2600">
                <a:latin typeface="한양해서" pitchFamily="18" charset="-127"/>
                <a:ea typeface="한양해서" pitchFamily="18" charset="-127"/>
              </a:rPr>
              <a:t>σ</a:t>
            </a:r>
            <a:r>
              <a:rPr lang="en-US" altLang="ko-KR" sz="2600">
                <a:latin typeface="한양해서" pitchFamily="18" charset="-127"/>
                <a:ea typeface="한양해서" pitchFamily="18" charset="-127"/>
              </a:rPr>
              <a:t>, </a:t>
            </a:r>
            <a:r>
              <a:rPr lang="el-GR" altLang="ko-KR" sz="2600">
                <a:latin typeface="한양해서" pitchFamily="18" charset="-127"/>
                <a:ea typeface="한양해서" pitchFamily="18" charset="-127"/>
              </a:rPr>
              <a:t>ω</a:t>
            </a:r>
            <a:endParaRPr lang="ko-KR" altLang="en-US" sz="2600"/>
          </a:p>
        </p:txBody>
      </p:sp>
      <p:grpSp>
        <p:nvGrpSpPr>
          <p:cNvPr id="6" name="그룹 41"/>
          <p:cNvGrpSpPr>
            <a:grpSpLocks/>
          </p:cNvGrpSpPr>
          <p:nvPr/>
        </p:nvGrpSpPr>
        <p:grpSpPr bwMode="auto">
          <a:xfrm>
            <a:off x="1857375" y="2089150"/>
            <a:ext cx="1271588" cy="1830388"/>
            <a:chOff x="1842116" y="2285992"/>
            <a:chExt cx="1270644" cy="1829701"/>
          </a:xfrm>
        </p:grpSpPr>
        <p:sp>
          <p:nvSpPr>
            <p:cNvPr id="10" name="타원 9"/>
            <p:cNvSpPr/>
            <p:nvPr/>
          </p:nvSpPr>
          <p:spPr>
            <a:xfrm>
              <a:off x="1842116" y="2285992"/>
              <a:ext cx="1072353" cy="121398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5141" name="TextBox 29"/>
            <p:cNvSpPr txBox="1">
              <a:spLocks noChangeArrowheads="1"/>
            </p:cNvSpPr>
            <p:nvPr/>
          </p:nvSpPr>
          <p:spPr bwMode="auto">
            <a:xfrm>
              <a:off x="2112628" y="3530918"/>
              <a:ext cx="100013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3200"/>
                <a:t>K</a:t>
              </a:r>
              <a:r>
                <a:rPr lang="en-US" altLang="ko-KR" sz="3200" baseline="30000"/>
                <a:t>-</a:t>
              </a:r>
              <a:endParaRPr lang="ko-KR" altLang="en-US" sz="3200" baseline="30000"/>
            </a:p>
          </p:txBody>
        </p:sp>
      </p:grpSp>
      <p:grpSp>
        <p:nvGrpSpPr>
          <p:cNvPr id="7" name="그룹 9"/>
          <p:cNvGrpSpPr>
            <a:grpSpLocks/>
          </p:cNvGrpSpPr>
          <p:nvPr/>
        </p:nvGrpSpPr>
        <p:grpSpPr bwMode="auto">
          <a:xfrm>
            <a:off x="1974850" y="2635250"/>
            <a:ext cx="458788" cy="496888"/>
            <a:chOff x="5572132" y="4071942"/>
            <a:chExt cx="1214446" cy="1143008"/>
          </a:xfrm>
        </p:grpSpPr>
        <p:sp>
          <p:nvSpPr>
            <p:cNvPr id="11" name="타원 10"/>
            <p:cNvSpPr/>
            <p:nvPr/>
          </p:nvSpPr>
          <p:spPr>
            <a:xfrm>
              <a:off x="5572132" y="4071942"/>
              <a:ext cx="1214446" cy="1143008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4000" b="1" dirty="0"/>
                <a:t>u</a:t>
              </a:r>
              <a:endParaRPr lang="ko-KR" altLang="en-US" sz="4000" b="1" dirty="0"/>
            </a:p>
          </p:txBody>
        </p:sp>
        <p:cxnSp>
          <p:nvCxnSpPr>
            <p:cNvPr id="12" name="직선 연결선 11"/>
            <p:cNvCxnSpPr/>
            <p:nvPr/>
          </p:nvCxnSpPr>
          <p:spPr>
            <a:xfrm flipV="1">
              <a:off x="5836874" y="4371388"/>
              <a:ext cx="693367" cy="1826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타원 7"/>
          <p:cNvSpPr/>
          <p:nvPr/>
        </p:nvSpPr>
        <p:spPr>
          <a:xfrm>
            <a:off x="2360613" y="2273300"/>
            <a:ext cx="458787" cy="496888"/>
          </a:xfrm>
          <a:prstGeom prst="ellipse">
            <a:avLst/>
          </a:prstGeom>
          <a:solidFill>
            <a:srgbClr val="FF00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3400" b="1" dirty="0"/>
              <a:t>S</a:t>
            </a:r>
            <a:endParaRPr lang="ko-KR" altLang="en-US" sz="3400" b="1" dirty="0"/>
          </a:p>
        </p:txBody>
      </p:sp>
      <p:grpSp>
        <p:nvGrpSpPr>
          <p:cNvPr id="9" name="그룹 37"/>
          <p:cNvGrpSpPr>
            <a:grpSpLocks/>
          </p:cNvGrpSpPr>
          <p:nvPr/>
        </p:nvGrpSpPr>
        <p:grpSpPr bwMode="auto">
          <a:xfrm>
            <a:off x="2239963" y="4056063"/>
            <a:ext cx="4572000" cy="642937"/>
            <a:chOff x="2240264" y="4056702"/>
            <a:chExt cx="4572032" cy="642942"/>
          </a:xfrm>
        </p:grpSpPr>
        <p:sp>
          <p:nvSpPr>
            <p:cNvPr id="36" name="모서리가 둥근 직사각형 35"/>
            <p:cNvSpPr/>
            <p:nvPr/>
          </p:nvSpPr>
          <p:spPr>
            <a:xfrm>
              <a:off x="2240264" y="4056702"/>
              <a:ext cx="4572032" cy="642942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pic>
          <p:nvPicPr>
            <p:cNvPr id="5137" name="그림 33" descr="dirac1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48579" y="4128140"/>
              <a:ext cx="4340843" cy="495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타원 32"/>
          <p:cNvSpPr/>
          <p:nvPr/>
        </p:nvSpPr>
        <p:spPr bwMode="auto">
          <a:xfrm>
            <a:off x="3177630" y="2680611"/>
            <a:ext cx="490537" cy="55562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3400" b="1" dirty="0"/>
              <a:t>u</a:t>
            </a:r>
            <a:endParaRPr lang="ko-KR" altLang="en-US" sz="3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smtClean="0">
                <a:latin typeface="HY헤드라인M" pitchFamily="18" charset="-127"/>
                <a:ea typeface="HY헤드라인M" pitchFamily="18" charset="-127"/>
              </a:rPr>
              <a:t>Strong force of K</a:t>
            </a:r>
            <a:r>
              <a:rPr lang="en-US" altLang="ko-KR" sz="2800" baseline="30000" smtClean="0"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en-US" altLang="ko-KR" sz="2800" smtClean="0">
                <a:latin typeface="HY헤드라인M" pitchFamily="18" charset="-127"/>
                <a:ea typeface="HY헤드라인M" pitchFamily="18" charset="-127"/>
              </a:rPr>
              <a:t> N and kaon condensation</a:t>
            </a:r>
            <a:endParaRPr lang="ko-KR" altLang="en-US" sz="280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6147" name="그림 30" descr="strongforc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550" y="1285875"/>
            <a:ext cx="2822575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33"/>
          <p:cNvSpPr txBox="1">
            <a:spLocks noChangeArrowheads="1"/>
          </p:cNvSpPr>
          <p:nvPr/>
        </p:nvSpPr>
        <p:spPr bwMode="auto">
          <a:xfrm>
            <a:off x="1158875" y="6030913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/>
              <a:t>K</a:t>
            </a:r>
            <a:r>
              <a:rPr lang="en-US" altLang="ko-KR" baseline="30000"/>
              <a:t>-</a:t>
            </a:r>
            <a:r>
              <a:rPr lang="en-US" altLang="ko-KR"/>
              <a:t> pp system</a:t>
            </a:r>
            <a:endParaRPr lang="ko-KR" altLang="en-US"/>
          </a:p>
        </p:txBody>
      </p:sp>
      <p:sp>
        <p:nvSpPr>
          <p:cNvPr id="35" name="오른쪽 화살표 34"/>
          <p:cNvSpPr/>
          <p:nvPr/>
        </p:nvSpPr>
        <p:spPr>
          <a:xfrm>
            <a:off x="3571875" y="2857500"/>
            <a:ext cx="857250" cy="121443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2" name="그룹 38"/>
          <p:cNvGrpSpPr>
            <a:grpSpLocks/>
          </p:cNvGrpSpPr>
          <p:nvPr/>
        </p:nvGrpSpPr>
        <p:grpSpPr bwMode="auto">
          <a:xfrm>
            <a:off x="4429125" y="1714500"/>
            <a:ext cx="3519488" cy="3357563"/>
            <a:chOff x="4500562" y="1643050"/>
            <a:chExt cx="3519844" cy="3357586"/>
          </a:xfrm>
        </p:grpSpPr>
        <p:pic>
          <p:nvPicPr>
            <p:cNvPr id="6152" name="그림 35" descr="kaoncond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14876" y="1643050"/>
              <a:ext cx="3305530" cy="3357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타원 37"/>
            <p:cNvSpPr/>
            <p:nvPr/>
          </p:nvSpPr>
          <p:spPr>
            <a:xfrm>
              <a:off x="4500562" y="4143380"/>
              <a:ext cx="928782" cy="7143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714875" y="5214938"/>
            <a:ext cx="3714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/>
              <a:t>Kaon condensation in medium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 smtClean="0">
                <a:latin typeface="HY헤드라인M" pitchFamily="18" charset="-127"/>
                <a:ea typeface="HY헤드라인M" pitchFamily="18" charset="-127"/>
              </a:rPr>
              <a:t>The RMF for </a:t>
            </a:r>
            <a:r>
              <a:rPr lang="en-US" altLang="ko-KR" sz="3600" dirty="0" err="1" smtClean="0">
                <a:latin typeface="HY헤드라인M" pitchFamily="18" charset="-127"/>
                <a:ea typeface="HY헤드라인M" pitchFamily="18" charset="-127"/>
              </a:rPr>
              <a:t>kaon</a:t>
            </a:r>
            <a:r>
              <a:rPr lang="en-US" altLang="ko-KR" sz="3600" dirty="0" smtClean="0">
                <a:latin typeface="HY헤드라인M" pitchFamily="18" charset="-127"/>
                <a:ea typeface="HY헤드라인M" pitchFamily="18" charset="-127"/>
              </a:rPr>
              <a:t> and </a:t>
            </a:r>
            <a:r>
              <a:rPr lang="en-US" altLang="ko-KR" sz="3600" dirty="0" err="1" smtClean="0">
                <a:latin typeface="HY헤드라인M" pitchFamily="18" charset="-127"/>
                <a:ea typeface="HY헤드라인M" pitchFamily="18" charset="-127"/>
              </a:rPr>
              <a:t>antikaon</a:t>
            </a:r>
            <a:endParaRPr lang="en-US" altLang="ko-KR" sz="3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171" name="Oval 15"/>
          <p:cNvSpPr>
            <a:spLocks noChangeArrowheads="1"/>
          </p:cNvSpPr>
          <p:nvPr/>
        </p:nvSpPr>
        <p:spPr bwMode="auto">
          <a:xfrm>
            <a:off x="5491163" y="3768725"/>
            <a:ext cx="1066800" cy="106680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ea typeface="HY그래픽M" pitchFamily="18" charset="-127"/>
            </a:endParaRPr>
          </a:p>
        </p:txBody>
      </p:sp>
      <p:sp>
        <p:nvSpPr>
          <p:cNvPr id="7172" name="Text Box 23"/>
          <p:cNvSpPr txBox="1">
            <a:spLocks noChangeArrowheads="1"/>
          </p:cNvSpPr>
          <p:nvPr/>
        </p:nvSpPr>
        <p:spPr bwMode="auto">
          <a:xfrm>
            <a:off x="571500" y="1525588"/>
            <a:ext cx="7524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000">
                <a:latin typeface="한양해서" pitchFamily="18" charset="-127"/>
                <a:ea typeface="한양해서" pitchFamily="18" charset="-127"/>
              </a:rPr>
              <a:t>Lagrangian density for baryon octet and leptons</a:t>
            </a:r>
          </a:p>
        </p:txBody>
      </p:sp>
      <p:pic>
        <p:nvPicPr>
          <p:cNvPr id="7173" name="Picture 24" descr="lagran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4089" y="1928802"/>
            <a:ext cx="5761051" cy="153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4" descr="kaonl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3125" y="3898070"/>
            <a:ext cx="432592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5" descr="deriv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3188" y="4601170"/>
            <a:ext cx="5902052" cy="6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9" descr="kaoneffma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36687" y="5246311"/>
            <a:ext cx="4849825" cy="61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TextBox 10"/>
          <p:cNvSpPr txBox="1">
            <a:spLocks noChangeArrowheads="1"/>
          </p:cNvSpPr>
          <p:nvPr/>
        </p:nvSpPr>
        <p:spPr bwMode="auto">
          <a:xfrm>
            <a:off x="642938" y="3494386"/>
            <a:ext cx="571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000" dirty="0" err="1" smtClean="0">
                <a:latin typeface="한양해서" pitchFamily="18" charset="-127"/>
                <a:ea typeface="한양해서" pitchFamily="18" charset="-127"/>
              </a:rPr>
              <a:t>Langrangian</a:t>
            </a:r>
            <a:r>
              <a:rPr lang="en-US" altLang="ko-KR" sz="2000" dirty="0" smtClean="0">
                <a:latin typeface="한양해서" pitchFamily="18" charset="-127"/>
                <a:ea typeface="한양해서" pitchFamily="18" charset="-127"/>
              </a:rPr>
              <a:t> </a:t>
            </a:r>
            <a:r>
              <a:rPr lang="en-US" altLang="ko-KR" sz="2000" dirty="0">
                <a:latin typeface="한양해서" pitchFamily="18" charset="-127"/>
                <a:ea typeface="한양해서" pitchFamily="18" charset="-127"/>
              </a:rPr>
              <a:t>density for </a:t>
            </a:r>
            <a:r>
              <a:rPr lang="en-US" altLang="ko-KR" sz="2000" dirty="0" err="1">
                <a:latin typeface="한양해서" pitchFamily="18" charset="-127"/>
                <a:ea typeface="한양해서" pitchFamily="18" charset="-127"/>
              </a:rPr>
              <a:t>kaon</a:t>
            </a:r>
            <a:endParaRPr lang="ko-KR" altLang="en-US" sz="2000" dirty="0">
              <a:latin typeface="한양해서" pitchFamily="18" charset="-127"/>
              <a:ea typeface="한양해서" pitchFamily="18" charset="-127"/>
            </a:endParaRPr>
          </a:p>
        </p:txBody>
      </p:sp>
      <p:sp>
        <p:nvSpPr>
          <p:cNvPr id="7178" name="TextBox 9"/>
          <p:cNvSpPr txBox="1">
            <a:spLocks noChangeArrowheads="1"/>
          </p:cNvSpPr>
          <p:nvPr/>
        </p:nvSpPr>
        <p:spPr bwMode="auto">
          <a:xfrm>
            <a:off x="1000582" y="5985270"/>
            <a:ext cx="6572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b="1" dirty="0"/>
              <a:t>The potential of K</a:t>
            </a:r>
            <a:r>
              <a:rPr lang="en-US" altLang="ko-KR" b="1" baseline="30000" dirty="0"/>
              <a:t>-</a:t>
            </a:r>
            <a:r>
              <a:rPr lang="en-US" altLang="ko-KR" b="1" dirty="0"/>
              <a:t>   </a:t>
            </a:r>
            <a:r>
              <a:rPr lang="en-US" altLang="ko-KR" dirty="0"/>
              <a:t>:   </a:t>
            </a:r>
            <a:r>
              <a:rPr lang="en-US" altLang="ko-KR" sz="2000" b="1" dirty="0">
                <a:solidFill>
                  <a:srgbClr val="FF0000"/>
                </a:solidFill>
              </a:rPr>
              <a:t>U</a:t>
            </a:r>
            <a:r>
              <a:rPr lang="en-US" altLang="ko-KR" sz="2000" b="1" baseline="-25000" dirty="0">
                <a:solidFill>
                  <a:srgbClr val="FF0000"/>
                </a:solidFill>
              </a:rPr>
              <a:t>K-</a:t>
            </a:r>
            <a:r>
              <a:rPr lang="en-US" altLang="ko-KR" sz="2000" b="1" dirty="0">
                <a:solidFill>
                  <a:srgbClr val="FF0000"/>
                </a:solidFill>
              </a:rPr>
              <a:t> = - g</a:t>
            </a:r>
            <a:r>
              <a:rPr lang="el-GR" altLang="ko-KR" sz="2000" b="1" dirty="0">
                <a:solidFill>
                  <a:srgbClr val="FF0000"/>
                </a:solidFill>
                <a:latin typeface="한양해서" pitchFamily="18" charset="-127"/>
                <a:ea typeface="한양해서" pitchFamily="18" charset="-127"/>
              </a:rPr>
              <a:t>σ</a:t>
            </a:r>
            <a:r>
              <a:rPr lang="en-US" altLang="ko-KR" sz="2000" b="1" dirty="0">
                <a:solidFill>
                  <a:srgbClr val="FF0000"/>
                </a:solidFill>
                <a:latin typeface="한양해서" pitchFamily="18" charset="-127"/>
                <a:ea typeface="한양해서" pitchFamily="18" charset="-127"/>
              </a:rPr>
              <a:t> – g </a:t>
            </a:r>
            <a:r>
              <a:rPr lang="el-GR" altLang="ko-KR" sz="2000" b="1" dirty="0">
                <a:solidFill>
                  <a:srgbClr val="FF0000"/>
                </a:solidFill>
                <a:latin typeface="한양해서" pitchFamily="18" charset="-127"/>
                <a:ea typeface="한양해서" pitchFamily="18" charset="-127"/>
              </a:rPr>
              <a:t>ω</a:t>
            </a:r>
            <a:r>
              <a:rPr lang="en-US" altLang="ko-KR" sz="2000" b="1" baseline="-25000" dirty="0">
                <a:solidFill>
                  <a:srgbClr val="FF0000"/>
                </a:solidFill>
                <a:latin typeface="한양해서" pitchFamily="18" charset="-127"/>
                <a:ea typeface="한양해서" pitchFamily="18" charset="-127"/>
              </a:rPr>
              <a:t>0</a:t>
            </a:r>
            <a:endParaRPr lang="ko-KR" altLang="en-US" sz="2000" b="1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latin typeface="HY헤드라인M" pitchFamily="18" charset="-127"/>
                <a:ea typeface="HY헤드라인M" pitchFamily="18" charset="-127"/>
              </a:rPr>
              <a:t>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378" y="1398256"/>
            <a:ext cx="7867676" cy="5153047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None/>
            </a:pPr>
            <a:r>
              <a:rPr lang="en-US" altLang="ko-KR" sz="2200" b="1" dirty="0" smtClean="0">
                <a:latin typeface="한양해서" pitchFamily="18" charset="-127"/>
                <a:ea typeface="한양해서" pitchFamily="18" charset="-127"/>
              </a:rPr>
              <a:t>1.  Introduction and motivation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ko-KR" sz="2200" b="1" dirty="0" smtClean="0">
                <a:latin typeface="한양해서" pitchFamily="18" charset="-127"/>
                <a:ea typeface="한양해서" pitchFamily="18" charset="-127"/>
              </a:rPr>
              <a:t>	-  </a:t>
            </a:r>
            <a:r>
              <a:rPr lang="en-US" altLang="ko-KR" sz="2200" b="1" dirty="0" smtClean="0">
                <a:solidFill>
                  <a:srgbClr val="FF0000"/>
                </a:solidFill>
                <a:latin typeface="한양해서" pitchFamily="18" charset="-127"/>
                <a:ea typeface="한양해서" pitchFamily="18" charset="-127"/>
              </a:rPr>
              <a:t>Structure</a:t>
            </a:r>
            <a:r>
              <a:rPr lang="en-US" altLang="ko-KR" sz="2200" b="1" dirty="0" smtClean="0">
                <a:latin typeface="한양해서" pitchFamily="18" charset="-127"/>
                <a:ea typeface="한양해서" pitchFamily="18" charset="-127"/>
              </a:rPr>
              <a:t> of neutron star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ko-KR" sz="2200" b="1" dirty="0" smtClean="0">
                <a:latin typeface="한양해서" pitchFamily="18" charset="-127"/>
                <a:ea typeface="한양해서" pitchFamily="18" charset="-127"/>
              </a:rPr>
              <a:t>	-  </a:t>
            </a:r>
            <a:r>
              <a:rPr lang="en-US" altLang="ko-KR" sz="2200" b="1" dirty="0" smtClean="0">
                <a:solidFill>
                  <a:srgbClr val="FF0000"/>
                </a:solidFill>
                <a:latin typeface="한양해서" pitchFamily="18" charset="-127"/>
                <a:ea typeface="한양해서" pitchFamily="18" charset="-127"/>
              </a:rPr>
              <a:t>Mass and radius </a:t>
            </a:r>
            <a:r>
              <a:rPr lang="en-US" altLang="ko-KR" sz="2200" b="1" dirty="0" smtClean="0">
                <a:latin typeface="한양해서" pitchFamily="18" charset="-127"/>
                <a:ea typeface="한양해서" pitchFamily="18" charset="-127"/>
              </a:rPr>
              <a:t>relation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ko-KR" sz="2200" b="1" dirty="0" smtClean="0">
                <a:latin typeface="한양해서" pitchFamily="18" charset="-127"/>
                <a:ea typeface="한양해서" pitchFamily="18" charset="-127"/>
              </a:rPr>
              <a:t>	-  The observed masses of neutrons star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ko-KR" sz="2200" b="1" dirty="0" smtClean="0">
                <a:latin typeface="한양해서" pitchFamily="18" charset="-127"/>
                <a:ea typeface="한양해서" pitchFamily="18" charset="-127"/>
              </a:rPr>
              <a:t>	-  Motivation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arenR" startAt="2"/>
            </a:pPr>
            <a:endParaRPr lang="en-US" altLang="ko-KR" sz="2200" b="1" dirty="0" smtClean="0">
              <a:latin typeface="한양해서" pitchFamily="18" charset="-127"/>
              <a:ea typeface="한양해서" pitchFamily="18" charset="-127"/>
            </a:endParaRPr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lang="en-US" altLang="ko-KR" sz="2200" b="1" dirty="0" smtClean="0">
                <a:latin typeface="한양해서" pitchFamily="18" charset="-127"/>
                <a:ea typeface="한양해서" pitchFamily="18" charset="-127"/>
              </a:rPr>
              <a:t>2.  Theory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ko-KR" sz="2200" b="1" dirty="0" smtClean="0">
                <a:latin typeface="한양해서" pitchFamily="18" charset="-127"/>
                <a:ea typeface="한양해서" pitchFamily="18" charset="-127"/>
              </a:rPr>
              <a:t>	- </a:t>
            </a:r>
            <a:r>
              <a:rPr lang="en-US" altLang="ko-KR" sz="2200" b="1" dirty="0" smtClean="0">
                <a:solidFill>
                  <a:srgbClr val="FF0000"/>
                </a:solidFill>
                <a:latin typeface="한양해서" pitchFamily="18" charset="-127"/>
                <a:ea typeface="한양해서" pitchFamily="18" charset="-127"/>
              </a:rPr>
              <a:t> Quark-meson coupling model (dense matter)</a:t>
            </a:r>
            <a:endParaRPr lang="en-US" altLang="ko-KR" sz="2200" b="1" dirty="0" smtClean="0">
              <a:latin typeface="한양해서" pitchFamily="18" charset="-127"/>
              <a:ea typeface="한양해서" pitchFamily="18" charset="-127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ko-KR" sz="2200" b="1" dirty="0" smtClean="0">
                <a:latin typeface="한양해서" pitchFamily="18" charset="-127"/>
                <a:ea typeface="한양해서" pitchFamily="18" charset="-127"/>
              </a:rPr>
              <a:t>	-  Exotic phases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ko-KR" sz="2200" b="1" dirty="0" smtClean="0">
                <a:latin typeface="한양해서" pitchFamily="18" charset="-127"/>
                <a:ea typeface="한양해서" pitchFamily="18" charset="-127"/>
              </a:rPr>
              <a:t>         :  hyperons,  </a:t>
            </a:r>
            <a:r>
              <a:rPr lang="en-US" altLang="ko-KR" sz="2200" b="1" dirty="0" err="1" smtClean="0">
                <a:latin typeface="한양해서" pitchFamily="18" charset="-127"/>
                <a:ea typeface="한양해서" pitchFamily="18" charset="-127"/>
              </a:rPr>
              <a:t>kaon</a:t>
            </a:r>
            <a:r>
              <a:rPr lang="en-US" altLang="ko-KR" sz="2200" b="1" dirty="0" smtClean="0">
                <a:latin typeface="한양해서" pitchFamily="18" charset="-127"/>
                <a:ea typeface="한양해서" pitchFamily="18" charset="-127"/>
              </a:rPr>
              <a:t> condensation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ko-KR" sz="2200" b="1" dirty="0" smtClean="0">
                <a:latin typeface="한양해서" pitchFamily="18" charset="-127"/>
                <a:ea typeface="한양해서" pitchFamily="18" charset="-127"/>
              </a:rPr>
              <a:t>	-  Finite temperature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altLang="ko-KR" sz="2200" b="1" dirty="0" smtClean="0">
              <a:latin typeface="한양해서" pitchFamily="18" charset="-127"/>
              <a:ea typeface="한양해서" pitchFamily="18" charset="-127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ko-KR" sz="2200" b="1" dirty="0" smtClean="0">
                <a:latin typeface="한양해서" pitchFamily="18" charset="-127"/>
                <a:ea typeface="한양해서" pitchFamily="18" charset="-127"/>
              </a:rPr>
              <a:t>3.  Results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arenR" startAt="4"/>
            </a:pPr>
            <a:endParaRPr lang="en-US" altLang="ko-KR" sz="2200" b="1" dirty="0" smtClean="0">
              <a:latin typeface="한양해서" pitchFamily="18" charset="-127"/>
              <a:ea typeface="한양해서" pitchFamily="18" charset="-127"/>
            </a:endParaRPr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lang="en-US" altLang="ko-KR" sz="2200" b="1" dirty="0" smtClean="0">
                <a:latin typeface="한양해서" pitchFamily="18" charset="-127"/>
                <a:ea typeface="한양해서" pitchFamily="18" charset="-127"/>
              </a:rPr>
              <a:t>4.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altLang="ko-KR" sz="3200" kern="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  <a:cs typeface="+mj-cs"/>
              </a:rPr>
              <a:t>The QMC model at finite temperature</a:t>
            </a:r>
            <a:endParaRPr lang="en-US" altLang="ko-KR" sz="32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그림 7" descr="phase-color.jpg"/>
          <p:cNvPicPr>
            <a:picLocks noChangeAspect="1"/>
          </p:cNvPicPr>
          <p:nvPr/>
        </p:nvPicPr>
        <p:blipFill>
          <a:blip r:embed="rId2"/>
          <a:srcRect l="36970" t="41121" r="43787" b="21334"/>
          <a:stretch>
            <a:fillRect/>
          </a:stretch>
        </p:blipFill>
        <p:spPr>
          <a:xfrm>
            <a:off x="7041713" y="1357298"/>
            <a:ext cx="1888005" cy="2643206"/>
          </a:xfrm>
          <a:prstGeom prst="rect">
            <a:avLst/>
          </a:prstGeom>
        </p:spPr>
      </p:pic>
      <p:pic>
        <p:nvPicPr>
          <p:cNvPr id="9" name="그림 8" descr="pr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80" y="3368005"/>
            <a:ext cx="6286512" cy="846813"/>
          </a:xfrm>
          <a:prstGeom prst="rect">
            <a:avLst/>
          </a:prstGeom>
        </p:spPr>
      </p:pic>
      <p:pic>
        <p:nvPicPr>
          <p:cNvPr id="10" name="그림 9" descr="f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4286256"/>
            <a:ext cx="1857388" cy="734019"/>
          </a:xfrm>
          <a:prstGeom prst="rect">
            <a:avLst/>
          </a:prstGeom>
        </p:spPr>
      </p:pic>
      <p:pic>
        <p:nvPicPr>
          <p:cNvPr id="11" name="그림 10" descr="fbba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4286256"/>
            <a:ext cx="1687221" cy="6667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1472" y="1494526"/>
            <a:ext cx="4500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dirty="0" smtClean="0"/>
              <a:t>Thermodynamic grand potential : </a:t>
            </a:r>
          </a:p>
          <a:p>
            <a:pPr marL="342900" indent="-342900">
              <a:buAutoNum type="arabicPeriod"/>
            </a:pPr>
            <a:endParaRPr lang="en-US" altLang="ko-KR" dirty="0" smtClean="0"/>
          </a:p>
          <a:p>
            <a:r>
              <a:rPr lang="en-US" altLang="ko-KR" sz="2800" dirty="0" smtClean="0">
                <a:latin typeface="한양해서"/>
                <a:ea typeface="한양해서"/>
              </a:rPr>
              <a:t>         </a:t>
            </a:r>
            <a:r>
              <a:rPr lang="el-GR" altLang="ko-KR" sz="2800" dirty="0" smtClean="0">
                <a:latin typeface="한양해서"/>
                <a:ea typeface="한양해서"/>
              </a:rPr>
              <a:t>Ω</a:t>
            </a:r>
            <a:r>
              <a:rPr lang="en-US" altLang="ko-KR" sz="2800" dirty="0" smtClean="0">
                <a:latin typeface="한양해서"/>
                <a:ea typeface="한양해서"/>
              </a:rPr>
              <a:t> = </a:t>
            </a:r>
            <a:r>
              <a:rPr lang="el-GR" altLang="ko-KR" sz="2800" dirty="0" smtClean="0">
                <a:latin typeface="한양해서"/>
                <a:ea typeface="한양해서"/>
              </a:rPr>
              <a:t>ε</a:t>
            </a:r>
            <a:r>
              <a:rPr lang="en-US" altLang="ko-KR" sz="2800" dirty="0" smtClean="0">
                <a:latin typeface="한양해서"/>
                <a:ea typeface="한양해서"/>
              </a:rPr>
              <a:t> – TS - </a:t>
            </a:r>
            <a:r>
              <a:rPr lang="el-GR" altLang="ko-KR" sz="2800" dirty="0" smtClean="0">
                <a:latin typeface="한양해서"/>
                <a:ea typeface="한양해서"/>
              </a:rPr>
              <a:t>μρ</a:t>
            </a:r>
            <a:endParaRPr lang="ko-KR" alt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85986" y="2870878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2.  Pressure is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71538" y="428625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Where 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2910" y="5201676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3.  The condition for equilibrium – </a:t>
            </a:r>
            <a:r>
              <a:rPr lang="en-US" altLang="ko-KR" b="1" dirty="0" smtClean="0"/>
              <a:t>minimize </a:t>
            </a:r>
            <a:r>
              <a:rPr lang="el-GR" altLang="ko-KR" b="1" dirty="0" smtClean="0">
                <a:latin typeface="한양해서"/>
                <a:ea typeface="한양해서"/>
              </a:rPr>
              <a:t>Ω</a:t>
            </a:r>
            <a:r>
              <a:rPr lang="en-US" altLang="ko-KR" b="1" dirty="0" smtClean="0">
                <a:latin typeface="한양해서"/>
                <a:ea typeface="한양해서"/>
              </a:rPr>
              <a:t> </a:t>
            </a:r>
            <a:r>
              <a:rPr lang="en-US" altLang="ko-KR" dirty="0" smtClean="0">
                <a:latin typeface="한양해서"/>
                <a:ea typeface="한양해서"/>
              </a:rPr>
              <a:t>or </a:t>
            </a:r>
            <a:r>
              <a:rPr lang="en-US" altLang="ko-KR" b="1" dirty="0" smtClean="0">
                <a:solidFill>
                  <a:srgbClr val="FF0000"/>
                </a:solidFill>
                <a:latin typeface="한양해서"/>
                <a:ea typeface="한양해서"/>
              </a:rPr>
              <a:t>maximize P.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pic>
        <p:nvPicPr>
          <p:cNvPr id="16" name="그림 15" descr="minimum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5918" y="5715016"/>
            <a:ext cx="4151491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latin typeface="HY헤드라인M" pitchFamily="18" charset="-127"/>
                <a:ea typeface="HY헤드라인M" pitchFamily="18" charset="-127"/>
              </a:rPr>
              <a:t>TOV equation</a:t>
            </a:r>
            <a:endParaRPr lang="en-US" altLang="ko-KR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2400" dirty="0" smtClean="0">
                <a:latin typeface="한양해서" pitchFamily="18" charset="-127"/>
                <a:ea typeface="한양해서" pitchFamily="18" charset="-127"/>
              </a:rPr>
              <a:t>Macroscopic part </a:t>
            </a:r>
            <a:r>
              <a:rPr lang="en-US" altLang="ko-KR" sz="2400" dirty="0" smtClean="0">
                <a:latin typeface="Arial" charset="0"/>
                <a:ea typeface="한양해서" pitchFamily="18" charset="-127"/>
              </a:rPr>
              <a:t>–</a:t>
            </a:r>
            <a:r>
              <a:rPr lang="en-US" altLang="ko-KR" sz="2400" dirty="0" smtClean="0">
                <a:latin typeface="한양해서" pitchFamily="18" charset="-127"/>
                <a:ea typeface="한양해서" pitchFamily="18" charset="-127"/>
              </a:rPr>
              <a:t> General relativity</a:t>
            </a:r>
          </a:p>
          <a:p>
            <a:endParaRPr lang="en-US" altLang="ko-KR" sz="2400" dirty="0" smtClean="0">
              <a:latin typeface="한양해서" pitchFamily="18" charset="-127"/>
              <a:ea typeface="한양해서" pitchFamily="18" charset="-127"/>
            </a:endParaRPr>
          </a:p>
          <a:p>
            <a:endParaRPr lang="en-US" altLang="ko-KR" sz="2400" dirty="0" smtClean="0">
              <a:latin typeface="한양해서" pitchFamily="18" charset="-127"/>
              <a:ea typeface="한양해서" pitchFamily="18" charset="-127"/>
            </a:endParaRPr>
          </a:p>
          <a:p>
            <a:endParaRPr lang="en-US" altLang="ko-KR" sz="2400" dirty="0" smtClean="0">
              <a:latin typeface="한양해서" pitchFamily="18" charset="-127"/>
              <a:ea typeface="한양해서" pitchFamily="18" charset="-127"/>
            </a:endParaRPr>
          </a:p>
          <a:p>
            <a:endParaRPr lang="en-US" altLang="ko-KR" sz="2400" dirty="0" smtClean="0">
              <a:latin typeface="한양해서" pitchFamily="18" charset="-127"/>
              <a:ea typeface="한양해서" pitchFamily="18" charset="-127"/>
            </a:endParaRPr>
          </a:p>
          <a:p>
            <a:endParaRPr lang="en-US" altLang="ko-KR" sz="2400" dirty="0" smtClean="0">
              <a:latin typeface="한양해서" pitchFamily="18" charset="-127"/>
              <a:ea typeface="한양해서" pitchFamily="18" charset="-127"/>
            </a:endParaRPr>
          </a:p>
          <a:p>
            <a:pPr>
              <a:lnSpc>
                <a:spcPct val="110000"/>
              </a:lnSpc>
            </a:pPr>
            <a:endParaRPr lang="en-US" altLang="ko-KR" sz="2400" dirty="0" smtClean="0">
              <a:latin typeface="한양해서" pitchFamily="18" charset="-127"/>
              <a:ea typeface="한양해서" pitchFamily="18" charset="-127"/>
            </a:endParaRPr>
          </a:p>
          <a:p>
            <a:pPr>
              <a:lnSpc>
                <a:spcPct val="120000"/>
              </a:lnSpc>
            </a:pPr>
            <a:endParaRPr lang="en-US" altLang="ko-KR" sz="2400" dirty="0" smtClean="0">
              <a:latin typeface="한양해서" pitchFamily="18" charset="-127"/>
              <a:ea typeface="한양해서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2400" dirty="0" err="1" smtClean="0">
                <a:latin typeface="한양해서" pitchFamily="18" charset="-127"/>
                <a:ea typeface="한양해서" pitchFamily="18" charset="-127"/>
              </a:rPr>
              <a:t>Microsopic</a:t>
            </a:r>
            <a:r>
              <a:rPr lang="en-US" altLang="ko-KR" sz="2400" dirty="0" smtClean="0">
                <a:latin typeface="한양해서" pitchFamily="18" charset="-127"/>
                <a:ea typeface="한양해서" pitchFamily="18" charset="-127"/>
              </a:rPr>
              <a:t> part </a:t>
            </a:r>
            <a:r>
              <a:rPr lang="en-US" altLang="ko-KR" sz="2400" dirty="0" smtClean="0">
                <a:latin typeface="Arial" charset="0"/>
                <a:ea typeface="한양해서" pitchFamily="18" charset="-127"/>
              </a:rPr>
              <a:t>–</a:t>
            </a:r>
            <a:r>
              <a:rPr lang="en-US" altLang="ko-KR" sz="2400" dirty="0" smtClean="0">
                <a:latin typeface="한양해서" pitchFamily="18" charset="-127"/>
                <a:ea typeface="한양해서" pitchFamily="18" charset="-127"/>
              </a:rPr>
              <a:t> QMC model</a:t>
            </a:r>
          </a:p>
        </p:txBody>
      </p:sp>
      <p:pic>
        <p:nvPicPr>
          <p:cNvPr id="10244" name="Picture 4" descr="einste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3075" y="2124075"/>
            <a:ext cx="3744913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opp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0100" y="4110038"/>
            <a:ext cx="40767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1042988" y="2276475"/>
            <a:ext cx="3241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2000"/>
              <a:t> Einstein field equation :</a:t>
            </a:r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1546225" y="2933700"/>
            <a:ext cx="2952750" cy="1081088"/>
          </a:xfrm>
          <a:prstGeom prst="wedgeRoundRectCallout">
            <a:avLst>
              <a:gd name="adj1" fmla="val 86181"/>
              <a:gd name="adj2" fmla="val -6233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ko-KR"/>
              <a:t>Static and spherical symmetric neutron star (</a:t>
            </a:r>
            <a:r>
              <a:rPr lang="en-US" altLang="ko-KR">
                <a:solidFill>
                  <a:srgbClr val="FF0000"/>
                </a:solidFill>
              </a:rPr>
              <a:t>Schwarzschild metric</a:t>
            </a:r>
            <a:r>
              <a:rPr lang="en-US" altLang="ko-KR"/>
              <a:t>)</a:t>
            </a:r>
          </a:p>
          <a:p>
            <a:pPr algn="ctr"/>
            <a:endParaRPr lang="en-US" altLang="ko-KR"/>
          </a:p>
        </p:txBody>
      </p:sp>
      <p:sp>
        <p:nvSpPr>
          <p:cNvPr id="35850" name="AutoShape 10"/>
          <p:cNvSpPr>
            <a:spLocks noChangeArrowheads="1"/>
          </p:cNvSpPr>
          <p:nvPr/>
        </p:nvSpPr>
        <p:spPr bwMode="auto">
          <a:xfrm>
            <a:off x="5435600" y="2973388"/>
            <a:ext cx="3024188" cy="1031875"/>
          </a:xfrm>
          <a:prstGeom prst="wedgeRoundRectCallout">
            <a:avLst>
              <a:gd name="adj1" fmla="val 18611"/>
              <a:gd name="adj2" fmla="val -7338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ko-KR">
                <a:solidFill>
                  <a:srgbClr val="FF0000"/>
                </a:solidFill>
              </a:rPr>
              <a:t>Static perfect fluid</a:t>
            </a:r>
          </a:p>
          <a:p>
            <a:r>
              <a:rPr lang="en-US" altLang="ko-KR"/>
              <a:t>Diag T</a:t>
            </a:r>
            <a:r>
              <a:rPr lang="el-GR" altLang="ko-KR" baseline="-25000"/>
              <a:t>μν</a:t>
            </a:r>
            <a:r>
              <a:rPr lang="en-US" altLang="ko-KR"/>
              <a:t> = (</a:t>
            </a:r>
            <a:r>
              <a:rPr lang="el-GR" altLang="ko-KR"/>
              <a:t>ε</a:t>
            </a:r>
            <a:r>
              <a:rPr lang="en-US" altLang="ko-KR"/>
              <a:t>, p, p, p)</a:t>
            </a:r>
          </a:p>
        </p:txBody>
      </p:sp>
      <p:sp>
        <p:nvSpPr>
          <p:cNvPr id="10249" name="Text Box 11"/>
          <p:cNvSpPr txBox="1">
            <a:spLocks noChangeArrowheads="1"/>
          </p:cNvSpPr>
          <p:nvPr/>
        </p:nvSpPr>
        <p:spPr bwMode="auto">
          <a:xfrm>
            <a:off x="1092200" y="4397375"/>
            <a:ext cx="2232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2000"/>
              <a:t> TOV equation :</a:t>
            </a:r>
          </a:p>
        </p:txBody>
      </p:sp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1116013" y="5700713"/>
            <a:ext cx="66246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2000" dirty="0">
                <a:latin typeface="한양해서" pitchFamily="18" charset="-127"/>
                <a:ea typeface="한양해서" pitchFamily="18" charset="-127"/>
                <a:cs typeface="굴림" charset="-127"/>
              </a:rPr>
              <a:t> equation of state (pressure, </a:t>
            </a:r>
            <a:r>
              <a:rPr lang="en-US" altLang="ko-KR" sz="2000" dirty="0" smtClean="0">
                <a:latin typeface="한양해서" pitchFamily="18" charset="-127"/>
                <a:ea typeface="한양해서" pitchFamily="18" charset="-127"/>
                <a:cs typeface="굴림" charset="-127"/>
              </a:rPr>
              <a:t>energy </a:t>
            </a:r>
            <a:r>
              <a:rPr lang="en-US" altLang="ko-KR" sz="2000" dirty="0">
                <a:latin typeface="한양해서" pitchFamily="18" charset="-127"/>
                <a:ea typeface="한양해서" pitchFamily="18" charset="-127"/>
                <a:cs typeface="굴림" charset="-127"/>
              </a:rPr>
              <a:t>density)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 smtClean="0">
                <a:latin typeface="HY헤드라인M" pitchFamily="18" charset="-127"/>
                <a:ea typeface="HY헤드라인M" pitchFamily="18" charset="-127"/>
              </a:rPr>
              <a:t>The conditions in neutron star</a:t>
            </a:r>
          </a:p>
        </p:txBody>
      </p:sp>
      <p:grpSp>
        <p:nvGrpSpPr>
          <p:cNvPr id="2" name="그룹 69"/>
          <p:cNvGrpSpPr>
            <a:grpSpLocks/>
          </p:cNvGrpSpPr>
          <p:nvPr/>
        </p:nvGrpSpPr>
        <p:grpSpPr bwMode="auto">
          <a:xfrm>
            <a:off x="1428750" y="3659188"/>
            <a:ext cx="6429375" cy="1076325"/>
            <a:chOff x="1500166" y="4444372"/>
            <a:chExt cx="6429420" cy="1077282"/>
          </a:xfrm>
        </p:grpSpPr>
        <p:pic>
          <p:nvPicPr>
            <p:cNvPr id="16393" name="Picture 5" descr="che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15406" y="5102554"/>
              <a:ext cx="1884363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4" name="Picture 6" descr="che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10186" y="4444372"/>
              <a:ext cx="28194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5" name="Picture 7" descr="che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00166" y="4491048"/>
              <a:ext cx="2809875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6" name="Picture 8" descr="che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144466" y="5087314"/>
              <a:ext cx="1295400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388" name="Picture 16" descr="densit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22988" y="1630363"/>
            <a:ext cx="192405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17"/>
          <p:cNvSpPr txBox="1">
            <a:spLocks noChangeArrowheads="1"/>
          </p:cNvSpPr>
          <p:nvPr/>
        </p:nvSpPr>
        <p:spPr bwMode="auto">
          <a:xfrm>
            <a:off x="741363" y="1695450"/>
            <a:ext cx="81883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arenR"/>
            </a:pPr>
            <a:r>
              <a:rPr lang="en-US" altLang="ko-KR" sz="2400">
                <a:solidFill>
                  <a:srgbClr val="002060"/>
                </a:solidFill>
                <a:latin typeface="한양해서" pitchFamily="18" charset="-127"/>
                <a:ea typeface="한양해서" pitchFamily="18" charset="-127"/>
              </a:rPr>
              <a:t>Baryon number conservation :</a:t>
            </a:r>
          </a:p>
          <a:p>
            <a:pPr marL="457200" indent="-457200">
              <a:buFontTx/>
              <a:buAutoNum type="arabicParenR"/>
            </a:pPr>
            <a:endParaRPr lang="en-US" altLang="ko-KR" sz="2400">
              <a:solidFill>
                <a:srgbClr val="002060"/>
              </a:solidFill>
              <a:latin typeface="한양해서" pitchFamily="18" charset="-127"/>
              <a:ea typeface="한양해서" pitchFamily="18" charset="-127"/>
            </a:endParaRPr>
          </a:p>
          <a:p>
            <a:pPr marL="457200" indent="-457200">
              <a:buFontTx/>
              <a:buAutoNum type="arabicParenR"/>
            </a:pPr>
            <a:r>
              <a:rPr lang="en-US" altLang="ko-KR" sz="2400">
                <a:solidFill>
                  <a:srgbClr val="002060"/>
                </a:solidFill>
                <a:latin typeface="한양해서" pitchFamily="18" charset="-127"/>
                <a:ea typeface="한양해서" pitchFamily="18" charset="-127"/>
              </a:rPr>
              <a:t>Charge neutrality :</a:t>
            </a:r>
          </a:p>
          <a:p>
            <a:pPr marL="457200" indent="-457200">
              <a:buFontTx/>
              <a:buAutoNum type="arabicParenR"/>
            </a:pPr>
            <a:endParaRPr lang="en-US" altLang="ko-KR" sz="2400">
              <a:solidFill>
                <a:srgbClr val="002060"/>
              </a:solidFill>
              <a:latin typeface="한양해서" pitchFamily="18" charset="-127"/>
              <a:ea typeface="한양해서" pitchFamily="18" charset="-127"/>
            </a:endParaRPr>
          </a:p>
          <a:p>
            <a:pPr marL="457200" indent="-457200">
              <a:buFontTx/>
              <a:buAutoNum type="arabicParenR"/>
            </a:pPr>
            <a:r>
              <a:rPr lang="en-US" altLang="ko-KR" sz="2400">
                <a:solidFill>
                  <a:srgbClr val="002060"/>
                </a:solidFill>
                <a:latin typeface="한양해서" pitchFamily="18" charset="-127"/>
                <a:ea typeface="한양해서" pitchFamily="18" charset="-127"/>
              </a:rPr>
              <a:t>chemical equilibrium </a:t>
            </a:r>
            <a:r>
              <a:rPr lang="en-US" altLang="ko-KR" sz="2400">
                <a:latin typeface="한양해서" pitchFamily="18" charset="-127"/>
                <a:ea typeface="한양해서" pitchFamily="18" charset="-127"/>
              </a:rPr>
              <a:t>(</a:t>
            </a:r>
            <a:r>
              <a:rPr lang="el-GR" altLang="ko-KR" sz="2400">
                <a:latin typeface="한양해서" pitchFamily="18" charset="-127"/>
                <a:ea typeface="한양해서" pitchFamily="18" charset="-127"/>
              </a:rPr>
              <a:t>Λ</a:t>
            </a:r>
            <a:r>
              <a:rPr lang="en-US" altLang="ko-KR" sz="2400">
                <a:latin typeface="한양해서" pitchFamily="18" charset="-127"/>
                <a:ea typeface="한양해서" pitchFamily="18" charset="-127"/>
              </a:rPr>
              <a:t>, </a:t>
            </a:r>
            <a:r>
              <a:rPr lang="el-GR" altLang="ko-KR" sz="2400">
                <a:latin typeface="한양해서" pitchFamily="18" charset="-127"/>
                <a:ea typeface="한양해서" pitchFamily="18" charset="-127"/>
              </a:rPr>
              <a:t>Σ</a:t>
            </a:r>
            <a:r>
              <a:rPr lang="en-US" altLang="ko-KR" sz="2400">
                <a:latin typeface="한양해서" pitchFamily="18" charset="-127"/>
                <a:ea typeface="한양해서" pitchFamily="18" charset="-127"/>
              </a:rPr>
              <a:t>, </a:t>
            </a:r>
            <a:r>
              <a:rPr lang="el-GR" altLang="ko-KR" sz="2400">
                <a:latin typeface="한양해서" pitchFamily="18" charset="-127"/>
                <a:ea typeface="한양해서" pitchFamily="18" charset="-127"/>
              </a:rPr>
              <a:t>Ξ</a:t>
            </a:r>
            <a:r>
              <a:rPr lang="en-US" altLang="ko-KR" sz="2400">
                <a:latin typeface="한양해서" pitchFamily="18" charset="-127"/>
                <a:ea typeface="한양해서" pitchFamily="18" charset="-127"/>
              </a:rPr>
              <a:t>)</a:t>
            </a:r>
          </a:p>
        </p:txBody>
      </p:sp>
      <p:pic>
        <p:nvPicPr>
          <p:cNvPr id="16390" name="Picture 12" descr="charg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46600" y="2301875"/>
            <a:ext cx="33369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Box 10"/>
          <p:cNvSpPr txBox="1">
            <a:spLocks noChangeArrowheads="1"/>
          </p:cNvSpPr>
          <p:nvPr/>
        </p:nvSpPr>
        <p:spPr bwMode="auto">
          <a:xfrm>
            <a:off x="2306638" y="5453063"/>
            <a:ext cx="15716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ko-KR" sz="2600" b="1">
                <a:solidFill>
                  <a:srgbClr val="FF0000"/>
                </a:solidFill>
                <a:latin typeface="한양해서" pitchFamily="18" charset="-127"/>
                <a:ea typeface="한양해서" pitchFamily="18" charset="-127"/>
              </a:rPr>
              <a:t>μ</a:t>
            </a:r>
            <a:r>
              <a:rPr lang="en-US" altLang="ko-KR" sz="2600" b="1" baseline="-25000">
                <a:solidFill>
                  <a:srgbClr val="FF0000"/>
                </a:solidFill>
                <a:latin typeface="한양해서" pitchFamily="18" charset="-127"/>
                <a:ea typeface="한양해서" pitchFamily="18" charset="-127"/>
              </a:rPr>
              <a:t>K</a:t>
            </a:r>
            <a:r>
              <a:rPr lang="en-US" altLang="ko-KR" sz="2600" b="1">
                <a:solidFill>
                  <a:srgbClr val="FF0000"/>
                </a:solidFill>
                <a:latin typeface="한양해서" pitchFamily="18" charset="-127"/>
                <a:ea typeface="한양해서" pitchFamily="18" charset="-127"/>
              </a:rPr>
              <a:t> = </a:t>
            </a:r>
            <a:r>
              <a:rPr lang="el-GR" altLang="ko-KR" sz="2600" b="1">
                <a:solidFill>
                  <a:srgbClr val="FF0000"/>
                </a:solidFill>
                <a:latin typeface="한양해서" pitchFamily="18" charset="-127"/>
                <a:ea typeface="한양해서" pitchFamily="18" charset="-127"/>
              </a:rPr>
              <a:t>μ</a:t>
            </a:r>
            <a:r>
              <a:rPr lang="en-US" altLang="ko-KR" sz="2600" b="1" baseline="-25000">
                <a:solidFill>
                  <a:srgbClr val="FF0000"/>
                </a:solidFill>
                <a:latin typeface="한양해서" pitchFamily="18" charset="-127"/>
                <a:ea typeface="한양해서" pitchFamily="18" charset="-127"/>
              </a:rPr>
              <a:t>e</a:t>
            </a:r>
            <a:endParaRPr lang="ko-KR" altLang="en-US" sz="2600" b="1" baseline="-25000">
              <a:solidFill>
                <a:srgbClr val="FF0000"/>
              </a:solidFill>
            </a:endParaRPr>
          </a:p>
        </p:txBody>
      </p:sp>
      <p:sp>
        <p:nvSpPr>
          <p:cNvPr id="16392" name="TextBox 11"/>
          <p:cNvSpPr txBox="1">
            <a:spLocks noChangeArrowheads="1"/>
          </p:cNvSpPr>
          <p:nvPr/>
        </p:nvSpPr>
        <p:spPr bwMode="auto">
          <a:xfrm>
            <a:off x="1214438" y="4929188"/>
            <a:ext cx="5929312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500">
                <a:latin typeface="한양해서" pitchFamily="18" charset="-127"/>
                <a:ea typeface="한양해서" pitchFamily="18" charset="-127"/>
              </a:rPr>
              <a:t>※</a:t>
            </a:r>
            <a:r>
              <a:rPr lang="en-US" altLang="ko-KR" sz="2500"/>
              <a:t>  The condition for K</a:t>
            </a:r>
            <a:r>
              <a:rPr lang="en-US" altLang="ko-KR" sz="2500" baseline="30000"/>
              <a:t>-</a:t>
            </a:r>
            <a:r>
              <a:rPr lang="en-US" altLang="ko-KR" sz="2500"/>
              <a:t> condensation</a:t>
            </a:r>
            <a:endParaRPr lang="ko-KR" altLang="en-US" sz="2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ChangeArrowheads="1"/>
          </p:cNvSpPr>
          <p:nvPr>
            <p:ph type="title"/>
          </p:nvPr>
        </p:nvSpPr>
        <p:spPr>
          <a:xfrm>
            <a:off x="285750" y="274638"/>
            <a:ext cx="8643938" cy="1143000"/>
          </a:xfrm>
        </p:spPr>
        <p:txBody>
          <a:bodyPr/>
          <a:lstStyle/>
          <a:p>
            <a:pPr eaLnBrk="1" hangingPunct="1"/>
            <a:r>
              <a:rPr lang="en-US" altLang="ko-KR" sz="3600" smtClean="0">
                <a:latin typeface="HY헤드라인M" pitchFamily="18" charset="-127"/>
                <a:ea typeface="HY헤드라인M" pitchFamily="18" charset="-127"/>
              </a:rPr>
              <a:t>Eq. of state in kaon+hyperonic matter</a:t>
            </a:r>
          </a:p>
        </p:txBody>
      </p:sp>
      <p:sp>
        <p:nvSpPr>
          <p:cNvPr id="17411" name="Oval 15"/>
          <p:cNvSpPr>
            <a:spLocks noChangeArrowheads="1"/>
          </p:cNvSpPr>
          <p:nvPr/>
        </p:nvSpPr>
        <p:spPr bwMode="auto">
          <a:xfrm>
            <a:off x="5491163" y="3768725"/>
            <a:ext cx="1066800" cy="106680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ea typeface="HY그래픽M" pitchFamily="18" charset="-127"/>
            </a:endParaRPr>
          </a:p>
        </p:txBody>
      </p:sp>
      <p:sp>
        <p:nvSpPr>
          <p:cNvPr id="17412" name="Text Box 23"/>
          <p:cNvSpPr txBox="1">
            <a:spLocks noChangeArrowheads="1"/>
          </p:cNvSpPr>
          <p:nvPr/>
        </p:nvSpPr>
        <p:spPr bwMode="auto">
          <a:xfrm>
            <a:off x="571500" y="1928813"/>
            <a:ext cx="75247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000">
                <a:latin typeface="한양해서" pitchFamily="18" charset="-127"/>
                <a:ea typeface="한양해서" pitchFamily="18" charset="-127"/>
              </a:rPr>
              <a:t>The </a:t>
            </a:r>
            <a:r>
              <a:rPr lang="en-US" altLang="ko-KR" sz="2000">
                <a:solidFill>
                  <a:srgbClr val="FF0000"/>
                </a:solidFill>
                <a:latin typeface="한양해서" pitchFamily="18" charset="-127"/>
                <a:ea typeface="한양해서" pitchFamily="18" charset="-127"/>
              </a:rPr>
              <a:t>energy density :</a:t>
            </a:r>
          </a:p>
          <a:p>
            <a:endParaRPr lang="en-US" altLang="ko-KR" sz="2000">
              <a:latin typeface="한양해서" pitchFamily="18" charset="-127"/>
              <a:ea typeface="한양해서" pitchFamily="18" charset="-127"/>
            </a:endParaRPr>
          </a:p>
          <a:p>
            <a:endParaRPr lang="en-US" altLang="ko-KR" sz="2000">
              <a:latin typeface="한양해서" pitchFamily="18" charset="-127"/>
              <a:ea typeface="한양해서" pitchFamily="18" charset="-127"/>
            </a:endParaRPr>
          </a:p>
          <a:p>
            <a:endParaRPr lang="en-US" altLang="ko-KR" sz="2000">
              <a:latin typeface="한양해서" pitchFamily="18" charset="-127"/>
              <a:ea typeface="한양해서" pitchFamily="18" charset="-127"/>
            </a:endParaRPr>
          </a:p>
          <a:p>
            <a:endParaRPr lang="en-US" altLang="ko-KR" sz="2000">
              <a:latin typeface="한양해서" pitchFamily="18" charset="-127"/>
              <a:ea typeface="한양해서" pitchFamily="18" charset="-127"/>
            </a:endParaRPr>
          </a:p>
          <a:p>
            <a:endParaRPr lang="en-US" altLang="ko-KR" sz="2000">
              <a:latin typeface="한양해서" pitchFamily="18" charset="-127"/>
              <a:ea typeface="한양해서" pitchFamily="18" charset="-127"/>
            </a:endParaRPr>
          </a:p>
          <a:p>
            <a:endParaRPr lang="en-US" altLang="ko-KR" sz="2000">
              <a:latin typeface="한양해서" pitchFamily="18" charset="-127"/>
              <a:ea typeface="한양해서" pitchFamily="18" charset="-127"/>
            </a:endParaRPr>
          </a:p>
          <a:p>
            <a:endParaRPr lang="en-US" altLang="ko-KR" sz="2000">
              <a:latin typeface="한양해서" pitchFamily="18" charset="-127"/>
              <a:ea typeface="한양해서" pitchFamily="18" charset="-127"/>
            </a:endParaRPr>
          </a:p>
          <a:p>
            <a:r>
              <a:rPr lang="en-US" altLang="ko-KR" sz="2000">
                <a:latin typeface="한양해서" pitchFamily="18" charset="-127"/>
                <a:ea typeface="한양해서" pitchFamily="18" charset="-127"/>
              </a:rPr>
              <a:t>The </a:t>
            </a:r>
            <a:r>
              <a:rPr lang="en-US" altLang="ko-KR" sz="2000">
                <a:solidFill>
                  <a:srgbClr val="FF0000"/>
                </a:solidFill>
                <a:latin typeface="한양해서" pitchFamily="18" charset="-127"/>
                <a:ea typeface="한양해서" pitchFamily="18" charset="-127"/>
              </a:rPr>
              <a:t>pressure :</a:t>
            </a:r>
          </a:p>
        </p:txBody>
      </p:sp>
      <p:pic>
        <p:nvPicPr>
          <p:cNvPr id="17413" name="Picture 5" descr="esil1"/>
          <p:cNvPicPr>
            <a:picLocks noChangeAspect="1" noChangeArrowheads="1"/>
          </p:cNvPicPr>
          <p:nvPr/>
        </p:nvPicPr>
        <p:blipFill>
          <a:blip r:embed="rId2"/>
          <a:srcRect l="214" b="-4703"/>
          <a:stretch>
            <a:fillRect/>
          </a:stretch>
        </p:blipFill>
        <p:spPr bwMode="auto">
          <a:xfrm>
            <a:off x="1000125" y="2428875"/>
            <a:ext cx="78057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pres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9013" y="4786313"/>
            <a:ext cx="7083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14" y="2857496"/>
            <a:ext cx="6858048" cy="857256"/>
          </a:xfrm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buNone/>
            </a:pPr>
            <a:r>
              <a:rPr lang="en-US" altLang="ko-KR" sz="6000" b="1" dirty="0" smtClean="0">
                <a:latin typeface="휴먼둥근헤드라인" pitchFamily="18" charset="-127"/>
                <a:ea typeface="휴먼둥근헤드라인" pitchFamily="18" charset="-127"/>
              </a:rPr>
              <a:t>3.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585103"/>
            <a:ext cx="8964613" cy="5241925"/>
          </a:xfrm>
          <a:prstGeom prst="rect">
            <a:avLst/>
          </a:prstGeom>
          <a:noFill/>
        </p:spPr>
      </p:pic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457200" y="274638"/>
            <a:ext cx="8229600" cy="72547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The population of </a:t>
            </a:r>
            <a:r>
              <a:rPr kumimoji="1" lang="en-US" altLang="ko-KR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particles </a:t>
            </a: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in neutron </a:t>
            </a:r>
            <a:r>
              <a:rPr kumimoji="1" lang="en-US" altLang="ko-KR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star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27" y="1451832"/>
            <a:ext cx="9155113" cy="5365750"/>
          </a:xfrm>
          <a:prstGeom prst="rect">
            <a:avLst/>
          </a:prstGeom>
          <a:noFill/>
        </p:spPr>
      </p:pic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457200" y="274638"/>
            <a:ext cx="8229600" cy="72547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The population of </a:t>
            </a:r>
            <a:r>
              <a:rPr kumimoji="1" lang="en-US" altLang="ko-KR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particles </a:t>
            </a: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in neutron </a:t>
            </a:r>
            <a:r>
              <a:rPr kumimoji="1" lang="en-US" altLang="ko-KR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star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46" y="1526980"/>
            <a:ext cx="9109075" cy="5256212"/>
          </a:xfrm>
          <a:prstGeom prst="rect">
            <a:avLst/>
          </a:prstGeom>
          <a:noFill/>
        </p:spPr>
      </p:pic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457200" y="274638"/>
            <a:ext cx="8229600" cy="72547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The population of </a:t>
            </a:r>
            <a:r>
              <a:rPr kumimoji="1" lang="en-US" altLang="ko-KR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particles</a:t>
            </a:r>
            <a:r>
              <a:rPr kumimoji="1" lang="en-US" altLang="ko-KR" sz="36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 </a:t>
            </a: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in </a:t>
            </a:r>
            <a:r>
              <a:rPr kumimoji="1" lang="en-US" altLang="ko-KR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neutron </a:t>
            </a:r>
            <a:r>
              <a:rPr kumimoji="1" lang="en-US" altLang="ko-KR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star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912938"/>
            <a:ext cx="8497888" cy="3460750"/>
          </a:xfrm>
          <a:prstGeom prst="rect">
            <a:avLst/>
          </a:prstGeom>
          <a:noFill/>
        </p:spPr>
      </p:pic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457200" y="274638"/>
            <a:ext cx="8229600" cy="72547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The mass of</a:t>
            </a:r>
            <a:r>
              <a:rPr kumimoji="1" lang="en-US" altLang="ko-KR" sz="36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 a neutron star and</a:t>
            </a: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kaon</a:t>
            </a:r>
            <a:r>
              <a:rPr kumimoji="1" lang="en-US" altLang="ko-KR" sz="36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 condensation</a:t>
            </a:r>
            <a:endParaRPr kumimoji="1" lang="en-US" altLang="ko-KR" sz="3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ko-KR" dirty="0" smtClean="0">
                <a:latin typeface="한양해서"/>
                <a:ea typeface="한양해서"/>
              </a:rPr>
              <a:t>σ</a:t>
            </a:r>
            <a:r>
              <a:rPr lang="en-US" altLang="ko-KR" dirty="0" smtClean="0">
                <a:latin typeface="휴먼옛체" pitchFamily="18" charset="-127"/>
                <a:ea typeface="휴먼옛체" pitchFamily="18" charset="-127"/>
              </a:rPr>
              <a:t>meson fields at finite temperature</a:t>
            </a:r>
          </a:p>
        </p:txBody>
      </p:sp>
      <p:pic>
        <p:nvPicPr>
          <p:cNvPr id="3" name="그림 2" descr="sig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714488"/>
            <a:ext cx="6596109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7290" y="1571612"/>
            <a:ext cx="6929486" cy="3857652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AutoNum type="arabicPeriod"/>
            </a:pPr>
            <a:endParaRPr lang="en-US" altLang="ko-KR" sz="2500" b="1" dirty="0" smtClean="0">
              <a:latin typeface="한양해서" pitchFamily="18" charset="-127"/>
              <a:ea typeface="한양해서" pitchFamily="18" charset="-127"/>
            </a:endParaRPr>
          </a:p>
          <a:p>
            <a:pPr marL="609600" indent="-609600" algn="ctr" eaLnBrk="1" hangingPunct="1">
              <a:lnSpc>
                <a:spcPct val="80000"/>
              </a:lnSpc>
              <a:buAutoNum type="arabicPeriod"/>
            </a:pPr>
            <a:r>
              <a:rPr lang="en-US" altLang="ko-KR" sz="6000" b="1" dirty="0" smtClean="0">
                <a:latin typeface="휴먼둥근헤드라인" pitchFamily="18" charset="-127"/>
                <a:ea typeface="휴먼둥근헤드라인" pitchFamily="18" charset="-127"/>
              </a:rPr>
              <a:t>Introduction</a:t>
            </a:r>
          </a:p>
          <a:p>
            <a:pPr marL="609600" indent="-609600" algn="ctr" eaLnBrk="1" hangingPunct="1">
              <a:lnSpc>
                <a:spcPct val="80000"/>
              </a:lnSpc>
              <a:buNone/>
            </a:pPr>
            <a:r>
              <a:rPr lang="en-US" altLang="ko-KR" sz="6000" b="1" dirty="0" smtClean="0">
                <a:latin typeface="휴먼둥근헤드라인" pitchFamily="18" charset="-127"/>
                <a:ea typeface="휴먼둥근헤드라인" pitchFamily="18" charset="-127"/>
              </a:rPr>
              <a:t>and</a:t>
            </a:r>
          </a:p>
          <a:p>
            <a:pPr marL="609600" indent="-609600" algn="ctr" eaLnBrk="1" hangingPunct="1">
              <a:lnSpc>
                <a:spcPct val="80000"/>
              </a:lnSpc>
              <a:buNone/>
            </a:pPr>
            <a:r>
              <a:rPr lang="en-US" altLang="ko-KR" sz="6000" b="1" dirty="0" smtClean="0">
                <a:latin typeface="휴먼둥근헤드라인" pitchFamily="18" charset="-127"/>
                <a:ea typeface="휴먼둥근헤드라인" pitchFamily="18" charset="-127"/>
              </a:rPr>
              <a:t>motivation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>
                <a:latin typeface="휴먼옛체" pitchFamily="18" charset="-127"/>
                <a:ea typeface="휴먼옛체" pitchFamily="18" charset="-127"/>
              </a:rPr>
              <a:t>The effective masses of a nucleon at finite temperature</a:t>
            </a:r>
          </a:p>
        </p:txBody>
      </p:sp>
      <p:pic>
        <p:nvPicPr>
          <p:cNvPr id="4" name="그림 3" descr="effm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38" y="1708840"/>
            <a:ext cx="6705610" cy="4720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Summaries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839" y="1304766"/>
            <a:ext cx="7572375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altLang="ko-KR" sz="2400" dirty="0">
                <a:ea typeface="굴림" pitchFamily="50" charset="-127"/>
              </a:rPr>
              <a:t> </a:t>
            </a:r>
            <a:r>
              <a:rPr lang="en-US" altLang="ko-KR" sz="2400" dirty="0" err="1">
                <a:solidFill>
                  <a:srgbClr val="FF0000"/>
                </a:solidFill>
                <a:ea typeface="굴림" pitchFamily="50" charset="-127"/>
              </a:rPr>
              <a:t>Hadronic</a:t>
            </a:r>
            <a:r>
              <a:rPr lang="en-US" altLang="ko-KR" sz="2400" dirty="0">
                <a:solidFill>
                  <a:srgbClr val="FF0000"/>
                </a:solidFill>
                <a:ea typeface="굴림" pitchFamily="50" charset="-127"/>
              </a:rPr>
              <a:t> phases </a:t>
            </a:r>
            <a:r>
              <a:rPr lang="en-US" altLang="ko-KR" sz="2400" dirty="0">
                <a:ea typeface="굴림" pitchFamily="50" charset="-127"/>
              </a:rPr>
              <a:t>: QHD and QMC models</a:t>
            </a:r>
          </a:p>
          <a:p>
            <a:pPr marL="342900" indent="-342900">
              <a:defRPr/>
            </a:pPr>
            <a:r>
              <a:rPr lang="en-US" altLang="ko-KR" sz="2400" dirty="0">
                <a:ea typeface="굴림" pitchFamily="50" charset="-127"/>
              </a:rPr>
              <a:t>	</a:t>
            </a:r>
            <a:r>
              <a:rPr lang="en-US" altLang="ko-KR" sz="2400" dirty="0" err="1">
                <a:ea typeface="굴림" pitchFamily="50" charset="-127"/>
              </a:rPr>
              <a:t>i</a:t>
            </a:r>
            <a:r>
              <a:rPr lang="en-US" altLang="ko-KR" sz="2400" dirty="0">
                <a:ea typeface="굴림" pitchFamily="50" charset="-127"/>
              </a:rPr>
              <a:t>)   Proto-neutron star – 2.0 solar mass</a:t>
            </a:r>
          </a:p>
          <a:p>
            <a:pPr marL="342900" indent="-342900">
              <a:defRPr/>
            </a:pPr>
            <a:r>
              <a:rPr lang="en-US" altLang="ko-KR" sz="2400" dirty="0">
                <a:ea typeface="굴림" pitchFamily="50" charset="-127"/>
              </a:rPr>
              <a:t>	ii)  Hyperons  - </a:t>
            </a:r>
            <a:r>
              <a:rPr lang="en-US" altLang="ko-KR" sz="2400" dirty="0" smtClean="0">
                <a:ea typeface="굴림" pitchFamily="50" charset="-127"/>
              </a:rPr>
              <a:t>1.6-7 </a:t>
            </a:r>
            <a:r>
              <a:rPr lang="en-US" altLang="ko-KR" sz="2400" dirty="0">
                <a:ea typeface="굴림" pitchFamily="50" charset="-127"/>
              </a:rPr>
              <a:t>Solar mass</a:t>
            </a:r>
          </a:p>
          <a:p>
            <a:pPr marL="342900" indent="-342900">
              <a:defRPr/>
            </a:pPr>
            <a:r>
              <a:rPr lang="en-US" altLang="ko-KR" sz="2400" dirty="0">
                <a:ea typeface="굴림" pitchFamily="50" charset="-127"/>
              </a:rPr>
              <a:t>	iii) </a:t>
            </a:r>
            <a:r>
              <a:rPr lang="en-US" altLang="ko-KR" sz="2400" dirty="0" err="1">
                <a:ea typeface="굴림" pitchFamily="50" charset="-127"/>
              </a:rPr>
              <a:t>Kaon</a:t>
            </a:r>
            <a:r>
              <a:rPr lang="en-US" altLang="ko-KR" sz="2400" dirty="0">
                <a:ea typeface="굴림" pitchFamily="50" charset="-127"/>
              </a:rPr>
              <a:t> condensation – </a:t>
            </a:r>
            <a:r>
              <a:rPr lang="en-US" altLang="ko-KR" sz="2400" dirty="0" smtClean="0">
                <a:ea typeface="굴림" pitchFamily="50" charset="-127"/>
              </a:rPr>
              <a:t>1.4-5 </a:t>
            </a:r>
            <a:r>
              <a:rPr lang="en-US" altLang="ko-KR" sz="2400" dirty="0">
                <a:ea typeface="굴림" pitchFamily="50" charset="-127"/>
              </a:rPr>
              <a:t>solar </a:t>
            </a:r>
            <a:r>
              <a:rPr lang="en-US" altLang="ko-KR" sz="2400" dirty="0" smtClean="0">
                <a:ea typeface="굴림" pitchFamily="50" charset="-127"/>
              </a:rPr>
              <a:t>mass</a:t>
            </a:r>
          </a:p>
          <a:p>
            <a:pPr marL="342900" indent="-342900">
              <a:defRPr/>
            </a:pPr>
            <a:r>
              <a:rPr lang="en-US" altLang="ko-KR" sz="2400" dirty="0" smtClean="0">
                <a:ea typeface="굴림" pitchFamily="50" charset="-127"/>
              </a:rPr>
              <a:t>   But, we can see the model dependency in both.</a:t>
            </a:r>
            <a:endParaRPr lang="en-US" altLang="ko-KR" sz="2400" dirty="0" smtClean="0">
              <a:ea typeface="굴림" pitchFamily="50" charset="-127"/>
            </a:endParaRPr>
          </a:p>
          <a:p>
            <a:pPr marL="342900" indent="-342900">
              <a:defRPr/>
            </a:pPr>
            <a:endParaRPr lang="en-US" altLang="ko-KR" sz="2400" dirty="0">
              <a:ea typeface="굴림" pitchFamily="50" charset="-127"/>
            </a:endParaRPr>
          </a:p>
          <a:p>
            <a:pPr marL="342900" indent="-342900">
              <a:defRPr/>
            </a:pPr>
            <a:r>
              <a:rPr lang="en-US" altLang="ko-KR" sz="2400" dirty="0">
                <a:ea typeface="굴림" pitchFamily="50" charset="-127"/>
              </a:rPr>
              <a:t>2. All results depend on </a:t>
            </a:r>
            <a:r>
              <a:rPr lang="en-US" altLang="ko-KR" sz="2400" dirty="0">
                <a:solidFill>
                  <a:srgbClr val="FF0000"/>
                </a:solidFill>
                <a:ea typeface="굴림" pitchFamily="50" charset="-127"/>
              </a:rPr>
              <a:t>the coupling </a:t>
            </a:r>
            <a:r>
              <a:rPr lang="en-US" altLang="ko-KR" sz="2400" dirty="0" smtClean="0">
                <a:solidFill>
                  <a:srgbClr val="FF0000"/>
                </a:solidFill>
                <a:ea typeface="굴림" pitchFamily="50" charset="-127"/>
              </a:rPr>
              <a:t>constants </a:t>
            </a:r>
            <a:r>
              <a:rPr lang="en-US" altLang="ko-KR" sz="2400" dirty="0">
                <a:ea typeface="굴림" pitchFamily="50" charset="-127"/>
              </a:rPr>
              <a:t>and </a:t>
            </a:r>
            <a:r>
              <a:rPr lang="en-US" altLang="ko-KR" sz="2400" dirty="0" smtClean="0">
                <a:solidFill>
                  <a:srgbClr val="FF0000"/>
                </a:solidFill>
                <a:ea typeface="굴림" pitchFamily="50" charset="-127"/>
              </a:rPr>
              <a:t>the potentials of </a:t>
            </a:r>
            <a:r>
              <a:rPr lang="en-US" altLang="ko-KR" sz="2400" dirty="0" err="1" smtClean="0">
                <a:solidFill>
                  <a:srgbClr val="FF0000"/>
                </a:solidFill>
                <a:ea typeface="굴림" pitchFamily="50" charset="-127"/>
              </a:rPr>
              <a:t>kaon</a:t>
            </a:r>
            <a:r>
              <a:rPr lang="en-US" altLang="ko-KR" sz="2400" dirty="0" smtClean="0">
                <a:solidFill>
                  <a:srgbClr val="FF0000"/>
                </a:solidFill>
                <a:ea typeface="굴림" pitchFamily="50" charset="-127"/>
              </a:rPr>
              <a:t> and baryons</a:t>
            </a:r>
            <a:r>
              <a:rPr lang="en-US" altLang="ko-KR" sz="2400" dirty="0" smtClean="0">
                <a:ea typeface="굴림" pitchFamily="50" charset="-127"/>
              </a:rPr>
              <a:t>. </a:t>
            </a:r>
            <a:endParaRPr lang="en-US" altLang="ko-KR" sz="2400" dirty="0" smtClean="0">
              <a:ea typeface="굴림" pitchFamily="50" charset="-127"/>
            </a:endParaRPr>
          </a:p>
          <a:p>
            <a:pPr marL="342900" indent="-342900">
              <a:defRPr/>
            </a:pPr>
            <a:r>
              <a:rPr lang="en-US" altLang="ko-KR" sz="2400" dirty="0" smtClean="0">
                <a:ea typeface="굴림" pitchFamily="50" charset="-127"/>
              </a:rPr>
              <a:t>    – Experiment has to </a:t>
            </a:r>
            <a:r>
              <a:rPr lang="en-US" altLang="ko-KR" sz="2400" dirty="0" smtClean="0">
                <a:ea typeface="굴림" pitchFamily="50" charset="-127"/>
              </a:rPr>
              <a:t>confirm </a:t>
            </a:r>
            <a:r>
              <a:rPr lang="en-US" altLang="ko-KR" sz="2400" dirty="0" smtClean="0">
                <a:ea typeface="굴림" pitchFamily="50" charset="-127"/>
              </a:rPr>
              <a:t>them.</a:t>
            </a:r>
          </a:p>
          <a:p>
            <a:pPr marL="342900" indent="-342900">
              <a:defRPr/>
            </a:pPr>
            <a:endParaRPr lang="en-US" altLang="ko-KR" sz="2400" dirty="0">
              <a:ea typeface="굴림" pitchFamily="50" charset="-127"/>
            </a:endParaRPr>
          </a:p>
          <a:p>
            <a:pPr marL="342900" indent="-342900">
              <a:defRPr/>
            </a:pPr>
            <a:r>
              <a:rPr lang="en-US" altLang="ko-KR" sz="2400" dirty="0">
                <a:ea typeface="굴림" pitchFamily="50" charset="-127"/>
              </a:rPr>
              <a:t>3. </a:t>
            </a:r>
            <a:r>
              <a:rPr lang="en-US" altLang="ko-KR" sz="2400" b="1" dirty="0">
                <a:solidFill>
                  <a:srgbClr val="FF0000"/>
                </a:solidFill>
                <a:ea typeface="굴림" pitchFamily="50" charset="-127"/>
              </a:rPr>
              <a:t>If the observed mass is larger than 2.0 solar mass,  all exotic phases are ruled </a:t>
            </a:r>
            <a:r>
              <a:rPr lang="en-US" altLang="ko-KR" sz="2400" b="1" dirty="0" smtClean="0">
                <a:solidFill>
                  <a:srgbClr val="FF0000"/>
                </a:solidFill>
                <a:ea typeface="굴림" pitchFamily="50" charset="-127"/>
              </a:rPr>
              <a:t>out(?).</a:t>
            </a:r>
          </a:p>
          <a:p>
            <a:pPr marL="342900" indent="-342900">
              <a:defRPr/>
            </a:pPr>
            <a:endParaRPr lang="en-US" altLang="ko-KR" sz="2400" b="1" dirty="0" smtClean="0">
              <a:solidFill>
                <a:srgbClr val="FF0000"/>
              </a:solidFill>
              <a:ea typeface="굴림" pitchFamily="50" charset="-127"/>
            </a:endParaRPr>
          </a:p>
          <a:p>
            <a:pPr marL="342900" indent="-342900">
              <a:defRPr/>
            </a:pPr>
            <a:r>
              <a:rPr lang="en-US" altLang="ko-KR" sz="2400" b="1" dirty="0" smtClean="0">
                <a:solidFill>
                  <a:schemeClr val="accent4"/>
                </a:solidFill>
                <a:ea typeface="굴림" pitchFamily="50" charset="-127"/>
              </a:rPr>
              <a:t>4. Finite temperature – symmetric matter</a:t>
            </a:r>
            <a:endParaRPr lang="en-US" altLang="ko-KR" sz="2400" b="1" dirty="0">
              <a:solidFill>
                <a:schemeClr val="accent4"/>
              </a:solidFill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phas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59" y="510604"/>
            <a:ext cx="7262841" cy="6275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>
                <a:latin typeface="휴먼옛체" pitchFamily="18" charset="-127"/>
                <a:ea typeface="휴먼옛체" pitchFamily="18" charset="-127"/>
              </a:rPr>
              <a:t>Hot and dense matter I</a:t>
            </a:r>
            <a:br>
              <a:rPr lang="en-US" altLang="ko-KR" dirty="0" smtClean="0">
                <a:latin typeface="휴먼옛체" pitchFamily="18" charset="-127"/>
                <a:ea typeface="휴먼옛체" pitchFamily="18" charset="-127"/>
              </a:rPr>
            </a:br>
            <a:r>
              <a:rPr lang="en-US" altLang="ko-KR" dirty="0" smtClean="0">
                <a:latin typeface="휴먼옛체" pitchFamily="18" charset="-127"/>
                <a:ea typeface="휴먼옛체" pitchFamily="18" charset="-127"/>
              </a:rPr>
              <a:t>- Heavy ion collision</a:t>
            </a:r>
          </a:p>
        </p:txBody>
      </p:sp>
      <p:pic>
        <p:nvPicPr>
          <p:cNvPr id="3" name="그림 2" descr="phase2.jpg"/>
          <p:cNvPicPr>
            <a:picLocks noChangeAspect="1"/>
          </p:cNvPicPr>
          <p:nvPr/>
        </p:nvPicPr>
        <p:blipFill>
          <a:blip r:embed="rId2"/>
          <a:srcRect t="22527"/>
          <a:stretch>
            <a:fillRect/>
          </a:stretch>
        </p:blipFill>
        <p:spPr>
          <a:xfrm>
            <a:off x="1171635" y="2000240"/>
            <a:ext cx="6829389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>
                <a:latin typeface="휴먼옛체" pitchFamily="18" charset="-127"/>
                <a:ea typeface="휴먼옛체" pitchFamily="18" charset="-127"/>
              </a:rPr>
              <a:t>Hot and dense matter II</a:t>
            </a:r>
            <a:br>
              <a:rPr lang="en-US" altLang="ko-KR" dirty="0" smtClean="0">
                <a:latin typeface="휴먼옛체" pitchFamily="18" charset="-127"/>
                <a:ea typeface="휴먼옛체" pitchFamily="18" charset="-127"/>
              </a:rPr>
            </a:br>
            <a:r>
              <a:rPr lang="en-US" altLang="ko-KR" dirty="0" smtClean="0">
                <a:latin typeface="휴먼옛체" pitchFamily="18" charset="-127"/>
                <a:ea typeface="휴먼옛체" pitchFamily="18" charset="-127"/>
              </a:rPr>
              <a:t>- Proto-neutron star</a:t>
            </a:r>
          </a:p>
        </p:txBody>
      </p:sp>
      <p:pic>
        <p:nvPicPr>
          <p:cNvPr id="4" name="그림 3" descr="supernov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1931066"/>
            <a:ext cx="2771775" cy="3543300"/>
          </a:xfrm>
          <a:prstGeom prst="rect">
            <a:avLst/>
          </a:prstGeom>
        </p:spPr>
      </p:pic>
      <p:pic>
        <p:nvPicPr>
          <p:cNvPr id="5" name="그림 4" descr="supernov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706" y="1695013"/>
            <a:ext cx="5886450" cy="3990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5568751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The structure of supernovae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14744" y="5857892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The production of proto-neutron star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latin typeface="휴먼옛체" pitchFamily="18" charset="-127"/>
                <a:ea typeface="휴먼옛체" pitchFamily="18" charset="-127"/>
              </a:rPr>
              <a:t>The production of neutron star</a:t>
            </a:r>
          </a:p>
        </p:txBody>
      </p:sp>
      <p:pic>
        <p:nvPicPr>
          <p:cNvPr id="8" name="그림 7" descr="supernova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1571612"/>
            <a:ext cx="6929486" cy="5048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9875" y="254000"/>
            <a:ext cx="6500813" cy="1143000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latin typeface="HY헤드라인M" pitchFamily="18" charset="-127"/>
                <a:ea typeface="HY헤드라인M" pitchFamily="18" charset="-127"/>
              </a:rPr>
              <a:t>The structure of neutron star</a:t>
            </a:r>
          </a:p>
        </p:txBody>
      </p:sp>
      <p:pic>
        <p:nvPicPr>
          <p:cNvPr id="6147" name="그림 3" descr="strucneutronsta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562100"/>
            <a:ext cx="6556375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5947266" y="2899002"/>
            <a:ext cx="3028946" cy="18158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defRPr/>
            </a:pPr>
            <a:r>
              <a:rPr lang="en-US" altLang="ko-KR" sz="1600" dirty="0">
                <a:latin typeface="한양해서" pitchFamily="18" charset="-127"/>
                <a:ea typeface="한양해서" pitchFamily="18" charset="-127"/>
              </a:rPr>
              <a:t>A. Van </a:t>
            </a:r>
            <a:r>
              <a:rPr lang="en-US" altLang="ko-KR" sz="1600" dirty="0" err="1">
                <a:latin typeface="한양해서" pitchFamily="18" charset="-127"/>
                <a:ea typeface="한양해서" pitchFamily="18" charset="-127"/>
              </a:rPr>
              <a:t>der</a:t>
            </a:r>
            <a:r>
              <a:rPr lang="en-US" altLang="ko-KR" sz="1600" dirty="0">
                <a:latin typeface="한양해서" pitchFamily="18" charset="-127"/>
                <a:ea typeface="한양해서" pitchFamily="18" charset="-127"/>
              </a:rPr>
              <a:t> Meer </a:t>
            </a:r>
            <a:r>
              <a:rPr lang="en-US" altLang="ko-KR" sz="1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한양해서" pitchFamily="18" charset="-127"/>
                <a:ea typeface="한양해서" pitchFamily="18" charset="-127"/>
              </a:rPr>
              <a:t>et al</a:t>
            </a:r>
            <a:r>
              <a:rPr lang="en-US" altLang="ko-KR" sz="1600" dirty="0">
                <a:latin typeface="한양해서" pitchFamily="18" charset="-127"/>
                <a:ea typeface="한양해서" pitchFamily="18" charset="-127"/>
              </a:rPr>
              <a:t>., </a:t>
            </a:r>
          </a:p>
          <a:p>
            <a:pPr marL="457200" indent="-457200">
              <a:spcBef>
                <a:spcPct val="50000"/>
              </a:spcBef>
              <a:defRPr/>
            </a:pPr>
            <a:r>
              <a:rPr lang="en-US" altLang="ko-KR" sz="1600" dirty="0">
                <a:latin typeface="한양해서" pitchFamily="18" charset="-127"/>
                <a:ea typeface="한양해서" pitchFamily="18" charset="-127"/>
              </a:rPr>
              <a:t>astro-ph:0707.280201(2007)</a:t>
            </a:r>
          </a:p>
          <a:p>
            <a:pPr marL="457200" indent="-457200">
              <a:spcBef>
                <a:spcPct val="50000"/>
              </a:spcBef>
              <a:buFontTx/>
              <a:buAutoNum type="arabicParenR"/>
              <a:defRPr/>
            </a:pPr>
            <a:r>
              <a:rPr lang="en-US" altLang="ko-KR" sz="1600" dirty="0">
                <a:latin typeface="한양해서" pitchFamily="18" charset="-127"/>
                <a:ea typeface="한양해서" pitchFamily="18" charset="-127"/>
              </a:rPr>
              <a:t>Best fit : </a:t>
            </a:r>
            <a:r>
              <a:rPr lang="en-US" altLang="ko-KR" sz="1600" dirty="0">
                <a:solidFill>
                  <a:srgbClr val="FF0066"/>
                </a:solidFill>
                <a:latin typeface="한양해서" pitchFamily="18" charset="-127"/>
                <a:ea typeface="한양해서" pitchFamily="18" charset="-127"/>
              </a:rPr>
              <a:t>1.35 M</a:t>
            </a:r>
            <a:r>
              <a:rPr lang="en-US" altLang="ko-KR" sz="1600" baseline="-25000" dirty="0">
                <a:solidFill>
                  <a:srgbClr val="FF0066"/>
                </a:solidFill>
                <a:latin typeface="한양해서"/>
                <a:ea typeface="한양해서"/>
              </a:rPr>
              <a:t>⊙</a:t>
            </a:r>
            <a:endParaRPr lang="en-US" altLang="ko-KR" sz="1600" baseline="-25000" dirty="0">
              <a:solidFill>
                <a:srgbClr val="FF0066"/>
              </a:solidFill>
              <a:latin typeface="한양해서" pitchFamily="18" charset="-127"/>
              <a:ea typeface="한양해서" pitchFamily="18" charset="-127"/>
              <a:cs typeface="굴림" pitchFamily="50" charset="-127"/>
            </a:endParaRPr>
          </a:p>
          <a:p>
            <a:pPr marL="342900" indent="-342900">
              <a:spcBef>
                <a:spcPct val="50000"/>
              </a:spcBef>
              <a:buFontTx/>
              <a:buAutoNum type="arabicParenR"/>
              <a:defRPr/>
            </a:pPr>
            <a:r>
              <a:rPr lang="en-US" altLang="ko-KR" sz="1600" dirty="0">
                <a:cs typeface="굴림" pitchFamily="50" charset="-127"/>
              </a:rPr>
              <a:t>  </a:t>
            </a:r>
            <a:r>
              <a:rPr lang="en-US" altLang="ko-KR" sz="1600" dirty="0">
                <a:latin typeface="한양해서" pitchFamily="18" charset="-127"/>
                <a:ea typeface="한양해서" pitchFamily="18" charset="-127"/>
                <a:cs typeface="굴림" pitchFamily="50" charset="-127"/>
              </a:rPr>
              <a:t>Recent observations : 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en-US" altLang="ko-KR" sz="1600" dirty="0">
                <a:latin typeface="한양해서" pitchFamily="18" charset="-127"/>
                <a:ea typeface="한양해서" pitchFamily="18" charset="-127"/>
                <a:cs typeface="굴림" pitchFamily="50" charset="-127"/>
              </a:rPr>
              <a:t>      large masses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dirty="0" smtClean="0">
                <a:latin typeface="HY헤드라인M" pitchFamily="18" charset="-127"/>
                <a:ea typeface="HY헤드라인M" pitchFamily="18" charset="-127"/>
              </a:rPr>
              <a:t>The observed masses</a:t>
            </a:r>
          </a:p>
        </p:txBody>
      </p:sp>
      <p:grpSp>
        <p:nvGrpSpPr>
          <p:cNvPr id="2" name="그룹 6"/>
          <p:cNvGrpSpPr>
            <a:grpSpLocks/>
          </p:cNvGrpSpPr>
          <p:nvPr/>
        </p:nvGrpSpPr>
        <p:grpSpPr bwMode="auto">
          <a:xfrm>
            <a:off x="214313" y="1428750"/>
            <a:ext cx="5572125" cy="5214938"/>
            <a:chOff x="468312" y="1484313"/>
            <a:chExt cx="5461009" cy="4730769"/>
          </a:xfrm>
        </p:grpSpPr>
        <p:sp>
          <p:nvSpPr>
            <p:cNvPr id="8203" name="Rectangle 6"/>
            <p:cNvSpPr>
              <a:spLocks noChangeArrowheads="1"/>
            </p:cNvSpPr>
            <p:nvPr/>
          </p:nvSpPr>
          <p:spPr bwMode="auto">
            <a:xfrm>
              <a:off x="468312" y="1484313"/>
              <a:ext cx="5461009" cy="4730769"/>
            </a:xfrm>
            <a:prstGeom prst="rect">
              <a:avLst/>
            </a:prstGeom>
            <a:solidFill>
              <a:srgbClr val="D7F4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ea typeface="HY그래픽M" pitchFamily="18" charset="-127"/>
              </a:endParaRPr>
            </a:p>
          </p:txBody>
        </p:sp>
        <p:pic>
          <p:nvPicPr>
            <p:cNvPr id="8204" name="그림 5" descr="neutronstarmass07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1473" y="1571613"/>
              <a:ext cx="5214973" cy="4492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" name="직선 연결선 8"/>
          <p:cNvCxnSpPr/>
          <p:nvPr/>
        </p:nvCxnSpPr>
        <p:spPr>
          <a:xfrm rot="5400000">
            <a:off x="525463" y="3848100"/>
            <a:ext cx="4500562" cy="1588"/>
          </a:xfrm>
          <a:prstGeom prst="line">
            <a:avLst/>
          </a:prstGeom>
          <a:ln w="571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그룹 17"/>
          <p:cNvGrpSpPr>
            <a:grpSpLocks/>
          </p:cNvGrpSpPr>
          <p:nvPr/>
        </p:nvGrpSpPr>
        <p:grpSpPr bwMode="auto">
          <a:xfrm>
            <a:off x="3311525" y="2081213"/>
            <a:ext cx="1419225" cy="3348037"/>
            <a:chOff x="3469950" y="2111924"/>
            <a:chExt cx="1342084" cy="3235180"/>
          </a:xfrm>
        </p:grpSpPr>
        <p:sp>
          <p:nvSpPr>
            <p:cNvPr id="14" name="타원 13"/>
            <p:cNvSpPr/>
            <p:nvPr/>
          </p:nvSpPr>
          <p:spPr>
            <a:xfrm>
              <a:off x="4143995" y="5061782"/>
              <a:ext cx="285230" cy="285322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3469950" y="2628877"/>
              <a:ext cx="285230" cy="285322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3602057" y="2245380"/>
              <a:ext cx="285230" cy="285322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4526804" y="2111924"/>
              <a:ext cx="285230" cy="285322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cxnSp>
        <p:nvCxnSpPr>
          <p:cNvPr id="18" name="직선 화살표 연결선 17"/>
          <p:cNvCxnSpPr/>
          <p:nvPr/>
        </p:nvCxnSpPr>
        <p:spPr>
          <a:xfrm rot="10800000">
            <a:off x="2714612" y="5286388"/>
            <a:ext cx="1214446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그룹 21"/>
          <p:cNvGrpSpPr/>
          <p:nvPr/>
        </p:nvGrpSpPr>
        <p:grpSpPr>
          <a:xfrm>
            <a:off x="4786314" y="1571612"/>
            <a:ext cx="3571900" cy="571504"/>
            <a:chOff x="4786314" y="1571612"/>
            <a:chExt cx="3571900" cy="571504"/>
          </a:xfrm>
        </p:grpSpPr>
        <p:cxnSp>
          <p:nvCxnSpPr>
            <p:cNvPr id="20" name="직선 화살표 연결선 19"/>
            <p:cNvCxnSpPr/>
            <p:nvPr/>
          </p:nvCxnSpPr>
          <p:spPr>
            <a:xfrm rot="10800000" flipV="1">
              <a:off x="4786314" y="1857364"/>
              <a:ext cx="1357322" cy="28575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286512" y="1571612"/>
              <a:ext cx="2071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Maybe, </a:t>
              </a:r>
              <a:r>
                <a:rPr lang="en-US" altLang="ko-KR" dirty="0" err="1" smtClean="0"/>
                <a:t>blackhole</a:t>
              </a:r>
              <a:endParaRPr lang="ko-KR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7969</TotalTime>
  <Words>1326</Words>
  <Application>Microsoft Office PowerPoint</Application>
  <PresentationFormat>화면 슬라이드 쇼(4:3)</PresentationFormat>
  <Paragraphs>218</Paragraphs>
  <Slides>31</Slides>
  <Notes>12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2" baseType="lpstr">
      <vt:lpstr>기본 디자인</vt:lpstr>
      <vt:lpstr>슬라이드 1</vt:lpstr>
      <vt:lpstr>Outline</vt:lpstr>
      <vt:lpstr>슬라이드 3</vt:lpstr>
      <vt:lpstr>슬라이드 4</vt:lpstr>
      <vt:lpstr>Hot and dense matter I - Heavy ion collision</vt:lpstr>
      <vt:lpstr>Hot and dense matter II - Proto-neutron star</vt:lpstr>
      <vt:lpstr>The production of neutron star</vt:lpstr>
      <vt:lpstr>The structure of neutron star</vt:lpstr>
      <vt:lpstr>The observed masses</vt:lpstr>
      <vt:lpstr>Motivation I</vt:lpstr>
      <vt:lpstr>Motivation II  - Deeply bound kaonic nuclear states </vt:lpstr>
      <vt:lpstr>Motivation III</vt:lpstr>
      <vt:lpstr>슬라이드 13</vt:lpstr>
      <vt:lpstr>Quark-meson coupling model - MIT bag + mean fields</vt:lpstr>
      <vt:lpstr>슬라이드 15</vt:lpstr>
      <vt:lpstr>QMC model for hyperonic matter</vt:lpstr>
      <vt:lpstr>Naive picture of K- potential</vt:lpstr>
      <vt:lpstr>Strong force of K- N and kaon condensation</vt:lpstr>
      <vt:lpstr>The RMF for kaon and antikaon</vt:lpstr>
      <vt:lpstr>슬라이드 20</vt:lpstr>
      <vt:lpstr>TOV equation</vt:lpstr>
      <vt:lpstr>The conditions in neutron star</vt:lpstr>
      <vt:lpstr>Eq. of state in kaon+hyperonic matter</vt:lpstr>
      <vt:lpstr>슬라이드 24</vt:lpstr>
      <vt:lpstr>슬라이드 25</vt:lpstr>
      <vt:lpstr>슬라이드 26</vt:lpstr>
      <vt:lpstr>슬라이드 27</vt:lpstr>
      <vt:lpstr>슬라이드 28</vt:lpstr>
      <vt:lpstr>σmeson fields at finite temperature</vt:lpstr>
      <vt:lpstr>The effective masses of a nucleon at finite temperature</vt:lpstr>
      <vt:lpstr>슬라이드 31</vt:lpstr>
    </vt:vector>
  </TitlesOfParts>
  <Company>myhome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Kaon-Kaon scattering with SU(3) linear sigma model</dc:title>
  <dc:creator>ryu</dc:creator>
  <cp:lastModifiedBy>ryu</cp:lastModifiedBy>
  <cp:revision>579</cp:revision>
  <dcterms:created xsi:type="dcterms:W3CDTF">2007-03-21T10:54:50Z</dcterms:created>
  <dcterms:modified xsi:type="dcterms:W3CDTF">2008-11-14T04:11:47Z</dcterms:modified>
</cp:coreProperties>
</file>