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  <p:sldMasterId id="2147483788" r:id="rId3"/>
  </p:sldMasterIdLst>
  <p:notesMasterIdLst>
    <p:notesMasterId r:id="rId34"/>
  </p:notesMasterIdLst>
  <p:handoutMasterIdLst>
    <p:handoutMasterId r:id="rId35"/>
  </p:handoutMasterIdLst>
  <p:sldIdLst>
    <p:sldId id="648" r:id="rId4"/>
    <p:sldId id="649" r:id="rId5"/>
    <p:sldId id="650" r:id="rId6"/>
    <p:sldId id="651" r:id="rId7"/>
    <p:sldId id="652" r:id="rId8"/>
    <p:sldId id="678" r:id="rId9"/>
    <p:sldId id="679" r:id="rId10"/>
    <p:sldId id="677" r:id="rId11"/>
    <p:sldId id="653" r:id="rId12"/>
    <p:sldId id="654" r:id="rId13"/>
    <p:sldId id="655" r:id="rId14"/>
    <p:sldId id="656" r:id="rId15"/>
    <p:sldId id="657" r:id="rId16"/>
    <p:sldId id="658" r:id="rId17"/>
    <p:sldId id="659" r:id="rId18"/>
    <p:sldId id="660" r:id="rId19"/>
    <p:sldId id="661" r:id="rId20"/>
    <p:sldId id="663" r:id="rId21"/>
    <p:sldId id="664" r:id="rId22"/>
    <p:sldId id="665" r:id="rId23"/>
    <p:sldId id="666" r:id="rId24"/>
    <p:sldId id="667" r:id="rId25"/>
    <p:sldId id="668" r:id="rId26"/>
    <p:sldId id="669" r:id="rId27"/>
    <p:sldId id="670" r:id="rId28"/>
    <p:sldId id="671" r:id="rId29"/>
    <p:sldId id="681" r:id="rId30"/>
    <p:sldId id="682" r:id="rId31"/>
    <p:sldId id="683" r:id="rId32"/>
    <p:sldId id="680" r:id="rId33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5pPr>
    <a:lvl6pPr marL="2286000" algn="l" defTabSz="914400" rtl="0" eaLnBrk="1" latinLnBrk="1" hangingPunct="1">
      <a:defRPr kumimoji="1"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6pPr>
    <a:lvl7pPr marL="2743200" algn="l" defTabSz="914400" rtl="0" eaLnBrk="1" latinLnBrk="1" hangingPunct="1">
      <a:defRPr kumimoji="1"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7pPr>
    <a:lvl8pPr marL="3200400" algn="l" defTabSz="914400" rtl="0" eaLnBrk="1" latinLnBrk="1" hangingPunct="1">
      <a:defRPr kumimoji="1"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8pPr>
    <a:lvl9pPr marL="3657600" algn="l" defTabSz="914400" rtl="0" eaLnBrk="1" latinLnBrk="1" hangingPunct="1">
      <a:defRPr kumimoji="1" sz="1000" kern="1200">
        <a:solidFill>
          <a:srgbClr val="000000"/>
        </a:solidFill>
        <a:latin typeface="HY헤드라인M" pitchFamily="18" charset="-127"/>
        <a:ea typeface="HY헤드라인M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0000FF"/>
    <a:srgbClr val="FFFFCC"/>
    <a:srgbClr val="CCFFCC"/>
    <a:srgbClr val="FF0000"/>
    <a:srgbClr val="F8FDCB"/>
    <a:srgbClr val="003300"/>
    <a:srgbClr val="EBE600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66" autoAdjust="0"/>
    <p:restoredTop sz="92289" autoAdjust="0"/>
  </p:normalViewPr>
  <p:slideViewPr>
    <p:cSldViewPr>
      <p:cViewPr>
        <p:scale>
          <a:sx n="80" d="100"/>
          <a:sy n="80" d="100"/>
        </p:scale>
        <p:origin x="-1314" y="-600"/>
      </p:cViewPr>
      <p:guideLst>
        <p:guide orient="horz" pos="2160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14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eaLnBrk="0" latinLnBrk="1" hangingPunct="0">
              <a:buFontTx/>
              <a:buNone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eaLnBrk="0" latinLnBrk="1" hangingPunct="0">
              <a:buFontTx/>
              <a:buNone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A8AD67A-2D8B-4362-9D7B-4F3E6C6B4662}" type="datetimeFigureOut">
              <a:rPr lang="ko-KR" altLang="en-US"/>
              <a:pPr>
                <a:defRPr/>
              </a:pPr>
              <a:t>2008-11-15</a:t>
            </a:fld>
            <a:endParaRPr lang="en-US" altLang="ko-KR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eaLnBrk="0" latinLnBrk="1" hangingPunct="0">
              <a:buFontTx/>
              <a:buNone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eaLnBrk="0" latinLnBrk="1" hangingPunct="0">
              <a:buFontTx/>
              <a:buNone/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279E4928-2076-4A2E-979C-A4BF2BDDF2B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5226A7-E8ED-4347-8860-9E31361CA4C3}" type="datetimeFigureOut">
              <a:rPr lang="ko-KR" altLang="en-US"/>
              <a:pPr>
                <a:defRPr/>
              </a:pPr>
              <a:t>2008-11-15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0879A8-2BDB-444B-BF97-F9EE38EB3B9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endParaRPr lang="ko-KR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endParaRPr lang="en-US" altLang="ko-KR" dirty="0" smtClean="0"/>
          </a:p>
        </p:txBody>
      </p:sp>
      <p:sp>
        <p:nvSpPr>
          <p:cNvPr id="95236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97E1FD-D9DF-4F3F-BB0E-8F5A8B16F1A4}" type="slidenum">
              <a:rPr lang="ko-KR" altLang="en-US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/>
              <a:t>18</a:t>
            </a:fld>
            <a:endParaRPr lang="en-US" altLang="ko-KR" sz="1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endParaRPr lang="en-US" altLang="ko-KR" dirty="0" smtClean="0"/>
          </a:p>
        </p:txBody>
      </p:sp>
      <p:sp>
        <p:nvSpPr>
          <p:cNvPr id="97284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D756FD-1B63-47D4-A211-098B989C4A50}" type="slidenum">
              <a:rPr lang="ko-KR" altLang="en-US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/>
              <a:t>19</a:t>
            </a:fld>
            <a:endParaRPr lang="en-US" altLang="ko-KR" sz="1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endParaRPr lang="en-US" altLang="ko-KR" dirty="0" smtClean="0"/>
          </a:p>
        </p:txBody>
      </p:sp>
      <p:sp>
        <p:nvSpPr>
          <p:cNvPr id="101380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62EA77-6784-4677-96A3-35853FCFDF68}" type="slidenum">
              <a:rPr lang="ko-KR" altLang="en-US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/>
              <a:t>22</a:t>
            </a:fld>
            <a:endParaRPr lang="en-US" altLang="ko-KR" sz="1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pPr marL="228600" indent="-228600"/>
            <a:endParaRPr lang="en-US" altLang="ko-K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pPr marL="228600" indent="-228600"/>
            <a:endParaRPr lang="en-US" altLang="ko-K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pPr marL="228600" indent="-228600"/>
            <a:endParaRPr lang="en-US" altLang="ko-KR" dirty="0" smtClean="0"/>
          </a:p>
          <a:p>
            <a:pPr marL="228600" indent="-228600"/>
            <a:endParaRPr lang="en-US" altLang="ko-K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endParaRPr lang="en-US" altLang="ko-K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endParaRPr lang="en-US" altLang="ko-KR" dirty="0" smtClean="0"/>
          </a:p>
        </p:txBody>
      </p:sp>
      <p:sp>
        <p:nvSpPr>
          <p:cNvPr id="87044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915A92-1B25-4EE8-8BEC-474F32EC9681}" type="slidenum">
              <a:rPr lang="ko-KR" altLang="en-US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/>
              <a:t>15</a:t>
            </a:fld>
            <a:endParaRPr lang="en-US" altLang="ko-KR" sz="1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endParaRPr lang="en-US" altLang="ko-KR" dirty="0" smtClean="0"/>
          </a:p>
        </p:txBody>
      </p:sp>
      <p:sp>
        <p:nvSpPr>
          <p:cNvPr id="89092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CA7E2E4-2547-434F-BA09-38D892B308AF}" type="slidenum">
              <a:rPr lang="ko-KR" altLang="en-US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/>
              <a:t>16</a:t>
            </a:fld>
            <a:endParaRPr lang="en-US" altLang="ko-KR" sz="1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</p:spPr>
        <p:txBody>
          <a:bodyPr lIns="91440" tIns="45720" rIns="91440" bIns="45720"/>
          <a:lstStyle/>
          <a:p>
            <a:endParaRPr lang="en-US" altLang="ko-KR" dirty="0" smtClean="0"/>
          </a:p>
        </p:txBody>
      </p:sp>
      <p:sp>
        <p:nvSpPr>
          <p:cNvPr id="91140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505776-4A92-4EA9-89B7-07250191D400}" type="slidenum">
              <a:rPr lang="ko-KR" altLang="en-US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pPr algn="r"/>
              <a:t>17</a:t>
            </a:fld>
            <a:endParaRPr lang="en-US" altLang="ko-KR" sz="12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 txBox="1">
            <a:spLocks noChangeArrowheads="1"/>
          </p:cNvSpPr>
          <p:nvPr/>
        </p:nvSpPr>
        <p:spPr bwMode="auto">
          <a:xfrm>
            <a:off x="9525" y="6554788"/>
            <a:ext cx="5619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2CE80CB-3961-443A-AEEE-B94B7BD4081E}" type="slidenum">
              <a:rPr lang="en-US" altLang="ko-KR" sz="1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sz="18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8893175" y="777875"/>
            <a:ext cx="30638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vert="eaVert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900" b="1">
                <a:solidFill>
                  <a:schemeClr val="bg1"/>
                </a:solidFill>
                <a:latin typeface="HY엽서L" pitchFamily="18" charset="-127"/>
                <a:ea typeface="HY엽서L" pitchFamily="18" charset="-127"/>
              </a:rPr>
              <a:t>일 반 현 황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  <p:transition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  <p:transition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cover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47" r:id="rId2"/>
    <p:sldLayoutId id="2147484446" r:id="rId3"/>
    <p:sldLayoutId id="2147484445" r:id="rId4"/>
    <p:sldLayoutId id="2147484444" r:id="rId5"/>
    <p:sldLayoutId id="2147484443" r:id="rId6"/>
    <p:sldLayoutId id="2147484442" r:id="rId7"/>
    <p:sldLayoutId id="2147484441" r:id="rId8"/>
    <p:sldLayoutId id="2147484440" r:id="rId9"/>
    <p:sldLayoutId id="2147484439" r:id="rId10"/>
    <p:sldLayoutId id="2147484438" r:id="rId11"/>
    <p:sldLayoutId id="2147484437" r:id="rId12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6"/>
          <p:cNvSpPr txBox="1">
            <a:spLocks noChangeArrowheads="1"/>
          </p:cNvSpPr>
          <p:nvPr/>
        </p:nvSpPr>
        <p:spPr bwMode="auto">
          <a:xfrm>
            <a:off x="9525" y="6554788"/>
            <a:ext cx="5619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B496F12-CE33-475A-9E18-EB2E354B698D}" type="slidenum">
              <a:rPr lang="en-US" altLang="ko-KR" sz="1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sz="18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58" r:id="rId2"/>
    <p:sldLayoutId id="2147484457" r:id="rId3"/>
    <p:sldLayoutId id="2147484456" r:id="rId4"/>
    <p:sldLayoutId id="2147484455" r:id="rId5"/>
    <p:sldLayoutId id="2147484454" r:id="rId6"/>
    <p:sldLayoutId id="2147484453" r:id="rId7"/>
    <p:sldLayoutId id="2147484452" r:id="rId8"/>
    <p:sldLayoutId id="2147484451" r:id="rId9"/>
    <p:sldLayoutId id="2147484450" r:id="rId10"/>
    <p:sldLayoutId id="2147484449" r:id="rId11"/>
    <p:sldLayoutId id="2147484448" r:id="rId12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7409" name="Rectangle 6"/>
          <p:cNvSpPr txBox="1">
            <a:spLocks noChangeArrowheads="1"/>
          </p:cNvSpPr>
          <p:nvPr/>
        </p:nvSpPr>
        <p:spPr bwMode="auto">
          <a:xfrm>
            <a:off x="9525" y="6554788"/>
            <a:ext cx="56197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CE9F564-C697-4AD0-A460-E877414F8C29}" type="slidenum">
              <a:rPr lang="en-US" altLang="ko-KR" sz="1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sz="180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69" r:id="rId2"/>
    <p:sldLayoutId id="2147484468" r:id="rId3"/>
    <p:sldLayoutId id="2147484467" r:id="rId4"/>
    <p:sldLayoutId id="2147484466" r:id="rId5"/>
    <p:sldLayoutId id="2147484465" r:id="rId6"/>
    <p:sldLayoutId id="2147484464" r:id="rId7"/>
    <p:sldLayoutId id="2147484463" r:id="rId8"/>
    <p:sldLayoutId id="2147484462" r:id="rId9"/>
    <p:sldLayoutId id="2147484461" r:id="rId10"/>
    <p:sldLayoutId id="2147484460" r:id="rId11"/>
  </p:sldLayoutIdLst>
  <p:transition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jpeg"/><Relationship Id="rId5" Type="http://schemas.openxmlformats.org/officeDocument/2006/relationships/image" Target="../media/image37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8.jpe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jpe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47.jpe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7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jpe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7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68618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8619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1979613" y="2060575"/>
            <a:ext cx="5400675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400" b="1" smtClean="0">
                <a:solidFill>
                  <a:srgbClr val="FF0066"/>
                </a:solidFill>
                <a:latin typeface="Book Antiqua" pitchFamily="18" charset="0"/>
              </a:rPr>
              <a:t>Low Energy Heavy-Ion Beam Facility </a:t>
            </a:r>
            <a:r>
              <a:rPr lang="en-US" altLang="ko-KR" sz="2400" b="1" smtClean="0">
                <a:solidFill>
                  <a:srgbClr val="3333CC"/>
                </a:solidFill>
                <a:latin typeface="Book Antiqua" pitchFamily="18" charset="0"/>
              </a:rPr>
              <a:t> </a:t>
            </a:r>
            <a:br>
              <a:rPr lang="en-US" altLang="ko-KR" sz="2400" b="1" smtClean="0">
                <a:solidFill>
                  <a:srgbClr val="3333CC"/>
                </a:solidFill>
                <a:latin typeface="Book Antiqua" pitchFamily="18" charset="0"/>
              </a:rPr>
            </a:br>
            <a:r>
              <a:rPr lang="en-US" altLang="ko-KR" sz="2400" b="1" smtClean="0">
                <a:solidFill>
                  <a:srgbClr val="3333CC"/>
                </a:solidFill>
                <a:latin typeface="Book Antiqua" pitchFamily="18" charset="0"/>
              </a:rPr>
              <a:t>at Korea Basic Science Institute</a:t>
            </a:r>
            <a:endParaRPr lang="en-US" altLang="ko-KR" sz="2400" b="1" smtClean="0">
              <a:solidFill>
                <a:srgbClr val="9900FF"/>
              </a:solidFill>
              <a:latin typeface="Book Antiqua" pitchFamily="18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0" y="3932238"/>
            <a:ext cx="9144000" cy="2376487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ko-KR" altLang="en-US" sz="2800" b="1" smtClean="0">
                <a:solidFill>
                  <a:srgbClr val="CC0099"/>
                </a:solidFill>
                <a:latin typeface="Book Antiqua" pitchFamily="18" charset="0"/>
              </a:rPr>
              <a:t>박진용</a:t>
            </a:r>
            <a:r>
              <a:rPr lang="en-US" altLang="ko-KR" sz="2800" b="1" smtClean="0">
                <a:solidFill>
                  <a:srgbClr val="CC0099"/>
                </a:solidFill>
                <a:latin typeface="Book Antiqua" pitchFamily="18" charset="0"/>
              </a:rPr>
              <a:t>, </a:t>
            </a:r>
            <a:r>
              <a:rPr lang="ko-KR" altLang="en-US" sz="2800" b="1" smtClean="0">
                <a:latin typeface="Book Antiqua" pitchFamily="18" charset="0"/>
              </a:rPr>
              <a:t>안정근</a:t>
            </a:r>
          </a:p>
          <a:p>
            <a:pPr marL="0" indent="0" algn="ctr">
              <a:buFont typeface="Arial" pitchFamily="34" charset="0"/>
              <a:buNone/>
            </a:pPr>
            <a:r>
              <a:rPr lang="ko-KR" altLang="en-US" sz="2800" b="1" smtClean="0">
                <a:latin typeface="Book Antiqua" pitchFamily="18" charset="0"/>
              </a:rPr>
              <a:t>이효상</a:t>
            </a:r>
            <a:r>
              <a:rPr lang="en-US" altLang="ko-KR" sz="2800" b="1" smtClean="0">
                <a:latin typeface="Book Antiqua" pitchFamily="18" charset="0"/>
              </a:rPr>
              <a:t>, </a:t>
            </a:r>
            <a:r>
              <a:rPr lang="ko-KR" altLang="en-US" sz="2800" b="1" smtClean="0">
                <a:latin typeface="Book Antiqua" pitchFamily="18" charset="0"/>
              </a:rPr>
              <a:t>이병섭</a:t>
            </a:r>
            <a:r>
              <a:rPr lang="en-US" altLang="ko-KR" sz="2800" b="1" smtClean="0">
                <a:latin typeface="Book Antiqua" pitchFamily="18" charset="0"/>
              </a:rPr>
              <a:t>, </a:t>
            </a:r>
            <a:r>
              <a:rPr lang="ko-KR" altLang="en-US" sz="2800" b="1" smtClean="0">
                <a:latin typeface="Book Antiqua" pitchFamily="18" charset="0"/>
              </a:rPr>
              <a:t>원미숙</a:t>
            </a:r>
            <a:r>
              <a:rPr lang="en-US" altLang="ko-KR" sz="2800" b="1" smtClean="0">
                <a:latin typeface="Book Antiqua" pitchFamily="18" charset="0"/>
              </a:rPr>
              <a:t>, </a:t>
            </a:r>
            <a:r>
              <a:rPr lang="ko-KR" altLang="en-US" sz="2800" b="1" smtClean="0">
                <a:latin typeface="Book Antiqua" pitchFamily="18" charset="0"/>
              </a:rPr>
              <a:t>김종필</a:t>
            </a:r>
            <a:r>
              <a:rPr lang="en-US" altLang="ko-KR" sz="2800" b="1" smtClean="0">
                <a:latin typeface="Book Antiqua" pitchFamily="18" charset="0"/>
              </a:rPr>
              <a:t>, </a:t>
            </a:r>
            <a:r>
              <a:rPr lang="ko-KR" altLang="en-US" sz="2800" b="1" smtClean="0">
                <a:latin typeface="Book Antiqua" pitchFamily="18" charset="0"/>
              </a:rPr>
              <a:t>윤장희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ko-KR" sz="2400" b="1" smtClean="0">
                <a:solidFill>
                  <a:schemeClr val="accent2"/>
                </a:solidFill>
                <a:latin typeface="Book Antiqua" pitchFamily="18" charset="0"/>
              </a:rPr>
              <a:t>(Pusan National University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ko-KR" sz="2400" b="1" smtClean="0">
                <a:solidFill>
                  <a:schemeClr val="accent2"/>
                </a:solidFill>
                <a:latin typeface="Book Antiqua" pitchFamily="18" charset="0"/>
              </a:rPr>
              <a:t>&amp;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ko-KR" sz="2400" b="1" smtClean="0">
                <a:solidFill>
                  <a:schemeClr val="accent2"/>
                </a:solidFill>
                <a:latin typeface="Book Antiqua" pitchFamily="18" charset="0"/>
              </a:rPr>
              <a:t>Korea Basic Science Institute)</a:t>
            </a: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5364163" y="6491288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b="1">
                <a:solidFill>
                  <a:srgbClr val="0066FF"/>
                </a:solidFill>
                <a:latin typeface="Book Antiqua" pitchFamily="18" charset="0"/>
                <a:ea typeface="굴림" pitchFamily="50" charset="-127"/>
              </a:rPr>
              <a:t>Heavy Ion Meeting 2008-11</a:t>
            </a:r>
            <a:r>
              <a:rPr lang="en-US" altLang="ko-KR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451725" y="1889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>
                <a:solidFill>
                  <a:srgbClr val="D60093"/>
                </a:solidFill>
                <a:latin typeface="Book Antiqua" pitchFamily="18" charset="0"/>
                <a:ea typeface="굴림" pitchFamily="50" charset="-127"/>
              </a:rPr>
              <a:t>Presentation</a:t>
            </a:r>
            <a:endParaRPr lang="en-US" altLang="ko-KR" sz="1800">
              <a:solidFill>
                <a:srgbClr val="663300"/>
              </a:solidFill>
              <a:latin typeface="Book Antiqua" pitchFamily="18" charset="0"/>
              <a:ea typeface="굴림" pitchFamily="50" charset="-127"/>
            </a:endParaRPr>
          </a:p>
        </p:txBody>
      </p:sp>
      <p:pic>
        <p:nvPicPr>
          <p:cNvPr id="6861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65400"/>
            <a:ext cx="2054225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24750" y="1916113"/>
            <a:ext cx="1495425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6" name="Rectangle 2"/>
          <p:cNvSpPr>
            <a:spLocks noChangeArrowheads="1"/>
          </p:cNvSpPr>
          <p:nvPr/>
        </p:nvSpPr>
        <p:spPr bwMode="auto">
          <a:xfrm>
            <a:off x="179388" y="1125538"/>
            <a:ext cx="87137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/>
            <a:r>
              <a:rPr lang="ko-KR" altLang="en-US" sz="36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전자 맴돌이 공명</a:t>
            </a:r>
            <a:r>
              <a:rPr lang="en-US" altLang="ko-KR" sz="36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(ECR) </a:t>
            </a:r>
            <a:r>
              <a:rPr lang="ko-KR" altLang="en-US" sz="3600" b="1">
                <a:solidFill>
                  <a:schemeClr val="accent2"/>
                </a:solidFill>
                <a:latin typeface="굴림" pitchFamily="50" charset="-127"/>
                <a:ea typeface="굴림" pitchFamily="50" charset="-127"/>
              </a:rPr>
              <a:t>이온원 개발 연구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1588" y="6111875"/>
            <a:ext cx="9144000" cy="747713"/>
            <a:chOff x="0" y="3849"/>
            <a:chExt cx="5760" cy="471"/>
          </a:xfrm>
        </p:grpSpPr>
        <p:pic>
          <p:nvPicPr>
            <p:cNvPr id="77827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7828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77829" name="Text Box 89"/>
          <p:cNvSpPr txBox="1">
            <a:spLocks noChangeArrowheads="1"/>
          </p:cNvSpPr>
          <p:nvPr/>
        </p:nvSpPr>
        <p:spPr bwMode="auto">
          <a:xfrm>
            <a:off x="179388" y="620713"/>
            <a:ext cx="7073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ko-KR" sz="3200" b="1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rPr>
              <a:t>Application of the </a:t>
            </a:r>
            <a:r>
              <a:rPr lang="en-US" altLang="ja-JP" sz="3200" b="1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rPr>
              <a:t>ECR </a:t>
            </a:r>
            <a:r>
              <a:rPr lang="en-US" altLang="ko-KR" sz="3200" b="1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rPr>
              <a:t>I</a:t>
            </a:r>
            <a:r>
              <a:rPr lang="en-US" altLang="ja-JP" sz="3200" b="1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rPr>
              <a:t>on </a:t>
            </a:r>
            <a:r>
              <a:rPr lang="en-US" altLang="ko-KR" sz="3200" b="1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rPr>
              <a:t>S</a:t>
            </a:r>
            <a:r>
              <a:rPr lang="en-US" altLang="ja-JP" sz="3200" b="1">
                <a:solidFill>
                  <a:schemeClr val="accent2"/>
                </a:solidFill>
                <a:latin typeface="Tahoma" pitchFamily="34" charset="0"/>
                <a:ea typeface="MS PGothic" pitchFamily="34" charset="-128"/>
              </a:rPr>
              <a:t>ource</a:t>
            </a:r>
          </a:p>
        </p:txBody>
      </p:sp>
      <p:grpSp>
        <p:nvGrpSpPr>
          <p:cNvPr id="77830" name="Group 13"/>
          <p:cNvGrpSpPr>
            <a:grpSpLocks/>
          </p:cNvGrpSpPr>
          <p:nvPr/>
        </p:nvGrpSpPr>
        <p:grpSpPr bwMode="auto">
          <a:xfrm>
            <a:off x="1588" y="1714500"/>
            <a:ext cx="4884737" cy="1739900"/>
            <a:chOff x="68" y="762"/>
            <a:chExt cx="3077" cy="1096"/>
          </a:xfrm>
        </p:grpSpPr>
        <p:pic>
          <p:nvPicPr>
            <p:cNvPr id="77831" name="Picture 3" descr="defrom-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799"/>
              <a:ext cx="1361" cy="1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2" name="Picture 4" descr="deformation-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03" y="845"/>
              <a:ext cx="590" cy="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833" name="Picture 2" descr="deformation-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" y="845"/>
              <a:ext cx="63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834" name="Text Box 8"/>
            <p:cNvSpPr txBox="1">
              <a:spLocks noChangeArrowheads="1"/>
            </p:cNvSpPr>
            <p:nvPr/>
          </p:nvSpPr>
          <p:spPr bwMode="auto">
            <a:xfrm>
              <a:off x="1643" y="762"/>
              <a:ext cx="1502" cy="212"/>
            </a:xfrm>
            <a:prstGeom prst="rect">
              <a:avLst/>
            </a:prstGeom>
            <a:solidFill>
              <a:srgbClr val="008000">
                <a:alpha val="4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b="1" i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rPr>
                <a:t>Ar ion (~10keV) 10</a:t>
              </a:r>
              <a:r>
                <a:rPr lang="en-US" altLang="ko-KR" sz="1600" b="1" i="1" baseline="300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rPr>
                <a:t>18</a:t>
              </a:r>
              <a:r>
                <a:rPr lang="en-US" altLang="ko-KR" sz="1600" b="1" i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rPr>
                <a:t>/cm</a:t>
              </a:r>
              <a:r>
                <a:rPr lang="en-US" altLang="ko-KR" sz="1600" b="1" i="1" baseline="30000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rPr>
                <a:t>2</a:t>
              </a:r>
              <a:endParaRPr lang="ko-KR" altLang="ko-KR" sz="160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77835" name="AutoShape 7"/>
            <p:cNvSpPr>
              <a:spLocks noChangeArrowheads="1"/>
            </p:cNvSpPr>
            <p:nvPr/>
          </p:nvSpPr>
          <p:spPr bwMode="auto">
            <a:xfrm>
              <a:off x="1292" y="935"/>
              <a:ext cx="454" cy="182"/>
            </a:xfrm>
            <a:prstGeom prst="rightArrow">
              <a:avLst>
                <a:gd name="adj1" fmla="val 50000"/>
                <a:gd name="adj2" fmla="val 11371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kumimoji="0" lang="ko-KR" altLang="en-US" sz="1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7836" name="Text Box 6"/>
            <p:cNvSpPr txBox="1">
              <a:spLocks noChangeArrowheads="1"/>
            </p:cNvSpPr>
            <p:nvPr/>
          </p:nvSpPr>
          <p:spPr bwMode="auto">
            <a:xfrm>
              <a:off x="428" y="845"/>
              <a:ext cx="683" cy="212"/>
            </a:xfrm>
            <a:prstGeom prst="rect">
              <a:avLst/>
            </a:prstGeom>
            <a:solidFill>
              <a:srgbClr val="FFFF00">
                <a:alpha val="4392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600" b="1" i="1">
                  <a:solidFill>
                    <a:schemeClr val="bg1"/>
                  </a:solidFill>
                  <a:latin typeface="Times New Roman" pitchFamily="18" charset="0"/>
                  <a:ea typeface="MS PGothic" pitchFamily="34" charset="-128"/>
                </a:rPr>
                <a:t>Polishing</a:t>
              </a:r>
              <a:endParaRPr lang="ko-KR" altLang="ko-KR" sz="1600">
                <a:solidFill>
                  <a:schemeClr val="bg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77837" name="Rectangle 20"/>
          <p:cNvSpPr>
            <a:spLocks noChangeArrowheads="1"/>
          </p:cNvSpPr>
          <p:nvPr/>
        </p:nvSpPr>
        <p:spPr bwMode="auto">
          <a:xfrm>
            <a:off x="109538" y="1284288"/>
            <a:ext cx="374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Imaging of Deformed metal surfaces</a:t>
            </a:r>
          </a:p>
        </p:txBody>
      </p:sp>
      <p:pic>
        <p:nvPicPr>
          <p:cNvPr id="77838" name="Picture 9" descr="X-ray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975" y="3789363"/>
            <a:ext cx="42751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9" name="Text Box 22"/>
          <p:cNvSpPr txBox="1">
            <a:spLocks noChangeArrowheads="1"/>
          </p:cNvSpPr>
          <p:nvPr/>
        </p:nvSpPr>
        <p:spPr bwMode="auto">
          <a:xfrm>
            <a:off x="180975" y="5445125"/>
            <a:ext cx="51847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lang="en-US" altLang="ja-JP" sz="1600" b="1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High energetic X-ray (~100 keV) </a:t>
            </a:r>
            <a:r>
              <a:rPr lang="en-US" altLang="ja-JP" sz="1600" b="1" i="1">
                <a:solidFill>
                  <a:srgbClr val="CC0000"/>
                </a:solidFill>
                <a:latin typeface="Times New Roman" pitchFamily="18" charset="0"/>
                <a:ea typeface="MS PGothic" pitchFamily="34" charset="-128"/>
              </a:rPr>
              <a:t>without</a:t>
            </a:r>
            <a:r>
              <a:rPr lang="en-US" altLang="ko-KR" sz="1600" b="1" i="1">
                <a:solidFill>
                  <a:srgbClr val="CC0000"/>
                </a:solidFill>
                <a:latin typeface="Times New Roman" pitchFamily="18" charset="0"/>
                <a:ea typeface="MS PGothic" pitchFamily="34" charset="-128"/>
              </a:rPr>
              <a:t> </a:t>
            </a:r>
            <a:r>
              <a:rPr lang="en-US" altLang="ja-JP" sz="1600" b="1" i="1">
                <a:solidFill>
                  <a:srgbClr val="CC0000"/>
                </a:solidFill>
                <a:latin typeface="Times New Roman" pitchFamily="18" charset="0"/>
                <a:ea typeface="MS PGothic" pitchFamily="34" charset="-128"/>
              </a:rPr>
              <a:t>High voltage</a:t>
            </a:r>
          </a:p>
          <a:p>
            <a:pPr latinLnBrk="0"/>
            <a:r>
              <a:rPr lang="en-US" altLang="ja-JP" sz="1600" b="1" i="1">
                <a:solidFill>
                  <a:srgbClr val="CC0000"/>
                </a:solidFill>
                <a:latin typeface="Times New Roman" pitchFamily="18" charset="0"/>
                <a:ea typeface="MS PGothic" pitchFamily="34" charset="-128"/>
              </a:rPr>
              <a:t>Easily change the X-ray energy</a:t>
            </a:r>
          </a:p>
          <a:p>
            <a:pPr latinLnBrk="0"/>
            <a:r>
              <a:rPr lang="en-US" altLang="ja-JP" sz="1600" b="1" i="1">
                <a:solidFill>
                  <a:srgbClr val="CC0000"/>
                </a:solidFill>
                <a:latin typeface="Times New Roman" pitchFamily="18" charset="0"/>
                <a:ea typeface="MS PGothic" pitchFamily="34" charset="-128"/>
              </a:rPr>
              <a:t>High x-ray flux  (~ 10R/h   ~ 100msr/h) </a:t>
            </a:r>
            <a:endParaRPr lang="en-GB" altLang="ja-JP" sz="1600" b="1" i="1">
              <a:solidFill>
                <a:srgbClr val="CC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7840" name="Text Box 23"/>
          <p:cNvSpPr txBox="1">
            <a:spLocks noChangeArrowheads="1"/>
          </p:cNvSpPr>
          <p:nvPr/>
        </p:nvSpPr>
        <p:spPr bwMode="auto">
          <a:xfrm>
            <a:off x="1674813" y="4711700"/>
            <a:ext cx="111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ja-JP" sz="1200" b="1" i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t>Hospital X-ray</a:t>
            </a:r>
          </a:p>
          <a:p>
            <a:pPr latinLnBrk="0"/>
            <a:r>
              <a:rPr lang="en-US" altLang="ja-JP" sz="1200" b="1" i="1">
                <a:solidFill>
                  <a:schemeClr val="bg1"/>
                </a:solidFill>
                <a:latin typeface="Times New Roman" pitchFamily="18" charset="0"/>
                <a:ea typeface="MS PGothic" pitchFamily="34" charset="-128"/>
              </a:rPr>
              <a:t>machine</a:t>
            </a:r>
            <a:endParaRPr lang="en-GB" altLang="ja-JP" sz="1200" b="1" i="1">
              <a:solidFill>
                <a:schemeClr val="bg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7841" name="Text Box 24"/>
          <p:cNvSpPr txBox="1">
            <a:spLocks noChangeArrowheads="1"/>
          </p:cNvSpPr>
          <p:nvPr/>
        </p:nvSpPr>
        <p:spPr bwMode="auto">
          <a:xfrm>
            <a:off x="3063875" y="4711700"/>
            <a:ext cx="88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ja-JP" sz="12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ECR X-ray</a:t>
            </a:r>
          </a:p>
          <a:p>
            <a:pPr latinLnBrk="0"/>
            <a:r>
              <a:rPr lang="en-US" altLang="ja-JP" sz="12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machine</a:t>
            </a:r>
            <a:endParaRPr lang="en-GB" altLang="ja-JP" sz="1200" b="1" i="1">
              <a:solidFill>
                <a:srgbClr val="FF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77842" name="Picture 25" descr="EUV-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3950" y="1196975"/>
            <a:ext cx="3960813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43" name="Text Box 26"/>
          <p:cNvSpPr txBox="1">
            <a:spLocks noChangeArrowheads="1"/>
          </p:cNvSpPr>
          <p:nvPr/>
        </p:nvSpPr>
        <p:spPr bwMode="auto">
          <a:xfrm>
            <a:off x="5365750" y="3521075"/>
            <a:ext cx="3097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lang="en-US" altLang="ko-KR" sz="1800" b="1" i="1">
                <a:solidFill>
                  <a:srgbClr val="FF00FF"/>
                </a:solidFill>
                <a:latin typeface="Times New Roman" pitchFamily="18" charset="0"/>
                <a:ea typeface="MS PGothic" pitchFamily="34" charset="-128"/>
              </a:rPr>
              <a:t>PECRIS</a:t>
            </a:r>
          </a:p>
          <a:p>
            <a:pPr latinLnBrk="0"/>
            <a:r>
              <a:rPr lang="en-US" altLang="ja-JP" sz="1800" b="1" i="1">
                <a:solidFill>
                  <a:srgbClr val="FF00FF"/>
                </a:solidFill>
                <a:latin typeface="Times New Roman" pitchFamily="18" charset="0"/>
                <a:ea typeface="MS PGothic" pitchFamily="34" charset="-128"/>
              </a:rPr>
              <a:t>beam intensity Xe</a:t>
            </a:r>
            <a:r>
              <a:rPr lang="en-US" altLang="ja-JP" sz="1800" b="1" i="1" baseline="30000">
                <a:solidFill>
                  <a:srgbClr val="FF00FF"/>
                </a:solidFill>
                <a:latin typeface="Times New Roman" pitchFamily="18" charset="0"/>
                <a:ea typeface="MS PGothic" pitchFamily="34" charset="-128"/>
              </a:rPr>
              <a:t>10+</a:t>
            </a:r>
            <a:r>
              <a:rPr lang="en-US" altLang="ja-JP" sz="1800" b="1" i="1">
                <a:solidFill>
                  <a:srgbClr val="FF00FF"/>
                </a:solidFill>
                <a:latin typeface="Times New Roman" pitchFamily="18" charset="0"/>
                <a:ea typeface="MS PGothic" pitchFamily="34" charset="-128"/>
              </a:rPr>
              <a:t> 70</a:t>
            </a:r>
            <a:r>
              <a:rPr lang="en-US" altLang="ja-JP" sz="1800" b="1" i="1">
                <a:solidFill>
                  <a:srgbClr val="FF00FF"/>
                </a:solidFill>
                <a:latin typeface="Symbol" pitchFamily="18" charset="2"/>
                <a:ea typeface="MS PGothic" pitchFamily="34" charset="-128"/>
              </a:rPr>
              <a:t>m</a:t>
            </a:r>
            <a:r>
              <a:rPr lang="en-US" altLang="ja-JP" sz="1800" b="1" i="1">
                <a:solidFill>
                  <a:srgbClr val="FF00FF"/>
                </a:solidFill>
                <a:latin typeface="Times New Roman" pitchFamily="18" charset="0"/>
                <a:ea typeface="MS PGothic" pitchFamily="34" charset="-128"/>
              </a:rPr>
              <a:t>A</a:t>
            </a:r>
            <a:endParaRPr lang="ja-JP" altLang="en-US" sz="1800" b="1" i="1">
              <a:solidFill>
                <a:srgbClr val="FF00FF"/>
              </a:solidFill>
              <a:latin typeface="Times New Roman" pitchFamily="18" charset="0"/>
              <a:ea typeface="MS PGothic" pitchFamily="34" charset="-128"/>
            </a:endParaRPr>
          </a:p>
          <a:p>
            <a:pPr latinLnBrk="0"/>
            <a:r>
              <a:rPr lang="en-US" altLang="ja-JP" sz="1800" b="1" i="1">
                <a:solidFill>
                  <a:srgbClr val="FF00FF"/>
                </a:solidFill>
                <a:latin typeface="Times New Roman" pitchFamily="18" charset="0"/>
                <a:ea typeface="MS PGothic" pitchFamily="34" charset="-128"/>
              </a:rPr>
              <a:t>EUV power  100mW/2</a:t>
            </a:r>
            <a:r>
              <a:rPr lang="en-US" altLang="ja-JP" sz="1800" b="1" i="1">
                <a:solidFill>
                  <a:srgbClr val="FF00FF"/>
                </a:solidFill>
                <a:latin typeface="Symbol" pitchFamily="18" charset="2"/>
                <a:ea typeface="MS PGothic" pitchFamily="34" charset="-128"/>
              </a:rPr>
              <a:t>p</a:t>
            </a:r>
            <a:r>
              <a:rPr lang="en-US" altLang="ja-JP" sz="1800" b="1" i="1">
                <a:solidFill>
                  <a:srgbClr val="FF00FF"/>
                </a:solidFill>
                <a:latin typeface="Times New Roman" pitchFamily="18" charset="0"/>
                <a:ea typeface="MS PGothic" pitchFamily="34" charset="-128"/>
              </a:rPr>
              <a:t> sr</a:t>
            </a:r>
            <a:endParaRPr lang="ja-JP" altLang="en-US" sz="1800" b="1" i="1">
              <a:solidFill>
                <a:srgbClr val="FF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7844" name="Rectangle 27"/>
          <p:cNvSpPr>
            <a:spLocks noChangeArrowheads="1"/>
          </p:cNvSpPr>
          <p:nvPr/>
        </p:nvSpPr>
        <p:spPr bwMode="auto">
          <a:xfrm>
            <a:off x="4789488" y="1268413"/>
            <a:ext cx="141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 </a:t>
            </a:r>
            <a:r>
              <a:rPr kumimoji="0" lang="en-US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EUV source</a:t>
            </a:r>
          </a:p>
        </p:txBody>
      </p:sp>
      <p:sp>
        <p:nvSpPr>
          <p:cNvPr id="77845" name="Rectangle 28"/>
          <p:cNvSpPr>
            <a:spLocks noChangeArrowheads="1"/>
          </p:cNvSpPr>
          <p:nvPr/>
        </p:nvSpPr>
        <p:spPr bwMode="auto">
          <a:xfrm>
            <a:off x="180975" y="3357563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1800" b="1">
                <a:solidFill>
                  <a:srgbClr val="FF0000"/>
                </a:solidFill>
                <a:latin typeface="Times New Roman" pitchFamily="18" charset="0"/>
                <a:ea typeface="굴림" pitchFamily="50" charset="-127"/>
              </a:rPr>
              <a:t>X-ray source</a:t>
            </a:r>
          </a:p>
        </p:txBody>
      </p:sp>
      <p:sp>
        <p:nvSpPr>
          <p:cNvPr id="77846" name="Text Box 29"/>
          <p:cNvSpPr txBox="1">
            <a:spLocks noChangeArrowheads="1"/>
          </p:cNvSpPr>
          <p:nvPr/>
        </p:nvSpPr>
        <p:spPr bwMode="auto">
          <a:xfrm>
            <a:off x="5437188" y="4652963"/>
            <a:ext cx="279558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ja-JP" sz="1800" b="1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 18 GHz ECRIS </a:t>
            </a:r>
          </a:p>
          <a:p>
            <a:pPr latinLnBrk="0"/>
            <a:r>
              <a:rPr lang="en-US" altLang="ja-JP" sz="1800" b="1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beam intensity Xe</a:t>
            </a:r>
            <a:r>
              <a:rPr lang="en-US" altLang="ja-JP" sz="1800" b="1" i="1" baseline="300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20+</a:t>
            </a:r>
            <a:r>
              <a:rPr lang="en-US" altLang="ja-JP" sz="1800" b="1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 300</a:t>
            </a:r>
            <a:r>
              <a:rPr lang="en-US" altLang="ja-JP" sz="1800" b="1" i="1">
                <a:solidFill>
                  <a:srgbClr val="0000FF"/>
                </a:solidFill>
                <a:latin typeface="Symbol" pitchFamily="18" charset="2"/>
                <a:ea typeface="MS PGothic" pitchFamily="34" charset="-128"/>
              </a:rPr>
              <a:t>m</a:t>
            </a:r>
            <a:r>
              <a:rPr lang="en-US" altLang="ja-JP" sz="1800" b="1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A</a:t>
            </a:r>
          </a:p>
          <a:p>
            <a:pPr latinLnBrk="0"/>
            <a:r>
              <a:rPr lang="en-US" altLang="ja-JP" sz="1800" b="1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	          Xe</a:t>
            </a:r>
            <a:r>
              <a:rPr lang="en-US" altLang="ja-JP" sz="1800" b="1" i="1" baseline="30000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10+</a:t>
            </a:r>
            <a:r>
              <a:rPr lang="en-US" altLang="ja-JP" sz="1800" b="1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 ~3mA</a:t>
            </a:r>
          </a:p>
          <a:p>
            <a:pPr latinLnBrk="0"/>
            <a:r>
              <a:rPr lang="en-US" altLang="ja-JP" sz="1800" b="1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EUV power    4W/2</a:t>
            </a:r>
            <a:r>
              <a:rPr lang="en-US" altLang="ja-JP" sz="1800" b="1" i="1">
                <a:solidFill>
                  <a:srgbClr val="0000FF"/>
                </a:solidFill>
                <a:latin typeface="Symbol" pitchFamily="18" charset="2"/>
                <a:ea typeface="MS PGothic" pitchFamily="34" charset="-128"/>
              </a:rPr>
              <a:t>p</a:t>
            </a:r>
            <a:r>
              <a:rPr lang="en-US" altLang="ja-JP" sz="1800" b="1" i="1">
                <a:solidFill>
                  <a:srgbClr val="0000FF"/>
                </a:solidFill>
                <a:latin typeface="Times New Roman" pitchFamily="18" charset="0"/>
                <a:ea typeface="MS PGothic" pitchFamily="34" charset="-128"/>
              </a:rPr>
              <a:t> sr</a:t>
            </a:r>
            <a:endParaRPr lang="en-GB" altLang="ja-JP" sz="1800" b="1" i="1">
              <a:solidFill>
                <a:srgbClr val="0000FF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7847" name="Rectangle 30"/>
          <p:cNvSpPr>
            <a:spLocks noChangeArrowheads="1"/>
          </p:cNvSpPr>
          <p:nvPr/>
        </p:nvSpPr>
        <p:spPr bwMode="auto">
          <a:xfrm>
            <a:off x="5294313" y="6092825"/>
            <a:ext cx="296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ja-JP" sz="18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28GHz ECRIS  ~ 100W/2</a:t>
            </a:r>
            <a:r>
              <a:rPr lang="en-US" altLang="ja-JP" sz="1800" b="1" i="1">
                <a:solidFill>
                  <a:srgbClr val="FF0000"/>
                </a:solidFill>
                <a:latin typeface="Symbol" pitchFamily="18" charset="2"/>
                <a:ea typeface="MS PGothic" pitchFamily="34" charset="-128"/>
              </a:rPr>
              <a:t>p</a:t>
            </a:r>
            <a:r>
              <a:rPr lang="en-US" altLang="ja-JP" sz="1800" b="1" i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rPr>
              <a:t> sr</a:t>
            </a:r>
            <a:endParaRPr lang="en-GB" altLang="ja-JP" sz="1800" b="1" i="1">
              <a:solidFill>
                <a:srgbClr val="FF0000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7848" name="AutoShape 31"/>
          <p:cNvSpPr>
            <a:spLocks noChangeArrowheads="1"/>
          </p:cNvSpPr>
          <p:nvPr/>
        </p:nvSpPr>
        <p:spPr bwMode="auto">
          <a:xfrm>
            <a:off x="6734175" y="4437063"/>
            <a:ext cx="215900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7849" name="AutoShape 32"/>
          <p:cNvSpPr>
            <a:spLocks noChangeArrowheads="1"/>
          </p:cNvSpPr>
          <p:nvPr/>
        </p:nvSpPr>
        <p:spPr bwMode="auto">
          <a:xfrm>
            <a:off x="6756400" y="5876925"/>
            <a:ext cx="215900" cy="2159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78851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8852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78853" name="Group 57"/>
          <p:cNvGrpSpPr>
            <a:grpSpLocks/>
          </p:cNvGrpSpPr>
          <p:nvPr/>
        </p:nvGrpSpPr>
        <p:grpSpPr bwMode="auto">
          <a:xfrm>
            <a:off x="684213" y="3789363"/>
            <a:ext cx="7777162" cy="2428875"/>
            <a:chOff x="-23" y="881"/>
            <a:chExt cx="5667" cy="1592"/>
          </a:xfrm>
        </p:grpSpPr>
        <p:pic>
          <p:nvPicPr>
            <p:cNvPr id="78854" name="Picture 3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" y="1071"/>
              <a:ext cx="5440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타원 26"/>
            <p:cNvSpPr/>
            <p:nvPr/>
          </p:nvSpPr>
          <p:spPr bwMode="auto">
            <a:xfrm>
              <a:off x="4856" y="1933"/>
              <a:ext cx="540" cy="54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prstDash val="sysDot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ko-KR" altLang="en-US" sz="1800" b="1">
                <a:solidFill>
                  <a:schemeClr val="tx1"/>
                </a:solidFill>
              </a:endParaRPr>
            </a:p>
          </p:txBody>
        </p:sp>
        <p:sp>
          <p:nvSpPr>
            <p:cNvPr id="78856" name="Line 33"/>
            <p:cNvSpPr>
              <a:spLocks noChangeShapeType="1"/>
            </p:cNvSpPr>
            <p:nvPr/>
          </p:nvSpPr>
          <p:spPr bwMode="auto">
            <a:xfrm flipH="1">
              <a:off x="2200" y="1207"/>
              <a:ext cx="544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57" name="Line 34"/>
            <p:cNvSpPr>
              <a:spLocks noChangeShapeType="1"/>
            </p:cNvSpPr>
            <p:nvPr/>
          </p:nvSpPr>
          <p:spPr bwMode="auto">
            <a:xfrm flipH="1">
              <a:off x="2109" y="1207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58" name="Text Box 35"/>
            <p:cNvSpPr txBox="1">
              <a:spLocks noChangeArrowheads="1"/>
            </p:cNvSpPr>
            <p:nvPr/>
          </p:nvSpPr>
          <p:spPr bwMode="auto">
            <a:xfrm>
              <a:off x="2206" y="1005"/>
              <a:ext cx="45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DTL</a:t>
              </a:r>
            </a:p>
          </p:txBody>
        </p:sp>
        <p:sp>
          <p:nvSpPr>
            <p:cNvPr id="78859" name="Line 36"/>
            <p:cNvSpPr>
              <a:spLocks noChangeShapeType="1"/>
            </p:cNvSpPr>
            <p:nvPr/>
          </p:nvSpPr>
          <p:spPr bwMode="auto">
            <a:xfrm flipH="1">
              <a:off x="3833" y="1207"/>
              <a:ext cx="544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60" name="Line 37"/>
            <p:cNvSpPr>
              <a:spLocks noChangeShapeType="1"/>
            </p:cNvSpPr>
            <p:nvPr/>
          </p:nvSpPr>
          <p:spPr bwMode="auto">
            <a:xfrm flipH="1">
              <a:off x="3742" y="1207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61" name="Text Box 38"/>
            <p:cNvSpPr txBox="1">
              <a:spLocks noChangeArrowheads="1"/>
            </p:cNvSpPr>
            <p:nvPr/>
          </p:nvSpPr>
          <p:spPr bwMode="auto">
            <a:xfrm>
              <a:off x="3839" y="1005"/>
              <a:ext cx="47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RFQ</a:t>
              </a:r>
            </a:p>
          </p:txBody>
        </p:sp>
        <p:sp>
          <p:nvSpPr>
            <p:cNvPr id="78862" name="Line 39"/>
            <p:cNvSpPr>
              <a:spLocks noChangeShapeType="1"/>
            </p:cNvSpPr>
            <p:nvPr/>
          </p:nvSpPr>
          <p:spPr bwMode="auto">
            <a:xfrm flipH="1" flipV="1">
              <a:off x="385" y="1797"/>
              <a:ext cx="136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63" name="Line 40"/>
            <p:cNvSpPr>
              <a:spLocks noChangeShapeType="1"/>
            </p:cNvSpPr>
            <p:nvPr/>
          </p:nvSpPr>
          <p:spPr bwMode="auto">
            <a:xfrm>
              <a:off x="68" y="2075"/>
              <a:ext cx="4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64" name="Text Box 41"/>
            <p:cNvSpPr txBox="1">
              <a:spLocks noChangeArrowheads="1"/>
            </p:cNvSpPr>
            <p:nvPr/>
          </p:nvSpPr>
          <p:spPr bwMode="auto">
            <a:xfrm>
              <a:off x="0" y="1933"/>
              <a:ext cx="60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 b="1" i="1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collimator</a:t>
              </a:r>
            </a:p>
          </p:txBody>
        </p:sp>
        <p:sp>
          <p:nvSpPr>
            <p:cNvPr id="78865" name="Text Box 43"/>
            <p:cNvSpPr txBox="1">
              <a:spLocks noChangeArrowheads="1"/>
            </p:cNvSpPr>
            <p:nvPr/>
          </p:nvSpPr>
          <p:spPr bwMode="auto">
            <a:xfrm>
              <a:off x="4332" y="1389"/>
              <a:ext cx="535" cy="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200" b="1" i="1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Buncher</a:t>
              </a:r>
            </a:p>
          </p:txBody>
        </p:sp>
        <p:sp>
          <p:nvSpPr>
            <p:cNvPr id="78866" name="Line 44"/>
            <p:cNvSpPr>
              <a:spLocks noChangeShapeType="1"/>
            </p:cNvSpPr>
            <p:nvPr/>
          </p:nvSpPr>
          <p:spPr bwMode="auto">
            <a:xfrm flipH="1">
              <a:off x="4649" y="1525"/>
              <a:ext cx="9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67" name="Line 46"/>
            <p:cNvSpPr>
              <a:spLocks noChangeShapeType="1"/>
            </p:cNvSpPr>
            <p:nvPr/>
          </p:nvSpPr>
          <p:spPr bwMode="auto">
            <a:xfrm>
              <a:off x="4332" y="1525"/>
              <a:ext cx="4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68" name="Text Box 47"/>
            <p:cNvSpPr txBox="1">
              <a:spLocks noChangeArrowheads="1"/>
            </p:cNvSpPr>
            <p:nvPr/>
          </p:nvSpPr>
          <p:spPr bwMode="auto">
            <a:xfrm>
              <a:off x="-23" y="1620"/>
              <a:ext cx="436" cy="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b="1" i="1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neutron</a:t>
              </a:r>
            </a:p>
          </p:txBody>
        </p:sp>
        <p:sp>
          <p:nvSpPr>
            <p:cNvPr id="78869" name="Text Box 49"/>
            <p:cNvSpPr txBox="1">
              <a:spLocks noChangeArrowheads="1"/>
            </p:cNvSpPr>
            <p:nvPr/>
          </p:nvSpPr>
          <p:spPr bwMode="auto">
            <a:xfrm>
              <a:off x="839" y="1207"/>
              <a:ext cx="58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800" b="1" i="1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Target</a:t>
              </a:r>
            </a:p>
          </p:txBody>
        </p:sp>
        <p:sp>
          <p:nvSpPr>
            <p:cNvPr id="78870" name="Line 50"/>
            <p:cNvSpPr>
              <a:spLocks noChangeShapeType="1"/>
            </p:cNvSpPr>
            <p:nvPr/>
          </p:nvSpPr>
          <p:spPr bwMode="auto">
            <a:xfrm flipH="1">
              <a:off x="930" y="1434"/>
              <a:ext cx="408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71" name="Line 51"/>
            <p:cNvSpPr>
              <a:spLocks noChangeShapeType="1"/>
            </p:cNvSpPr>
            <p:nvPr/>
          </p:nvSpPr>
          <p:spPr bwMode="auto">
            <a:xfrm flipH="1">
              <a:off x="839" y="1434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" name="타원 26"/>
            <p:cNvSpPr>
              <a:spLocks noChangeArrowheads="1"/>
            </p:cNvSpPr>
            <p:nvPr/>
          </p:nvSpPr>
          <p:spPr bwMode="auto">
            <a:xfrm>
              <a:off x="4967" y="1254"/>
              <a:ext cx="407" cy="405"/>
            </a:xfrm>
            <a:prstGeom prst="ellipse">
              <a:avLst/>
            </a:prstGeom>
            <a:noFill/>
            <a:ln w="57150" algn="ctr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sz="1800" b="1">
                <a:solidFill>
                  <a:schemeClr val="tx1"/>
                </a:solidFill>
                <a:latin typeface="+mn-lt"/>
                <a:ea typeface="+mn-ea"/>
              </a:endParaRPr>
            </a:p>
          </p:txBody>
        </p:sp>
        <p:sp>
          <p:nvSpPr>
            <p:cNvPr id="78873" name="Line 54"/>
            <p:cNvSpPr>
              <a:spLocks noChangeShapeType="1"/>
            </p:cNvSpPr>
            <p:nvPr/>
          </p:nvSpPr>
          <p:spPr bwMode="auto">
            <a:xfrm flipH="1">
              <a:off x="703" y="1071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8874" name="Text Box 55"/>
            <p:cNvSpPr txBox="1">
              <a:spLocks noChangeArrowheads="1"/>
            </p:cNvSpPr>
            <p:nvPr/>
          </p:nvSpPr>
          <p:spPr bwMode="auto">
            <a:xfrm>
              <a:off x="284" y="881"/>
              <a:ext cx="871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 i="1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rPr>
                <a:t>Beam dump</a:t>
              </a:r>
            </a:p>
          </p:txBody>
        </p:sp>
        <p:sp>
          <p:nvSpPr>
            <p:cNvPr id="78875" name="Line 56"/>
            <p:cNvSpPr>
              <a:spLocks noChangeShapeType="1"/>
            </p:cNvSpPr>
            <p:nvPr/>
          </p:nvSpPr>
          <p:spPr bwMode="auto">
            <a:xfrm flipH="1">
              <a:off x="295" y="1071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78876" name="Text Box 56"/>
          <p:cNvSpPr txBox="1">
            <a:spLocks noChangeArrowheads="1"/>
          </p:cNvSpPr>
          <p:nvPr/>
        </p:nvSpPr>
        <p:spPr bwMode="auto">
          <a:xfrm>
            <a:off x="0" y="692150"/>
            <a:ext cx="722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b="1">
                <a:solidFill>
                  <a:srgbClr val="008000"/>
                </a:solidFill>
                <a:latin typeface="Tahoma" pitchFamily="34" charset="0"/>
                <a:ea typeface="굴림" pitchFamily="50" charset="-127"/>
              </a:rPr>
              <a:t>Current Trends in Development of </a:t>
            </a:r>
          </a:p>
          <a:p>
            <a:r>
              <a:rPr lang="en-US" altLang="ko-KR" sz="3200" b="1">
                <a:solidFill>
                  <a:srgbClr val="008000"/>
                </a:solidFill>
                <a:latin typeface="Tahoma" pitchFamily="34" charset="0"/>
                <a:ea typeface="굴림" pitchFamily="50" charset="-127"/>
              </a:rPr>
              <a:t>the ECR Ion Source</a:t>
            </a:r>
          </a:p>
        </p:txBody>
      </p:sp>
      <p:sp>
        <p:nvSpPr>
          <p:cNvPr id="78877" name="Text Box 57"/>
          <p:cNvSpPr txBox="1">
            <a:spLocks noChangeArrowheads="1"/>
          </p:cNvSpPr>
          <p:nvPr/>
        </p:nvSpPr>
        <p:spPr bwMode="auto">
          <a:xfrm>
            <a:off x="900113" y="1844675"/>
            <a:ext cx="69532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ko-KR" altLang="en-US" sz="2400" b="1">
                <a:solidFill>
                  <a:schemeClr val="tx1"/>
                </a:solidFill>
                <a:latin typeface="Book Antiqua" pitchFamily="18" charset="0"/>
                <a:ea typeface="굴림" pitchFamily="50" charset="-127"/>
              </a:rPr>
              <a:t> </a:t>
            </a:r>
            <a:r>
              <a:rPr lang="en-US" altLang="ko-KR" sz="2400" b="1">
                <a:solidFill>
                  <a:schemeClr val="tx1"/>
                </a:solidFill>
                <a:latin typeface="Book Antiqua" pitchFamily="18" charset="0"/>
                <a:ea typeface="굴림" pitchFamily="50" charset="-127"/>
              </a:rPr>
              <a:t>Low cost and Compact ECRIS</a:t>
            </a:r>
          </a:p>
          <a:p>
            <a:r>
              <a:rPr lang="en-US" altLang="ko-KR" sz="2400" b="1">
                <a:solidFill>
                  <a:schemeClr val="tx1"/>
                </a:solidFill>
                <a:latin typeface="Book Antiqua" pitchFamily="18" charset="0"/>
                <a:ea typeface="굴림" pitchFamily="50" charset="-127"/>
              </a:rPr>
              <a:t>       -&gt; Permanent magnet ECRIS</a:t>
            </a:r>
          </a:p>
          <a:p>
            <a:endParaRPr lang="en-US" altLang="ko-KR" sz="2400" b="1">
              <a:solidFill>
                <a:schemeClr val="tx1"/>
              </a:solidFill>
              <a:latin typeface="Book Antiqua" pitchFamily="18" charset="0"/>
              <a:ea typeface="굴림" pitchFamily="50" charset="-127"/>
            </a:endParaRPr>
          </a:p>
          <a:p>
            <a:pPr>
              <a:buFontTx/>
              <a:buChar char="•"/>
            </a:pPr>
            <a:r>
              <a:rPr lang="en-US" altLang="ko-KR" sz="2400" b="1">
                <a:solidFill>
                  <a:schemeClr val="tx1"/>
                </a:solidFill>
                <a:latin typeface="Book Antiqua" pitchFamily="18" charset="0"/>
                <a:ea typeface="굴림" pitchFamily="50" charset="-127"/>
              </a:rPr>
              <a:t> High current and multiply charged Ion Source </a:t>
            </a:r>
          </a:p>
          <a:p>
            <a:r>
              <a:rPr lang="en-US" altLang="ko-KR" sz="2400" b="1">
                <a:solidFill>
                  <a:schemeClr val="tx1"/>
                </a:solidFill>
                <a:latin typeface="Book Antiqua" pitchFamily="18" charset="0"/>
                <a:ea typeface="굴림" pitchFamily="50" charset="-127"/>
              </a:rPr>
              <a:t>       -&gt; Superconducting ECRIS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80899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0900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80901" name="Picture 33" descr="princip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052513"/>
            <a:ext cx="450056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2" name="Text Box 14"/>
          <p:cNvSpPr txBox="1">
            <a:spLocks noChangeArrowheads="1"/>
          </p:cNvSpPr>
          <p:nvPr/>
        </p:nvSpPr>
        <p:spPr bwMode="auto">
          <a:xfrm>
            <a:off x="0" y="476250"/>
            <a:ext cx="79930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200" b="1">
                <a:solidFill>
                  <a:srgbClr val="008000"/>
                </a:solidFill>
                <a:latin typeface="Tahoma" pitchFamily="34" charset="0"/>
                <a:ea typeface="굴림" pitchFamily="50" charset="-127"/>
              </a:rPr>
              <a:t>Principle of the ECR Ion Source</a:t>
            </a:r>
          </a:p>
        </p:txBody>
      </p:sp>
      <p:sp>
        <p:nvSpPr>
          <p:cNvPr id="80903" name="Text Box 13"/>
          <p:cNvSpPr txBox="1">
            <a:spLocks noChangeArrowheads="1"/>
          </p:cNvSpPr>
          <p:nvPr/>
        </p:nvSpPr>
        <p:spPr bwMode="auto">
          <a:xfrm>
            <a:off x="3132138" y="981075"/>
            <a:ext cx="1957387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latinLnBrk="0"/>
            <a:r>
              <a:rPr kumimoji="0" lang="en-US" altLang="ja-JP" sz="2000" b="1" i="1">
                <a:latin typeface="Times New Roman" pitchFamily="18" charset="0"/>
                <a:ea typeface="MS PGothic" pitchFamily="34" charset="-128"/>
              </a:rPr>
              <a:t>Solenoid </a:t>
            </a:r>
            <a:r>
              <a:rPr kumimoji="0" lang="en-US" altLang="ko-KR" sz="2000" b="1" i="1">
                <a:latin typeface="Times New Roman" pitchFamily="18" charset="0"/>
                <a:ea typeface="MS PGothic" pitchFamily="34" charset="-128"/>
              </a:rPr>
              <a:t>magnet</a:t>
            </a:r>
            <a:endParaRPr kumimoji="0" lang="en-US" altLang="ja-JP" sz="2000" b="1" i="1">
              <a:latin typeface="Times New Roman" pitchFamily="18" charset="0"/>
              <a:ea typeface="MS PGothic" pitchFamily="34" charset="-128"/>
            </a:endParaRPr>
          </a:p>
        </p:txBody>
      </p:sp>
      <p:pic>
        <p:nvPicPr>
          <p:cNvPr id="80904" name="Picture 12" descr="ecrt2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847725" y="1125538"/>
            <a:ext cx="223361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5" name="Text Box 14"/>
          <p:cNvSpPr txBox="1">
            <a:spLocks noChangeArrowheads="1"/>
          </p:cNvSpPr>
          <p:nvPr/>
        </p:nvSpPr>
        <p:spPr bwMode="auto">
          <a:xfrm>
            <a:off x="2971800" y="1971675"/>
            <a:ext cx="2032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latinLnBrk="0"/>
            <a:endParaRPr kumimoji="0" lang="en-GB" altLang="ja-JP" sz="2000" b="1" i="1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80906" name="Text Box 15"/>
          <p:cNvSpPr txBox="1">
            <a:spLocks noChangeArrowheads="1"/>
          </p:cNvSpPr>
          <p:nvPr/>
        </p:nvSpPr>
        <p:spPr bwMode="auto">
          <a:xfrm>
            <a:off x="2978150" y="2349500"/>
            <a:ext cx="12319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pPr defTabSz="1019175" latinLnBrk="0"/>
            <a:r>
              <a:rPr kumimoji="0" lang="en-US" altLang="ja-JP" sz="2000" b="1" i="1">
                <a:latin typeface="Times New Roman" pitchFamily="18" charset="0"/>
                <a:ea typeface="MS PGothic" pitchFamily="34" charset="-128"/>
              </a:rPr>
              <a:t>Sextupole</a:t>
            </a:r>
          </a:p>
        </p:txBody>
      </p:sp>
      <p:sp>
        <p:nvSpPr>
          <p:cNvPr id="80907" name="Line 16"/>
          <p:cNvSpPr>
            <a:spLocks noChangeShapeType="1"/>
          </p:cNvSpPr>
          <p:nvPr/>
        </p:nvSpPr>
        <p:spPr bwMode="auto">
          <a:xfrm flipH="1">
            <a:off x="2765425" y="1270000"/>
            <a:ext cx="365125" cy="1889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0908" name="Line 17"/>
          <p:cNvSpPr>
            <a:spLocks noChangeShapeType="1"/>
          </p:cNvSpPr>
          <p:nvPr/>
        </p:nvSpPr>
        <p:spPr bwMode="auto">
          <a:xfrm flipH="1">
            <a:off x="2746375" y="2674938"/>
            <a:ext cx="319088" cy="166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0909" name="Line 18"/>
          <p:cNvSpPr>
            <a:spLocks noChangeShapeType="1"/>
          </p:cNvSpPr>
          <p:nvPr/>
        </p:nvSpPr>
        <p:spPr bwMode="auto">
          <a:xfrm>
            <a:off x="750888" y="1601788"/>
            <a:ext cx="1357312" cy="7508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oval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0910" name="Text Box 19"/>
          <p:cNvSpPr txBox="1">
            <a:spLocks noChangeArrowheads="1"/>
          </p:cNvSpPr>
          <p:nvPr/>
        </p:nvSpPr>
        <p:spPr bwMode="auto">
          <a:xfrm>
            <a:off x="4022725" y="17113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endParaRPr kumimoji="0" lang="en-GB" altLang="ja-JP" sz="1800">
              <a:solidFill>
                <a:srgbClr val="990000"/>
              </a:solidFill>
              <a:latin typeface="Futura XBlk BT" pitchFamily="34" charset="0"/>
              <a:ea typeface="MS PGothic" pitchFamily="34" charset="-128"/>
            </a:endParaRPr>
          </a:p>
        </p:txBody>
      </p:sp>
      <p:sp>
        <p:nvSpPr>
          <p:cNvPr id="80911" name="Line 21"/>
          <p:cNvSpPr>
            <a:spLocks noChangeShapeType="1"/>
          </p:cNvSpPr>
          <p:nvPr/>
        </p:nvSpPr>
        <p:spPr bwMode="auto">
          <a:xfrm flipH="1">
            <a:off x="3108325" y="1925638"/>
            <a:ext cx="982663" cy="22225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0912" name="Line 22"/>
          <p:cNvSpPr>
            <a:spLocks noChangeShapeType="1"/>
          </p:cNvSpPr>
          <p:nvPr/>
        </p:nvSpPr>
        <p:spPr bwMode="auto">
          <a:xfrm flipH="1">
            <a:off x="514350" y="2665413"/>
            <a:ext cx="327025" cy="9842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0913" name="Rectangle 23"/>
          <p:cNvSpPr>
            <a:spLocks noChangeArrowheads="1"/>
          </p:cNvSpPr>
          <p:nvPr/>
        </p:nvSpPr>
        <p:spPr bwMode="auto">
          <a:xfrm>
            <a:off x="4067175" y="1892300"/>
            <a:ext cx="530225" cy="450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0914" name="Rectangle 24"/>
          <p:cNvSpPr>
            <a:spLocks noChangeArrowheads="1"/>
          </p:cNvSpPr>
          <p:nvPr/>
        </p:nvSpPr>
        <p:spPr bwMode="auto">
          <a:xfrm>
            <a:off x="387350" y="2606675"/>
            <a:ext cx="5619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0915" name="AutoShape 25"/>
          <p:cNvSpPr>
            <a:spLocks noChangeArrowheads="1"/>
          </p:cNvSpPr>
          <p:nvPr/>
        </p:nvSpPr>
        <p:spPr bwMode="auto">
          <a:xfrm rot="-828038">
            <a:off x="249238" y="2557463"/>
            <a:ext cx="1260475" cy="257175"/>
          </a:xfrm>
          <a:prstGeom prst="leftArrow">
            <a:avLst>
              <a:gd name="adj1" fmla="val 50000"/>
              <a:gd name="adj2" fmla="val 1225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0916" name="Freeform 26"/>
          <p:cNvSpPr>
            <a:spLocks/>
          </p:cNvSpPr>
          <p:nvPr/>
        </p:nvSpPr>
        <p:spPr bwMode="auto">
          <a:xfrm rot="-534953">
            <a:off x="3036888" y="1806575"/>
            <a:ext cx="1050925" cy="495300"/>
          </a:xfrm>
          <a:custGeom>
            <a:avLst/>
            <a:gdLst>
              <a:gd name="T0" fmla="*/ 0 w 1134"/>
              <a:gd name="T1" fmla="*/ 551 h 559"/>
              <a:gd name="T2" fmla="*/ 91 w 1134"/>
              <a:gd name="T3" fmla="*/ 52 h 559"/>
              <a:gd name="T4" fmla="*/ 227 w 1134"/>
              <a:gd name="T5" fmla="*/ 551 h 559"/>
              <a:gd name="T6" fmla="*/ 317 w 1134"/>
              <a:gd name="T7" fmla="*/ 7 h 559"/>
              <a:gd name="T8" fmla="*/ 453 w 1134"/>
              <a:gd name="T9" fmla="*/ 551 h 559"/>
              <a:gd name="T10" fmla="*/ 544 w 1134"/>
              <a:gd name="T11" fmla="*/ 7 h 559"/>
              <a:gd name="T12" fmla="*/ 680 w 1134"/>
              <a:gd name="T13" fmla="*/ 506 h 559"/>
              <a:gd name="T14" fmla="*/ 771 w 1134"/>
              <a:gd name="T15" fmla="*/ 52 h 559"/>
              <a:gd name="T16" fmla="*/ 862 w 1134"/>
              <a:gd name="T17" fmla="*/ 461 h 559"/>
              <a:gd name="T18" fmla="*/ 952 w 1134"/>
              <a:gd name="T19" fmla="*/ 143 h 559"/>
              <a:gd name="T20" fmla="*/ 1043 w 1134"/>
              <a:gd name="T21" fmla="*/ 370 h 559"/>
              <a:gd name="T22" fmla="*/ 1134 w 1134"/>
              <a:gd name="T23" fmla="*/ 188 h 5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34"/>
              <a:gd name="T37" fmla="*/ 0 h 559"/>
              <a:gd name="T38" fmla="*/ 1134 w 1134"/>
              <a:gd name="T39" fmla="*/ 559 h 5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34" h="559">
                <a:moveTo>
                  <a:pt x="0" y="551"/>
                </a:moveTo>
                <a:cubicBezTo>
                  <a:pt x="26" y="301"/>
                  <a:pt x="53" y="52"/>
                  <a:pt x="91" y="52"/>
                </a:cubicBezTo>
                <a:cubicBezTo>
                  <a:pt x="129" y="52"/>
                  <a:pt x="189" y="559"/>
                  <a:pt x="227" y="551"/>
                </a:cubicBezTo>
                <a:cubicBezTo>
                  <a:pt x="265" y="543"/>
                  <a:pt x="279" y="7"/>
                  <a:pt x="317" y="7"/>
                </a:cubicBezTo>
                <a:cubicBezTo>
                  <a:pt x="355" y="7"/>
                  <a:pt x="415" y="551"/>
                  <a:pt x="453" y="551"/>
                </a:cubicBezTo>
                <a:cubicBezTo>
                  <a:pt x="491" y="551"/>
                  <a:pt x="506" y="14"/>
                  <a:pt x="544" y="7"/>
                </a:cubicBezTo>
                <a:cubicBezTo>
                  <a:pt x="582" y="0"/>
                  <a:pt x="642" y="499"/>
                  <a:pt x="680" y="506"/>
                </a:cubicBezTo>
                <a:cubicBezTo>
                  <a:pt x="718" y="513"/>
                  <a:pt x="741" y="59"/>
                  <a:pt x="771" y="52"/>
                </a:cubicBezTo>
                <a:cubicBezTo>
                  <a:pt x="801" y="45"/>
                  <a:pt x="832" y="446"/>
                  <a:pt x="862" y="461"/>
                </a:cubicBezTo>
                <a:cubicBezTo>
                  <a:pt x="892" y="476"/>
                  <a:pt x="922" y="158"/>
                  <a:pt x="952" y="143"/>
                </a:cubicBezTo>
                <a:cubicBezTo>
                  <a:pt x="982" y="128"/>
                  <a:pt x="1013" y="363"/>
                  <a:pt x="1043" y="370"/>
                </a:cubicBezTo>
                <a:cubicBezTo>
                  <a:pt x="1073" y="377"/>
                  <a:pt x="1126" y="218"/>
                  <a:pt x="1134" y="188"/>
                </a:cubicBezTo>
              </a:path>
            </a:pathLst>
          </a:custGeom>
          <a:noFill/>
          <a:ln w="444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0917" name="Text Box 27"/>
          <p:cNvSpPr txBox="1">
            <a:spLocks noChangeArrowheads="1"/>
          </p:cNvSpPr>
          <p:nvPr/>
        </p:nvSpPr>
        <p:spPr bwMode="auto">
          <a:xfrm>
            <a:off x="0" y="1198563"/>
            <a:ext cx="1114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ja-JP" sz="2400" b="1" i="1">
                <a:latin typeface="Times New Roman" pitchFamily="18" charset="0"/>
                <a:ea typeface="MS PGothic" pitchFamily="34" charset="-128"/>
              </a:rPr>
              <a:t>Plasma</a:t>
            </a:r>
          </a:p>
        </p:txBody>
      </p:sp>
      <p:sp>
        <p:nvSpPr>
          <p:cNvPr id="80918" name="Text Box 28"/>
          <p:cNvSpPr txBox="1">
            <a:spLocks noChangeArrowheads="1"/>
          </p:cNvSpPr>
          <p:nvPr/>
        </p:nvSpPr>
        <p:spPr bwMode="auto">
          <a:xfrm>
            <a:off x="3132138" y="1484313"/>
            <a:ext cx="1438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ja-JP" sz="2000" b="1" i="1">
                <a:solidFill>
                  <a:srgbClr val="CC0000"/>
                </a:solidFill>
                <a:latin typeface="Times New Roman" pitchFamily="18" charset="0"/>
                <a:ea typeface="MS PGothic" pitchFamily="34" charset="-128"/>
              </a:rPr>
              <a:t>Microwaves</a:t>
            </a:r>
          </a:p>
        </p:txBody>
      </p:sp>
      <p:sp>
        <p:nvSpPr>
          <p:cNvPr id="80919" name="Text Box 29"/>
          <p:cNvSpPr txBox="1">
            <a:spLocks noChangeArrowheads="1"/>
          </p:cNvSpPr>
          <p:nvPr/>
        </p:nvSpPr>
        <p:spPr bwMode="auto">
          <a:xfrm>
            <a:off x="106363" y="22860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ja-JP" sz="2000" b="1" i="1">
                <a:solidFill>
                  <a:srgbClr val="CC0000"/>
                </a:solidFill>
                <a:latin typeface="Times New Roman" pitchFamily="18" charset="0"/>
                <a:ea typeface="MS PGothic" pitchFamily="34" charset="-128"/>
              </a:rPr>
              <a:t>Beam</a:t>
            </a:r>
          </a:p>
        </p:txBody>
      </p:sp>
      <p:pic>
        <p:nvPicPr>
          <p:cNvPr id="80920" name="Picture 35" descr="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929063"/>
            <a:ext cx="47879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1" name="Picture 37" descr="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3438" y="4005263"/>
            <a:ext cx="4249737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6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82947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2948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sp>
        <p:nvSpPr>
          <p:cNvPr id="829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>
              <a:buFont typeface="Wingdings" pitchFamily="2" charset="2"/>
              <a:buChar char="v"/>
            </a:pPr>
            <a:endParaRPr kumimoji="0" lang="ko-KR" altLang="en-US"/>
          </a:p>
        </p:txBody>
      </p:sp>
      <p:sp>
        <p:nvSpPr>
          <p:cNvPr id="82950" name="TextBox 7"/>
          <p:cNvSpPr txBox="1">
            <a:spLocks noChangeArrowheads="1"/>
          </p:cNvSpPr>
          <p:nvPr/>
        </p:nvSpPr>
        <p:spPr bwMode="auto">
          <a:xfrm>
            <a:off x="5508625" y="1773238"/>
            <a:ext cx="33020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  <a:buFontTx/>
              <a:buChar char="-"/>
            </a:pPr>
            <a:r>
              <a:rPr kumimoji="0" lang="ko-KR" altLang="en-US" sz="1600"/>
              <a:t> 전도 냉각형 고온 초전도 자석 </a:t>
            </a:r>
          </a:p>
          <a:p>
            <a:pPr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ko-KR" altLang="en-US" sz="1600"/>
              <a:t>   </a:t>
            </a:r>
            <a:r>
              <a:rPr kumimoji="0" lang="en-US" altLang="ko-KR" sz="1600"/>
              <a:t>(</a:t>
            </a:r>
            <a:r>
              <a:rPr kumimoji="0" lang="ko-KR" altLang="en-US" sz="1600"/>
              <a:t>높은 안정성</a:t>
            </a:r>
            <a:r>
              <a:rPr kumimoji="0" lang="en-US" altLang="ko-KR" sz="1600"/>
              <a:t>, </a:t>
            </a:r>
            <a:r>
              <a:rPr kumimoji="0" lang="ko-KR" altLang="en-US" sz="1600"/>
              <a:t>저렴한 유지 비용</a:t>
            </a:r>
            <a:r>
              <a:rPr kumimoji="0" lang="en-US" altLang="ko-KR" sz="1600"/>
              <a:t>)</a:t>
            </a:r>
          </a:p>
          <a:p>
            <a:pPr latinLnBrk="0">
              <a:lnSpc>
                <a:spcPct val="150000"/>
              </a:lnSpc>
              <a:buFontTx/>
              <a:buChar char="-"/>
            </a:pPr>
            <a:r>
              <a:rPr kumimoji="0" lang="en-US" altLang="ko-KR" sz="1600"/>
              <a:t> Volume Type ECR Zone </a:t>
            </a:r>
            <a:r>
              <a:rPr kumimoji="0" lang="ko-KR" altLang="en-US" sz="1600"/>
              <a:t>설계</a:t>
            </a:r>
          </a:p>
          <a:p>
            <a:pPr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ko-KR" altLang="en-US" sz="1600"/>
              <a:t>   </a:t>
            </a:r>
            <a:r>
              <a:rPr kumimoji="0" lang="en-US" altLang="ko-KR" sz="1600"/>
              <a:t>(</a:t>
            </a:r>
            <a:r>
              <a:rPr kumimoji="0" lang="ko-KR" altLang="en-US" sz="1600"/>
              <a:t>에너지 전달 효율 증대</a:t>
            </a:r>
            <a:r>
              <a:rPr kumimoji="0" lang="en-US" altLang="ko-KR" sz="1600"/>
              <a:t>)</a:t>
            </a:r>
          </a:p>
          <a:p>
            <a:pPr latinLnBrk="0">
              <a:lnSpc>
                <a:spcPct val="150000"/>
              </a:lnSpc>
              <a:buFontTx/>
              <a:buChar char="-"/>
            </a:pPr>
            <a:r>
              <a:rPr kumimoji="0" lang="en-US" altLang="ko-KR" sz="1600"/>
              <a:t> Hexapole </a:t>
            </a:r>
            <a:r>
              <a:rPr kumimoji="0" lang="ko-KR" altLang="en-US" sz="1600"/>
              <a:t>자석을 위한</a:t>
            </a:r>
          </a:p>
          <a:p>
            <a:pPr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ko-KR" altLang="en-US" sz="1600"/>
              <a:t>   고강도 구조 설계</a:t>
            </a:r>
          </a:p>
          <a:p>
            <a:pPr latinLnBrk="0">
              <a:lnSpc>
                <a:spcPct val="150000"/>
              </a:lnSpc>
              <a:buFontTx/>
              <a:buChar char="-"/>
            </a:pPr>
            <a:r>
              <a:rPr kumimoji="0" lang="ko-KR" altLang="en-US" sz="1600"/>
              <a:t> </a:t>
            </a:r>
            <a:r>
              <a:rPr kumimoji="0" lang="en-US" altLang="ko-KR" sz="1600"/>
              <a:t>High-B mode </a:t>
            </a:r>
            <a:r>
              <a:rPr kumimoji="0" lang="ko-KR" altLang="en-US" sz="1600"/>
              <a:t>운영을 위해</a:t>
            </a:r>
          </a:p>
          <a:p>
            <a:pPr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ko-KR" altLang="en-US" sz="1600"/>
              <a:t>   설계 수정 중</a:t>
            </a:r>
          </a:p>
          <a:p>
            <a:pPr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ko-KR" altLang="en-US" sz="1600"/>
              <a:t>   </a:t>
            </a:r>
            <a:r>
              <a:rPr kumimoji="0" lang="en-US" altLang="ko-KR" sz="1600"/>
              <a:t>(High intensity beam </a:t>
            </a:r>
            <a:r>
              <a:rPr kumimoji="0" lang="ko-KR" altLang="en-US" sz="1600"/>
              <a:t>산출</a:t>
            </a:r>
            <a:r>
              <a:rPr kumimoji="0" lang="en-US" altLang="ko-KR" sz="1600"/>
              <a:t>)</a:t>
            </a:r>
          </a:p>
          <a:p>
            <a:pPr latinLnBrk="0">
              <a:lnSpc>
                <a:spcPct val="150000"/>
              </a:lnSpc>
              <a:buFontTx/>
              <a:buChar char="-"/>
            </a:pPr>
            <a:r>
              <a:rPr kumimoji="0" lang="en-US" altLang="ko-KR" sz="1600"/>
              <a:t> 28 GHz Gyrotron </a:t>
            </a:r>
            <a:r>
              <a:rPr kumimoji="0" lang="ko-KR" altLang="en-US" sz="1600"/>
              <a:t>설계 진행중</a:t>
            </a:r>
          </a:p>
        </p:txBody>
      </p:sp>
      <p:sp>
        <p:nvSpPr>
          <p:cNvPr id="82951" name="Rectangle 33"/>
          <p:cNvSpPr>
            <a:spLocks noChangeArrowheads="1"/>
          </p:cNvSpPr>
          <p:nvPr/>
        </p:nvSpPr>
        <p:spPr bwMode="auto">
          <a:xfrm>
            <a:off x="323850" y="5229225"/>
            <a:ext cx="31988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</a:pPr>
            <a:r>
              <a:rPr kumimoji="0" lang="en-US" altLang="ko-KR" sz="1800" b="1">
                <a:solidFill>
                  <a:schemeClr val="tx1"/>
                </a:solidFill>
                <a:latin typeface="Book Antiqua" pitchFamily="18" charset="0"/>
              </a:rPr>
              <a:t>Target Ion</a:t>
            </a:r>
          </a:p>
          <a:p>
            <a:pPr latinLnBrk="0">
              <a:buFont typeface="Wingdings" pitchFamily="2" charset="2"/>
              <a:buNone/>
            </a:pPr>
            <a:r>
              <a:rPr kumimoji="0" lang="en-US" altLang="ko-KR" sz="1800" b="1">
                <a:solidFill>
                  <a:schemeClr val="tx1"/>
                </a:solidFill>
                <a:latin typeface="Book Antiqua" pitchFamily="18" charset="0"/>
              </a:rPr>
              <a:t>- Li </a:t>
            </a:r>
            <a:r>
              <a:rPr kumimoji="0" lang="en-US" altLang="ko-KR" sz="1800" b="1" baseline="30000">
                <a:solidFill>
                  <a:schemeClr val="tx1"/>
                </a:solidFill>
                <a:latin typeface="Book Antiqua" pitchFamily="18" charset="0"/>
              </a:rPr>
              <a:t>3+</a:t>
            </a:r>
            <a:r>
              <a:rPr kumimoji="0" lang="en-US" altLang="ko-KR" sz="1800" b="1">
                <a:solidFill>
                  <a:schemeClr val="tx1"/>
                </a:solidFill>
                <a:latin typeface="Book Antiqua" pitchFamily="18" charset="0"/>
              </a:rPr>
              <a:t> 5mA / Ar </a:t>
            </a:r>
            <a:r>
              <a:rPr kumimoji="0" lang="en-US" altLang="ko-KR" sz="1800" b="1" baseline="30000">
                <a:solidFill>
                  <a:schemeClr val="tx1"/>
                </a:solidFill>
                <a:latin typeface="Book Antiqua" pitchFamily="18" charset="0"/>
              </a:rPr>
              <a:t>8+</a:t>
            </a:r>
            <a:r>
              <a:rPr kumimoji="0" lang="en-US" altLang="ko-KR" sz="1800" b="1">
                <a:solidFill>
                  <a:schemeClr val="tx1"/>
                </a:solidFill>
                <a:latin typeface="Book Antiqua" pitchFamily="18" charset="0"/>
              </a:rPr>
              <a:t>  2mA </a:t>
            </a:r>
          </a:p>
          <a:p>
            <a:pPr latinLnBrk="0">
              <a:buFont typeface="Wingdings" pitchFamily="2" charset="2"/>
              <a:buNone/>
            </a:pPr>
            <a:r>
              <a:rPr kumimoji="0" lang="en-US" altLang="ko-KR" sz="1800" b="1">
                <a:solidFill>
                  <a:schemeClr val="tx1"/>
                </a:solidFill>
                <a:latin typeface="Book Antiqua" pitchFamily="18" charset="0"/>
              </a:rPr>
              <a:t>- Kr </a:t>
            </a:r>
            <a:r>
              <a:rPr kumimoji="0" lang="en-US" altLang="ko-KR" sz="1800" b="1" baseline="30000">
                <a:solidFill>
                  <a:schemeClr val="tx1"/>
                </a:solidFill>
                <a:latin typeface="Book Antiqua" pitchFamily="18" charset="0"/>
              </a:rPr>
              <a:t>13+</a:t>
            </a:r>
            <a:r>
              <a:rPr kumimoji="0" lang="en-US" altLang="ko-KR" sz="1800" b="1">
                <a:solidFill>
                  <a:schemeClr val="tx1"/>
                </a:solidFill>
                <a:latin typeface="Book Antiqua" pitchFamily="18" charset="0"/>
              </a:rPr>
              <a:t> 0.6 mA / Xe </a:t>
            </a:r>
            <a:r>
              <a:rPr kumimoji="0" lang="en-US" altLang="ko-KR" sz="1800" b="1" baseline="30000">
                <a:solidFill>
                  <a:schemeClr val="tx1"/>
                </a:solidFill>
                <a:latin typeface="Book Antiqua" pitchFamily="18" charset="0"/>
              </a:rPr>
              <a:t>20+</a:t>
            </a:r>
            <a:r>
              <a:rPr kumimoji="0" lang="en-US" altLang="ko-KR" sz="1800" b="1">
                <a:solidFill>
                  <a:schemeClr val="tx1"/>
                </a:solidFill>
                <a:latin typeface="Book Antiqua" pitchFamily="18" charset="0"/>
              </a:rPr>
              <a:t> 0.3 mA</a:t>
            </a:r>
          </a:p>
        </p:txBody>
      </p:sp>
      <p:grpSp>
        <p:nvGrpSpPr>
          <p:cNvPr id="82952" name="그룹 11"/>
          <p:cNvGrpSpPr>
            <a:grpSpLocks/>
          </p:cNvGrpSpPr>
          <p:nvPr/>
        </p:nvGrpSpPr>
        <p:grpSpPr bwMode="auto">
          <a:xfrm>
            <a:off x="0" y="1196975"/>
            <a:ext cx="5540375" cy="4071938"/>
            <a:chOff x="214282" y="1357298"/>
            <a:chExt cx="5540967" cy="4071966"/>
          </a:xfrm>
        </p:grpSpPr>
        <p:pic>
          <p:nvPicPr>
            <p:cNvPr id="82953" name="_x87490592" descr="EMB000006f43cb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357298"/>
              <a:ext cx="5540967" cy="4071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954" name="TextBox 9"/>
            <p:cNvSpPr txBox="1">
              <a:spLocks noChangeArrowheads="1"/>
            </p:cNvSpPr>
            <p:nvPr/>
          </p:nvSpPr>
          <p:spPr bwMode="auto">
            <a:xfrm>
              <a:off x="4072319" y="3786190"/>
              <a:ext cx="1241558" cy="30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>
                <a:buFont typeface="Wingdings" pitchFamily="2" charset="2"/>
                <a:buNone/>
              </a:pPr>
              <a:r>
                <a:rPr kumimoji="0" lang="en-US" altLang="ko-KR" sz="1400">
                  <a:solidFill>
                    <a:srgbClr val="0000FF"/>
                  </a:solidFill>
                </a:rPr>
                <a:t>Injetion Side</a:t>
              </a:r>
            </a:p>
          </p:txBody>
        </p:sp>
        <p:sp>
          <p:nvSpPr>
            <p:cNvPr id="82955" name="TextBox 10"/>
            <p:cNvSpPr txBox="1">
              <a:spLocks noChangeArrowheads="1"/>
            </p:cNvSpPr>
            <p:nvPr/>
          </p:nvSpPr>
          <p:spPr bwMode="auto">
            <a:xfrm>
              <a:off x="642953" y="3429000"/>
              <a:ext cx="1447954" cy="304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>
                <a:buFont typeface="Wingdings" pitchFamily="2" charset="2"/>
                <a:buNone/>
              </a:pPr>
              <a:r>
                <a:rPr kumimoji="0" lang="en-US" altLang="ko-KR" sz="1400">
                  <a:solidFill>
                    <a:srgbClr val="0000FF"/>
                  </a:solidFill>
                </a:rPr>
                <a:t>Extraction Side</a:t>
              </a:r>
            </a:p>
          </p:txBody>
        </p:sp>
      </p:grpSp>
      <p:sp>
        <p:nvSpPr>
          <p:cNvPr id="82956" name="Text Box 32"/>
          <p:cNvSpPr txBox="1">
            <a:spLocks noChangeArrowheads="1"/>
          </p:cNvSpPr>
          <p:nvPr/>
        </p:nvSpPr>
        <p:spPr bwMode="auto">
          <a:xfrm>
            <a:off x="250825" y="476250"/>
            <a:ext cx="62642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>
                <a:solidFill>
                  <a:srgbClr val="008000"/>
                </a:solidFill>
                <a:latin typeface="Tahoma" pitchFamily="34" charset="0"/>
                <a:ea typeface="굴림" pitchFamily="50" charset="-127"/>
              </a:rPr>
              <a:t>28GHz 10kW Superconducting ECR Ion Source with B</a:t>
            </a:r>
            <a:r>
              <a:rPr lang="en-US" altLang="ko-KR" sz="2800" b="1" baseline="-25000">
                <a:solidFill>
                  <a:srgbClr val="008000"/>
                </a:solidFill>
                <a:latin typeface="Tahoma" pitchFamily="34" charset="0"/>
                <a:ea typeface="굴림" pitchFamily="50" charset="-127"/>
              </a:rPr>
              <a:t>max</a:t>
            </a:r>
            <a:r>
              <a:rPr lang="en-US" altLang="ko-KR" sz="2800" b="1">
                <a:solidFill>
                  <a:srgbClr val="008000"/>
                </a:solidFill>
                <a:latin typeface="Tahoma" pitchFamily="34" charset="0"/>
                <a:ea typeface="굴림" pitchFamily="50" charset="-127"/>
              </a:rPr>
              <a:t> = 4T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70" name="Group 2"/>
          <p:cNvGrpSpPr>
            <a:grpSpLocks/>
          </p:cNvGrpSpPr>
          <p:nvPr/>
        </p:nvGrpSpPr>
        <p:grpSpPr bwMode="auto">
          <a:xfrm>
            <a:off x="3175" y="6127750"/>
            <a:ext cx="9144000" cy="747713"/>
            <a:chOff x="0" y="3849"/>
            <a:chExt cx="5760" cy="471"/>
          </a:xfrm>
        </p:grpSpPr>
        <p:pic>
          <p:nvPicPr>
            <p:cNvPr id="83971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3972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pic>
        <p:nvPicPr>
          <p:cNvPr id="83973" name="Picture 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3568700"/>
            <a:ext cx="3097213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3974" name="Group 43"/>
          <p:cNvGrpSpPr>
            <a:grpSpLocks/>
          </p:cNvGrpSpPr>
          <p:nvPr/>
        </p:nvGrpSpPr>
        <p:grpSpPr bwMode="auto">
          <a:xfrm>
            <a:off x="3851275" y="1341438"/>
            <a:ext cx="4897438" cy="2303462"/>
            <a:chOff x="2336" y="754"/>
            <a:chExt cx="2993" cy="1473"/>
          </a:xfrm>
        </p:grpSpPr>
        <p:graphicFrame>
          <p:nvGraphicFramePr>
            <p:cNvPr id="83975" name="Object 34"/>
            <p:cNvGraphicFramePr>
              <a:graphicFrameLocks noChangeAspect="1"/>
            </p:cNvGraphicFramePr>
            <p:nvPr/>
          </p:nvGraphicFramePr>
          <p:xfrm>
            <a:off x="2381" y="754"/>
            <a:ext cx="2818" cy="1473"/>
          </p:xfrm>
          <a:graphic>
            <a:graphicData uri="http://schemas.openxmlformats.org/presentationml/2006/ole">
              <p:oleObj spid="_x0000_s83975" name="수식" r:id="rId6" imgW="3111480" imgH="1650960" progId="Equation.3">
                <p:embed/>
              </p:oleObj>
            </a:graphicData>
          </a:graphic>
        </p:graphicFrame>
        <p:sp>
          <p:nvSpPr>
            <p:cNvPr id="83976" name="Rectangle 36"/>
            <p:cNvSpPr>
              <a:spLocks noChangeArrowheads="1"/>
            </p:cNvSpPr>
            <p:nvPr/>
          </p:nvSpPr>
          <p:spPr bwMode="auto">
            <a:xfrm>
              <a:off x="2336" y="754"/>
              <a:ext cx="2993" cy="45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sp>
        <p:nvSpPr>
          <p:cNvPr id="83977" name="Text Box 70"/>
          <p:cNvSpPr txBox="1">
            <a:spLocks noChangeArrowheads="1"/>
          </p:cNvSpPr>
          <p:nvPr/>
        </p:nvSpPr>
        <p:spPr bwMode="auto">
          <a:xfrm>
            <a:off x="36513" y="68897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lang="en-US" altLang="ko-KR" sz="3200" b="1">
                <a:solidFill>
                  <a:srgbClr val="008000"/>
                </a:solidFill>
                <a:latin typeface="Book Antiqua" pitchFamily="18" charset="0"/>
                <a:ea typeface="굴림" pitchFamily="50" charset="-127"/>
              </a:rPr>
              <a:t>Optimized configuration of permanent magnets</a:t>
            </a:r>
            <a:r>
              <a:rPr lang="en-US" altLang="ja-JP" sz="3200" b="1">
                <a:solidFill>
                  <a:srgbClr val="008000"/>
                </a:solidFill>
                <a:latin typeface="Book Antiqua" pitchFamily="18" charset="0"/>
                <a:ea typeface="휴먼매직체" pitchFamily="18" charset="-127"/>
              </a:rPr>
              <a:t> </a:t>
            </a:r>
          </a:p>
        </p:txBody>
      </p:sp>
      <p:pic>
        <p:nvPicPr>
          <p:cNvPr id="83978" name="Picture 5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71875"/>
            <a:ext cx="311467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9" name="Picture 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1863" y="3573463"/>
            <a:ext cx="3132137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0" name="Line 33"/>
          <p:cNvSpPr>
            <a:spLocks noChangeShapeType="1"/>
          </p:cNvSpPr>
          <p:nvPr/>
        </p:nvSpPr>
        <p:spPr bwMode="auto">
          <a:xfrm>
            <a:off x="395288" y="5300663"/>
            <a:ext cx="2592387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3981" name="Line 34"/>
          <p:cNvSpPr>
            <a:spLocks noChangeShapeType="1"/>
          </p:cNvSpPr>
          <p:nvPr/>
        </p:nvSpPr>
        <p:spPr bwMode="auto">
          <a:xfrm>
            <a:off x="3419475" y="5589588"/>
            <a:ext cx="2592388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3982" name="Line 35"/>
          <p:cNvSpPr>
            <a:spLocks noChangeShapeType="1"/>
          </p:cNvSpPr>
          <p:nvPr/>
        </p:nvSpPr>
        <p:spPr bwMode="auto">
          <a:xfrm>
            <a:off x="6372225" y="5373688"/>
            <a:ext cx="2771775" cy="0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83983" name="그룹 52"/>
          <p:cNvGrpSpPr>
            <a:grpSpLocks/>
          </p:cNvGrpSpPr>
          <p:nvPr/>
        </p:nvGrpSpPr>
        <p:grpSpPr bwMode="auto">
          <a:xfrm>
            <a:off x="28575" y="1214438"/>
            <a:ext cx="3408363" cy="2149475"/>
            <a:chOff x="27982" y="1214422"/>
            <a:chExt cx="3408401" cy="2149672"/>
          </a:xfrm>
        </p:grpSpPr>
        <p:pic>
          <p:nvPicPr>
            <p:cNvPr id="83984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84173" y="1214422"/>
              <a:ext cx="1122836" cy="20953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sp>
          <p:nvSpPr>
            <p:cNvPr id="83985" name="Line 44"/>
            <p:cNvSpPr>
              <a:spLocks noChangeShapeType="1"/>
            </p:cNvSpPr>
            <p:nvPr/>
          </p:nvSpPr>
          <p:spPr bwMode="auto">
            <a:xfrm flipH="1">
              <a:off x="262286" y="2086037"/>
              <a:ext cx="563710" cy="0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986" name="Line 45"/>
            <p:cNvSpPr>
              <a:spLocks noChangeShapeType="1"/>
            </p:cNvSpPr>
            <p:nvPr/>
          </p:nvSpPr>
          <p:spPr bwMode="auto">
            <a:xfrm flipH="1">
              <a:off x="262286" y="2319092"/>
              <a:ext cx="563710" cy="0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987" name="Line 46"/>
            <p:cNvSpPr>
              <a:spLocks noChangeShapeType="1"/>
            </p:cNvSpPr>
            <p:nvPr/>
          </p:nvSpPr>
          <p:spPr bwMode="auto">
            <a:xfrm flipH="1">
              <a:off x="262286" y="2961602"/>
              <a:ext cx="563710" cy="0"/>
            </a:xfrm>
            <a:prstGeom prst="line">
              <a:avLst/>
            </a:prstGeom>
            <a:noFill/>
            <a:ln w="31750" cap="rnd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graphicFrame>
          <p:nvGraphicFramePr>
            <p:cNvPr id="83988" name="Object 50"/>
            <p:cNvGraphicFramePr>
              <a:graphicFrameLocks noChangeAspect="1"/>
            </p:cNvGraphicFramePr>
            <p:nvPr/>
          </p:nvGraphicFramePr>
          <p:xfrm>
            <a:off x="912801" y="3071810"/>
            <a:ext cx="314244" cy="292284"/>
          </p:xfrm>
          <a:graphic>
            <a:graphicData uri="http://schemas.openxmlformats.org/presentationml/2006/ole">
              <p:oleObj spid="_x0000_s83988" name="수식" r:id="rId10" imgW="177480" imgH="177480" progId="Equation.3">
                <p:embed/>
              </p:oleObj>
            </a:graphicData>
          </a:graphic>
        </p:graphicFrame>
        <p:graphicFrame>
          <p:nvGraphicFramePr>
            <p:cNvPr id="83989" name="Object 53"/>
            <p:cNvGraphicFramePr>
              <a:graphicFrameLocks noChangeAspect="1"/>
            </p:cNvGraphicFramePr>
            <p:nvPr/>
          </p:nvGraphicFramePr>
          <p:xfrm>
            <a:off x="27982" y="2490342"/>
            <a:ext cx="281166" cy="357952"/>
          </p:xfrm>
          <a:graphic>
            <a:graphicData uri="http://schemas.openxmlformats.org/presentationml/2006/ole">
              <p:oleObj spid="_x0000_s83989" name="수식" r:id="rId11" imgW="190440" imgH="215640" progId="Equation.3">
                <p:embed/>
              </p:oleObj>
            </a:graphicData>
          </a:graphic>
        </p:graphicFrame>
        <p:graphicFrame>
          <p:nvGraphicFramePr>
            <p:cNvPr id="83990" name="Object 56"/>
            <p:cNvGraphicFramePr>
              <a:graphicFrameLocks noChangeAspect="1"/>
            </p:cNvGraphicFramePr>
            <p:nvPr/>
          </p:nvGraphicFramePr>
          <p:xfrm>
            <a:off x="34873" y="2058997"/>
            <a:ext cx="281166" cy="318036"/>
          </p:xfrm>
          <a:graphic>
            <a:graphicData uri="http://schemas.openxmlformats.org/presentationml/2006/ole">
              <p:oleObj spid="_x0000_s83990" name="수식" r:id="rId12" imgW="177480" imgH="215640" progId="Equation.3">
                <p:embed/>
              </p:oleObj>
            </a:graphicData>
          </a:graphic>
        </p:graphicFrame>
        <p:sp>
          <p:nvSpPr>
            <p:cNvPr id="83991" name="Line 47"/>
            <p:cNvSpPr>
              <a:spLocks noChangeShapeType="1"/>
            </p:cNvSpPr>
            <p:nvPr/>
          </p:nvSpPr>
          <p:spPr bwMode="auto">
            <a:xfrm flipV="1">
              <a:off x="389087" y="2319092"/>
              <a:ext cx="0" cy="64251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3992" name="Line 48"/>
            <p:cNvSpPr>
              <a:spLocks noChangeShapeType="1"/>
            </p:cNvSpPr>
            <p:nvPr/>
          </p:nvSpPr>
          <p:spPr bwMode="auto">
            <a:xfrm flipV="1">
              <a:off x="389087" y="2086037"/>
              <a:ext cx="0" cy="2330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>
              <a:off x="799516" y="3070379"/>
              <a:ext cx="357192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83994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313547" y="1214422"/>
              <a:ext cx="1122836" cy="20953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</p:pic>
        <p:cxnSp>
          <p:nvCxnSpPr>
            <p:cNvPr id="50" name="직선 화살표 연결선 49"/>
            <p:cNvCxnSpPr/>
            <p:nvPr/>
          </p:nvCxnSpPr>
          <p:spPr>
            <a:xfrm>
              <a:off x="1285296" y="1857418"/>
              <a:ext cx="1214452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3996" name="TextBox 51"/>
            <p:cNvSpPr txBox="1">
              <a:spLocks noChangeArrowheads="1"/>
            </p:cNvSpPr>
            <p:nvPr/>
          </p:nvSpPr>
          <p:spPr bwMode="auto">
            <a:xfrm>
              <a:off x="1714480" y="1845222"/>
              <a:ext cx="5000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800">
                  <a:solidFill>
                    <a:schemeClr val="tx1"/>
                  </a:solidFill>
                  <a:latin typeface="Book Antiqua" pitchFamily="18" charset="0"/>
                  <a:ea typeface="HY견고딕" pitchFamily="18" charset="-127"/>
                </a:rPr>
                <a:t>d</a:t>
              </a:r>
            </a:p>
          </p:txBody>
        </p:sp>
      </p:grpSp>
      <p:sp>
        <p:nvSpPr>
          <p:cNvPr id="83997" name="Text Box 90"/>
          <p:cNvSpPr txBox="1">
            <a:spLocks noChangeArrowheads="1"/>
          </p:cNvSpPr>
          <p:nvPr/>
        </p:nvSpPr>
        <p:spPr bwMode="auto">
          <a:xfrm>
            <a:off x="500063" y="1071563"/>
            <a:ext cx="2189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rPr>
              <a:t>Annular Magnet</a:t>
            </a:r>
          </a:p>
        </p:txBody>
      </p:sp>
      <p:sp>
        <p:nvSpPr>
          <p:cNvPr id="83998" name="Line 91"/>
          <p:cNvSpPr>
            <a:spLocks noChangeShapeType="1"/>
          </p:cNvSpPr>
          <p:nvPr/>
        </p:nvSpPr>
        <p:spPr bwMode="auto">
          <a:xfrm>
            <a:off x="571500" y="1500188"/>
            <a:ext cx="20161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86019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6020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86021" name="Text Box 70"/>
          <p:cNvSpPr txBox="1">
            <a:spLocks noChangeArrowheads="1"/>
          </p:cNvSpPr>
          <p:nvPr/>
        </p:nvSpPr>
        <p:spPr bwMode="auto">
          <a:xfrm>
            <a:off x="323850" y="692150"/>
            <a:ext cx="763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lang="en-US" altLang="ko-KR" sz="3200" b="1">
                <a:solidFill>
                  <a:srgbClr val="008000"/>
                </a:solidFill>
                <a:latin typeface="Tahoma" pitchFamily="34" charset="0"/>
                <a:ea typeface="휴먼매직체" pitchFamily="18" charset="-127"/>
              </a:rPr>
              <a:t>Geometry of Prototype ECRIS</a:t>
            </a:r>
            <a:endParaRPr lang="en-US" altLang="ja-JP" sz="3200" b="1">
              <a:solidFill>
                <a:srgbClr val="008000"/>
              </a:solidFill>
              <a:latin typeface="Tahoma" pitchFamily="34" charset="0"/>
              <a:ea typeface="휴먼매직체" pitchFamily="18" charset="-127"/>
            </a:endParaRPr>
          </a:p>
        </p:txBody>
      </p:sp>
      <p:pic>
        <p:nvPicPr>
          <p:cNvPr id="86022" name="Picture 47" descr="ec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28775"/>
            <a:ext cx="4211638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13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2133600"/>
            <a:ext cx="4643437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6024" name="Object 30"/>
          <p:cNvGraphicFramePr>
            <a:graphicFrameLocks noChangeAspect="1"/>
          </p:cNvGraphicFramePr>
          <p:nvPr/>
        </p:nvGraphicFramePr>
        <p:xfrm>
          <a:off x="3492500" y="5949950"/>
          <a:ext cx="3529013" cy="558800"/>
        </p:xfrm>
        <a:graphic>
          <a:graphicData uri="http://schemas.openxmlformats.org/presentationml/2006/ole">
            <p:oleObj spid="_x0000_s86024" name="Equation" r:id="rId7" imgW="1447560" imgH="228600" progId="Equation.3">
              <p:embed/>
            </p:oleObj>
          </a:graphicData>
        </a:graphic>
      </p:graphicFrame>
      <p:sp>
        <p:nvSpPr>
          <p:cNvPr id="86025" name="Line 32"/>
          <p:cNvSpPr>
            <a:spLocks noChangeShapeType="1"/>
          </p:cNvSpPr>
          <p:nvPr/>
        </p:nvSpPr>
        <p:spPr bwMode="auto">
          <a:xfrm flipV="1">
            <a:off x="5364163" y="4724400"/>
            <a:ext cx="71437" cy="12969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86026" name="Object 34"/>
          <p:cNvGraphicFramePr>
            <a:graphicFrameLocks noChangeAspect="1"/>
          </p:cNvGraphicFramePr>
          <p:nvPr/>
        </p:nvGraphicFramePr>
        <p:xfrm>
          <a:off x="5292725" y="1557338"/>
          <a:ext cx="3086100" cy="471487"/>
        </p:xfrm>
        <a:graphic>
          <a:graphicData uri="http://schemas.openxmlformats.org/presentationml/2006/ole">
            <p:oleObj spid="_x0000_s86026" name="Equation" r:id="rId8" imgW="1498320" imgH="228600" progId="Equation.3">
              <p:embed/>
            </p:oleObj>
          </a:graphicData>
        </a:graphic>
      </p:graphicFrame>
      <p:sp>
        <p:nvSpPr>
          <p:cNvPr id="86027" name="Line 37"/>
          <p:cNvSpPr>
            <a:spLocks noChangeShapeType="1"/>
          </p:cNvSpPr>
          <p:nvPr/>
        </p:nvSpPr>
        <p:spPr bwMode="auto">
          <a:xfrm flipH="1">
            <a:off x="6300788" y="1916113"/>
            <a:ext cx="215900" cy="15128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86028" name="Object 38"/>
          <p:cNvGraphicFramePr>
            <a:graphicFrameLocks noChangeAspect="1"/>
          </p:cNvGraphicFramePr>
          <p:nvPr/>
        </p:nvGraphicFramePr>
        <p:xfrm>
          <a:off x="5657850" y="5516563"/>
          <a:ext cx="3486150" cy="525462"/>
        </p:xfrm>
        <a:graphic>
          <a:graphicData uri="http://schemas.openxmlformats.org/presentationml/2006/ole">
            <p:oleObj spid="_x0000_s86028" name="Equation" r:id="rId9" imgW="1523880" imgH="228600" progId="Equation.3">
              <p:embed/>
            </p:oleObj>
          </a:graphicData>
        </a:graphic>
      </p:graphicFrame>
      <p:sp>
        <p:nvSpPr>
          <p:cNvPr id="86029" name="Line 39"/>
          <p:cNvSpPr>
            <a:spLocks noChangeShapeType="1"/>
          </p:cNvSpPr>
          <p:nvPr/>
        </p:nvSpPr>
        <p:spPr bwMode="auto">
          <a:xfrm flipV="1">
            <a:off x="7092950" y="4652963"/>
            <a:ext cx="6985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그림 22" descr="제목 없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1620838"/>
            <a:ext cx="8072437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67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88068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88069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88070" name="Text Box 15"/>
          <p:cNvSpPr txBox="1">
            <a:spLocks noChangeArrowheads="1"/>
          </p:cNvSpPr>
          <p:nvPr/>
        </p:nvSpPr>
        <p:spPr bwMode="auto">
          <a:xfrm>
            <a:off x="468313" y="765175"/>
            <a:ext cx="71294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lang="en-US" altLang="ko-KR" sz="3200" b="1">
                <a:solidFill>
                  <a:srgbClr val="008000"/>
                </a:solidFill>
                <a:latin typeface="Tahoma" pitchFamily="34" charset="0"/>
                <a:ea typeface="휴먼매직체" pitchFamily="18" charset="-127"/>
              </a:rPr>
              <a:t>Opera-3D Simulation Results</a:t>
            </a:r>
            <a:endParaRPr lang="en-US" altLang="ja-JP" sz="3600">
              <a:solidFill>
                <a:srgbClr val="008000"/>
              </a:solidFill>
              <a:latin typeface="Tahoma" pitchFamily="34" charset="0"/>
              <a:ea typeface="휴먼매직체" pitchFamily="18" charset="-127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90115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90117" name="Text Box 15"/>
          <p:cNvSpPr txBox="1">
            <a:spLocks noChangeArrowheads="1"/>
          </p:cNvSpPr>
          <p:nvPr/>
        </p:nvSpPr>
        <p:spPr bwMode="auto">
          <a:xfrm>
            <a:off x="323850" y="620713"/>
            <a:ext cx="71294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lang="en-US" altLang="ko-KR" sz="3200" b="1">
                <a:solidFill>
                  <a:srgbClr val="008000"/>
                </a:solidFill>
                <a:latin typeface="Tahoma" pitchFamily="34" charset="0"/>
                <a:ea typeface="휴먼매직체" pitchFamily="18" charset="-127"/>
              </a:rPr>
              <a:t>Opera-3D Simulation Results</a:t>
            </a:r>
            <a:endParaRPr lang="en-US" altLang="ja-JP" sz="3600">
              <a:solidFill>
                <a:srgbClr val="008000"/>
              </a:solidFill>
              <a:latin typeface="Tahoma" pitchFamily="34" charset="0"/>
              <a:ea typeface="휴먼매직체" pitchFamily="18" charset="-127"/>
            </a:endParaRPr>
          </a:p>
        </p:txBody>
      </p:sp>
      <p:sp>
        <p:nvSpPr>
          <p:cNvPr id="90118" name="Text Box 19"/>
          <p:cNvSpPr txBox="1">
            <a:spLocks noChangeArrowheads="1"/>
          </p:cNvSpPr>
          <p:nvPr/>
        </p:nvSpPr>
        <p:spPr bwMode="auto">
          <a:xfrm>
            <a:off x="323850" y="1268413"/>
            <a:ext cx="3949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solidFill>
                  <a:schemeClr val="tx1"/>
                </a:solidFill>
                <a:latin typeface="Book Antiqua" pitchFamily="18" charset="0"/>
                <a:ea typeface="굴림" pitchFamily="50" charset="-127"/>
              </a:rPr>
              <a:t>Magnet Field Profile on Center Axis</a:t>
            </a:r>
          </a:p>
        </p:txBody>
      </p:sp>
      <p:sp>
        <p:nvSpPr>
          <p:cNvPr id="90119" name="Text Box 20"/>
          <p:cNvSpPr txBox="1">
            <a:spLocks noChangeArrowheads="1"/>
          </p:cNvSpPr>
          <p:nvPr/>
        </p:nvSpPr>
        <p:spPr bwMode="auto">
          <a:xfrm>
            <a:off x="5292725" y="1268413"/>
            <a:ext cx="347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b="1">
                <a:solidFill>
                  <a:schemeClr val="tx1"/>
                </a:solidFill>
                <a:latin typeface="Book Antiqua" pitchFamily="18" charset="0"/>
                <a:ea typeface="굴림" pitchFamily="50" charset="-127"/>
              </a:rPr>
              <a:t>Magnet Field Hexapole Magnet</a:t>
            </a:r>
          </a:p>
        </p:txBody>
      </p:sp>
      <p:grpSp>
        <p:nvGrpSpPr>
          <p:cNvPr id="90120" name="Group 8"/>
          <p:cNvGrpSpPr>
            <a:grpSpLocks/>
          </p:cNvGrpSpPr>
          <p:nvPr/>
        </p:nvGrpSpPr>
        <p:grpSpPr bwMode="auto">
          <a:xfrm>
            <a:off x="0" y="1754188"/>
            <a:ext cx="9036050" cy="4627562"/>
            <a:chOff x="0" y="981"/>
            <a:chExt cx="5692" cy="2915"/>
          </a:xfrm>
        </p:grpSpPr>
        <p:pic>
          <p:nvPicPr>
            <p:cNvPr id="90121" name="Picture 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993"/>
              <a:ext cx="2925" cy="29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122" name="Oval 23"/>
            <p:cNvSpPr>
              <a:spLocks noChangeArrowheads="1"/>
            </p:cNvSpPr>
            <p:nvPr/>
          </p:nvSpPr>
          <p:spPr bwMode="auto">
            <a:xfrm>
              <a:off x="1111" y="2535"/>
              <a:ext cx="181" cy="182"/>
            </a:xfrm>
            <a:prstGeom prst="ellipse">
              <a:avLst/>
            </a:prstGeom>
            <a:noFill/>
            <a:ln w="25400">
              <a:solidFill>
                <a:srgbClr val="80008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0123" name="Oval 24"/>
            <p:cNvSpPr>
              <a:spLocks noChangeArrowheads="1"/>
            </p:cNvSpPr>
            <p:nvPr/>
          </p:nvSpPr>
          <p:spPr bwMode="auto">
            <a:xfrm>
              <a:off x="1837" y="2534"/>
              <a:ext cx="181" cy="182"/>
            </a:xfrm>
            <a:prstGeom prst="ellipse">
              <a:avLst/>
            </a:prstGeom>
            <a:noFill/>
            <a:ln w="25400">
              <a:solidFill>
                <a:srgbClr val="80008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90124" name="Line 26"/>
            <p:cNvSpPr>
              <a:spLocks noChangeShapeType="1"/>
            </p:cNvSpPr>
            <p:nvPr/>
          </p:nvSpPr>
          <p:spPr bwMode="auto">
            <a:xfrm>
              <a:off x="1202" y="2716"/>
              <a:ext cx="363" cy="5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125" name="Line 27"/>
            <p:cNvSpPr>
              <a:spLocks noChangeShapeType="1"/>
            </p:cNvSpPr>
            <p:nvPr/>
          </p:nvSpPr>
          <p:spPr bwMode="auto">
            <a:xfrm flipV="1">
              <a:off x="1565" y="2716"/>
              <a:ext cx="362" cy="5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0126" name="Text Box 29"/>
            <p:cNvSpPr txBox="1">
              <a:spLocks noChangeArrowheads="1"/>
            </p:cNvSpPr>
            <p:nvPr/>
          </p:nvSpPr>
          <p:spPr bwMode="auto">
            <a:xfrm>
              <a:off x="930" y="3261"/>
              <a:ext cx="13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Cycrotron Resonance</a:t>
              </a:r>
            </a:p>
          </p:txBody>
        </p:sp>
        <p:pic>
          <p:nvPicPr>
            <p:cNvPr id="90127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925" y="981"/>
              <a:ext cx="2767" cy="2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94211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4212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557338"/>
            <a:ext cx="39179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1412875"/>
            <a:ext cx="50038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215" name="Text Box 69"/>
          <p:cNvSpPr txBox="1">
            <a:spLocks noChangeArrowheads="1"/>
          </p:cNvSpPr>
          <p:nvPr/>
        </p:nvSpPr>
        <p:spPr bwMode="auto">
          <a:xfrm>
            <a:off x="179388" y="762000"/>
            <a:ext cx="805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3200" b="1">
                <a:solidFill>
                  <a:srgbClr val="008000"/>
                </a:solidFill>
                <a:latin typeface="Times New Roman" pitchFamily="18" charset="0"/>
                <a:ea typeface="휴먼매직체" pitchFamily="18" charset="-127"/>
              </a:rPr>
              <a:t>Schematic view of  Prototype ECR ion source</a:t>
            </a:r>
          </a:p>
        </p:txBody>
      </p:sp>
      <p:sp>
        <p:nvSpPr>
          <p:cNvPr id="94216" name="Line 8"/>
          <p:cNvSpPr>
            <a:spLocks noChangeShapeType="1"/>
          </p:cNvSpPr>
          <p:nvPr/>
        </p:nvSpPr>
        <p:spPr bwMode="auto">
          <a:xfrm>
            <a:off x="5411788" y="1844675"/>
            <a:ext cx="0" cy="7921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V="1">
            <a:off x="5411788" y="3300413"/>
            <a:ext cx="15875" cy="8556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V="1">
            <a:off x="8027988" y="1844675"/>
            <a:ext cx="0" cy="7286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4219" name="Line 11"/>
          <p:cNvSpPr>
            <a:spLocks noChangeShapeType="1"/>
          </p:cNvSpPr>
          <p:nvPr/>
        </p:nvSpPr>
        <p:spPr bwMode="auto">
          <a:xfrm>
            <a:off x="8027988" y="3341688"/>
            <a:ext cx="0" cy="7921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96259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6260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96261" name="그림 18" descr="제목 없음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0" y="1743075"/>
            <a:ext cx="59293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13" descr="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75" y="3671888"/>
            <a:ext cx="32861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그림 20" descr="제목 없음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3600450"/>
            <a:ext cx="2143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그림 21" descr="제목 없음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25" y="3600450"/>
            <a:ext cx="21637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직선 연결선 23"/>
          <p:cNvCxnSpPr/>
          <p:nvPr/>
        </p:nvCxnSpPr>
        <p:spPr>
          <a:xfrm flipV="1">
            <a:off x="2500313" y="4957763"/>
            <a:ext cx="2500312" cy="142875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rot="5400000">
            <a:off x="3321843" y="3564732"/>
            <a:ext cx="1071563" cy="285750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 rot="16200000" flipH="1">
            <a:off x="5179219" y="3350419"/>
            <a:ext cx="1143000" cy="500062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 rot="10800000" flipV="1">
            <a:off x="5357813" y="4457700"/>
            <a:ext cx="2286000" cy="214313"/>
          </a:xfrm>
          <a:prstGeom prst="line">
            <a:avLst/>
          </a:prstGeom>
          <a:ln>
            <a:solidFill>
              <a:srgbClr val="FF0000"/>
            </a:solidFill>
            <a:tailEnd type="oval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6269" name="Text Box 70"/>
          <p:cNvSpPr txBox="1">
            <a:spLocks noChangeArrowheads="1"/>
          </p:cNvSpPr>
          <p:nvPr/>
        </p:nvSpPr>
        <p:spPr bwMode="auto">
          <a:xfrm>
            <a:off x="250825" y="620713"/>
            <a:ext cx="43576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lang="en-US" altLang="ko-KR" sz="3200" b="1">
                <a:solidFill>
                  <a:srgbClr val="008000"/>
                </a:solidFill>
                <a:latin typeface="Book Antiqua" pitchFamily="18" charset="0"/>
                <a:ea typeface="휴먼매직체" pitchFamily="18" charset="-127"/>
              </a:rPr>
              <a:t>Permanent Magnet</a:t>
            </a:r>
            <a:r>
              <a:rPr lang="en-US" altLang="ja-JP" sz="3200">
                <a:solidFill>
                  <a:srgbClr val="008000"/>
                </a:solidFill>
                <a:latin typeface="Book Antiqua" pitchFamily="18" charset="0"/>
                <a:ea typeface="휴먼매직체" pitchFamily="18" charset="-127"/>
              </a:rPr>
              <a:t> </a:t>
            </a:r>
          </a:p>
        </p:txBody>
      </p:sp>
      <p:graphicFrame>
        <p:nvGraphicFramePr>
          <p:cNvPr id="96270" name="Object 30"/>
          <p:cNvGraphicFramePr>
            <a:graphicFrameLocks noChangeAspect="1"/>
          </p:cNvGraphicFramePr>
          <p:nvPr/>
        </p:nvGraphicFramePr>
        <p:xfrm>
          <a:off x="3014663" y="1214438"/>
          <a:ext cx="3498850" cy="558800"/>
        </p:xfrm>
        <a:graphic>
          <a:graphicData uri="http://schemas.openxmlformats.org/presentationml/2006/ole">
            <p:oleObj spid="_x0000_s96270" name="수식" r:id="rId9" imgW="1434960" imgH="228600" progId="Equation.3">
              <p:embed/>
            </p:oleObj>
          </a:graphicData>
        </a:graphic>
      </p:graphicFrame>
      <p:graphicFrame>
        <p:nvGraphicFramePr>
          <p:cNvPr id="96271" name="Object 38"/>
          <p:cNvGraphicFramePr>
            <a:graphicFrameLocks noChangeAspect="1"/>
          </p:cNvGraphicFramePr>
          <p:nvPr/>
        </p:nvGraphicFramePr>
        <p:xfrm>
          <a:off x="28575" y="5857875"/>
          <a:ext cx="3427413" cy="525463"/>
        </p:xfrm>
        <a:graphic>
          <a:graphicData uri="http://schemas.openxmlformats.org/presentationml/2006/ole">
            <p:oleObj spid="_x0000_s96271" name="수식" r:id="rId10" imgW="1498320" imgH="228600" progId="Equation.3">
              <p:embed/>
            </p:oleObj>
          </a:graphicData>
        </a:graphic>
      </p:graphicFrame>
      <p:graphicFrame>
        <p:nvGraphicFramePr>
          <p:cNvPr id="96272" name="Object 34"/>
          <p:cNvGraphicFramePr>
            <a:graphicFrameLocks noChangeAspect="1"/>
          </p:cNvGraphicFramePr>
          <p:nvPr/>
        </p:nvGraphicFramePr>
        <p:xfrm>
          <a:off x="5429250" y="5857875"/>
          <a:ext cx="3714750" cy="568325"/>
        </p:xfrm>
        <a:graphic>
          <a:graphicData uri="http://schemas.openxmlformats.org/presentationml/2006/ole">
            <p:oleObj spid="_x0000_s96272" name="수식" r:id="rId11" imgW="149832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79388" y="1196975"/>
            <a:ext cx="8964612" cy="4752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altLang="ko-KR" b="1" smtClean="0">
                <a:solidFill>
                  <a:srgbClr val="FF0000"/>
                </a:solidFill>
                <a:latin typeface="Book Antiqua" pitchFamily="18" charset="0"/>
              </a:rPr>
              <a:t>Low Energy Heavy-Ion Beam Facility for fast neutron production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altLang="ko-KR" b="1" smtClean="0">
                <a:solidFill>
                  <a:schemeClr val="accent2"/>
                </a:solidFill>
                <a:latin typeface="Book Antiqua" pitchFamily="18" charset="0"/>
                <a:sym typeface="Wingdings" pitchFamily="2" charset="2"/>
              </a:rPr>
              <a:t>Fast Neutron Radiography &amp; </a:t>
            </a:r>
            <a:r>
              <a:rPr lang="en-US" altLang="ko-KR" b="1" smtClean="0">
                <a:solidFill>
                  <a:schemeClr val="accent2"/>
                </a:solidFill>
                <a:latin typeface="Book Antiqua" pitchFamily="18" charset="0"/>
              </a:rPr>
              <a:t>Applications 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altLang="ko-KR" b="1" smtClean="0">
                <a:solidFill>
                  <a:srgbClr val="008000"/>
                </a:solidFill>
                <a:latin typeface="Book Antiqua" pitchFamily="18" charset="0"/>
              </a:rPr>
              <a:t>Superconducting ECR Ion Source and Prototype ECR Ion Source Project at KBSI</a:t>
            </a:r>
          </a:p>
          <a:p>
            <a:pPr marL="609600" indent="-609600">
              <a:lnSpc>
                <a:spcPct val="120000"/>
              </a:lnSpc>
              <a:buFontTx/>
              <a:buAutoNum type="arabicPeriod"/>
            </a:pPr>
            <a:r>
              <a:rPr lang="en-US" altLang="ko-KR" b="1" smtClean="0">
                <a:solidFill>
                  <a:srgbClr val="9933FF"/>
                </a:solidFill>
                <a:latin typeface="Book Antiqua" pitchFamily="18" charset="0"/>
              </a:rPr>
              <a:t>Current Status and Prospects</a:t>
            </a:r>
          </a:p>
        </p:txBody>
      </p:sp>
      <p:grpSp>
        <p:nvGrpSpPr>
          <p:cNvPr id="70659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70660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0661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98307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8308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pic>
        <p:nvPicPr>
          <p:cNvPr id="98309" name="Picture 5" descr="UNI0000075431a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125538"/>
            <a:ext cx="8569325" cy="5216525"/>
          </a:xfrm>
          <a:prstGeom prst="rect">
            <a:avLst/>
          </a:prstGeom>
          <a:noFill/>
        </p:spPr>
      </p:pic>
      <p:sp>
        <p:nvSpPr>
          <p:cNvPr id="98310" name="Text Box 70"/>
          <p:cNvSpPr txBox="1">
            <a:spLocks noChangeArrowheads="1"/>
          </p:cNvSpPr>
          <p:nvPr/>
        </p:nvSpPr>
        <p:spPr bwMode="auto">
          <a:xfrm>
            <a:off x="179388" y="549275"/>
            <a:ext cx="6408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lang="en-US" altLang="ko-KR" sz="3200" b="1">
                <a:solidFill>
                  <a:srgbClr val="008000"/>
                </a:solidFill>
                <a:latin typeface="Book Antiqua" pitchFamily="18" charset="0"/>
                <a:ea typeface="휴먼매직체" pitchFamily="18" charset="-127"/>
              </a:rPr>
              <a:t>Permanent Magnet</a:t>
            </a:r>
            <a:r>
              <a:rPr lang="en-US" altLang="ja-JP" sz="3200" b="1">
                <a:solidFill>
                  <a:srgbClr val="008000"/>
                </a:solidFill>
                <a:latin typeface="Book Antiqua" pitchFamily="18" charset="0"/>
                <a:ea typeface="휴먼매직체" pitchFamily="18" charset="-127"/>
              </a:rPr>
              <a:t> </a:t>
            </a:r>
            <a:r>
              <a:rPr lang="en-US" altLang="ko-KR" sz="3200" b="1">
                <a:solidFill>
                  <a:srgbClr val="008000"/>
                </a:solidFill>
                <a:latin typeface="Book Antiqua" pitchFamily="18" charset="0"/>
                <a:ea typeface="휴먼매직체" pitchFamily="18" charset="-127"/>
              </a:rPr>
              <a:t>&amp; Structure</a:t>
            </a:r>
            <a:endParaRPr lang="en-US" altLang="ja-JP" sz="3200" b="1">
              <a:solidFill>
                <a:srgbClr val="008000"/>
              </a:solidFill>
              <a:latin typeface="Book Antiqua" pitchFamily="18" charset="0"/>
              <a:ea typeface="휴먼매직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99331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99332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grpSp>
        <p:nvGrpSpPr>
          <p:cNvPr id="99333" name="Group 50"/>
          <p:cNvGrpSpPr>
            <a:grpSpLocks/>
          </p:cNvGrpSpPr>
          <p:nvPr/>
        </p:nvGrpSpPr>
        <p:grpSpPr bwMode="auto">
          <a:xfrm>
            <a:off x="179388" y="620713"/>
            <a:ext cx="6097587" cy="500062"/>
            <a:chOff x="137" y="409"/>
            <a:chExt cx="3841" cy="315"/>
          </a:xfrm>
        </p:grpSpPr>
        <p:pic>
          <p:nvPicPr>
            <p:cNvPr id="99334" name="그림 12" descr="경영타이틀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" y="409"/>
              <a:ext cx="384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5" name="Rectangle 7"/>
            <p:cNvSpPr>
              <a:spLocks noChangeArrowheads="1"/>
            </p:cNvSpPr>
            <p:nvPr/>
          </p:nvSpPr>
          <p:spPr bwMode="auto">
            <a:xfrm>
              <a:off x="313" y="419"/>
              <a:ext cx="29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>
                <a:buFont typeface="Wingdings" pitchFamily="2" charset="2"/>
                <a:buNone/>
              </a:pPr>
              <a:r>
                <a:rPr kumimoji="0" lang="ko-KR" altLang="en-US" sz="2000" b="1">
                  <a:solidFill>
                    <a:schemeClr val="bg1"/>
                  </a:solidFill>
                </a:rPr>
                <a:t>테스트 벤치 구축</a:t>
              </a:r>
              <a:endParaRPr kumimoji="0" lang="ko-KR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9933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>
              <a:buFont typeface="Wingdings" pitchFamily="2" charset="2"/>
              <a:buChar char="v"/>
            </a:pPr>
            <a:endParaRPr kumimoji="0" lang="ko-KR" altLang="en-US"/>
          </a:p>
        </p:txBody>
      </p:sp>
      <p:grpSp>
        <p:nvGrpSpPr>
          <p:cNvPr id="99337" name="그룹 27"/>
          <p:cNvGrpSpPr>
            <a:grpSpLocks/>
          </p:cNvGrpSpPr>
          <p:nvPr/>
        </p:nvGrpSpPr>
        <p:grpSpPr bwMode="auto">
          <a:xfrm>
            <a:off x="3132138" y="2420938"/>
            <a:ext cx="5522912" cy="3846512"/>
            <a:chOff x="357158" y="1500174"/>
            <a:chExt cx="4306452" cy="3000396"/>
          </a:xfrm>
        </p:grpSpPr>
        <p:pic>
          <p:nvPicPr>
            <p:cNvPr id="99338" name="Picture 4" descr="C:\Documents and Settings\Administrator\바탕 화면\(2008-11-07)발표자료준비\크기변환_00013.jpg"/>
            <p:cNvPicPr>
              <a:picLocks noChangeAspect="1" noChangeArrowheads="1"/>
            </p:cNvPicPr>
            <p:nvPr/>
          </p:nvPicPr>
          <p:blipFill>
            <a:blip r:embed="rId4"/>
            <a:srcRect l="6345" t="9480" r="7658" b="983"/>
            <a:stretch>
              <a:fillRect/>
            </a:stretch>
          </p:blipFill>
          <p:spPr bwMode="auto">
            <a:xfrm>
              <a:off x="357158" y="1500174"/>
              <a:ext cx="4306452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339" name="TextBox 17"/>
            <p:cNvSpPr txBox="1">
              <a:spLocks noChangeArrowheads="1"/>
            </p:cNvSpPr>
            <p:nvPr/>
          </p:nvSpPr>
          <p:spPr bwMode="auto">
            <a:xfrm>
              <a:off x="2143364" y="1642578"/>
              <a:ext cx="1537400" cy="26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>
                <a:buFont typeface="Wingdings" pitchFamily="2" charset="2"/>
                <a:buNone/>
              </a:pPr>
              <a:r>
                <a:rPr kumimoji="0" lang="en-US" altLang="ko-KR" sz="1600"/>
                <a:t>Movement System</a:t>
              </a:r>
            </a:p>
          </p:txBody>
        </p:sp>
        <p:sp>
          <p:nvSpPr>
            <p:cNvPr id="99340" name="TextBox 18"/>
            <p:cNvSpPr txBox="1">
              <a:spLocks noChangeArrowheads="1"/>
            </p:cNvSpPr>
            <p:nvPr/>
          </p:nvSpPr>
          <p:spPr bwMode="auto">
            <a:xfrm>
              <a:off x="2785804" y="3500025"/>
              <a:ext cx="909814" cy="262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>
                <a:buFont typeface="Wingdings" pitchFamily="2" charset="2"/>
                <a:buNone/>
              </a:pPr>
              <a:r>
                <a:rPr kumimoji="0" lang="en-US" altLang="ko-KR" sz="1600"/>
                <a:t>Hall Probe</a:t>
              </a:r>
            </a:p>
          </p:txBody>
        </p:sp>
        <p:sp>
          <p:nvSpPr>
            <p:cNvPr id="99341" name="TextBox 19"/>
            <p:cNvSpPr txBox="1">
              <a:spLocks noChangeArrowheads="1"/>
            </p:cNvSpPr>
            <p:nvPr/>
          </p:nvSpPr>
          <p:spPr bwMode="auto">
            <a:xfrm>
              <a:off x="2929393" y="3857893"/>
              <a:ext cx="1100442" cy="26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>
                <a:buFont typeface="Wingdings" pitchFamily="2" charset="2"/>
                <a:buNone/>
              </a:pPr>
              <a:r>
                <a:rPr kumimoji="0" lang="en-US" altLang="ko-KR" sz="1600"/>
                <a:t>Gauss Meter</a:t>
              </a:r>
            </a:p>
          </p:txBody>
        </p:sp>
        <p:cxnSp>
          <p:nvCxnSpPr>
            <p:cNvPr id="23" name="직선 화살표 연결선 22"/>
            <p:cNvCxnSpPr>
              <a:stCxn id="99339" idx="2"/>
            </p:cNvCxnSpPr>
            <p:nvPr/>
          </p:nvCxnSpPr>
          <p:spPr>
            <a:xfrm rot="5400000">
              <a:off x="2176057" y="1731291"/>
              <a:ext cx="593145" cy="945711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 rot="5400000" flipH="1" flipV="1">
              <a:off x="2928657" y="3142789"/>
              <a:ext cx="642676" cy="71795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>
              <a:stCxn id="99341" idx="1"/>
            </p:cNvCxnSpPr>
            <p:nvPr/>
          </p:nvCxnSpPr>
          <p:spPr>
            <a:xfrm rot="10800000" flipV="1">
              <a:off x="2285716" y="3989153"/>
              <a:ext cx="643678" cy="82966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45" name="TextBox 32"/>
          <p:cNvSpPr txBox="1">
            <a:spLocks noChangeArrowheads="1"/>
          </p:cNvSpPr>
          <p:nvPr/>
        </p:nvSpPr>
        <p:spPr bwMode="auto">
          <a:xfrm>
            <a:off x="4592638" y="1341438"/>
            <a:ext cx="45513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>
              <a:lnSpc>
                <a:spcPct val="150000"/>
              </a:lnSpc>
              <a:buFontTx/>
              <a:buChar char="-"/>
            </a:pPr>
            <a:r>
              <a:rPr kumimoji="0" lang="ko-KR" altLang="en-US" sz="1600"/>
              <a:t> 테스트 벤치 구축 완료</a:t>
            </a:r>
          </a:p>
          <a:p>
            <a:pPr latinLnBrk="0">
              <a:lnSpc>
                <a:spcPct val="150000"/>
              </a:lnSpc>
              <a:buFontTx/>
              <a:buChar char="-"/>
            </a:pPr>
            <a:r>
              <a:rPr kumimoji="0" lang="ko-KR" altLang="en-US" sz="1600"/>
              <a:t> </a:t>
            </a:r>
            <a:r>
              <a:rPr kumimoji="0" lang="en-US" altLang="ko-KR" sz="1600"/>
              <a:t>2.45 GHz Proteptype ECR </a:t>
            </a:r>
            <a:r>
              <a:rPr kumimoji="0" lang="ko-KR" altLang="en-US" sz="1600"/>
              <a:t>이온원 자기장 측정</a:t>
            </a:r>
          </a:p>
        </p:txBody>
      </p:sp>
      <p:pic>
        <p:nvPicPr>
          <p:cNvPr id="99346" name="Picture 18" descr="EMB00000a543ba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68413"/>
            <a:ext cx="4284663" cy="2808287"/>
          </a:xfrm>
          <a:prstGeom prst="rect">
            <a:avLst/>
          </a:prstGeom>
          <a:noFill/>
        </p:spPr>
      </p:pic>
      <p:pic>
        <p:nvPicPr>
          <p:cNvPr id="99347" name="Picture 19" descr="UNI00000a543ba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149725"/>
            <a:ext cx="2376487" cy="15573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100355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0356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84313"/>
            <a:ext cx="45720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03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484313"/>
            <a:ext cx="4246562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0359" name="Group 50"/>
          <p:cNvGrpSpPr>
            <a:grpSpLocks/>
          </p:cNvGrpSpPr>
          <p:nvPr/>
        </p:nvGrpSpPr>
        <p:grpSpPr bwMode="auto">
          <a:xfrm>
            <a:off x="130175" y="625475"/>
            <a:ext cx="6097588" cy="500063"/>
            <a:chOff x="137" y="409"/>
            <a:chExt cx="3841" cy="315"/>
          </a:xfrm>
        </p:grpSpPr>
        <p:pic>
          <p:nvPicPr>
            <p:cNvPr id="100360" name="그림 12" descr="경영타이틀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7" y="409"/>
              <a:ext cx="384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0361" name="Rectangle 7"/>
            <p:cNvSpPr>
              <a:spLocks noChangeArrowheads="1"/>
            </p:cNvSpPr>
            <p:nvPr/>
          </p:nvSpPr>
          <p:spPr bwMode="auto">
            <a:xfrm>
              <a:off x="313" y="419"/>
              <a:ext cx="29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>
                <a:buFont typeface="Wingdings" pitchFamily="2" charset="2"/>
                <a:buNone/>
              </a:pPr>
              <a:r>
                <a:rPr kumimoji="0" lang="ko-KR" altLang="en-US" sz="2000">
                  <a:solidFill>
                    <a:schemeClr val="bg1"/>
                  </a:solidFill>
                </a:rPr>
                <a:t>측정결과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102403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2404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pic>
        <p:nvPicPr>
          <p:cNvPr id="102405" name="Picture 5" descr="UNI0000075431a0"/>
          <p:cNvPicPr>
            <a:picLocks noChangeAspect="1" noChangeArrowheads="1"/>
          </p:cNvPicPr>
          <p:nvPr/>
        </p:nvPicPr>
        <p:blipFill>
          <a:blip r:embed="rId3">
            <a:lum bright="-30000" contrast="4000"/>
          </a:blip>
          <a:srcRect/>
          <a:stretch>
            <a:fillRect/>
          </a:stretch>
        </p:blipFill>
        <p:spPr bwMode="auto">
          <a:xfrm>
            <a:off x="34925" y="1144588"/>
            <a:ext cx="8640763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406" name="Group 50"/>
          <p:cNvGrpSpPr>
            <a:grpSpLocks/>
          </p:cNvGrpSpPr>
          <p:nvPr/>
        </p:nvGrpSpPr>
        <p:grpSpPr bwMode="auto">
          <a:xfrm>
            <a:off x="192088" y="620713"/>
            <a:ext cx="6097587" cy="500062"/>
            <a:chOff x="137" y="409"/>
            <a:chExt cx="3841" cy="315"/>
          </a:xfrm>
        </p:grpSpPr>
        <p:pic>
          <p:nvPicPr>
            <p:cNvPr id="102407" name="그림 12" descr="경영타이틀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" y="409"/>
              <a:ext cx="384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08" name="Rectangle 7"/>
            <p:cNvSpPr>
              <a:spLocks noChangeArrowheads="1"/>
            </p:cNvSpPr>
            <p:nvPr/>
          </p:nvSpPr>
          <p:spPr bwMode="auto">
            <a:xfrm>
              <a:off x="313" y="419"/>
              <a:ext cx="29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>
                <a:buFont typeface="Wingdings" pitchFamily="2" charset="2"/>
                <a:buNone/>
              </a:pPr>
              <a:r>
                <a:rPr kumimoji="0" lang="en-US" altLang="ko-KR" sz="2000">
                  <a:solidFill>
                    <a:schemeClr val="bg1"/>
                  </a:solidFill>
                </a:rPr>
                <a:t>2.45GHz </a:t>
              </a:r>
              <a:r>
                <a:rPr kumimoji="0" lang="ko-KR" altLang="en-US" sz="2000">
                  <a:solidFill>
                    <a:schemeClr val="bg1"/>
                  </a:solidFill>
                </a:rPr>
                <a:t>안테나 마이크로웨이브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103427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3428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pic>
        <p:nvPicPr>
          <p:cNvPr id="103429" name="Picture 5" descr="UNI0000075431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6732588" cy="3917950"/>
          </a:xfrm>
          <a:prstGeom prst="rect">
            <a:avLst/>
          </a:prstGeom>
          <a:noFill/>
        </p:spPr>
      </p:pic>
      <p:grpSp>
        <p:nvGrpSpPr>
          <p:cNvPr id="103430" name="Group 6"/>
          <p:cNvGrpSpPr>
            <a:grpSpLocks/>
          </p:cNvGrpSpPr>
          <p:nvPr/>
        </p:nvGrpSpPr>
        <p:grpSpPr bwMode="auto">
          <a:xfrm>
            <a:off x="5832475" y="1628775"/>
            <a:ext cx="3311525" cy="4683125"/>
            <a:chOff x="3674" y="1026"/>
            <a:chExt cx="2086" cy="2950"/>
          </a:xfrm>
        </p:grpSpPr>
        <p:pic>
          <p:nvPicPr>
            <p:cNvPr id="103431" name="Picture 7" descr="IMG_19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74" y="2411"/>
              <a:ext cx="2086" cy="1565"/>
            </a:xfrm>
            <a:prstGeom prst="rect">
              <a:avLst/>
            </a:prstGeom>
            <a:noFill/>
          </p:spPr>
        </p:pic>
        <p:pic>
          <p:nvPicPr>
            <p:cNvPr id="103432" name="Picture 8" descr="IMG_192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8" y="1026"/>
              <a:ext cx="1542" cy="1389"/>
            </a:xfrm>
            <a:prstGeom prst="rect">
              <a:avLst/>
            </a:prstGeom>
            <a:noFill/>
          </p:spPr>
        </p:pic>
      </p:grpSp>
      <p:grpSp>
        <p:nvGrpSpPr>
          <p:cNvPr id="103433" name="Group 50"/>
          <p:cNvGrpSpPr>
            <a:grpSpLocks/>
          </p:cNvGrpSpPr>
          <p:nvPr/>
        </p:nvGrpSpPr>
        <p:grpSpPr bwMode="auto">
          <a:xfrm>
            <a:off x="219075" y="627063"/>
            <a:ext cx="6097588" cy="500062"/>
            <a:chOff x="137" y="409"/>
            <a:chExt cx="3841" cy="315"/>
          </a:xfrm>
        </p:grpSpPr>
        <p:pic>
          <p:nvPicPr>
            <p:cNvPr id="103434" name="그림 12" descr="경영타이틀.gif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37" y="409"/>
              <a:ext cx="384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35" name="Rectangle 7"/>
            <p:cNvSpPr>
              <a:spLocks noChangeArrowheads="1"/>
            </p:cNvSpPr>
            <p:nvPr/>
          </p:nvSpPr>
          <p:spPr bwMode="auto">
            <a:xfrm>
              <a:off x="313" y="420"/>
              <a:ext cx="29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>
                <a:buFont typeface="Wingdings" pitchFamily="2" charset="2"/>
                <a:buNone/>
              </a:pPr>
              <a:r>
                <a:rPr kumimoji="0" lang="en-US" altLang="ko-KR" sz="2000">
                  <a:solidFill>
                    <a:schemeClr val="bg1"/>
                  </a:solidFill>
                </a:rPr>
                <a:t>Chamber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104451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4452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grpSp>
        <p:nvGrpSpPr>
          <p:cNvPr id="104453" name="Group 50"/>
          <p:cNvGrpSpPr>
            <a:grpSpLocks/>
          </p:cNvGrpSpPr>
          <p:nvPr/>
        </p:nvGrpSpPr>
        <p:grpSpPr bwMode="auto">
          <a:xfrm>
            <a:off x="130175" y="620713"/>
            <a:ext cx="6097588" cy="500062"/>
            <a:chOff x="137" y="409"/>
            <a:chExt cx="3841" cy="315"/>
          </a:xfrm>
        </p:grpSpPr>
        <p:pic>
          <p:nvPicPr>
            <p:cNvPr id="104454" name="그림 12" descr="경영타이틀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" y="409"/>
              <a:ext cx="384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55" name="Rectangle 7"/>
            <p:cNvSpPr>
              <a:spLocks noChangeArrowheads="1"/>
            </p:cNvSpPr>
            <p:nvPr/>
          </p:nvSpPr>
          <p:spPr bwMode="auto">
            <a:xfrm>
              <a:off x="313" y="419"/>
              <a:ext cx="29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>
                <a:buFont typeface="Wingdings" pitchFamily="2" charset="2"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</a:rPr>
                <a:t>Prototype ECR </a:t>
              </a:r>
              <a:r>
                <a:rPr kumimoji="0" lang="ko-KR" altLang="en-US" sz="2000" b="1">
                  <a:solidFill>
                    <a:schemeClr val="bg1"/>
                  </a:solidFill>
                </a:rPr>
                <a:t>이온원</a:t>
              </a:r>
              <a:endParaRPr kumimoji="0" lang="ko-KR" altLang="en-US" sz="2000">
                <a:solidFill>
                  <a:schemeClr val="bg1"/>
                </a:solidFill>
              </a:endParaRPr>
            </a:p>
          </p:txBody>
        </p:sp>
      </p:grpSp>
      <p:pic>
        <p:nvPicPr>
          <p:cNvPr id="104456" name="Picture 3" descr="C:\Documents and Settings\Administrator\바탕 화면\(2008-11-07)발표자료준비\크기변환_IMG_1925.jpg"/>
          <p:cNvPicPr>
            <a:picLocks noChangeAspect="1" noChangeArrowheads="1"/>
          </p:cNvPicPr>
          <p:nvPr/>
        </p:nvPicPr>
        <p:blipFill>
          <a:blip r:embed="rId4" cstate="print"/>
          <a:srcRect l="11153" r="15898"/>
          <a:stretch>
            <a:fillRect/>
          </a:stretch>
        </p:blipFill>
        <p:spPr bwMode="auto">
          <a:xfrm>
            <a:off x="714375" y="1643063"/>
            <a:ext cx="44291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7" name="TextBox 8"/>
          <p:cNvSpPr txBox="1">
            <a:spLocks noChangeArrowheads="1"/>
          </p:cNvSpPr>
          <p:nvPr/>
        </p:nvSpPr>
        <p:spPr bwMode="auto">
          <a:xfrm>
            <a:off x="5357813" y="3786188"/>
            <a:ext cx="3286125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>
              <a:lnSpc>
                <a:spcPct val="150000"/>
              </a:lnSpc>
              <a:buFontTx/>
              <a:buChar char="-"/>
            </a:pPr>
            <a:r>
              <a:rPr kumimoji="0" lang="ko-KR" altLang="en-US" sz="1600"/>
              <a:t> </a:t>
            </a:r>
            <a:r>
              <a:rPr kumimoji="0" lang="en-US" altLang="ko-KR" sz="1600"/>
              <a:t>Prototype ECR</a:t>
            </a:r>
            <a:r>
              <a:rPr kumimoji="0" lang="ko-KR" altLang="en-US" sz="1600"/>
              <a:t>용 영구자석 제작</a:t>
            </a:r>
          </a:p>
          <a:p>
            <a:pPr latinLnBrk="0">
              <a:lnSpc>
                <a:spcPct val="150000"/>
              </a:lnSpc>
              <a:buFont typeface="Wingdings" pitchFamily="2" charset="2"/>
              <a:buNone/>
            </a:pPr>
            <a:r>
              <a:rPr kumimoji="0" lang="en-US" altLang="ko-KR" sz="1600"/>
              <a:t>- </a:t>
            </a:r>
            <a:r>
              <a:rPr kumimoji="0" lang="ko-KR" altLang="en-US" sz="1600"/>
              <a:t>고주파 발생기 제작</a:t>
            </a:r>
          </a:p>
          <a:p>
            <a:pPr latinLnBrk="0">
              <a:lnSpc>
                <a:spcPct val="150000"/>
              </a:lnSpc>
              <a:buFontTx/>
              <a:buChar char="-"/>
            </a:pPr>
            <a:r>
              <a:rPr kumimoji="0" lang="ko-KR" altLang="en-US" sz="1600"/>
              <a:t> 이온화 챔버 하우징 제작</a:t>
            </a:r>
          </a:p>
          <a:p>
            <a:pPr latinLnBrk="0">
              <a:lnSpc>
                <a:spcPct val="150000"/>
              </a:lnSpc>
              <a:buFontTx/>
              <a:buChar char="-"/>
            </a:pPr>
            <a:r>
              <a:rPr kumimoji="0" lang="ko-KR" altLang="en-US" sz="1600"/>
              <a:t> 진공 및 가스 조절 장치 제작</a:t>
            </a:r>
          </a:p>
          <a:p>
            <a:pPr latinLnBrk="0">
              <a:lnSpc>
                <a:spcPct val="150000"/>
              </a:lnSpc>
              <a:buFontTx/>
              <a:buChar char="-"/>
            </a:pPr>
            <a:r>
              <a:rPr kumimoji="0" lang="ko-KR" altLang="en-US" sz="1600"/>
              <a:t> 플라즈마 실험 다음 주 진행</a:t>
            </a:r>
          </a:p>
        </p:txBody>
      </p:sp>
      <p:pic>
        <p:nvPicPr>
          <p:cNvPr id="104458" name="Picture 2434" descr="00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1557338"/>
            <a:ext cx="3033713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아래쪽 화살표 10"/>
          <p:cNvSpPr/>
          <p:nvPr/>
        </p:nvSpPr>
        <p:spPr>
          <a:xfrm rot="4940697">
            <a:off x="5095875" y="1770063"/>
            <a:ext cx="357187" cy="1214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buFont typeface="Wingdings" pitchFamily="2" charset="2"/>
              <a:buChar char="v"/>
              <a:defRPr/>
            </a:pPr>
            <a:endParaRPr kumimoji="0" lang="ko-KR" altLang="en-US"/>
          </a:p>
        </p:txBody>
      </p:sp>
      <p:sp>
        <p:nvSpPr>
          <p:cNvPr id="104460" name="TextBox 11"/>
          <p:cNvSpPr txBox="1">
            <a:spLocks noChangeArrowheads="1"/>
          </p:cNvSpPr>
          <p:nvPr/>
        </p:nvSpPr>
        <p:spPr bwMode="auto">
          <a:xfrm>
            <a:off x="500063" y="1785938"/>
            <a:ext cx="1484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</a:pPr>
            <a:r>
              <a:rPr kumimoji="0" lang="ko-KR" altLang="en-US" sz="1600"/>
              <a:t>고주파 발생기</a:t>
            </a:r>
          </a:p>
        </p:txBody>
      </p:sp>
      <p:cxnSp>
        <p:nvCxnSpPr>
          <p:cNvPr id="13" name="직선 화살표 연결선 12"/>
          <p:cNvCxnSpPr>
            <a:stCxn id="104460" idx="2"/>
          </p:cNvCxnSpPr>
          <p:nvPr/>
        </p:nvCxnSpPr>
        <p:spPr>
          <a:xfrm rot="16200000" flipH="1">
            <a:off x="1504950" y="1862138"/>
            <a:ext cx="233363" cy="75723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104465" idx="2"/>
          </p:cNvCxnSpPr>
          <p:nvPr/>
        </p:nvCxnSpPr>
        <p:spPr>
          <a:xfrm rot="5400000">
            <a:off x="2480469" y="2501107"/>
            <a:ext cx="2876550" cy="112236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63" name="TextBox 18"/>
          <p:cNvSpPr txBox="1">
            <a:spLocks noChangeArrowheads="1"/>
          </p:cNvSpPr>
          <p:nvPr/>
        </p:nvSpPr>
        <p:spPr bwMode="auto">
          <a:xfrm>
            <a:off x="1250950" y="1285875"/>
            <a:ext cx="19637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</a:pPr>
            <a:r>
              <a:rPr kumimoji="0" lang="ko-KR" altLang="en-US" sz="1600"/>
              <a:t>이온화 챔버 하우징</a:t>
            </a:r>
          </a:p>
        </p:txBody>
      </p:sp>
      <p:cxnSp>
        <p:nvCxnSpPr>
          <p:cNvPr id="20" name="직선 화살표 연결선 19"/>
          <p:cNvCxnSpPr>
            <a:stCxn id="104463" idx="2"/>
          </p:cNvCxnSpPr>
          <p:nvPr/>
        </p:nvCxnSpPr>
        <p:spPr>
          <a:xfrm rot="16200000" flipH="1">
            <a:off x="2213769" y="1642269"/>
            <a:ext cx="876300" cy="83978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65" name="TextBox 25"/>
          <p:cNvSpPr txBox="1">
            <a:spLocks noChangeArrowheads="1"/>
          </p:cNvSpPr>
          <p:nvPr/>
        </p:nvSpPr>
        <p:spPr bwMode="auto">
          <a:xfrm>
            <a:off x="3459163" y="1285875"/>
            <a:ext cx="2041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</a:pPr>
            <a:r>
              <a:rPr kumimoji="0" lang="ko-KR" altLang="en-US" sz="1600"/>
              <a:t>가스 공급</a:t>
            </a:r>
            <a:r>
              <a:rPr kumimoji="0" lang="en-US" altLang="ko-KR" sz="1600"/>
              <a:t>/</a:t>
            </a:r>
            <a:r>
              <a:rPr kumimoji="0" lang="ko-KR" altLang="en-US" sz="1600"/>
              <a:t>조절 장치</a:t>
            </a:r>
          </a:p>
        </p:txBody>
      </p:sp>
      <p:cxnSp>
        <p:nvCxnSpPr>
          <p:cNvPr id="27" name="직선 화살표 연결선 26"/>
          <p:cNvCxnSpPr>
            <a:stCxn id="104465" idx="2"/>
          </p:cNvCxnSpPr>
          <p:nvPr/>
        </p:nvCxnSpPr>
        <p:spPr>
          <a:xfrm rot="5400000">
            <a:off x="3980656" y="1500982"/>
            <a:ext cx="376237" cy="6223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04465" idx="2"/>
          </p:cNvCxnSpPr>
          <p:nvPr/>
        </p:nvCxnSpPr>
        <p:spPr>
          <a:xfrm rot="5400000">
            <a:off x="3944938" y="1751013"/>
            <a:ext cx="661987" cy="407987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68" name="TextBox 37"/>
          <p:cNvSpPr txBox="1">
            <a:spLocks noChangeArrowheads="1"/>
          </p:cNvSpPr>
          <p:nvPr/>
        </p:nvSpPr>
        <p:spPr bwMode="auto">
          <a:xfrm>
            <a:off x="295275" y="2643188"/>
            <a:ext cx="1562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>
              <a:buFont typeface="Wingdings" pitchFamily="2" charset="2"/>
              <a:buNone/>
            </a:pPr>
            <a:r>
              <a:rPr kumimoji="0" lang="ko-KR" altLang="en-US" sz="1600"/>
              <a:t>고주파 발생</a:t>
            </a:r>
          </a:p>
          <a:p>
            <a:pPr latinLnBrk="0">
              <a:buFont typeface="Wingdings" pitchFamily="2" charset="2"/>
              <a:buNone/>
            </a:pPr>
            <a:r>
              <a:rPr kumimoji="0" lang="ko-KR" altLang="en-US" sz="1600"/>
              <a:t>측정</a:t>
            </a:r>
            <a:r>
              <a:rPr kumimoji="0" lang="en-US" altLang="ko-KR" sz="1600"/>
              <a:t>/</a:t>
            </a:r>
            <a:r>
              <a:rPr kumimoji="0" lang="ko-KR" altLang="en-US" sz="1600"/>
              <a:t>조절 장치</a:t>
            </a:r>
          </a:p>
        </p:txBody>
      </p:sp>
      <p:cxnSp>
        <p:nvCxnSpPr>
          <p:cNvPr id="39" name="직선 화살표 연결선 38"/>
          <p:cNvCxnSpPr>
            <a:stCxn id="104468" idx="3"/>
          </p:cNvCxnSpPr>
          <p:nvPr/>
        </p:nvCxnSpPr>
        <p:spPr>
          <a:xfrm flipV="1">
            <a:off x="1857375" y="2790825"/>
            <a:ext cx="1230313" cy="14446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70" name="TextBox 43"/>
          <p:cNvSpPr txBox="1">
            <a:spLocks noChangeArrowheads="1"/>
          </p:cNvSpPr>
          <p:nvPr/>
        </p:nvSpPr>
        <p:spPr bwMode="auto">
          <a:xfrm>
            <a:off x="5929313" y="1214438"/>
            <a:ext cx="2357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buFont typeface="Wingdings" pitchFamily="2" charset="2"/>
              <a:buNone/>
            </a:pPr>
            <a:r>
              <a:rPr kumimoji="0" lang="en-US" altLang="ko-KR" sz="1600"/>
              <a:t>ECR</a:t>
            </a:r>
            <a:r>
              <a:rPr kumimoji="0" lang="ko-KR" altLang="en-US" sz="1600"/>
              <a:t>용 영구자석 시스템</a:t>
            </a:r>
          </a:p>
        </p:txBody>
      </p:sp>
      <p:cxnSp>
        <p:nvCxnSpPr>
          <p:cNvPr id="45" name="직선 화살표 연결선 44"/>
          <p:cNvCxnSpPr>
            <a:stCxn id="104470" idx="2"/>
          </p:cNvCxnSpPr>
          <p:nvPr/>
        </p:nvCxnSpPr>
        <p:spPr>
          <a:xfrm rot="5400000">
            <a:off x="6688137" y="1579563"/>
            <a:ext cx="447675" cy="3937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105475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05476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grpSp>
        <p:nvGrpSpPr>
          <p:cNvPr id="105477" name="Group 50"/>
          <p:cNvGrpSpPr>
            <a:grpSpLocks/>
          </p:cNvGrpSpPr>
          <p:nvPr/>
        </p:nvGrpSpPr>
        <p:grpSpPr bwMode="auto">
          <a:xfrm>
            <a:off x="203200" y="552450"/>
            <a:ext cx="6097588" cy="500063"/>
            <a:chOff x="137" y="409"/>
            <a:chExt cx="3841" cy="315"/>
          </a:xfrm>
        </p:grpSpPr>
        <p:pic>
          <p:nvPicPr>
            <p:cNvPr id="105478" name="그림 12" descr="경영타이틀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" y="409"/>
              <a:ext cx="384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479" name="Rectangle 7"/>
            <p:cNvSpPr>
              <a:spLocks noChangeArrowheads="1"/>
            </p:cNvSpPr>
            <p:nvPr/>
          </p:nvSpPr>
          <p:spPr bwMode="auto">
            <a:xfrm>
              <a:off x="313" y="419"/>
              <a:ext cx="29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latinLnBrk="0">
                <a:buFont typeface="Wingdings" pitchFamily="2" charset="2"/>
                <a:buNone/>
              </a:pPr>
              <a:r>
                <a:rPr kumimoji="0" lang="en-US" altLang="ko-KR" sz="2000" b="1">
                  <a:solidFill>
                    <a:schemeClr val="bg1"/>
                  </a:solidFill>
                </a:rPr>
                <a:t>Prototype ECR </a:t>
              </a:r>
              <a:r>
                <a:rPr kumimoji="0" lang="ko-KR" altLang="en-US" sz="2000" b="1">
                  <a:solidFill>
                    <a:schemeClr val="bg1"/>
                  </a:solidFill>
                </a:rPr>
                <a:t>이온원 진공 테스트</a:t>
              </a:r>
              <a:endParaRPr kumimoji="0" lang="ko-KR" altLang="en-US" sz="2000">
                <a:solidFill>
                  <a:schemeClr val="bg1"/>
                </a:solidFill>
              </a:endParaRPr>
            </a:p>
          </p:txBody>
        </p:sp>
      </p:grpSp>
      <p:pic>
        <p:nvPicPr>
          <p:cNvPr id="105480" name="Picture 8" descr="IMG_20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738" y="1196975"/>
            <a:ext cx="9036050" cy="5191125"/>
          </a:xfrm>
          <a:prstGeom prst="rect">
            <a:avLst/>
          </a:prstGeom>
          <a:noFill/>
        </p:spPr>
      </p:pic>
      <p:pic>
        <p:nvPicPr>
          <p:cNvPr id="150529" name="Picture 1" descr="C:\Documents and Settings\jypark\바탕 화면\HIM\사진\IMG_19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2259" y="1000108"/>
            <a:ext cx="2721741" cy="2041306"/>
          </a:xfrm>
          <a:prstGeom prst="rect">
            <a:avLst/>
          </a:prstGeom>
          <a:noFill/>
        </p:spPr>
      </p:pic>
      <p:sp>
        <p:nvSpPr>
          <p:cNvPr id="105482" name="Line 10"/>
          <p:cNvSpPr>
            <a:spLocks noChangeShapeType="1"/>
          </p:cNvSpPr>
          <p:nvPr/>
        </p:nvSpPr>
        <p:spPr bwMode="auto">
          <a:xfrm flipH="1">
            <a:off x="4162425" y="1628775"/>
            <a:ext cx="2808288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12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1027" name="Picture 3" descr="I:\ex1.bmp"/>
          <p:cNvPicPr>
            <a:picLocks noChangeAspect="1" noChangeArrowheads="1"/>
          </p:cNvPicPr>
          <p:nvPr/>
        </p:nvPicPr>
        <p:blipFill>
          <a:blip r:embed="rId3"/>
          <a:srcRect l="13000" t="24959" b="25124"/>
          <a:stretch>
            <a:fillRect/>
          </a:stretch>
        </p:blipFill>
        <p:spPr bwMode="auto">
          <a:xfrm>
            <a:off x="428596" y="3214686"/>
            <a:ext cx="6215106" cy="3143272"/>
          </a:xfrm>
          <a:prstGeom prst="rect">
            <a:avLst/>
          </a:prstGeom>
          <a:noFill/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218747" y="627721"/>
            <a:ext cx="6097588" cy="500063"/>
            <a:chOff x="137" y="409"/>
            <a:chExt cx="3841" cy="315"/>
          </a:xfrm>
        </p:grpSpPr>
        <p:pic>
          <p:nvPicPr>
            <p:cNvPr id="3" name="그림 12" descr="경영타이틀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7" y="409"/>
              <a:ext cx="3841" cy="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313" y="419"/>
              <a:ext cx="290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buFont typeface="Wingdings" pitchFamily="2" charset="2"/>
                <a:buNone/>
              </a:pPr>
              <a:r>
                <a:rPr lang="en-US" altLang="ko-KR" sz="2000" b="1" dirty="0" smtClean="0">
                  <a:solidFill>
                    <a:schemeClr val="bg1"/>
                  </a:solidFill>
                </a:rPr>
                <a:t>Ion Beam </a:t>
              </a:r>
              <a:r>
                <a:rPr lang="en-US" altLang="ko-KR" sz="2000" b="1" dirty="0" smtClean="0">
                  <a:solidFill>
                    <a:schemeClr val="bg1"/>
                  </a:solidFill>
                </a:rPr>
                <a:t>Extraction</a:t>
              </a:r>
              <a:endParaRPr lang="ko-KR" alt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2" descr="C:\DOCUME~1\user\LOCALS~1\Temp\UNI00000fa411bc.gif"/>
          <p:cNvPicPr>
            <a:picLocks noChangeAspect="1" noChangeArrowheads="1"/>
          </p:cNvPicPr>
          <p:nvPr/>
        </p:nvPicPr>
        <p:blipFill>
          <a:blip r:embed="rId5"/>
          <a:srcRect r="67721" b="39189"/>
          <a:stretch>
            <a:fillRect/>
          </a:stretch>
        </p:blipFill>
        <p:spPr bwMode="auto">
          <a:xfrm>
            <a:off x="357158" y="1214422"/>
            <a:ext cx="2428863" cy="272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I:\ex.bmp"/>
          <p:cNvPicPr>
            <a:picLocks noChangeAspect="1" noChangeArrowheads="1"/>
          </p:cNvPicPr>
          <p:nvPr/>
        </p:nvPicPr>
        <p:blipFill>
          <a:blip r:embed="rId6"/>
          <a:srcRect l="1274" b="18519"/>
          <a:stretch>
            <a:fillRect/>
          </a:stretch>
        </p:blipFill>
        <p:spPr bwMode="auto">
          <a:xfrm>
            <a:off x="3626290" y="1142984"/>
            <a:ext cx="5412015" cy="3071834"/>
          </a:xfrm>
          <a:prstGeom prst="rect">
            <a:avLst/>
          </a:prstGeom>
          <a:noFill/>
        </p:spPr>
      </p:pic>
      <p:sp>
        <p:nvSpPr>
          <p:cNvPr id="9" name="직사각형 12"/>
          <p:cNvSpPr>
            <a:spLocks noChangeArrowheads="1"/>
          </p:cNvSpPr>
          <p:nvPr/>
        </p:nvSpPr>
        <p:spPr bwMode="auto">
          <a:xfrm>
            <a:off x="500034" y="5572140"/>
            <a:ext cx="7643812" cy="68326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altLang="ko-KR" sz="1600" dirty="0" smtClean="0"/>
              <a:t>-</a:t>
            </a:r>
            <a:r>
              <a:rPr lang="ko-KR" altLang="en-US" sz="1600" dirty="0" smtClean="0"/>
              <a:t> 참조 </a:t>
            </a:r>
            <a:r>
              <a:rPr lang="ko-KR" altLang="en-US" sz="1600" dirty="0"/>
              <a:t>가스로 </a:t>
            </a:r>
            <a:r>
              <a:rPr lang="en-US" altLang="ko-KR" sz="1600" dirty="0" err="1"/>
              <a:t>Ar</a:t>
            </a:r>
            <a:r>
              <a:rPr lang="ko-KR" altLang="en-US" sz="1600" dirty="0"/>
              <a:t>을 이용하여 </a:t>
            </a:r>
            <a:r>
              <a:rPr lang="en-US" altLang="ko-KR" sz="1600" dirty="0"/>
              <a:t>2.45GHz ECR </a:t>
            </a:r>
            <a:r>
              <a:rPr lang="ko-KR" altLang="en-US" sz="1600" dirty="0" err="1"/>
              <a:t>이온원의</a:t>
            </a:r>
            <a:r>
              <a:rPr lang="ko-KR" altLang="en-US" sz="1600" dirty="0"/>
              <a:t> 성능 평가</a:t>
            </a:r>
            <a:endParaRPr lang="en-US" altLang="ko-KR" sz="1600" dirty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Faradaycup</a:t>
            </a:r>
            <a:r>
              <a:rPr lang="ko-KR" altLang="en-US" sz="1600" dirty="0"/>
              <a:t>을 이용하여 출력이온의 전하량 </a:t>
            </a:r>
            <a:r>
              <a:rPr lang="ko-KR" altLang="en-US" sz="1600" dirty="0" smtClean="0"/>
              <a:t>측정</a:t>
            </a:r>
            <a:endParaRPr lang="en-US" altLang="ko-KR" sz="1600" dirty="0" smtClean="0"/>
          </a:p>
        </p:txBody>
      </p:sp>
      <p:sp>
        <p:nvSpPr>
          <p:cNvPr id="10" name="직사각형 12"/>
          <p:cNvSpPr>
            <a:spLocks noChangeArrowheads="1"/>
          </p:cNvSpPr>
          <p:nvPr/>
        </p:nvSpPr>
        <p:spPr bwMode="auto">
          <a:xfrm>
            <a:off x="4572000" y="3786190"/>
            <a:ext cx="4143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ko-KR" altLang="en-US" sz="1600" dirty="0" smtClean="0"/>
              <a:t>이온 빔 </a:t>
            </a:r>
            <a:r>
              <a:rPr lang="en-US" altLang="ko-KR" sz="1600" dirty="0" smtClean="0"/>
              <a:t>Extraction</a:t>
            </a:r>
            <a:r>
              <a:rPr lang="ko-KR" altLang="en-US" sz="1600" dirty="0" smtClean="0"/>
              <a:t> 결과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인가 전압 </a:t>
            </a:r>
            <a:r>
              <a:rPr lang="en-US" altLang="ko-KR" sz="1600" dirty="0" smtClean="0"/>
              <a:t>10kV)</a:t>
            </a:r>
            <a:endParaRPr lang="ko-KR" alt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65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6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57158" y="1428736"/>
            <a:ext cx="8208962" cy="4648200"/>
            <a:chOff x="249" y="1120"/>
            <a:chExt cx="5171" cy="292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11" y="1566"/>
              <a:ext cx="4309" cy="1245"/>
              <a:chOff x="839" y="1218"/>
              <a:chExt cx="4309" cy="1245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1186" y="1311"/>
                <a:ext cx="3584" cy="891"/>
                <a:chOff x="476" y="1434"/>
                <a:chExt cx="4944" cy="1815"/>
              </a:xfrm>
            </p:grpSpPr>
            <p:pic>
              <p:nvPicPr>
                <p:cNvPr id="62472" name="Picture 8" descr="neutron-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4029" t="10204" r="7478" b="26276"/>
                <a:stretch>
                  <a:fillRect/>
                </a:stretch>
              </p:blipFill>
              <p:spPr bwMode="auto">
                <a:xfrm>
                  <a:off x="521" y="1434"/>
                  <a:ext cx="4854" cy="1793"/>
                </a:xfrm>
                <a:prstGeom prst="rect">
                  <a:avLst/>
                </a:prstGeom>
                <a:noFill/>
              </p:spPr>
            </p:pic>
            <p:sp>
              <p:nvSpPr>
                <p:cNvPr id="62473" name="Rectangle 9"/>
                <p:cNvSpPr>
                  <a:spLocks noChangeArrowheads="1"/>
                </p:cNvSpPr>
                <p:nvPr/>
              </p:nvSpPr>
              <p:spPr bwMode="auto">
                <a:xfrm>
                  <a:off x="476" y="2478"/>
                  <a:ext cx="1043" cy="77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474" name="Rectangle 10"/>
                <p:cNvSpPr>
                  <a:spLocks noChangeArrowheads="1"/>
                </p:cNvSpPr>
                <p:nvPr/>
              </p:nvSpPr>
              <p:spPr bwMode="auto">
                <a:xfrm>
                  <a:off x="4059" y="1525"/>
                  <a:ext cx="1089" cy="58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62475" name="Rectangle 11"/>
                <p:cNvSpPr>
                  <a:spLocks noChangeArrowheads="1"/>
                </p:cNvSpPr>
                <p:nvPr/>
              </p:nvSpPr>
              <p:spPr bwMode="auto">
                <a:xfrm>
                  <a:off x="4513" y="2478"/>
                  <a:ext cx="907" cy="31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62476" name="Text Box 12"/>
              <p:cNvSpPr txBox="1">
                <a:spLocks noChangeArrowheads="1"/>
              </p:cNvSpPr>
              <p:nvPr/>
            </p:nvSpPr>
            <p:spPr bwMode="auto">
              <a:xfrm>
                <a:off x="1275" y="1218"/>
                <a:ext cx="4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ECR IS</a:t>
                </a:r>
              </a:p>
            </p:txBody>
          </p:sp>
          <p:sp>
            <p:nvSpPr>
              <p:cNvPr id="62477" name="Text Box 13"/>
              <p:cNvSpPr txBox="1">
                <a:spLocks noChangeArrowheads="1"/>
              </p:cNvSpPr>
              <p:nvPr/>
            </p:nvSpPr>
            <p:spPr bwMode="auto">
              <a:xfrm>
                <a:off x="839" y="1706"/>
                <a:ext cx="6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Analyzing</a:t>
                </a:r>
              </a:p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Magnet</a:t>
                </a:r>
              </a:p>
            </p:txBody>
          </p:sp>
          <p:sp>
            <p:nvSpPr>
              <p:cNvPr id="62478" name="Text Box 14"/>
              <p:cNvSpPr txBox="1">
                <a:spLocks noChangeArrowheads="1"/>
              </p:cNvSpPr>
              <p:nvPr/>
            </p:nvSpPr>
            <p:spPr bwMode="auto">
              <a:xfrm>
                <a:off x="1416" y="1797"/>
                <a:ext cx="54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Beam</a:t>
                </a:r>
              </a:p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Buncher</a:t>
                </a:r>
              </a:p>
            </p:txBody>
          </p:sp>
          <p:sp>
            <p:nvSpPr>
              <p:cNvPr id="62479" name="Text Box 15"/>
              <p:cNvSpPr txBox="1">
                <a:spLocks noChangeArrowheads="1"/>
              </p:cNvSpPr>
              <p:nvPr/>
            </p:nvSpPr>
            <p:spPr bwMode="auto">
              <a:xfrm>
                <a:off x="1736" y="2042"/>
                <a:ext cx="33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RFQ</a:t>
                </a:r>
              </a:p>
            </p:txBody>
          </p:sp>
          <p:sp>
            <p:nvSpPr>
              <p:cNvPr id="62480" name="Text Box 16"/>
              <p:cNvSpPr txBox="1">
                <a:spLocks noChangeArrowheads="1"/>
              </p:cNvSpPr>
              <p:nvPr/>
            </p:nvSpPr>
            <p:spPr bwMode="auto">
              <a:xfrm>
                <a:off x="1778" y="2184"/>
                <a:ext cx="7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re-buncher</a:t>
                </a:r>
              </a:p>
            </p:txBody>
          </p:sp>
          <p:sp>
            <p:nvSpPr>
              <p:cNvPr id="62481" name="Text Box 17"/>
              <p:cNvSpPr txBox="1">
                <a:spLocks noChangeArrowheads="1"/>
              </p:cNvSpPr>
              <p:nvPr/>
            </p:nvSpPr>
            <p:spPr bwMode="auto">
              <a:xfrm>
                <a:off x="2426" y="2175"/>
                <a:ext cx="6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Heavy-ion</a:t>
                </a:r>
              </a:p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Linac</a:t>
                </a:r>
              </a:p>
            </p:txBody>
          </p:sp>
          <p:sp>
            <p:nvSpPr>
              <p:cNvPr id="62482" name="Text Box 18"/>
              <p:cNvSpPr txBox="1">
                <a:spLocks noChangeArrowheads="1"/>
              </p:cNvSpPr>
              <p:nvPr/>
            </p:nvSpPr>
            <p:spPr bwMode="auto">
              <a:xfrm>
                <a:off x="2995" y="2132"/>
                <a:ext cx="68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Gas Target</a:t>
                </a:r>
              </a:p>
            </p:txBody>
          </p:sp>
          <p:sp>
            <p:nvSpPr>
              <p:cNvPr id="62483" name="Text Box 19"/>
              <p:cNvSpPr txBox="1">
                <a:spLocks noChangeArrowheads="1"/>
              </p:cNvSpPr>
              <p:nvPr/>
            </p:nvSpPr>
            <p:spPr bwMode="auto">
              <a:xfrm>
                <a:off x="3783" y="2177"/>
                <a:ext cx="72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Beam dump</a:t>
                </a:r>
              </a:p>
            </p:txBody>
          </p:sp>
          <p:sp>
            <p:nvSpPr>
              <p:cNvPr id="62484" name="Text Box 20"/>
              <p:cNvSpPr txBox="1">
                <a:spLocks noChangeArrowheads="1"/>
              </p:cNvSpPr>
              <p:nvPr/>
            </p:nvSpPr>
            <p:spPr bwMode="auto">
              <a:xfrm>
                <a:off x="4070" y="1811"/>
                <a:ext cx="107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NeutronDetector</a:t>
                </a:r>
              </a:p>
            </p:txBody>
          </p:sp>
          <p:sp>
            <p:nvSpPr>
              <p:cNvPr id="62485" name="Text Box 21"/>
              <p:cNvSpPr txBox="1">
                <a:spLocks noChangeArrowheads="1"/>
              </p:cNvSpPr>
              <p:nvPr/>
            </p:nvSpPr>
            <p:spPr bwMode="auto">
              <a:xfrm>
                <a:off x="3742" y="1399"/>
                <a:ext cx="96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latinLnBrk="1">
                  <a:buFontTx/>
                  <a:buNone/>
                </a:pPr>
                <a:r>
                  <a:rPr kumimoji="1" lang="en-US" altLang="ko-KR" sz="1200">
                    <a:solidFill>
                      <a:schemeClr val="tx1"/>
                    </a:solidFill>
                    <a:latin typeface="HY견고딕" pitchFamily="18" charset="-127"/>
                    <a:ea typeface="HY견고딕" pitchFamily="18" charset="-127"/>
                  </a:rPr>
                  <a:t>Beam collimator</a:t>
                </a:r>
              </a:p>
            </p:txBody>
          </p:sp>
        </p:grp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3475" y="1125"/>
              <a:ext cx="617" cy="262"/>
              <a:chOff x="3840" y="768"/>
              <a:chExt cx="720" cy="250"/>
            </a:xfrm>
          </p:grpSpPr>
          <p:sp>
            <p:nvSpPr>
              <p:cNvPr id="62487" name="Rectangle 23"/>
              <p:cNvSpPr>
                <a:spLocks noChangeArrowheads="1"/>
              </p:cNvSpPr>
              <p:nvPr/>
            </p:nvSpPr>
            <p:spPr bwMode="auto">
              <a:xfrm>
                <a:off x="3882" y="809"/>
                <a:ext cx="635" cy="166"/>
              </a:xfrm>
              <a:prstGeom prst="rect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buFontTx/>
                  <a:buNone/>
                </a:pPr>
                <a:r>
                  <a:rPr lang="ko-KR" altLang="ko-KR" sz="1500" b="1">
                    <a:solidFill>
                      <a:srgbClr val="FF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20</a:t>
                </a:r>
                <a:r>
                  <a:rPr lang="en-US" altLang="ko-KR" sz="1500" b="1">
                    <a:solidFill>
                      <a:srgbClr val="FF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11</a:t>
                </a:r>
                <a:endParaRPr lang="ko-KR" altLang="ko-KR" sz="15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62488" name="Freeform 24"/>
              <p:cNvSpPr>
                <a:spLocks/>
              </p:cNvSpPr>
              <p:nvPr/>
            </p:nvSpPr>
            <p:spPr bwMode="auto">
              <a:xfrm>
                <a:off x="3840" y="768"/>
                <a:ext cx="43" cy="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41"/>
                  </a:cxn>
                  <a:cxn ang="0">
                    <a:pos x="42" y="207"/>
                  </a:cxn>
                  <a:cxn ang="0">
                    <a:pos x="0" y="249"/>
                  </a:cxn>
                  <a:cxn ang="0">
                    <a:pos x="0" y="0"/>
                  </a:cxn>
                </a:cxnLst>
                <a:rect l="0" t="0" r="r" b="b"/>
                <a:pathLst>
                  <a:path w="43" h="250">
                    <a:moveTo>
                      <a:pt x="0" y="0"/>
                    </a:moveTo>
                    <a:lnTo>
                      <a:pt x="42" y="41"/>
                    </a:lnTo>
                    <a:lnTo>
                      <a:pt x="42" y="207"/>
                    </a:lnTo>
                    <a:lnTo>
                      <a:pt x="0" y="2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489" name="Freeform 25"/>
              <p:cNvSpPr>
                <a:spLocks/>
              </p:cNvSpPr>
              <p:nvPr/>
            </p:nvSpPr>
            <p:spPr bwMode="auto">
              <a:xfrm>
                <a:off x="3840" y="975"/>
                <a:ext cx="720" cy="4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42" y="0"/>
                  </a:cxn>
                  <a:cxn ang="0">
                    <a:pos x="676" y="0"/>
                  </a:cxn>
                  <a:cxn ang="0">
                    <a:pos x="719" y="42"/>
                  </a:cxn>
                  <a:cxn ang="0">
                    <a:pos x="0" y="42"/>
                  </a:cxn>
                </a:cxnLst>
                <a:rect l="0" t="0" r="r" b="b"/>
                <a:pathLst>
                  <a:path w="720" h="43">
                    <a:moveTo>
                      <a:pt x="0" y="42"/>
                    </a:moveTo>
                    <a:lnTo>
                      <a:pt x="42" y="0"/>
                    </a:lnTo>
                    <a:lnTo>
                      <a:pt x="676" y="0"/>
                    </a:lnTo>
                    <a:lnTo>
                      <a:pt x="719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006666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490" name="Freeform 26"/>
              <p:cNvSpPr>
                <a:spLocks/>
              </p:cNvSpPr>
              <p:nvPr/>
            </p:nvSpPr>
            <p:spPr bwMode="auto">
              <a:xfrm>
                <a:off x="4517" y="768"/>
                <a:ext cx="43" cy="250"/>
              </a:xfrm>
              <a:custGeom>
                <a:avLst/>
                <a:gdLst/>
                <a:ahLst/>
                <a:cxnLst>
                  <a:cxn ang="0">
                    <a:pos x="42" y="249"/>
                  </a:cxn>
                  <a:cxn ang="0">
                    <a:pos x="0" y="207"/>
                  </a:cxn>
                  <a:cxn ang="0">
                    <a:pos x="0" y="41"/>
                  </a:cxn>
                  <a:cxn ang="0">
                    <a:pos x="42" y="0"/>
                  </a:cxn>
                  <a:cxn ang="0">
                    <a:pos x="42" y="249"/>
                  </a:cxn>
                </a:cxnLst>
                <a:rect l="0" t="0" r="r" b="b"/>
                <a:pathLst>
                  <a:path w="43" h="250">
                    <a:moveTo>
                      <a:pt x="42" y="249"/>
                    </a:moveTo>
                    <a:lnTo>
                      <a:pt x="0" y="207"/>
                    </a:lnTo>
                    <a:lnTo>
                      <a:pt x="0" y="41"/>
                    </a:lnTo>
                    <a:lnTo>
                      <a:pt x="42" y="0"/>
                    </a:lnTo>
                    <a:lnTo>
                      <a:pt x="42" y="249"/>
                    </a:lnTo>
                  </a:path>
                </a:pathLst>
              </a:custGeom>
              <a:solidFill>
                <a:srgbClr val="006666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491" name="Freeform 27"/>
              <p:cNvSpPr>
                <a:spLocks/>
              </p:cNvSpPr>
              <p:nvPr/>
            </p:nvSpPr>
            <p:spPr bwMode="auto">
              <a:xfrm>
                <a:off x="3840" y="768"/>
                <a:ext cx="720" cy="42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676" y="41"/>
                  </a:cxn>
                  <a:cxn ang="0">
                    <a:pos x="42" y="41"/>
                  </a:cxn>
                  <a:cxn ang="0">
                    <a:pos x="0" y="0"/>
                  </a:cxn>
                  <a:cxn ang="0">
                    <a:pos x="719" y="0"/>
                  </a:cxn>
                </a:cxnLst>
                <a:rect l="0" t="0" r="r" b="b"/>
                <a:pathLst>
                  <a:path w="720" h="42">
                    <a:moveTo>
                      <a:pt x="719" y="0"/>
                    </a:moveTo>
                    <a:lnTo>
                      <a:pt x="676" y="41"/>
                    </a:lnTo>
                    <a:lnTo>
                      <a:pt x="42" y="41"/>
                    </a:lnTo>
                    <a:lnTo>
                      <a:pt x="0" y="0"/>
                    </a:lnTo>
                    <a:lnTo>
                      <a:pt x="719" y="0"/>
                    </a:lnTo>
                  </a:path>
                </a:pathLst>
              </a:custGeom>
              <a:solidFill>
                <a:srgbClr val="DE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6" name="Group 28"/>
            <p:cNvGrpSpPr>
              <a:grpSpLocks/>
            </p:cNvGrpSpPr>
            <p:nvPr/>
          </p:nvGrpSpPr>
          <p:grpSpPr bwMode="auto">
            <a:xfrm>
              <a:off x="2523" y="1125"/>
              <a:ext cx="617" cy="262"/>
              <a:chOff x="3120" y="768"/>
              <a:chExt cx="720" cy="250"/>
            </a:xfrm>
          </p:grpSpPr>
          <p:sp>
            <p:nvSpPr>
              <p:cNvPr id="62493" name="Rectangle 29"/>
              <p:cNvSpPr>
                <a:spLocks noChangeArrowheads="1"/>
              </p:cNvSpPr>
              <p:nvPr/>
            </p:nvSpPr>
            <p:spPr bwMode="auto">
              <a:xfrm>
                <a:off x="3162" y="809"/>
                <a:ext cx="635" cy="166"/>
              </a:xfrm>
              <a:prstGeom prst="rect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buFontTx/>
                  <a:buNone/>
                </a:pPr>
                <a:r>
                  <a:rPr lang="ko-KR" altLang="ko-KR" sz="1500" b="1">
                    <a:solidFill>
                      <a:srgbClr val="FF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20</a:t>
                </a:r>
                <a:r>
                  <a:rPr lang="en-US" altLang="ko-KR" sz="1500" b="1">
                    <a:solidFill>
                      <a:srgbClr val="FF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10</a:t>
                </a:r>
                <a:endParaRPr lang="ko-KR" altLang="ko-KR" sz="15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62494" name="Freeform 30"/>
              <p:cNvSpPr>
                <a:spLocks/>
              </p:cNvSpPr>
              <p:nvPr/>
            </p:nvSpPr>
            <p:spPr bwMode="auto">
              <a:xfrm>
                <a:off x="3120" y="768"/>
                <a:ext cx="43" cy="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41"/>
                  </a:cxn>
                  <a:cxn ang="0">
                    <a:pos x="42" y="207"/>
                  </a:cxn>
                  <a:cxn ang="0">
                    <a:pos x="0" y="249"/>
                  </a:cxn>
                  <a:cxn ang="0">
                    <a:pos x="0" y="0"/>
                  </a:cxn>
                </a:cxnLst>
                <a:rect l="0" t="0" r="r" b="b"/>
                <a:pathLst>
                  <a:path w="43" h="250">
                    <a:moveTo>
                      <a:pt x="0" y="0"/>
                    </a:moveTo>
                    <a:lnTo>
                      <a:pt x="42" y="41"/>
                    </a:lnTo>
                    <a:lnTo>
                      <a:pt x="42" y="207"/>
                    </a:lnTo>
                    <a:lnTo>
                      <a:pt x="0" y="2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495" name="Freeform 31"/>
              <p:cNvSpPr>
                <a:spLocks/>
              </p:cNvSpPr>
              <p:nvPr/>
            </p:nvSpPr>
            <p:spPr bwMode="auto">
              <a:xfrm>
                <a:off x="3120" y="975"/>
                <a:ext cx="720" cy="4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42" y="0"/>
                  </a:cxn>
                  <a:cxn ang="0">
                    <a:pos x="676" y="0"/>
                  </a:cxn>
                  <a:cxn ang="0">
                    <a:pos x="719" y="42"/>
                  </a:cxn>
                  <a:cxn ang="0">
                    <a:pos x="0" y="42"/>
                  </a:cxn>
                </a:cxnLst>
                <a:rect l="0" t="0" r="r" b="b"/>
                <a:pathLst>
                  <a:path w="720" h="43">
                    <a:moveTo>
                      <a:pt x="0" y="42"/>
                    </a:moveTo>
                    <a:lnTo>
                      <a:pt x="42" y="0"/>
                    </a:lnTo>
                    <a:lnTo>
                      <a:pt x="676" y="0"/>
                    </a:lnTo>
                    <a:lnTo>
                      <a:pt x="719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006666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496" name="Freeform 32"/>
              <p:cNvSpPr>
                <a:spLocks/>
              </p:cNvSpPr>
              <p:nvPr/>
            </p:nvSpPr>
            <p:spPr bwMode="auto">
              <a:xfrm>
                <a:off x="3797" y="768"/>
                <a:ext cx="43" cy="250"/>
              </a:xfrm>
              <a:custGeom>
                <a:avLst/>
                <a:gdLst/>
                <a:ahLst/>
                <a:cxnLst>
                  <a:cxn ang="0">
                    <a:pos x="42" y="249"/>
                  </a:cxn>
                  <a:cxn ang="0">
                    <a:pos x="0" y="207"/>
                  </a:cxn>
                  <a:cxn ang="0">
                    <a:pos x="0" y="41"/>
                  </a:cxn>
                  <a:cxn ang="0">
                    <a:pos x="42" y="0"/>
                  </a:cxn>
                  <a:cxn ang="0">
                    <a:pos x="42" y="249"/>
                  </a:cxn>
                </a:cxnLst>
                <a:rect l="0" t="0" r="r" b="b"/>
                <a:pathLst>
                  <a:path w="43" h="250">
                    <a:moveTo>
                      <a:pt x="42" y="249"/>
                    </a:moveTo>
                    <a:lnTo>
                      <a:pt x="0" y="207"/>
                    </a:lnTo>
                    <a:lnTo>
                      <a:pt x="0" y="41"/>
                    </a:lnTo>
                    <a:lnTo>
                      <a:pt x="42" y="0"/>
                    </a:lnTo>
                    <a:lnTo>
                      <a:pt x="42" y="249"/>
                    </a:lnTo>
                  </a:path>
                </a:pathLst>
              </a:custGeom>
              <a:solidFill>
                <a:srgbClr val="006666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497" name="Freeform 33"/>
              <p:cNvSpPr>
                <a:spLocks/>
              </p:cNvSpPr>
              <p:nvPr/>
            </p:nvSpPr>
            <p:spPr bwMode="auto">
              <a:xfrm>
                <a:off x="3120" y="768"/>
                <a:ext cx="720" cy="42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676" y="41"/>
                  </a:cxn>
                  <a:cxn ang="0">
                    <a:pos x="42" y="41"/>
                  </a:cxn>
                  <a:cxn ang="0">
                    <a:pos x="0" y="0"/>
                  </a:cxn>
                  <a:cxn ang="0">
                    <a:pos x="719" y="0"/>
                  </a:cxn>
                </a:cxnLst>
                <a:rect l="0" t="0" r="r" b="b"/>
                <a:pathLst>
                  <a:path w="720" h="42">
                    <a:moveTo>
                      <a:pt x="719" y="0"/>
                    </a:moveTo>
                    <a:lnTo>
                      <a:pt x="676" y="41"/>
                    </a:lnTo>
                    <a:lnTo>
                      <a:pt x="42" y="41"/>
                    </a:lnTo>
                    <a:lnTo>
                      <a:pt x="0" y="0"/>
                    </a:lnTo>
                    <a:lnTo>
                      <a:pt x="719" y="0"/>
                    </a:lnTo>
                  </a:path>
                </a:pathLst>
              </a:custGeom>
              <a:solidFill>
                <a:srgbClr val="DE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1570" y="1125"/>
              <a:ext cx="617" cy="262"/>
              <a:chOff x="2400" y="768"/>
              <a:chExt cx="720" cy="250"/>
            </a:xfrm>
          </p:grpSpPr>
          <p:sp>
            <p:nvSpPr>
              <p:cNvPr id="62499" name="Rectangle 35"/>
              <p:cNvSpPr>
                <a:spLocks noChangeArrowheads="1"/>
              </p:cNvSpPr>
              <p:nvPr/>
            </p:nvSpPr>
            <p:spPr bwMode="auto">
              <a:xfrm>
                <a:off x="2442" y="809"/>
                <a:ext cx="635" cy="166"/>
              </a:xfrm>
              <a:prstGeom prst="rect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buFontTx/>
                  <a:buNone/>
                </a:pPr>
                <a:r>
                  <a:rPr lang="ko-KR" altLang="ko-KR" sz="1500" b="1">
                    <a:solidFill>
                      <a:srgbClr val="FF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200</a:t>
                </a:r>
                <a:r>
                  <a:rPr lang="en-US" altLang="ko-KR" sz="1500" b="1">
                    <a:solidFill>
                      <a:srgbClr val="FF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9</a:t>
                </a:r>
                <a:endParaRPr lang="ko-KR" altLang="ko-KR" sz="15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62500" name="Freeform 36"/>
              <p:cNvSpPr>
                <a:spLocks/>
              </p:cNvSpPr>
              <p:nvPr/>
            </p:nvSpPr>
            <p:spPr bwMode="auto">
              <a:xfrm>
                <a:off x="2400" y="768"/>
                <a:ext cx="43" cy="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41"/>
                  </a:cxn>
                  <a:cxn ang="0">
                    <a:pos x="42" y="207"/>
                  </a:cxn>
                  <a:cxn ang="0">
                    <a:pos x="0" y="249"/>
                  </a:cxn>
                  <a:cxn ang="0">
                    <a:pos x="0" y="0"/>
                  </a:cxn>
                </a:cxnLst>
                <a:rect l="0" t="0" r="r" b="b"/>
                <a:pathLst>
                  <a:path w="43" h="250">
                    <a:moveTo>
                      <a:pt x="0" y="0"/>
                    </a:moveTo>
                    <a:lnTo>
                      <a:pt x="42" y="41"/>
                    </a:lnTo>
                    <a:lnTo>
                      <a:pt x="42" y="207"/>
                    </a:lnTo>
                    <a:lnTo>
                      <a:pt x="0" y="2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501" name="Freeform 37"/>
              <p:cNvSpPr>
                <a:spLocks/>
              </p:cNvSpPr>
              <p:nvPr/>
            </p:nvSpPr>
            <p:spPr bwMode="auto">
              <a:xfrm>
                <a:off x="2400" y="975"/>
                <a:ext cx="720" cy="4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42" y="0"/>
                  </a:cxn>
                  <a:cxn ang="0">
                    <a:pos x="676" y="0"/>
                  </a:cxn>
                  <a:cxn ang="0">
                    <a:pos x="719" y="42"/>
                  </a:cxn>
                  <a:cxn ang="0">
                    <a:pos x="0" y="42"/>
                  </a:cxn>
                </a:cxnLst>
                <a:rect l="0" t="0" r="r" b="b"/>
                <a:pathLst>
                  <a:path w="720" h="43">
                    <a:moveTo>
                      <a:pt x="0" y="42"/>
                    </a:moveTo>
                    <a:lnTo>
                      <a:pt x="42" y="0"/>
                    </a:lnTo>
                    <a:lnTo>
                      <a:pt x="676" y="0"/>
                    </a:lnTo>
                    <a:lnTo>
                      <a:pt x="719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006666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502" name="Freeform 38"/>
              <p:cNvSpPr>
                <a:spLocks/>
              </p:cNvSpPr>
              <p:nvPr/>
            </p:nvSpPr>
            <p:spPr bwMode="auto">
              <a:xfrm>
                <a:off x="3077" y="768"/>
                <a:ext cx="43" cy="250"/>
              </a:xfrm>
              <a:custGeom>
                <a:avLst/>
                <a:gdLst/>
                <a:ahLst/>
                <a:cxnLst>
                  <a:cxn ang="0">
                    <a:pos x="42" y="249"/>
                  </a:cxn>
                  <a:cxn ang="0">
                    <a:pos x="0" y="207"/>
                  </a:cxn>
                  <a:cxn ang="0">
                    <a:pos x="0" y="41"/>
                  </a:cxn>
                  <a:cxn ang="0">
                    <a:pos x="42" y="0"/>
                  </a:cxn>
                  <a:cxn ang="0">
                    <a:pos x="42" y="249"/>
                  </a:cxn>
                </a:cxnLst>
                <a:rect l="0" t="0" r="r" b="b"/>
                <a:pathLst>
                  <a:path w="43" h="250">
                    <a:moveTo>
                      <a:pt x="42" y="249"/>
                    </a:moveTo>
                    <a:lnTo>
                      <a:pt x="0" y="207"/>
                    </a:lnTo>
                    <a:lnTo>
                      <a:pt x="0" y="41"/>
                    </a:lnTo>
                    <a:lnTo>
                      <a:pt x="42" y="0"/>
                    </a:lnTo>
                    <a:lnTo>
                      <a:pt x="42" y="249"/>
                    </a:lnTo>
                  </a:path>
                </a:pathLst>
              </a:custGeom>
              <a:solidFill>
                <a:srgbClr val="006666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503" name="Freeform 39"/>
              <p:cNvSpPr>
                <a:spLocks/>
              </p:cNvSpPr>
              <p:nvPr/>
            </p:nvSpPr>
            <p:spPr bwMode="auto">
              <a:xfrm>
                <a:off x="2400" y="768"/>
                <a:ext cx="720" cy="42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676" y="41"/>
                  </a:cxn>
                  <a:cxn ang="0">
                    <a:pos x="42" y="41"/>
                  </a:cxn>
                  <a:cxn ang="0">
                    <a:pos x="0" y="0"/>
                  </a:cxn>
                  <a:cxn ang="0">
                    <a:pos x="719" y="0"/>
                  </a:cxn>
                </a:cxnLst>
                <a:rect l="0" t="0" r="r" b="b"/>
                <a:pathLst>
                  <a:path w="720" h="42">
                    <a:moveTo>
                      <a:pt x="719" y="0"/>
                    </a:moveTo>
                    <a:lnTo>
                      <a:pt x="676" y="41"/>
                    </a:lnTo>
                    <a:lnTo>
                      <a:pt x="42" y="41"/>
                    </a:lnTo>
                    <a:lnTo>
                      <a:pt x="0" y="0"/>
                    </a:lnTo>
                    <a:lnTo>
                      <a:pt x="719" y="0"/>
                    </a:lnTo>
                  </a:path>
                </a:pathLst>
              </a:custGeom>
              <a:solidFill>
                <a:srgbClr val="DE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grpSp>
          <p:nvGrpSpPr>
            <p:cNvPr id="8" name="Group 40"/>
            <p:cNvGrpSpPr>
              <a:grpSpLocks/>
            </p:cNvGrpSpPr>
            <p:nvPr/>
          </p:nvGrpSpPr>
          <p:grpSpPr bwMode="auto">
            <a:xfrm>
              <a:off x="635" y="1125"/>
              <a:ext cx="617" cy="262"/>
              <a:chOff x="1680" y="768"/>
              <a:chExt cx="720" cy="250"/>
            </a:xfrm>
          </p:grpSpPr>
          <p:sp>
            <p:nvSpPr>
              <p:cNvPr id="62505" name="Rectangle 41"/>
              <p:cNvSpPr>
                <a:spLocks noChangeArrowheads="1"/>
              </p:cNvSpPr>
              <p:nvPr/>
            </p:nvSpPr>
            <p:spPr bwMode="auto">
              <a:xfrm>
                <a:off x="1722" y="809"/>
                <a:ext cx="635" cy="166"/>
              </a:xfrm>
              <a:prstGeom prst="rect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buFontTx/>
                  <a:buNone/>
                </a:pPr>
                <a:r>
                  <a:rPr lang="ko-KR" altLang="ko-KR" sz="1500" b="1">
                    <a:solidFill>
                      <a:srgbClr val="FF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200</a:t>
                </a:r>
                <a:r>
                  <a:rPr lang="en-US" altLang="ko-KR" sz="1500" b="1">
                    <a:solidFill>
                      <a:srgbClr val="FF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8</a:t>
                </a:r>
                <a:endParaRPr lang="ko-KR" altLang="ko-KR" sz="15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62506" name="Freeform 42"/>
              <p:cNvSpPr>
                <a:spLocks/>
              </p:cNvSpPr>
              <p:nvPr/>
            </p:nvSpPr>
            <p:spPr bwMode="auto">
              <a:xfrm>
                <a:off x="1680" y="768"/>
                <a:ext cx="43" cy="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41"/>
                  </a:cxn>
                  <a:cxn ang="0">
                    <a:pos x="42" y="207"/>
                  </a:cxn>
                  <a:cxn ang="0">
                    <a:pos x="0" y="249"/>
                  </a:cxn>
                  <a:cxn ang="0">
                    <a:pos x="0" y="0"/>
                  </a:cxn>
                </a:cxnLst>
                <a:rect l="0" t="0" r="r" b="b"/>
                <a:pathLst>
                  <a:path w="43" h="250">
                    <a:moveTo>
                      <a:pt x="0" y="0"/>
                    </a:moveTo>
                    <a:lnTo>
                      <a:pt x="42" y="41"/>
                    </a:lnTo>
                    <a:lnTo>
                      <a:pt x="42" y="207"/>
                    </a:lnTo>
                    <a:lnTo>
                      <a:pt x="0" y="2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507" name="Freeform 43"/>
              <p:cNvSpPr>
                <a:spLocks/>
              </p:cNvSpPr>
              <p:nvPr/>
            </p:nvSpPr>
            <p:spPr bwMode="auto">
              <a:xfrm>
                <a:off x="1680" y="975"/>
                <a:ext cx="720" cy="4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42" y="0"/>
                  </a:cxn>
                  <a:cxn ang="0">
                    <a:pos x="676" y="0"/>
                  </a:cxn>
                  <a:cxn ang="0">
                    <a:pos x="719" y="42"/>
                  </a:cxn>
                  <a:cxn ang="0">
                    <a:pos x="0" y="42"/>
                  </a:cxn>
                </a:cxnLst>
                <a:rect l="0" t="0" r="r" b="b"/>
                <a:pathLst>
                  <a:path w="720" h="43">
                    <a:moveTo>
                      <a:pt x="0" y="42"/>
                    </a:moveTo>
                    <a:lnTo>
                      <a:pt x="42" y="0"/>
                    </a:lnTo>
                    <a:lnTo>
                      <a:pt x="676" y="0"/>
                    </a:lnTo>
                    <a:lnTo>
                      <a:pt x="719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006666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508" name="Freeform 44"/>
              <p:cNvSpPr>
                <a:spLocks/>
              </p:cNvSpPr>
              <p:nvPr/>
            </p:nvSpPr>
            <p:spPr bwMode="auto">
              <a:xfrm>
                <a:off x="2357" y="768"/>
                <a:ext cx="43" cy="250"/>
              </a:xfrm>
              <a:custGeom>
                <a:avLst/>
                <a:gdLst/>
                <a:ahLst/>
                <a:cxnLst>
                  <a:cxn ang="0">
                    <a:pos x="42" y="249"/>
                  </a:cxn>
                  <a:cxn ang="0">
                    <a:pos x="0" y="207"/>
                  </a:cxn>
                  <a:cxn ang="0">
                    <a:pos x="0" y="41"/>
                  </a:cxn>
                  <a:cxn ang="0">
                    <a:pos x="42" y="0"/>
                  </a:cxn>
                  <a:cxn ang="0">
                    <a:pos x="42" y="249"/>
                  </a:cxn>
                </a:cxnLst>
                <a:rect l="0" t="0" r="r" b="b"/>
                <a:pathLst>
                  <a:path w="43" h="250">
                    <a:moveTo>
                      <a:pt x="42" y="249"/>
                    </a:moveTo>
                    <a:lnTo>
                      <a:pt x="0" y="207"/>
                    </a:lnTo>
                    <a:lnTo>
                      <a:pt x="0" y="41"/>
                    </a:lnTo>
                    <a:lnTo>
                      <a:pt x="42" y="0"/>
                    </a:lnTo>
                    <a:lnTo>
                      <a:pt x="42" y="249"/>
                    </a:lnTo>
                  </a:path>
                </a:pathLst>
              </a:custGeom>
              <a:solidFill>
                <a:srgbClr val="006666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509" name="Freeform 45"/>
              <p:cNvSpPr>
                <a:spLocks/>
              </p:cNvSpPr>
              <p:nvPr/>
            </p:nvSpPr>
            <p:spPr bwMode="auto">
              <a:xfrm>
                <a:off x="1680" y="768"/>
                <a:ext cx="720" cy="42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676" y="41"/>
                  </a:cxn>
                  <a:cxn ang="0">
                    <a:pos x="42" y="41"/>
                  </a:cxn>
                  <a:cxn ang="0">
                    <a:pos x="0" y="0"/>
                  </a:cxn>
                  <a:cxn ang="0">
                    <a:pos x="719" y="0"/>
                  </a:cxn>
                </a:cxnLst>
                <a:rect l="0" t="0" r="r" b="b"/>
                <a:pathLst>
                  <a:path w="720" h="42">
                    <a:moveTo>
                      <a:pt x="719" y="0"/>
                    </a:moveTo>
                    <a:lnTo>
                      <a:pt x="676" y="41"/>
                    </a:lnTo>
                    <a:lnTo>
                      <a:pt x="42" y="41"/>
                    </a:lnTo>
                    <a:lnTo>
                      <a:pt x="0" y="0"/>
                    </a:lnTo>
                    <a:lnTo>
                      <a:pt x="719" y="0"/>
                    </a:lnTo>
                  </a:path>
                </a:pathLst>
              </a:custGeom>
              <a:solidFill>
                <a:srgbClr val="DE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62510" name="Line 46"/>
            <p:cNvSpPr>
              <a:spLocks noChangeShapeType="1"/>
            </p:cNvSpPr>
            <p:nvPr/>
          </p:nvSpPr>
          <p:spPr bwMode="auto">
            <a:xfrm>
              <a:off x="3155" y="1434"/>
              <a:ext cx="0" cy="138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11" name="Line 47"/>
            <p:cNvSpPr>
              <a:spLocks noChangeShapeType="1"/>
            </p:cNvSpPr>
            <p:nvPr/>
          </p:nvSpPr>
          <p:spPr bwMode="auto">
            <a:xfrm>
              <a:off x="4107" y="1434"/>
              <a:ext cx="0" cy="138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12" name="Line 48"/>
            <p:cNvSpPr>
              <a:spLocks noChangeShapeType="1"/>
            </p:cNvSpPr>
            <p:nvPr/>
          </p:nvSpPr>
          <p:spPr bwMode="auto">
            <a:xfrm flipH="1">
              <a:off x="1250" y="1434"/>
              <a:ext cx="2" cy="9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9" name="Group 49"/>
            <p:cNvGrpSpPr>
              <a:grpSpLocks/>
            </p:cNvGrpSpPr>
            <p:nvPr/>
          </p:nvGrpSpPr>
          <p:grpSpPr bwMode="auto">
            <a:xfrm>
              <a:off x="4398" y="1120"/>
              <a:ext cx="617" cy="262"/>
              <a:chOff x="3840" y="768"/>
              <a:chExt cx="720" cy="250"/>
            </a:xfrm>
          </p:grpSpPr>
          <p:sp>
            <p:nvSpPr>
              <p:cNvPr id="62514" name="Rectangle 50"/>
              <p:cNvSpPr>
                <a:spLocks noChangeArrowheads="1"/>
              </p:cNvSpPr>
              <p:nvPr/>
            </p:nvSpPr>
            <p:spPr bwMode="auto">
              <a:xfrm>
                <a:off x="3882" y="809"/>
                <a:ext cx="635" cy="166"/>
              </a:xfrm>
              <a:prstGeom prst="rect">
                <a:avLst/>
              </a:prstGeom>
              <a:solidFill>
                <a:srgbClr val="33CC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algn="ctr" eaLnBrk="0" hangingPunct="0">
                  <a:buFontTx/>
                  <a:buNone/>
                </a:pPr>
                <a:r>
                  <a:rPr lang="ko-KR" altLang="ko-KR" sz="1500" b="1">
                    <a:solidFill>
                      <a:srgbClr val="FF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20</a:t>
                </a:r>
                <a:r>
                  <a:rPr lang="en-US" altLang="ko-KR" sz="1500" b="1">
                    <a:solidFill>
                      <a:srgbClr val="FF003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HY견고딕" pitchFamily="18" charset="-127"/>
                    <a:ea typeface="HY견고딕" pitchFamily="18" charset="-127"/>
                  </a:rPr>
                  <a:t>12</a:t>
                </a:r>
                <a:endParaRPr lang="ko-KR" altLang="ko-KR" sz="15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62515" name="Freeform 51"/>
              <p:cNvSpPr>
                <a:spLocks/>
              </p:cNvSpPr>
              <p:nvPr/>
            </p:nvSpPr>
            <p:spPr bwMode="auto">
              <a:xfrm>
                <a:off x="3840" y="768"/>
                <a:ext cx="43" cy="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41"/>
                  </a:cxn>
                  <a:cxn ang="0">
                    <a:pos x="42" y="207"/>
                  </a:cxn>
                  <a:cxn ang="0">
                    <a:pos x="0" y="249"/>
                  </a:cxn>
                  <a:cxn ang="0">
                    <a:pos x="0" y="0"/>
                  </a:cxn>
                </a:cxnLst>
                <a:rect l="0" t="0" r="r" b="b"/>
                <a:pathLst>
                  <a:path w="43" h="250">
                    <a:moveTo>
                      <a:pt x="0" y="0"/>
                    </a:moveTo>
                    <a:lnTo>
                      <a:pt x="42" y="41"/>
                    </a:lnTo>
                    <a:lnTo>
                      <a:pt x="42" y="207"/>
                    </a:lnTo>
                    <a:lnTo>
                      <a:pt x="0" y="24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E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516" name="Freeform 52"/>
              <p:cNvSpPr>
                <a:spLocks/>
              </p:cNvSpPr>
              <p:nvPr/>
            </p:nvSpPr>
            <p:spPr bwMode="auto">
              <a:xfrm>
                <a:off x="3840" y="975"/>
                <a:ext cx="720" cy="43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42" y="0"/>
                  </a:cxn>
                  <a:cxn ang="0">
                    <a:pos x="676" y="0"/>
                  </a:cxn>
                  <a:cxn ang="0">
                    <a:pos x="719" y="42"/>
                  </a:cxn>
                  <a:cxn ang="0">
                    <a:pos x="0" y="42"/>
                  </a:cxn>
                </a:cxnLst>
                <a:rect l="0" t="0" r="r" b="b"/>
                <a:pathLst>
                  <a:path w="720" h="43">
                    <a:moveTo>
                      <a:pt x="0" y="42"/>
                    </a:moveTo>
                    <a:lnTo>
                      <a:pt x="42" y="0"/>
                    </a:lnTo>
                    <a:lnTo>
                      <a:pt x="676" y="0"/>
                    </a:lnTo>
                    <a:lnTo>
                      <a:pt x="719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006666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517" name="Freeform 53"/>
              <p:cNvSpPr>
                <a:spLocks/>
              </p:cNvSpPr>
              <p:nvPr/>
            </p:nvSpPr>
            <p:spPr bwMode="auto">
              <a:xfrm>
                <a:off x="4517" y="768"/>
                <a:ext cx="43" cy="250"/>
              </a:xfrm>
              <a:custGeom>
                <a:avLst/>
                <a:gdLst/>
                <a:ahLst/>
                <a:cxnLst>
                  <a:cxn ang="0">
                    <a:pos x="42" y="249"/>
                  </a:cxn>
                  <a:cxn ang="0">
                    <a:pos x="0" y="207"/>
                  </a:cxn>
                  <a:cxn ang="0">
                    <a:pos x="0" y="41"/>
                  </a:cxn>
                  <a:cxn ang="0">
                    <a:pos x="42" y="0"/>
                  </a:cxn>
                  <a:cxn ang="0">
                    <a:pos x="42" y="249"/>
                  </a:cxn>
                </a:cxnLst>
                <a:rect l="0" t="0" r="r" b="b"/>
                <a:pathLst>
                  <a:path w="43" h="250">
                    <a:moveTo>
                      <a:pt x="42" y="249"/>
                    </a:moveTo>
                    <a:lnTo>
                      <a:pt x="0" y="207"/>
                    </a:lnTo>
                    <a:lnTo>
                      <a:pt x="0" y="41"/>
                    </a:lnTo>
                    <a:lnTo>
                      <a:pt x="42" y="0"/>
                    </a:lnTo>
                    <a:lnTo>
                      <a:pt x="42" y="249"/>
                    </a:lnTo>
                  </a:path>
                </a:pathLst>
              </a:custGeom>
              <a:solidFill>
                <a:srgbClr val="006666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62518" name="Freeform 54"/>
              <p:cNvSpPr>
                <a:spLocks/>
              </p:cNvSpPr>
              <p:nvPr/>
            </p:nvSpPr>
            <p:spPr bwMode="auto">
              <a:xfrm>
                <a:off x="3840" y="768"/>
                <a:ext cx="720" cy="42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676" y="41"/>
                  </a:cxn>
                  <a:cxn ang="0">
                    <a:pos x="42" y="41"/>
                  </a:cxn>
                  <a:cxn ang="0">
                    <a:pos x="0" y="0"/>
                  </a:cxn>
                  <a:cxn ang="0">
                    <a:pos x="719" y="0"/>
                  </a:cxn>
                </a:cxnLst>
                <a:rect l="0" t="0" r="r" b="b"/>
                <a:pathLst>
                  <a:path w="720" h="42">
                    <a:moveTo>
                      <a:pt x="719" y="0"/>
                    </a:moveTo>
                    <a:lnTo>
                      <a:pt x="676" y="41"/>
                    </a:lnTo>
                    <a:lnTo>
                      <a:pt x="42" y="41"/>
                    </a:lnTo>
                    <a:lnTo>
                      <a:pt x="0" y="0"/>
                    </a:lnTo>
                    <a:lnTo>
                      <a:pt x="719" y="0"/>
                    </a:lnTo>
                  </a:path>
                </a:pathLst>
              </a:custGeom>
              <a:solidFill>
                <a:srgbClr val="DEFFFF"/>
              </a:soli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62519" name="Line 55"/>
            <p:cNvSpPr>
              <a:spLocks noChangeShapeType="1"/>
            </p:cNvSpPr>
            <p:nvPr/>
          </p:nvSpPr>
          <p:spPr bwMode="auto">
            <a:xfrm>
              <a:off x="2202" y="1438"/>
              <a:ext cx="0" cy="5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520" name="Text Box 56"/>
            <p:cNvSpPr txBox="1">
              <a:spLocks noChangeArrowheads="1"/>
            </p:cNvSpPr>
            <p:nvPr/>
          </p:nvSpPr>
          <p:spPr bwMode="auto">
            <a:xfrm>
              <a:off x="249" y="2391"/>
              <a:ext cx="1180" cy="404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FF0000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400"/>
                <a:t>ECRIS </a:t>
              </a:r>
              <a:r>
                <a:rPr lang="ko-KR" altLang="en-US" sz="1400"/>
                <a:t>설계 및 영구자석 </a:t>
              </a:r>
              <a:r>
                <a:rPr lang="en-US" altLang="ko-KR" sz="1400"/>
                <a:t>ECRIS </a:t>
              </a:r>
              <a:r>
                <a:rPr lang="ko-KR" altLang="en-US" sz="1400"/>
                <a:t>제작 </a:t>
              </a:r>
            </a:p>
          </p:txBody>
        </p:sp>
        <p:sp>
          <p:nvSpPr>
            <p:cNvPr id="62521" name="Text Box 57"/>
            <p:cNvSpPr txBox="1">
              <a:spLocks noChangeArrowheads="1"/>
            </p:cNvSpPr>
            <p:nvPr/>
          </p:nvSpPr>
          <p:spPr bwMode="auto">
            <a:xfrm>
              <a:off x="1219" y="2854"/>
              <a:ext cx="1270" cy="404"/>
            </a:xfrm>
            <a:prstGeom prst="rect">
              <a:avLst/>
            </a:prstGeom>
            <a:noFill/>
            <a:ln w="38100" algn="ctr">
              <a:solidFill>
                <a:srgbClr val="0000FF"/>
              </a:solidFill>
              <a:miter lim="800000"/>
              <a:headEnd/>
              <a:tailEnd/>
            </a:ln>
            <a:effectLst>
              <a:prstShdw prst="shdw17" dist="17961" dir="2700000">
                <a:srgbClr val="0000FF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400"/>
                <a:t>ECRIS</a:t>
              </a:r>
              <a:r>
                <a:rPr lang="ko-KR" altLang="en-US" sz="1400"/>
                <a:t>의 초전도자석 제작 및 </a:t>
              </a:r>
              <a:r>
                <a:rPr lang="en-US" altLang="ko-KR" sz="1400"/>
                <a:t>2kW RF </a:t>
              </a:r>
              <a:r>
                <a:rPr lang="ko-KR" altLang="en-US" sz="1400"/>
                <a:t>제작 </a:t>
              </a:r>
            </a:p>
          </p:txBody>
        </p:sp>
        <p:sp>
          <p:nvSpPr>
            <p:cNvPr id="62522" name="Text Box 58"/>
            <p:cNvSpPr txBox="1">
              <a:spLocks noChangeArrowheads="1"/>
            </p:cNvSpPr>
            <p:nvPr/>
          </p:nvSpPr>
          <p:spPr bwMode="auto">
            <a:xfrm>
              <a:off x="1558" y="3322"/>
              <a:ext cx="1632" cy="726"/>
            </a:xfrm>
            <a:prstGeom prst="rect">
              <a:avLst/>
            </a:prstGeom>
            <a:noFill/>
            <a:ln w="38100" algn="ctr">
              <a:solidFill>
                <a:schemeClr val="folHlink"/>
              </a:solidFill>
              <a:miter lim="800000"/>
              <a:headEnd/>
              <a:tailEnd/>
            </a:ln>
            <a:effectLst>
              <a:prstShdw prst="shdw17" dist="17961" dir="2700000">
                <a:schemeClr val="folHlink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400" dirty="0"/>
                <a:t>10kW RF </a:t>
              </a:r>
              <a:r>
                <a:rPr lang="ko-KR" altLang="en-US" sz="1400" dirty="0"/>
                <a:t>제작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1400" dirty="0"/>
                <a:t> </a:t>
              </a:r>
              <a:r>
                <a:rPr lang="ko-KR" altLang="en-US" sz="1400" dirty="0" err="1"/>
                <a:t>이온빔</a:t>
              </a:r>
              <a:r>
                <a:rPr lang="ko-KR" altLang="en-US" sz="1400" dirty="0"/>
                <a:t> 인출 및 이용시설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1400" dirty="0"/>
                <a:t> </a:t>
              </a:r>
              <a:r>
                <a:rPr lang="ko-KR" altLang="en-US" sz="1400" dirty="0" err="1"/>
                <a:t>빔번처제작</a:t>
              </a:r>
              <a:r>
                <a:rPr lang="ko-KR" altLang="en-US" sz="1400" dirty="0"/>
                <a:t> 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1400" dirty="0"/>
                <a:t> 중이온선형가속기 도입</a:t>
              </a:r>
            </a:p>
          </p:txBody>
        </p:sp>
        <p:sp>
          <p:nvSpPr>
            <p:cNvPr id="62523" name="Text Box 59"/>
            <p:cNvSpPr txBox="1">
              <a:spLocks noChangeArrowheads="1"/>
            </p:cNvSpPr>
            <p:nvPr/>
          </p:nvSpPr>
          <p:spPr bwMode="auto">
            <a:xfrm>
              <a:off x="3232" y="2831"/>
              <a:ext cx="1180" cy="565"/>
            </a:xfrm>
            <a:prstGeom prst="rect">
              <a:avLst/>
            </a:prstGeom>
            <a:noFill/>
            <a:ln w="38100" algn="ctr">
              <a:solidFill>
                <a:srgbClr val="003300"/>
              </a:solidFill>
              <a:miter lim="800000"/>
              <a:headEnd/>
              <a:tailEnd/>
            </a:ln>
            <a:effectLst>
              <a:prstShdw prst="shdw17" dist="17961" dir="2700000">
                <a:srgbClr val="003300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400"/>
                <a:t> 수소표적 개발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1400"/>
                <a:t> 가속기 설치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1400"/>
                <a:t> 차폐설계 및 설치</a:t>
              </a:r>
            </a:p>
          </p:txBody>
        </p:sp>
        <p:sp>
          <p:nvSpPr>
            <p:cNvPr id="62524" name="Text Box 60"/>
            <p:cNvSpPr txBox="1">
              <a:spLocks noChangeArrowheads="1"/>
            </p:cNvSpPr>
            <p:nvPr/>
          </p:nvSpPr>
          <p:spPr bwMode="auto">
            <a:xfrm>
              <a:off x="4258" y="3430"/>
              <a:ext cx="1026" cy="565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400"/>
                <a:t> 중성자 검출기 개발 및 설치</a:t>
              </a:r>
            </a:p>
            <a:p>
              <a:pPr>
                <a:lnSpc>
                  <a:spcPct val="120000"/>
                </a:lnSpc>
              </a:pPr>
              <a:r>
                <a:rPr lang="ko-KR" altLang="en-US" sz="1400"/>
                <a:t>시험가동</a:t>
              </a:r>
            </a:p>
          </p:txBody>
        </p:sp>
        <p:sp>
          <p:nvSpPr>
            <p:cNvPr id="62525" name="Line 61"/>
            <p:cNvSpPr>
              <a:spLocks noChangeShapeType="1"/>
            </p:cNvSpPr>
            <p:nvPr/>
          </p:nvSpPr>
          <p:spPr bwMode="auto">
            <a:xfrm flipH="1">
              <a:off x="1836" y="1943"/>
              <a:ext cx="36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0000FF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 anchor="ctr"/>
            <a:lstStyle/>
            <a:p>
              <a:endParaRPr lang="ko-KR" altLang="en-US"/>
            </a:p>
          </p:txBody>
        </p:sp>
        <p:sp>
          <p:nvSpPr>
            <p:cNvPr id="62526" name="Line 62"/>
            <p:cNvSpPr>
              <a:spLocks noChangeShapeType="1"/>
            </p:cNvSpPr>
            <p:nvPr/>
          </p:nvSpPr>
          <p:spPr bwMode="auto">
            <a:xfrm>
              <a:off x="1842" y="1937"/>
              <a:ext cx="0" cy="90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0000FF">
                  <a:gamma/>
                  <a:shade val="60000"/>
                  <a:invGamma/>
                  <a:alpha val="50000"/>
                </a:srgbClr>
              </a:prstShdw>
            </a:effectLst>
          </p:spPr>
          <p:txBody>
            <a:bodyPr anchor="ctr"/>
            <a:lstStyle/>
            <a:p>
              <a:endParaRPr lang="ko-KR" altLang="en-US"/>
            </a:p>
          </p:txBody>
        </p:sp>
      </p:grpSp>
      <p:grpSp>
        <p:nvGrpSpPr>
          <p:cNvPr id="10" name="그룹 71"/>
          <p:cNvGrpSpPr/>
          <p:nvPr/>
        </p:nvGrpSpPr>
        <p:grpSpPr>
          <a:xfrm>
            <a:off x="214282" y="642918"/>
            <a:ext cx="6067425" cy="476250"/>
            <a:chOff x="214313" y="563563"/>
            <a:chExt cx="6067425" cy="476250"/>
          </a:xfrm>
        </p:grpSpPr>
        <p:pic>
          <p:nvPicPr>
            <p:cNvPr id="73" name="그림 31" descr="종합-타이틀바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313" y="563563"/>
              <a:ext cx="6067425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Rectangle 7"/>
            <p:cNvSpPr>
              <a:spLocks noChangeArrowheads="1"/>
            </p:cNvSpPr>
            <p:nvPr/>
          </p:nvSpPr>
          <p:spPr bwMode="auto">
            <a:xfrm>
              <a:off x="496887" y="588963"/>
              <a:ext cx="32178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just">
                <a:buFont typeface="Wingdings" pitchFamily="2" charset="2"/>
                <a:buNone/>
              </a:pPr>
              <a:r>
                <a:rPr lang="en-US" altLang="ko-KR" sz="2000" b="1" dirty="0" smtClean="0">
                  <a:solidFill>
                    <a:schemeClr val="bg1"/>
                  </a:solidFill>
                </a:rPr>
                <a:t>Roadmap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바탕 화면\(200)ECR\(210)ECR잡무\(2008-10-21)ECR홍보자료\ECR081021.jpg"/>
          <p:cNvPicPr>
            <a:picLocks noChangeAspect="1" noChangeArrowheads="1"/>
          </p:cNvPicPr>
          <p:nvPr/>
        </p:nvPicPr>
        <p:blipFill>
          <a:blip r:embed="rId2">
            <a:lum bright="-29000" contrast="48000"/>
          </a:blip>
          <a:srcRect/>
          <a:stretch>
            <a:fillRect/>
          </a:stretch>
        </p:blipFill>
        <p:spPr bwMode="auto">
          <a:xfrm>
            <a:off x="0" y="0"/>
            <a:ext cx="9144032" cy="6858024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642910" y="4214818"/>
            <a:ext cx="3868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ko-KR" alt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감사합니다</a:t>
            </a:r>
            <a:r>
              <a:rPr lang="en-US" altLang="ko-K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en-US" altLang="ko-KR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Documents and Settings\Administrator\바탕 화면\(200)ECR\(210)ECR잡무\(2008-10-21)ECR홍보자료\ECR081021.jpg"/>
          <p:cNvPicPr>
            <a:picLocks noChangeAspect="1" noChangeArrowheads="1"/>
          </p:cNvPicPr>
          <p:nvPr/>
        </p:nvPicPr>
        <p:blipFill>
          <a:blip r:embed="rId2">
            <a:lum bright="24000" contrast="-14000"/>
          </a:blip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2"/>
          <p:cNvSpPr>
            <a:spLocks noChangeArrowheads="1"/>
          </p:cNvSpPr>
          <p:nvPr/>
        </p:nvSpPr>
        <p:spPr bwMode="auto">
          <a:xfrm>
            <a:off x="0" y="77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600">
              <a:solidFill>
                <a:schemeClr val="tx1"/>
              </a:solidFill>
              <a:latin typeface="-윤고딕120"/>
              <a:ea typeface="-윤고딕120"/>
              <a:cs typeface="-윤고딕120"/>
            </a:endParaRPr>
          </a:p>
        </p:txBody>
      </p:sp>
      <p:sp>
        <p:nvSpPr>
          <p:cNvPr id="72708" name="Rectangle 3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600">
              <a:solidFill>
                <a:schemeClr val="tx1"/>
              </a:solidFill>
              <a:latin typeface="-윤고딕120"/>
              <a:ea typeface="-윤고딕120"/>
              <a:cs typeface="-윤고딕120"/>
            </a:endParaRPr>
          </a:p>
        </p:txBody>
      </p:sp>
      <p:sp>
        <p:nvSpPr>
          <p:cNvPr id="72709" name="Rectangle 4"/>
          <p:cNvSpPr>
            <a:spLocks noChangeArrowheads="1"/>
          </p:cNvSpPr>
          <p:nvPr/>
        </p:nvSpPr>
        <p:spPr bwMode="auto">
          <a:xfrm>
            <a:off x="0" y="180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600">
              <a:solidFill>
                <a:schemeClr val="tx1"/>
              </a:solidFill>
              <a:latin typeface="-윤고딕120"/>
              <a:ea typeface="-윤고딕120"/>
              <a:cs typeface="-윤고딕120"/>
            </a:endParaRPr>
          </a:p>
        </p:txBody>
      </p:sp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8129588" y="6165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 sz="2400">
              <a:solidFill>
                <a:srgbClr val="99CCFF"/>
              </a:solidFill>
            </a:endParaRPr>
          </a:p>
        </p:txBody>
      </p:sp>
      <p:sp>
        <p:nvSpPr>
          <p:cNvPr id="72711" name="Rectangle 2"/>
          <p:cNvSpPr>
            <a:spLocks noChangeArrowheads="1"/>
          </p:cNvSpPr>
          <p:nvPr/>
        </p:nvSpPr>
        <p:spPr bwMode="auto">
          <a:xfrm>
            <a:off x="0" y="77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600">
              <a:solidFill>
                <a:schemeClr val="tx1"/>
              </a:solidFill>
              <a:latin typeface="-윤고딕120"/>
              <a:ea typeface="-윤고딕120"/>
              <a:cs typeface="-윤고딕120"/>
            </a:endParaRPr>
          </a:p>
        </p:txBody>
      </p:sp>
      <p:sp>
        <p:nvSpPr>
          <p:cNvPr id="72712" name="Rectangle 3"/>
          <p:cNvSpPr>
            <a:spLocks noChangeArrowheads="1"/>
          </p:cNvSpPr>
          <p:nvPr/>
        </p:nvSpPr>
        <p:spPr bwMode="auto">
          <a:xfrm>
            <a:off x="0" y="3268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600">
              <a:solidFill>
                <a:schemeClr val="tx1"/>
              </a:solidFill>
              <a:latin typeface="-윤고딕120"/>
              <a:ea typeface="-윤고딕120"/>
              <a:cs typeface="-윤고딕120"/>
            </a:endParaRPr>
          </a:p>
        </p:txBody>
      </p:sp>
      <p:sp>
        <p:nvSpPr>
          <p:cNvPr id="72713" name="Text Box 7"/>
          <p:cNvSpPr txBox="1">
            <a:spLocks noChangeArrowheads="1"/>
          </p:cNvSpPr>
          <p:nvPr/>
        </p:nvSpPr>
        <p:spPr bwMode="auto">
          <a:xfrm>
            <a:off x="8129588" y="61658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 sz="2400">
              <a:solidFill>
                <a:srgbClr val="99CCFF"/>
              </a:solidFill>
            </a:endParaRPr>
          </a:p>
        </p:txBody>
      </p:sp>
      <p:sp>
        <p:nvSpPr>
          <p:cNvPr id="72714" name="Text Box 7"/>
          <p:cNvSpPr txBox="1">
            <a:spLocks noChangeArrowheads="1"/>
          </p:cNvSpPr>
          <p:nvPr/>
        </p:nvSpPr>
        <p:spPr bwMode="auto">
          <a:xfrm>
            <a:off x="8281988" y="63182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 sz="2400">
              <a:solidFill>
                <a:srgbClr val="99CCFF"/>
              </a:solidFill>
            </a:endParaRPr>
          </a:p>
        </p:txBody>
      </p:sp>
      <p:pic>
        <p:nvPicPr>
          <p:cNvPr id="72715" name="Picture 5" descr="03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539750" y="4005263"/>
            <a:ext cx="34575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6" name="Picture 6" descr="04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940425" y="1484313"/>
            <a:ext cx="32035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7" name="Text Box 61"/>
          <p:cNvSpPr txBox="1">
            <a:spLocks noChangeArrowheads="1"/>
          </p:cNvSpPr>
          <p:nvPr/>
        </p:nvSpPr>
        <p:spPr bwMode="auto">
          <a:xfrm>
            <a:off x="0" y="781050"/>
            <a:ext cx="8858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>
                <a:solidFill>
                  <a:srgbClr val="FF0000"/>
                </a:solidFill>
                <a:latin typeface="Tahoma" pitchFamily="34" charset="0"/>
                <a:ea typeface="굴림" pitchFamily="50" charset="-127"/>
              </a:rPr>
              <a:t>Schematic view of the Heavy-Ion Beam Facility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357313"/>
            <a:ext cx="3735387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0" name="Text Box 61"/>
          <p:cNvSpPr txBox="1">
            <a:spLocks noChangeArrowheads="1"/>
          </p:cNvSpPr>
          <p:nvPr/>
        </p:nvSpPr>
        <p:spPr bwMode="auto">
          <a:xfrm>
            <a:off x="0" y="549275"/>
            <a:ext cx="7632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ja-JP" sz="3000">
                <a:solidFill>
                  <a:srgbClr val="006600"/>
                </a:solidFill>
                <a:latin typeface="Book Antiqua" pitchFamily="18" charset="0"/>
                <a:ea typeface="휴먼매직체" pitchFamily="18" charset="-127"/>
              </a:rPr>
              <a:t>Requirements</a:t>
            </a:r>
            <a:r>
              <a:rPr lang="en-GB" altLang="ko-KR" sz="3000">
                <a:solidFill>
                  <a:srgbClr val="006600"/>
                </a:solidFill>
                <a:latin typeface="Book Antiqua" pitchFamily="18" charset="0"/>
                <a:ea typeface="휴먼매직체" pitchFamily="18" charset="-127"/>
              </a:rPr>
              <a:t> </a:t>
            </a:r>
            <a:r>
              <a:rPr lang="en-US" altLang="ko-KR" sz="3000">
                <a:solidFill>
                  <a:srgbClr val="006600"/>
                </a:solidFill>
                <a:latin typeface="Book Antiqua" pitchFamily="18" charset="0"/>
                <a:ea typeface="휴먼매직체" pitchFamily="18" charset="-127"/>
              </a:rPr>
              <a:t>for Neutron Radiography</a:t>
            </a:r>
            <a:r>
              <a:rPr lang="en-US" altLang="ko-KR" sz="3600">
                <a:solidFill>
                  <a:srgbClr val="008000"/>
                </a:solidFill>
                <a:latin typeface="Times New Roman" pitchFamily="18" charset="0"/>
                <a:ea typeface="휴먼매직체" pitchFamily="18" charset="-127"/>
              </a:rPr>
              <a:t> </a:t>
            </a:r>
          </a:p>
        </p:txBody>
      </p:sp>
      <p:sp>
        <p:nvSpPr>
          <p:cNvPr id="111621" name="Text Box 106"/>
          <p:cNvSpPr txBox="1">
            <a:spLocks noChangeArrowheads="1"/>
          </p:cNvSpPr>
          <p:nvPr/>
        </p:nvSpPr>
        <p:spPr bwMode="auto">
          <a:xfrm>
            <a:off x="-14288" y="1131888"/>
            <a:ext cx="6000751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endParaRPr lang="ko-KR" altLang="en-US" sz="160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  <a:p>
            <a:pPr latinLnBrk="0">
              <a:buFontTx/>
              <a:buChar char="•"/>
            </a:pPr>
            <a:r>
              <a:rPr lang="en-US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Beam flux: Production of 10</a:t>
            </a:r>
            <a:r>
              <a:rPr lang="en-US" altLang="ja-JP" sz="1800" baseline="300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12</a:t>
            </a:r>
            <a:r>
              <a:rPr lang="en-US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/s  (fast neutron</a:t>
            </a:r>
            <a:r>
              <a:rPr lang="en-US" altLang="ko-KR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s)</a:t>
            </a:r>
            <a:endParaRPr lang="en-GB" altLang="ja-JP" sz="1800">
              <a:solidFill>
                <a:schemeClr val="tx1"/>
              </a:solidFill>
              <a:latin typeface="Book Antiqua" pitchFamily="18" charset="0"/>
              <a:ea typeface="MS PGothic" pitchFamily="34" charset="-128"/>
            </a:endParaRPr>
          </a:p>
          <a:p>
            <a:pPr latinLnBrk="0">
              <a:buFontTx/>
              <a:buChar char="•"/>
            </a:pPr>
            <a:r>
              <a:rPr lang="en-GB" altLang="ko-KR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 </a:t>
            </a:r>
            <a:r>
              <a:rPr lang="en-GB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beam intensity: Li</a:t>
            </a:r>
            <a:r>
              <a:rPr lang="en-GB" altLang="ja-JP" sz="1800" baseline="300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2~3+</a:t>
            </a:r>
            <a:r>
              <a:rPr lang="en-GB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   higher than 2pmA</a:t>
            </a:r>
            <a:endParaRPr lang="en-US" altLang="ko-KR" sz="1800">
              <a:solidFill>
                <a:schemeClr val="tx1"/>
              </a:solidFill>
              <a:latin typeface="Book Antiqua" pitchFamily="18" charset="0"/>
              <a:ea typeface="MS PGothic" pitchFamily="34" charset="-128"/>
            </a:endParaRPr>
          </a:p>
          <a:p>
            <a:pPr latinLnBrk="0">
              <a:buFontTx/>
              <a:buChar char="•"/>
            </a:pPr>
            <a:r>
              <a:rPr lang="en-US" altLang="ko-KR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Beam energy :</a:t>
            </a:r>
            <a:r>
              <a:rPr lang="en-US" altLang="ko-KR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  </a:t>
            </a:r>
            <a:r>
              <a:rPr lang="en-US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~2</a:t>
            </a:r>
            <a:r>
              <a:rPr lang="en-US" altLang="ko-KR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MeV/u</a:t>
            </a:r>
            <a:endParaRPr lang="en-US" altLang="ko-KR" sz="1800">
              <a:solidFill>
                <a:schemeClr val="tx1"/>
              </a:solidFill>
              <a:latin typeface="Book Antiqua" pitchFamily="18" charset="0"/>
              <a:ea typeface="MS PGothic" pitchFamily="34" charset="-128"/>
            </a:endParaRPr>
          </a:p>
          <a:p>
            <a:pPr latinLnBrk="0">
              <a:buFontTx/>
              <a:buChar char="•"/>
            </a:pPr>
            <a:r>
              <a:rPr lang="en-US" altLang="ko-KR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Gas target :</a:t>
            </a:r>
            <a:r>
              <a:rPr lang="en-US" altLang="ko-KR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  </a:t>
            </a:r>
            <a:r>
              <a:rPr lang="en-US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&gt;350</a:t>
            </a:r>
            <a:r>
              <a:rPr lang="en-US" altLang="ko-KR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Torr</a:t>
            </a:r>
          </a:p>
          <a:p>
            <a:pPr latinLnBrk="0">
              <a:buFontTx/>
              <a:buChar char="•"/>
            </a:pPr>
            <a:r>
              <a:rPr lang="en-US" altLang="ko-KR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 </a:t>
            </a:r>
            <a:r>
              <a:rPr lang="en-US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Neutron detection</a:t>
            </a:r>
            <a:r>
              <a:rPr lang="en-US" altLang="ko-KR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  : </a:t>
            </a:r>
            <a:r>
              <a:rPr lang="en-US" altLang="ja-JP" sz="1800">
                <a:solidFill>
                  <a:schemeClr val="tx1"/>
                </a:solidFill>
                <a:latin typeface="Book Antiqua" pitchFamily="18" charset="0"/>
                <a:ea typeface="MS PGothic" pitchFamily="34" charset="-128"/>
              </a:rPr>
              <a:t>High efficiency for fast neutron</a:t>
            </a:r>
          </a:p>
          <a:p>
            <a:pPr latinLnBrk="0"/>
            <a:r>
              <a:rPr lang="en-US" altLang="ja-JP"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		</a:t>
            </a:r>
            <a:endParaRPr lang="en-GB" altLang="ja-JP" sz="2400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111624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1625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11162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88" y="2857500"/>
            <a:ext cx="418782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572000" y="4286250"/>
            <a:ext cx="2357438" cy="500063"/>
            <a:chOff x="4275" y="23598"/>
            <a:chExt cx="4206" cy="908"/>
          </a:xfrm>
        </p:grpSpPr>
        <p:graphicFrame>
          <p:nvGraphicFramePr>
            <p:cNvPr id="111628" name="Object 26"/>
            <p:cNvGraphicFramePr>
              <a:graphicFrameLocks noChangeAspect="1"/>
            </p:cNvGraphicFramePr>
            <p:nvPr/>
          </p:nvGraphicFramePr>
          <p:xfrm>
            <a:off x="4525" y="23598"/>
            <a:ext cx="3820" cy="859"/>
          </p:xfrm>
          <a:graphic>
            <a:graphicData uri="http://schemas.openxmlformats.org/presentationml/2006/ole">
              <p:oleObj spid="_x0000_s117763" name="Equation" r:id="rId6" imgW="1409400" imgH="393480" progId="Equation.3">
                <p:embed/>
              </p:oleObj>
            </a:graphicData>
          </a:graphic>
        </p:graphicFrame>
        <p:sp>
          <p:nvSpPr>
            <p:cNvPr id="111629" name="Rectangle 27"/>
            <p:cNvSpPr>
              <a:spLocks noChangeArrowheads="1"/>
            </p:cNvSpPr>
            <p:nvPr/>
          </p:nvSpPr>
          <p:spPr bwMode="auto">
            <a:xfrm>
              <a:off x="4275" y="23598"/>
              <a:ext cx="4206" cy="908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sp>
        <p:nvSpPr>
          <p:cNvPr id="111630" name="Text Box 28"/>
          <p:cNvSpPr txBox="1">
            <a:spLocks noChangeArrowheads="1"/>
          </p:cNvSpPr>
          <p:nvPr/>
        </p:nvSpPr>
        <p:spPr bwMode="auto">
          <a:xfrm>
            <a:off x="4286250" y="4786313"/>
            <a:ext cx="19446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/>
            <a:r>
              <a:rPr lang="en-US" altLang="ko-KR" sz="14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Y : neutron Yield</a:t>
            </a:r>
          </a:p>
          <a:p>
            <a:pPr latinLnBrk="0"/>
            <a:r>
              <a:rPr lang="en-US" altLang="ko-KR" sz="14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F</a:t>
            </a:r>
            <a:r>
              <a:rPr lang="en-US" altLang="ko-KR" sz="1400" baseline="-250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Li</a:t>
            </a:r>
            <a:r>
              <a:rPr lang="en-US" altLang="ko-KR" sz="14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 : Beam Flux</a:t>
            </a:r>
          </a:p>
          <a:p>
            <a:pPr latinLnBrk="0"/>
            <a:r>
              <a:rPr lang="en-US" altLang="ko-KR" sz="14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ρ :  Density</a:t>
            </a:r>
          </a:p>
          <a:p>
            <a:pPr latinLnBrk="0"/>
            <a:r>
              <a:rPr lang="en-US" altLang="ko-KR" sz="14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N</a:t>
            </a:r>
            <a:r>
              <a:rPr lang="en-US" altLang="ko-KR" sz="1400" baseline="-250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A</a:t>
            </a:r>
            <a:r>
              <a:rPr lang="en-US" altLang="ko-KR" sz="14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 :  Avogadro constant</a:t>
            </a:r>
          </a:p>
          <a:p>
            <a:pPr latinLnBrk="0">
              <a:lnSpc>
                <a:spcPct val="110000"/>
              </a:lnSpc>
            </a:pPr>
            <a:r>
              <a:rPr lang="en-US" altLang="ko-KR" sz="14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A : Atomic Number</a:t>
            </a:r>
          </a:p>
          <a:p>
            <a:pPr latinLnBrk="0">
              <a:lnSpc>
                <a:spcPct val="110000"/>
              </a:lnSpc>
            </a:pPr>
            <a:r>
              <a:rPr lang="en-US" altLang="ko-KR" sz="14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L : Target Length</a:t>
            </a:r>
          </a:p>
          <a:p>
            <a:pPr latinLnBrk="0">
              <a:lnSpc>
                <a:spcPct val="110000"/>
              </a:lnSpc>
            </a:pPr>
            <a:endParaRPr lang="en-US" altLang="ko-KR" sz="300">
              <a:solidFill>
                <a:schemeClr val="tx1"/>
              </a:solidFill>
              <a:latin typeface="Times New Roman" pitchFamily="18" charset="0"/>
              <a:ea typeface="바탕" pitchFamily="18" charset="-127"/>
            </a:endParaRPr>
          </a:p>
          <a:p>
            <a:pPr latinLnBrk="0">
              <a:lnSpc>
                <a:spcPct val="60000"/>
              </a:lnSpc>
            </a:pPr>
            <a:r>
              <a:rPr lang="en-US" altLang="ko-KR" sz="14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σ : Cross section</a:t>
            </a:r>
            <a:r>
              <a:rPr lang="en-US" altLang="ja-JP" sz="1400">
                <a:solidFill>
                  <a:schemeClr val="tx1"/>
                </a:solidFill>
                <a:latin typeface="Times New Roman" pitchFamily="18" charset="0"/>
                <a:ea typeface="바탕" pitchFamily="18" charset="-127"/>
              </a:rPr>
              <a:t> 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202363" y="4918075"/>
            <a:ext cx="2847975" cy="1177925"/>
            <a:chOff x="3787" y="2931"/>
            <a:chExt cx="1794" cy="742"/>
          </a:xfrm>
        </p:grpSpPr>
        <p:graphicFrame>
          <p:nvGraphicFramePr>
            <p:cNvPr id="111632" name="Object 32"/>
            <p:cNvGraphicFramePr>
              <a:graphicFrameLocks noChangeAspect="1"/>
            </p:cNvGraphicFramePr>
            <p:nvPr/>
          </p:nvGraphicFramePr>
          <p:xfrm>
            <a:off x="3833" y="3184"/>
            <a:ext cx="952" cy="247"/>
          </p:xfrm>
          <a:graphic>
            <a:graphicData uri="http://schemas.openxmlformats.org/presentationml/2006/ole">
              <p:oleObj spid="_x0000_s117762" name="Equation" r:id="rId7" imgW="736560" imgH="203040" progId="Equation.3">
                <p:embed/>
              </p:oleObj>
            </a:graphicData>
          </a:graphic>
        </p:graphicFrame>
        <p:sp>
          <p:nvSpPr>
            <p:cNvPr id="111633" name="Text Box 33"/>
            <p:cNvSpPr txBox="1">
              <a:spLocks noChangeArrowheads="1"/>
            </p:cNvSpPr>
            <p:nvPr/>
          </p:nvSpPr>
          <p:spPr bwMode="auto">
            <a:xfrm>
              <a:off x="3787" y="2931"/>
              <a:ext cx="16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>
                  <a:solidFill>
                    <a:schemeClr val="tx1"/>
                  </a:solidFill>
                  <a:latin typeface="Times New Roman" pitchFamily="18" charset="0"/>
                  <a:ea typeface="휴먼매직체" pitchFamily="18" charset="-127"/>
                </a:rPr>
                <a:t>Fast neutron flux is</a:t>
              </a:r>
            </a:p>
          </p:txBody>
        </p:sp>
        <p:sp>
          <p:nvSpPr>
            <p:cNvPr id="111634" name="Text Box 34"/>
            <p:cNvSpPr txBox="1">
              <a:spLocks noChangeArrowheads="1"/>
            </p:cNvSpPr>
            <p:nvPr/>
          </p:nvSpPr>
          <p:spPr bwMode="auto">
            <a:xfrm>
              <a:off x="4734" y="3158"/>
              <a:ext cx="8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>
                  <a:solidFill>
                    <a:schemeClr val="tx1"/>
                  </a:solidFill>
                  <a:latin typeface="Times New Roman" pitchFamily="18" charset="0"/>
                  <a:ea typeface="휴먼매직체" pitchFamily="18" charset="-127"/>
                </a:rPr>
                <a:t>at a </a:t>
              </a:r>
              <a:r>
                <a:rPr lang="en-US" altLang="ko-KR" sz="1800" baseline="50000">
                  <a:solidFill>
                    <a:schemeClr val="tx1"/>
                  </a:solidFill>
                  <a:latin typeface="Times New Roman" pitchFamily="18" charset="0"/>
                  <a:ea typeface="휴먼매직체" pitchFamily="18" charset="-127"/>
                </a:rPr>
                <a:t>7</a:t>
              </a:r>
              <a:r>
                <a:rPr lang="en-US" altLang="ko-KR" sz="2400">
                  <a:solidFill>
                    <a:schemeClr val="tx1"/>
                  </a:solidFill>
                  <a:latin typeface="Times New Roman" pitchFamily="18" charset="0"/>
                  <a:ea typeface="휴먼매직체" pitchFamily="18" charset="-127"/>
                </a:rPr>
                <a:t>Li</a:t>
              </a:r>
              <a:r>
                <a:rPr lang="en-US" altLang="ko-KR" sz="2400" baseline="36000">
                  <a:solidFill>
                    <a:schemeClr val="tx1"/>
                  </a:solidFill>
                  <a:latin typeface="Times New Roman" pitchFamily="18" charset="0"/>
                  <a:ea typeface="휴먼매직체" pitchFamily="18" charset="-127"/>
                </a:rPr>
                <a:t>+</a:t>
              </a:r>
              <a:r>
                <a:rPr lang="en-US" altLang="ko-KR" sz="1800" baseline="55000">
                  <a:solidFill>
                    <a:schemeClr val="tx1"/>
                  </a:solidFill>
                  <a:latin typeface="Times New Roman" pitchFamily="18" charset="0"/>
                  <a:ea typeface="휴먼매직체" pitchFamily="18" charset="-127"/>
                </a:rPr>
                <a:t>3</a:t>
              </a:r>
              <a:r>
                <a:rPr lang="en-US" altLang="ko-KR" sz="2400">
                  <a:solidFill>
                    <a:schemeClr val="tx1"/>
                  </a:solidFill>
                  <a:latin typeface="Times New Roman" pitchFamily="18" charset="0"/>
                  <a:ea typeface="휴먼매직체" pitchFamily="18" charset="-127"/>
                </a:rPr>
                <a:t> </a:t>
              </a:r>
            </a:p>
          </p:txBody>
        </p:sp>
        <p:sp>
          <p:nvSpPr>
            <p:cNvPr id="111635" name="Text Box 35"/>
            <p:cNvSpPr txBox="1">
              <a:spLocks noChangeArrowheads="1"/>
            </p:cNvSpPr>
            <p:nvPr/>
          </p:nvSpPr>
          <p:spPr bwMode="auto">
            <a:xfrm>
              <a:off x="3787" y="3385"/>
              <a:ext cx="179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>
                  <a:solidFill>
                    <a:schemeClr val="tx1"/>
                  </a:solidFill>
                  <a:latin typeface="Times New Roman" pitchFamily="18" charset="0"/>
                  <a:ea typeface="휴먼매직체" pitchFamily="18" charset="-127"/>
                </a:rPr>
                <a:t>Beam current of 1mA</a:t>
              </a:r>
            </a:p>
          </p:txBody>
        </p:sp>
      </p:grpSp>
      <p:sp>
        <p:nvSpPr>
          <p:cNvPr id="111636" name="Rectangle 36"/>
          <p:cNvSpPr>
            <a:spLocks noChangeArrowheads="1"/>
          </p:cNvSpPr>
          <p:nvPr/>
        </p:nvSpPr>
        <p:spPr bwMode="auto">
          <a:xfrm>
            <a:off x="6202363" y="4918075"/>
            <a:ext cx="2808287" cy="1225550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 sz="2400">
              <a:solidFill>
                <a:schemeClr val="tx1"/>
              </a:solidFill>
              <a:latin typeface="Times New Roman" pitchFamily="18" charset="0"/>
              <a:ea typeface="휴먼매직체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73731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3732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73733" name="Text Box 61"/>
          <p:cNvSpPr txBox="1">
            <a:spLocks noChangeArrowheads="1"/>
          </p:cNvSpPr>
          <p:nvPr/>
        </p:nvSpPr>
        <p:spPr bwMode="auto">
          <a:xfrm>
            <a:off x="755650" y="765175"/>
            <a:ext cx="5040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>
                <a:solidFill>
                  <a:srgbClr val="FF0000"/>
                </a:solidFill>
                <a:latin typeface="Tahoma" pitchFamily="34" charset="0"/>
                <a:ea typeface="굴림" pitchFamily="50" charset="-127"/>
              </a:rPr>
              <a:t>Featured Specifications</a:t>
            </a:r>
          </a:p>
        </p:txBody>
      </p:sp>
      <p:graphicFrame>
        <p:nvGraphicFramePr>
          <p:cNvPr id="73734" name="Group 6"/>
          <p:cNvGraphicFramePr>
            <a:graphicFrameLocks noGrp="1"/>
          </p:cNvGraphicFramePr>
          <p:nvPr/>
        </p:nvGraphicFramePr>
        <p:xfrm>
          <a:off x="141288" y="1384300"/>
          <a:ext cx="8870950" cy="4858703"/>
        </p:xfrm>
        <a:graphic>
          <a:graphicData uri="http://schemas.openxmlformats.org/drawingml/2006/table">
            <a:tbl>
              <a:tblPr/>
              <a:tblGrid>
                <a:gridCol w="1778000"/>
                <a:gridCol w="7092950"/>
              </a:tblGrid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ECRIS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S-ECR : 10kW,  28GHz, 3W G-M cooler (4K)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PM-ECR: 1kW, 2.45GHz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</a:tr>
              <a:tr h="819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RFQ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8 keV/u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 0.6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  <a:sym typeface="Wingdings" pitchFamily="2" charset="2"/>
                        </a:rPr>
                        <a:t>MeV/u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  <a:sym typeface="Wingdings" pitchFamily="2" charset="2"/>
                        </a:rPr>
                        <a:t>200MHz,  Q/M=1/2,  Length ~2m, Diameter 35cm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</a:tr>
              <a:tr h="1179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HI-DTL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0.6 MeV/u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  <a:sym typeface="Wingdings" pitchFamily="2" charset="2"/>
                        </a:rPr>
                        <a:t>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4 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  <a:sym typeface="Wingdings" pitchFamily="2" charset="2"/>
                        </a:rPr>
                        <a:t>MeV/u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  <a:sym typeface="Wingdings" pitchFamily="2" charset="2"/>
                        </a:rPr>
                        <a:t>200MHz,  Q/M=1/2, Length ~3.2m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  <a:sym typeface="Wingdings" pitchFamily="2" charset="2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  <a:sym typeface="Wingdings" pitchFamily="2" charset="2"/>
                        </a:rPr>
                        <a:t>Diameter 35cm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</a:tr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Production Target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Hydrogen Gas Target at  500Torr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Beam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굴림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Current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Li </a:t>
                      </a:r>
                      <a:r>
                        <a:rPr kumimoji="1" lang="en-US" altLang="ko-KR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3+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 5mA / Ar </a:t>
                      </a:r>
                      <a:r>
                        <a:rPr kumimoji="1" lang="en-US" altLang="ko-KR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8+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  2mA / Kr </a:t>
                      </a:r>
                      <a:r>
                        <a:rPr kumimoji="1" lang="en-US" altLang="ko-KR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13+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 0.6 mA / Xe </a:t>
                      </a:r>
                      <a:r>
                        <a:rPr kumimoji="1" lang="en-US" altLang="ko-KR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20+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 0.3 mA,    Fast neutron 10</a:t>
                      </a:r>
                      <a:r>
                        <a:rPr kumimoji="1" lang="en-US" altLang="ko-KR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12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/s with Li </a:t>
                      </a:r>
                      <a:r>
                        <a:rPr kumimoji="1" lang="en-US" altLang="ko-KR" sz="3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3+</a:t>
                      </a:r>
                      <a:r>
                        <a:rPr kumimoji="1" lang="en-US" altLang="ko-K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Book Antiqua" pitchFamily="18" charset="0"/>
                          <a:ea typeface="굴림" pitchFamily="50" charset="-127"/>
                          <a:cs typeface="Arial" pitchFamily="34" charset="0"/>
                        </a:rPr>
                        <a:t> 1mA 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D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75779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5780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grpSp>
        <p:nvGrpSpPr>
          <p:cNvPr id="75781" name="그룹 53"/>
          <p:cNvGrpSpPr>
            <a:grpSpLocks/>
          </p:cNvGrpSpPr>
          <p:nvPr/>
        </p:nvGrpSpPr>
        <p:grpSpPr bwMode="auto">
          <a:xfrm>
            <a:off x="4351338" y="1939925"/>
            <a:ext cx="4614862" cy="4594225"/>
            <a:chOff x="2000232" y="1000108"/>
            <a:chExt cx="4614862" cy="4594057"/>
          </a:xfrm>
        </p:grpSpPr>
        <p:pic>
          <p:nvPicPr>
            <p:cNvPr id="75782" name="Picture 53" descr="C:\Documents and Settings\jinyongp\My Documents\1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00232" y="1000108"/>
              <a:ext cx="4614862" cy="454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3" name="TextBox 55"/>
            <p:cNvSpPr txBox="1">
              <a:spLocks noChangeArrowheads="1"/>
            </p:cNvSpPr>
            <p:nvPr/>
          </p:nvSpPr>
          <p:spPr bwMode="auto">
            <a:xfrm>
              <a:off x="2903668" y="1049521"/>
              <a:ext cx="63991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X-Rays</a:t>
              </a:r>
            </a:p>
          </p:txBody>
        </p:sp>
        <p:sp>
          <p:nvSpPr>
            <p:cNvPr id="75784" name="TextBox 56"/>
            <p:cNvSpPr txBox="1">
              <a:spLocks noChangeArrowheads="1"/>
            </p:cNvSpPr>
            <p:nvPr/>
          </p:nvSpPr>
          <p:spPr bwMode="auto">
            <a:xfrm>
              <a:off x="4007282" y="1053074"/>
              <a:ext cx="1313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Thermal  neutron</a:t>
              </a:r>
            </a:p>
          </p:txBody>
        </p:sp>
        <p:sp>
          <p:nvSpPr>
            <p:cNvPr id="75785" name="TextBox 57"/>
            <p:cNvSpPr txBox="1">
              <a:spLocks noChangeArrowheads="1"/>
            </p:cNvSpPr>
            <p:nvPr/>
          </p:nvSpPr>
          <p:spPr bwMode="auto">
            <a:xfrm>
              <a:off x="5293578" y="1066934"/>
              <a:ext cx="102303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Fast  neutron</a:t>
              </a:r>
            </a:p>
          </p:txBody>
        </p:sp>
        <p:sp>
          <p:nvSpPr>
            <p:cNvPr id="75786" name="TextBox 58"/>
            <p:cNvSpPr txBox="1">
              <a:spLocks noChangeArrowheads="1"/>
            </p:cNvSpPr>
            <p:nvPr/>
          </p:nvSpPr>
          <p:spPr bwMode="auto">
            <a:xfrm>
              <a:off x="3714744" y="5286388"/>
              <a:ext cx="17091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atomic number [Z]</a:t>
              </a:r>
            </a:p>
          </p:txBody>
        </p:sp>
        <p:sp>
          <p:nvSpPr>
            <p:cNvPr id="75787" name="TextBox 59"/>
            <p:cNvSpPr txBox="1">
              <a:spLocks noChangeArrowheads="1"/>
            </p:cNvSpPr>
            <p:nvPr/>
          </p:nvSpPr>
          <p:spPr bwMode="auto">
            <a:xfrm rot="-5400000">
              <a:off x="833399" y="3135710"/>
              <a:ext cx="30700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mass attenuation coefficient [cm</a:t>
              </a:r>
              <a:r>
                <a:rPr lang="en-US" altLang="ko-KR" sz="1200" b="1" baseline="30000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2/</a:t>
              </a:r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g]</a:t>
              </a:r>
            </a:p>
          </p:txBody>
        </p:sp>
      </p:grpSp>
      <p:sp>
        <p:nvSpPr>
          <p:cNvPr id="75788" name="Text Box 32"/>
          <p:cNvSpPr txBox="1">
            <a:spLocks noChangeArrowheads="1"/>
          </p:cNvSpPr>
          <p:nvPr/>
        </p:nvSpPr>
        <p:spPr bwMode="auto">
          <a:xfrm>
            <a:off x="403225" y="1490663"/>
            <a:ext cx="360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Neutron radiography</a:t>
            </a:r>
          </a:p>
        </p:txBody>
      </p:sp>
      <p:sp>
        <p:nvSpPr>
          <p:cNvPr id="75789" name="Text Box 33"/>
          <p:cNvSpPr txBox="1">
            <a:spLocks noChangeArrowheads="1"/>
          </p:cNvSpPr>
          <p:nvPr/>
        </p:nvSpPr>
        <p:spPr bwMode="auto">
          <a:xfrm>
            <a:off x="331788" y="1997075"/>
            <a:ext cx="40433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sz="20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Penetration thru high-Z material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 Sensitive to Low-Z material</a:t>
            </a:r>
          </a:p>
          <a:p>
            <a:pPr>
              <a:buFontTx/>
              <a:buChar char="•"/>
            </a:pPr>
            <a:endParaRPr lang="ko-KR" altLang="en-US" sz="2000">
              <a:solidFill>
                <a:schemeClr val="tx1"/>
              </a:solidFill>
              <a:latin typeface="Times New Roman" pitchFamily="18" charset="0"/>
              <a:ea typeface="휴먼매직체" pitchFamily="18" charset="-127"/>
            </a:endParaRPr>
          </a:p>
        </p:txBody>
      </p:sp>
      <p:sp>
        <p:nvSpPr>
          <p:cNvPr id="75790" name="Line 34"/>
          <p:cNvSpPr>
            <a:spLocks noChangeShapeType="1"/>
          </p:cNvSpPr>
          <p:nvPr/>
        </p:nvSpPr>
        <p:spPr bwMode="auto">
          <a:xfrm>
            <a:off x="457200" y="1997075"/>
            <a:ext cx="3024188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791" name="Text Box 35"/>
          <p:cNvSpPr txBox="1">
            <a:spLocks noChangeArrowheads="1"/>
          </p:cNvSpPr>
          <p:nvPr/>
        </p:nvSpPr>
        <p:spPr bwMode="auto">
          <a:xfrm>
            <a:off x="5351463" y="1430338"/>
            <a:ext cx="288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Neutron absorption</a:t>
            </a:r>
          </a:p>
        </p:txBody>
      </p:sp>
      <p:sp>
        <p:nvSpPr>
          <p:cNvPr id="75792" name="Text Box 36"/>
          <p:cNvSpPr txBox="1">
            <a:spLocks noChangeArrowheads="1"/>
          </p:cNvSpPr>
          <p:nvPr/>
        </p:nvSpPr>
        <p:spPr bwMode="auto">
          <a:xfrm>
            <a:off x="836613" y="3290888"/>
            <a:ext cx="2271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Fast Neutron</a:t>
            </a:r>
          </a:p>
        </p:txBody>
      </p:sp>
      <p:graphicFrame>
        <p:nvGraphicFramePr>
          <p:cNvPr id="75793" name="Object 37"/>
          <p:cNvGraphicFramePr>
            <a:graphicFrameLocks noChangeAspect="1"/>
          </p:cNvGraphicFramePr>
          <p:nvPr/>
        </p:nvGraphicFramePr>
        <p:xfrm>
          <a:off x="836613" y="3916363"/>
          <a:ext cx="2374900" cy="1744662"/>
        </p:xfrm>
        <a:graphic>
          <a:graphicData uri="http://schemas.openxmlformats.org/presentationml/2006/ole">
            <p:oleObj spid="_x0000_s75793" name="Equation" r:id="rId5" imgW="838080" imgH="965160" progId="Equation.3">
              <p:embed/>
            </p:oleObj>
          </a:graphicData>
        </a:graphic>
      </p:graphicFrame>
      <p:sp>
        <p:nvSpPr>
          <p:cNvPr id="75794" name="Line 39"/>
          <p:cNvSpPr>
            <a:spLocks noChangeShapeType="1"/>
          </p:cNvSpPr>
          <p:nvPr/>
        </p:nvSpPr>
        <p:spPr bwMode="auto">
          <a:xfrm flipV="1">
            <a:off x="881063" y="3754438"/>
            <a:ext cx="19081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5795" name="Rectangle 40"/>
          <p:cNvSpPr>
            <a:spLocks noChangeArrowheads="1"/>
          </p:cNvSpPr>
          <p:nvPr/>
        </p:nvSpPr>
        <p:spPr bwMode="auto">
          <a:xfrm>
            <a:off x="763588" y="5213350"/>
            <a:ext cx="2519362" cy="5032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 sz="2400">
              <a:solidFill>
                <a:schemeClr val="tx1"/>
              </a:solidFill>
              <a:latin typeface="Times New Roman" pitchFamily="18" charset="0"/>
              <a:ea typeface="휴먼매직체" pitchFamily="18" charset="-127"/>
            </a:endParaRPr>
          </a:p>
        </p:txBody>
      </p:sp>
      <p:sp>
        <p:nvSpPr>
          <p:cNvPr id="148521" name="Line 41"/>
          <p:cNvSpPr>
            <a:spLocks noChangeShapeType="1"/>
          </p:cNvSpPr>
          <p:nvPr/>
        </p:nvSpPr>
        <p:spPr bwMode="auto">
          <a:xfrm>
            <a:off x="5422900" y="1862138"/>
            <a:ext cx="2447925" cy="0"/>
          </a:xfrm>
          <a:prstGeom prst="line">
            <a:avLst/>
          </a:prstGeom>
          <a:ln w="34925">
            <a:solidFill>
              <a:srgbClr val="FFC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ko-KR" altLang="en-US" sz="2400"/>
          </a:p>
        </p:txBody>
      </p:sp>
      <p:sp>
        <p:nvSpPr>
          <p:cNvPr id="75827" name="Text Box 30"/>
          <p:cNvSpPr txBox="1">
            <a:spLocks noChangeArrowheads="1"/>
          </p:cNvSpPr>
          <p:nvPr/>
        </p:nvSpPr>
        <p:spPr bwMode="auto">
          <a:xfrm>
            <a:off x="468313" y="54927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 b="1">
                <a:solidFill>
                  <a:schemeClr val="accent2"/>
                </a:solidFill>
                <a:latin typeface="Book Antiqua" pitchFamily="18" charset="0"/>
                <a:ea typeface="휴먼둥근헤드라인" pitchFamily="18" charset="-127"/>
              </a:rPr>
              <a:t>Fast Neutron Radiography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115715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5716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grpSp>
        <p:nvGrpSpPr>
          <p:cNvPr id="115717" name="그룹 53"/>
          <p:cNvGrpSpPr>
            <a:grpSpLocks/>
          </p:cNvGrpSpPr>
          <p:nvPr/>
        </p:nvGrpSpPr>
        <p:grpSpPr bwMode="auto">
          <a:xfrm>
            <a:off x="4351338" y="1939925"/>
            <a:ext cx="4614862" cy="4594225"/>
            <a:chOff x="2000232" y="1000108"/>
            <a:chExt cx="4614862" cy="4594057"/>
          </a:xfrm>
        </p:grpSpPr>
        <p:pic>
          <p:nvPicPr>
            <p:cNvPr id="115718" name="Picture 53" descr="C:\Documents and Settings\jinyongp\My Documents\1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00232" y="1000108"/>
              <a:ext cx="4614862" cy="454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5719" name="TextBox 55"/>
            <p:cNvSpPr txBox="1">
              <a:spLocks noChangeArrowheads="1"/>
            </p:cNvSpPr>
            <p:nvPr/>
          </p:nvSpPr>
          <p:spPr bwMode="auto">
            <a:xfrm>
              <a:off x="2903668" y="1049521"/>
              <a:ext cx="63991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X-Rays</a:t>
              </a:r>
            </a:p>
          </p:txBody>
        </p:sp>
        <p:sp>
          <p:nvSpPr>
            <p:cNvPr id="115720" name="TextBox 56"/>
            <p:cNvSpPr txBox="1">
              <a:spLocks noChangeArrowheads="1"/>
            </p:cNvSpPr>
            <p:nvPr/>
          </p:nvSpPr>
          <p:spPr bwMode="auto">
            <a:xfrm>
              <a:off x="4007282" y="1053074"/>
              <a:ext cx="1313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Thermal  neutron</a:t>
              </a:r>
            </a:p>
          </p:txBody>
        </p:sp>
        <p:sp>
          <p:nvSpPr>
            <p:cNvPr id="115721" name="TextBox 57"/>
            <p:cNvSpPr txBox="1">
              <a:spLocks noChangeArrowheads="1"/>
            </p:cNvSpPr>
            <p:nvPr/>
          </p:nvSpPr>
          <p:spPr bwMode="auto">
            <a:xfrm>
              <a:off x="5293578" y="1066934"/>
              <a:ext cx="102303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Fast  neutron</a:t>
              </a:r>
            </a:p>
          </p:txBody>
        </p:sp>
        <p:sp>
          <p:nvSpPr>
            <p:cNvPr id="115722" name="TextBox 58"/>
            <p:cNvSpPr txBox="1">
              <a:spLocks noChangeArrowheads="1"/>
            </p:cNvSpPr>
            <p:nvPr/>
          </p:nvSpPr>
          <p:spPr bwMode="auto">
            <a:xfrm>
              <a:off x="3714744" y="5286388"/>
              <a:ext cx="17091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atomic number [Z]</a:t>
              </a:r>
            </a:p>
          </p:txBody>
        </p:sp>
        <p:sp>
          <p:nvSpPr>
            <p:cNvPr id="115723" name="TextBox 59"/>
            <p:cNvSpPr txBox="1">
              <a:spLocks noChangeArrowheads="1"/>
            </p:cNvSpPr>
            <p:nvPr/>
          </p:nvSpPr>
          <p:spPr bwMode="auto">
            <a:xfrm rot="-5400000">
              <a:off x="833399" y="3135710"/>
              <a:ext cx="30700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mass attenuation coefficient [cm</a:t>
              </a:r>
              <a:r>
                <a:rPr lang="en-US" altLang="ko-KR" sz="1200" b="1" baseline="30000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2/</a:t>
              </a:r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g]</a:t>
              </a:r>
            </a:p>
          </p:txBody>
        </p:sp>
      </p:grpSp>
      <p:sp>
        <p:nvSpPr>
          <p:cNvPr id="115724" name="Text Box 32"/>
          <p:cNvSpPr txBox="1">
            <a:spLocks noChangeArrowheads="1"/>
          </p:cNvSpPr>
          <p:nvPr/>
        </p:nvSpPr>
        <p:spPr bwMode="auto">
          <a:xfrm>
            <a:off x="403225" y="1490663"/>
            <a:ext cx="360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Neutron radiography</a:t>
            </a:r>
          </a:p>
        </p:txBody>
      </p:sp>
      <p:sp>
        <p:nvSpPr>
          <p:cNvPr id="115725" name="Text Box 33"/>
          <p:cNvSpPr txBox="1">
            <a:spLocks noChangeArrowheads="1"/>
          </p:cNvSpPr>
          <p:nvPr/>
        </p:nvSpPr>
        <p:spPr bwMode="auto">
          <a:xfrm>
            <a:off x="331788" y="1997075"/>
            <a:ext cx="40433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sz="20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Penetration thru high-Z material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 Sensitive to Low-Z material</a:t>
            </a:r>
          </a:p>
          <a:p>
            <a:pPr>
              <a:buFontTx/>
              <a:buChar char="•"/>
            </a:pPr>
            <a:endParaRPr lang="ko-KR" altLang="en-US" sz="2000">
              <a:solidFill>
                <a:schemeClr val="tx1"/>
              </a:solidFill>
              <a:latin typeface="Times New Roman" pitchFamily="18" charset="0"/>
              <a:ea typeface="휴먼매직체" pitchFamily="18" charset="-127"/>
            </a:endParaRPr>
          </a:p>
        </p:txBody>
      </p:sp>
      <p:sp>
        <p:nvSpPr>
          <p:cNvPr id="115726" name="Line 34"/>
          <p:cNvSpPr>
            <a:spLocks noChangeShapeType="1"/>
          </p:cNvSpPr>
          <p:nvPr/>
        </p:nvSpPr>
        <p:spPr bwMode="auto">
          <a:xfrm>
            <a:off x="457200" y="1997075"/>
            <a:ext cx="3024188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5727" name="Text Box 35"/>
          <p:cNvSpPr txBox="1">
            <a:spLocks noChangeArrowheads="1"/>
          </p:cNvSpPr>
          <p:nvPr/>
        </p:nvSpPr>
        <p:spPr bwMode="auto">
          <a:xfrm>
            <a:off x="5351463" y="1430338"/>
            <a:ext cx="288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Neutron absorption</a:t>
            </a:r>
          </a:p>
        </p:txBody>
      </p:sp>
      <p:sp>
        <p:nvSpPr>
          <p:cNvPr id="115728" name="Text Box 36"/>
          <p:cNvSpPr txBox="1">
            <a:spLocks noChangeArrowheads="1"/>
          </p:cNvSpPr>
          <p:nvPr/>
        </p:nvSpPr>
        <p:spPr bwMode="auto">
          <a:xfrm>
            <a:off x="836613" y="3290888"/>
            <a:ext cx="2271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Fast Neutron</a:t>
            </a:r>
          </a:p>
        </p:txBody>
      </p:sp>
      <p:graphicFrame>
        <p:nvGraphicFramePr>
          <p:cNvPr id="115729" name="Object 37"/>
          <p:cNvGraphicFramePr>
            <a:graphicFrameLocks noChangeAspect="1"/>
          </p:cNvGraphicFramePr>
          <p:nvPr/>
        </p:nvGraphicFramePr>
        <p:xfrm>
          <a:off x="836613" y="3916363"/>
          <a:ext cx="2374900" cy="1744662"/>
        </p:xfrm>
        <a:graphic>
          <a:graphicData uri="http://schemas.openxmlformats.org/presentationml/2006/ole">
            <p:oleObj spid="_x0000_s115729" name="Equation" r:id="rId5" imgW="838080" imgH="965160" progId="Equation.3">
              <p:embed/>
            </p:oleObj>
          </a:graphicData>
        </a:graphic>
      </p:graphicFrame>
      <p:sp>
        <p:nvSpPr>
          <p:cNvPr id="115730" name="Line 39"/>
          <p:cNvSpPr>
            <a:spLocks noChangeShapeType="1"/>
          </p:cNvSpPr>
          <p:nvPr/>
        </p:nvSpPr>
        <p:spPr bwMode="auto">
          <a:xfrm flipV="1">
            <a:off x="881063" y="3754438"/>
            <a:ext cx="19081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5731" name="Rectangle 40"/>
          <p:cNvSpPr>
            <a:spLocks noChangeArrowheads="1"/>
          </p:cNvSpPr>
          <p:nvPr/>
        </p:nvSpPr>
        <p:spPr bwMode="auto">
          <a:xfrm>
            <a:off x="763588" y="5213350"/>
            <a:ext cx="2519362" cy="5032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 sz="2400">
              <a:solidFill>
                <a:schemeClr val="tx1"/>
              </a:solidFill>
              <a:latin typeface="Times New Roman" pitchFamily="18" charset="0"/>
              <a:ea typeface="휴먼매직체" pitchFamily="18" charset="-127"/>
            </a:endParaRPr>
          </a:p>
        </p:txBody>
      </p:sp>
      <p:sp>
        <p:nvSpPr>
          <p:cNvPr id="148521" name="Line 41"/>
          <p:cNvSpPr>
            <a:spLocks noChangeShapeType="1"/>
          </p:cNvSpPr>
          <p:nvPr/>
        </p:nvSpPr>
        <p:spPr bwMode="auto">
          <a:xfrm>
            <a:off x="5422900" y="1862138"/>
            <a:ext cx="2447925" cy="0"/>
          </a:xfrm>
          <a:prstGeom prst="line">
            <a:avLst/>
          </a:prstGeom>
          <a:ln w="34925">
            <a:solidFill>
              <a:srgbClr val="FFC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ko-KR" altLang="en-US" sz="2400"/>
          </a:p>
        </p:txBody>
      </p:sp>
      <p:grpSp>
        <p:nvGrpSpPr>
          <p:cNvPr id="115734" name="Group 22"/>
          <p:cNvGrpSpPr>
            <a:grpSpLocks/>
          </p:cNvGrpSpPr>
          <p:nvPr/>
        </p:nvGrpSpPr>
        <p:grpSpPr bwMode="auto">
          <a:xfrm>
            <a:off x="5233988" y="2662238"/>
            <a:ext cx="3052762" cy="2938462"/>
            <a:chOff x="3297" y="1677"/>
            <a:chExt cx="1923" cy="1851"/>
          </a:xfrm>
        </p:grpSpPr>
        <p:cxnSp>
          <p:nvCxnSpPr>
            <p:cNvPr id="62" name="직선 연결선 61"/>
            <p:cNvCxnSpPr/>
            <p:nvPr/>
          </p:nvCxnSpPr>
          <p:spPr bwMode="auto">
            <a:xfrm rot="16200000" flipH="1">
              <a:off x="3027" y="2079"/>
              <a:ext cx="58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 bwMode="auto">
            <a:xfrm rot="5400000">
              <a:off x="3076" y="2655"/>
              <a:ext cx="540" cy="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 bwMode="auto">
            <a:xfrm rot="16200000" flipH="1">
              <a:off x="3300" y="2943"/>
              <a:ext cx="143" cy="62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 bwMode="auto">
            <a:xfrm rot="5400000" flipH="1" flipV="1">
              <a:off x="3316" y="2930"/>
              <a:ext cx="180" cy="27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 bwMode="auto">
            <a:xfrm rot="16200000" flipH="1">
              <a:off x="3262" y="3011"/>
              <a:ext cx="405" cy="90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 bwMode="auto">
            <a:xfrm rot="16200000" flipH="1">
              <a:off x="3420" y="3348"/>
              <a:ext cx="22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 bwMode="auto">
            <a:xfrm rot="5400000" flipH="1" flipV="1">
              <a:off x="3234" y="3123"/>
              <a:ext cx="771" cy="39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 bwMode="auto">
            <a:xfrm rot="16200000" flipH="1">
              <a:off x="3346" y="3050"/>
              <a:ext cx="636" cy="5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 bwMode="auto">
            <a:xfrm rot="5400000" flipH="1" flipV="1">
              <a:off x="3600" y="3258"/>
              <a:ext cx="22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 bwMode="auto">
            <a:xfrm rot="5400000">
              <a:off x="3713" y="3190"/>
              <a:ext cx="45" cy="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 bwMode="auto">
            <a:xfrm rot="16200000" flipH="1">
              <a:off x="3712" y="3236"/>
              <a:ext cx="90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 bwMode="auto">
            <a:xfrm rot="5400000" flipH="1" flipV="1">
              <a:off x="3712" y="3191"/>
              <a:ext cx="180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 bwMode="auto">
            <a:xfrm rot="5400000" flipH="1" flipV="1">
              <a:off x="3802" y="3056"/>
              <a:ext cx="90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 bwMode="auto">
            <a:xfrm rot="5400000">
              <a:off x="3780" y="3123"/>
              <a:ext cx="180" cy="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 bwMode="auto">
            <a:xfrm rot="5400000" flipH="1" flipV="1">
              <a:off x="3510" y="3438"/>
              <a:ext cx="90" cy="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 bwMode="auto">
            <a:xfrm rot="16200000" flipH="1">
              <a:off x="3510" y="3438"/>
              <a:ext cx="13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/>
            <p:nvPr/>
          </p:nvCxnSpPr>
          <p:spPr bwMode="auto">
            <a:xfrm>
              <a:off x="3870" y="3213"/>
              <a:ext cx="225" cy="22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 bwMode="auto">
            <a:xfrm flipV="1">
              <a:off x="4095" y="3393"/>
              <a:ext cx="90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 bwMode="auto">
            <a:xfrm rot="5400000" flipH="1" flipV="1">
              <a:off x="4044" y="3168"/>
              <a:ext cx="366" cy="84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 bwMode="auto">
            <a:xfrm rot="16200000" flipH="1">
              <a:off x="3571" y="2780"/>
              <a:ext cx="1446" cy="5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 bwMode="auto">
            <a:xfrm flipV="1">
              <a:off x="4320" y="3522"/>
              <a:ext cx="129" cy="6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 bwMode="auto">
            <a:xfrm rot="5400000" flipH="1" flipV="1">
              <a:off x="3711" y="2673"/>
              <a:ext cx="1581" cy="129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 bwMode="auto">
            <a:xfrm>
              <a:off x="4995" y="3483"/>
              <a:ext cx="22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 bwMode="auto">
            <a:xfrm rot="5400000" flipH="1" flipV="1">
              <a:off x="3797" y="2555"/>
              <a:ext cx="945" cy="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 bwMode="auto">
            <a:xfrm rot="16200000" flipH="1">
              <a:off x="3909" y="2397"/>
              <a:ext cx="1800" cy="360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 bwMode="auto">
            <a:xfrm rot="16200000" flipH="1">
              <a:off x="4464" y="2052"/>
              <a:ext cx="225" cy="1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/>
            <p:nvPr/>
          </p:nvCxnSpPr>
          <p:spPr bwMode="auto">
            <a:xfrm rot="5400000" flipH="1" flipV="1">
              <a:off x="4356" y="1902"/>
              <a:ext cx="49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5762" name="Text Box 30"/>
          <p:cNvSpPr txBox="1">
            <a:spLocks noChangeArrowheads="1"/>
          </p:cNvSpPr>
          <p:nvPr/>
        </p:nvSpPr>
        <p:spPr bwMode="auto">
          <a:xfrm>
            <a:off x="468313" y="54927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 b="1">
                <a:solidFill>
                  <a:schemeClr val="accent2"/>
                </a:solidFill>
                <a:latin typeface="Book Antiqua" pitchFamily="18" charset="0"/>
                <a:ea typeface="휴먼둥근헤드라인" pitchFamily="18" charset="-127"/>
              </a:rPr>
              <a:t>Fast Neutron Radiography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116739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6740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grpSp>
        <p:nvGrpSpPr>
          <p:cNvPr id="116741" name="그룹 53"/>
          <p:cNvGrpSpPr>
            <a:grpSpLocks/>
          </p:cNvGrpSpPr>
          <p:nvPr/>
        </p:nvGrpSpPr>
        <p:grpSpPr bwMode="auto">
          <a:xfrm>
            <a:off x="4351338" y="1939925"/>
            <a:ext cx="4614862" cy="4594225"/>
            <a:chOff x="2000232" y="1000108"/>
            <a:chExt cx="4614862" cy="4594057"/>
          </a:xfrm>
        </p:grpSpPr>
        <p:pic>
          <p:nvPicPr>
            <p:cNvPr id="116742" name="Picture 53" descr="C:\Documents and Settings\jinyongp\My Documents\1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00232" y="1000108"/>
              <a:ext cx="4614862" cy="454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6743" name="TextBox 55"/>
            <p:cNvSpPr txBox="1">
              <a:spLocks noChangeArrowheads="1"/>
            </p:cNvSpPr>
            <p:nvPr/>
          </p:nvSpPr>
          <p:spPr bwMode="auto">
            <a:xfrm>
              <a:off x="2903668" y="1049521"/>
              <a:ext cx="63991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X-Rays</a:t>
              </a:r>
            </a:p>
          </p:txBody>
        </p:sp>
        <p:sp>
          <p:nvSpPr>
            <p:cNvPr id="116744" name="TextBox 56"/>
            <p:cNvSpPr txBox="1">
              <a:spLocks noChangeArrowheads="1"/>
            </p:cNvSpPr>
            <p:nvPr/>
          </p:nvSpPr>
          <p:spPr bwMode="auto">
            <a:xfrm>
              <a:off x="4007282" y="1053074"/>
              <a:ext cx="1313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Thermal  neutron</a:t>
              </a:r>
            </a:p>
          </p:txBody>
        </p:sp>
        <p:sp>
          <p:nvSpPr>
            <p:cNvPr id="116745" name="TextBox 57"/>
            <p:cNvSpPr txBox="1">
              <a:spLocks noChangeArrowheads="1"/>
            </p:cNvSpPr>
            <p:nvPr/>
          </p:nvSpPr>
          <p:spPr bwMode="auto">
            <a:xfrm>
              <a:off x="5293578" y="1066934"/>
              <a:ext cx="102303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Fast  neutron</a:t>
              </a:r>
            </a:p>
          </p:txBody>
        </p:sp>
        <p:sp>
          <p:nvSpPr>
            <p:cNvPr id="116746" name="TextBox 58"/>
            <p:cNvSpPr txBox="1">
              <a:spLocks noChangeArrowheads="1"/>
            </p:cNvSpPr>
            <p:nvPr/>
          </p:nvSpPr>
          <p:spPr bwMode="auto">
            <a:xfrm>
              <a:off x="3714744" y="5286388"/>
              <a:ext cx="17091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atomic number [Z]</a:t>
              </a:r>
            </a:p>
          </p:txBody>
        </p:sp>
        <p:sp>
          <p:nvSpPr>
            <p:cNvPr id="116747" name="TextBox 59"/>
            <p:cNvSpPr txBox="1">
              <a:spLocks noChangeArrowheads="1"/>
            </p:cNvSpPr>
            <p:nvPr/>
          </p:nvSpPr>
          <p:spPr bwMode="auto">
            <a:xfrm rot="-5400000">
              <a:off x="833399" y="3135710"/>
              <a:ext cx="30700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mass attenuation coefficient [cm</a:t>
              </a:r>
              <a:r>
                <a:rPr lang="en-US" altLang="ko-KR" sz="1200" b="1" baseline="30000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2/</a:t>
              </a:r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g]</a:t>
              </a:r>
            </a:p>
          </p:txBody>
        </p:sp>
      </p:grpSp>
      <p:sp>
        <p:nvSpPr>
          <p:cNvPr id="116748" name="Text Box 32"/>
          <p:cNvSpPr txBox="1">
            <a:spLocks noChangeArrowheads="1"/>
          </p:cNvSpPr>
          <p:nvPr/>
        </p:nvSpPr>
        <p:spPr bwMode="auto">
          <a:xfrm>
            <a:off x="403225" y="1490663"/>
            <a:ext cx="360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Neutron radiography</a:t>
            </a:r>
          </a:p>
        </p:txBody>
      </p:sp>
      <p:sp>
        <p:nvSpPr>
          <p:cNvPr id="116749" name="Text Box 33"/>
          <p:cNvSpPr txBox="1">
            <a:spLocks noChangeArrowheads="1"/>
          </p:cNvSpPr>
          <p:nvPr/>
        </p:nvSpPr>
        <p:spPr bwMode="auto">
          <a:xfrm>
            <a:off x="331788" y="1997075"/>
            <a:ext cx="40433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sz="20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Penetration thru high-Z material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 Sensitive to Low-Z material</a:t>
            </a:r>
          </a:p>
          <a:p>
            <a:pPr>
              <a:buFontTx/>
              <a:buChar char="•"/>
            </a:pPr>
            <a:endParaRPr lang="ko-KR" altLang="en-US" sz="2000">
              <a:solidFill>
                <a:schemeClr val="tx1"/>
              </a:solidFill>
              <a:latin typeface="Times New Roman" pitchFamily="18" charset="0"/>
              <a:ea typeface="휴먼매직체" pitchFamily="18" charset="-127"/>
            </a:endParaRPr>
          </a:p>
        </p:txBody>
      </p:sp>
      <p:sp>
        <p:nvSpPr>
          <p:cNvPr id="116750" name="Line 34"/>
          <p:cNvSpPr>
            <a:spLocks noChangeShapeType="1"/>
          </p:cNvSpPr>
          <p:nvPr/>
        </p:nvSpPr>
        <p:spPr bwMode="auto">
          <a:xfrm>
            <a:off x="457200" y="1997075"/>
            <a:ext cx="3024188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6751" name="Text Box 35"/>
          <p:cNvSpPr txBox="1">
            <a:spLocks noChangeArrowheads="1"/>
          </p:cNvSpPr>
          <p:nvPr/>
        </p:nvSpPr>
        <p:spPr bwMode="auto">
          <a:xfrm>
            <a:off x="5351463" y="1430338"/>
            <a:ext cx="288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Neutron absorption</a:t>
            </a:r>
          </a:p>
        </p:txBody>
      </p:sp>
      <p:sp>
        <p:nvSpPr>
          <p:cNvPr id="116752" name="Text Box 36"/>
          <p:cNvSpPr txBox="1">
            <a:spLocks noChangeArrowheads="1"/>
          </p:cNvSpPr>
          <p:nvPr/>
        </p:nvSpPr>
        <p:spPr bwMode="auto">
          <a:xfrm>
            <a:off x="836613" y="3290888"/>
            <a:ext cx="2271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Fast Neutron</a:t>
            </a:r>
          </a:p>
        </p:txBody>
      </p:sp>
      <p:graphicFrame>
        <p:nvGraphicFramePr>
          <p:cNvPr id="116753" name="Object 37"/>
          <p:cNvGraphicFramePr>
            <a:graphicFrameLocks noChangeAspect="1"/>
          </p:cNvGraphicFramePr>
          <p:nvPr/>
        </p:nvGraphicFramePr>
        <p:xfrm>
          <a:off x="836613" y="3916363"/>
          <a:ext cx="2374900" cy="1744662"/>
        </p:xfrm>
        <a:graphic>
          <a:graphicData uri="http://schemas.openxmlformats.org/presentationml/2006/ole">
            <p:oleObj spid="_x0000_s116753" name="Equation" r:id="rId5" imgW="838080" imgH="965160" progId="Equation.3">
              <p:embed/>
            </p:oleObj>
          </a:graphicData>
        </a:graphic>
      </p:graphicFrame>
      <p:sp>
        <p:nvSpPr>
          <p:cNvPr id="116754" name="Line 39"/>
          <p:cNvSpPr>
            <a:spLocks noChangeShapeType="1"/>
          </p:cNvSpPr>
          <p:nvPr/>
        </p:nvSpPr>
        <p:spPr bwMode="auto">
          <a:xfrm flipV="1">
            <a:off x="881063" y="3754438"/>
            <a:ext cx="19081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6755" name="Rectangle 40"/>
          <p:cNvSpPr>
            <a:spLocks noChangeArrowheads="1"/>
          </p:cNvSpPr>
          <p:nvPr/>
        </p:nvSpPr>
        <p:spPr bwMode="auto">
          <a:xfrm>
            <a:off x="763588" y="5213350"/>
            <a:ext cx="2519362" cy="5032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 sz="2400">
              <a:solidFill>
                <a:schemeClr val="tx1"/>
              </a:solidFill>
              <a:latin typeface="Times New Roman" pitchFamily="18" charset="0"/>
              <a:ea typeface="휴먼매직체" pitchFamily="18" charset="-127"/>
            </a:endParaRPr>
          </a:p>
        </p:txBody>
      </p:sp>
      <p:sp>
        <p:nvSpPr>
          <p:cNvPr id="148526" name="Freeform 46"/>
          <p:cNvSpPr>
            <a:spLocks/>
          </p:cNvSpPr>
          <p:nvPr/>
        </p:nvSpPr>
        <p:spPr bwMode="auto">
          <a:xfrm>
            <a:off x="5205413" y="2947988"/>
            <a:ext cx="3000375" cy="2808287"/>
          </a:xfrm>
          <a:custGeom>
            <a:avLst/>
            <a:gdLst>
              <a:gd name="T0" fmla="*/ 2147483647 w 1890"/>
              <a:gd name="T1" fmla="*/ 0 h 1769"/>
              <a:gd name="T2" fmla="*/ 2147483647 w 1890"/>
              <a:gd name="T3" fmla="*/ 2147483647 h 1769"/>
              <a:gd name="T4" fmla="*/ 2147483647 w 1890"/>
              <a:gd name="T5" fmla="*/ 2147483647 h 1769"/>
              <a:gd name="T6" fmla="*/ 2147483647 w 1890"/>
              <a:gd name="T7" fmla="*/ 2147483647 h 1769"/>
              <a:gd name="T8" fmla="*/ 0 60000 65536"/>
              <a:gd name="T9" fmla="*/ 0 60000 65536"/>
              <a:gd name="T10" fmla="*/ 0 60000 65536"/>
              <a:gd name="T11" fmla="*/ 0 60000 65536"/>
              <a:gd name="T12" fmla="*/ 0 w 1890"/>
              <a:gd name="T13" fmla="*/ 0 h 1769"/>
              <a:gd name="T14" fmla="*/ 1890 w 1890"/>
              <a:gd name="T15" fmla="*/ 1769 h 17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0" h="1769">
                <a:moveTo>
                  <a:pt x="30" y="0"/>
                </a:moveTo>
                <a:cubicBezTo>
                  <a:pt x="15" y="503"/>
                  <a:pt x="0" y="1006"/>
                  <a:pt x="76" y="1270"/>
                </a:cubicBezTo>
                <a:cubicBezTo>
                  <a:pt x="152" y="1534"/>
                  <a:pt x="182" y="1504"/>
                  <a:pt x="484" y="1587"/>
                </a:cubicBezTo>
                <a:cubicBezTo>
                  <a:pt x="786" y="1670"/>
                  <a:pt x="1656" y="1739"/>
                  <a:pt x="1890" y="1769"/>
                </a:cubicBezTo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ko-KR" altLang="ko-KR" sz="2400">
              <a:solidFill>
                <a:schemeClr val="tx1"/>
              </a:solidFill>
              <a:latin typeface="Times New Roman" pitchFamily="18" charset="0"/>
              <a:ea typeface="휴먼매직체" pitchFamily="18" charset="-127"/>
            </a:endParaRPr>
          </a:p>
        </p:txBody>
      </p:sp>
      <p:sp>
        <p:nvSpPr>
          <p:cNvPr id="148521" name="Line 41"/>
          <p:cNvSpPr>
            <a:spLocks noChangeShapeType="1"/>
          </p:cNvSpPr>
          <p:nvPr/>
        </p:nvSpPr>
        <p:spPr bwMode="auto">
          <a:xfrm>
            <a:off x="5422900" y="1862138"/>
            <a:ext cx="2447925" cy="0"/>
          </a:xfrm>
          <a:prstGeom prst="line">
            <a:avLst/>
          </a:prstGeom>
          <a:ln w="34925">
            <a:solidFill>
              <a:srgbClr val="FFC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ko-KR" altLang="en-US" sz="2400"/>
          </a:p>
        </p:txBody>
      </p:sp>
      <p:sp>
        <p:nvSpPr>
          <p:cNvPr id="116786" name="Text Box 30"/>
          <p:cNvSpPr txBox="1">
            <a:spLocks noChangeArrowheads="1"/>
          </p:cNvSpPr>
          <p:nvPr/>
        </p:nvSpPr>
        <p:spPr bwMode="auto">
          <a:xfrm>
            <a:off x="468313" y="54927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 b="1">
                <a:solidFill>
                  <a:schemeClr val="accent2"/>
                </a:solidFill>
                <a:latin typeface="Book Antiqua" pitchFamily="18" charset="0"/>
                <a:ea typeface="휴먼둥근헤드라인" pitchFamily="18" charset="-127"/>
              </a:rPr>
              <a:t>Fast Neutron Radiography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0" y="6111875"/>
            <a:ext cx="9144000" cy="747713"/>
            <a:chOff x="0" y="3849"/>
            <a:chExt cx="5760" cy="471"/>
          </a:xfrm>
        </p:grpSpPr>
        <p:pic>
          <p:nvPicPr>
            <p:cNvPr id="114691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14692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ko-KR" sz="24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endParaRPr>
            </a:p>
          </p:txBody>
        </p:sp>
      </p:grpSp>
      <p:grpSp>
        <p:nvGrpSpPr>
          <p:cNvPr id="114693" name="그룹 53"/>
          <p:cNvGrpSpPr>
            <a:grpSpLocks/>
          </p:cNvGrpSpPr>
          <p:nvPr/>
        </p:nvGrpSpPr>
        <p:grpSpPr bwMode="auto">
          <a:xfrm>
            <a:off x="4351338" y="1939925"/>
            <a:ext cx="4614862" cy="4594225"/>
            <a:chOff x="2000232" y="1000108"/>
            <a:chExt cx="4614862" cy="4594057"/>
          </a:xfrm>
        </p:grpSpPr>
        <p:pic>
          <p:nvPicPr>
            <p:cNvPr id="114694" name="Picture 53" descr="C:\Documents and Settings\jinyongp\My Documents\1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00232" y="1000108"/>
              <a:ext cx="4614862" cy="4548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695" name="TextBox 55"/>
            <p:cNvSpPr txBox="1">
              <a:spLocks noChangeArrowheads="1"/>
            </p:cNvSpPr>
            <p:nvPr/>
          </p:nvSpPr>
          <p:spPr bwMode="auto">
            <a:xfrm>
              <a:off x="2903668" y="1049521"/>
              <a:ext cx="639919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X-Rays</a:t>
              </a:r>
            </a:p>
          </p:txBody>
        </p:sp>
        <p:sp>
          <p:nvSpPr>
            <p:cNvPr id="114696" name="TextBox 56"/>
            <p:cNvSpPr txBox="1">
              <a:spLocks noChangeArrowheads="1"/>
            </p:cNvSpPr>
            <p:nvPr/>
          </p:nvSpPr>
          <p:spPr bwMode="auto">
            <a:xfrm>
              <a:off x="4007282" y="1053074"/>
              <a:ext cx="13131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Thermal  neutron</a:t>
              </a:r>
            </a:p>
          </p:txBody>
        </p:sp>
        <p:sp>
          <p:nvSpPr>
            <p:cNvPr id="114697" name="TextBox 57"/>
            <p:cNvSpPr txBox="1">
              <a:spLocks noChangeArrowheads="1"/>
            </p:cNvSpPr>
            <p:nvPr/>
          </p:nvSpPr>
          <p:spPr bwMode="auto">
            <a:xfrm>
              <a:off x="5293578" y="1066934"/>
              <a:ext cx="102303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1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Fast  neutron</a:t>
              </a:r>
            </a:p>
          </p:txBody>
        </p:sp>
        <p:sp>
          <p:nvSpPr>
            <p:cNvPr id="114698" name="TextBox 58"/>
            <p:cNvSpPr txBox="1">
              <a:spLocks noChangeArrowheads="1"/>
            </p:cNvSpPr>
            <p:nvPr/>
          </p:nvSpPr>
          <p:spPr bwMode="auto">
            <a:xfrm>
              <a:off x="3714744" y="5286388"/>
              <a:ext cx="170912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atomic number [Z]</a:t>
              </a:r>
            </a:p>
          </p:txBody>
        </p:sp>
        <p:sp>
          <p:nvSpPr>
            <p:cNvPr id="114699" name="TextBox 59"/>
            <p:cNvSpPr txBox="1">
              <a:spLocks noChangeArrowheads="1"/>
            </p:cNvSpPr>
            <p:nvPr/>
          </p:nvSpPr>
          <p:spPr bwMode="auto">
            <a:xfrm rot="-5400000">
              <a:off x="833399" y="3135710"/>
              <a:ext cx="307007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mass attenuation coefficient [cm</a:t>
              </a:r>
              <a:r>
                <a:rPr lang="en-US" altLang="ko-KR" sz="1200" b="1" baseline="30000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2/</a:t>
              </a:r>
              <a:r>
                <a:rPr lang="en-US" altLang="ko-KR" sz="1400" b="1">
                  <a:solidFill>
                    <a:schemeClr val="tx1"/>
                  </a:solidFill>
                  <a:latin typeface="Book Antiqua" pitchFamily="18" charset="0"/>
                  <a:ea typeface="굴림" pitchFamily="50" charset="-127"/>
                </a:rPr>
                <a:t>g]</a:t>
              </a:r>
            </a:p>
          </p:txBody>
        </p:sp>
      </p:grpSp>
      <p:sp>
        <p:nvSpPr>
          <p:cNvPr id="114700" name="Text Box 32"/>
          <p:cNvSpPr txBox="1">
            <a:spLocks noChangeArrowheads="1"/>
          </p:cNvSpPr>
          <p:nvPr/>
        </p:nvSpPr>
        <p:spPr bwMode="auto">
          <a:xfrm>
            <a:off x="403225" y="1490663"/>
            <a:ext cx="3608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Neutron radiography</a:t>
            </a:r>
          </a:p>
        </p:txBody>
      </p:sp>
      <p:sp>
        <p:nvSpPr>
          <p:cNvPr id="114701" name="Text Box 33"/>
          <p:cNvSpPr txBox="1">
            <a:spLocks noChangeArrowheads="1"/>
          </p:cNvSpPr>
          <p:nvPr/>
        </p:nvSpPr>
        <p:spPr bwMode="auto">
          <a:xfrm>
            <a:off x="331788" y="1997075"/>
            <a:ext cx="404336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Char char="•"/>
            </a:pPr>
            <a:r>
              <a:rPr lang="ko-KR" altLang="en-US" sz="2000">
                <a:solidFill>
                  <a:schemeClr val="tx1"/>
                </a:solidFill>
                <a:latin typeface="Times New Roman" pitchFamily="18" charset="0"/>
                <a:ea typeface="휴먼매직체" pitchFamily="18" charset="-127"/>
              </a:rPr>
              <a:t> </a:t>
            </a:r>
            <a:r>
              <a:rPr lang="en-US" altLang="ko-KR" sz="20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Penetration thru high-Z material</a:t>
            </a: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ko-KR" sz="20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 Sensitive to Low-Z material</a:t>
            </a:r>
          </a:p>
          <a:p>
            <a:pPr>
              <a:buFontTx/>
              <a:buChar char="•"/>
            </a:pPr>
            <a:endParaRPr lang="ko-KR" altLang="en-US" sz="2000">
              <a:solidFill>
                <a:schemeClr val="tx1"/>
              </a:solidFill>
              <a:latin typeface="Times New Roman" pitchFamily="18" charset="0"/>
              <a:ea typeface="휴먼매직체" pitchFamily="18" charset="-127"/>
            </a:endParaRPr>
          </a:p>
        </p:txBody>
      </p:sp>
      <p:sp>
        <p:nvSpPr>
          <p:cNvPr id="114702" name="Line 34"/>
          <p:cNvSpPr>
            <a:spLocks noChangeShapeType="1"/>
          </p:cNvSpPr>
          <p:nvPr/>
        </p:nvSpPr>
        <p:spPr bwMode="auto">
          <a:xfrm>
            <a:off x="457200" y="1997075"/>
            <a:ext cx="3024188" cy="0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4703" name="Text Box 35"/>
          <p:cNvSpPr txBox="1">
            <a:spLocks noChangeArrowheads="1"/>
          </p:cNvSpPr>
          <p:nvPr/>
        </p:nvSpPr>
        <p:spPr bwMode="auto">
          <a:xfrm>
            <a:off x="5351463" y="1430338"/>
            <a:ext cx="2889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4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Neutron absorption</a:t>
            </a:r>
          </a:p>
        </p:txBody>
      </p:sp>
      <p:sp>
        <p:nvSpPr>
          <p:cNvPr id="114704" name="Text Box 36"/>
          <p:cNvSpPr txBox="1">
            <a:spLocks noChangeArrowheads="1"/>
          </p:cNvSpPr>
          <p:nvPr/>
        </p:nvSpPr>
        <p:spPr bwMode="auto">
          <a:xfrm>
            <a:off x="836613" y="3290888"/>
            <a:ext cx="2271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solidFill>
                  <a:schemeClr val="tx1"/>
                </a:solidFill>
                <a:latin typeface="Book Antiqua" pitchFamily="18" charset="0"/>
                <a:ea typeface="휴먼매직체" pitchFamily="18" charset="-127"/>
              </a:rPr>
              <a:t>Fast Neutron</a:t>
            </a:r>
          </a:p>
        </p:txBody>
      </p:sp>
      <p:graphicFrame>
        <p:nvGraphicFramePr>
          <p:cNvPr id="114705" name="Object 37"/>
          <p:cNvGraphicFramePr>
            <a:graphicFrameLocks noChangeAspect="1"/>
          </p:cNvGraphicFramePr>
          <p:nvPr/>
        </p:nvGraphicFramePr>
        <p:xfrm>
          <a:off x="836613" y="3916363"/>
          <a:ext cx="2374900" cy="1744662"/>
        </p:xfrm>
        <a:graphic>
          <a:graphicData uri="http://schemas.openxmlformats.org/presentationml/2006/ole">
            <p:oleObj spid="_x0000_s114705" name="Equation" r:id="rId5" imgW="838080" imgH="965160" progId="Equation.3">
              <p:embed/>
            </p:oleObj>
          </a:graphicData>
        </a:graphic>
      </p:graphicFrame>
      <p:sp>
        <p:nvSpPr>
          <p:cNvPr id="114706" name="Line 39"/>
          <p:cNvSpPr>
            <a:spLocks noChangeShapeType="1"/>
          </p:cNvSpPr>
          <p:nvPr/>
        </p:nvSpPr>
        <p:spPr bwMode="auto">
          <a:xfrm flipV="1">
            <a:off x="881063" y="3754438"/>
            <a:ext cx="190817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4707" name="Rectangle 40"/>
          <p:cNvSpPr>
            <a:spLocks noChangeArrowheads="1"/>
          </p:cNvSpPr>
          <p:nvPr/>
        </p:nvSpPr>
        <p:spPr bwMode="auto">
          <a:xfrm>
            <a:off x="763588" y="5213350"/>
            <a:ext cx="2519362" cy="503238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ko-KR" sz="2400">
              <a:solidFill>
                <a:schemeClr val="tx1"/>
              </a:solidFill>
              <a:latin typeface="Times New Roman" pitchFamily="18" charset="0"/>
              <a:ea typeface="휴먼매직체" pitchFamily="18" charset="-127"/>
            </a:endParaRPr>
          </a:p>
        </p:txBody>
      </p:sp>
      <p:sp>
        <p:nvSpPr>
          <p:cNvPr id="148526" name="Freeform 46"/>
          <p:cNvSpPr>
            <a:spLocks/>
          </p:cNvSpPr>
          <p:nvPr/>
        </p:nvSpPr>
        <p:spPr bwMode="auto">
          <a:xfrm>
            <a:off x="5205413" y="2947988"/>
            <a:ext cx="3000375" cy="2808287"/>
          </a:xfrm>
          <a:custGeom>
            <a:avLst/>
            <a:gdLst>
              <a:gd name="T0" fmla="*/ 2147483647 w 1890"/>
              <a:gd name="T1" fmla="*/ 0 h 1769"/>
              <a:gd name="T2" fmla="*/ 2147483647 w 1890"/>
              <a:gd name="T3" fmla="*/ 2147483647 h 1769"/>
              <a:gd name="T4" fmla="*/ 2147483647 w 1890"/>
              <a:gd name="T5" fmla="*/ 2147483647 h 1769"/>
              <a:gd name="T6" fmla="*/ 2147483647 w 1890"/>
              <a:gd name="T7" fmla="*/ 2147483647 h 1769"/>
              <a:gd name="T8" fmla="*/ 0 60000 65536"/>
              <a:gd name="T9" fmla="*/ 0 60000 65536"/>
              <a:gd name="T10" fmla="*/ 0 60000 65536"/>
              <a:gd name="T11" fmla="*/ 0 60000 65536"/>
              <a:gd name="T12" fmla="*/ 0 w 1890"/>
              <a:gd name="T13" fmla="*/ 0 h 1769"/>
              <a:gd name="T14" fmla="*/ 1890 w 1890"/>
              <a:gd name="T15" fmla="*/ 1769 h 17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90" h="1769">
                <a:moveTo>
                  <a:pt x="30" y="0"/>
                </a:moveTo>
                <a:cubicBezTo>
                  <a:pt x="15" y="503"/>
                  <a:pt x="0" y="1006"/>
                  <a:pt x="76" y="1270"/>
                </a:cubicBezTo>
                <a:cubicBezTo>
                  <a:pt x="152" y="1534"/>
                  <a:pt x="182" y="1504"/>
                  <a:pt x="484" y="1587"/>
                </a:cubicBezTo>
                <a:cubicBezTo>
                  <a:pt x="786" y="1670"/>
                  <a:pt x="1656" y="1739"/>
                  <a:pt x="1890" y="1769"/>
                </a:cubicBezTo>
              </a:path>
            </a:pathLst>
          </a:custGeom>
          <a:noFill/>
          <a:ln w="285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ko-KR" altLang="ko-KR" sz="2400">
              <a:solidFill>
                <a:schemeClr val="tx1"/>
              </a:solidFill>
              <a:latin typeface="Times New Roman" pitchFamily="18" charset="0"/>
              <a:ea typeface="휴먼매직체" pitchFamily="18" charset="-127"/>
            </a:endParaRPr>
          </a:p>
        </p:txBody>
      </p:sp>
      <p:sp>
        <p:nvSpPr>
          <p:cNvPr id="148521" name="Line 41"/>
          <p:cNvSpPr>
            <a:spLocks noChangeShapeType="1"/>
          </p:cNvSpPr>
          <p:nvPr/>
        </p:nvSpPr>
        <p:spPr bwMode="auto">
          <a:xfrm>
            <a:off x="5422900" y="1862138"/>
            <a:ext cx="2447925" cy="0"/>
          </a:xfrm>
          <a:prstGeom prst="line">
            <a:avLst/>
          </a:prstGeom>
          <a:ln w="34925">
            <a:solidFill>
              <a:srgbClr val="FFC000"/>
            </a:solidFill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ko-KR" altLang="en-US" sz="2400"/>
          </a:p>
        </p:txBody>
      </p:sp>
      <p:grpSp>
        <p:nvGrpSpPr>
          <p:cNvPr id="114710" name="Group 22"/>
          <p:cNvGrpSpPr>
            <a:grpSpLocks/>
          </p:cNvGrpSpPr>
          <p:nvPr/>
        </p:nvGrpSpPr>
        <p:grpSpPr bwMode="auto">
          <a:xfrm>
            <a:off x="5233988" y="2662238"/>
            <a:ext cx="3052762" cy="2938462"/>
            <a:chOff x="3297" y="1677"/>
            <a:chExt cx="1923" cy="1851"/>
          </a:xfrm>
        </p:grpSpPr>
        <p:cxnSp>
          <p:nvCxnSpPr>
            <p:cNvPr id="62" name="직선 연결선 61"/>
            <p:cNvCxnSpPr/>
            <p:nvPr/>
          </p:nvCxnSpPr>
          <p:spPr bwMode="auto">
            <a:xfrm rot="16200000" flipH="1">
              <a:off x="3027" y="2079"/>
              <a:ext cx="58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직선 연결선 66"/>
            <p:cNvCxnSpPr/>
            <p:nvPr/>
          </p:nvCxnSpPr>
          <p:spPr bwMode="auto">
            <a:xfrm rot="5400000">
              <a:off x="3076" y="2655"/>
              <a:ext cx="540" cy="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 bwMode="auto">
            <a:xfrm rot="16200000" flipH="1">
              <a:off x="3300" y="2943"/>
              <a:ext cx="143" cy="62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 bwMode="auto">
            <a:xfrm rot="5400000" flipH="1" flipV="1">
              <a:off x="3316" y="2930"/>
              <a:ext cx="180" cy="27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 bwMode="auto">
            <a:xfrm rot="16200000" flipH="1">
              <a:off x="3262" y="3011"/>
              <a:ext cx="405" cy="90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 bwMode="auto">
            <a:xfrm rot="16200000" flipH="1">
              <a:off x="3420" y="3348"/>
              <a:ext cx="22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1" name="직선 연결선 80"/>
            <p:cNvCxnSpPr/>
            <p:nvPr/>
          </p:nvCxnSpPr>
          <p:spPr bwMode="auto">
            <a:xfrm rot="5400000" flipH="1" flipV="1">
              <a:off x="3234" y="3123"/>
              <a:ext cx="771" cy="39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3" name="직선 연결선 82"/>
            <p:cNvCxnSpPr/>
            <p:nvPr/>
          </p:nvCxnSpPr>
          <p:spPr bwMode="auto">
            <a:xfrm rot="16200000" flipH="1">
              <a:off x="3346" y="3050"/>
              <a:ext cx="636" cy="5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5" name="직선 연결선 84"/>
            <p:cNvCxnSpPr/>
            <p:nvPr/>
          </p:nvCxnSpPr>
          <p:spPr bwMode="auto">
            <a:xfrm rot="5400000" flipH="1" flipV="1">
              <a:off x="3600" y="3258"/>
              <a:ext cx="22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7" name="직선 연결선 86"/>
            <p:cNvCxnSpPr/>
            <p:nvPr/>
          </p:nvCxnSpPr>
          <p:spPr bwMode="auto">
            <a:xfrm rot="5400000">
              <a:off x="3713" y="3190"/>
              <a:ext cx="45" cy="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9" name="직선 연결선 88"/>
            <p:cNvCxnSpPr/>
            <p:nvPr/>
          </p:nvCxnSpPr>
          <p:spPr bwMode="auto">
            <a:xfrm rot="16200000" flipH="1">
              <a:off x="3712" y="3236"/>
              <a:ext cx="90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1" name="직선 연결선 90"/>
            <p:cNvCxnSpPr/>
            <p:nvPr/>
          </p:nvCxnSpPr>
          <p:spPr bwMode="auto">
            <a:xfrm rot="5400000" flipH="1" flipV="1">
              <a:off x="3712" y="3191"/>
              <a:ext cx="180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5" name="직선 연결선 94"/>
            <p:cNvCxnSpPr/>
            <p:nvPr/>
          </p:nvCxnSpPr>
          <p:spPr bwMode="auto">
            <a:xfrm rot="5400000" flipH="1" flipV="1">
              <a:off x="3802" y="3056"/>
              <a:ext cx="90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7" name="직선 연결선 96"/>
            <p:cNvCxnSpPr/>
            <p:nvPr/>
          </p:nvCxnSpPr>
          <p:spPr bwMode="auto">
            <a:xfrm rot="5400000">
              <a:off x="3780" y="3123"/>
              <a:ext cx="180" cy="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1" name="직선 연결선 100"/>
            <p:cNvCxnSpPr/>
            <p:nvPr/>
          </p:nvCxnSpPr>
          <p:spPr bwMode="auto">
            <a:xfrm rot="5400000" flipH="1" flipV="1">
              <a:off x="3510" y="3438"/>
              <a:ext cx="90" cy="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3" name="직선 연결선 102"/>
            <p:cNvCxnSpPr/>
            <p:nvPr/>
          </p:nvCxnSpPr>
          <p:spPr bwMode="auto">
            <a:xfrm rot="16200000" flipH="1">
              <a:off x="3510" y="3438"/>
              <a:ext cx="13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7" name="직선 연결선 106"/>
            <p:cNvCxnSpPr/>
            <p:nvPr/>
          </p:nvCxnSpPr>
          <p:spPr bwMode="auto">
            <a:xfrm>
              <a:off x="3870" y="3213"/>
              <a:ext cx="225" cy="22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/>
            <p:nvPr/>
          </p:nvCxnSpPr>
          <p:spPr bwMode="auto">
            <a:xfrm flipV="1">
              <a:off x="4095" y="3393"/>
              <a:ext cx="90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 bwMode="auto">
            <a:xfrm rot="5400000" flipH="1" flipV="1">
              <a:off x="4044" y="3168"/>
              <a:ext cx="366" cy="84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직선 연결선 112"/>
            <p:cNvCxnSpPr/>
            <p:nvPr/>
          </p:nvCxnSpPr>
          <p:spPr bwMode="auto">
            <a:xfrm rot="16200000" flipH="1">
              <a:off x="3571" y="2780"/>
              <a:ext cx="1446" cy="5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5" name="직선 연결선 114"/>
            <p:cNvCxnSpPr/>
            <p:nvPr/>
          </p:nvCxnSpPr>
          <p:spPr bwMode="auto">
            <a:xfrm flipV="1">
              <a:off x="4320" y="3522"/>
              <a:ext cx="129" cy="6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직선 연결선 116"/>
            <p:cNvCxnSpPr/>
            <p:nvPr/>
          </p:nvCxnSpPr>
          <p:spPr bwMode="auto">
            <a:xfrm rot="5400000" flipH="1" flipV="1">
              <a:off x="3711" y="2673"/>
              <a:ext cx="1581" cy="129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직선 연결선 118"/>
            <p:cNvCxnSpPr/>
            <p:nvPr/>
          </p:nvCxnSpPr>
          <p:spPr bwMode="auto">
            <a:xfrm>
              <a:off x="4995" y="3483"/>
              <a:ext cx="22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9" name="직선 연결선 98"/>
            <p:cNvCxnSpPr/>
            <p:nvPr/>
          </p:nvCxnSpPr>
          <p:spPr bwMode="auto">
            <a:xfrm rot="5400000" flipH="1" flipV="1">
              <a:off x="3797" y="2555"/>
              <a:ext cx="945" cy="1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 bwMode="auto">
            <a:xfrm rot="16200000" flipH="1">
              <a:off x="3909" y="2397"/>
              <a:ext cx="1800" cy="360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/>
            <p:nvPr/>
          </p:nvCxnSpPr>
          <p:spPr bwMode="auto">
            <a:xfrm rot="16200000" flipH="1">
              <a:off x="4464" y="2052"/>
              <a:ext cx="225" cy="1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4" name="직선 연결선 123"/>
            <p:cNvCxnSpPr/>
            <p:nvPr/>
          </p:nvCxnSpPr>
          <p:spPr bwMode="auto">
            <a:xfrm rot="5400000" flipH="1" flipV="1">
              <a:off x="4356" y="1902"/>
              <a:ext cx="495" cy="45"/>
            </a:xfrm>
            <a:prstGeom prst="line">
              <a:avLst/>
            </a:prstGeom>
            <a:ln w="34925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14738" name="Text Box 30"/>
          <p:cNvSpPr txBox="1">
            <a:spLocks noChangeArrowheads="1"/>
          </p:cNvSpPr>
          <p:nvPr/>
        </p:nvSpPr>
        <p:spPr bwMode="auto">
          <a:xfrm>
            <a:off x="468313" y="549275"/>
            <a:ext cx="604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3200" b="1">
                <a:solidFill>
                  <a:schemeClr val="accent2"/>
                </a:solidFill>
                <a:latin typeface="Book Antiqua" pitchFamily="18" charset="0"/>
                <a:ea typeface="휴먼둥근헤드라인" pitchFamily="18" charset="-127"/>
              </a:rPr>
              <a:t>Fast Neutron Radiography</a:t>
            </a:r>
          </a:p>
        </p:txBody>
      </p:sp>
      <p:grpSp>
        <p:nvGrpSpPr>
          <p:cNvPr id="114739" name="Group 51"/>
          <p:cNvGrpSpPr>
            <a:grpSpLocks/>
          </p:cNvGrpSpPr>
          <p:nvPr/>
        </p:nvGrpSpPr>
        <p:grpSpPr bwMode="auto">
          <a:xfrm>
            <a:off x="107950" y="1268413"/>
            <a:ext cx="4319588" cy="5040312"/>
            <a:chOff x="2790" y="810"/>
            <a:chExt cx="2925" cy="3340"/>
          </a:xfrm>
        </p:grpSpPr>
        <p:pic>
          <p:nvPicPr>
            <p:cNvPr id="114740" name="Picture 80" descr="라디오그라피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790" y="810"/>
              <a:ext cx="2918" cy="1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41" name="Picture 81" descr="백합중성자사진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90" y="2160"/>
              <a:ext cx="1395" cy="1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742" name="Picture 82" descr="Slaughter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30" y="2160"/>
              <a:ext cx="1485" cy="1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2"/>
          <p:cNvGrpSpPr>
            <a:grpSpLocks/>
          </p:cNvGrpSpPr>
          <p:nvPr/>
        </p:nvGrpSpPr>
        <p:grpSpPr bwMode="auto">
          <a:xfrm>
            <a:off x="3175" y="6137275"/>
            <a:ext cx="9144000" cy="747713"/>
            <a:chOff x="0" y="3849"/>
            <a:chExt cx="5760" cy="471"/>
          </a:xfrm>
        </p:grpSpPr>
        <p:pic>
          <p:nvPicPr>
            <p:cNvPr id="76803" name="Picture 3" descr="하늘연구실바닥띠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3849"/>
              <a:ext cx="5760" cy="471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6804" name="Rectangle 4"/>
            <p:cNvSpPr>
              <a:spLocks noChangeArrowheads="1"/>
            </p:cNvSpPr>
            <p:nvPr/>
          </p:nvSpPr>
          <p:spPr bwMode="auto">
            <a:xfrm>
              <a:off x="4785" y="4128"/>
              <a:ext cx="969" cy="164"/>
            </a:xfrm>
            <a:prstGeom prst="rect">
              <a:avLst/>
            </a:prstGeom>
            <a:solidFill>
              <a:srgbClr val="C5C5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ko-KR" altLang="ko-KR" sz="1800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pic>
        <p:nvPicPr>
          <p:cNvPr id="76805" name="Picture 18" descr="neutron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8" y="1509713"/>
            <a:ext cx="7705725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Text Box 19"/>
          <p:cNvSpPr txBox="1">
            <a:spLocks noChangeArrowheads="1"/>
          </p:cNvSpPr>
          <p:nvPr/>
        </p:nvSpPr>
        <p:spPr bwMode="auto">
          <a:xfrm>
            <a:off x="6521450" y="5253038"/>
            <a:ext cx="211455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ja-JP" sz="2000" b="1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(Li</a:t>
            </a:r>
            <a:r>
              <a:rPr lang="en-US" altLang="ja-JP" sz="2000" b="1" i="1" baseline="30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2~3+</a:t>
            </a:r>
            <a:r>
              <a:rPr lang="en-US" altLang="ja-JP" sz="2000" b="1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 production </a:t>
            </a:r>
          </a:p>
          <a:p>
            <a:pPr latinLnBrk="0"/>
            <a:r>
              <a:rPr lang="en-US" altLang="ja-JP" sz="2000" b="1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&gt;1pmA)</a:t>
            </a:r>
            <a:endParaRPr lang="en-GB" altLang="ja-JP" sz="2000" b="1" i="1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6807" name="Text Box 20"/>
          <p:cNvSpPr txBox="1">
            <a:spLocks noChangeArrowheads="1"/>
          </p:cNvSpPr>
          <p:nvPr/>
        </p:nvSpPr>
        <p:spPr bwMode="auto">
          <a:xfrm>
            <a:off x="4000500" y="5253038"/>
            <a:ext cx="1571625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ja-JP" sz="2000" b="1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Acceleration </a:t>
            </a:r>
          </a:p>
          <a:p>
            <a:pPr latinLnBrk="0"/>
            <a:r>
              <a:rPr lang="en-US" altLang="ja-JP" sz="2000" b="1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~2.5MeV/u</a:t>
            </a:r>
            <a:endParaRPr lang="en-GB" altLang="ja-JP" sz="2000" b="1" i="1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6808" name="Text Box 21"/>
          <p:cNvSpPr txBox="1">
            <a:spLocks noChangeArrowheads="1"/>
          </p:cNvSpPr>
          <p:nvPr/>
        </p:nvSpPr>
        <p:spPr bwMode="auto">
          <a:xfrm>
            <a:off x="1336675" y="5181600"/>
            <a:ext cx="2263775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ja-JP" sz="2000" b="1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Neutron production</a:t>
            </a:r>
          </a:p>
          <a:p>
            <a:pPr latinLnBrk="0"/>
            <a:r>
              <a:rPr lang="en-US" altLang="ja-JP" sz="2000" b="1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2.5MeV   ~10</a:t>
            </a:r>
            <a:r>
              <a:rPr lang="en-US" altLang="ja-JP" sz="2000" b="1" i="1" baseline="30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12</a:t>
            </a:r>
            <a:r>
              <a:rPr lang="en-US" altLang="ja-JP" sz="2000" b="1" i="1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rPr>
              <a:t>/sec</a:t>
            </a:r>
            <a:endParaRPr lang="en-GB" altLang="ja-JP" sz="2000" b="1" i="1">
              <a:solidFill>
                <a:schemeClr val="tx1"/>
              </a:solidFill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76809" name="AutoShape 22"/>
          <p:cNvSpPr>
            <a:spLocks noChangeArrowheads="1"/>
          </p:cNvSpPr>
          <p:nvPr/>
        </p:nvSpPr>
        <p:spPr bwMode="auto">
          <a:xfrm>
            <a:off x="2921000" y="4318000"/>
            <a:ext cx="215900" cy="936625"/>
          </a:xfrm>
          <a:prstGeom prst="upArrow">
            <a:avLst>
              <a:gd name="adj1" fmla="val 50000"/>
              <a:gd name="adj2" fmla="val 1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6810" name="AutoShape 23"/>
          <p:cNvSpPr>
            <a:spLocks noChangeArrowheads="1"/>
          </p:cNvSpPr>
          <p:nvPr/>
        </p:nvSpPr>
        <p:spPr bwMode="auto">
          <a:xfrm>
            <a:off x="4432300" y="3813175"/>
            <a:ext cx="215900" cy="1368425"/>
          </a:xfrm>
          <a:prstGeom prst="upArrow">
            <a:avLst>
              <a:gd name="adj1" fmla="val 50000"/>
              <a:gd name="adj2" fmla="val 1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6811" name="AutoShape 24"/>
          <p:cNvSpPr>
            <a:spLocks noChangeArrowheads="1"/>
          </p:cNvSpPr>
          <p:nvPr/>
        </p:nvSpPr>
        <p:spPr bwMode="auto">
          <a:xfrm rot="-3104032">
            <a:off x="7169151" y="4389437"/>
            <a:ext cx="215900" cy="936625"/>
          </a:xfrm>
          <a:prstGeom prst="upArrow">
            <a:avLst>
              <a:gd name="adj1" fmla="val 50000"/>
              <a:gd name="adj2" fmla="val 1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ko-KR" altLang="en-US" sz="18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6812" name="Text Box 25"/>
          <p:cNvSpPr txBox="1">
            <a:spLocks noChangeArrowheads="1"/>
          </p:cNvSpPr>
          <p:nvPr/>
        </p:nvSpPr>
        <p:spPr bwMode="auto">
          <a:xfrm>
            <a:off x="976313" y="5911850"/>
            <a:ext cx="453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atinLnBrk="0"/>
            <a:r>
              <a:rPr lang="en-US" altLang="ja-JP" sz="2400" b="1">
                <a:solidFill>
                  <a:srgbClr val="FF0000"/>
                </a:solidFill>
                <a:latin typeface="Book Antiqua" pitchFamily="18" charset="0"/>
                <a:ea typeface="MS PGothic" pitchFamily="34" charset="-128"/>
              </a:rPr>
              <a:t>H(</a:t>
            </a:r>
            <a:r>
              <a:rPr lang="en-US" altLang="ja-JP" sz="2400" b="1" baseline="30000">
                <a:solidFill>
                  <a:srgbClr val="FF0000"/>
                </a:solidFill>
                <a:latin typeface="Book Antiqua" pitchFamily="18" charset="0"/>
                <a:ea typeface="MS PGothic" pitchFamily="34" charset="-128"/>
              </a:rPr>
              <a:t>7</a:t>
            </a:r>
            <a:r>
              <a:rPr lang="en-US" altLang="ja-JP" sz="2400" b="1">
                <a:solidFill>
                  <a:srgbClr val="FF0000"/>
                </a:solidFill>
                <a:latin typeface="Book Antiqua" pitchFamily="18" charset="0"/>
                <a:ea typeface="MS PGothic" pitchFamily="34" charset="-128"/>
              </a:rPr>
              <a:t>Li, n)</a:t>
            </a:r>
            <a:r>
              <a:rPr lang="en-US" altLang="ja-JP" sz="2400" b="1" baseline="30000">
                <a:solidFill>
                  <a:srgbClr val="FF0000"/>
                </a:solidFill>
                <a:latin typeface="Book Antiqua" pitchFamily="18" charset="0"/>
                <a:ea typeface="MS PGothic" pitchFamily="34" charset="-128"/>
              </a:rPr>
              <a:t>7</a:t>
            </a:r>
            <a:r>
              <a:rPr lang="en-US" altLang="ja-JP" sz="2400" b="1">
                <a:solidFill>
                  <a:srgbClr val="FF0000"/>
                </a:solidFill>
                <a:latin typeface="Book Antiqua" pitchFamily="18" charset="0"/>
                <a:ea typeface="MS PGothic" pitchFamily="34" charset="-128"/>
              </a:rPr>
              <a:t>Be Inverse kinematics</a:t>
            </a:r>
          </a:p>
        </p:txBody>
      </p:sp>
      <p:sp>
        <p:nvSpPr>
          <p:cNvPr id="76813" name="Text Box 26"/>
          <p:cNvSpPr txBox="1">
            <a:spLocks noChangeArrowheads="1"/>
          </p:cNvSpPr>
          <p:nvPr/>
        </p:nvSpPr>
        <p:spPr bwMode="auto">
          <a:xfrm>
            <a:off x="327025" y="717550"/>
            <a:ext cx="828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>
                <a:solidFill>
                  <a:schemeClr val="accent2"/>
                </a:solidFill>
                <a:latin typeface="Tahoma" pitchFamily="34" charset="0"/>
                <a:ea typeface="굴림" pitchFamily="50" charset="-127"/>
              </a:rPr>
              <a:t>Fast Neutron Beam Facility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"/>
</p:tagLst>
</file>

<file path=ppt/theme/theme1.xml><?xml version="1.0" encoding="utf-8"?>
<a:theme xmlns:a="http://schemas.openxmlformats.org/drawingml/2006/main" name="1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테마">
  <a:themeElements>
    <a:clrScheme name="1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11142</TotalTime>
  <Words>876</Words>
  <Application>Microsoft Office PowerPoint</Application>
  <PresentationFormat>화면 슬라이드 쇼(4:3)</PresentationFormat>
  <Paragraphs>233</Paragraphs>
  <Slides>30</Slides>
  <Notes>12</Notes>
  <HiddenSlides>0</HiddenSlides>
  <MMClips>0</MMClips>
  <ScaleCrop>false</ScaleCrop>
  <HeadingPairs>
    <vt:vector size="6" baseType="variant">
      <vt:variant>
        <vt:lpstr>테마</vt:lpstr>
      </vt:variant>
      <vt:variant>
        <vt:i4>3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5" baseType="lpstr">
      <vt:lpstr>1_Office 테마</vt:lpstr>
      <vt:lpstr>2_Office 테마</vt:lpstr>
      <vt:lpstr>4_Office 테마</vt:lpstr>
      <vt:lpstr>Equation</vt:lpstr>
      <vt:lpstr>수식</vt:lpstr>
      <vt:lpstr>Low Energy Heavy-Ion Beam Facility   at Korea Basic Science Institute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Bill Gates</dc:creator>
  <cp:lastModifiedBy>박진용</cp:lastModifiedBy>
  <cp:revision>854</cp:revision>
  <dcterms:created xsi:type="dcterms:W3CDTF">2007-02-20T03:56:14Z</dcterms:created>
  <dcterms:modified xsi:type="dcterms:W3CDTF">2008-11-15T14:23:29Z</dcterms:modified>
</cp:coreProperties>
</file>