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57" r:id="rId18"/>
    <p:sldId id="258" r:id="rId19"/>
    <p:sldId id="261" r:id="rId20"/>
    <p:sldId id="266" r:id="rId21"/>
    <p:sldId id="263" r:id="rId22"/>
    <p:sldId id="262" r:id="rId23"/>
    <p:sldId id="264" r:id="rId24"/>
    <p:sldId id="285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FF61-3440-4551-B01E-3719DEE01936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7BCEF-4CA3-4ADD-882B-2D40F31512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419100" y="204788"/>
            <a:ext cx="4781550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792" y="3964719"/>
            <a:ext cx="6058059" cy="49748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442" tIns="47219" rIns="94442" bIns="47219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7605" y="204473"/>
            <a:ext cx="2489176" cy="35884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792" y="3964719"/>
            <a:ext cx="6058059" cy="49748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442" tIns="47219" rIns="94442" bIns="47219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1688"/>
            <a:ext cx="4257675" cy="3194050"/>
          </a:xfrm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288" y="4353216"/>
            <a:ext cx="5366622" cy="4396154"/>
          </a:xfrm>
        </p:spPr>
        <p:txBody>
          <a:bodyPr lIns="99048" tIns="49524" rIns="99048" bIns="49524"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CB6C-17ED-478C-A9B2-88D8560094BB}" type="datetimeFigureOut">
              <a:rPr lang="ko-KR" altLang="en-US" smtClean="0"/>
              <a:pPr/>
              <a:t>2008-11-16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1A1A-D807-4B42-8AD3-252D76374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43918" cy="1470025"/>
          </a:xfrm>
        </p:spPr>
        <p:txBody>
          <a:bodyPr>
            <a:normAutofit/>
          </a:bodyPr>
          <a:lstStyle/>
          <a:p>
            <a:r>
              <a:rPr lang="en-US" dirty="0"/>
              <a:t>Si-sensors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a Korean strength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한국의 힘과 실리콘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C:\Documents and Settings\YNPL\바탕 화면\메추라기\P10007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C:\Documents and Settings\YNPL\바탕 화면\메추라기\P10007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C:\Documents and Settings\YNPL\바탕 화면\메추라기\P1000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5005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C:\Documents and Settings\YNPL\바탕 화면\메추라기\P10008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앞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)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뒤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)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2906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앞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)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929066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뒤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)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현재의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연구</a:t>
            </a:r>
            <a:r>
              <a:rPr lang="ko-KR" altLang="en-US" dirty="0"/>
              <a:t>가</a:t>
            </a:r>
            <a:r>
              <a:rPr lang="ko-KR" altLang="en-US" dirty="0" smtClean="0"/>
              <a:t> 겪는 구조적인 어려움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순수 학문에서 검출기 제작의 상세한 면면까지를 작은 팀이 담당해야 한다</a:t>
            </a:r>
            <a:r>
              <a:rPr lang="en-US" altLang="ko-KR" dirty="0" smtClean="0"/>
              <a:t>.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연세대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강 주환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권 영일</a:t>
            </a:r>
            <a:r>
              <a:rPr lang="en-US" altLang="ko-KR" dirty="0" smtClean="0"/>
              <a:t> </a:t>
            </a:r>
            <a:r>
              <a:rPr lang="en-US" altLang="ko-KR" dirty="0" smtClean="0"/>
              <a:t>+ 5~6 </a:t>
            </a:r>
            <a:r>
              <a:rPr lang="ko-KR" altLang="en-US" dirty="0" smtClean="0"/>
              <a:t>대학원생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ALICE physics + PHENIX Si-sensors </a:t>
            </a:r>
            <a:r>
              <a:rPr lang="en-US" altLang="ko-KR" dirty="0" smtClean="0">
                <a:sym typeface="Wingdings" pitchFamily="2" charset="2"/>
              </a:rPr>
              <a:t> Saturation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검출기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제작에는 규모가 필요하다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PHENIX Forward Calorimeter : 10-20 </a:t>
            </a:r>
            <a:r>
              <a:rPr lang="ko-KR" altLang="en-US" dirty="0" smtClean="0"/>
              <a:t>억 원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미국 수출로 큰 규모의 돈은 해결할 계획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개인 연구비로는 독자적인 연구 개발도 어렵다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한국의 힘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그래도 경쟁이 된다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pic>
        <p:nvPicPr>
          <p:cNvPr id="5" name="내용 개체 틀 4" descr="삼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389" y="1142984"/>
            <a:ext cx="5469817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4293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ETRI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142984"/>
            <a:ext cx="4216690" cy="52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3116"/>
            <a:ext cx="63875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>
          <a:xfrm>
            <a:off x="1643042" y="4429132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07186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성공적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모델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 descr="Medipix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579" y="0"/>
            <a:ext cx="7196421" cy="6858000"/>
          </a:xfrm>
        </p:spPr>
      </p:pic>
      <p:cxnSp>
        <p:nvCxnSpPr>
          <p:cNvPr id="6" name="직선 연결선 5"/>
          <p:cNvCxnSpPr/>
          <p:nvPr/>
        </p:nvCxnSpPr>
        <p:spPr>
          <a:xfrm>
            <a:off x="4786314" y="1212834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7715272" y="928670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858016" y="2071678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858016" y="2214554"/>
            <a:ext cx="22859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071670" y="5999180"/>
            <a:ext cx="52864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862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3871" y="500042"/>
            <a:ext cx="3778657" cy="31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그룹 10"/>
          <p:cNvGrpSpPr/>
          <p:nvPr/>
        </p:nvGrpSpPr>
        <p:grpSpPr>
          <a:xfrm>
            <a:off x="714348" y="3856040"/>
            <a:ext cx="3571900" cy="287340"/>
            <a:chOff x="714348" y="2498718"/>
            <a:chExt cx="3571900" cy="287340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2285984" y="2498718"/>
              <a:ext cx="200026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714348" y="2784470"/>
              <a:ext cx="307183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642910" y="4929198"/>
            <a:ext cx="3786214" cy="571504"/>
            <a:chOff x="642910" y="4929198"/>
            <a:chExt cx="3786214" cy="571504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1071538" y="4929198"/>
              <a:ext cx="328614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2910" y="5214950"/>
              <a:ext cx="37862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642910" y="5499114"/>
              <a:ext cx="285752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/>
          <p:cNvCxnSpPr/>
          <p:nvPr/>
        </p:nvCxnSpPr>
        <p:spPr>
          <a:xfrm>
            <a:off x="6643702" y="785794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786314" y="1071546"/>
            <a:ext cx="37862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4786314" y="1357298"/>
            <a:ext cx="328614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/>
          <p:cNvGrpSpPr/>
          <p:nvPr/>
        </p:nvGrpSpPr>
        <p:grpSpPr>
          <a:xfrm>
            <a:off x="4857752" y="2428868"/>
            <a:ext cx="3714776" cy="573092"/>
            <a:chOff x="4857752" y="2428868"/>
            <a:chExt cx="3714776" cy="573092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5286380" y="2428868"/>
              <a:ext cx="328614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857752" y="2713032"/>
              <a:ext cx="364333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857752" y="3000372"/>
              <a:ext cx="342902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국제 과학 비즈니스 벨트와의 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Si-</a:t>
            </a:r>
            <a:r>
              <a:rPr lang="ko-KR" altLang="en-US" dirty="0" smtClean="0"/>
              <a:t>검출기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순수과학을 위한 검출기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잠재적 응용</a:t>
            </a:r>
            <a:r>
              <a:rPr lang="en-US" altLang="ko-KR" dirty="0" smtClean="0"/>
              <a:t>(X-ray</a:t>
            </a:r>
            <a:r>
              <a:rPr lang="ko-KR" altLang="en-US" dirty="0" smtClean="0"/>
              <a:t>검출기</a:t>
            </a:r>
            <a:r>
              <a:rPr lang="en-US" altLang="ko-KR" dirty="0" smtClean="0"/>
              <a:t>…)</a:t>
            </a:r>
            <a:r>
              <a:rPr lang="ko-KR" altLang="en-US" dirty="0" smtClean="0"/>
              <a:t>가능성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0070C0"/>
                </a:solidFill>
              </a:rPr>
              <a:t>잠재적 경쟁력 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국제적 수준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구</a:t>
            </a:r>
            <a:r>
              <a:rPr lang="ko-KR" altLang="en-US" dirty="0" smtClean="0"/>
              <a:t>체적인 국제 공동 연구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일본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Line 2"/>
          <p:cNvSpPr>
            <a:spLocks noChangeShapeType="1"/>
          </p:cNvSpPr>
          <p:nvPr/>
        </p:nvSpPr>
        <p:spPr bwMode="auto">
          <a:xfrm flipV="1">
            <a:off x="1246188" y="4860925"/>
            <a:ext cx="0" cy="279400"/>
          </a:xfrm>
          <a:prstGeom prst="line">
            <a:avLst/>
          </a:prstGeom>
          <a:noFill/>
          <a:ln w="19050">
            <a:noFill/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4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975" y="3584575"/>
            <a:ext cx="45593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692150" y="4067175"/>
            <a:ext cx="3200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ja-JP" sz="2400">
                <a:solidFill>
                  <a:schemeClr val="tx2"/>
                </a:solidFill>
                <a:latin typeface="Helvetica" pitchFamily="8" charset="0"/>
                <a:ea typeface="Osaka" pitchFamily="8" charset="-128"/>
              </a:rPr>
              <a:t>Neutrino Experimental</a:t>
            </a:r>
          </a:p>
          <a:p>
            <a:pPr algn="ctr" defTabSz="762000"/>
            <a:r>
              <a:rPr lang="en-US" altLang="ja-JP" sz="2400">
                <a:solidFill>
                  <a:schemeClr val="tx2"/>
                </a:solidFill>
                <a:latin typeface="Helvetica" pitchFamily="8" charset="0"/>
                <a:ea typeface="Osaka" pitchFamily="8" charset="-128"/>
              </a:rPr>
              <a:t>Facility</a:t>
            </a:r>
            <a:endParaRPr lang="en-US" altLang="ja-JP" sz="3200">
              <a:solidFill>
                <a:schemeClr val="tx2"/>
              </a:solidFill>
              <a:latin typeface="Helvetica" pitchFamily="8" charset="0"/>
              <a:ea typeface="Osaka" pitchFamily="8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5072063"/>
            <a:ext cx="3098800" cy="744537"/>
            <a:chOff x="554" y="139"/>
            <a:chExt cx="1952" cy="469"/>
          </a:xfrm>
        </p:grpSpPr>
        <p:sp>
          <p:nvSpPr>
            <p:cNvPr id="634886" name="Rectangle 6"/>
            <p:cNvSpPr>
              <a:spLocks noChangeArrowheads="1"/>
            </p:cNvSpPr>
            <p:nvPr/>
          </p:nvSpPr>
          <p:spPr bwMode="auto">
            <a:xfrm>
              <a:off x="554" y="139"/>
              <a:ext cx="1952" cy="4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49" y="192"/>
              <a:ext cx="1763" cy="415"/>
              <a:chOff x="2037" y="3766"/>
              <a:chExt cx="1763" cy="437"/>
            </a:xfrm>
          </p:grpSpPr>
          <p:sp>
            <p:nvSpPr>
              <p:cNvPr id="634888" name="Text Box 8"/>
              <p:cNvSpPr txBox="1">
                <a:spLocks noChangeArrowheads="1"/>
              </p:cNvSpPr>
              <p:nvPr/>
            </p:nvSpPr>
            <p:spPr bwMode="auto">
              <a:xfrm>
                <a:off x="2037" y="3766"/>
                <a:ext cx="1763" cy="232"/>
              </a:xfrm>
              <a:prstGeom prst="rect">
                <a:avLst/>
              </a:prstGeom>
              <a:solidFill>
                <a:srgbClr val="D2F6FF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ko-KR" altLang="ja-JP" sz="1600" dirty="0">
                    <a:solidFill>
                      <a:schemeClr val="tx2"/>
                    </a:solidFill>
                    <a:latin typeface="Helvetica" pitchFamily="8" charset="0"/>
                  </a:rPr>
                  <a:t>Number of Users</a:t>
                </a:r>
                <a:r>
                  <a:rPr lang="ko-KR" sz="1600" dirty="0">
                    <a:solidFill>
                      <a:schemeClr val="tx2"/>
                    </a:solidFill>
                    <a:latin typeface="Helvetica" pitchFamily="8" charset="0"/>
                    <a:ea typeface="Osaka" pitchFamily="8" charset="-128"/>
                  </a:rPr>
                  <a:t>: </a:t>
                </a:r>
                <a:r>
                  <a:rPr lang="ko-KR" sz="1600" b="1" dirty="0">
                    <a:solidFill>
                      <a:srgbClr val="FF0000"/>
                    </a:solidFill>
                    <a:latin typeface="Helvetica" pitchFamily="8" charset="0"/>
                    <a:ea typeface="Osaka" pitchFamily="8" charset="-128"/>
                  </a:rPr>
                  <a:t>about 400</a:t>
                </a:r>
                <a:endParaRPr lang="ko-KR" altLang="ja-JP" sz="1600" b="1" dirty="0">
                  <a:solidFill>
                    <a:srgbClr val="FF0000"/>
                  </a:solidFill>
                  <a:latin typeface="Helvetica" pitchFamily="8" charset="0"/>
                  <a:ea typeface="Osaka" pitchFamily="8" charset="-128"/>
                </a:endParaRPr>
              </a:p>
            </p:txBody>
          </p:sp>
          <p:sp>
            <p:nvSpPr>
              <p:cNvPr id="634889" name="Rectangle 9"/>
              <p:cNvSpPr>
                <a:spLocks noChangeArrowheads="1"/>
              </p:cNvSpPr>
              <p:nvPr/>
            </p:nvSpPr>
            <p:spPr bwMode="auto">
              <a:xfrm>
                <a:off x="2213" y="3980"/>
                <a:ext cx="1413" cy="2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ko-KR" sz="1600">
                    <a:solidFill>
                      <a:schemeClr val="tx2"/>
                    </a:solidFill>
                    <a:latin typeface="Helvetica" pitchFamily="8" charset="0"/>
                    <a:ea typeface="Osaka" pitchFamily="8" charset="-128"/>
                  </a:rPr>
                  <a:t>(about 1/</a:t>
                </a:r>
                <a:r>
                  <a:rPr lang="en-US" altLang="ja-JP" sz="1600">
                    <a:solidFill>
                      <a:schemeClr val="tx2"/>
                    </a:solidFill>
                    <a:latin typeface="Helvetica" pitchFamily="8" charset="0"/>
                    <a:ea typeface="Osaka" pitchFamily="8" charset="-128"/>
                  </a:rPr>
                  <a:t>6</a:t>
                </a:r>
                <a:r>
                  <a:rPr lang="ko-KR" sz="1600">
                    <a:solidFill>
                      <a:schemeClr val="tx2"/>
                    </a:solidFill>
                    <a:latin typeface="Helvetica" pitchFamily="8" charset="0"/>
                    <a:ea typeface="Osaka" pitchFamily="8" charset="-128"/>
                  </a:rPr>
                  <a:t> from Japan)</a:t>
                </a:r>
                <a:endParaRPr lang="en-US" altLang="ja-JP" sz="1600">
                  <a:solidFill>
                    <a:schemeClr val="tx2"/>
                  </a:solidFill>
                  <a:latin typeface="Helvetica" pitchFamily="8" charset="0"/>
                  <a:ea typeface="Osaka" pitchFamily="8" charset="-128"/>
                </a:endParaRPr>
              </a:p>
            </p:txBody>
          </p:sp>
        </p:grpSp>
      </p:grp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839788" y="5988050"/>
            <a:ext cx="27384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ja-JP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Experiments with Intense</a:t>
            </a:r>
          </a:p>
          <a:p>
            <a:pPr algn="ctr" defTabSz="762000"/>
            <a:r>
              <a:rPr lang="en-US" altLang="ja-JP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Neutrino Beams</a:t>
            </a:r>
          </a:p>
        </p:txBody>
      </p:sp>
      <p:sp>
        <p:nvSpPr>
          <p:cNvPr id="634891" name="Rectangle 11"/>
          <p:cNvSpPr>
            <a:spLocks noChangeArrowheads="1"/>
          </p:cNvSpPr>
          <p:nvPr/>
        </p:nvSpPr>
        <p:spPr bwMode="auto">
          <a:xfrm>
            <a:off x="4572000" y="3878263"/>
            <a:ext cx="2098675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/>
            <a:r>
              <a:rPr lang="en-US" altLang="ja-JP" sz="1600">
                <a:solidFill>
                  <a:schemeClr val="tx2"/>
                </a:solidFill>
                <a:latin typeface="Helvetica" pitchFamily="8" charset="0"/>
                <a:ea typeface="Osaka" pitchFamily="8" charset="-128"/>
              </a:rPr>
              <a:t>Super Kamiokande</a:t>
            </a:r>
          </a:p>
        </p:txBody>
      </p:sp>
      <p:pic>
        <p:nvPicPr>
          <p:cNvPr id="634895" name="Picture 15" descr="航空写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</p:spPr>
      </p:pic>
      <p:sp>
        <p:nvSpPr>
          <p:cNvPr id="634896" name="Line 16"/>
          <p:cNvSpPr>
            <a:spLocks noChangeShapeType="1"/>
          </p:cNvSpPr>
          <p:nvPr/>
        </p:nvSpPr>
        <p:spPr bwMode="auto">
          <a:xfrm>
            <a:off x="5114925" y="1360488"/>
            <a:ext cx="384175" cy="25066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897" name="Rectangle 17"/>
          <p:cNvSpPr>
            <a:spLocks noChangeArrowheads="1"/>
          </p:cNvSpPr>
          <p:nvPr/>
        </p:nvSpPr>
        <p:spPr bwMode="auto">
          <a:xfrm>
            <a:off x="4870450" y="2706688"/>
            <a:ext cx="11842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6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en-US" altLang="ja-JP" sz="2000">
                <a:solidFill>
                  <a:srgbClr val="FF6600"/>
                </a:solidFill>
                <a:latin typeface="Helvetica" pitchFamily="8" charset="0"/>
                <a:ea typeface="Osaka" pitchFamily="8" charset="-128"/>
              </a:rPr>
              <a:t>295 km West</a:t>
            </a:r>
            <a:endParaRPr lang="en-US" altLang="ja-JP" sz="2000">
              <a:solidFill>
                <a:srgbClr val="990033"/>
              </a:solidFill>
              <a:latin typeface="Osaka" pitchFamily="8" charset="-128"/>
              <a:ea typeface="Osaka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4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Location of J-PARC at Tokai</a:t>
            </a:r>
            <a:endParaRPr lang="en-US" altLang="ja-JP" sz="2800"/>
          </a:p>
        </p:txBody>
      </p:sp>
      <p:pic>
        <p:nvPicPr>
          <p:cNvPr id="927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651000"/>
            <a:ext cx="8458200" cy="5207000"/>
          </a:xfrm>
          <a:prstGeom prst="rect">
            <a:avLst/>
          </a:prstGeom>
          <a:noFill/>
        </p:spPr>
      </p:pic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5588000" y="4178300"/>
            <a:ext cx="1228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Tsukuba</a:t>
            </a:r>
            <a:endParaRPr lang="en-US" altLang="ja-JP" sz="3200">
              <a:solidFill>
                <a:schemeClr val="tx2"/>
              </a:solidFill>
              <a:latin typeface="Helvetica" pitchFamily="8" charset="0"/>
              <a:ea typeface="Osaka" pitchFamily="8" charset="-128"/>
            </a:endParaRP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7086600" y="3073400"/>
            <a:ext cx="847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Tokai</a:t>
            </a:r>
            <a:endParaRPr lang="en-US" altLang="ja-JP" sz="3200">
              <a:solidFill>
                <a:schemeClr val="tx2"/>
              </a:solidFill>
              <a:latin typeface="Helvetica" pitchFamily="8" charset="0"/>
              <a:ea typeface="Osaka" pitchFamily="8" charset="-128"/>
            </a:endParaRPr>
          </a:p>
        </p:txBody>
      </p:sp>
      <p:sp>
        <p:nvSpPr>
          <p:cNvPr id="927750" name="Rectangle 6"/>
          <p:cNvSpPr>
            <a:spLocks noChangeArrowheads="1"/>
          </p:cNvSpPr>
          <p:nvPr/>
        </p:nvSpPr>
        <p:spPr bwMode="auto">
          <a:xfrm>
            <a:off x="7124700" y="3073400"/>
            <a:ext cx="812800" cy="368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7751" name="Line 7"/>
          <p:cNvSpPr>
            <a:spLocks noChangeShapeType="1"/>
          </p:cNvSpPr>
          <p:nvPr/>
        </p:nvSpPr>
        <p:spPr bwMode="auto">
          <a:xfrm flipV="1">
            <a:off x="6261100" y="3365500"/>
            <a:ext cx="68580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7752" name="Rectangle 8"/>
          <p:cNvSpPr>
            <a:spLocks noChangeArrowheads="1"/>
          </p:cNvSpPr>
          <p:nvPr/>
        </p:nvSpPr>
        <p:spPr bwMode="auto">
          <a:xfrm>
            <a:off x="5791200" y="3352800"/>
            <a:ext cx="960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1 hour</a:t>
            </a:r>
          </a:p>
        </p:txBody>
      </p:sp>
      <p:sp>
        <p:nvSpPr>
          <p:cNvPr id="927753" name="Line 9"/>
          <p:cNvSpPr>
            <a:spLocks noChangeShapeType="1"/>
          </p:cNvSpPr>
          <p:nvPr/>
        </p:nvSpPr>
        <p:spPr bwMode="auto">
          <a:xfrm>
            <a:off x="889000" y="3213100"/>
            <a:ext cx="6070600" cy="635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3670300" y="2908300"/>
            <a:ext cx="1046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295 km</a:t>
            </a:r>
          </a:p>
        </p:txBody>
      </p:sp>
      <p:sp>
        <p:nvSpPr>
          <p:cNvPr id="927755" name="Rectangle 11"/>
          <p:cNvSpPr>
            <a:spLocks noChangeArrowheads="1"/>
          </p:cNvSpPr>
          <p:nvPr/>
        </p:nvSpPr>
        <p:spPr bwMode="auto">
          <a:xfrm>
            <a:off x="6557963" y="3019425"/>
            <a:ext cx="495300" cy="176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7756" name="Text Box 12"/>
          <p:cNvSpPr txBox="1">
            <a:spLocks noChangeArrowheads="1"/>
          </p:cNvSpPr>
          <p:nvPr/>
        </p:nvSpPr>
        <p:spPr bwMode="auto">
          <a:xfrm>
            <a:off x="6513513" y="2949575"/>
            <a:ext cx="628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Helvetica" pitchFamily="8" charset="0"/>
                <a:ea typeface="Osaka" pitchFamily="8" charset="-128"/>
              </a:rPr>
              <a:t>JAEA</a:t>
            </a:r>
          </a:p>
        </p:txBody>
      </p:sp>
      <p:sp>
        <p:nvSpPr>
          <p:cNvPr id="927757" name="Rectangle 13"/>
          <p:cNvSpPr>
            <a:spLocks noChangeArrowheads="1"/>
          </p:cNvSpPr>
          <p:nvPr/>
        </p:nvSpPr>
        <p:spPr bwMode="auto">
          <a:xfrm>
            <a:off x="7305675" y="3448050"/>
            <a:ext cx="132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990000"/>
                </a:solidFill>
                <a:latin typeface="Helvetica" pitchFamily="8" charset="0"/>
                <a:ea typeface="Osaka" pitchFamily="8" charset="-128"/>
              </a:rPr>
              <a:t>J-PARC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1425575"/>
            <a:ext cx="446246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8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8642350" cy="777875"/>
          </a:xfrm>
        </p:spPr>
        <p:txBody>
          <a:bodyPr/>
          <a:lstStyle/>
          <a:p>
            <a:r>
              <a:rPr lang="en-US" altLang="ja-JP"/>
              <a:t>T2KK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1178628" name="Picture 4" descr="To2Kr25"/>
          <p:cNvPicPr>
            <a:picLocks noChangeAspect="1" noChangeArrowheads="1"/>
          </p:cNvPicPr>
          <p:nvPr/>
        </p:nvPicPr>
        <p:blipFill>
          <a:blip r:embed="rId4"/>
          <a:srcRect t="7617" b="19357"/>
          <a:stretch>
            <a:fillRect/>
          </a:stretch>
        </p:blipFill>
        <p:spPr bwMode="auto">
          <a:xfrm>
            <a:off x="468313" y="4292600"/>
            <a:ext cx="7848600" cy="1995488"/>
          </a:xfrm>
          <a:prstGeom prst="rect">
            <a:avLst/>
          </a:prstGeom>
          <a:noFill/>
        </p:spPr>
      </p:pic>
      <p:sp>
        <p:nvSpPr>
          <p:cNvPr id="1178629" name="AutoShape 5"/>
          <p:cNvSpPr>
            <a:spLocks noChangeArrowheads="1"/>
          </p:cNvSpPr>
          <p:nvPr/>
        </p:nvSpPr>
        <p:spPr bwMode="auto">
          <a:xfrm>
            <a:off x="7812088" y="4689475"/>
            <a:ext cx="936625" cy="360363"/>
          </a:xfrm>
          <a:prstGeom prst="wedgeRectCallout">
            <a:avLst>
              <a:gd name="adj1" fmla="val -55426"/>
              <a:gd name="adj2" fmla="val 7995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JPARC </a:t>
            </a:r>
          </a:p>
        </p:txBody>
      </p:sp>
      <p:pic>
        <p:nvPicPr>
          <p:cNvPr id="1178630" name="Picture 6" descr="HK-2detectors-041014"/>
          <p:cNvPicPr>
            <a:picLocks noChangeAspect="1" noChangeArrowheads="1"/>
          </p:cNvPicPr>
          <p:nvPr/>
        </p:nvPicPr>
        <p:blipFill>
          <a:blip r:embed="rId5" cstate="print"/>
          <a:srcRect l="9982" t="38173" r="33830" b="28587"/>
          <a:stretch>
            <a:fillRect/>
          </a:stretch>
        </p:blipFill>
        <p:spPr bwMode="auto">
          <a:xfrm>
            <a:off x="215900" y="1881188"/>
            <a:ext cx="4211638" cy="1752600"/>
          </a:xfrm>
          <a:prstGeom prst="rect">
            <a:avLst/>
          </a:prstGeom>
          <a:noFill/>
        </p:spPr>
      </p:pic>
      <p:sp>
        <p:nvSpPr>
          <p:cNvPr id="1178631" name="AutoShape 7"/>
          <p:cNvSpPr>
            <a:spLocks noChangeArrowheads="1"/>
          </p:cNvSpPr>
          <p:nvPr/>
        </p:nvSpPr>
        <p:spPr bwMode="auto">
          <a:xfrm>
            <a:off x="215900" y="2073275"/>
            <a:ext cx="2087563" cy="1368425"/>
          </a:xfrm>
          <a:prstGeom prst="cloudCallout">
            <a:avLst>
              <a:gd name="adj1" fmla="val 34639"/>
              <a:gd name="adj2" fmla="val 92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ko-KR" altLang="ko-KR">
              <a:solidFill>
                <a:schemeClr val="tx1"/>
              </a:solidFill>
              <a:latin typeface="Helvetica" pitchFamily="8" charset="0"/>
            </a:endParaRPr>
          </a:p>
        </p:txBody>
      </p:sp>
      <p:sp>
        <p:nvSpPr>
          <p:cNvPr id="1178632" name="AutoShape 8"/>
          <p:cNvSpPr>
            <a:spLocks noChangeArrowheads="1"/>
          </p:cNvSpPr>
          <p:nvPr/>
        </p:nvSpPr>
        <p:spPr bwMode="auto">
          <a:xfrm>
            <a:off x="2087563" y="2144713"/>
            <a:ext cx="2087562" cy="1511300"/>
          </a:xfrm>
          <a:prstGeom prst="cloudCallout">
            <a:avLst>
              <a:gd name="adj1" fmla="val 75097"/>
              <a:gd name="adj2" fmla="val 711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ko-KR" altLang="ko-KR">
              <a:solidFill>
                <a:schemeClr val="tx1"/>
              </a:solidFill>
              <a:latin typeface="Helvetica" pitchFamily="8" charset="0"/>
            </a:endParaRPr>
          </a:p>
        </p:txBody>
      </p:sp>
      <p:sp>
        <p:nvSpPr>
          <p:cNvPr id="1178633" name="Line 9"/>
          <p:cNvSpPr>
            <a:spLocks noChangeShapeType="1"/>
          </p:cNvSpPr>
          <p:nvPr/>
        </p:nvSpPr>
        <p:spPr bwMode="auto">
          <a:xfrm>
            <a:off x="1763713" y="3357563"/>
            <a:ext cx="576262" cy="2159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34" name="Line 10"/>
          <p:cNvSpPr>
            <a:spLocks noChangeShapeType="1"/>
          </p:cNvSpPr>
          <p:nvPr/>
        </p:nvSpPr>
        <p:spPr bwMode="auto">
          <a:xfrm>
            <a:off x="3851275" y="3429000"/>
            <a:ext cx="2449513" cy="16557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35" name="Text Box 11"/>
          <p:cNvSpPr txBox="1">
            <a:spLocks noChangeArrowheads="1"/>
          </p:cNvSpPr>
          <p:nvPr/>
        </p:nvSpPr>
        <p:spPr bwMode="auto">
          <a:xfrm>
            <a:off x="2700338" y="5949950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Off-axis angle</a:t>
            </a:r>
          </a:p>
        </p:txBody>
      </p:sp>
      <p:sp>
        <p:nvSpPr>
          <p:cNvPr id="1178636" name="Text Box 12"/>
          <p:cNvSpPr txBox="1">
            <a:spLocks noChangeArrowheads="1"/>
          </p:cNvSpPr>
          <p:nvPr/>
        </p:nvSpPr>
        <p:spPr bwMode="auto">
          <a:xfrm>
            <a:off x="6237288" y="4059238"/>
            <a:ext cx="2205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A50021"/>
                </a:solidFill>
                <a:latin typeface="Helvetica" pitchFamily="8" charset="0"/>
              </a:rPr>
              <a:t>Distance from the target (km)</a:t>
            </a:r>
          </a:p>
        </p:txBody>
      </p:sp>
      <p:sp>
        <p:nvSpPr>
          <p:cNvPr id="1178637" name="Line 13"/>
          <p:cNvSpPr>
            <a:spLocks noChangeShapeType="1"/>
          </p:cNvSpPr>
          <p:nvPr/>
        </p:nvSpPr>
        <p:spPr bwMode="auto">
          <a:xfrm flipH="1" flipV="1">
            <a:off x="971550" y="6092825"/>
            <a:ext cx="16557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38" name="Line 14"/>
          <p:cNvSpPr>
            <a:spLocks noChangeShapeType="1"/>
          </p:cNvSpPr>
          <p:nvPr/>
        </p:nvSpPr>
        <p:spPr bwMode="auto">
          <a:xfrm flipH="1" flipV="1">
            <a:off x="1187450" y="5805488"/>
            <a:ext cx="15128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39" name="Line 15"/>
          <p:cNvSpPr>
            <a:spLocks noChangeShapeType="1"/>
          </p:cNvSpPr>
          <p:nvPr/>
        </p:nvSpPr>
        <p:spPr bwMode="auto">
          <a:xfrm flipH="1" flipV="1">
            <a:off x="2268538" y="56610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40" name="Text Box 16"/>
          <p:cNvSpPr txBox="1">
            <a:spLocks noChangeArrowheads="1"/>
          </p:cNvSpPr>
          <p:nvPr/>
        </p:nvSpPr>
        <p:spPr bwMode="auto">
          <a:xfrm>
            <a:off x="5651500" y="6262688"/>
            <a:ext cx="310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chemeClr val="tx1"/>
                </a:solidFill>
                <a:latin typeface="Helvetica" pitchFamily="8" charset="0"/>
              </a:rPr>
              <a:t>K. Hagiwara Nucl. Phys. Proc. Suppl. 137 84 (2004)</a:t>
            </a:r>
          </a:p>
        </p:txBody>
      </p:sp>
      <p:sp>
        <p:nvSpPr>
          <p:cNvPr id="1178641" name="AutoShape 17"/>
          <p:cNvSpPr>
            <a:spLocks noChangeArrowheads="1"/>
          </p:cNvSpPr>
          <p:nvPr/>
        </p:nvSpPr>
        <p:spPr bwMode="auto">
          <a:xfrm>
            <a:off x="4751388" y="5634038"/>
            <a:ext cx="1711325" cy="539750"/>
          </a:xfrm>
          <a:prstGeom prst="wedgeRectCallout">
            <a:avLst>
              <a:gd name="adj1" fmla="val 40537"/>
              <a:gd name="adj2" fmla="val -15382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10800" rIns="36000" bIns="10800"/>
          <a:lstStyle/>
          <a:p>
            <a:pPr algn="ctr"/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Kamioka</a:t>
            </a:r>
          </a:p>
          <a:p>
            <a:pPr algn="ctr"/>
            <a:r>
              <a:rPr lang="en-US" altLang="ja-JP" sz="1400">
                <a:solidFill>
                  <a:schemeClr val="tx1"/>
                </a:solidFill>
                <a:latin typeface="Helvetica" pitchFamily="8" charset="0"/>
              </a:rPr>
              <a:t>L=295km OA2.5deg</a:t>
            </a:r>
          </a:p>
        </p:txBody>
      </p:sp>
      <p:sp>
        <p:nvSpPr>
          <p:cNvPr id="1178642" name="AutoShape 18"/>
          <p:cNvSpPr>
            <a:spLocks noChangeArrowheads="1"/>
          </p:cNvSpPr>
          <p:nvPr/>
        </p:nvSpPr>
        <p:spPr bwMode="auto">
          <a:xfrm>
            <a:off x="296863" y="4689475"/>
            <a:ext cx="1530350" cy="676275"/>
          </a:xfrm>
          <a:prstGeom prst="wedgeRectCallout">
            <a:avLst>
              <a:gd name="adj1" fmla="val 81949"/>
              <a:gd name="adj2" fmla="val 6784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10800" rIns="36000" bIns="10800"/>
          <a:lstStyle/>
          <a:p>
            <a:pPr algn="ctr"/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Korea</a:t>
            </a:r>
          </a:p>
          <a:p>
            <a:pPr algn="ctr"/>
            <a:r>
              <a:rPr lang="en-US" altLang="ja-JP" sz="1200">
                <a:solidFill>
                  <a:schemeClr val="tx1"/>
                </a:solidFill>
                <a:latin typeface="Helvetica" pitchFamily="8" charset="0"/>
              </a:rPr>
              <a:t>L=1000~1250km </a:t>
            </a:r>
          </a:p>
          <a:p>
            <a:pPr algn="ctr"/>
            <a:r>
              <a:rPr lang="en-US" altLang="ja-JP" sz="1200">
                <a:solidFill>
                  <a:schemeClr val="tx1"/>
                </a:solidFill>
                <a:latin typeface="Helvetica" pitchFamily="8" charset="0"/>
              </a:rPr>
              <a:t>OA 1.0~2.5deg</a:t>
            </a:r>
          </a:p>
        </p:txBody>
      </p:sp>
      <p:sp>
        <p:nvSpPr>
          <p:cNvPr id="1178643" name="Text Box 19"/>
          <p:cNvSpPr txBox="1">
            <a:spLocks noChangeArrowheads="1"/>
          </p:cNvSpPr>
          <p:nvPr/>
        </p:nvSpPr>
        <p:spPr bwMode="auto">
          <a:xfrm>
            <a:off x="287338" y="1449388"/>
            <a:ext cx="938212" cy="346075"/>
          </a:xfrm>
          <a:prstGeom prst="rect">
            <a:avLst/>
          </a:prstGeom>
          <a:solidFill>
            <a:srgbClr val="CCECFF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Hyper-K</a:t>
            </a:r>
            <a:endParaRPr lang="en-US" altLang="ja-JP" sz="1400">
              <a:solidFill>
                <a:schemeClr val="tx1"/>
              </a:solidFill>
              <a:latin typeface="Helvetica" pitchFamily="8" charset="0"/>
            </a:endParaRPr>
          </a:p>
        </p:txBody>
      </p:sp>
      <p:sp>
        <p:nvSpPr>
          <p:cNvPr id="1178644" name="Text Box 20"/>
          <p:cNvSpPr txBox="1">
            <a:spLocks noChangeArrowheads="1"/>
          </p:cNvSpPr>
          <p:nvPr/>
        </p:nvSpPr>
        <p:spPr bwMode="auto">
          <a:xfrm>
            <a:off x="5316538" y="1236663"/>
            <a:ext cx="968375" cy="304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Helvetica" pitchFamily="8" charset="0"/>
              </a:rPr>
              <a:t>sign(Dm</a:t>
            </a:r>
            <a:r>
              <a:rPr lang="en-US" altLang="ja-JP" sz="1400" baseline="30000">
                <a:solidFill>
                  <a:schemeClr val="tx1"/>
                </a:solidFill>
                <a:latin typeface="Helvetica" pitchFamily="8" charset="0"/>
              </a:rPr>
              <a:t>2</a:t>
            </a:r>
            <a:r>
              <a:rPr lang="en-US" altLang="ja-JP" sz="1400">
                <a:solidFill>
                  <a:schemeClr val="tx1"/>
                </a:solidFill>
                <a:latin typeface="Helvetica" pitchFamily="8" charset="0"/>
              </a:rPr>
              <a:t>)</a:t>
            </a:r>
          </a:p>
        </p:txBody>
      </p:sp>
      <p:sp>
        <p:nvSpPr>
          <p:cNvPr id="1178645" name="Text Box 21"/>
          <p:cNvSpPr txBox="1">
            <a:spLocks noChangeArrowheads="1"/>
          </p:cNvSpPr>
          <p:nvPr/>
        </p:nvSpPr>
        <p:spPr bwMode="auto">
          <a:xfrm>
            <a:off x="7308850" y="1268413"/>
            <a:ext cx="1133475" cy="304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Helvetica" pitchFamily="8" charset="0"/>
              </a:rPr>
              <a:t>CP violation</a:t>
            </a:r>
          </a:p>
        </p:txBody>
      </p:sp>
      <p:sp>
        <p:nvSpPr>
          <p:cNvPr id="1178646" name="Text Box 22"/>
          <p:cNvSpPr txBox="1">
            <a:spLocks noChangeArrowheads="1"/>
          </p:cNvSpPr>
          <p:nvPr/>
        </p:nvSpPr>
        <p:spPr bwMode="auto">
          <a:xfrm>
            <a:off x="4859338" y="1700213"/>
            <a:ext cx="1136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Helvetica" pitchFamily="8" charset="0"/>
              </a:rPr>
              <a:t>T2KK</a:t>
            </a:r>
          </a:p>
          <a:p>
            <a:r>
              <a:rPr lang="en-US" altLang="ja-JP" sz="1200">
                <a:solidFill>
                  <a:srgbClr val="FF0000"/>
                </a:solidFill>
                <a:latin typeface="Helvetica" pitchFamily="8" charset="0"/>
              </a:rPr>
              <a:t>(0.27+0.27Mt)</a:t>
            </a:r>
          </a:p>
        </p:txBody>
      </p:sp>
      <p:sp>
        <p:nvSpPr>
          <p:cNvPr id="1178647" name="Line 23"/>
          <p:cNvSpPr>
            <a:spLocks noChangeShapeType="1"/>
          </p:cNvSpPr>
          <p:nvPr/>
        </p:nvSpPr>
        <p:spPr bwMode="auto">
          <a:xfrm>
            <a:off x="5364163" y="2205038"/>
            <a:ext cx="431800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48" name="Line 24"/>
          <p:cNvSpPr>
            <a:spLocks noChangeShapeType="1"/>
          </p:cNvSpPr>
          <p:nvPr/>
        </p:nvSpPr>
        <p:spPr bwMode="auto">
          <a:xfrm>
            <a:off x="5364163" y="2168525"/>
            <a:ext cx="684212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49" name="Text Box 25"/>
          <p:cNvSpPr txBox="1">
            <a:spLocks noChangeArrowheads="1"/>
          </p:cNvSpPr>
          <p:nvPr/>
        </p:nvSpPr>
        <p:spPr bwMode="auto">
          <a:xfrm>
            <a:off x="4859338" y="2673350"/>
            <a:ext cx="7508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Helvetica" pitchFamily="8" charset="0"/>
              </a:rPr>
              <a:t>T2K-II</a:t>
            </a:r>
          </a:p>
          <a:p>
            <a:r>
              <a:rPr lang="en-US" altLang="ja-JP" sz="1200">
                <a:solidFill>
                  <a:schemeClr val="tx1"/>
                </a:solidFill>
                <a:latin typeface="Helvetica" pitchFamily="8" charset="0"/>
              </a:rPr>
              <a:t>(0.54Mt)</a:t>
            </a:r>
          </a:p>
        </p:txBody>
      </p:sp>
      <p:sp>
        <p:nvSpPr>
          <p:cNvPr id="1178650" name="Line 26"/>
          <p:cNvSpPr>
            <a:spLocks noChangeShapeType="1"/>
          </p:cNvSpPr>
          <p:nvPr/>
        </p:nvSpPr>
        <p:spPr bwMode="auto">
          <a:xfrm flipV="1">
            <a:off x="5543550" y="2924175"/>
            <a:ext cx="792163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51" name="Line 27"/>
          <p:cNvSpPr>
            <a:spLocks noChangeShapeType="1"/>
          </p:cNvSpPr>
          <p:nvPr/>
        </p:nvSpPr>
        <p:spPr bwMode="auto">
          <a:xfrm>
            <a:off x="5543550" y="3033713"/>
            <a:ext cx="7207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178652" name="Text Box 28"/>
          <p:cNvSpPr txBox="1">
            <a:spLocks noChangeArrowheads="1"/>
          </p:cNvSpPr>
          <p:nvPr/>
        </p:nvSpPr>
        <p:spPr bwMode="auto">
          <a:xfrm>
            <a:off x="1401763" y="976313"/>
            <a:ext cx="3629025" cy="3365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tx1"/>
                </a:solidFill>
                <a:latin typeface="Helvetica" pitchFamily="8" charset="0"/>
              </a:rPr>
              <a:t>Ishitsuka et al. PRD 72 (2005) 033003</a:t>
            </a:r>
            <a:endParaRPr lang="en-US" altLang="ja-JP" sz="2000">
              <a:solidFill>
                <a:schemeClr val="tx1"/>
              </a:solidFill>
              <a:latin typeface="Helvetica" pitchFamily="8" charset="0"/>
            </a:endParaRPr>
          </a:p>
        </p:txBody>
      </p:sp>
      <p:sp>
        <p:nvSpPr>
          <p:cNvPr id="1178653" name="Text Box 29"/>
          <p:cNvSpPr txBox="1">
            <a:spLocks noChangeArrowheads="1"/>
          </p:cNvSpPr>
          <p:nvPr/>
        </p:nvSpPr>
        <p:spPr bwMode="auto">
          <a:xfrm>
            <a:off x="5832475" y="1846263"/>
            <a:ext cx="344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Helvetica" pitchFamily="8" charset="0"/>
              </a:rPr>
              <a:t>2s</a:t>
            </a:r>
          </a:p>
        </p:txBody>
      </p:sp>
      <p:sp>
        <p:nvSpPr>
          <p:cNvPr id="1178654" name="Text Box 30"/>
          <p:cNvSpPr txBox="1">
            <a:spLocks noChangeArrowheads="1"/>
          </p:cNvSpPr>
          <p:nvPr/>
        </p:nvSpPr>
        <p:spPr bwMode="auto">
          <a:xfrm>
            <a:off x="6156325" y="1882775"/>
            <a:ext cx="344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Helvetica" pitchFamily="8" charset="0"/>
              </a:rPr>
              <a:t>3s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내</a:t>
            </a:r>
            <a:r>
              <a:rPr lang="ko-KR" altLang="en-US" sz="3600" dirty="0"/>
              <a:t>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지난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반 동안 연세대 그룹</a:t>
            </a:r>
            <a:r>
              <a:rPr lang="en-US" altLang="ko-KR" dirty="0" smtClean="0"/>
              <a:t>(</a:t>
            </a:r>
            <a:r>
              <a:rPr lang="ko-KR" altLang="en-US" dirty="0" smtClean="0"/>
              <a:t>강 주환</a:t>
            </a:r>
            <a:r>
              <a:rPr lang="en-US" altLang="ko-KR" dirty="0" smtClean="0"/>
              <a:t>+</a:t>
            </a:r>
            <a:r>
              <a:rPr lang="ko-KR" altLang="en-US" dirty="0" smtClean="0"/>
              <a:t>권 영일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en-US" altLang="ko-KR" dirty="0" smtClean="0">
                <a:solidFill>
                  <a:srgbClr val="FF0000"/>
                </a:solidFill>
              </a:rPr>
              <a:t>Si-</a:t>
            </a:r>
            <a:r>
              <a:rPr lang="ko-KR" altLang="en-US" dirty="0" smtClean="0">
                <a:solidFill>
                  <a:srgbClr val="FF0000"/>
                </a:solidFill>
              </a:rPr>
              <a:t>검출기 관련하여 진행</a:t>
            </a:r>
            <a:r>
              <a:rPr lang="ko-KR" altLang="en-US" dirty="0" smtClean="0"/>
              <a:t>한 것</a:t>
            </a:r>
            <a:endParaRPr lang="en-US" altLang="ko-KR" dirty="0" smtClean="0"/>
          </a:p>
          <a:p>
            <a:pPr marL="971550" lvl="1" indent="-514350">
              <a:buFont typeface="Wingdings" pitchFamily="2" charset="2"/>
              <a:buChar char="l"/>
            </a:pPr>
            <a:r>
              <a:rPr lang="en-US" altLang="ko-KR" dirty="0" smtClean="0"/>
              <a:t>PHENIX</a:t>
            </a:r>
            <a:r>
              <a:rPr lang="ko-KR" altLang="en-US" dirty="0" smtClean="0"/>
              <a:t> 실험의 </a:t>
            </a:r>
            <a:r>
              <a:rPr lang="en-US" altLang="ko-KR" dirty="0" smtClean="0"/>
              <a:t>Forward Calorimeter?</a:t>
            </a:r>
          </a:p>
          <a:p>
            <a:pPr marL="971550" lvl="1" indent="-514350">
              <a:buFont typeface="Wingdings" pitchFamily="2" charset="2"/>
              <a:buChar char="l"/>
            </a:pPr>
            <a:r>
              <a:rPr lang="en-US" altLang="ko-KR" dirty="0" smtClean="0"/>
              <a:t>Forward Calorimeter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Si</a:t>
            </a:r>
            <a:r>
              <a:rPr lang="ko-KR" altLang="en-US" dirty="0" smtClean="0"/>
              <a:t>검출기의 관계</a:t>
            </a:r>
            <a:endParaRPr lang="en-US" altLang="ko-KR" dirty="0" smtClean="0"/>
          </a:p>
          <a:p>
            <a:pPr marL="971550" lvl="1" indent="-514350">
              <a:buFont typeface="Wingdings" pitchFamily="2" charset="2"/>
              <a:buChar char="l"/>
            </a:pPr>
            <a:r>
              <a:rPr lang="en-US" altLang="ko-KR" dirty="0" smtClean="0"/>
              <a:t>Si</a:t>
            </a:r>
            <a:r>
              <a:rPr lang="ko-KR" altLang="en-US" dirty="0" smtClean="0"/>
              <a:t>검출기란</a:t>
            </a:r>
            <a:r>
              <a:rPr lang="en-US" altLang="ko-KR" dirty="0" smtClean="0"/>
              <a:t>?</a:t>
            </a:r>
          </a:p>
          <a:p>
            <a:pPr marL="971550" lvl="1" indent="-514350">
              <a:buFont typeface="Wingdings" pitchFamily="2" charset="2"/>
              <a:buChar char="l"/>
            </a:pPr>
            <a:r>
              <a:rPr lang="ko-KR" altLang="en-US" dirty="0" smtClean="0"/>
              <a:t>현재의 연구가 겪는 구조적인 어려움</a:t>
            </a:r>
            <a:endParaRPr lang="en-US" altLang="ko-KR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한국의 힘</a:t>
            </a:r>
            <a:r>
              <a:rPr lang="ko-KR" altLang="en-US" dirty="0" smtClean="0"/>
              <a:t>이라고 느끼는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우리에게 아쉬운 것</a:t>
            </a:r>
            <a:endParaRPr lang="en-US" altLang="ko-KR" dirty="0" smtClean="0"/>
          </a:p>
          <a:p>
            <a:pPr marL="971550" lvl="1" indent="-514350">
              <a:buFont typeface="Wingdings" pitchFamily="2" charset="2"/>
              <a:buChar char="l"/>
            </a:pPr>
            <a:r>
              <a:rPr lang="ko-KR" altLang="en-US" dirty="0" smtClean="0"/>
              <a:t>한국의 </a:t>
            </a:r>
            <a:r>
              <a:rPr lang="en-US" altLang="ko-KR" dirty="0" smtClean="0"/>
              <a:t>IT?</a:t>
            </a:r>
          </a:p>
          <a:p>
            <a:pPr marL="971550" lvl="1" indent="-514350">
              <a:buFont typeface="Wingdings" pitchFamily="2" charset="2"/>
              <a:buChar char="l"/>
            </a:pPr>
            <a:r>
              <a:rPr lang="en-US" altLang="ko-KR" dirty="0" smtClean="0"/>
              <a:t>ETRI(</a:t>
            </a:r>
            <a:r>
              <a:rPr lang="ko-KR" altLang="en-US" dirty="0" smtClean="0"/>
              <a:t>한국전자통신연구원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담당자와의 대화에서 느끼는 점</a:t>
            </a:r>
            <a:endParaRPr lang="en-US" altLang="ko-KR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>
                <a:solidFill>
                  <a:srgbClr val="FF0000"/>
                </a:solidFill>
              </a:rPr>
              <a:t>국제 과학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비즈니스 벨트</a:t>
            </a:r>
            <a:r>
              <a:rPr lang="ko-KR" altLang="en-US" dirty="0" smtClean="0"/>
              <a:t>와의 관계</a:t>
            </a:r>
            <a:endParaRPr lang="en-US" altLang="ko-KR" dirty="0" smtClean="0"/>
          </a:p>
          <a:p>
            <a:pPr marL="971550" lvl="1" indent="-514350">
              <a:buFont typeface="Wingdings" pitchFamily="2" charset="2"/>
              <a:buChar char="l"/>
            </a:pPr>
            <a:r>
              <a:rPr lang="ko-KR" altLang="en-US" dirty="0" smtClean="0"/>
              <a:t>왜 과학 비즈니스 벨트에서 추진되어야 하는가</a:t>
            </a:r>
            <a:r>
              <a:rPr lang="en-US" altLang="ko-KR" dirty="0" smtClean="0"/>
              <a:t>?</a:t>
            </a:r>
          </a:p>
          <a:p>
            <a:pPr marL="971550" lvl="1" indent="-514350">
              <a:buFont typeface="Wingdings" pitchFamily="2" charset="2"/>
              <a:buChar char="l"/>
            </a:pPr>
            <a:r>
              <a:rPr lang="ko-KR" altLang="en-US" dirty="0" smtClean="0"/>
              <a:t>과학 비즈니스 벨트가 어떤 기회를 제공하는가</a:t>
            </a:r>
            <a:r>
              <a:rPr lang="en-US" altLang="ko-K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 descr="PH20-water-withboat-apr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  <p:pic>
        <p:nvPicPr>
          <p:cNvPr id="10" name="그림 9" descr="sk_build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3" y="1643050"/>
            <a:ext cx="6715173" cy="445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/>
              <a:t>Production Area and Decay Volume</a:t>
            </a:r>
          </a:p>
        </p:txBody>
      </p:sp>
      <p:pic>
        <p:nvPicPr>
          <p:cNvPr id="1143811" name="Picture 3" descr="P5220025m-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654175"/>
            <a:ext cx="5137150" cy="3854450"/>
          </a:xfrm>
          <a:prstGeom prst="rect">
            <a:avLst/>
          </a:prstGeom>
          <a:noFill/>
        </p:spPr>
      </p:pic>
      <p:pic>
        <p:nvPicPr>
          <p:cNvPr id="1143812" name="Picture 4" descr="neutr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651000"/>
            <a:ext cx="3178175" cy="3935413"/>
          </a:xfrm>
          <a:prstGeom prst="rect">
            <a:avLst/>
          </a:prstGeom>
          <a:noFill/>
        </p:spPr>
      </p:pic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5818188" y="5688013"/>
            <a:ext cx="291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chemeClr val="tx1"/>
                </a:solidFill>
                <a:latin typeface="ＭＳ Ｐゴシック" pitchFamily="50" charset="-128"/>
              </a:rPr>
              <a:t>Decay volume</a:t>
            </a:r>
          </a:p>
          <a:p>
            <a:pPr algn="ctr"/>
            <a:r>
              <a:rPr lang="ja-JP" altLang="en-US" sz="2000" b="1">
                <a:solidFill>
                  <a:schemeClr val="tx1"/>
                </a:solidFill>
                <a:latin typeface="ＭＳ Ｐゴシック" pitchFamily="50" charset="-128"/>
              </a:rPr>
              <a:t>（</a:t>
            </a:r>
            <a:r>
              <a:rPr lang="en-US" altLang="ja-JP" sz="2000" b="1">
                <a:solidFill>
                  <a:schemeClr val="tx1"/>
                </a:solidFill>
                <a:latin typeface="Symbol" pitchFamily="18" charset="2"/>
              </a:rPr>
              <a:t>p → m + n</a:t>
            </a:r>
            <a:r>
              <a:rPr lang="ja-JP" altLang="en-US" sz="2000" b="1">
                <a:solidFill>
                  <a:schemeClr val="tx1"/>
                </a:solidFill>
                <a:latin typeface="ＭＳ Ｐゴシック" pitchFamily="50" charset="-128"/>
              </a:rPr>
              <a:t>）</a:t>
            </a:r>
            <a:endParaRPr lang="ja-JP" altLang="en-US" sz="2000" b="1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1143814" name="Rectangle 6"/>
          <p:cNvSpPr>
            <a:spLocks noChangeArrowheads="1"/>
          </p:cNvSpPr>
          <p:nvPr/>
        </p:nvSpPr>
        <p:spPr bwMode="auto">
          <a:xfrm>
            <a:off x="1401763" y="5670550"/>
            <a:ext cx="291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chemeClr val="tx1"/>
                </a:solidFill>
                <a:latin typeface="ＭＳ Ｐゴシック" pitchFamily="50" charset="-128"/>
              </a:rPr>
              <a:t>Production Area</a:t>
            </a:r>
          </a:p>
          <a:p>
            <a:pPr algn="ctr"/>
            <a:r>
              <a:rPr lang="ja-JP" altLang="en-US" sz="2000" b="1">
                <a:solidFill>
                  <a:schemeClr val="tx1"/>
                </a:solidFill>
                <a:latin typeface="ＭＳ Ｐゴシック" pitchFamily="50" charset="-128"/>
              </a:rPr>
              <a:t>（</a:t>
            </a:r>
            <a:r>
              <a:rPr lang="en-US" altLang="ja-JP" sz="2000" b="1">
                <a:solidFill>
                  <a:schemeClr val="tx1"/>
                </a:solidFill>
                <a:latin typeface="ＭＳ Ｐゴシック" pitchFamily="50" charset="-128"/>
              </a:rPr>
              <a:t>p + A</a:t>
            </a:r>
            <a:r>
              <a:rPr lang="en-US" altLang="ja-JP" sz="2000" b="1">
                <a:solidFill>
                  <a:schemeClr val="tx1"/>
                </a:solidFill>
                <a:latin typeface="Symbol" pitchFamily="18" charset="2"/>
              </a:rPr>
              <a:t> → </a:t>
            </a:r>
            <a:r>
              <a:rPr lang="en-US" altLang="ja-JP" sz="2000" b="1">
                <a:solidFill>
                  <a:schemeClr val="tx1"/>
                </a:solidFill>
                <a:latin typeface="Symbol" pitchFamily="18" charset="2"/>
                <a:ea typeface="Osaka" pitchFamily="8" charset="-128"/>
              </a:rPr>
              <a:t>p</a:t>
            </a:r>
            <a:r>
              <a:rPr lang="en-US" altLang="ja-JP" sz="2000" b="1">
                <a:solidFill>
                  <a:schemeClr val="tx1"/>
                </a:solidFill>
                <a:latin typeface="Helvetica" pitchFamily="8" charset="0"/>
                <a:ea typeface="Osaka" pitchFamily="8" charset="-128"/>
              </a:rPr>
              <a:t> </a:t>
            </a:r>
            <a:r>
              <a:rPr lang="ja-JP" altLang="en-US" sz="2000" b="1">
                <a:solidFill>
                  <a:schemeClr val="tx1"/>
                </a:solidFill>
                <a:latin typeface="ＭＳ Ｐゴシック" pitchFamily="50" charset="-128"/>
              </a:rPr>
              <a:t>）</a:t>
            </a:r>
          </a:p>
        </p:txBody>
      </p:sp>
      <p:sp>
        <p:nvSpPr>
          <p:cNvPr id="1143815" name="Rectangle 7"/>
          <p:cNvSpPr>
            <a:spLocks noChangeArrowheads="1"/>
          </p:cNvSpPr>
          <p:nvPr/>
        </p:nvSpPr>
        <p:spPr bwMode="auto">
          <a:xfrm>
            <a:off x="5811838" y="1846263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chemeClr val="bg1"/>
                </a:solidFill>
                <a:latin typeface="ＭＳ Ｐゴシック" pitchFamily="50" charset="-128"/>
              </a:rPr>
              <a:t>Buried under the ground.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80088" y="2386013"/>
            <a:ext cx="2954337" cy="1398587"/>
            <a:chOff x="3240" y="3290"/>
            <a:chExt cx="1861" cy="881"/>
          </a:xfrm>
        </p:grpSpPr>
        <p:sp>
          <p:nvSpPr>
            <p:cNvPr id="1143817" name="Rectangle 9"/>
            <p:cNvSpPr>
              <a:spLocks noChangeArrowheads="1"/>
            </p:cNvSpPr>
            <p:nvPr/>
          </p:nvSpPr>
          <p:spPr bwMode="auto">
            <a:xfrm>
              <a:off x="3240" y="3290"/>
              <a:ext cx="1861" cy="327"/>
            </a:xfrm>
            <a:prstGeom prst="rect">
              <a:avLst/>
            </a:prstGeom>
            <a:solidFill>
              <a:srgbClr val="FFB03B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800" b="1">
                  <a:solidFill>
                    <a:schemeClr val="bg1"/>
                  </a:solidFill>
                  <a:latin typeface="Helvetica" pitchFamily="8" charset="0"/>
                </a:rPr>
                <a:t>Neutrino Area</a:t>
              </a:r>
              <a:endParaRPr lang="en-US" altLang="ja-JP" sz="3200" b="1">
                <a:solidFill>
                  <a:schemeClr val="bg1"/>
                </a:solidFill>
                <a:latin typeface="ＭＳ Ｐゴシック" pitchFamily="50" charset="-128"/>
              </a:endParaRPr>
            </a:p>
          </p:txBody>
        </p:sp>
        <p:sp>
          <p:nvSpPr>
            <p:cNvPr id="1143818" name="Rectangle 10"/>
            <p:cNvSpPr>
              <a:spLocks noChangeArrowheads="1"/>
            </p:cNvSpPr>
            <p:nvPr/>
          </p:nvSpPr>
          <p:spPr bwMode="auto">
            <a:xfrm>
              <a:off x="3443" y="3653"/>
              <a:ext cx="1432" cy="518"/>
            </a:xfrm>
            <a:prstGeom prst="rect">
              <a:avLst/>
            </a:prstGeom>
            <a:solidFill>
              <a:srgbClr val="FFB03B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ja-JP" sz="2400" b="1">
                  <a:solidFill>
                    <a:schemeClr val="bg1"/>
                  </a:solidFill>
                  <a:latin typeface="Helvetica" pitchFamily="8" charset="0"/>
                </a:rPr>
                <a:t>Beams in</a:t>
              </a:r>
            </a:p>
            <a:p>
              <a:pPr algn="ctr" defTabSz="762000"/>
              <a:r>
                <a:rPr lang="en-US" altLang="ja-JP" sz="2400" b="1">
                  <a:solidFill>
                    <a:schemeClr val="bg1"/>
                  </a:solidFill>
                  <a:latin typeface="Helvetica" pitchFamily="8" charset="0"/>
                </a:rPr>
                <a:t>JFY2009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Line 2"/>
          <p:cNvSpPr>
            <a:spLocks noChangeShapeType="1"/>
          </p:cNvSpPr>
          <p:nvPr/>
        </p:nvSpPr>
        <p:spPr bwMode="auto">
          <a:xfrm flipV="1">
            <a:off x="1246188" y="4860925"/>
            <a:ext cx="0" cy="279400"/>
          </a:xfrm>
          <a:prstGeom prst="line">
            <a:avLst/>
          </a:prstGeom>
          <a:noFill/>
          <a:ln w="19050">
            <a:noFill/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0787" name="Picture 3" descr="NP-Hall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3543300"/>
            <a:ext cx="4826000" cy="3238500"/>
          </a:xfrm>
          <a:prstGeom prst="rect">
            <a:avLst/>
          </a:prstGeom>
          <a:noFill/>
        </p:spPr>
      </p:pic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344488" y="3911600"/>
            <a:ext cx="38417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/>
            <a:r>
              <a:rPr lang="en-US" altLang="ja-JP" sz="2400">
                <a:solidFill>
                  <a:schemeClr val="tx2"/>
                </a:solidFill>
                <a:latin typeface="Helvetica" pitchFamily="8" charset="0"/>
                <a:ea typeface="Osaka" pitchFamily="8" charset="-128"/>
              </a:rPr>
              <a:t>Hadron Experimental</a:t>
            </a:r>
          </a:p>
          <a:p>
            <a:pPr algn="ctr" defTabSz="762000"/>
            <a:r>
              <a:rPr lang="en-US" altLang="ja-JP" sz="2400">
                <a:solidFill>
                  <a:schemeClr val="tx2"/>
                </a:solidFill>
                <a:latin typeface="Helvetica" pitchFamily="8" charset="0"/>
                <a:ea typeface="Osaka" pitchFamily="8" charset="-128"/>
              </a:rPr>
              <a:t>Facility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73125" y="5165725"/>
            <a:ext cx="2798763" cy="665163"/>
            <a:chOff x="2037" y="3766"/>
            <a:chExt cx="1763" cy="419"/>
          </a:xfrm>
        </p:grpSpPr>
        <p:sp>
          <p:nvSpPr>
            <p:cNvPr id="630790" name="Text Box 6"/>
            <p:cNvSpPr txBox="1">
              <a:spLocks noChangeArrowheads="1"/>
            </p:cNvSpPr>
            <p:nvPr/>
          </p:nvSpPr>
          <p:spPr bwMode="auto">
            <a:xfrm>
              <a:off x="2037" y="3766"/>
              <a:ext cx="1763" cy="220"/>
            </a:xfrm>
            <a:prstGeom prst="rect">
              <a:avLst/>
            </a:prstGeom>
            <a:solidFill>
              <a:srgbClr val="D2F6FF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ja-JP" sz="1600">
                  <a:solidFill>
                    <a:schemeClr val="tx2"/>
                  </a:solidFill>
                  <a:latin typeface="Helvetica" pitchFamily="8" charset="0"/>
                </a:rPr>
                <a:t>Number of Users</a:t>
              </a:r>
              <a:r>
                <a:rPr lang="ko-KR" sz="1600">
                  <a:solidFill>
                    <a:schemeClr val="tx2"/>
                  </a:solidFill>
                  <a:latin typeface="Helvetica" pitchFamily="8" charset="0"/>
                  <a:ea typeface="Osaka" pitchFamily="8" charset="-128"/>
                </a:rPr>
                <a:t>: about 600</a:t>
              </a:r>
              <a:endParaRPr lang="ko-KR" altLang="ja-JP" sz="1600">
                <a:solidFill>
                  <a:schemeClr val="tx1"/>
                </a:solidFill>
                <a:latin typeface="Helvetica" pitchFamily="8" charset="0"/>
                <a:ea typeface="Osaka" pitchFamily="8" charset="-128"/>
              </a:endParaRPr>
            </a:p>
          </p:txBody>
        </p:sp>
        <p:sp>
          <p:nvSpPr>
            <p:cNvPr id="630791" name="Rectangle 7"/>
            <p:cNvSpPr>
              <a:spLocks noChangeArrowheads="1"/>
            </p:cNvSpPr>
            <p:nvPr/>
          </p:nvSpPr>
          <p:spPr bwMode="auto">
            <a:xfrm>
              <a:off x="2213" y="3973"/>
              <a:ext cx="11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endParaRPr lang="ko-KR" altLang="ko-KR" sz="1600">
                <a:solidFill>
                  <a:schemeClr val="tx2"/>
                </a:solidFill>
                <a:latin typeface="Helvetica" pitchFamily="8" charset="0"/>
                <a:ea typeface="Osaka" pitchFamily="8" charset="-128"/>
              </a:endParaRPr>
            </a:p>
          </p:txBody>
        </p:sp>
      </p:grp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241300" y="6003925"/>
            <a:ext cx="37798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ja-JP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Experiments with Intense K-Meson </a:t>
            </a:r>
          </a:p>
          <a:p>
            <a:pPr algn="ctr" defTabSz="762000"/>
            <a:r>
              <a:rPr lang="en-US" altLang="ja-JP">
                <a:solidFill>
                  <a:schemeClr val="accent2"/>
                </a:solidFill>
                <a:latin typeface="Helvetica" pitchFamily="8" charset="0"/>
                <a:ea typeface="Osaka" pitchFamily="8" charset="-128"/>
              </a:rPr>
              <a:t>Beams (Kaon Factory)</a:t>
            </a:r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4772025" y="58562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endParaRPr lang="ko-KR" altLang="ko-KR" sz="2400">
              <a:solidFill>
                <a:schemeClr val="tx1"/>
              </a:solidFill>
              <a:latin typeface="Osaka" pitchFamily="8" charset="-128"/>
              <a:ea typeface="Osaka" pitchFamily="8" charset="-128"/>
            </a:endParaRPr>
          </a:p>
        </p:txBody>
      </p:sp>
      <p:sp>
        <p:nvSpPr>
          <p:cNvPr id="630798" name="Oval 14"/>
          <p:cNvSpPr>
            <a:spLocks noChangeArrowheads="1"/>
          </p:cNvSpPr>
          <p:nvPr/>
        </p:nvSpPr>
        <p:spPr bwMode="auto">
          <a:xfrm>
            <a:off x="7515225" y="1027113"/>
            <a:ext cx="1125538" cy="8255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0799" name="Picture 15" descr="航空写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3581400"/>
          </a:xfrm>
          <a:prstGeom prst="rect">
            <a:avLst/>
          </a:prstGeom>
          <a:noFill/>
        </p:spPr>
      </p:pic>
      <p:sp>
        <p:nvSpPr>
          <p:cNvPr id="630800" name="Line 16"/>
          <p:cNvSpPr>
            <a:spLocks noChangeShapeType="1"/>
          </p:cNvSpPr>
          <p:nvPr/>
        </p:nvSpPr>
        <p:spPr bwMode="auto">
          <a:xfrm flipH="1">
            <a:off x="7158038" y="1747838"/>
            <a:ext cx="835025" cy="22415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0801" name="Oval 17"/>
          <p:cNvSpPr>
            <a:spLocks noChangeArrowheads="1"/>
          </p:cNvSpPr>
          <p:nvPr/>
        </p:nvSpPr>
        <p:spPr bwMode="auto">
          <a:xfrm>
            <a:off x="7539038" y="701675"/>
            <a:ext cx="1303337" cy="811213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762000"/>
          </a:xfrm>
          <a:noFill/>
          <a:ln/>
        </p:spPr>
        <p:txBody>
          <a:bodyPr anchor="ctr">
            <a:noAutofit/>
          </a:bodyPr>
          <a:lstStyle/>
          <a:p>
            <a:r>
              <a:rPr lang="en-US" altLang="ja-JP" sz="3600" dirty="0"/>
              <a:t>Major Upgrades </a:t>
            </a:r>
            <a:r>
              <a:rPr lang="en-US" altLang="ja-JP" sz="3600" dirty="0" smtClean="0"/>
              <a:t>under </a:t>
            </a:r>
            <a:r>
              <a:rPr lang="en-US" altLang="ja-JP" sz="3600" dirty="0"/>
              <a:t>Discussions 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298575"/>
            <a:ext cx="8250237" cy="55594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000" dirty="0"/>
              <a:t>Neutrons and </a:t>
            </a:r>
            <a:r>
              <a:rPr lang="en-US" altLang="ja-JP" sz="2000" dirty="0" err="1"/>
              <a:t>Muons</a:t>
            </a:r>
            <a:endParaRPr lang="en-US" altLang="ja-JP" sz="2000" dirty="0"/>
          </a:p>
          <a:p>
            <a:pPr marL="819150" lvl="1">
              <a:lnSpc>
                <a:spcPct val="80000"/>
              </a:lnSpc>
            </a:pPr>
            <a:r>
              <a:rPr lang="en-US" altLang="ja-JP" sz="1800" dirty="0"/>
              <a:t>Neutron equipments:  How to fill the 23 </a:t>
            </a:r>
            <a:r>
              <a:rPr lang="en-US" altLang="ja-JP" sz="1800" dirty="0" err="1"/>
              <a:t>beamlines</a:t>
            </a:r>
            <a:r>
              <a:rPr lang="en-US" altLang="ja-JP" sz="1800" dirty="0"/>
              <a:t> (so far about ten were funded).</a:t>
            </a:r>
          </a:p>
          <a:p>
            <a:pPr marL="819150" lvl="1">
              <a:lnSpc>
                <a:spcPct val="80000"/>
              </a:lnSpc>
            </a:pPr>
            <a:r>
              <a:rPr lang="en-US" altLang="ja-JP" sz="1800" dirty="0" err="1"/>
              <a:t>Muon</a:t>
            </a:r>
            <a:r>
              <a:rPr lang="en-US" altLang="ja-JP" sz="1800" dirty="0"/>
              <a:t> equipments: Among four </a:t>
            </a:r>
            <a:r>
              <a:rPr lang="en-US" altLang="ja-JP" sz="1800" dirty="0" err="1"/>
              <a:t>beamlines</a:t>
            </a:r>
            <a:r>
              <a:rPr lang="en-US" altLang="ja-JP" sz="1800" dirty="0"/>
              <a:t>, only one will be in operation in 2008.  Others have to be funded.</a:t>
            </a:r>
          </a:p>
          <a:p>
            <a:pPr>
              <a:lnSpc>
                <a:spcPct val="80000"/>
              </a:lnSpc>
            </a:pPr>
            <a:r>
              <a:rPr lang="en-US" altLang="ja-JP" sz="2000" dirty="0"/>
              <a:t>Hadrons</a:t>
            </a:r>
          </a:p>
          <a:p>
            <a:pPr marL="819150" lvl="1">
              <a:lnSpc>
                <a:spcPct val="80000"/>
              </a:lnSpc>
            </a:pPr>
            <a:r>
              <a:rPr lang="en-US" altLang="ja-JP" sz="1800" dirty="0"/>
              <a:t>Must construct several </a:t>
            </a:r>
            <a:r>
              <a:rPr lang="en-US" altLang="ja-JP" sz="1800" dirty="0" err="1"/>
              <a:t>kaon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beamlines</a:t>
            </a:r>
            <a:r>
              <a:rPr lang="en-US" altLang="ja-JP" sz="1800" dirty="0"/>
              <a:t> plus a primary </a:t>
            </a:r>
            <a:r>
              <a:rPr lang="en-US" altLang="ja-JP" sz="1800" dirty="0" err="1"/>
              <a:t>beamline</a:t>
            </a:r>
            <a:r>
              <a:rPr lang="en-US" altLang="ja-JP" sz="1800" dirty="0"/>
              <a:t>.</a:t>
            </a:r>
          </a:p>
          <a:p>
            <a:pPr marL="819150" lvl="1">
              <a:lnSpc>
                <a:spcPct val="80000"/>
              </a:lnSpc>
            </a:pPr>
            <a:r>
              <a:rPr lang="en-US" altLang="ja-JP" sz="1800" dirty="0"/>
              <a:t>Hadron hall expansion (Phase 2: 60m in length to 100m):  Necessary to accommodate many user groups (Many requests on this at the Int.  Workshop (NP08) held on 5-7 March of 2008).</a:t>
            </a:r>
          </a:p>
          <a:p>
            <a:pPr>
              <a:lnSpc>
                <a:spcPct val="80000"/>
              </a:lnSpc>
            </a:pPr>
            <a:r>
              <a:rPr lang="en-US" altLang="ja-JP" sz="2000" dirty="0"/>
              <a:t>Neutrinos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dirty="0"/>
              <a:t>Power upgrade.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dirty="0"/>
              <a:t>The third detector (at 2 km from J-PARC or at </a:t>
            </a:r>
            <a:r>
              <a:rPr lang="en-US" altLang="ja-JP" sz="1800" dirty="0" err="1"/>
              <a:t>Okinoshima</a:t>
            </a:r>
            <a:r>
              <a:rPr lang="en-US" altLang="ja-JP" sz="1800" dirty="0"/>
              <a:t>/Korea).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Nuclear Transmutation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dirty="0"/>
              <a:t>The major item for Phase 2 … Main Goal for JAEA.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Others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dirty="0"/>
              <a:t>Energy upgrade to 50 GeV.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dirty="0"/>
              <a:t>Third extraction line or Fast Extraction at Hadron Hall?</a:t>
            </a:r>
          </a:p>
          <a:p>
            <a:pPr marL="819150" lvl="1">
              <a:lnSpc>
                <a:spcPct val="90000"/>
              </a:lnSpc>
            </a:pPr>
            <a:r>
              <a:rPr lang="en-US" altLang="ja-JP" sz="1800" b="1" dirty="0">
                <a:solidFill>
                  <a:srgbClr val="FF0000"/>
                </a:solidFill>
              </a:rPr>
              <a:t>Polarized protons, heavy-ions, ….</a:t>
            </a:r>
          </a:p>
          <a:p>
            <a:pPr marL="819150" lvl="1">
              <a:lnSpc>
                <a:spcPct val="90000"/>
              </a:lnSpc>
              <a:buFontTx/>
              <a:buNone/>
            </a:pPr>
            <a:endParaRPr lang="en-US" altLang="ja-JP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8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8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86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86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86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A collaboration for heavy ion physics?</a:t>
            </a:r>
            <a:endParaRPr lang="ko-KR" altLang="en-US" sz="3600" dirty="0"/>
          </a:p>
        </p:txBody>
      </p:sp>
      <p:pic>
        <p:nvPicPr>
          <p:cNvPr id="4" name="그림 3" descr="CB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6" y="1285860"/>
            <a:ext cx="7353300" cy="5324475"/>
          </a:xfrm>
          <a:prstGeom prst="rect">
            <a:avLst/>
          </a:prstGeom>
        </p:spPr>
      </p:pic>
      <p:pic>
        <p:nvPicPr>
          <p:cNvPr id="5" name="그림 4" descr="CB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8" y="1261891"/>
            <a:ext cx="6496070" cy="5524695"/>
          </a:xfrm>
          <a:prstGeom prst="rect">
            <a:avLst/>
          </a:prstGeom>
        </p:spPr>
      </p:pic>
      <p:pic>
        <p:nvPicPr>
          <p:cNvPr id="6" name="그림 5" descr="CBM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214422"/>
            <a:ext cx="6643709" cy="5500991"/>
          </a:xfrm>
          <a:prstGeom prst="rect">
            <a:avLst/>
          </a:prstGeom>
        </p:spPr>
      </p:pic>
      <p:pic>
        <p:nvPicPr>
          <p:cNvPr id="7" name="그림 6" descr="CBM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19186"/>
            <a:ext cx="7162800" cy="5867400"/>
          </a:xfrm>
          <a:prstGeom prst="rect">
            <a:avLst/>
          </a:prstGeom>
        </p:spPr>
      </p:pic>
      <p:pic>
        <p:nvPicPr>
          <p:cNvPr id="8" name="그림 7" descr="CBM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856997"/>
            <a:ext cx="6858048" cy="5929546"/>
          </a:xfrm>
          <a:prstGeom prst="rect">
            <a:avLst/>
          </a:prstGeom>
        </p:spPr>
      </p:pic>
      <p:pic>
        <p:nvPicPr>
          <p:cNvPr id="9" name="그림 8" descr="CBM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12" y="2014537"/>
            <a:ext cx="703897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PHENIX</a:t>
            </a:r>
            <a:r>
              <a:rPr lang="ko-KR" altLang="en-US" sz="3600" dirty="0"/>
              <a:t> 실험의 </a:t>
            </a:r>
            <a:r>
              <a:rPr lang="en-US" altLang="ko-KR" sz="3600" dirty="0"/>
              <a:t>Forward </a:t>
            </a:r>
            <a:r>
              <a:rPr lang="en-US" altLang="ko-KR" sz="3600" dirty="0" smtClean="0"/>
              <a:t>Calorimeter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PHENIX</a:t>
            </a:r>
            <a:r>
              <a:rPr lang="ko-KR" altLang="en-US" dirty="0" smtClean="0"/>
              <a:t> 실험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높은 에너지에서 이루어지는 </a:t>
            </a:r>
            <a:r>
              <a:rPr lang="ko-KR" altLang="en-US" dirty="0" smtClean="0">
                <a:solidFill>
                  <a:srgbClr val="FF0000"/>
                </a:solidFill>
              </a:rPr>
              <a:t>거대 </a:t>
            </a:r>
            <a:r>
              <a:rPr lang="ko-KR" altLang="en-US" dirty="0" err="1" smtClean="0">
                <a:solidFill>
                  <a:srgbClr val="FF0000"/>
                </a:solidFill>
              </a:rPr>
              <a:t>충돌기</a:t>
            </a:r>
            <a:r>
              <a:rPr lang="ko-KR" altLang="en-US" dirty="0" smtClean="0">
                <a:solidFill>
                  <a:srgbClr val="FF0000"/>
                </a:solidFill>
              </a:rPr>
              <a:t> 실험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ko-KR" altLang="en-US" dirty="0" smtClean="0"/>
              <a:t>다국적 협력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여 개국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최신 경향의 창조적 아이디어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Forward Calorimeter</a:t>
            </a:r>
          </a:p>
          <a:p>
            <a:pPr lvl="1"/>
            <a:r>
              <a:rPr lang="ko-KR" altLang="en-US" dirty="0" smtClean="0"/>
              <a:t>전방에서 발생하는 입자는 높은 에너지를 갖는다 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미래 초거대 </a:t>
            </a:r>
            <a:r>
              <a:rPr lang="ko-KR" altLang="en-US" dirty="0" err="1" smtClean="0"/>
              <a:t>충돌기</a:t>
            </a:r>
            <a:r>
              <a:rPr lang="en-US" altLang="ko-KR" dirty="0" smtClean="0"/>
              <a:t>(LC)</a:t>
            </a:r>
            <a:r>
              <a:rPr lang="ko-KR" altLang="en-US" dirty="0" smtClean="0"/>
              <a:t> 검출기의 </a:t>
            </a:r>
            <a:r>
              <a:rPr lang="ko-KR" altLang="en-US" dirty="0" smtClean="0"/>
              <a:t> 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모형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Forward Calorimeter</a:t>
            </a:r>
            <a:endParaRPr lang="ko-KR" altLang="en-US" sz="36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1299" y="2143116"/>
            <a:ext cx="3878353" cy="3357586"/>
          </a:xfrm>
          <a:prstGeom prst="rect">
            <a:avLst/>
          </a:prstGeom>
          <a:noFill/>
          <a:ln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1714488"/>
            <a:ext cx="3286148" cy="42054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72518" cy="1143000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Forward Calorimeter</a:t>
            </a:r>
            <a:r>
              <a:rPr lang="ko-KR" altLang="en-US" sz="3600" dirty="0" smtClean="0"/>
              <a:t>와 </a:t>
            </a:r>
            <a:r>
              <a:rPr lang="en-US" altLang="ko-KR" sz="3600" dirty="0" smtClean="0"/>
              <a:t>Si</a:t>
            </a:r>
            <a:r>
              <a:rPr lang="ko-KR" altLang="en-US" sz="3600" dirty="0" smtClean="0"/>
              <a:t>검출기의 관계</a:t>
            </a:r>
            <a:endParaRPr lang="ko-KR" altLang="en-US" sz="36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214" y="1571612"/>
            <a:ext cx="7818438" cy="2714625"/>
          </a:xfr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7858180" cy="26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4500570"/>
            <a:ext cx="7571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NCC </a:t>
            </a:r>
            <a:r>
              <a:rPr lang="ko-KR" altLang="en-US" sz="2400" dirty="0" smtClean="0"/>
              <a:t>과제 </a:t>
            </a:r>
            <a:r>
              <a:rPr lang="en-US" altLang="ko-KR" sz="2400" dirty="0" smtClean="0"/>
              <a:t>(Si</a:t>
            </a:r>
            <a:r>
              <a:rPr lang="ko-KR" altLang="en-US" sz="2400" dirty="0" smtClean="0"/>
              <a:t>검출기  부분</a:t>
            </a:r>
            <a:r>
              <a:rPr lang="en-US" altLang="ko-KR" sz="2400" dirty="0" smtClean="0"/>
              <a:t>) : 30-40</a:t>
            </a:r>
            <a:r>
              <a:rPr lang="ko-KR" altLang="en-US" sz="2400" dirty="0" smtClean="0"/>
              <a:t>억 원</a:t>
            </a:r>
            <a:r>
              <a:rPr lang="en-US" altLang="ko-KR" sz="2400" dirty="0" smtClean="0"/>
              <a:t>(10-20</a:t>
            </a:r>
            <a:r>
              <a:rPr lang="ko-KR" altLang="en-US" sz="2400" dirty="0" smtClean="0"/>
              <a:t>억 원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endParaRPr lang="en-US" altLang="ko-KR" sz="2400" dirty="0" smtClean="0">
              <a:sym typeface="Wingdings" pitchFamily="2" charset="2"/>
            </a:endParaRPr>
          </a:p>
          <a:p>
            <a:r>
              <a:rPr lang="ko-KR" altLang="en-US" sz="2400" dirty="0" smtClean="0">
                <a:sym typeface="Wingdings" pitchFamily="2" charset="2"/>
              </a:rPr>
              <a:t>연세대</a:t>
            </a:r>
            <a:r>
              <a:rPr lang="en-US" altLang="ko-KR" sz="2400" dirty="0" smtClean="0">
                <a:sym typeface="Wingdings" pitchFamily="2" charset="2"/>
              </a:rPr>
              <a:t>(+ Korean</a:t>
            </a:r>
            <a:r>
              <a:rPr lang="ko-KR" altLang="en-US" sz="2400" dirty="0" smtClean="0">
                <a:sym typeface="Wingdings" pitchFamily="2" charset="2"/>
              </a:rPr>
              <a:t> </a:t>
            </a:r>
            <a:r>
              <a:rPr lang="en-US" altLang="ko-KR" sz="2400" dirty="0" smtClean="0">
                <a:sym typeface="Wingdings" pitchFamily="2" charset="2"/>
              </a:rPr>
              <a:t>NCC)</a:t>
            </a:r>
            <a:r>
              <a:rPr lang="ko-KR" altLang="en-US" sz="2400" dirty="0" smtClean="0">
                <a:sym typeface="Wingdings" pitchFamily="2" charset="2"/>
              </a:rPr>
              <a:t> 그룹 목표 </a:t>
            </a:r>
            <a:r>
              <a:rPr lang="en-US" altLang="ko-KR" sz="2400" dirty="0" smtClean="0">
                <a:sym typeface="Wingdings" pitchFamily="2" charset="2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400" dirty="0" smtClean="0">
                <a:sym typeface="Wingdings" pitchFamily="2" charset="2"/>
              </a:rPr>
              <a:t>검출기 수출 </a:t>
            </a:r>
            <a:endParaRPr lang="en-US" altLang="ko-K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2400" dirty="0" smtClean="0">
                <a:sym typeface="Wingdings" pitchFamily="2" charset="2"/>
              </a:rPr>
              <a:t>읽기 시스템을 포함한 검출기 체계</a:t>
            </a:r>
            <a:r>
              <a:rPr lang="en-US" altLang="ko-KR" sz="2400" dirty="0" smtClean="0">
                <a:sym typeface="Wingdings" pitchFamily="2" charset="2"/>
              </a:rPr>
              <a:t> </a:t>
            </a:r>
            <a:r>
              <a:rPr lang="ko-KR" altLang="en-US" sz="2400" dirty="0" smtClean="0">
                <a:sym typeface="Wingdings" pitchFamily="2" charset="2"/>
              </a:rPr>
              <a:t>전체를 습득하기</a:t>
            </a:r>
            <a:endParaRPr lang="en-US" altLang="ko-KR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ngotslic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63080"/>
            <a:ext cx="4038268" cy="42805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D-Ram? CPU? </a:t>
            </a:r>
            <a:r>
              <a:rPr lang="en-US" altLang="ko-KR" dirty="0" err="1" smtClean="0"/>
              <a:t>Si</a:t>
            </a:r>
            <a:r>
              <a:rPr lang="ko-KR" altLang="en-US" dirty="0" smtClean="0"/>
              <a:t>검출기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3" name="그림 2" descr="Silicon-Waf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857364"/>
            <a:ext cx="4618836" cy="4286280"/>
          </a:xfrm>
          <a:prstGeom prst="rect">
            <a:avLst/>
          </a:prstGeom>
        </p:spPr>
      </p:pic>
      <p:pic>
        <p:nvPicPr>
          <p:cNvPr id="7" name="그림 6" descr="intel_300mm_45nm_wa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857364"/>
            <a:ext cx="4857784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Silicon pad sensor for NCC</a:t>
            </a:r>
          </a:p>
          <a:p>
            <a:pPr lvl="1"/>
            <a:r>
              <a:rPr lang="en-US" altLang="ko-KR" dirty="0" smtClean="0"/>
              <a:t>Basic diode (working on reverse bias)</a:t>
            </a:r>
          </a:p>
          <a:p>
            <a:pPr lvl="1"/>
            <a:r>
              <a:rPr lang="en-US" altLang="ko-KR" dirty="0" smtClean="0"/>
              <a:t>16 identical pads (1.5cm×1.5cm) 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to Si-sensor</a:t>
            </a:r>
            <a:endParaRPr lang="ko-KR" altLang="en-US" dirty="0"/>
          </a:p>
        </p:txBody>
      </p:sp>
      <p:pic>
        <p:nvPicPr>
          <p:cNvPr id="4" name="개체 3"/>
          <p:cNvPicPr>
            <a:picLocks noChangeArrowheads="1"/>
          </p:cNvPicPr>
          <p:nvPr/>
        </p:nvPicPr>
        <p:blipFill>
          <a:blip r:embed="rId2"/>
          <a:srcRect l="-517" t="-781" r="-311" b="-267"/>
          <a:stretch>
            <a:fillRect/>
          </a:stretch>
        </p:blipFill>
        <p:spPr bwMode="auto">
          <a:xfrm>
            <a:off x="4286248" y="2714620"/>
            <a:ext cx="428628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Measurement equipment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671778" y="5410200"/>
            <a:ext cx="3686172" cy="947758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NI GPIB connector</a:t>
            </a:r>
          </a:p>
          <a:p>
            <a:pPr algn="ctr"/>
            <a:r>
              <a:rPr lang="en-US" altLang="ko-KR" dirty="0" smtClean="0"/>
              <a:t> Automation by </a:t>
            </a:r>
            <a:r>
              <a:rPr lang="en-US" altLang="ko-KR" dirty="0" err="1" smtClean="0"/>
              <a:t>Labview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ko-KR" dirty="0" smtClean="0"/>
              <a:t>Probe station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ko-KR" dirty="0" smtClean="0"/>
              <a:t>Meters</a:t>
            </a:r>
            <a:endParaRPr lang="ko-KR" altLang="en-US" dirty="0"/>
          </a:p>
        </p:txBody>
      </p:sp>
      <p:pic>
        <p:nvPicPr>
          <p:cNvPr id="7" name="그림 6" descr="Probes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786214" cy="3286148"/>
          </a:xfrm>
          <a:prstGeom prst="rect">
            <a:avLst/>
          </a:prstGeom>
        </p:spPr>
      </p:pic>
      <p:pic>
        <p:nvPicPr>
          <p:cNvPr id="8" name="그림 7" descr="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71477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002060"/>
                </a:solidFill>
                <a:latin typeface="바탕"/>
                <a:ea typeface="바탕"/>
              </a:rPr>
              <a:t>각 </a:t>
            </a:r>
            <a:r>
              <a:rPr lang="ko-KR" altLang="en-US" dirty="0" smtClean="0">
                <a:solidFill>
                  <a:srgbClr val="002060"/>
                </a:solidFill>
                <a:latin typeface="바탕"/>
                <a:ea typeface="바탕"/>
              </a:rPr>
              <a:t>부품 </a:t>
            </a:r>
            <a:endParaRPr lang="ko-KR" altLang="en-US" dirty="0"/>
          </a:p>
        </p:txBody>
      </p:sp>
      <p:pic>
        <p:nvPicPr>
          <p:cNvPr id="4" name="그림 3" descr="C:\Documents and Settings\YNPL\바탕 화면\메추라기\P10008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86058"/>
            <a:ext cx="36433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C:\Documents and Settings\YNPL\바탕 화면\메추라기\P1000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C:\Documents and Settings\YNPL\바탕 화면\메추라기\P1000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6432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C:\Documents and Settings\YNPL\바탕 화면\메추라기\P10007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C:\Documents and Settings\YNPL\바탕 화면\메추라기\P10008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72008"/>
            <a:ext cx="263842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57161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(1)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1500174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(2)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714884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(3)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478632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(4)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562</TotalTime>
  <Words>627</Words>
  <Application>Microsoft Office PowerPoint</Application>
  <PresentationFormat>화면 슬라이드 쇼(4:3)</PresentationFormat>
  <Paragraphs>135</Paragraphs>
  <Slides>24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연꽃 당초 무늬</vt:lpstr>
      <vt:lpstr>Si-sensors  as a Korean strength</vt:lpstr>
      <vt:lpstr>내용</vt:lpstr>
      <vt:lpstr>PHENIX 실험의 Forward Calorimeter</vt:lpstr>
      <vt:lpstr>Forward Calorimeter</vt:lpstr>
      <vt:lpstr>Forward Calorimeter와 Si검출기의 관계</vt:lpstr>
      <vt:lpstr>D-Ram? CPU? Si검출기?</vt:lpstr>
      <vt:lpstr>Introduction to Si-sensor</vt:lpstr>
      <vt:lpstr>Measurement equipment</vt:lpstr>
      <vt:lpstr>각 부품 </vt:lpstr>
      <vt:lpstr>슬라이드 10</vt:lpstr>
      <vt:lpstr>현재의 연구가 겪는 구조적인 어려움</vt:lpstr>
      <vt:lpstr>한국의 힘! 그래도 경쟁이 된다…</vt:lpstr>
      <vt:lpstr>ETRI</vt:lpstr>
      <vt:lpstr>성공적 모델?</vt:lpstr>
      <vt:lpstr>슬라이드 15</vt:lpstr>
      <vt:lpstr>국제 과학 비즈니스 벨트와의 관계</vt:lpstr>
      <vt:lpstr>슬라이드 17</vt:lpstr>
      <vt:lpstr>Location of J-PARC at Tokai</vt:lpstr>
      <vt:lpstr>T2KK</vt:lpstr>
      <vt:lpstr>슬라이드 20</vt:lpstr>
      <vt:lpstr>Production Area and Decay Volume</vt:lpstr>
      <vt:lpstr>슬라이드 22</vt:lpstr>
      <vt:lpstr>Major Upgrades under Discussions </vt:lpstr>
      <vt:lpstr>A collaboration for heavy ion physics?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Si-sensors as a Korean strength</dc:title>
  <dc:creator>주인</dc:creator>
  <cp:lastModifiedBy>주인</cp:lastModifiedBy>
  <cp:revision>129</cp:revision>
  <dcterms:created xsi:type="dcterms:W3CDTF">2008-11-15T00:35:15Z</dcterms:created>
  <dcterms:modified xsi:type="dcterms:W3CDTF">2008-11-16T00:09:55Z</dcterms:modified>
</cp:coreProperties>
</file>